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98" r:id="rId2"/>
    <p:sldId id="322" r:id="rId3"/>
    <p:sldId id="326" r:id="rId4"/>
    <p:sldId id="324" r:id="rId5"/>
    <p:sldId id="318" r:id="rId6"/>
    <p:sldId id="328" r:id="rId7"/>
    <p:sldId id="329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1719"/>
    <a:srgbClr val="EA5A28"/>
    <a:srgbClr val="F7AE67"/>
    <a:srgbClr val="87CB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94"/>
  </p:normalViewPr>
  <p:slideViewPr>
    <p:cSldViewPr snapToGrid="0" snapToObjects="1">
      <p:cViewPr varScale="1">
        <p:scale>
          <a:sx n="68" d="100"/>
          <a:sy n="68" d="100"/>
        </p:scale>
        <p:origin x="2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212"/>
    </p:cViewPr>
  </p:sorterViewPr>
  <p:notesViewPr>
    <p:cSldViewPr snapToGrid="0" snapToObjects="1">
      <p:cViewPr varScale="1">
        <p:scale>
          <a:sx n="89" d="100"/>
          <a:sy n="89" d="100"/>
        </p:scale>
        <p:origin x="327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F81FCA3C-70FC-3446-B658-7CDAFAD5E50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022FA87-C9A9-0845-A7EC-C37759184E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05451B-93D8-7B44-AEC4-3B6287947F94}" type="datetimeFigureOut">
              <a:rPr lang="fr-FR" smtClean="0"/>
              <a:t>31/01/2022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B0144CC-F2D2-7049-B532-4CBF5F9E9F0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830CA46-82F3-0243-AA82-328A4E2C27C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F9B125-01E9-034F-AD78-EBFBAD0F4A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32001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48ABC1-20F7-3A4B-9B89-61F1DD52798E}" type="datetimeFigureOut">
              <a:rPr lang="fr-FR" smtClean="0"/>
              <a:t>31/01/2022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0170D2-B921-3248-AE92-CB4A752035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581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'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">
            <a:extLst>
              <a:ext uri="{FF2B5EF4-FFF2-40B4-BE49-F238E27FC236}">
                <a16:creationId xmlns:a16="http://schemas.microsoft.com/office/drawing/2014/main" id="{B920FEA0-81AD-474E-9F53-27B80E417C68}"/>
              </a:ext>
            </a:extLst>
          </p:cNvPr>
          <p:cNvSpPr/>
          <p:nvPr userDrawn="1"/>
        </p:nvSpPr>
        <p:spPr>
          <a:xfrm>
            <a:off x="0" y="0"/>
            <a:ext cx="10009415" cy="6858000"/>
          </a:xfrm>
          <a:custGeom>
            <a:avLst/>
            <a:gdLst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24377650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13698765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2352908"/>
              <a:gd name="connsiteY0" fmla="*/ 0 h 13716000"/>
              <a:gd name="connsiteX1" fmla="*/ 22352908 w 22352908"/>
              <a:gd name="connsiteY1" fmla="*/ 0 h 13716000"/>
              <a:gd name="connsiteX2" fmla="*/ 13698765 w 22352908"/>
              <a:gd name="connsiteY2" fmla="*/ 13716000 h 13716000"/>
              <a:gd name="connsiteX3" fmla="*/ 0 w 22352908"/>
              <a:gd name="connsiteY3" fmla="*/ 13716000 h 13716000"/>
              <a:gd name="connsiteX4" fmla="*/ 0 w 22352908"/>
              <a:gd name="connsiteY4" fmla="*/ 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52908" h="13716000">
                <a:moveTo>
                  <a:pt x="0" y="0"/>
                </a:moveTo>
                <a:lnTo>
                  <a:pt x="22352908" y="0"/>
                </a:lnTo>
                <a:lnTo>
                  <a:pt x="13698765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sp>
        <p:nvSpPr>
          <p:cNvPr id="27" name="Rectangle 1">
            <a:extLst>
              <a:ext uri="{FF2B5EF4-FFF2-40B4-BE49-F238E27FC236}">
                <a16:creationId xmlns:a16="http://schemas.microsoft.com/office/drawing/2014/main" id="{4F527C0B-AC18-AD4F-BC3D-8AA9BD8952E2}"/>
              </a:ext>
            </a:extLst>
          </p:cNvPr>
          <p:cNvSpPr/>
          <p:nvPr userDrawn="1"/>
        </p:nvSpPr>
        <p:spPr>
          <a:xfrm>
            <a:off x="0" y="0"/>
            <a:ext cx="10009415" cy="6858000"/>
          </a:xfrm>
          <a:custGeom>
            <a:avLst/>
            <a:gdLst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24377650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13698765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2352908"/>
              <a:gd name="connsiteY0" fmla="*/ 0 h 13716000"/>
              <a:gd name="connsiteX1" fmla="*/ 22352908 w 22352908"/>
              <a:gd name="connsiteY1" fmla="*/ 0 h 13716000"/>
              <a:gd name="connsiteX2" fmla="*/ 13698765 w 22352908"/>
              <a:gd name="connsiteY2" fmla="*/ 13716000 h 13716000"/>
              <a:gd name="connsiteX3" fmla="*/ 0 w 22352908"/>
              <a:gd name="connsiteY3" fmla="*/ 13716000 h 13716000"/>
              <a:gd name="connsiteX4" fmla="*/ 0 w 22352908"/>
              <a:gd name="connsiteY4" fmla="*/ 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52908" h="13716000">
                <a:moveTo>
                  <a:pt x="0" y="0"/>
                </a:moveTo>
                <a:lnTo>
                  <a:pt x="22352908" y="0"/>
                </a:lnTo>
                <a:lnTo>
                  <a:pt x="13698765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solidFill>
            <a:srgbClr val="CD1719">
              <a:alpha val="7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pic>
        <p:nvPicPr>
          <p:cNvPr id="28" name="Image 27">
            <a:extLst>
              <a:ext uri="{FF2B5EF4-FFF2-40B4-BE49-F238E27FC236}">
                <a16:creationId xmlns:a16="http://schemas.microsoft.com/office/drawing/2014/main" id="{43EB538B-AD60-0C48-81F0-4469B8D73F8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12215" y="5166799"/>
            <a:ext cx="1770186" cy="1326076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52C92AD5-9B9E-3D47-BA3F-A8A222DCC1E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69913" y="940430"/>
            <a:ext cx="5259773" cy="664797"/>
          </a:xfrm>
        </p:spPr>
        <p:txBody>
          <a:bodyPr wrap="square" lIns="0" tIns="0" rIns="0" bIns="0" anchor="t" anchorCtr="0">
            <a:spAutoFit/>
          </a:bodyPr>
          <a:lstStyle>
            <a:lvl1pPr algn="l">
              <a:defRPr sz="4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48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CC16F989-CCC0-4641-881C-16DBCB897B3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0075" y="4714875"/>
            <a:ext cx="5700713" cy="276999"/>
          </a:xfrm>
        </p:spPr>
        <p:txBody>
          <a:bodyPr lIns="0" tIns="0" rIns="0" bIns="0">
            <a:spAutoFit/>
          </a:bodyPr>
          <a:lstStyle>
            <a:lvl1pPr algn="just">
              <a:buNone/>
              <a:defRPr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None/>
              <a:defRPr/>
            </a:lvl2pPr>
            <a:lvl3pPr algn="just">
              <a:buNone/>
              <a:defRPr/>
            </a:lvl3pPr>
            <a:lvl4pPr algn="just">
              <a:buNone/>
              <a:defRPr/>
            </a:lvl4pPr>
            <a:lvl5pPr algn="just">
              <a:buNone/>
              <a:defRPr/>
            </a:lvl5pPr>
          </a:lstStyle>
          <a:p>
            <a:pPr lvl="0"/>
            <a:r>
              <a:rPr lang="fr-FR" dirty="0"/>
              <a:t>Sous-titre </a:t>
            </a:r>
            <a:r>
              <a:rPr lang="fr-FR" dirty="0" err="1"/>
              <a:t>Tahoma</a:t>
            </a:r>
            <a:r>
              <a:rPr lang="fr-FR" dirty="0"/>
              <a:t> 20</a:t>
            </a:r>
          </a:p>
        </p:txBody>
      </p:sp>
    </p:spTree>
    <p:extLst>
      <p:ext uri="{BB962C8B-B14F-4D97-AF65-F5344CB8AC3E}">
        <p14:creationId xmlns:p14="http://schemas.microsoft.com/office/powerpoint/2010/main" val="3790713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18893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8D7DDECC-DCA5-DE48-8BEC-2FB1DDC23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FD598C40-3232-764D-A2D0-FF4316272E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D45E6D33-E0D0-404A-A9D1-68349BF6F0A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1061574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1276872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CD17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D1719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18893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8D7DDECC-DCA5-DE48-8BEC-2FB1DDC23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FD598C40-3232-764D-A2D0-FF4316272E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D45E6D33-E0D0-404A-A9D1-68349BF6F0A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1061574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  <p:pic>
        <p:nvPicPr>
          <p:cNvPr id="3" name="Image 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70573" y="187416"/>
            <a:ext cx="1514686" cy="1247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1199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enc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78973" y="918893"/>
            <a:ext cx="8679351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2" name="Espace réservé du numéro de diapositive 5">
            <a:extLst>
              <a:ext uri="{FF2B5EF4-FFF2-40B4-BE49-F238E27FC236}">
                <a16:creationId xmlns:a16="http://schemas.microsoft.com/office/drawing/2014/main" id="{9E48A28C-58E0-314C-BF31-7F143A22F6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296026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3" name="Espace réservé du texte 11">
            <a:extLst>
              <a:ext uri="{FF2B5EF4-FFF2-40B4-BE49-F238E27FC236}">
                <a16:creationId xmlns:a16="http://schemas.microsoft.com/office/drawing/2014/main" id="{C8B690D4-004B-0E4C-A0F2-586DA3F825C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4" name="Скругленный прямоугольник 14">
            <a:extLst>
              <a:ext uri="{FF2B5EF4-FFF2-40B4-BE49-F238E27FC236}">
                <a16:creationId xmlns:a16="http://schemas.microsoft.com/office/drawing/2014/main" id="{2B722AA4-7CF6-D848-BEA8-9EF46A356655}"/>
              </a:ext>
            </a:extLst>
          </p:cNvPr>
          <p:cNvSpPr/>
          <p:nvPr/>
        </p:nvSpPr>
        <p:spPr>
          <a:xfrm>
            <a:off x="4414905" y="2450147"/>
            <a:ext cx="3362190" cy="309594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Скругленный прямоугольник 20">
            <a:extLst>
              <a:ext uri="{FF2B5EF4-FFF2-40B4-BE49-F238E27FC236}">
                <a16:creationId xmlns:a16="http://schemas.microsoft.com/office/drawing/2014/main" id="{DA1F06BB-D561-A043-B3EE-07C658D43D80}"/>
              </a:ext>
            </a:extLst>
          </p:cNvPr>
          <p:cNvSpPr/>
          <p:nvPr/>
        </p:nvSpPr>
        <p:spPr>
          <a:xfrm>
            <a:off x="8050836" y="2450147"/>
            <a:ext cx="3362190" cy="3095941"/>
          </a:xfrm>
          <a:prstGeom prst="roundRect">
            <a:avLst>
              <a:gd name="adj" fmla="val 0"/>
            </a:avLst>
          </a:prstGeom>
          <a:solidFill>
            <a:schemeClr val="accent4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Скругленный прямоугольник 14">
            <a:extLst>
              <a:ext uri="{FF2B5EF4-FFF2-40B4-BE49-F238E27FC236}">
                <a16:creationId xmlns:a16="http://schemas.microsoft.com/office/drawing/2014/main" id="{ABD55305-0CFF-F447-B0DB-8BE234911786}"/>
              </a:ext>
            </a:extLst>
          </p:cNvPr>
          <p:cNvSpPr/>
          <p:nvPr/>
        </p:nvSpPr>
        <p:spPr>
          <a:xfrm>
            <a:off x="778974" y="2450147"/>
            <a:ext cx="3362190" cy="3095941"/>
          </a:xfrm>
          <a:prstGeom prst="roundRect">
            <a:avLst>
              <a:gd name="adj" fmla="val 0"/>
            </a:avLst>
          </a:prstGeom>
          <a:solidFill>
            <a:srgbClr val="87CBC6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C9A35FE-94F5-4A4C-90FC-5B50FD49C2D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78974" y="3418708"/>
            <a:ext cx="3362190" cy="310330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6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1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22" name="Espace réservé du texte 2">
            <a:extLst>
              <a:ext uri="{FF2B5EF4-FFF2-40B4-BE49-F238E27FC236}">
                <a16:creationId xmlns:a16="http://schemas.microsoft.com/office/drawing/2014/main" id="{F72B8426-90B8-A14E-A7C9-9037871A980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8852" y="3850825"/>
            <a:ext cx="2857348" cy="74244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F519B7FF-BA67-1047-897E-F067013ED32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14905" y="3418708"/>
            <a:ext cx="3362190" cy="310330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6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/>
              <a:t>Idée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  <a:p>
            <a:pPr lvl="0"/>
            <a:endParaRPr lang="fr-FR" dirty="0"/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F8863893-88D0-6147-B005-747CF034657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64783" y="3850825"/>
            <a:ext cx="2857348" cy="74244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4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25" name="Espace réservé du texte 2">
            <a:extLst>
              <a:ext uri="{FF2B5EF4-FFF2-40B4-BE49-F238E27FC236}">
                <a16:creationId xmlns:a16="http://schemas.microsoft.com/office/drawing/2014/main" id="{89E745B0-2267-B041-B2D1-458FC7EA915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050836" y="3418708"/>
            <a:ext cx="3362190" cy="310330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6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/>
              <a:t>Idée 3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  <a:p>
            <a:pPr lvl="0"/>
            <a:endParaRPr lang="fr-FR" dirty="0"/>
          </a:p>
        </p:txBody>
      </p:sp>
      <p:sp>
        <p:nvSpPr>
          <p:cNvPr id="26" name="Espace réservé du texte 2">
            <a:extLst>
              <a:ext uri="{FF2B5EF4-FFF2-40B4-BE49-F238E27FC236}">
                <a16:creationId xmlns:a16="http://schemas.microsoft.com/office/drawing/2014/main" id="{08085BC0-D446-3841-90F0-9CE99D5F0B7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00714" y="3850825"/>
            <a:ext cx="2857348" cy="74244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4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34AA8A7F-6CAF-FA42-8467-B4E9A35BE64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9463" y="1676400"/>
            <a:ext cx="10633075" cy="419100"/>
          </a:xfrm>
        </p:spPr>
        <p:txBody>
          <a:bodyPr/>
          <a:lstStyle>
            <a:lvl1pPr>
              <a:buFontTx/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33382211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enc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Скругленный прямоугольник 49">
            <a:extLst>
              <a:ext uri="{FF2B5EF4-FFF2-40B4-BE49-F238E27FC236}">
                <a16:creationId xmlns:a16="http://schemas.microsoft.com/office/drawing/2014/main" id="{7FFC3F83-42F6-D34F-ABED-7C30AF66D177}"/>
              </a:ext>
            </a:extLst>
          </p:cNvPr>
          <p:cNvSpPr/>
          <p:nvPr/>
        </p:nvSpPr>
        <p:spPr>
          <a:xfrm>
            <a:off x="4537639" y="297060"/>
            <a:ext cx="3507398" cy="3023942"/>
          </a:xfrm>
          <a:prstGeom prst="roundRect">
            <a:avLst>
              <a:gd name="adj" fmla="val 0"/>
            </a:avLst>
          </a:prstGeom>
          <a:solidFill>
            <a:srgbClr val="87CBC6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18893"/>
            <a:ext cx="3665197" cy="535531"/>
          </a:xfrm>
        </p:spPr>
        <p:txBody>
          <a:bodyPr wrap="square" anchor="t" anchorCtr="0">
            <a:spAutoFit/>
          </a:bodyPr>
          <a:lstStyle>
            <a:lvl1pPr algn="l">
              <a:defRPr sz="32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3" name="Espace réservé du texte 11">
            <a:extLst>
              <a:ext uri="{FF2B5EF4-FFF2-40B4-BE49-F238E27FC236}">
                <a16:creationId xmlns:a16="http://schemas.microsoft.com/office/drawing/2014/main" id="{C8B690D4-004B-0E4C-A0F2-586DA3F825C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" y="6410325"/>
            <a:ext cx="4071938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37" name="Скругленный прямоугольник 33">
            <a:extLst>
              <a:ext uri="{FF2B5EF4-FFF2-40B4-BE49-F238E27FC236}">
                <a16:creationId xmlns:a16="http://schemas.microsoft.com/office/drawing/2014/main" id="{A6C12B65-D655-F04D-BF7A-5BAF874CC5DF}"/>
              </a:ext>
            </a:extLst>
          </p:cNvPr>
          <p:cNvSpPr/>
          <p:nvPr/>
        </p:nvSpPr>
        <p:spPr>
          <a:xfrm>
            <a:off x="8289886" y="297060"/>
            <a:ext cx="3507398" cy="3023942"/>
          </a:xfrm>
          <a:prstGeom prst="roundRect">
            <a:avLst>
              <a:gd name="adj" fmla="val 0"/>
            </a:avLst>
          </a:prstGeom>
          <a:solidFill>
            <a:schemeClr val="accent4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Скругленный прямоугольник 43">
            <a:extLst>
              <a:ext uri="{FF2B5EF4-FFF2-40B4-BE49-F238E27FC236}">
                <a16:creationId xmlns:a16="http://schemas.microsoft.com/office/drawing/2014/main" id="{E86D6633-15A4-5048-9C91-6DF1FABEEBB2}"/>
              </a:ext>
            </a:extLst>
          </p:cNvPr>
          <p:cNvSpPr/>
          <p:nvPr/>
        </p:nvSpPr>
        <p:spPr>
          <a:xfrm>
            <a:off x="8274422" y="3519864"/>
            <a:ext cx="3507398" cy="3023942"/>
          </a:xfrm>
          <a:prstGeom prst="roundRect">
            <a:avLst>
              <a:gd name="adj" fmla="val 0"/>
            </a:avLst>
          </a:prstGeom>
          <a:solidFill>
            <a:srgbClr val="F7AE67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Скругленный прямоугольник 46">
            <a:extLst>
              <a:ext uri="{FF2B5EF4-FFF2-40B4-BE49-F238E27FC236}">
                <a16:creationId xmlns:a16="http://schemas.microsoft.com/office/drawing/2014/main" id="{AC70CFFB-898B-E445-A2F5-087390295167}"/>
              </a:ext>
            </a:extLst>
          </p:cNvPr>
          <p:cNvSpPr/>
          <p:nvPr/>
        </p:nvSpPr>
        <p:spPr>
          <a:xfrm>
            <a:off x="4537639" y="3519864"/>
            <a:ext cx="3507398" cy="3023942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Espace réservé du texte 2">
            <a:extLst>
              <a:ext uri="{FF2B5EF4-FFF2-40B4-BE49-F238E27FC236}">
                <a16:creationId xmlns:a16="http://schemas.microsoft.com/office/drawing/2014/main" id="{207F9551-AB36-AE49-B68E-69E0BA65F51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37639" y="1204446"/>
            <a:ext cx="3491578" cy="386084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8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1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49" name="Espace réservé du texte 2">
            <a:extLst>
              <a:ext uri="{FF2B5EF4-FFF2-40B4-BE49-F238E27FC236}">
                <a16:creationId xmlns:a16="http://schemas.microsoft.com/office/drawing/2014/main" id="{8C514D85-42B6-EB48-8AD6-8318AAE8033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87516" y="1712317"/>
            <a:ext cx="2996851" cy="78559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50" name="Espace réservé du texte 2">
            <a:extLst>
              <a:ext uri="{FF2B5EF4-FFF2-40B4-BE49-F238E27FC236}">
                <a16:creationId xmlns:a16="http://schemas.microsoft.com/office/drawing/2014/main" id="{A8BF7ED8-8FCB-A84C-B2CA-81F612786A2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74066" y="1229905"/>
            <a:ext cx="3491578" cy="386084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8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51" name="Espace réservé du texte 2">
            <a:extLst>
              <a:ext uri="{FF2B5EF4-FFF2-40B4-BE49-F238E27FC236}">
                <a16:creationId xmlns:a16="http://schemas.microsoft.com/office/drawing/2014/main" id="{9E72A092-6EB8-BC4A-8431-7140F809F52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523943" y="1737776"/>
            <a:ext cx="2996851" cy="78559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52" name="Espace réservé du texte 2">
            <a:extLst>
              <a:ext uri="{FF2B5EF4-FFF2-40B4-BE49-F238E27FC236}">
                <a16:creationId xmlns:a16="http://schemas.microsoft.com/office/drawing/2014/main" id="{657A0EA1-B048-0645-9299-8E305963795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553459" y="4423849"/>
            <a:ext cx="3491578" cy="386084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8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3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53" name="Espace réservé du texte 2">
            <a:extLst>
              <a:ext uri="{FF2B5EF4-FFF2-40B4-BE49-F238E27FC236}">
                <a16:creationId xmlns:a16="http://schemas.microsoft.com/office/drawing/2014/main" id="{77B194D6-4B97-A847-BF1F-73CA74953E9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803336" y="4931720"/>
            <a:ext cx="2996851" cy="78559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54" name="Espace réservé du texte 2">
            <a:extLst>
              <a:ext uri="{FF2B5EF4-FFF2-40B4-BE49-F238E27FC236}">
                <a16:creationId xmlns:a16="http://schemas.microsoft.com/office/drawing/2014/main" id="{DA76721C-AF9D-6341-B172-2303F22493C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274066" y="4423849"/>
            <a:ext cx="3491578" cy="386084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8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4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55" name="Espace réservé du texte 2">
            <a:extLst>
              <a:ext uri="{FF2B5EF4-FFF2-40B4-BE49-F238E27FC236}">
                <a16:creationId xmlns:a16="http://schemas.microsoft.com/office/drawing/2014/main" id="{9EDD17CB-C0C9-774C-BF16-77AA091406B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23943" y="4931720"/>
            <a:ext cx="2996851" cy="78559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47F0DBA-2885-0F42-8705-40DA1C0AEE2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06400" y="3519488"/>
            <a:ext cx="3665538" cy="221599"/>
          </a:xfrm>
        </p:spPr>
        <p:txBody>
          <a:bodyPr lIns="0" tIns="0" rIns="0" bIns="0">
            <a:spAutoFit/>
          </a:bodyPr>
          <a:lstStyle>
            <a:lvl1pPr algn="just"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</a:lstStyle>
          <a:p>
            <a:pPr lvl="0"/>
            <a:r>
              <a:rPr lang="fr-FR" dirty="0"/>
              <a:t>Texte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13948336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 - text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D860AA53-A077-284F-B91F-16776211645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3" y="1643063"/>
            <a:ext cx="10615741" cy="3786187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8D7DDECC-DCA5-DE48-8BEC-2FB1DDC23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FD598C40-3232-764D-A2D0-FF4316272E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21998158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24504660-D44A-B44F-A5B6-314C43BF98B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230" y="5088301"/>
            <a:ext cx="1785970" cy="1337899"/>
          </a:xfrm>
          <a:prstGeom prst="rect">
            <a:avLst/>
          </a:prstGeom>
        </p:spPr>
      </p:pic>
      <p:sp>
        <p:nvSpPr>
          <p:cNvPr id="9" name="Rectangle 1">
            <a:extLst>
              <a:ext uri="{FF2B5EF4-FFF2-40B4-BE49-F238E27FC236}">
                <a16:creationId xmlns:a16="http://schemas.microsoft.com/office/drawing/2014/main" id="{FCE893FA-32CC-FE4F-B40E-927528A82D7F}"/>
              </a:ext>
            </a:extLst>
          </p:cNvPr>
          <p:cNvSpPr/>
          <p:nvPr userDrawn="1"/>
        </p:nvSpPr>
        <p:spPr>
          <a:xfrm flipH="1">
            <a:off x="2590800" y="0"/>
            <a:ext cx="9601200" cy="6858000"/>
          </a:xfrm>
          <a:custGeom>
            <a:avLst/>
            <a:gdLst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24377650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13698765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2352908"/>
              <a:gd name="connsiteY0" fmla="*/ 0 h 13716000"/>
              <a:gd name="connsiteX1" fmla="*/ 22352908 w 22352908"/>
              <a:gd name="connsiteY1" fmla="*/ 0 h 13716000"/>
              <a:gd name="connsiteX2" fmla="*/ 13698765 w 22352908"/>
              <a:gd name="connsiteY2" fmla="*/ 13716000 h 13716000"/>
              <a:gd name="connsiteX3" fmla="*/ 0 w 22352908"/>
              <a:gd name="connsiteY3" fmla="*/ 13716000 h 13716000"/>
              <a:gd name="connsiteX4" fmla="*/ 0 w 22352908"/>
              <a:gd name="connsiteY4" fmla="*/ 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52908" h="13716000">
                <a:moveTo>
                  <a:pt x="0" y="0"/>
                </a:moveTo>
                <a:lnTo>
                  <a:pt x="22352908" y="0"/>
                </a:lnTo>
                <a:lnTo>
                  <a:pt x="13698765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solidFill>
            <a:srgbClr val="CD1719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3DC6421-EAD9-FB41-B73F-941B4900F9D5}"/>
              </a:ext>
            </a:extLst>
          </p:cNvPr>
          <p:cNvSpPr txBox="1"/>
          <p:nvPr userDrawn="1"/>
        </p:nvSpPr>
        <p:spPr>
          <a:xfrm>
            <a:off x="7416800" y="5697278"/>
            <a:ext cx="4076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www.sfpnet.fr</a:t>
            </a:r>
            <a:endParaRPr lang="fr-FR" sz="24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Titre 14">
            <a:extLst>
              <a:ext uri="{FF2B5EF4-FFF2-40B4-BE49-F238E27FC236}">
                <a16:creationId xmlns:a16="http://schemas.microsoft.com/office/drawing/2014/main" id="{5FB2FDE7-D914-284B-B237-680BEDB3A7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62495" y="662378"/>
            <a:ext cx="7048500" cy="749664"/>
          </a:xfrm>
        </p:spPr>
        <p:txBody>
          <a:bodyPr/>
          <a:lstStyle>
            <a:lvl1pPr algn="r">
              <a:defRPr sz="2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Société Française de Physique</a:t>
            </a:r>
          </a:p>
        </p:txBody>
      </p:sp>
      <p:pic>
        <p:nvPicPr>
          <p:cNvPr id="17" name="Image 16" descr="Une image contenant texte, clipart, graphiques vectoriels&#10;&#10;Description générée automatiquement">
            <a:extLst>
              <a:ext uri="{FF2B5EF4-FFF2-40B4-BE49-F238E27FC236}">
                <a16:creationId xmlns:a16="http://schemas.microsoft.com/office/drawing/2014/main" id="{99A8E0AF-740D-1344-812B-824963A343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95020" y="5660601"/>
            <a:ext cx="1047750" cy="535021"/>
          </a:xfrm>
          <a:prstGeom prst="rect">
            <a:avLst/>
          </a:prstGeom>
        </p:spPr>
      </p:pic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F5D33CD1-6C1E-F84C-BB08-3C6F0313A7A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922995" y="2460969"/>
            <a:ext cx="5588000" cy="369332"/>
          </a:xfrm>
        </p:spPr>
        <p:txBody>
          <a:bodyPr anchor="t" anchorCtr="0">
            <a:spAutoFit/>
          </a:bodyPr>
          <a:lstStyle>
            <a:lvl1pPr algn="r">
              <a:buNone/>
              <a:defRPr sz="2000" b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fr-FR" dirty="0"/>
              <a:t>Texte </a:t>
            </a:r>
            <a:r>
              <a:rPr lang="fr-FR" dirty="0" err="1"/>
              <a:t>Tahoma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50120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>
            <a:extLst>
              <a:ext uri="{FF2B5EF4-FFF2-40B4-BE49-F238E27FC236}">
                <a16:creationId xmlns:a16="http://schemas.microsoft.com/office/drawing/2014/main" id="{65A4BE50-A139-FF44-ABB6-965FBD216C71}"/>
              </a:ext>
            </a:extLst>
          </p:cNvPr>
          <p:cNvSpPr/>
          <p:nvPr userDrawn="1"/>
        </p:nvSpPr>
        <p:spPr>
          <a:xfrm flipH="1">
            <a:off x="2590800" y="0"/>
            <a:ext cx="9601200" cy="6858000"/>
          </a:xfrm>
          <a:custGeom>
            <a:avLst/>
            <a:gdLst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24377650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13698765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2352908"/>
              <a:gd name="connsiteY0" fmla="*/ 0 h 13716000"/>
              <a:gd name="connsiteX1" fmla="*/ 22352908 w 22352908"/>
              <a:gd name="connsiteY1" fmla="*/ 0 h 13716000"/>
              <a:gd name="connsiteX2" fmla="*/ 13698765 w 22352908"/>
              <a:gd name="connsiteY2" fmla="*/ 13716000 h 13716000"/>
              <a:gd name="connsiteX3" fmla="*/ 0 w 22352908"/>
              <a:gd name="connsiteY3" fmla="*/ 13716000 h 13716000"/>
              <a:gd name="connsiteX4" fmla="*/ 0 w 22352908"/>
              <a:gd name="connsiteY4" fmla="*/ 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52908" h="13716000">
                <a:moveTo>
                  <a:pt x="0" y="0"/>
                </a:moveTo>
                <a:lnTo>
                  <a:pt x="22352908" y="0"/>
                </a:lnTo>
                <a:lnTo>
                  <a:pt x="13698765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solidFill>
            <a:srgbClr val="CD1719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446167BE-1B1A-014F-B697-06C23A60FFF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38187" y="2178143"/>
            <a:ext cx="4505279" cy="2774769"/>
          </a:xfrm>
        </p:spPr>
      </p:sp>
      <p:sp>
        <p:nvSpPr>
          <p:cNvPr id="13" name="Titre 1">
            <a:extLst>
              <a:ext uri="{FF2B5EF4-FFF2-40B4-BE49-F238E27FC236}">
                <a16:creationId xmlns:a16="http://schemas.microsoft.com/office/drawing/2014/main" id="{310C6FD3-427D-0E4B-BA13-23A61929F5F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72113" y="675569"/>
            <a:ext cx="5881687" cy="701731"/>
          </a:xfrm>
        </p:spPr>
        <p:txBody>
          <a:bodyPr anchor="t" anchorCtr="0">
            <a:spAutoFit/>
          </a:bodyPr>
          <a:lstStyle>
            <a:lvl1pPr algn="r">
              <a:defRPr sz="44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44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06395229-60AD-F34B-96C2-C4ADEF20DCB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63514" y="5602856"/>
            <a:ext cx="1083499" cy="890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492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- visuel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161ADED-9298-E141-8E4A-52DC809EBB7A}"/>
              </a:ext>
            </a:extLst>
          </p:cNvPr>
          <p:cNvSpPr/>
          <p:nvPr userDrawn="1"/>
        </p:nvSpPr>
        <p:spPr>
          <a:xfrm>
            <a:off x="7746657" y="2017792"/>
            <a:ext cx="3992302" cy="3473317"/>
          </a:xfrm>
          <a:prstGeom prst="rect">
            <a:avLst/>
          </a:prstGeom>
          <a:solidFill>
            <a:srgbClr val="87CB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&lt;&lt;&lt;&lt;&lt;&lt;&lt;&lt;&lt;&lt;&lt;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87CB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09364"/>
            <a:ext cx="3563796" cy="535531"/>
          </a:xfrm>
        </p:spPr>
        <p:txBody>
          <a:bodyPr wrap="none" anchor="t" anchorCtr="0">
            <a:normAutofit/>
          </a:bodyPr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D860AA53-A077-284F-B91F-16776211645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  <p:pic>
        <p:nvPicPr>
          <p:cNvPr id="3" name="Image 2" descr="Une image contenant personne, extérieur, foule&#10;&#10;Description générée automatiquement">
            <a:extLst>
              <a:ext uri="{FF2B5EF4-FFF2-40B4-BE49-F238E27FC236}">
                <a16:creationId xmlns:a16="http://schemas.microsoft.com/office/drawing/2014/main" id="{EF175A62-2BDB-3F41-BB0C-04063B3C8CC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08730" y="2188390"/>
            <a:ext cx="3938818" cy="3490491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FAF2BFA6-57B6-AC4D-8E88-1316FA16D2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52958326-02A9-0E45-BB1F-4F7816A9FEE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4063955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- visuel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161ADED-9298-E141-8E4A-52DC809EBB7A}"/>
              </a:ext>
            </a:extLst>
          </p:cNvPr>
          <p:cNvSpPr/>
          <p:nvPr userDrawn="1"/>
        </p:nvSpPr>
        <p:spPr>
          <a:xfrm>
            <a:off x="7746657" y="2017792"/>
            <a:ext cx="3992302" cy="3473317"/>
          </a:xfrm>
          <a:prstGeom prst="rect">
            <a:avLst/>
          </a:prstGeom>
          <a:solidFill>
            <a:srgbClr val="EA5A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&lt;&lt;&lt;&lt;&lt;&lt;&lt;&lt;&lt;&lt;&lt;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EA5A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889527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pic>
        <p:nvPicPr>
          <p:cNvPr id="6" name="Image 5" descr="Une image contenant personne, mur, intérieur&#10;&#10;Description générée automatiquement">
            <a:extLst>
              <a:ext uri="{FF2B5EF4-FFF2-40B4-BE49-F238E27FC236}">
                <a16:creationId xmlns:a16="http://schemas.microsoft.com/office/drawing/2014/main" id="{F5160DD4-CFF6-374E-A51B-4F00932D53F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29234" y="2183993"/>
            <a:ext cx="3938818" cy="3490491"/>
          </a:xfrm>
          <a:prstGeom prst="rect">
            <a:avLst/>
          </a:prstGeom>
        </p:spPr>
      </p:pic>
      <p:sp>
        <p:nvSpPr>
          <p:cNvPr id="15" name="Espace réservé du numéro de diapositive 5">
            <a:extLst>
              <a:ext uri="{FF2B5EF4-FFF2-40B4-BE49-F238E27FC236}">
                <a16:creationId xmlns:a16="http://schemas.microsoft.com/office/drawing/2014/main" id="{59E8A0DC-16C9-6A4A-8315-F756128F3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9F3E9467-22F1-4147-AD88-FBC7034A81A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2A6F2B31-11C4-E44A-A5D6-747324804D1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1655466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- visuel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161ADED-9298-E141-8E4A-52DC809EBB7A}"/>
              </a:ext>
            </a:extLst>
          </p:cNvPr>
          <p:cNvSpPr/>
          <p:nvPr userDrawn="1"/>
        </p:nvSpPr>
        <p:spPr>
          <a:xfrm>
            <a:off x="7746657" y="2017792"/>
            <a:ext cx="3992302" cy="3473317"/>
          </a:xfrm>
          <a:prstGeom prst="rect">
            <a:avLst/>
          </a:prstGeom>
          <a:solidFill>
            <a:srgbClr val="F7A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F7A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01544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pic>
        <p:nvPicPr>
          <p:cNvPr id="3" name="Image 2" descr="Une image contenant personne, extérieur, foule, surveillant&#10;&#10;Description générée automatiquement">
            <a:extLst>
              <a:ext uri="{FF2B5EF4-FFF2-40B4-BE49-F238E27FC236}">
                <a16:creationId xmlns:a16="http://schemas.microsoft.com/office/drawing/2014/main" id="{88ADC904-E6A1-2748-B031-44FE8657CC1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58612" y="2188919"/>
            <a:ext cx="3929876" cy="3462284"/>
          </a:xfrm>
          <a:prstGeom prst="rect">
            <a:avLst/>
          </a:prstGeom>
        </p:spPr>
      </p:pic>
      <p:sp>
        <p:nvSpPr>
          <p:cNvPr id="15" name="Espace réservé du numéro de diapositive 5">
            <a:extLst>
              <a:ext uri="{FF2B5EF4-FFF2-40B4-BE49-F238E27FC236}">
                <a16:creationId xmlns:a16="http://schemas.microsoft.com/office/drawing/2014/main" id="{57533C5A-7FD9-2A47-A9F6-BF5A4E18A2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9AC7A4E7-9EF5-854F-ABA3-117321133FC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2D0D96E6-521D-3449-BD8A-B913EA638A0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3112474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- visuel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161ADED-9298-E141-8E4A-52DC809EBB7A}"/>
              </a:ext>
            </a:extLst>
          </p:cNvPr>
          <p:cNvSpPr/>
          <p:nvPr userDrawn="1"/>
        </p:nvSpPr>
        <p:spPr>
          <a:xfrm>
            <a:off x="7746657" y="2017792"/>
            <a:ext cx="3992302" cy="347331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18893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pic>
        <p:nvPicPr>
          <p:cNvPr id="15" name="Image 14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566F5E3C-0F1D-5B4E-98D1-0AB65CB4A04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37966" y="2201175"/>
            <a:ext cx="3929876" cy="3454539"/>
          </a:xfrm>
          <a:prstGeom prst="rect">
            <a:avLst/>
          </a:prstGeom>
        </p:spPr>
      </p:pic>
      <p:sp>
        <p:nvSpPr>
          <p:cNvPr id="17" name="Espace réservé du numéro de diapositive 5">
            <a:extLst>
              <a:ext uri="{FF2B5EF4-FFF2-40B4-BE49-F238E27FC236}">
                <a16:creationId xmlns:a16="http://schemas.microsoft.com/office/drawing/2014/main" id="{9E725CD0-B6E3-8D44-AC32-2B83866FEA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8" name="Espace réservé du texte 11">
            <a:extLst>
              <a:ext uri="{FF2B5EF4-FFF2-40B4-BE49-F238E27FC236}">
                <a16:creationId xmlns:a16="http://schemas.microsoft.com/office/drawing/2014/main" id="{2224753A-65FF-314D-B936-027BB283AC0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9" name="Espace réservé du texte 10">
            <a:extLst>
              <a:ext uri="{FF2B5EF4-FFF2-40B4-BE49-F238E27FC236}">
                <a16:creationId xmlns:a16="http://schemas.microsoft.com/office/drawing/2014/main" id="{37792A77-CE2F-404B-81D9-B8C24A08A51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3412854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87CB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09364"/>
            <a:ext cx="3563796" cy="535531"/>
          </a:xfrm>
        </p:spPr>
        <p:txBody>
          <a:bodyPr wrap="none" anchor="ctr" anchorCtr="0">
            <a:spAutoFit/>
          </a:bodyPr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3" name="Espace réservé du numéro de diapositive 5">
            <a:extLst>
              <a:ext uri="{FF2B5EF4-FFF2-40B4-BE49-F238E27FC236}">
                <a16:creationId xmlns:a16="http://schemas.microsoft.com/office/drawing/2014/main" id="{17FD127E-298B-4849-B833-B828C0A5CC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5" name="Espace réservé du texte 11">
            <a:extLst>
              <a:ext uri="{FF2B5EF4-FFF2-40B4-BE49-F238E27FC236}">
                <a16:creationId xmlns:a16="http://schemas.microsoft.com/office/drawing/2014/main" id="{7FB6269D-3FBF-CD4E-8DA5-CEB65B540E9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7" name="Espace réservé du texte 10">
            <a:extLst>
              <a:ext uri="{FF2B5EF4-FFF2-40B4-BE49-F238E27FC236}">
                <a16:creationId xmlns:a16="http://schemas.microsoft.com/office/drawing/2014/main" id="{E95E2ADC-39B4-A34D-B59B-CADC5BE18A1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4196733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EA5A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889527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5" name="Espace réservé du numéro de diapositive 5">
            <a:extLst>
              <a:ext uri="{FF2B5EF4-FFF2-40B4-BE49-F238E27FC236}">
                <a16:creationId xmlns:a16="http://schemas.microsoft.com/office/drawing/2014/main" id="{5B71258E-28F2-D040-A84C-C23BBCEFCF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6" name="Espace réservé du texte 11">
            <a:extLst>
              <a:ext uri="{FF2B5EF4-FFF2-40B4-BE49-F238E27FC236}">
                <a16:creationId xmlns:a16="http://schemas.microsoft.com/office/drawing/2014/main" id="{3C8A79A4-9BB3-7F4C-BC79-FBC11B75B6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3F73843D-AC31-E74B-8EC5-1F281A6BC78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1061574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336697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F7A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01544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7" name="Espace réservé du numéro de diapositive 5">
            <a:extLst>
              <a:ext uri="{FF2B5EF4-FFF2-40B4-BE49-F238E27FC236}">
                <a16:creationId xmlns:a16="http://schemas.microsoft.com/office/drawing/2014/main" id="{73675B0D-4AF3-7C4B-AFBC-83CE00494E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8" name="Espace réservé du texte 11">
            <a:extLst>
              <a:ext uri="{FF2B5EF4-FFF2-40B4-BE49-F238E27FC236}">
                <a16:creationId xmlns:a16="http://schemas.microsoft.com/office/drawing/2014/main" id="{A6F1AE52-6C99-694B-83AB-21209C16A4B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9" name="Espace réservé du texte 10">
            <a:extLst>
              <a:ext uri="{FF2B5EF4-FFF2-40B4-BE49-F238E27FC236}">
                <a16:creationId xmlns:a16="http://schemas.microsoft.com/office/drawing/2014/main" id="{9B0306EF-08A2-5C48-AAFD-9A8C108FC00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1061574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857817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79DB06F-26C9-B445-B3B7-C41541215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227E5B1-FF6E-E946-97C0-92CB4A8BEB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A9D6212-C9A6-8942-982F-FF7969B9BC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1B30EF-6F8D-FB4B-ACF8-7D6C967252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76DA7EB-C171-0645-8379-7D0DE53F24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10312"/>
            <a:ext cx="5623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9684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71" r:id="rId11"/>
    <p:sldLayoutId id="2147483667" r:id="rId12"/>
    <p:sldLayoutId id="2147483668" r:id="rId13"/>
    <p:sldLayoutId id="2147483669" r:id="rId14"/>
    <p:sldLayoutId id="2147483652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indico.ijclab.in2p3.fr/event/7943/" TargetMode="Externa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>
          <a:xfrm>
            <a:off x="569913" y="940430"/>
            <a:ext cx="7163298" cy="1329595"/>
          </a:xfrm>
        </p:spPr>
        <p:txBody>
          <a:bodyPr/>
          <a:lstStyle/>
          <a:p>
            <a:r>
              <a:rPr lang="fr-FR" dirty="0"/>
              <a:t> Réunion Projets </a:t>
            </a:r>
            <a:br>
              <a:rPr lang="fr-FR" dirty="0"/>
            </a:br>
            <a:r>
              <a:rPr lang="fr-FR" dirty="0"/>
              <a:t>150 ans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Vendredi 4 février 2022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4294967295"/>
          </p:nvPr>
        </p:nvSpPr>
        <p:spPr>
          <a:xfrm>
            <a:off x="11626850" y="6353175"/>
            <a:ext cx="565150" cy="365125"/>
          </a:xfrm>
        </p:spPr>
        <p:txBody>
          <a:bodyPr/>
          <a:lstStyle/>
          <a:p>
            <a:fld id="{185F3D75-FCFB-0743-B0C1-09D62B5F6DAB}" type="slidenum">
              <a:rPr lang="fr-FR" smtClean="0"/>
              <a:t>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4271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37C8A5-DC4E-4DB9-AB9D-BC5FA7B2C7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89514"/>
            <a:ext cx="5881687" cy="516472"/>
          </a:xfrm>
        </p:spPr>
        <p:txBody>
          <a:bodyPr>
            <a:normAutofit fontScale="90000"/>
          </a:bodyPr>
          <a:lstStyle/>
          <a:p>
            <a:r>
              <a:rPr lang="fr-FR" dirty="0"/>
              <a:t>Organisation Projets 150 ans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FBA5BC0-0DA2-40E1-A025-5A2C26783C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1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C7A8E5B-AD64-48C4-A0B8-394FD232AD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F6F2D39-E7C1-42AA-B81A-A28C4056DD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7214" y="2028825"/>
            <a:ext cx="10615740" cy="3722618"/>
          </a:xfrm>
        </p:spPr>
        <p:txBody>
          <a:bodyPr>
            <a:normAutofit/>
          </a:bodyPr>
          <a:lstStyle/>
          <a:p>
            <a:pPr marL="0" indent="0"/>
            <a:endParaRPr lang="fr-FR" sz="2800" dirty="0"/>
          </a:p>
          <a:p>
            <a:pPr marL="457200" lvl="1" indent="0">
              <a:buNone/>
            </a:pPr>
            <a:endParaRPr lang="fr-FR" sz="28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FD8B2DC-0AB0-4719-9929-3A9EEF5DEEB1}"/>
              </a:ext>
            </a:extLst>
          </p:cNvPr>
          <p:cNvSpPr txBox="1"/>
          <p:nvPr/>
        </p:nvSpPr>
        <p:spPr>
          <a:xfrm>
            <a:off x="274760" y="1939968"/>
            <a:ext cx="1118064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Nous avons un catalogue pour l’instant d’une trentaine de projets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issus de l’appel d’offres lancés auprès des composantes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Issus du niveau central et pilotés par lui  ou délégués à des adhérents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Issus de la cellule communication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400" dirty="0"/>
          </a:p>
          <a:p>
            <a:r>
              <a:rPr lang="fr-FR" sz="2400" dirty="0"/>
              <a:t>L’objectif de la réunion aujourd’hui est de réunir l’ensemble des personnes impliquées afin de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Définir la méthodologie et les outils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Vérifier le point contact de chaque projet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Définir/s’approprier le calendrier et les points d’étape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Définir/s’approprier les règles relatives aux finances</a:t>
            </a:r>
          </a:p>
        </p:txBody>
      </p:sp>
    </p:spTree>
    <p:extLst>
      <p:ext uri="{BB962C8B-B14F-4D97-AF65-F5344CB8AC3E}">
        <p14:creationId xmlns:p14="http://schemas.microsoft.com/office/powerpoint/2010/main" val="1851117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9875BF-A6C9-415F-A746-875DC7E7C7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Remarques budgétaires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387F5ABB-B25B-47B0-B7FA-0EA6758643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2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C2727F8-27DB-4C6D-A02B-1722B87CB17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5903D7C-E22D-41BA-B8C4-77293032B10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Le financement sera assurée par 4 sources distinctes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Le budget de la SFP (enveloppe de 100 k€)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Les subventions « centrales » (objectif minimum 50 k€ - visé 100 k€)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Les subventions spécifiques à chaque projet (objectif global 50 k€)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Les recettes générées par les projets eux-mêmes : Inscriptions CG2023 (entre 100 et 200 k€), entrées festival (entre 50 et 100 k€), vente boutique, livres, etc…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L’ensemble des dépenses n’est pas encore connu avec précision : environ 350 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Mon analyse : pas trop de difficultés à boucler l’ensemble si le CG et le festival sont proches de l’équilibre. A consolider au cours des prochains mois </a:t>
            </a:r>
          </a:p>
        </p:txBody>
      </p:sp>
    </p:spTree>
    <p:extLst>
      <p:ext uri="{BB962C8B-B14F-4D97-AF65-F5344CB8AC3E}">
        <p14:creationId xmlns:p14="http://schemas.microsoft.com/office/powerpoint/2010/main" val="3415219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CAB866-9755-49D3-899F-7B9BF84535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6741" y="763580"/>
            <a:ext cx="5881687" cy="516472"/>
          </a:xfrm>
        </p:spPr>
        <p:txBody>
          <a:bodyPr>
            <a:normAutofit fontScale="90000"/>
          </a:bodyPr>
          <a:lstStyle/>
          <a:p>
            <a:r>
              <a:rPr lang="fr-FR" dirty="0"/>
              <a:t>Méthodologie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7BAC8CEE-968D-44E6-BFB2-0C7E856F82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3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C0FD048-9D1E-4D93-948A-803FC888CC6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5AC120D-02BD-4B2E-924E-33C9D066E00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3200" dirty="0"/>
              <a:t>Principes de base : responsabilité et transparence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3000" dirty="0"/>
              <a:t>Autonomie importante pour chaque projet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3000" dirty="0"/>
              <a:t>Importance d’un suivi  régulier via</a:t>
            </a:r>
          </a:p>
          <a:p>
            <a:pPr marL="1371600" lvl="2" indent="-457200"/>
            <a:r>
              <a:rPr lang="fr-FR" sz="3400" dirty="0"/>
              <a:t> des outils</a:t>
            </a:r>
          </a:p>
          <a:p>
            <a:pPr marL="1371600" lvl="2" indent="-457200"/>
            <a:r>
              <a:rPr lang="fr-FR" sz="3400" dirty="0"/>
              <a:t>un « correspondant » au sein du bureau</a:t>
            </a:r>
          </a:p>
          <a:p>
            <a:pPr marL="1371600" lvl="2" indent="-457200"/>
            <a:r>
              <a:rPr lang="fr-FR" sz="3400" dirty="0"/>
              <a:t>Le suivi des dépenses </a:t>
            </a:r>
          </a:p>
          <a:p>
            <a:pPr lvl="1"/>
            <a:r>
              <a:rPr lang="fr-FR" sz="3000" dirty="0"/>
              <a:t>Réunions régulières de l’ensemble des chefs de projets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fr-FR" sz="3000" dirty="0"/>
          </a:p>
        </p:txBody>
      </p:sp>
    </p:spTree>
    <p:extLst>
      <p:ext uri="{BB962C8B-B14F-4D97-AF65-F5344CB8AC3E}">
        <p14:creationId xmlns:p14="http://schemas.microsoft.com/office/powerpoint/2010/main" val="4168688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1C47B1-FE02-44B8-8ABE-5CDB83D543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Outils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1AED37FC-A9E5-41B4-8638-6E3F167F98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4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BA441C6-98F6-48E4-A9E7-4DDB3419037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36D8545-91A6-4A8E-908F-23DCC1B8B2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Communication interne à chaque projet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200" dirty="0"/>
              <a:t>Partage de fichiers :  GOOGLE ou …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200" dirty="0"/>
              <a:t>Mémoire réunions Présentations, CR : INDICO ou 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Centralisation des informations</a:t>
            </a:r>
          </a:p>
          <a:p>
            <a:pPr marL="1257300" lvl="2" indent="-342900"/>
            <a:r>
              <a:rPr lang="fr-FR" sz="2600" dirty="0"/>
              <a:t>Page </a:t>
            </a:r>
            <a:r>
              <a:rPr lang="fr-FR" sz="2600" dirty="0" err="1"/>
              <a:t>indico</a:t>
            </a:r>
            <a:r>
              <a:rPr lang="fr-FR" sz="2600" dirty="0"/>
              <a:t> pour le </a:t>
            </a:r>
            <a:r>
              <a:rPr lang="fr-FR" sz="2600" dirty="0" err="1"/>
              <a:t>reporting</a:t>
            </a:r>
            <a:r>
              <a:rPr lang="fr-FR" sz="2600" dirty="0"/>
              <a:t> </a:t>
            </a:r>
            <a:r>
              <a:rPr lang="fr-FR" sz="2600" dirty="0">
                <a:hlinkClick r:id="rId2"/>
              </a:rPr>
              <a:t>https://indico.ijclab.in2p3.fr/event/7943/</a:t>
            </a:r>
            <a:endParaRPr lang="fr-FR" sz="2600" dirty="0"/>
          </a:p>
          <a:p>
            <a:pPr marL="914400" lvl="2" indent="0">
              <a:buNone/>
            </a:pPr>
            <a:r>
              <a:rPr lang="fr-FR" sz="2600" dirty="0"/>
              <a:t>Déjà utilisée merci !!!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Suivi des dépenses : </a:t>
            </a:r>
            <a:r>
              <a:rPr lang="fr-FR" sz="2400" dirty="0" err="1"/>
              <a:t>cf</a:t>
            </a:r>
            <a:r>
              <a:rPr lang="fr-FR" sz="2400" dirty="0"/>
              <a:t> Marc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10816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5047C4-A1A8-40BA-904A-374CF29E98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endParaRPr lang="fr-FR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E30BFB40-09E4-43B7-8840-8141D00247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5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E578332-19E4-40CD-8E45-0B7CF8AFFEE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554A459A-1074-4FB4-8263-F90CDE849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824" y="0"/>
            <a:ext cx="12023208" cy="6755897"/>
          </a:xfrm>
          <a:prstGeom prst="rect">
            <a:avLst/>
          </a:prstGeom>
        </p:spPr>
      </p:pic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06061F6-23FC-45E1-920E-56E88EBEF1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7214" y="2028825"/>
            <a:ext cx="10615740" cy="3400425"/>
          </a:xfrm>
        </p:spPr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16257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A65F7D-6F27-45EE-B25C-C780CDA300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/>
              <a:t>Règles </a:t>
            </a:r>
            <a:r>
              <a:rPr lang="fr-FR" dirty="0"/>
              <a:t>financières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E7771BC4-E0CF-42A4-B300-02473DC4A0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6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1651B68-5BD4-4ED1-9268-38B65EA6B3E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A109450-506F-4249-A72D-AF16508CB19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6912839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37968</TotalTime>
  <Words>332</Words>
  <Application>Microsoft Office PowerPoint</Application>
  <PresentationFormat>Grand écran</PresentationFormat>
  <Paragraphs>45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Tahoma</vt:lpstr>
      <vt:lpstr>Wingdings</vt:lpstr>
      <vt:lpstr>Thème Office</vt:lpstr>
      <vt:lpstr> Réunion Projets  150 ans</vt:lpstr>
      <vt:lpstr>Organisation Projets 150 ans</vt:lpstr>
      <vt:lpstr>Remarques budgétaires</vt:lpstr>
      <vt:lpstr>Méthodologie</vt:lpstr>
      <vt:lpstr>Outils</vt:lpstr>
      <vt:lpstr>Présentation PowerPoint</vt:lpstr>
      <vt:lpstr>Règles financières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Raphaël Verguin</dc:creator>
  <cp:lastModifiedBy>Guy Wormser</cp:lastModifiedBy>
  <cp:revision>220</cp:revision>
  <cp:lastPrinted>2021-06-01T08:59:07Z</cp:lastPrinted>
  <dcterms:created xsi:type="dcterms:W3CDTF">2020-11-20T11:12:29Z</dcterms:created>
  <dcterms:modified xsi:type="dcterms:W3CDTF">2022-02-04T13:18:13Z</dcterms:modified>
</cp:coreProperties>
</file>