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8" r:id="rId2"/>
    <p:sldId id="322" r:id="rId3"/>
    <p:sldId id="334" r:id="rId4"/>
    <p:sldId id="335" r:id="rId5"/>
    <p:sldId id="329" r:id="rId6"/>
    <p:sldId id="331" r:id="rId7"/>
    <p:sldId id="330" r:id="rId8"/>
    <p:sldId id="326" r:id="rId9"/>
    <p:sldId id="328" r:id="rId10"/>
    <p:sldId id="332" r:id="rId11"/>
    <p:sldId id="333" r:id="rId12"/>
    <p:sldId id="33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2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12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ybssd2022.org/fr/accueil/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fpnet.fr/uploads/tinymce/2022/PDF/PRISE_DE_POSITION_SFP_PRESIDENTIELLES.pdf" TargetMode="External"/><Relationship Id="rId2" Type="http://schemas.openxmlformats.org/officeDocument/2006/relationships/hyperlink" Target="https://www.iop.org/strategy/physics-climate-change-sustainability/global-green-economy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7163298" cy="1994392"/>
          </a:xfrm>
        </p:spPr>
        <p:txBody>
          <a:bodyPr/>
          <a:lstStyle/>
          <a:p>
            <a:r>
              <a:rPr lang="fr-FR" dirty="0"/>
              <a:t> Réunion Directeurs des laboratoires </a:t>
            </a:r>
            <a:br>
              <a:rPr lang="fr-FR" dirty="0"/>
            </a:br>
            <a:r>
              <a:rPr lang="fr-FR" dirty="0"/>
              <a:t>adhérents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Mardi 15 février 2022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F07AA-D086-43B4-90F6-576489364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76807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Fêter les 150 ans de la SFP</a:t>
            </a:r>
            <a:br>
              <a:rPr lang="fr-FR" dirty="0"/>
            </a:br>
            <a:r>
              <a:rPr lang="fr-FR" dirty="0"/>
              <a:t>dans les labos </a:t>
            </a:r>
            <a:r>
              <a:rPr lang="fr-FR" dirty="0" err="1"/>
              <a:t>particpants</a:t>
            </a:r>
            <a:r>
              <a:rPr lang="fr-FR" dirty="0"/>
              <a:t> !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A380CEA-02E2-4888-B951-21DAE8388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9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D420D1-F66B-4D01-A473-3F417C81D7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3F6D43-205D-4A9C-A99D-637097A505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Vos suggestions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Séparément ou ensemble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Comment s’organiser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588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66FBB0-A5A4-4B5D-821C-FEA0E9BE8C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Nominations Prix SFP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44C0CFE-EA55-43E3-8470-312BF1FFE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10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F63916-27C5-4B10-8471-057BFE8217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1EF43DC-C206-4E1A-AA68-AEFCD24B20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période de nomination des prix de thèse se termine bientôt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période pour les grands prix nationaux et internationaux va bientôt s’ouvrir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Cérémonie de remises des prix les 9 et 10 juin à Paris-Saclay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9023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2B9BC0-0518-4CF9-B412-71AE66538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Adhésions des laboratoires </a:t>
            </a:r>
            <a:br>
              <a:rPr lang="fr-FR" dirty="0"/>
            </a:br>
            <a:r>
              <a:rPr lang="fr-FR" dirty="0"/>
              <a:t>à la SFP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27D080-9337-4232-AFA1-C844B708A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67AE4F-A78A-4546-9530-9E74AA5614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6C95BD-4089-4513-9372-686C29746E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Cour des Comptes a récemment demandé aux organismes de ne plus payer des adhésions individuelles aux Sociétés Savantes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Nous sommes tout à fait d’accord avec cette philosophie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OK pour des adhésions de </a:t>
            </a:r>
            <a:r>
              <a:rPr lang="fr-FR" dirty="0" err="1"/>
              <a:t>pseronnalités</a:t>
            </a:r>
            <a:r>
              <a:rPr lang="fr-FR" dirty="0"/>
              <a:t> morales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Quid des laboratoires ??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Une solution possible : adhésion  en échange de «</a:t>
            </a:r>
            <a:r>
              <a:rPr lang="fr-FR"/>
              <a:t> services »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81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7C8A5-DC4E-4DB9-AB9D-BC5FA7B2C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Projets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FBA5BC0-0DA2-40E1-A025-5A2C26783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7A8E5B-AD64-48C4-A0B8-394FD232AD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6F2D39-E7C1-42AA-B81A-A28C4056DD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722618"/>
          </a:xfrm>
        </p:spPr>
        <p:txBody>
          <a:bodyPr>
            <a:normAutofit/>
          </a:bodyPr>
          <a:lstStyle/>
          <a:p>
            <a:pPr marL="0" indent="0"/>
            <a:endParaRPr lang="fr-FR" sz="2800" dirty="0"/>
          </a:p>
          <a:p>
            <a:pPr marL="457200" lvl="1" indent="0">
              <a:buNone/>
            </a:pPr>
            <a:endParaRPr lang="fr-FR" sz="2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D8B2DC-0AB0-4719-9929-3A9EEF5DEEB1}"/>
              </a:ext>
            </a:extLst>
          </p:cNvPr>
          <p:cNvSpPr txBox="1"/>
          <p:nvPr/>
        </p:nvSpPr>
        <p:spPr>
          <a:xfrm>
            <a:off x="274760" y="1939968"/>
            <a:ext cx="111806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Nous avons un catalogue pour l’instant d’une trentaine de projets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l’appel d’offres lancés auprès des composantes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du niveau central et pilotés par lui  ou délégués à des adhérents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la cellule communication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Cette liste sera complétée par les résultats du deuxième appel d’offre lancé vers les composantes (retour été 2022) dédié aux manifestations plus modestes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85111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780DB-6C32-484E-87D6-D9B3A867EF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évènements SFP 2022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D110C32-341B-46E8-BF0D-F1FF071B1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5E4534-9824-4688-8C73-1DC8D6AADA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161A6C-1892-43D4-A192-C596BD50D9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41846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Journée « Science et Médias » à la BnF le 25 janvier « Rapporter la science en temps de crise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Olympiades de Physique  28-29 janvier finale nationale à Paris-Saclay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Nuit des Temps 2022 le 10 mars dans 10 sites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Congrès de la SFO Nice juillet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Journées de la matière Condensée fin Août 2022 à Lyon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Cérémonie fin mai 150 ans de Paul Langevin et remise du Prix Langevin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Congrès 200 ans des équations de Navier Stokes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Journée de la division Champs et Particules 31 mars (« Physique de précision »)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SFP s’engage dans l’année Internationale des Sciences Fondamentales pour le développement durable (</a:t>
            </a:r>
            <a:r>
              <a:rPr lang="fr-FR" dirty="0">
                <a:hlinkClick r:id="rId2"/>
              </a:rPr>
              <a:t>https://www.iybssd2022.org/fr/accueil/</a:t>
            </a:r>
            <a:r>
              <a:rPr lang="fr-F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604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BBA9F8-1811-48D3-9E81-A437D5A82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actions politiques de la SFP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26F6509-0BFF-4B15-8A1D-F7AD009E11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DD2BB9-A474-44D2-9BCE-3265DF6831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5F8623-221C-463B-A747-CDE83094BE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1688123"/>
            <a:ext cx="11287784" cy="4665055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En 2021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COP 26 </a:t>
            </a:r>
          </a:p>
          <a:p>
            <a:pPr marL="457200" lvl="1" indent="0">
              <a:buNone/>
            </a:pPr>
            <a:r>
              <a:rPr lang="fr-FR" sz="2800" dirty="0">
                <a:solidFill>
                  <a:srgbClr val="0070C0"/>
                </a:solidFill>
                <a:hlinkClick r:id="rId2"/>
              </a:rPr>
              <a:t>https://www.iop.org/strategy/physics-climate-change-sustainability/global-green-economy</a:t>
            </a:r>
            <a:endParaRPr lang="fr-FR" sz="2800" dirty="0">
              <a:solidFill>
                <a:srgbClr val="0070C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2800" dirty="0">
              <a:solidFill>
                <a:srgbClr val="0070C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Déchets nucléaires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Formation des maîtres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En 2022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B050"/>
                </a:solidFill>
              </a:rPr>
              <a:t>Plan Sciences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HCERES</a:t>
            </a:r>
          </a:p>
          <a:p>
            <a:pPr marL="457200" lvl="1" indent="0">
              <a:buNone/>
            </a:pPr>
            <a:r>
              <a:rPr lang="fr-FR" sz="2800" dirty="0">
                <a:solidFill>
                  <a:srgbClr val="0070C0"/>
                </a:solidFill>
              </a:rPr>
              <a:t>https://www.sfpnet.fr/uploads/tinymce/2022/PDF/PRISE_DE_POSITION_SFP_HCERES.pdf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Election</a:t>
            </a:r>
            <a:r>
              <a:rPr lang="fr-FR" sz="2800" dirty="0"/>
              <a:t> </a:t>
            </a:r>
            <a:r>
              <a:rPr lang="fr-FR" sz="2800" dirty="0">
                <a:solidFill>
                  <a:srgbClr val="00B050"/>
                </a:solidFill>
              </a:rPr>
              <a:t>Présidentielle</a:t>
            </a:r>
          </a:p>
          <a:p>
            <a:pPr marL="457200" lvl="1" indent="0">
              <a:buNone/>
            </a:pPr>
            <a:r>
              <a:rPr lang="fr-FR" sz="2800" dirty="0">
                <a:solidFill>
                  <a:srgbClr val="00B050"/>
                </a:solidFill>
              </a:rPr>
              <a:t>   </a:t>
            </a:r>
            <a:r>
              <a:rPr lang="fr-FR" sz="2800" dirty="0">
                <a:solidFill>
                  <a:srgbClr val="00B050"/>
                </a:solidFill>
                <a:hlinkClick r:id="rId3"/>
              </a:rPr>
              <a:t>https://www.sfpnet.fr/uploads/tinymce/2022/PDF/PRISE_DE_POSITION_SFP_PRESIDENTIELLES.pdf</a:t>
            </a:r>
            <a:endParaRPr lang="fr-FR" sz="28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28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70C0"/>
                </a:solidFill>
              </a:rPr>
              <a:t>Promotion Enseignants-Chercheurs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B050"/>
                </a:solidFill>
              </a:rPr>
              <a:t>Conférence internationale sur l’attractivité des carrières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000" dirty="0"/>
              <a:t>Au </a:t>
            </a:r>
            <a:r>
              <a:rPr lang="fr-FR" sz="3000" dirty="0">
                <a:solidFill>
                  <a:srgbClr val="0070C0"/>
                </a:solidFill>
              </a:rPr>
              <a:t>titre  de la SFP </a:t>
            </a:r>
            <a:r>
              <a:rPr lang="fr-FR" sz="3000" dirty="0"/>
              <a:t>ou via le </a:t>
            </a:r>
            <a:r>
              <a:rPr lang="fr-FR" sz="3000" dirty="0">
                <a:solidFill>
                  <a:srgbClr val="00B050"/>
                </a:solidFill>
              </a:rPr>
              <a:t>Collège des Sociétés Savantes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171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E28975-CFB3-4118-BFF8-EACF2B36E2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projets « centraux »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FDF818A-D2E7-4E10-A92D-94584E6D5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BD8D7C-7DFE-473C-A65E-A77CE6924D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CBCF284-98BF-4777-A8A0-7E5E83C0CA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fontAlgn="b"/>
            <a:r>
              <a:rPr lang="fr-FR" sz="2000" dirty="0">
                <a:solidFill>
                  <a:srgbClr val="00B0F0"/>
                </a:solidFill>
              </a:rPr>
              <a:t>Congrès général 3-7 juillet</a:t>
            </a:r>
          </a:p>
          <a:p>
            <a:pPr fontAlgn="b"/>
            <a:r>
              <a:rPr lang="fr-FR" sz="2000" dirty="0">
                <a:solidFill>
                  <a:srgbClr val="00B0F0"/>
                </a:solidFill>
              </a:rPr>
              <a:t>Festival de physique 1-2 juillet 2023</a:t>
            </a:r>
          </a:p>
          <a:p>
            <a:pPr fontAlgn="b"/>
            <a:r>
              <a:rPr lang="fr-FR" sz="2000" dirty="0"/>
              <a:t>Visite d'installations scientifiques</a:t>
            </a:r>
          </a:p>
          <a:p>
            <a:pPr fontAlgn="b"/>
            <a:r>
              <a:rPr lang="fr-FR" sz="2000" dirty="0"/>
              <a:t>Nuit de la physique</a:t>
            </a:r>
          </a:p>
          <a:p>
            <a:pPr fontAlgn="b"/>
            <a:r>
              <a:rPr lang="fr-FR" sz="2000" dirty="0"/>
              <a:t>Timbre 150 ans</a:t>
            </a:r>
          </a:p>
          <a:p>
            <a:pPr fontAlgn="b"/>
            <a:r>
              <a:rPr lang="fr-FR" sz="2000" dirty="0"/>
              <a:t>Colloque Physique Mathématique</a:t>
            </a:r>
          </a:p>
          <a:p>
            <a:pPr fontAlgn="b"/>
            <a:r>
              <a:rPr lang="fr-FR" sz="2000" dirty="0"/>
              <a:t>Trombinoscope présidents SFP</a:t>
            </a:r>
          </a:p>
          <a:p>
            <a:pPr fontAlgn="b"/>
            <a:r>
              <a:rPr lang="fr-FR" sz="2000" dirty="0"/>
              <a:t>Actions laboratoires adhérents</a:t>
            </a:r>
          </a:p>
          <a:p>
            <a:pPr fontAlgn="b"/>
            <a:r>
              <a:rPr lang="fr-FR" sz="2000" dirty="0"/>
              <a:t>Poster prix Nobel</a:t>
            </a:r>
          </a:p>
          <a:p>
            <a:pPr fontAlgn="b"/>
            <a:endParaRPr lang="fr-FR" dirty="0"/>
          </a:p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A099FAF-AF90-4CAD-82D6-23A64F0BC070}"/>
              </a:ext>
            </a:extLst>
          </p:cNvPr>
          <p:cNvSpPr txBox="1"/>
          <p:nvPr/>
        </p:nvSpPr>
        <p:spPr>
          <a:xfrm>
            <a:off x="6096000" y="1885071"/>
            <a:ext cx="553878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fr-FR" sz="2400" dirty="0">
                <a:solidFill>
                  <a:srgbClr val="00B0F0"/>
                </a:solidFill>
              </a:rPr>
              <a:t>Année de la Physique</a:t>
            </a:r>
          </a:p>
          <a:p>
            <a:pPr fontAlgn="b"/>
            <a:r>
              <a:rPr lang="fr-FR" sz="2400" dirty="0"/>
              <a:t>Plaquette métiers de la physique</a:t>
            </a:r>
          </a:p>
          <a:p>
            <a:pPr fontAlgn="b"/>
            <a:r>
              <a:rPr lang="fr-FR" sz="2400" dirty="0">
                <a:solidFill>
                  <a:srgbClr val="00B0F0"/>
                </a:solidFill>
              </a:rPr>
              <a:t>Livre 150 ans</a:t>
            </a:r>
          </a:p>
          <a:p>
            <a:pPr fontAlgn="b"/>
            <a:r>
              <a:rPr lang="fr-FR" sz="2400" dirty="0"/>
              <a:t>SFP-BNF sortie livre/PIF</a:t>
            </a:r>
          </a:p>
          <a:p>
            <a:pPr fontAlgn="b"/>
            <a:r>
              <a:rPr lang="fr-FR" sz="2400" dirty="0"/>
              <a:t>reflets spécial 150 ans</a:t>
            </a:r>
          </a:p>
          <a:p>
            <a:pPr fontAlgn="b"/>
            <a:r>
              <a:rPr lang="fr-FR" sz="2400" dirty="0">
                <a:solidFill>
                  <a:srgbClr val="00B0F0"/>
                </a:solidFill>
              </a:rPr>
              <a:t>Cérémonie ouverture 150 ans</a:t>
            </a:r>
          </a:p>
          <a:p>
            <a:pPr fontAlgn="b"/>
            <a:r>
              <a:rPr lang="fr-FR" sz="2400" dirty="0"/>
              <a:t>Cycle conférences thématiques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7363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BFE80-DEE1-418C-9F01-52E1117E5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projets issus </a:t>
            </a:r>
            <a:br>
              <a:rPr lang="fr-FR" dirty="0"/>
            </a:br>
            <a:r>
              <a:rPr lang="fr-FR" dirty="0"/>
              <a:t>des composantes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03D1A40-E2FE-4D44-8864-85B295F8F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DF9CC0-BFAE-4798-9BE3-A7325A05DA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1584F65-D0E8-4691-BEDD-3236D3C69A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2028825"/>
            <a:ext cx="10809481" cy="4039661"/>
          </a:xfrm>
        </p:spPr>
        <p:txBody>
          <a:bodyPr>
            <a:normAutofit lnSpcReduction="10000"/>
          </a:bodyPr>
          <a:lstStyle/>
          <a:p>
            <a:pPr fontAlgn="b"/>
            <a:r>
              <a:rPr lang="fr-FR" sz="2200" dirty="0"/>
              <a:t>BD Physiciennes</a:t>
            </a:r>
          </a:p>
          <a:p>
            <a:pPr fontAlgn="b"/>
            <a:r>
              <a:rPr lang="fr-FR" sz="2200" dirty="0"/>
              <a:t>Game Jam(jeu vidéo autour de la physique) </a:t>
            </a:r>
          </a:p>
          <a:p>
            <a:pPr fontAlgn="b"/>
            <a:r>
              <a:rPr lang="fr-FR" sz="2200" dirty="0"/>
              <a:t>Exposition itinérante </a:t>
            </a:r>
          </a:p>
          <a:p>
            <a:pPr fontAlgn="b"/>
            <a:r>
              <a:rPr lang="fr-FR" sz="2200" dirty="0"/>
              <a:t>Master Class Edition scientifique</a:t>
            </a:r>
          </a:p>
          <a:p>
            <a:pPr fontAlgn="b"/>
            <a:r>
              <a:rPr lang="fr-FR" sz="2200" dirty="0"/>
              <a:t>Portraits de 24 physiciennes et physiciens français</a:t>
            </a:r>
          </a:p>
          <a:p>
            <a:pPr fontAlgn="b"/>
            <a:r>
              <a:rPr lang="fr-FR" sz="2200" dirty="0"/>
              <a:t>Finale en France du tournoi international de Physique des étudiants</a:t>
            </a:r>
          </a:p>
          <a:p>
            <a:pPr fontAlgn="b"/>
            <a:r>
              <a:rPr lang="fr-FR" sz="2200" dirty="0"/>
              <a:t>Exposition d’instruments anciens et modernes de Sorbonne Université</a:t>
            </a:r>
          </a:p>
          <a:p>
            <a:pPr fontAlgn="b"/>
            <a:r>
              <a:rPr lang="fr-FR" sz="2200" dirty="0"/>
              <a:t>Article sur la contribution de Paul Langevin à l’enseignement</a:t>
            </a:r>
          </a:p>
          <a:p>
            <a:pPr fontAlgn="b"/>
            <a:r>
              <a:rPr lang="fr-FR" sz="2200" dirty="0"/>
              <a:t>Congrès de recherche en didactique pour la physique</a:t>
            </a:r>
          </a:p>
          <a:p>
            <a:pPr fontAlgn="b"/>
            <a:r>
              <a:rPr lang="fr-FR" sz="2200" dirty="0"/>
              <a:t>Portraits de physiciennes et physiciens lyonnais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0892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66CCC7-3BFE-4629-AC4A-14A150B40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projets </a:t>
            </a:r>
            <a:r>
              <a:rPr lang="fr-FR" dirty="0" err="1"/>
              <a:t>comm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D00A3CE-BB45-4A01-86F0-13D6D4BE6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F969A81-7E4F-413D-846B-0ACB956403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D0938A9-1D22-4277-8F46-E11379E2A4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835" y="2165486"/>
            <a:ext cx="10615740" cy="3400425"/>
          </a:xfrm>
        </p:spPr>
        <p:txBody>
          <a:bodyPr>
            <a:normAutofit/>
          </a:bodyPr>
          <a:lstStyle/>
          <a:p>
            <a:pPr fontAlgn="b"/>
            <a:r>
              <a:rPr lang="fr-FR" sz="2000" dirty="0"/>
              <a:t>Vidéos 150 ans</a:t>
            </a:r>
          </a:p>
          <a:p>
            <a:pPr fontAlgn="b"/>
            <a:r>
              <a:rPr lang="fr-FR" sz="2000" dirty="0"/>
              <a:t>Site web 150 ans</a:t>
            </a:r>
          </a:p>
          <a:p>
            <a:pPr fontAlgn="b"/>
            <a:r>
              <a:rPr lang="fr-FR" sz="2000" dirty="0"/>
              <a:t>Médaille 150 ans</a:t>
            </a:r>
          </a:p>
          <a:p>
            <a:pPr fontAlgn="b"/>
            <a:r>
              <a:rPr lang="fr-FR" sz="2000" dirty="0"/>
              <a:t>Concours congrès général</a:t>
            </a:r>
          </a:p>
          <a:p>
            <a:pPr fontAlgn="b"/>
            <a:r>
              <a:rPr lang="fr-FR" sz="2000" dirty="0"/>
              <a:t>Affiches/brochures/tampons/cartes vœux</a:t>
            </a:r>
          </a:p>
          <a:p>
            <a:pPr fontAlgn="b"/>
            <a:r>
              <a:rPr lang="fr-FR" sz="2000" dirty="0"/>
              <a:t>jeu concours</a:t>
            </a:r>
          </a:p>
          <a:p>
            <a:r>
              <a:rPr lang="fr-FR" sz="2000" dirty="0"/>
              <a:t>Frise historique</a:t>
            </a:r>
          </a:p>
        </p:txBody>
      </p:sp>
    </p:spTree>
    <p:extLst>
      <p:ext uri="{BB962C8B-B14F-4D97-AF65-F5344CB8AC3E}">
        <p14:creationId xmlns:p14="http://schemas.microsoft.com/office/powerpoint/2010/main" val="176546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875BF-A6C9-415F-A746-875DC7E7C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Remarques budgétaires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87F5ABB-B25B-47B0-B7FA-0EA675864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7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2727F8-27DB-4C6D-A02B-1722B87CB1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903D7C-E22D-41BA-B8C4-77293032B1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financement sera assurée par 4 sources distinctes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 budget de la SFP (enveloppe de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« centrales » (objectif minimum 50 k€ - visé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spécifiques à chaque projet (objectif global 50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recettes générées par les projets eux-mêmes : Inscriptions CG2023 (entre 100 et 200 k€), entrées festival (entre 50 et 100 k€), vente boutique, livres, etc…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L’ensemble des dépenses n’est pas encore connu avec précision : environ 350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Mon analyse : pas trop de difficultés à boucler l’ensemble si le CG et le festival sont proches de l’équilibre. A consolider au cours des prochains mois </a:t>
            </a:r>
          </a:p>
        </p:txBody>
      </p:sp>
    </p:spTree>
    <p:extLst>
      <p:ext uri="{BB962C8B-B14F-4D97-AF65-F5344CB8AC3E}">
        <p14:creationId xmlns:p14="http://schemas.microsoft.com/office/powerpoint/2010/main" val="3415219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5047C4-A1A8-40BA-904A-374CF29E9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30BFB40-09E4-43B7-8840-8141D0024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8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578332-19E4-40CD-8E45-0B7CF8AFFE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54A459A-1074-4FB4-8263-F90CDE849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24" y="0"/>
            <a:ext cx="12023208" cy="675589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6061F6-23FC-45E1-920E-56E88EBEF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40042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2577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53748</TotalTime>
  <Words>745</Words>
  <Application>Microsoft Office PowerPoint</Application>
  <PresentationFormat>Grand écran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Thème Office</vt:lpstr>
      <vt:lpstr> Réunion Directeurs des laboratoires  adhérents</vt:lpstr>
      <vt:lpstr>Les Projets 150 ans</vt:lpstr>
      <vt:lpstr>Les évènements SFP 2022</vt:lpstr>
      <vt:lpstr>Les actions politiques de la SFP</vt:lpstr>
      <vt:lpstr>Les projets « centraux »</vt:lpstr>
      <vt:lpstr>Les projets issus  des composantes</vt:lpstr>
      <vt:lpstr>Les projets comm</vt:lpstr>
      <vt:lpstr>Remarques budgétaires</vt:lpstr>
      <vt:lpstr>Présentation PowerPoint</vt:lpstr>
      <vt:lpstr>Fêter les 150 ans de la SFP dans les labos particpants !</vt:lpstr>
      <vt:lpstr>Nominations Prix SFP</vt:lpstr>
      <vt:lpstr>Adhésions des laboratoires  à la SFP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235</cp:revision>
  <cp:lastPrinted>2021-06-01T08:59:07Z</cp:lastPrinted>
  <dcterms:created xsi:type="dcterms:W3CDTF">2020-11-20T11:12:29Z</dcterms:created>
  <dcterms:modified xsi:type="dcterms:W3CDTF">2022-02-15T12:18:44Z</dcterms:modified>
</cp:coreProperties>
</file>