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3" r:id="rId5"/>
    <p:sldId id="261" r:id="rId6"/>
    <p:sldId id="262" r:id="rId7"/>
    <p:sldId id="266" r:id="rId8"/>
    <p:sldId id="265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3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-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940093213595537E-3"/>
          <c:y val="0.16756502742546403"/>
          <c:w val="0.74953558791964692"/>
          <c:h val="0.78852279692583338"/>
        </c:manualLayout>
      </c:layout>
      <c:pie3DChart>
        <c:varyColors val="1"/>
        <c:ser>
          <c:idx val="0"/>
          <c:order val="0"/>
          <c:tx>
            <c:strRef>
              <c:f>Ages!$A$1</c:f>
              <c:strCache>
                <c:ptCount val="1"/>
                <c:pt idx="0">
                  <c:v>Tranches d'âges des inscrits PIF16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Ages!$B$3:$F$3</c:f>
              <c:strCache>
                <c:ptCount val="5"/>
                <c:pt idx="0">
                  <c:v>&lt;30 ans</c:v>
                </c:pt>
                <c:pt idx="1">
                  <c:v>entre 30 et 45 ans</c:v>
                </c:pt>
                <c:pt idx="2">
                  <c:v>entre 46 et 60 ans</c:v>
                </c:pt>
                <c:pt idx="3">
                  <c:v>&gt;60 ans</c:v>
                </c:pt>
                <c:pt idx="4">
                  <c:v>Non renseigné</c:v>
                </c:pt>
              </c:strCache>
            </c:strRef>
          </c:cat>
          <c:val>
            <c:numRef>
              <c:f>Ages!$B$6:$F$6</c:f>
              <c:numCache>
                <c:formatCode>General</c:formatCode>
                <c:ptCount val="5"/>
                <c:pt idx="0">
                  <c:v>45</c:v>
                </c:pt>
                <c:pt idx="1">
                  <c:v>42</c:v>
                </c:pt>
                <c:pt idx="2">
                  <c:v>47</c:v>
                </c:pt>
                <c:pt idx="3">
                  <c:v>92</c:v>
                </c:pt>
                <c:pt idx="4">
                  <c:v>18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3270D-E84A-4D3E-AF96-81415652D2D0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8B5AC-66D9-48CC-A4C2-571691D669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8B5AC-66D9-48CC-A4C2-571691D669F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9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9738C-1CE8-448B-B6FA-6544CA202149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E89D-F649-41CD-A050-6925665ACEEC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C121-8D64-48B9-A2F8-0DB6131D1902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A2852-6CB0-40F9-92AA-FCE99C81AB1E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979A-D5BA-453C-9A88-E2D1DB31FF85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3F33-B6B8-40A6-A64F-35EF6D883A1F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B9D0-ECBD-40B8-A925-1518FB2568F4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BEE4-E5D1-4C0F-8149-E32580CFEF76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D8F5-ABD4-4C57-A2DA-57DB4DA288B5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AA76-F3C2-4A86-B71D-1124B6A306FD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1C7-25FE-4C77-92C3-E0C9459A8F4C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D4DF-F0B1-47D9-9BB0-A440CD3B0F4A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D9A0-98EC-4D07-820B-A74553F3B5D0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5BD956CD-4FDC-4A0D-B69D-631B9CB95FDA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PIF SFP 2 décembre 2021 - 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F445923-D2E6-46D7-8199-B97BA2FC9470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gif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5.emf"/><Relationship Id="rId2" Type="http://schemas.openxmlformats.org/officeDocument/2006/relationships/slideLayout" Target="../slideLayouts/slideLayout9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11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.emf"/><Relationship Id="rId9" Type="http://schemas.openxmlformats.org/officeDocument/2006/relationships/image" Target="../media/image16.jpg"/><Relationship Id="rId1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0001" y="172140"/>
            <a:ext cx="10572000" cy="2971051"/>
          </a:xfrm>
        </p:spPr>
        <p:txBody>
          <a:bodyPr/>
          <a:lstStyle/>
          <a:p>
            <a:r>
              <a:rPr lang="fr-FR" dirty="0" smtClean="0"/>
              <a:t>PHYSIQUE ET INTERROGATIONS FONDAMENTALES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i="1" dirty="0" smtClean="0"/>
              <a:t>En souvenir de Michel Crozon, Alain de </a:t>
            </a:r>
            <a:r>
              <a:rPr lang="fr-FR" i="1" dirty="0" err="1" smtClean="0"/>
              <a:t>Bellefon</a:t>
            </a:r>
            <a:r>
              <a:rPr lang="fr-FR" i="1" dirty="0" smtClean="0"/>
              <a:t>, Geneviève </a:t>
            </a:r>
            <a:r>
              <a:rPr lang="fr-FR" i="1" dirty="0" err="1" smtClean="0"/>
              <a:t>Edelheit</a:t>
            </a:r>
            <a:r>
              <a:rPr lang="fr-FR" i="1" dirty="0" smtClean="0"/>
              <a:t>, Gérard </a:t>
            </a:r>
            <a:r>
              <a:rPr lang="fr-FR" i="1" dirty="0" err="1" smtClean="0"/>
              <a:t>Tronel</a:t>
            </a:r>
            <a:endParaRPr lang="fr-FR" i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comité actuel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09101" y="2253342"/>
            <a:ext cx="9982899" cy="4419601"/>
          </a:xfrm>
        </p:spPr>
        <p:txBody>
          <a:bodyPr>
            <a:noAutofit/>
          </a:bodyPr>
          <a:lstStyle/>
          <a:p>
            <a:r>
              <a:rPr lang="fr-FR" sz="2000" b="1" dirty="0"/>
              <a:t>SFP</a:t>
            </a:r>
            <a:r>
              <a:rPr lang="fr-FR" sz="2000" dirty="0"/>
              <a:t> 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/>
              <a:t>Vincent Bontems, Gilles Cohen-Tannoudji, Danièle Imbault, Etienne </a:t>
            </a:r>
            <a:r>
              <a:rPr lang="fr-FR" sz="2000" dirty="0" smtClean="0"/>
              <a:t>Klein (président PIF18), </a:t>
            </a:r>
            <a:r>
              <a:rPr lang="fr-FR" sz="2000" dirty="0"/>
              <a:t>François Ladieu, Valérie </a:t>
            </a:r>
            <a:r>
              <a:rPr lang="fr-FR" sz="2000" dirty="0" err="1"/>
              <a:t>Lefèvre-Seguin</a:t>
            </a:r>
            <a:r>
              <a:rPr lang="fr-FR" sz="2000" dirty="0"/>
              <a:t>, Roland </a:t>
            </a:r>
            <a:r>
              <a:rPr lang="fr-FR" sz="2000" dirty="0" smtClean="0"/>
              <a:t>Lehoucq (président PIF17), </a:t>
            </a:r>
            <a:r>
              <a:rPr lang="fr-FR" sz="2000" dirty="0"/>
              <a:t>Jean-Michel  Lévy, Dave Lollman, Nancy Paul, Sophie Rémy, Yves Sacquin, Guillaume </a:t>
            </a:r>
            <a:r>
              <a:rPr lang="fr-FR" sz="2000" dirty="0" err="1"/>
              <a:t>Tresset</a:t>
            </a:r>
            <a:r>
              <a:rPr lang="fr-FR" sz="2000" dirty="0"/>
              <a:t>, François </a:t>
            </a:r>
            <a:r>
              <a:rPr lang="fr-FR" sz="2000" dirty="0" smtClean="0"/>
              <a:t>Vannucci,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Mayline Gautié-</a:t>
            </a:r>
            <a:r>
              <a:rPr lang="fr-FR" sz="2000" dirty="0" err="1"/>
              <a:t>Verguin</a:t>
            </a:r>
            <a:r>
              <a:rPr lang="fr-FR" sz="2000" dirty="0"/>
              <a:t> (</a:t>
            </a:r>
            <a:r>
              <a:rPr lang="fr-FR" sz="2000" dirty="0" err="1"/>
              <a:t>Comm</a:t>
            </a:r>
            <a:r>
              <a:rPr lang="fr-FR" sz="2000" dirty="0"/>
              <a:t>. SFP), Isabelle Cossin (</a:t>
            </a:r>
            <a:r>
              <a:rPr lang="fr-FR" sz="2000" dirty="0" err="1"/>
              <a:t>Comm</a:t>
            </a:r>
            <a:r>
              <a:rPr lang="fr-FR" sz="2000" dirty="0"/>
              <a:t>. IN2P3)</a:t>
            </a:r>
          </a:p>
          <a:p>
            <a:r>
              <a:rPr lang="fr-FR" sz="2000" b="1" dirty="0"/>
              <a:t>BnF</a:t>
            </a:r>
            <a:r>
              <a:rPr lang="fr-FR" sz="2000" dirty="0"/>
              <a:t> 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/>
              <a:t>Richard Dao, Isabelle </a:t>
            </a:r>
            <a:r>
              <a:rPr lang="fr-FR" sz="2000" dirty="0" err="1"/>
              <a:t>Degrange</a:t>
            </a:r>
            <a:r>
              <a:rPr lang="fr-FR" sz="2000" dirty="0"/>
              <a:t>, François Nida</a:t>
            </a:r>
          </a:p>
          <a:p>
            <a:r>
              <a:rPr lang="fr-FR" sz="2000" dirty="0"/>
              <a:t>Albert Cohen (invité </a:t>
            </a:r>
            <a:r>
              <a:rPr lang="fr-FR" sz="2000" b="1" dirty="0" smtClean="0"/>
              <a:t>SMF-SMAI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Le comité </a:t>
            </a:r>
            <a:r>
              <a:rPr lang="fr-FR" sz="2000" smtClean="0"/>
              <a:t>reste </a:t>
            </a:r>
            <a:r>
              <a:rPr lang="fr-FR" sz="2000" smtClean="0"/>
              <a:t>ouvert…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PIF, qu’est-ce?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635713"/>
          </a:xfrm>
        </p:spPr>
        <p:txBody>
          <a:bodyPr>
            <a:noAutofit/>
          </a:bodyPr>
          <a:lstStyle/>
          <a:p>
            <a:r>
              <a:rPr lang="fr-FR" sz="2000" dirty="0" smtClean="0"/>
              <a:t>Les </a:t>
            </a:r>
            <a:r>
              <a:rPr lang="fr-FR" sz="2000" dirty="0"/>
              <a:t>rencontres « Physique et Interrogations Fondamentales » (PIF) visent à confronter les points de vue de </a:t>
            </a:r>
            <a:r>
              <a:rPr lang="fr-FR" sz="2000" b="1" dirty="0"/>
              <a:t>spécialistes</a:t>
            </a:r>
            <a:r>
              <a:rPr lang="fr-FR" sz="2000" dirty="0"/>
              <a:t> de formations </a:t>
            </a:r>
            <a:r>
              <a:rPr lang="fr-FR" sz="2000" b="1" dirty="0"/>
              <a:t>différentes</a:t>
            </a:r>
            <a:r>
              <a:rPr lang="fr-FR" sz="2000" dirty="0"/>
              <a:t> </a:t>
            </a:r>
            <a:r>
              <a:rPr lang="fr-FR" sz="2000" dirty="0" smtClean="0"/>
              <a:t>(physique, mais aussi mathématique, biologie, philosophie, sociologie, histoire, architecture, artistes…) sur </a:t>
            </a:r>
            <a:r>
              <a:rPr lang="fr-FR" sz="2000" dirty="0"/>
              <a:t>les grandes questions de la science contemporaine. Elles s’adressent à un </a:t>
            </a:r>
            <a:r>
              <a:rPr lang="fr-FR" sz="2000" b="1" dirty="0"/>
              <a:t>public</a:t>
            </a:r>
            <a:r>
              <a:rPr lang="fr-FR" sz="2000" dirty="0"/>
              <a:t> </a:t>
            </a:r>
            <a:r>
              <a:rPr lang="fr-FR" sz="2000" b="1" dirty="0"/>
              <a:t>cultivé mais non spécialisé</a:t>
            </a:r>
            <a:r>
              <a:rPr lang="fr-FR" sz="2000" dirty="0"/>
              <a:t>. </a:t>
            </a:r>
          </a:p>
          <a:p>
            <a:r>
              <a:rPr lang="fr-FR" sz="2000" dirty="0" smtClean="0"/>
              <a:t>Fondées en 1993 par la division Champs et Particules, le comité ayant été ensuite étendu à toutes les divisions, les rencontres </a:t>
            </a:r>
            <a:r>
              <a:rPr lang="fr-FR" sz="2000" i="1" dirty="0" smtClean="0"/>
              <a:t>Physique et Interrogations Fondamentales</a:t>
            </a:r>
            <a:r>
              <a:rPr lang="fr-FR" sz="2000" dirty="0" smtClean="0"/>
              <a:t> sont organisées tous les 2 ans par la </a:t>
            </a:r>
            <a:r>
              <a:rPr lang="fr-FR" sz="2000" b="1" dirty="0" smtClean="0"/>
              <a:t>Société Française de Physique </a:t>
            </a:r>
            <a:r>
              <a:rPr lang="fr-FR" sz="2000" dirty="0" smtClean="0"/>
              <a:t>et la </a:t>
            </a:r>
            <a:r>
              <a:rPr lang="fr-FR" sz="2000" b="1" dirty="0" smtClean="0"/>
              <a:t>Bibliothèque nationale de France </a:t>
            </a:r>
            <a:r>
              <a:rPr lang="fr-FR" sz="2000" dirty="0" smtClean="0"/>
              <a:t>(depuis 2000 avec PIF6).</a:t>
            </a:r>
          </a:p>
          <a:p>
            <a:r>
              <a:rPr lang="fr-FR" sz="2000" dirty="0" smtClean="0"/>
              <a:t>La  17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rencontre s’est déroulée le 27 novembre 2021: </a:t>
            </a:r>
            <a:r>
              <a:rPr lang="fr-FR" sz="2000" b="1" i="1" dirty="0" smtClean="0"/>
              <a:t>Fictions scientifiques.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2716" y="454589"/>
            <a:ext cx="3547533" cy="1618395"/>
          </a:xfrm>
        </p:spPr>
        <p:txBody>
          <a:bodyPr/>
          <a:lstStyle/>
          <a:p>
            <a:pPr algn="ctr"/>
            <a:r>
              <a:rPr lang="fr-FR" dirty="0" smtClean="0"/>
              <a:t>PIF</a:t>
            </a:r>
            <a:br>
              <a:rPr lang="fr-FR" dirty="0" smtClean="0"/>
            </a:br>
            <a:r>
              <a:rPr lang="fr-FR" dirty="0" smtClean="0"/>
              <a:t>Thématiques </a:t>
            </a:r>
            <a:r>
              <a:rPr lang="fr-FR" dirty="0"/>
              <a:t>explorées: la physique, et au-delà </a:t>
            </a:r>
            <a:r>
              <a:rPr lang="fr-FR" dirty="0" smtClean="0"/>
              <a:t>!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20683" y="0"/>
            <a:ext cx="7571317" cy="6858000"/>
          </a:xfrm>
        </p:spPr>
        <p:txBody>
          <a:bodyPr>
            <a:noAutofit/>
          </a:bodyPr>
          <a:lstStyle/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Le temps et sa flèche (1993)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Réalité et virtualité dans les sciences (1995)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Prédiction et probabilité dans les sciences (1997)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Symétrie et brisure de symétrie (1998)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L'élémentaire et le complexe (1999)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Le siècle des quanta (2000)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Causalité et finalité (2002)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Le réel et ses dimensions (2003)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Einstein et les horizons de la physique (2005)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Surprenante plasticité : structures et évolutions (2007)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Les modèles, possibilités et limites : jusqu'où va le réel ? (2008)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Aux frontières de la connaissance, les instruments de l’extrême (2010)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Les nouvelles lumières, comment la physique continue d’éclairer le monde (2012)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La science et l’impossible (2014)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La science, l’information, la connaissance (2016)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>
                <a:solidFill>
                  <a:prstClr val="white"/>
                </a:solidFill>
              </a:rPr>
              <a:t>Quels algorithmes pour comprendre la Nature ? (2018</a:t>
            </a:r>
            <a:r>
              <a:rPr lang="fr-FR" sz="1600" dirty="0" smtClean="0">
                <a:solidFill>
                  <a:prstClr val="white"/>
                </a:solidFill>
              </a:rPr>
              <a:t>)</a:t>
            </a:r>
          </a:p>
          <a:p>
            <a:pPr lvl="0">
              <a:buClr>
                <a:srgbClr val="00C6BB"/>
              </a:buClr>
              <a:buFont typeface="+mj-lt"/>
              <a:buAutoNum type="arabicPeriod"/>
            </a:pPr>
            <a:r>
              <a:rPr lang="fr-FR" sz="1600" dirty="0" smtClean="0">
                <a:solidFill>
                  <a:prstClr val="white"/>
                </a:solidFill>
              </a:rPr>
              <a:t>Fictions scientifiques : et si la Terre tournait autour du Soleil? (2021)</a:t>
            </a:r>
            <a:endParaRPr lang="fr-FR" sz="1600" dirty="0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17 rencontres, </a:t>
            </a:r>
          </a:p>
          <a:p>
            <a:r>
              <a:rPr lang="fr-FR" sz="2000" dirty="0" smtClean="0"/>
              <a:t>PIF18 en préparation pour 2022</a:t>
            </a:r>
            <a:endParaRPr lang="fr-FR" sz="20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PIF: des orateurs de grande qualité…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463571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Alain Aspect</a:t>
            </a:r>
            <a:r>
              <a:rPr lang="fr-FR" dirty="0"/>
              <a:t> (médaille d’or du CNRS 2005</a:t>
            </a:r>
            <a:r>
              <a:rPr lang="fr-FR" dirty="0" smtClean="0"/>
              <a:t>),</a:t>
            </a:r>
          </a:p>
          <a:p>
            <a:r>
              <a:rPr lang="fr-FR" b="1" dirty="0" smtClean="0"/>
              <a:t>Catherine </a:t>
            </a:r>
            <a:r>
              <a:rPr lang="fr-FR" b="1" dirty="0" err="1" smtClean="0"/>
              <a:t>Césarsky</a:t>
            </a:r>
            <a:r>
              <a:rPr lang="fr-FR" dirty="0" smtClean="0"/>
              <a:t> </a:t>
            </a:r>
            <a:r>
              <a:rPr lang="fr-FR" dirty="0"/>
              <a:t>(prix Jules-Janssen </a:t>
            </a:r>
            <a:r>
              <a:rPr lang="fr-FR" dirty="0" smtClean="0"/>
              <a:t>2009)</a:t>
            </a:r>
          </a:p>
          <a:p>
            <a:r>
              <a:rPr lang="fr-FR" b="1" dirty="0" smtClean="0"/>
              <a:t>Maureen </a:t>
            </a:r>
            <a:r>
              <a:rPr lang="fr-FR" b="1" dirty="0"/>
              <a:t>Clerc</a:t>
            </a:r>
            <a:r>
              <a:rPr lang="fr-FR" dirty="0"/>
              <a:t> (prix Pierre </a:t>
            </a:r>
            <a:r>
              <a:rPr lang="fr-FR" dirty="0" err="1"/>
              <a:t>Faurre</a:t>
            </a:r>
            <a:r>
              <a:rPr lang="fr-FR" dirty="0"/>
              <a:t> </a:t>
            </a:r>
            <a:r>
              <a:rPr lang="fr-FR" dirty="0" smtClean="0"/>
              <a:t>2014)</a:t>
            </a:r>
          </a:p>
          <a:p>
            <a:r>
              <a:rPr lang="fr-FR" b="1" dirty="0" smtClean="0"/>
              <a:t>Claude </a:t>
            </a:r>
            <a:r>
              <a:rPr lang="fr-FR" b="1" dirty="0"/>
              <a:t>Cohen </a:t>
            </a:r>
            <a:r>
              <a:rPr lang="fr-FR" b="1" dirty="0" err="1"/>
              <a:t>Tannoudji</a:t>
            </a:r>
            <a:r>
              <a:rPr lang="fr-FR" b="1" dirty="0"/>
              <a:t> </a:t>
            </a:r>
            <a:r>
              <a:rPr lang="fr-FR" dirty="0"/>
              <a:t>(prix Nobel de physique 1997</a:t>
            </a:r>
            <a:r>
              <a:rPr lang="fr-FR" dirty="0" smtClean="0"/>
              <a:t>)</a:t>
            </a:r>
          </a:p>
          <a:p>
            <a:r>
              <a:rPr lang="fr-FR" b="1" dirty="0"/>
              <a:t>André Comte-</a:t>
            </a:r>
            <a:r>
              <a:rPr lang="fr-FR" b="1" dirty="0" err="1"/>
              <a:t>Sponville</a:t>
            </a:r>
            <a:endParaRPr lang="fr-FR" b="1" dirty="0"/>
          </a:p>
          <a:p>
            <a:r>
              <a:rPr lang="fr-FR" b="1" dirty="0" smtClean="0"/>
              <a:t>Thibault </a:t>
            </a:r>
            <a:r>
              <a:rPr lang="fr-FR" b="1" dirty="0" err="1" smtClean="0"/>
              <a:t>Damour</a:t>
            </a:r>
            <a:r>
              <a:rPr lang="fr-FR" b="1" dirty="0" smtClean="0"/>
              <a:t> </a:t>
            </a:r>
            <a:r>
              <a:rPr lang="fr-FR" dirty="0" smtClean="0"/>
              <a:t>(médaille </a:t>
            </a:r>
            <a:r>
              <a:rPr lang="fr-FR" dirty="0"/>
              <a:t>d’or CNRS </a:t>
            </a:r>
            <a:r>
              <a:rPr lang="fr-FR" dirty="0" smtClean="0"/>
              <a:t>2017, médaille Dirac 2021)</a:t>
            </a:r>
            <a:endParaRPr lang="fr-FR" b="1" dirty="0"/>
          </a:p>
          <a:p>
            <a:r>
              <a:rPr lang="fr-FR" b="1" dirty="0" smtClean="0"/>
              <a:t>Bernard Derrida</a:t>
            </a:r>
            <a:r>
              <a:rPr lang="fr-FR" dirty="0" smtClean="0"/>
              <a:t> (médaille Boltzmann 2010)</a:t>
            </a:r>
          </a:p>
          <a:p>
            <a:r>
              <a:rPr lang="fr-FR" b="1" dirty="0" smtClean="0"/>
              <a:t>François </a:t>
            </a:r>
            <a:r>
              <a:rPr lang="fr-FR" b="1" dirty="0" err="1" smtClean="0"/>
              <a:t>Englert</a:t>
            </a:r>
            <a:r>
              <a:rPr lang="fr-FR" dirty="0" smtClean="0"/>
              <a:t> (prix Nobel de physique 2013)</a:t>
            </a:r>
            <a:endParaRPr lang="fr-FR" b="1" dirty="0" smtClean="0"/>
          </a:p>
          <a:p>
            <a:r>
              <a:rPr lang="fr-FR" b="1" dirty="0" smtClean="0"/>
              <a:t>Serge </a:t>
            </a:r>
            <a:r>
              <a:rPr lang="fr-FR" b="1" dirty="0" err="1"/>
              <a:t>Haroche</a:t>
            </a:r>
            <a:r>
              <a:rPr lang="fr-FR" dirty="0"/>
              <a:t> (Prix Nobel de </a:t>
            </a:r>
            <a:r>
              <a:rPr lang="fr-FR" dirty="0" smtClean="0"/>
              <a:t>physique 2012)</a:t>
            </a:r>
          </a:p>
          <a:p>
            <a:r>
              <a:rPr lang="fr-FR" b="1" dirty="0"/>
              <a:t>Jean </a:t>
            </a:r>
            <a:r>
              <a:rPr lang="fr-FR" b="1" dirty="0" err="1"/>
              <a:t>Iliopoulos</a:t>
            </a:r>
            <a:r>
              <a:rPr lang="fr-FR" dirty="0"/>
              <a:t> (médaille Dirac 2007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71783" y="2039723"/>
            <a:ext cx="5194583" cy="463571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Jean </a:t>
            </a:r>
            <a:r>
              <a:rPr lang="fr-FR" b="1" dirty="0"/>
              <a:t>Jouzel </a:t>
            </a:r>
            <a:r>
              <a:rPr lang="fr-FR" dirty="0"/>
              <a:t>(médaille d’or du CNRS </a:t>
            </a:r>
            <a:r>
              <a:rPr lang="fr-FR" dirty="0" smtClean="0"/>
              <a:t>2002)</a:t>
            </a:r>
          </a:p>
          <a:p>
            <a:r>
              <a:rPr lang="fr-FR" b="1" dirty="0" smtClean="0"/>
              <a:t>Denis Le </a:t>
            </a:r>
            <a:r>
              <a:rPr lang="fr-FR" b="1" dirty="0" err="1" smtClean="0"/>
              <a:t>Bihan</a:t>
            </a:r>
            <a:endParaRPr lang="fr-FR" b="1" dirty="0" smtClean="0"/>
          </a:p>
          <a:p>
            <a:r>
              <a:rPr lang="fr-FR" b="1" dirty="0"/>
              <a:t>Valérie Masson-Delmotte</a:t>
            </a:r>
            <a:r>
              <a:rPr lang="fr-FR" dirty="0"/>
              <a:t> (médaille d’argent CNRS 2019)</a:t>
            </a:r>
          </a:p>
          <a:p>
            <a:r>
              <a:rPr lang="fr-FR" b="1" dirty="0" smtClean="0"/>
              <a:t>Claire </a:t>
            </a:r>
            <a:r>
              <a:rPr lang="fr-FR" b="1" dirty="0"/>
              <a:t>Mathieu</a:t>
            </a:r>
            <a:r>
              <a:rPr lang="fr-FR" dirty="0"/>
              <a:t> (médaille d’argent CNRS </a:t>
            </a:r>
            <a:r>
              <a:rPr lang="fr-FR" dirty="0" smtClean="0"/>
              <a:t>2019)</a:t>
            </a:r>
          </a:p>
          <a:p>
            <a:r>
              <a:rPr lang="fr-FR" b="1" dirty="0" smtClean="0"/>
              <a:t>Alain </a:t>
            </a:r>
            <a:r>
              <a:rPr lang="fr-FR" b="1" dirty="0" err="1"/>
              <a:t>Prochiantz</a:t>
            </a:r>
            <a:r>
              <a:rPr lang="fr-FR" dirty="0"/>
              <a:t> (grand prix </a:t>
            </a:r>
            <a:r>
              <a:rPr lang="fr-FR" dirty="0" smtClean="0"/>
              <a:t>INSERM 2011)</a:t>
            </a:r>
          </a:p>
          <a:p>
            <a:r>
              <a:rPr lang="fr-FR" b="1" dirty="0" smtClean="0"/>
              <a:t>Jean-Loup Puget </a:t>
            </a:r>
            <a:r>
              <a:rPr lang="fr-FR" dirty="0" smtClean="0"/>
              <a:t>(prix Gruber, prix Shaw)</a:t>
            </a:r>
          </a:p>
          <a:p>
            <a:r>
              <a:rPr lang="fr-FR" b="1" dirty="0" smtClean="0"/>
              <a:t>Hubert Reeves</a:t>
            </a:r>
            <a:endParaRPr lang="fr-FR" dirty="0"/>
          </a:p>
          <a:p>
            <a:r>
              <a:rPr lang="fr-FR" b="1" dirty="0" smtClean="0"/>
              <a:t>Michel </a:t>
            </a:r>
            <a:r>
              <a:rPr lang="fr-FR" b="1" dirty="0"/>
              <a:t>Spiro</a:t>
            </a:r>
            <a:r>
              <a:rPr lang="fr-FR" dirty="0"/>
              <a:t> (prix Félix Robin </a:t>
            </a:r>
            <a:r>
              <a:rPr lang="fr-FR" dirty="0" smtClean="0"/>
              <a:t>2019)</a:t>
            </a:r>
          </a:p>
          <a:p>
            <a:r>
              <a:rPr lang="fr-FR" b="1" dirty="0" err="1" smtClean="0"/>
              <a:t>Tzvetan</a:t>
            </a:r>
            <a:r>
              <a:rPr lang="fr-FR" b="1" dirty="0" smtClean="0"/>
              <a:t> Todorov</a:t>
            </a:r>
            <a:endParaRPr lang="fr-FR" dirty="0" smtClean="0"/>
          </a:p>
          <a:p>
            <a:r>
              <a:rPr lang="fr-FR" b="1" dirty="0" smtClean="0"/>
              <a:t>Etienne Klein</a:t>
            </a:r>
          </a:p>
          <a:p>
            <a:r>
              <a:rPr lang="fr-FR" b="1" dirty="0" smtClean="0"/>
              <a:t>Etc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1514" y="6492874"/>
            <a:ext cx="8644320" cy="365125"/>
          </a:xfrm>
        </p:spPr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708" y="144198"/>
            <a:ext cx="3116175" cy="1574243"/>
          </a:xfrm>
        </p:spPr>
        <p:txBody>
          <a:bodyPr>
            <a:noAutofit/>
          </a:bodyPr>
          <a:lstStyle/>
          <a:p>
            <a:r>
              <a:rPr lang="fr-FR" sz="3200" dirty="0" smtClean="0"/>
              <a:t>PIF: des affiches, des livres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82" y="43263"/>
            <a:ext cx="1773731" cy="271720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06" y="693682"/>
            <a:ext cx="1873634" cy="273051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45" y="144198"/>
            <a:ext cx="1789267" cy="27749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8" y="2919131"/>
            <a:ext cx="1838612" cy="275791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66" y="3464563"/>
            <a:ext cx="1871663" cy="28098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35" y="3903461"/>
            <a:ext cx="1872722" cy="280987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463" y="3424200"/>
            <a:ext cx="1873603" cy="2809875"/>
          </a:xfrm>
          <a:prstGeom prst="rect">
            <a:avLst/>
          </a:prstGeom>
        </p:spPr>
      </p:pic>
      <p:sp>
        <p:nvSpPr>
          <p:cNvPr id="23" name="Espace réservé du pied de page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708" y="144198"/>
            <a:ext cx="3116175" cy="1574243"/>
          </a:xfrm>
        </p:spPr>
        <p:txBody>
          <a:bodyPr>
            <a:noAutofit/>
          </a:bodyPr>
          <a:lstStyle/>
          <a:p>
            <a:r>
              <a:rPr lang="fr-FR" sz="3200" dirty="0" smtClean="0"/>
              <a:t>PIF: des affiches, des livres</a:t>
            </a:r>
            <a:endParaRPr lang="fr-FR" sz="3200" dirty="0"/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204164"/>
              </p:ext>
            </p:extLst>
          </p:nvPr>
        </p:nvGraphicFramePr>
        <p:xfrm>
          <a:off x="6299294" y="311033"/>
          <a:ext cx="1876268" cy="2814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Acrobat Document" r:id="rId3" imgW="10791794" imgH="16192172" progId="AcroExch.Document.2015">
                  <p:embed/>
                </p:oleObj>
              </mc:Choice>
              <mc:Fallback>
                <p:oleObj name="Acrobat Document" r:id="rId3" imgW="10791794" imgH="16192172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9294" y="311033"/>
                        <a:ext cx="1876268" cy="2814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251735"/>
              </p:ext>
            </p:extLst>
          </p:nvPr>
        </p:nvGraphicFramePr>
        <p:xfrm>
          <a:off x="9604405" y="179687"/>
          <a:ext cx="1872975" cy="280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Acrobat Document" r:id="rId5" imgW="10801165" imgH="16202025" progId="AcroExch.Document.2015">
                  <p:embed/>
                </p:oleObj>
              </mc:Choice>
              <mc:Fallback>
                <p:oleObj name="Acrobat Document" r:id="rId5" imgW="10801165" imgH="16202025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04405" y="179687"/>
                        <a:ext cx="1872975" cy="280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371811"/>
              </p:ext>
            </p:extLst>
          </p:nvPr>
        </p:nvGraphicFramePr>
        <p:xfrm>
          <a:off x="129723" y="2011422"/>
          <a:ext cx="1859813" cy="2790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Acrobat Document" r:id="rId7" imgW="10801165" imgH="16202025" progId="AcroExch.Document.2015">
                  <p:embed/>
                </p:oleObj>
              </mc:Choice>
              <mc:Fallback>
                <p:oleObj name="Acrobat Document" r:id="rId7" imgW="10801165" imgH="16202025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723" y="2011422"/>
                        <a:ext cx="1859813" cy="2790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64" y="3406486"/>
            <a:ext cx="2196638" cy="2795081"/>
          </a:xfrm>
          <a:prstGeom prst="rect">
            <a:avLst/>
          </a:prstGeom>
        </p:spPr>
      </p:pic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871095"/>
              </p:ext>
            </p:extLst>
          </p:nvPr>
        </p:nvGraphicFramePr>
        <p:xfrm>
          <a:off x="3436883" y="144198"/>
          <a:ext cx="1876268" cy="280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Acrobat Document" r:id="rId10" imgW="8648330" imgH="12953836" progId="AcroExch.Document.2015">
                  <p:embed/>
                </p:oleObj>
              </mc:Choice>
              <mc:Fallback>
                <p:oleObj name="Acrobat Document" r:id="rId10" imgW="8648330" imgH="12953836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6883" y="144198"/>
                        <a:ext cx="1876268" cy="280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601573"/>
              </p:ext>
            </p:extLst>
          </p:nvPr>
        </p:nvGraphicFramePr>
        <p:xfrm>
          <a:off x="5161673" y="4071942"/>
          <a:ext cx="1978239" cy="2786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Acrobat Document" r:id="rId12" imgW="4104936" imgH="5781511" progId="AcroExch.Document.2015">
                  <p:embed/>
                </p:oleObj>
              </mc:Choice>
              <mc:Fallback>
                <p:oleObj name="Acrobat Document" r:id="rId12" imgW="4104936" imgH="5781511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61673" y="4071942"/>
                        <a:ext cx="1978239" cy="2786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597895"/>
              </p:ext>
            </p:extLst>
          </p:nvPr>
        </p:nvGraphicFramePr>
        <p:xfrm>
          <a:off x="7597822" y="4071942"/>
          <a:ext cx="2006583" cy="282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Acrobat Document" r:id="rId14" imgW="4104936" imgH="5781511" progId="AcroExch.Document.2015">
                  <p:embed/>
                </p:oleObj>
              </mc:Choice>
              <mc:Fallback>
                <p:oleObj name="Acrobat Document" r:id="rId14" imgW="4104936" imgH="5781511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97822" y="4071942"/>
                        <a:ext cx="2006583" cy="282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34790"/>
              </p:ext>
            </p:extLst>
          </p:nvPr>
        </p:nvGraphicFramePr>
        <p:xfrm>
          <a:off x="10062316" y="4071942"/>
          <a:ext cx="1988658" cy="2800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Acrobat Document" r:id="rId16" imgW="4104936" imgH="5781511" progId="AcroExch.Document.2015">
                  <p:embed/>
                </p:oleObj>
              </mc:Choice>
              <mc:Fallback>
                <p:oleObj name="Acrobat Document" r:id="rId16" imgW="4104936" imgH="5781511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062316" y="4071942"/>
                        <a:ext cx="1988658" cy="2800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16" y="1876097"/>
            <a:ext cx="7111184" cy="49819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PIF : qui soutient?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40803" y="2286000"/>
            <a:ext cx="48400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Supports fidèles, annonces dans les revues de vulgarisation ou dans les réunions organisées par nos supports</a:t>
            </a: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Le principal support : la BnF et la SFP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2400" dirty="0" smtClean="0"/>
              <a:t>Tout nouvel apport est bienvenu…</a:t>
            </a:r>
            <a:endParaRPr lang="fr-FR" sz="24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350" y="4981901"/>
            <a:ext cx="940958" cy="60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PIF : le public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2302415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 smtClean="0"/>
              <a:t>Par les inscriptions, on a pu lors des éditions précédentes cerner le public: la moitié environ sont des habitués (déjà venus), principalement de la région parisienne , majoritairement travaillant en sciences exactes, mais avec une forte participation de bio/médecins (25%) et 6% venant des sciences humaines</a:t>
            </a:r>
          </a:p>
          <a:p>
            <a:r>
              <a:rPr lang="fr-FR" sz="2400" dirty="0" smtClean="0"/>
              <a:t>Un effort à faire pour attirer les moins de 30 ans (mais la concurrence est rude!)</a:t>
            </a:r>
          </a:p>
          <a:p>
            <a:endParaRPr lang="fr-FR" sz="2400" dirty="0" smtClean="0"/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1685124702"/>
              </p:ext>
            </p:extLst>
          </p:nvPr>
        </p:nvGraphicFramePr>
        <p:xfrm>
          <a:off x="0" y="4524702"/>
          <a:ext cx="5060731" cy="2333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PIF SFP 2 décembre 2021 - YS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6350696" y="4524702"/>
            <a:ext cx="5841302" cy="258532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Pif17</a:t>
            </a:r>
            <a:r>
              <a:rPr lang="fr-FR" dirty="0" smtClean="0">
                <a:solidFill>
                  <a:schemeClr val="bg2"/>
                </a:solidFill>
              </a:rPr>
              <a:t>:</a:t>
            </a:r>
          </a:p>
          <a:p>
            <a:endParaRPr lang="fr-FR" dirty="0" smtClean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/>
                </a:solidFill>
              </a:rPr>
              <a:t>200 inscrits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/>
                </a:solidFill>
              </a:rPr>
              <a:t>84 présents et pointés, malgré le temps et la </a:t>
            </a:r>
            <a:r>
              <a:rPr lang="fr-FR" dirty="0" err="1" smtClean="0">
                <a:solidFill>
                  <a:schemeClr val="bg2"/>
                </a:solidFill>
              </a:rPr>
              <a:t>Covid</a:t>
            </a:r>
            <a:r>
              <a:rPr lang="fr-FR" dirty="0" smtClean="0">
                <a:solidFill>
                  <a:schemeClr val="bg2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/>
                </a:solidFill>
              </a:rPr>
              <a:t>Jusqu’à 40 suiveurs sur </a:t>
            </a:r>
            <a:r>
              <a:rPr lang="fr-FR" dirty="0" err="1" smtClean="0">
                <a:solidFill>
                  <a:schemeClr val="bg2"/>
                </a:solidFill>
              </a:rPr>
              <a:t>Youtube</a:t>
            </a:r>
            <a:r>
              <a:rPr lang="fr-FR" dirty="0" smtClean="0">
                <a:solidFill>
                  <a:schemeClr val="bg2"/>
                </a:solidFill>
              </a:rPr>
              <a:t> en direct</a:t>
            </a:r>
            <a:endParaRPr lang="fr-FR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/>
                </a:solidFill>
              </a:rPr>
              <a:t>Déjà 750 vues…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2"/>
              </a:solidFill>
            </a:endParaRPr>
          </a:p>
          <a:p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PIF : ça continue…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56706" y="2153901"/>
            <a:ext cx="10554574" cy="4252586"/>
          </a:xfrm>
        </p:spPr>
        <p:txBody>
          <a:bodyPr/>
          <a:lstStyle/>
          <a:p>
            <a:r>
              <a:rPr lang="fr-FR" dirty="0" smtClean="0"/>
              <a:t>Renouvellement du comité lancé après PIF16, début 2020, pour une extension plus large à toutes les divisions de la SFP. Communication regroupée sur Mayline</a:t>
            </a:r>
          </a:p>
          <a:p>
            <a:r>
              <a:rPr lang="fr-FR" dirty="0" smtClean="0"/>
              <a:t>PIF17 le 27 novembre 2021</a:t>
            </a:r>
          </a:p>
          <a:p>
            <a:r>
              <a:rPr lang="fr-FR" dirty="0" smtClean="0"/>
              <a:t>PIF18 prévu en 2022 ou 2023 : </a:t>
            </a:r>
            <a:r>
              <a:rPr lang="fr-FR" b="1" i="1" dirty="0" smtClean="0"/>
              <a:t>La vérité en sciences: l’épreuve des preuves</a:t>
            </a:r>
            <a:r>
              <a:rPr lang="fr-FR" b="1" dirty="0" smtClean="0"/>
              <a:t> </a:t>
            </a:r>
            <a:r>
              <a:rPr lang="fr-FR" dirty="0" smtClean="0"/>
              <a:t>(titre provisoire), sous la présidence d’Étienne Klein</a:t>
            </a:r>
          </a:p>
          <a:p>
            <a:r>
              <a:rPr lang="fr-FR" dirty="0" smtClean="0"/>
              <a:t>Depuis plusieurs années, un effort – pas toujours couronné de succès – est fait pour une mixité des orateurs.</a:t>
            </a:r>
          </a:p>
          <a:p>
            <a:r>
              <a:rPr lang="fr-FR" dirty="0" smtClean="0"/>
              <a:t>Autre effort: attirer les étudiants et les jeunes actifs, très demandeurs aussi. (réseaux sociaux, groupes Web; mais aussi thématiques plus actuelles…)</a:t>
            </a:r>
          </a:p>
          <a:p>
            <a:r>
              <a:rPr lang="fr-FR" dirty="0" smtClean="0"/>
              <a:t>Diffusion sur le site </a:t>
            </a:r>
            <a:r>
              <a:rPr lang="fr-FR" dirty="0" err="1" smtClean="0"/>
              <a:t>Youtube</a:t>
            </a:r>
            <a:r>
              <a:rPr lang="fr-FR" dirty="0" smtClean="0"/>
              <a:t> de la BnF; en direct, puis en streaming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PIF SFP 2 décembre 2021 - 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is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TM03457503[[fn=Concis]]</Template>
  <TotalTime>337</TotalTime>
  <Words>812</Words>
  <Application>Microsoft Office PowerPoint</Application>
  <PresentationFormat>Grand écran</PresentationFormat>
  <Paragraphs>88</Paragraphs>
  <Slides>10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Wingdings 2</vt:lpstr>
      <vt:lpstr>Concis</vt:lpstr>
      <vt:lpstr>Acrobat Document</vt:lpstr>
      <vt:lpstr>PHYSIQUE ET INTERROGATIONS FONDAMENTALES</vt:lpstr>
      <vt:lpstr>PIF, qu’est-ce?</vt:lpstr>
      <vt:lpstr>PIF Thématiques explorées: la physique, et au-delà !  </vt:lpstr>
      <vt:lpstr>PIF: des orateurs de grande qualité…</vt:lpstr>
      <vt:lpstr>PIF: des affiches, des livres</vt:lpstr>
      <vt:lpstr>PIF: des affiches, des livres</vt:lpstr>
      <vt:lpstr>PIF : qui soutient?</vt:lpstr>
      <vt:lpstr>PIF : le public</vt:lpstr>
      <vt:lpstr>PIF : ça continue…</vt:lpstr>
      <vt:lpstr>Le comité actuel</vt:lpstr>
    </vt:vector>
  </TitlesOfParts>
  <Company>CEA Saclay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PHYSIQUE ET INTERROGATIONS FONDAMENTALES</dc:title>
  <dc:creator>Y. Sacquin</dc:creator>
  <cp:lastModifiedBy>Y. Sacquin</cp:lastModifiedBy>
  <cp:revision>30</cp:revision>
  <dcterms:created xsi:type="dcterms:W3CDTF">2021-11-07T14:15:57Z</dcterms:created>
  <dcterms:modified xsi:type="dcterms:W3CDTF">2021-11-30T23:05:33Z</dcterms:modified>
</cp:coreProperties>
</file>