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1"/>
  </p:sldMasterIdLst>
  <p:notesMasterIdLst>
    <p:notesMasterId r:id="rId5"/>
  </p:notesMasterIdLst>
  <p:handoutMasterIdLst>
    <p:handoutMasterId r:id="rId6"/>
  </p:handoutMasterIdLst>
  <p:sldIdLst>
    <p:sldId id="284" r:id="rId2"/>
    <p:sldId id="285" r:id="rId3"/>
    <p:sldId id="277" r:id="rId4"/>
  </p:sldIdLst>
  <p:sldSz cx="9144000" cy="6858000" type="screen4x3"/>
  <p:notesSz cx="6797675" cy="9926638"/>
  <p:defaultTextStyle>
    <a:defPPr>
      <a:defRPr lang="en-GB"/>
    </a:defPPr>
    <a:lvl1pPr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1pPr>
    <a:lvl2pPr marL="742950" indent="-28575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2pPr>
    <a:lvl3pPr marL="11430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3pPr>
    <a:lvl4pPr marL="16002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4pPr>
    <a:lvl5pPr marL="20574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3127">
          <p15:clr>
            <a:srgbClr val="A4A3A4"/>
          </p15:clr>
        </p15:guide>
        <p15:guide id="4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92"/>
    <p:restoredTop sz="94592"/>
  </p:normalViewPr>
  <p:slideViewPr>
    <p:cSldViewPr>
      <p:cViewPr>
        <p:scale>
          <a:sx n="111" d="100"/>
          <a:sy n="111" d="100"/>
        </p:scale>
        <p:origin x="-552" y="-7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orient="horz" pos="3127"/>
        <p:guide pos="216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1F09BA-D300-41F9-B934-FF3D48A8A0FD}" type="datetimeFigureOut">
              <a:rPr lang="en-GB" smtClean="0"/>
              <a:t>24/11/2021</a:t>
            </a:fld>
            <a:endParaRPr lang="en-GB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2CAF7F-5A9A-43EC-ACC7-0F60649BBDFA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03991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846138" y="882650"/>
            <a:ext cx="5797550" cy="434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4098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49003" y="5513077"/>
            <a:ext cx="5993599" cy="5221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altLang="fr-FR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1" y="0"/>
            <a:ext cx="3250925" cy="5790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endParaRPr lang="fr-FR" altLang="fr-FR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240680" y="0"/>
            <a:ext cx="3250925" cy="5790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endParaRPr lang="fr-FR" altLang="fr-FR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1" y="11026151"/>
            <a:ext cx="3250925" cy="5790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endParaRPr lang="fr-FR" altLang="fr-FR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240680" y="11026151"/>
            <a:ext cx="3250925" cy="5790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fld id="{2CF43693-15FF-4E0D-8568-BD16FC3796FD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2446384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6F4900E-F4D4-4931-B2EC-474D5B9B5B3E}" type="slidenum">
              <a:rPr lang="zh-CN" altLang="en-US" smtClean="0"/>
              <a:pPr>
                <a:defRPr/>
              </a:pPr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174311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565D538-4A9F-4448-AFD6-F68691FD0202}" type="slidenum">
              <a:rPr lang="fr-FR" altLang="fr-FR"/>
              <a:pPr/>
              <a:t>3</a:t>
            </a:fld>
            <a:endParaRPr lang="fr-FR" altLang="fr-FR"/>
          </a:p>
        </p:txBody>
      </p:sp>
      <p:sp>
        <p:nvSpPr>
          <p:cNvPr id="2457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917575" y="754063"/>
            <a:ext cx="4962525" cy="37226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457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79768" y="4715153"/>
            <a:ext cx="5438140" cy="44669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4905638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FDEC479-C285-414A-AEE1-D61E66DD3CDE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593611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5CF214D-4DF9-4D25-8D46-E841D66C20E5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6554242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5813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4700681-A0CD-4762-A86C-18F994349FB9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941676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CED14DB4-7281-4DD4-A03B-D51CBDC4B138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904849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C64FD94-1038-4A3F-B94F-DF178343C104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4511796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1941513" cy="45291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2551113" y="1600200"/>
            <a:ext cx="1943100" cy="45291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BBCE018-AC33-429B-BDB5-AEEE766D565C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399545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8070ECA-D9F2-40F8-84C4-3A109B138785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1759484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54B008E-39E7-4E68-A8D4-B7A8C557E85F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874581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1C32099-9575-42F1-BBA6-8FA9119DC8A2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933879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A873158-23B0-4D8D-8EBA-BD3553D45ECE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71310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9F83442-B61B-4C8B-A097-AA0FA73CBB08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66646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366713"/>
            <a:ext cx="9144000" cy="84137"/>
          </a:xfrm>
          <a:prstGeom prst="rect">
            <a:avLst/>
          </a:prstGeom>
          <a:solidFill>
            <a:srgbClr val="438086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50760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309563"/>
          </a:xfrm>
          <a:prstGeom prst="rect">
            <a:avLst/>
          </a:prstGeom>
          <a:solidFill>
            <a:srgbClr val="42445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50760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0" y="307975"/>
            <a:ext cx="9144000" cy="90488"/>
          </a:xfrm>
          <a:prstGeom prst="rect">
            <a:avLst/>
          </a:prstGeom>
          <a:solidFill>
            <a:srgbClr val="43808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50760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 flipV="1">
            <a:off x="5410200" y="360363"/>
            <a:ext cx="3733800" cy="90487"/>
          </a:xfrm>
          <a:prstGeom prst="rect">
            <a:avLst/>
          </a:prstGeom>
          <a:solidFill>
            <a:srgbClr val="43808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50760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 flipV="1">
            <a:off x="5410200" y="439738"/>
            <a:ext cx="3733800" cy="179387"/>
          </a:xfrm>
          <a:prstGeom prst="rect">
            <a:avLst/>
          </a:prstGeom>
          <a:solidFill>
            <a:srgbClr val="438086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50760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078" name="AutoShape 6"/>
          <p:cNvSpPr>
            <a:spLocks noChangeArrowheads="1"/>
          </p:cNvSpPr>
          <p:nvPr/>
        </p:nvSpPr>
        <p:spPr bwMode="auto">
          <a:xfrm>
            <a:off x="5407025" y="496888"/>
            <a:ext cx="3062288" cy="26987"/>
          </a:xfrm>
          <a:prstGeom prst="roundRect">
            <a:avLst>
              <a:gd name="adj" fmla="val 16667"/>
            </a:avLst>
          </a:prstGeom>
          <a:solidFill>
            <a:srgbClr val="53548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50760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079" name="AutoShape 7"/>
          <p:cNvSpPr>
            <a:spLocks noChangeArrowheads="1"/>
          </p:cNvSpPr>
          <p:nvPr/>
        </p:nvSpPr>
        <p:spPr bwMode="auto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solidFill>
            <a:srgbClr val="53548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50760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50760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9043988" y="-1588"/>
            <a:ext cx="26987" cy="620713"/>
          </a:xfrm>
          <a:prstGeom prst="rect">
            <a:avLst/>
          </a:prstGeom>
          <a:solidFill>
            <a:srgbClr val="FFFFFF">
              <a:alpha val="65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50760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9024938" y="-1588"/>
            <a:ext cx="7937" cy="620713"/>
          </a:xfrm>
          <a:prstGeom prst="rect">
            <a:avLst/>
          </a:prstGeom>
          <a:solidFill>
            <a:srgbClr val="FFFFFF">
              <a:alpha val="5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50760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083" name="Rectangle 11"/>
          <p:cNvSpPr>
            <a:spLocks noChangeArrowheads="1"/>
          </p:cNvSpPr>
          <p:nvPr/>
        </p:nvSpPr>
        <p:spPr bwMode="auto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50760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8915400" y="0"/>
            <a:ext cx="53975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50760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085" name="Rectangle 13"/>
          <p:cNvSpPr>
            <a:spLocks noChangeArrowheads="1"/>
          </p:cNvSpPr>
          <p:nvPr/>
        </p:nvSpPr>
        <p:spPr bwMode="auto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1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50760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086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8013" cy="1138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fr-FR"/>
              <a:t>Cliquez pour éditer le format du texte-titreModifiez le style du titre</a:t>
            </a:r>
          </a:p>
        </p:txBody>
      </p:sp>
      <p:sp>
        <p:nvSpPr>
          <p:cNvPr id="3087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4037013" cy="4529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fr-FR"/>
              <a:t>Cliquez pour éditer le format du plan de texte</a:t>
            </a:r>
          </a:p>
          <a:p>
            <a:pPr lvl="1"/>
            <a:r>
              <a:rPr lang="en-GB" altLang="fr-FR"/>
              <a:t>Second niveau de plan</a:t>
            </a:r>
          </a:p>
          <a:p>
            <a:pPr lvl="2"/>
            <a:r>
              <a:rPr lang="en-GB" altLang="fr-FR"/>
              <a:t>Troisième niveau de plan</a:t>
            </a:r>
          </a:p>
          <a:p>
            <a:pPr lvl="3"/>
            <a:r>
              <a:rPr lang="en-GB" altLang="fr-FR"/>
              <a:t>Quatrième niveau de plan</a:t>
            </a:r>
          </a:p>
          <a:p>
            <a:pPr lvl="4"/>
            <a:r>
              <a:rPr lang="en-GB" altLang="fr-FR"/>
              <a:t>Cinquième niveau de plan</a:t>
            </a:r>
          </a:p>
          <a:p>
            <a:pPr lvl="4"/>
            <a:r>
              <a:rPr lang="en-GB" altLang="fr-FR"/>
              <a:t>Sixième niveau de plan</a:t>
            </a:r>
          </a:p>
          <a:p>
            <a:pPr lvl="4"/>
            <a:r>
              <a:rPr lang="en-GB" altLang="fr-FR"/>
              <a:t>Septième niveau de plan</a:t>
            </a:r>
          </a:p>
          <a:p>
            <a:pPr lvl="4"/>
            <a:r>
              <a:rPr lang="en-GB" altLang="fr-FR"/>
              <a:t>Huitième niveau de plan</a:t>
            </a:r>
          </a:p>
          <a:p>
            <a:pPr lvl="0"/>
            <a:r>
              <a:rPr lang="en-GB" altLang="fr-FR"/>
              <a:t>Neuvième niveau de planModifiez les styles du texte du masque</a:t>
            </a:r>
          </a:p>
          <a:p>
            <a:pPr lvl="1"/>
            <a:r>
              <a:rPr lang="en-GB" altLang="fr-FR"/>
              <a:t>Deuxième niveau</a:t>
            </a:r>
          </a:p>
          <a:p>
            <a:pPr lvl="2"/>
            <a:r>
              <a:rPr lang="en-GB" altLang="fr-FR"/>
              <a:t>Troisième niveau</a:t>
            </a:r>
          </a:p>
          <a:p>
            <a:pPr lvl="3"/>
            <a:r>
              <a:rPr lang="en-GB" altLang="fr-FR"/>
              <a:t>Quatrième niveau</a:t>
            </a:r>
          </a:p>
          <a:p>
            <a:pPr lvl="4"/>
            <a:r>
              <a:rPr lang="en-GB" altLang="fr-FR"/>
              <a:t>Cinquième niveau</a:t>
            </a:r>
          </a:p>
        </p:txBody>
      </p:sp>
      <p:sp>
        <p:nvSpPr>
          <p:cNvPr id="3088" name="Text Box 16"/>
          <p:cNvSpPr txBox="1">
            <a:spLocks noChangeArrowheads="1"/>
          </p:cNvSpPr>
          <p:nvPr/>
        </p:nvSpPr>
        <p:spPr bwMode="auto">
          <a:xfrm>
            <a:off x="6586538" y="612775"/>
            <a:ext cx="9572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089" name="Text Box 17"/>
          <p:cNvSpPr txBox="1">
            <a:spLocks noChangeArrowheads="1"/>
          </p:cNvSpPr>
          <p:nvPr/>
        </p:nvSpPr>
        <p:spPr bwMode="auto">
          <a:xfrm>
            <a:off x="5257800" y="612775"/>
            <a:ext cx="1325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090" name="Rectangle 18"/>
          <p:cNvSpPr>
            <a:spLocks noGrp="1" noChangeArrowheads="1"/>
          </p:cNvSpPr>
          <p:nvPr>
            <p:ph type="sldNum"/>
          </p:nvPr>
        </p:nvSpPr>
        <p:spPr bwMode="auto">
          <a:xfrm>
            <a:off x="8175625" y="1588"/>
            <a:ext cx="760413" cy="36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>
            <a:lvl1pPr hangingPunct="1">
              <a:lnSpc>
                <a:spcPct val="100000"/>
              </a:lnSpc>
              <a:tabLst>
                <a:tab pos="723900" algn="l"/>
              </a:tabLst>
              <a:defRPr>
                <a:solidFill>
                  <a:srgbClr val="000000"/>
                </a:solidFill>
                <a:latin typeface="+mn-lt"/>
              </a:defRPr>
            </a:lvl1pPr>
          </a:lstStyle>
          <a:p>
            <a:fld id="{8A385D87-6727-4FC6-AD0D-896E39B99E59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l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Gill Sans MT" charset="0"/>
          <a:ea typeface="Microsoft YaHei" charset="-122"/>
        </a:defRPr>
      </a:lvl2pPr>
      <a:lvl3pPr marL="1143000" indent="-228600" algn="l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Gill Sans MT" charset="0"/>
          <a:ea typeface="Microsoft YaHei" charset="-122"/>
        </a:defRPr>
      </a:lvl3pPr>
      <a:lvl4pPr marL="1600200" indent="-228600" algn="l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Gill Sans MT" charset="0"/>
          <a:ea typeface="Microsoft YaHei" charset="-122"/>
        </a:defRPr>
      </a:lvl4pPr>
      <a:lvl5pPr marL="2057400" indent="-228600" algn="l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Gill Sans MT" charset="0"/>
          <a:ea typeface="Microsoft YaHei" charset="-122"/>
        </a:defRPr>
      </a:lvl5pPr>
      <a:lvl6pPr marL="2514600" indent="-228600" algn="l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Gill Sans MT" charset="0"/>
          <a:ea typeface="Microsoft YaHei" charset="-122"/>
        </a:defRPr>
      </a:lvl6pPr>
      <a:lvl7pPr marL="2971800" indent="-228600" algn="l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Gill Sans MT" charset="0"/>
          <a:ea typeface="Microsoft YaHei" charset="-122"/>
        </a:defRPr>
      </a:lvl7pPr>
      <a:lvl8pPr marL="3429000" indent="-228600" algn="l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Gill Sans MT" charset="0"/>
          <a:ea typeface="Microsoft YaHei" charset="-122"/>
        </a:defRPr>
      </a:lvl8pPr>
      <a:lvl9pPr marL="3886200" indent="-228600" algn="l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Gill Sans MT" charset="0"/>
          <a:ea typeface="Microsoft YaHei" charset="-122"/>
        </a:defRPr>
      </a:lvl9pPr>
    </p:titleStyle>
    <p:bodyStyle>
      <a:lvl1pPr marL="342900" indent="-342900" algn="l" defTabSz="449263" rtl="0" fontAlgn="base">
        <a:lnSpc>
          <a:spcPct val="95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fontAlgn="base">
        <a:lnSpc>
          <a:spcPct val="95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53548A"/>
          </a:solidFill>
          <a:latin typeface="+mn-lt"/>
          <a:ea typeface="+mn-ea"/>
        </a:defRPr>
      </a:lvl2pPr>
      <a:lvl3pPr marL="1143000" indent="-228600" algn="l" defTabSz="449263" rtl="0" fontAlgn="base">
        <a:lnSpc>
          <a:spcPct val="95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6" charset="0"/>
        <a:defRPr sz="2200">
          <a:solidFill>
            <a:srgbClr val="53548A"/>
          </a:solidFill>
          <a:latin typeface="+mn-lt"/>
          <a:ea typeface="+mn-ea"/>
        </a:defRPr>
      </a:lvl3pPr>
      <a:lvl4pPr marL="1600200" indent="-228600" algn="l" defTabSz="449263" rtl="0" fontAlgn="base">
        <a:lnSpc>
          <a:spcPct val="95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A04DA3"/>
          </a:solidFill>
          <a:latin typeface="+mn-lt"/>
          <a:ea typeface="+mn-ea"/>
        </a:defRPr>
      </a:lvl4pPr>
      <a:lvl5pPr marL="2057400" indent="-228600" algn="l" defTabSz="449263" rtl="0" fontAlgn="base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A04DA3"/>
          </a:solidFill>
          <a:latin typeface="+mn-lt"/>
          <a:ea typeface="+mn-ea"/>
        </a:defRPr>
      </a:lvl5pPr>
      <a:lvl6pPr marL="2514600" indent="-228600" algn="l" defTabSz="449263" rtl="0" fontAlgn="base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A04DA3"/>
          </a:solidFill>
          <a:latin typeface="+mn-lt"/>
          <a:ea typeface="+mn-ea"/>
        </a:defRPr>
      </a:lvl6pPr>
      <a:lvl7pPr marL="2971800" indent="-228600" algn="l" defTabSz="449263" rtl="0" fontAlgn="base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A04DA3"/>
          </a:solidFill>
          <a:latin typeface="+mn-lt"/>
          <a:ea typeface="+mn-ea"/>
        </a:defRPr>
      </a:lvl7pPr>
      <a:lvl8pPr marL="3429000" indent="-228600" algn="l" defTabSz="449263" rtl="0" fontAlgn="base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A04DA3"/>
          </a:solidFill>
          <a:latin typeface="+mn-lt"/>
          <a:ea typeface="+mn-ea"/>
        </a:defRPr>
      </a:lvl8pPr>
      <a:lvl9pPr marL="3886200" indent="-228600" algn="l" defTabSz="449263" rtl="0" fontAlgn="base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A04DA3"/>
          </a:solidFill>
          <a:latin typeface="+mn-lt"/>
          <a:ea typeface="+mn-ea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323528" y="1633899"/>
            <a:ext cx="5760640" cy="4608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</a:pPr>
            <a:r>
              <a:rPr lang="fr-FR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Nouvelles</a:t>
            </a:r>
            <a:endParaRPr lang="fr-FR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742950" lvl="1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</a:pPr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Nouveau bureau depuis Octobre</a:t>
            </a: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</a:pPr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Perspectives pour 2022</a:t>
            </a: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</a:pPr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Projets pour 2023</a:t>
            </a: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4" name="矩形 42"/>
          <p:cNvSpPr>
            <a:spLocks noChangeArrowheads="1"/>
          </p:cNvSpPr>
          <p:nvPr/>
        </p:nvSpPr>
        <p:spPr bwMode="auto">
          <a:xfrm>
            <a:off x="7870493" y="6549362"/>
            <a:ext cx="912429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zh-CN" sz="1100" b="1" dirty="0">
                <a:solidFill>
                  <a:schemeClr val="bg1"/>
                </a:solidFill>
                <a:latin typeface="Times New Roman" pitchFamily="18" charset="0"/>
                <a:ea typeface="微软雅黑"/>
                <a:cs typeface="Times New Roman" pitchFamily="18" charset="0"/>
              </a:rPr>
              <a:t>Conclusions</a:t>
            </a:r>
            <a:endParaRPr lang="zh-CN" altLang="en-US" sz="1100" b="1" dirty="0">
              <a:solidFill>
                <a:schemeClr val="bg1"/>
              </a:solidFill>
              <a:latin typeface="Times New Roman" pitchFamily="18" charset="0"/>
              <a:ea typeface="微软雅黑"/>
              <a:cs typeface="Times New Roman" pitchFamily="18" charset="0"/>
            </a:endParaRPr>
          </a:p>
        </p:txBody>
      </p:sp>
      <p:sp>
        <p:nvSpPr>
          <p:cNvPr id="22" name="Titre 1"/>
          <p:cNvSpPr txBox="1">
            <a:spLocks/>
          </p:cNvSpPr>
          <p:nvPr/>
        </p:nvSpPr>
        <p:spPr>
          <a:xfrm>
            <a:off x="539552" y="620688"/>
            <a:ext cx="7776864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fr-F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Division PAMO</a:t>
            </a:r>
            <a:endParaRPr lang="fr-FR" sz="36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971600" y="3356992"/>
            <a:ext cx="7272808" cy="2376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i="1" dirty="0"/>
              <a:t>Fabrice </a:t>
            </a:r>
            <a:r>
              <a:rPr lang="fr-FR" sz="1600" i="1" dirty="0" err="1"/>
              <a:t>Catoire</a:t>
            </a:r>
            <a:r>
              <a:rPr lang="fr-FR" sz="1600" i="1" dirty="0"/>
              <a:t> </a:t>
            </a:r>
            <a:r>
              <a:rPr lang="fr-FR" sz="1600" i="1" dirty="0" smtClean="0"/>
              <a:t>– CELIA Bordeaux (</a:t>
            </a:r>
            <a:r>
              <a:rPr lang="fr-FR" sz="1600" i="1" dirty="0" err="1" smtClean="0"/>
              <a:t>SiteWeb</a:t>
            </a:r>
            <a:r>
              <a:rPr lang="fr-FR" sz="1600" i="1" dirty="0" smtClean="0"/>
              <a:t>) </a:t>
            </a:r>
          </a:p>
          <a:p>
            <a:r>
              <a:rPr lang="fr-FR" sz="1600" i="1" dirty="0" smtClean="0"/>
              <a:t>Caroline Champenois </a:t>
            </a:r>
            <a:r>
              <a:rPr lang="fr-FR" sz="1600" i="1" dirty="0"/>
              <a:t>–</a:t>
            </a:r>
            <a:r>
              <a:rPr lang="fr-FR" sz="1600" i="1" dirty="0" smtClean="0"/>
              <a:t> PIIM (Aix-Marseille) (correspondante </a:t>
            </a:r>
            <a:r>
              <a:rPr lang="fr-FR" sz="1600" i="1" dirty="0"/>
              <a:t>SFO) </a:t>
            </a:r>
            <a:endParaRPr lang="en-GB" sz="1600" dirty="0"/>
          </a:p>
          <a:p>
            <a:r>
              <a:rPr lang="fr-FR" sz="1600" i="1" dirty="0"/>
              <a:t>Patrick </a:t>
            </a:r>
            <a:r>
              <a:rPr lang="fr-FR" sz="1600" i="1" dirty="0" smtClean="0"/>
              <a:t>Dupré – ICB Dijon </a:t>
            </a:r>
            <a:r>
              <a:rPr lang="fr-FR" sz="1600" i="1" dirty="0"/>
              <a:t>(membre) </a:t>
            </a:r>
            <a:endParaRPr lang="fr-FR" sz="1600" i="1" dirty="0" smtClean="0"/>
          </a:p>
          <a:p>
            <a:r>
              <a:rPr lang="fr-FR" sz="1600" i="1" dirty="0" smtClean="0"/>
              <a:t>Alexandre </a:t>
            </a:r>
            <a:r>
              <a:rPr lang="fr-FR" sz="1600" i="1" dirty="0" err="1"/>
              <a:t>Marciniak</a:t>
            </a:r>
            <a:r>
              <a:rPr lang="fr-FR" sz="1600" i="1" dirty="0"/>
              <a:t> </a:t>
            </a:r>
            <a:r>
              <a:rPr lang="fr-FR" sz="1600" i="1" dirty="0" smtClean="0"/>
              <a:t>– LCAR Toulouse (membre</a:t>
            </a:r>
            <a:r>
              <a:rPr lang="fr-FR" sz="1600" i="1" dirty="0"/>
              <a:t>) </a:t>
            </a:r>
            <a:endParaRPr lang="en-GB" sz="1600" dirty="0"/>
          </a:p>
          <a:p>
            <a:r>
              <a:rPr lang="fr-FR" sz="1600" i="1" dirty="0"/>
              <a:t>Andrew </a:t>
            </a:r>
            <a:r>
              <a:rPr lang="fr-FR" sz="1600" i="1" dirty="0" err="1"/>
              <a:t>Mayne</a:t>
            </a:r>
            <a:r>
              <a:rPr lang="fr-FR" sz="1600" i="1" dirty="0"/>
              <a:t> </a:t>
            </a:r>
            <a:r>
              <a:rPr lang="fr-FR" sz="1600" i="1" dirty="0" smtClean="0"/>
              <a:t>– ISMO Paris-Saclay (président</a:t>
            </a:r>
            <a:r>
              <a:rPr lang="fr-FR" sz="1600" i="1" dirty="0"/>
              <a:t>*) </a:t>
            </a:r>
            <a:endParaRPr lang="en-GB" sz="1600" dirty="0"/>
          </a:p>
          <a:p>
            <a:r>
              <a:rPr lang="fr-FR" sz="1600" i="1" dirty="0"/>
              <a:t>Jennifer Noble </a:t>
            </a:r>
            <a:r>
              <a:rPr lang="fr-FR" sz="1600" i="1" dirty="0"/>
              <a:t>– PIIM (Aix-Marseille) </a:t>
            </a:r>
            <a:r>
              <a:rPr lang="fr-FR" sz="1600" i="1" dirty="0" smtClean="0"/>
              <a:t>(</a:t>
            </a:r>
            <a:r>
              <a:rPr lang="fr-FR" sz="1600" i="1" dirty="0"/>
              <a:t>correspondante Chimie Physique) </a:t>
            </a:r>
            <a:endParaRPr lang="en-GB" sz="1600" dirty="0"/>
          </a:p>
          <a:p>
            <a:r>
              <a:rPr lang="fr-FR" sz="1600" i="1" dirty="0"/>
              <a:t>Constance Valentin </a:t>
            </a:r>
            <a:r>
              <a:rPr lang="fr-FR" sz="1600" i="1" dirty="0"/>
              <a:t>– CELIA Bordeaux </a:t>
            </a:r>
            <a:r>
              <a:rPr lang="fr-FR" sz="1600" i="1" dirty="0" smtClean="0"/>
              <a:t>(</a:t>
            </a:r>
            <a:r>
              <a:rPr lang="fr-FR" sz="1600" i="1" dirty="0"/>
              <a:t>membre) 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2247679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657896"/>
            <a:ext cx="8228013" cy="1639019"/>
          </a:xfrm>
        </p:spPr>
        <p:txBody>
          <a:bodyPr/>
          <a:lstStyle/>
          <a:p>
            <a:pPr algn="ctr"/>
            <a:r>
              <a:rPr lang="fr-F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Perspectives pour 2022</a:t>
            </a:r>
            <a:r>
              <a:rPr lang="fr-FR" sz="3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fr-FR" sz="3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endParaRPr lang="en-GB" sz="3200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827584" y="1477406"/>
            <a:ext cx="7776864" cy="47599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</a:pPr>
            <a:r>
              <a:rPr lang="fr-FR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Evènements</a:t>
            </a:r>
            <a:endParaRPr lang="fr-FR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742950" lvl="1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</a:pPr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Prix Aimé Cotton 2022</a:t>
            </a: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</a:pPr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Congrès OPTIQUE de la SFO à Nice (Juillet)</a:t>
            </a:r>
          </a:p>
          <a:p>
            <a:pPr lvl="1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</a:pPr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Journée PAMO</a:t>
            </a:r>
            <a:endParaRPr lang="fr-F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spcBef>
                <a:spcPct val="20000"/>
              </a:spcBef>
              <a:buClr>
                <a:schemeClr val="accent2"/>
              </a:buClr>
              <a:buSzPct val="60000"/>
            </a:pPr>
            <a:endParaRPr lang="fr-F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</a:pPr>
            <a:endParaRPr lang="fr-F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spcBef>
                <a:spcPct val="20000"/>
              </a:spcBef>
              <a:buClr>
                <a:schemeClr val="accent2"/>
              </a:buClr>
              <a:buSzPct val="60000"/>
            </a:pPr>
            <a:endParaRPr lang="fr-FR" sz="1400" dirty="0"/>
          </a:p>
          <a:p>
            <a:pPr marL="457200" lvl="1" indent="0">
              <a:spcBef>
                <a:spcPct val="20000"/>
              </a:spcBef>
              <a:buClr>
                <a:schemeClr val="accent2"/>
              </a:buClr>
              <a:buSzPct val="60000"/>
            </a:pP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spcBef>
                <a:spcPct val="20000"/>
              </a:spcBef>
              <a:buClr>
                <a:schemeClr val="accent2"/>
              </a:buClr>
              <a:buSzPct val="60000"/>
            </a:pP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20000"/>
              </a:spcBef>
              <a:buClr>
                <a:schemeClr val="accent1"/>
              </a:buClr>
              <a:buSzPct val="65000"/>
            </a:pPr>
            <a:endParaRPr lang="fr-FR" sz="2000" dirty="0">
              <a:solidFill>
                <a:srgbClr val="333399"/>
              </a:solidFill>
            </a:endParaRPr>
          </a:p>
          <a:p>
            <a:pPr>
              <a:spcBef>
                <a:spcPct val="20000"/>
              </a:spcBef>
              <a:buClr>
                <a:schemeClr val="accent1"/>
              </a:buClr>
              <a:buSzPct val="65000"/>
            </a:pPr>
            <a:endParaRPr lang="fr-FR" sz="2000" dirty="0">
              <a:solidFill>
                <a:srgbClr val="333399"/>
              </a:solidFill>
            </a:endParaRPr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5785565" y="5496789"/>
            <a:ext cx="3290160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342900" indent="-34131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hangingPunct="1">
              <a:lnSpc>
                <a:spcPct val="100000"/>
              </a:lnSpc>
              <a:spcBef>
                <a:spcPts val="363"/>
              </a:spcBef>
              <a:buClr>
                <a:srgbClr val="53548A"/>
              </a:buClr>
              <a:buSzPct val="65000"/>
              <a:buFont typeface="Wingdings" charset="0"/>
              <a:buChar char="n"/>
            </a:pPr>
            <a:endParaRPr lang="fr-FR" altLang="fr-FR" sz="1200" dirty="0">
              <a:latin typeface="Trebuchet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4205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725488" y="1535113"/>
            <a:ext cx="7920037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363538" indent="-280988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hangingPunct="1">
              <a:lnSpc>
                <a:spcPct val="100000"/>
              </a:lnSpc>
              <a:spcBef>
                <a:spcPts val="600"/>
              </a:spcBef>
              <a:buClr>
                <a:srgbClr val="406F8D"/>
              </a:buClr>
              <a:buSzPct val="80000"/>
              <a:buFont typeface="Wingdings 2" pitchFamily="16" charset="0"/>
              <a:buChar char=""/>
            </a:pPr>
            <a:r>
              <a:rPr lang="fr-FR" altLang="fr-F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Projets pour les 150 ans</a:t>
            </a:r>
          </a:p>
          <a:p>
            <a:pPr lvl="1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</a:pPr>
            <a:r>
              <a:rPr lang="fr-F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Centenaire de Compton</a:t>
            </a:r>
          </a:p>
          <a:p>
            <a:pPr lvl="2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</a:pPr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Sources de lumière pour sonder la matière – Synchrotron</a:t>
            </a:r>
          </a:p>
          <a:p>
            <a:pPr lvl="2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</a:pPr>
            <a:r>
              <a:rPr lang="fr-F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Observations des effets non-linaires dans des impulsions brefs et intenses</a:t>
            </a:r>
            <a:endParaRPr lang="fr-F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</a:pPr>
            <a:r>
              <a:rPr lang="fr-F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Réseau </a:t>
            </a:r>
            <a:r>
              <a:rPr lang="fr-F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peignes de fréquence REFIMEVE</a:t>
            </a:r>
          </a:p>
          <a:p>
            <a:pPr lvl="2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</a:pPr>
            <a:r>
              <a:rPr lang="fr-F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Réseau de distribution nationale</a:t>
            </a:r>
          </a:p>
          <a:p>
            <a:pPr lvl="2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</a:pPr>
            <a:r>
              <a:rPr lang="fr-F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Progrès technologique avec une précision exceptionnelle</a:t>
            </a:r>
            <a:endParaRPr lang="fr-F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</a:pPr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Les commentaires sont les bienvenues!</a:t>
            </a: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hangingPunct="1">
              <a:lnSpc>
                <a:spcPct val="100000"/>
              </a:lnSpc>
              <a:spcBef>
                <a:spcPts val="600"/>
              </a:spcBef>
              <a:buClr>
                <a:srgbClr val="406F8D"/>
              </a:buClr>
              <a:buSzPct val="80000"/>
              <a:buFont typeface="Wingdings 2" pitchFamily="16" charset="0"/>
              <a:buChar char=""/>
            </a:pPr>
            <a:endParaRPr lang="fr-FR" altLang="fr-F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title" idx="4294967295"/>
          </p:nvPr>
        </p:nvSpPr>
        <p:spPr>
          <a:xfrm>
            <a:off x="180000" y="612000"/>
            <a:ext cx="7775575" cy="935037"/>
          </a:xfrm>
          <a:ln/>
        </p:spPr>
        <p:txBody>
          <a:bodyPr anchor="t"/>
          <a:lstStyle/>
          <a:p>
            <a:pPr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fr-FR" altLang="fr-FR" sz="3200" b="1" dirty="0" smtClean="0">
                <a:solidFill>
                  <a:srgbClr val="424456"/>
                </a:solidFill>
                <a:latin typeface="Trebuchet MS" charset="0"/>
              </a:rPr>
              <a:t>Projets pour 2023</a:t>
            </a:r>
            <a:endParaRPr lang="fr-FR" altLang="fr-FR" sz="3200" b="1" dirty="0">
              <a:solidFill>
                <a:srgbClr val="424456"/>
              </a:solidFill>
              <a:latin typeface="Trebuchet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7105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Thème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hème Office">
      <a:majorFont>
        <a:latin typeface="Gill Sans MT"/>
        <a:ea typeface="Microsoft YaHei"/>
        <a:cs typeface=""/>
      </a:majorFont>
      <a:minorFont>
        <a:latin typeface="Georgia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altLang="fr-FR" sz="1800" b="0" i="0" u="none" strike="noStrike" cap="none" normalizeH="0" baseline="0" smtClean="0">
            <a:ln>
              <a:noFill/>
            </a:ln>
            <a:effectLst/>
            <a:latin typeface="Arial" charset="0"/>
            <a:ea typeface="Microsoft YaHei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altLang="fr-FR" sz="1800" b="0" i="0" u="none" strike="noStrike" cap="none" normalizeH="0" baseline="0" smtClean="0">
            <a:ln>
              <a:noFill/>
            </a:ln>
            <a:effectLst/>
            <a:latin typeface="Arial" charset="0"/>
            <a:ea typeface="Microsoft YaHei" charset="-122"/>
          </a:defRPr>
        </a:defPPr>
      </a:lstStyle>
    </a:lnDef>
  </a:objectDefaults>
  <a:extraClrSchemeLst>
    <a:extraClrScheme>
      <a:clrScheme name="Thème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ème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1386</TotalTime>
  <Words>150</Words>
  <Application>Microsoft Office PowerPoint</Application>
  <PresentationFormat>Affichage à l'écran (4:3)</PresentationFormat>
  <Paragraphs>34</Paragraphs>
  <Slides>3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Thème Office</vt:lpstr>
      <vt:lpstr>Présentation PowerPoint</vt:lpstr>
      <vt:lpstr>Perspectives pour 2022 </vt:lpstr>
      <vt:lpstr>Projets pour 2023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Nanosciences Moléculaires</dc:title>
  <dc:creator>Nous2</dc:creator>
  <cp:lastModifiedBy>Andrew Mayne</cp:lastModifiedBy>
  <cp:revision>111</cp:revision>
  <cp:lastPrinted>2019-04-24T10:02:32Z</cp:lastPrinted>
  <dcterms:created xsi:type="dcterms:W3CDTF">1601-01-01T00:00:00Z</dcterms:created>
  <dcterms:modified xsi:type="dcterms:W3CDTF">2021-11-24T14:30:52Z</dcterms:modified>
</cp:coreProperties>
</file>