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401" r:id="rId3"/>
    <p:sldId id="260" r:id="rId4"/>
    <p:sldId id="272" r:id="rId5"/>
    <p:sldId id="257" r:id="rId6"/>
    <p:sldId id="690" r:id="rId7"/>
    <p:sldId id="691" r:id="rId8"/>
    <p:sldId id="297" r:id="rId9"/>
    <p:sldId id="298" r:id="rId10"/>
    <p:sldId id="692" r:id="rId11"/>
    <p:sldId id="688" r:id="rId12"/>
    <p:sldId id="68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C22"/>
    <a:srgbClr val="D4201D"/>
    <a:srgbClr val="CE211F"/>
    <a:srgbClr val="C42220"/>
    <a:srgbClr val="C42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0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61D99-EE21-4921-B43A-78B2A239963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889C0-C77C-4CD2-8B02-AF434C21D6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0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12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6183E2-A327-0D4F-8C18-ED2FC31CB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38" y="274638"/>
            <a:ext cx="122570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58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51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4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96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99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79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22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34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98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14/10/2021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46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14/10/2021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A096F-D665-4AC0-9CF9-C57457CDB897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9A38A6FD-8141-C241-8FB4-4283BAF415FD}"/>
              </a:ext>
            </a:extLst>
          </p:cNvPr>
          <p:cNvSpPr/>
          <p:nvPr userDrawn="1"/>
        </p:nvSpPr>
        <p:spPr>
          <a:xfrm>
            <a:off x="0" y="-30997"/>
            <a:ext cx="9159498" cy="650929"/>
          </a:xfrm>
          <a:custGeom>
            <a:avLst/>
            <a:gdLst>
              <a:gd name="connsiteX0" fmla="*/ 0 w 9159498"/>
              <a:gd name="connsiteY0" fmla="*/ 650929 h 650929"/>
              <a:gd name="connsiteX1" fmla="*/ 9159498 w 9159498"/>
              <a:gd name="connsiteY1" fmla="*/ 46495 h 650929"/>
              <a:gd name="connsiteX2" fmla="*/ 9159498 w 9159498"/>
              <a:gd name="connsiteY2" fmla="*/ 46495 h 650929"/>
              <a:gd name="connsiteX3" fmla="*/ 0 w 9159498"/>
              <a:gd name="connsiteY3" fmla="*/ 0 h 650929"/>
              <a:gd name="connsiteX4" fmla="*/ 0 w 9159498"/>
              <a:gd name="connsiteY4" fmla="*/ 650929 h 65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9498" h="650929">
                <a:moveTo>
                  <a:pt x="0" y="650929"/>
                </a:moveTo>
                <a:lnTo>
                  <a:pt x="9159498" y="46495"/>
                </a:lnTo>
                <a:lnTo>
                  <a:pt x="9159498" y="46495"/>
                </a:lnTo>
                <a:lnTo>
                  <a:pt x="0" y="0"/>
                </a:lnTo>
                <a:lnTo>
                  <a:pt x="0" y="650929"/>
                </a:lnTo>
                <a:close/>
              </a:path>
            </a:pathLst>
          </a:custGeom>
          <a:solidFill>
            <a:srgbClr val="D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4D0304F7-C799-094F-B087-4139E46EFB53}"/>
              </a:ext>
            </a:extLst>
          </p:cNvPr>
          <p:cNvSpPr/>
          <p:nvPr userDrawn="1"/>
        </p:nvSpPr>
        <p:spPr>
          <a:xfrm rot="10800000">
            <a:off x="0" y="6259942"/>
            <a:ext cx="9159498" cy="650929"/>
          </a:xfrm>
          <a:custGeom>
            <a:avLst/>
            <a:gdLst>
              <a:gd name="connsiteX0" fmla="*/ 0 w 9159498"/>
              <a:gd name="connsiteY0" fmla="*/ 650929 h 650929"/>
              <a:gd name="connsiteX1" fmla="*/ 9159498 w 9159498"/>
              <a:gd name="connsiteY1" fmla="*/ 46495 h 650929"/>
              <a:gd name="connsiteX2" fmla="*/ 9159498 w 9159498"/>
              <a:gd name="connsiteY2" fmla="*/ 46495 h 650929"/>
              <a:gd name="connsiteX3" fmla="*/ 0 w 9159498"/>
              <a:gd name="connsiteY3" fmla="*/ 0 h 650929"/>
              <a:gd name="connsiteX4" fmla="*/ 0 w 9159498"/>
              <a:gd name="connsiteY4" fmla="*/ 650929 h 65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9498" h="650929">
                <a:moveTo>
                  <a:pt x="0" y="650929"/>
                </a:moveTo>
                <a:lnTo>
                  <a:pt x="9159498" y="46495"/>
                </a:lnTo>
                <a:lnTo>
                  <a:pt x="9159498" y="46495"/>
                </a:lnTo>
                <a:lnTo>
                  <a:pt x="0" y="0"/>
                </a:lnTo>
                <a:lnTo>
                  <a:pt x="0" y="650929"/>
                </a:lnTo>
                <a:close/>
              </a:path>
            </a:pathLst>
          </a:custGeom>
          <a:solidFill>
            <a:srgbClr val="D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E542E6-542F-E940-98B7-2CEECA4A6BC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60" y="136524"/>
            <a:ext cx="122570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microsoft.com/office/2007/relationships/hdphoto" Target="../media/hdphoto1.wdp"/><Relationship Id="rId4" Type="http://schemas.openxmlformats.org/officeDocument/2006/relationships/image" Target="../media/image14.jfi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viewerbdc.afnor.org/html/display/kYzQ-kAA2Pg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CCFE34-16BF-B143-823C-09FF1A79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239"/>
            <a:ext cx="9144000" cy="3740688"/>
          </a:xfrm>
          <a:prstGeom prst="rect">
            <a:avLst/>
          </a:prstGeom>
        </p:spPr>
      </p:pic>
      <p:sp>
        <p:nvSpPr>
          <p:cNvPr id="9" name="Forme libre 8">
            <a:extLst>
              <a:ext uri="{FF2B5EF4-FFF2-40B4-BE49-F238E27FC236}">
                <a16:creationId xmlns:a16="http://schemas.microsoft.com/office/drawing/2014/main" id="{12F9466F-05F5-AB4F-8A26-7C1DF62681B9}"/>
              </a:ext>
            </a:extLst>
          </p:cNvPr>
          <p:cNvSpPr/>
          <p:nvPr/>
        </p:nvSpPr>
        <p:spPr>
          <a:xfrm>
            <a:off x="2178424" y="2447365"/>
            <a:ext cx="6750423" cy="2191870"/>
          </a:xfrm>
          <a:custGeom>
            <a:avLst/>
            <a:gdLst>
              <a:gd name="connsiteX0" fmla="*/ 0 w 6750423"/>
              <a:gd name="connsiteY0" fmla="*/ 2191870 h 2191870"/>
              <a:gd name="connsiteX1" fmla="*/ 13447 w 6750423"/>
              <a:gd name="connsiteY1" fmla="*/ 820270 h 2191870"/>
              <a:gd name="connsiteX2" fmla="*/ 6750423 w 6750423"/>
              <a:gd name="connsiteY2" fmla="*/ 0 h 2191870"/>
              <a:gd name="connsiteX3" fmla="*/ 6750423 w 6750423"/>
              <a:gd name="connsiteY3" fmla="*/ 1519517 h 2191870"/>
              <a:gd name="connsiteX4" fmla="*/ 0 w 6750423"/>
              <a:gd name="connsiteY4" fmla="*/ 2191870 h 219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423" h="2191870">
                <a:moveTo>
                  <a:pt x="0" y="2191870"/>
                </a:moveTo>
                <a:lnTo>
                  <a:pt x="13447" y="820270"/>
                </a:lnTo>
                <a:lnTo>
                  <a:pt x="6750423" y="0"/>
                </a:lnTo>
                <a:lnTo>
                  <a:pt x="6750423" y="1519517"/>
                </a:lnTo>
                <a:lnTo>
                  <a:pt x="0" y="21918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rot="21373937">
            <a:off x="5417026" y="6035425"/>
            <a:ext cx="5207924" cy="515497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bg2">
                    <a:lumMod val="50000"/>
                  </a:schemeClr>
                </a:solidFill>
              </a:rPr>
              <a:t>Vincent Le Flanchec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6661D7-4AC4-49B8-89B6-6D5E25AC7F65}"/>
              </a:ext>
            </a:extLst>
          </p:cNvPr>
          <p:cNvSpPr txBox="1"/>
          <p:nvPr/>
        </p:nvSpPr>
        <p:spPr>
          <a:xfrm>
            <a:off x="1376564" y="3429000"/>
            <a:ext cx="6690147" cy="217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fr-F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25 ans de la Division Accélérateurs : célébration en présentiel à Roscoff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BA2605-0B80-4E9A-8A0C-80AE8399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1388475">
            <a:off x="111744" y="6429965"/>
            <a:ext cx="2057400" cy="365125"/>
          </a:xfrm>
        </p:spPr>
        <p:txBody>
          <a:bodyPr/>
          <a:lstStyle/>
          <a:p>
            <a:r>
              <a:rPr lang="en-US" dirty="0"/>
              <a:t>1-2/12/2021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4DF47CE-4BAA-42FC-ABDD-3AA895A0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1</a:t>
            </a:fld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F820C6B5-1052-4D4F-A7EC-8188633DAAAD}"/>
              </a:ext>
            </a:extLst>
          </p:cNvPr>
          <p:cNvSpPr/>
          <p:nvPr/>
        </p:nvSpPr>
        <p:spPr>
          <a:xfrm>
            <a:off x="2111188" y="645459"/>
            <a:ext cx="6589059" cy="1264023"/>
          </a:xfrm>
          <a:custGeom>
            <a:avLst/>
            <a:gdLst>
              <a:gd name="connsiteX0" fmla="*/ 672353 w 6589059"/>
              <a:gd name="connsiteY0" fmla="*/ 0 h 1264023"/>
              <a:gd name="connsiteX1" fmla="*/ 632012 w 6589059"/>
              <a:gd name="connsiteY1" fmla="*/ 53788 h 1264023"/>
              <a:gd name="connsiteX2" fmla="*/ 0 w 6589059"/>
              <a:gd name="connsiteY2" fmla="*/ 1264023 h 1264023"/>
              <a:gd name="connsiteX3" fmla="*/ 6589059 w 6589059"/>
              <a:gd name="connsiteY3" fmla="*/ 1250576 h 1264023"/>
              <a:gd name="connsiteX4" fmla="*/ 6562165 w 6589059"/>
              <a:gd name="connsiteY4" fmla="*/ 0 h 1264023"/>
              <a:gd name="connsiteX5" fmla="*/ 672353 w 6589059"/>
              <a:gd name="connsiteY5" fmla="*/ 0 h 12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9059" h="1264023">
                <a:moveTo>
                  <a:pt x="672353" y="0"/>
                </a:moveTo>
                <a:lnTo>
                  <a:pt x="632012" y="53788"/>
                </a:lnTo>
                <a:lnTo>
                  <a:pt x="0" y="1264023"/>
                </a:lnTo>
                <a:lnTo>
                  <a:pt x="6589059" y="1250576"/>
                </a:lnTo>
                <a:lnTo>
                  <a:pt x="6562165" y="0"/>
                </a:lnTo>
                <a:lnTo>
                  <a:pt x="672353" y="0"/>
                </a:lnTo>
                <a:close/>
              </a:path>
            </a:pathLst>
          </a:custGeom>
          <a:solidFill>
            <a:srgbClr val="D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D9AB3-F2C2-FC48-BE09-EF32925F2ADB}"/>
              </a:ext>
            </a:extLst>
          </p:cNvPr>
          <p:cNvSpPr txBox="1"/>
          <p:nvPr/>
        </p:nvSpPr>
        <p:spPr>
          <a:xfrm rot="21171638">
            <a:off x="309310" y="1891184"/>
            <a:ext cx="6690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Séminaire SFP 2021</a:t>
            </a:r>
          </a:p>
          <a:p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parole aux Composantes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CC053A8B-6DC6-8144-92F8-A7AFA9A41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0"/>
          <a:stretch/>
        </p:blipFill>
        <p:spPr>
          <a:xfrm>
            <a:off x="2178424" y="-116077"/>
            <a:ext cx="7449671" cy="1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6B49F3-041C-9E40-9CC3-3EF973DC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150 ans de la SFP :</a:t>
            </a:r>
            <a:br>
              <a:rPr lang="en-US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Rétrospective sur 150 ans d’accélérateurs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565500B-2CA0-254B-8259-E39930079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201935"/>
              </p:ext>
            </p:extLst>
          </p:nvPr>
        </p:nvGraphicFramePr>
        <p:xfrm>
          <a:off x="3582987" y="893000"/>
          <a:ext cx="5085526" cy="5069681"/>
        </p:xfrm>
        <a:graphic>
          <a:graphicData uri="http://schemas.openxmlformats.org/drawingml/2006/table">
            <a:tbl>
              <a:tblPr/>
              <a:tblGrid>
                <a:gridCol w="974539">
                  <a:extLst>
                    <a:ext uri="{9D8B030D-6E8A-4147-A177-3AD203B41FA5}">
                      <a16:colId xmlns:a16="http://schemas.microsoft.com/office/drawing/2014/main" val="1571888758"/>
                    </a:ext>
                  </a:extLst>
                </a:gridCol>
                <a:gridCol w="4110987">
                  <a:extLst>
                    <a:ext uri="{9D8B030D-6E8A-4147-A177-3AD203B41FA5}">
                      <a16:colId xmlns:a16="http://schemas.microsoft.com/office/drawing/2014/main" val="602086449"/>
                    </a:ext>
                  </a:extLst>
                </a:gridCol>
              </a:tblGrid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Decade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497223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Accélération de rayons cathodiques (électrons)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830522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Ondes électromagnétiques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075169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Électron corpusculaire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2875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Radioactivité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973075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Chambre à brouillard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035935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Accélération par les ondes (Wideroe)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994583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Forts champs électriques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568798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Cyclotron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081162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Ultra-vide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338528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micro-ondes (Klystron)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652675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Accélération par les ondes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869268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Aimants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039589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Simple fluorescence experiment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757189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cryogénie/La supraconductivité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962931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Motif diffraction/interférence/crystallographie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57407"/>
                  </a:ext>
                </a:extLst>
              </a:tr>
              <a:tr h="26968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Stroboscopie (XFEL)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731896"/>
                  </a:ext>
                </a:extLst>
              </a:tr>
              <a:tr h="485070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Simulations (Application logicielle pour régler une triplet de quads)</a:t>
                      </a:r>
                      <a:endParaRPr lang="fr-FR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18" marR="11218" marT="11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195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24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ECBCB-2F60-A947-8D73-633D151B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Rencontres Accélérateurs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BEF7F5-6BDE-4942-9506-B81986718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0"/>
          <a:stretch/>
        </p:blipFill>
        <p:spPr bwMode="auto">
          <a:xfrm>
            <a:off x="0" y="1347789"/>
            <a:ext cx="9144000" cy="34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D4076C8-5DEB-F346-BB86-61920DE13011}"/>
              </a:ext>
            </a:extLst>
          </p:cNvPr>
          <p:cNvSpPr txBox="1"/>
          <p:nvPr/>
        </p:nvSpPr>
        <p:spPr>
          <a:xfrm>
            <a:off x="4932040" y="1844824"/>
            <a:ext cx="7867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AD3121"/>
                </a:solidFill>
              </a:rPr>
              <a:t>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DF7561-1E88-7449-8D3F-E22BB39C0156}"/>
              </a:ext>
            </a:extLst>
          </p:cNvPr>
          <p:cNvSpPr txBox="1"/>
          <p:nvPr/>
        </p:nvSpPr>
        <p:spPr>
          <a:xfrm>
            <a:off x="2303736" y="2280380"/>
            <a:ext cx="23762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novembre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75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8E6867F-4D90-ED4F-AB0C-B147B8F5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IPAC’26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3BFA19E-C276-EF41-835D-913B7B4B0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215747"/>
            <a:ext cx="5331381" cy="357314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Suite à la virtualisation d’IPAC’20, la France avait demandé à être le pays hôte d’IPAC’26.</a:t>
            </a:r>
          </a:p>
          <a:p>
            <a:endParaRPr lang="fr-FR" dirty="0"/>
          </a:p>
          <a:p>
            <a:r>
              <a:rPr lang="fr-FR" dirty="0"/>
              <a:t>Les tutelles ont proposé que la ville hôte soit Caen.</a:t>
            </a:r>
          </a:p>
          <a:p>
            <a:endParaRPr lang="fr-FR" dirty="0"/>
          </a:p>
          <a:p>
            <a:r>
              <a:rPr lang="fr-FR" dirty="0"/>
              <a:t>L’EPS-AG a entériné </a:t>
            </a:r>
            <a:r>
              <a:rPr lang="fr-FR"/>
              <a:t>cette décision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AF1EED-5725-D04F-A4AE-E458620A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44" y="1476638"/>
            <a:ext cx="2849499" cy="40133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E7C7D1-0EF1-EB43-A8FB-D845713AFCE1}"/>
              </a:ext>
            </a:extLst>
          </p:cNvPr>
          <p:cNvSpPr txBox="1"/>
          <p:nvPr/>
        </p:nvSpPr>
        <p:spPr>
          <a:xfrm>
            <a:off x="6245678" y="1707916"/>
            <a:ext cx="1028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   XXXX</a:t>
            </a:r>
            <a:br>
              <a:rPr lang="fr-FR" sz="1350" dirty="0">
                <a:solidFill>
                  <a:srgbClr val="FF0000"/>
                </a:solidFill>
              </a:rPr>
            </a:br>
            <a:r>
              <a:rPr lang="fr-FR" sz="1350" dirty="0">
                <a:solidFill>
                  <a:srgbClr val="FF0000"/>
                </a:solidFill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153696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CA312-1605-AD42-98E2-0B41039B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44" y="613429"/>
            <a:ext cx="8507304" cy="565200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rgbClr val="BF3624"/>
                </a:solidFill>
              </a:rPr>
              <a:t>Journées et Rencontres Accélérateurs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BDF1C1-1F98-554B-A41F-2FFE8A16A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88186"/>
            <a:ext cx="7105976" cy="8935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</a:rPr>
              <a:t>Le bureau organise annuellement et en alternance les </a:t>
            </a:r>
            <a:r>
              <a:rPr lang="fr-FR" sz="1800" b="1" dirty="0">
                <a:solidFill>
                  <a:srgbClr val="BF3624"/>
                </a:solidFill>
              </a:rPr>
              <a:t>Rencontres Accélérateurs </a:t>
            </a:r>
            <a:r>
              <a:rPr lang="fr-FR" sz="1800" dirty="0">
                <a:solidFill>
                  <a:schemeClr val="tx1"/>
                </a:solidFill>
              </a:rPr>
              <a:t>(1 journée) et les </a:t>
            </a:r>
            <a:r>
              <a:rPr lang="fr-FR" sz="1800" b="1" dirty="0">
                <a:solidFill>
                  <a:srgbClr val="BF3624"/>
                </a:solidFill>
              </a:rPr>
              <a:t>Journées Accélérateurs </a:t>
            </a:r>
            <a:r>
              <a:rPr lang="fr-FR" sz="1800" dirty="0">
                <a:solidFill>
                  <a:schemeClr val="tx1"/>
                </a:solidFill>
              </a:rPr>
              <a:t>(3 journées) afin de rassembler la communauté française des accélérateurs.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9E294E-1A57-2E4D-8D60-E3F8D8AAD59C}"/>
              </a:ext>
            </a:extLst>
          </p:cNvPr>
          <p:cNvSpPr txBox="1"/>
          <p:nvPr/>
        </p:nvSpPr>
        <p:spPr>
          <a:xfrm>
            <a:off x="479069" y="2105319"/>
            <a:ext cx="629205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BF3624"/>
                </a:solidFill>
              </a:rPr>
              <a:t>15 Journées Accélérateurs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Unique conférence nationale sur </a:t>
            </a:r>
            <a:br>
              <a:rPr lang="fr-FR" sz="1600" dirty="0"/>
            </a:br>
            <a:r>
              <a:rPr lang="fr-FR" sz="1600" dirty="0"/>
              <a:t>les accélérateurs et ses technologies associées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Encourager la participation des doctorants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Encourager les échanges avec l’Industrie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BF3624"/>
                </a:solidFill>
              </a:rPr>
              <a:t>6 Rencontres Accélérateurs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2010 : SOLEIL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2012 : Saclay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2014 : Grenoble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2016 : GANIL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2018 : ARRONAX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2020 : CERN (</a:t>
            </a:r>
            <a:r>
              <a:rPr lang="fr-FR" sz="1600" dirty="0" err="1"/>
              <a:t>visio</a:t>
            </a:r>
            <a:r>
              <a:rPr lang="fr-FR" sz="1600" dirty="0"/>
              <a:t>)</a:t>
            </a:r>
          </a:p>
          <a:p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Discuter des axes de réflexion et des actions de la division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/>
              <a:t>   Faire communiquer les acteurs du secteur et </a:t>
            </a:r>
          </a:p>
          <a:p>
            <a:pPr lvl="1"/>
            <a:r>
              <a:rPr lang="fr-FR" sz="1600" dirty="0"/>
              <a:t>……. encourager à devenir membres de la SFP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pic>
        <p:nvPicPr>
          <p:cNvPr id="12" name="Picture 7" descr="http://journees.accelerateurs.fr/journees_2015/affiche_Roscoff_2015.jpg">
            <a:extLst>
              <a:ext uri="{FF2B5EF4-FFF2-40B4-BE49-F238E27FC236}">
                <a16:creationId xmlns:a16="http://schemas.microsoft.com/office/drawing/2014/main" id="{F3F5D5C2-40F8-9140-9E64-5C0EC466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113" y="2100895"/>
            <a:ext cx="1965429" cy="14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6C7E59D-5092-2448-8A8D-A1FA1D0D0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3"/>
          <a:stretch/>
        </p:blipFill>
        <p:spPr bwMode="auto">
          <a:xfrm>
            <a:off x="4846725" y="4649763"/>
            <a:ext cx="2186515" cy="9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76DDD3B2-A185-CB4F-9A94-604F3064F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45" y="3658484"/>
            <a:ext cx="3995936" cy="903532"/>
          </a:xfrm>
          <a:prstGeom prst="rect">
            <a:avLst/>
          </a:prstGeom>
        </p:spPr>
      </p:pic>
      <p:pic>
        <p:nvPicPr>
          <p:cNvPr id="10" name="Picture 2" descr="http://www.occe.coop/%7Ead05/IMG/jpg/image_actions_departementales_site.jpg">
            <a:extLst>
              <a:ext uri="{FF2B5EF4-FFF2-40B4-BE49-F238E27FC236}">
                <a16:creationId xmlns:a16="http://schemas.microsoft.com/office/drawing/2014/main" id="{73CA9390-65F8-4B4A-A237-70E1DC582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6725" y="2100895"/>
            <a:ext cx="1137452" cy="113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F620FA-0120-8043-BC1C-57A2ADB8A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128" y="4581128"/>
            <a:ext cx="1498320" cy="21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9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A9FE40D-C8BD-4CCE-99FE-5C7FFD449B69}"/>
              </a:ext>
            </a:extLst>
          </p:cNvPr>
          <p:cNvSpPr txBox="1"/>
          <p:nvPr/>
        </p:nvSpPr>
        <p:spPr>
          <a:xfrm>
            <a:off x="273325" y="4270921"/>
            <a:ext cx="8597350" cy="225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Journées organisées en présentiel. Confirmation en septembre pour octobre.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Forte affluence : 106 participants 19 étudiants 15 industriels</a:t>
            </a:r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anné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exceptionnelle : Anniversaire 25 ans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Démar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rage d’installations : </a:t>
            </a:r>
            <a:r>
              <a:rPr lang="fr-FR" dirty="0"/>
              <a:t>SPIRAL2, ESS, ESRF-EBS, THOMX, </a:t>
            </a:r>
            <a:r>
              <a:rPr lang="fr-FR" sz="1600" dirty="0"/>
              <a:t>résultat de plusieurs années de travail </a:t>
            </a:r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2F303D-B2EA-4757-9A8F-58D14414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3</a:t>
            </a:fld>
            <a:endParaRPr lang="fr-FR"/>
          </a:p>
        </p:txBody>
      </p:sp>
      <p:pic>
        <p:nvPicPr>
          <p:cNvPr id="8" name="Picture 2" descr="Journées Accélérateurs 2021 de la SFP">
            <a:extLst>
              <a:ext uri="{FF2B5EF4-FFF2-40B4-BE49-F238E27FC236}">
                <a16:creationId xmlns:a16="http://schemas.microsoft.com/office/drawing/2014/main" id="{6ED53E2A-8418-744A-B6E3-52C5B49F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072"/>
            <a:ext cx="914400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2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4DB06C1-55F1-486C-9026-3052FB5A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3652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Roscoff 1995 …</a:t>
            </a:r>
            <a:endParaRPr lang="en-US" sz="3200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3B3D96A8-6207-49B0-9079-91D4FC57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4</a:t>
            </a:fld>
            <a:endParaRPr lang="fr-FR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4F86D6-88EC-4265-9C13-44AF37D3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59" y="1517550"/>
            <a:ext cx="3515691" cy="48388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C676F8C-994F-4063-BD8B-4400D98D0EE7}"/>
              </a:ext>
            </a:extLst>
          </p:cNvPr>
          <p:cNvSpPr txBox="1"/>
          <p:nvPr/>
        </p:nvSpPr>
        <p:spPr>
          <a:xfrm>
            <a:off x="263652" y="1074652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premières Journées Accélérateurs  ont été organisées par la Cellule Accélérateurs du HC/CEA et par l’IN2P3.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ont été suivies par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personnes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 du CEA et 20 de l’IN2P3 et fait l’objet de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présentations orales.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26303C-049D-9443-8096-91286BB4D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5021" r="58010" b="74321"/>
          <a:stretch/>
        </p:blipFill>
        <p:spPr bwMode="auto">
          <a:xfrm>
            <a:off x="333375" y="2954189"/>
            <a:ext cx="2216277" cy="336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B568176-0527-B643-812F-0DCCEA37F8B8}"/>
              </a:ext>
            </a:extLst>
          </p:cNvPr>
          <p:cNvSpPr txBox="1"/>
          <p:nvPr/>
        </p:nvSpPr>
        <p:spPr>
          <a:xfrm>
            <a:off x="263652" y="63182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 Joly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81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7" y="569952"/>
            <a:ext cx="1290815" cy="18256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502" y="673657"/>
            <a:ext cx="2300983" cy="16182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91" y="725113"/>
            <a:ext cx="2140749" cy="15153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8" y="2527429"/>
            <a:ext cx="2612579" cy="18485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42" y="2523815"/>
            <a:ext cx="2559641" cy="18103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18" y="2538845"/>
            <a:ext cx="2560525" cy="181037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7361C9-8F48-4565-9016-B5CD134E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5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2A6DDCF-FDE1-4EE4-9848-BF293B9CFE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05" y="4460638"/>
            <a:ext cx="3023190" cy="213749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B6D7EAC-AE0C-0240-952B-08DF0779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7215" y="485878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à Roscoff 2021</a:t>
            </a:r>
            <a:endParaRPr lang="en-US" sz="3200" dirty="0"/>
          </a:p>
        </p:txBody>
      </p:sp>
      <p:pic>
        <p:nvPicPr>
          <p:cNvPr id="13" name="Image 12" descr="Une image contenant personne, plafond, intérieur, gens&#10;&#10;Description générée automatiquement">
            <a:extLst>
              <a:ext uri="{FF2B5EF4-FFF2-40B4-BE49-F238E27FC236}">
                <a16:creationId xmlns:a16="http://schemas.microsoft.com/office/drawing/2014/main" id="{FC398BA3-059E-CA44-B041-1148AC85A2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53" b="14191"/>
          <a:stretch/>
        </p:blipFill>
        <p:spPr>
          <a:xfrm>
            <a:off x="6197353" y="4859475"/>
            <a:ext cx="2946647" cy="149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A9FE40D-C8BD-4CCE-99FE-5C7FFD449B69}"/>
              </a:ext>
            </a:extLst>
          </p:cNvPr>
          <p:cNvSpPr txBox="1"/>
          <p:nvPr/>
        </p:nvSpPr>
        <p:spPr>
          <a:xfrm>
            <a:off x="151405" y="700690"/>
            <a:ext cx="5005811" cy="282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Prix Charpak-Ritz (M.E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Couprie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pour ses travaux sur les LEL), Prix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Laclare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(C.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Thaury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LOA – accélération laser-plasma).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record battu sur la présence étudiante. Parti pris : donner la parole à tous les doctorants. Remise du prix meilleur poster étudiant (jury paritaire sur place) : P. </a:t>
            </a:r>
            <a:r>
              <a:rPr 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Drobniak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réel « bol d’oxygène » pour tous les participants – anciens comme jeunes.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2F303D-B2EA-4757-9A8F-58D14414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 descr="Une image contenant texte, personne, debout, homme&#10;&#10;Description générée automatiquement">
            <a:extLst>
              <a:ext uri="{FF2B5EF4-FFF2-40B4-BE49-F238E27FC236}">
                <a16:creationId xmlns:a16="http://schemas.microsoft.com/office/drawing/2014/main" id="{82300709-5628-D74D-A119-F9B558E2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695311"/>
            <a:ext cx="3098799" cy="2323281"/>
          </a:xfrm>
          <a:prstGeom prst="rect">
            <a:avLst/>
          </a:prstGeom>
        </p:spPr>
      </p:pic>
      <p:pic>
        <p:nvPicPr>
          <p:cNvPr id="9" name="Image 8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EE49A17D-EB24-8F4F-BDDE-EA4749C02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85" y="1402676"/>
            <a:ext cx="2877531" cy="4615916"/>
          </a:xfrm>
          <a:prstGeom prst="rect">
            <a:avLst/>
          </a:prstGeom>
        </p:spPr>
      </p:pic>
      <p:pic>
        <p:nvPicPr>
          <p:cNvPr id="11" name="Image 10" descr="Une image contenant texte, personne, mur, intérieur&#10;&#10;Description générée automatiquement">
            <a:extLst>
              <a:ext uri="{FF2B5EF4-FFF2-40B4-BE49-F238E27FC236}">
                <a16:creationId xmlns:a16="http://schemas.microsoft.com/office/drawing/2014/main" id="{4D132E37-0DB4-2D4C-BFFD-0752301D7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62" y="3695310"/>
            <a:ext cx="1302060" cy="232328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63F7309-01F4-4642-B56E-B3973673AF35}"/>
              </a:ext>
            </a:extLst>
          </p:cNvPr>
          <p:cNvSpPr txBox="1"/>
          <p:nvPr/>
        </p:nvSpPr>
        <p:spPr>
          <a:xfrm>
            <a:off x="297111" y="6004567"/>
            <a:ext cx="2057401" cy="29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Thaury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(LOA) : Prix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Laclare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51C8FC-12E1-1844-8347-669E05DED352}"/>
              </a:ext>
            </a:extLst>
          </p:cNvPr>
          <p:cNvSpPr txBox="1"/>
          <p:nvPr/>
        </p:nvSpPr>
        <p:spPr>
          <a:xfrm>
            <a:off x="3980111" y="6042667"/>
            <a:ext cx="2057401" cy="50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Drobniak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(IJC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: </a:t>
            </a:r>
            <a:b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Prix Poster étudiant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D219710-8002-B84D-88CC-CF9B99A3B09E}"/>
              </a:ext>
            </a:extLst>
          </p:cNvPr>
          <p:cNvSpPr txBox="1"/>
          <p:nvPr/>
        </p:nvSpPr>
        <p:spPr>
          <a:xfrm>
            <a:off x="5758111" y="6042667"/>
            <a:ext cx="3088778" cy="29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E.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Couprie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(SOLEIL) : Prix Charpak-Ritz</a:t>
            </a:r>
          </a:p>
        </p:txBody>
      </p:sp>
    </p:spTree>
    <p:extLst>
      <p:ext uri="{BB962C8B-B14F-4D97-AF65-F5344CB8AC3E}">
        <p14:creationId xmlns:p14="http://schemas.microsoft.com/office/powerpoint/2010/main" val="204058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A9FE40D-C8BD-4CCE-99FE-5C7FFD449B69}"/>
              </a:ext>
            </a:extLst>
          </p:cNvPr>
          <p:cNvSpPr txBox="1"/>
          <p:nvPr/>
        </p:nvSpPr>
        <p:spPr>
          <a:xfrm>
            <a:off x="273325" y="1558579"/>
            <a:ext cx="8597350" cy="211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Quelques actions prévues à court et moyen terme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Journées radioprotection/nouvelle norme accélérateurs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 ans de la SFP : 150 ans d’accélérateurs, participation au livre des 150 ans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Rencontres accélérateurs 2022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IPAC’ 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2F303D-B2EA-4757-9A8F-58D14414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096F-D665-4AC0-9CF9-C57457CDB89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25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BF600-77B1-884E-9CB5-B18A0AC8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91" y="1152250"/>
            <a:ext cx="8002656" cy="5652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Journée radioprotection / nouvelle norme pour les accélérateurs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AA7AAD-694B-A243-B516-F2D1B0346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81" y="2773508"/>
            <a:ext cx="8218800" cy="4329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500" b="0" i="1" dirty="0"/>
              <a:t>L’AFNOR a édité une nouvelle norme (</a:t>
            </a:r>
            <a:r>
              <a:rPr lang="fr-FR" sz="1500" b="0" i="1" dirty="0">
                <a:hlinkClick r:id="rId3"/>
              </a:rPr>
              <a:t>NF M62-105</a:t>
            </a:r>
            <a:r>
              <a:rPr lang="fr-FR" sz="1500" b="0" i="1" dirty="0"/>
              <a:t>) précisant les nouvelles conditions à remplir en termes de sécurité des personnes pour les risques d’exposition aux rayonnement ionisants pour les accélérateurs de particules dans les domaines industriels et de la recherche.</a:t>
            </a:r>
            <a:br>
              <a:rPr lang="fr-FR" sz="1500" b="0" i="1" dirty="0"/>
            </a:br>
            <a:br>
              <a:rPr lang="fr-FR" sz="1500" b="0" i="1" dirty="0"/>
            </a:br>
            <a:r>
              <a:rPr lang="fr-FR" sz="1500" i="1" dirty="0"/>
              <a:t>Organiser une journée d’échanges début 2022 avec les CRP </a:t>
            </a:r>
            <a:r>
              <a:rPr lang="fr-FR" sz="1500" b="0" i="1" dirty="0"/>
              <a:t>de nos installations qui se posent les mêmes questions quant aux dispositions récentes de la réglementation en radioprotection et à la mise en conformité des installations suivant la nouvelle mouture de la norme accélérateurs</a:t>
            </a:r>
            <a:r>
              <a:rPr lang="fr-FR" sz="1500" i="1" dirty="0"/>
              <a:t>.</a:t>
            </a:r>
            <a:endParaRPr lang="fr-FR" sz="700" dirty="0"/>
          </a:p>
          <a:p>
            <a:pPr lvl="1"/>
            <a:endParaRPr lang="fr-FR" sz="7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C82965-2BB8-1B42-8A27-7EB2F2C11304}"/>
              </a:ext>
            </a:extLst>
          </p:cNvPr>
          <p:cNvSpPr txBox="1"/>
          <p:nvPr/>
        </p:nvSpPr>
        <p:spPr>
          <a:xfrm>
            <a:off x="1530245" y="5521084"/>
            <a:ext cx="573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highlight>
                  <a:srgbClr val="FFFF00"/>
                </a:highlight>
              </a:rPr>
              <a:t>Journée prévue en janvier 2022 – Lieu : Synchrotron SOLEIL</a:t>
            </a:r>
          </a:p>
        </p:txBody>
      </p:sp>
    </p:spTree>
    <p:extLst>
      <p:ext uri="{BB962C8B-B14F-4D97-AF65-F5344CB8AC3E}">
        <p14:creationId xmlns:p14="http://schemas.microsoft.com/office/powerpoint/2010/main" val="251310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2F6FB1A-8B39-8548-8E72-0359FB4D9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45" b="21992"/>
          <a:stretch/>
        </p:blipFill>
        <p:spPr>
          <a:xfrm>
            <a:off x="6187646" y="4539405"/>
            <a:ext cx="2857500" cy="16019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25AD92-11CD-9244-8D80-E37FB901A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72" y="2275308"/>
            <a:ext cx="2235843" cy="22358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6B49F3-041C-9E40-9CC3-3EF973DC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98" y="716597"/>
            <a:ext cx="7679168" cy="565200"/>
          </a:xfrm>
        </p:spPr>
        <p:txBody>
          <a:bodyPr>
            <a:noAutofit/>
          </a:bodyPr>
          <a:lstStyle/>
          <a:p>
            <a:r>
              <a:rPr lang="fr-FR" sz="3200" b="1" dirty="0">
                <a:latin typeface="+mn-lt"/>
              </a:rPr>
              <a:t>150 ans de la SFP :</a:t>
            </a:r>
            <a:br>
              <a:rPr lang="fr-FR" sz="3200" b="1" dirty="0">
                <a:latin typeface="+mn-lt"/>
              </a:rPr>
            </a:br>
            <a:r>
              <a:rPr lang="fr-FR" sz="3200" b="1" dirty="0">
                <a:latin typeface="+mn-lt"/>
              </a:rPr>
              <a:t>Rétrospective sur 150 ans d’accélérateurs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30C95A-3B15-604E-9135-39C042D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91" y="1636484"/>
            <a:ext cx="6068028" cy="2902921"/>
          </a:xfrm>
        </p:spPr>
        <p:txBody>
          <a:bodyPr>
            <a:normAutofit/>
          </a:bodyPr>
          <a:lstStyle/>
          <a:p>
            <a:r>
              <a:rPr lang="fr-FR" sz="1800" dirty="0"/>
              <a:t>Idée : </a:t>
            </a:r>
            <a:r>
              <a:rPr lang="fr-FR" sz="1800" b="1" dirty="0"/>
              <a:t>Illustrer l’histoire des accélérateurs à travers 15 expériences spectaculaires</a:t>
            </a:r>
            <a:endParaRPr lang="fr-FR" sz="1800" dirty="0"/>
          </a:p>
          <a:p>
            <a:r>
              <a:rPr lang="fr-FR" sz="1800" dirty="0"/>
              <a:t>Objectif : s’inscrire dans la programmation du festival</a:t>
            </a:r>
          </a:p>
          <a:p>
            <a:r>
              <a:rPr lang="fr-FR" sz="1800" dirty="0"/>
              <a:t>Exposition itinérante pour l’année 2023</a:t>
            </a:r>
          </a:p>
          <a:p>
            <a:r>
              <a:rPr lang="fr-FR" sz="1800" dirty="0"/>
              <a:t>Toutes les bonnes volontés sont les bienvenues (construction/fiabilisation d’expériences, présence sur stand,…)</a:t>
            </a:r>
          </a:p>
          <a:p>
            <a:r>
              <a:rPr lang="fr-FR" sz="1800" dirty="0"/>
              <a:t>Recherche de financements collectif (demande au </a:t>
            </a:r>
            <a:r>
              <a:rPr lang="fr-FR" sz="1800" dirty="0" err="1"/>
              <a:t>labex</a:t>
            </a:r>
            <a:r>
              <a:rPr lang="fr-FR" sz="1800" dirty="0"/>
              <a:t> P2IO en cours, 1% médiation de l’ANR,…)</a:t>
            </a:r>
          </a:p>
          <a:p>
            <a:endParaRPr lang="fr-FR" sz="1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76F0E0-2D29-AE4E-A7FB-91CE6E04B113}"/>
              </a:ext>
            </a:extLst>
          </p:cNvPr>
          <p:cNvSpPr txBox="1"/>
          <p:nvPr/>
        </p:nvSpPr>
        <p:spPr>
          <a:xfrm>
            <a:off x="6147015" y="6059051"/>
            <a:ext cx="313746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0" dirty="0"/>
              <a:t>https://</a:t>
            </a:r>
            <a:r>
              <a:rPr lang="fr-FR" sz="1350" dirty="0" err="1"/>
              <a:t>shop.can-superconductors.com</a:t>
            </a:r>
            <a:r>
              <a:rPr lang="fr-FR" sz="1350" dirty="0"/>
              <a:t>/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CF0D96-927D-2D4D-820A-0B4ADBB0A2DC}"/>
              </a:ext>
            </a:extLst>
          </p:cNvPr>
          <p:cNvSpPr txBox="1"/>
          <p:nvPr/>
        </p:nvSpPr>
        <p:spPr>
          <a:xfrm>
            <a:off x="6508997" y="4123021"/>
            <a:ext cx="21147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0" dirty="0"/>
              <a:t>https://www.3bscientific.fr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9FA980E-E9F4-AB44-AF5B-3E837602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929" y="1627156"/>
            <a:ext cx="1894933" cy="9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696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Macintosh PowerPoint</Application>
  <PresentationFormat>Affichage à l'écran (4:3)</PresentationFormat>
  <Paragraphs>108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Thème Office</vt:lpstr>
      <vt:lpstr>Présentation PowerPoint</vt:lpstr>
      <vt:lpstr>Journées et Rencontres Accélérateurs</vt:lpstr>
      <vt:lpstr>Présentation PowerPoint</vt:lpstr>
      <vt:lpstr>De Roscoff 1995 …</vt:lpstr>
      <vt:lpstr>… à Roscoff 2021</vt:lpstr>
      <vt:lpstr>Présentation PowerPoint</vt:lpstr>
      <vt:lpstr>Présentation PowerPoint</vt:lpstr>
      <vt:lpstr>Journée radioprotection / nouvelle norme pour les accélérateurs</vt:lpstr>
      <vt:lpstr>150 ans de la SFP : Rétrospective sur 150 ans d’accélérateurs</vt:lpstr>
      <vt:lpstr>150 ans de la SFP : Rétrospective sur 150 ans d’accélérateurs</vt:lpstr>
      <vt:lpstr>Rencontres Accélérateurs 2022</vt:lpstr>
      <vt:lpstr>IPAC’26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Vynce Leff</dc:creator>
  <cp:lastModifiedBy>Vynce Leff</cp:lastModifiedBy>
  <cp:revision>2</cp:revision>
  <dcterms:created xsi:type="dcterms:W3CDTF">2021-12-01T15:49:34Z</dcterms:created>
  <dcterms:modified xsi:type="dcterms:W3CDTF">2021-12-02T09:32:43Z</dcterms:modified>
</cp:coreProperties>
</file>