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6" r:id="rId5"/>
    <p:sldId id="26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7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D9144A-A7BE-429E-A5B7-EECA9746C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8B5BB37-9026-4E29-B69A-765CCF3E2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63985E-8EB9-4476-936D-B476C4CB8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DC6EB0-B849-4E1D-9E38-D3111D94B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890DAB-171A-47D1-9EBC-8E3A91BC6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07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8BC442-43E7-43C1-8490-B26998692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288D6B-FC35-402F-A8E1-4BC237239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3FFDC9-260B-42DC-97FD-03BBC606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0B181D-1887-4680-9784-919BE237B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2F0EE0-A812-47E5-B97C-90BC0B546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490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5BFCBFF-4F06-477C-BF3E-9A4559C65E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E6134C1-5E42-4D5F-9E39-37A54218C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2FB861-8D20-4B39-8D54-D5E836FF3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F9E624-2657-429C-B18B-99213A92F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843790-9D07-4E8C-B5EF-5B73598C1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880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95F507-F631-4F16-994A-2800BAD04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F6D9C1-569E-46CE-A8FE-86942084F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B7FFC2-C12B-44DE-959A-74DAB515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EB29DC-87A0-4C98-BB9C-668984364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67FEC4-DBE8-48A1-B621-CE1D6E57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1389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5447E-C6C7-4203-A961-C9A94640F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E25E64-EE44-4124-8830-413A33006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A75D2D-264D-43AE-8988-F4F5D8DA4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9B0E92-53B6-4E73-B0A1-4526A05E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58359E-79B4-422B-B440-12B55623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19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B625B-7C4F-4A47-822C-120A8C16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3A58D0-0899-499A-8843-8C70D814AC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61CF5C-0A14-4A7E-A795-817943B40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55E016-7127-4DFE-948D-71DBBEF6E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8D33D3-4079-48FF-97EF-5AAEAEE6B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DF4316-615F-44C4-A24B-00AC72D83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62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9B9529-332B-4FB0-AB9B-031484E44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4726DF-043C-4240-8A5A-405B31BDD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CF444D-BD14-4ED6-82C2-F15A12393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1C3DC86-DF69-4BC9-B26E-99BF220F7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40DAB94-85AF-4EF7-A2D8-F549CE6D3A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DA5154-3462-42EA-8841-844E6BD74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00ACD7E-D1A1-4A6B-AC86-4B6516650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96E9520-630F-4082-B5BE-6B635DF0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996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18F28-8C6C-43AC-8263-7F2E9C742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EA7212-1A5E-438D-878A-955048BA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E02AFD0-1DB8-4102-B55E-3ABC5C12C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A3C229-1735-414C-A2FC-84B3D38A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86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AFF5D1-C4AB-4156-B30B-4BD333DAA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D4BD02-3030-4D49-A98E-0CD42AEF0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327089-FBAD-4B65-A89B-00A622C9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5171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A89E18-F1BA-45CC-B679-973FD1436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A86D05-7BDF-42D7-B706-A9F6A36C7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217B66C-0E1A-4944-BC89-959FA1473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62E9BE-F0BD-4F49-B82D-B0E72C7C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7EF93C-D87E-496B-9826-3DC924C9D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6DB400-AF9F-4B1A-B1F0-E5AB6E86E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02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A7011-A33E-481A-8694-6C5C6988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45C22A-9EE1-4B2C-9CF5-8DB0B099AA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B5A35F-4A6A-4649-BD39-A0A32B548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393067-7C28-493C-81A0-EFC7FA8BE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98FA43-FAA6-4B36-A758-EFDEABF5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7AC276-5C29-4BA8-8771-A7A63499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529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191BA20-247D-4BAB-872E-B54CC7512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CEB8A3-C6AC-4BAC-9535-CE4FE0A42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114A84-1298-49B3-8A57-9F848A83B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C3768-B138-41F1-A9E1-F897BC5869C8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DF33DC-31EA-42D5-81B0-E7AF9FCB11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08A316-8C81-4672-BFEB-2E9D4B807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27066-082B-4FB8-80BD-9ADA47E11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93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6BDF1E-428E-4CA2-A419-D9213E760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Comité local d’organisation</a:t>
            </a:r>
            <a:br>
              <a:rPr lang="fr-FR" dirty="0"/>
            </a:br>
            <a:r>
              <a:rPr lang="fr-FR" dirty="0"/>
              <a:t>du Congrès Général </a:t>
            </a:r>
            <a:br>
              <a:rPr lang="fr-FR" dirty="0"/>
            </a:br>
            <a:r>
              <a:rPr lang="fr-FR" dirty="0"/>
              <a:t>à Paris en 2023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751C326-4BF4-47D4-A6A4-2B16FA419B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sz="3000" dirty="0"/>
              <a:t>Co-président-e-s : Marco </a:t>
            </a:r>
            <a:r>
              <a:rPr lang="fr-FR" sz="3000" dirty="0" err="1"/>
              <a:t>Cirelli</a:t>
            </a:r>
            <a:r>
              <a:rPr lang="fr-FR" sz="3000" dirty="0"/>
              <a:t> et Sarah Houver</a:t>
            </a:r>
          </a:p>
        </p:txBody>
      </p:sp>
    </p:spTree>
    <p:extLst>
      <p:ext uri="{BB962C8B-B14F-4D97-AF65-F5344CB8AC3E}">
        <p14:creationId xmlns:p14="http://schemas.microsoft.com/office/powerpoint/2010/main" val="170431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AEDAE20-0D60-4A25-9BD8-28F4284F50F2}"/>
              </a:ext>
            </a:extLst>
          </p:cNvPr>
          <p:cNvSpPr txBox="1"/>
          <p:nvPr/>
        </p:nvSpPr>
        <p:spPr>
          <a:xfrm>
            <a:off x="463378" y="343540"/>
            <a:ext cx="11265243" cy="6170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fr-FR" sz="2800" b="1" u="sng" dirty="0">
                <a:solidFill>
                  <a:srgbClr val="C00000"/>
                </a:solidFill>
              </a:rPr>
              <a:t>Missions prioritaires du comité local :</a:t>
            </a:r>
          </a:p>
          <a:p>
            <a:pPr marL="342900" indent="-342900">
              <a:spcAft>
                <a:spcPts val="1800"/>
              </a:spcAft>
              <a:buFontTx/>
              <a:buChar char="-"/>
            </a:pPr>
            <a:r>
              <a:rPr lang="fr-FR" sz="2200" dirty="0"/>
              <a:t>R</a:t>
            </a:r>
            <a:r>
              <a:rPr lang="fr-FR" sz="2200" i="0" strike="noStrike" baseline="0" dirty="0"/>
              <a:t>éservation du lieu d’accueil </a:t>
            </a:r>
            <a:r>
              <a:rPr lang="fr-FR" sz="2200" i="0" strike="noStrike" baseline="0" dirty="0">
                <a:sym typeface="Wingdings" panose="05000000000000000000" pitchFamily="2" charset="2"/>
              </a:rPr>
              <a:t> </a:t>
            </a:r>
            <a:r>
              <a:rPr lang="fr-FR" sz="2200" b="1" i="0" strike="noStrike" baseline="0" dirty="0">
                <a:sym typeface="Wingdings" panose="05000000000000000000" pitchFamily="2" charset="2"/>
              </a:rPr>
              <a:t>Belle option au Palais des Congrès de la Cité des Science !!</a:t>
            </a:r>
            <a:endParaRPr lang="fr-FR" sz="2200" b="1" dirty="0"/>
          </a:p>
          <a:p>
            <a:pPr marL="342900" indent="-342900">
              <a:spcAft>
                <a:spcPts val="1800"/>
              </a:spcAft>
              <a:buFontTx/>
              <a:buChar char="-"/>
            </a:pPr>
            <a:r>
              <a:rPr lang="fr-FR" sz="2200" i="0" strike="noStrike" baseline="0" dirty="0"/>
              <a:t>Lieu pour le </a:t>
            </a:r>
            <a:r>
              <a:rPr lang="fr-FR" sz="2200" b="1" i="0" strike="noStrike" baseline="0" dirty="0"/>
              <a:t>dîner de gala 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fr-FR" sz="2200" i="0" strike="noStrike" baseline="0" dirty="0"/>
              <a:t>Gestion du budget</a:t>
            </a:r>
          </a:p>
          <a:p>
            <a:pPr marL="1657350" lvl="3" indent="-285750">
              <a:spcAft>
                <a:spcPts val="600"/>
              </a:spcAft>
              <a:buFontTx/>
              <a:buChar char="-"/>
            </a:pPr>
            <a:r>
              <a:rPr lang="fr-FR" sz="2200" dirty="0"/>
              <a:t>Elaboration </a:t>
            </a:r>
            <a:r>
              <a:rPr lang="fr-FR" sz="2200" b="1" dirty="0"/>
              <a:t>budget prévisionnel </a:t>
            </a:r>
            <a:r>
              <a:rPr lang="fr-FR" sz="2200" dirty="0"/>
              <a:t>+ bilan final</a:t>
            </a:r>
          </a:p>
          <a:p>
            <a:pPr marL="1657350" lvl="3" indent="-285750">
              <a:spcAft>
                <a:spcPts val="600"/>
              </a:spcAft>
              <a:buFontTx/>
              <a:buChar char="-"/>
            </a:pPr>
            <a:r>
              <a:rPr lang="fr-FR" sz="2200" b="0" i="0" u="none" strike="noStrike" baseline="0" dirty="0"/>
              <a:t>Effectuer les </a:t>
            </a:r>
            <a:r>
              <a:rPr lang="fr-FR" sz="2200" b="1" i="0" u="none" strike="noStrike" baseline="0" dirty="0"/>
              <a:t>demandes de subventions </a:t>
            </a:r>
            <a:r>
              <a:rPr lang="fr-FR" sz="2200" b="0" i="0" u="none" strike="noStrike" baseline="0" dirty="0"/>
              <a:t>et la recherche de sponsors </a:t>
            </a:r>
          </a:p>
          <a:p>
            <a:pPr marL="1657350" lvl="3" indent="-285750">
              <a:spcAft>
                <a:spcPts val="1800"/>
              </a:spcAft>
              <a:buFontTx/>
              <a:buChar char="-"/>
            </a:pPr>
            <a:r>
              <a:rPr lang="fr-FR" sz="2200" dirty="0"/>
              <a:t>Démarcher des exposants pour </a:t>
            </a:r>
            <a:r>
              <a:rPr lang="fr-FR" sz="2200" b="1" dirty="0"/>
              <a:t>l’exposition industrielle </a:t>
            </a:r>
            <a:r>
              <a:rPr lang="fr-FR" sz="2200" dirty="0"/>
              <a:t>+ exposants locaux</a:t>
            </a:r>
            <a:endParaRPr lang="fr-FR" sz="2200" b="0" i="0" u="none" strike="noStrike" baseline="0" dirty="0"/>
          </a:p>
          <a:p>
            <a:pPr marL="285750" lvl="3" indent="-285750">
              <a:spcAft>
                <a:spcPts val="1800"/>
              </a:spcAft>
              <a:buFontTx/>
              <a:buChar char="-"/>
            </a:pPr>
            <a:r>
              <a:rPr lang="fr-FR" sz="2200" b="0" i="0" u="none" strike="noStrike" baseline="0" dirty="0"/>
              <a:t>Constituer un </a:t>
            </a:r>
            <a:r>
              <a:rPr lang="fr-FR" sz="2200" b="1" i="0" u="none" strike="noStrike" baseline="0" dirty="0"/>
              <a:t>comité “Jeunes” </a:t>
            </a:r>
            <a:r>
              <a:rPr lang="fr-FR" sz="2200" b="0" i="0" u="none" strike="noStrike" baseline="0" dirty="0"/>
              <a:t>pour organiser la “Soirée Jeunes”</a:t>
            </a:r>
          </a:p>
          <a:p>
            <a:pPr marL="285750" lvl="3" indent="-285750">
              <a:spcAft>
                <a:spcPts val="1800"/>
              </a:spcAft>
              <a:buFontTx/>
              <a:buChar char="-"/>
            </a:pPr>
            <a:r>
              <a:rPr lang="fr-FR" sz="2200" dirty="0"/>
              <a:t>Organisation du </a:t>
            </a:r>
            <a:r>
              <a:rPr lang="fr-FR" sz="2200" i="0" u="none" strike="noStrike" baseline="0" dirty="0"/>
              <a:t>programme social : cocktail d’inauguration, remise des Grands Prix, sessions posters, </a:t>
            </a:r>
            <a:r>
              <a:rPr lang="fr-FR" sz="2200" b="1" i="0" u="none" strike="noStrike" baseline="0" dirty="0"/>
              <a:t>visites d’installations scientifiques </a:t>
            </a:r>
            <a:r>
              <a:rPr lang="fr-FR" sz="2200" i="0" u="none" strike="noStrike" baseline="0" dirty="0"/>
              <a:t>etc. </a:t>
            </a:r>
          </a:p>
          <a:p>
            <a:pPr marL="285750" lvl="3" indent="-285750">
              <a:spcAft>
                <a:spcPts val="1800"/>
              </a:spcAft>
              <a:buFontTx/>
              <a:buChar char="-"/>
            </a:pPr>
            <a:r>
              <a:rPr lang="fr-FR" sz="2200" dirty="0"/>
              <a:t>R</a:t>
            </a:r>
            <a:r>
              <a:rPr lang="fr-FR" sz="2200" b="0" i="0" u="none" strike="noStrike" baseline="0" dirty="0"/>
              <a:t>echercher et coordonner les différents prestataires du congrès (en particulier </a:t>
            </a:r>
            <a:r>
              <a:rPr lang="fr-FR" sz="2200" b="1" i="0" u="none" strike="noStrike" baseline="0" dirty="0"/>
              <a:t>le traiteur</a:t>
            </a:r>
            <a:r>
              <a:rPr lang="fr-FR" sz="2200" i="0" u="none" strike="noStrike" baseline="0" dirty="0"/>
              <a:t>)</a:t>
            </a:r>
          </a:p>
          <a:p>
            <a:pPr marL="285750" lvl="3" indent="-285750">
              <a:spcAft>
                <a:spcPts val="1800"/>
              </a:spcAft>
              <a:buFontTx/>
              <a:buChar char="-"/>
            </a:pPr>
            <a:r>
              <a:rPr lang="fr-FR" sz="2200" i="0" u="none" strike="noStrike" baseline="0" dirty="0"/>
              <a:t>Création et maintenance du site web + gestion des inscriptions</a:t>
            </a:r>
          </a:p>
        </p:txBody>
      </p:sp>
    </p:spTree>
    <p:extLst>
      <p:ext uri="{BB962C8B-B14F-4D97-AF65-F5344CB8AC3E}">
        <p14:creationId xmlns:p14="http://schemas.microsoft.com/office/powerpoint/2010/main" val="332659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D3AC1E7-73DD-4D43-9FC1-54F535008F93}"/>
              </a:ext>
            </a:extLst>
          </p:cNvPr>
          <p:cNvSpPr txBox="1"/>
          <p:nvPr/>
        </p:nvSpPr>
        <p:spPr>
          <a:xfrm>
            <a:off x="405825" y="291912"/>
            <a:ext cx="11380350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i="0" u="sng" strike="noStrike" baseline="0" dirty="0">
                <a:solidFill>
                  <a:srgbClr val="000000"/>
                </a:solidFill>
              </a:rPr>
              <a:t>Composition du CLO :</a:t>
            </a:r>
          </a:p>
          <a:p>
            <a:endParaRPr lang="fr-FR" sz="2200" b="0" i="0" u="none" strike="noStrike" baseline="0" dirty="0">
              <a:solidFill>
                <a:srgbClr val="000000"/>
              </a:solidFill>
            </a:endParaRPr>
          </a:p>
          <a:p>
            <a:r>
              <a:rPr lang="fr-FR" sz="2200" b="0" i="0" u="none" strike="noStrike" baseline="0" dirty="0">
                <a:solidFill>
                  <a:srgbClr val="000000"/>
                </a:solidFill>
              </a:rPr>
              <a:t>Idéalement une dizaine de personnes volontaires issues de laboratoires et d’universités locales. </a:t>
            </a:r>
          </a:p>
          <a:p>
            <a:endParaRPr lang="fr-FR" sz="2200" b="0" i="0" u="none" strike="noStrike" baseline="0" dirty="0">
              <a:solidFill>
                <a:srgbClr val="000000"/>
              </a:solidFill>
            </a:endParaRPr>
          </a:p>
          <a:p>
            <a:pPr marL="342900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>
                <a:solidFill>
                  <a:srgbClr val="000000"/>
                </a:solidFill>
              </a:rPr>
              <a:t>Président-e-s du comité (Marco et Sarah)</a:t>
            </a:r>
          </a:p>
          <a:p>
            <a:pPr marL="342900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Trésorier·e</a:t>
            </a:r>
            <a:r>
              <a:rPr lang="fr-FR" sz="2200" b="0" i="0" u="none" strike="noStrike" baseline="0" dirty="0">
                <a:solidFill>
                  <a:srgbClr val="000000"/>
                </a:solidFill>
              </a:rPr>
              <a:t> </a:t>
            </a:r>
          </a:p>
          <a:p>
            <a:pPr marL="1257300" lvl="2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Chargé-e</a:t>
            </a:r>
            <a:r>
              <a:rPr lang="fr-FR" sz="2200" b="0" i="0" u="none" strike="noStrike" baseline="0" dirty="0">
                <a:solidFill>
                  <a:srgbClr val="000000"/>
                </a:solidFill>
              </a:rPr>
              <a:t> des relations partenaires industriels</a:t>
            </a:r>
          </a:p>
          <a:p>
            <a:pPr marL="1257300" lvl="2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Chargé-e</a:t>
            </a:r>
            <a:r>
              <a:rPr lang="fr-FR" sz="2200" b="0" i="0" u="none" strike="noStrike" baseline="0" dirty="0">
                <a:solidFill>
                  <a:srgbClr val="000000"/>
                </a:solidFill>
              </a:rPr>
              <a:t> des demandes de subventions</a:t>
            </a:r>
          </a:p>
          <a:p>
            <a:pPr marL="342900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Chargé</a:t>
            </a:r>
            <a:r>
              <a:rPr lang="fr-FR" sz="2200" dirty="0" err="1">
                <a:solidFill>
                  <a:srgbClr val="000000"/>
                </a:solidFill>
              </a:rPr>
              <a:t>-</a:t>
            </a: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e</a:t>
            </a:r>
            <a:r>
              <a:rPr lang="fr-FR" sz="2200" b="0" i="0" u="none" strike="noStrike" baseline="0" dirty="0">
                <a:solidFill>
                  <a:srgbClr val="000000"/>
                </a:solidFill>
              </a:rPr>
              <a:t> des relations prestataires </a:t>
            </a:r>
          </a:p>
          <a:p>
            <a:pPr marL="342900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Chargé</a:t>
            </a:r>
            <a:r>
              <a:rPr lang="fr-FR" sz="2200" dirty="0" err="1">
                <a:solidFill>
                  <a:srgbClr val="000000"/>
                </a:solidFill>
              </a:rPr>
              <a:t>-</a:t>
            </a: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e</a:t>
            </a:r>
            <a:r>
              <a:rPr lang="fr-FR" sz="2200" b="0" i="0" u="none" strike="noStrike" baseline="0" dirty="0">
                <a:solidFill>
                  <a:srgbClr val="000000"/>
                </a:solidFill>
              </a:rPr>
              <a:t> des Sessions Posters et expositions </a:t>
            </a:r>
          </a:p>
          <a:p>
            <a:pPr marL="342900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Chargé</a:t>
            </a:r>
            <a:r>
              <a:rPr lang="fr-FR" sz="2200" dirty="0" err="1">
                <a:solidFill>
                  <a:srgbClr val="000000"/>
                </a:solidFill>
              </a:rPr>
              <a:t>-</a:t>
            </a: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e</a:t>
            </a:r>
            <a:r>
              <a:rPr lang="fr-FR" sz="2200" b="0" i="0" u="none" strike="noStrike" baseline="0" dirty="0">
                <a:solidFill>
                  <a:srgbClr val="000000"/>
                </a:solidFill>
              </a:rPr>
              <a:t> du programme social (cocktail / visite d’installations)</a:t>
            </a:r>
          </a:p>
          <a:p>
            <a:pPr marL="342900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Chargé</a:t>
            </a:r>
            <a:r>
              <a:rPr lang="fr-FR" sz="2200" dirty="0" err="1">
                <a:solidFill>
                  <a:srgbClr val="000000"/>
                </a:solidFill>
              </a:rPr>
              <a:t>-</a:t>
            </a: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e</a:t>
            </a:r>
            <a:r>
              <a:rPr lang="fr-FR" sz="2200" b="0" i="0" u="none" strike="noStrike" baseline="0" dirty="0">
                <a:solidFill>
                  <a:srgbClr val="000000"/>
                </a:solidFill>
              </a:rPr>
              <a:t> des dépôts de contributions = technique + relance des formats</a:t>
            </a:r>
          </a:p>
          <a:p>
            <a:pPr marL="342900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Chargé-</a:t>
            </a:r>
            <a:r>
              <a:rPr lang="fr-FR" sz="2200" dirty="0" err="1">
                <a:solidFill>
                  <a:srgbClr val="000000"/>
                </a:solidFill>
              </a:rPr>
              <a:t>es</a:t>
            </a:r>
            <a:r>
              <a:rPr lang="fr-FR" sz="2200" dirty="0">
                <a:solidFill>
                  <a:srgbClr val="000000"/>
                </a:solidFill>
              </a:rPr>
              <a:t> communication dont site web/graphisme</a:t>
            </a:r>
          </a:p>
          <a:p>
            <a:pPr marL="342900" indent="-342900">
              <a:spcAft>
                <a:spcPts val="1000"/>
              </a:spcAft>
              <a:buFontTx/>
              <a:buChar char="-"/>
            </a:pPr>
            <a:r>
              <a:rPr lang="fr-FR" sz="2200" b="0" i="0" u="none" strike="noStrike" baseline="0" dirty="0" err="1">
                <a:solidFill>
                  <a:srgbClr val="000000"/>
                </a:solidFill>
              </a:rPr>
              <a:t>Chargé-e</a:t>
            </a:r>
            <a:r>
              <a:rPr lang="fr-FR" sz="2200" b="0" i="0" u="none" strike="noStrike" baseline="0" dirty="0">
                <a:solidFill>
                  <a:srgbClr val="000000"/>
                </a:solidFill>
              </a:rPr>
              <a:t> de contac</a:t>
            </a:r>
            <a:r>
              <a:rPr lang="fr-FR" sz="2200" dirty="0">
                <a:solidFill>
                  <a:srgbClr val="000000"/>
                </a:solidFill>
              </a:rPr>
              <a:t>t avec le Festival</a:t>
            </a:r>
            <a:endParaRPr lang="fr-FR" sz="2200" b="0" i="0" u="none" strike="noStrike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21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5D9B682-9FF0-4160-878B-3DED1EFD8EF9}"/>
              </a:ext>
            </a:extLst>
          </p:cNvPr>
          <p:cNvSpPr txBox="1"/>
          <p:nvPr/>
        </p:nvSpPr>
        <p:spPr>
          <a:xfrm flipH="1">
            <a:off x="226947" y="129694"/>
            <a:ext cx="1006999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fr-FR" sz="2800" b="1" u="sng" dirty="0"/>
              <a:t>Recherche du lieu principal</a:t>
            </a:r>
            <a:endParaRPr lang="fr-FR" sz="2800" dirty="0"/>
          </a:p>
          <a:p>
            <a:r>
              <a:rPr lang="fr-FR" sz="2400" dirty="0"/>
              <a:t>Belle option : Centre des congrès de</a:t>
            </a:r>
            <a:r>
              <a:rPr lang="fr-FR" sz="2400" b="1" dirty="0">
                <a:solidFill>
                  <a:srgbClr val="FF0000"/>
                </a:solidFill>
              </a:rPr>
              <a:t> la Cité des sciences et de l’industrie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33DA936-6BE6-4ED9-BD47-FC9669E8B732}"/>
              </a:ext>
            </a:extLst>
          </p:cNvPr>
          <p:cNvSpPr txBox="1"/>
          <p:nvPr/>
        </p:nvSpPr>
        <p:spPr>
          <a:xfrm>
            <a:off x="535057" y="6297419"/>
            <a:ext cx="1112188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u="sng" dirty="0"/>
              <a:t>Autres pistes (avec contraintes de réservation)</a:t>
            </a:r>
            <a:r>
              <a:rPr lang="fr-FR" sz="2200" dirty="0"/>
              <a:t> : Site des Saints Pères et Faculté de Pharmacie</a:t>
            </a:r>
            <a:endParaRPr lang="fr-FR" sz="2200" u="sng" dirty="0"/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6C79F280-0A7A-40FE-B791-6DD99C2E245D}"/>
              </a:ext>
            </a:extLst>
          </p:cNvPr>
          <p:cNvGrpSpPr/>
          <p:nvPr/>
        </p:nvGrpSpPr>
        <p:grpSpPr>
          <a:xfrm>
            <a:off x="455545" y="1315007"/>
            <a:ext cx="5095459" cy="2303527"/>
            <a:chOff x="422414" y="1928191"/>
            <a:chExt cx="5095459" cy="2303527"/>
          </a:xfrm>
        </p:grpSpPr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A1BA148E-405F-41F3-A1AA-EA9671F014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414" y="2297523"/>
              <a:ext cx="5095459" cy="1934195"/>
            </a:xfrm>
            <a:prstGeom prst="rect">
              <a:avLst/>
            </a:prstGeom>
          </p:spPr>
        </p:pic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2D1BC07F-CF07-48B4-9D18-3CB82EA00D4A}"/>
                </a:ext>
              </a:extLst>
            </p:cNvPr>
            <p:cNvSpPr txBox="1"/>
            <p:nvPr/>
          </p:nvSpPr>
          <p:spPr>
            <a:xfrm>
              <a:off x="844826" y="1928191"/>
              <a:ext cx="42751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/>
                <a:t>Amphi Gaston Bergé : 900 places + 16 PMR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1959B004-07FE-4837-9BF1-1AF5A611C706}"/>
              </a:ext>
            </a:extLst>
          </p:cNvPr>
          <p:cNvGrpSpPr/>
          <p:nvPr/>
        </p:nvGrpSpPr>
        <p:grpSpPr>
          <a:xfrm>
            <a:off x="167314" y="3840632"/>
            <a:ext cx="4534716" cy="2303527"/>
            <a:chOff x="6569845" y="1759226"/>
            <a:chExt cx="4534716" cy="2303527"/>
          </a:xfrm>
        </p:grpSpPr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E931ED0C-FC3A-4B0B-B342-06A9A24DF4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69845" y="2128558"/>
              <a:ext cx="4534716" cy="1934195"/>
            </a:xfrm>
            <a:prstGeom prst="rect">
              <a:avLst/>
            </a:prstGeom>
          </p:spPr>
        </p:pic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F12292C1-4D17-4DD0-9928-5FEE553722FA}"/>
                </a:ext>
              </a:extLst>
            </p:cNvPr>
            <p:cNvSpPr txBox="1"/>
            <p:nvPr/>
          </p:nvSpPr>
          <p:spPr>
            <a:xfrm>
              <a:off x="7086563" y="1759226"/>
              <a:ext cx="35012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/>
                <a:t>Salle Louis Armand : 2 x 210 places</a:t>
              </a: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17D6D9AC-87FD-46C0-A0A6-F2A33DCE89EF}"/>
              </a:ext>
            </a:extLst>
          </p:cNvPr>
          <p:cNvGrpSpPr/>
          <p:nvPr/>
        </p:nvGrpSpPr>
        <p:grpSpPr>
          <a:xfrm>
            <a:off x="4948485" y="3840632"/>
            <a:ext cx="3936077" cy="2297207"/>
            <a:chOff x="4948485" y="3800876"/>
            <a:chExt cx="3936077" cy="2297207"/>
          </a:xfrm>
        </p:grpSpPr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41D074B7-0FA7-43F3-8592-1B0B324F8DA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8485" y="4170208"/>
              <a:ext cx="3936077" cy="1927875"/>
            </a:xfrm>
            <a:prstGeom prst="rect">
              <a:avLst/>
            </a:prstGeom>
          </p:spPr>
        </p:pic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4A306BFA-78EB-4C2E-B52F-AEBE86299AD4}"/>
                </a:ext>
              </a:extLst>
            </p:cNvPr>
            <p:cNvSpPr txBox="1"/>
            <p:nvPr/>
          </p:nvSpPr>
          <p:spPr>
            <a:xfrm>
              <a:off x="5559225" y="3800876"/>
              <a:ext cx="24474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/>
                <a:t>Auditorium : 360 places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16EC2F03-0F33-4EE7-AC54-7FAECE2A432E}"/>
              </a:ext>
            </a:extLst>
          </p:cNvPr>
          <p:cNvGrpSpPr/>
          <p:nvPr/>
        </p:nvGrpSpPr>
        <p:grpSpPr>
          <a:xfrm>
            <a:off x="9259532" y="3840632"/>
            <a:ext cx="2557495" cy="2297206"/>
            <a:chOff x="9259532" y="3800876"/>
            <a:chExt cx="2557495" cy="2297206"/>
          </a:xfrm>
        </p:grpSpPr>
        <p:pic>
          <p:nvPicPr>
            <p:cNvPr id="16" name="Image 15">
              <a:extLst>
                <a:ext uri="{FF2B5EF4-FFF2-40B4-BE49-F238E27FC236}">
                  <a16:creationId xmlns:a16="http://schemas.microsoft.com/office/drawing/2014/main" id="{5E3883B1-79D8-457F-94B1-017E8CDE28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417905" y="4170208"/>
              <a:ext cx="2240751" cy="1927874"/>
            </a:xfrm>
            <a:prstGeom prst="rect">
              <a:avLst/>
            </a:prstGeom>
          </p:spPr>
        </p:pic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35D9BBD5-FC56-443B-90AF-A27CCAC4BAA8}"/>
                </a:ext>
              </a:extLst>
            </p:cNvPr>
            <p:cNvSpPr txBox="1"/>
            <p:nvPr/>
          </p:nvSpPr>
          <p:spPr>
            <a:xfrm>
              <a:off x="9259532" y="3800876"/>
              <a:ext cx="25574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/>
                <a:t>Plusieurs salles 70 places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D277CD79-25EE-41A4-B27D-DA9BC8BDC8F5}"/>
              </a:ext>
            </a:extLst>
          </p:cNvPr>
          <p:cNvGrpSpPr/>
          <p:nvPr/>
        </p:nvGrpSpPr>
        <p:grpSpPr>
          <a:xfrm>
            <a:off x="7071188" y="1305596"/>
            <a:ext cx="3936077" cy="2312938"/>
            <a:chOff x="6782957" y="1355291"/>
            <a:chExt cx="3936077" cy="2312938"/>
          </a:xfrm>
        </p:grpSpPr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0E34CFF5-B58E-46DD-BC5E-67F65F2FE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2957" y="1740354"/>
              <a:ext cx="3936077" cy="1927875"/>
            </a:xfrm>
            <a:prstGeom prst="rect">
              <a:avLst/>
            </a:prstGeom>
          </p:spPr>
        </p:pic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0C3411AC-168A-4C1D-8219-27530AF5FA23}"/>
                </a:ext>
              </a:extLst>
            </p:cNvPr>
            <p:cNvSpPr txBox="1"/>
            <p:nvPr/>
          </p:nvSpPr>
          <p:spPr>
            <a:xfrm>
              <a:off x="7083775" y="1355291"/>
              <a:ext cx="3334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/>
                <a:t>Foyers d’exposition sur 3 niveaux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9378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3D75EC-600C-468C-A5E1-00DC14C56CEE}"/>
              </a:ext>
            </a:extLst>
          </p:cNvPr>
          <p:cNvSpPr/>
          <p:nvPr/>
        </p:nvSpPr>
        <p:spPr>
          <a:xfrm>
            <a:off x="621174" y="378805"/>
            <a:ext cx="10949664" cy="23237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65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Appel à volontaires </a:t>
            </a:r>
          </a:p>
          <a:p>
            <a:pPr algn="ctr"/>
            <a:r>
              <a:rPr lang="fr-F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 Possibilité de fractionner les missions</a:t>
            </a:r>
          </a:p>
          <a:p>
            <a:pPr algn="ctr"/>
            <a:r>
              <a:rPr lang="fr-F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sym typeface="Wingdings" panose="05000000000000000000" pitchFamily="2" charset="2"/>
              </a:rPr>
              <a:t>Ex : « Communication » = affiche + site (2) + emails</a:t>
            </a:r>
            <a:endParaRPr lang="fr-FR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903BAC-ADD0-4625-97B2-67E78972B23E}"/>
              </a:ext>
            </a:extLst>
          </p:cNvPr>
          <p:cNvSpPr/>
          <p:nvPr/>
        </p:nvSpPr>
        <p:spPr>
          <a:xfrm rot="20551752">
            <a:off x="75617" y="3658268"/>
            <a:ext cx="59845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Idées de visites </a:t>
            </a:r>
          </a:p>
          <a:p>
            <a:pPr algn="ctr"/>
            <a:r>
              <a:rPr lang="fr-FR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d’installations scientifiques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131630-EBED-4A4A-AE75-83976D9699D0}"/>
              </a:ext>
            </a:extLst>
          </p:cNvPr>
          <p:cNvSpPr/>
          <p:nvPr/>
        </p:nvSpPr>
        <p:spPr>
          <a:xfrm rot="870887">
            <a:off x="7234364" y="3966046"/>
            <a:ext cx="47380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Idées de lieux de gala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98C1B5-B65A-463E-94BE-FD7DC212367E}"/>
              </a:ext>
            </a:extLst>
          </p:cNvPr>
          <p:cNvSpPr/>
          <p:nvPr/>
        </p:nvSpPr>
        <p:spPr>
          <a:xfrm>
            <a:off x="3701516" y="5006911"/>
            <a:ext cx="4818947" cy="12208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ts val="4400"/>
              </a:lnSpc>
            </a:pPr>
            <a:r>
              <a:rPr lang="fr-FR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Sensibiliser les jeunes</a:t>
            </a:r>
          </a:p>
          <a:p>
            <a:pPr algn="ctr">
              <a:lnSpc>
                <a:spcPts val="4400"/>
              </a:lnSpc>
            </a:pPr>
            <a:r>
              <a:rPr lang="fr-FR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pour l’orga</a:t>
            </a:r>
          </a:p>
        </p:txBody>
      </p:sp>
    </p:spTree>
    <p:extLst>
      <p:ext uri="{BB962C8B-B14F-4D97-AF65-F5344CB8AC3E}">
        <p14:creationId xmlns:p14="http://schemas.microsoft.com/office/powerpoint/2010/main" val="22144917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</TotalTime>
  <Words>319</Words>
  <Application>Microsoft Office PowerPoint</Application>
  <PresentationFormat>Grand écran</PresentationFormat>
  <Paragraphs>45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Comité local d’organisation du Congrès Général  à Paris en 2023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CLO CG2023</dc:title>
  <dc:creator>Sarah Houver</dc:creator>
  <cp:lastModifiedBy>Sarah Houver</cp:lastModifiedBy>
  <cp:revision>64</cp:revision>
  <dcterms:created xsi:type="dcterms:W3CDTF">2021-10-25T10:12:35Z</dcterms:created>
  <dcterms:modified xsi:type="dcterms:W3CDTF">2021-12-01T15:13:07Z</dcterms:modified>
</cp:coreProperties>
</file>