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wmf" ContentType="image/x-wmf"/>
  <Override PartName="/ppt/media/image2.jpeg" ContentType="image/jpe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Cliquez pour déplacer la diapo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fr-FR" sz="2000" spc="-1" strike="noStrike">
                <a:latin typeface="Arial"/>
              </a:rPr>
              <a:t>Cliquez pour modifier le format des notes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fr-FR" sz="1400" spc="-1" strike="noStrike">
                <a:latin typeface="Times New Roman"/>
              </a:rPr>
              <a:t>&lt;en-tête&gt;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fr-FR" sz="1400" spc="-1" strike="noStrike">
                <a:latin typeface="Times New Roman"/>
              </a:rPr>
              <a:t>&lt;date/heure&gt;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fr-FR" sz="1400" spc="-1" strike="noStrike">
                <a:latin typeface="Times New Roman"/>
              </a:rPr>
              <a:t>&lt;pied de page&gt;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709EEBA7-BC61-4EC9-8FC5-74F056E332A0}" type="slidenum">
              <a:rPr b="0" lang="fr-FR" sz="1400" spc="-1" strike="noStrike">
                <a:latin typeface="Times New Roman"/>
              </a:rPr>
              <a:t>&lt;numéro&gt;</a:t>
            </a:fld>
            <a:endParaRPr b="0" lang="fr-F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</p:spPr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07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C2942E57-56BB-48E9-A330-C290BC75D585}" type="slidenum">
              <a:rPr b="0" lang="en-US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</p:spPr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p>
            <a:pPr marL="216000" indent="-216000">
              <a:lnSpc>
                <a:spcPct val="100000"/>
              </a:lnSpc>
            </a:pPr>
            <a:r>
              <a:rPr b="0" lang="en-US" sz="2000" spc="-1" strike="noStrike">
                <a:latin typeface="Arial"/>
              </a:rPr>
              <a:t>GDR </a:t>
            </a:r>
            <a:r>
              <a:rPr b="0" lang="fr-FR" sz="1200" spc="-1" strike="noStrike">
                <a:latin typeface="Arial"/>
              </a:rPr>
              <a:t>Approches quantitatives du vivant</a:t>
            </a:r>
            <a:r>
              <a:rPr b="0" lang="fr-FR" sz="2000" spc="-1" strike="noStrike">
                <a:latin typeface="Arial"/>
              </a:rPr>
              <a:t> </a:t>
            </a:r>
            <a:endParaRPr b="0" lang="fr-FR" sz="20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b="0" lang="fr-FR" sz="2000" spc="-1" strike="noStrike">
                <a:latin typeface="Arial"/>
              </a:rPr>
              <a:t>GDR  </a:t>
            </a:r>
            <a:r>
              <a:rPr b="0" lang="fr-FR" sz="1200" spc="-1" strike="noStrike">
                <a:solidFill>
                  <a:srgbClr val="000000"/>
                </a:solidFill>
                <a:latin typeface="+mn-lt"/>
                <a:ea typeface="+mn-ea"/>
              </a:rPr>
              <a:t>Interaction, Désordre, Elasticité</a:t>
            </a:r>
            <a:endParaRPr b="0" lang="fr-FR" sz="12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b="0" lang="fr-FR" sz="1200" spc="-1" strike="noStrike">
                <a:solidFill>
                  <a:srgbClr val="000000"/>
                </a:solidFill>
                <a:latin typeface="+mn-lt"/>
                <a:ea typeface="+mn-ea"/>
              </a:rPr>
              <a:t>GDR  Mécanique et Physique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110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399012C0-4467-4456-82DA-A7910BE63746}" type="slidenum">
              <a:rPr b="0" lang="en-US" sz="1200" spc="-1" strike="noStrike">
                <a:latin typeface="Times New Roman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fr-FR" sz="6000" spc="-1" strike="noStrike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b="0" lang="fr-FR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22C4DA21-B13D-4C31-A392-FDE654297D54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11/30/21</a:t>
            </a:fld>
            <a:endParaRPr b="0" lang="fr-FR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fr-FR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32B180D-01E1-46B7-9BF1-CC3B4D4BD68E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3</a:t>
            </a:fld>
            <a:endParaRPr b="0" lang="fr-FR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Cliquez pour éditer le format du plan de texte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Second niveau de plan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Troisième niveau de plan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Quatrième niveau de plan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Cinquième niveau de plan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Sixième niveau de plan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Septième niveau de plan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fr-FR" sz="4400" spc="-1" strike="noStrike">
                <a:solidFill>
                  <a:srgbClr val="000000"/>
                </a:solidFill>
                <a:latin typeface="Calibri Light"/>
              </a:rPr>
              <a:t>Modifiez le style du titre</a:t>
            </a:r>
            <a:endParaRPr b="0" lang="fr-F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Cliquez pour modifier les styles du texte du masque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400" spc="-1" strike="noStrike">
                <a:solidFill>
                  <a:srgbClr val="000000"/>
                </a:solidFill>
                <a:latin typeface="Calibri"/>
              </a:rPr>
              <a:t>Deuxième niveau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Troisième niveau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Quatrième niveau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Cinquième niveau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286816F7-F44B-4743-9732-207ABE7D7CB3}" type="datetime">
              <a:rPr b="0" lang="en-US" sz="1200" spc="-1" strike="noStrike">
                <a:solidFill>
                  <a:srgbClr val="8b8b8b"/>
                </a:solidFill>
                <a:latin typeface="Calibri"/>
              </a:rPr>
              <a:t>11/30/21</a:t>
            </a:fld>
            <a:endParaRPr b="0" lang="fr-FR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fr-FR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DCCB779E-E70A-44A3-8999-BBF5A5FD7693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&lt;numéro&gt;</a:t>
            </a:fld>
            <a:endParaRPr b="0" lang="fr-F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s://www.sfpnet.fr/thematique/physique-non-lineaire" TargetMode="External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1701720" y="101988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fr-FR" sz="3200" spc="-1" strike="noStrike">
                <a:solidFill>
                  <a:srgbClr val="000000"/>
                </a:solidFill>
                <a:latin typeface="Calibri"/>
              </a:rPr>
              <a:t>Division Physique Non Linéaire (DPNL)</a:t>
            </a:r>
            <a:endParaRPr b="0" lang="fr-FR" sz="32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fr-FR" sz="3200" spc="-1" strike="noStrike">
                <a:solidFill>
                  <a:srgbClr val="000000"/>
                </a:solidFill>
                <a:latin typeface="Calibri"/>
              </a:rPr>
              <a:t>Société Française de Physique</a:t>
            </a:r>
            <a:endParaRPr b="0" lang="fr-FR" sz="3200" spc="-1" strike="noStrike">
              <a:latin typeface="Arial"/>
            </a:endParaRPr>
          </a:p>
        </p:txBody>
      </p:sp>
      <p:pic>
        <p:nvPicPr>
          <p:cNvPr id="89" name="Image 7" descr=""/>
          <p:cNvPicPr/>
          <p:nvPr/>
        </p:nvPicPr>
        <p:blipFill>
          <a:blip r:embed="rId1"/>
          <a:stretch/>
        </p:blipFill>
        <p:spPr>
          <a:xfrm>
            <a:off x="4286160" y="2675520"/>
            <a:ext cx="3619080" cy="2984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402840" y="-3312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90000"/>
              </a:lnSpc>
            </a:pPr>
            <a:r>
              <a:rPr b="0" lang="fr-FR" sz="3200" spc="-1" strike="noStrike">
                <a:solidFill>
                  <a:srgbClr val="ff0000"/>
                </a:solidFill>
                <a:latin typeface="Calibri Light"/>
              </a:rPr>
              <a:t>La Division de Physique Non Linéaire</a:t>
            </a:r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3556440"/>
            <a:ext cx="12706200" cy="34372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363600" indent="-363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Division </a:t>
            </a:r>
            <a:r>
              <a:rPr b="1" lang="fr-FR" sz="2600" spc="-1" strike="noStrike">
                <a:solidFill>
                  <a:srgbClr val="000000"/>
                </a:solidFill>
                <a:latin typeface="Calibri"/>
              </a:rPr>
              <a:t>transverse</a:t>
            </a: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 qui a vocation à être </a:t>
            </a:r>
            <a:r>
              <a:rPr b="1" lang="fr-FR" sz="2600" spc="-1" strike="noStrike">
                <a:solidFill>
                  <a:srgbClr val="000000"/>
                </a:solidFill>
                <a:latin typeface="Calibri"/>
              </a:rPr>
              <a:t>interdisciplinaire</a:t>
            </a: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 : </a:t>
            </a:r>
            <a:endParaRPr b="0" lang="fr-FR" sz="2600" spc="-1" strike="noStrike">
              <a:solidFill>
                <a:srgbClr val="000000"/>
              </a:solidFill>
              <a:latin typeface="Calibri"/>
            </a:endParaRPr>
          </a:p>
          <a:p>
            <a:pPr marL="446040" indent="-2473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Symbol"/>
              <a:buChar char="Þ"/>
              <a:tabLst>
                <a:tab algn="l" pos="0"/>
              </a:tabLst>
            </a:pP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Les domaines abordés au sein de la division sont, sans être exhaustif :</a:t>
            </a:r>
            <a:endParaRPr b="0" lang="fr-FR" sz="26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fr-FR" sz="2600" spc="-1" strike="noStrike">
                <a:solidFill>
                  <a:srgbClr val="0432ff"/>
                </a:solidFill>
                <a:latin typeface="Calibri"/>
              </a:rPr>
              <a:t>Dynamique des fluides, mécanique, matière molle, optique, physique des plasmas, physico-chimie, biophysique, etc. </a:t>
            </a:r>
            <a:endParaRPr b="0" lang="fr-FR" sz="2600" spc="-1" strike="noStrike">
              <a:solidFill>
                <a:srgbClr val="000000"/>
              </a:solidFill>
              <a:latin typeface="Calibri"/>
            </a:endParaRPr>
          </a:p>
          <a:p>
            <a:pPr marL="411120" indent="-2347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Symbol"/>
              <a:buChar char="Þ"/>
              <a:tabLst>
                <a:tab algn="l" pos="0"/>
              </a:tabLst>
            </a:pP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Outre la physique, le non-linéaire s'étend aussi sur </a:t>
            </a:r>
            <a:r>
              <a:rPr b="1" lang="fr-FR" sz="2600" spc="-1" strike="noStrike">
                <a:solidFill>
                  <a:srgbClr val="000000"/>
                </a:solidFill>
                <a:latin typeface="Calibri"/>
              </a:rPr>
              <a:t>la plupart des grandes disciplines </a:t>
            </a: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: </a:t>
            </a:r>
            <a:endParaRPr b="0" lang="fr-FR" sz="26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fr-FR" sz="2400" spc="-1" strike="noStrike">
                <a:solidFill>
                  <a:srgbClr val="000000"/>
                </a:solidFill>
                <a:latin typeface="Calibri"/>
              </a:rPr>
              <a:t>Mathématiques, informatique, sciences de l'ingénieur, sciences de l'univers, chimie, biologie.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CustomShape 3"/>
          <p:cNvSpPr/>
          <p:nvPr/>
        </p:nvSpPr>
        <p:spPr>
          <a:xfrm>
            <a:off x="-61920" y="1488240"/>
            <a:ext cx="12861720" cy="237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457200" indent="-410760">
              <a:lnSpc>
                <a:spcPts val="3600"/>
              </a:lnSpc>
              <a:buClr>
                <a:srgbClr val="000000"/>
              </a:buClr>
              <a:buFont typeface="Arial"/>
              <a:buChar char="•"/>
            </a:pP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Elle regroupe des communautés qui travaillent dans des </a:t>
            </a:r>
            <a:r>
              <a:rPr b="1" lang="fr-FR" sz="2600" spc="-1" strike="noStrike">
                <a:solidFill>
                  <a:srgbClr val="000000"/>
                </a:solidFill>
                <a:latin typeface="Calibri"/>
              </a:rPr>
              <a:t>domaines scientifiques   </a:t>
            </a:r>
            <a:endParaRPr b="0" lang="fr-FR" sz="2600" spc="-1" strike="noStrike">
              <a:latin typeface="Arial"/>
            </a:endParaRPr>
          </a:p>
          <a:p>
            <a:pPr marL="493560">
              <a:lnSpc>
                <a:spcPts val="3600"/>
              </a:lnSpc>
            </a:pPr>
            <a:r>
              <a:rPr b="1" lang="fr-FR" sz="2600" spc="-1" strike="noStrike">
                <a:solidFill>
                  <a:srgbClr val="000000"/>
                </a:solidFill>
                <a:latin typeface="Calibri"/>
              </a:rPr>
              <a:t>différents</a:t>
            </a: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 mais utilisent </a:t>
            </a:r>
            <a:r>
              <a:rPr b="1" lang="fr-FR" sz="2600" spc="-1" strike="noStrike">
                <a:solidFill>
                  <a:srgbClr val="000000"/>
                </a:solidFill>
                <a:latin typeface="Calibri"/>
              </a:rPr>
              <a:t>des outils et des concepts communs </a:t>
            </a: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pour mettre en évidence</a:t>
            </a:r>
            <a:endParaRPr b="0" lang="fr-FR" sz="2600" spc="-1" strike="noStrike">
              <a:latin typeface="Arial"/>
            </a:endParaRPr>
          </a:p>
          <a:p>
            <a:pPr marL="493560">
              <a:lnSpc>
                <a:spcPts val="3600"/>
              </a:lnSpc>
            </a:pP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des phénomènes et des mécanismes universels indépendants du système étudié. </a:t>
            </a:r>
            <a:endParaRPr b="0" lang="fr-FR" sz="2600" spc="-1" strike="noStrike">
              <a:latin typeface="Arial"/>
            </a:endParaRPr>
          </a:p>
          <a:p>
            <a:pPr marL="222120" indent="-410760">
              <a:lnSpc>
                <a:spcPts val="3600"/>
              </a:lnSpc>
              <a:buClr>
                <a:srgbClr val="000000"/>
              </a:buClr>
              <a:buFont typeface="Symbol"/>
              <a:buChar char="Þ"/>
            </a:pP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fr-FR" sz="2600" spc="-1" strike="noStrike">
                <a:solidFill>
                  <a:srgbClr val="0432ff"/>
                </a:solidFill>
                <a:latin typeface="Calibri"/>
              </a:rPr>
              <a:t>Ex. : comportements au voisinage d’instabilités, processus de transferts et cascades d’énergie dans des systèmes hors de l’équilibre, scénarios de transition vers le chaos, …</a:t>
            </a: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 </a:t>
            </a:r>
            <a:endParaRPr b="0" lang="fr-FR" sz="2600" spc="-1" strike="noStrike">
              <a:latin typeface="Arial"/>
            </a:endParaRPr>
          </a:p>
        </p:txBody>
      </p:sp>
      <p:pic>
        <p:nvPicPr>
          <p:cNvPr id="93" name="Image 4_0" descr=""/>
          <p:cNvPicPr/>
          <p:nvPr/>
        </p:nvPicPr>
        <p:blipFill>
          <a:blip r:embed="rId1"/>
          <a:stretch/>
        </p:blipFill>
        <p:spPr>
          <a:xfrm>
            <a:off x="10471320" y="95760"/>
            <a:ext cx="1488240" cy="14882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70080" y="90036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90000"/>
              </a:lnSpc>
            </a:pPr>
            <a:r>
              <a:rPr b="0" lang="fr-FR" sz="3200" spc="-1" strike="noStrike">
                <a:solidFill>
                  <a:srgbClr val="ff0000"/>
                </a:solidFill>
                <a:latin typeface="Calibri Light"/>
              </a:rPr>
              <a:t>Actions effectuées</a:t>
            </a:r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198360" y="1947240"/>
            <a:ext cx="12129120" cy="56307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fr-FR" sz="2600" spc="-1" strike="noStrike">
                <a:solidFill>
                  <a:srgbClr val="000000"/>
                </a:solidFill>
                <a:latin typeface="Calibri"/>
              </a:rPr>
              <a:t>24e Rencontre du Non Linéaire 2021 </a:t>
            </a: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du 25 au 26 mars 2021 (en ligne)</a:t>
            </a:r>
            <a:endParaRPr b="0" lang="fr-FR" sz="2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307 inscrits</a:t>
            </a:r>
            <a:endParaRPr b="0" lang="fr-FR" sz="2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116 présentations :</a:t>
            </a:r>
            <a:endParaRPr b="0" lang="fr-FR" sz="26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              </a:t>
            </a: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25 présentations lors du mini-colloque,</a:t>
            </a:r>
            <a:endParaRPr b="0" lang="fr-FR" sz="26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                </a:t>
            </a: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4 conférences invités RNL, 16 conférences longues et 71 posters</a:t>
            </a:r>
            <a:endParaRPr b="0" lang="fr-FR" sz="2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Gratuit pour les participants</a:t>
            </a:r>
            <a:endParaRPr b="0" lang="fr-FR" sz="26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fr-FR" sz="26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fr-FR" sz="26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fr-FR" sz="2600" spc="-1" strike="noStrike">
                <a:solidFill>
                  <a:srgbClr val="000000"/>
                </a:solidFill>
                <a:latin typeface="Calibri"/>
              </a:rPr>
              <a:t>Texte dans </a:t>
            </a:r>
            <a:r>
              <a:rPr b="1" i="1" lang="fr-FR" sz="2600" spc="-1" strike="noStrike">
                <a:solidFill>
                  <a:srgbClr val="000000"/>
                </a:solidFill>
                <a:latin typeface="Calibri"/>
              </a:rPr>
              <a:t>Reflets de la Physique n°69, p. 39 (juin 2021) </a:t>
            </a:r>
            <a:r>
              <a:rPr b="0" lang="fr-FR" sz="2600" spc="-1" strike="noStrike">
                <a:solidFill>
                  <a:srgbClr val="000000"/>
                </a:solidFill>
                <a:latin typeface="Calibri"/>
              </a:rPr>
              <a:t>: </a:t>
            </a:r>
            <a:endParaRPr b="0" lang="fr-FR" sz="26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fr-FR" sz="2400" spc="-1" strike="noStrike">
                <a:solidFill>
                  <a:srgbClr val="000000"/>
                </a:solidFill>
                <a:latin typeface="Calibri"/>
              </a:rPr>
              <a:t>« </a:t>
            </a:r>
            <a:r>
              <a:rPr b="0" i="1" lang="fr-FR" sz="2400" spc="-1" strike="noStrike">
                <a:solidFill>
                  <a:srgbClr val="000000"/>
                </a:solidFill>
                <a:latin typeface="Calibri"/>
              </a:rPr>
              <a:t>Création de la division Physique Non Linéaire de la SFP </a:t>
            </a:r>
            <a:r>
              <a:rPr b="0" lang="fr-FR" sz="2400" spc="-1" strike="noStrike">
                <a:solidFill>
                  <a:srgbClr val="000000"/>
                </a:solidFill>
                <a:latin typeface="Calibri"/>
              </a:rPr>
              <a:t>» par E. Falcon, 2021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CustomShape 3"/>
          <p:cNvSpPr/>
          <p:nvPr/>
        </p:nvSpPr>
        <p:spPr>
          <a:xfrm>
            <a:off x="114480" y="130680"/>
            <a:ext cx="6646680" cy="546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46080">
              <a:lnSpc>
                <a:spcPts val="3600"/>
              </a:lnSpc>
            </a:pPr>
            <a:r>
              <a:rPr b="1" lang="fr-FR" sz="2600" spc="-1" strike="noStrike">
                <a:solidFill>
                  <a:srgbClr val="c9211e"/>
                </a:solidFill>
                <a:latin typeface="Calibri"/>
              </a:rPr>
              <a:t>Créée fin 2020/ début 2021</a:t>
            </a:r>
            <a:endParaRPr b="1" lang="fr-FR" sz="2600" spc="-1" strike="noStrike">
              <a:solidFill>
                <a:srgbClr val="c9211e"/>
              </a:solidFill>
              <a:latin typeface="Arial"/>
            </a:endParaRPr>
          </a:p>
        </p:txBody>
      </p:sp>
      <p:sp>
        <p:nvSpPr>
          <p:cNvPr id="97" name="CustomShape 4"/>
          <p:cNvSpPr/>
          <p:nvPr/>
        </p:nvSpPr>
        <p:spPr>
          <a:xfrm>
            <a:off x="4482000" y="78480"/>
            <a:ext cx="12861720" cy="1004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marL="46080">
              <a:lnSpc>
                <a:spcPts val="3600"/>
              </a:lnSpc>
            </a:pPr>
            <a:r>
              <a:rPr b="0" lang="fr-FR" sz="2000" spc="-1" strike="noStrike" u="sng">
                <a:solidFill>
                  <a:srgbClr val="0563c1"/>
                </a:solidFill>
                <a:uFillTx/>
                <a:latin typeface="Calibri"/>
                <a:hlinkClick r:id="rId1"/>
              </a:rPr>
              <a:t>https://www.sfpnet.fr/thematique/physique-non-lineaire</a:t>
            </a: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          </a:t>
            </a:r>
            <a:endParaRPr b="0" lang="fr-FR" sz="2000" spc="-1" strike="noStrike">
              <a:latin typeface="Arial"/>
            </a:endParaRPr>
          </a:p>
          <a:p>
            <a:pPr>
              <a:lnSpc>
                <a:spcPts val="3600"/>
              </a:lnSpc>
            </a:pPr>
            <a:endParaRPr b="0" lang="fr-FR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503640" y="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90000"/>
              </a:lnSpc>
            </a:pPr>
            <a:r>
              <a:rPr b="1" lang="fr-FR" sz="2800" spc="-1" strike="noStrike">
                <a:solidFill>
                  <a:srgbClr val="ff0000"/>
                </a:solidFill>
                <a:latin typeface="Calibri"/>
              </a:rPr>
              <a:t>Actions à venir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140400" y="1061640"/>
            <a:ext cx="11910960" cy="57960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25e Rencontre du Non Linéaire (RNL) les 29, 30 et 21 mars 2022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2022 : Célébration des 200 ans des équations de Navier-Stokes (1822) en lien avec </a:t>
            </a: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le      GDR Navier-Stokes 2.00 (ex. GDR Turbulence)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Médaille </a:t>
            </a:r>
            <a:r>
              <a:rPr b="0" i="1" lang="fr-FR" sz="2800" spc="-1" strike="noStrike">
                <a:solidFill>
                  <a:srgbClr val="000000"/>
                </a:solidFill>
                <a:latin typeface="Calibri"/>
              </a:rPr>
              <a:t>Henri Poincaré </a:t>
            </a: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(confirmé, int</a:t>
            </a:r>
            <a:r>
              <a:rPr b="0" lang="fr-FR" sz="2800" spc="-1" strike="noStrike" baseline="30000">
                <a:solidFill>
                  <a:srgbClr val="000000"/>
                </a:solidFill>
                <a:latin typeface="Calibri"/>
              </a:rPr>
              <a:t>al</a:t>
            </a: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, 3 ans)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Médaille </a:t>
            </a:r>
            <a:r>
              <a:rPr b="0" i="1" lang="fr-FR" sz="2800" spc="-1" strike="noStrike">
                <a:solidFill>
                  <a:srgbClr val="000000"/>
                </a:solidFill>
                <a:latin typeface="Calibri"/>
              </a:rPr>
              <a:t>Yves Couder </a:t>
            </a: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(CR/MCF)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Proposition d’un atelier thématique au congrès national bisannuel de la SFP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Propositions d’ateliers thématiques commun avec les GDRs, …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CustomShape 3"/>
          <p:cNvSpPr/>
          <p:nvPr/>
        </p:nvSpPr>
        <p:spPr>
          <a:xfrm>
            <a:off x="6827400" y="4216320"/>
            <a:ext cx="5652360" cy="76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fr-FR" sz="2200" spc="-1" strike="noStrike">
                <a:solidFill>
                  <a:srgbClr val="000000"/>
                </a:solidFill>
                <a:latin typeface="Calibri"/>
              </a:rPr>
              <a:t>Médailles de la division Physique Non Linéaire </a:t>
            </a:r>
            <a:endParaRPr b="0" lang="fr-FR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200" spc="-1" strike="noStrike">
                <a:solidFill>
                  <a:srgbClr val="000000"/>
                </a:solidFill>
                <a:latin typeface="Calibri"/>
              </a:rPr>
              <a:t>(projet en cours de rédaction)</a:t>
            </a:r>
            <a:endParaRPr b="0" lang="fr-FR" sz="2200" spc="-1" strike="noStrike">
              <a:latin typeface="Arial"/>
            </a:endParaRPr>
          </a:p>
        </p:txBody>
      </p:sp>
      <p:sp>
        <p:nvSpPr>
          <p:cNvPr id="101" name="CustomShape 4"/>
          <p:cNvSpPr/>
          <p:nvPr/>
        </p:nvSpPr>
        <p:spPr>
          <a:xfrm>
            <a:off x="6595200" y="4192560"/>
            <a:ext cx="155160" cy="914040"/>
          </a:xfrm>
          <a:prstGeom prst="rightBrace">
            <a:avLst>
              <a:gd name="adj1" fmla="val 8333"/>
              <a:gd name="adj2" fmla="val 50000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838080" y="-13860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90000"/>
              </a:lnSpc>
            </a:pPr>
            <a:r>
              <a:rPr b="1" lang="fr-FR" sz="2800" spc="-1" strike="noStrike">
                <a:solidFill>
                  <a:srgbClr val="ff0000"/>
                </a:solidFill>
                <a:latin typeface="Calibri"/>
              </a:rPr>
              <a:t>Le bureau de la DPNL (2021 – 2024)           11 membres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259200" y="1287000"/>
            <a:ext cx="11673000" cy="53553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0000"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Axelle Amon (Université de Rennes)                Matière Molle                  GDR IDE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Médéric Argentina (Université Côte d’Azur)   Matière active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Mickaël Bourgoin (ENS de Lyon / CNRS)          Turbulence                        GDR NS2.00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Bérengère Dubrulle (CEA Saclay / CNRS)         Turbulence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Éric Falcon (Université de Paris / CNRS)           </a:t>
            </a:r>
            <a:r>
              <a:rPr b="0" i="1" lang="fr-FR" sz="2800" spc="-1" strike="noStrike">
                <a:solidFill>
                  <a:srgbClr val="000000"/>
                </a:solidFill>
                <a:latin typeface="Calibri"/>
              </a:rPr>
              <a:t>Président/Trésorier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Stéphan Fauve (ENS)                                            Dynamo - MHD               GDR Dynamo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Marie-Christine Firpo (École Polytechnique)   Plasmas 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Marc Lefranc (Université de Lille)                      Biophysique                     GDR AQV 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Chi-Tuong Pham (Université Paris Saclay)        Physique des interfaces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Stéphane Randoux (Université de Lille)            Optique non linéaire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000000"/>
                </a:solidFill>
                <a:latin typeface="Calibri"/>
              </a:rPr>
              <a:t>Benoît Roman (ESPCI / CNRS)                             Mécanique/Elasticité     GDR Méphy</a:t>
            </a:r>
            <a:endParaRPr b="0" lang="fr-F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CustomShape 3"/>
          <p:cNvSpPr/>
          <p:nvPr/>
        </p:nvSpPr>
        <p:spPr>
          <a:xfrm>
            <a:off x="3056760" y="725400"/>
            <a:ext cx="580932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fr-FR" sz="2400" spc="-1" strike="noStrike">
                <a:solidFill>
                  <a:srgbClr val="0432ff"/>
                </a:solidFill>
                <a:latin typeface="Calibri"/>
              </a:rPr>
              <a:t>Membre pendant 3 ans renouvelable une fois</a:t>
            </a:r>
            <a:endParaRPr b="0" lang="fr-F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Application>LibreOffice/6.4.7.2$Linux_X86_64 LibreOffice_project/40$Build-2</Application>
  <Words>632</Words>
  <Paragraphs>66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2021-10-27T12:21:35Z</dcterms:created>
  <dc:creator>Eric Falcon</dc:creator>
  <dc:description/>
  <dc:language>fr-FR</dc:language>
  <cp:lastModifiedBy/>
  <dcterms:modified xsi:type="dcterms:W3CDTF">2021-11-30T18:55:02Z</dcterms:modified>
  <cp:revision>6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2</vt:i4>
  </property>
  <property fmtid="{D5CDD505-2E9C-101B-9397-08002B2CF9AE}" pid="8" name="PresentationFormat">
    <vt:lpwstr>Grand écran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6</vt:i4>
  </property>
</Properties>
</file>