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349" r:id="rId2"/>
    <p:sldId id="337" r:id="rId3"/>
    <p:sldId id="256" r:id="rId4"/>
    <p:sldId id="336" r:id="rId5"/>
    <p:sldId id="366" r:id="rId6"/>
    <p:sldId id="322" r:id="rId7"/>
    <p:sldId id="323" r:id="rId8"/>
    <p:sldId id="324" r:id="rId9"/>
    <p:sldId id="325" r:id="rId10"/>
    <p:sldId id="330" r:id="rId11"/>
    <p:sldId id="331" r:id="rId12"/>
    <p:sldId id="332" r:id="rId13"/>
    <p:sldId id="333" r:id="rId14"/>
    <p:sldId id="334" r:id="rId15"/>
    <p:sldId id="282" r:id="rId16"/>
    <p:sldId id="285" r:id="rId17"/>
    <p:sldId id="287" r:id="rId18"/>
    <p:sldId id="286" r:id="rId19"/>
    <p:sldId id="289" r:id="rId20"/>
    <p:sldId id="297" r:id="rId21"/>
    <p:sldId id="296" r:id="rId22"/>
    <p:sldId id="299" r:id="rId23"/>
    <p:sldId id="298" r:id="rId24"/>
    <p:sldId id="295" r:id="rId25"/>
    <p:sldId id="290" r:id="rId26"/>
    <p:sldId id="276" r:id="rId27"/>
    <p:sldId id="267" r:id="rId28"/>
    <p:sldId id="300" r:id="rId29"/>
    <p:sldId id="288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59" r:id="rId43"/>
    <p:sldId id="314" r:id="rId44"/>
    <p:sldId id="315" r:id="rId45"/>
    <p:sldId id="316" r:id="rId46"/>
    <p:sldId id="317" r:id="rId47"/>
    <p:sldId id="360" r:id="rId48"/>
    <p:sldId id="318" r:id="rId49"/>
    <p:sldId id="319" r:id="rId50"/>
    <p:sldId id="342" r:id="rId51"/>
    <p:sldId id="343" r:id="rId52"/>
    <p:sldId id="344" r:id="rId53"/>
    <p:sldId id="345" r:id="rId54"/>
    <p:sldId id="346" r:id="rId55"/>
    <p:sldId id="347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61" r:id="rId65"/>
    <p:sldId id="362" r:id="rId66"/>
    <p:sldId id="363" r:id="rId67"/>
    <p:sldId id="364" r:id="rId68"/>
    <p:sldId id="365" r:id="rId6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F0"/>
    <a:srgbClr val="BB3F99"/>
    <a:srgbClr val="4C4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2" autoAdjust="0"/>
    <p:restoredTop sz="94668"/>
  </p:normalViewPr>
  <p:slideViewPr>
    <p:cSldViewPr snapToGrid="0" snapToObjects="1">
      <p:cViewPr varScale="1">
        <p:scale>
          <a:sx n="105" d="100"/>
          <a:sy n="105" d="100"/>
        </p:scale>
        <p:origin x="18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A0EF1-E821-6349-868F-3FA2154051F6}" type="datetimeFigureOut">
              <a:rPr lang="fr-FR" smtClean="0"/>
              <a:t>28/02/2020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54F87-2188-6545-BCEE-65B3670EE9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333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8BE38-22B5-A34F-91B3-8E5BDA1C17E0}" type="datetimeFigureOut">
              <a:rPr lang="fr-FR" smtClean="0"/>
              <a:t>28/02/2020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EE189-BB1E-3445-9CB1-103022D168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5558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E4B9-61D3-184F-A26D-B2F7B0D8F896}" type="datetime1">
              <a:rPr lang="en-US" smtClean="0"/>
              <a:t>2/28/20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39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DD4-F571-BB40-AF25-C9A4D629AB50}" type="datetime1">
              <a:rPr lang="en-US" smtClean="0"/>
              <a:t>2/28/20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51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E8AD-677B-0D42-91E5-BB4C4E81E019}" type="datetime1">
              <a:rPr lang="en-US" smtClean="0"/>
              <a:t>2/28/20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96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0441-690E-3D49-955A-459B199A62C4}" type="datetime1">
              <a:rPr lang="en-US" smtClean="0"/>
              <a:t>2/28/20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02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2E0E-604D-E049-8254-BA1D7DAEAFA3}" type="datetime1">
              <a:rPr lang="en-US" smtClean="0"/>
              <a:t>2/28/20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40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6548-E7EE-2E41-A720-8C95902C5A0D}" type="datetime1">
              <a:rPr lang="en-US" smtClean="0"/>
              <a:t>2/28/20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7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07AA-10B4-2C48-90C4-64BCBA9CAA38}" type="datetime1">
              <a:rPr lang="en-US" smtClean="0"/>
              <a:t>2/28/20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57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5849-0F8B-BB4D-AA2D-5DC3CBAB417A}" type="datetime1">
              <a:rPr lang="en-US" smtClean="0"/>
              <a:t>2/28/20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34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050-76EC-D64A-8B49-62F21798E528}" type="datetime1">
              <a:rPr lang="en-US" smtClean="0"/>
              <a:t>2/28/20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41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ED741-3DE3-6344-BB66-6DB9232C80B5}" type="datetime1">
              <a:rPr lang="en-US" smtClean="0"/>
              <a:t>2/28/20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8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C25-90C8-DF4B-912D-64E63327034E}" type="datetime1">
              <a:rPr lang="en-US" smtClean="0"/>
              <a:t>2/28/20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8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53115-188F-5B42-BC16-4549E970171B}" type="datetime1">
              <a:rPr lang="en-US" smtClean="0"/>
              <a:t>2/28/20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50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8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1016001"/>
            <a:ext cx="7772400" cy="4929094"/>
          </a:xfrm>
        </p:spPr>
        <p:txBody>
          <a:bodyPr>
            <a:normAutofit fontScale="62500" lnSpcReduction="20000"/>
          </a:bodyPr>
          <a:lstStyle/>
          <a:p>
            <a:r>
              <a:rPr lang="fr-FR" sz="35200" dirty="0">
                <a:solidFill>
                  <a:srgbClr val="0000FF"/>
                </a:solidFill>
                <a:latin typeface="Times"/>
                <a:cs typeface="Times"/>
              </a:rPr>
              <a:t>LHCb</a:t>
            </a:r>
          </a:p>
          <a:p>
            <a:r>
              <a:rPr lang="fr-FR" sz="8000" dirty="0">
                <a:solidFill>
                  <a:srgbClr val="0000FF"/>
                </a:solidFill>
                <a:latin typeface="Times"/>
                <a:cs typeface="Times"/>
              </a:rPr>
              <a:t>Carla, Elisabeth, Yasmine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02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C9F819-C1FE-1340-90CB-9FF49147CF8E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33795" name="Oval 2"/>
          <p:cNvSpPr>
            <a:spLocks/>
          </p:cNvSpPr>
          <p:nvPr/>
        </p:nvSpPr>
        <p:spPr bwMode="auto">
          <a:xfrm>
            <a:off x="2157413" y="1457325"/>
            <a:ext cx="4364831" cy="3419475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796" name="Rectangle 3"/>
          <p:cNvSpPr>
            <a:spLocks/>
          </p:cNvSpPr>
          <p:nvPr/>
        </p:nvSpPr>
        <p:spPr bwMode="auto">
          <a:xfrm>
            <a:off x="3918347" y="1876425"/>
            <a:ext cx="9047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dirty="0">
                <a:ea typeface="ＭＳ Ｐゴシック" charset="0"/>
                <a:cs typeface="ＭＳ Ｐゴシック" charset="0"/>
              </a:rPr>
              <a:t>D</a:t>
            </a:r>
            <a:r>
              <a:rPr lang="fr-FR" baseline="32000" dirty="0">
                <a:ea typeface="ＭＳ Ｐゴシック" charset="0"/>
                <a:cs typeface="ＭＳ Ｐゴシック" charset="0"/>
              </a:rPr>
              <a:t>0</a:t>
            </a:r>
            <a:r>
              <a:rPr lang="fr-FR" dirty="0"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>
                <a:ea typeface="ＭＳ Ｐゴシック" charset="0"/>
                <a:cs typeface="ＭＳ Ｐゴシック" charset="0"/>
              </a:rPr>
              <a:t>meson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7" name="Oval 4"/>
          <p:cNvSpPr>
            <a:spLocks/>
          </p:cNvSpPr>
          <p:nvPr/>
        </p:nvSpPr>
        <p:spPr bwMode="auto">
          <a:xfrm>
            <a:off x="3036094" y="2371725"/>
            <a:ext cx="1243013" cy="1609725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3153966" y="2809875"/>
            <a:ext cx="10001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err="1">
                <a:ea typeface="ＭＳ Ｐゴシック" charset="0"/>
                <a:cs typeface="ＭＳ Ｐゴシック" charset="0"/>
              </a:rPr>
              <a:t>Charm</a:t>
            </a:r>
            <a:r>
              <a:rPr lang="fr-FR" dirty="0">
                <a:ea typeface="ＭＳ Ｐゴシック" charset="0"/>
                <a:cs typeface="ＭＳ Ｐゴシック" charset="0"/>
              </a:rPr>
              <a:t> quark</a:t>
            </a:r>
          </a:p>
        </p:txBody>
      </p:sp>
      <p:sp>
        <p:nvSpPr>
          <p:cNvPr id="33799" name="Oval 6"/>
          <p:cNvSpPr>
            <a:spLocks/>
          </p:cNvSpPr>
          <p:nvPr/>
        </p:nvSpPr>
        <p:spPr bwMode="auto">
          <a:xfrm>
            <a:off x="4407694" y="2362200"/>
            <a:ext cx="1243013" cy="16097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800" name="Rectangle 7"/>
          <p:cNvSpPr>
            <a:spLocks/>
          </p:cNvSpPr>
          <p:nvPr/>
        </p:nvSpPr>
        <p:spPr bwMode="auto">
          <a:xfrm>
            <a:off x="4529138" y="2800350"/>
            <a:ext cx="1000125" cy="6286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Up</a:t>
            </a:r>
          </a:p>
          <a:p>
            <a:r>
              <a:rPr lang="fr-FR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antiquark</a:t>
            </a: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Mais qu’a de spécial le D</a:t>
            </a:r>
            <a:r>
              <a:rPr lang="fr-FR" sz="4000" baseline="30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26080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687EF-B70A-7C48-9164-293D19447BC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4819" name="Oval 2"/>
          <p:cNvSpPr>
            <a:spLocks/>
          </p:cNvSpPr>
          <p:nvPr/>
        </p:nvSpPr>
        <p:spPr bwMode="auto">
          <a:xfrm>
            <a:off x="2157413" y="1457325"/>
            <a:ext cx="4364831" cy="3419475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0" name="Rectangle 3"/>
          <p:cNvSpPr>
            <a:spLocks/>
          </p:cNvSpPr>
          <p:nvPr/>
        </p:nvSpPr>
        <p:spPr bwMode="auto">
          <a:xfrm>
            <a:off x="3661172" y="1876425"/>
            <a:ext cx="13358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anti-D</a:t>
            </a:r>
            <a:r>
              <a:rPr lang="en-US" baseline="32000">
                <a:ea typeface="ＭＳ Ｐゴシック" charset="0"/>
                <a:cs typeface="ＭＳ Ｐゴシック" charset="0"/>
              </a:rPr>
              <a:t>0</a:t>
            </a:r>
            <a:r>
              <a:rPr lang="en-US">
                <a:ea typeface="ＭＳ Ｐゴシック" charset="0"/>
                <a:cs typeface="ＭＳ Ｐゴシック" charset="0"/>
              </a:rPr>
              <a:t> meson</a:t>
            </a:r>
          </a:p>
        </p:txBody>
      </p:sp>
      <p:sp>
        <p:nvSpPr>
          <p:cNvPr id="34821" name="Oval 4"/>
          <p:cNvSpPr>
            <a:spLocks/>
          </p:cNvSpPr>
          <p:nvPr/>
        </p:nvSpPr>
        <p:spPr bwMode="auto">
          <a:xfrm>
            <a:off x="3036094" y="2371725"/>
            <a:ext cx="1243013" cy="16097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2" name="Rectangle 5"/>
          <p:cNvSpPr>
            <a:spLocks/>
          </p:cNvSpPr>
          <p:nvPr/>
        </p:nvSpPr>
        <p:spPr bwMode="auto">
          <a:xfrm>
            <a:off x="3153966" y="2809875"/>
            <a:ext cx="1000125" cy="6286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Charm antiquark</a:t>
            </a:r>
          </a:p>
        </p:txBody>
      </p:sp>
      <p:sp>
        <p:nvSpPr>
          <p:cNvPr id="34823" name="Oval 6"/>
          <p:cNvSpPr>
            <a:spLocks/>
          </p:cNvSpPr>
          <p:nvPr/>
        </p:nvSpPr>
        <p:spPr bwMode="auto">
          <a:xfrm>
            <a:off x="4407694" y="2362200"/>
            <a:ext cx="1243013" cy="1609725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4" name="Rectangle 7"/>
          <p:cNvSpPr>
            <a:spLocks/>
          </p:cNvSpPr>
          <p:nvPr/>
        </p:nvSpPr>
        <p:spPr bwMode="auto">
          <a:xfrm>
            <a:off x="4529138" y="2800350"/>
            <a:ext cx="1000125" cy="628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>
                <a:ea typeface="ＭＳ Ｐゴシック" charset="0"/>
                <a:cs typeface="ＭＳ Ｐゴシック" charset="0"/>
              </a:rPr>
              <a:t>Up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quark</a:t>
            </a: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Mais qu’a de spécial le D</a:t>
            </a:r>
            <a:r>
              <a:rPr lang="fr-FR" sz="4000" baseline="30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31767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 flipV="1">
            <a:off x="751905" y="1437193"/>
            <a:ext cx="7719558" cy="1570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751905" y="1439189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904305" y="1938539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904305" y="2406462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654191" y="701886"/>
            <a:ext cx="6600055" cy="23081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172170" y="1562465"/>
            <a:ext cx="16896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Times"/>
                <a:cs typeface="Times"/>
              </a:rPr>
              <a:t>Collision </a:t>
            </a: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403035" y="4631094"/>
            <a:ext cx="7719558" cy="1570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03035" y="4633090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555435" y="5132440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555435" y="5132440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1305321" y="4411848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823300" y="4756366"/>
            <a:ext cx="2726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Times"/>
                <a:cs typeface="Times"/>
              </a:rPr>
              <a:t>Autre Collision </a:t>
            </a:r>
          </a:p>
        </p:txBody>
      </p:sp>
      <p:cxnSp>
        <p:nvCxnSpPr>
          <p:cNvPr id="30" name="Connecteur droit 29"/>
          <p:cNvCxnSpPr/>
          <p:nvPr/>
        </p:nvCxnSpPr>
        <p:spPr>
          <a:xfrm>
            <a:off x="4549928" y="5734056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4549928" y="5734056"/>
            <a:ext cx="3725065" cy="91913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128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23"/>
          <p:cNvCxnSpPr/>
          <p:nvPr/>
        </p:nvCxnSpPr>
        <p:spPr>
          <a:xfrm flipV="1">
            <a:off x="134714" y="1196807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0" y="1572881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0" y="1572881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749886" y="852289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12973" y="2425170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312973" y="2425170"/>
            <a:ext cx="3459252" cy="1518754"/>
          </a:xfrm>
          <a:prstGeom prst="line">
            <a:avLst/>
          </a:prstGeom>
          <a:ln>
            <a:solidFill>
              <a:srgbClr val="FC0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5" y="5531348"/>
            <a:ext cx="2209800" cy="11303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097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23"/>
          <p:cNvCxnSpPr/>
          <p:nvPr/>
        </p:nvCxnSpPr>
        <p:spPr>
          <a:xfrm flipV="1">
            <a:off x="134714" y="1196807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0" y="1572881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0" y="1572881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749886" y="852289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12973" y="2425170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312973" y="2425170"/>
            <a:ext cx="3459252" cy="1518754"/>
          </a:xfrm>
          <a:prstGeom prst="line">
            <a:avLst/>
          </a:prstGeom>
          <a:ln>
            <a:solidFill>
              <a:srgbClr val="FC0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5" y="5531348"/>
            <a:ext cx="2209800" cy="1130300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3960033" y="1971962"/>
            <a:ext cx="1470392" cy="453208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960033" y="2174497"/>
            <a:ext cx="915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latin typeface="Times"/>
                <a:cs typeface="Times"/>
              </a:rPr>
              <a:t>D</a:t>
            </a:r>
            <a:r>
              <a:rPr lang="fr-FR" sz="5400" baseline="30000" dirty="0">
                <a:latin typeface="Times"/>
                <a:cs typeface="Times"/>
              </a:rPr>
              <a:t>0</a:t>
            </a:r>
            <a:r>
              <a:rPr lang="fr-FR" sz="5400" dirty="0">
                <a:latin typeface="Times"/>
                <a:cs typeface="Times"/>
              </a:rPr>
              <a:t> 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5769132" y="4881766"/>
            <a:ext cx="1785355" cy="0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110848" y="4301125"/>
            <a:ext cx="69998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Times"/>
                <a:cs typeface="Times"/>
              </a:rPr>
              <a:t>On peut mesurer cette </a:t>
            </a:r>
            <a:r>
              <a:rPr lang="fr-FR" sz="3200" b="1" dirty="0">
                <a:solidFill>
                  <a:srgbClr val="660066"/>
                </a:solidFill>
                <a:latin typeface="Times"/>
                <a:cs typeface="Times"/>
              </a:rPr>
              <a:t>distance</a:t>
            </a:r>
            <a:r>
              <a:rPr lang="fr-FR" sz="3200" dirty="0">
                <a:latin typeface="Times"/>
                <a:cs typeface="Times"/>
              </a:rPr>
              <a:t> </a:t>
            </a:r>
          </a:p>
          <a:p>
            <a:r>
              <a:rPr lang="fr-FR" sz="3200" dirty="0">
                <a:latin typeface="Times"/>
                <a:cs typeface="Times"/>
              </a:rPr>
              <a:t>Et on connaît la </a:t>
            </a:r>
            <a:r>
              <a:rPr lang="fr-FR" sz="3200" b="1" dirty="0">
                <a:solidFill>
                  <a:srgbClr val="FF6600"/>
                </a:solidFill>
                <a:latin typeface="Times"/>
                <a:cs typeface="Times"/>
              </a:rPr>
              <a:t>vitesse</a:t>
            </a:r>
            <a:r>
              <a:rPr lang="fr-FR" sz="3200" dirty="0">
                <a:latin typeface="Times"/>
                <a:cs typeface="Times"/>
              </a:rPr>
              <a:t> du D</a:t>
            </a:r>
            <a:r>
              <a:rPr lang="fr-FR" sz="3200" baseline="30000" dirty="0">
                <a:latin typeface="Times"/>
                <a:cs typeface="Times"/>
              </a:rPr>
              <a:t>0</a:t>
            </a:r>
            <a:r>
              <a:rPr lang="fr-FR" sz="3200" dirty="0">
                <a:latin typeface="Times"/>
                <a:cs typeface="Times"/>
              </a:rPr>
              <a:t>. </a:t>
            </a:r>
          </a:p>
          <a:p>
            <a:r>
              <a:rPr lang="fr-FR" sz="3200" dirty="0">
                <a:latin typeface="Times"/>
                <a:cs typeface="Times"/>
              </a:rPr>
              <a:t>Donc on peut mesurer son </a:t>
            </a:r>
            <a:r>
              <a:rPr lang="fr-FR" sz="3200" b="1" dirty="0">
                <a:solidFill>
                  <a:srgbClr val="FF6600"/>
                </a:solidFill>
                <a:latin typeface="Times"/>
                <a:cs typeface="Times"/>
              </a:rPr>
              <a:t>temps de vie</a:t>
            </a:r>
            <a:r>
              <a:rPr lang="fr-FR" sz="3200" dirty="0">
                <a:latin typeface="Times"/>
                <a:cs typeface="Times"/>
              </a:rPr>
              <a:t> ! </a:t>
            </a:r>
          </a:p>
        </p:txBody>
      </p:sp>
      <p:sp>
        <p:nvSpPr>
          <p:cNvPr id="19" name="Ellipse 18"/>
          <p:cNvSpPr/>
          <p:nvPr/>
        </p:nvSpPr>
        <p:spPr>
          <a:xfrm>
            <a:off x="5037763" y="2198566"/>
            <a:ext cx="785323" cy="45320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435718" y="1610296"/>
            <a:ext cx="785323" cy="45320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302000" y="852289"/>
            <a:ext cx="16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Vertex </a:t>
            </a:r>
            <a:r>
              <a:rPr lang="en-GB" dirty="0" err="1">
                <a:latin typeface="Times New Roman"/>
                <a:cs typeface="Times New Roman"/>
              </a:rPr>
              <a:t>primaire</a:t>
            </a:r>
            <a:r>
              <a:rPr lang="en-GB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875631" y="3091635"/>
            <a:ext cx="183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Vertex </a:t>
            </a:r>
            <a:r>
              <a:rPr lang="en-GB" dirty="0" err="1">
                <a:latin typeface="Times New Roman"/>
                <a:cs typeface="Times New Roman"/>
              </a:rPr>
              <a:t>secondaire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7535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Des événements dans </a:t>
            </a:r>
            <a:r>
              <a:rPr lang="fr-FR" dirty="0" err="1">
                <a:solidFill>
                  <a:srgbClr val="4C48FF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4398"/>
            <a:ext cx="9144000" cy="47936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84" y="274638"/>
            <a:ext cx="1693238" cy="132321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049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22471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4C48FF"/>
                </a:solidFill>
                <a:latin typeface="Times New Roman"/>
                <a:cs typeface="Times New Roman"/>
              </a:rPr>
              <a:t>Est ce que tous les événements enregistrés par LHCb sont intéressants?</a:t>
            </a:r>
            <a:br>
              <a:rPr lang="fr-FR" sz="3600" dirty="0">
                <a:solidFill>
                  <a:srgbClr val="4C48FF"/>
                </a:solidFill>
                <a:latin typeface="Times New Roman"/>
                <a:cs typeface="Times New Roman"/>
              </a:rPr>
            </a:br>
            <a:endParaRPr lang="fr-FR" sz="3600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458" y="2323433"/>
            <a:ext cx="2625004" cy="140954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0200" y="2286000"/>
            <a:ext cx="2625004" cy="140954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Times New Roman"/>
                <a:cs typeface="Times New Roman"/>
              </a:rPr>
              <a:t>Bruit de fond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2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Tous les événements produits sont ils intéressants?</a:t>
            </a:r>
          </a:p>
        </p:txBody>
      </p:sp>
      <p:sp>
        <p:nvSpPr>
          <p:cNvPr id="4" name="Rectangle 3"/>
          <p:cNvSpPr/>
          <p:nvPr/>
        </p:nvSpPr>
        <p:spPr>
          <a:xfrm>
            <a:off x="782458" y="2323433"/>
            <a:ext cx="2625004" cy="140954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0200" y="2286000"/>
            <a:ext cx="2625004" cy="140954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Times New Roman"/>
                <a:cs typeface="Times New Roman"/>
              </a:rPr>
              <a:t>Bruit de fond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38" y="4092326"/>
            <a:ext cx="2259792" cy="21964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385" y="4092326"/>
            <a:ext cx="2499264" cy="244735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55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Comment isoler les événements de signal?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73" y="3906936"/>
            <a:ext cx="3760088" cy="28116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82" y="1561115"/>
            <a:ext cx="3345508" cy="21841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088" y="1561115"/>
            <a:ext cx="3578712" cy="22546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4282" y="16133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94570" y="16133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607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Comment isoler les événements de signal?</a:t>
            </a:r>
          </a:p>
        </p:txBody>
      </p:sp>
      <p:sp>
        <p:nvSpPr>
          <p:cNvPr id="6" name="Ellipse 5"/>
          <p:cNvSpPr/>
          <p:nvPr/>
        </p:nvSpPr>
        <p:spPr>
          <a:xfrm>
            <a:off x="201350" y="1025702"/>
            <a:ext cx="1936058" cy="151797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>
                <a:solidFill>
                  <a:srgbClr val="000000"/>
                </a:solidFill>
                <a:latin typeface="Times New Roman"/>
                <a:cs typeface="Times New Roman"/>
              </a:rPr>
              <a:t>D</a:t>
            </a:r>
            <a:r>
              <a:rPr lang="fr-FR" sz="5400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</a:p>
        </p:txBody>
      </p:sp>
      <p:cxnSp>
        <p:nvCxnSpPr>
          <p:cNvPr id="10" name="Connecteur droit avec flèche 9"/>
          <p:cNvCxnSpPr>
            <a:stCxn id="6" idx="6"/>
            <a:endCxn id="12" idx="1"/>
          </p:cNvCxnSpPr>
          <p:nvPr/>
        </p:nvCxnSpPr>
        <p:spPr>
          <a:xfrm>
            <a:off x="2137408" y="1784690"/>
            <a:ext cx="1981327" cy="63797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18735" y="1639475"/>
            <a:ext cx="2331014" cy="1566379"/>
          </a:xfrm>
          <a:prstGeom prst="rect">
            <a:avLst/>
          </a:prstGeom>
          <a:solidFill>
            <a:srgbClr val="BB3F99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000000"/>
                </a:solidFill>
                <a:latin typeface="Times New Roman"/>
                <a:cs typeface="Times New Roman"/>
              </a:rPr>
              <a:t>Variable discriminante 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8334" y="3259349"/>
            <a:ext cx="2132148" cy="140300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000000"/>
                </a:solidFill>
                <a:latin typeface="Times New Roman"/>
                <a:cs typeface="Times New Roman"/>
              </a:rPr>
              <a:t>Masse invariante du D</a:t>
            </a:r>
            <a:r>
              <a:rPr lang="fr-FR" sz="3200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2710482" y="2850078"/>
            <a:ext cx="1408253" cy="8869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946373" y="3737030"/>
            <a:ext cx="2132148" cy="1403008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00000"/>
                </a:solidFill>
                <a:latin typeface="Times New Roman"/>
                <a:cs typeface="Times New Roman"/>
              </a:rPr>
              <a:t>Séparation du signal et du bruit de fond</a:t>
            </a:r>
            <a:endParaRPr lang="fr-FR" sz="24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Connecteur droit avec flèche 27"/>
          <p:cNvCxnSpPr>
            <a:stCxn id="20" idx="3"/>
            <a:endCxn id="26" idx="1"/>
          </p:cNvCxnSpPr>
          <p:nvPr/>
        </p:nvCxnSpPr>
        <p:spPr>
          <a:xfrm>
            <a:off x="2710482" y="3960853"/>
            <a:ext cx="3235891" cy="47768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44408" y="5140038"/>
            <a:ext cx="2132148" cy="140300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000000"/>
                </a:solidFill>
                <a:latin typeface="Times New Roman"/>
                <a:cs typeface="Times New Roman"/>
              </a:rPr>
              <a:t>Mesure du temps de vie du D</a:t>
            </a:r>
            <a:r>
              <a:rPr lang="fr-FR" sz="3200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</a:p>
        </p:txBody>
      </p:sp>
      <p:cxnSp>
        <p:nvCxnSpPr>
          <p:cNvPr id="35" name="Connecteur droit avec flèche 34"/>
          <p:cNvCxnSpPr>
            <a:endCxn id="33" idx="3"/>
          </p:cNvCxnSpPr>
          <p:nvPr/>
        </p:nvCxnSpPr>
        <p:spPr>
          <a:xfrm flipH="1">
            <a:off x="3776556" y="4901197"/>
            <a:ext cx="2169817" cy="94034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85" y="1784690"/>
            <a:ext cx="1627493" cy="1162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237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245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835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15" y="2850816"/>
            <a:ext cx="3246668" cy="2001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31895" y="4558632"/>
            <a:ext cx="4416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4000" dirty="0">
                <a:latin typeface="Times New Roman"/>
                <a:cs typeface="Times New Roman"/>
              </a:rPr>
              <a:t>de la voiture ?</a:t>
            </a:r>
          </a:p>
        </p:txBody>
      </p:sp>
      <p:sp>
        <p:nvSpPr>
          <p:cNvPr id="7" name="Flèche vers la droite 6"/>
          <p:cNvSpPr/>
          <p:nvPr/>
        </p:nvSpPr>
        <p:spPr>
          <a:xfrm rot="9249533">
            <a:off x="3726211" y="3184751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5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15" y="2850816"/>
            <a:ext cx="3246668" cy="2001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31895" y="4558632"/>
            <a:ext cx="4416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4000" dirty="0">
                <a:latin typeface="Times New Roman"/>
                <a:cs typeface="Times New Roman"/>
              </a:rPr>
              <a:t>de la voiture ?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0842" y="5882071"/>
            <a:ext cx="32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/>
                <a:cs typeface="Times New Roman"/>
              </a:rPr>
              <a:t>Rouge, Verte, Jaune, Bleue etc… </a:t>
            </a:r>
          </a:p>
        </p:txBody>
      </p:sp>
      <p:sp>
        <p:nvSpPr>
          <p:cNvPr id="9" name="Flèche vers la droite 8"/>
          <p:cNvSpPr/>
          <p:nvPr/>
        </p:nvSpPr>
        <p:spPr>
          <a:xfrm rot="9319532">
            <a:off x="3375256" y="5535638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834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68" y="1741237"/>
            <a:ext cx="2457785" cy="15154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106" y="1417638"/>
            <a:ext cx="2176379" cy="15147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55087" y="3270096"/>
            <a:ext cx="35702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3200" dirty="0">
                <a:latin typeface="Times New Roman"/>
                <a:cs typeface="Times New Roman"/>
              </a:rPr>
              <a:t>de la voiture ?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7462" y="3943466"/>
            <a:ext cx="32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/>
                <a:cs typeface="Times New Roman"/>
              </a:rPr>
              <a:t>Rouge, Verte, Jaune, Bleue etc…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09320" y="5213795"/>
            <a:ext cx="72134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rgbClr val="FF6600"/>
                </a:solidFill>
                <a:latin typeface="Times New Roman"/>
                <a:cs typeface="Times New Roman"/>
              </a:rPr>
              <a:t>Plus le nombre de personnes a qui on </a:t>
            </a:r>
          </a:p>
          <a:p>
            <a:pPr algn="ctr"/>
            <a:r>
              <a:rPr lang="fr-FR" sz="2800" dirty="0">
                <a:solidFill>
                  <a:srgbClr val="FF6600"/>
                </a:solidFill>
                <a:latin typeface="Times New Roman"/>
                <a:cs typeface="Times New Roman"/>
              </a:rPr>
              <a:t>pose la question est grand </a:t>
            </a:r>
          </a:p>
          <a:p>
            <a:pPr algn="ctr"/>
            <a:r>
              <a:rPr lang="fr-FR" sz="2800" dirty="0">
                <a:solidFill>
                  <a:srgbClr val="FF6600"/>
                </a:solidFill>
                <a:latin typeface="Times New Roman"/>
                <a:cs typeface="Times New Roman"/>
              </a:rPr>
              <a:t>Plus on a de chance de s’approcher de la vérité  ! </a:t>
            </a:r>
          </a:p>
        </p:txBody>
      </p:sp>
      <p:sp>
        <p:nvSpPr>
          <p:cNvPr id="12" name="Flèche vers la droite 11"/>
          <p:cNvSpPr/>
          <p:nvPr/>
        </p:nvSpPr>
        <p:spPr>
          <a:xfrm rot="2552547">
            <a:off x="307682" y="5041334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9824536">
            <a:off x="3375255" y="3771006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103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Une mesure sans son incertitude?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922" y="1417638"/>
            <a:ext cx="3562026" cy="45832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87922" y="6093796"/>
            <a:ext cx="3751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Times New Roman"/>
                <a:cs typeface="Times New Roman"/>
              </a:rPr>
              <a:t>Cela n’a pas de sens !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914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En l’absence de bruit de fond et pour un échantillon contenant N événements de signal, alors on peut mesurer les propriétés du signal, comme le temps de vie avec une précision relative de</a:t>
            </a: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                                </a:t>
            </a:r>
            <a:r>
              <a:rPr lang="fr-FR" sz="6000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(100/√N)%</a:t>
            </a: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359820" y="19938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</a:p>
        </p:txBody>
      </p:sp>
    </p:spTree>
    <p:extLst>
      <p:ext uri="{BB962C8B-B14F-4D97-AF65-F5344CB8AC3E}">
        <p14:creationId xmlns:p14="http://schemas.microsoft.com/office/powerpoint/2010/main" val="894113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277856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Il n’y a pas de règle absolue. 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En l’absence de bruit de fond et pour un échantillon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100000000  Evénements </a:t>
            </a:r>
            <a:r>
              <a:rPr lang="fr-FR" dirty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 précision de 0.01% </a:t>
            </a:r>
          </a:p>
        </p:txBody>
      </p:sp>
      <p:sp>
        <p:nvSpPr>
          <p:cNvPr id="9" name="AutoShape 4"/>
          <p:cNvSpPr>
            <a:spLocks/>
          </p:cNvSpPr>
          <p:nvPr/>
        </p:nvSpPr>
        <p:spPr bwMode="auto">
          <a:xfrm flipH="1">
            <a:off x="4926059" y="4948333"/>
            <a:ext cx="3845975" cy="504825"/>
          </a:xfrm>
          <a:prstGeom prst="rightArrow">
            <a:avLst>
              <a:gd name="adj1" fmla="val 63213"/>
              <a:gd name="adj2" fmla="val 165846"/>
            </a:avLst>
          </a:prstGeom>
          <a:solidFill>
            <a:srgbClr val="FFFF00"/>
          </a:solidFill>
          <a:ln w="25400">
            <a:solidFill>
              <a:srgbClr val="B3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fr-FR" dirty="0">
                <a:latin typeface="Times New Roman"/>
                <a:cs typeface="Times New Roman"/>
              </a:rPr>
              <a:t>Précision mondiale 0.35 %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5" y="4917882"/>
            <a:ext cx="4424947" cy="5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9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5E637-9988-544A-881F-F99D8FB257E6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6246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exemple d’histogramme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73" y="1372000"/>
            <a:ext cx="49720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9707" y="5625240"/>
            <a:ext cx="684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Times New Roman"/>
                <a:cs typeface="Times New Roman"/>
              </a:rPr>
              <a:t>Chaque « coup » correspond a un événement !</a:t>
            </a:r>
          </a:p>
        </p:txBody>
      </p:sp>
      <p:sp>
        <p:nvSpPr>
          <p:cNvPr id="3" name="Flèche vers le bas 2"/>
          <p:cNvSpPr/>
          <p:nvPr/>
        </p:nvSpPr>
        <p:spPr>
          <a:xfrm>
            <a:off x="2478154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7" name="Flèche vers le bas 6"/>
          <p:cNvSpPr/>
          <p:nvPr/>
        </p:nvSpPr>
        <p:spPr>
          <a:xfrm>
            <a:off x="5619827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</a:p>
        </p:txBody>
      </p:sp>
      <p:sp>
        <p:nvSpPr>
          <p:cNvPr id="8" name="Flèche vers le bas 7"/>
          <p:cNvSpPr/>
          <p:nvPr/>
        </p:nvSpPr>
        <p:spPr>
          <a:xfrm>
            <a:off x="3743238" y="1809782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9" name="Flèche vers le bas 8"/>
          <p:cNvSpPr/>
          <p:nvPr/>
        </p:nvSpPr>
        <p:spPr>
          <a:xfrm>
            <a:off x="4151197" y="841578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7" y="1084857"/>
            <a:ext cx="1338776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1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5E637-9988-544A-881F-F99D8FB257E6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6246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exemple d’histogramme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73" y="1372000"/>
            <a:ext cx="49720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9707" y="5625240"/>
            <a:ext cx="684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Times New Roman"/>
                <a:cs typeface="Times New Roman"/>
              </a:rPr>
              <a:t>Chaque « coup » correspond a un événement !</a:t>
            </a:r>
          </a:p>
        </p:txBody>
      </p:sp>
      <p:sp>
        <p:nvSpPr>
          <p:cNvPr id="3" name="Flèche vers le bas 2"/>
          <p:cNvSpPr/>
          <p:nvPr/>
        </p:nvSpPr>
        <p:spPr>
          <a:xfrm>
            <a:off x="2478154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7" name="Flèche vers le bas 6"/>
          <p:cNvSpPr/>
          <p:nvPr/>
        </p:nvSpPr>
        <p:spPr>
          <a:xfrm>
            <a:off x="5619827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</a:p>
        </p:txBody>
      </p:sp>
      <p:sp>
        <p:nvSpPr>
          <p:cNvPr id="8" name="Flèche vers le bas 7"/>
          <p:cNvSpPr/>
          <p:nvPr/>
        </p:nvSpPr>
        <p:spPr>
          <a:xfrm>
            <a:off x="3743238" y="1809782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9" name="Flèche vers le bas 8"/>
          <p:cNvSpPr/>
          <p:nvPr/>
        </p:nvSpPr>
        <p:spPr>
          <a:xfrm>
            <a:off x="4151197" y="841578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7" y="1084857"/>
            <a:ext cx="1338776" cy="825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60434" y="6181547"/>
            <a:ext cx="760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6600"/>
                </a:solidFill>
                <a:latin typeface="Times New Roman"/>
                <a:cs typeface="Times New Roman"/>
              </a:rPr>
              <a:t>Nous allons récolter vos résultats pour les discuter avec les collègues au CERN !</a:t>
            </a:r>
          </a:p>
        </p:txBody>
      </p:sp>
    </p:spTree>
    <p:extLst>
      <p:ext uri="{BB962C8B-B14F-4D97-AF65-F5344CB8AC3E}">
        <p14:creationId xmlns:p14="http://schemas.microsoft.com/office/powerpoint/2010/main" val="917398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Concepts importants </a:t>
            </a:r>
          </a:p>
        </p:txBody>
      </p:sp>
      <p:sp>
        <p:nvSpPr>
          <p:cNvPr id="4" name="Rectangle 3"/>
          <p:cNvSpPr/>
          <p:nvPr/>
        </p:nvSpPr>
        <p:spPr>
          <a:xfrm rot="21122654">
            <a:off x="681492" y="1781299"/>
            <a:ext cx="2323269" cy="151797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Times New Roman"/>
                <a:cs typeface="Times New Roman"/>
              </a:rPr>
              <a:t>Mesure</a:t>
            </a:r>
            <a:r>
              <a:rPr lang="fr-FR" sz="40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5349" y="1781299"/>
            <a:ext cx="2323269" cy="1517976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Times New Roman"/>
                <a:cs typeface="Times New Roman"/>
              </a:rPr>
              <a:t>Précision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 rot="813164">
            <a:off x="6363531" y="1933699"/>
            <a:ext cx="2323269" cy="1517976"/>
          </a:xfrm>
          <a:prstGeom prst="rect">
            <a:avLst/>
          </a:prstGeom>
          <a:solidFill>
            <a:srgbClr val="4C48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 rot="20606052">
            <a:off x="353007" y="4747846"/>
            <a:ext cx="2323269" cy="151797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Times New Roman"/>
                <a:cs typeface="Times New Roman"/>
              </a:rPr>
              <a:t>Bruit de fond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 rot="21434413">
            <a:off x="2279839" y="3354327"/>
            <a:ext cx="2323269" cy="15179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Times New Roman"/>
                <a:cs typeface="Times New Roman"/>
              </a:rPr>
              <a:t>Masse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 rot="875075">
            <a:off x="6052307" y="3720805"/>
            <a:ext cx="2323269" cy="1517976"/>
          </a:xfrm>
          <a:prstGeom prst="rect">
            <a:avLst/>
          </a:prstGeom>
          <a:solidFill>
            <a:srgbClr val="BB3F99"/>
          </a:solidFill>
          <a:ln>
            <a:solidFill>
              <a:srgbClr val="BB3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Times New Roman"/>
                <a:cs typeface="Times New Roman"/>
              </a:rPr>
              <a:t>Histo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 rot="1610560">
            <a:off x="4321116" y="4404990"/>
            <a:ext cx="2323269" cy="15179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  <a:latin typeface="Times New Roman"/>
                <a:cs typeface="Times New Roman"/>
              </a:rPr>
              <a:t>Temps de vie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10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Mesure du temps de vie du D</a:t>
            </a:r>
            <a:r>
              <a:rPr lang="fr-FR" baseline="30000" dirty="0">
                <a:solidFill>
                  <a:srgbClr val="4C48FF"/>
                </a:solidFill>
                <a:latin typeface="Times New Roman"/>
                <a:cs typeface="Times New Roman"/>
              </a:rPr>
              <a:t>0</a:t>
            </a:r>
            <a:br>
              <a:rPr lang="fr-FR" baseline="30000" dirty="0">
                <a:solidFill>
                  <a:srgbClr val="4C48FF"/>
                </a:solidFill>
                <a:latin typeface="Times New Roman"/>
                <a:cs typeface="Times New Roman"/>
              </a:rPr>
            </a:br>
            <a:r>
              <a:rPr lang="fr-FR" dirty="0">
                <a:solidFill>
                  <a:srgbClr val="4C48FF"/>
                </a:solidFill>
                <a:latin typeface="Times New Roman"/>
                <a:cs typeface="Times New Roman"/>
              </a:rPr>
              <a:t>avec le détecteur </a:t>
            </a:r>
            <a:r>
              <a:rPr lang="fr-FR" dirty="0" err="1">
                <a:solidFill>
                  <a:srgbClr val="4C48FF"/>
                </a:solidFill>
                <a:latin typeface="Times New Roman"/>
                <a:cs typeface="Times New Roman"/>
              </a:rPr>
              <a:t>LHCb</a:t>
            </a:r>
            <a:endParaRPr lang="fr-FR" baseline="30000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452235"/>
            <a:ext cx="6400800" cy="1752600"/>
          </a:xfrm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  <a:latin typeface="Times New Roman"/>
                <a:cs typeface="Times New Roman"/>
              </a:rPr>
              <a:t>Masterclass</a:t>
            </a:r>
            <a:r>
              <a:rPr lang="fr-FR" dirty="0">
                <a:solidFill>
                  <a:schemeClr val="tx1"/>
                </a:solidFill>
                <a:latin typeface="Times New Roman"/>
                <a:cs typeface="Times New Roman"/>
              </a:rPr>
              <a:t> @ LAL -  2018</a:t>
            </a:r>
          </a:p>
          <a:p>
            <a:r>
              <a:rPr lang="fr-FR" dirty="0" err="1">
                <a:solidFill>
                  <a:srgbClr val="FF0000"/>
                </a:solidFill>
                <a:latin typeface="Times New Roman"/>
                <a:cs typeface="Times New Roman"/>
              </a:rPr>
              <a:t>Vitalii</a:t>
            </a:r>
            <a:r>
              <a:rPr lang="fr-FR" dirty="0">
                <a:solidFill>
                  <a:srgbClr val="FF0000"/>
                </a:solidFill>
                <a:latin typeface="Times New Roman"/>
                <a:cs typeface="Times New Roman"/>
              </a:rPr>
              <a:t> Lisovskyi, Fabrice </a:t>
            </a:r>
            <a:r>
              <a:rPr lang="fr-FR" dirty="0" err="1">
                <a:solidFill>
                  <a:srgbClr val="FF0000"/>
                </a:solidFill>
                <a:latin typeface="Times New Roman"/>
                <a:cs typeface="Times New Roman"/>
              </a:rPr>
              <a:t>Desse</a:t>
            </a:r>
            <a:r>
              <a:rPr lang="fr-FR" dirty="0">
                <a:solidFill>
                  <a:srgbClr val="FF0000"/>
                </a:solidFill>
                <a:latin typeface="Times New Roman"/>
                <a:cs typeface="Times New Roman"/>
              </a:rPr>
              <a:t> Yasmine Amhis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2"/>
            <a:ext cx="9151144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893" y="0"/>
            <a:ext cx="9122569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000" dirty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Pourquoi</a:t>
            </a:r>
            <a:r>
              <a:rPr lang="en-US" sz="3000" dirty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s’intéresser</a:t>
            </a:r>
            <a:r>
              <a:rPr lang="en-US" sz="3000" dirty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à </a:t>
            </a:r>
            <a:r>
              <a:rPr lang="en-US" sz="3000" dirty="0" err="1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l’anti-matière</a:t>
            </a:r>
            <a:r>
              <a:rPr lang="en-US" sz="3000" dirty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0523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200" y="367654"/>
            <a:ext cx="2717510" cy="537974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30</a:t>
            </a:fld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3085110" y="484634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88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3482301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039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53" y="0"/>
            <a:ext cx="3661794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32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085110" y="484634"/>
            <a:ext cx="3468090" cy="23730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86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883" y="-136525"/>
            <a:ext cx="3726898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33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705100" y="3058212"/>
            <a:ext cx="2407854" cy="222263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35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9" y="1427781"/>
            <a:ext cx="7368669" cy="409820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34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2172500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25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3" y="1389681"/>
            <a:ext cx="7803103" cy="441232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896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7" y="1101573"/>
            <a:ext cx="7936775" cy="445463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36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51397" y="3526135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32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25" y="1173096"/>
            <a:ext cx="8037029" cy="445030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37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17725" y="3609693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44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78" y="1110927"/>
            <a:ext cx="7702849" cy="420815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38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11924" y="347600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80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480963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39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4963328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028434" y="465582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3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"/>
                <a:cs typeface="Times"/>
              </a:rPr>
              <a:t>Le détecteur LHCb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92882"/>
            <a:ext cx="6350000" cy="47625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71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9073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40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311416" y="498003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74710" y="6099711"/>
            <a:ext cx="309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venir Black"/>
                <a:cs typeface="Avenir Black"/>
              </a:rPr>
              <a:t>SUPER IMPORTANT </a:t>
            </a:r>
          </a:p>
        </p:txBody>
      </p:sp>
    </p:spTree>
    <p:extLst>
      <p:ext uri="{BB962C8B-B14F-4D97-AF65-F5344CB8AC3E}">
        <p14:creationId xmlns:p14="http://schemas.microsoft.com/office/powerpoint/2010/main" val="3107168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956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41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679014" y="128678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50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42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7" y="840706"/>
            <a:ext cx="7767805" cy="51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09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1" y="610950"/>
            <a:ext cx="8337791" cy="551938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212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56416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44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61289" y="304150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64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634"/>
            <a:ext cx="9144000" cy="603366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45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7998" y="3208617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6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683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380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47</a:t>
            </a:fld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4344340" y="2038808"/>
            <a:ext cx="4010160" cy="1738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4246105" y="3256756"/>
            <a:ext cx="4292194" cy="5200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4011169" y="3542846"/>
            <a:ext cx="666341" cy="467924"/>
          </a:xfrm>
          <a:prstGeom prst="ellipse">
            <a:avLst/>
          </a:prstGeom>
          <a:solidFill>
            <a:srgbClr val="4C48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>
            <a:stCxn id="8" idx="2"/>
          </p:cNvCxnSpPr>
          <p:nvPr/>
        </p:nvCxnSpPr>
        <p:spPr>
          <a:xfrm flipH="1">
            <a:off x="1637482" y="3776808"/>
            <a:ext cx="2373687" cy="551482"/>
          </a:xfrm>
          <a:prstGeom prst="line">
            <a:avLst/>
          </a:prstGeom>
          <a:ln w="3810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stCxn id="17" idx="4"/>
          </p:cNvCxnSpPr>
          <p:nvPr/>
        </p:nvCxnSpPr>
        <p:spPr>
          <a:xfrm>
            <a:off x="1287603" y="3196484"/>
            <a:ext cx="349879" cy="1131806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954432" y="2728560"/>
            <a:ext cx="666341" cy="4679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011169" y="2728560"/>
            <a:ext cx="834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Times New Roman"/>
                <a:cs typeface="Times New Roman"/>
              </a:rPr>
              <a:t>D</a:t>
            </a:r>
            <a:r>
              <a:rPr lang="fr-FR" sz="4800" baseline="30000" dirty="0"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637482" y="3708283"/>
            <a:ext cx="110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/>
                <a:cs typeface="Times New Roman"/>
              </a:rPr>
              <a:t>90 </a:t>
            </a:r>
            <a:r>
              <a:rPr lang="fr-FR" dirty="0" err="1">
                <a:latin typeface="Times New Roman"/>
                <a:cs typeface="Times New Roman"/>
              </a:rPr>
              <a:t>degres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66783" y="1637730"/>
            <a:ext cx="2442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Times New Roman"/>
                <a:cs typeface="Times New Roman"/>
              </a:rPr>
              <a:t>Collision </a:t>
            </a:r>
            <a:endParaRPr lang="fr-FR" sz="4800" baseline="30000" dirty="0">
              <a:latin typeface="Times New Roman"/>
              <a:cs typeface="Times New Roman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1154940" y="2728560"/>
            <a:ext cx="1434174" cy="3316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287603" y="3060208"/>
            <a:ext cx="1301511" cy="1362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0" y="3017236"/>
            <a:ext cx="1453911" cy="1792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266783" y="2728560"/>
            <a:ext cx="1020820" cy="2618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938733" y="2697132"/>
            <a:ext cx="666341" cy="4679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3916521" y="367653"/>
            <a:ext cx="46217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latin typeface="Times New Roman"/>
                <a:cs typeface="Times New Roman"/>
              </a:rPr>
              <a:t>Paramètre d’impact </a:t>
            </a:r>
          </a:p>
        </p:txBody>
      </p:sp>
    </p:spTree>
    <p:extLst>
      <p:ext uri="{BB962C8B-B14F-4D97-AF65-F5344CB8AC3E}">
        <p14:creationId xmlns:p14="http://schemas.microsoft.com/office/powerpoint/2010/main" val="1408345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5070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48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11416" y="498003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42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8880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49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4411846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7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630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341" y="1166842"/>
            <a:ext cx="8379556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Times New Roman"/>
                <a:cs typeface="Times New Roman"/>
              </a:rPr>
              <a:t> L’ordinateur sert uniquement à réaliser les exercices </a:t>
            </a:r>
            <a:r>
              <a:rPr lang="fr-FR" sz="2400" dirty="0" err="1">
                <a:latin typeface="Times New Roman"/>
                <a:cs typeface="Times New Roman"/>
              </a:rPr>
              <a:t>LHCb</a:t>
            </a:r>
            <a:endParaRPr lang="fr-FR" sz="2400" dirty="0">
              <a:latin typeface="Times New Roman"/>
              <a:cs typeface="Times New Roman"/>
            </a:endParaRPr>
          </a:p>
          <a:p>
            <a:r>
              <a:rPr lang="fr-FR" sz="2400" dirty="0">
                <a:latin typeface="Times New Roman"/>
                <a:cs typeface="Times New Roman"/>
              </a:rPr>
              <a:t> Pas de « surf » sur internet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lit pas sa messagerie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n’envoie pas d’e-mails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met pas sa page Facebook à jour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télécharge rien, ni chanson, ni film, ni …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Pas de jeu en ligne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Etc. Etc. Etc.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 En fin de journée vous présenterez vos résultats à d’autres lycéens et à des chercheurs  du LHC !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 A vous d’être scientifiques, productifs et … rigoureux !!!!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70" y="5741412"/>
            <a:ext cx="3475115" cy="462248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2843802" y="5321825"/>
            <a:ext cx="2954242" cy="1283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2996202" y="5584134"/>
            <a:ext cx="2954242" cy="7869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63407" y="262309"/>
            <a:ext cx="49483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Times New Roman"/>
                <a:cs typeface="Times New Roman"/>
              </a:rPr>
              <a:t>Rappels au cas où …</a:t>
            </a:r>
          </a:p>
          <a:p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482" y="1848863"/>
            <a:ext cx="1543955" cy="2097595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37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31151-4D63-E448-BD15-E5507452B7F5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  <p:sp>
        <p:nvSpPr>
          <p:cNvPr id="56323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Le but de l’exercice est : 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Vous donnez un aperçu des données du LHC.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Vous </a:t>
            </a:r>
            <a:r>
              <a:rPr lang="fr-FR">
                <a:latin typeface="Times New Roman"/>
                <a:ea typeface="ＭＳ Ｐゴシック" charset="0"/>
                <a:cs typeface="Times New Roman"/>
              </a:rPr>
              <a:t>apprendre à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sélectionner des particules détectées par </a:t>
            </a:r>
            <a:r>
              <a:rPr lang="fr-FR" dirty="0" err="1">
                <a:latin typeface="Times New Roman"/>
                <a:ea typeface="ＭＳ Ｐゴシック" charset="0"/>
                <a:cs typeface="Times New Roman"/>
              </a:rPr>
              <a:t>LHCb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.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Vous apprendre à “ajuster” les données pour mesurer des propriétés des particules.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Vous apprendre ce que sont les effets systématiques dans une mesure. </a:t>
            </a: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457200" y="-96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L’exercice – a vous de jouer !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326" y="3905250"/>
            <a:ext cx="3194384" cy="22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93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E53209-0B56-AB4F-97E4-87045F88839C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2" y="1238250"/>
            <a:ext cx="515778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3"/>
          <p:cNvSpPr>
            <a:spLocks/>
          </p:cNvSpPr>
          <p:nvPr/>
        </p:nvSpPr>
        <p:spPr bwMode="auto">
          <a:xfrm>
            <a:off x="914400" y="5467350"/>
            <a:ext cx="7436644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Evénements  D</a:t>
            </a:r>
            <a:r>
              <a:rPr lang="fr-FR" baseline="32000" dirty="0"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→Kπ des données de 2012,  on commence par la distribution de la masse invariante.</a:t>
            </a: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Données pour l’exercice</a:t>
            </a:r>
          </a:p>
        </p:txBody>
      </p:sp>
    </p:spTree>
    <p:extLst>
      <p:ext uri="{BB962C8B-B14F-4D97-AF65-F5344CB8AC3E}">
        <p14:creationId xmlns:p14="http://schemas.microsoft.com/office/powerpoint/2010/main" val="483861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1610A-AA38-FB41-B674-EB48E1A27E88}" type="slidenum">
              <a:rPr lang="fr-FR" smtClean="0"/>
              <a:pPr>
                <a:defRPr/>
              </a:pPr>
              <a:t>53</a:t>
            </a:fld>
            <a:endParaRPr lang="fr-FR" dirty="0"/>
          </a:p>
        </p:txBody>
      </p:sp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476250"/>
            <a:ext cx="4203204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/>
          </p:cNvSpPr>
          <p:nvPr/>
        </p:nvSpPr>
        <p:spPr bwMode="auto">
          <a:xfrm>
            <a:off x="290795" y="-96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Event display</a:t>
            </a: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754438" y="5328977"/>
            <a:ext cx="73866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err="1">
                <a:latin typeface="Times New Roman"/>
                <a:ea typeface="ＭＳ Ｐゴシック" charset="0"/>
                <a:cs typeface="Times New Roman"/>
              </a:rPr>
              <a:t>LHCb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est un détecteur instrumenté vers l’avant, il est difficile de regarder tout le détecteur en même temps.  On fait des Zooms près du point d’interaction  pour trouver des vertex déplacés. </a:t>
            </a:r>
          </a:p>
        </p:txBody>
      </p:sp>
    </p:spTree>
    <p:extLst>
      <p:ext uri="{BB962C8B-B14F-4D97-AF65-F5344CB8AC3E}">
        <p14:creationId xmlns:p14="http://schemas.microsoft.com/office/powerpoint/2010/main" val="15175006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7C587F-566C-444D-9BD2-7F264270E21C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59394" name="Rectangle 1"/>
          <p:cNvSpPr>
            <a:spLocks/>
          </p:cNvSpPr>
          <p:nvPr/>
        </p:nvSpPr>
        <p:spPr bwMode="auto">
          <a:xfrm>
            <a:off x="893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</a:t>
            </a:r>
            <a:r>
              <a:rPr lang="en-US" sz="4000" dirty="0" err="1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outils</a:t>
            </a:r>
            <a:r>
              <a:rPr lang="en-US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pour </a:t>
            </a:r>
            <a:r>
              <a:rPr lang="en-US" sz="4000" dirty="0" err="1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l’analyse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82" y="952500"/>
            <a:ext cx="6346329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7638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84DF3-C678-BA43-B3B1-73D6DA77871C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60418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</a:t>
            </a:r>
            <a:r>
              <a:rPr lang="en-US" sz="4000" dirty="0" err="1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événement</a:t>
            </a:r>
            <a:r>
              <a:rPr lang="en-US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“simple”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6" y="952500"/>
            <a:ext cx="6291858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Oval 3"/>
          <p:cNvSpPr>
            <a:spLocks/>
          </p:cNvSpPr>
          <p:nvPr/>
        </p:nvSpPr>
        <p:spPr bwMode="auto">
          <a:xfrm>
            <a:off x="4864894" y="5353050"/>
            <a:ext cx="321469" cy="428625"/>
          </a:xfrm>
          <a:prstGeom prst="ellipse">
            <a:avLst/>
          </a:prstGeom>
          <a:noFill/>
          <a:ln w="1270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133431" y="1995657"/>
            <a:ext cx="1832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/>
                <a:cs typeface="Times New Roman"/>
              </a:rPr>
              <a:t>On arrive a isoler</a:t>
            </a:r>
          </a:p>
          <a:p>
            <a:r>
              <a:rPr lang="fr-FR" dirty="0">
                <a:latin typeface="Times New Roman"/>
                <a:cs typeface="Times New Roman"/>
              </a:rPr>
              <a:t> simplement les </a:t>
            </a:r>
          </a:p>
          <a:p>
            <a:r>
              <a:rPr lang="fr-FR" dirty="0">
                <a:latin typeface="Times New Roman"/>
                <a:cs typeface="Times New Roman"/>
              </a:rPr>
              <a:t>deux traces du D</a:t>
            </a:r>
            <a:r>
              <a:rPr lang="fr-FR" baseline="30000" dirty="0">
                <a:latin typeface="Times New Roman"/>
                <a:cs typeface="Times New Roman"/>
              </a:rPr>
              <a:t>0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 flipV="1">
            <a:off x="5420961" y="1533466"/>
            <a:ext cx="524124" cy="9238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5186363" y="2457322"/>
            <a:ext cx="75872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176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56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En l’absence de bruit de fond et pour un échantillon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</p:txBody>
      </p:sp>
    </p:spTree>
    <p:extLst>
      <p:ext uri="{BB962C8B-B14F-4D97-AF65-F5344CB8AC3E}">
        <p14:creationId xmlns:p14="http://schemas.microsoft.com/office/powerpoint/2010/main" val="36723063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57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En l’absence de bruit de fond et pour un échantillon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</p:txBody>
      </p:sp>
    </p:spTree>
    <p:extLst>
      <p:ext uri="{BB962C8B-B14F-4D97-AF65-F5344CB8AC3E}">
        <p14:creationId xmlns:p14="http://schemas.microsoft.com/office/powerpoint/2010/main" val="1560543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58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En l’absence de bruit de fond et pour un échantillon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</p:txBody>
      </p:sp>
    </p:spTree>
    <p:extLst>
      <p:ext uri="{BB962C8B-B14F-4D97-AF65-F5344CB8AC3E}">
        <p14:creationId xmlns:p14="http://schemas.microsoft.com/office/powerpoint/2010/main" val="34448703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59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En l’absence de bruit de fond et pour un échantillon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  <a:p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100000000  Evénements </a:t>
            </a:r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 précision de 0.01% </a:t>
            </a:r>
          </a:p>
        </p:txBody>
      </p:sp>
    </p:spTree>
    <p:extLst>
      <p:ext uri="{BB962C8B-B14F-4D97-AF65-F5344CB8AC3E}">
        <p14:creationId xmlns:p14="http://schemas.microsoft.com/office/powerpoint/2010/main" val="1108203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7964-3DB2-1345-888A-45D9714C3F8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2227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28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29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2299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300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1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2297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8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2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2295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6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3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2293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4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4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2291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2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5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2289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0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6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2287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8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7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2285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6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8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2283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4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9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0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1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2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3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4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5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6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7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2248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2281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2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49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2279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0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0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2277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8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1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2275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6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2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2273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4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3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2271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2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4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2269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0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5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2267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68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6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2265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66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57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58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59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0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1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2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2263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4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entrent en collision…</a:t>
            </a:r>
          </a:p>
        </p:txBody>
      </p:sp>
    </p:spTree>
    <p:extLst>
      <p:ext uri="{BB962C8B-B14F-4D97-AF65-F5344CB8AC3E}">
        <p14:creationId xmlns:p14="http://schemas.microsoft.com/office/powerpoint/2010/main" val="41688619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EB8BC-0331-3F42-9F39-E28C0EB18422}" type="slidenum">
              <a:rPr lang="fr-FR" smtClean="0"/>
              <a:pPr>
                <a:defRPr/>
              </a:pPr>
              <a:t>60</a:t>
            </a:fld>
            <a:endParaRPr lang="fr-FR" dirty="0"/>
          </a:p>
        </p:txBody>
      </p:sp>
      <p:sp>
        <p:nvSpPr>
          <p:cNvPr id="63490" name="Rectangle 1"/>
          <p:cNvSpPr>
            <a:spLocks/>
          </p:cNvSpPr>
          <p:nvPr/>
        </p:nvSpPr>
        <p:spPr bwMode="auto">
          <a:xfrm>
            <a:off x="300179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Estimer le temps de vie du D</a:t>
            </a:r>
            <a:r>
              <a:rPr lang="fr-FR" sz="4000" baseline="30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! 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9" y="952500"/>
            <a:ext cx="7480927" cy="402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3"/>
          <p:cNvSpPr>
            <a:spLocks/>
          </p:cNvSpPr>
          <p:nvPr/>
        </p:nvSpPr>
        <p:spPr bwMode="auto">
          <a:xfrm>
            <a:off x="1144076" y="5089910"/>
            <a:ext cx="731175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sz="2800" dirty="0">
                <a:latin typeface="Times New Roman"/>
                <a:ea typeface="ＭＳ Ｐゴシック" charset="0"/>
                <a:cs typeface="Times New Roman"/>
              </a:rPr>
              <a:t>Un fois que vous aurez fini de chercher des événements, vous allez utiliser un plus gros échantillon de données pour mesurer le temps de vie du D</a:t>
            </a:r>
            <a:r>
              <a:rPr lang="fr-FR" sz="2800" baseline="30000" dirty="0"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fr-FR" sz="2800" dirty="0">
                <a:latin typeface="Times New Roman"/>
                <a:ea typeface="ＭＳ Ｐゴシック" charset="0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1174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C0C88-A59D-964C-B469-D57F9197F88D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65538" name="Rectangle 1"/>
          <p:cNvSpPr>
            <a:spLocks/>
          </p:cNvSpPr>
          <p:nvPr/>
        </p:nvSpPr>
        <p:spPr bwMode="auto">
          <a:xfrm>
            <a:off x="348781" y="339569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Ajuster</a:t>
            </a:r>
            <a:r>
              <a:rPr lang="en-US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la masse</a:t>
            </a:r>
          </a:p>
        </p:txBody>
      </p:sp>
      <p:sp>
        <p:nvSpPr>
          <p:cNvPr id="65539" name="Rectangle 2"/>
          <p:cNvSpPr>
            <a:spLocks/>
          </p:cNvSpPr>
          <p:nvPr/>
        </p:nvSpPr>
        <p:spPr bwMode="auto">
          <a:xfrm>
            <a:off x="-855197" y="2634252"/>
            <a:ext cx="63007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3200" dirty="0">
                <a:latin typeface="Times New Roman"/>
                <a:ea typeface="ＭＳ Ｐゴシック" charset="0"/>
                <a:cs typeface="Times New Roman"/>
              </a:rPr>
              <a:t>La première </a:t>
            </a:r>
            <a:r>
              <a:rPr lang="en-US" sz="3200" dirty="0" err="1">
                <a:latin typeface="Times New Roman"/>
                <a:ea typeface="ＭＳ Ｐゴシック" charset="0"/>
                <a:cs typeface="Times New Roman"/>
              </a:rPr>
              <a:t>étape</a:t>
            </a:r>
            <a:r>
              <a:rPr lang="en-US" sz="32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200" dirty="0">
                <a:latin typeface="Times New Roman"/>
                <a:ea typeface="ＭＳ Ｐゴシック" charset="0"/>
                <a:cs typeface="Times New Roman"/>
              </a:rPr>
              <a:t> </a:t>
            </a:r>
          </a:p>
          <a:p>
            <a:pPr algn="ctr"/>
            <a:r>
              <a:rPr lang="en-US" sz="3200" dirty="0" err="1">
                <a:latin typeface="Times New Roman"/>
                <a:ea typeface="ＭＳ Ｐゴシック" charset="0"/>
                <a:cs typeface="Times New Roman"/>
              </a:rPr>
              <a:t>d’ajuster</a:t>
            </a:r>
            <a:r>
              <a:rPr lang="en-US" sz="3200" dirty="0">
                <a:latin typeface="Times New Roman"/>
                <a:ea typeface="ＭＳ Ｐゴシック" charset="0"/>
                <a:cs typeface="Times New Roman"/>
              </a:rPr>
              <a:t> la masse </a:t>
            </a:r>
          </a:p>
          <a:p>
            <a:pPr algn="ctr"/>
            <a:r>
              <a:rPr lang="en-US" sz="3200" dirty="0">
                <a:latin typeface="Times New Roman"/>
                <a:ea typeface="ＭＳ Ｐゴシック" charset="0"/>
                <a:cs typeface="Times New Roman"/>
              </a:rPr>
              <a:t>pour identifier</a:t>
            </a:r>
          </a:p>
          <a:p>
            <a:pPr algn="ctr"/>
            <a:r>
              <a:rPr lang="en-US" sz="3200" dirty="0">
                <a:latin typeface="Times New Roman"/>
                <a:ea typeface="ＭＳ Ｐゴシック" charset="0"/>
                <a:cs typeface="Times New Roman"/>
              </a:rPr>
              <a:t> le signal et le bruit de fond</a:t>
            </a: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5" y="1989098"/>
            <a:ext cx="3961159" cy="372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823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573AAD-29D7-3546-8ABC-8E872D7452CF}" type="slidenum">
              <a:rPr lang="fr-FR" smtClean="0"/>
              <a:pPr>
                <a:defRPr/>
              </a:pPr>
              <a:t>62</a:t>
            </a:fld>
            <a:endParaRPr lang="fr-FR" dirty="0"/>
          </a:p>
        </p:txBody>
      </p:sp>
      <p:sp>
        <p:nvSpPr>
          <p:cNvPr id="66562" name="Rectangle 1"/>
          <p:cNvSpPr>
            <a:spLocks/>
          </p:cNvSpPr>
          <p:nvPr/>
        </p:nvSpPr>
        <p:spPr bwMode="auto">
          <a:xfrm>
            <a:off x="304600" y="47625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Afficher les distributions des autres variables</a:t>
            </a: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32" y="1856133"/>
            <a:ext cx="3858815" cy="36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355292" y="2351799"/>
            <a:ext cx="3777665" cy="36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sz="3200" dirty="0">
                <a:latin typeface="Times New Roman"/>
                <a:ea typeface="ＭＳ Ｐゴシック" charset="0"/>
                <a:cs typeface="Times New Roman"/>
              </a:rPr>
              <a:t>Maintenant, vous pouvez estimer les distributions des autres variables du signal et du bruit de fond </a:t>
            </a:r>
          </a:p>
        </p:txBody>
      </p:sp>
    </p:spTree>
    <p:extLst>
      <p:ext uri="{BB962C8B-B14F-4D97-AF65-F5344CB8AC3E}">
        <p14:creationId xmlns:p14="http://schemas.microsoft.com/office/powerpoint/2010/main" val="27751862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85F56-F2A4-E047-899D-70191F891DC8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67586" name="Rectangle 1"/>
          <p:cNvSpPr>
            <a:spLocks/>
          </p:cNvSpPr>
          <p:nvPr/>
        </p:nvSpPr>
        <p:spPr bwMode="auto">
          <a:xfrm>
            <a:off x="893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Afficher</a:t>
            </a:r>
            <a:r>
              <a:rPr lang="en-US" sz="4000" dirty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les distributions</a:t>
            </a:r>
          </a:p>
        </p:txBody>
      </p:sp>
      <p:sp>
        <p:nvSpPr>
          <p:cNvPr id="67587" name="Rectangle 2"/>
          <p:cNvSpPr>
            <a:spLocks/>
          </p:cNvSpPr>
          <p:nvPr/>
        </p:nvSpPr>
        <p:spPr bwMode="auto">
          <a:xfrm>
            <a:off x="457200" y="838986"/>
            <a:ext cx="2368950" cy="272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On fait la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mesure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du temps de vie  du D</a:t>
            </a:r>
            <a:r>
              <a:rPr lang="en-US" sz="3600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!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ce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que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votre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resultat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en accord avec le PDG?</a:t>
            </a:r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05" y="1234874"/>
            <a:ext cx="4801757" cy="451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6021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/>
          <p:cNvSpPr/>
          <p:nvPr/>
        </p:nvSpPr>
        <p:spPr>
          <a:xfrm>
            <a:off x="6841900" y="6031083"/>
            <a:ext cx="1171490" cy="42749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6E9A45-EB44-3944-8AD1-2860B754005A}" type="slidenum">
              <a:rPr lang="en-US"/>
              <a:pPr>
                <a:defRPr/>
              </a:pPr>
              <a:t>64</a:t>
            </a:fld>
            <a:endParaRPr lang="en-US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6325" name="Rectangle 4"/>
          <p:cNvSpPr>
            <a:spLocks/>
          </p:cNvSpPr>
          <p:nvPr/>
        </p:nvSpPr>
        <p:spPr bwMode="auto">
          <a:xfrm>
            <a:off x="7708106" y="4057650"/>
            <a:ext cx="798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Faisceau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6327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6328" name="Rectangle 7"/>
          <p:cNvSpPr>
            <a:spLocks/>
          </p:cNvSpPr>
          <p:nvPr/>
        </p:nvSpPr>
        <p:spPr bwMode="auto">
          <a:xfrm>
            <a:off x="3322737" y="5981700"/>
            <a:ext cx="23612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dirty="0" err="1">
                <a:ea typeface="ＭＳ Ｐゴシック" charset="0"/>
                <a:cs typeface="ＭＳ Ｐゴシック" charset="0"/>
              </a:rPr>
              <a:t>p</a:t>
            </a:r>
            <a:r>
              <a:rPr lang="en-US" baseline="-6000" dirty="0" err="1">
                <a:ea typeface="ＭＳ Ｐゴシック" charset="0"/>
                <a:cs typeface="ＭＳ Ｐゴシック" charset="0"/>
              </a:rPr>
              <a:t>T</a:t>
            </a:r>
            <a:r>
              <a:rPr lang="en-US" dirty="0">
                <a:ea typeface="ＭＳ Ｐゴシック" charset="0"/>
                <a:cs typeface="ＭＳ Ｐゴシック" charset="0"/>
              </a:rPr>
              <a:t> = impulsion transverse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E</a:t>
            </a:r>
            <a:r>
              <a:rPr lang="en-US" baseline="-6000" dirty="0">
                <a:ea typeface="ＭＳ Ｐゴシック" charset="0"/>
                <a:cs typeface="ＭＳ Ｐゴシック" charset="0"/>
              </a:rPr>
              <a:t>T</a:t>
            </a:r>
            <a:r>
              <a:rPr lang="en-US" dirty="0">
                <a:ea typeface="ＭＳ Ｐゴシック" charset="0"/>
                <a:cs typeface="ＭＳ Ｐゴシック" charset="0"/>
              </a:rPr>
              <a:t> =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energie</a:t>
            </a:r>
            <a:r>
              <a:rPr lang="en-US" dirty="0">
                <a:ea typeface="ＭＳ Ｐゴシック" charset="0"/>
                <a:cs typeface="ＭＳ Ｐゴシック" charset="0"/>
              </a:rPr>
              <a:t> transverse</a:t>
            </a: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881837" y="6031083"/>
                <a:ext cx="1057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r>
                        <a:rPr lang="fr-FR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837" y="6031083"/>
                <a:ext cx="1057619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22951" r="-21387" b="-49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0855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8B3A78-C177-534D-A4B5-24C151F10B84}" type="slidenum">
              <a:rPr lang="en-US"/>
              <a:pPr>
                <a:defRPr/>
              </a:pPr>
              <a:t>65</a:t>
            </a:fld>
            <a:endParaRPr lang="en-US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49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51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7353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54" name="Rectangle 9"/>
          <p:cNvSpPr>
            <a:spLocks/>
          </p:cNvSpPr>
          <p:nvPr/>
        </p:nvSpPr>
        <p:spPr bwMode="auto">
          <a:xfrm>
            <a:off x="433983" y="1524000"/>
            <a:ext cx="15388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</p:txBody>
      </p:sp>
      <p:sp>
        <p:nvSpPr>
          <p:cNvPr id="12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Chaque particule dépose son énergie dans les différents sous-détecteurs.</a:t>
            </a:r>
          </a:p>
        </p:txBody>
      </p:sp>
    </p:spTree>
    <p:extLst>
      <p:ext uri="{BB962C8B-B14F-4D97-AF65-F5344CB8AC3E}">
        <p14:creationId xmlns:p14="http://schemas.microsoft.com/office/powerpoint/2010/main" val="1288127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30496C-C198-7D4E-97C2-4262169D55F8}" type="slidenum">
              <a:rPr lang="en-US"/>
              <a:pPr>
                <a:defRPr/>
              </a:pPr>
              <a:t>66</a:t>
            </a:fld>
            <a:endParaRPr lang="en-US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3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8374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5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8377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8" name="Rectangle 9"/>
          <p:cNvSpPr>
            <a:spLocks/>
          </p:cNvSpPr>
          <p:nvPr/>
        </p:nvSpPr>
        <p:spPr bwMode="auto">
          <a:xfrm>
            <a:off x="433983" y="1524000"/>
            <a:ext cx="1538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FF8E2C"/>
                </a:solidFill>
                <a:ea typeface="ＭＳ Ｐゴシック" charset="0"/>
                <a:cs typeface="ＭＳ Ｐゴシック" charset="0"/>
              </a:rPr>
              <a:t>  HADRONS</a:t>
            </a:r>
          </a:p>
        </p:txBody>
      </p:sp>
      <p:sp>
        <p:nvSpPr>
          <p:cNvPr id="58379" name="Line 10"/>
          <p:cNvSpPr>
            <a:spLocks noChangeShapeType="1"/>
          </p:cNvSpPr>
          <p:nvPr/>
        </p:nvSpPr>
        <p:spPr bwMode="auto">
          <a:xfrm flipH="1">
            <a:off x="2736056" y="3381375"/>
            <a:ext cx="2586038" cy="561975"/>
          </a:xfrm>
          <a:prstGeom prst="line">
            <a:avLst/>
          </a:prstGeom>
          <a:noFill/>
          <a:ln w="50800">
            <a:solidFill>
              <a:srgbClr val="FF8E2C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Chaque particule dépose son énergie dans les différents sous-détecteurs.</a:t>
            </a:r>
          </a:p>
        </p:txBody>
      </p:sp>
    </p:spTree>
    <p:extLst>
      <p:ext uri="{BB962C8B-B14F-4D97-AF65-F5344CB8AC3E}">
        <p14:creationId xmlns:p14="http://schemas.microsoft.com/office/powerpoint/2010/main" val="33824441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24986-953C-D747-A1C9-F24767213E62}" type="slidenum">
              <a:rPr lang="en-US"/>
              <a:pPr>
                <a:defRPr/>
              </a:pPr>
              <a:t>67</a:t>
            </a:fld>
            <a:endParaRPr lang="en-US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397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9398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399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9401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402" name="Rectangle 9"/>
          <p:cNvSpPr>
            <a:spLocks/>
          </p:cNvSpPr>
          <p:nvPr/>
        </p:nvSpPr>
        <p:spPr bwMode="auto">
          <a:xfrm>
            <a:off x="433983" y="1524000"/>
            <a:ext cx="153888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FF8E2C"/>
                </a:solidFill>
                <a:ea typeface="ＭＳ Ｐゴシック" charset="0"/>
                <a:cs typeface="ＭＳ Ｐゴシック" charset="0"/>
              </a:rPr>
              <a:t>  HADRONS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080774"/>
                </a:solidFill>
                <a:ea typeface="ＭＳ Ｐゴシック" charset="0"/>
                <a:cs typeface="ＭＳ Ｐゴシック" charset="0"/>
              </a:rPr>
              <a:t>MUONS</a:t>
            </a:r>
          </a:p>
        </p:txBody>
      </p:sp>
      <p:sp>
        <p:nvSpPr>
          <p:cNvPr id="59403" name="Line 10"/>
          <p:cNvSpPr>
            <a:spLocks noChangeShapeType="1"/>
          </p:cNvSpPr>
          <p:nvPr/>
        </p:nvSpPr>
        <p:spPr bwMode="auto">
          <a:xfrm flipH="1">
            <a:off x="2736056" y="3381375"/>
            <a:ext cx="2586038" cy="561975"/>
          </a:xfrm>
          <a:prstGeom prst="line">
            <a:avLst/>
          </a:prstGeom>
          <a:noFill/>
          <a:ln w="50800">
            <a:solidFill>
              <a:srgbClr val="FF8E2C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404" name="Line 11"/>
          <p:cNvSpPr>
            <a:spLocks noChangeShapeType="1"/>
          </p:cNvSpPr>
          <p:nvPr/>
        </p:nvSpPr>
        <p:spPr bwMode="auto">
          <a:xfrm flipH="1">
            <a:off x="2736056" y="3486150"/>
            <a:ext cx="4993481" cy="457200"/>
          </a:xfrm>
          <a:prstGeom prst="line">
            <a:avLst/>
          </a:prstGeom>
          <a:noFill/>
          <a:ln w="50800">
            <a:solidFill>
              <a:srgbClr val="080774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Chaque particule dépose son énergie dans les différents sous-détecteurs.</a:t>
            </a:r>
          </a:p>
        </p:txBody>
      </p:sp>
    </p:spTree>
    <p:extLst>
      <p:ext uri="{BB962C8B-B14F-4D97-AF65-F5344CB8AC3E}">
        <p14:creationId xmlns:p14="http://schemas.microsoft.com/office/powerpoint/2010/main" val="26648920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73A51-9D08-6048-AF93-885E1ABE78FE}" type="slidenum">
              <a:rPr lang="en-US"/>
              <a:pPr>
                <a:defRPr/>
              </a:pPr>
              <a:t>68</a:t>
            </a:fld>
            <a:endParaRPr lang="en-US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952500"/>
            <a:ext cx="6493669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4"/>
          <p:cNvSpPr>
            <a:spLocks/>
          </p:cNvSpPr>
          <p:nvPr/>
        </p:nvSpPr>
        <p:spPr bwMode="auto">
          <a:xfrm>
            <a:off x="5614988" y="3695700"/>
            <a:ext cx="2107406" cy="457200"/>
          </a:xfrm>
          <a:prstGeom prst="rect">
            <a:avLst/>
          </a:prstGeom>
          <a:noFill/>
          <a:ln w="50800">
            <a:solidFill>
              <a:srgbClr val="B3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5614988" y="2343150"/>
            <a:ext cx="2107406" cy="457200"/>
          </a:xfrm>
          <a:prstGeom prst="rect">
            <a:avLst/>
          </a:prstGeom>
          <a:noFill/>
          <a:ln w="50800">
            <a:solidFill>
              <a:srgbClr val="0294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7655" name="Rectangle 6"/>
          <p:cNvSpPr>
            <a:spLocks/>
          </p:cNvSpPr>
          <p:nvPr/>
        </p:nvSpPr>
        <p:spPr bwMode="auto">
          <a:xfrm>
            <a:off x="348258" y="5848350"/>
            <a:ext cx="843676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dirty="0">
                <a:ea typeface="ＭＳ Ｐゴシック" charset="0"/>
                <a:cs typeface="ＭＳ Ｐゴシック" charset="0"/>
              </a:rPr>
              <a:t>Les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durées</a:t>
            </a:r>
            <a:r>
              <a:rPr lang="en-US" dirty="0">
                <a:ea typeface="ＭＳ Ｐゴシック" charset="0"/>
                <a:cs typeface="ＭＳ Ｐゴシック" charset="0"/>
              </a:rPr>
              <a:t> de vie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sont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très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variées</a:t>
            </a:r>
            <a:r>
              <a:rPr lang="en-US" dirty="0">
                <a:ea typeface="ＭＳ Ｐゴシック" charset="0"/>
                <a:cs typeface="ＭＳ Ｐゴシック" charset="0"/>
              </a:rPr>
              <a:t> :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vous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allez</a:t>
            </a:r>
            <a:r>
              <a:rPr lang="en-US" dirty="0">
                <a:ea typeface="ＭＳ Ｐゴシック" charset="0"/>
                <a:cs typeface="ＭＳ Ｐゴシック" charset="0"/>
              </a:rPr>
              <a:t> en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mesurez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une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particulièrement</a:t>
            </a:r>
            <a:r>
              <a:rPr lang="en-US" dirty="0">
                <a:ea typeface="ＭＳ Ｐゴシック" charset="0"/>
                <a:cs typeface="ＭＳ Ｐゴシック" charset="0"/>
              </a:rPr>
              <a:t> petite..</a:t>
            </a: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Combien</a:t>
            </a:r>
            <a:r>
              <a:rPr lang="en-US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de temps </a:t>
            </a:r>
            <a:r>
              <a:rPr lang="en-US" sz="4000" dirty="0" err="1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vit</a:t>
            </a:r>
            <a:r>
              <a:rPr lang="en-US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</a:t>
            </a:r>
            <a:r>
              <a:rPr lang="en-US" sz="4000" dirty="0" err="1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une</a:t>
            </a:r>
            <a:r>
              <a:rPr lang="en-US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</a:t>
            </a:r>
            <a:r>
              <a:rPr lang="en-US" sz="4000" dirty="0" err="1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particule</a:t>
            </a:r>
            <a:r>
              <a:rPr lang="en-US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651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2E8B0-CAB3-9444-A588-E030CB2F6E14}" type="slidenum">
              <a:rPr lang="en-US"/>
              <a:pPr>
                <a:defRPr/>
              </a:pPr>
              <a:t>7</a:t>
            </a:fld>
            <a:endParaRPr lang="en-US"/>
          </a:p>
        </p:txBody>
      </p:sp>
      <p:pic>
        <p:nvPicPr>
          <p:cNvPr id="5325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3" name="Group 12"/>
          <p:cNvGrpSpPr>
            <a:grpSpLocks/>
          </p:cNvGrpSpPr>
          <p:nvPr/>
        </p:nvGrpSpPr>
        <p:grpSpPr bwMode="auto">
          <a:xfrm>
            <a:off x="407194" y="1743075"/>
            <a:ext cx="3629025" cy="2800350"/>
            <a:chOff x="0" y="0"/>
            <a:chExt cx="4064" cy="2352"/>
          </a:xfrm>
        </p:grpSpPr>
        <p:sp>
          <p:nvSpPr>
            <p:cNvPr id="53263" name="Oval 4"/>
            <p:cNvSpPr>
              <a:spLocks/>
            </p:cNvSpPr>
            <p:nvPr/>
          </p:nvSpPr>
          <p:spPr bwMode="auto">
            <a:xfrm>
              <a:off x="2632" y="624"/>
              <a:ext cx="1157" cy="1107"/>
            </a:xfrm>
            <a:prstGeom prst="ellipse">
              <a:avLst/>
            </a:prstGeom>
            <a:solidFill>
              <a:srgbClr val="1106A3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4" name="Oval 5"/>
            <p:cNvSpPr>
              <a:spLocks/>
            </p:cNvSpPr>
            <p:nvPr/>
          </p:nvSpPr>
          <p:spPr bwMode="auto">
            <a:xfrm>
              <a:off x="1448" y="624"/>
              <a:ext cx="1157" cy="1107"/>
            </a:xfrm>
            <a:prstGeom prst="ellipse">
              <a:avLst/>
            </a:prstGeom>
            <a:solidFill>
              <a:srgbClr val="02941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5" name="Oval 6"/>
            <p:cNvSpPr>
              <a:spLocks/>
            </p:cNvSpPr>
            <p:nvPr/>
          </p:nvSpPr>
          <p:spPr bwMode="auto">
            <a:xfrm>
              <a:off x="0" y="0"/>
              <a:ext cx="4064" cy="235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6" name="Rectangle 7"/>
            <p:cNvSpPr>
              <a:spLocks/>
            </p:cNvSpPr>
            <p:nvPr/>
          </p:nvSpPr>
          <p:spPr bwMode="auto">
            <a:xfrm>
              <a:off x="1682" y="289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100">
                  <a:ea typeface="ＭＳ Ｐゴシック" charset="0"/>
                  <a:cs typeface="ＭＳ Ｐゴシック" charset="0"/>
                </a:rPr>
                <a:t>Proton</a:t>
              </a:r>
            </a:p>
          </p:txBody>
        </p:sp>
        <p:sp>
          <p:nvSpPr>
            <p:cNvPr id="53267" name="Oval 8"/>
            <p:cNvSpPr>
              <a:spLocks/>
            </p:cNvSpPr>
            <p:nvPr/>
          </p:nvSpPr>
          <p:spPr bwMode="auto">
            <a:xfrm>
              <a:off x="266" y="612"/>
              <a:ext cx="1157" cy="1108"/>
            </a:xfrm>
            <a:prstGeom prst="ellipse">
              <a:avLst/>
            </a:prstGeom>
            <a:solidFill>
              <a:srgbClr val="EB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8" name="Rectangle 9"/>
            <p:cNvSpPr>
              <a:spLocks/>
            </p:cNvSpPr>
            <p:nvPr/>
          </p:nvSpPr>
          <p:spPr bwMode="auto">
            <a:xfrm>
              <a:off x="386" y="947"/>
              <a:ext cx="9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  <p:sp>
          <p:nvSpPr>
            <p:cNvPr id="53269" name="Rectangle 10"/>
            <p:cNvSpPr>
              <a:spLocks/>
            </p:cNvSpPr>
            <p:nvPr/>
          </p:nvSpPr>
          <p:spPr bwMode="auto">
            <a:xfrm>
              <a:off x="2753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down</a:t>
              </a:r>
            </a:p>
          </p:txBody>
        </p:sp>
        <p:sp>
          <p:nvSpPr>
            <p:cNvPr id="53270" name="Rectangle 11"/>
            <p:cNvSpPr>
              <a:spLocks/>
            </p:cNvSpPr>
            <p:nvPr/>
          </p:nvSpPr>
          <p:spPr bwMode="auto">
            <a:xfrm>
              <a:off x="1569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</p:grpSp>
      <p:grpSp>
        <p:nvGrpSpPr>
          <p:cNvPr id="53254" name="Group 21"/>
          <p:cNvGrpSpPr>
            <a:grpSpLocks/>
          </p:cNvGrpSpPr>
          <p:nvPr/>
        </p:nvGrpSpPr>
        <p:grpSpPr bwMode="auto">
          <a:xfrm>
            <a:off x="4986338" y="1743075"/>
            <a:ext cx="3629025" cy="2800350"/>
            <a:chOff x="0" y="0"/>
            <a:chExt cx="4064" cy="2352"/>
          </a:xfrm>
        </p:grpSpPr>
        <p:sp>
          <p:nvSpPr>
            <p:cNvPr id="53255" name="Oval 13"/>
            <p:cNvSpPr>
              <a:spLocks/>
            </p:cNvSpPr>
            <p:nvPr/>
          </p:nvSpPr>
          <p:spPr bwMode="auto">
            <a:xfrm>
              <a:off x="2632" y="624"/>
              <a:ext cx="1157" cy="1107"/>
            </a:xfrm>
            <a:prstGeom prst="ellipse">
              <a:avLst/>
            </a:prstGeom>
            <a:solidFill>
              <a:srgbClr val="1106A3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6" name="Oval 14"/>
            <p:cNvSpPr>
              <a:spLocks/>
            </p:cNvSpPr>
            <p:nvPr/>
          </p:nvSpPr>
          <p:spPr bwMode="auto">
            <a:xfrm>
              <a:off x="1448" y="624"/>
              <a:ext cx="1157" cy="1107"/>
            </a:xfrm>
            <a:prstGeom prst="ellipse">
              <a:avLst/>
            </a:prstGeom>
            <a:solidFill>
              <a:srgbClr val="02941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7" name="Oval 15"/>
            <p:cNvSpPr>
              <a:spLocks/>
            </p:cNvSpPr>
            <p:nvPr/>
          </p:nvSpPr>
          <p:spPr bwMode="auto">
            <a:xfrm>
              <a:off x="0" y="0"/>
              <a:ext cx="4064" cy="235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8" name="Rectangle 16"/>
            <p:cNvSpPr>
              <a:spLocks/>
            </p:cNvSpPr>
            <p:nvPr/>
          </p:nvSpPr>
          <p:spPr bwMode="auto">
            <a:xfrm>
              <a:off x="1682" y="289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100">
                  <a:ea typeface="ＭＳ Ｐゴシック" charset="0"/>
                  <a:cs typeface="ＭＳ Ｐゴシック" charset="0"/>
                </a:rPr>
                <a:t>Proton</a:t>
              </a:r>
            </a:p>
          </p:txBody>
        </p:sp>
        <p:sp>
          <p:nvSpPr>
            <p:cNvPr id="53259" name="Oval 17"/>
            <p:cNvSpPr>
              <a:spLocks/>
            </p:cNvSpPr>
            <p:nvPr/>
          </p:nvSpPr>
          <p:spPr bwMode="auto">
            <a:xfrm>
              <a:off x="266" y="612"/>
              <a:ext cx="1157" cy="1108"/>
            </a:xfrm>
            <a:prstGeom prst="ellipse">
              <a:avLst/>
            </a:prstGeom>
            <a:solidFill>
              <a:srgbClr val="EB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0" name="Rectangle 18"/>
            <p:cNvSpPr>
              <a:spLocks/>
            </p:cNvSpPr>
            <p:nvPr/>
          </p:nvSpPr>
          <p:spPr bwMode="auto">
            <a:xfrm>
              <a:off x="386" y="947"/>
              <a:ext cx="9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  <p:sp>
          <p:nvSpPr>
            <p:cNvPr id="53261" name="Rectangle 19"/>
            <p:cNvSpPr>
              <a:spLocks/>
            </p:cNvSpPr>
            <p:nvPr/>
          </p:nvSpPr>
          <p:spPr bwMode="auto">
            <a:xfrm>
              <a:off x="2753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down</a:t>
              </a:r>
            </a:p>
          </p:txBody>
        </p:sp>
        <p:sp>
          <p:nvSpPr>
            <p:cNvPr id="53262" name="Rectangle 20"/>
            <p:cNvSpPr>
              <a:spLocks/>
            </p:cNvSpPr>
            <p:nvPr/>
          </p:nvSpPr>
          <p:spPr bwMode="auto">
            <a:xfrm>
              <a:off x="1569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</p:grpSp>
      <p:sp>
        <p:nvSpPr>
          <p:cNvPr id="2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entrent en collision …</a:t>
            </a:r>
          </a:p>
        </p:txBody>
      </p:sp>
    </p:spTree>
    <p:extLst>
      <p:ext uri="{BB962C8B-B14F-4D97-AF65-F5344CB8AC3E}">
        <p14:creationId xmlns:p14="http://schemas.microsoft.com/office/powerpoint/2010/main" val="3846733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3225DF-E1AB-2340-9F8F-C939E991672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4275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76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77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4278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4353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4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79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4351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2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0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4349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0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1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4347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8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2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4345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6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3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4343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4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4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4341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2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5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4339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0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6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4337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8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7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88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89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0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1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2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3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4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5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4296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4335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6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7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4333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4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8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4331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2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9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4329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0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0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4327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8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1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4325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6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2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4323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4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3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4321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2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4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4319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0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305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6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7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8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9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10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4311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12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89" name="Group 81"/>
          <p:cNvGrpSpPr>
            <a:grpSpLocks/>
          </p:cNvGrpSpPr>
          <p:nvPr/>
        </p:nvGrpSpPr>
        <p:grpSpPr bwMode="auto">
          <a:xfrm>
            <a:off x="3604022" y="4601767"/>
            <a:ext cx="2081510" cy="2202656"/>
            <a:chOff x="0" y="0"/>
            <a:chExt cx="2330" cy="1850"/>
          </a:xfrm>
        </p:grpSpPr>
        <p:pic>
          <p:nvPicPr>
            <p:cNvPr id="54314" name="Picture 76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196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5" name="Picture 77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46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6" name="Picture 78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-2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7" name="Picture 79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176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8" name="Picture 80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166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entrent en collision …</a:t>
            </a:r>
          </a:p>
        </p:txBody>
      </p:sp>
    </p:spTree>
    <p:extLst>
      <p:ext uri="{BB962C8B-B14F-4D97-AF65-F5344CB8AC3E}">
        <p14:creationId xmlns:p14="http://schemas.microsoft.com/office/powerpoint/2010/main" val="31193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9A1AC9-5FA0-764A-A19F-6370155C9F3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5299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00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01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5302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5393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4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3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5391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2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4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5389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0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5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5387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8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6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5385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6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7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5383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4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8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5381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2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9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5379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0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10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5377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8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11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2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3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4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5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6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7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8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9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5320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5375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6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1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5373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4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2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5371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2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3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5369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0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4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5367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8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5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5365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6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6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5363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4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7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5361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2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8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5359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0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29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0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1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2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3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4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5335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36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113" name="Group 81"/>
          <p:cNvGrpSpPr>
            <a:grpSpLocks/>
          </p:cNvGrpSpPr>
          <p:nvPr/>
        </p:nvGrpSpPr>
        <p:grpSpPr bwMode="auto">
          <a:xfrm>
            <a:off x="3604022" y="4601767"/>
            <a:ext cx="2081510" cy="2202656"/>
            <a:chOff x="0" y="0"/>
            <a:chExt cx="2330" cy="1850"/>
          </a:xfrm>
        </p:grpSpPr>
        <p:pic>
          <p:nvPicPr>
            <p:cNvPr id="55354" name="Picture 76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196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5" name="Picture 77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46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6" name="Picture 78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-2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7" name="Picture 79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176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8" name="Picture 80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166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38" name="Picture 82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80" y="5351860"/>
            <a:ext cx="263604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39" name="Picture 83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69" y="5410200"/>
            <a:ext cx="263604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128" name="Group 96"/>
          <p:cNvGrpSpPr>
            <a:grpSpLocks/>
          </p:cNvGrpSpPr>
          <p:nvPr/>
        </p:nvGrpSpPr>
        <p:grpSpPr bwMode="auto">
          <a:xfrm>
            <a:off x="3604022" y="4437460"/>
            <a:ext cx="2179737" cy="2366963"/>
            <a:chOff x="0" y="0"/>
            <a:chExt cx="2440" cy="1988"/>
          </a:xfrm>
        </p:grpSpPr>
        <p:pic>
          <p:nvPicPr>
            <p:cNvPr id="55342" name="Picture 84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334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3" name="Picture 85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384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4" name="Picture 86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11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5" name="Picture 87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314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6" name="Picture 88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304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7" name="Picture 89"/>
            <p:cNvPicPr>
              <a:picLocks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" y="-24"/>
              <a:ext cx="504" cy="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8" name="Picture 90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858"/>
              <a:ext cx="1032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9" name="Picture 91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" y="1314"/>
              <a:ext cx="125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0" name="Picture 92"/>
            <p:cNvPicPr>
              <a:picLocks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" y="650"/>
              <a:ext cx="200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1" name="Picture 93"/>
            <p:cNvPicPr>
              <a:picLocks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" y="1328"/>
              <a:ext cx="20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2" name="Picture 94"/>
            <p:cNvPicPr>
              <a:picLocks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1122"/>
              <a:ext cx="74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3" name="Picture 95"/>
            <p:cNvPicPr>
              <a:picLocks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" y="1202"/>
              <a:ext cx="760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129" name="Picture 97"/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657725"/>
            <a:ext cx="407193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entrent en collision…</a:t>
            </a:r>
          </a:p>
        </p:txBody>
      </p:sp>
    </p:spTree>
    <p:extLst>
      <p:ext uri="{BB962C8B-B14F-4D97-AF65-F5344CB8AC3E}">
        <p14:creationId xmlns:p14="http://schemas.microsoft.com/office/powerpoint/2010/main" val="404084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1310</Words>
  <Application>Microsoft Macintosh PowerPoint</Application>
  <PresentationFormat>On-screen Show (4:3)</PresentationFormat>
  <Paragraphs>277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Avenir Black</vt:lpstr>
      <vt:lpstr>Baghdad</vt:lpstr>
      <vt:lpstr>Calibri</vt:lpstr>
      <vt:lpstr>Cambria Math</vt:lpstr>
      <vt:lpstr>Times</vt:lpstr>
      <vt:lpstr>Times New Roman</vt:lpstr>
      <vt:lpstr>Zapf Dingbats</vt:lpstr>
      <vt:lpstr>Thème Office</vt:lpstr>
      <vt:lpstr>PowerPoint Presentation</vt:lpstr>
      <vt:lpstr>PowerPoint Presentation</vt:lpstr>
      <vt:lpstr>Mesure du temps de vie du D0 avec le détecteur LHCb</vt:lpstr>
      <vt:lpstr>Le détecteur LHCb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 événements dans LHCb</vt:lpstr>
      <vt:lpstr>Est ce que tous les événements enregistrés par LHCb sont intéressants? </vt:lpstr>
      <vt:lpstr>Tous les événements produits sont ils intéressants?</vt:lpstr>
      <vt:lpstr>Comment isoler les événements de signal?</vt:lpstr>
      <vt:lpstr>PowerPoint Presentation</vt:lpstr>
      <vt:lpstr>Soyons précis </vt:lpstr>
      <vt:lpstr>Soyons précis </vt:lpstr>
      <vt:lpstr>Soyons précis </vt:lpstr>
      <vt:lpstr>Soyons précis </vt:lpstr>
      <vt:lpstr>Une mesure sans son incertitude?</vt:lpstr>
      <vt:lpstr>PowerPoint Presentation</vt:lpstr>
      <vt:lpstr>PowerPoint Presentation</vt:lpstr>
      <vt:lpstr>PowerPoint Presentation</vt:lpstr>
      <vt:lpstr>PowerPoint Presentation</vt:lpstr>
      <vt:lpstr>Concepts importants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Yasmine</dc:creator>
  <cp:lastModifiedBy>Yasmine Yasmine</cp:lastModifiedBy>
  <cp:revision>438</cp:revision>
  <dcterms:created xsi:type="dcterms:W3CDTF">2014-03-17T12:01:06Z</dcterms:created>
  <dcterms:modified xsi:type="dcterms:W3CDTF">2020-02-28T10:33:44Z</dcterms:modified>
</cp:coreProperties>
</file>