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9" r:id="rId5"/>
    <p:sldId id="265" r:id="rId6"/>
    <p:sldId id="262" r:id="rId7"/>
    <p:sldId id="270" r:id="rId8"/>
    <p:sldId id="268" r:id="rId9"/>
    <p:sldId id="273" r:id="rId10"/>
    <p:sldId id="275" r:id="rId11"/>
    <p:sldId id="515" r:id="rId12"/>
    <p:sldId id="514" r:id="rId13"/>
    <p:sldId id="258" r:id="rId14"/>
    <p:sldId id="260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6405"/>
  </p:normalViewPr>
  <p:slideViewPr>
    <p:cSldViewPr snapToGrid="0" snapToObjects="1">
      <p:cViewPr varScale="1">
        <p:scale>
          <a:sx n="119" d="100"/>
          <a:sy n="119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0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9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1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7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2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AE25-CBE9-564C-91E8-39B59D800FF3}" type="datetimeFigureOut">
              <a:rPr lang="en-US" smtClean="0"/>
              <a:t>11/25/21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03D1-6EDD-DF4B-B08D-DFA3534F3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tiff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11.gif"/><Relationship Id="rId1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66F0FA7-0493-584A-A586-BD242AC615D2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891ED1C-E8CD-3144-B4FF-CD432CEA7FF5}"/>
              </a:ext>
            </a:extLst>
          </p:cNvPr>
          <p:cNvSpPr txBox="1"/>
          <p:nvPr/>
        </p:nvSpPr>
        <p:spPr>
          <a:xfrm>
            <a:off x="5249216" y="-10605"/>
            <a:ext cx="4612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>
                <a:solidFill>
                  <a:srgbClr val="0070C0"/>
                </a:solidFill>
              </a:rPr>
              <a:t>Journée Pole Théorie – 1st </a:t>
            </a:r>
            <a:r>
              <a:rPr lang="fr-FR" sz="2000" dirty="0" err="1">
                <a:solidFill>
                  <a:srgbClr val="0070C0"/>
                </a:solidFill>
              </a:rPr>
              <a:t>December</a:t>
            </a:r>
            <a:r>
              <a:rPr lang="fr-FR" sz="2000" dirty="0">
                <a:solidFill>
                  <a:srgbClr val="0070C0"/>
                </a:solidFill>
              </a:rPr>
              <a:t> 2021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A58827-A149-734D-B242-06358F948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0" b="8228"/>
          <a:stretch/>
        </p:blipFill>
        <p:spPr>
          <a:xfrm>
            <a:off x="3291840" y="403902"/>
            <a:ext cx="6614160" cy="872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0AE403-3677-A74C-B5F5-87D579F8B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65"/>
            <a:ext cx="1928404" cy="175045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71DA10C-CDEB-DB42-995B-3F80D1C207D7}"/>
              </a:ext>
            </a:extLst>
          </p:cNvPr>
          <p:cNvSpPr txBox="1">
            <a:spLocks noChangeArrowheads="1"/>
          </p:cNvSpPr>
          <p:nvPr/>
        </p:nvSpPr>
        <p:spPr>
          <a:xfrm>
            <a:off x="1971174" y="1360141"/>
            <a:ext cx="6298698" cy="710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Presentation of the Nuclear Theory team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A57DBA6-8CE9-504B-AB7D-0DC9988EF4A1}"/>
              </a:ext>
            </a:extLst>
          </p:cNvPr>
          <p:cNvSpPr txBox="1">
            <a:spLocks noChangeArrowheads="1"/>
          </p:cNvSpPr>
          <p:nvPr/>
        </p:nvSpPr>
        <p:spPr>
          <a:xfrm>
            <a:off x="5657836" y="3803538"/>
            <a:ext cx="3795688" cy="246053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Clr>
                <a:srgbClr val="00CC00"/>
              </a:buClr>
              <a:buNone/>
            </a:pPr>
            <a:r>
              <a:rPr lang="en-US" sz="1600" dirty="0" err="1">
                <a:solidFill>
                  <a:schemeClr val="accent1"/>
                </a:solidFill>
                <a:latin typeface="Candara" panose="020E0502030303020204" pitchFamily="34" charset="0"/>
              </a:rPr>
              <a:t>Jaume</a:t>
            </a: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  <a:r>
              <a:rPr lang="en-US" sz="1600" dirty="0" err="1">
                <a:solidFill>
                  <a:schemeClr val="accent1"/>
                </a:solidFill>
                <a:latin typeface="Candara" panose="020E0502030303020204" pitchFamily="34" charset="0"/>
              </a:rPr>
              <a:t>Carbonell</a:t>
            </a: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 algn="ctr">
              <a:spcBef>
                <a:spcPts val="1200"/>
              </a:spcBef>
              <a:buClr>
                <a:srgbClr val="00CC00"/>
              </a:buClr>
              <a:buNone/>
            </a:pP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Neil Rowley (emeritus)</a:t>
            </a:r>
          </a:p>
          <a:p>
            <a:pPr marL="0" indent="0" algn="ctr">
              <a:spcBef>
                <a:spcPts val="1200"/>
              </a:spcBef>
              <a:buClr>
                <a:srgbClr val="00CC00"/>
              </a:buClr>
              <a:buNone/>
            </a:pP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Peter Schuck (emeritus)</a:t>
            </a:r>
          </a:p>
          <a:p>
            <a:pPr marL="0" indent="0" algn="ctr" fontAlgn="auto">
              <a:spcBef>
                <a:spcPts val="1200"/>
              </a:spcBef>
              <a:spcAft>
                <a:spcPts val="0"/>
              </a:spcAft>
              <a:buClr>
                <a:srgbClr val="00CC00"/>
              </a:buClr>
              <a:buNone/>
            </a:pP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Nguyen Van </a:t>
            </a:r>
            <a:r>
              <a:rPr lang="en-US" sz="1600" dirty="0" err="1">
                <a:solidFill>
                  <a:schemeClr val="accent1"/>
                </a:solidFill>
                <a:latin typeface="Candara" panose="020E0502030303020204" pitchFamily="34" charset="0"/>
              </a:rPr>
              <a:t>Giai</a:t>
            </a:r>
            <a:r>
              <a:rPr lang="en-US" sz="1600" dirty="0">
                <a:solidFill>
                  <a:schemeClr val="accent1"/>
                </a:solidFill>
                <a:latin typeface="Candara" panose="020E0502030303020204" pitchFamily="34" charset="0"/>
              </a:rPr>
              <a:t> (emeritus)</a:t>
            </a:r>
            <a:endParaRPr lang="en-US" sz="1600" dirty="0">
              <a:solidFill>
                <a:schemeClr val="accent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A8DDAA81-E70E-484E-B571-44EEA25C255E}"/>
              </a:ext>
            </a:extLst>
          </p:cNvPr>
          <p:cNvSpPr txBox="1"/>
          <p:nvPr/>
        </p:nvSpPr>
        <p:spPr>
          <a:xfrm>
            <a:off x="2296404" y="1997048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The most important nuclear theory group in France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23CD81B-ADD3-9F41-9015-B9851A30BF18}"/>
              </a:ext>
            </a:extLst>
          </p:cNvPr>
          <p:cNvGrpSpPr/>
          <p:nvPr/>
        </p:nvGrpSpPr>
        <p:grpSpPr>
          <a:xfrm>
            <a:off x="1049530" y="2678818"/>
            <a:ext cx="3404083" cy="3371786"/>
            <a:chOff x="1049530" y="2678818"/>
            <a:chExt cx="3404083" cy="3371786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B3E2B7F-D35B-FE4E-88A7-038335506FE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049530" y="3383775"/>
              <a:ext cx="3404083" cy="2666829"/>
            </a:xfrm>
            <a:prstGeom prst="rect">
              <a:avLst/>
            </a:prstGeom>
            <a:noFill/>
            <a:ln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Marcella Grasso (DR2)</a:t>
              </a:r>
              <a:endParaRPr lang="en-US" sz="1600" dirty="0">
                <a:solidFill>
                  <a:schemeClr val="accent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Guillaume </a:t>
              </a:r>
              <a:r>
                <a:rPr lang="en-US" sz="1600" dirty="0" err="1">
                  <a:solidFill>
                    <a:schemeClr val="accent1"/>
                  </a:solidFill>
                  <a:latin typeface="Candara" panose="020E0502030303020204" pitchFamily="34" charset="0"/>
                </a:rPr>
                <a:t>Hupin</a:t>
              </a: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 (CRCN)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Elias Khan (PRCE1)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 err="1">
                  <a:solidFill>
                    <a:schemeClr val="accent1"/>
                  </a:solidFill>
                  <a:latin typeface="Candara" panose="020E0502030303020204" pitchFamily="34" charset="0"/>
                </a:rPr>
                <a:t>Bira</a:t>
              </a: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 van </a:t>
              </a:r>
              <a:r>
                <a:rPr lang="en-US" sz="1600" dirty="0" err="1">
                  <a:solidFill>
                    <a:schemeClr val="accent1"/>
                  </a:solidFill>
                  <a:latin typeface="Candara" panose="020E0502030303020204" pitchFamily="34" charset="0"/>
                </a:rPr>
                <a:t>Kolck</a:t>
              </a: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 (DR1)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Denis Lacroix (DR2 -&gt; DR1) 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Paolo </a:t>
              </a:r>
              <a:r>
                <a:rPr lang="en-US" sz="1600" dirty="0" err="1">
                  <a:solidFill>
                    <a:schemeClr val="accent1"/>
                  </a:solidFill>
                  <a:latin typeface="Candara" panose="020E0502030303020204" pitchFamily="34" charset="0"/>
                </a:rPr>
                <a:t>Napolitani</a:t>
              </a: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 (CRCN) 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r>
                <a:rPr lang="en-US" sz="1600" dirty="0">
                  <a:solidFill>
                    <a:schemeClr val="accent1"/>
                  </a:solidFill>
                  <a:latin typeface="Candara" panose="020E0502030303020204" pitchFamily="34" charset="0"/>
                </a:rPr>
                <a:t>Michael Urban (DR2)</a:t>
              </a:r>
            </a:p>
            <a:p>
              <a:pPr>
                <a:spcBef>
                  <a:spcPts val="1200"/>
                </a:spcBef>
                <a:buClr>
                  <a:srgbClr val="00CC00"/>
                </a:buClr>
              </a:pPr>
              <a:endParaRPr lang="en-US" sz="1600" dirty="0">
                <a:solidFill>
                  <a:schemeClr val="accent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544DB7-2F6F-2C46-95DE-741B16D423D7}"/>
                </a:ext>
              </a:extLst>
            </p:cNvPr>
            <p:cNvSpPr/>
            <p:nvPr/>
          </p:nvSpPr>
          <p:spPr>
            <a:xfrm>
              <a:off x="1749622" y="2678818"/>
              <a:ext cx="2003898" cy="4093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Permanent staff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6A5BD-D3AD-D549-B3E1-A2FA69342E25}"/>
              </a:ext>
            </a:extLst>
          </p:cNvPr>
          <p:cNvSpPr/>
          <p:nvPr/>
        </p:nvSpPr>
        <p:spPr>
          <a:xfrm>
            <a:off x="6449090" y="3077363"/>
            <a:ext cx="2086667" cy="4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Emeriti</a:t>
            </a:r>
          </a:p>
        </p:txBody>
      </p:sp>
    </p:spTree>
    <p:extLst>
      <p:ext uri="{BB962C8B-B14F-4D97-AF65-F5344CB8AC3E}">
        <p14:creationId xmlns:p14="http://schemas.microsoft.com/office/powerpoint/2010/main" val="249623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5537127" y="182968"/>
            <a:ext cx="4115101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031719-21EB-F240-B3EC-12C6A66D4907}"/>
              </a:ext>
            </a:extLst>
          </p:cNvPr>
          <p:cNvGrpSpPr/>
          <p:nvPr/>
        </p:nvGrpSpPr>
        <p:grpSpPr>
          <a:xfrm>
            <a:off x="90782" y="4188171"/>
            <a:ext cx="3050978" cy="2593374"/>
            <a:chOff x="90782" y="4188171"/>
            <a:chExt cx="3050978" cy="2593374"/>
          </a:xfrm>
        </p:grpSpPr>
        <p:pic>
          <p:nvPicPr>
            <p:cNvPr id="11" name="Picture 31">
              <a:extLst>
                <a:ext uri="{FF2B5EF4-FFF2-40B4-BE49-F238E27FC236}">
                  <a16:creationId xmlns:a16="http://schemas.microsoft.com/office/drawing/2014/main" id="{031C43CA-15EE-DA41-A429-432CA8A2E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145" y="4652057"/>
              <a:ext cx="2600252" cy="1810582"/>
            </a:xfrm>
            <a:prstGeom prst="rect">
              <a:avLst/>
            </a:prstGeom>
          </p:spPr>
        </p:pic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787D371E-6C23-524E-AA20-F8A39503E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78" y="6473768"/>
              <a:ext cx="2225208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en-US" sz="1400" dirty="0">
                  <a:latin typeface="+mn-lt"/>
                  <a:cs typeface="Arial" charset="0"/>
                </a:rPr>
                <a:t>Urban </a:t>
              </a:r>
              <a:r>
                <a:rPr lang="en-US" altLang="en-US" sz="1400" i="1" dirty="0">
                  <a:latin typeface="+mn-lt"/>
                  <a:cs typeface="Arial" charset="0"/>
                </a:rPr>
                <a:t>et al</a:t>
              </a:r>
              <a:r>
                <a:rPr lang="en-US" altLang="en-US" sz="1400" dirty="0">
                  <a:latin typeface="+mn-lt"/>
                  <a:cs typeface="Arial" charset="0"/>
                </a:rPr>
                <a:t>.,</a:t>
              </a:r>
              <a:r>
                <a:rPr lang="en-US" sz="1400" dirty="0"/>
                <a:t> </a:t>
              </a:r>
              <a:r>
                <a:rPr lang="en-US" altLang="en-US" sz="1400" i="1" dirty="0">
                  <a:latin typeface="+mn-lt"/>
                  <a:cs typeface="Arial" charset="0"/>
                </a:rPr>
                <a:t>EPJ ST</a:t>
              </a:r>
              <a:r>
                <a:rPr lang="en-US" altLang="en-US" sz="1400" dirty="0">
                  <a:latin typeface="+mn-lt"/>
                  <a:cs typeface="Arial" charset="0"/>
                </a:rPr>
                <a:t> (2021) </a:t>
              </a:r>
            </a:p>
          </p:txBody>
        </p:sp>
        <p:sp>
          <p:nvSpPr>
            <p:cNvPr id="13" name="ZoneTexte 6">
              <a:extLst>
                <a:ext uri="{FF2B5EF4-FFF2-40B4-BE49-F238E27FC236}">
                  <a16:creationId xmlns:a16="http://schemas.microsoft.com/office/drawing/2014/main" id="{9D678C80-516C-8B4D-8233-22BAB6A6F01A}"/>
                </a:ext>
              </a:extLst>
            </p:cNvPr>
            <p:cNvSpPr txBox="1"/>
            <p:nvPr/>
          </p:nvSpPr>
          <p:spPr>
            <a:xfrm>
              <a:off x="90782" y="4188171"/>
              <a:ext cx="3050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pairing</a:t>
              </a:r>
              <a:r>
                <a:rPr kumimoji="0" lang="fr-FR" sz="1600" b="0" i="0" u="none" strike="noStrike" kern="120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 gap in neutron </a:t>
              </a:r>
              <a:r>
                <a:rPr kumimoji="0" lang="fr-FR" sz="1600" b="0" i="0" u="none" strike="noStrike" kern="1200" cap="none" spc="0" normalizeH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matter</a:t>
              </a:r>
              <a:endParaRPr kumimoji="0" lang="fr-FR" sz="1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5C8425-7B90-4F45-9215-BB0C62FC1133}"/>
              </a:ext>
            </a:extLst>
          </p:cNvPr>
          <p:cNvGrpSpPr/>
          <p:nvPr/>
        </p:nvGrpSpPr>
        <p:grpSpPr>
          <a:xfrm>
            <a:off x="6083746" y="2768817"/>
            <a:ext cx="3718593" cy="3615017"/>
            <a:chOff x="6083746" y="2768817"/>
            <a:chExt cx="3718593" cy="3615017"/>
          </a:xfrm>
        </p:grpSpPr>
        <p:pic>
          <p:nvPicPr>
            <p:cNvPr id="14" name="Image 5">
              <a:extLst>
                <a:ext uri="{FF2B5EF4-FFF2-40B4-BE49-F238E27FC236}">
                  <a16:creationId xmlns:a16="http://schemas.microsoft.com/office/drawing/2014/main" id="{5629FAC3-BE81-D747-B0EE-8AADD42CD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3746" y="3446260"/>
              <a:ext cx="3570287" cy="2689942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E198309B-51D7-FF4C-9E8E-51EC44DAB49D}"/>
                </a:ext>
              </a:extLst>
            </p:cNvPr>
            <p:cNvSpPr txBox="1"/>
            <p:nvPr/>
          </p:nvSpPr>
          <p:spPr>
            <a:xfrm>
              <a:off x="6353766" y="2768817"/>
              <a:ext cx="34485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constraint on symmetry energy from 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gravitational waves and nuclear physics</a:t>
              </a:r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86D0C604-2BA3-4242-A119-6CDE169C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746" y="6076057"/>
              <a:ext cx="3570287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dirty="0">
                  <a:latin typeface="+mn-lt"/>
                  <a:cs typeface="Arial" charset="0"/>
                </a:rPr>
                <a:t>Khan </a:t>
              </a:r>
              <a:r>
                <a:rPr lang="en-US" altLang="en-US" sz="1400" i="1" dirty="0">
                  <a:latin typeface="+mn-lt"/>
                  <a:cs typeface="Arial" charset="0"/>
                </a:rPr>
                <a:t>et al</a:t>
              </a:r>
              <a:r>
                <a:rPr lang="en-US" altLang="en-US" sz="1400" dirty="0">
                  <a:latin typeface="+mn-lt"/>
                  <a:cs typeface="Arial" charset="0"/>
                </a:rPr>
                <a:t>., </a:t>
              </a:r>
              <a:r>
                <a:rPr lang="en-US" altLang="en-US" sz="1400" i="1" dirty="0">
                  <a:latin typeface="+mn-lt"/>
                  <a:cs typeface="Arial" charset="0"/>
                </a:rPr>
                <a:t>PRC </a:t>
              </a:r>
              <a:r>
                <a:rPr lang="en-US" altLang="en-US" sz="1400" b="1" dirty="0">
                  <a:latin typeface="+mn-lt"/>
                  <a:cs typeface="Arial" charset="0"/>
                </a:rPr>
                <a:t>102</a:t>
              </a:r>
              <a:r>
                <a:rPr lang="en-US" altLang="en-US" sz="1400" dirty="0">
                  <a:latin typeface="+mn-lt"/>
                  <a:cs typeface="Arial" charset="0"/>
                </a:rPr>
                <a:t> (2020) 015805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904247-A725-144E-83A4-22F8BFC98185}"/>
              </a:ext>
            </a:extLst>
          </p:cNvPr>
          <p:cNvGrpSpPr/>
          <p:nvPr/>
        </p:nvGrpSpPr>
        <p:grpSpPr>
          <a:xfrm>
            <a:off x="2680846" y="3243541"/>
            <a:ext cx="3723229" cy="3384115"/>
            <a:chOff x="2680846" y="3243541"/>
            <a:chExt cx="3723229" cy="3384115"/>
          </a:xfrm>
        </p:grpSpPr>
        <p:pic>
          <p:nvPicPr>
            <p:cNvPr id="17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6BEF098-D394-4C4E-B998-056904D8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255" y="4137204"/>
              <a:ext cx="1912555" cy="2482252"/>
            </a:xfrm>
            <a:prstGeom prst="rect">
              <a:avLst/>
            </a:prstGeom>
          </p:spPr>
        </p:pic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3F84B138-B4AC-F143-AC31-0ADA48314DB7}"/>
                </a:ext>
              </a:extLst>
            </p:cNvPr>
            <p:cNvSpPr txBox="1"/>
            <p:nvPr/>
          </p:nvSpPr>
          <p:spPr>
            <a:xfrm>
              <a:off x="2680846" y="3243541"/>
              <a:ext cx="3723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neutrino emissivity in neutron-star merger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for dependence on density, temperature, and proton fraction</a:t>
              </a:r>
            </a:p>
          </p:txBody>
        </p:sp>
        <p:sp>
          <p:nvSpPr>
            <p:cNvPr id="27" name="Rectangle 1">
              <a:extLst>
                <a:ext uri="{FF2B5EF4-FFF2-40B4-BE49-F238E27FC236}">
                  <a16:creationId xmlns:a16="http://schemas.microsoft.com/office/drawing/2014/main" id="{81D8C009-003C-B243-AEC1-E3AE5577A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170" y="6319879"/>
              <a:ext cx="1906189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i="1" dirty="0">
                  <a:latin typeface="+mn-lt"/>
                  <a:cs typeface="Arial" charset="0"/>
                </a:rPr>
                <a:t>PRD </a:t>
              </a:r>
              <a:r>
                <a:rPr lang="en-US" altLang="en-US" sz="1400" b="1" dirty="0">
                  <a:latin typeface="+mn-lt"/>
                  <a:cs typeface="Arial" charset="0"/>
                </a:rPr>
                <a:t>89</a:t>
              </a:r>
              <a:r>
                <a:rPr lang="en-US" altLang="en-US" sz="1400" dirty="0">
                  <a:latin typeface="+mn-lt"/>
                  <a:cs typeface="Arial" charset="0"/>
                </a:rPr>
                <a:t> (2014) 104029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3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5537127" y="182968"/>
            <a:ext cx="4115101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031719-21EB-F240-B3EC-12C6A66D4907}"/>
              </a:ext>
            </a:extLst>
          </p:cNvPr>
          <p:cNvGrpSpPr/>
          <p:nvPr/>
        </p:nvGrpSpPr>
        <p:grpSpPr>
          <a:xfrm>
            <a:off x="90782" y="4188171"/>
            <a:ext cx="3050978" cy="2593374"/>
            <a:chOff x="90782" y="4188171"/>
            <a:chExt cx="3050978" cy="2593374"/>
          </a:xfrm>
        </p:grpSpPr>
        <p:pic>
          <p:nvPicPr>
            <p:cNvPr id="11" name="Picture 31">
              <a:extLst>
                <a:ext uri="{FF2B5EF4-FFF2-40B4-BE49-F238E27FC236}">
                  <a16:creationId xmlns:a16="http://schemas.microsoft.com/office/drawing/2014/main" id="{031C43CA-15EE-DA41-A429-432CA8A2E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145" y="4652057"/>
              <a:ext cx="2600252" cy="1810582"/>
            </a:xfrm>
            <a:prstGeom prst="rect">
              <a:avLst/>
            </a:prstGeom>
          </p:spPr>
        </p:pic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787D371E-6C23-524E-AA20-F8A39503E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78" y="6473768"/>
              <a:ext cx="2225208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en-US" sz="1400" dirty="0">
                  <a:latin typeface="+mn-lt"/>
                  <a:cs typeface="Arial" charset="0"/>
                </a:rPr>
                <a:t>Urban </a:t>
              </a:r>
              <a:r>
                <a:rPr lang="en-US" altLang="en-US" sz="1400" i="1" dirty="0">
                  <a:latin typeface="+mn-lt"/>
                  <a:cs typeface="Arial" charset="0"/>
                </a:rPr>
                <a:t>et al</a:t>
              </a:r>
              <a:r>
                <a:rPr lang="en-US" altLang="en-US" sz="1400" dirty="0">
                  <a:latin typeface="+mn-lt"/>
                  <a:cs typeface="Arial" charset="0"/>
                </a:rPr>
                <a:t>.,</a:t>
              </a:r>
              <a:r>
                <a:rPr lang="en-US" sz="1400" dirty="0"/>
                <a:t> </a:t>
              </a:r>
              <a:r>
                <a:rPr lang="en-US" altLang="en-US" sz="1400" i="1" dirty="0">
                  <a:latin typeface="+mn-lt"/>
                  <a:cs typeface="Arial" charset="0"/>
                </a:rPr>
                <a:t>EPJ ST</a:t>
              </a:r>
              <a:r>
                <a:rPr lang="en-US" altLang="en-US" sz="1400" dirty="0">
                  <a:latin typeface="+mn-lt"/>
                  <a:cs typeface="Arial" charset="0"/>
                </a:rPr>
                <a:t> (2021) </a:t>
              </a:r>
            </a:p>
          </p:txBody>
        </p:sp>
        <p:sp>
          <p:nvSpPr>
            <p:cNvPr id="13" name="ZoneTexte 6">
              <a:extLst>
                <a:ext uri="{FF2B5EF4-FFF2-40B4-BE49-F238E27FC236}">
                  <a16:creationId xmlns:a16="http://schemas.microsoft.com/office/drawing/2014/main" id="{9D678C80-516C-8B4D-8233-22BAB6A6F01A}"/>
                </a:ext>
              </a:extLst>
            </p:cNvPr>
            <p:cNvSpPr txBox="1"/>
            <p:nvPr/>
          </p:nvSpPr>
          <p:spPr>
            <a:xfrm>
              <a:off x="90782" y="4188171"/>
              <a:ext cx="3050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pairing</a:t>
              </a:r>
              <a:r>
                <a:rPr kumimoji="0" lang="fr-FR" sz="1600" b="0" i="0" u="none" strike="noStrike" kern="1200" cap="none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 gap in neutron </a:t>
              </a:r>
              <a:r>
                <a:rPr kumimoji="0" lang="fr-FR" sz="1600" b="0" i="0" u="none" strike="noStrike" kern="1200" cap="none" spc="0" normalizeH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matter</a:t>
              </a:r>
              <a:endParaRPr kumimoji="0" lang="fr-FR" sz="1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5C8425-7B90-4F45-9215-BB0C62FC1133}"/>
              </a:ext>
            </a:extLst>
          </p:cNvPr>
          <p:cNvGrpSpPr/>
          <p:nvPr/>
        </p:nvGrpSpPr>
        <p:grpSpPr>
          <a:xfrm>
            <a:off x="6083746" y="2768817"/>
            <a:ext cx="3718593" cy="3615017"/>
            <a:chOff x="6083746" y="2768817"/>
            <a:chExt cx="3718593" cy="3615017"/>
          </a:xfrm>
        </p:grpSpPr>
        <p:pic>
          <p:nvPicPr>
            <p:cNvPr id="14" name="Image 5">
              <a:extLst>
                <a:ext uri="{FF2B5EF4-FFF2-40B4-BE49-F238E27FC236}">
                  <a16:creationId xmlns:a16="http://schemas.microsoft.com/office/drawing/2014/main" id="{5629FAC3-BE81-D747-B0EE-8AADD42CD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3746" y="3446260"/>
              <a:ext cx="3570287" cy="2689942"/>
            </a:xfrm>
            <a:prstGeom prst="rect">
              <a:avLst/>
            </a:prstGeom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E198309B-51D7-FF4C-9E8E-51EC44DAB49D}"/>
                </a:ext>
              </a:extLst>
            </p:cNvPr>
            <p:cNvSpPr txBox="1"/>
            <p:nvPr/>
          </p:nvSpPr>
          <p:spPr>
            <a:xfrm>
              <a:off x="6353766" y="2768817"/>
              <a:ext cx="34485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constraint on symmetry energy from 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gravitational waves and nuclear physics</a:t>
              </a:r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86D0C604-2BA3-4242-A119-6CDE169C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746" y="6076057"/>
              <a:ext cx="3570287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dirty="0">
                  <a:latin typeface="+mn-lt"/>
                  <a:cs typeface="Arial" charset="0"/>
                </a:rPr>
                <a:t>Khan </a:t>
              </a:r>
              <a:r>
                <a:rPr lang="en-US" altLang="en-US" sz="1400" i="1" dirty="0">
                  <a:latin typeface="+mn-lt"/>
                  <a:cs typeface="Arial" charset="0"/>
                </a:rPr>
                <a:t>et al</a:t>
              </a:r>
              <a:r>
                <a:rPr lang="en-US" altLang="en-US" sz="1400" dirty="0">
                  <a:latin typeface="+mn-lt"/>
                  <a:cs typeface="Arial" charset="0"/>
                </a:rPr>
                <a:t>., </a:t>
              </a:r>
              <a:r>
                <a:rPr lang="en-US" altLang="en-US" sz="1400" i="1" dirty="0">
                  <a:latin typeface="+mn-lt"/>
                  <a:cs typeface="Arial" charset="0"/>
                </a:rPr>
                <a:t>PRC </a:t>
              </a:r>
              <a:r>
                <a:rPr lang="en-US" altLang="en-US" sz="1400" b="1" dirty="0">
                  <a:latin typeface="+mn-lt"/>
                  <a:cs typeface="Arial" charset="0"/>
                </a:rPr>
                <a:t>102</a:t>
              </a:r>
              <a:r>
                <a:rPr lang="en-US" altLang="en-US" sz="1400" dirty="0">
                  <a:latin typeface="+mn-lt"/>
                  <a:cs typeface="Arial" charset="0"/>
                </a:rPr>
                <a:t> (2020) 015805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904247-A725-144E-83A4-22F8BFC98185}"/>
              </a:ext>
            </a:extLst>
          </p:cNvPr>
          <p:cNvGrpSpPr/>
          <p:nvPr/>
        </p:nvGrpSpPr>
        <p:grpSpPr>
          <a:xfrm>
            <a:off x="2680846" y="3243541"/>
            <a:ext cx="3723229" cy="3384115"/>
            <a:chOff x="2680846" y="3243541"/>
            <a:chExt cx="3723229" cy="3384115"/>
          </a:xfrm>
        </p:grpSpPr>
        <p:pic>
          <p:nvPicPr>
            <p:cNvPr id="17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6BEF098-D394-4C4E-B998-056904D8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255" y="4137204"/>
              <a:ext cx="1912555" cy="2482252"/>
            </a:xfrm>
            <a:prstGeom prst="rect">
              <a:avLst/>
            </a:prstGeom>
          </p:spPr>
        </p:pic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3F84B138-B4AC-F143-AC31-0ADA48314DB7}"/>
                </a:ext>
              </a:extLst>
            </p:cNvPr>
            <p:cNvSpPr txBox="1"/>
            <p:nvPr/>
          </p:nvSpPr>
          <p:spPr>
            <a:xfrm>
              <a:off x="2680846" y="3243541"/>
              <a:ext cx="37232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neutrino emissivity in neutron-star merger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for dependence on density, temperature, and proton fraction</a:t>
              </a:r>
            </a:p>
          </p:txBody>
        </p:sp>
        <p:sp>
          <p:nvSpPr>
            <p:cNvPr id="27" name="Rectangle 1">
              <a:extLst>
                <a:ext uri="{FF2B5EF4-FFF2-40B4-BE49-F238E27FC236}">
                  <a16:creationId xmlns:a16="http://schemas.microsoft.com/office/drawing/2014/main" id="{81D8C009-003C-B243-AEC1-E3AE5577A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0170" y="6319879"/>
              <a:ext cx="1906189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i="1" dirty="0">
                  <a:latin typeface="+mn-lt"/>
                  <a:cs typeface="Arial" charset="0"/>
                </a:rPr>
                <a:t>PRD </a:t>
              </a:r>
              <a:r>
                <a:rPr lang="en-US" altLang="en-US" sz="1400" b="1" dirty="0">
                  <a:latin typeface="+mn-lt"/>
                  <a:cs typeface="Arial" charset="0"/>
                </a:rPr>
                <a:t>89</a:t>
              </a:r>
              <a:r>
                <a:rPr lang="en-US" altLang="en-US" sz="1400" dirty="0">
                  <a:latin typeface="+mn-lt"/>
                  <a:cs typeface="Arial" charset="0"/>
                </a:rPr>
                <a:t> (2014) 104029  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6B28C82-0697-CF43-98C0-0740AE8BEF65}"/>
              </a:ext>
            </a:extLst>
          </p:cNvPr>
          <p:cNvGrpSpPr/>
          <p:nvPr/>
        </p:nvGrpSpPr>
        <p:grpSpPr>
          <a:xfrm>
            <a:off x="2692226" y="2286653"/>
            <a:ext cx="4084983" cy="4363277"/>
            <a:chOff x="2703443" y="1858617"/>
            <a:chExt cx="4084983" cy="43632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3D788D-1C1E-AB4B-BF1F-A9640212AA7D}"/>
                </a:ext>
              </a:extLst>
            </p:cNvPr>
            <p:cNvSpPr/>
            <p:nvPr/>
          </p:nvSpPr>
          <p:spPr>
            <a:xfrm>
              <a:off x="2703443" y="1858617"/>
              <a:ext cx="4084983" cy="4363277"/>
            </a:xfrm>
            <a:prstGeom prst="rect">
              <a:avLst/>
            </a:prstGeom>
            <a:solidFill>
              <a:schemeClr val="bg1"/>
            </a:solidFill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CEE97DF-A0F1-4F4B-B4D9-A1FAB48DF6D1}"/>
                </a:ext>
              </a:extLst>
            </p:cNvPr>
            <p:cNvSpPr txBox="1"/>
            <p:nvPr/>
          </p:nvSpPr>
          <p:spPr>
            <a:xfrm>
              <a:off x="3188463" y="1907098"/>
              <a:ext cx="329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Some examples of current topics</a:t>
              </a: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5D3B4800-E36B-C846-A10B-6030EBE9B425}"/>
                </a:ext>
              </a:extLst>
            </p:cNvPr>
            <p:cNvGrpSpPr/>
            <p:nvPr/>
          </p:nvGrpSpPr>
          <p:grpSpPr>
            <a:xfrm>
              <a:off x="3076854" y="2324911"/>
              <a:ext cx="3124379" cy="369332"/>
              <a:chOff x="2949472" y="2544626"/>
              <a:chExt cx="3124379" cy="369332"/>
            </a:xfrm>
          </p:grpSpPr>
          <p:sp>
            <p:nvSpPr>
              <p:cNvPr id="44" name="Flèche vers la droite 43">
                <a:extLst>
                  <a:ext uri="{FF2B5EF4-FFF2-40B4-BE49-F238E27FC236}">
                    <a16:creationId xmlns:a16="http://schemas.microsoft.com/office/drawing/2014/main" id="{5348DA2C-CBA4-354F-A663-B9B1A6497EB6}"/>
                  </a:ext>
                </a:extLst>
              </p:cNvPr>
              <p:cNvSpPr/>
              <p:nvPr/>
            </p:nvSpPr>
            <p:spPr>
              <a:xfrm>
                <a:off x="2949472" y="2649544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9CEAD0F9-1274-B842-865F-142371985694}"/>
                  </a:ext>
                </a:extLst>
              </p:cNvPr>
              <p:cNvSpPr txBox="1"/>
              <p:nvPr/>
            </p:nvSpPr>
            <p:spPr>
              <a:xfrm>
                <a:off x="3271289" y="2544626"/>
                <a:ext cx="2802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Superfluidity at low density 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D3DC908-1928-844F-AC5A-C8A3B6801338}"/>
                </a:ext>
              </a:extLst>
            </p:cNvPr>
            <p:cNvGrpSpPr/>
            <p:nvPr/>
          </p:nvGrpSpPr>
          <p:grpSpPr>
            <a:xfrm>
              <a:off x="3062408" y="5276302"/>
              <a:ext cx="3025506" cy="646331"/>
              <a:chOff x="2852200" y="5468765"/>
              <a:chExt cx="3025506" cy="646331"/>
            </a:xfrm>
          </p:grpSpPr>
          <p:sp>
            <p:nvSpPr>
              <p:cNvPr id="42" name="Flèche vers la droite 41">
                <a:extLst>
                  <a:ext uri="{FF2B5EF4-FFF2-40B4-BE49-F238E27FC236}">
                    <a16:creationId xmlns:a16="http://schemas.microsoft.com/office/drawing/2014/main" id="{A249C487-E5B1-AD4E-9D62-DCDE599F1162}"/>
                  </a:ext>
                </a:extLst>
              </p:cNvPr>
              <p:cNvSpPr/>
              <p:nvPr/>
            </p:nvSpPr>
            <p:spPr>
              <a:xfrm>
                <a:off x="2852200" y="5573683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73F72DC-13C9-5E41-916C-55E08E4BB708}"/>
                  </a:ext>
                </a:extLst>
              </p:cNvPr>
              <p:cNvSpPr txBox="1"/>
              <p:nvPr/>
            </p:nvSpPr>
            <p:spPr>
              <a:xfrm>
                <a:off x="3174017" y="5468765"/>
                <a:ext cx="27036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Description of reaction for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nuclear astrophysics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FD5B2F27-36BF-F047-B018-AB472527E605}"/>
                </a:ext>
              </a:extLst>
            </p:cNvPr>
            <p:cNvGrpSpPr/>
            <p:nvPr/>
          </p:nvGrpSpPr>
          <p:grpSpPr>
            <a:xfrm>
              <a:off x="3062408" y="4523141"/>
              <a:ext cx="3274357" cy="646331"/>
              <a:chOff x="2935026" y="4742856"/>
              <a:chExt cx="3274357" cy="646331"/>
            </a:xfrm>
          </p:grpSpPr>
          <p:sp>
            <p:nvSpPr>
              <p:cNvPr id="40" name="Flèche vers la droite 39">
                <a:extLst>
                  <a:ext uri="{FF2B5EF4-FFF2-40B4-BE49-F238E27FC236}">
                    <a16:creationId xmlns:a16="http://schemas.microsoft.com/office/drawing/2014/main" id="{D68714DB-58F4-F44B-ADA3-C12467A43C87}"/>
                  </a:ext>
                </a:extLst>
              </p:cNvPr>
              <p:cNvSpPr/>
              <p:nvPr/>
            </p:nvSpPr>
            <p:spPr>
              <a:xfrm>
                <a:off x="2935026" y="4847774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1D4F865-F4F1-8343-BC8F-811EEE1D3F1C}"/>
                  </a:ext>
                </a:extLst>
              </p:cNvPr>
              <p:cNvSpPr txBox="1"/>
              <p:nvPr/>
            </p:nvSpPr>
            <p:spPr>
              <a:xfrm>
                <a:off x="3256843" y="4742856"/>
                <a:ext cx="29525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accent1"/>
                    </a:solidFill>
                  </a:rPr>
                  <a:t>neutrino </a:t>
                </a:r>
                <a:r>
                  <a:rPr lang="fr-FR" dirty="0" err="1">
                    <a:solidFill>
                      <a:schemeClr val="accent1"/>
                    </a:solidFill>
                  </a:rPr>
                  <a:t>emission</a:t>
                </a:r>
                <a:r>
                  <a:rPr lang="fr-FR" dirty="0">
                    <a:solidFill>
                      <a:schemeClr val="accent1"/>
                    </a:solidFill>
                  </a:rPr>
                  <a:t> </a:t>
                </a:r>
                <a:r>
                  <a:rPr lang="fr-FR" dirty="0" err="1">
                    <a:solidFill>
                      <a:schemeClr val="accent1"/>
                    </a:solidFill>
                  </a:rPr>
                  <a:t>from</a:t>
                </a:r>
                <a:r>
                  <a:rPr lang="fr-FR" dirty="0">
                    <a:solidFill>
                      <a:schemeClr val="accent1"/>
                    </a:solidFill>
                  </a:rPr>
                  <a:t> (hot) </a:t>
                </a:r>
              </a:p>
              <a:p>
                <a:r>
                  <a:rPr lang="fr-FR" dirty="0" err="1">
                    <a:solidFill>
                      <a:schemeClr val="accent1"/>
                    </a:solidFill>
                  </a:rPr>
                  <a:t>asymmetric</a:t>
                </a:r>
                <a:r>
                  <a:rPr lang="fr-FR" dirty="0">
                    <a:solidFill>
                      <a:schemeClr val="accent1"/>
                    </a:solidFill>
                  </a:rPr>
                  <a:t> </a:t>
                </a:r>
                <a:r>
                  <a:rPr lang="fr-FR" dirty="0" err="1">
                    <a:solidFill>
                      <a:schemeClr val="accent1"/>
                    </a:solidFill>
                  </a:rPr>
                  <a:t>matter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CC8B86D2-00FC-CB42-9B3B-AB9CBD19D4FC}"/>
                </a:ext>
              </a:extLst>
            </p:cNvPr>
            <p:cNvGrpSpPr/>
            <p:nvPr/>
          </p:nvGrpSpPr>
          <p:grpSpPr>
            <a:xfrm>
              <a:off x="3045324" y="3716345"/>
              <a:ext cx="2815688" cy="646331"/>
              <a:chOff x="2917942" y="3936060"/>
              <a:chExt cx="2815688" cy="646331"/>
            </a:xfrm>
          </p:grpSpPr>
          <p:sp>
            <p:nvSpPr>
              <p:cNvPr id="38" name="Flèche vers la droite 37">
                <a:extLst>
                  <a:ext uri="{FF2B5EF4-FFF2-40B4-BE49-F238E27FC236}">
                    <a16:creationId xmlns:a16="http://schemas.microsoft.com/office/drawing/2014/main" id="{0CAA6F7B-CB53-1945-8454-E533109036A7}"/>
                  </a:ext>
                </a:extLst>
              </p:cNvPr>
              <p:cNvSpPr/>
              <p:nvPr/>
            </p:nvSpPr>
            <p:spPr>
              <a:xfrm>
                <a:off x="2917942" y="4040978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B7272B0-DF51-8D48-AEE4-72F55DD69B8A}"/>
                  </a:ext>
                </a:extLst>
              </p:cNvPr>
              <p:cNvSpPr txBox="1"/>
              <p:nvPr/>
            </p:nvSpPr>
            <p:spPr>
              <a:xfrm>
                <a:off x="3271289" y="3936060"/>
                <a:ext cx="24623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what can we learn from </a:t>
                </a:r>
              </a:p>
              <a:p>
                <a:r>
                  <a:rPr lang="en-US" dirty="0" err="1">
                    <a:solidFill>
                      <a:srgbClr val="0070C0"/>
                    </a:solidFill>
                  </a:rPr>
                  <a:t>gravitionnal</a:t>
                </a:r>
                <a:r>
                  <a:rPr lang="en-US" dirty="0">
                    <a:solidFill>
                      <a:srgbClr val="0070C0"/>
                    </a:solidFill>
                  </a:rPr>
                  <a:t> waves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5BED784D-B934-C441-8468-E18F8B345B16}"/>
                </a:ext>
              </a:extLst>
            </p:cNvPr>
            <p:cNvGrpSpPr/>
            <p:nvPr/>
          </p:nvGrpSpPr>
          <p:grpSpPr>
            <a:xfrm>
              <a:off x="3091545" y="3120188"/>
              <a:ext cx="2375119" cy="369332"/>
              <a:chOff x="2964163" y="3339903"/>
              <a:chExt cx="2375119" cy="369332"/>
            </a:xfrm>
          </p:grpSpPr>
          <p:sp>
            <p:nvSpPr>
              <p:cNvPr id="36" name="Flèche vers la droite 35">
                <a:extLst>
                  <a:ext uri="{FF2B5EF4-FFF2-40B4-BE49-F238E27FC236}">
                    <a16:creationId xmlns:a16="http://schemas.microsoft.com/office/drawing/2014/main" id="{41E929C6-A19B-0644-9B8C-3C04D9C5DADC}"/>
                  </a:ext>
                </a:extLst>
              </p:cNvPr>
              <p:cNvSpPr/>
              <p:nvPr/>
            </p:nvSpPr>
            <p:spPr>
              <a:xfrm>
                <a:off x="2964163" y="3444821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705330F-83C3-5A4D-B8EE-1099DA439F5F}"/>
                  </a:ext>
                </a:extLst>
              </p:cNvPr>
              <p:cNvSpPr txBox="1"/>
              <p:nvPr/>
            </p:nvSpPr>
            <p:spPr>
              <a:xfrm>
                <a:off x="3317510" y="3339903"/>
                <a:ext cx="2021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0070C0"/>
                    </a:solidFill>
                  </a:rPr>
                  <a:t>Role</a:t>
                </a:r>
                <a:r>
                  <a:rPr lang="fr-FR" dirty="0">
                    <a:solidFill>
                      <a:srgbClr val="0070C0"/>
                    </a:solidFill>
                  </a:rPr>
                  <a:t> of </a:t>
                </a:r>
                <a:r>
                  <a:rPr lang="fr-FR" dirty="0" err="1">
                    <a:solidFill>
                      <a:srgbClr val="0070C0"/>
                    </a:solidFill>
                  </a:rPr>
                  <a:t>Hypernuclei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023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52DB014-5859-364A-9E7E-B74CF89C60FD}"/>
              </a:ext>
            </a:extLst>
          </p:cNvPr>
          <p:cNvCxnSpPr>
            <a:cxnSpLocks/>
          </p:cNvCxnSpPr>
          <p:nvPr/>
        </p:nvCxnSpPr>
        <p:spPr>
          <a:xfrm flipV="1">
            <a:off x="906000" y="407197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F733BD2-0621-4947-80CF-7D5064883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2609" r="-364"/>
          <a:stretch/>
        </p:blipFill>
        <p:spPr>
          <a:xfrm>
            <a:off x="-22976" y="10004"/>
            <a:ext cx="2786494" cy="169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5BEF36-70B0-2246-B25D-4807A16D239A}"/>
              </a:ext>
            </a:extLst>
          </p:cNvPr>
          <p:cNvSpPr txBox="1"/>
          <p:nvPr/>
        </p:nvSpPr>
        <p:spPr>
          <a:xfrm>
            <a:off x="2696576" y="38260"/>
            <a:ext cx="7245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Some scientific highlights of nuclear physics theory @IN2P3</a:t>
            </a:r>
          </a:p>
          <a:p>
            <a:pPr algn="r"/>
            <a:r>
              <a:rPr lang="en-US" sz="2000" dirty="0">
                <a:solidFill>
                  <a:srgbClr val="0070C0"/>
                </a:solidFill>
              </a:rPr>
              <a:t>Using New technologies: quantum computing and machine learning</a:t>
            </a:r>
          </a:p>
        </p:txBody>
      </p:sp>
      <p:pic>
        <p:nvPicPr>
          <p:cNvPr id="7" name="Picture 4" descr="Jannus">
            <a:extLst>
              <a:ext uri="{FF2B5EF4-FFF2-40B4-BE49-F238E27FC236}">
                <a16:creationId xmlns:a16="http://schemas.microsoft.com/office/drawing/2014/main" id="{1078659C-2EBF-7D49-8CDC-D8F19BA1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70" y="384685"/>
            <a:ext cx="526905" cy="4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054982D-FF4F-8F40-93F4-C70DB79AEC46}"/>
              </a:ext>
            </a:extLst>
          </p:cNvPr>
          <p:cNvGrpSpPr/>
          <p:nvPr/>
        </p:nvGrpSpPr>
        <p:grpSpPr>
          <a:xfrm>
            <a:off x="598797" y="3423131"/>
            <a:ext cx="10841635" cy="3424865"/>
            <a:chOff x="598797" y="3423131"/>
            <a:chExt cx="10841635" cy="342486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08235FF-4717-5646-966F-3F70E930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906" y="3894240"/>
              <a:ext cx="4862881" cy="2645979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27E9082-1035-F54D-8B4A-7C87283D4508}"/>
                </a:ext>
              </a:extLst>
            </p:cNvPr>
            <p:cNvGrpSpPr/>
            <p:nvPr/>
          </p:nvGrpSpPr>
          <p:grpSpPr>
            <a:xfrm>
              <a:off x="6487432" y="3542601"/>
              <a:ext cx="4953000" cy="3305395"/>
              <a:chOff x="9924314" y="4381808"/>
              <a:chExt cx="4953000" cy="3305395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09FBE07D-5183-B54D-A491-149CC814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24314" y="4381808"/>
                <a:ext cx="2540408" cy="290869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B74B5EC-F2C9-AA41-B6FD-577BFD5CE631}"/>
                  </a:ext>
                </a:extLst>
              </p:cNvPr>
              <p:cNvSpPr/>
              <p:nvPr/>
            </p:nvSpPr>
            <p:spPr>
              <a:xfrm>
                <a:off x="9924314" y="7379426"/>
                <a:ext cx="4953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Lacroix, PRL 125, 230502 (2020).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FFD6A7-0418-964E-8D17-6665B2DA9BED}"/>
                </a:ext>
              </a:extLst>
            </p:cNvPr>
            <p:cNvSpPr/>
            <p:nvPr/>
          </p:nvSpPr>
          <p:spPr>
            <a:xfrm>
              <a:off x="598797" y="3423131"/>
              <a:ext cx="2338815" cy="4265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Quantum computing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2BECC-1CD7-044B-BF48-FDDF424438EA}"/>
              </a:ext>
            </a:extLst>
          </p:cNvPr>
          <p:cNvSpPr/>
          <p:nvPr/>
        </p:nvSpPr>
        <p:spPr>
          <a:xfrm>
            <a:off x="1692967" y="885849"/>
            <a:ext cx="2338815" cy="426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/>
              <a:t>Machine learning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9CB00D6-8831-7149-8C0C-6D703A1B7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204" y="1482049"/>
            <a:ext cx="7767145" cy="17714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9EF64D-6588-6E46-8E2E-BC4A6076D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915" y="1953159"/>
            <a:ext cx="1978268" cy="11309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BCCFD57-551C-F145-BFD3-FE3EF22245DF}"/>
              </a:ext>
            </a:extLst>
          </p:cNvPr>
          <p:cNvSpPr/>
          <p:nvPr/>
        </p:nvSpPr>
        <p:spPr>
          <a:xfrm>
            <a:off x="6487432" y="3188540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Lasseri</a:t>
            </a:r>
            <a:r>
              <a:rPr lang="en-US" sz="1400" dirty="0"/>
              <a:t> et al, PRL 124, (2020).</a:t>
            </a:r>
          </a:p>
        </p:txBody>
      </p:sp>
    </p:spTree>
    <p:extLst>
      <p:ext uri="{BB962C8B-B14F-4D97-AF65-F5344CB8AC3E}">
        <p14:creationId xmlns:p14="http://schemas.microsoft.com/office/powerpoint/2010/main" val="15403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3F9816D-778B-C449-94C0-94FA09B190AA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6650300B-94A8-0948-B488-5DFC81FDAEBD}"/>
              </a:ext>
            </a:extLst>
          </p:cNvPr>
          <p:cNvSpPr txBox="1"/>
          <p:nvPr/>
        </p:nvSpPr>
        <p:spPr>
          <a:xfrm>
            <a:off x="6123365" y="-10605"/>
            <a:ext cx="373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>
                <a:solidFill>
                  <a:srgbClr val="0070C0"/>
                </a:solidFill>
              </a:rPr>
              <a:t>Our </a:t>
            </a:r>
            <a:r>
              <a:rPr lang="fr-FR" sz="2000" dirty="0" err="1">
                <a:solidFill>
                  <a:srgbClr val="0070C0"/>
                </a:solidFill>
              </a:rPr>
              <a:t>grants</a:t>
            </a:r>
            <a:r>
              <a:rPr lang="fr-FR" sz="2000" dirty="0">
                <a:solidFill>
                  <a:srgbClr val="0070C0"/>
                </a:solidFill>
              </a:rPr>
              <a:t>, «  official » </a:t>
            </a:r>
            <a:r>
              <a:rPr lang="fr-FR" sz="2000" dirty="0" err="1">
                <a:solidFill>
                  <a:srgbClr val="0070C0"/>
                </a:solidFill>
              </a:rPr>
              <a:t>projects</a:t>
            </a:r>
            <a:r>
              <a:rPr lang="fr-FR" sz="2000" dirty="0">
                <a:solidFill>
                  <a:srgbClr val="0070C0"/>
                </a:solidFill>
              </a:rPr>
              <a:t>, …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7E10B08-4883-0846-87F1-488F6C40A200}"/>
              </a:ext>
            </a:extLst>
          </p:cNvPr>
          <p:cNvSpPr txBox="1"/>
          <p:nvPr/>
        </p:nvSpPr>
        <p:spPr>
          <a:xfrm>
            <a:off x="-953311" y="3708183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80PRIME grant, CNRS, 01/20-12/21 [</a:t>
            </a:r>
            <a:r>
              <a:rPr lang="en-US" sz="2000" dirty="0">
                <a:solidFill>
                  <a:schemeClr val="accent1"/>
                </a:solidFill>
              </a:rPr>
              <a:t>Lacroix + </a:t>
            </a:r>
            <a:r>
              <a:rPr lang="en-US" sz="2000" dirty="0" err="1">
                <a:solidFill>
                  <a:schemeClr val="accent1"/>
                </a:solidFill>
              </a:rPr>
              <a:t>Carbonell</a:t>
            </a:r>
            <a:r>
              <a:rPr lang="en-US" sz="2000" dirty="0">
                <a:solidFill>
                  <a:schemeClr val="accent1"/>
                </a:solidFill>
              </a:rPr>
              <a:t>, Grasso, </a:t>
            </a:r>
            <a:r>
              <a:rPr lang="en-US" sz="2000" dirty="0" err="1">
                <a:solidFill>
                  <a:schemeClr val="accent1"/>
                </a:solidFill>
              </a:rPr>
              <a:t>Hupin</a:t>
            </a:r>
            <a:r>
              <a:rPr lang="en-US" sz="2000" dirty="0"/>
              <a:t>]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116DA62-D9AC-EB40-A2D6-C0B6402489ED}"/>
              </a:ext>
            </a:extLst>
          </p:cNvPr>
          <p:cNvSpPr txBox="1"/>
          <p:nvPr/>
        </p:nvSpPr>
        <p:spPr>
          <a:xfrm>
            <a:off x="-953311" y="1196449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Masterproject</a:t>
            </a:r>
            <a:r>
              <a:rPr lang="en-US" sz="2000" dirty="0"/>
              <a:t> BRIDGE-EDF, IN2P3, 01/19-12/21 [</a:t>
            </a:r>
            <a:r>
              <a:rPr lang="en-US" sz="2000" dirty="0">
                <a:solidFill>
                  <a:schemeClr val="accent1"/>
                </a:solidFill>
              </a:rPr>
              <a:t>Grasso + </a:t>
            </a:r>
            <a:r>
              <a:rPr lang="en-US" sz="2000" dirty="0" err="1">
                <a:solidFill>
                  <a:schemeClr val="accent1"/>
                </a:solidFill>
              </a:rPr>
              <a:t>Hupin</a:t>
            </a:r>
            <a:r>
              <a:rPr lang="en-US" sz="2000" dirty="0">
                <a:solidFill>
                  <a:schemeClr val="accent1"/>
                </a:solidFill>
              </a:rPr>
              <a:t>, v. Kolck, Lacroix</a:t>
            </a:r>
            <a:r>
              <a:rPr lang="en-US" sz="2000" dirty="0"/>
              <a:t>]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566C733-273B-724C-8554-6F0645758C01}"/>
              </a:ext>
            </a:extLst>
          </p:cNvPr>
          <p:cNvSpPr txBox="1"/>
          <p:nvPr/>
        </p:nvSpPr>
        <p:spPr>
          <a:xfrm>
            <a:off x="-953311" y="570101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Franco-Indian collaboration project, CEFIPRA, 10/20-09/23 [</a:t>
            </a:r>
            <a:r>
              <a:rPr lang="en-US" sz="2000" dirty="0">
                <a:solidFill>
                  <a:schemeClr val="accent1"/>
                </a:solidFill>
              </a:rPr>
              <a:t>Urban</a:t>
            </a:r>
            <a:r>
              <a:rPr lang="en-US" sz="2000" dirty="0"/>
              <a:t>]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6325439-3260-AE4B-AC25-C403ACF502B1}"/>
              </a:ext>
            </a:extLst>
          </p:cNvPr>
          <p:cNvSpPr txBox="1"/>
          <p:nvPr/>
        </p:nvSpPr>
        <p:spPr>
          <a:xfrm>
            <a:off x="-953311" y="242058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IRP France-</a:t>
            </a:r>
            <a:r>
              <a:rPr lang="en-US" sz="2000" dirty="0" err="1"/>
              <a:t>Brésil</a:t>
            </a:r>
            <a:r>
              <a:rPr lang="en-US" sz="2000" dirty="0"/>
              <a:t>, IN2P3, 01/19-12/23 [</a:t>
            </a:r>
            <a:r>
              <a:rPr lang="en-US" sz="2000" dirty="0">
                <a:solidFill>
                  <a:schemeClr val="accent1"/>
                </a:solidFill>
              </a:rPr>
              <a:t>v. Kolck + </a:t>
            </a:r>
            <a:r>
              <a:rPr lang="en-US" sz="2000" dirty="0" err="1">
                <a:solidFill>
                  <a:schemeClr val="accent1"/>
                </a:solidFill>
              </a:rPr>
              <a:t>Carbonell</a:t>
            </a:r>
            <a:r>
              <a:rPr lang="en-US" sz="2000" dirty="0">
                <a:solidFill>
                  <a:schemeClr val="accent1"/>
                </a:solidFill>
              </a:rPr>
              <a:t>, … </a:t>
            </a:r>
            <a:r>
              <a:rPr lang="en-US" sz="2000" dirty="0"/>
              <a:t>]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5B2E54A-BDBB-344D-8AD6-C1AD1928DA77}"/>
              </a:ext>
            </a:extLst>
          </p:cNvPr>
          <p:cNvSpPr txBox="1"/>
          <p:nvPr/>
        </p:nvSpPr>
        <p:spPr>
          <a:xfrm>
            <a:off x="-953311" y="306574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CAPES-COFECUB collaboration project, Campus France, 01/20-12/22 [</a:t>
            </a:r>
            <a:r>
              <a:rPr lang="en-US" sz="2000" dirty="0">
                <a:solidFill>
                  <a:schemeClr val="accent1"/>
                </a:solidFill>
              </a:rPr>
              <a:t>v. Kolck + … </a:t>
            </a:r>
            <a:r>
              <a:rPr lang="en-US" sz="2000" dirty="0"/>
              <a:t>]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8AE4BDC-5E8B-E94C-BA64-134CE0FBA1AE}"/>
              </a:ext>
            </a:extLst>
          </p:cNvPr>
          <p:cNvSpPr txBox="1"/>
          <p:nvPr/>
        </p:nvSpPr>
        <p:spPr>
          <a:xfrm>
            <a:off x="-953311" y="508488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Accord JINR/BLTP-IN2P3, 01/04-present [</a:t>
            </a:r>
            <a:r>
              <a:rPr lang="en-US" sz="2000" dirty="0">
                <a:solidFill>
                  <a:schemeClr val="accent1"/>
                </a:solidFill>
              </a:rPr>
              <a:t>Lacroix</a:t>
            </a:r>
            <a:r>
              <a:rPr lang="en-US" sz="2000" dirty="0"/>
              <a:t>]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DF234AB-2107-5442-A4E8-C57C6F577399}"/>
              </a:ext>
            </a:extLst>
          </p:cNvPr>
          <p:cNvSpPr txBox="1"/>
          <p:nvPr/>
        </p:nvSpPr>
        <p:spPr>
          <a:xfrm>
            <a:off x="-953311" y="440487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Projet</a:t>
            </a:r>
            <a:r>
              <a:rPr lang="en-US" sz="2000" dirty="0"/>
              <a:t> QC2I, IN2P3, 01/21-01/24 [</a:t>
            </a:r>
            <a:r>
              <a:rPr lang="en-US" sz="2000" dirty="0">
                <a:solidFill>
                  <a:schemeClr val="accent1"/>
                </a:solidFill>
              </a:rPr>
              <a:t>Lacroix + </a:t>
            </a:r>
            <a:r>
              <a:rPr lang="en-US" sz="2000" dirty="0" err="1">
                <a:solidFill>
                  <a:schemeClr val="accent1"/>
                </a:solidFill>
              </a:rPr>
              <a:t>Carbonell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Hupin</a:t>
            </a:r>
            <a:r>
              <a:rPr lang="en-US" sz="2000" dirty="0"/>
              <a:t>]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C0B4608-9F1D-F344-A3A8-2E25AE195A6D}"/>
              </a:ext>
            </a:extLst>
          </p:cNvPr>
          <p:cNvSpPr txBox="1"/>
          <p:nvPr/>
        </p:nvSpPr>
        <p:spPr>
          <a:xfrm>
            <a:off x="-953311" y="178064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Masterproject</a:t>
            </a:r>
            <a:r>
              <a:rPr lang="en-US" sz="2000" dirty="0"/>
              <a:t> New-MAC, IN2P3, 01/19-12/21 [</a:t>
            </a:r>
            <a:r>
              <a:rPr lang="en-US" sz="2000" dirty="0">
                <a:solidFill>
                  <a:schemeClr val="accent1"/>
                </a:solidFill>
              </a:rPr>
              <a:t>Khan</a:t>
            </a:r>
            <a:r>
              <a:rPr lang="en-US" sz="2000" dirty="0"/>
              <a:t>]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EEA159E-1144-2B46-B933-633E1182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28" y="6220166"/>
            <a:ext cx="749300" cy="365125"/>
          </a:xfrm>
        </p:spPr>
        <p:txBody>
          <a:bodyPr/>
          <a:lstStyle/>
          <a:p>
            <a:fld id="{A298F830-A5FB-4649-97ED-7BF969FC0412}" type="slidenum">
              <a:rPr lang="en-US" smtClean="0"/>
              <a:t>13</a:t>
            </a:fld>
            <a:endParaRPr 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E79906F2-E811-8D42-A212-FF76D488A869}"/>
              </a:ext>
            </a:extLst>
          </p:cNvPr>
          <p:cNvSpPr txBox="1"/>
          <p:nvPr/>
        </p:nvSpPr>
        <p:spPr>
          <a:xfrm>
            <a:off x="-499354" y="72734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ANR </a:t>
            </a:r>
            <a:r>
              <a:rPr lang="en-US" sz="2000" dirty="0" err="1"/>
              <a:t>Jeune</a:t>
            </a:r>
            <a:r>
              <a:rPr lang="en-US" sz="2000" dirty="0"/>
              <a:t> </a:t>
            </a:r>
            <a:r>
              <a:rPr lang="en-US" sz="2000" dirty="0" err="1"/>
              <a:t>chercheur</a:t>
            </a:r>
            <a:r>
              <a:rPr lang="en-US" sz="2000" dirty="0"/>
              <a:t> </a:t>
            </a:r>
            <a:r>
              <a:rPr lang="fr-FR" sz="2000" dirty="0"/>
              <a:t>NECTAR</a:t>
            </a:r>
            <a:r>
              <a:rPr lang="en-US" sz="2000" dirty="0"/>
              <a:t>, 10/21-10/25 [</a:t>
            </a:r>
            <a:r>
              <a:rPr lang="en-US" sz="2000" dirty="0" err="1">
                <a:solidFill>
                  <a:schemeClr val="accent1"/>
                </a:solidFill>
              </a:rPr>
              <a:t>Hupin</a:t>
            </a:r>
            <a:r>
              <a:rPr lang="en-US" sz="2000" dirty="0">
                <a:solidFill>
                  <a:schemeClr val="accent1"/>
                </a:solidFill>
              </a:rPr>
              <a:t>, … </a:t>
            </a:r>
            <a:r>
              <a:rPr lang="en-US" sz="2000" dirty="0"/>
              <a:t>]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73769B-FA24-9547-92A7-58806041B888}"/>
              </a:ext>
            </a:extLst>
          </p:cNvPr>
          <p:cNvSpPr txBox="1"/>
          <p:nvPr/>
        </p:nvSpPr>
        <p:spPr>
          <a:xfrm>
            <a:off x="8239539" y="6317149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4358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4819E7-5E03-7D46-B376-F563FC17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71" y="5554359"/>
            <a:ext cx="1778968" cy="884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6DBDDE-640F-E049-BD19-CCBFE9AA5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0" y="4141092"/>
            <a:ext cx="2387319" cy="880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89879E-61E6-CE4A-A36A-3A0702BEB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264" y="4014826"/>
            <a:ext cx="1331106" cy="11328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D88DF2-D136-F244-9342-FD25ECFD9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459" y="5429944"/>
            <a:ext cx="1463691" cy="11328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2A4824-D14E-EA4B-B51B-FAA2C5B77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37" y="5556020"/>
            <a:ext cx="2028289" cy="8807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71C85C-E49C-264D-9CBA-0E8D55F6A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385" y="4140902"/>
            <a:ext cx="1575590" cy="880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3F3E98-9786-124E-88A4-D7CF248F6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239" y="5403216"/>
            <a:ext cx="1575591" cy="1186313"/>
          </a:xfrm>
          <a:prstGeom prst="rect">
            <a:avLst/>
          </a:prstGeom>
        </p:spPr>
      </p:pic>
      <p:pic>
        <p:nvPicPr>
          <p:cNvPr id="11" name="Image 10" descr="isGQR.gif">
            <a:extLst>
              <a:ext uri="{FF2B5EF4-FFF2-40B4-BE49-F238E27FC236}">
                <a16:creationId xmlns:a16="http://schemas.microsoft.com/office/drawing/2014/main" id="{3E9F6825-7668-5440-A12D-BEDADD274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169" y="4093660"/>
            <a:ext cx="1219747" cy="9751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8409FD-9254-F94E-96B5-2391E037DF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9830" y="3893340"/>
            <a:ext cx="1841819" cy="12543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1E135F-8184-2049-BC90-91D0C20F3C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9636" y="5403216"/>
            <a:ext cx="1638937" cy="118631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896380E-10E3-E241-8EB3-10CE149B6DDC}"/>
              </a:ext>
            </a:extLst>
          </p:cNvPr>
          <p:cNvSpPr txBox="1"/>
          <p:nvPr/>
        </p:nvSpPr>
        <p:spPr>
          <a:xfrm>
            <a:off x="75129" y="3475206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Strong interaction and decays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85AB03-2AC8-484D-A189-FD06F2757426}"/>
              </a:ext>
            </a:extLst>
          </p:cNvPr>
          <p:cNvSpPr txBox="1"/>
          <p:nvPr/>
        </p:nvSpPr>
        <p:spPr>
          <a:xfrm>
            <a:off x="3095420" y="3475206"/>
            <a:ext cx="2619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Nuclear structure and shapes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392E7C-7D87-6540-9423-326388C78FF2}"/>
              </a:ext>
            </a:extLst>
          </p:cNvPr>
          <p:cNvSpPr txBox="1"/>
          <p:nvPr/>
        </p:nvSpPr>
        <p:spPr>
          <a:xfrm>
            <a:off x="6479179" y="3475206"/>
            <a:ext cx="986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Dynamics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392FB5-25F3-C741-924F-04783D56881A}"/>
              </a:ext>
            </a:extLst>
          </p:cNvPr>
          <p:cNvSpPr txBox="1"/>
          <p:nvPr/>
        </p:nvSpPr>
        <p:spPr>
          <a:xfrm>
            <a:off x="8119106" y="3475206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New technologies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05219" y="-305681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804A4224-D047-C544-B7B5-D4A74932EAD8}"/>
              </a:ext>
            </a:extLst>
          </p:cNvPr>
          <p:cNvSpPr txBox="1"/>
          <p:nvPr/>
        </p:nvSpPr>
        <p:spPr>
          <a:xfrm>
            <a:off x="4088708" y="307127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Postdoc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BB49BE5-B407-DF4F-B0A0-CDCBF3D99D62}"/>
              </a:ext>
            </a:extLst>
          </p:cNvPr>
          <p:cNvSpPr txBox="1"/>
          <p:nvPr/>
        </p:nvSpPr>
        <p:spPr>
          <a:xfrm>
            <a:off x="929403" y="1296090"/>
            <a:ext cx="9114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Yann </a:t>
            </a:r>
            <a:r>
              <a:rPr lang="en-US" sz="2000" dirty="0" err="1"/>
              <a:t>Beaujeault-Taudiere</a:t>
            </a:r>
            <a:r>
              <a:rPr lang="en-US" sz="2000" dirty="0"/>
              <a:t>, 01/21-11/23, P2IO [</a:t>
            </a:r>
            <a:r>
              <a:rPr lang="en-US" sz="2000" dirty="0">
                <a:solidFill>
                  <a:schemeClr val="accent1"/>
                </a:solidFill>
              </a:rPr>
              <a:t>Lacroix</a:t>
            </a:r>
            <a:r>
              <a:rPr lang="en-US" sz="2000" dirty="0"/>
              <a:t>, co-supervision LRR]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5372C61-752D-DF44-86A5-026C8909F7BB}"/>
              </a:ext>
            </a:extLst>
          </p:cNvPr>
          <p:cNvSpPr txBox="1"/>
          <p:nvPr/>
        </p:nvSpPr>
        <p:spPr>
          <a:xfrm>
            <a:off x="4006183" y="1908227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PhD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BBB94-D505-A347-9969-649DFCB0BCC8}"/>
              </a:ext>
            </a:extLst>
          </p:cNvPr>
          <p:cNvSpPr txBox="1"/>
          <p:nvPr/>
        </p:nvSpPr>
        <p:spPr>
          <a:xfrm>
            <a:off x="517974" y="2843208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Hung Viet </a:t>
            </a:r>
            <a:r>
              <a:rPr lang="en-US" sz="2000" dirty="0" err="1"/>
              <a:t>Dinh</a:t>
            </a:r>
            <a:r>
              <a:rPr lang="en-US" sz="2000" dirty="0"/>
              <a:t>, 10/19-10/22, PHENIICS + </a:t>
            </a:r>
            <a:r>
              <a:rPr lang="en-US" sz="2000" dirty="0" err="1"/>
              <a:t>IJCLab</a:t>
            </a:r>
            <a:r>
              <a:rPr lang="en-US" sz="2000" dirty="0"/>
              <a:t> [</a:t>
            </a:r>
            <a:r>
              <a:rPr lang="en-US" sz="2000" dirty="0" err="1">
                <a:solidFill>
                  <a:schemeClr val="accent1"/>
                </a:solidFill>
              </a:rPr>
              <a:t>Napolitani</a:t>
            </a:r>
            <a:r>
              <a:rPr lang="en-US" sz="2000" dirty="0"/>
              <a:t>]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2568207-8391-2742-882D-C8EDADB934FA}"/>
              </a:ext>
            </a:extLst>
          </p:cNvPr>
          <p:cNvSpPr txBox="1"/>
          <p:nvPr/>
        </p:nvSpPr>
        <p:spPr>
          <a:xfrm>
            <a:off x="541635" y="5876226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Geoffrey </a:t>
            </a:r>
            <a:r>
              <a:rPr lang="en-US" sz="2000" dirty="0" err="1"/>
              <a:t>Zietek</a:t>
            </a:r>
            <a:r>
              <a:rPr lang="en-US" sz="2000" dirty="0"/>
              <a:t>, 01/21-01/24, CEA [</a:t>
            </a:r>
            <a:r>
              <a:rPr lang="en-US" sz="2000" dirty="0">
                <a:solidFill>
                  <a:schemeClr val="accent1"/>
                </a:solidFill>
              </a:rPr>
              <a:t>Grasso</a:t>
            </a:r>
            <a:r>
              <a:rPr lang="en-US" sz="2000" dirty="0"/>
              <a:t>, co-supervision]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5380574-051C-8049-A8FF-E1CB29B6B036}"/>
              </a:ext>
            </a:extLst>
          </p:cNvPr>
          <p:cNvSpPr txBox="1"/>
          <p:nvPr/>
        </p:nvSpPr>
        <p:spPr>
          <a:xfrm>
            <a:off x="517976" y="3932010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Florian Mercier, 09/19-09/22, </a:t>
            </a:r>
            <a:r>
              <a:rPr lang="en-US" sz="2000" dirty="0" err="1"/>
              <a:t>UPSaclay</a:t>
            </a:r>
            <a:r>
              <a:rPr lang="en-US" sz="2000" dirty="0"/>
              <a:t> [</a:t>
            </a:r>
            <a:r>
              <a:rPr lang="en-US" sz="2000" dirty="0">
                <a:solidFill>
                  <a:schemeClr val="accent1"/>
                </a:solidFill>
              </a:rPr>
              <a:t>Khan</a:t>
            </a:r>
            <a:r>
              <a:rPr lang="en-US" sz="2000" dirty="0"/>
              <a:t>]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CDC956E-4A25-0F4B-B3AD-5A22882F287D}"/>
              </a:ext>
            </a:extLst>
          </p:cNvPr>
          <p:cNvSpPr txBox="1"/>
          <p:nvPr/>
        </p:nvSpPr>
        <p:spPr>
          <a:xfrm>
            <a:off x="504169" y="80967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Lorenzo </a:t>
            </a:r>
            <a:r>
              <a:rPr lang="en-US" sz="2000" dirty="0" err="1"/>
              <a:t>Contessi</a:t>
            </a:r>
            <a:r>
              <a:rPr lang="en-US" sz="2000" dirty="0"/>
              <a:t>, 09/21-09/23, IN2P3 [</a:t>
            </a:r>
            <a:r>
              <a:rPr lang="en-US" sz="2000" dirty="0">
                <a:solidFill>
                  <a:schemeClr val="accent1"/>
                </a:solidFill>
              </a:rPr>
              <a:t>v. Kolck</a:t>
            </a:r>
            <a:r>
              <a:rPr lang="en-US" sz="2000" dirty="0"/>
              <a:t>]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AAEC795-5D98-E440-8FCA-B6582F0FF2C1}"/>
              </a:ext>
            </a:extLst>
          </p:cNvPr>
          <p:cNvSpPr txBox="1"/>
          <p:nvPr/>
        </p:nvSpPr>
        <p:spPr>
          <a:xfrm>
            <a:off x="504170" y="2371090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Thomas </a:t>
            </a:r>
            <a:r>
              <a:rPr lang="en-US" sz="2000" dirty="0" err="1"/>
              <a:t>Czuba</a:t>
            </a:r>
            <a:r>
              <a:rPr lang="en-US" sz="2000" dirty="0"/>
              <a:t>, 09/19-09/22, </a:t>
            </a:r>
            <a:r>
              <a:rPr lang="en-US" sz="2000" dirty="0" err="1"/>
              <a:t>UPSaclay</a:t>
            </a:r>
            <a:r>
              <a:rPr lang="en-US" sz="2000" dirty="0"/>
              <a:t> [</a:t>
            </a:r>
            <a:r>
              <a:rPr lang="en-US" sz="2000" dirty="0">
                <a:solidFill>
                  <a:schemeClr val="accent1"/>
                </a:solidFill>
              </a:rPr>
              <a:t>Lacroix</a:t>
            </a:r>
            <a:r>
              <a:rPr lang="en-US" sz="2000" dirty="0"/>
              <a:t>]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E15FE09A-CE4E-684D-9C2F-93DD74747F04}"/>
              </a:ext>
            </a:extLst>
          </p:cNvPr>
          <p:cNvSpPr txBox="1"/>
          <p:nvPr/>
        </p:nvSpPr>
        <p:spPr>
          <a:xfrm>
            <a:off x="517975" y="4436066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Edgar Andres Ruiz Guzman, 09/20-09/23, CNRS [</a:t>
            </a:r>
            <a:r>
              <a:rPr lang="en-US" sz="2000" dirty="0">
                <a:solidFill>
                  <a:schemeClr val="accent1"/>
                </a:solidFill>
              </a:rPr>
              <a:t>Lacroix</a:t>
            </a:r>
            <a:r>
              <a:rPr lang="en-US" sz="2000" dirty="0"/>
              <a:t>]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AD762967-7CA7-2E4C-9DB4-5059446B8365}"/>
              </a:ext>
            </a:extLst>
          </p:cNvPr>
          <p:cNvSpPr txBox="1"/>
          <p:nvPr/>
        </p:nvSpPr>
        <p:spPr>
          <a:xfrm>
            <a:off x="536708" y="3307194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Mingya</a:t>
            </a:r>
            <a:r>
              <a:rPr lang="en-US" sz="2000" dirty="0"/>
              <a:t> Duan, 02/21-02/25, CSC grants [</a:t>
            </a:r>
            <a:r>
              <a:rPr lang="en-US" sz="2000" dirty="0">
                <a:solidFill>
                  <a:schemeClr val="accent1"/>
                </a:solidFill>
              </a:rPr>
              <a:t>Urban</a:t>
            </a:r>
            <a:r>
              <a:rPr lang="en-US" sz="2000" dirty="0"/>
              <a:t>]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393EC73-346D-C941-9D34-1EABABD326C3}"/>
              </a:ext>
            </a:extLst>
          </p:cNvPr>
          <p:cNvSpPr txBox="1"/>
          <p:nvPr/>
        </p:nvSpPr>
        <p:spPr>
          <a:xfrm>
            <a:off x="635845" y="4868114"/>
            <a:ext cx="8880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Jing Zhang, 11/21-10/25, CSC grants [</a:t>
            </a:r>
            <a:r>
              <a:rPr lang="en-US" sz="2000" dirty="0">
                <a:solidFill>
                  <a:schemeClr val="accent1"/>
                </a:solidFill>
              </a:rPr>
              <a:t>Lacroix</a:t>
            </a:r>
            <a:r>
              <a:rPr lang="en-US" sz="2000" dirty="0"/>
              <a:t>]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E68B948-248A-A24E-AFDD-EF7CE282EFE7}"/>
              </a:ext>
            </a:extLst>
          </p:cNvPr>
          <p:cNvSpPr txBox="1"/>
          <p:nvPr/>
        </p:nvSpPr>
        <p:spPr>
          <a:xfrm>
            <a:off x="97060" y="637477"/>
            <a:ext cx="166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12/21 Snapshot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0763AC70-87AE-FB4A-A166-9A7AFA58C6E8}"/>
              </a:ext>
            </a:extLst>
          </p:cNvPr>
          <p:cNvSpPr txBox="1"/>
          <p:nvPr/>
        </p:nvSpPr>
        <p:spPr>
          <a:xfrm>
            <a:off x="372494" y="5414739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Osamah</a:t>
            </a:r>
            <a:r>
              <a:rPr lang="en-US" sz="2000" dirty="0"/>
              <a:t> </a:t>
            </a:r>
            <a:r>
              <a:rPr lang="en-US" sz="2000" dirty="0" err="1"/>
              <a:t>Yaghi</a:t>
            </a:r>
            <a:r>
              <a:rPr lang="en-US" sz="2000" dirty="0"/>
              <a:t>, 12/21-11/24,  [</a:t>
            </a:r>
            <a:r>
              <a:rPr lang="en-US" sz="2000" dirty="0" err="1">
                <a:solidFill>
                  <a:schemeClr val="accent1"/>
                </a:solidFill>
              </a:rPr>
              <a:t>Hupin</a:t>
            </a:r>
            <a:r>
              <a:rPr lang="en-US" sz="2000" dirty="0"/>
              <a:t>]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3B41B25-DA8D-564B-8E92-EE43DE173282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08AE0CC-97A1-0F4F-B352-1F9D6EF32929}"/>
              </a:ext>
            </a:extLst>
          </p:cNvPr>
          <p:cNvSpPr txBox="1"/>
          <p:nvPr/>
        </p:nvSpPr>
        <p:spPr>
          <a:xfrm>
            <a:off x="8418288" y="-10605"/>
            <a:ext cx="1443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Who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are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88927494-6810-2C4A-96B4-6A7731F62F15}"/>
              </a:ext>
            </a:extLst>
          </p:cNvPr>
          <p:cNvSpPr txBox="1"/>
          <p:nvPr/>
        </p:nvSpPr>
        <p:spPr>
          <a:xfrm>
            <a:off x="635845" y="6349863"/>
            <a:ext cx="9143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 err="1"/>
              <a:t>Viswanathan</a:t>
            </a:r>
            <a:r>
              <a:rPr lang="fr-FR" sz="2000" dirty="0"/>
              <a:t> PL, 10/20-09/23, CEFIPRA </a:t>
            </a:r>
            <a:r>
              <a:rPr lang="en-US" sz="2000" dirty="0"/>
              <a:t>[</a:t>
            </a:r>
            <a:r>
              <a:rPr lang="en-US" sz="2000" dirty="0">
                <a:solidFill>
                  <a:schemeClr val="accent1"/>
                </a:solidFill>
              </a:rPr>
              <a:t>Urban, </a:t>
            </a:r>
            <a:r>
              <a:rPr lang="fr-FR" sz="2000" dirty="0" err="1"/>
              <a:t>co</a:t>
            </a:r>
            <a:r>
              <a:rPr lang="fr-FR" sz="2000" dirty="0"/>
              <a:t>-supervision IIT Madras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860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-291723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00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-291723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94E414-74B3-1047-B154-67EC236A181D}"/>
              </a:ext>
            </a:extLst>
          </p:cNvPr>
          <p:cNvSpPr/>
          <p:nvPr/>
        </p:nvSpPr>
        <p:spPr>
          <a:xfrm rot="20334602">
            <a:off x="-37874" y="1434082"/>
            <a:ext cx="3965441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CDB0AD6-166D-E441-B431-0C85D8BDDBFE}"/>
              </a:ext>
            </a:extLst>
          </p:cNvPr>
          <p:cNvGrpSpPr/>
          <p:nvPr/>
        </p:nvGrpSpPr>
        <p:grpSpPr>
          <a:xfrm>
            <a:off x="233466" y="3419061"/>
            <a:ext cx="4413566" cy="3373500"/>
            <a:chOff x="233466" y="3419061"/>
            <a:chExt cx="4413566" cy="33735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84CA36F-1219-6F48-89B1-FEA7F92C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66" y="4012040"/>
              <a:ext cx="2103525" cy="2780521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918D737-3ACA-364F-9CD8-6214DFAF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6991" y="3856757"/>
              <a:ext cx="2209800" cy="2286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C6E08-D542-8D42-A022-BC86A584237E}"/>
                </a:ext>
              </a:extLst>
            </p:cNvPr>
            <p:cNvSpPr/>
            <p:nvPr/>
          </p:nvSpPr>
          <p:spPr>
            <a:xfrm>
              <a:off x="2397044" y="3419061"/>
              <a:ext cx="2249988" cy="427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Nuclear interaction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40E2D71-1E96-2249-B0F9-407230097A6C}"/>
              </a:ext>
            </a:extLst>
          </p:cNvPr>
          <p:cNvGrpSpPr/>
          <p:nvPr/>
        </p:nvGrpSpPr>
        <p:grpSpPr>
          <a:xfrm>
            <a:off x="5273337" y="1860128"/>
            <a:ext cx="3948224" cy="1819175"/>
            <a:chOff x="5273337" y="1860128"/>
            <a:chExt cx="3948224" cy="18191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6FCCE6-47BB-244D-A164-F4B7A97B223A}"/>
                </a:ext>
              </a:extLst>
            </p:cNvPr>
            <p:cNvSpPr/>
            <p:nvPr/>
          </p:nvSpPr>
          <p:spPr>
            <a:xfrm>
              <a:off x="6685452" y="1860128"/>
              <a:ext cx="1935319" cy="427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Ab-initio methods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F2B33A6-DEDC-5942-9C86-A1B04648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4661" y="2726803"/>
              <a:ext cx="3136900" cy="95250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4353127-145E-B540-B8D3-6F9BC6780C50}"/>
                </a:ext>
              </a:extLst>
            </p:cNvPr>
            <p:cNvSpPr txBox="1"/>
            <p:nvPr/>
          </p:nvSpPr>
          <p:spPr>
            <a:xfrm>
              <a:off x="5273337" y="2398317"/>
              <a:ext cx="17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Few body sector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489B945-453B-EC4D-A4D9-8C5192B16992}"/>
              </a:ext>
            </a:extLst>
          </p:cNvPr>
          <p:cNvGrpSpPr/>
          <p:nvPr/>
        </p:nvGrpSpPr>
        <p:grpSpPr>
          <a:xfrm>
            <a:off x="5178299" y="3679303"/>
            <a:ext cx="3573607" cy="3092724"/>
            <a:chOff x="5178299" y="3679303"/>
            <a:chExt cx="3573607" cy="3092724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6586D23-8EB3-104A-8479-AF11E70999D7}"/>
                </a:ext>
              </a:extLst>
            </p:cNvPr>
            <p:cNvSpPr txBox="1"/>
            <p:nvPr/>
          </p:nvSpPr>
          <p:spPr>
            <a:xfrm>
              <a:off x="5178299" y="3679303"/>
              <a:ext cx="3285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Consistent theories for reactions 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5544B54-F07D-1744-A25D-F58AAEBF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2717" y="4118221"/>
              <a:ext cx="2769189" cy="265380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8427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-291723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94E414-74B3-1047-B154-67EC236A181D}"/>
              </a:ext>
            </a:extLst>
          </p:cNvPr>
          <p:cNvSpPr/>
          <p:nvPr/>
        </p:nvSpPr>
        <p:spPr>
          <a:xfrm rot="20334602">
            <a:off x="-37874" y="1434082"/>
            <a:ext cx="3965441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CDB0AD6-166D-E441-B431-0C85D8BDDBFE}"/>
              </a:ext>
            </a:extLst>
          </p:cNvPr>
          <p:cNvGrpSpPr/>
          <p:nvPr/>
        </p:nvGrpSpPr>
        <p:grpSpPr>
          <a:xfrm>
            <a:off x="233466" y="3419061"/>
            <a:ext cx="4413566" cy="3373500"/>
            <a:chOff x="233466" y="3419061"/>
            <a:chExt cx="4413566" cy="337350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84CA36F-1219-6F48-89B1-FEA7F92C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66" y="4012040"/>
              <a:ext cx="2103525" cy="2780521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918D737-3ACA-364F-9CD8-6214DFAFE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6991" y="3856757"/>
              <a:ext cx="2209800" cy="2286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DC6E08-D542-8D42-A022-BC86A584237E}"/>
                </a:ext>
              </a:extLst>
            </p:cNvPr>
            <p:cNvSpPr/>
            <p:nvPr/>
          </p:nvSpPr>
          <p:spPr>
            <a:xfrm>
              <a:off x="2397044" y="3419061"/>
              <a:ext cx="2249988" cy="427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Nuclear interaction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40E2D71-1E96-2249-B0F9-407230097A6C}"/>
              </a:ext>
            </a:extLst>
          </p:cNvPr>
          <p:cNvGrpSpPr/>
          <p:nvPr/>
        </p:nvGrpSpPr>
        <p:grpSpPr>
          <a:xfrm>
            <a:off x="5273337" y="1860128"/>
            <a:ext cx="3948224" cy="1819175"/>
            <a:chOff x="5273337" y="1860128"/>
            <a:chExt cx="3948224" cy="18191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6FCCE6-47BB-244D-A164-F4B7A97B223A}"/>
                </a:ext>
              </a:extLst>
            </p:cNvPr>
            <p:cNvSpPr/>
            <p:nvPr/>
          </p:nvSpPr>
          <p:spPr>
            <a:xfrm>
              <a:off x="6685452" y="1860128"/>
              <a:ext cx="1935319" cy="4277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Ab-initio methods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F2B33A6-DEDC-5942-9C86-A1B04648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4661" y="2726803"/>
              <a:ext cx="3136900" cy="95250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4353127-145E-B540-B8D3-6F9BC6780C50}"/>
                </a:ext>
              </a:extLst>
            </p:cNvPr>
            <p:cNvSpPr txBox="1"/>
            <p:nvPr/>
          </p:nvSpPr>
          <p:spPr>
            <a:xfrm>
              <a:off x="5273337" y="2398317"/>
              <a:ext cx="17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Few body sector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489B945-453B-EC4D-A4D9-8C5192B16992}"/>
              </a:ext>
            </a:extLst>
          </p:cNvPr>
          <p:cNvGrpSpPr/>
          <p:nvPr/>
        </p:nvGrpSpPr>
        <p:grpSpPr>
          <a:xfrm>
            <a:off x="5178299" y="3679303"/>
            <a:ext cx="3573607" cy="3092724"/>
            <a:chOff x="5178299" y="3679303"/>
            <a:chExt cx="3573607" cy="3092724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6586D23-8EB3-104A-8479-AF11E70999D7}"/>
                </a:ext>
              </a:extLst>
            </p:cNvPr>
            <p:cNvSpPr txBox="1"/>
            <p:nvPr/>
          </p:nvSpPr>
          <p:spPr>
            <a:xfrm>
              <a:off x="5178299" y="3679303"/>
              <a:ext cx="3285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Consistent theories for reactions 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5544B54-F07D-1744-A25D-F58AAEBF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2717" y="4118221"/>
              <a:ext cx="2769189" cy="265380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1BB04EC-162F-4148-A4B7-54FAF3F8E037}"/>
              </a:ext>
            </a:extLst>
          </p:cNvPr>
          <p:cNvGrpSpPr/>
          <p:nvPr/>
        </p:nvGrpSpPr>
        <p:grpSpPr>
          <a:xfrm>
            <a:off x="2692226" y="2286653"/>
            <a:ext cx="4084983" cy="4363277"/>
            <a:chOff x="2703443" y="1858617"/>
            <a:chExt cx="4084983" cy="436327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1531F44-03D9-E340-9398-4C2091414EC0}"/>
                </a:ext>
              </a:extLst>
            </p:cNvPr>
            <p:cNvSpPr/>
            <p:nvPr/>
          </p:nvSpPr>
          <p:spPr>
            <a:xfrm>
              <a:off x="2703443" y="1858617"/>
              <a:ext cx="4084983" cy="4363277"/>
            </a:xfrm>
            <a:prstGeom prst="rect">
              <a:avLst/>
            </a:prstGeom>
            <a:solidFill>
              <a:schemeClr val="bg1"/>
            </a:solidFill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661AC0C-8C0C-D347-8133-A8C523E39694}"/>
                </a:ext>
              </a:extLst>
            </p:cNvPr>
            <p:cNvSpPr txBox="1"/>
            <p:nvPr/>
          </p:nvSpPr>
          <p:spPr>
            <a:xfrm>
              <a:off x="3188463" y="1907098"/>
              <a:ext cx="329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Some examples of current topics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ABCD548-D45E-2244-A89D-23F1121F5550}"/>
                </a:ext>
              </a:extLst>
            </p:cNvPr>
            <p:cNvGrpSpPr/>
            <p:nvPr/>
          </p:nvGrpSpPr>
          <p:grpSpPr>
            <a:xfrm>
              <a:off x="3076854" y="2324911"/>
              <a:ext cx="3685238" cy="646331"/>
              <a:chOff x="2949472" y="2544626"/>
              <a:chExt cx="3685238" cy="646331"/>
            </a:xfrm>
          </p:grpSpPr>
          <p:sp>
            <p:nvSpPr>
              <p:cNvPr id="54" name="Flèche vers la droite 53">
                <a:extLst>
                  <a:ext uri="{FF2B5EF4-FFF2-40B4-BE49-F238E27FC236}">
                    <a16:creationId xmlns:a16="http://schemas.microsoft.com/office/drawing/2014/main" id="{046D952C-5F7F-2042-A45D-77D69F5F3DEA}"/>
                  </a:ext>
                </a:extLst>
              </p:cNvPr>
              <p:cNvSpPr/>
              <p:nvPr/>
            </p:nvSpPr>
            <p:spPr>
              <a:xfrm>
                <a:off x="2949472" y="2649544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43007648-8977-7D45-A62D-DA3C18C4F453}"/>
                  </a:ext>
                </a:extLst>
              </p:cNvPr>
              <p:cNvSpPr txBox="1"/>
              <p:nvPr/>
            </p:nvSpPr>
            <p:spPr>
              <a:xfrm>
                <a:off x="3271289" y="2544626"/>
                <a:ext cx="33634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Search for universal physics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(discrete Scale invariance, </a:t>
                </a:r>
                <a:r>
                  <a:rPr lang="en-US" dirty="0" err="1">
                    <a:solidFill>
                      <a:srgbClr val="0070C0"/>
                    </a:solidFill>
                  </a:rPr>
                  <a:t>Efimov</a:t>
                </a:r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8C209966-EB70-AA41-996A-C98B575C9F32}"/>
                </a:ext>
              </a:extLst>
            </p:cNvPr>
            <p:cNvGrpSpPr/>
            <p:nvPr/>
          </p:nvGrpSpPr>
          <p:grpSpPr>
            <a:xfrm>
              <a:off x="3045324" y="5233902"/>
              <a:ext cx="2998127" cy="923330"/>
              <a:chOff x="2835116" y="5426365"/>
              <a:chExt cx="2998127" cy="923330"/>
            </a:xfrm>
          </p:grpSpPr>
          <p:sp>
            <p:nvSpPr>
              <p:cNvPr id="52" name="Flèche vers la droite 51">
                <a:extLst>
                  <a:ext uri="{FF2B5EF4-FFF2-40B4-BE49-F238E27FC236}">
                    <a16:creationId xmlns:a16="http://schemas.microsoft.com/office/drawing/2014/main" id="{A592AB8D-746D-E449-BD1E-E590F01C1790}"/>
                  </a:ext>
                </a:extLst>
              </p:cNvPr>
              <p:cNvSpPr/>
              <p:nvPr/>
            </p:nvSpPr>
            <p:spPr>
              <a:xfrm>
                <a:off x="2835116" y="5531283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FA0D5CD-7201-AC45-9FE7-DE5C5F417BDE}"/>
                  </a:ext>
                </a:extLst>
              </p:cNvPr>
              <p:cNvSpPr txBox="1"/>
              <p:nvPr/>
            </p:nvSpPr>
            <p:spPr>
              <a:xfrm>
                <a:off x="3156933" y="5426365"/>
                <a:ext cx="26763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70C0"/>
                    </a:solidFill>
                  </a:rPr>
                  <a:t>Description of the </a:t>
                </a:r>
                <a:r>
                  <a:rPr lang="fr-FR" dirty="0" err="1">
                    <a:solidFill>
                      <a:srgbClr val="0070C0"/>
                    </a:solidFill>
                  </a:rPr>
                  <a:t>nuclear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resonances</a:t>
                </a:r>
                <a:r>
                  <a:rPr lang="fr-FR" dirty="0">
                    <a:solidFill>
                      <a:srgbClr val="0070C0"/>
                    </a:solidFill>
                  </a:rPr>
                  <a:t> in light, </a:t>
                </a: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very</a:t>
                </a:r>
                <a:r>
                  <a:rPr lang="fr-FR" dirty="0">
                    <a:solidFill>
                      <a:srgbClr val="0070C0"/>
                    </a:solidFill>
                  </a:rPr>
                  <a:t> neutron </a:t>
                </a:r>
                <a:r>
                  <a:rPr lang="fr-FR" dirty="0" err="1">
                    <a:solidFill>
                      <a:srgbClr val="0070C0"/>
                    </a:solidFill>
                  </a:rPr>
                  <a:t>rich</a:t>
                </a:r>
                <a:r>
                  <a:rPr lang="fr-FR" dirty="0">
                    <a:solidFill>
                      <a:srgbClr val="0070C0"/>
                    </a:solidFill>
                  </a:rPr>
                  <a:t> system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AFFF4D90-9B10-6143-B9CA-756DDC083448}"/>
                </a:ext>
              </a:extLst>
            </p:cNvPr>
            <p:cNvGrpSpPr/>
            <p:nvPr/>
          </p:nvGrpSpPr>
          <p:grpSpPr>
            <a:xfrm>
              <a:off x="3052469" y="4360313"/>
              <a:ext cx="3735957" cy="646331"/>
              <a:chOff x="2925087" y="4580028"/>
              <a:chExt cx="3735957" cy="646331"/>
            </a:xfrm>
          </p:grpSpPr>
          <p:sp>
            <p:nvSpPr>
              <p:cNvPr id="50" name="Flèche vers la droite 49">
                <a:extLst>
                  <a:ext uri="{FF2B5EF4-FFF2-40B4-BE49-F238E27FC236}">
                    <a16:creationId xmlns:a16="http://schemas.microsoft.com/office/drawing/2014/main" id="{7192B245-992B-2E43-ACD7-3031C76CE3E3}"/>
                  </a:ext>
                </a:extLst>
              </p:cNvPr>
              <p:cNvSpPr/>
              <p:nvPr/>
            </p:nvSpPr>
            <p:spPr>
              <a:xfrm>
                <a:off x="2925087" y="4684946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15B563ED-5ECF-074A-A6B6-1CDA68599AD3}"/>
                  </a:ext>
                </a:extLst>
              </p:cNvPr>
              <p:cNvSpPr txBox="1"/>
              <p:nvPr/>
            </p:nvSpPr>
            <p:spPr>
              <a:xfrm>
                <a:off x="3246904" y="4580028"/>
                <a:ext cx="34141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Impact of multi-body interactions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on nuclear structure and reactions</a:t>
                </a:r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B46A4FE1-21C5-6542-B19E-E65906C751A3}"/>
                </a:ext>
              </a:extLst>
            </p:cNvPr>
            <p:cNvGrpSpPr/>
            <p:nvPr/>
          </p:nvGrpSpPr>
          <p:grpSpPr>
            <a:xfrm>
              <a:off x="3045324" y="3633244"/>
              <a:ext cx="3272223" cy="646331"/>
              <a:chOff x="2917942" y="3852959"/>
              <a:chExt cx="3272223" cy="646331"/>
            </a:xfrm>
          </p:grpSpPr>
          <p:sp>
            <p:nvSpPr>
              <p:cNvPr id="48" name="Flèche vers la droite 47">
                <a:extLst>
                  <a:ext uri="{FF2B5EF4-FFF2-40B4-BE49-F238E27FC236}">
                    <a16:creationId xmlns:a16="http://schemas.microsoft.com/office/drawing/2014/main" id="{1C86B409-F3E9-AF4C-BD31-2EE8268AED35}"/>
                  </a:ext>
                </a:extLst>
              </p:cNvPr>
              <p:cNvSpPr/>
              <p:nvPr/>
            </p:nvSpPr>
            <p:spPr>
              <a:xfrm>
                <a:off x="2917942" y="3957877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A4A03EC-6635-A341-9AA5-2F0C62C1724F}"/>
                  </a:ext>
                </a:extLst>
              </p:cNvPr>
              <p:cNvSpPr txBox="1"/>
              <p:nvPr/>
            </p:nvSpPr>
            <p:spPr>
              <a:xfrm>
                <a:off x="3271289" y="3852959"/>
                <a:ext cx="2918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0070C0"/>
                    </a:solidFill>
                  </a:rPr>
                  <a:t>beyond</a:t>
                </a:r>
                <a:r>
                  <a:rPr lang="fr-FR" dirty="0">
                    <a:solidFill>
                      <a:srgbClr val="0070C0"/>
                    </a:solidFill>
                  </a:rPr>
                  <a:t>-the-Standard-Model </a:t>
                </a: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physics</a:t>
                </a:r>
                <a:r>
                  <a:rPr lang="fr-FR" dirty="0">
                    <a:solidFill>
                      <a:srgbClr val="0070C0"/>
                    </a:solidFill>
                  </a:rPr>
                  <a:t>, 0</a:t>
                </a:r>
                <a:r>
                  <a:rPr lang="fr-FR" dirty="0">
                    <a:solidFill>
                      <a:srgbClr val="0070C0"/>
                    </a:solidFill>
                    <a:latin typeface="Symbol" pitchFamily="2" charset="2"/>
                  </a:rPr>
                  <a:t>n</a:t>
                </a:r>
                <a:r>
                  <a:rPr lang="fr-FR" dirty="0">
                    <a:solidFill>
                      <a:srgbClr val="0070C0"/>
                    </a:solidFill>
                  </a:rPr>
                  <a:t>2</a:t>
                </a:r>
                <a:r>
                  <a:rPr lang="fr-FR" dirty="0">
                    <a:solidFill>
                      <a:srgbClr val="0070C0"/>
                    </a:solidFill>
                    <a:latin typeface="Symbol" pitchFamily="2" charset="2"/>
                  </a:rPr>
                  <a:t>b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decay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6D2EC54-C363-2045-9BB0-B0B1C2D2F1CD}"/>
                </a:ext>
              </a:extLst>
            </p:cNvPr>
            <p:cNvGrpSpPr/>
            <p:nvPr/>
          </p:nvGrpSpPr>
          <p:grpSpPr>
            <a:xfrm>
              <a:off x="3081606" y="3120188"/>
              <a:ext cx="3601352" cy="369332"/>
              <a:chOff x="2954224" y="3339903"/>
              <a:chExt cx="3601352" cy="369332"/>
            </a:xfrm>
          </p:grpSpPr>
          <p:sp>
            <p:nvSpPr>
              <p:cNvPr id="46" name="Flèche vers la droite 45">
                <a:extLst>
                  <a:ext uri="{FF2B5EF4-FFF2-40B4-BE49-F238E27FC236}">
                    <a16:creationId xmlns:a16="http://schemas.microsoft.com/office/drawing/2014/main" id="{BAEC6ABD-A8A4-584D-A03A-B8EECD9786CB}"/>
                  </a:ext>
                </a:extLst>
              </p:cNvPr>
              <p:cNvSpPr/>
              <p:nvPr/>
            </p:nvSpPr>
            <p:spPr>
              <a:xfrm>
                <a:off x="2954224" y="3444821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EEDAF7CC-421E-C14B-AEE6-B8CC7F6CDA2B}"/>
                  </a:ext>
                </a:extLst>
              </p:cNvPr>
              <p:cNvSpPr txBox="1"/>
              <p:nvPr/>
            </p:nvSpPr>
            <p:spPr>
              <a:xfrm>
                <a:off x="3307571" y="3339903"/>
                <a:ext cx="3248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70C0"/>
                    </a:solidFill>
                  </a:rPr>
                  <a:t>Extension to </a:t>
                </a:r>
                <a:r>
                  <a:rPr lang="fr-FR" dirty="0" err="1">
                    <a:solidFill>
                      <a:srgbClr val="0070C0"/>
                    </a:solidFill>
                  </a:rPr>
                  <a:t>antiprotonic</a:t>
                </a:r>
                <a:r>
                  <a:rPr lang="fr-FR" dirty="0">
                    <a:solidFill>
                      <a:srgbClr val="0070C0"/>
                    </a:solidFill>
                  </a:rPr>
                  <a:t> probes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005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2110117" y="547318"/>
            <a:ext cx="5477294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A368AAC-B8DE-2A4B-AAF8-ACC24EAB5B89}"/>
              </a:ext>
            </a:extLst>
          </p:cNvPr>
          <p:cNvGrpSpPr/>
          <p:nvPr/>
        </p:nvGrpSpPr>
        <p:grpSpPr>
          <a:xfrm>
            <a:off x="330808" y="3601842"/>
            <a:ext cx="3581574" cy="3203314"/>
            <a:chOff x="330808" y="3601842"/>
            <a:chExt cx="3581574" cy="320331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85BBD9E-37E6-2D41-91F4-0D0F03D39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8582" y="4341356"/>
              <a:ext cx="2463800" cy="246380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846B839-B0D2-404F-B22B-8A96E6A2B6BA}"/>
                </a:ext>
              </a:extLst>
            </p:cNvPr>
            <p:cNvSpPr txBox="1"/>
            <p:nvPr/>
          </p:nvSpPr>
          <p:spPr>
            <a:xfrm>
              <a:off x="330808" y="3601842"/>
              <a:ext cx="23593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New non-empirical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Density Functional Theory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A632DF-EF36-114A-905A-13E62B4B1FBA}"/>
              </a:ext>
            </a:extLst>
          </p:cNvPr>
          <p:cNvGrpSpPr/>
          <p:nvPr/>
        </p:nvGrpSpPr>
        <p:grpSpPr>
          <a:xfrm>
            <a:off x="3973949" y="3130343"/>
            <a:ext cx="3460054" cy="3696189"/>
            <a:chOff x="3973949" y="3130343"/>
            <a:chExt cx="3460054" cy="369618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5FA63CF-8404-5244-8332-46123944E1A5}"/>
                </a:ext>
              </a:extLst>
            </p:cNvPr>
            <p:cNvSpPr txBox="1"/>
            <p:nvPr/>
          </p:nvSpPr>
          <p:spPr>
            <a:xfrm>
              <a:off x="4116463" y="3130343"/>
              <a:ext cx="24850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Development of innovative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Many-body approaches </a:t>
              </a:r>
            </a:p>
          </p:txBody>
        </p:sp>
        <p:pic>
          <p:nvPicPr>
            <p:cNvPr id="15" name="Image 14" descr="isGQR.gif">
              <a:extLst>
                <a:ext uri="{FF2B5EF4-FFF2-40B4-BE49-F238E27FC236}">
                  <a16:creationId xmlns:a16="http://schemas.microsoft.com/office/drawing/2014/main" id="{57CF8C2E-5E21-2F42-9A0F-5B7869F7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8890" y="3853762"/>
              <a:ext cx="568905" cy="45484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D74540-C04B-B746-8757-B778714E7736}"/>
                </a:ext>
              </a:extLst>
            </p:cNvPr>
            <p:cNvSpPr/>
            <p:nvPr/>
          </p:nvSpPr>
          <p:spPr>
            <a:xfrm>
              <a:off x="4551837" y="6299717"/>
              <a:ext cx="19020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err="1"/>
                <a:t>Gambacurta</a:t>
              </a:r>
              <a:r>
                <a:rPr lang="en-US" sz="1200" dirty="0"/>
                <a:t>, Grasso, Engel,</a:t>
              </a:r>
            </a:p>
            <a:p>
              <a:r>
                <a:rPr lang="en-US" sz="1200" dirty="0"/>
                <a:t>Phys. Rev. Lett. (2020)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20BCDFC-4760-6348-872D-F30787E7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3949" y="4308602"/>
              <a:ext cx="2438400" cy="18415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533B1D5-8C50-6A44-B916-FC51DC072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2349" y="6077319"/>
              <a:ext cx="1021654" cy="749213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3379780-EA20-864B-849A-BE7534DFB0C5}"/>
              </a:ext>
            </a:extLst>
          </p:cNvPr>
          <p:cNvGrpSpPr/>
          <p:nvPr/>
        </p:nvGrpSpPr>
        <p:grpSpPr>
          <a:xfrm>
            <a:off x="6512448" y="2326376"/>
            <a:ext cx="3213713" cy="3223471"/>
            <a:chOff x="6512448" y="2326376"/>
            <a:chExt cx="3213713" cy="3223471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3B15505-7C81-424A-A01F-5406477909AC}"/>
                </a:ext>
              </a:extLst>
            </p:cNvPr>
            <p:cNvSpPr txBox="1"/>
            <p:nvPr/>
          </p:nvSpPr>
          <p:spPr>
            <a:xfrm>
              <a:off x="6512448" y="2326376"/>
              <a:ext cx="3120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Description of  nuclear phenomena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a and Search of new physics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E377781-E3B8-7E48-A040-E2546F18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5153" y="3020580"/>
              <a:ext cx="1993900" cy="15748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6C2CC1E-8E89-CF4C-ADC3-212EA6B1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4661" y="4711647"/>
              <a:ext cx="31115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52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2110117" y="547318"/>
            <a:ext cx="5477294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5BBD9E-37E6-2D41-91F4-0D0F03D39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582" y="4341356"/>
            <a:ext cx="2463800" cy="246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846B839-B0D2-404F-B22B-8A96E6A2B6BA}"/>
              </a:ext>
            </a:extLst>
          </p:cNvPr>
          <p:cNvSpPr txBox="1"/>
          <p:nvPr/>
        </p:nvSpPr>
        <p:spPr>
          <a:xfrm>
            <a:off x="330808" y="3601842"/>
            <a:ext cx="2359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New non-empirical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Density Functional Theory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FA63CF-8404-5244-8332-46123944E1A5}"/>
              </a:ext>
            </a:extLst>
          </p:cNvPr>
          <p:cNvSpPr txBox="1"/>
          <p:nvPr/>
        </p:nvSpPr>
        <p:spPr>
          <a:xfrm>
            <a:off x="4116463" y="3130343"/>
            <a:ext cx="2485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Development of innovative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Many-body approaches </a:t>
            </a:r>
          </a:p>
        </p:txBody>
      </p:sp>
      <p:pic>
        <p:nvPicPr>
          <p:cNvPr id="15" name="Image 14" descr="isGQR.gif">
            <a:extLst>
              <a:ext uri="{FF2B5EF4-FFF2-40B4-BE49-F238E27FC236}">
                <a16:creationId xmlns:a16="http://schemas.microsoft.com/office/drawing/2014/main" id="{57CF8C2E-5E21-2F42-9A0F-5B7869F70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890" y="3853762"/>
            <a:ext cx="568905" cy="4548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ED74540-C04B-B746-8757-B778714E7736}"/>
              </a:ext>
            </a:extLst>
          </p:cNvPr>
          <p:cNvSpPr/>
          <p:nvPr/>
        </p:nvSpPr>
        <p:spPr>
          <a:xfrm>
            <a:off x="4551837" y="6299717"/>
            <a:ext cx="1902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Gambacurta</a:t>
            </a:r>
            <a:r>
              <a:rPr lang="en-US" sz="1200" dirty="0"/>
              <a:t>, Grasso, Engel,</a:t>
            </a:r>
          </a:p>
          <a:p>
            <a:r>
              <a:rPr lang="en-US" sz="1200" dirty="0"/>
              <a:t>Phys. Rev. Lett. (2020)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20BCDFC-4760-6348-872D-F30787E7F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949" y="4308602"/>
            <a:ext cx="2438400" cy="18415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533B1D5-8C50-6A44-B916-FC51DC072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349" y="6077319"/>
            <a:ext cx="1021654" cy="74921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3B15505-7C81-424A-A01F-5406477909AC}"/>
              </a:ext>
            </a:extLst>
          </p:cNvPr>
          <p:cNvSpPr txBox="1"/>
          <p:nvPr/>
        </p:nvSpPr>
        <p:spPr>
          <a:xfrm>
            <a:off x="6512448" y="2326376"/>
            <a:ext cx="3120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Description of  nuclear phenomena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a and Search of new physics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377781-E3B8-7E48-A040-E2546F186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5153" y="3020580"/>
            <a:ext cx="1993900" cy="1574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C2CC1E-8E89-CF4C-ADC3-212EA6B12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4661" y="4711647"/>
            <a:ext cx="3111500" cy="8382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2A9B33B-0620-3C4C-8F57-DC47A5354F64}"/>
              </a:ext>
            </a:extLst>
          </p:cNvPr>
          <p:cNvGrpSpPr/>
          <p:nvPr/>
        </p:nvGrpSpPr>
        <p:grpSpPr>
          <a:xfrm>
            <a:off x="2692226" y="2286653"/>
            <a:ext cx="4159638" cy="4363277"/>
            <a:chOff x="2703443" y="1858617"/>
            <a:chExt cx="4159638" cy="436327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D643FC-2D62-D14D-934C-7ED83ED2370D}"/>
                </a:ext>
              </a:extLst>
            </p:cNvPr>
            <p:cNvSpPr/>
            <p:nvPr/>
          </p:nvSpPr>
          <p:spPr>
            <a:xfrm>
              <a:off x="2703443" y="1858617"/>
              <a:ext cx="4084983" cy="4363277"/>
            </a:xfrm>
            <a:prstGeom prst="rect">
              <a:avLst/>
            </a:prstGeom>
            <a:solidFill>
              <a:schemeClr val="bg1"/>
            </a:solidFill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358246A-6195-FB43-B403-3E984FD012BF}"/>
                </a:ext>
              </a:extLst>
            </p:cNvPr>
            <p:cNvSpPr txBox="1"/>
            <p:nvPr/>
          </p:nvSpPr>
          <p:spPr>
            <a:xfrm>
              <a:off x="3188463" y="1907098"/>
              <a:ext cx="329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Some examples of current topics</a:t>
              </a: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8550489-B52F-D847-85D2-24BEF60103C2}"/>
                </a:ext>
              </a:extLst>
            </p:cNvPr>
            <p:cNvGrpSpPr/>
            <p:nvPr/>
          </p:nvGrpSpPr>
          <p:grpSpPr>
            <a:xfrm>
              <a:off x="3076854" y="2324911"/>
              <a:ext cx="3319754" cy="646331"/>
              <a:chOff x="2949472" y="2544626"/>
              <a:chExt cx="3319754" cy="646331"/>
            </a:xfrm>
          </p:grpSpPr>
          <p:sp>
            <p:nvSpPr>
              <p:cNvPr id="46" name="Flèche vers la droite 45">
                <a:extLst>
                  <a:ext uri="{FF2B5EF4-FFF2-40B4-BE49-F238E27FC236}">
                    <a16:creationId xmlns:a16="http://schemas.microsoft.com/office/drawing/2014/main" id="{6BC46D43-6AA5-0C4A-89A6-F4782BE370AF}"/>
                  </a:ext>
                </a:extLst>
              </p:cNvPr>
              <p:cNvSpPr/>
              <p:nvPr/>
            </p:nvSpPr>
            <p:spPr>
              <a:xfrm>
                <a:off x="2949472" y="2649544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CF6D4B9A-41EA-F34F-A784-CF31B3EC228A}"/>
                  </a:ext>
                </a:extLst>
              </p:cNvPr>
              <p:cNvSpPr txBox="1"/>
              <p:nvPr/>
            </p:nvSpPr>
            <p:spPr>
              <a:xfrm>
                <a:off x="3271289" y="2544626"/>
                <a:ext cx="29979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70C0"/>
                    </a:solidFill>
                  </a:rPr>
                  <a:t>Brigding</a:t>
                </a:r>
                <a:r>
                  <a:rPr lang="en-US" dirty="0">
                    <a:solidFill>
                      <a:srgbClr val="0070C0"/>
                    </a:solidFill>
                  </a:rPr>
                  <a:t> DFT with EFT (power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counting), ab-initio DFT </a:t>
                </a:r>
              </a:p>
            </p:txBody>
          </p: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A9B99CDC-8BCE-8E47-B097-3C0351258A00}"/>
                </a:ext>
              </a:extLst>
            </p:cNvPr>
            <p:cNvGrpSpPr/>
            <p:nvPr/>
          </p:nvGrpSpPr>
          <p:grpSpPr>
            <a:xfrm>
              <a:off x="3045324" y="5233902"/>
              <a:ext cx="3482939" cy="646331"/>
              <a:chOff x="2835116" y="5426365"/>
              <a:chExt cx="3482939" cy="646331"/>
            </a:xfrm>
          </p:grpSpPr>
          <p:sp>
            <p:nvSpPr>
              <p:cNvPr id="44" name="Flèche vers la droite 43">
                <a:extLst>
                  <a:ext uri="{FF2B5EF4-FFF2-40B4-BE49-F238E27FC236}">
                    <a16:creationId xmlns:a16="http://schemas.microsoft.com/office/drawing/2014/main" id="{54848DC5-8455-E946-88FF-E24775FA6235}"/>
                  </a:ext>
                </a:extLst>
              </p:cNvPr>
              <p:cNvSpPr/>
              <p:nvPr/>
            </p:nvSpPr>
            <p:spPr>
              <a:xfrm>
                <a:off x="2835116" y="5531283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4514D59-DC97-F943-AFFB-CF1E88A940BE}"/>
                  </a:ext>
                </a:extLst>
              </p:cNvPr>
              <p:cNvSpPr txBox="1"/>
              <p:nvPr/>
            </p:nvSpPr>
            <p:spPr>
              <a:xfrm>
                <a:off x="3156933" y="5426365"/>
                <a:ext cx="3161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70C0"/>
                    </a:solidFill>
                  </a:rPr>
                  <a:t>Beyond </a:t>
                </a:r>
                <a:r>
                  <a:rPr lang="fr-FR" dirty="0" err="1">
                    <a:solidFill>
                      <a:srgbClr val="0070C0"/>
                    </a:solidFill>
                  </a:rPr>
                  <a:t>mean-field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approaches</a:t>
                </a:r>
                <a:r>
                  <a:rPr lang="fr-FR" dirty="0">
                    <a:solidFill>
                      <a:srgbClr val="0070C0"/>
                    </a:solidFill>
                  </a:rPr>
                  <a:t>:</a:t>
                </a: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Formal</a:t>
                </a:r>
                <a:r>
                  <a:rPr lang="fr-FR" dirty="0">
                    <a:solidFill>
                      <a:srgbClr val="0070C0"/>
                    </a:solidFill>
                  </a:rPr>
                  <a:t> and </a:t>
                </a:r>
                <a:r>
                  <a:rPr lang="fr-FR" dirty="0" err="1">
                    <a:solidFill>
                      <a:srgbClr val="0070C0"/>
                    </a:solidFill>
                  </a:rPr>
                  <a:t>practical</a:t>
                </a:r>
                <a:r>
                  <a:rPr lang="fr-FR" dirty="0">
                    <a:solidFill>
                      <a:srgbClr val="0070C0"/>
                    </a:solidFill>
                  </a:rPr>
                  <a:t> aspects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CE0747EC-08CB-D44A-BAAD-89381818BD5F}"/>
                </a:ext>
              </a:extLst>
            </p:cNvPr>
            <p:cNvGrpSpPr/>
            <p:nvPr/>
          </p:nvGrpSpPr>
          <p:grpSpPr>
            <a:xfrm>
              <a:off x="3062408" y="4698239"/>
              <a:ext cx="3044037" cy="369332"/>
              <a:chOff x="2935026" y="4917954"/>
              <a:chExt cx="3044037" cy="369332"/>
            </a:xfrm>
          </p:grpSpPr>
          <p:sp>
            <p:nvSpPr>
              <p:cNvPr id="42" name="Flèche vers la droite 41">
                <a:extLst>
                  <a:ext uri="{FF2B5EF4-FFF2-40B4-BE49-F238E27FC236}">
                    <a16:creationId xmlns:a16="http://schemas.microsoft.com/office/drawing/2014/main" id="{0D0AAE46-80B2-1646-9453-B6540FB7D25E}"/>
                  </a:ext>
                </a:extLst>
              </p:cNvPr>
              <p:cNvSpPr/>
              <p:nvPr/>
            </p:nvSpPr>
            <p:spPr>
              <a:xfrm>
                <a:off x="2935026" y="5022872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809E3F92-5623-1747-868D-2233E8F01966}"/>
                  </a:ext>
                </a:extLst>
              </p:cNvPr>
              <p:cNvSpPr txBox="1"/>
              <p:nvPr/>
            </p:nvSpPr>
            <p:spPr>
              <a:xfrm>
                <a:off x="3256843" y="4917954"/>
                <a:ext cx="27222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Search of new radioactivity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912F817E-EF11-E545-9FA9-274CBAEB37DC}"/>
                </a:ext>
              </a:extLst>
            </p:cNvPr>
            <p:cNvGrpSpPr/>
            <p:nvPr/>
          </p:nvGrpSpPr>
          <p:grpSpPr>
            <a:xfrm>
              <a:off x="3045324" y="3881719"/>
              <a:ext cx="3817757" cy="646331"/>
              <a:chOff x="2917942" y="4101434"/>
              <a:chExt cx="3817757" cy="646331"/>
            </a:xfrm>
          </p:grpSpPr>
          <p:sp>
            <p:nvSpPr>
              <p:cNvPr id="40" name="Flèche vers la droite 39">
                <a:extLst>
                  <a:ext uri="{FF2B5EF4-FFF2-40B4-BE49-F238E27FC236}">
                    <a16:creationId xmlns:a16="http://schemas.microsoft.com/office/drawing/2014/main" id="{41EE6EE6-C2C5-6D4E-932D-9513E6865176}"/>
                  </a:ext>
                </a:extLst>
              </p:cNvPr>
              <p:cNvSpPr/>
              <p:nvPr/>
            </p:nvSpPr>
            <p:spPr>
              <a:xfrm>
                <a:off x="2917942" y="4206352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B53CD2B-EB7F-C94D-9A5E-07E29D888F0D}"/>
                  </a:ext>
                </a:extLst>
              </p:cNvPr>
              <p:cNvSpPr txBox="1"/>
              <p:nvPr/>
            </p:nvSpPr>
            <p:spPr>
              <a:xfrm>
                <a:off x="3271289" y="4101434"/>
                <a:ext cx="34644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Description of quantum self-bound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Droplets, continuum effect, … </a:t>
                </a:r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6859AE1C-4FDD-8A4F-B004-789A9D1A8E2F}"/>
                </a:ext>
              </a:extLst>
            </p:cNvPr>
            <p:cNvGrpSpPr/>
            <p:nvPr/>
          </p:nvGrpSpPr>
          <p:grpSpPr>
            <a:xfrm>
              <a:off x="3091545" y="3120188"/>
              <a:ext cx="3539476" cy="646331"/>
              <a:chOff x="2964163" y="3339903"/>
              <a:chExt cx="3539476" cy="646331"/>
            </a:xfrm>
          </p:grpSpPr>
          <p:sp>
            <p:nvSpPr>
              <p:cNvPr id="38" name="Flèche vers la droite 37">
                <a:extLst>
                  <a:ext uri="{FF2B5EF4-FFF2-40B4-BE49-F238E27FC236}">
                    <a16:creationId xmlns:a16="http://schemas.microsoft.com/office/drawing/2014/main" id="{A334B567-4106-7445-8419-20EB7B37B541}"/>
                  </a:ext>
                </a:extLst>
              </p:cNvPr>
              <p:cNvSpPr/>
              <p:nvPr/>
            </p:nvSpPr>
            <p:spPr>
              <a:xfrm>
                <a:off x="2964163" y="3444821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1BE1E54-3D17-5245-AFB9-62EF708E71B8}"/>
                  </a:ext>
                </a:extLst>
              </p:cNvPr>
              <p:cNvSpPr txBox="1"/>
              <p:nvPr/>
            </p:nvSpPr>
            <p:spPr>
              <a:xfrm>
                <a:off x="3317510" y="3339903"/>
                <a:ext cx="31861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70C0"/>
                    </a:solidFill>
                  </a:rPr>
                  <a:t>Link </a:t>
                </a:r>
                <a:r>
                  <a:rPr lang="fr-FR" dirty="0" err="1">
                    <a:solidFill>
                      <a:srgbClr val="0070C0"/>
                    </a:solidFill>
                  </a:rPr>
                  <a:t>with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low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density</a:t>
                </a:r>
                <a:r>
                  <a:rPr lang="fr-FR" dirty="0">
                    <a:solidFill>
                      <a:srgbClr val="0070C0"/>
                    </a:solidFill>
                  </a:rPr>
                  <a:t> or </a:t>
                </a:r>
                <a:r>
                  <a:rPr lang="fr-FR" dirty="0" err="1">
                    <a:solidFill>
                      <a:srgbClr val="0070C0"/>
                    </a:solidFill>
                  </a:rPr>
                  <a:t>unitary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gas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206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2110117" y="547318"/>
            <a:ext cx="5477294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DB3532-C1DB-EE47-83E6-2E79F5CA8542}"/>
              </a:ext>
            </a:extLst>
          </p:cNvPr>
          <p:cNvSpPr/>
          <p:nvPr/>
        </p:nvSpPr>
        <p:spPr>
          <a:xfrm>
            <a:off x="4438614" y="1948741"/>
            <a:ext cx="1935319" cy="824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Dynamical evolution of Complex systems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B92A30-1406-E342-8AC3-76DE94AF319B}"/>
              </a:ext>
            </a:extLst>
          </p:cNvPr>
          <p:cNvGrpSpPr/>
          <p:nvPr/>
        </p:nvGrpSpPr>
        <p:grpSpPr>
          <a:xfrm>
            <a:off x="0" y="3731812"/>
            <a:ext cx="4060727" cy="2398541"/>
            <a:chOff x="0" y="3731812"/>
            <a:chExt cx="4060727" cy="2398541"/>
          </a:xfrm>
        </p:grpSpPr>
        <p:pic>
          <p:nvPicPr>
            <p:cNvPr id="49" name="Image 48" descr="reseau.eps">
              <a:extLst>
                <a:ext uri="{FF2B5EF4-FFF2-40B4-BE49-F238E27FC236}">
                  <a16:creationId xmlns:a16="http://schemas.microsoft.com/office/drawing/2014/main" id="{6B5C8964-D568-DC41-AA56-7C5DCF39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81" y="4137204"/>
              <a:ext cx="2656609" cy="1993149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5FBBE7C-5FA2-5F4D-A7E9-11F77C101092}"/>
                </a:ext>
              </a:extLst>
            </p:cNvPr>
            <p:cNvSpPr txBox="1"/>
            <p:nvPr/>
          </p:nvSpPr>
          <p:spPr>
            <a:xfrm>
              <a:off x="0" y="3731812"/>
              <a:ext cx="4060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New evolution of quantum superfluid systems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B8EC687-1CE7-7545-87C0-A27F1FB567BD}"/>
              </a:ext>
            </a:extLst>
          </p:cNvPr>
          <p:cNvGrpSpPr/>
          <p:nvPr/>
        </p:nvGrpSpPr>
        <p:grpSpPr>
          <a:xfrm>
            <a:off x="6964198" y="2220338"/>
            <a:ext cx="2824182" cy="4048673"/>
            <a:chOff x="6964198" y="2220338"/>
            <a:chExt cx="2824182" cy="4048673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F051B15-BF5C-1D4B-9A20-D55D45850360}"/>
                </a:ext>
              </a:extLst>
            </p:cNvPr>
            <p:cNvSpPr txBox="1"/>
            <p:nvPr/>
          </p:nvSpPr>
          <p:spPr>
            <a:xfrm>
              <a:off x="7078194" y="2220338"/>
              <a:ext cx="21279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Beyond mean-field for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Fermi energy collisions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9372152-2DC0-DB45-9F10-F66905B6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4198" y="3004541"/>
              <a:ext cx="2569495" cy="3264470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894EE27-6833-C948-982E-B339F7109E06}"/>
                </a:ext>
              </a:extLst>
            </p:cNvPr>
            <p:cNvSpPr txBox="1"/>
            <p:nvPr/>
          </p:nvSpPr>
          <p:spPr>
            <a:xfrm>
              <a:off x="8297523" y="3198167"/>
              <a:ext cx="14908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Napolitani</a:t>
              </a:r>
              <a:r>
                <a:rPr lang="en-US" sz="1200" dirty="0"/>
                <a:t>, Colonna, </a:t>
              </a:r>
            </a:p>
            <a:p>
              <a:r>
                <a:rPr lang="en-US" sz="1200" dirty="0"/>
                <a:t>PLB 797 (2019)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395EC8-72E0-8A4A-88C1-8926C1BFFF51}"/>
              </a:ext>
            </a:extLst>
          </p:cNvPr>
          <p:cNvGrpSpPr/>
          <p:nvPr/>
        </p:nvGrpSpPr>
        <p:grpSpPr>
          <a:xfrm>
            <a:off x="4086997" y="3190116"/>
            <a:ext cx="2758447" cy="3524788"/>
            <a:chOff x="4086997" y="3190116"/>
            <a:chExt cx="2758447" cy="3524788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9A0D162-D0C3-8046-B91A-39FDBDFE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6752" y="3712930"/>
              <a:ext cx="1829204" cy="119034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F959B2E-FEC3-664B-B5D2-37E065D7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6752" y="4848362"/>
              <a:ext cx="2322308" cy="30519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EA5294DC-DF35-1A49-B263-F5C6BF6BC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9646" y="5233460"/>
              <a:ext cx="1643415" cy="1481444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4CFB2A8-6E05-214F-B677-5C3A978B887A}"/>
                </a:ext>
              </a:extLst>
            </p:cNvPr>
            <p:cNvSpPr txBox="1"/>
            <p:nvPr/>
          </p:nvSpPr>
          <p:spPr>
            <a:xfrm>
              <a:off x="4086997" y="3190116"/>
              <a:ext cx="2758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Stochastic methods,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phase-space and path integrals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6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D8524C-6604-DB4C-A1DF-586919CA0420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0025FC5-FBCB-1E48-A734-D316A49D3BF4}"/>
              </a:ext>
            </a:extLst>
          </p:cNvPr>
          <p:cNvSpPr txBox="1"/>
          <p:nvPr/>
        </p:nvSpPr>
        <p:spPr>
          <a:xfrm>
            <a:off x="538475" y="-12510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 err="1">
                <a:solidFill>
                  <a:srgbClr val="0070C0"/>
                </a:solidFill>
              </a:rPr>
              <a:t>What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we</a:t>
            </a:r>
            <a:r>
              <a:rPr lang="fr-FR" sz="2000" dirty="0">
                <a:solidFill>
                  <a:srgbClr val="0070C0"/>
                </a:solidFill>
              </a:rPr>
              <a:t> do? </a:t>
            </a:r>
          </a:p>
        </p:txBody>
      </p:sp>
      <p:pic>
        <p:nvPicPr>
          <p:cNvPr id="20" name="Picture 4" descr="Table">
            <a:extLst>
              <a:ext uri="{FF2B5EF4-FFF2-40B4-BE49-F238E27FC236}">
                <a16:creationId xmlns:a16="http://schemas.microsoft.com/office/drawing/2014/main" id="{C0876484-1A62-0D4A-8FBD-E841B39D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448582" y="31468"/>
            <a:ext cx="7008836" cy="37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0F009C-5480-3146-A61C-A5A607F0AFB7}"/>
              </a:ext>
            </a:extLst>
          </p:cNvPr>
          <p:cNvGrpSpPr>
            <a:grpSpLocks noChangeAspect="1"/>
          </p:cNvGrpSpPr>
          <p:nvPr/>
        </p:nvGrpSpPr>
        <p:grpSpPr>
          <a:xfrm>
            <a:off x="117620" y="1913249"/>
            <a:ext cx="1653119" cy="1548000"/>
            <a:chOff x="-91150" y="5408935"/>
            <a:chExt cx="1228298" cy="115019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342A806-1526-684B-BD97-B5BDEE53B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1150" y="5741663"/>
              <a:ext cx="1228298" cy="81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9E7D670-F0E8-CD40-A723-05D3535C2872}"/>
                </a:ext>
              </a:extLst>
            </p:cNvPr>
            <p:cNvSpPr/>
            <p:nvPr/>
          </p:nvSpPr>
          <p:spPr>
            <a:xfrm>
              <a:off x="269592" y="5408935"/>
              <a:ext cx="506813" cy="556725"/>
            </a:xfrm>
            <a:custGeom>
              <a:avLst/>
              <a:gdLst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  <a:gd name="connsiteX0" fmla="*/ 0 w 1032934"/>
                <a:gd name="connsiteY0" fmla="*/ 812800 h 897467"/>
                <a:gd name="connsiteX1" fmla="*/ 270934 w 1032934"/>
                <a:gd name="connsiteY1" fmla="*/ 389467 h 897467"/>
                <a:gd name="connsiteX2" fmla="*/ 609600 w 1032934"/>
                <a:gd name="connsiteY2" fmla="*/ 169333 h 897467"/>
                <a:gd name="connsiteX3" fmla="*/ 491067 w 1032934"/>
                <a:gd name="connsiteY3" fmla="*/ 0 h 897467"/>
                <a:gd name="connsiteX4" fmla="*/ 1032934 w 1032934"/>
                <a:gd name="connsiteY4" fmla="*/ 50800 h 897467"/>
                <a:gd name="connsiteX5" fmla="*/ 965200 w 1032934"/>
                <a:gd name="connsiteY5" fmla="*/ 575733 h 897467"/>
                <a:gd name="connsiteX6" fmla="*/ 778934 w 1032934"/>
                <a:gd name="connsiteY6" fmla="*/ 389467 h 897467"/>
                <a:gd name="connsiteX7" fmla="*/ 457200 w 1032934"/>
                <a:gd name="connsiteY7" fmla="*/ 524933 h 897467"/>
                <a:gd name="connsiteX8" fmla="*/ 84667 w 1032934"/>
                <a:gd name="connsiteY8" fmla="*/ 897467 h 897467"/>
                <a:gd name="connsiteX9" fmla="*/ 0 w 1032934"/>
                <a:gd name="connsiteY9" fmla="*/ 812800 h 89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934" h="897467">
                  <a:moveTo>
                    <a:pt x="0" y="812800"/>
                  </a:moveTo>
                  <a:cubicBezTo>
                    <a:pt x="31044" y="728133"/>
                    <a:pt x="169334" y="496711"/>
                    <a:pt x="270934" y="389467"/>
                  </a:cubicBezTo>
                  <a:cubicBezTo>
                    <a:pt x="372534" y="282223"/>
                    <a:pt x="572911" y="234244"/>
                    <a:pt x="609600" y="169333"/>
                  </a:cubicBezTo>
                  <a:lnTo>
                    <a:pt x="491067" y="0"/>
                  </a:lnTo>
                  <a:lnTo>
                    <a:pt x="1032934" y="50800"/>
                  </a:lnTo>
                  <a:lnTo>
                    <a:pt x="965200" y="575733"/>
                  </a:lnTo>
                  <a:lnTo>
                    <a:pt x="778934" y="389467"/>
                  </a:lnTo>
                  <a:cubicBezTo>
                    <a:pt x="694267" y="381000"/>
                    <a:pt x="572911" y="440266"/>
                    <a:pt x="457200" y="524933"/>
                  </a:cubicBezTo>
                  <a:cubicBezTo>
                    <a:pt x="341489" y="609600"/>
                    <a:pt x="160867" y="849489"/>
                    <a:pt x="84667" y="897467"/>
                  </a:cubicBezTo>
                  <a:lnTo>
                    <a:pt x="0" y="8128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Picture 4" descr="&#10;">
            <a:extLst>
              <a:ext uri="{FF2B5EF4-FFF2-40B4-BE49-F238E27FC236}">
                <a16:creationId xmlns:a16="http://schemas.microsoft.com/office/drawing/2014/main" id="{1A8DEF31-3FEC-E146-843F-53A2543F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0" y="431313"/>
            <a:ext cx="1825361" cy="7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rme libre 24">
            <a:extLst>
              <a:ext uri="{FF2B5EF4-FFF2-40B4-BE49-F238E27FC236}">
                <a16:creationId xmlns:a16="http://schemas.microsoft.com/office/drawing/2014/main" id="{292D9380-B7D6-D449-862A-46E9E82355D3}"/>
              </a:ext>
            </a:extLst>
          </p:cNvPr>
          <p:cNvSpPr/>
          <p:nvPr/>
        </p:nvSpPr>
        <p:spPr>
          <a:xfrm>
            <a:off x="6781876" y="474166"/>
            <a:ext cx="812801" cy="694270"/>
          </a:xfrm>
          <a:custGeom>
            <a:avLst/>
            <a:gdLst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  <a:gd name="connsiteX0" fmla="*/ 0 w 1032934"/>
              <a:gd name="connsiteY0" fmla="*/ 812800 h 897467"/>
              <a:gd name="connsiteX1" fmla="*/ 270934 w 1032934"/>
              <a:gd name="connsiteY1" fmla="*/ 389467 h 897467"/>
              <a:gd name="connsiteX2" fmla="*/ 609600 w 1032934"/>
              <a:gd name="connsiteY2" fmla="*/ 169333 h 897467"/>
              <a:gd name="connsiteX3" fmla="*/ 491067 w 1032934"/>
              <a:gd name="connsiteY3" fmla="*/ 0 h 897467"/>
              <a:gd name="connsiteX4" fmla="*/ 1032934 w 1032934"/>
              <a:gd name="connsiteY4" fmla="*/ 50800 h 897467"/>
              <a:gd name="connsiteX5" fmla="*/ 965200 w 1032934"/>
              <a:gd name="connsiteY5" fmla="*/ 575733 h 897467"/>
              <a:gd name="connsiteX6" fmla="*/ 778934 w 1032934"/>
              <a:gd name="connsiteY6" fmla="*/ 389467 h 897467"/>
              <a:gd name="connsiteX7" fmla="*/ 457200 w 1032934"/>
              <a:gd name="connsiteY7" fmla="*/ 524933 h 897467"/>
              <a:gd name="connsiteX8" fmla="*/ 84667 w 1032934"/>
              <a:gd name="connsiteY8" fmla="*/ 897467 h 897467"/>
              <a:gd name="connsiteX9" fmla="*/ 0 w 1032934"/>
              <a:gd name="connsiteY9" fmla="*/ 8128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2934" h="897467">
                <a:moveTo>
                  <a:pt x="0" y="812800"/>
                </a:moveTo>
                <a:cubicBezTo>
                  <a:pt x="31044" y="728133"/>
                  <a:pt x="169334" y="496711"/>
                  <a:pt x="270934" y="389467"/>
                </a:cubicBezTo>
                <a:cubicBezTo>
                  <a:pt x="372534" y="282223"/>
                  <a:pt x="572911" y="234244"/>
                  <a:pt x="609600" y="169333"/>
                </a:cubicBezTo>
                <a:lnTo>
                  <a:pt x="491067" y="0"/>
                </a:lnTo>
                <a:lnTo>
                  <a:pt x="1032934" y="50800"/>
                </a:lnTo>
                <a:lnTo>
                  <a:pt x="965200" y="575733"/>
                </a:lnTo>
                <a:lnTo>
                  <a:pt x="778934" y="389467"/>
                </a:lnTo>
                <a:cubicBezTo>
                  <a:pt x="694267" y="381000"/>
                  <a:pt x="572911" y="440266"/>
                  <a:pt x="457200" y="524933"/>
                </a:cubicBezTo>
                <a:cubicBezTo>
                  <a:pt x="341489" y="609600"/>
                  <a:pt x="160867" y="849489"/>
                  <a:pt x="84667" y="897467"/>
                </a:cubicBez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959A4E3-045F-4844-B3A1-E0F3703C8C48}"/>
              </a:ext>
            </a:extLst>
          </p:cNvPr>
          <p:cNvSpPr/>
          <p:nvPr/>
        </p:nvSpPr>
        <p:spPr>
          <a:xfrm rot="20334602">
            <a:off x="2110117" y="547318"/>
            <a:ext cx="5477294" cy="22102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DB3532-C1DB-EE47-83E6-2E79F5CA8542}"/>
              </a:ext>
            </a:extLst>
          </p:cNvPr>
          <p:cNvSpPr/>
          <p:nvPr/>
        </p:nvSpPr>
        <p:spPr>
          <a:xfrm>
            <a:off x="4438614" y="1948741"/>
            <a:ext cx="1935319" cy="824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Dynamical evolution of Complex systems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B92A30-1406-E342-8AC3-76DE94AF319B}"/>
              </a:ext>
            </a:extLst>
          </p:cNvPr>
          <p:cNvGrpSpPr/>
          <p:nvPr/>
        </p:nvGrpSpPr>
        <p:grpSpPr>
          <a:xfrm>
            <a:off x="0" y="3731812"/>
            <a:ext cx="4060727" cy="2398541"/>
            <a:chOff x="0" y="3731812"/>
            <a:chExt cx="4060727" cy="2398541"/>
          </a:xfrm>
        </p:grpSpPr>
        <p:pic>
          <p:nvPicPr>
            <p:cNvPr id="49" name="Image 48" descr="reseau.eps">
              <a:extLst>
                <a:ext uri="{FF2B5EF4-FFF2-40B4-BE49-F238E27FC236}">
                  <a16:creationId xmlns:a16="http://schemas.microsoft.com/office/drawing/2014/main" id="{6B5C8964-D568-DC41-AA56-7C5DCF39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581" y="4137204"/>
              <a:ext cx="2656609" cy="1993149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65FBBE7C-5FA2-5F4D-A7E9-11F77C101092}"/>
                </a:ext>
              </a:extLst>
            </p:cNvPr>
            <p:cNvSpPr txBox="1"/>
            <p:nvPr/>
          </p:nvSpPr>
          <p:spPr>
            <a:xfrm>
              <a:off x="0" y="3731812"/>
              <a:ext cx="40607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New evolution of quantum superfluid systems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B8EC687-1CE7-7545-87C0-A27F1FB567BD}"/>
              </a:ext>
            </a:extLst>
          </p:cNvPr>
          <p:cNvGrpSpPr/>
          <p:nvPr/>
        </p:nvGrpSpPr>
        <p:grpSpPr>
          <a:xfrm>
            <a:off x="6964198" y="2220338"/>
            <a:ext cx="2824182" cy="4048673"/>
            <a:chOff x="6964198" y="2220338"/>
            <a:chExt cx="2824182" cy="4048673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F051B15-BF5C-1D4B-9A20-D55D45850360}"/>
                </a:ext>
              </a:extLst>
            </p:cNvPr>
            <p:cNvSpPr txBox="1"/>
            <p:nvPr/>
          </p:nvSpPr>
          <p:spPr>
            <a:xfrm>
              <a:off x="7078194" y="2220338"/>
              <a:ext cx="21279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Beyond mean-field for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Fermi energy collisions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9372152-2DC0-DB45-9F10-F66905B6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4198" y="3004541"/>
              <a:ext cx="2569495" cy="3264470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894EE27-6833-C948-982E-B339F7109E06}"/>
                </a:ext>
              </a:extLst>
            </p:cNvPr>
            <p:cNvSpPr txBox="1"/>
            <p:nvPr/>
          </p:nvSpPr>
          <p:spPr>
            <a:xfrm>
              <a:off x="8297523" y="3198167"/>
              <a:ext cx="14908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Napolitani</a:t>
              </a:r>
              <a:r>
                <a:rPr lang="en-US" sz="1200" dirty="0"/>
                <a:t>, Colonna, </a:t>
              </a:r>
            </a:p>
            <a:p>
              <a:r>
                <a:rPr lang="en-US" sz="1200" dirty="0"/>
                <a:t>PLB 797 (2019)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C395EC8-72E0-8A4A-88C1-8926C1BFFF51}"/>
              </a:ext>
            </a:extLst>
          </p:cNvPr>
          <p:cNvGrpSpPr/>
          <p:nvPr/>
        </p:nvGrpSpPr>
        <p:grpSpPr>
          <a:xfrm>
            <a:off x="4086997" y="3190116"/>
            <a:ext cx="2758447" cy="3524788"/>
            <a:chOff x="4086997" y="3190116"/>
            <a:chExt cx="2758447" cy="3524788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9A0D162-D0C3-8046-B91A-39FDBDFE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6752" y="3712930"/>
              <a:ext cx="1829204" cy="119034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F959B2E-FEC3-664B-B5D2-37E065D7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6752" y="4848362"/>
              <a:ext cx="2322308" cy="30519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EA5294DC-DF35-1A49-B263-F5C6BF6BC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9646" y="5233460"/>
              <a:ext cx="1643415" cy="1481444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4CFB2A8-6E05-214F-B677-5C3A978B887A}"/>
                </a:ext>
              </a:extLst>
            </p:cNvPr>
            <p:cNvSpPr txBox="1"/>
            <p:nvPr/>
          </p:nvSpPr>
          <p:spPr>
            <a:xfrm>
              <a:off x="4086997" y="3190116"/>
              <a:ext cx="2758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Stochastic methods, </a:t>
              </a:r>
            </a:p>
            <a:p>
              <a:r>
                <a:rPr lang="en-US" sz="1600" dirty="0">
                  <a:solidFill>
                    <a:schemeClr val="accent1"/>
                  </a:solidFill>
                </a:rPr>
                <a:t>phase-space and path integrals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E1AE501-7335-0A48-BE12-B1E2C9E49D66}"/>
              </a:ext>
            </a:extLst>
          </p:cNvPr>
          <p:cNvGrpSpPr/>
          <p:nvPr/>
        </p:nvGrpSpPr>
        <p:grpSpPr>
          <a:xfrm>
            <a:off x="2692226" y="2286653"/>
            <a:ext cx="4084983" cy="4363277"/>
            <a:chOff x="2703443" y="1858617"/>
            <a:chExt cx="4084983" cy="436327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889902E-A98F-0E4E-8669-64E30D268387}"/>
                </a:ext>
              </a:extLst>
            </p:cNvPr>
            <p:cNvSpPr/>
            <p:nvPr/>
          </p:nvSpPr>
          <p:spPr>
            <a:xfrm>
              <a:off x="2703443" y="1858617"/>
              <a:ext cx="4084983" cy="4363277"/>
            </a:xfrm>
            <a:prstGeom prst="rect">
              <a:avLst/>
            </a:prstGeom>
            <a:solidFill>
              <a:schemeClr val="bg1"/>
            </a:solidFill>
            <a:ln w="635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EAD4B65-0417-6B4B-A1BA-5CE76B56A071}"/>
                </a:ext>
              </a:extLst>
            </p:cNvPr>
            <p:cNvSpPr txBox="1"/>
            <p:nvPr/>
          </p:nvSpPr>
          <p:spPr>
            <a:xfrm>
              <a:off x="3188463" y="1907098"/>
              <a:ext cx="329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Some examples of current topics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5595C173-A844-4C45-BF15-3C19EBE729F4}"/>
                </a:ext>
              </a:extLst>
            </p:cNvPr>
            <p:cNvGrpSpPr/>
            <p:nvPr/>
          </p:nvGrpSpPr>
          <p:grpSpPr>
            <a:xfrm>
              <a:off x="3076854" y="2324911"/>
              <a:ext cx="3078790" cy="646331"/>
              <a:chOff x="2949472" y="2544626"/>
              <a:chExt cx="3078790" cy="646331"/>
            </a:xfrm>
          </p:grpSpPr>
          <p:sp>
            <p:nvSpPr>
              <p:cNvPr id="42" name="Flèche vers la droite 41">
                <a:extLst>
                  <a:ext uri="{FF2B5EF4-FFF2-40B4-BE49-F238E27FC236}">
                    <a16:creationId xmlns:a16="http://schemas.microsoft.com/office/drawing/2014/main" id="{1CC17A3A-4171-FD4E-AB11-0518E7AD9523}"/>
                  </a:ext>
                </a:extLst>
              </p:cNvPr>
              <p:cNvSpPr/>
              <p:nvPr/>
            </p:nvSpPr>
            <p:spPr>
              <a:xfrm>
                <a:off x="2949472" y="2649544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7D20365-58DF-5D43-97AC-29786FB68193}"/>
                  </a:ext>
                </a:extLst>
              </p:cNvPr>
              <p:cNvSpPr txBox="1"/>
              <p:nvPr/>
            </p:nvSpPr>
            <p:spPr>
              <a:xfrm>
                <a:off x="3271289" y="2544626"/>
                <a:ext cx="27569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Quantization of mean-field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evolution </a:t>
                </a: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5338FAA9-73AA-6440-BAA8-BD5B0BFF5147}"/>
                </a:ext>
              </a:extLst>
            </p:cNvPr>
            <p:cNvGrpSpPr/>
            <p:nvPr/>
          </p:nvGrpSpPr>
          <p:grpSpPr>
            <a:xfrm>
              <a:off x="3067126" y="4447605"/>
              <a:ext cx="3629710" cy="646331"/>
              <a:chOff x="2856918" y="4640068"/>
              <a:chExt cx="3629710" cy="646331"/>
            </a:xfrm>
          </p:grpSpPr>
          <p:sp>
            <p:nvSpPr>
              <p:cNvPr id="40" name="Flèche vers la droite 39">
                <a:extLst>
                  <a:ext uri="{FF2B5EF4-FFF2-40B4-BE49-F238E27FC236}">
                    <a16:creationId xmlns:a16="http://schemas.microsoft.com/office/drawing/2014/main" id="{88451AB1-B243-FB49-9622-2A256A5B2206}"/>
                  </a:ext>
                </a:extLst>
              </p:cNvPr>
              <p:cNvSpPr/>
              <p:nvPr/>
            </p:nvSpPr>
            <p:spPr>
              <a:xfrm>
                <a:off x="2856918" y="4744986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BCDB819-A816-564C-8F47-9E0CBE8822CB}"/>
                  </a:ext>
                </a:extLst>
              </p:cNvPr>
              <p:cNvSpPr txBox="1"/>
              <p:nvPr/>
            </p:nvSpPr>
            <p:spPr>
              <a:xfrm>
                <a:off x="3178735" y="4640068"/>
                <a:ext cx="33078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Description of some phenomena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(fission, multifragmentation, …)</a:t>
                </a: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A5BE759-01BA-5E48-8570-EA0459888B49}"/>
                </a:ext>
              </a:extLst>
            </p:cNvPr>
            <p:cNvGrpSpPr/>
            <p:nvPr/>
          </p:nvGrpSpPr>
          <p:grpSpPr>
            <a:xfrm>
              <a:off x="3076854" y="4114340"/>
              <a:ext cx="3226843" cy="369332"/>
              <a:chOff x="2949472" y="4334055"/>
              <a:chExt cx="3226843" cy="369332"/>
            </a:xfrm>
          </p:grpSpPr>
          <p:sp>
            <p:nvSpPr>
              <p:cNvPr id="38" name="Flèche vers la droite 37">
                <a:extLst>
                  <a:ext uri="{FF2B5EF4-FFF2-40B4-BE49-F238E27FC236}">
                    <a16:creationId xmlns:a16="http://schemas.microsoft.com/office/drawing/2014/main" id="{4955BAA6-4DF3-D94E-A2FE-132F7EC8C600}"/>
                  </a:ext>
                </a:extLst>
              </p:cNvPr>
              <p:cNvSpPr/>
              <p:nvPr/>
            </p:nvSpPr>
            <p:spPr>
              <a:xfrm>
                <a:off x="2949472" y="4438973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4AB369F-B289-044D-BFD8-4E02378370D5}"/>
                  </a:ext>
                </a:extLst>
              </p:cNvPr>
              <p:cNvSpPr txBox="1"/>
              <p:nvPr/>
            </p:nvSpPr>
            <p:spPr>
              <a:xfrm>
                <a:off x="3271289" y="4334055"/>
                <a:ext cx="2905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Fluctuations and bifurcations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ABE03BB6-2B72-5049-B340-F7C17E0FCC59}"/>
                </a:ext>
              </a:extLst>
            </p:cNvPr>
            <p:cNvGrpSpPr/>
            <p:nvPr/>
          </p:nvGrpSpPr>
          <p:grpSpPr>
            <a:xfrm>
              <a:off x="3064780" y="3473153"/>
              <a:ext cx="3047995" cy="646331"/>
              <a:chOff x="2937398" y="3692868"/>
              <a:chExt cx="3047995" cy="646331"/>
            </a:xfrm>
          </p:grpSpPr>
          <p:sp>
            <p:nvSpPr>
              <p:cNvPr id="36" name="Flèche vers la droite 35">
                <a:extLst>
                  <a:ext uri="{FF2B5EF4-FFF2-40B4-BE49-F238E27FC236}">
                    <a16:creationId xmlns:a16="http://schemas.microsoft.com/office/drawing/2014/main" id="{E493EC61-6D19-AF40-917D-A5E55D2D8E82}"/>
                  </a:ext>
                </a:extLst>
              </p:cNvPr>
              <p:cNvSpPr/>
              <p:nvPr/>
            </p:nvSpPr>
            <p:spPr>
              <a:xfrm>
                <a:off x="2937398" y="3797786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30B6B1B-3397-1D49-8483-21235B7ED45B}"/>
                  </a:ext>
                </a:extLst>
              </p:cNvPr>
              <p:cNvSpPr txBox="1"/>
              <p:nvPr/>
            </p:nvSpPr>
            <p:spPr>
              <a:xfrm>
                <a:off x="3290745" y="3692868"/>
                <a:ext cx="26946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Inclusion of in-medium 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Nucleon-nucleon collisions</a:t>
                </a: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255A7F0-563C-6E42-931F-A0B34522FBD9}"/>
                </a:ext>
              </a:extLst>
            </p:cNvPr>
            <p:cNvGrpSpPr/>
            <p:nvPr/>
          </p:nvGrpSpPr>
          <p:grpSpPr>
            <a:xfrm>
              <a:off x="3072089" y="2857534"/>
              <a:ext cx="3443167" cy="646331"/>
              <a:chOff x="2944707" y="3077249"/>
              <a:chExt cx="3443167" cy="646331"/>
            </a:xfrm>
          </p:grpSpPr>
          <p:sp>
            <p:nvSpPr>
              <p:cNvPr id="34" name="Flèche vers la droite 33">
                <a:extLst>
                  <a:ext uri="{FF2B5EF4-FFF2-40B4-BE49-F238E27FC236}">
                    <a16:creationId xmlns:a16="http://schemas.microsoft.com/office/drawing/2014/main" id="{CBBC741E-F189-4343-B91A-442EC049EADC}"/>
                  </a:ext>
                </a:extLst>
              </p:cNvPr>
              <p:cNvSpPr/>
              <p:nvPr/>
            </p:nvSpPr>
            <p:spPr>
              <a:xfrm>
                <a:off x="2944707" y="3182167"/>
                <a:ext cx="238991" cy="17664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8FFCC4C-EF1E-6C4D-9309-B65B8C683C7A}"/>
                  </a:ext>
                </a:extLst>
              </p:cNvPr>
              <p:cNvSpPr txBox="1"/>
              <p:nvPr/>
            </p:nvSpPr>
            <p:spPr>
              <a:xfrm>
                <a:off x="3298054" y="3077249"/>
                <a:ext cx="3089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0070C0"/>
                    </a:solidFill>
                  </a:rPr>
                  <a:t>Role</a:t>
                </a:r>
                <a:r>
                  <a:rPr lang="fr-FR" dirty="0">
                    <a:solidFill>
                      <a:srgbClr val="0070C0"/>
                    </a:solidFill>
                  </a:rPr>
                  <a:t> of </a:t>
                </a:r>
                <a:r>
                  <a:rPr lang="fr-FR" dirty="0" err="1">
                    <a:solidFill>
                      <a:srgbClr val="0070C0"/>
                    </a:solidFill>
                  </a:rPr>
                  <a:t>spontaneous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>
                    <a:solidFill>
                      <a:srgbClr val="0070C0"/>
                    </a:solidFill>
                  </a:rPr>
                  <a:t>symmetry</a:t>
                </a:r>
                <a:endParaRPr lang="fr-FR" dirty="0">
                  <a:solidFill>
                    <a:srgbClr val="0070C0"/>
                  </a:solidFill>
                </a:endParaRPr>
              </a:p>
              <a:p>
                <a:r>
                  <a:rPr lang="fr-FR" dirty="0" err="1">
                    <a:solidFill>
                      <a:srgbClr val="0070C0"/>
                    </a:solidFill>
                  </a:rPr>
                  <a:t>breaking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94CC538F-5F61-564A-B773-940BBB5023B0}"/>
              </a:ext>
            </a:extLst>
          </p:cNvPr>
          <p:cNvSpPr/>
          <p:nvPr/>
        </p:nvSpPr>
        <p:spPr>
          <a:xfrm>
            <a:off x="3057531" y="5560062"/>
            <a:ext cx="238991" cy="176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63524C9-5A12-B24A-9C5B-B1B27E7E7BEB}"/>
              </a:ext>
            </a:extLst>
          </p:cNvPr>
          <p:cNvSpPr txBox="1"/>
          <p:nvPr/>
        </p:nvSpPr>
        <p:spPr>
          <a:xfrm>
            <a:off x="3379348" y="5455144"/>
            <a:ext cx="319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Predictive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models</a:t>
            </a:r>
            <a:r>
              <a:rPr lang="fr-FR" dirty="0">
                <a:solidFill>
                  <a:schemeClr val="accent1"/>
                </a:solidFill>
              </a:rPr>
              <a:t> for </a:t>
            </a:r>
            <a:r>
              <a:rPr lang="fr-FR" dirty="0" err="1">
                <a:solidFill>
                  <a:schemeClr val="accent1"/>
                </a:solidFill>
              </a:rPr>
              <a:t>heavy</a:t>
            </a:r>
            <a:r>
              <a:rPr lang="fr-FR" dirty="0">
                <a:solidFill>
                  <a:schemeClr val="accent1"/>
                </a:solidFill>
              </a:rPr>
              <a:t>-ion </a:t>
            </a:r>
          </a:p>
          <a:p>
            <a:r>
              <a:rPr lang="fr-FR" dirty="0">
                <a:solidFill>
                  <a:schemeClr val="accent1"/>
                </a:solidFill>
              </a:rPr>
              <a:t>collisions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6" name="Flèche vers la droite 45">
            <a:extLst>
              <a:ext uri="{FF2B5EF4-FFF2-40B4-BE49-F238E27FC236}">
                <a16:creationId xmlns:a16="http://schemas.microsoft.com/office/drawing/2014/main" id="{655C13A7-E670-034F-90CE-E0954FA6F659}"/>
              </a:ext>
            </a:extLst>
          </p:cNvPr>
          <p:cNvSpPr/>
          <p:nvPr/>
        </p:nvSpPr>
        <p:spPr>
          <a:xfrm>
            <a:off x="2949833" y="6124553"/>
            <a:ext cx="238991" cy="176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5C9DAB4-3B1F-E146-9DBA-015CF7ED8ACB}"/>
              </a:ext>
            </a:extLst>
          </p:cNvPr>
          <p:cNvSpPr txBox="1"/>
          <p:nvPr/>
        </p:nvSpPr>
        <p:spPr>
          <a:xfrm>
            <a:off x="3271650" y="6019635"/>
            <a:ext cx="2838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Structure, formation and </a:t>
            </a:r>
          </a:p>
          <a:p>
            <a:r>
              <a:rPr lang="fr-FR" dirty="0" err="1">
                <a:solidFill>
                  <a:schemeClr val="accent1"/>
                </a:solidFill>
              </a:rPr>
              <a:t>evolution</a:t>
            </a:r>
            <a:r>
              <a:rPr lang="fr-FR" dirty="0">
                <a:solidFill>
                  <a:schemeClr val="accent1"/>
                </a:solidFill>
              </a:rPr>
              <a:t> of </a:t>
            </a:r>
            <a:r>
              <a:rPr lang="fr-FR" dirty="0" err="1">
                <a:solidFill>
                  <a:schemeClr val="accent1"/>
                </a:solidFill>
              </a:rPr>
              <a:t>nuclear</a:t>
            </a:r>
            <a:r>
              <a:rPr lang="fr-FR" dirty="0">
                <a:solidFill>
                  <a:schemeClr val="accent1"/>
                </a:solidFill>
              </a:rPr>
              <a:t> clusters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414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</TotalTime>
  <Words>860</Words>
  <Application>Microsoft Macintosh PowerPoint</Application>
  <PresentationFormat>Format A4 (210 x 297 mm)</PresentationFormat>
  <Paragraphs>163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Candara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39</cp:revision>
  <dcterms:created xsi:type="dcterms:W3CDTF">2021-11-24T09:43:22Z</dcterms:created>
  <dcterms:modified xsi:type="dcterms:W3CDTF">2021-11-25T17:52:32Z</dcterms:modified>
</cp:coreProperties>
</file>