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98" r:id="rId2"/>
    <p:sldId id="301" r:id="rId3"/>
    <p:sldId id="304" r:id="rId4"/>
    <p:sldId id="302" r:id="rId5"/>
    <p:sldId id="303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5A28"/>
    <a:srgbClr val="CD1719"/>
    <a:srgbClr val="F7AE67"/>
    <a:srgbClr val="87CB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94"/>
  </p:normalViewPr>
  <p:slideViewPr>
    <p:cSldViewPr snapToGrid="0" snapToObjects="1">
      <p:cViewPr varScale="1">
        <p:scale>
          <a:sx n="69" d="100"/>
          <a:sy n="6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89" d="100"/>
          <a:sy n="89" d="100"/>
        </p:scale>
        <p:origin x="3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F81FCA3C-70FC-3446-B658-7CDAFAD5E5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022FA87-C9A9-0845-A7EC-C37759184E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5451B-93D8-7B44-AEC4-3B6287947F94}" type="datetimeFigureOut">
              <a:rPr lang="fr-FR" smtClean="0"/>
              <a:t>01/10/2021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0144CC-F2D2-7049-B532-4CBF5F9E9F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30CA46-82F3-0243-AA82-328A4E2C27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9B125-01E9-034F-AD78-EBFBAD0F4A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200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8ABC1-20F7-3A4B-9B89-61F1DD52798E}" type="datetimeFigureOut">
              <a:rPr lang="fr-FR" smtClean="0"/>
              <a:t>01/10/2021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170D2-B921-3248-AE92-CB4A75203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81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'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">
            <a:extLst>
              <a:ext uri="{FF2B5EF4-FFF2-40B4-BE49-F238E27FC236}">
                <a16:creationId xmlns:a16="http://schemas.microsoft.com/office/drawing/2014/main" id="{B920FEA0-81AD-474E-9F53-27B80E417C68}"/>
              </a:ext>
            </a:extLst>
          </p:cNvPr>
          <p:cNvSpPr/>
          <p:nvPr userDrawn="1"/>
        </p:nvSpPr>
        <p:spPr>
          <a:xfrm>
            <a:off x="0" y="0"/>
            <a:ext cx="10009415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4F527C0B-AC18-AD4F-BC3D-8AA9BD8952E2}"/>
              </a:ext>
            </a:extLst>
          </p:cNvPr>
          <p:cNvSpPr/>
          <p:nvPr userDrawn="1"/>
        </p:nvSpPr>
        <p:spPr>
          <a:xfrm>
            <a:off x="0" y="0"/>
            <a:ext cx="10009415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43EB538B-AD60-0C48-81F0-4469B8D73F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12215" y="5166799"/>
            <a:ext cx="1770186" cy="1326076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2C92AD5-9B9E-3D47-BA3F-A8A222DCC1E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9913" y="940430"/>
            <a:ext cx="5259773" cy="664797"/>
          </a:xfrm>
        </p:spPr>
        <p:txBody>
          <a:bodyPr wrap="square" lIns="0" tIns="0" rIns="0" bIns="0" anchor="t" anchorCtr="0">
            <a:spAutoFit/>
          </a:bodyPr>
          <a:lstStyle>
            <a:lvl1pPr algn="l">
              <a:defRPr sz="4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48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CC16F989-CCC0-4641-881C-16DBCB897B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0075" y="4714875"/>
            <a:ext cx="5700713" cy="276999"/>
          </a:xfrm>
        </p:spPr>
        <p:txBody>
          <a:bodyPr lIns="0" tIns="0" rIns="0" bIns="0">
            <a:spAutoFit/>
          </a:bodyPr>
          <a:lstStyle>
            <a:lvl1pPr algn="just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None/>
              <a:defRPr/>
            </a:lvl2pPr>
            <a:lvl3pPr algn="just">
              <a:buNone/>
              <a:defRPr/>
            </a:lvl3pPr>
            <a:lvl4pPr algn="just">
              <a:buNone/>
              <a:defRPr/>
            </a:lvl4pPr>
            <a:lvl5pPr algn="just">
              <a:buNone/>
              <a:defRPr/>
            </a:lvl5pPr>
          </a:lstStyle>
          <a:p>
            <a:pPr lvl="0"/>
            <a:r>
              <a:rPr lang="fr-FR" dirty="0"/>
              <a:t>Sous-titre </a:t>
            </a:r>
            <a:r>
              <a:rPr lang="fr-FR" dirty="0" err="1"/>
              <a:t>Tahoma</a:t>
            </a:r>
            <a:r>
              <a:rPr lang="fr-FR" dirty="0"/>
              <a:t> 20</a:t>
            </a:r>
          </a:p>
        </p:txBody>
      </p:sp>
    </p:spTree>
    <p:extLst>
      <p:ext uri="{BB962C8B-B14F-4D97-AF65-F5344CB8AC3E}">
        <p14:creationId xmlns:p14="http://schemas.microsoft.com/office/powerpoint/2010/main" val="3790713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27687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CD1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D1719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70573" y="187416"/>
            <a:ext cx="1514686" cy="124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119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enc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78973" y="918893"/>
            <a:ext cx="8679351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9E48A28C-58E0-314C-BF31-7F143A22F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296026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C8B690D4-004B-0E4C-A0F2-586DA3F825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4" name="Скругленный прямоугольник 14">
            <a:extLst>
              <a:ext uri="{FF2B5EF4-FFF2-40B4-BE49-F238E27FC236}">
                <a16:creationId xmlns:a16="http://schemas.microsoft.com/office/drawing/2014/main" id="{2B722AA4-7CF6-D848-BEA8-9EF46A356655}"/>
              </a:ext>
            </a:extLst>
          </p:cNvPr>
          <p:cNvSpPr/>
          <p:nvPr/>
        </p:nvSpPr>
        <p:spPr>
          <a:xfrm>
            <a:off x="4414905" y="2450147"/>
            <a:ext cx="3362190" cy="309594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20">
            <a:extLst>
              <a:ext uri="{FF2B5EF4-FFF2-40B4-BE49-F238E27FC236}">
                <a16:creationId xmlns:a16="http://schemas.microsoft.com/office/drawing/2014/main" id="{DA1F06BB-D561-A043-B3EE-07C658D43D80}"/>
              </a:ext>
            </a:extLst>
          </p:cNvPr>
          <p:cNvSpPr/>
          <p:nvPr/>
        </p:nvSpPr>
        <p:spPr>
          <a:xfrm>
            <a:off x="8050836" y="2450147"/>
            <a:ext cx="3362190" cy="3095941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4">
            <a:extLst>
              <a:ext uri="{FF2B5EF4-FFF2-40B4-BE49-F238E27FC236}">
                <a16:creationId xmlns:a16="http://schemas.microsoft.com/office/drawing/2014/main" id="{ABD55305-0CFF-F447-B0DB-8BE234911786}"/>
              </a:ext>
            </a:extLst>
          </p:cNvPr>
          <p:cNvSpPr/>
          <p:nvPr/>
        </p:nvSpPr>
        <p:spPr>
          <a:xfrm>
            <a:off x="778974" y="2450147"/>
            <a:ext cx="3362190" cy="3095941"/>
          </a:xfrm>
          <a:prstGeom prst="roundRect">
            <a:avLst>
              <a:gd name="adj" fmla="val 0"/>
            </a:avLst>
          </a:prstGeom>
          <a:solidFill>
            <a:srgbClr val="87CBC6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9A35FE-94F5-4A4C-90FC-5B50FD49C2D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8974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1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F72B8426-90B8-A14E-A7C9-9037871A980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8852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F519B7FF-BA67-1047-897E-F067013ED3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14905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Idée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F8863893-88D0-6147-B005-747CF03465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64783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89E745B0-2267-B041-B2D1-458FC7EA915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50836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Idée 3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08085BC0-D446-3841-90F0-9CE99D5F0B7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00714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4AA8A7F-6CAF-FA42-8467-B4E9A35BE64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9463" y="1676400"/>
            <a:ext cx="10633075" cy="419100"/>
          </a:xfrm>
        </p:spPr>
        <p:txBody>
          <a:bodyPr/>
          <a:lstStyle>
            <a:lvl1pPr>
              <a:buFontTx/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338221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enc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Скругленный прямоугольник 49">
            <a:extLst>
              <a:ext uri="{FF2B5EF4-FFF2-40B4-BE49-F238E27FC236}">
                <a16:creationId xmlns:a16="http://schemas.microsoft.com/office/drawing/2014/main" id="{7FFC3F83-42F6-D34F-ABED-7C30AF66D177}"/>
              </a:ext>
            </a:extLst>
          </p:cNvPr>
          <p:cNvSpPr/>
          <p:nvPr/>
        </p:nvSpPr>
        <p:spPr>
          <a:xfrm>
            <a:off x="4537639" y="297060"/>
            <a:ext cx="3507398" cy="3023942"/>
          </a:xfrm>
          <a:prstGeom prst="roundRect">
            <a:avLst>
              <a:gd name="adj" fmla="val 0"/>
            </a:avLst>
          </a:prstGeom>
          <a:solidFill>
            <a:srgbClr val="87CBC6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3665197" cy="535531"/>
          </a:xfrm>
        </p:spPr>
        <p:txBody>
          <a:bodyPr wrap="square" anchor="t" anchorCtr="0">
            <a:spAutoFit/>
          </a:bodyPr>
          <a:lstStyle>
            <a:lvl1pPr algn="l">
              <a:defRPr sz="32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C8B690D4-004B-0E4C-A0F2-586DA3F825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410325"/>
            <a:ext cx="4071938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37" name="Скругленный прямоугольник 33">
            <a:extLst>
              <a:ext uri="{FF2B5EF4-FFF2-40B4-BE49-F238E27FC236}">
                <a16:creationId xmlns:a16="http://schemas.microsoft.com/office/drawing/2014/main" id="{A6C12B65-D655-F04D-BF7A-5BAF874CC5DF}"/>
              </a:ext>
            </a:extLst>
          </p:cNvPr>
          <p:cNvSpPr/>
          <p:nvPr/>
        </p:nvSpPr>
        <p:spPr>
          <a:xfrm>
            <a:off x="8289886" y="297060"/>
            <a:ext cx="3507398" cy="3023942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Скругленный прямоугольник 43">
            <a:extLst>
              <a:ext uri="{FF2B5EF4-FFF2-40B4-BE49-F238E27FC236}">
                <a16:creationId xmlns:a16="http://schemas.microsoft.com/office/drawing/2014/main" id="{E86D6633-15A4-5048-9C91-6DF1FABEEBB2}"/>
              </a:ext>
            </a:extLst>
          </p:cNvPr>
          <p:cNvSpPr/>
          <p:nvPr/>
        </p:nvSpPr>
        <p:spPr>
          <a:xfrm>
            <a:off x="8274422" y="3519864"/>
            <a:ext cx="3507398" cy="3023942"/>
          </a:xfrm>
          <a:prstGeom prst="roundRect">
            <a:avLst>
              <a:gd name="adj" fmla="val 0"/>
            </a:avLst>
          </a:prstGeom>
          <a:solidFill>
            <a:srgbClr val="F7AE67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Скругленный прямоугольник 46">
            <a:extLst>
              <a:ext uri="{FF2B5EF4-FFF2-40B4-BE49-F238E27FC236}">
                <a16:creationId xmlns:a16="http://schemas.microsoft.com/office/drawing/2014/main" id="{AC70CFFB-898B-E445-A2F5-087390295167}"/>
              </a:ext>
            </a:extLst>
          </p:cNvPr>
          <p:cNvSpPr/>
          <p:nvPr/>
        </p:nvSpPr>
        <p:spPr>
          <a:xfrm>
            <a:off x="4537639" y="3519864"/>
            <a:ext cx="3507398" cy="3023942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Espace réservé du texte 2">
            <a:extLst>
              <a:ext uri="{FF2B5EF4-FFF2-40B4-BE49-F238E27FC236}">
                <a16:creationId xmlns:a16="http://schemas.microsoft.com/office/drawing/2014/main" id="{207F9551-AB36-AE49-B68E-69E0BA65F51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37639" y="1204446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1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49" name="Espace réservé du texte 2">
            <a:extLst>
              <a:ext uri="{FF2B5EF4-FFF2-40B4-BE49-F238E27FC236}">
                <a16:creationId xmlns:a16="http://schemas.microsoft.com/office/drawing/2014/main" id="{8C514D85-42B6-EB48-8AD6-8318AAE8033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87516" y="1712317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0" name="Espace réservé du texte 2">
            <a:extLst>
              <a:ext uri="{FF2B5EF4-FFF2-40B4-BE49-F238E27FC236}">
                <a16:creationId xmlns:a16="http://schemas.microsoft.com/office/drawing/2014/main" id="{A8BF7ED8-8FCB-A84C-B2CA-81F612786A2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74066" y="1229905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1" name="Espace réservé du texte 2">
            <a:extLst>
              <a:ext uri="{FF2B5EF4-FFF2-40B4-BE49-F238E27FC236}">
                <a16:creationId xmlns:a16="http://schemas.microsoft.com/office/drawing/2014/main" id="{9E72A092-6EB8-BC4A-8431-7140F809F5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523943" y="1737776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2" name="Espace réservé du texte 2">
            <a:extLst>
              <a:ext uri="{FF2B5EF4-FFF2-40B4-BE49-F238E27FC236}">
                <a16:creationId xmlns:a16="http://schemas.microsoft.com/office/drawing/2014/main" id="{657A0EA1-B048-0645-9299-8E30596379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553459" y="4423849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3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3" name="Espace réservé du texte 2">
            <a:extLst>
              <a:ext uri="{FF2B5EF4-FFF2-40B4-BE49-F238E27FC236}">
                <a16:creationId xmlns:a16="http://schemas.microsoft.com/office/drawing/2014/main" id="{77B194D6-4B97-A847-BF1F-73CA74953E9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3336" y="4931720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DA76721C-AF9D-6341-B172-2303F22493C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74066" y="4423849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4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5" name="Espace réservé du texte 2">
            <a:extLst>
              <a:ext uri="{FF2B5EF4-FFF2-40B4-BE49-F238E27FC236}">
                <a16:creationId xmlns:a16="http://schemas.microsoft.com/office/drawing/2014/main" id="{9EDD17CB-C0C9-774C-BF16-77AA091406B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23943" y="4931720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F0DBA-2885-0F42-8705-40DA1C0AEE2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06400" y="3519488"/>
            <a:ext cx="3665538" cy="221599"/>
          </a:xfrm>
        </p:spPr>
        <p:txBody>
          <a:bodyPr lIns="0" tIns="0" rIns="0" bIns="0">
            <a:spAutoFit/>
          </a:bodyPr>
          <a:lstStyle>
            <a:lvl1pPr algn="just"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394833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 - 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860AA53-A077-284F-B91F-1677621164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3" y="1643063"/>
            <a:ext cx="10615741" cy="3786187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2199815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24504660-D44A-B44F-A5B6-314C43BF98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230" y="5088301"/>
            <a:ext cx="1785970" cy="1337899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FCE893FA-32CC-FE4F-B40E-927528A82D7F}"/>
              </a:ext>
            </a:extLst>
          </p:cNvPr>
          <p:cNvSpPr/>
          <p:nvPr userDrawn="1"/>
        </p:nvSpPr>
        <p:spPr>
          <a:xfrm flipH="1">
            <a:off x="2590800" y="0"/>
            <a:ext cx="9601200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3DC6421-EAD9-FB41-B73F-941B4900F9D5}"/>
              </a:ext>
            </a:extLst>
          </p:cNvPr>
          <p:cNvSpPr txBox="1"/>
          <p:nvPr userDrawn="1"/>
        </p:nvSpPr>
        <p:spPr>
          <a:xfrm>
            <a:off x="7416800" y="5697278"/>
            <a:ext cx="407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www.sfpnet.fr</a:t>
            </a:r>
            <a:endParaRPr lang="fr-FR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itre 14">
            <a:extLst>
              <a:ext uri="{FF2B5EF4-FFF2-40B4-BE49-F238E27FC236}">
                <a16:creationId xmlns:a16="http://schemas.microsoft.com/office/drawing/2014/main" id="{5FB2FDE7-D914-284B-B237-680BEDB3A7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62495" y="662378"/>
            <a:ext cx="7048500" cy="749664"/>
          </a:xfrm>
        </p:spPr>
        <p:txBody>
          <a:bodyPr/>
          <a:lstStyle>
            <a:lvl1pPr algn="r">
              <a:defRPr sz="2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Société Française de Physique</a:t>
            </a:r>
          </a:p>
        </p:txBody>
      </p:sp>
      <p:pic>
        <p:nvPicPr>
          <p:cNvPr id="17" name="Image 16" descr="Une image contenant texte, clipart, graphiques vectoriels&#10;&#10;Description générée automatiquement">
            <a:extLst>
              <a:ext uri="{FF2B5EF4-FFF2-40B4-BE49-F238E27FC236}">
                <a16:creationId xmlns:a16="http://schemas.microsoft.com/office/drawing/2014/main" id="{99A8E0AF-740D-1344-812B-824963A343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5020" y="5660601"/>
            <a:ext cx="1047750" cy="535021"/>
          </a:xfrm>
          <a:prstGeom prst="rect">
            <a:avLst/>
          </a:prstGeom>
        </p:spPr>
      </p:pic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F5D33CD1-6C1E-F84C-BB08-3C6F0313A7A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22995" y="2460969"/>
            <a:ext cx="5588000" cy="369332"/>
          </a:xfrm>
        </p:spPr>
        <p:txBody>
          <a:bodyPr anchor="t" anchorCtr="0">
            <a:spAutoFit/>
          </a:bodyPr>
          <a:lstStyle>
            <a:lvl1pPr algn="r">
              <a:buNone/>
              <a:defRPr sz="2000" b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Tahoma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012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65A4BE50-A139-FF44-ABB6-965FBD216C71}"/>
              </a:ext>
            </a:extLst>
          </p:cNvPr>
          <p:cNvSpPr/>
          <p:nvPr userDrawn="1"/>
        </p:nvSpPr>
        <p:spPr>
          <a:xfrm flipH="1">
            <a:off x="2590800" y="0"/>
            <a:ext cx="9601200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446167BE-1B1A-014F-B697-06C23A60FFF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8187" y="2178143"/>
            <a:ext cx="4505279" cy="2774769"/>
          </a:xfrm>
        </p:spPr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310C6FD3-427D-0E4B-BA13-23A61929F5F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72113" y="675569"/>
            <a:ext cx="5881687" cy="701731"/>
          </a:xfrm>
        </p:spPr>
        <p:txBody>
          <a:bodyPr anchor="t" anchorCtr="0">
            <a:spAutoFit/>
          </a:bodyPr>
          <a:lstStyle>
            <a:lvl1pPr algn="r">
              <a:defRPr sz="4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44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6395229-60AD-F34B-96C2-C4ADEF20DC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63514" y="5602856"/>
            <a:ext cx="1083499" cy="89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49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&lt;&lt;&lt;&lt;&lt;&lt;&lt;&lt;&lt;&lt;&lt;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9364"/>
            <a:ext cx="3563796" cy="535531"/>
          </a:xfrm>
        </p:spPr>
        <p:txBody>
          <a:bodyPr wrap="none" anchor="t" anchorCtr="0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860AA53-A077-284F-B91F-1677621164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 descr="Une image contenant personne, extérieur, foule&#10;&#10;Description générée automatiquement">
            <a:extLst>
              <a:ext uri="{FF2B5EF4-FFF2-40B4-BE49-F238E27FC236}">
                <a16:creationId xmlns:a16="http://schemas.microsoft.com/office/drawing/2014/main" id="{EF175A62-2BDB-3F41-BB0C-04063B3C8C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08730" y="2188390"/>
            <a:ext cx="3938818" cy="349049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FAF2BFA6-57B6-AC4D-8E88-1316FA16D2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52958326-02A9-0E45-BB1F-4F7816A9FEE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4063955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&lt;&lt;&lt;&lt;&lt;&lt;&lt;&lt;&lt;&lt;&lt;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889527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6" name="Image 5" descr="Une image contenant personne, mur, intérieur&#10;&#10;Description générée automatiquement">
            <a:extLst>
              <a:ext uri="{FF2B5EF4-FFF2-40B4-BE49-F238E27FC236}">
                <a16:creationId xmlns:a16="http://schemas.microsoft.com/office/drawing/2014/main" id="{F5160DD4-CFF6-374E-A51B-4F00932D53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9234" y="2183993"/>
            <a:ext cx="3938818" cy="3490491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9E8A0DC-16C9-6A4A-8315-F756128F3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9F3E9467-22F1-4147-AD88-FBC7034A81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A6F2B31-11C4-E44A-A5D6-747324804D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655466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1544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3" name="Image 2" descr="Une image contenant personne, extérieur, foule, surveillant&#10;&#10;Description générée automatiquement">
            <a:extLst>
              <a:ext uri="{FF2B5EF4-FFF2-40B4-BE49-F238E27FC236}">
                <a16:creationId xmlns:a16="http://schemas.microsoft.com/office/drawing/2014/main" id="{88ADC904-E6A1-2748-B031-44FE8657CC1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58612" y="2188919"/>
            <a:ext cx="3929876" cy="3462284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7533C5A-7FD9-2A47-A9F6-BF5A4E18A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9AC7A4E7-9EF5-854F-ABA3-117321133F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D0D96E6-521D-3449-BD8A-B913EA638A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11247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15" name="Image 14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566F5E3C-0F1D-5B4E-98D1-0AB65CB4A0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37966" y="2201175"/>
            <a:ext cx="3929876" cy="3454539"/>
          </a:xfrm>
          <a:prstGeom prst="rect">
            <a:avLst/>
          </a:prstGeom>
        </p:spPr>
      </p:pic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9E725CD0-B6E3-8D44-AC32-2B83866FE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8" name="Espace réservé du texte 11">
            <a:extLst>
              <a:ext uri="{FF2B5EF4-FFF2-40B4-BE49-F238E27FC236}">
                <a16:creationId xmlns:a16="http://schemas.microsoft.com/office/drawing/2014/main" id="{2224753A-65FF-314D-B936-027BB283AC0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37792A77-CE2F-404B-81D9-B8C24A08A5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41285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9364"/>
            <a:ext cx="3563796" cy="535531"/>
          </a:xfrm>
        </p:spPr>
        <p:txBody>
          <a:bodyPr wrap="none" anchor="ctr" anchorCtr="0">
            <a:spAutoFit/>
          </a:bodyPr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17FD127E-298B-4849-B833-B828C0A5CC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7FB6269D-3FBF-CD4E-8DA5-CEB65B540E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E95E2ADC-39B4-A34D-B59B-CADC5BE18A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419673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889527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B71258E-28F2-D040-A84C-C23BBCEFC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Espace réservé du texte 11">
            <a:extLst>
              <a:ext uri="{FF2B5EF4-FFF2-40B4-BE49-F238E27FC236}">
                <a16:creationId xmlns:a16="http://schemas.microsoft.com/office/drawing/2014/main" id="{3C8A79A4-9BB3-7F4C-BC79-FBC11B75B6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3F73843D-AC31-E74B-8EC5-1F281A6BC78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3669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1544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73675B0D-4AF3-7C4B-AFBC-83CE00494E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8" name="Espace réservé du texte 11">
            <a:extLst>
              <a:ext uri="{FF2B5EF4-FFF2-40B4-BE49-F238E27FC236}">
                <a16:creationId xmlns:a16="http://schemas.microsoft.com/office/drawing/2014/main" id="{A6F1AE52-6C99-694B-83AB-21209C16A4B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9B0306EF-08A2-5C48-AAFD-9A8C108FC0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85781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79DB06F-26C9-B445-B3B7-C41541215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27E5B1-FF6E-E946-97C0-92CB4A8BE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9D6212-C9A6-8942-982F-FF7969B9BC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1B30EF-6F8D-FB4B-ACF8-7D6C967252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6DA7EB-C171-0645-8379-7D0DE53F24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10312"/>
            <a:ext cx="5623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684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71" r:id="rId11"/>
    <p:sldLayoutId id="2147483667" r:id="rId12"/>
    <p:sldLayoutId id="2147483668" r:id="rId13"/>
    <p:sldLayoutId id="2147483669" r:id="rId14"/>
    <p:sldLayoutId id="214748365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c-paris.fr/portail/jcms/p2_2371634/annee-de-la-biologie" TargetMode="Externa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u-paris.fr/le-campus-saint-germain-des-pres/" TargetMode="Externa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569913" y="940430"/>
            <a:ext cx="5259773" cy="1994392"/>
          </a:xfrm>
        </p:spPr>
        <p:txBody>
          <a:bodyPr/>
          <a:lstStyle/>
          <a:p>
            <a:r>
              <a:rPr lang="fr-FR" dirty="0"/>
              <a:t>Comité d’organisation 150 ans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294967295"/>
          </p:nvPr>
        </p:nvSpPr>
        <p:spPr>
          <a:xfrm>
            <a:off x="11626850" y="6353175"/>
            <a:ext cx="565150" cy="365125"/>
          </a:xfrm>
        </p:spPr>
        <p:txBody>
          <a:bodyPr/>
          <a:lstStyle/>
          <a:p>
            <a:fld id="{185F3D75-FCFB-0743-B0C1-09D62B5F6DAB}" type="slidenum">
              <a:rPr lang="fr-FR" smtClean="0"/>
              <a:t>0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3F92740-0082-4992-A6C6-5AEA164648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Vendredi 1</a:t>
            </a:r>
            <a:r>
              <a:rPr lang="fr-FR" baseline="30000" dirty="0"/>
              <a:t>er</a:t>
            </a:r>
            <a:r>
              <a:rPr lang="fr-FR" dirty="0"/>
              <a:t> octobre 2021</a:t>
            </a:r>
          </a:p>
        </p:txBody>
      </p:sp>
    </p:spTree>
    <p:extLst>
      <p:ext uri="{BB962C8B-B14F-4D97-AF65-F5344CB8AC3E}">
        <p14:creationId xmlns:p14="http://schemas.microsoft.com/office/powerpoint/2010/main" val="1474271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Informations diverses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1</a:t>
            </a:fld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557213" y="2028824"/>
            <a:ext cx="11634787" cy="4324353"/>
          </a:xfrm>
        </p:spPr>
        <p:txBody>
          <a:bodyPr>
            <a:normAutofit/>
          </a:bodyPr>
          <a:lstStyle/>
          <a:p>
            <a:pPr lvl="1"/>
            <a:r>
              <a:rPr lang="fr-FR" sz="2800" dirty="0"/>
              <a:t>L’année de la Physique au CNRS ! </a:t>
            </a:r>
          </a:p>
          <a:p>
            <a:pPr marL="457200" lvl="1" indent="0">
              <a:buNone/>
            </a:pPr>
            <a:r>
              <a:rPr lang="fr-FR" sz="2800" dirty="0"/>
              <a:t>En très bonne voie suite aux interactions avec Thierry </a:t>
            </a:r>
            <a:r>
              <a:rPr lang="fr-FR" sz="2800" dirty="0" err="1"/>
              <a:t>Dauxois</a:t>
            </a:r>
            <a:r>
              <a:rPr lang="fr-FR" sz="2800" dirty="0"/>
              <a:t> (directeur INP) et Reynald Pain (IN2P3)</a:t>
            </a:r>
          </a:p>
          <a:p>
            <a:pPr marL="457200" lvl="1" indent="0">
              <a:buNone/>
            </a:pPr>
            <a:r>
              <a:rPr lang="fr-FR" sz="2800" dirty="0"/>
              <a:t>Bonne réaction d’Antoine Petit (PDG CNRS)</a:t>
            </a:r>
          </a:p>
          <a:p>
            <a:pPr marL="457200" lvl="1" indent="0">
              <a:buNone/>
            </a:pPr>
            <a:endParaRPr lang="fr-FR" sz="2800" dirty="0"/>
          </a:p>
          <a:p>
            <a:pPr marL="457200" lvl="1" indent="0">
              <a:buNone/>
            </a:pPr>
            <a:r>
              <a:rPr lang="fr-FR" sz="2800" dirty="0">
                <a:hlinkClick r:id="rId2"/>
              </a:rPr>
              <a:t>https://www.ac-paris.fr/portail/jcms/p2_2371634/annee-de-la-biologie</a:t>
            </a:r>
            <a:endParaRPr lang="fr-FR" sz="2800" dirty="0"/>
          </a:p>
          <a:p>
            <a:pPr marL="457200" lvl="1" indent="0">
              <a:buNone/>
            </a:pPr>
            <a:endParaRPr lang="fr-FR" sz="2800" dirty="0"/>
          </a:p>
          <a:p>
            <a:pPr marL="457200" lvl="1" indent="0">
              <a:buNone/>
            </a:pPr>
            <a:r>
              <a:rPr lang="fr-FR" sz="2800" dirty="0"/>
              <a:t>Contact à prendre avec Didier Lacroix au Ministère de l’Education nationale</a:t>
            </a:r>
          </a:p>
        </p:txBody>
      </p:sp>
    </p:spTree>
    <p:extLst>
      <p:ext uri="{BB962C8B-B14F-4D97-AF65-F5344CB8AC3E}">
        <p14:creationId xmlns:p14="http://schemas.microsoft.com/office/powerpoint/2010/main" val="2598833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7EF6DF-8605-4619-AFCB-1E9E17410D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1EFD60E-4A4E-4637-BE19-707D48A443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2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661DE47-6B64-43A2-97D0-896CDA2D72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5A9B3E1-69A9-4B20-A0AD-7E5DBA91DE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2F726CD-815B-45F3-989C-39BD9B4DD4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2732" y="1714260"/>
            <a:ext cx="6706536" cy="342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536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468FBC-FF0E-496B-A529-D522E8DFCF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Congrès Général 2023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645A7C0-5FF2-4AD6-A528-EC93E0CA74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3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62426E0-FC19-47A7-AE14-7D9AD32D84A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05EB63B-35F9-4BC2-A0DD-90B111B80C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Date fixée 1-2 Juillet 2023 Festival de Physique</a:t>
            </a:r>
          </a:p>
          <a:p>
            <a:r>
              <a:rPr lang="fr-FR" dirty="0"/>
              <a:t>                3-7 Juillet Congrès général proprement dit</a:t>
            </a:r>
          </a:p>
          <a:p>
            <a:r>
              <a:rPr lang="fr-FR" dirty="0"/>
              <a:t>               </a:t>
            </a:r>
            <a:r>
              <a:rPr lang="fr-FR" dirty="0" err="1"/>
              <a:t>Particpation</a:t>
            </a:r>
            <a:r>
              <a:rPr lang="fr-FR" dirty="0"/>
              <a:t> souhaitée des congressistes au festival le dimanche 2 juillet (après midi)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Deux sites candidats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Site des saints-Pères : coche toutes les cases  (sauf la case « Glamour » )</a:t>
            </a:r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r>
              <a:rPr lang="fr-FR" dirty="0">
                <a:hlinkClick r:id="rId2"/>
              </a:rPr>
              <a:t>https://u-paris.fr/le-campus-saint-germain-des-pres/</a:t>
            </a:r>
            <a:endParaRPr lang="fr-FR" dirty="0"/>
          </a:p>
          <a:p>
            <a:pPr lvl="1"/>
            <a:r>
              <a:rPr lang="fr-FR" dirty="0"/>
              <a:t>Site de la Sorbonne</a:t>
            </a:r>
          </a:p>
          <a:p>
            <a:pPr marL="457200" lvl="1" indent="0">
              <a:buNone/>
            </a:pPr>
            <a:r>
              <a:rPr lang="fr-FR" dirty="0"/>
              <a:t>        </a:t>
            </a:r>
            <a:r>
              <a:rPr lang="fr-FR" dirty="0" err="1"/>
              <a:t>Satisafit</a:t>
            </a:r>
            <a:r>
              <a:rPr lang="fr-FR" dirty="0"/>
              <a:t> la case « glamour » avec deux difficultés identifiées :</a:t>
            </a:r>
          </a:p>
          <a:p>
            <a:pPr marL="457200" lvl="1" indent="0">
              <a:buNone/>
            </a:pPr>
            <a:r>
              <a:rPr lang="fr-FR" dirty="0"/>
              <a:t>         Possibilité de perdre l’accès à l’amphi principal pendant 2 jours</a:t>
            </a:r>
          </a:p>
          <a:p>
            <a:pPr marL="457200" lvl="1" indent="0">
              <a:buNone/>
            </a:pPr>
            <a:r>
              <a:rPr lang="fr-FR" dirty="0"/>
              <a:t>         Pauses cafés pas hyper-commodes pendant les sessions parallèles</a:t>
            </a:r>
          </a:p>
          <a:p>
            <a:r>
              <a:rPr lang="fr-FR" dirty="0"/>
              <a:t>Dans les 2 cas, pas de possibilités officielles de réserver immédiatement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0850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7DC4B1-A7B0-47FA-994D-502E79FD94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Deux interactions récentes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6EC3A36-2111-44D7-BC8A-8D49FA23BB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4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B8D19B8-000A-4E6E-BF03-DA51FD8A38C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9601AFE-85E2-4E57-B35A-15DDE437B9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Mardi 28/9 : interaction avec Xavier </a:t>
            </a:r>
            <a:r>
              <a:rPr lang="fr-FR" dirty="0" err="1"/>
              <a:t>Coumoul</a:t>
            </a:r>
            <a:r>
              <a:rPr lang="fr-FR" dirty="0"/>
              <a:t> , VP Université de Paris, </a:t>
            </a:r>
          </a:p>
          <a:p>
            <a:r>
              <a:rPr lang="fr-FR" dirty="0"/>
              <a:t>                              (merci à Sarah </a:t>
            </a:r>
            <a:r>
              <a:rPr lang="fr-FR" dirty="0" err="1"/>
              <a:t>Houver</a:t>
            </a:r>
            <a:r>
              <a:rPr lang="fr-FR" dirty="0"/>
              <a:t> pour avoir facilité cette entrevue)</a:t>
            </a:r>
          </a:p>
          <a:p>
            <a:r>
              <a:rPr lang="fr-FR" dirty="0"/>
              <a:t>Demande de pouvoir mettre une option sur le site dès maintenant. Très bonne écoute va contacter l’administratrice du site, retour promis rapide</a:t>
            </a:r>
          </a:p>
          <a:p>
            <a:r>
              <a:rPr lang="fr-FR" dirty="0"/>
              <a:t>Mercredi 29/9 Visite avec Edouard </a:t>
            </a:r>
            <a:r>
              <a:rPr lang="fr-FR" dirty="0" err="1"/>
              <a:t>Kierlik</a:t>
            </a:r>
            <a:r>
              <a:rPr lang="fr-FR" dirty="0"/>
              <a:t> à Madame </a:t>
            </a:r>
            <a:r>
              <a:rPr lang="fr-FR" dirty="0" err="1"/>
              <a:t>Fréchard</a:t>
            </a:r>
            <a:r>
              <a:rPr lang="fr-FR" dirty="0"/>
              <a:t>, Cheffe de cabinet du recteur, en compagnie des responsables de la sécurité du site</a:t>
            </a:r>
          </a:p>
          <a:p>
            <a:r>
              <a:rPr lang="fr-FR" dirty="0"/>
              <a:t> Très bonne écoute. Nous connaissons bien </a:t>
            </a:r>
            <a:r>
              <a:rPr lang="fr-FR" dirty="0" err="1"/>
              <a:t>maiteant</a:t>
            </a:r>
            <a:r>
              <a:rPr lang="fr-FR" dirty="0"/>
              <a:t> toutes les contraintes liées à ce site. Suggestion de l’utiliser pour quelques sessions plénières uniquement.</a:t>
            </a:r>
          </a:p>
        </p:txBody>
      </p:sp>
    </p:spTree>
    <p:extLst>
      <p:ext uri="{BB962C8B-B14F-4D97-AF65-F5344CB8AC3E}">
        <p14:creationId xmlns:p14="http://schemas.microsoft.com/office/powerpoint/2010/main" val="19609886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27298</TotalTime>
  <Words>291</Words>
  <Application>Microsoft Office PowerPoint</Application>
  <PresentationFormat>Grand écran</PresentationFormat>
  <Paragraphs>34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Wingdings</vt:lpstr>
      <vt:lpstr>Thème Office</vt:lpstr>
      <vt:lpstr>Comité d’organisation 150 ans</vt:lpstr>
      <vt:lpstr>Informations diverses</vt:lpstr>
      <vt:lpstr>Présentation PowerPoint</vt:lpstr>
      <vt:lpstr>Congrès Général 2023</vt:lpstr>
      <vt:lpstr>Deux interactions récentes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Raphaël Verguin</dc:creator>
  <cp:lastModifiedBy>Guy Wormser</cp:lastModifiedBy>
  <cp:revision>147</cp:revision>
  <dcterms:created xsi:type="dcterms:W3CDTF">2020-11-20T11:12:29Z</dcterms:created>
  <dcterms:modified xsi:type="dcterms:W3CDTF">2021-10-01T12:04:51Z</dcterms:modified>
</cp:coreProperties>
</file>