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28"/>
  </p:notesMasterIdLst>
  <p:sldIdLst>
    <p:sldId id="256" r:id="rId2"/>
    <p:sldId id="257" r:id="rId3"/>
    <p:sldId id="260" r:id="rId4"/>
    <p:sldId id="330" r:id="rId5"/>
    <p:sldId id="261" r:id="rId6"/>
    <p:sldId id="262" r:id="rId7"/>
    <p:sldId id="329" r:id="rId8"/>
    <p:sldId id="263" r:id="rId9"/>
    <p:sldId id="331" r:id="rId10"/>
    <p:sldId id="271" r:id="rId11"/>
    <p:sldId id="264" r:id="rId12"/>
    <p:sldId id="332" r:id="rId13"/>
    <p:sldId id="333" r:id="rId14"/>
    <p:sldId id="335" r:id="rId15"/>
    <p:sldId id="334" r:id="rId16"/>
    <p:sldId id="338" r:id="rId17"/>
    <p:sldId id="339" r:id="rId18"/>
    <p:sldId id="337" r:id="rId19"/>
    <p:sldId id="341" r:id="rId20"/>
    <p:sldId id="340" r:id="rId21"/>
    <p:sldId id="317" r:id="rId22"/>
    <p:sldId id="345" r:id="rId23"/>
    <p:sldId id="344" r:id="rId24"/>
    <p:sldId id="280" r:id="rId25"/>
    <p:sldId id="285" r:id="rId26"/>
    <p:sldId id="321" r:id="rId27"/>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A NEGRA" initials="DN" lastIdx="1" clrIdx="0">
    <p:extLst>
      <p:ext uri="{19B8F6BF-5375-455C-9EA6-DF929625EA0E}">
        <p15:presenceInfo xmlns:p15="http://schemas.microsoft.com/office/powerpoint/2012/main" userId="S-1-5-21-4087870506-3340583420-3770169302-3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99FF"/>
    <a:srgbClr val="B0B0B0"/>
    <a:srgbClr val="F39200"/>
    <a:srgbClr val="00294B"/>
    <a:srgbClr val="456487"/>
    <a:srgbClr val="FF6700"/>
    <a:srgbClr val="E05314"/>
    <a:srgbClr val="6600CC"/>
    <a:srgbClr val="511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6988" autoAdjust="0"/>
  </p:normalViewPr>
  <p:slideViewPr>
    <p:cSldViewPr>
      <p:cViewPr varScale="1">
        <p:scale>
          <a:sx n="65" d="100"/>
          <a:sy n="65" d="100"/>
        </p:scale>
        <p:origin x="1651" y="53"/>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16/11/2021</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a:t>
            </a:fld>
            <a:endParaRPr lang="fr-FR"/>
          </a:p>
        </p:txBody>
      </p:sp>
    </p:spTree>
    <p:extLst>
      <p:ext uri="{BB962C8B-B14F-4D97-AF65-F5344CB8AC3E}">
        <p14:creationId xmlns:p14="http://schemas.microsoft.com/office/powerpoint/2010/main" val="10525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dirty="0" err="1"/>
              <a:t>Today</a:t>
            </a:r>
            <a:r>
              <a:rPr lang="fr-FR" dirty="0"/>
              <a:t> </a:t>
            </a:r>
            <a:r>
              <a:rPr lang="fr-FR" dirty="0" err="1"/>
              <a:t>there</a:t>
            </a:r>
            <a:r>
              <a:rPr lang="fr-FR" dirty="0"/>
              <a:t> basic …</a:t>
            </a:r>
          </a:p>
          <a:p>
            <a:endParaRPr lang="fr-FR" dirty="0"/>
          </a:p>
          <a:p>
            <a:r>
              <a:rPr lang="fr-FR" dirty="0"/>
              <a:t>In </a:t>
            </a:r>
            <a:r>
              <a:rPr lang="fr-FR" dirty="0" err="1"/>
              <a:t>fact</a:t>
            </a:r>
            <a:r>
              <a:rPr lang="fr-FR" dirty="0"/>
              <a:t> </a:t>
            </a:r>
            <a:r>
              <a:rPr lang="fr-FR" dirty="0" err="1"/>
              <a:t>these</a:t>
            </a:r>
            <a:r>
              <a:rPr lang="fr-FR" dirty="0"/>
              <a:t> </a:t>
            </a:r>
            <a:r>
              <a:rPr lang="fr-FR" dirty="0" err="1"/>
              <a:t>studies</a:t>
            </a:r>
            <a:r>
              <a:rPr lang="fr-FR" dirty="0"/>
              <a:t> are </a:t>
            </a:r>
            <a:r>
              <a:rPr lang="fr-FR" dirty="0" err="1"/>
              <a:t>performed</a:t>
            </a:r>
            <a:r>
              <a:rPr lang="fr-FR" dirty="0"/>
              <a:t> in collaboration </a:t>
            </a:r>
            <a:r>
              <a:rPr lang="fr-FR" dirty="0" err="1"/>
              <a:t>with</a:t>
            </a:r>
            <a:r>
              <a:rPr lang="fr-FR" dirty="0"/>
              <a:t> a few group </a:t>
            </a:r>
          </a:p>
          <a:p>
            <a:endParaRPr lang="fr-FR"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10</a:t>
            </a:fld>
            <a:endParaRPr lang="fr-FR" dirty="0"/>
          </a:p>
        </p:txBody>
      </p:sp>
    </p:spTree>
    <p:extLst>
      <p:ext uri="{BB962C8B-B14F-4D97-AF65-F5344CB8AC3E}">
        <p14:creationId xmlns:p14="http://schemas.microsoft.com/office/powerpoint/2010/main" val="1732114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I am going to give on this last transparency some advantages of the Nanoparticles that I will develop this evening.</a:t>
            </a:r>
          </a:p>
          <a:p>
            <a:r>
              <a:rPr lang="fr-FR" dirty="0"/>
              <a:t>F</a:t>
            </a:r>
            <a:r>
              <a:rPr lang="en-GB" dirty="0" err="1"/>
              <a:t>irst</a:t>
            </a:r>
            <a:r>
              <a:rPr lang="en-GB" dirty="0"/>
              <a:t> point the passage of 1 NP create a hole of 100 nm in a graphene foil, the second point the volume of emission reaches 106 nm3 but if you look at the emission from this film  the response is surprising the film seems intact no damage !</a:t>
            </a:r>
          </a:p>
          <a:p>
            <a:r>
              <a:rPr lang="fr-FR" dirty="0"/>
              <a:t>N</a:t>
            </a:r>
            <a:r>
              <a:rPr lang="en-GB" dirty="0"/>
              <a:t>ow the yields…..</a:t>
            </a:r>
            <a:endParaRPr lang="fr-FR" dirty="0"/>
          </a:p>
          <a:p>
            <a:endParaRPr lang="fr-FR" dirty="0"/>
          </a:p>
          <a:p>
            <a:r>
              <a:rPr lang="en-GB" dirty="0"/>
              <a:t> As an illustration I present the analysis of a copper surface before and after conditioning of a beam screen maintained at ultra high vacuum 10-10 </a:t>
            </a:r>
            <a:r>
              <a:rPr lang="en-GB" dirty="0" err="1"/>
              <a:t>hPa</a:t>
            </a:r>
            <a:r>
              <a:rPr lang="en-GB" dirty="0"/>
              <a:t> at the LHC. The first thing we see with only 106 ions/cm2 is the evolution of the copper and thanks to the aggregates the change in the degree of ionisation the slight variation in shape indicates a deposit. And this deposit is a graphene film. Here is the carbon spectrum which is comparable to the graphene </a:t>
            </a:r>
            <a:r>
              <a:rPr lang="en-GB" dirty="0" err="1"/>
              <a:t>soectre</a:t>
            </a:r>
            <a:r>
              <a:rPr lang="en-GB" dirty="0"/>
              <a:t> obtained during the hole experiment. The interaction of the secondary ionic electron beams with the surfaces and.... the contamination of the initial surfaces because we have observed on these surfaces high mass polymer structures despite cleaning. Both spectra demonstrate the interest of these analyses.</a:t>
            </a:r>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11</a:t>
            </a:fld>
            <a:endParaRPr lang="fr-FR"/>
          </a:p>
        </p:txBody>
      </p:sp>
    </p:spTree>
    <p:extLst>
      <p:ext uri="{BB962C8B-B14F-4D97-AF65-F5344CB8AC3E}">
        <p14:creationId xmlns:p14="http://schemas.microsoft.com/office/powerpoint/2010/main" val="3902910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12</a:t>
            </a:fld>
            <a:endParaRPr lang="fr-FR" dirty="0"/>
          </a:p>
        </p:txBody>
      </p:sp>
    </p:spTree>
    <p:extLst>
      <p:ext uri="{BB962C8B-B14F-4D97-AF65-F5344CB8AC3E}">
        <p14:creationId xmlns:p14="http://schemas.microsoft.com/office/powerpoint/2010/main" val="212369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13</a:t>
            </a:fld>
            <a:endParaRPr lang="fr-FR" dirty="0"/>
          </a:p>
        </p:txBody>
      </p:sp>
    </p:spTree>
    <p:extLst>
      <p:ext uri="{BB962C8B-B14F-4D97-AF65-F5344CB8AC3E}">
        <p14:creationId xmlns:p14="http://schemas.microsoft.com/office/powerpoint/2010/main" val="408552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14</a:t>
            </a:fld>
            <a:endParaRPr lang="fr-FR" dirty="0"/>
          </a:p>
        </p:txBody>
      </p:sp>
    </p:spTree>
    <p:extLst>
      <p:ext uri="{BB962C8B-B14F-4D97-AF65-F5344CB8AC3E}">
        <p14:creationId xmlns:p14="http://schemas.microsoft.com/office/powerpoint/2010/main" val="408949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15</a:t>
            </a:fld>
            <a:endParaRPr lang="fr-FR" dirty="0"/>
          </a:p>
        </p:txBody>
      </p:sp>
    </p:spTree>
    <p:extLst>
      <p:ext uri="{BB962C8B-B14F-4D97-AF65-F5344CB8AC3E}">
        <p14:creationId xmlns:p14="http://schemas.microsoft.com/office/powerpoint/2010/main" val="390318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16</a:t>
            </a:fld>
            <a:endParaRPr lang="fr-FR" dirty="0"/>
          </a:p>
        </p:txBody>
      </p:sp>
    </p:spTree>
    <p:extLst>
      <p:ext uri="{BB962C8B-B14F-4D97-AF65-F5344CB8AC3E}">
        <p14:creationId xmlns:p14="http://schemas.microsoft.com/office/powerpoint/2010/main" val="4228782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17</a:t>
            </a:fld>
            <a:endParaRPr lang="fr-FR" dirty="0"/>
          </a:p>
        </p:txBody>
      </p:sp>
    </p:spTree>
    <p:extLst>
      <p:ext uri="{BB962C8B-B14F-4D97-AF65-F5344CB8AC3E}">
        <p14:creationId xmlns:p14="http://schemas.microsoft.com/office/powerpoint/2010/main" val="2502500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18</a:t>
            </a:fld>
            <a:endParaRPr lang="fr-FR" dirty="0"/>
          </a:p>
        </p:txBody>
      </p:sp>
    </p:spTree>
    <p:extLst>
      <p:ext uri="{BB962C8B-B14F-4D97-AF65-F5344CB8AC3E}">
        <p14:creationId xmlns:p14="http://schemas.microsoft.com/office/powerpoint/2010/main" val="1484474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19</a:t>
            </a:fld>
            <a:endParaRPr lang="fr-FR" dirty="0"/>
          </a:p>
        </p:txBody>
      </p:sp>
    </p:spTree>
    <p:extLst>
      <p:ext uri="{BB962C8B-B14F-4D97-AF65-F5344CB8AC3E}">
        <p14:creationId xmlns:p14="http://schemas.microsoft.com/office/powerpoint/2010/main" val="348080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a:t>
            </a:fld>
            <a:endParaRPr lang="fr-FR"/>
          </a:p>
        </p:txBody>
      </p:sp>
    </p:spTree>
    <p:extLst>
      <p:ext uri="{BB962C8B-B14F-4D97-AF65-F5344CB8AC3E}">
        <p14:creationId xmlns:p14="http://schemas.microsoft.com/office/powerpoint/2010/main" val="3129800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20</a:t>
            </a:fld>
            <a:endParaRPr lang="fr-FR" dirty="0"/>
          </a:p>
        </p:txBody>
      </p:sp>
    </p:spTree>
    <p:extLst>
      <p:ext uri="{BB962C8B-B14F-4D97-AF65-F5344CB8AC3E}">
        <p14:creationId xmlns:p14="http://schemas.microsoft.com/office/powerpoint/2010/main" val="1238774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Now</a:t>
            </a:r>
            <a:r>
              <a:rPr lang="fr-FR" dirty="0"/>
              <a:t> Gold </a:t>
            </a:r>
            <a:r>
              <a:rPr lang="fr-FR" dirty="0" err="1"/>
              <a:t>sample</a:t>
            </a:r>
            <a:r>
              <a:rPr lang="fr-FR" dirty="0"/>
              <a:t> There </a:t>
            </a:r>
            <a:r>
              <a:rPr lang="fr-FR" dirty="0" err="1"/>
              <a:t>is</a:t>
            </a:r>
            <a:r>
              <a:rPr lang="fr-FR" dirty="0"/>
              <a:t> </a:t>
            </a:r>
            <a:r>
              <a:rPr lang="fr-FR" dirty="0" err="1"/>
              <a:t>similar</a:t>
            </a:r>
            <a:r>
              <a:rPr lang="fr-FR" dirty="0"/>
              <a:t> </a:t>
            </a:r>
            <a:r>
              <a:rPr lang="fr-FR" dirty="0" err="1"/>
              <a:t>behaviour</a:t>
            </a:r>
            <a:r>
              <a:rPr lang="fr-FR" dirty="0"/>
              <a:t> and conclusion The </a:t>
            </a:r>
            <a:r>
              <a:rPr lang="fr-FR" dirty="0" err="1"/>
              <a:t>shape</a:t>
            </a:r>
            <a:r>
              <a:rPr lang="fr-FR" dirty="0"/>
              <a:t> of the </a:t>
            </a:r>
            <a:r>
              <a:rPr lang="fr-FR" dirty="0" err="1"/>
              <a:t>crater</a:t>
            </a:r>
            <a:r>
              <a:rPr lang="fr-FR" dirty="0"/>
              <a:t> </a:t>
            </a:r>
            <a:r>
              <a:rPr lang="fr-FR" dirty="0" err="1"/>
              <a:t>is</a:t>
            </a:r>
            <a:r>
              <a:rPr lang="fr-FR" dirty="0"/>
              <a:t> </a:t>
            </a:r>
            <a:r>
              <a:rPr lang="fr-FR" dirty="0" err="1"/>
              <a:t>cylindrical</a:t>
            </a:r>
            <a:r>
              <a:rPr lang="fr-FR" dirty="0"/>
              <a:t> and </a:t>
            </a:r>
            <a:r>
              <a:rPr lang="fr-FR" dirty="0" err="1"/>
              <a:t>we</a:t>
            </a:r>
            <a:r>
              <a:rPr lang="fr-FR" dirty="0"/>
              <a:t> have an axial </a:t>
            </a:r>
            <a:r>
              <a:rPr lang="fr-FR" dirty="0" err="1"/>
              <a:t>symetry</a:t>
            </a:r>
            <a:r>
              <a:rPr lang="fr-FR" dirty="0"/>
              <a:t>. The </a:t>
            </a:r>
            <a:r>
              <a:rPr lang="fr-FR" dirty="0" err="1"/>
              <a:t>rim</a:t>
            </a:r>
            <a:r>
              <a:rPr lang="fr-FR" dirty="0"/>
              <a:t> </a:t>
            </a:r>
            <a:r>
              <a:rPr lang="fr-FR" dirty="0" err="1"/>
              <a:t>around</a:t>
            </a:r>
            <a:r>
              <a:rPr lang="fr-FR" dirty="0"/>
              <a:t> the </a:t>
            </a:r>
            <a:r>
              <a:rPr lang="fr-FR" dirty="0" err="1"/>
              <a:t>crater</a:t>
            </a:r>
            <a:r>
              <a:rPr lang="fr-FR" dirty="0"/>
              <a:t> </a:t>
            </a:r>
            <a:r>
              <a:rPr lang="fr-FR" dirty="0" err="1"/>
              <a:t>indicates</a:t>
            </a:r>
            <a:r>
              <a:rPr lang="fr-FR" dirty="0"/>
              <a:t> </a:t>
            </a:r>
            <a:r>
              <a:rPr lang="fr-FR" dirty="0" err="1"/>
              <a:t>that</a:t>
            </a:r>
            <a:r>
              <a:rPr lang="fr-FR" dirty="0"/>
              <a:t> a large </a:t>
            </a:r>
            <a:r>
              <a:rPr lang="fr-FR" dirty="0" err="1"/>
              <a:t>amount</a:t>
            </a:r>
            <a:r>
              <a:rPr lang="fr-FR" dirty="0"/>
              <a:t> of </a:t>
            </a:r>
            <a:r>
              <a:rPr lang="fr-FR" dirty="0" err="1"/>
              <a:t>matter</a:t>
            </a:r>
            <a:r>
              <a:rPr lang="fr-FR" dirty="0"/>
              <a:t> set in motion. This </a:t>
            </a:r>
            <a:r>
              <a:rPr lang="fr-FR" dirty="0" err="1"/>
              <a:t>needs</a:t>
            </a:r>
            <a:r>
              <a:rPr lang="fr-FR" dirty="0"/>
              <a:t> </a:t>
            </a:r>
            <a:r>
              <a:rPr lang="fr-FR" dirty="0" err="1"/>
              <a:t>melting</a:t>
            </a:r>
            <a:r>
              <a:rPr lang="fr-FR" dirty="0"/>
              <a:t> and high pressure. An indication the gold </a:t>
            </a:r>
            <a:r>
              <a:rPr lang="fr-FR" dirty="0" err="1"/>
              <a:t>atomic</a:t>
            </a:r>
            <a:r>
              <a:rPr lang="fr-FR" dirty="0"/>
              <a:t> </a:t>
            </a:r>
            <a:r>
              <a:rPr lang="fr-FR" dirty="0" err="1"/>
              <a:t>projectil</a:t>
            </a:r>
            <a:r>
              <a:rPr lang="fr-FR" dirty="0"/>
              <a:t> </a:t>
            </a:r>
            <a:r>
              <a:rPr lang="fr-FR" dirty="0" err="1"/>
              <a:t>with</a:t>
            </a:r>
            <a:r>
              <a:rPr lang="fr-FR" dirty="0"/>
              <a:t> 30 </a:t>
            </a:r>
            <a:r>
              <a:rPr lang="fr-FR" dirty="0" err="1"/>
              <a:t>kev</a:t>
            </a:r>
            <a:r>
              <a:rPr lang="fr-FR" dirty="0"/>
              <a:t> </a:t>
            </a:r>
            <a:r>
              <a:rPr lang="fr-FR" dirty="0" err="1"/>
              <a:t>is</a:t>
            </a:r>
            <a:r>
              <a:rPr lang="fr-FR" dirty="0"/>
              <a:t> </a:t>
            </a:r>
            <a:r>
              <a:rPr lang="fr-FR" dirty="0" err="1"/>
              <a:t>stopped</a:t>
            </a:r>
            <a:r>
              <a:rPr lang="fr-FR" dirty="0"/>
              <a:t> in the first 5 nm of gold !</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21</a:t>
            </a:fld>
            <a:endParaRPr lang="fr-FR"/>
          </a:p>
        </p:txBody>
      </p:sp>
    </p:spTree>
    <p:extLst>
      <p:ext uri="{BB962C8B-B14F-4D97-AF65-F5344CB8AC3E}">
        <p14:creationId xmlns:p14="http://schemas.microsoft.com/office/powerpoint/2010/main" val="2713728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22</a:t>
            </a:fld>
            <a:endParaRPr lang="fr-FR" dirty="0"/>
          </a:p>
        </p:txBody>
      </p:sp>
    </p:spTree>
    <p:extLst>
      <p:ext uri="{BB962C8B-B14F-4D97-AF65-F5344CB8AC3E}">
        <p14:creationId xmlns:p14="http://schemas.microsoft.com/office/powerpoint/2010/main" val="1910114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23</a:t>
            </a:fld>
            <a:endParaRPr lang="fr-FR" dirty="0"/>
          </a:p>
        </p:txBody>
      </p:sp>
    </p:spTree>
    <p:extLst>
      <p:ext uri="{BB962C8B-B14F-4D97-AF65-F5344CB8AC3E}">
        <p14:creationId xmlns:p14="http://schemas.microsoft.com/office/powerpoint/2010/main" val="324875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Organic</a:t>
            </a:r>
            <a:r>
              <a:rPr lang="fr-FR" dirty="0"/>
              <a:t> </a:t>
            </a:r>
            <a:r>
              <a:rPr lang="fr-FR" dirty="0" err="1"/>
              <a:t>samples</a:t>
            </a:r>
            <a:r>
              <a:rPr lang="fr-FR" dirty="0"/>
              <a:t> are </a:t>
            </a:r>
            <a:r>
              <a:rPr lang="fr-FR" dirty="0" err="1"/>
              <a:t>very</a:t>
            </a:r>
            <a:r>
              <a:rPr lang="fr-FR" dirty="0"/>
              <a:t> </a:t>
            </a:r>
            <a:r>
              <a:rPr lang="fr-FR" dirty="0" err="1"/>
              <a:t>intersting</a:t>
            </a:r>
            <a:r>
              <a:rPr lang="fr-FR" dirty="0"/>
              <a:t> but </a:t>
            </a:r>
            <a:r>
              <a:rPr lang="fr-FR" dirty="0" err="1"/>
              <a:t>complex</a:t>
            </a:r>
            <a:r>
              <a:rPr lang="fr-FR" dirty="0"/>
              <a:t> </a:t>
            </a:r>
            <a:r>
              <a:rPr lang="fr-FR" dirty="0" err="1"/>
              <a:t>What</a:t>
            </a:r>
            <a:r>
              <a:rPr lang="fr-FR" dirty="0"/>
              <a:t> </a:t>
            </a:r>
            <a:r>
              <a:rPr lang="fr-FR" dirty="0" err="1"/>
              <a:t>happens</a:t>
            </a:r>
            <a:r>
              <a:rPr lang="fr-FR" dirty="0"/>
              <a:t> for simple </a:t>
            </a:r>
            <a:r>
              <a:rPr lang="fr-FR" dirty="0" err="1"/>
              <a:t>sample</a:t>
            </a:r>
            <a:r>
              <a:rPr lang="fr-FR" dirty="0"/>
              <a:t> as gold </a:t>
            </a:r>
            <a:r>
              <a:rPr lang="fr-FR" dirty="0" err="1"/>
              <a:t>target</a:t>
            </a:r>
            <a:r>
              <a:rPr lang="fr-FR" dirty="0"/>
              <a:t>.  Gold on gold  </a:t>
            </a:r>
            <a:r>
              <a:rPr lang="fr-FR" dirty="0" err="1"/>
              <a:t>it</a:t>
            </a:r>
            <a:r>
              <a:rPr lang="fr-FR" dirty="0"/>
              <a:t> </a:t>
            </a:r>
            <a:r>
              <a:rPr lang="fr-FR" dirty="0" err="1"/>
              <a:t>is</a:t>
            </a:r>
            <a:r>
              <a:rPr lang="fr-FR" dirty="0"/>
              <a:t> a </a:t>
            </a:r>
            <a:r>
              <a:rPr lang="fr-FR" dirty="0" err="1"/>
              <a:t>very</a:t>
            </a:r>
            <a:r>
              <a:rPr lang="fr-FR" dirty="0"/>
              <a:t> simple No</a:t>
            </a:r>
          </a:p>
          <a:p>
            <a:endParaRPr lang="fr-FR" dirty="0"/>
          </a:p>
          <a:p>
            <a:r>
              <a:rPr lang="fr-FR" dirty="0"/>
              <a:t>In </a:t>
            </a:r>
            <a:r>
              <a:rPr lang="fr-FR" dirty="0" err="1"/>
              <a:t>fact</a:t>
            </a:r>
            <a:r>
              <a:rPr lang="fr-FR" dirty="0"/>
              <a:t> </a:t>
            </a:r>
            <a:r>
              <a:rPr lang="fr-FR" dirty="0" err="1"/>
              <a:t>is</a:t>
            </a:r>
            <a:r>
              <a:rPr lang="fr-FR" dirty="0"/>
              <a:t> more </a:t>
            </a:r>
            <a:r>
              <a:rPr lang="fr-FR" dirty="0" err="1"/>
              <a:t>complex</a:t>
            </a:r>
            <a:r>
              <a:rPr lang="fr-FR" dirty="0"/>
              <a:t>.</a:t>
            </a:r>
          </a:p>
          <a:p>
            <a:r>
              <a:rPr lang="fr-FR" dirty="0"/>
              <a:t>I </a:t>
            </a:r>
            <a:r>
              <a:rPr lang="fr-FR" dirty="0" err="1"/>
              <a:t>don’t</a:t>
            </a:r>
            <a:r>
              <a:rPr lang="fr-FR" dirty="0"/>
              <a:t> talk </a:t>
            </a:r>
            <a:r>
              <a:rPr lang="fr-FR" dirty="0" err="1"/>
              <a:t>abour</a:t>
            </a:r>
            <a:r>
              <a:rPr lang="fr-FR" dirty="0"/>
              <a:t> the axial </a:t>
            </a:r>
            <a:r>
              <a:rPr lang="fr-FR" dirty="0" err="1"/>
              <a:t>energy</a:t>
            </a:r>
            <a:r>
              <a:rPr lang="fr-FR" dirty="0"/>
              <a:t> for molecular ion </a:t>
            </a:r>
            <a:r>
              <a:rPr lang="fr-FR" dirty="0" err="1"/>
              <a:t>emission</a:t>
            </a:r>
            <a:r>
              <a:rPr lang="fr-FR" dirty="0"/>
              <a:t> </a:t>
            </a:r>
            <a:r>
              <a:rPr lang="fr-FR" dirty="0" err="1"/>
              <a:t>because</a:t>
            </a:r>
            <a:r>
              <a:rPr lang="fr-FR" dirty="0"/>
              <a:t> the </a:t>
            </a:r>
            <a:r>
              <a:rPr lang="fr-FR" dirty="0" err="1"/>
              <a:t>energy</a:t>
            </a:r>
            <a:r>
              <a:rPr lang="fr-FR" dirty="0"/>
              <a:t> </a:t>
            </a:r>
            <a:r>
              <a:rPr lang="fr-FR" dirty="0" err="1"/>
              <a:t>is</a:t>
            </a:r>
            <a:r>
              <a:rPr lang="fr-FR" dirty="0"/>
              <a:t> </a:t>
            </a:r>
            <a:r>
              <a:rPr lang="fr-FR" dirty="0" err="1"/>
              <a:t>small</a:t>
            </a:r>
            <a:r>
              <a:rPr lang="fr-FR" dirty="0"/>
              <a:t> in the eV range. Just an information </a:t>
            </a:r>
            <a:r>
              <a:rPr lang="fr-FR" dirty="0" err="1"/>
              <a:t>before</a:t>
            </a:r>
            <a:r>
              <a:rPr lang="fr-FR" dirty="0"/>
              <a:t> description of the </a:t>
            </a:r>
            <a:r>
              <a:rPr lang="fr-FR" dirty="0" err="1"/>
              <a:t>results</a:t>
            </a:r>
            <a:r>
              <a:rPr lang="fr-FR" dirty="0"/>
              <a:t> the </a:t>
            </a:r>
            <a:r>
              <a:rPr lang="fr-FR" dirty="0" err="1"/>
              <a:t>yiels</a:t>
            </a:r>
            <a:r>
              <a:rPr lang="fr-FR" dirty="0"/>
              <a:t> are </a:t>
            </a:r>
            <a:r>
              <a:rPr lang="fr-FR" dirty="0" err="1"/>
              <a:t>very</a:t>
            </a:r>
            <a:r>
              <a:rPr lang="fr-FR" dirty="0"/>
              <a:t> large  </a:t>
            </a:r>
            <a:r>
              <a:rPr lang="fr-FR" dirty="0" err="1"/>
              <a:t>around</a:t>
            </a:r>
            <a:r>
              <a:rPr lang="fr-FR" dirty="0"/>
              <a:t> 50 ions per impact and the </a:t>
            </a:r>
            <a:r>
              <a:rPr lang="fr-FR" dirty="0" err="1"/>
              <a:t>detection</a:t>
            </a:r>
            <a:r>
              <a:rPr lang="fr-FR" dirty="0"/>
              <a:t> </a:t>
            </a:r>
            <a:r>
              <a:rPr lang="fr-FR" dirty="0" err="1"/>
              <a:t>efficiency</a:t>
            </a:r>
            <a:r>
              <a:rPr lang="fr-FR" dirty="0"/>
              <a:t> </a:t>
            </a:r>
            <a:r>
              <a:rPr lang="fr-FR" dirty="0" err="1"/>
              <a:t>is</a:t>
            </a:r>
            <a:r>
              <a:rPr lang="fr-FR" dirty="0"/>
              <a:t> 36 % </a:t>
            </a:r>
            <a:r>
              <a:rPr lang="fr-FR" dirty="0" err="1"/>
              <a:t>terfore</a:t>
            </a:r>
            <a:r>
              <a:rPr lang="fr-FR" dirty="0"/>
              <a:t> a least </a:t>
            </a:r>
            <a:r>
              <a:rPr lang="fr-FR" dirty="0" err="1"/>
              <a:t>hudred</a:t>
            </a:r>
            <a:r>
              <a:rPr lang="fr-FR" dirty="0"/>
              <a:t> gold are </a:t>
            </a:r>
            <a:r>
              <a:rPr lang="fr-FR" dirty="0" err="1"/>
              <a:t>emitted</a:t>
            </a:r>
            <a:r>
              <a:rPr lang="fr-FR" dirty="0"/>
              <a:t> </a:t>
            </a:r>
            <a:r>
              <a:rPr lang="fr-FR" dirty="0" err="1"/>
              <a:t>simultaneously</a:t>
            </a:r>
            <a:r>
              <a:rPr lang="fr-FR" dirty="0"/>
              <a:t>.</a:t>
            </a:r>
          </a:p>
          <a:p>
            <a:r>
              <a:rPr lang="fr-FR" dirty="0" err="1"/>
              <a:t>Now</a:t>
            </a:r>
            <a:r>
              <a:rPr lang="fr-FR" dirty="0"/>
              <a:t> </a:t>
            </a:r>
            <a:r>
              <a:rPr lang="fr-FR" dirty="0" err="1"/>
              <a:t>results</a:t>
            </a:r>
            <a:r>
              <a:rPr lang="fr-FR" dirty="0"/>
              <a:t>: For gold ion </a:t>
            </a:r>
            <a:r>
              <a:rPr lang="fr-FR" dirty="0" err="1"/>
              <a:t>emission</a:t>
            </a:r>
            <a:r>
              <a:rPr lang="fr-FR" dirty="0"/>
              <a:t>; the axial </a:t>
            </a:r>
            <a:r>
              <a:rPr lang="fr-FR" dirty="0" err="1"/>
              <a:t>energy</a:t>
            </a:r>
            <a:r>
              <a:rPr lang="fr-FR" dirty="0"/>
              <a:t> </a:t>
            </a:r>
            <a:r>
              <a:rPr lang="fr-FR" dirty="0" err="1"/>
              <a:t>determined</a:t>
            </a:r>
            <a:r>
              <a:rPr lang="fr-FR" dirty="0"/>
              <a:t> </a:t>
            </a:r>
            <a:r>
              <a:rPr lang="fr-FR" dirty="0" err="1"/>
              <a:t>from</a:t>
            </a:r>
            <a:r>
              <a:rPr lang="fr-FR" dirty="0"/>
              <a:t> the time of Flight </a:t>
            </a:r>
            <a:r>
              <a:rPr lang="fr-FR" dirty="0" err="1"/>
              <a:t>presented</a:t>
            </a:r>
            <a:r>
              <a:rPr lang="fr-FR" dirty="0"/>
              <a:t> </a:t>
            </a:r>
            <a:r>
              <a:rPr lang="fr-FR" dirty="0" err="1"/>
              <a:t>here</a:t>
            </a:r>
            <a:r>
              <a:rPr lang="fr-FR" dirty="0"/>
              <a:t>  at the </a:t>
            </a:r>
            <a:r>
              <a:rPr lang="fr-FR" dirty="0" err="1"/>
              <a:t>left</a:t>
            </a:r>
            <a:r>
              <a:rPr lang="fr-FR" dirty="0"/>
              <a:t> of figure </a:t>
            </a:r>
            <a:r>
              <a:rPr lang="fr-FR" dirty="0" err="1"/>
              <a:t>is</a:t>
            </a:r>
            <a:r>
              <a:rPr lang="fr-FR" dirty="0"/>
              <a:t> </a:t>
            </a:r>
            <a:r>
              <a:rPr lang="fr-FR" dirty="0" err="1"/>
              <a:t>very</a:t>
            </a:r>
            <a:r>
              <a:rPr lang="fr-FR" dirty="0"/>
              <a:t> large a few </a:t>
            </a:r>
            <a:r>
              <a:rPr lang="fr-FR" dirty="0" err="1"/>
              <a:t>hundreds</a:t>
            </a:r>
            <a:r>
              <a:rPr lang="fr-FR" dirty="0"/>
              <a:t> eV the distribution </a:t>
            </a:r>
            <a:r>
              <a:rPr lang="fr-FR" dirty="0" err="1"/>
              <a:t>seems</a:t>
            </a:r>
            <a:r>
              <a:rPr lang="fr-FR" dirty="0"/>
              <a:t> </a:t>
            </a:r>
            <a:r>
              <a:rPr lang="fr-FR" dirty="0" err="1"/>
              <a:t>maxwellian</a:t>
            </a:r>
            <a:r>
              <a:rPr lang="fr-FR" dirty="0"/>
              <a:t> for Au but </a:t>
            </a:r>
            <a:r>
              <a:rPr lang="fr-FR" dirty="0" err="1"/>
              <a:t>it</a:t>
            </a:r>
            <a:r>
              <a:rPr lang="fr-FR" dirty="0"/>
              <a:t> </a:t>
            </a:r>
            <a:r>
              <a:rPr lang="fr-FR" dirty="0" err="1"/>
              <a:t>is</a:t>
            </a:r>
            <a:r>
              <a:rPr lang="fr-FR" dirty="0"/>
              <a:t> not </a:t>
            </a:r>
            <a:r>
              <a:rPr lang="fr-FR" dirty="0" err="1"/>
              <a:t>so</a:t>
            </a:r>
            <a:r>
              <a:rPr lang="fr-FR" dirty="0"/>
              <a:t> </a:t>
            </a:r>
            <a:r>
              <a:rPr lang="fr-FR" dirty="0" err="1"/>
              <a:t>clear</a:t>
            </a:r>
            <a:r>
              <a:rPr lang="fr-FR" dirty="0"/>
              <a:t> for cluster ions and </a:t>
            </a:r>
            <a:r>
              <a:rPr lang="fr-FR" dirty="0" err="1"/>
              <a:t>we</a:t>
            </a:r>
            <a:r>
              <a:rPr lang="fr-FR" dirty="0"/>
              <a:t> observe </a:t>
            </a:r>
            <a:r>
              <a:rPr lang="fr-FR" dirty="0" err="1"/>
              <a:t>two</a:t>
            </a:r>
            <a:r>
              <a:rPr lang="fr-FR" dirty="0"/>
              <a:t> distributions </a:t>
            </a:r>
            <a:r>
              <a:rPr lang="fr-FR" dirty="0" err="1"/>
              <a:t>with</a:t>
            </a:r>
            <a:r>
              <a:rPr lang="fr-FR" dirty="0"/>
              <a:t> a </a:t>
            </a:r>
            <a:r>
              <a:rPr lang="fr-FR" dirty="0" err="1"/>
              <a:t>low</a:t>
            </a:r>
            <a:r>
              <a:rPr lang="fr-FR" dirty="0"/>
              <a:t> </a:t>
            </a:r>
            <a:r>
              <a:rPr lang="fr-FR" dirty="0" err="1"/>
              <a:t>energy</a:t>
            </a:r>
            <a:r>
              <a:rPr lang="fr-FR" dirty="0"/>
              <a:t> and high </a:t>
            </a:r>
            <a:r>
              <a:rPr lang="fr-FR" dirty="0" err="1"/>
              <a:t>energy</a:t>
            </a:r>
            <a:r>
              <a:rPr lang="fr-FR" dirty="0"/>
              <a:t>. Time </a:t>
            </a:r>
            <a:r>
              <a:rPr lang="fr-FR" dirty="0" err="1"/>
              <a:t>windows</a:t>
            </a:r>
            <a:r>
              <a:rPr lang="fr-FR" dirty="0"/>
              <a:t> to select high </a:t>
            </a:r>
            <a:r>
              <a:rPr lang="fr-FR" dirty="0" err="1"/>
              <a:t>energy</a:t>
            </a:r>
            <a:r>
              <a:rPr lang="fr-FR" dirty="0"/>
              <a:t> </a:t>
            </a:r>
            <a:r>
              <a:rPr lang="fr-FR" dirty="0" err="1"/>
              <a:t>give</a:t>
            </a:r>
            <a:r>
              <a:rPr lang="fr-FR" dirty="0"/>
              <a:t> the </a:t>
            </a:r>
            <a:r>
              <a:rPr lang="fr-FR" dirty="0" err="1"/>
              <a:t>urtain</a:t>
            </a:r>
            <a:r>
              <a:rPr lang="fr-FR" dirty="0"/>
              <a:t> </a:t>
            </a:r>
            <a:r>
              <a:rPr lang="fr-FR" dirty="0" err="1"/>
              <a:t>emission</a:t>
            </a:r>
            <a:r>
              <a:rPr lang="fr-FR" dirty="0"/>
              <a:t> </a:t>
            </a:r>
            <a:r>
              <a:rPr lang="fr-FR" dirty="0" err="1"/>
              <a:t>whatever</a:t>
            </a:r>
            <a:r>
              <a:rPr lang="fr-FR" dirty="0"/>
              <a:t> the axial </a:t>
            </a:r>
            <a:r>
              <a:rPr lang="fr-FR" dirty="0" err="1"/>
              <a:t>energy</a:t>
            </a:r>
            <a:r>
              <a:rPr lang="fr-FR" dirty="0"/>
              <a:t> Bu if </a:t>
            </a:r>
            <a:r>
              <a:rPr lang="fr-FR" dirty="0" err="1"/>
              <a:t>we</a:t>
            </a:r>
            <a:r>
              <a:rPr lang="fr-FR" dirty="0"/>
              <a:t> select the </a:t>
            </a:r>
            <a:r>
              <a:rPr lang="fr-FR" dirty="0" err="1"/>
              <a:t>low</a:t>
            </a:r>
            <a:r>
              <a:rPr lang="fr-FR" dirty="0"/>
              <a:t> </a:t>
            </a:r>
            <a:r>
              <a:rPr lang="fr-FR" dirty="0" err="1"/>
              <a:t>energy</a:t>
            </a:r>
            <a:r>
              <a:rPr lang="fr-FR" dirty="0"/>
              <a:t> par or the </a:t>
            </a:r>
            <a:r>
              <a:rPr lang="fr-FR" dirty="0" err="1"/>
              <a:t>low</a:t>
            </a:r>
            <a:r>
              <a:rPr lang="fr-FR" dirty="0"/>
              <a:t> </a:t>
            </a:r>
            <a:r>
              <a:rPr lang="fr-FR" dirty="0" err="1"/>
              <a:t>energy</a:t>
            </a:r>
            <a:r>
              <a:rPr lang="fr-FR" dirty="0"/>
              <a:t> </a:t>
            </a:r>
            <a:r>
              <a:rPr lang="fr-FR" dirty="0" err="1"/>
              <a:t>peak</a:t>
            </a:r>
            <a:r>
              <a:rPr lang="fr-FR" dirty="0"/>
              <a:t> </a:t>
            </a:r>
            <a:r>
              <a:rPr lang="fr-FR" dirty="0" err="1"/>
              <a:t>we</a:t>
            </a:r>
            <a:r>
              <a:rPr lang="fr-FR" dirty="0"/>
              <a:t> </a:t>
            </a:r>
            <a:r>
              <a:rPr lang="fr-FR" dirty="0" err="1"/>
              <a:t>otain</a:t>
            </a:r>
            <a:r>
              <a:rPr lang="fr-FR" dirty="0"/>
              <a:t> </a:t>
            </a:r>
            <a:r>
              <a:rPr lang="fr-FR" dirty="0" err="1"/>
              <a:t>another</a:t>
            </a:r>
            <a:r>
              <a:rPr lang="fr-FR" dirty="0"/>
              <a:t> </a:t>
            </a:r>
            <a:r>
              <a:rPr lang="fr-FR" dirty="0" err="1"/>
              <a:t>angular</a:t>
            </a:r>
            <a:r>
              <a:rPr lang="fr-FR" dirty="0"/>
              <a:t> </a:t>
            </a:r>
            <a:r>
              <a:rPr lang="fr-FR" dirty="0" err="1"/>
              <a:t>emission</a:t>
            </a:r>
            <a:r>
              <a:rPr lang="fr-FR" dirty="0"/>
              <a:t> in the direction of the </a:t>
            </a:r>
            <a:r>
              <a:rPr lang="fr-FR" dirty="0" err="1"/>
              <a:t>beam</a:t>
            </a:r>
            <a:r>
              <a:rPr lang="fr-FR" dirty="0"/>
              <a:t> </a:t>
            </a:r>
            <a:r>
              <a:rPr lang="fr-FR" dirty="0" err="1"/>
              <a:t>with</a:t>
            </a:r>
            <a:r>
              <a:rPr lang="fr-FR" dirty="0"/>
              <a:t> a </a:t>
            </a:r>
            <a:r>
              <a:rPr lang="fr-FR" dirty="0" err="1"/>
              <a:t>low</a:t>
            </a:r>
            <a:r>
              <a:rPr lang="fr-FR" dirty="0"/>
              <a:t> radial and axial </a:t>
            </a:r>
            <a:r>
              <a:rPr lang="fr-FR" dirty="0" err="1"/>
              <a:t>velocity</a:t>
            </a:r>
            <a:r>
              <a:rPr lang="fr-FR" dirty="0"/>
              <a:t>  </a:t>
            </a:r>
          </a:p>
          <a:p>
            <a:endParaRPr lang="fr-FR" dirty="0"/>
          </a:p>
          <a:p>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24</a:t>
            </a:fld>
            <a:endParaRPr lang="fr-FR"/>
          </a:p>
        </p:txBody>
      </p:sp>
    </p:spTree>
    <p:extLst>
      <p:ext uri="{BB962C8B-B14F-4D97-AF65-F5344CB8AC3E}">
        <p14:creationId xmlns:p14="http://schemas.microsoft.com/office/powerpoint/2010/main" val="3846055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 </a:t>
            </a:r>
            <a:r>
              <a:rPr lang="fr-FR" dirty="0" err="1"/>
              <a:t>fact</a:t>
            </a:r>
            <a:r>
              <a:rPr lang="fr-FR" dirty="0"/>
              <a:t> the </a:t>
            </a:r>
            <a:r>
              <a:rPr lang="fr-FR" dirty="0" err="1"/>
              <a:t>crater</a:t>
            </a:r>
            <a:r>
              <a:rPr lang="fr-FR" dirty="0"/>
              <a:t> are not simple </a:t>
            </a:r>
            <a:r>
              <a:rPr lang="fr-FR" dirty="0" err="1"/>
              <a:t>with</a:t>
            </a:r>
            <a:r>
              <a:rPr lang="fr-FR" dirty="0"/>
              <a:t> gold </a:t>
            </a:r>
            <a:r>
              <a:rPr lang="fr-FR" dirty="0" err="1"/>
              <a:t>target</a:t>
            </a:r>
            <a:r>
              <a:rPr lang="fr-FR" dirty="0"/>
              <a:t>. The </a:t>
            </a:r>
            <a:r>
              <a:rPr lang="fr-FR" dirty="0" err="1"/>
              <a:t>diamter</a:t>
            </a:r>
            <a:r>
              <a:rPr lang="fr-FR" dirty="0"/>
              <a:t> and </a:t>
            </a:r>
            <a:r>
              <a:rPr lang="fr-FR" dirty="0" err="1"/>
              <a:t>depth</a:t>
            </a:r>
            <a:r>
              <a:rPr lang="fr-FR" dirty="0"/>
              <a:t> are </a:t>
            </a:r>
            <a:r>
              <a:rPr lang="fr-FR" dirty="0" err="1"/>
              <a:t>very</a:t>
            </a:r>
            <a:r>
              <a:rPr lang="fr-FR" dirty="0"/>
              <a:t> </a:t>
            </a:r>
            <a:r>
              <a:rPr lang="fr-FR" dirty="0" err="1"/>
              <a:t>similar</a:t>
            </a:r>
            <a:r>
              <a:rPr lang="fr-FR" dirty="0"/>
              <a:t> for all but the </a:t>
            </a:r>
            <a:r>
              <a:rPr lang="fr-FR" dirty="0" err="1"/>
              <a:t>topology</a:t>
            </a:r>
            <a:r>
              <a:rPr lang="fr-FR" dirty="0"/>
              <a:t> of the </a:t>
            </a:r>
            <a:r>
              <a:rPr lang="fr-FR" dirty="0" err="1"/>
              <a:t>rim</a:t>
            </a:r>
            <a:r>
              <a:rPr lang="fr-FR" dirty="0"/>
              <a:t> and </a:t>
            </a:r>
            <a:r>
              <a:rPr lang="fr-FR" dirty="0" err="1"/>
              <a:t>inside</a:t>
            </a:r>
            <a:r>
              <a:rPr lang="fr-FR" dirty="0"/>
              <a:t> the </a:t>
            </a:r>
            <a:r>
              <a:rPr lang="fr-FR" dirty="0" err="1"/>
              <a:t>crater</a:t>
            </a:r>
            <a:r>
              <a:rPr lang="fr-FR" dirty="0"/>
              <a:t> </a:t>
            </a:r>
            <a:r>
              <a:rPr lang="fr-FR" dirty="0" err="1"/>
              <a:t>present</a:t>
            </a:r>
            <a:r>
              <a:rPr lang="fr-FR" dirty="0"/>
              <a:t> </a:t>
            </a:r>
            <a:r>
              <a:rPr lang="fr-FR" dirty="0" err="1"/>
              <a:t>differences</a:t>
            </a:r>
            <a:r>
              <a:rPr lang="fr-FR" dirty="0"/>
              <a:t> I show </a:t>
            </a:r>
            <a:r>
              <a:rPr lang="fr-FR" dirty="0" err="1"/>
              <a:t>you</a:t>
            </a:r>
            <a:r>
              <a:rPr lang="fr-FR" dirty="0"/>
              <a:t> an </a:t>
            </a:r>
            <a:r>
              <a:rPr lang="fr-FR" dirty="0" err="1"/>
              <a:t>example</a:t>
            </a:r>
            <a:r>
              <a:rPr lang="fr-FR" dirty="0"/>
              <a:t> </a:t>
            </a:r>
            <a:r>
              <a:rPr lang="fr-FR" dirty="0" err="1"/>
              <a:t>which</a:t>
            </a:r>
            <a:r>
              <a:rPr lang="fr-FR" dirty="0"/>
              <a:t> </a:t>
            </a:r>
            <a:r>
              <a:rPr lang="fr-FR" dirty="0" err="1"/>
              <a:t>is</a:t>
            </a:r>
            <a:r>
              <a:rPr lang="fr-FR" dirty="0"/>
              <a:t> </a:t>
            </a:r>
            <a:r>
              <a:rPr lang="fr-FR" dirty="0" err="1"/>
              <a:t>common</a:t>
            </a:r>
            <a:r>
              <a:rPr lang="fr-FR" dirty="0"/>
              <a:t>. The main conclusions are: </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25</a:t>
            </a:fld>
            <a:endParaRPr lang="fr-FR"/>
          </a:p>
        </p:txBody>
      </p:sp>
    </p:spTree>
    <p:extLst>
      <p:ext uri="{BB962C8B-B14F-4D97-AF65-F5344CB8AC3E}">
        <p14:creationId xmlns:p14="http://schemas.microsoft.com/office/powerpoint/2010/main" val="2064840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dirty="0">
                <a:solidFill>
                  <a:srgbClr val="000000"/>
                </a:solidFill>
                <a:latin typeface="Times New Roman" panose="02020603050405020304" pitchFamily="18" charset="0"/>
              </a:rPr>
              <a:t>The use of such massive clusters associated with multi-anode detectors, allowing the simultaneous detection of several ions of a given mass, permits correlation studies between the emitted ions within a single impact, shedding additional light on the chemical composition and structure of the analysed sample for various samples from metallic surfaces to biologic molecules deposits. </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26</a:t>
            </a:fld>
            <a:endParaRPr lang="fr-FR"/>
          </a:p>
        </p:txBody>
      </p:sp>
    </p:spTree>
    <p:extLst>
      <p:ext uri="{BB962C8B-B14F-4D97-AF65-F5344CB8AC3E}">
        <p14:creationId xmlns:p14="http://schemas.microsoft.com/office/powerpoint/2010/main" val="249486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NOW </a:t>
            </a:r>
            <a:r>
              <a:rPr lang="fr-FR" dirty="0" err="1"/>
              <a:t>Andromede</a:t>
            </a:r>
            <a:endParaRPr lang="fr-FR" dirty="0"/>
          </a:p>
          <a:p>
            <a:endParaRPr lang="fr-FR" dirty="0"/>
          </a:p>
          <a:p>
            <a:r>
              <a:rPr lang="fr-FR" dirty="0"/>
              <a:t>The main information </a:t>
            </a:r>
            <a:r>
              <a:rPr lang="fr-FR" dirty="0" err="1"/>
              <a:t>is</a:t>
            </a:r>
            <a:r>
              <a:rPr lang="fr-FR" dirty="0"/>
              <a:t> </a:t>
            </a:r>
            <a:r>
              <a:rPr lang="fr-FR" dirty="0" err="1"/>
              <a:t>indicated</a:t>
            </a:r>
            <a:r>
              <a:rPr lang="fr-FR" dirty="0"/>
              <a:t> in </a:t>
            </a:r>
            <a:r>
              <a:rPr lang="fr-FR" dirty="0" err="1"/>
              <a:t>this</a:t>
            </a:r>
            <a:r>
              <a:rPr lang="fr-FR" dirty="0"/>
              <a:t> slide</a:t>
            </a:r>
          </a:p>
          <a:p>
            <a:endParaRPr lang="fr-FR" dirty="0"/>
          </a:p>
          <a:p>
            <a:r>
              <a:rPr lang="fr-FR" dirty="0" err="1"/>
              <a:t>Today</a:t>
            </a:r>
            <a:r>
              <a:rPr lang="fr-FR" dirty="0"/>
              <a:t>  </a:t>
            </a:r>
            <a:r>
              <a:rPr lang="fr-FR" dirty="0" err="1"/>
              <a:t>there</a:t>
            </a:r>
            <a:r>
              <a:rPr lang="fr-FR" dirty="0"/>
              <a:t> are </a:t>
            </a:r>
            <a:r>
              <a:rPr lang="fr-FR" dirty="0" err="1"/>
              <a:t>Two</a:t>
            </a:r>
            <a:r>
              <a:rPr lang="fr-FR" dirty="0"/>
              <a:t> </a:t>
            </a:r>
            <a:r>
              <a:rPr lang="fr-FR" dirty="0" err="1"/>
              <a:t>beam</a:t>
            </a:r>
            <a:r>
              <a:rPr lang="fr-FR" dirty="0"/>
              <a:t> line and at the terminal of the </a:t>
            </a:r>
            <a:r>
              <a:rPr lang="fr-FR" dirty="0" err="1"/>
              <a:t>accelerator</a:t>
            </a:r>
            <a:r>
              <a:rPr lang="fr-FR" dirty="0"/>
              <a:t> </a:t>
            </a:r>
            <a:r>
              <a:rPr lang="fr-FR" dirty="0" err="1"/>
              <a:t>it</a:t>
            </a:r>
            <a:r>
              <a:rPr lang="fr-FR" dirty="0"/>
              <a:t> </a:t>
            </a:r>
            <a:r>
              <a:rPr lang="fr-FR" dirty="0" err="1"/>
              <a:t>is</a:t>
            </a:r>
            <a:r>
              <a:rPr lang="fr-FR" dirty="0"/>
              <a:t> possible to </a:t>
            </a:r>
            <a:r>
              <a:rPr lang="fr-FR" dirty="0" err="1"/>
              <a:t>install</a:t>
            </a:r>
            <a:r>
              <a:rPr lang="fr-FR" dirty="0"/>
              <a:t> </a:t>
            </a:r>
            <a:r>
              <a:rPr lang="fr-FR" dirty="0" err="1"/>
              <a:t>two</a:t>
            </a:r>
            <a:r>
              <a:rPr lang="fr-FR" dirty="0"/>
              <a:t> </a:t>
            </a:r>
            <a:r>
              <a:rPr lang="fr-FR" dirty="0" err="1"/>
              <a:t>different</a:t>
            </a:r>
            <a:r>
              <a:rPr lang="fr-FR" dirty="0"/>
              <a:t> sources</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3</a:t>
            </a:fld>
            <a:endParaRPr lang="fr-FR"/>
          </a:p>
        </p:txBody>
      </p:sp>
    </p:spTree>
    <p:extLst>
      <p:ext uri="{BB962C8B-B14F-4D97-AF65-F5344CB8AC3E}">
        <p14:creationId xmlns:p14="http://schemas.microsoft.com/office/powerpoint/2010/main" val="305263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first</a:t>
            </a:r>
          </a:p>
          <a:p>
            <a:r>
              <a:rPr lang="en-GB" dirty="0"/>
              <a:t>The ECR source has two modes of operation, called with minimum B or without, with this source it is possible to adjust this specification by moving the magnets. </a:t>
            </a:r>
          </a:p>
          <a:p>
            <a:r>
              <a:rPr lang="en-GB" dirty="0"/>
              <a:t>This specific arrangement permit to obtain multicharged atomic beams or molecular ions which can also be multicharged. Up to C60 1+2+3+</a:t>
            </a:r>
            <a:endParaRPr lang="fr-FR"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4</a:t>
            </a:fld>
            <a:endParaRPr lang="fr-FR"/>
          </a:p>
        </p:txBody>
      </p:sp>
    </p:spTree>
    <p:extLst>
      <p:ext uri="{BB962C8B-B14F-4D97-AF65-F5344CB8AC3E}">
        <p14:creationId xmlns:p14="http://schemas.microsoft.com/office/powerpoint/2010/main" val="43366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first</a:t>
            </a:r>
          </a:p>
          <a:p>
            <a:r>
              <a:rPr lang="en-GB" dirty="0"/>
              <a:t>The ECR source has two modes of operation, called with minimum B or without, with this source it is possible to adjust this specification by moving the magnets. </a:t>
            </a:r>
          </a:p>
          <a:p>
            <a:r>
              <a:rPr lang="en-GB" dirty="0"/>
              <a:t>This specific arrangement permit to obtain multicharged atomic beams or molecular ions which can also be multicharged. Up to C60 1+2+3+</a:t>
            </a:r>
            <a:endParaRPr lang="fr-FR"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5</a:t>
            </a:fld>
            <a:endParaRPr lang="fr-FR"/>
          </a:p>
        </p:txBody>
      </p:sp>
    </p:spTree>
    <p:extLst>
      <p:ext uri="{BB962C8B-B14F-4D97-AF65-F5344CB8AC3E}">
        <p14:creationId xmlns:p14="http://schemas.microsoft.com/office/powerpoint/2010/main" val="365329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brightness</a:t>
            </a:r>
            <a:r>
              <a:rPr lang="fr-FR" dirty="0"/>
              <a:t> of </a:t>
            </a:r>
            <a:r>
              <a:rPr lang="fr-FR" dirty="0" err="1"/>
              <a:t>this</a:t>
            </a:r>
            <a:r>
              <a:rPr lang="fr-FR" dirty="0"/>
              <a:t> source </a:t>
            </a:r>
            <a:r>
              <a:rPr lang="fr-FR" dirty="0" err="1"/>
              <a:t>permits</a:t>
            </a:r>
            <a:r>
              <a:rPr lang="fr-FR" dirty="0"/>
              <a:t> to </a:t>
            </a:r>
            <a:r>
              <a:rPr lang="fr-FR" dirty="0" err="1"/>
              <a:t>obtain</a:t>
            </a:r>
            <a:r>
              <a:rPr lang="fr-FR" dirty="0"/>
              <a:t> nm </a:t>
            </a:r>
            <a:r>
              <a:rPr lang="fr-FR" dirty="0" err="1"/>
              <a:t>beam</a:t>
            </a:r>
            <a:r>
              <a:rPr lang="fr-FR" dirty="0"/>
              <a:t> in the keV range the </a:t>
            </a:r>
            <a:r>
              <a:rPr lang="fr-FR" dirty="0" err="1"/>
              <a:t>emittance</a:t>
            </a:r>
            <a:r>
              <a:rPr lang="fr-FR" dirty="0"/>
              <a:t> </a:t>
            </a:r>
            <a:r>
              <a:rPr lang="fr-FR" dirty="0" err="1"/>
              <a:t>is</a:t>
            </a:r>
            <a:r>
              <a:rPr lang="fr-FR" dirty="0"/>
              <a:t> </a:t>
            </a:r>
            <a:r>
              <a:rPr lang="fr-FR" dirty="0" err="1"/>
              <a:t>perfect</a:t>
            </a:r>
            <a:r>
              <a:rPr lang="fr-FR" dirty="0"/>
              <a:t> and </a:t>
            </a:r>
            <a:r>
              <a:rPr lang="fr-FR" dirty="0" err="1"/>
              <a:t>also</a:t>
            </a:r>
            <a:r>
              <a:rPr lang="fr-FR" dirty="0"/>
              <a:t> </a:t>
            </a:r>
            <a:r>
              <a:rPr lang="fr-FR" dirty="0" err="1"/>
              <a:t>allows</a:t>
            </a:r>
            <a:r>
              <a:rPr lang="fr-FR" dirty="0"/>
              <a:t> to </a:t>
            </a:r>
            <a:r>
              <a:rPr lang="fr-FR" dirty="0" err="1"/>
              <a:t>obtain</a:t>
            </a:r>
            <a:r>
              <a:rPr lang="fr-FR" dirty="0"/>
              <a:t> </a:t>
            </a:r>
            <a:r>
              <a:rPr lang="fr-FR" dirty="0" err="1"/>
              <a:t>parallel</a:t>
            </a:r>
            <a:r>
              <a:rPr lang="fr-FR" dirty="0"/>
              <a:t> </a:t>
            </a:r>
            <a:r>
              <a:rPr lang="fr-FR" dirty="0" err="1"/>
              <a:t>beam</a:t>
            </a:r>
            <a:r>
              <a:rPr lang="fr-FR" dirty="0"/>
              <a:t> </a:t>
            </a:r>
            <a:r>
              <a:rPr lang="fr-FR" dirty="0" err="1"/>
              <a:t>it</a:t>
            </a:r>
            <a:r>
              <a:rPr lang="fr-FR" dirty="0"/>
              <a:t> </a:t>
            </a:r>
            <a:r>
              <a:rPr lang="fr-FR" dirty="0" err="1"/>
              <a:t>is</a:t>
            </a:r>
            <a:r>
              <a:rPr lang="fr-FR" dirty="0"/>
              <a:t> </a:t>
            </a:r>
            <a:r>
              <a:rPr lang="fr-FR" dirty="0" err="1"/>
              <a:t>perfect</a:t>
            </a:r>
            <a:r>
              <a:rPr lang="fr-FR" dirty="0"/>
              <a:t> for a </a:t>
            </a:r>
            <a:r>
              <a:rPr lang="fr-FR" dirty="0" err="1"/>
              <a:t>accelerator</a:t>
            </a:r>
            <a:r>
              <a:rPr lang="fr-FR" dirty="0"/>
              <a:t> and to focus </a:t>
            </a:r>
            <a:r>
              <a:rPr lang="fr-FR" dirty="0" err="1"/>
              <a:t>this</a:t>
            </a:r>
            <a:r>
              <a:rPr lang="fr-FR" dirty="0"/>
              <a:t> HE </a:t>
            </a:r>
            <a:r>
              <a:rPr lang="fr-FR" dirty="0" err="1"/>
              <a:t>beams</a:t>
            </a:r>
            <a:r>
              <a:rPr lang="fr-FR" dirty="0"/>
              <a:t>.</a:t>
            </a:r>
          </a:p>
          <a:p>
            <a:r>
              <a:rPr lang="fr-FR" dirty="0"/>
              <a:t>The </a:t>
            </a:r>
            <a:r>
              <a:rPr lang="fr-FR" dirty="0" err="1"/>
              <a:t>different</a:t>
            </a:r>
            <a:r>
              <a:rPr lang="fr-FR" dirty="0"/>
              <a:t> </a:t>
            </a:r>
            <a:r>
              <a:rPr lang="fr-FR" dirty="0" err="1"/>
              <a:t>beams</a:t>
            </a:r>
            <a:r>
              <a:rPr lang="fr-FR" dirty="0"/>
              <a:t> </a:t>
            </a:r>
            <a:r>
              <a:rPr lang="fr-FR" dirty="0" err="1"/>
              <a:t>delivered</a:t>
            </a:r>
            <a:r>
              <a:rPr lang="fr-FR" dirty="0"/>
              <a:t> by </a:t>
            </a:r>
            <a:r>
              <a:rPr lang="fr-FR" dirty="0" err="1"/>
              <a:t>this</a:t>
            </a:r>
            <a:r>
              <a:rPr lang="fr-FR" dirty="0"/>
              <a:t> source are </a:t>
            </a:r>
            <a:r>
              <a:rPr lang="fr-FR" dirty="0" err="1"/>
              <a:t>shown</a:t>
            </a:r>
            <a:r>
              <a:rPr lang="fr-FR" dirty="0"/>
              <a:t> on </a:t>
            </a:r>
            <a:r>
              <a:rPr lang="fr-FR" dirty="0" err="1"/>
              <a:t>this</a:t>
            </a:r>
            <a:r>
              <a:rPr lang="fr-FR" dirty="0"/>
              <a:t> table the mass range of the clusters </a:t>
            </a:r>
            <a:r>
              <a:rPr lang="fr-FR" dirty="0" err="1"/>
              <a:t>is</a:t>
            </a:r>
            <a:r>
              <a:rPr lang="fr-FR" dirty="0"/>
              <a:t> important up to 20000 </a:t>
            </a:r>
          </a:p>
          <a:p>
            <a:endParaRPr lang="fr-FR" dirty="0"/>
          </a:p>
          <a:p>
            <a:r>
              <a:rPr lang="en-GB" dirty="0"/>
              <a:t>Depending on the eutectic used, beams of germanium or silicon, mono- and double-charged, are available with several tens of </a:t>
            </a:r>
            <a:r>
              <a:rPr lang="en-GB" dirty="0" err="1"/>
              <a:t>nA.</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6</a:t>
            </a:fld>
            <a:endParaRPr lang="fr-FR" dirty="0"/>
          </a:p>
        </p:txBody>
      </p:sp>
    </p:spTree>
    <p:extLst>
      <p:ext uri="{BB962C8B-B14F-4D97-AF65-F5344CB8AC3E}">
        <p14:creationId xmlns:p14="http://schemas.microsoft.com/office/powerpoint/2010/main" val="423090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a:t>
            </a:r>
            <a:r>
              <a:rPr lang="fr-FR" dirty="0" err="1"/>
              <a:t>brightness</a:t>
            </a:r>
            <a:r>
              <a:rPr lang="fr-FR" dirty="0"/>
              <a:t> of </a:t>
            </a:r>
            <a:r>
              <a:rPr lang="fr-FR" dirty="0" err="1"/>
              <a:t>this</a:t>
            </a:r>
            <a:r>
              <a:rPr lang="fr-FR" dirty="0"/>
              <a:t> source </a:t>
            </a:r>
            <a:r>
              <a:rPr lang="fr-FR" dirty="0" err="1"/>
              <a:t>permits</a:t>
            </a:r>
            <a:r>
              <a:rPr lang="fr-FR" dirty="0"/>
              <a:t> to </a:t>
            </a:r>
            <a:r>
              <a:rPr lang="fr-FR" dirty="0" err="1"/>
              <a:t>obtain</a:t>
            </a:r>
            <a:r>
              <a:rPr lang="fr-FR" dirty="0"/>
              <a:t> nm </a:t>
            </a:r>
            <a:r>
              <a:rPr lang="fr-FR" dirty="0" err="1"/>
              <a:t>beam</a:t>
            </a:r>
            <a:r>
              <a:rPr lang="fr-FR" dirty="0"/>
              <a:t> in the keV range the </a:t>
            </a:r>
            <a:r>
              <a:rPr lang="fr-FR" dirty="0" err="1"/>
              <a:t>emittance</a:t>
            </a:r>
            <a:r>
              <a:rPr lang="fr-FR" dirty="0"/>
              <a:t> </a:t>
            </a:r>
            <a:r>
              <a:rPr lang="fr-FR" dirty="0" err="1"/>
              <a:t>is</a:t>
            </a:r>
            <a:r>
              <a:rPr lang="fr-FR" dirty="0"/>
              <a:t> </a:t>
            </a:r>
            <a:r>
              <a:rPr lang="fr-FR" dirty="0" err="1"/>
              <a:t>perfect</a:t>
            </a:r>
            <a:r>
              <a:rPr lang="fr-FR" dirty="0"/>
              <a:t> and </a:t>
            </a:r>
            <a:r>
              <a:rPr lang="fr-FR" dirty="0" err="1"/>
              <a:t>also</a:t>
            </a:r>
            <a:r>
              <a:rPr lang="fr-FR" dirty="0"/>
              <a:t> </a:t>
            </a:r>
            <a:r>
              <a:rPr lang="fr-FR" dirty="0" err="1"/>
              <a:t>allows</a:t>
            </a:r>
            <a:r>
              <a:rPr lang="fr-FR" dirty="0"/>
              <a:t> to </a:t>
            </a:r>
            <a:r>
              <a:rPr lang="fr-FR" dirty="0" err="1"/>
              <a:t>obtain</a:t>
            </a:r>
            <a:r>
              <a:rPr lang="fr-FR" dirty="0"/>
              <a:t> </a:t>
            </a:r>
            <a:r>
              <a:rPr lang="fr-FR" dirty="0" err="1"/>
              <a:t>parallel</a:t>
            </a:r>
            <a:r>
              <a:rPr lang="fr-FR" dirty="0"/>
              <a:t> </a:t>
            </a:r>
            <a:r>
              <a:rPr lang="fr-FR" dirty="0" err="1"/>
              <a:t>beam</a:t>
            </a:r>
            <a:r>
              <a:rPr lang="fr-FR" dirty="0"/>
              <a:t> </a:t>
            </a:r>
            <a:r>
              <a:rPr lang="fr-FR" dirty="0" err="1"/>
              <a:t>it</a:t>
            </a:r>
            <a:r>
              <a:rPr lang="fr-FR" dirty="0"/>
              <a:t> </a:t>
            </a:r>
            <a:r>
              <a:rPr lang="fr-FR" dirty="0" err="1"/>
              <a:t>is</a:t>
            </a:r>
            <a:r>
              <a:rPr lang="fr-FR" dirty="0"/>
              <a:t> </a:t>
            </a:r>
            <a:r>
              <a:rPr lang="fr-FR" dirty="0" err="1"/>
              <a:t>perfect</a:t>
            </a:r>
            <a:r>
              <a:rPr lang="fr-FR" dirty="0"/>
              <a:t> for a </a:t>
            </a:r>
            <a:r>
              <a:rPr lang="fr-FR" dirty="0" err="1"/>
              <a:t>accelerator</a:t>
            </a:r>
            <a:r>
              <a:rPr lang="fr-FR" dirty="0"/>
              <a:t> and to focus </a:t>
            </a:r>
            <a:r>
              <a:rPr lang="fr-FR" dirty="0" err="1"/>
              <a:t>this</a:t>
            </a:r>
            <a:r>
              <a:rPr lang="fr-FR" dirty="0"/>
              <a:t> HE </a:t>
            </a:r>
            <a:r>
              <a:rPr lang="fr-FR" dirty="0" err="1"/>
              <a:t>beams</a:t>
            </a:r>
            <a:r>
              <a:rPr lang="fr-FR" dirty="0"/>
              <a:t>.</a:t>
            </a:r>
          </a:p>
          <a:p>
            <a:r>
              <a:rPr lang="fr-FR" dirty="0"/>
              <a:t>The </a:t>
            </a:r>
            <a:r>
              <a:rPr lang="fr-FR" dirty="0" err="1"/>
              <a:t>different</a:t>
            </a:r>
            <a:r>
              <a:rPr lang="fr-FR" dirty="0"/>
              <a:t> </a:t>
            </a:r>
            <a:r>
              <a:rPr lang="fr-FR" dirty="0" err="1"/>
              <a:t>beams</a:t>
            </a:r>
            <a:r>
              <a:rPr lang="fr-FR" dirty="0"/>
              <a:t> </a:t>
            </a:r>
            <a:r>
              <a:rPr lang="fr-FR" dirty="0" err="1"/>
              <a:t>delivered</a:t>
            </a:r>
            <a:r>
              <a:rPr lang="fr-FR" dirty="0"/>
              <a:t> by </a:t>
            </a:r>
            <a:r>
              <a:rPr lang="fr-FR" dirty="0" err="1"/>
              <a:t>this</a:t>
            </a:r>
            <a:r>
              <a:rPr lang="fr-FR" dirty="0"/>
              <a:t> source are </a:t>
            </a:r>
            <a:r>
              <a:rPr lang="fr-FR" dirty="0" err="1"/>
              <a:t>shown</a:t>
            </a:r>
            <a:r>
              <a:rPr lang="fr-FR" dirty="0"/>
              <a:t> on </a:t>
            </a:r>
            <a:r>
              <a:rPr lang="fr-FR" dirty="0" err="1"/>
              <a:t>this</a:t>
            </a:r>
            <a:r>
              <a:rPr lang="fr-FR" dirty="0"/>
              <a:t> table the mass range of the clusters </a:t>
            </a:r>
            <a:r>
              <a:rPr lang="fr-FR" dirty="0" err="1"/>
              <a:t>is</a:t>
            </a:r>
            <a:r>
              <a:rPr lang="fr-FR" dirty="0"/>
              <a:t> important up to 20000 </a:t>
            </a:r>
          </a:p>
          <a:p>
            <a:endParaRPr lang="fr-FR" dirty="0"/>
          </a:p>
          <a:p>
            <a:r>
              <a:rPr lang="en-GB" dirty="0"/>
              <a:t>Depending on the eutectic used, beams of germanium or silicon, mono- and double-charged, are available with several tens of </a:t>
            </a:r>
            <a:r>
              <a:rPr lang="en-GB" dirty="0" err="1"/>
              <a:t>nA.</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7</a:t>
            </a:fld>
            <a:endParaRPr lang="fr-FR" dirty="0"/>
          </a:p>
        </p:txBody>
      </p:sp>
    </p:spTree>
    <p:extLst>
      <p:ext uri="{BB962C8B-B14F-4D97-AF65-F5344CB8AC3E}">
        <p14:creationId xmlns:p14="http://schemas.microsoft.com/office/powerpoint/2010/main" val="149087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92500" lnSpcReduction="20000"/>
          </a:bodyPr>
          <a:lstStyle/>
          <a:p>
            <a:r>
              <a:rPr lang="en-GB" dirty="0"/>
              <a:t>independently of ion beams the Andromeda facility has a UHV time-of-flight mass spectrometer, this slide present the set up.</a:t>
            </a:r>
          </a:p>
          <a:p>
            <a:r>
              <a:rPr lang="fr-FR" dirty="0"/>
              <a:t> </a:t>
            </a:r>
            <a:r>
              <a:rPr lang="en-GB" dirty="0"/>
              <a:t>In first here there is the injection of the beam. The size of the beam and the axis is determined by two sets of collimator the diameter of the holes is between 20 µm and 800 µm.</a:t>
            </a:r>
          </a:p>
          <a:p>
            <a:r>
              <a:rPr lang="fr-FR" dirty="0"/>
              <a:t>B</a:t>
            </a:r>
            <a:r>
              <a:rPr lang="en-GB" dirty="0" err="1"/>
              <a:t>etween</a:t>
            </a:r>
            <a:r>
              <a:rPr lang="en-GB" dirty="0"/>
              <a:t> the two sets of collimator there are steerers and fast deflection plates which  allow not more than one ion per pulse to pass through the second collimator.</a:t>
            </a:r>
          </a:p>
          <a:p>
            <a:endParaRPr lang="fr-FR" dirty="0"/>
          </a:p>
          <a:p>
            <a:r>
              <a:rPr lang="fr-FR" dirty="0"/>
              <a:t>T</a:t>
            </a:r>
            <a:r>
              <a:rPr lang="en-GB" dirty="0"/>
              <a:t>here is One impact to analyse the surface. The surface analysis is performed impact per impact;</a:t>
            </a:r>
          </a:p>
          <a:p>
            <a:endParaRPr lang="fr-FR" dirty="0"/>
          </a:p>
          <a:p>
            <a:r>
              <a:rPr lang="fr-FR" dirty="0"/>
              <a:t>T</a:t>
            </a:r>
            <a:r>
              <a:rPr lang="en-GB" dirty="0"/>
              <a:t>he target is fixed on a stage which moves in XYZ with a precision of a few tens of nm the total movement reaches 50 mm. It is possible to analyse a few samples</a:t>
            </a:r>
          </a:p>
          <a:p>
            <a:endParaRPr lang="fr-FR" dirty="0"/>
          </a:p>
          <a:p>
            <a:r>
              <a:rPr lang="fr-FR" dirty="0"/>
              <a:t>T</a:t>
            </a:r>
            <a:r>
              <a:rPr lang="en-GB" dirty="0"/>
              <a:t>he ions emitted from the sample are accelerated  by this electrode with 10 or 20 kV .there are two arms in black the TOF with lenses and very important a 64 </a:t>
            </a:r>
            <a:r>
              <a:rPr lang="en-GB" dirty="0" err="1"/>
              <a:t>multianode</a:t>
            </a:r>
            <a:r>
              <a:rPr lang="en-GB" dirty="0"/>
              <a:t> detector</a:t>
            </a:r>
          </a:p>
          <a:p>
            <a:r>
              <a:rPr lang="fr-FR" dirty="0"/>
              <a:t> </a:t>
            </a:r>
            <a:r>
              <a:rPr lang="fr-FR" dirty="0" err="1"/>
              <a:t>which</a:t>
            </a:r>
            <a:r>
              <a:rPr lang="fr-FR" dirty="0"/>
              <a:t> </a:t>
            </a:r>
            <a:r>
              <a:rPr lang="fr-FR" dirty="0" err="1"/>
              <a:t>permits</a:t>
            </a:r>
            <a:r>
              <a:rPr lang="fr-FR" dirty="0"/>
              <a:t> the 64 </a:t>
            </a:r>
            <a:r>
              <a:rPr lang="fr-FR" dirty="0" err="1"/>
              <a:t>simultaneous</a:t>
            </a:r>
            <a:r>
              <a:rPr lang="fr-FR" dirty="0"/>
              <a:t> TOF </a:t>
            </a:r>
            <a:r>
              <a:rPr lang="fr-FR" dirty="0" err="1"/>
              <a:t>measurement</a:t>
            </a:r>
            <a:r>
              <a:rPr lang="fr-FR" dirty="0"/>
              <a:t> </a:t>
            </a:r>
            <a:r>
              <a:rPr lang="fr-FR" dirty="0" err="1"/>
              <a:t>with</a:t>
            </a:r>
            <a:r>
              <a:rPr lang="fr-FR" dirty="0"/>
              <a:t> </a:t>
            </a:r>
            <a:r>
              <a:rPr lang="fr-FR" dirty="0" err="1"/>
              <a:t>low</a:t>
            </a:r>
            <a:r>
              <a:rPr lang="fr-FR" dirty="0"/>
              <a:t> </a:t>
            </a:r>
            <a:r>
              <a:rPr lang="fr-FR" dirty="0" err="1"/>
              <a:t>dead</a:t>
            </a:r>
            <a:r>
              <a:rPr lang="fr-FR" dirty="0"/>
              <a:t> time </a:t>
            </a:r>
            <a:r>
              <a:rPr lang="fr-FR" dirty="0" err="1"/>
              <a:t>less</a:t>
            </a:r>
            <a:r>
              <a:rPr lang="fr-FR" dirty="0"/>
              <a:t> 10 ns. This detector </a:t>
            </a:r>
            <a:r>
              <a:rPr lang="fr-FR" dirty="0" err="1"/>
              <a:t>is</a:t>
            </a:r>
            <a:r>
              <a:rPr lang="fr-FR" dirty="0"/>
              <a:t> </a:t>
            </a:r>
            <a:r>
              <a:rPr lang="fr-FR" dirty="0" err="1"/>
              <a:t>very</a:t>
            </a:r>
            <a:r>
              <a:rPr lang="fr-FR" dirty="0"/>
              <a:t> </a:t>
            </a:r>
            <a:r>
              <a:rPr lang="fr-FR" dirty="0" err="1"/>
              <a:t>well</a:t>
            </a:r>
            <a:r>
              <a:rPr lang="fr-FR" dirty="0"/>
              <a:t> </a:t>
            </a:r>
            <a:r>
              <a:rPr lang="fr-FR" dirty="0" err="1"/>
              <a:t>adapted</a:t>
            </a:r>
            <a:r>
              <a:rPr lang="fr-FR" dirty="0"/>
              <a:t> for </a:t>
            </a:r>
            <a:r>
              <a:rPr lang="fr-FR" dirty="0" err="1"/>
              <a:t>angular</a:t>
            </a:r>
            <a:r>
              <a:rPr lang="fr-FR" dirty="0"/>
              <a:t> distribution </a:t>
            </a:r>
            <a:r>
              <a:rPr lang="fr-FR" dirty="0" err="1"/>
              <a:t>measurement</a:t>
            </a:r>
            <a:r>
              <a:rPr lang="fr-FR" dirty="0"/>
              <a:t> and </a:t>
            </a:r>
            <a:r>
              <a:rPr lang="fr-FR" dirty="0" err="1"/>
              <a:t>also</a:t>
            </a:r>
            <a:r>
              <a:rPr lang="fr-FR" dirty="0"/>
              <a:t> high </a:t>
            </a:r>
            <a:r>
              <a:rPr lang="fr-FR" dirty="0" err="1"/>
              <a:t>multiplicity</a:t>
            </a:r>
            <a:r>
              <a:rPr lang="fr-FR" dirty="0"/>
              <a:t> </a:t>
            </a:r>
            <a:r>
              <a:rPr lang="fr-FR" dirty="0" err="1"/>
              <a:t>emission</a:t>
            </a:r>
            <a:r>
              <a:rPr lang="fr-FR" dirty="0"/>
              <a:t>.</a:t>
            </a:r>
          </a:p>
          <a:p>
            <a:r>
              <a:rPr lang="fr-FR" dirty="0"/>
              <a:t>The second arm in </a:t>
            </a:r>
            <a:r>
              <a:rPr lang="fr-FR" dirty="0" err="1"/>
              <a:t>red</a:t>
            </a:r>
            <a:r>
              <a:rPr lang="fr-FR" dirty="0"/>
              <a:t> </a:t>
            </a:r>
            <a:r>
              <a:rPr lang="fr-FR" dirty="0" err="1"/>
              <a:t>is</a:t>
            </a:r>
            <a:r>
              <a:rPr lang="fr-FR" dirty="0"/>
              <a:t> a </a:t>
            </a:r>
            <a:r>
              <a:rPr lang="fr-FR" dirty="0" err="1"/>
              <a:t>electron</a:t>
            </a:r>
            <a:r>
              <a:rPr lang="fr-FR" dirty="0"/>
              <a:t> and proton </a:t>
            </a:r>
            <a:r>
              <a:rPr lang="fr-FR" dirty="0" err="1"/>
              <a:t>emission</a:t>
            </a:r>
            <a:r>
              <a:rPr lang="fr-FR" dirty="0"/>
              <a:t> microscope  Electron and Proton are </a:t>
            </a:r>
            <a:r>
              <a:rPr lang="fr-FR" dirty="0" err="1"/>
              <a:t>deflected</a:t>
            </a:r>
            <a:r>
              <a:rPr lang="fr-FR" dirty="0"/>
              <a:t> by a </a:t>
            </a:r>
            <a:r>
              <a:rPr lang="fr-FR" dirty="0" err="1"/>
              <a:t>pulsed</a:t>
            </a:r>
            <a:r>
              <a:rPr lang="fr-FR" dirty="0"/>
              <a:t> ESA and the d</a:t>
            </a:r>
            <a:r>
              <a:rPr lang="en-GB" dirty="0" err="1"/>
              <a:t>etection</a:t>
            </a:r>
            <a:r>
              <a:rPr lang="en-GB" dirty="0"/>
              <a:t> is ensured by MCPs and a high-speed camera. In the near future this microscope will permit a localisation at the </a:t>
            </a:r>
            <a:r>
              <a:rPr lang="en-GB" dirty="0" err="1"/>
              <a:t>submicrometer</a:t>
            </a:r>
            <a:r>
              <a:rPr lang="en-GB" dirty="0"/>
              <a:t> level.</a:t>
            </a:r>
            <a:endParaRPr lang="fr-FR" dirty="0"/>
          </a:p>
          <a:p>
            <a:r>
              <a:rPr lang="fr-FR" dirty="0"/>
              <a:t>For </a:t>
            </a:r>
            <a:r>
              <a:rPr lang="fr-FR" dirty="0" err="1"/>
              <a:t>fundamental</a:t>
            </a:r>
            <a:r>
              <a:rPr lang="fr-FR" dirty="0"/>
              <a:t> </a:t>
            </a:r>
            <a:r>
              <a:rPr lang="fr-FR" dirty="0" err="1"/>
              <a:t>research</a:t>
            </a:r>
            <a:r>
              <a:rPr lang="fr-FR" dirty="0"/>
              <a:t> </a:t>
            </a:r>
            <a:r>
              <a:rPr lang="fr-FR" dirty="0" err="1"/>
              <a:t>we</a:t>
            </a:r>
            <a:r>
              <a:rPr lang="fr-FR" dirty="0"/>
              <a:t> use a direct TOF </a:t>
            </a:r>
            <a:r>
              <a:rPr lang="en-GB" dirty="0"/>
              <a:t>but time of flight with a </a:t>
            </a:r>
            <a:r>
              <a:rPr lang="en-GB" dirty="0" err="1"/>
              <a:t>reflectron</a:t>
            </a:r>
            <a:r>
              <a:rPr lang="en-GB" dirty="0"/>
              <a:t> is available to achieve mass resolutions of several thousand</a:t>
            </a:r>
            <a:endParaRPr lang="fr-FR" dirty="0"/>
          </a:p>
          <a:p>
            <a:r>
              <a:rPr lang="fr-FR" dirty="0"/>
              <a:t> </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8</a:t>
            </a:fld>
            <a:endParaRPr lang="fr-FR"/>
          </a:p>
        </p:txBody>
      </p:sp>
    </p:spTree>
    <p:extLst>
      <p:ext uri="{BB962C8B-B14F-4D97-AF65-F5344CB8AC3E}">
        <p14:creationId xmlns:p14="http://schemas.microsoft.com/office/powerpoint/2010/main" val="136164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dirty="0"/>
              <a:t> </a:t>
            </a:r>
            <a:endParaRPr lang="en-GB" dirty="0"/>
          </a:p>
        </p:txBody>
      </p:sp>
      <p:sp>
        <p:nvSpPr>
          <p:cNvPr id="4" name="Espace réservé du numéro de diapositive 3"/>
          <p:cNvSpPr>
            <a:spLocks noGrp="1"/>
          </p:cNvSpPr>
          <p:nvPr>
            <p:ph type="sldNum" sz="quarter" idx="5"/>
          </p:nvPr>
        </p:nvSpPr>
        <p:spPr/>
        <p:txBody>
          <a:bodyPr/>
          <a:lstStyle/>
          <a:p>
            <a:pPr>
              <a:defRPr/>
            </a:pPr>
            <a:fld id="{C3BC699F-DBFB-4FA7-9A20-949047200EDB}" type="slidenum">
              <a:rPr lang="fr-FR" smtClean="0"/>
              <a:pPr>
                <a:defRPr/>
              </a:pPr>
              <a:t>9</a:t>
            </a:fld>
            <a:endParaRPr lang="fr-FR"/>
          </a:p>
        </p:txBody>
      </p:sp>
    </p:spTree>
    <p:extLst>
      <p:ext uri="{BB962C8B-B14F-4D97-AF65-F5344CB8AC3E}">
        <p14:creationId xmlns:p14="http://schemas.microsoft.com/office/powerpoint/2010/main" val="1233257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logo-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A0A81083-0B55-4897-9E84-E63CC6583F90}"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19025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2-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00C81C42-1312-440D-882E-C47DFDC3BF4B}"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170707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ey-number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1173918" y="149425"/>
            <a:ext cx="8424938" cy="432048"/>
          </a:xfrm>
        </p:spPr>
        <p:txBody>
          <a:bodyPr>
            <a:normAutofit/>
          </a:bodyPr>
          <a:lstStyle>
            <a:lvl1pPr algn="ctr">
              <a:defRPr sz="2400" b="1">
                <a:solidFill>
                  <a:schemeClr val="bg1"/>
                </a:solidFill>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8C74CD90-EC4D-4461-8EE2-132326B83914}"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21256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p-ijclab">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2" name="Titre 1"/>
          <p:cNvSpPr>
            <a:spLocks noGrp="1"/>
          </p:cNvSpPr>
          <p:nvPr>
            <p:ph type="title"/>
          </p:nvPr>
        </p:nvSpPr>
        <p:spPr>
          <a:xfrm>
            <a:off x="2290043" y="149425"/>
            <a:ext cx="8208911"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E3C5198E-CE00-4498-9CC1-F8400D662926}"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423326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slide-fili-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D4D4BC3C-9DA1-41F2-B082-D7CA10F4AF19}"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36062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ro-slide-perso">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5C51ECC8-92EA-443C-95C9-1DC5D62EC3BD}"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1" name="Titre 1"/>
          <p:cNvSpPr>
            <a:spLocks noGrp="1"/>
          </p:cNvSpPr>
          <p:nvPr>
            <p:ph type="title"/>
          </p:nvPr>
        </p:nvSpPr>
        <p:spPr>
          <a:xfrm>
            <a:off x="2290044" y="149425"/>
            <a:ext cx="5688632" cy="432048"/>
          </a:xfrm>
        </p:spPr>
        <p:txBody>
          <a:bodyPr>
            <a:normAutofit/>
          </a:bodyPr>
          <a:lstStyle>
            <a:lvl1pPr>
              <a:defRPr lang="fr-FR" sz="2400" b="1" kern="1200" dirty="0" smtClean="0">
                <a:solidFill>
                  <a:srgbClr val="00294B"/>
                </a:solidFill>
                <a:latin typeface="+mj-lt"/>
                <a:ea typeface="+mj-ea"/>
                <a:cs typeface="+mj-cs"/>
              </a:defRPr>
            </a:lvl1pPr>
          </a:lstStyle>
          <a:p>
            <a:r>
              <a:rPr lang="fr-FR" dirty="0"/>
              <a:t>Modifiez le style du titre</a:t>
            </a:r>
          </a:p>
        </p:txBody>
      </p:sp>
    </p:spTree>
    <p:extLst>
      <p:ext uri="{BB962C8B-B14F-4D97-AF65-F5344CB8AC3E}">
        <p14:creationId xmlns:p14="http://schemas.microsoft.com/office/powerpoint/2010/main" val="680099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lide-2-fili-tutelles">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3E9FCC7A-8C1B-4050-9A68-E39D5A6C2653}"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2591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slide-2-fili">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32B6FEC2-4D10-4622-9EE0-A348163ADE4E}"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28361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lide-2">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F7AC3123-84A8-41FB-9482-0A92DD17EA6F}"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17065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lide-2-fili-small">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5"/>
          </a:xfrm>
          <a:prstGeom prst="rect">
            <a:avLst/>
          </a:prstGeom>
        </p:spPr>
      </p:pic>
      <p:sp>
        <p:nvSpPr>
          <p:cNvPr id="2" name="Titre 1"/>
          <p:cNvSpPr>
            <a:spLocks noGrp="1"/>
          </p:cNvSpPr>
          <p:nvPr>
            <p:ph type="title"/>
          </p:nvPr>
        </p:nvSpPr>
        <p:spPr>
          <a:xfrm>
            <a:off x="2290044" y="149425"/>
            <a:ext cx="5688632" cy="432048"/>
          </a:xfrm>
        </p:spPr>
        <p:txBody>
          <a:bodyPr>
            <a:normAutofit/>
          </a:bodyPr>
          <a:lstStyle>
            <a:lvl1pPr>
              <a:defRPr sz="2400" b="1">
                <a:solidFill>
                  <a:srgbClr val="00294B"/>
                </a:solidFill>
              </a:defRPr>
            </a:lvl1pPr>
          </a:lstStyle>
          <a:p>
            <a:r>
              <a:rPr lang="fr-FR" dirty="0"/>
              <a:t>Modifiez le style du titre</a:t>
            </a: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hasCustomPrompt="1"/>
          </p:nvPr>
        </p:nvSpPr>
        <p:spPr>
          <a:xfrm>
            <a:off x="741363" y="2212975"/>
            <a:ext cx="4557712" cy="3255963"/>
          </a:xfrm>
        </p:spPr>
        <p:txBody>
          <a:bodyPr/>
          <a:lstStyle>
            <a:lvl1pPr>
              <a:defRPr>
                <a:solidFill>
                  <a:srgbClr val="FF6700"/>
                </a:solidFill>
              </a:defRPr>
            </a:lvl1pPr>
            <a:lvl2pPr>
              <a:defRPr>
                <a:solidFill>
                  <a:srgbClr val="00294B"/>
                </a:solidFill>
              </a:defRPr>
            </a:lvl2pPr>
            <a:lvl3pPr>
              <a:defRPr>
                <a:solidFill>
                  <a:srgbClr val="456487"/>
                </a:solidFill>
              </a:defRPr>
            </a:lvl3pPr>
            <a:lvl4pPr>
              <a:defRPr>
                <a:solidFill>
                  <a:srgbClr val="456487"/>
                </a:solidFill>
              </a:defRPr>
            </a:lvl4pPr>
            <a:lvl5pPr>
              <a:defRPr>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solidFill>
                  <a:srgbClr val="00294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hasCustomPrompt="1"/>
          </p:nvPr>
        </p:nvSpPr>
        <p:spPr>
          <a:xfrm>
            <a:off x="5453063" y="2212975"/>
            <a:ext cx="4579937" cy="3255963"/>
          </a:xfrm>
        </p:spPr>
        <p:txBody>
          <a:bodyPr/>
          <a:lstStyle>
            <a:lvl1pPr marL="228600" indent="-228600">
              <a:defRPr lang="fr-FR" sz="2800" kern="1200" dirty="0" smtClean="0">
                <a:solidFill>
                  <a:srgbClr val="FF6700"/>
                </a:solidFill>
                <a:latin typeface="+mn-lt"/>
                <a:ea typeface="+mn-ea"/>
                <a:cs typeface="+mn-cs"/>
              </a:defRPr>
            </a:lvl1pPr>
            <a:lvl2pPr marL="685800" indent="-228600">
              <a:defRPr lang="fr-FR" sz="2400" kern="1200" dirty="0" smtClean="0">
                <a:solidFill>
                  <a:srgbClr val="00294B"/>
                </a:solidFill>
                <a:latin typeface="+mn-lt"/>
                <a:ea typeface="+mn-ea"/>
                <a:cs typeface="+mn-cs"/>
              </a:defRPr>
            </a:lvl2pPr>
            <a:lvl3pPr marL="1143000" indent="-228600">
              <a:defRPr lang="fr-FR" sz="2000" kern="1200" dirty="0" smtClean="0">
                <a:solidFill>
                  <a:srgbClr val="456487"/>
                </a:solidFill>
                <a:latin typeface="+mn-lt"/>
                <a:ea typeface="+mn-ea"/>
                <a:cs typeface="+mn-cs"/>
              </a:defRPr>
            </a:lvl3pPr>
            <a:lvl4pPr>
              <a:defRPr>
                <a:solidFill>
                  <a:srgbClr val="456487"/>
                </a:solidFill>
              </a:defRPr>
            </a:lvl4pPr>
            <a:lvl5pPr>
              <a:defRPr>
                <a:solidFill>
                  <a:srgbClr val="456487"/>
                </a:solidFill>
              </a:defRPr>
            </a:lvl5pPr>
          </a:lstStyle>
          <a:p>
            <a:pPr marL="228600" lvl="0" indent="-228600" algn="l" defTabSz="914400" rtl="0" eaLnBrk="1" latinLnBrk="0" hangingPunct="1">
              <a:lnSpc>
                <a:spcPct val="90000"/>
              </a:lnSpc>
              <a:spcBef>
                <a:spcPts val="1000"/>
              </a:spcBef>
              <a:buFont typeface="Arial" panose="020B0604020202020204" pitchFamily="34" charset="0"/>
              <a:buChar char="•"/>
            </a:pPr>
            <a:r>
              <a:rPr lang="fr-FR" dirty="0"/>
              <a:t>Modifier les styles du texte du masque</a:t>
            </a:r>
          </a:p>
          <a:p>
            <a:pPr marL="685800" lvl="1" indent="-228600" algn="l" defTabSz="914400" rtl="0" eaLnBrk="1" latinLnBrk="0" hangingPunct="1">
              <a:lnSpc>
                <a:spcPct val="90000"/>
              </a:lnSpc>
              <a:spcBef>
                <a:spcPts val="500"/>
              </a:spcBef>
              <a:buFont typeface="Arial" panose="020B0604020202020204" pitchFamily="34" charset="0"/>
              <a:buChar char="•"/>
            </a:pPr>
            <a:r>
              <a:rPr lang="fr-FR" dirty="0"/>
              <a:t>Deuxième niveau</a:t>
            </a:r>
          </a:p>
          <a:p>
            <a:pPr marL="1143000" lvl="2" indent="-228600" algn="l" defTabSz="914400" rtl="0" eaLnBrk="1" latinLnBrk="0" hangingPunct="1">
              <a:lnSpc>
                <a:spcPct val="90000"/>
              </a:lnSpc>
              <a:spcBef>
                <a:spcPts val="500"/>
              </a:spcBef>
              <a:buFont typeface="Arial" panose="020B0604020202020204" pitchFamily="34" charset="0"/>
              <a:buChar char="•"/>
            </a:pPr>
            <a:r>
              <a:rPr lang="fr-FR" dirty="0"/>
              <a:t>Troisième niveau</a:t>
            </a:r>
          </a:p>
          <a:p>
            <a:pPr lvl="3"/>
            <a:r>
              <a:rPr lang="fr-FR" dirty="0"/>
              <a:t>Quatrième niveau</a:t>
            </a:r>
          </a:p>
          <a:p>
            <a:pPr lvl="4"/>
            <a:r>
              <a:rPr lang="fr-FR" dirty="0"/>
              <a:t>Cinquième niveau</a:t>
            </a:r>
          </a:p>
        </p:txBody>
      </p:sp>
      <p:sp>
        <p:nvSpPr>
          <p:cNvPr id="7"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514E8605-6956-48F3-8301-19ADEBC16C0A}" type="datetime1">
              <a:rPr lang="en-US" smtClean="0"/>
              <a:t>11/16/2021</a:t>
            </a:fld>
            <a:endParaRPr lang="fr-FR" dirty="0"/>
          </a:p>
        </p:txBody>
      </p:sp>
      <p:sp>
        <p:nvSpPr>
          <p:cNvPr id="8"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a:t>Mon exposé - Journée Irradiation et AnaLyse IJCLAB</a:t>
            </a:r>
            <a:endParaRPr lang="fr-FR" dirty="0"/>
          </a:p>
        </p:txBody>
      </p:sp>
      <p:sp>
        <p:nvSpPr>
          <p:cNvPr id="9"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35610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fld id="{661E935A-AF17-44E2-90C7-F3E0CE40DD05}" type="datetime1">
              <a:rPr lang="en-US" smtClean="0"/>
              <a:t>11/16/2021</a:t>
            </a:fld>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Mon exposé - Journée Irradiation et AnaLyse IJCLAB</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7E71596-5F9D-49C5-9701-16B3CA54319D}" type="slidenum">
              <a:rPr lang="fr-FR" smtClean="0"/>
              <a:t>‹N°›</a:t>
            </a:fld>
            <a:endParaRPr lang="fr-FR"/>
          </a:p>
        </p:txBody>
      </p:sp>
    </p:spTree>
    <p:extLst>
      <p:ext uri="{BB962C8B-B14F-4D97-AF65-F5344CB8AC3E}">
        <p14:creationId xmlns:p14="http://schemas.microsoft.com/office/powerpoint/2010/main" val="331646588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1" r:id="rId3"/>
    <p:sldLayoutId id="2147483708" r:id="rId4"/>
    <p:sldLayoutId id="2147483709" r:id="rId5"/>
    <p:sldLayoutId id="2147483702" r:id="rId6"/>
    <p:sldLayoutId id="2147483703" r:id="rId7"/>
    <p:sldLayoutId id="2147483704" r:id="rId8"/>
    <p:sldLayoutId id="2147483710" r:id="rId9"/>
    <p:sldLayoutId id="2147483711"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hyperlink" Target="https://doi.org/10.1116/6.0000173"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0.jp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jp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45.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273819" y="1667597"/>
            <a:ext cx="7200800" cy="727075"/>
          </a:xfrm>
        </p:spPr>
        <p:txBody>
          <a:bodyPr anchor="ctr">
            <a:normAutofit/>
          </a:bodyPr>
          <a:lstStyle/>
          <a:p>
            <a:r>
              <a:rPr lang="fr-FR" dirty="0"/>
              <a:t>ANDROMEDE </a:t>
            </a:r>
            <a:r>
              <a:rPr lang="fr-FR" dirty="0" err="1"/>
              <a:t>research</a:t>
            </a:r>
            <a:r>
              <a:rPr lang="fr-FR" dirty="0"/>
              <a:t> platform </a:t>
            </a:r>
          </a:p>
        </p:txBody>
      </p:sp>
      <p:sp>
        <p:nvSpPr>
          <p:cNvPr id="6" name="Espace réservé de la date 5"/>
          <p:cNvSpPr>
            <a:spLocks noGrp="1"/>
          </p:cNvSpPr>
          <p:nvPr>
            <p:ph type="dt" sz="half" idx="10"/>
          </p:nvPr>
        </p:nvSpPr>
        <p:spPr/>
        <p:txBody>
          <a:bodyPr/>
          <a:lstStyle/>
          <a:p>
            <a:fld id="{45D1A95D-F540-4B10-974E-710D5CAAE4A5}" type="datetime1">
              <a:rPr lang="en-US" smtClean="0"/>
              <a:t>11/16/2021</a:t>
            </a:fld>
            <a:endParaRPr lang="fr-FR" dirty="0"/>
          </a:p>
        </p:txBody>
      </p:sp>
      <p:sp>
        <p:nvSpPr>
          <p:cNvPr id="9" name="Titre 8"/>
          <p:cNvSpPr>
            <a:spLocks noGrp="1"/>
          </p:cNvSpPr>
          <p:nvPr>
            <p:ph type="title"/>
          </p:nvPr>
        </p:nvSpPr>
        <p:spPr/>
        <p:txBody>
          <a:bodyPr>
            <a:noAutofit/>
          </a:bodyPr>
          <a:lstStyle/>
          <a:p>
            <a:pPr algn="ctr"/>
            <a:r>
              <a:rPr lang="fr-FR" sz="2800" dirty="0">
                <a:latin typeface="+mn-lt"/>
              </a:rPr>
              <a:t>ANDROMEDE</a:t>
            </a:r>
          </a:p>
        </p:txBody>
      </p:sp>
      <p:pic>
        <p:nvPicPr>
          <p:cNvPr id="13" name="Image 12"/>
          <p:cNvPicPr>
            <a:picLocks noChangeAspect="1"/>
          </p:cNvPicPr>
          <p:nvPr/>
        </p:nvPicPr>
        <p:blipFill rotWithShape="1">
          <a:blip r:embed="rId3">
            <a:extLst>
              <a:ext uri="{28A0092B-C50C-407E-A947-70E740481C1C}">
                <a14:useLocalDpi xmlns:a14="http://schemas.microsoft.com/office/drawing/2010/main" val="0"/>
              </a:ext>
            </a:extLst>
          </a:blip>
          <a:srcRect t="14173" b="10237"/>
          <a:stretch/>
        </p:blipFill>
        <p:spPr>
          <a:xfrm>
            <a:off x="201812" y="2558155"/>
            <a:ext cx="10254033" cy="2422213"/>
          </a:xfrm>
          <a:prstGeom prst="rect">
            <a:avLst/>
          </a:prstGeom>
        </p:spPr>
      </p:pic>
      <p:sp>
        <p:nvSpPr>
          <p:cNvPr id="15" name="Rectangle 14"/>
          <p:cNvSpPr/>
          <p:nvPr/>
        </p:nvSpPr>
        <p:spPr>
          <a:xfrm>
            <a:off x="6824857" y="1831079"/>
            <a:ext cx="2848857" cy="400110"/>
          </a:xfrm>
          <a:prstGeom prst="rect">
            <a:avLst/>
          </a:prstGeom>
        </p:spPr>
        <p:txBody>
          <a:bodyPr wrap="none" anchor="ctr">
            <a:spAutoFit/>
          </a:bodyPr>
          <a:lstStyle/>
          <a:p>
            <a:r>
              <a:rPr lang="fr-FR" b="1" dirty="0" err="1">
                <a:latin typeface="Arial" panose="020B0604020202020204" pitchFamily="34" charset="0"/>
              </a:rPr>
              <a:t>Equipex</a:t>
            </a:r>
            <a:r>
              <a:rPr lang="fr-FR" b="1" dirty="0">
                <a:latin typeface="Arial" panose="020B0604020202020204" pitchFamily="34" charset="0"/>
              </a:rPr>
              <a:t>( </a:t>
            </a:r>
            <a:r>
              <a:rPr lang="fr-FR" dirty="0">
                <a:latin typeface="Arial" panose="020B0604020202020204" pitchFamily="34" charset="0"/>
              </a:rPr>
              <a:t>2010 – 2020)</a:t>
            </a:r>
          </a:p>
        </p:txBody>
      </p:sp>
      <p:pic>
        <p:nvPicPr>
          <p:cNvPr id="10" name="Image 9">
            <a:extLst>
              <a:ext uri="{FF2B5EF4-FFF2-40B4-BE49-F238E27FC236}">
                <a16:creationId xmlns:a16="http://schemas.microsoft.com/office/drawing/2014/main" id="{47C8D0AC-9189-42A8-8061-8559DE4F375A}"/>
              </a:ext>
            </a:extLst>
          </p:cNvPr>
          <p:cNvPicPr>
            <a:picLocks noChangeAspect="1"/>
          </p:cNvPicPr>
          <p:nvPr/>
        </p:nvPicPr>
        <p:blipFill>
          <a:blip r:embed="rId4"/>
          <a:stretch>
            <a:fillRect/>
          </a:stretch>
        </p:blipFill>
        <p:spPr>
          <a:xfrm>
            <a:off x="3907644" y="5110387"/>
            <a:ext cx="2453432" cy="382177"/>
          </a:xfrm>
          <a:prstGeom prst="rect">
            <a:avLst/>
          </a:prstGeom>
        </p:spPr>
      </p:pic>
      <p:sp>
        <p:nvSpPr>
          <p:cNvPr id="3" name="ZoneTexte 2">
            <a:extLst>
              <a:ext uri="{FF2B5EF4-FFF2-40B4-BE49-F238E27FC236}">
                <a16:creationId xmlns:a16="http://schemas.microsoft.com/office/drawing/2014/main" id="{C8EAD3FF-323F-4FDA-B800-B94886467BAF}"/>
              </a:ext>
            </a:extLst>
          </p:cNvPr>
          <p:cNvSpPr txBox="1"/>
          <p:nvPr/>
        </p:nvSpPr>
        <p:spPr>
          <a:xfrm>
            <a:off x="1760620" y="751522"/>
            <a:ext cx="8935844" cy="1138773"/>
          </a:xfrm>
          <a:prstGeom prst="rect">
            <a:avLst/>
          </a:prstGeom>
          <a:noFill/>
        </p:spPr>
        <p:txBody>
          <a:bodyPr wrap="none" rtlCol="0">
            <a:spAutoFit/>
          </a:bodyPr>
          <a:lstStyle/>
          <a:p>
            <a:pPr algn="ctr"/>
            <a:r>
              <a:rPr lang="fr-FR" sz="2400" b="1" i="1" dirty="0"/>
              <a:t>S. Della </a:t>
            </a:r>
            <a:r>
              <a:rPr lang="fr-FR" sz="2400" b="1" i="1" dirty="0" err="1"/>
              <a:t>Negra</a:t>
            </a:r>
            <a:r>
              <a:rPr lang="fr-FR" sz="2400" b="1" i="1" dirty="0"/>
              <a:t>, I. Ribaud, D. Jacquet, T.T.H. Lai*, F. </a:t>
            </a:r>
            <a:r>
              <a:rPr lang="fr-FR" sz="2400" b="1" i="1" dirty="0" err="1"/>
              <a:t>Daubisse</a:t>
            </a:r>
            <a:endParaRPr lang="fr-FR" sz="2400" b="1" i="1" dirty="0"/>
          </a:p>
          <a:p>
            <a:pPr algn="ctr"/>
            <a:r>
              <a:rPr lang="en-GB" dirty="0"/>
              <a:t>CNRS/IN2P3, </a:t>
            </a:r>
            <a:r>
              <a:rPr lang="en-GB" dirty="0" err="1"/>
              <a:t>IJCLab</a:t>
            </a:r>
            <a:r>
              <a:rPr lang="en-GB" dirty="0"/>
              <a:t>, </a:t>
            </a:r>
            <a:r>
              <a:rPr lang="en-GB" dirty="0" err="1"/>
              <a:t>Université</a:t>
            </a:r>
            <a:r>
              <a:rPr lang="en-GB" dirty="0"/>
              <a:t> Paris-</a:t>
            </a:r>
            <a:r>
              <a:rPr lang="en-GB" dirty="0" err="1"/>
              <a:t>Saclay</a:t>
            </a:r>
            <a:r>
              <a:rPr lang="en-GB" dirty="0"/>
              <a:t>, 91405 Orsay, France</a:t>
            </a:r>
          </a:p>
          <a:p>
            <a:pPr algn="ctr"/>
            <a:r>
              <a:rPr lang="fr-FR" sz="2400" b="1" i="1" dirty="0"/>
              <a:t>*</a:t>
            </a:r>
            <a:r>
              <a:rPr lang="en-GB" dirty="0"/>
              <a:t>SATT Paris-</a:t>
            </a:r>
            <a:r>
              <a:rPr lang="en-GB" dirty="0" err="1"/>
              <a:t>Saclay</a:t>
            </a:r>
            <a:r>
              <a:rPr lang="en-GB" dirty="0"/>
              <a:t>, </a:t>
            </a:r>
            <a:r>
              <a:rPr lang="en-GB" dirty="0" err="1"/>
              <a:t>Université</a:t>
            </a:r>
            <a:r>
              <a:rPr lang="en-GB" dirty="0"/>
              <a:t> Paris-</a:t>
            </a:r>
            <a:r>
              <a:rPr lang="en-GB" dirty="0" err="1"/>
              <a:t>Saclay</a:t>
            </a:r>
            <a:endParaRPr lang="en-GB" dirty="0"/>
          </a:p>
        </p:txBody>
      </p:sp>
      <p:sp>
        <p:nvSpPr>
          <p:cNvPr id="5" name="Espace réservé du pied de page 4">
            <a:extLst>
              <a:ext uri="{FF2B5EF4-FFF2-40B4-BE49-F238E27FC236}">
                <a16:creationId xmlns:a16="http://schemas.microsoft.com/office/drawing/2014/main" id="{E52ED071-5A6B-418E-8FDD-29C0F1B30C66}"/>
              </a:ext>
            </a:extLst>
          </p:cNvPr>
          <p:cNvSpPr>
            <a:spLocks noGrp="1"/>
          </p:cNvSpPr>
          <p:nvPr>
            <p:ph type="ftr" sz="quarter" idx="11"/>
          </p:nvPr>
        </p:nvSpPr>
        <p:spPr>
          <a:xfrm>
            <a:off x="2938115" y="5737225"/>
            <a:ext cx="4896544" cy="322263"/>
          </a:xfrm>
        </p:spPr>
        <p:txBody>
          <a:bodyPr/>
          <a:lstStyle/>
          <a:p>
            <a:r>
              <a:rPr lang="fr-FR" sz="1400" dirty="0"/>
              <a:t>Mon exposé - Journée Irradiation et </a:t>
            </a:r>
            <a:r>
              <a:rPr lang="fr-FR" sz="1400" dirty="0" err="1"/>
              <a:t>AnaLyse</a:t>
            </a:r>
            <a:r>
              <a:rPr lang="fr-FR" sz="1400" dirty="0"/>
              <a:t> IJCLAB</a:t>
            </a:r>
          </a:p>
        </p:txBody>
      </p:sp>
      <p:sp>
        <p:nvSpPr>
          <p:cNvPr id="7" name="Espace réservé du numéro de diapositive 6">
            <a:extLst>
              <a:ext uri="{FF2B5EF4-FFF2-40B4-BE49-F238E27FC236}">
                <a16:creationId xmlns:a16="http://schemas.microsoft.com/office/drawing/2014/main" id="{92F86BF7-49B1-432B-9E5D-30714F100926}"/>
              </a:ext>
            </a:extLst>
          </p:cNvPr>
          <p:cNvSpPr>
            <a:spLocks noGrp="1"/>
          </p:cNvSpPr>
          <p:nvPr>
            <p:ph type="sldNum" sz="quarter" idx="12"/>
          </p:nvPr>
        </p:nvSpPr>
        <p:spPr/>
        <p:txBody>
          <a:bodyPr/>
          <a:lstStyle/>
          <a:p>
            <a:fld id="{77E71596-5F9D-49C5-9701-16B3CA54319D}" type="slidenum">
              <a:rPr lang="fr-FR" smtClean="0"/>
              <a:pPr/>
              <a:t>1</a:t>
            </a:fld>
            <a:endParaRPr lang="fr-FR" dirty="0"/>
          </a:p>
        </p:txBody>
      </p:sp>
    </p:spTree>
    <p:extLst>
      <p:ext uri="{BB962C8B-B14F-4D97-AF65-F5344CB8AC3E}">
        <p14:creationId xmlns:p14="http://schemas.microsoft.com/office/powerpoint/2010/main" val="383056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90044" y="132800"/>
            <a:ext cx="5688632" cy="432048"/>
          </a:xfrm>
        </p:spPr>
        <p:txBody>
          <a:bodyPr/>
          <a:lstStyle/>
          <a:p>
            <a:r>
              <a:rPr lang="fr-FR" dirty="0">
                <a:latin typeface="+mn-lt"/>
              </a:rPr>
              <a:t>Surface </a:t>
            </a:r>
            <a:r>
              <a:rPr lang="fr-FR" dirty="0" err="1">
                <a:latin typeface="+mn-lt"/>
              </a:rPr>
              <a:t>Analysis</a:t>
            </a:r>
            <a:endParaRPr lang="fr-FR" dirty="0">
              <a:latin typeface="+mn-lt"/>
            </a:endParaRPr>
          </a:p>
        </p:txBody>
      </p:sp>
      <p:sp>
        <p:nvSpPr>
          <p:cNvPr id="7" name="Espace réservé de la date 6"/>
          <p:cNvSpPr>
            <a:spLocks noGrp="1"/>
          </p:cNvSpPr>
          <p:nvPr>
            <p:ph type="dt" sz="half" idx="10"/>
          </p:nvPr>
        </p:nvSpPr>
        <p:spPr/>
        <p:txBody>
          <a:bodyPr/>
          <a:lstStyle/>
          <a:p>
            <a:fld id="{EDD0932C-1475-46FB-A628-DABADAB15B03}" type="datetime1">
              <a:rPr lang="en-US" smtClean="0"/>
              <a:t>11/16/2021</a:t>
            </a:fld>
            <a:endParaRPr lang="fr-FR" dirty="0"/>
          </a:p>
        </p:txBody>
      </p:sp>
      <p:sp>
        <p:nvSpPr>
          <p:cNvPr id="10" name="Espace réservé du texte 4"/>
          <p:cNvSpPr>
            <a:spLocks noGrp="1"/>
          </p:cNvSpPr>
          <p:nvPr>
            <p:ph type="body" sz="quarter" idx="3"/>
          </p:nvPr>
        </p:nvSpPr>
        <p:spPr>
          <a:xfrm>
            <a:off x="309824" y="863915"/>
            <a:ext cx="3960440" cy="481884"/>
          </a:xfrm>
        </p:spPr>
        <p:style>
          <a:lnRef idx="1">
            <a:schemeClr val="accent4"/>
          </a:lnRef>
          <a:fillRef idx="2">
            <a:schemeClr val="accent4"/>
          </a:fillRef>
          <a:effectRef idx="1">
            <a:schemeClr val="accent4"/>
          </a:effectRef>
          <a:fontRef idx="minor">
            <a:schemeClr val="dk1"/>
          </a:fontRef>
        </p:style>
        <p:txBody>
          <a:bodyPr>
            <a:normAutofit fontScale="25000" lnSpcReduction="20000"/>
          </a:bodyPr>
          <a:lstStyle/>
          <a:p>
            <a:pPr algn="ctr"/>
            <a:endParaRPr lang="fr-FR" dirty="0"/>
          </a:p>
          <a:p>
            <a:pPr algn="ctr"/>
            <a:r>
              <a:rPr lang="fr-FR" sz="11200" dirty="0"/>
              <a:t>Scientific </a:t>
            </a:r>
            <a:r>
              <a:rPr lang="fr-FR" sz="11200" dirty="0" err="1"/>
              <a:t>activities</a:t>
            </a:r>
            <a:r>
              <a:rPr lang="fr-FR" sz="11200" dirty="0"/>
              <a:t> </a:t>
            </a:r>
          </a:p>
        </p:txBody>
      </p:sp>
      <p:sp>
        <p:nvSpPr>
          <p:cNvPr id="11" name="Espace réservé du contenu 5"/>
          <p:cNvSpPr>
            <a:spLocks noGrp="1"/>
          </p:cNvSpPr>
          <p:nvPr>
            <p:ph sz="quarter" idx="4"/>
          </p:nvPr>
        </p:nvSpPr>
        <p:spPr>
          <a:xfrm>
            <a:off x="127729" y="1628241"/>
            <a:ext cx="5231188" cy="3893761"/>
          </a:xfrm>
        </p:spPr>
        <p:txBody>
          <a:bodyPr>
            <a:normAutofit fontScale="92500"/>
          </a:bodyPr>
          <a:lstStyle/>
          <a:p>
            <a:r>
              <a:rPr lang="fr-FR" sz="2400" b="1" dirty="0"/>
              <a:t>Basic </a:t>
            </a:r>
            <a:r>
              <a:rPr lang="fr-FR" sz="2400" b="1" dirty="0" err="1"/>
              <a:t>research</a:t>
            </a:r>
            <a:endParaRPr lang="fr-FR" sz="2400" b="1" dirty="0"/>
          </a:p>
          <a:p>
            <a:pPr marL="0" indent="0">
              <a:buNone/>
            </a:pPr>
            <a:r>
              <a:rPr lang="fr-FR" sz="2400" dirty="0">
                <a:solidFill>
                  <a:schemeClr val="tx1"/>
                </a:solidFill>
              </a:rPr>
              <a:t>Ions-Materials interaction, </a:t>
            </a:r>
            <a:r>
              <a:rPr lang="fr-FR" sz="2400" dirty="0" err="1">
                <a:solidFill>
                  <a:schemeClr val="tx1"/>
                </a:solidFill>
              </a:rPr>
              <a:t>secondary</a:t>
            </a:r>
            <a:r>
              <a:rPr lang="fr-FR" sz="2400" dirty="0">
                <a:solidFill>
                  <a:schemeClr val="tx1"/>
                </a:solidFill>
              </a:rPr>
              <a:t> </a:t>
            </a:r>
            <a:r>
              <a:rPr lang="fr-FR" sz="2400" dirty="0" err="1">
                <a:solidFill>
                  <a:schemeClr val="tx1"/>
                </a:solidFill>
              </a:rPr>
              <a:t>emission</a:t>
            </a:r>
            <a:r>
              <a:rPr lang="fr-FR" sz="2400" dirty="0">
                <a:solidFill>
                  <a:schemeClr val="tx1"/>
                </a:solidFill>
              </a:rPr>
              <a:t> </a:t>
            </a:r>
            <a:r>
              <a:rPr lang="fr-FR" sz="2400" dirty="0" err="1">
                <a:solidFill>
                  <a:schemeClr val="tx1"/>
                </a:solidFill>
              </a:rPr>
              <a:t>mechanism</a:t>
            </a:r>
            <a:endParaRPr lang="fr-FR" sz="2400" dirty="0">
              <a:solidFill>
                <a:schemeClr val="tx1"/>
              </a:solidFill>
            </a:endParaRPr>
          </a:p>
          <a:p>
            <a:r>
              <a:rPr lang="fr-FR" sz="2400" b="1" dirty="0" err="1"/>
              <a:t>Interdisciplinary</a:t>
            </a:r>
            <a:r>
              <a:rPr lang="fr-FR" sz="2400" b="1" dirty="0"/>
              <a:t> </a:t>
            </a:r>
            <a:r>
              <a:rPr lang="fr-FR" sz="2400" b="1" dirty="0" err="1"/>
              <a:t>research</a:t>
            </a:r>
            <a:endParaRPr lang="fr-FR" sz="2400" b="1" dirty="0"/>
          </a:p>
          <a:p>
            <a:pPr marL="0" indent="0">
              <a:buNone/>
            </a:pPr>
            <a:r>
              <a:rPr lang="fr-FR" sz="2400" dirty="0">
                <a:solidFill>
                  <a:schemeClr val="tx1"/>
                </a:solidFill>
              </a:rPr>
              <a:t>Surface </a:t>
            </a:r>
            <a:r>
              <a:rPr lang="fr-FR" sz="2400" dirty="0" err="1">
                <a:solidFill>
                  <a:schemeClr val="tx1"/>
                </a:solidFill>
              </a:rPr>
              <a:t>analysis</a:t>
            </a:r>
            <a:r>
              <a:rPr lang="fr-FR" sz="2400" dirty="0">
                <a:solidFill>
                  <a:schemeClr val="tx1"/>
                </a:solidFill>
              </a:rPr>
              <a:t> and ion </a:t>
            </a:r>
            <a:r>
              <a:rPr lang="fr-FR" sz="2400" dirty="0" err="1">
                <a:solidFill>
                  <a:schemeClr val="tx1"/>
                </a:solidFill>
              </a:rPr>
              <a:t>imaging</a:t>
            </a:r>
            <a:r>
              <a:rPr lang="fr-FR" sz="2400" dirty="0">
                <a:solidFill>
                  <a:schemeClr val="tx1"/>
                </a:solidFill>
              </a:rPr>
              <a:t> at </a:t>
            </a:r>
            <a:r>
              <a:rPr lang="fr-FR" sz="2400" dirty="0" err="1">
                <a:solidFill>
                  <a:schemeClr val="tx1"/>
                </a:solidFill>
              </a:rPr>
              <a:t>Andromede</a:t>
            </a:r>
            <a:r>
              <a:rPr lang="fr-FR" sz="2400" dirty="0">
                <a:solidFill>
                  <a:schemeClr val="tx1"/>
                </a:solidFill>
              </a:rPr>
              <a:t>, Au </a:t>
            </a:r>
            <a:r>
              <a:rPr lang="fr-FR" sz="2400" dirty="0" err="1">
                <a:solidFill>
                  <a:schemeClr val="tx1"/>
                </a:solidFill>
              </a:rPr>
              <a:t>MeV's</a:t>
            </a:r>
            <a:r>
              <a:rPr lang="fr-FR" sz="2400" dirty="0">
                <a:solidFill>
                  <a:schemeClr val="tx1"/>
                </a:solidFill>
              </a:rPr>
              <a:t> unique cluster probe, </a:t>
            </a:r>
          </a:p>
          <a:p>
            <a:pPr marL="0" indent="0">
              <a:buNone/>
            </a:pPr>
            <a:r>
              <a:rPr lang="fr-FR" sz="2400" dirty="0" err="1">
                <a:solidFill>
                  <a:schemeClr val="tx1"/>
                </a:solidFill>
              </a:rPr>
              <a:t>Molecular</a:t>
            </a:r>
            <a:r>
              <a:rPr lang="fr-FR" sz="2400" dirty="0">
                <a:solidFill>
                  <a:schemeClr val="tx1"/>
                </a:solidFill>
              </a:rPr>
              <a:t> identification at the </a:t>
            </a:r>
            <a:r>
              <a:rPr lang="fr-FR" sz="2400" dirty="0" err="1">
                <a:solidFill>
                  <a:schemeClr val="tx1"/>
                </a:solidFill>
              </a:rPr>
              <a:t>nanometric</a:t>
            </a:r>
            <a:r>
              <a:rPr lang="fr-FR" sz="2400" dirty="0">
                <a:solidFill>
                  <a:schemeClr val="tx1"/>
                </a:solidFill>
              </a:rPr>
              <a:t> </a:t>
            </a:r>
            <a:r>
              <a:rPr lang="fr-FR" sz="2400" dirty="0" err="1">
                <a:solidFill>
                  <a:schemeClr val="tx1"/>
                </a:solidFill>
              </a:rPr>
              <a:t>scale</a:t>
            </a:r>
            <a:r>
              <a:rPr lang="fr-FR" sz="2400" dirty="0">
                <a:solidFill>
                  <a:schemeClr val="tx1"/>
                </a:solidFill>
              </a:rPr>
              <a:t>, co-location, etc.</a:t>
            </a:r>
          </a:p>
          <a:p>
            <a:r>
              <a:rPr lang="fr-FR" sz="2400" b="1" dirty="0"/>
              <a:t>Instrumental </a:t>
            </a:r>
            <a:r>
              <a:rPr lang="fr-FR" sz="2400" b="1" dirty="0" err="1"/>
              <a:t>research</a:t>
            </a:r>
            <a:endParaRPr lang="fr-FR" sz="2400" b="1" dirty="0"/>
          </a:p>
          <a:p>
            <a:pPr marL="0" indent="0">
              <a:buNone/>
            </a:pPr>
            <a:r>
              <a:rPr lang="fr-FR" sz="2400" dirty="0">
                <a:solidFill>
                  <a:schemeClr val="tx1"/>
                </a:solidFill>
              </a:rPr>
              <a:t>R&amp;D Ion sources, HIBISCUS ANR </a:t>
            </a:r>
            <a:r>
              <a:rPr lang="fr-FR" sz="2400" dirty="0" err="1">
                <a:solidFill>
                  <a:schemeClr val="tx1"/>
                </a:solidFill>
              </a:rPr>
              <a:t>project</a:t>
            </a:r>
            <a:endParaRPr lang="fr-FR" sz="2400" dirty="0">
              <a:solidFill>
                <a:schemeClr val="tx1"/>
              </a:solidFill>
            </a:endParaRPr>
          </a:p>
          <a:p>
            <a:pPr marL="0" indent="0">
              <a:buNone/>
            </a:pPr>
            <a:endParaRPr lang="fr-FR" sz="1800" dirty="0">
              <a:solidFill>
                <a:schemeClr val="tx1"/>
              </a:solidFill>
            </a:endParaRPr>
          </a:p>
        </p:txBody>
      </p:sp>
      <p:sp>
        <p:nvSpPr>
          <p:cNvPr id="12" name="Espace réservé du texte 4"/>
          <p:cNvSpPr txBox="1">
            <a:spLocks/>
          </p:cNvSpPr>
          <p:nvPr/>
        </p:nvSpPr>
        <p:spPr>
          <a:xfrm>
            <a:off x="6258533" y="712759"/>
            <a:ext cx="3888432" cy="543309"/>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fontAlgn="auto">
              <a:spcAft>
                <a:spcPts val="0"/>
              </a:spcAft>
            </a:pPr>
            <a:r>
              <a:rPr lang="fr-FR" dirty="0"/>
              <a:t>inter-</a:t>
            </a:r>
            <a:r>
              <a:rPr lang="fr-FR" dirty="0" err="1"/>
              <a:t>disciplinary</a:t>
            </a:r>
            <a:r>
              <a:rPr lang="fr-FR" dirty="0"/>
              <a:t> </a:t>
            </a:r>
            <a:r>
              <a:rPr lang="fr-FR" dirty="0" err="1"/>
              <a:t>fields</a:t>
            </a:r>
            <a:endParaRPr lang="fr-FR" dirty="0"/>
          </a:p>
        </p:txBody>
      </p:sp>
      <p:sp>
        <p:nvSpPr>
          <p:cNvPr id="13" name="Double flèche horizontale 12"/>
          <p:cNvSpPr/>
          <p:nvPr/>
        </p:nvSpPr>
        <p:spPr>
          <a:xfrm>
            <a:off x="4755845" y="863915"/>
            <a:ext cx="1080631" cy="360040"/>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p>
        </p:txBody>
      </p:sp>
      <p:sp>
        <p:nvSpPr>
          <p:cNvPr id="14" name="ZoneTexte 13"/>
          <p:cNvSpPr txBox="1"/>
          <p:nvPr/>
        </p:nvSpPr>
        <p:spPr>
          <a:xfrm>
            <a:off x="7015427" y="1404756"/>
            <a:ext cx="4032448" cy="830997"/>
          </a:xfrm>
          <a:prstGeom prst="rect">
            <a:avLst/>
          </a:prstGeom>
          <a:noFill/>
        </p:spPr>
        <p:txBody>
          <a:bodyPr wrap="square" rtlCol="0">
            <a:spAutoFit/>
          </a:bodyPr>
          <a:lstStyle/>
          <a:p>
            <a:endParaRPr lang="fr-FR" sz="1600" dirty="0">
              <a:latin typeface="+mn-lt"/>
            </a:endParaRPr>
          </a:p>
          <a:p>
            <a:pPr marL="285750" indent="-285750">
              <a:buFont typeface="Arial" panose="020B0604020202020204" pitchFamily="34" charset="0"/>
              <a:buChar char="•"/>
            </a:pPr>
            <a:r>
              <a:rPr lang="fr-FR" sz="1600" dirty="0" err="1">
                <a:latin typeface="+mn-lt"/>
              </a:rPr>
              <a:t>Tagged</a:t>
            </a:r>
            <a:r>
              <a:rPr lang="fr-FR" sz="1600" dirty="0">
                <a:latin typeface="+mn-lt"/>
              </a:rPr>
              <a:t> </a:t>
            </a:r>
            <a:r>
              <a:rPr lang="fr-FR" sz="1600" dirty="0" err="1">
                <a:latin typeface="+mn-lt"/>
              </a:rPr>
              <a:t>protein</a:t>
            </a:r>
            <a:r>
              <a:rPr lang="fr-FR" sz="1600" dirty="0">
                <a:latin typeface="+mn-lt"/>
              </a:rPr>
              <a:t> </a:t>
            </a:r>
            <a:r>
              <a:rPr lang="fr-FR" sz="1600" dirty="0" err="1">
                <a:latin typeface="+mn-lt"/>
              </a:rPr>
              <a:t>Co-localisation</a:t>
            </a:r>
            <a:endParaRPr lang="fr-FR" sz="1600" dirty="0">
              <a:latin typeface="+mn-lt"/>
            </a:endParaRPr>
          </a:p>
          <a:p>
            <a:pPr marL="285750" indent="-285750">
              <a:buFont typeface="Arial" panose="020B0604020202020204" pitchFamily="34" charset="0"/>
              <a:buChar char="•"/>
            </a:pPr>
            <a:r>
              <a:rPr lang="fr-FR" sz="1600" dirty="0">
                <a:latin typeface="+mn-lt"/>
              </a:rPr>
              <a:t> </a:t>
            </a:r>
            <a:r>
              <a:rPr lang="fr-FR" sz="1600" dirty="0" err="1">
                <a:latin typeface="+mn-lt"/>
              </a:rPr>
              <a:t>endotoxin</a:t>
            </a:r>
            <a:r>
              <a:rPr lang="fr-FR" sz="1600" dirty="0">
                <a:latin typeface="+mn-lt"/>
              </a:rPr>
              <a:t> </a:t>
            </a:r>
            <a:r>
              <a:rPr lang="fr-FR" sz="1600" dirty="0" err="1">
                <a:latin typeface="+mn-lt"/>
              </a:rPr>
              <a:t>research</a:t>
            </a:r>
            <a:r>
              <a:rPr lang="fr-FR" sz="1600" dirty="0">
                <a:latin typeface="+mn-lt"/>
              </a:rPr>
              <a:t>, </a:t>
            </a:r>
            <a:r>
              <a:rPr lang="fr-FR" sz="1600" dirty="0" err="1">
                <a:latin typeface="+mn-lt"/>
              </a:rPr>
              <a:t>bactéria</a:t>
            </a:r>
            <a:r>
              <a:rPr lang="fr-FR" sz="1600" dirty="0">
                <a:latin typeface="+mn-lt"/>
              </a:rPr>
              <a:t> / tissus</a:t>
            </a:r>
          </a:p>
        </p:txBody>
      </p:sp>
      <p:sp>
        <p:nvSpPr>
          <p:cNvPr id="15" name="ZoneTexte 14"/>
          <p:cNvSpPr txBox="1"/>
          <p:nvPr/>
        </p:nvSpPr>
        <p:spPr>
          <a:xfrm>
            <a:off x="5364239" y="1713987"/>
            <a:ext cx="1296144" cy="400110"/>
          </a:xfrm>
          <a:prstGeom prst="rect">
            <a:avLst/>
          </a:prstGeom>
          <a:noFill/>
        </p:spPr>
        <p:txBody>
          <a:bodyPr wrap="square" rtlCol="0">
            <a:spAutoFit/>
          </a:bodyPr>
          <a:lstStyle/>
          <a:p>
            <a:r>
              <a:rPr lang="fr-FR" b="1" dirty="0" err="1">
                <a:solidFill>
                  <a:schemeClr val="accent6">
                    <a:lumMod val="75000"/>
                  </a:schemeClr>
                </a:solidFill>
                <a:latin typeface="+mn-lt"/>
              </a:rPr>
              <a:t>Biology</a:t>
            </a:r>
            <a:endParaRPr lang="fr-FR" b="1" dirty="0">
              <a:solidFill>
                <a:schemeClr val="accent6">
                  <a:lumMod val="75000"/>
                </a:schemeClr>
              </a:solidFill>
              <a:latin typeface="+mn-lt"/>
            </a:endParaRPr>
          </a:p>
        </p:txBody>
      </p:sp>
      <p:sp>
        <p:nvSpPr>
          <p:cNvPr id="16" name="ZoneTexte 15"/>
          <p:cNvSpPr txBox="1"/>
          <p:nvPr/>
        </p:nvSpPr>
        <p:spPr>
          <a:xfrm>
            <a:off x="5429415" y="4879086"/>
            <a:ext cx="1723875" cy="400110"/>
          </a:xfrm>
          <a:prstGeom prst="rect">
            <a:avLst/>
          </a:prstGeom>
          <a:noFill/>
        </p:spPr>
        <p:txBody>
          <a:bodyPr wrap="square" rtlCol="0">
            <a:spAutoFit/>
          </a:bodyPr>
          <a:lstStyle/>
          <a:p>
            <a:r>
              <a:rPr lang="fr-FR" b="1" dirty="0">
                <a:solidFill>
                  <a:schemeClr val="accent6">
                    <a:lumMod val="75000"/>
                  </a:schemeClr>
                </a:solidFill>
                <a:latin typeface="+mn-lt"/>
              </a:rPr>
              <a:t>Chemistry</a:t>
            </a:r>
          </a:p>
        </p:txBody>
      </p:sp>
      <p:sp>
        <p:nvSpPr>
          <p:cNvPr id="17" name="ZoneTexte 16"/>
          <p:cNvSpPr txBox="1"/>
          <p:nvPr/>
        </p:nvSpPr>
        <p:spPr>
          <a:xfrm>
            <a:off x="5367061" y="2804585"/>
            <a:ext cx="3380060" cy="707886"/>
          </a:xfrm>
          <a:prstGeom prst="rect">
            <a:avLst/>
          </a:prstGeom>
          <a:noFill/>
        </p:spPr>
        <p:txBody>
          <a:bodyPr wrap="square" rtlCol="0">
            <a:spAutoFit/>
          </a:bodyPr>
          <a:lstStyle/>
          <a:p>
            <a:r>
              <a:rPr lang="fr-FR" b="1" dirty="0">
                <a:solidFill>
                  <a:schemeClr val="accent6">
                    <a:lumMod val="75000"/>
                  </a:schemeClr>
                </a:solidFill>
                <a:latin typeface="+mn-lt"/>
              </a:rPr>
              <a:t>Accelerator</a:t>
            </a:r>
          </a:p>
          <a:p>
            <a:r>
              <a:rPr lang="fr-FR" b="1" dirty="0">
                <a:solidFill>
                  <a:schemeClr val="accent6">
                    <a:lumMod val="75000"/>
                  </a:schemeClr>
                </a:solidFill>
                <a:latin typeface="+mn-lt"/>
              </a:rPr>
              <a:t> Science</a:t>
            </a:r>
          </a:p>
        </p:txBody>
      </p:sp>
      <p:sp>
        <p:nvSpPr>
          <p:cNvPr id="19" name="ZoneTexte 18"/>
          <p:cNvSpPr txBox="1"/>
          <p:nvPr/>
        </p:nvSpPr>
        <p:spPr>
          <a:xfrm>
            <a:off x="7000516" y="4444456"/>
            <a:ext cx="3644530" cy="1323439"/>
          </a:xfrm>
          <a:prstGeom prst="rect">
            <a:avLst/>
          </a:prstGeom>
          <a:noFill/>
        </p:spPr>
        <p:txBody>
          <a:bodyPr wrap="square" rtlCol="0">
            <a:spAutoFit/>
          </a:bodyPr>
          <a:lstStyle/>
          <a:p>
            <a:pPr marL="342900" indent="-342900">
              <a:buFont typeface="Arial" panose="020B0604020202020204" pitchFamily="34" charset="0"/>
              <a:buChar char="•"/>
            </a:pPr>
            <a:r>
              <a:rPr lang="en-GB" sz="1600" dirty="0">
                <a:latin typeface="+mn-lt"/>
              </a:rPr>
              <a:t>Ion Imaging and characterisation of wood (Prime80 ICSN)</a:t>
            </a:r>
          </a:p>
          <a:p>
            <a:pPr marL="342900" indent="-342900">
              <a:buFont typeface="Arial" panose="020B0604020202020204" pitchFamily="34" charset="0"/>
              <a:buChar char="•"/>
            </a:pPr>
            <a:r>
              <a:rPr lang="fr-FR" sz="1600" dirty="0" err="1">
                <a:latin typeface="+mn-lt"/>
              </a:rPr>
              <a:t>MolyBee</a:t>
            </a:r>
            <a:r>
              <a:rPr lang="fr-FR" sz="1600" dirty="0">
                <a:latin typeface="+mn-lt"/>
              </a:rPr>
              <a:t> ( AAP IMI 2020) (ILV)</a:t>
            </a:r>
            <a:endParaRPr lang="en-GB" sz="1600" dirty="0">
              <a:latin typeface="+mn-lt"/>
            </a:endParaRPr>
          </a:p>
          <a:p>
            <a:pPr marL="342900" indent="-342900">
              <a:buFont typeface="Arial" panose="020B0604020202020204" pitchFamily="34" charset="0"/>
              <a:buChar char="•"/>
            </a:pPr>
            <a:r>
              <a:rPr lang="en-GB" sz="1600" dirty="0">
                <a:latin typeface="+mn-lt"/>
              </a:rPr>
              <a:t>Study of the modification of </a:t>
            </a:r>
            <a:r>
              <a:rPr lang="en-GB" sz="1600" dirty="0" err="1">
                <a:latin typeface="+mn-lt"/>
              </a:rPr>
              <a:t>archeo</a:t>
            </a:r>
            <a:r>
              <a:rPr lang="en-GB" sz="1600" dirty="0">
                <a:latin typeface="+mn-lt"/>
              </a:rPr>
              <a:t>. organic materials under IBA (LAEC)</a:t>
            </a:r>
          </a:p>
        </p:txBody>
      </p:sp>
      <p:sp>
        <p:nvSpPr>
          <p:cNvPr id="20" name="ZoneTexte 19"/>
          <p:cNvSpPr txBox="1"/>
          <p:nvPr/>
        </p:nvSpPr>
        <p:spPr>
          <a:xfrm>
            <a:off x="5296161" y="2291298"/>
            <a:ext cx="3380060" cy="400110"/>
          </a:xfrm>
          <a:prstGeom prst="rect">
            <a:avLst/>
          </a:prstGeom>
          <a:noFill/>
        </p:spPr>
        <p:txBody>
          <a:bodyPr wrap="square" rtlCol="0">
            <a:spAutoFit/>
          </a:bodyPr>
          <a:lstStyle/>
          <a:p>
            <a:r>
              <a:rPr lang="fr-FR" b="1" dirty="0" err="1">
                <a:solidFill>
                  <a:schemeClr val="accent6">
                    <a:lumMod val="75000"/>
                  </a:schemeClr>
                </a:solidFill>
                <a:latin typeface="+mn-lt"/>
              </a:rPr>
              <a:t>Astrobiology</a:t>
            </a:r>
            <a:endParaRPr lang="fr-FR" b="1" dirty="0">
              <a:solidFill>
                <a:schemeClr val="accent6">
                  <a:lumMod val="75000"/>
                </a:schemeClr>
              </a:solidFill>
              <a:latin typeface="+mn-lt"/>
            </a:endParaRPr>
          </a:p>
        </p:txBody>
      </p:sp>
      <p:sp>
        <p:nvSpPr>
          <p:cNvPr id="21" name="ZoneTexte 20"/>
          <p:cNvSpPr txBox="1"/>
          <p:nvPr/>
        </p:nvSpPr>
        <p:spPr>
          <a:xfrm>
            <a:off x="6466507" y="4162073"/>
            <a:ext cx="2032325" cy="369332"/>
          </a:xfrm>
          <a:prstGeom prst="rect">
            <a:avLst/>
          </a:prstGeom>
          <a:noFill/>
        </p:spPr>
        <p:txBody>
          <a:bodyPr wrap="square" rtlCol="0">
            <a:spAutoFit/>
          </a:bodyPr>
          <a:lstStyle/>
          <a:p>
            <a:r>
              <a:rPr lang="fr-FR" sz="1800" b="1" dirty="0" err="1">
                <a:latin typeface="+mn-lt"/>
              </a:rPr>
              <a:t>From</a:t>
            </a:r>
            <a:r>
              <a:rPr lang="fr-FR" sz="1800" b="1" dirty="0">
                <a:latin typeface="+mn-lt"/>
              </a:rPr>
              <a:t> 2021-2022</a:t>
            </a:r>
          </a:p>
        </p:txBody>
      </p:sp>
      <p:sp>
        <p:nvSpPr>
          <p:cNvPr id="22" name="ZoneTexte 21"/>
          <p:cNvSpPr txBox="1"/>
          <p:nvPr/>
        </p:nvSpPr>
        <p:spPr>
          <a:xfrm>
            <a:off x="7000516" y="2821521"/>
            <a:ext cx="3703491" cy="830997"/>
          </a:xfrm>
          <a:prstGeom prst="rect">
            <a:avLst/>
          </a:prstGeom>
          <a:noFill/>
        </p:spPr>
        <p:txBody>
          <a:bodyPr wrap="square" rtlCol="0">
            <a:spAutoFit/>
          </a:bodyPr>
          <a:lstStyle/>
          <a:p>
            <a:pPr marL="342900" indent="-342900">
              <a:buFont typeface="Arial" panose="020B0604020202020204" pitchFamily="34" charset="0"/>
              <a:buChar char="•"/>
            </a:pPr>
            <a:r>
              <a:rPr lang="en-GB" sz="1600" dirty="0">
                <a:latin typeface="+mn-lt"/>
              </a:rPr>
              <a:t>Understanding of secondary emission processes disturbing acceleration fields (CERN)</a:t>
            </a:r>
            <a:endParaRPr lang="fr-FR" sz="1600" dirty="0">
              <a:latin typeface="+mn-lt"/>
            </a:endParaRPr>
          </a:p>
        </p:txBody>
      </p:sp>
      <p:sp>
        <p:nvSpPr>
          <p:cNvPr id="23" name="ZoneTexte 22"/>
          <p:cNvSpPr txBox="1"/>
          <p:nvPr/>
        </p:nvSpPr>
        <p:spPr>
          <a:xfrm>
            <a:off x="6978402" y="2262499"/>
            <a:ext cx="3668092"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mn-lt"/>
              </a:rPr>
              <a:t>Search for organic and mineral phases / meteorites</a:t>
            </a:r>
            <a:endParaRPr lang="fr-FR" sz="1600" dirty="0">
              <a:latin typeface="+mn-lt"/>
            </a:endParaRPr>
          </a:p>
        </p:txBody>
      </p:sp>
      <p:sp>
        <p:nvSpPr>
          <p:cNvPr id="24" name="ZoneTexte 23">
            <a:extLst>
              <a:ext uri="{FF2B5EF4-FFF2-40B4-BE49-F238E27FC236}">
                <a16:creationId xmlns:a16="http://schemas.microsoft.com/office/drawing/2014/main" id="{D2E00B54-E6E9-4DCD-A9C9-508CE8B593A3}"/>
              </a:ext>
            </a:extLst>
          </p:cNvPr>
          <p:cNvSpPr txBox="1"/>
          <p:nvPr/>
        </p:nvSpPr>
        <p:spPr>
          <a:xfrm>
            <a:off x="5378992" y="3535046"/>
            <a:ext cx="1780256" cy="707886"/>
          </a:xfrm>
          <a:prstGeom prst="rect">
            <a:avLst/>
          </a:prstGeom>
          <a:noFill/>
        </p:spPr>
        <p:txBody>
          <a:bodyPr wrap="square" rtlCol="0">
            <a:spAutoFit/>
          </a:bodyPr>
          <a:lstStyle/>
          <a:p>
            <a:r>
              <a:rPr lang="fr-FR" b="1" dirty="0" err="1">
                <a:solidFill>
                  <a:schemeClr val="accent6">
                    <a:lumMod val="75000"/>
                  </a:schemeClr>
                </a:solidFill>
                <a:latin typeface="+mn-lt"/>
              </a:rPr>
              <a:t>Material</a:t>
            </a:r>
            <a:r>
              <a:rPr lang="fr-FR" b="1" dirty="0">
                <a:solidFill>
                  <a:schemeClr val="accent6">
                    <a:lumMod val="75000"/>
                  </a:schemeClr>
                </a:solidFill>
                <a:latin typeface="+mn-lt"/>
              </a:rPr>
              <a:t> </a:t>
            </a:r>
          </a:p>
          <a:p>
            <a:r>
              <a:rPr lang="fr-FR" b="1" dirty="0">
                <a:solidFill>
                  <a:schemeClr val="accent6">
                    <a:lumMod val="75000"/>
                  </a:schemeClr>
                </a:solidFill>
                <a:latin typeface="+mn-lt"/>
              </a:rPr>
              <a:t>Modification  </a:t>
            </a:r>
          </a:p>
        </p:txBody>
      </p:sp>
      <p:sp>
        <p:nvSpPr>
          <p:cNvPr id="25" name="ZoneTexte 24">
            <a:extLst>
              <a:ext uri="{FF2B5EF4-FFF2-40B4-BE49-F238E27FC236}">
                <a16:creationId xmlns:a16="http://schemas.microsoft.com/office/drawing/2014/main" id="{51D7F15E-F5BC-4700-BAF9-60B8EC8488E1}"/>
              </a:ext>
            </a:extLst>
          </p:cNvPr>
          <p:cNvSpPr txBox="1"/>
          <p:nvPr/>
        </p:nvSpPr>
        <p:spPr>
          <a:xfrm>
            <a:off x="7046512" y="3616052"/>
            <a:ext cx="3703491" cy="584775"/>
          </a:xfrm>
          <a:prstGeom prst="rect">
            <a:avLst/>
          </a:prstGeom>
          <a:noFill/>
        </p:spPr>
        <p:txBody>
          <a:bodyPr wrap="square" rtlCol="0">
            <a:spAutoFit/>
          </a:bodyPr>
          <a:lstStyle/>
          <a:p>
            <a:pPr marL="342900" indent="-342900">
              <a:buFont typeface="Arial" panose="020B0604020202020204" pitchFamily="34" charset="0"/>
              <a:buChar char="•"/>
            </a:pPr>
            <a:r>
              <a:rPr lang="fr-FR" sz="1600" dirty="0" err="1">
                <a:latin typeface="+mn-lt"/>
              </a:rPr>
              <a:t>Understanding</a:t>
            </a:r>
            <a:r>
              <a:rPr lang="fr-FR" sz="1600" dirty="0">
                <a:latin typeface="+mn-lt"/>
              </a:rPr>
              <a:t> </a:t>
            </a:r>
            <a:r>
              <a:rPr lang="fr-FR" sz="1600" dirty="0" err="1">
                <a:latin typeface="+mn-lt"/>
              </a:rPr>
              <a:t>track</a:t>
            </a:r>
            <a:r>
              <a:rPr lang="fr-FR" sz="1600" dirty="0">
                <a:latin typeface="+mn-lt"/>
              </a:rPr>
              <a:t> </a:t>
            </a:r>
            <a:r>
              <a:rPr lang="fr-FR" sz="1600" dirty="0" err="1">
                <a:latin typeface="+mn-lt"/>
              </a:rPr>
              <a:t>creation</a:t>
            </a:r>
            <a:r>
              <a:rPr lang="fr-FR" sz="1600" dirty="0">
                <a:latin typeface="+mn-lt"/>
              </a:rPr>
              <a:t> </a:t>
            </a:r>
            <a:r>
              <a:rPr lang="fr-FR" sz="1600" dirty="0" err="1">
                <a:latin typeface="+mn-lt"/>
              </a:rPr>
              <a:t>processes</a:t>
            </a:r>
            <a:r>
              <a:rPr lang="fr-FR" sz="1600" dirty="0">
                <a:latin typeface="+mn-lt"/>
              </a:rPr>
              <a:t> </a:t>
            </a:r>
          </a:p>
        </p:txBody>
      </p:sp>
      <p:sp>
        <p:nvSpPr>
          <p:cNvPr id="26" name="ZoneTexte 25">
            <a:extLst>
              <a:ext uri="{FF2B5EF4-FFF2-40B4-BE49-F238E27FC236}">
                <a16:creationId xmlns:a16="http://schemas.microsoft.com/office/drawing/2014/main" id="{FA174AFA-2D67-43CA-9407-82251600654A}"/>
              </a:ext>
            </a:extLst>
          </p:cNvPr>
          <p:cNvSpPr txBox="1"/>
          <p:nvPr/>
        </p:nvSpPr>
        <p:spPr>
          <a:xfrm>
            <a:off x="6269120" y="1330226"/>
            <a:ext cx="2032325" cy="369332"/>
          </a:xfrm>
          <a:prstGeom prst="rect">
            <a:avLst/>
          </a:prstGeom>
          <a:noFill/>
        </p:spPr>
        <p:txBody>
          <a:bodyPr wrap="square" rtlCol="0">
            <a:spAutoFit/>
          </a:bodyPr>
          <a:lstStyle/>
          <a:p>
            <a:r>
              <a:rPr lang="fr-FR" sz="1800" b="1" dirty="0" err="1">
                <a:latin typeface="+mn-lt"/>
              </a:rPr>
              <a:t>From</a:t>
            </a:r>
            <a:r>
              <a:rPr lang="fr-FR" sz="1800" b="1" dirty="0">
                <a:latin typeface="+mn-lt"/>
              </a:rPr>
              <a:t> 2018</a:t>
            </a:r>
          </a:p>
        </p:txBody>
      </p:sp>
      <p:sp>
        <p:nvSpPr>
          <p:cNvPr id="3" name="Espace réservé du pied de page 2">
            <a:extLst>
              <a:ext uri="{FF2B5EF4-FFF2-40B4-BE49-F238E27FC236}">
                <a16:creationId xmlns:a16="http://schemas.microsoft.com/office/drawing/2014/main" id="{66DEF591-D793-4BCA-B67D-DB8226E9D360}"/>
              </a:ext>
            </a:extLst>
          </p:cNvPr>
          <p:cNvSpPr>
            <a:spLocks noGrp="1"/>
          </p:cNvSpPr>
          <p:nvPr>
            <p:ph type="ftr" sz="quarter" idx="11"/>
          </p:nvPr>
        </p:nvSpPr>
        <p:spPr/>
        <p:txBody>
          <a:bodyPr/>
          <a:lstStyle/>
          <a:p>
            <a:r>
              <a:rPr lang="fr-FR"/>
              <a:t>Mon exposé - Journée Irradiation et AnaLyse IJCLAB</a:t>
            </a:r>
            <a:endParaRPr lang="fr-FR" dirty="0"/>
          </a:p>
        </p:txBody>
      </p:sp>
      <p:sp>
        <p:nvSpPr>
          <p:cNvPr id="4" name="Espace réservé du numéro de diapositive 3">
            <a:extLst>
              <a:ext uri="{FF2B5EF4-FFF2-40B4-BE49-F238E27FC236}">
                <a16:creationId xmlns:a16="http://schemas.microsoft.com/office/drawing/2014/main" id="{09000696-02CA-4C6F-B73D-53C3900F3AA4}"/>
              </a:ext>
            </a:extLst>
          </p:cNvPr>
          <p:cNvSpPr>
            <a:spLocks noGrp="1"/>
          </p:cNvSpPr>
          <p:nvPr>
            <p:ph type="sldNum" sz="quarter" idx="12"/>
          </p:nvPr>
        </p:nvSpPr>
        <p:spPr/>
        <p:txBody>
          <a:bodyPr/>
          <a:lstStyle/>
          <a:p>
            <a:fld id="{77E71596-5F9D-49C5-9701-16B3CA54319D}" type="slidenum">
              <a:rPr lang="fr-FR" smtClean="0"/>
              <a:pPr/>
              <a:t>10</a:t>
            </a:fld>
            <a:endParaRPr lang="fr-FR" dirty="0"/>
          </a:p>
        </p:txBody>
      </p:sp>
    </p:spTree>
    <p:extLst>
      <p:ext uri="{BB962C8B-B14F-4D97-AF65-F5344CB8AC3E}">
        <p14:creationId xmlns:p14="http://schemas.microsoft.com/office/powerpoint/2010/main" val="397102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54F2C1E2-2A9A-4B2D-BE21-6908B2E2E995}"/>
              </a:ext>
            </a:extLst>
          </p:cNvPr>
          <p:cNvSpPr txBox="1"/>
          <p:nvPr/>
        </p:nvSpPr>
        <p:spPr>
          <a:xfrm>
            <a:off x="772271" y="4100445"/>
            <a:ext cx="4526432" cy="338554"/>
          </a:xfrm>
          <a:prstGeom prst="rect">
            <a:avLst/>
          </a:prstGeom>
          <a:noFill/>
        </p:spPr>
        <p:txBody>
          <a:bodyPr wrap="none" rtlCol="0">
            <a:spAutoFit/>
          </a:bodyPr>
          <a:lstStyle/>
          <a:p>
            <a:r>
              <a:rPr lang="fr-FR" sz="1600" dirty="0" err="1">
                <a:solidFill>
                  <a:srgbClr val="FF0000"/>
                </a:solidFill>
              </a:rPr>
              <a:t>Dextrat</a:t>
            </a:r>
            <a:r>
              <a:rPr lang="fr-FR" sz="1600" dirty="0">
                <a:solidFill>
                  <a:srgbClr val="FF0000"/>
                </a:solidFill>
              </a:rPr>
              <a:t> XT A </a:t>
            </a:r>
            <a:r>
              <a:rPr lang="fr-FR" sz="1600" dirty="0" err="1">
                <a:solidFill>
                  <a:srgbClr val="FF0000"/>
                </a:solidFill>
              </a:rPr>
              <a:t>from</a:t>
            </a:r>
            <a:r>
              <a:rPr lang="fr-FR" sz="1600" dirty="0">
                <a:solidFill>
                  <a:srgbClr val="FF0000"/>
                </a:solidFill>
              </a:rPr>
              <a:t> </a:t>
            </a:r>
            <a:r>
              <a:rPr lang="fr-FR" sz="1600" dirty="0" err="1">
                <a:solidFill>
                  <a:srgbClr val="FF0000"/>
                </a:solidFill>
              </a:rPr>
              <a:t>Brucker</a:t>
            </a:r>
            <a:r>
              <a:rPr lang="fr-FR" sz="1600" dirty="0">
                <a:solidFill>
                  <a:srgbClr val="FF0000"/>
                </a:solidFill>
              </a:rPr>
              <a:t> </a:t>
            </a:r>
            <a:r>
              <a:rPr lang="fr-FR" sz="1600" dirty="0" err="1">
                <a:solidFill>
                  <a:srgbClr val="FF0000"/>
                </a:solidFill>
              </a:rPr>
              <a:t>Nanosurface</a:t>
            </a:r>
            <a:r>
              <a:rPr lang="fr-FR" sz="1600" dirty="0">
                <a:solidFill>
                  <a:srgbClr val="FF0000"/>
                </a:solidFill>
              </a:rPr>
              <a:t> division</a:t>
            </a:r>
            <a:endParaRPr lang="en-GB" sz="1600" dirty="0">
              <a:solidFill>
                <a:srgbClr val="FF0000"/>
              </a:solidFill>
            </a:endParaRPr>
          </a:p>
        </p:txBody>
      </p:sp>
      <p:sp>
        <p:nvSpPr>
          <p:cNvPr id="24" name="ZoneTexte 23">
            <a:extLst>
              <a:ext uri="{FF2B5EF4-FFF2-40B4-BE49-F238E27FC236}">
                <a16:creationId xmlns:a16="http://schemas.microsoft.com/office/drawing/2014/main" id="{078F1613-5B93-4A59-9980-A35A82C48141}"/>
              </a:ext>
            </a:extLst>
          </p:cNvPr>
          <p:cNvSpPr txBox="1"/>
          <p:nvPr/>
        </p:nvSpPr>
        <p:spPr>
          <a:xfrm>
            <a:off x="2085975" y="1094814"/>
            <a:ext cx="1851789" cy="369332"/>
          </a:xfrm>
          <a:prstGeom prst="rect">
            <a:avLst/>
          </a:prstGeom>
          <a:noFill/>
        </p:spPr>
        <p:txBody>
          <a:bodyPr wrap="none" rtlCol="0">
            <a:spAutoFit/>
          </a:bodyPr>
          <a:lstStyle/>
          <a:p>
            <a:r>
              <a:rPr lang="en-GB" sz="1800" dirty="0" err="1">
                <a:solidFill>
                  <a:srgbClr val="FF0000"/>
                </a:solidFill>
              </a:rPr>
              <a:t>Nion</a:t>
            </a:r>
            <a:r>
              <a:rPr lang="en-GB" sz="1800" dirty="0">
                <a:solidFill>
                  <a:srgbClr val="FF0000"/>
                </a:solidFill>
              </a:rPr>
              <a:t> </a:t>
            </a:r>
            <a:r>
              <a:rPr lang="en-GB" sz="1800" dirty="0" err="1">
                <a:solidFill>
                  <a:srgbClr val="FF0000"/>
                </a:solidFill>
              </a:rPr>
              <a:t>UltraSTEM</a:t>
            </a:r>
            <a:endParaRPr lang="en-GB" sz="1800" dirty="0">
              <a:solidFill>
                <a:srgbClr val="FF0000"/>
              </a:solidFill>
            </a:endParaRPr>
          </a:p>
        </p:txBody>
      </p:sp>
      <p:sp>
        <p:nvSpPr>
          <p:cNvPr id="2" name="Titre 1"/>
          <p:cNvSpPr>
            <a:spLocks noGrp="1"/>
          </p:cNvSpPr>
          <p:nvPr>
            <p:ph type="title"/>
          </p:nvPr>
        </p:nvSpPr>
        <p:spPr/>
        <p:txBody>
          <a:bodyPr>
            <a:normAutofit/>
          </a:bodyPr>
          <a:lstStyle/>
          <a:p>
            <a:pPr algn="ctr"/>
            <a:r>
              <a:rPr lang="fr-FR" dirty="0" err="1"/>
              <a:t>Advantages</a:t>
            </a:r>
            <a:r>
              <a:rPr lang="fr-FR" dirty="0"/>
              <a:t> of </a:t>
            </a:r>
            <a:r>
              <a:rPr lang="fr-FR" dirty="0" err="1"/>
              <a:t>nanoparticle</a:t>
            </a:r>
            <a:r>
              <a:rPr lang="fr-FR" dirty="0"/>
              <a:t> </a:t>
            </a:r>
            <a:r>
              <a:rPr lang="fr-FR" dirty="0" err="1"/>
              <a:t>beams</a:t>
            </a:r>
            <a:endParaRPr lang="fr-FR" dirty="0"/>
          </a:p>
        </p:txBody>
      </p:sp>
      <p:sp>
        <p:nvSpPr>
          <p:cNvPr id="7" name="Espace réservé de la date 6"/>
          <p:cNvSpPr>
            <a:spLocks noGrp="1"/>
          </p:cNvSpPr>
          <p:nvPr>
            <p:ph type="dt" sz="half" idx="10"/>
          </p:nvPr>
        </p:nvSpPr>
        <p:spPr/>
        <p:txBody>
          <a:bodyPr/>
          <a:lstStyle/>
          <a:p>
            <a:fld id="{A5F2F9CD-DC3F-4A48-86A0-9C143803C03D}" type="datetime1">
              <a:rPr lang="en-US" smtClean="0"/>
              <a:t>11/16/2021</a:t>
            </a:fld>
            <a:endParaRPr lang="fr-FR" dirty="0"/>
          </a:p>
        </p:txBody>
      </p:sp>
      <p:sp>
        <p:nvSpPr>
          <p:cNvPr id="10" name="Titre 1"/>
          <p:cNvSpPr>
            <a:spLocks noGrp="1"/>
          </p:cNvSpPr>
          <p:nvPr/>
        </p:nvSpPr>
        <p:spPr>
          <a:xfrm>
            <a:off x="1465732" y="704055"/>
            <a:ext cx="6356568" cy="366725"/>
          </a:xfrm>
          <a:prstGeom prst="rect">
            <a:avLst/>
          </a:prstGeom>
          <a:noFill/>
          <a:ln>
            <a:noFill/>
          </a:ln>
        </p:spPr>
        <p:txBody>
          <a:bodyPr spcFirstLastPara="1" wrap="square" lIns="90000" tIns="46800" rIns="90000" bIns="46800" anchor="ctr" anchorCtr="0">
            <a:normAutofit fontScale="90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2037" b="1" i="0" u="none" strike="noStrike" cap="none">
                <a:solidFill>
                  <a:srgbClr val="00294B"/>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rgbClr val="000000"/>
                </a:solidFill>
                <a:latin typeface="Calibri"/>
                <a:ea typeface="Calibri"/>
                <a:cs typeface="Calibri"/>
                <a:sym typeface="Calibri"/>
              </a:defRPr>
            </a:lvl9pPr>
          </a:lstStyle>
          <a:p>
            <a:r>
              <a:rPr lang="fr-FR" dirty="0"/>
              <a:t>ANDROMEDE </a:t>
            </a:r>
            <a:r>
              <a:rPr lang="fr-FR" dirty="0" err="1"/>
              <a:t>advantages</a:t>
            </a:r>
            <a:r>
              <a:rPr lang="fr-FR" dirty="0"/>
              <a:t> of high </a:t>
            </a:r>
            <a:r>
              <a:rPr lang="fr-FR" dirty="0" err="1"/>
              <a:t>energy</a:t>
            </a:r>
            <a:r>
              <a:rPr lang="fr-FR" dirty="0"/>
              <a:t> </a:t>
            </a:r>
            <a:r>
              <a:rPr lang="fr-FR" dirty="0" err="1"/>
              <a:t>nanoparticle</a:t>
            </a:r>
            <a:r>
              <a:rPr lang="fr-FR" dirty="0"/>
              <a:t> </a:t>
            </a:r>
          </a:p>
        </p:txBody>
      </p:sp>
      <p:sp>
        <p:nvSpPr>
          <p:cNvPr id="11" name="ZoneTexte 9"/>
          <p:cNvSpPr txBox="1"/>
          <p:nvPr/>
        </p:nvSpPr>
        <p:spPr>
          <a:xfrm>
            <a:off x="904293" y="4360988"/>
            <a:ext cx="4483682" cy="12360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en-US" sz="1188" b="1" dirty="0">
                <a:solidFill>
                  <a:prstClr val="black"/>
                </a:solidFill>
                <a:latin typeface="Arial" charset="0"/>
                <a:cs typeface="Arial" charset="0"/>
              </a:rPr>
              <a:t>Enhanced Sputter and Secondary Ion Yields using MeV Gold Nanoparticle beams delivered by the </a:t>
            </a:r>
            <a:r>
              <a:rPr lang="en-US" sz="1188" b="1" dirty="0" err="1">
                <a:solidFill>
                  <a:prstClr val="black"/>
                </a:solidFill>
                <a:latin typeface="Arial" charset="0"/>
                <a:cs typeface="Arial" charset="0"/>
              </a:rPr>
              <a:t>Andromede</a:t>
            </a:r>
            <a:r>
              <a:rPr lang="en-US" sz="1188" b="1" dirty="0">
                <a:solidFill>
                  <a:prstClr val="black"/>
                </a:solidFill>
                <a:latin typeface="Arial" charset="0"/>
                <a:cs typeface="Arial" charset="0"/>
              </a:rPr>
              <a:t> Facility </a:t>
            </a:r>
          </a:p>
          <a:p>
            <a:pPr defTabSz="852924" fontAlgn="base">
              <a:spcBef>
                <a:spcPct val="0"/>
              </a:spcBef>
              <a:spcAft>
                <a:spcPct val="0"/>
              </a:spcAft>
            </a:pPr>
            <a:r>
              <a:rPr lang="fr-FR" sz="934" dirty="0">
                <a:solidFill>
                  <a:prstClr val="black"/>
                </a:solidFill>
                <a:latin typeface="Arial" charset="0"/>
                <a:cs typeface="Arial" charset="0"/>
              </a:rPr>
              <a:t>T-L. Lai, D. Jacquet, I. Ribaud, M. J. </a:t>
            </a:r>
            <a:r>
              <a:rPr lang="fr-FR" sz="934" dirty="0" err="1">
                <a:solidFill>
                  <a:prstClr val="black"/>
                </a:solidFill>
                <a:latin typeface="Arial" charset="0"/>
                <a:cs typeface="Arial" charset="0"/>
              </a:rPr>
              <a:t>Eller</a:t>
            </a:r>
            <a:r>
              <a:rPr lang="fr-FR" sz="934" dirty="0">
                <a:solidFill>
                  <a:prstClr val="black"/>
                </a:solidFill>
                <a:latin typeface="Arial" charset="0"/>
                <a:cs typeface="Arial" charset="0"/>
              </a:rPr>
              <a:t>, D. </a:t>
            </a:r>
            <a:r>
              <a:rPr lang="fr-FR" sz="934" dirty="0" err="1">
                <a:solidFill>
                  <a:prstClr val="black"/>
                </a:solidFill>
                <a:latin typeface="Arial" charset="0"/>
                <a:cs typeface="Arial" charset="0"/>
              </a:rPr>
              <a:t>Verkhoturov</a:t>
            </a:r>
            <a:r>
              <a:rPr lang="fr-FR" sz="934" baseline="30000" dirty="0">
                <a:solidFill>
                  <a:prstClr val="black"/>
                </a:solidFill>
                <a:latin typeface="Arial" charset="0"/>
                <a:cs typeface="Arial" charset="0"/>
              </a:rPr>
              <a:t> </a:t>
            </a:r>
            <a:r>
              <a:rPr lang="fr-FR" sz="934" dirty="0">
                <a:solidFill>
                  <a:prstClr val="black"/>
                </a:solidFill>
                <a:latin typeface="Arial" charset="0"/>
                <a:cs typeface="Arial" charset="0"/>
              </a:rPr>
              <a:t>, E.A. </a:t>
            </a:r>
            <a:r>
              <a:rPr lang="fr-FR" sz="934" dirty="0" err="1">
                <a:solidFill>
                  <a:prstClr val="black"/>
                </a:solidFill>
                <a:latin typeface="Arial" charset="0"/>
                <a:cs typeface="Arial" charset="0"/>
              </a:rPr>
              <a:t>Schweikert</a:t>
            </a:r>
            <a:r>
              <a:rPr lang="fr-FR" sz="934" dirty="0">
                <a:solidFill>
                  <a:prstClr val="black"/>
                </a:solidFill>
                <a:latin typeface="Arial" charset="0"/>
                <a:cs typeface="Arial" charset="0"/>
              </a:rPr>
              <a:t>, L.H.G. </a:t>
            </a:r>
            <a:r>
              <a:rPr lang="fr-FR" sz="934" dirty="0" err="1">
                <a:solidFill>
                  <a:prstClr val="black"/>
                </a:solidFill>
                <a:latin typeface="Arial" charset="0"/>
                <a:cs typeface="Arial" charset="0"/>
              </a:rPr>
              <a:t>Tizei</a:t>
            </a:r>
            <a:r>
              <a:rPr lang="fr-FR" sz="934" dirty="0">
                <a:solidFill>
                  <a:prstClr val="black"/>
                </a:solidFill>
                <a:latin typeface="Arial" charset="0"/>
                <a:cs typeface="Arial" charset="0"/>
              </a:rPr>
              <a:t>, F. </a:t>
            </a:r>
            <a:r>
              <a:rPr lang="fr-FR" sz="934" dirty="0" err="1">
                <a:solidFill>
                  <a:prstClr val="black"/>
                </a:solidFill>
                <a:latin typeface="Arial" charset="0"/>
                <a:cs typeface="Arial" charset="0"/>
              </a:rPr>
              <a:t>Shao</a:t>
            </a:r>
            <a:r>
              <a:rPr lang="fr-FR" sz="934" dirty="0">
                <a:solidFill>
                  <a:prstClr val="black"/>
                </a:solidFill>
                <a:latin typeface="Arial" charset="0"/>
                <a:cs typeface="Arial" charset="0"/>
              </a:rPr>
              <a:t>, S. </a:t>
            </a:r>
            <a:r>
              <a:rPr lang="fr-FR" sz="934" dirty="0" err="1">
                <a:solidFill>
                  <a:prstClr val="black"/>
                </a:solidFill>
                <a:latin typeface="Arial" charset="0"/>
                <a:cs typeface="Arial" charset="0"/>
              </a:rPr>
              <a:t>Bilgen</a:t>
            </a:r>
            <a:r>
              <a:rPr lang="fr-FR" sz="934" dirty="0">
                <a:solidFill>
                  <a:prstClr val="black"/>
                </a:solidFill>
                <a:latin typeface="Arial" charset="0"/>
                <a:cs typeface="Arial" charset="0"/>
              </a:rPr>
              <a:t>, B. Mercier, G. </a:t>
            </a:r>
            <a:r>
              <a:rPr lang="fr-FR" sz="934" dirty="0" err="1">
                <a:solidFill>
                  <a:prstClr val="black"/>
                </a:solidFill>
                <a:latin typeface="Arial" charset="0"/>
                <a:cs typeface="Arial" charset="0"/>
              </a:rPr>
              <a:t>Sattonnay</a:t>
            </a:r>
            <a:r>
              <a:rPr lang="fr-FR" sz="934" dirty="0">
                <a:solidFill>
                  <a:prstClr val="black"/>
                </a:solidFill>
                <a:latin typeface="Arial" charset="0"/>
                <a:cs typeface="Arial" charset="0"/>
              </a:rPr>
              <a:t>,  S. Della </a:t>
            </a:r>
            <a:r>
              <a:rPr lang="fr-FR" sz="934" dirty="0" err="1">
                <a:solidFill>
                  <a:prstClr val="black"/>
                </a:solidFill>
                <a:latin typeface="Arial" charset="0"/>
                <a:cs typeface="Arial" charset="0"/>
              </a:rPr>
              <a:t>Negra</a:t>
            </a:r>
            <a:r>
              <a:rPr lang="fr-FR" sz="934" dirty="0">
                <a:solidFill>
                  <a:prstClr val="black"/>
                </a:solidFill>
                <a:latin typeface="Arial" charset="0"/>
                <a:cs typeface="Arial" charset="0"/>
              </a:rPr>
              <a:t>; </a:t>
            </a:r>
            <a:r>
              <a:rPr lang="en-GB" sz="1000" dirty="0">
                <a:latin typeface="arial" panose="020B0604020202020204" pitchFamily="34" charset="0"/>
              </a:rPr>
              <a:t>published online, 07-13-2020, in JVST: B (Vol.38, Issue 4)</a:t>
            </a:r>
            <a:endParaRPr lang="fr-FR" sz="934" dirty="0">
              <a:solidFill>
                <a:prstClr val="black"/>
              </a:solidFill>
              <a:latin typeface="Arial" charset="0"/>
              <a:cs typeface="Arial" charset="0"/>
            </a:endParaRPr>
          </a:p>
          <a:p>
            <a:pPr defTabSz="852924">
              <a:spcBef>
                <a:spcPct val="0"/>
              </a:spcBef>
              <a:spcAft>
                <a:spcPct val="0"/>
              </a:spcAft>
            </a:pPr>
            <a:r>
              <a:rPr lang="en-GB" sz="1000" u="sng" dirty="0">
                <a:solidFill>
                  <a:srgbClr val="006400"/>
                </a:solidFill>
                <a:latin typeface="arial" panose="020B0604020202020204" pitchFamily="34" charset="0"/>
                <a:hlinkClick r:id="rId3">
                  <a:extLst>
                    <a:ext uri="{A12FA001-AC4F-418D-AE19-62706E023703}">
                      <ahyp:hlinkClr xmlns:ahyp="http://schemas.microsoft.com/office/drawing/2018/hyperlinkcolor" val="tx"/>
                    </a:ext>
                  </a:extLst>
                </a:hlinkClick>
              </a:rPr>
              <a:t>https://doi.org/10.1116/6.0000173</a:t>
            </a:r>
            <a:endParaRPr lang="fr-FR" sz="934" dirty="0">
              <a:solidFill>
                <a:prstClr val="black"/>
              </a:solidFill>
              <a:latin typeface="Arial" charset="0"/>
              <a:cs typeface="Arial" charset="0"/>
            </a:endParaRPr>
          </a:p>
        </p:txBody>
      </p:sp>
      <p:pic>
        <p:nvPicPr>
          <p:cNvPr id="12" name="Image 11"/>
          <p:cNvPicPr/>
          <p:nvPr/>
        </p:nvPicPr>
        <p:blipFill rotWithShape="1">
          <a:blip r:embed="rId4" cstate="print">
            <a:extLst>
              <a:ext uri="{28A0092B-C50C-407E-A947-70E740481C1C}">
                <a14:useLocalDpi xmlns:a14="http://schemas.microsoft.com/office/drawing/2010/main" val="0"/>
              </a:ext>
            </a:extLst>
          </a:blip>
          <a:srcRect r="67126"/>
          <a:stretch/>
        </p:blipFill>
        <p:spPr>
          <a:xfrm>
            <a:off x="3484182" y="1649442"/>
            <a:ext cx="1528022" cy="1546661"/>
          </a:xfrm>
          <a:prstGeom prst="rect">
            <a:avLst/>
          </a:prstGeom>
        </p:spPr>
      </p:pic>
      <p:sp>
        <p:nvSpPr>
          <p:cNvPr id="13" name="ZoneTexte 2"/>
          <p:cNvSpPr txBox="1"/>
          <p:nvPr/>
        </p:nvSpPr>
        <p:spPr>
          <a:xfrm>
            <a:off x="837608" y="1383191"/>
            <a:ext cx="2893729" cy="56284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en-US" sz="1019" dirty="0">
                <a:solidFill>
                  <a:prstClr val="black"/>
                </a:solidFill>
                <a:latin typeface="Arial" charset="0"/>
                <a:cs typeface="Arial" charset="0"/>
              </a:rPr>
              <a:t>Track TEM images for impact of 12 MeV Au</a:t>
            </a:r>
            <a:r>
              <a:rPr lang="en-US" sz="1019" baseline="-25000" dirty="0">
                <a:solidFill>
                  <a:prstClr val="black"/>
                </a:solidFill>
                <a:latin typeface="Arial" charset="0"/>
                <a:cs typeface="Arial" charset="0"/>
              </a:rPr>
              <a:t>400</a:t>
            </a:r>
            <a:r>
              <a:rPr lang="en-US" sz="1019" baseline="30000" dirty="0">
                <a:solidFill>
                  <a:prstClr val="black"/>
                </a:solidFill>
                <a:latin typeface="Arial" charset="0"/>
                <a:cs typeface="Arial" charset="0"/>
              </a:rPr>
              <a:t>4+</a:t>
            </a:r>
            <a:r>
              <a:rPr lang="en-US" sz="1019" dirty="0">
                <a:solidFill>
                  <a:prstClr val="black"/>
                </a:solidFill>
                <a:latin typeface="Arial" charset="0"/>
                <a:cs typeface="Arial" charset="0"/>
              </a:rPr>
              <a:t> projectiles on a 6 monolayer graphene foil. </a:t>
            </a:r>
          </a:p>
        </p:txBody>
      </p:sp>
      <p:sp>
        <p:nvSpPr>
          <p:cNvPr id="14" name="ZoneTexte 16"/>
          <p:cNvSpPr txBox="1"/>
          <p:nvPr/>
        </p:nvSpPr>
        <p:spPr>
          <a:xfrm>
            <a:off x="862723" y="1135902"/>
            <a:ext cx="1252266" cy="35349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fr-FR" sz="1697" b="1" dirty="0">
                <a:solidFill>
                  <a:srgbClr val="ED7D31"/>
                </a:solidFill>
                <a:latin typeface="Arial" charset="0"/>
                <a:cs typeface="Arial" charset="0"/>
                <a:sym typeface="Symbol" panose="05050102010706020507" pitchFamily="18" charset="2"/>
              </a:rPr>
              <a:t> Traces </a:t>
            </a:r>
            <a:r>
              <a:rPr lang="fr-FR" sz="1697" b="1" dirty="0">
                <a:solidFill>
                  <a:srgbClr val="ED7D31"/>
                </a:solidFill>
                <a:latin typeface="Arial" charset="0"/>
                <a:cs typeface="Arial" charset="0"/>
              </a:rPr>
              <a:t> </a:t>
            </a:r>
          </a:p>
        </p:txBody>
      </p:sp>
      <p:sp>
        <p:nvSpPr>
          <p:cNvPr id="15" name="ZoneTexte 3">
            <a:extLst>
              <a:ext uri="{FF2B5EF4-FFF2-40B4-BE49-F238E27FC236}">
                <a16:creationId xmlns:a16="http://schemas.microsoft.com/office/drawing/2014/main" id="{EED27EEB-5013-438F-8294-36D977572219}"/>
              </a:ext>
            </a:extLst>
          </p:cNvPr>
          <p:cNvSpPr txBox="1"/>
          <p:nvPr/>
        </p:nvSpPr>
        <p:spPr>
          <a:xfrm>
            <a:off x="1348416" y="1989590"/>
            <a:ext cx="1064715" cy="353495"/>
          </a:xfrm>
          <a:prstGeom prst="rect">
            <a:avLst/>
          </a:prstGeom>
          <a:noFill/>
          <a:ln w="28575">
            <a:solidFill>
              <a:schemeClr val="tx1"/>
            </a:solidFill>
          </a:ln>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fr-FR" sz="1697" b="1" dirty="0">
                <a:solidFill>
                  <a:prstClr val="black"/>
                </a:solidFill>
                <a:latin typeface="Arial" charset="0"/>
                <a:cs typeface="Arial" charset="0"/>
              </a:rPr>
              <a:t>~100 nm</a:t>
            </a:r>
            <a:endParaRPr lang="en-GB" sz="1697" b="1" dirty="0">
              <a:solidFill>
                <a:prstClr val="black"/>
              </a:solidFill>
              <a:latin typeface="Arial" charset="0"/>
              <a:cs typeface="Arial" charset="0"/>
            </a:endParaRPr>
          </a:p>
        </p:txBody>
      </p:sp>
      <p:sp>
        <p:nvSpPr>
          <p:cNvPr id="16" name="Flèche : droite 11">
            <a:extLst>
              <a:ext uri="{FF2B5EF4-FFF2-40B4-BE49-F238E27FC236}">
                <a16:creationId xmlns:a16="http://schemas.microsoft.com/office/drawing/2014/main" id="{C18CFD9B-397F-44AB-9172-E58BE2AD260B}"/>
              </a:ext>
            </a:extLst>
          </p:cNvPr>
          <p:cNvSpPr/>
          <p:nvPr/>
        </p:nvSpPr>
        <p:spPr>
          <a:xfrm rot="10800000">
            <a:off x="2425027" y="2057419"/>
            <a:ext cx="672330" cy="2212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852924" fontAlgn="base">
              <a:spcBef>
                <a:spcPct val="0"/>
              </a:spcBef>
              <a:spcAft>
                <a:spcPct val="0"/>
              </a:spcAft>
            </a:pPr>
            <a:endParaRPr lang="en-GB" sz="1697">
              <a:solidFill>
                <a:prstClr val="white"/>
              </a:solidFill>
              <a:latin typeface="Calibri" panose="020F0502020204030204"/>
            </a:endParaRPr>
          </a:p>
        </p:txBody>
      </p:sp>
      <p:sp>
        <p:nvSpPr>
          <p:cNvPr id="17" name="ZoneTexte 12">
            <a:extLst>
              <a:ext uri="{FF2B5EF4-FFF2-40B4-BE49-F238E27FC236}">
                <a16:creationId xmlns:a16="http://schemas.microsoft.com/office/drawing/2014/main" id="{C004D6C1-128F-4BF8-8687-F02710D4EF9B}"/>
              </a:ext>
            </a:extLst>
          </p:cNvPr>
          <p:cNvSpPr txBox="1"/>
          <p:nvPr/>
        </p:nvSpPr>
        <p:spPr>
          <a:xfrm>
            <a:off x="3619947" y="1360589"/>
            <a:ext cx="1503938" cy="275140"/>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fr-FR" sz="1188" dirty="0">
                <a:solidFill>
                  <a:prstClr val="white"/>
                </a:solidFill>
                <a:latin typeface="Arial" charset="0"/>
                <a:cs typeface="Arial" charset="0"/>
              </a:rPr>
              <a:t>Coll LPS </a:t>
            </a:r>
            <a:r>
              <a:rPr lang="fr-FR" sz="1188" dirty="0" err="1">
                <a:solidFill>
                  <a:prstClr val="white"/>
                </a:solidFill>
                <a:latin typeface="Arial" charset="0"/>
                <a:cs typeface="Arial" charset="0"/>
              </a:rPr>
              <a:t>UPSAclay</a:t>
            </a:r>
            <a:endParaRPr lang="en-GB" sz="1188" dirty="0">
              <a:solidFill>
                <a:prstClr val="white"/>
              </a:solidFill>
              <a:latin typeface="Arial" charset="0"/>
              <a:cs typeface="Arial" charset="0"/>
            </a:endParaRPr>
          </a:p>
        </p:txBody>
      </p:sp>
      <p:sp>
        <p:nvSpPr>
          <p:cNvPr id="18" name="ZoneTexte 32">
            <a:extLst>
              <a:ext uri="{FF2B5EF4-FFF2-40B4-BE49-F238E27FC236}">
                <a16:creationId xmlns:a16="http://schemas.microsoft.com/office/drawing/2014/main" id="{F0879E10-AEC3-4726-BC77-757DD3364BEB}"/>
              </a:ext>
            </a:extLst>
          </p:cNvPr>
          <p:cNvSpPr txBox="1"/>
          <p:nvPr/>
        </p:nvSpPr>
        <p:spPr>
          <a:xfrm>
            <a:off x="1092293" y="2490748"/>
            <a:ext cx="2046945" cy="71923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fr-FR" sz="1358" b="1" dirty="0">
                <a:solidFill>
                  <a:prstClr val="black"/>
                </a:solidFill>
                <a:latin typeface="Arial" charset="0"/>
                <a:cs typeface="Arial" charset="0"/>
              </a:rPr>
              <a:t>10 to 100 times more </a:t>
            </a:r>
            <a:r>
              <a:rPr lang="fr-FR" sz="1358" b="1" dirty="0" err="1">
                <a:solidFill>
                  <a:prstClr val="black"/>
                </a:solidFill>
                <a:latin typeface="Arial" charset="0"/>
                <a:cs typeface="Arial" charset="0"/>
              </a:rPr>
              <a:t>than</a:t>
            </a:r>
            <a:r>
              <a:rPr lang="fr-FR" sz="1358" b="1" dirty="0">
                <a:solidFill>
                  <a:prstClr val="black"/>
                </a:solidFill>
                <a:latin typeface="Arial" charset="0"/>
                <a:cs typeface="Arial" charset="0"/>
              </a:rPr>
              <a:t> the </a:t>
            </a:r>
            <a:r>
              <a:rPr lang="fr-FR" sz="1358" b="1" dirty="0" err="1">
                <a:solidFill>
                  <a:prstClr val="black"/>
                </a:solidFill>
                <a:latin typeface="Arial" charset="0"/>
                <a:cs typeface="Arial" charset="0"/>
              </a:rPr>
              <a:t>usual</a:t>
            </a:r>
            <a:r>
              <a:rPr lang="fr-FR" sz="1358" b="1" dirty="0">
                <a:solidFill>
                  <a:prstClr val="black"/>
                </a:solidFill>
                <a:latin typeface="Arial" charset="0"/>
                <a:cs typeface="Arial" charset="0"/>
              </a:rPr>
              <a:t> keV and MeV  projectiles</a:t>
            </a:r>
            <a:endParaRPr lang="en-GB" sz="1358" b="1" dirty="0">
              <a:solidFill>
                <a:prstClr val="black"/>
              </a:solidFill>
              <a:latin typeface="Arial" charset="0"/>
              <a:cs typeface="Arial" charset="0"/>
            </a:endParaRPr>
          </a:p>
        </p:txBody>
      </p:sp>
      <p:sp>
        <p:nvSpPr>
          <p:cNvPr id="19" name="CustomShape 8">
            <a:extLst>
              <a:ext uri="{FF2B5EF4-FFF2-40B4-BE49-F238E27FC236}">
                <a16:creationId xmlns:a16="http://schemas.microsoft.com/office/drawing/2014/main" id="{9FBF33C8-C98D-4205-9DB6-7CA1A7BBA52A}"/>
              </a:ext>
            </a:extLst>
          </p:cNvPr>
          <p:cNvSpPr/>
          <p:nvPr/>
        </p:nvSpPr>
        <p:spPr>
          <a:xfrm>
            <a:off x="5628415" y="1177090"/>
            <a:ext cx="4667878" cy="1811832"/>
          </a:xfrm>
          <a:prstGeom prst="rect">
            <a:avLst/>
          </a:prstGeom>
          <a:noFill/>
          <a:ln>
            <a:noFill/>
          </a:ln>
        </p:spPr>
        <p:txBody>
          <a:bodyPr lIns="76393" tIns="38196" rIns="76393" bIns="38196"/>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a:spcBef>
                <a:spcPct val="0"/>
              </a:spcBef>
              <a:spcAft>
                <a:spcPct val="0"/>
              </a:spcAft>
            </a:pPr>
            <a:r>
              <a:rPr lang="en-GB" sz="1697" b="1" dirty="0">
                <a:solidFill>
                  <a:srgbClr val="ED7D31"/>
                </a:solidFill>
                <a:latin typeface="Arial" charset="0"/>
                <a:cs typeface="Arial" charset="0"/>
              </a:rPr>
              <a:t>Hundreds of ions emitted by impact</a:t>
            </a:r>
          </a:p>
          <a:p>
            <a:pPr defTabSz="852924">
              <a:spcBef>
                <a:spcPct val="0"/>
              </a:spcBef>
              <a:spcAft>
                <a:spcPct val="0"/>
              </a:spcAft>
            </a:pPr>
            <a:r>
              <a:rPr lang="en-GB" b="1" dirty="0">
                <a:solidFill>
                  <a:schemeClr val="tx1"/>
                </a:solidFill>
                <a:latin typeface="Arial" charset="0"/>
                <a:cs typeface="Arial" charset="0"/>
              </a:rPr>
              <a:t>100 to 1000 times more than current probes</a:t>
            </a:r>
          </a:p>
          <a:p>
            <a:pPr defTabSz="852924">
              <a:spcBef>
                <a:spcPct val="0"/>
              </a:spcBef>
              <a:spcAft>
                <a:spcPct val="0"/>
              </a:spcAft>
            </a:pPr>
            <a:r>
              <a:rPr lang="en-GB" b="1" dirty="0">
                <a:solidFill>
                  <a:schemeClr val="tx1"/>
                </a:solidFill>
                <a:latin typeface="Arial" charset="0"/>
                <a:cs typeface="Arial" charset="0"/>
              </a:rPr>
              <a:t>Coincidences are possible IN the volume of emission</a:t>
            </a:r>
            <a:endParaRPr lang="fr-FR" b="1" dirty="0">
              <a:solidFill>
                <a:schemeClr val="tx1"/>
              </a:solidFill>
              <a:latin typeface="Arial" charset="0"/>
              <a:cs typeface="Arial" charset="0"/>
            </a:endParaRPr>
          </a:p>
          <a:p>
            <a:pPr marL="242537" indent="-242537" defTabSz="852924">
              <a:spcBef>
                <a:spcPct val="0"/>
              </a:spcBef>
              <a:spcAft>
                <a:spcPct val="0"/>
              </a:spcAft>
              <a:buFont typeface="Arial" panose="020B0604020202020204" pitchFamily="34" charset="0"/>
              <a:buChar char="•"/>
            </a:pPr>
            <a:endParaRPr lang="en-GB" sz="1528" b="1" dirty="0">
              <a:solidFill>
                <a:srgbClr val="FF0000"/>
              </a:solidFill>
              <a:cs typeface="Arial" charset="0"/>
            </a:endParaRPr>
          </a:p>
          <a:p>
            <a:pPr marL="242537" indent="-242537" defTabSz="852924">
              <a:spcBef>
                <a:spcPct val="0"/>
              </a:spcBef>
              <a:spcAft>
                <a:spcPct val="0"/>
              </a:spcAft>
              <a:buFont typeface="Arial" panose="020B0604020202020204" pitchFamily="34" charset="0"/>
              <a:buChar char="•"/>
            </a:pPr>
            <a:r>
              <a:rPr lang="en-GB" sz="1528" b="1" dirty="0">
                <a:solidFill>
                  <a:srgbClr val="00B050"/>
                </a:solidFill>
                <a:cs typeface="Arial" charset="0"/>
              </a:rPr>
              <a:t>Structural studies at the nanometric scale</a:t>
            </a:r>
          </a:p>
          <a:p>
            <a:pPr marL="242537" indent="-242537" defTabSz="852924">
              <a:spcBef>
                <a:spcPct val="0"/>
              </a:spcBef>
              <a:spcAft>
                <a:spcPct val="0"/>
              </a:spcAft>
              <a:buFont typeface="Arial" panose="020B0604020202020204" pitchFamily="34" charset="0"/>
              <a:buChar char="•"/>
            </a:pPr>
            <a:r>
              <a:rPr lang="en-GB" sz="1528" b="1" dirty="0">
                <a:solidFill>
                  <a:srgbClr val="00B050"/>
                </a:solidFill>
                <a:cs typeface="Arial" charset="0"/>
              </a:rPr>
              <a:t>High sensitivity on all materials, from metals to biological samples</a:t>
            </a:r>
            <a:endParaRPr lang="fr-FR" sz="1528" b="1" dirty="0">
              <a:solidFill>
                <a:srgbClr val="00B050"/>
              </a:solidFill>
              <a:cs typeface="Arial" charset="0"/>
            </a:endParaRPr>
          </a:p>
          <a:p>
            <a:pPr defTabSz="852924" fontAlgn="base">
              <a:spcBef>
                <a:spcPct val="0"/>
              </a:spcBef>
              <a:spcAft>
                <a:spcPct val="0"/>
              </a:spcAft>
            </a:pPr>
            <a:endParaRPr lang="fr-FR" sz="1528" b="1" dirty="0">
              <a:solidFill>
                <a:srgbClr val="FF0000"/>
              </a:solidFill>
              <a:cs typeface="Arial" charset="0"/>
            </a:endParaRPr>
          </a:p>
          <a:p>
            <a:pPr defTabSz="852924" fontAlgn="base">
              <a:spcBef>
                <a:spcPct val="0"/>
              </a:spcBef>
              <a:spcAft>
                <a:spcPct val="0"/>
              </a:spcAft>
            </a:pPr>
            <a:endParaRPr lang="en-GB" sz="1528" b="1" dirty="0">
              <a:solidFill>
                <a:srgbClr val="FF0000"/>
              </a:solidFill>
              <a:latin typeface="Arial" charset="0"/>
              <a:cs typeface="Arial" charset="0"/>
            </a:endParaRPr>
          </a:p>
          <a:p>
            <a:pPr defTabSz="852924" fontAlgn="base">
              <a:spcBef>
                <a:spcPct val="0"/>
              </a:spcBef>
              <a:spcAft>
                <a:spcPct val="0"/>
              </a:spcAft>
            </a:pPr>
            <a:endParaRPr sz="1697" dirty="0">
              <a:solidFill>
                <a:prstClr val="black"/>
              </a:solidFill>
              <a:latin typeface="Arial" charset="0"/>
              <a:cs typeface="Arial" charset="0"/>
            </a:endParaRPr>
          </a:p>
          <a:p>
            <a:pPr defTabSz="852924" fontAlgn="base">
              <a:spcBef>
                <a:spcPct val="0"/>
              </a:spcBef>
              <a:spcAft>
                <a:spcPct val="0"/>
              </a:spcAft>
              <a:buFont typeface="Arial"/>
              <a:buChar char="•"/>
            </a:pPr>
            <a:endParaRPr sz="1697" dirty="0">
              <a:solidFill>
                <a:prstClr val="black"/>
              </a:solidFill>
              <a:latin typeface="Arial" charset="0"/>
              <a:cs typeface="Arial" charset="0"/>
            </a:endParaRPr>
          </a:p>
          <a:p>
            <a:pPr defTabSz="852924" fontAlgn="base">
              <a:spcBef>
                <a:spcPct val="0"/>
              </a:spcBef>
              <a:spcAft>
                <a:spcPct val="0"/>
              </a:spcAft>
            </a:pPr>
            <a:endParaRPr sz="1697" dirty="0">
              <a:solidFill>
                <a:prstClr val="black"/>
              </a:solidFill>
              <a:latin typeface="Arial" charset="0"/>
              <a:cs typeface="Arial" charset="0"/>
            </a:endParaRPr>
          </a:p>
          <a:p>
            <a:pPr defTabSz="852924" fontAlgn="base">
              <a:spcBef>
                <a:spcPct val="0"/>
              </a:spcBef>
              <a:spcAft>
                <a:spcPct val="0"/>
              </a:spcAft>
            </a:pPr>
            <a:endParaRPr sz="1697" dirty="0">
              <a:solidFill>
                <a:prstClr val="black"/>
              </a:solidFill>
              <a:latin typeface="Arial" charset="0"/>
              <a:cs typeface="Arial" charset="0"/>
            </a:endParaRPr>
          </a:p>
          <a:p>
            <a:pPr defTabSz="852924" fontAlgn="base">
              <a:spcBef>
                <a:spcPct val="0"/>
              </a:spcBef>
              <a:spcAft>
                <a:spcPct val="0"/>
              </a:spcAft>
            </a:pPr>
            <a:r>
              <a:rPr lang="fr-FR" sz="1358" dirty="0">
                <a:solidFill>
                  <a:prstClr val="black"/>
                </a:solidFill>
                <a:latin typeface="Arial" charset="0"/>
                <a:cs typeface="Arial" charset="0"/>
              </a:rPr>
              <a:t>             </a:t>
            </a:r>
          </a:p>
          <a:p>
            <a:pPr defTabSz="852924" fontAlgn="base">
              <a:spcBef>
                <a:spcPct val="0"/>
              </a:spcBef>
              <a:spcAft>
                <a:spcPct val="0"/>
              </a:spcAft>
            </a:pPr>
            <a:endParaRPr lang="fr-FR" sz="1358" dirty="0">
              <a:solidFill>
                <a:prstClr val="black"/>
              </a:solidFill>
              <a:latin typeface="Arial" charset="0"/>
              <a:cs typeface="Arial" charset="0"/>
            </a:endParaRPr>
          </a:p>
          <a:p>
            <a:pPr defTabSz="852924" fontAlgn="base">
              <a:spcBef>
                <a:spcPct val="0"/>
              </a:spcBef>
              <a:spcAft>
                <a:spcPct val="0"/>
              </a:spcAft>
            </a:pPr>
            <a:r>
              <a:rPr lang="fr-FR" sz="1358" dirty="0">
                <a:solidFill>
                  <a:prstClr val="black"/>
                </a:solidFill>
                <a:latin typeface="Arial" charset="0"/>
                <a:cs typeface="Arial" charset="0"/>
              </a:rPr>
              <a:t>              </a:t>
            </a:r>
          </a:p>
          <a:p>
            <a:pPr defTabSz="852924" fontAlgn="base">
              <a:spcBef>
                <a:spcPct val="0"/>
              </a:spcBef>
              <a:spcAft>
                <a:spcPct val="0"/>
              </a:spcAft>
            </a:pPr>
            <a:endParaRPr lang="fr-FR" sz="1358" dirty="0">
              <a:solidFill>
                <a:prstClr val="black"/>
              </a:solidFill>
              <a:latin typeface="Arial" charset="0"/>
              <a:cs typeface="Arial" charset="0"/>
            </a:endParaRPr>
          </a:p>
          <a:p>
            <a:pPr defTabSz="852924" fontAlgn="base">
              <a:spcBef>
                <a:spcPct val="0"/>
              </a:spcBef>
              <a:spcAft>
                <a:spcPct val="0"/>
              </a:spcAft>
            </a:pPr>
            <a:r>
              <a:rPr lang="fr-FR" sz="1358" dirty="0">
                <a:solidFill>
                  <a:prstClr val="black"/>
                </a:solidFill>
                <a:latin typeface="Arial" charset="0"/>
                <a:cs typeface="Arial" charset="0"/>
              </a:rPr>
              <a:t>         </a:t>
            </a:r>
            <a:r>
              <a:rPr lang="fr-FR" sz="1358" dirty="0" err="1">
                <a:solidFill>
                  <a:prstClr val="black"/>
                </a:solidFill>
                <a:latin typeface="Arial" charset="0"/>
                <a:cs typeface="Arial" charset="0"/>
              </a:rPr>
              <a:t>Analysis</a:t>
            </a:r>
            <a:r>
              <a:rPr lang="fr-FR" sz="1358" dirty="0">
                <a:solidFill>
                  <a:prstClr val="black"/>
                </a:solidFill>
                <a:latin typeface="Arial" charset="0"/>
                <a:cs typeface="Arial" charset="0"/>
              </a:rPr>
              <a:t> of « </a:t>
            </a:r>
            <a:r>
              <a:rPr lang="fr-FR" sz="1358" dirty="0" err="1">
                <a:solidFill>
                  <a:prstClr val="black"/>
                </a:solidFill>
                <a:latin typeface="Arial" charset="0"/>
                <a:cs typeface="Arial" charset="0"/>
              </a:rPr>
              <a:t>beam</a:t>
            </a:r>
            <a:r>
              <a:rPr lang="fr-FR" sz="1358" dirty="0">
                <a:solidFill>
                  <a:prstClr val="black"/>
                </a:solidFill>
                <a:latin typeface="Arial" charset="0"/>
                <a:cs typeface="Arial" charset="0"/>
              </a:rPr>
              <a:t> screens » </a:t>
            </a:r>
            <a:r>
              <a:rPr lang="fr-FR" sz="1358" dirty="0" err="1">
                <a:solidFill>
                  <a:prstClr val="black"/>
                </a:solidFill>
                <a:latin typeface="Arial" charset="0"/>
                <a:cs typeface="Arial" charset="0"/>
              </a:rPr>
              <a:t>from</a:t>
            </a:r>
            <a:r>
              <a:rPr lang="fr-FR" sz="1358" dirty="0">
                <a:solidFill>
                  <a:prstClr val="black"/>
                </a:solidFill>
                <a:latin typeface="Arial" charset="0"/>
                <a:cs typeface="Arial" charset="0"/>
              </a:rPr>
              <a:t> LHC-CERN</a:t>
            </a:r>
          </a:p>
          <a:p>
            <a:pPr defTabSz="852924" fontAlgn="base">
              <a:spcBef>
                <a:spcPct val="0"/>
              </a:spcBef>
              <a:spcAft>
                <a:spcPct val="0"/>
              </a:spcAft>
            </a:pPr>
            <a:r>
              <a:rPr lang="fr-FR" sz="1358" dirty="0">
                <a:solidFill>
                  <a:prstClr val="black"/>
                </a:solidFill>
                <a:latin typeface="Arial" charset="0"/>
                <a:cs typeface="Arial" charset="0"/>
              </a:rPr>
              <a:t>	</a:t>
            </a:r>
            <a:r>
              <a:rPr lang="fr-FR" sz="1358" dirty="0" err="1">
                <a:solidFill>
                  <a:prstClr val="black"/>
                </a:solidFill>
                <a:latin typeface="Arial" charset="0"/>
                <a:cs typeface="Arial" charset="0"/>
              </a:rPr>
              <a:t>Suheyla</a:t>
            </a:r>
            <a:r>
              <a:rPr lang="fr-FR" sz="1358" dirty="0">
                <a:solidFill>
                  <a:prstClr val="black"/>
                </a:solidFill>
                <a:latin typeface="Arial" charset="0"/>
                <a:cs typeface="Arial" charset="0"/>
              </a:rPr>
              <a:t> </a:t>
            </a:r>
            <a:r>
              <a:rPr lang="fr-FR" sz="1358" dirty="0" err="1">
                <a:solidFill>
                  <a:prstClr val="black"/>
                </a:solidFill>
                <a:latin typeface="Arial" charset="0"/>
                <a:cs typeface="Arial" charset="0"/>
              </a:rPr>
              <a:t>Bilgen</a:t>
            </a:r>
            <a:r>
              <a:rPr lang="fr-FR" sz="1358" dirty="0">
                <a:solidFill>
                  <a:prstClr val="black"/>
                </a:solidFill>
                <a:latin typeface="Arial" charset="0"/>
                <a:cs typeface="Arial" charset="0"/>
              </a:rPr>
              <a:t> PhD  (</a:t>
            </a:r>
            <a:r>
              <a:rPr lang="fr-FR" sz="1358" dirty="0" err="1">
                <a:solidFill>
                  <a:prstClr val="black"/>
                </a:solidFill>
                <a:latin typeface="Arial" charset="0"/>
                <a:cs typeface="Arial" charset="0"/>
              </a:rPr>
              <a:t>december</a:t>
            </a:r>
            <a:r>
              <a:rPr lang="fr-FR" sz="1358" dirty="0">
                <a:solidFill>
                  <a:prstClr val="black"/>
                </a:solidFill>
                <a:latin typeface="Arial" charset="0"/>
                <a:cs typeface="Arial" charset="0"/>
              </a:rPr>
              <a:t> 2020)</a:t>
            </a:r>
            <a:endParaRPr sz="1358" dirty="0">
              <a:solidFill>
                <a:prstClr val="black"/>
              </a:solidFill>
              <a:latin typeface="Arial" charset="0"/>
              <a:cs typeface="Arial" charset="0"/>
            </a:endParaRPr>
          </a:p>
        </p:txBody>
      </p:sp>
      <p:sp>
        <p:nvSpPr>
          <p:cNvPr id="20" name="Rectangle 19">
            <a:extLst>
              <a:ext uri="{FF2B5EF4-FFF2-40B4-BE49-F238E27FC236}">
                <a16:creationId xmlns:a16="http://schemas.microsoft.com/office/drawing/2014/main" id="{DB1ED148-D517-437F-A474-E7A4FFEA7DF1}"/>
              </a:ext>
            </a:extLst>
          </p:cNvPr>
          <p:cNvSpPr/>
          <p:nvPr/>
        </p:nvSpPr>
        <p:spPr>
          <a:xfrm>
            <a:off x="977597" y="3348627"/>
            <a:ext cx="4570652" cy="875817"/>
          </a:xfrm>
          <a:prstGeom prst="rect">
            <a:avLst/>
          </a:prstGeom>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852924" fontAlgn="base">
              <a:spcBef>
                <a:spcPct val="0"/>
              </a:spcBef>
              <a:spcAft>
                <a:spcPct val="0"/>
              </a:spcAft>
            </a:pPr>
            <a:r>
              <a:rPr lang="fr-FR" sz="1697" b="1" dirty="0">
                <a:solidFill>
                  <a:srgbClr val="ED7D31"/>
                </a:solidFill>
                <a:cs typeface="Arial" charset="0"/>
              </a:rPr>
              <a:t>Volume of </a:t>
            </a:r>
            <a:r>
              <a:rPr lang="fr-FR" sz="1697" b="1" dirty="0" err="1">
                <a:solidFill>
                  <a:srgbClr val="ED7D31"/>
                </a:solidFill>
                <a:cs typeface="Arial" charset="0"/>
              </a:rPr>
              <a:t>organic</a:t>
            </a:r>
            <a:r>
              <a:rPr lang="fr-FR" sz="1697" b="1" dirty="0">
                <a:solidFill>
                  <a:srgbClr val="ED7D31"/>
                </a:solidFill>
                <a:cs typeface="Arial" charset="0"/>
              </a:rPr>
              <a:t> </a:t>
            </a:r>
            <a:r>
              <a:rPr lang="fr-FR" sz="1697" b="1" dirty="0" err="1">
                <a:solidFill>
                  <a:srgbClr val="ED7D31"/>
                </a:solidFill>
                <a:cs typeface="Arial" charset="0"/>
              </a:rPr>
              <a:t>matter</a:t>
            </a:r>
            <a:r>
              <a:rPr lang="fr-FR" sz="1697" b="1" dirty="0">
                <a:solidFill>
                  <a:srgbClr val="ED7D31"/>
                </a:solidFill>
                <a:cs typeface="Arial" charset="0"/>
              </a:rPr>
              <a:t> </a:t>
            </a:r>
            <a:r>
              <a:rPr lang="fr-FR" sz="1697" b="1" dirty="0" err="1">
                <a:solidFill>
                  <a:srgbClr val="ED7D31"/>
                </a:solidFill>
                <a:cs typeface="Arial" charset="0"/>
              </a:rPr>
              <a:t>ejected</a:t>
            </a:r>
            <a:r>
              <a:rPr lang="fr-FR" sz="1697" b="1" dirty="0">
                <a:solidFill>
                  <a:srgbClr val="ED7D31"/>
                </a:solidFill>
                <a:cs typeface="Arial" charset="0"/>
              </a:rPr>
              <a:t> by impact  :</a:t>
            </a:r>
            <a:r>
              <a:rPr lang="fr-FR" sz="1697" b="1" dirty="0">
                <a:cs typeface="Arial" charset="0"/>
              </a:rPr>
              <a:t> 10</a:t>
            </a:r>
            <a:r>
              <a:rPr lang="fr-FR" sz="1697" b="1" baseline="30000" dirty="0">
                <a:cs typeface="Arial" charset="0"/>
              </a:rPr>
              <a:t>6</a:t>
            </a:r>
            <a:r>
              <a:rPr lang="fr-FR" sz="1697" b="1" dirty="0">
                <a:cs typeface="Arial" charset="0"/>
              </a:rPr>
              <a:t> nm</a:t>
            </a:r>
            <a:r>
              <a:rPr lang="fr-FR" sz="1697" b="1" baseline="30000" dirty="0">
                <a:cs typeface="Arial" charset="0"/>
              </a:rPr>
              <a:t>3</a:t>
            </a:r>
            <a:r>
              <a:rPr lang="fr-FR" sz="1697" b="1" dirty="0">
                <a:cs typeface="Arial" charset="0"/>
              </a:rPr>
              <a:t> /impact</a:t>
            </a:r>
          </a:p>
          <a:p>
            <a:pPr defTabSz="852924" fontAlgn="base">
              <a:spcBef>
                <a:spcPct val="0"/>
              </a:spcBef>
              <a:spcAft>
                <a:spcPct val="0"/>
              </a:spcAft>
            </a:pPr>
            <a:r>
              <a:rPr lang="fr-FR" sz="1697" b="1" dirty="0">
                <a:solidFill>
                  <a:prstClr val="black"/>
                </a:solidFill>
                <a:latin typeface="Arial" charset="0"/>
                <a:cs typeface="Arial" charset="0"/>
              </a:rPr>
              <a:t>WITHOUT destruction of </a:t>
            </a:r>
            <a:r>
              <a:rPr lang="fr-FR" sz="1697" b="1" dirty="0" err="1">
                <a:solidFill>
                  <a:prstClr val="black"/>
                </a:solidFill>
                <a:latin typeface="Arial" charset="0"/>
                <a:cs typeface="Arial" charset="0"/>
              </a:rPr>
              <a:t>organic</a:t>
            </a:r>
            <a:r>
              <a:rPr lang="fr-FR" sz="1697" b="1" dirty="0">
                <a:solidFill>
                  <a:prstClr val="black"/>
                </a:solidFill>
                <a:latin typeface="Arial" charset="0"/>
                <a:cs typeface="Arial" charset="0"/>
              </a:rPr>
              <a:t> film</a:t>
            </a:r>
            <a:endParaRPr lang="fr-FR" sz="1697" dirty="0">
              <a:solidFill>
                <a:prstClr val="black"/>
              </a:solidFill>
              <a:latin typeface="Arial" charset="0"/>
              <a:cs typeface="Arial" charset="0"/>
            </a:endParaRPr>
          </a:p>
        </p:txBody>
      </p:sp>
      <p:pic>
        <p:nvPicPr>
          <p:cNvPr id="21" name="Image 20">
            <a:extLst>
              <a:ext uri="{FF2B5EF4-FFF2-40B4-BE49-F238E27FC236}">
                <a16:creationId xmlns:a16="http://schemas.microsoft.com/office/drawing/2014/main" id="{5C186254-FD36-4635-8F86-505F33A56CC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85202" y="3017085"/>
            <a:ext cx="4406557" cy="1961925"/>
          </a:xfrm>
          <a:prstGeom prst="rect">
            <a:avLst/>
          </a:prstGeom>
        </p:spPr>
      </p:pic>
      <p:pic>
        <p:nvPicPr>
          <p:cNvPr id="22" name="Image 21">
            <a:extLst>
              <a:ext uri="{FF2B5EF4-FFF2-40B4-BE49-F238E27FC236}">
                <a16:creationId xmlns:a16="http://schemas.microsoft.com/office/drawing/2014/main" id="{C1351107-DC71-401C-81F7-ED603B957E8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611433" y="1058954"/>
            <a:ext cx="4816187" cy="3843893"/>
          </a:xfrm>
          <a:prstGeom prst="rect">
            <a:avLst/>
          </a:prstGeom>
        </p:spPr>
      </p:pic>
      <p:pic>
        <p:nvPicPr>
          <p:cNvPr id="3" name="Image 2">
            <a:extLst>
              <a:ext uri="{FF2B5EF4-FFF2-40B4-BE49-F238E27FC236}">
                <a16:creationId xmlns:a16="http://schemas.microsoft.com/office/drawing/2014/main" id="{6D7BB906-D516-4698-9EA6-135E64FD0CAF}"/>
              </a:ext>
            </a:extLst>
          </p:cNvPr>
          <p:cNvPicPr>
            <a:picLocks noChangeAspect="1"/>
          </p:cNvPicPr>
          <p:nvPr/>
        </p:nvPicPr>
        <p:blipFill>
          <a:blip r:embed="rId7"/>
          <a:stretch>
            <a:fillRect/>
          </a:stretch>
        </p:blipFill>
        <p:spPr>
          <a:xfrm>
            <a:off x="262171" y="1067076"/>
            <a:ext cx="5335324" cy="3381086"/>
          </a:xfrm>
          <a:prstGeom prst="rect">
            <a:avLst/>
          </a:prstGeom>
        </p:spPr>
      </p:pic>
      <p:grpSp>
        <p:nvGrpSpPr>
          <p:cNvPr id="5" name="Groupe 4">
            <a:extLst>
              <a:ext uri="{FF2B5EF4-FFF2-40B4-BE49-F238E27FC236}">
                <a16:creationId xmlns:a16="http://schemas.microsoft.com/office/drawing/2014/main" id="{8131ECA4-80EB-43CB-86A7-7524EC254CD0}"/>
              </a:ext>
            </a:extLst>
          </p:cNvPr>
          <p:cNvGrpSpPr/>
          <p:nvPr/>
        </p:nvGrpSpPr>
        <p:grpSpPr>
          <a:xfrm>
            <a:off x="7756213" y="678539"/>
            <a:ext cx="2966085" cy="2489200"/>
            <a:chOff x="7502789" y="581473"/>
            <a:chExt cx="2966085" cy="2489200"/>
          </a:xfrm>
        </p:grpSpPr>
        <p:pic>
          <p:nvPicPr>
            <p:cNvPr id="23" name="Image 22">
              <a:extLst>
                <a:ext uri="{FF2B5EF4-FFF2-40B4-BE49-F238E27FC236}">
                  <a16:creationId xmlns:a16="http://schemas.microsoft.com/office/drawing/2014/main" id="{7DD733DD-C91A-46BA-B018-C12AC02357B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502789" y="581473"/>
              <a:ext cx="2966085" cy="2489200"/>
            </a:xfrm>
            <a:prstGeom prst="rect">
              <a:avLst/>
            </a:prstGeom>
          </p:spPr>
        </p:pic>
        <p:sp>
          <p:nvSpPr>
            <p:cNvPr id="4" name="ZoneTexte 3">
              <a:extLst>
                <a:ext uri="{FF2B5EF4-FFF2-40B4-BE49-F238E27FC236}">
                  <a16:creationId xmlns:a16="http://schemas.microsoft.com/office/drawing/2014/main" id="{1A0EE15F-CA61-4CDC-BB11-81C5FD83FE59}"/>
                </a:ext>
              </a:extLst>
            </p:cNvPr>
            <p:cNvSpPr txBox="1"/>
            <p:nvPr/>
          </p:nvSpPr>
          <p:spPr>
            <a:xfrm>
              <a:off x="8462543" y="983081"/>
              <a:ext cx="1794081" cy="400110"/>
            </a:xfrm>
            <a:prstGeom prst="rect">
              <a:avLst/>
            </a:prstGeom>
            <a:noFill/>
          </p:spPr>
          <p:txBody>
            <a:bodyPr wrap="none" rtlCol="0">
              <a:spAutoFit/>
            </a:bodyPr>
            <a:lstStyle/>
            <a:p>
              <a:r>
                <a:rPr lang="fr-FR" dirty="0"/>
                <a:t>Graphene film</a:t>
              </a:r>
              <a:endParaRPr lang="en-GB" dirty="0"/>
            </a:p>
          </p:txBody>
        </p:sp>
      </p:grpSp>
      <p:sp>
        <p:nvSpPr>
          <p:cNvPr id="6" name="Espace réservé du pied de page 5">
            <a:extLst>
              <a:ext uri="{FF2B5EF4-FFF2-40B4-BE49-F238E27FC236}">
                <a16:creationId xmlns:a16="http://schemas.microsoft.com/office/drawing/2014/main" id="{3A4C74A7-6296-4742-AFC0-F393B5606A18}"/>
              </a:ext>
            </a:extLst>
          </p:cNvPr>
          <p:cNvSpPr>
            <a:spLocks noGrp="1"/>
          </p:cNvSpPr>
          <p:nvPr>
            <p:ph type="ftr" sz="quarter" idx="11"/>
          </p:nvPr>
        </p:nvSpPr>
        <p:spPr/>
        <p:txBody>
          <a:bodyPr/>
          <a:lstStyle/>
          <a:p>
            <a:r>
              <a:rPr lang="fr-FR"/>
              <a:t>Mon exposé - Journée Irradiation et AnaLyse IJCLAB</a:t>
            </a:r>
            <a:endParaRPr lang="fr-FR" dirty="0"/>
          </a:p>
        </p:txBody>
      </p:sp>
      <p:sp>
        <p:nvSpPr>
          <p:cNvPr id="8" name="Espace réservé du numéro de diapositive 7">
            <a:extLst>
              <a:ext uri="{FF2B5EF4-FFF2-40B4-BE49-F238E27FC236}">
                <a16:creationId xmlns:a16="http://schemas.microsoft.com/office/drawing/2014/main" id="{F2D520B7-EA73-45DF-9DEB-29FC6798A78F}"/>
              </a:ext>
            </a:extLst>
          </p:cNvPr>
          <p:cNvSpPr>
            <a:spLocks noGrp="1"/>
          </p:cNvSpPr>
          <p:nvPr>
            <p:ph type="sldNum" sz="quarter" idx="12"/>
          </p:nvPr>
        </p:nvSpPr>
        <p:spPr/>
        <p:txBody>
          <a:bodyPr/>
          <a:lstStyle/>
          <a:p>
            <a:fld id="{77E71596-5F9D-49C5-9701-16B3CA54319D}" type="slidenum">
              <a:rPr lang="fr-FR" smtClean="0"/>
              <a:pPr/>
              <a:t>11</a:t>
            </a:fld>
            <a:endParaRPr lang="fr-FR" dirty="0"/>
          </a:p>
        </p:txBody>
      </p:sp>
      <p:sp>
        <p:nvSpPr>
          <p:cNvPr id="25" name="ZoneTexte 24">
            <a:extLst>
              <a:ext uri="{FF2B5EF4-FFF2-40B4-BE49-F238E27FC236}">
                <a16:creationId xmlns:a16="http://schemas.microsoft.com/office/drawing/2014/main" id="{D2C5221D-AF9A-4212-A39D-F473E770FDCA}"/>
              </a:ext>
            </a:extLst>
          </p:cNvPr>
          <p:cNvSpPr txBox="1"/>
          <p:nvPr/>
        </p:nvSpPr>
        <p:spPr>
          <a:xfrm>
            <a:off x="7834660" y="3553630"/>
            <a:ext cx="2294218" cy="400110"/>
          </a:xfrm>
          <a:prstGeom prst="rect">
            <a:avLst/>
          </a:prstGeom>
          <a:noFill/>
        </p:spPr>
        <p:txBody>
          <a:bodyPr wrap="none" rtlCol="0">
            <a:spAutoFit/>
          </a:bodyPr>
          <a:lstStyle/>
          <a:p>
            <a:r>
              <a:rPr lang="fr-FR" dirty="0" err="1">
                <a:solidFill>
                  <a:srgbClr val="FF0000"/>
                </a:solidFill>
              </a:rPr>
              <a:t>Confirmed</a:t>
            </a:r>
            <a:r>
              <a:rPr lang="fr-FR" dirty="0">
                <a:solidFill>
                  <a:srgbClr val="FF0000"/>
                </a:solidFill>
              </a:rPr>
              <a:t> by XPS</a:t>
            </a:r>
            <a:endParaRPr lang="en-GB" dirty="0">
              <a:solidFill>
                <a:srgbClr val="FF0000"/>
              </a:solidFill>
            </a:endParaRPr>
          </a:p>
        </p:txBody>
      </p:sp>
    </p:spTree>
    <p:extLst>
      <p:ext uri="{BB962C8B-B14F-4D97-AF65-F5344CB8AC3E}">
        <p14:creationId xmlns:p14="http://schemas.microsoft.com/office/powerpoint/2010/main" val="75292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82B8E107-E256-4069-8D24-2926335AFBF5}"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12</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r>
              <a:rPr lang="fr-FR" dirty="0" err="1"/>
              <a:t>Advantages</a:t>
            </a:r>
            <a:r>
              <a:rPr lang="fr-FR" dirty="0"/>
              <a:t> of </a:t>
            </a:r>
            <a:r>
              <a:rPr lang="fr-FR" dirty="0" err="1"/>
              <a:t>nanoparticle</a:t>
            </a:r>
            <a:r>
              <a:rPr lang="fr-FR" dirty="0"/>
              <a:t> </a:t>
            </a:r>
            <a:r>
              <a:rPr lang="fr-FR" dirty="0" err="1"/>
              <a:t>beams</a:t>
            </a:r>
            <a:endParaRPr lang="en-GB" dirty="0"/>
          </a:p>
        </p:txBody>
      </p:sp>
      <p:sp>
        <p:nvSpPr>
          <p:cNvPr id="9" name="Rectangle 8">
            <a:extLst>
              <a:ext uri="{FF2B5EF4-FFF2-40B4-BE49-F238E27FC236}">
                <a16:creationId xmlns:a16="http://schemas.microsoft.com/office/drawing/2014/main" id="{55BC64C2-65AF-49F0-9569-6C92B2D701B4}"/>
              </a:ext>
            </a:extLst>
          </p:cNvPr>
          <p:cNvSpPr/>
          <p:nvPr/>
        </p:nvSpPr>
        <p:spPr>
          <a:xfrm>
            <a:off x="1156820" y="797496"/>
            <a:ext cx="8459133" cy="707886"/>
          </a:xfrm>
          <a:prstGeom prst="rect">
            <a:avLst/>
          </a:prstGeom>
        </p:spPr>
        <p:txBody>
          <a:bodyPr wrap="square">
            <a:spAutoFit/>
          </a:bodyPr>
          <a:lstStyle/>
          <a:p>
            <a:pPr algn="ctr"/>
            <a:r>
              <a:rPr lang="en-GB" sz="2000" b="1" dirty="0">
                <a:solidFill>
                  <a:srgbClr val="FF0000"/>
                </a:solidFill>
              </a:rPr>
              <a:t>MeV NP ions beams appear as a very powerful probe for surface analysis in a large field of applications. </a:t>
            </a:r>
            <a:endParaRPr lang="fr-FR" sz="2000" b="1" dirty="0">
              <a:solidFill>
                <a:srgbClr val="FF0000"/>
              </a:solidFill>
            </a:endParaRPr>
          </a:p>
        </p:txBody>
      </p:sp>
      <p:sp>
        <p:nvSpPr>
          <p:cNvPr id="10" name="ZoneTexte 9">
            <a:extLst>
              <a:ext uri="{FF2B5EF4-FFF2-40B4-BE49-F238E27FC236}">
                <a16:creationId xmlns:a16="http://schemas.microsoft.com/office/drawing/2014/main" id="{AB35A772-46DA-479E-AA7E-4C0A2109F4D6}"/>
              </a:ext>
            </a:extLst>
          </p:cNvPr>
          <p:cNvSpPr txBox="1"/>
          <p:nvPr/>
        </p:nvSpPr>
        <p:spPr>
          <a:xfrm>
            <a:off x="341424" y="1721405"/>
            <a:ext cx="10250159" cy="4216539"/>
          </a:xfrm>
          <a:prstGeom prst="rect">
            <a:avLst/>
          </a:prstGeom>
          <a:noFill/>
        </p:spPr>
        <p:txBody>
          <a:bodyPr wrap="square" rtlCol="0">
            <a:spAutoFit/>
          </a:bodyPr>
          <a:lstStyle/>
          <a:p>
            <a:pPr marL="457200" lvl="0" indent="-457200">
              <a:buFont typeface="+mj-lt"/>
              <a:buAutoNum type="arabicPeriod"/>
            </a:pPr>
            <a:r>
              <a:rPr lang="fr-FR" b="1" dirty="0">
                <a:solidFill>
                  <a:prstClr val="black"/>
                </a:solidFill>
              </a:rPr>
              <a:t>The MeV NP projectiles </a:t>
            </a:r>
            <a:r>
              <a:rPr lang="fr-FR" b="1" dirty="0" err="1">
                <a:solidFill>
                  <a:prstClr val="black"/>
                </a:solidFill>
              </a:rPr>
              <a:t>induce</a:t>
            </a:r>
            <a:r>
              <a:rPr lang="fr-FR" b="1" dirty="0">
                <a:solidFill>
                  <a:prstClr val="black"/>
                </a:solidFill>
              </a:rPr>
              <a:t> </a:t>
            </a:r>
            <a:r>
              <a:rPr lang="fr-FR" b="1" dirty="0" err="1">
                <a:solidFill>
                  <a:prstClr val="black"/>
                </a:solidFill>
              </a:rPr>
              <a:t>very</a:t>
            </a:r>
            <a:r>
              <a:rPr lang="fr-FR" b="1" dirty="0">
                <a:solidFill>
                  <a:prstClr val="black"/>
                </a:solidFill>
              </a:rPr>
              <a:t> high </a:t>
            </a:r>
            <a:r>
              <a:rPr lang="fr-FR" b="1" dirty="0" err="1">
                <a:solidFill>
                  <a:prstClr val="black"/>
                </a:solidFill>
              </a:rPr>
              <a:t>emission</a:t>
            </a:r>
            <a:r>
              <a:rPr lang="fr-FR" b="1" dirty="0">
                <a:solidFill>
                  <a:prstClr val="black"/>
                </a:solidFill>
              </a:rPr>
              <a:t> </a:t>
            </a:r>
            <a:r>
              <a:rPr lang="fr-FR" b="1" dirty="0" err="1">
                <a:solidFill>
                  <a:prstClr val="black"/>
                </a:solidFill>
              </a:rPr>
              <a:t>yields</a:t>
            </a:r>
            <a:r>
              <a:rPr lang="fr-FR" b="1" dirty="0">
                <a:solidFill>
                  <a:prstClr val="black"/>
                </a:solidFill>
              </a:rPr>
              <a:t> </a:t>
            </a:r>
            <a:r>
              <a:rPr lang="fr-FR" sz="2000" b="1" dirty="0" err="1">
                <a:solidFill>
                  <a:srgbClr val="0070C0"/>
                </a:solidFill>
              </a:rPr>
              <a:t>whatever</a:t>
            </a:r>
            <a:r>
              <a:rPr lang="fr-FR" sz="2000" b="1" dirty="0">
                <a:solidFill>
                  <a:srgbClr val="0070C0"/>
                </a:solidFill>
              </a:rPr>
              <a:t> the surface </a:t>
            </a:r>
            <a:r>
              <a:rPr lang="fr-FR" b="1" dirty="0">
                <a:solidFill>
                  <a:prstClr val="black"/>
                </a:solidFill>
              </a:rPr>
              <a:t>(</a:t>
            </a:r>
            <a:r>
              <a:rPr lang="fr-FR" b="1" dirty="0" err="1">
                <a:solidFill>
                  <a:prstClr val="black"/>
                </a:solidFill>
              </a:rPr>
              <a:t>metals</a:t>
            </a:r>
            <a:r>
              <a:rPr lang="fr-FR" b="1" dirty="0">
                <a:solidFill>
                  <a:prstClr val="black"/>
                </a:solidFill>
              </a:rPr>
              <a:t>, </a:t>
            </a:r>
            <a:r>
              <a:rPr lang="fr-FR" b="1" dirty="0" err="1">
                <a:solidFill>
                  <a:prstClr val="black"/>
                </a:solidFill>
              </a:rPr>
              <a:t>semiconductors</a:t>
            </a:r>
            <a:r>
              <a:rPr lang="fr-FR" b="1" dirty="0">
                <a:solidFill>
                  <a:prstClr val="black"/>
                </a:solidFill>
              </a:rPr>
              <a:t>, </a:t>
            </a:r>
            <a:r>
              <a:rPr lang="fr-FR" b="1" dirty="0" err="1">
                <a:solidFill>
                  <a:prstClr val="black"/>
                </a:solidFill>
              </a:rPr>
              <a:t>organic</a:t>
            </a:r>
            <a:r>
              <a:rPr lang="fr-FR" b="1" dirty="0">
                <a:solidFill>
                  <a:prstClr val="black"/>
                </a:solidFill>
              </a:rPr>
              <a:t> films) </a:t>
            </a:r>
            <a:r>
              <a:rPr lang="fr-FR" sz="2000" b="1" dirty="0" err="1">
                <a:solidFill>
                  <a:srgbClr val="0070C0"/>
                </a:solidFill>
              </a:rPr>
              <a:t>whatever</a:t>
            </a:r>
            <a:r>
              <a:rPr lang="fr-FR" sz="2000" b="1" dirty="0">
                <a:solidFill>
                  <a:srgbClr val="0070C0"/>
                </a:solidFill>
              </a:rPr>
              <a:t> the type of ions</a:t>
            </a:r>
            <a:r>
              <a:rPr lang="fr-FR" b="1" dirty="0">
                <a:solidFill>
                  <a:prstClr val="black"/>
                </a:solidFill>
              </a:rPr>
              <a:t>: </a:t>
            </a:r>
            <a:r>
              <a:rPr lang="fr-FR" b="1" dirty="0" err="1">
                <a:solidFill>
                  <a:prstClr val="black"/>
                </a:solidFill>
              </a:rPr>
              <a:t>atomic</a:t>
            </a:r>
            <a:r>
              <a:rPr lang="fr-FR" b="1" dirty="0">
                <a:solidFill>
                  <a:prstClr val="black"/>
                </a:solidFill>
              </a:rPr>
              <a:t>, cluster and </a:t>
            </a:r>
            <a:r>
              <a:rPr lang="fr-FR" b="1" dirty="0" err="1">
                <a:solidFill>
                  <a:prstClr val="black"/>
                </a:solidFill>
              </a:rPr>
              <a:t>molecules</a:t>
            </a:r>
            <a:endParaRPr lang="fr-FR" b="1" dirty="0">
              <a:solidFill>
                <a:prstClr val="black"/>
              </a:solidFill>
            </a:endParaRPr>
          </a:p>
          <a:p>
            <a:pPr lvl="0"/>
            <a:endParaRPr lang="fr-FR" b="1" dirty="0">
              <a:solidFill>
                <a:prstClr val="black"/>
              </a:solidFill>
            </a:endParaRPr>
          </a:p>
          <a:p>
            <a:pPr marL="457200" indent="-457200">
              <a:buFont typeface="+mj-lt"/>
              <a:buAutoNum type="arabicPeriod" startAt="2"/>
            </a:pPr>
            <a:r>
              <a:rPr lang="en-GB" b="1" dirty="0">
                <a:solidFill>
                  <a:prstClr val="black"/>
                </a:solidFill>
              </a:rPr>
              <a:t>The huge emission yields per impact induced by these NPs allow a rapid information about the surface </a:t>
            </a:r>
            <a:r>
              <a:rPr lang="en-GB" b="1" dirty="0">
                <a:solidFill>
                  <a:srgbClr val="0070C0"/>
                </a:solidFill>
              </a:rPr>
              <a:t>without destroying the organic material</a:t>
            </a:r>
            <a:r>
              <a:rPr lang="en-GB" b="1" dirty="0">
                <a:solidFill>
                  <a:prstClr val="black"/>
                </a:solidFill>
              </a:rPr>
              <a:t>. Such this combination paves the way for </a:t>
            </a:r>
            <a:r>
              <a:rPr lang="en-GB" b="1" dirty="0">
                <a:solidFill>
                  <a:srgbClr val="0070C0"/>
                </a:solidFill>
              </a:rPr>
              <a:t>profiling-type analysis </a:t>
            </a:r>
            <a:r>
              <a:rPr lang="en-GB" b="1" dirty="0">
                <a:solidFill>
                  <a:prstClr val="black"/>
                </a:solidFill>
              </a:rPr>
              <a:t>of complex samples</a:t>
            </a:r>
          </a:p>
          <a:p>
            <a:endParaRPr lang="en-GB" b="1" dirty="0">
              <a:solidFill>
                <a:prstClr val="black"/>
              </a:solidFill>
            </a:endParaRPr>
          </a:p>
          <a:p>
            <a:pPr marL="457200" indent="-457200">
              <a:buFont typeface="+mj-lt"/>
              <a:buAutoNum type="arabicPeriod" startAt="3"/>
            </a:pPr>
            <a:r>
              <a:rPr lang="en-GB" b="1" dirty="0"/>
              <a:t>Thanks to coincidences between the different ions emitted, impact by impact, it is possible </a:t>
            </a:r>
            <a:r>
              <a:rPr lang="en-GB" sz="2400" b="1" dirty="0">
                <a:solidFill>
                  <a:srgbClr val="0070C0"/>
                </a:solidFill>
              </a:rPr>
              <a:t>to </a:t>
            </a:r>
            <a:r>
              <a:rPr lang="en-GB" sz="2400" b="1" dirty="0" err="1">
                <a:solidFill>
                  <a:srgbClr val="0070C0"/>
                </a:solidFill>
              </a:rPr>
              <a:t>colocate</a:t>
            </a:r>
            <a:r>
              <a:rPr lang="en-GB" sz="2400" b="1" dirty="0">
                <a:solidFill>
                  <a:srgbClr val="0070C0"/>
                </a:solidFill>
              </a:rPr>
              <a:t> the species </a:t>
            </a:r>
            <a:r>
              <a:rPr lang="en-GB" b="1" dirty="0"/>
              <a:t>and thus </a:t>
            </a:r>
            <a:r>
              <a:rPr lang="en-GB" sz="2400" b="1" dirty="0">
                <a:solidFill>
                  <a:srgbClr val="0070C0"/>
                </a:solidFill>
              </a:rPr>
              <a:t>deduce</a:t>
            </a:r>
            <a:r>
              <a:rPr lang="en-GB" b="1" dirty="0"/>
              <a:t> </a:t>
            </a:r>
            <a:r>
              <a:rPr lang="en-GB" sz="2400" b="1" dirty="0">
                <a:solidFill>
                  <a:srgbClr val="0070C0"/>
                </a:solidFill>
              </a:rPr>
              <a:t>the chemical environment</a:t>
            </a:r>
            <a:r>
              <a:rPr lang="en-GB" b="1" dirty="0"/>
              <a:t>, generating an imaging with </a:t>
            </a:r>
            <a:r>
              <a:rPr lang="en-GB" sz="2400" b="1" dirty="0">
                <a:solidFill>
                  <a:srgbClr val="0070C0"/>
                </a:solidFill>
              </a:rPr>
              <a:t>a lateral scale of 100 nm</a:t>
            </a:r>
            <a:r>
              <a:rPr lang="en-GB" b="1" dirty="0"/>
              <a:t>.</a:t>
            </a:r>
          </a:p>
          <a:p>
            <a:endParaRPr lang="en-GB" b="1" dirty="0">
              <a:solidFill>
                <a:prstClr val="black"/>
              </a:solidFill>
            </a:endParaRPr>
          </a:p>
          <a:p>
            <a:pPr lvl="0"/>
            <a:endParaRPr lang="fr-FR" b="1" dirty="0">
              <a:solidFill>
                <a:prstClr val="black"/>
              </a:solidFill>
            </a:endParaRPr>
          </a:p>
        </p:txBody>
      </p:sp>
    </p:spTree>
    <p:extLst>
      <p:ext uri="{BB962C8B-B14F-4D97-AF65-F5344CB8AC3E}">
        <p14:creationId xmlns:p14="http://schemas.microsoft.com/office/powerpoint/2010/main" val="322395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6CA5F8E0-E54D-44E6-A604-AD55A866D0C5}"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13</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noAutofit/>
          </a:bodyPr>
          <a:lstStyle/>
          <a:p>
            <a:pPr algn="ctr"/>
            <a:r>
              <a:rPr lang="fr-FR" sz="2800" dirty="0" err="1"/>
              <a:t>Mutitechnique</a:t>
            </a:r>
            <a:r>
              <a:rPr lang="fr-FR" sz="2800" dirty="0"/>
              <a:t> </a:t>
            </a:r>
            <a:r>
              <a:rPr lang="fr-FR" sz="2800" dirty="0" err="1"/>
              <a:t>analysis</a:t>
            </a:r>
            <a:r>
              <a:rPr lang="fr-FR" sz="2800" dirty="0"/>
              <a:t>. </a:t>
            </a:r>
            <a:r>
              <a:rPr lang="fr-FR" sz="2800" dirty="0" err="1"/>
              <a:t>Examples</a:t>
            </a:r>
            <a:r>
              <a:rPr lang="fr-FR" sz="2800" dirty="0"/>
              <a:t> </a:t>
            </a:r>
            <a:endParaRPr lang="en-GB" sz="2800"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2290044" y="581473"/>
            <a:ext cx="6104363" cy="461665"/>
          </a:xfrm>
          <a:prstGeom prst="rect">
            <a:avLst/>
          </a:prstGeom>
          <a:noFill/>
        </p:spPr>
        <p:txBody>
          <a:bodyPr wrap="none" rtlCol="0">
            <a:spAutoFit/>
          </a:bodyPr>
          <a:lstStyle/>
          <a:p>
            <a:r>
              <a:rPr lang="fr-FR" sz="2400" b="1" dirty="0" err="1"/>
              <a:t>Meteorite</a:t>
            </a:r>
            <a:r>
              <a:rPr lang="fr-FR" sz="2400" b="1" dirty="0"/>
              <a:t> (coll. IAS, </a:t>
            </a:r>
            <a:r>
              <a:rPr lang="fr-FR" sz="2400" b="1" dirty="0" err="1"/>
              <a:t>Arribard</a:t>
            </a:r>
            <a:r>
              <a:rPr lang="fr-FR" sz="2400" b="1" dirty="0"/>
              <a:t> PhD </a:t>
            </a:r>
            <a:r>
              <a:rPr lang="fr-FR" sz="2400" b="1" dirty="0" err="1"/>
              <a:t>thesis</a:t>
            </a:r>
            <a:r>
              <a:rPr lang="fr-FR" sz="2400" b="1" dirty="0"/>
              <a:t>)</a:t>
            </a:r>
            <a:endParaRPr lang="en-GB" sz="2400" b="1" dirty="0"/>
          </a:p>
        </p:txBody>
      </p:sp>
      <p:pic>
        <p:nvPicPr>
          <p:cNvPr id="50" name="Image 49">
            <a:extLst>
              <a:ext uri="{FF2B5EF4-FFF2-40B4-BE49-F238E27FC236}">
                <a16:creationId xmlns:a16="http://schemas.microsoft.com/office/drawing/2014/main" id="{D1A228C7-75EC-4950-98D8-FD288BE7F328}"/>
              </a:ext>
            </a:extLst>
          </p:cNvPr>
          <p:cNvPicPr>
            <a:picLocks noChangeAspect="1"/>
          </p:cNvPicPr>
          <p:nvPr/>
        </p:nvPicPr>
        <p:blipFill>
          <a:blip r:embed="rId3"/>
          <a:stretch>
            <a:fillRect/>
          </a:stretch>
        </p:blipFill>
        <p:spPr>
          <a:xfrm>
            <a:off x="2938116" y="1534319"/>
            <a:ext cx="4912754" cy="4180501"/>
          </a:xfrm>
          <a:prstGeom prst="rect">
            <a:avLst/>
          </a:prstGeom>
        </p:spPr>
      </p:pic>
      <p:sp>
        <p:nvSpPr>
          <p:cNvPr id="49" name="Rectangle 48">
            <a:extLst>
              <a:ext uri="{FF2B5EF4-FFF2-40B4-BE49-F238E27FC236}">
                <a16:creationId xmlns:a16="http://schemas.microsoft.com/office/drawing/2014/main" id="{5CFAFC9B-4F85-4672-8587-DE5BF074A676}"/>
              </a:ext>
            </a:extLst>
          </p:cNvPr>
          <p:cNvSpPr/>
          <p:nvPr/>
        </p:nvSpPr>
        <p:spPr>
          <a:xfrm>
            <a:off x="3034676" y="1057896"/>
            <a:ext cx="4902304" cy="461665"/>
          </a:xfrm>
          <a:prstGeom prst="rect">
            <a:avLst/>
          </a:prstGeom>
        </p:spPr>
        <p:txBody>
          <a:bodyPr wrap="none">
            <a:spAutoFit/>
          </a:bodyPr>
          <a:lstStyle/>
          <a:p>
            <a:pPr marL="457200" indent="-457200">
              <a:buFont typeface="+mj-lt"/>
              <a:buAutoNum type="arabicPeriod"/>
            </a:pPr>
            <a:r>
              <a:rPr lang="en-GB" sz="2400" b="1" dirty="0"/>
              <a:t>control of surface roughness</a:t>
            </a:r>
          </a:p>
        </p:txBody>
      </p:sp>
    </p:spTree>
    <p:extLst>
      <p:ext uri="{BB962C8B-B14F-4D97-AF65-F5344CB8AC3E}">
        <p14:creationId xmlns:p14="http://schemas.microsoft.com/office/powerpoint/2010/main" val="379397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4F36B6D5-53F4-4AF8-8B64-A79F3CD4D6C0}"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14</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noAutofit/>
          </a:bodyPr>
          <a:lstStyle/>
          <a:p>
            <a:pPr algn="ctr"/>
            <a:r>
              <a:rPr lang="fr-FR" sz="2800" dirty="0" err="1"/>
              <a:t>Mutitechnique</a:t>
            </a:r>
            <a:r>
              <a:rPr lang="fr-FR" sz="2800" dirty="0"/>
              <a:t> </a:t>
            </a:r>
            <a:r>
              <a:rPr lang="fr-FR" sz="2800" dirty="0" err="1"/>
              <a:t>analysis</a:t>
            </a:r>
            <a:r>
              <a:rPr lang="fr-FR" sz="2800" dirty="0"/>
              <a:t>. </a:t>
            </a:r>
            <a:r>
              <a:rPr lang="fr-FR" sz="2800" dirty="0" err="1"/>
              <a:t>Examples</a:t>
            </a:r>
            <a:r>
              <a:rPr lang="fr-FR" sz="2800" dirty="0"/>
              <a:t> </a:t>
            </a:r>
            <a:endParaRPr lang="en-GB" sz="2800"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2290044" y="581473"/>
            <a:ext cx="6104363" cy="461665"/>
          </a:xfrm>
          <a:prstGeom prst="rect">
            <a:avLst/>
          </a:prstGeom>
          <a:noFill/>
        </p:spPr>
        <p:txBody>
          <a:bodyPr wrap="none" rtlCol="0">
            <a:spAutoFit/>
          </a:bodyPr>
          <a:lstStyle/>
          <a:p>
            <a:r>
              <a:rPr lang="fr-FR" sz="2400" b="1" dirty="0" err="1"/>
              <a:t>Meteorite</a:t>
            </a:r>
            <a:r>
              <a:rPr lang="fr-FR" sz="2400" b="1" dirty="0"/>
              <a:t> (coll. IAS, </a:t>
            </a:r>
            <a:r>
              <a:rPr lang="fr-FR" sz="2400" b="1" dirty="0" err="1"/>
              <a:t>Arribard</a:t>
            </a:r>
            <a:r>
              <a:rPr lang="fr-FR" sz="2400" b="1" dirty="0"/>
              <a:t> PhD </a:t>
            </a:r>
            <a:r>
              <a:rPr lang="fr-FR" sz="2400" b="1" dirty="0" err="1"/>
              <a:t>thesis</a:t>
            </a:r>
            <a:r>
              <a:rPr lang="fr-FR" sz="2400" b="1" dirty="0"/>
              <a:t>)</a:t>
            </a:r>
            <a:endParaRPr lang="en-GB" sz="2400" b="1" dirty="0"/>
          </a:p>
        </p:txBody>
      </p:sp>
      <p:grpSp>
        <p:nvGrpSpPr>
          <p:cNvPr id="11" name="Groupe 10">
            <a:extLst>
              <a:ext uri="{FF2B5EF4-FFF2-40B4-BE49-F238E27FC236}">
                <a16:creationId xmlns:a16="http://schemas.microsoft.com/office/drawing/2014/main" id="{3D17CEE9-BA52-4AB1-A609-FBB9DA9D167B}"/>
              </a:ext>
            </a:extLst>
          </p:cNvPr>
          <p:cNvGrpSpPr/>
          <p:nvPr/>
        </p:nvGrpSpPr>
        <p:grpSpPr>
          <a:xfrm>
            <a:off x="13841" y="1153948"/>
            <a:ext cx="10241038" cy="4562758"/>
            <a:chOff x="-706892" y="448922"/>
            <a:chExt cx="11377553" cy="5400096"/>
          </a:xfrm>
        </p:grpSpPr>
        <p:pic>
          <p:nvPicPr>
            <p:cNvPr id="12" name="Image 11">
              <a:extLst>
                <a:ext uri="{FF2B5EF4-FFF2-40B4-BE49-F238E27FC236}">
                  <a16:creationId xmlns:a16="http://schemas.microsoft.com/office/drawing/2014/main" id="{ABB0C7A6-E7D5-4817-A1F0-358B3A804697}"/>
                </a:ext>
              </a:extLst>
            </p:cNvPr>
            <p:cNvPicPr>
              <a:picLocks noChangeAspect="1"/>
            </p:cNvPicPr>
            <p:nvPr/>
          </p:nvPicPr>
          <p:blipFill rotWithShape="1">
            <a:blip r:embed="rId3"/>
            <a:srcRect l="10257" t="15501" r="61907" b="11322"/>
            <a:stretch/>
          </p:blipFill>
          <p:spPr>
            <a:xfrm>
              <a:off x="7672052" y="3117986"/>
              <a:ext cx="2998609" cy="2217087"/>
            </a:xfrm>
            <a:prstGeom prst="rect">
              <a:avLst/>
            </a:prstGeom>
          </p:spPr>
        </p:pic>
        <p:pic>
          <p:nvPicPr>
            <p:cNvPr id="14" name="Image 13">
              <a:extLst>
                <a:ext uri="{FF2B5EF4-FFF2-40B4-BE49-F238E27FC236}">
                  <a16:creationId xmlns:a16="http://schemas.microsoft.com/office/drawing/2014/main" id="{21B5D167-9128-47FC-8FE6-3A3829D74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379" y="1969334"/>
              <a:ext cx="3412046" cy="2559034"/>
            </a:xfrm>
            <a:prstGeom prst="rect">
              <a:avLst/>
            </a:prstGeom>
          </p:spPr>
        </p:pic>
        <p:cxnSp>
          <p:nvCxnSpPr>
            <p:cNvPr id="15" name="Connecteur droit avec flèche 14">
              <a:extLst>
                <a:ext uri="{FF2B5EF4-FFF2-40B4-BE49-F238E27FC236}">
                  <a16:creationId xmlns:a16="http://schemas.microsoft.com/office/drawing/2014/main" id="{3CEEFCE6-934C-434E-98A1-23FEE957C903}"/>
                </a:ext>
              </a:extLst>
            </p:cNvPr>
            <p:cNvCxnSpPr>
              <a:cxnSpLocks/>
              <a:endCxn id="18" idx="2"/>
            </p:cNvCxnSpPr>
            <p:nvPr/>
          </p:nvCxnSpPr>
          <p:spPr>
            <a:xfrm flipH="1" flipV="1">
              <a:off x="3103557" y="1868554"/>
              <a:ext cx="59166" cy="1680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C64EA596-7469-490D-8D70-3B1B9CB3A12F}"/>
                </a:ext>
              </a:extLst>
            </p:cNvPr>
            <p:cNvCxnSpPr>
              <a:cxnSpLocks/>
              <a:endCxn id="17" idx="2"/>
            </p:cNvCxnSpPr>
            <p:nvPr/>
          </p:nvCxnSpPr>
          <p:spPr>
            <a:xfrm flipH="1" flipV="1">
              <a:off x="1585487" y="1800568"/>
              <a:ext cx="863732" cy="13217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7DA27AA-D760-4C2C-B135-60DCF3F62E46}"/>
                </a:ext>
              </a:extLst>
            </p:cNvPr>
            <p:cNvSpPr txBox="1"/>
            <p:nvPr/>
          </p:nvSpPr>
          <p:spPr>
            <a:xfrm>
              <a:off x="1046546" y="1381992"/>
              <a:ext cx="1077882" cy="418576"/>
            </a:xfrm>
            <a:prstGeom prst="rect">
              <a:avLst/>
            </a:prstGeom>
            <a:noFill/>
          </p:spPr>
          <p:txBody>
            <a:bodyPr wrap="square" rtlCol="0">
              <a:spAutoFit/>
            </a:bodyPr>
            <a:lstStyle/>
            <a:p>
              <a:pPr algn="ctr"/>
              <a:r>
                <a:rPr lang="en-US" sz="1060" b="1" dirty="0"/>
                <a:t>Microscope (x15)</a:t>
              </a:r>
            </a:p>
          </p:txBody>
        </p:sp>
        <p:sp>
          <p:nvSpPr>
            <p:cNvPr id="18" name="ZoneTexte 17">
              <a:extLst>
                <a:ext uri="{FF2B5EF4-FFF2-40B4-BE49-F238E27FC236}">
                  <a16:creationId xmlns:a16="http://schemas.microsoft.com/office/drawing/2014/main" id="{5A2E9E84-1F8C-4C2F-90B9-DEAC5B136E14}"/>
                </a:ext>
              </a:extLst>
            </p:cNvPr>
            <p:cNvSpPr txBox="1"/>
            <p:nvPr/>
          </p:nvSpPr>
          <p:spPr>
            <a:xfrm>
              <a:off x="1919049" y="1449978"/>
              <a:ext cx="2369016" cy="418576"/>
            </a:xfrm>
            <a:prstGeom prst="rect">
              <a:avLst/>
            </a:prstGeom>
            <a:noFill/>
          </p:spPr>
          <p:txBody>
            <a:bodyPr wrap="square" rtlCol="0">
              <a:spAutoFit/>
            </a:bodyPr>
            <a:lstStyle/>
            <a:p>
              <a:pPr algn="ctr"/>
              <a:r>
                <a:rPr lang="en-US" sz="1060" b="1" dirty="0" err="1"/>
                <a:t>Spectromètre</a:t>
              </a:r>
              <a:endParaRPr lang="en-US" sz="1060" b="1" dirty="0"/>
            </a:p>
            <a:p>
              <a:pPr algn="ctr"/>
              <a:r>
                <a:rPr lang="en-US" sz="1060" b="1" dirty="0"/>
                <a:t> (source </a:t>
              </a:r>
              <a:r>
                <a:rPr lang="en-US" sz="1060" b="1" dirty="0" err="1"/>
                <a:t>globar</a:t>
              </a:r>
              <a:r>
                <a:rPr lang="en-US" sz="1060" b="1" dirty="0"/>
                <a:t> + </a:t>
              </a:r>
              <a:r>
                <a:rPr lang="en-US" sz="1060" b="1" dirty="0" err="1"/>
                <a:t>détecteur</a:t>
              </a:r>
              <a:r>
                <a:rPr lang="en-US" sz="1060" b="1" dirty="0"/>
                <a:t> FPA)</a:t>
              </a:r>
            </a:p>
          </p:txBody>
        </p:sp>
        <p:sp>
          <p:nvSpPr>
            <p:cNvPr id="19" name="ZoneTexte 18">
              <a:extLst>
                <a:ext uri="{FF2B5EF4-FFF2-40B4-BE49-F238E27FC236}">
                  <a16:creationId xmlns:a16="http://schemas.microsoft.com/office/drawing/2014/main" id="{FC3A4C32-83E1-4E68-A6D0-1025E3ADF60A}"/>
                </a:ext>
              </a:extLst>
            </p:cNvPr>
            <p:cNvSpPr txBox="1"/>
            <p:nvPr/>
          </p:nvSpPr>
          <p:spPr>
            <a:xfrm>
              <a:off x="1237120" y="4639813"/>
              <a:ext cx="1748564" cy="473078"/>
            </a:xfrm>
            <a:prstGeom prst="rect">
              <a:avLst/>
            </a:prstGeom>
            <a:noFill/>
          </p:spPr>
          <p:txBody>
            <a:bodyPr wrap="square" rtlCol="0">
              <a:spAutoFit/>
            </a:bodyPr>
            <a:lstStyle/>
            <a:p>
              <a:pPr algn="ctr"/>
              <a:r>
                <a:rPr lang="en-US" sz="1237" b="1" dirty="0"/>
                <a:t>Microscope IR Cary 670 (Agilent)</a:t>
              </a:r>
            </a:p>
          </p:txBody>
        </p:sp>
        <p:cxnSp>
          <p:nvCxnSpPr>
            <p:cNvPr id="20" name="Connecteur droit avec flèche 19">
              <a:extLst>
                <a:ext uri="{FF2B5EF4-FFF2-40B4-BE49-F238E27FC236}">
                  <a16:creationId xmlns:a16="http://schemas.microsoft.com/office/drawing/2014/main" id="{6F846D39-243E-41E4-853E-0FD01FCBA3FB}"/>
                </a:ext>
              </a:extLst>
            </p:cNvPr>
            <p:cNvCxnSpPr>
              <a:cxnSpLocks/>
            </p:cNvCxnSpPr>
            <p:nvPr/>
          </p:nvCxnSpPr>
          <p:spPr>
            <a:xfrm>
              <a:off x="7374130" y="2546298"/>
              <a:ext cx="0" cy="3186232"/>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7F5A25F1-BFC1-4C22-8CCF-945C28483E02}"/>
                </a:ext>
              </a:extLst>
            </p:cNvPr>
            <p:cNvSpPr txBox="1"/>
            <p:nvPr/>
          </p:nvSpPr>
          <p:spPr>
            <a:xfrm>
              <a:off x="8914197" y="3229924"/>
              <a:ext cx="1661895" cy="817457"/>
            </a:xfrm>
            <a:prstGeom prst="rect">
              <a:avLst/>
            </a:prstGeom>
            <a:noFill/>
          </p:spPr>
          <p:txBody>
            <a:bodyPr wrap="square" rtlCol="0">
              <a:spAutoFit/>
            </a:bodyPr>
            <a:lstStyle/>
            <a:p>
              <a:pPr algn="ctr"/>
              <a:r>
                <a:rPr lang="fr-FR" sz="972" b="1" dirty="0"/>
                <a:t>Elongation band </a:t>
              </a:r>
              <a:r>
                <a:rPr lang="fr-FR" sz="972" b="1" dirty="0" err="1"/>
                <a:t>Si-O</a:t>
              </a:r>
              <a:r>
                <a:rPr lang="fr-FR" sz="972" b="1" dirty="0"/>
                <a:t> :</a:t>
              </a:r>
            </a:p>
            <a:p>
              <a:pPr algn="ctr"/>
              <a:r>
                <a:rPr lang="fr-FR" sz="972" b="1" dirty="0" err="1"/>
                <a:t>Anhydrous</a:t>
              </a:r>
              <a:r>
                <a:rPr lang="fr-FR" sz="972" b="1" dirty="0"/>
                <a:t> silicates (enstatite)</a:t>
              </a:r>
              <a:endParaRPr lang="en-US" sz="972" b="1" dirty="0"/>
            </a:p>
          </p:txBody>
        </p:sp>
        <p:sp>
          <p:nvSpPr>
            <p:cNvPr id="22" name="ZoneTexte 21">
              <a:extLst>
                <a:ext uri="{FF2B5EF4-FFF2-40B4-BE49-F238E27FC236}">
                  <a16:creationId xmlns:a16="http://schemas.microsoft.com/office/drawing/2014/main" id="{1D726A4E-A271-48D5-AE1D-947EF8D4763C}"/>
                </a:ext>
              </a:extLst>
            </p:cNvPr>
            <p:cNvSpPr txBox="1"/>
            <p:nvPr/>
          </p:nvSpPr>
          <p:spPr>
            <a:xfrm>
              <a:off x="8079396" y="3405217"/>
              <a:ext cx="1118505" cy="640412"/>
            </a:xfrm>
            <a:prstGeom prst="rect">
              <a:avLst/>
            </a:prstGeom>
            <a:noFill/>
          </p:spPr>
          <p:txBody>
            <a:bodyPr wrap="square" rtlCol="0">
              <a:spAutoFit/>
            </a:bodyPr>
            <a:lstStyle/>
            <a:p>
              <a:pPr algn="ctr"/>
              <a:r>
                <a:rPr lang="en-US" sz="972" b="1" dirty="0"/>
                <a:t>Elongation band O-H :</a:t>
              </a:r>
            </a:p>
            <a:p>
              <a:pPr algn="ctr"/>
              <a:r>
                <a:rPr lang="en-US" sz="972" b="1" dirty="0"/>
                <a:t>hydration</a:t>
              </a:r>
            </a:p>
          </p:txBody>
        </p:sp>
        <p:cxnSp>
          <p:nvCxnSpPr>
            <p:cNvPr id="23" name="Connecteur droit avec flèche 22">
              <a:extLst>
                <a:ext uri="{FF2B5EF4-FFF2-40B4-BE49-F238E27FC236}">
                  <a16:creationId xmlns:a16="http://schemas.microsoft.com/office/drawing/2014/main" id="{7290019A-5CA1-46BD-B1C3-EDDADD90A257}"/>
                </a:ext>
              </a:extLst>
            </p:cNvPr>
            <p:cNvCxnSpPr>
              <a:cxnSpLocks/>
              <a:stCxn id="22" idx="2"/>
            </p:cNvCxnSpPr>
            <p:nvPr/>
          </p:nvCxnSpPr>
          <p:spPr>
            <a:xfrm flipH="1">
              <a:off x="8472154" y="4045629"/>
              <a:ext cx="166494" cy="4827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3D5D5178-C4AD-431D-8286-779FC5E2F37F}"/>
                </a:ext>
              </a:extLst>
            </p:cNvPr>
            <p:cNvCxnSpPr>
              <a:cxnSpLocks/>
              <a:stCxn id="21" idx="2"/>
            </p:cNvCxnSpPr>
            <p:nvPr/>
          </p:nvCxnSpPr>
          <p:spPr>
            <a:xfrm flipV="1">
              <a:off x="9745145" y="4017422"/>
              <a:ext cx="622251" cy="29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3AC2238B-13B2-46A3-97A0-515A955357C3}"/>
                </a:ext>
              </a:extLst>
            </p:cNvPr>
            <p:cNvPicPr>
              <a:picLocks noChangeAspect="1"/>
            </p:cNvPicPr>
            <p:nvPr/>
          </p:nvPicPr>
          <p:blipFill rotWithShape="1">
            <a:blip r:embed="rId5">
              <a:extLst>
                <a:ext uri="{28A0092B-C50C-407E-A947-70E740481C1C}">
                  <a14:useLocalDpi xmlns:a14="http://schemas.microsoft.com/office/drawing/2010/main" val="0"/>
                </a:ext>
              </a:extLst>
            </a:blip>
            <a:srcRect l="39783" t="17217" r="39439" b="10421"/>
            <a:stretch/>
          </p:blipFill>
          <p:spPr>
            <a:xfrm>
              <a:off x="5700080" y="2553079"/>
              <a:ext cx="1603945" cy="3179451"/>
            </a:xfrm>
            <a:prstGeom prst="rect">
              <a:avLst/>
            </a:prstGeom>
          </p:spPr>
        </p:pic>
        <p:grpSp>
          <p:nvGrpSpPr>
            <p:cNvPr id="26" name="Groupe 25">
              <a:extLst>
                <a:ext uri="{FF2B5EF4-FFF2-40B4-BE49-F238E27FC236}">
                  <a16:creationId xmlns:a16="http://schemas.microsoft.com/office/drawing/2014/main" id="{AB24487D-2D53-431A-8E3D-C48AE9D5EBBC}"/>
                </a:ext>
              </a:extLst>
            </p:cNvPr>
            <p:cNvGrpSpPr>
              <a:grpSpLocks noChangeAspect="1"/>
            </p:cNvGrpSpPr>
            <p:nvPr/>
          </p:nvGrpSpPr>
          <p:grpSpPr>
            <a:xfrm>
              <a:off x="3961874" y="2554164"/>
              <a:ext cx="1656819" cy="3179450"/>
              <a:chOff x="4516848" y="2467202"/>
              <a:chExt cx="2145776" cy="4117761"/>
            </a:xfrm>
          </p:grpSpPr>
          <p:pic>
            <p:nvPicPr>
              <p:cNvPr id="46" name="Image 45">
                <a:extLst>
                  <a:ext uri="{FF2B5EF4-FFF2-40B4-BE49-F238E27FC236}">
                    <a16:creationId xmlns:a16="http://schemas.microsoft.com/office/drawing/2014/main" id="{E42F9B82-8F92-4BFD-B8D3-DB29BF890001}"/>
                  </a:ext>
                </a:extLst>
              </p:cNvPr>
              <p:cNvPicPr>
                <a:picLocks noChangeAspect="1"/>
              </p:cNvPicPr>
              <p:nvPr/>
            </p:nvPicPr>
            <p:blipFill rotWithShape="1">
              <a:blip r:embed="rId6">
                <a:extLst>
                  <a:ext uri="{28A0092B-C50C-407E-A947-70E740481C1C}">
                    <a14:useLocalDpi xmlns:a14="http://schemas.microsoft.com/office/drawing/2010/main" val="0"/>
                  </a:ext>
                </a:extLst>
              </a:blip>
              <a:srcRect l="4084" t="16165" r="7490" b="7491"/>
              <a:stretch/>
            </p:blipFill>
            <p:spPr>
              <a:xfrm rot="10800000">
                <a:off x="4516851" y="4957582"/>
                <a:ext cx="2145773" cy="1627381"/>
              </a:xfrm>
              <a:prstGeom prst="rect">
                <a:avLst/>
              </a:prstGeom>
            </p:spPr>
          </p:pic>
          <p:pic>
            <p:nvPicPr>
              <p:cNvPr id="47" name="Image 46">
                <a:extLst>
                  <a:ext uri="{FF2B5EF4-FFF2-40B4-BE49-F238E27FC236}">
                    <a16:creationId xmlns:a16="http://schemas.microsoft.com/office/drawing/2014/main" id="{BDDF6CB0-5F33-419D-B99D-09418DFB781B}"/>
                  </a:ext>
                </a:extLst>
              </p:cNvPr>
              <p:cNvPicPr>
                <a:picLocks noChangeAspect="1"/>
              </p:cNvPicPr>
              <p:nvPr/>
            </p:nvPicPr>
            <p:blipFill rotWithShape="1">
              <a:blip r:embed="rId7">
                <a:extLst>
                  <a:ext uri="{28A0092B-C50C-407E-A947-70E740481C1C}">
                    <a14:useLocalDpi xmlns:a14="http://schemas.microsoft.com/office/drawing/2010/main" val="0"/>
                  </a:ext>
                </a:extLst>
              </a:blip>
              <a:srcRect l="4537" t="7423" r="7305" b="7354"/>
              <a:stretch/>
            </p:blipFill>
            <p:spPr>
              <a:xfrm rot="10800000">
                <a:off x="4516848" y="2467202"/>
                <a:ext cx="2135840" cy="1813723"/>
              </a:xfrm>
              <a:prstGeom prst="rect">
                <a:avLst/>
              </a:prstGeom>
            </p:spPr>
          </p:pic>
          <p:pic>
            <p:nvPicPr>
              <p:cNvPr id="48" name="Image 47">
                <a:extLst>
                  <a:ext uri="{FF2B5EF4-FFF2-40B4-BE49-F238E27FC236}">
                    <a16:creationId xmlns:a16="http://schemas.microsoft.com/office/drawing/2014/main" id="{8247E99E-3C26-4ACB-99B3-52327891E4FE}"/>
                  </a:ext>
                </a:extLst>
              </p:cNvPr>
              <p:cNvPicPr>
                <a:picLocks noChangeAspect="1"/>
              </p:cNvPicPr>
              <p:nvPr/>
            </p:nvPicPr>
            <p:blipFill rotWithShape="1">
              <a:blip r:embed="rId8">
                <a:extLst>
                  <a:ext uri="{28A0092B-C50C-407E-A947-70E740481C1C}">
                    <a14:useLocalDpi xmlns:a14="http://schemas.microsoft.com/office/drawing/2010/main" val="0"/>
                  </a:ext>
                </a:extLst>
              </a:blip>
              <a:srcRect l="4254" t="7551" r="7643" b="7675"/>
              <a:stretch/>
            </p:blipFill>
            <p:spPr>
              <a:xfrm rot="10800000">
                <a:off x="4516849" y="3649964"/>
                <a:ext cx="2145775" cy="1813726"/>
              </a:xfrm>
              <a:prstGeom prst="rect">
                <a:avLst/>
              </a:prstGeom>
            </p:spPr>
          </p:pic>
        </p:grpSp>
        <p:sp>
          <p:nvSpPr>
            <p:cNvPr id="27" name="ZoneTexte 26">
              <a:extLst>
                <a:ext uri="{FF2B5EF4-FFF2-40B4-BE49-F238E27FC236}">
                  <a16:creationId xmlns:a16="http://schemas.microsoft.com/office/drawing/2014/main" id="{D52C8EB9-CD8E-4082-B4E4-AAA923F18765}"/>
                </a:ext>
              </a:extLst>
            </p:cNvPr>
            <p:cNvSpPr txBox="1">
              <a:spLocks noChangeAspect="1"/>
            </p:cNvSpPr>
            <p:nvPr/>
          </p:nvSpPr>
          <p:spPr>
            <a:xfrm rot="5400000">
              <a:off x="6891041" y="3876730"/>
              <a:ext cx="1277162" cy="364267"/>
            </a:xfrm>
            <a:prstGeom prst="rect">
              <a:avLst/>
            </a:prstGeom>
            <a:noFill/>
          </p:spPr>
          <p:txBody>
            <a:bodyPr wrap="square" rtlCol="0">
              <a:spAutoFit/>
            </a:bodyPr>
            <a:lstStyle/>
            <a:p>
              <a:pPr algn="ctr"/>
              <a:r>
                <a:rPr lang="fr-FR" sz="1767" b="1" dirty="0"/>
                <a:t>1408 </a:t>
              </a:r>
              <a:r>
                <a:rPr lang="el-GR" sz="1767" b="1" dirty="0"/>
                <a:t>μ</a:t>
              </a:r>
              <a:r>
                <a:rPr lang="fr-FR" sz="1767" b="1" dirty="0"/>
                <a:t>m</a:t>
              </a:r>
            </a:p>
          </p:txBody>
        </p:sp>
        <p:grpSp>
          <p:nvGrpSpPr>
            <p:cNvPr id="28" name="Groupe 27">
              <a:extLst>
                <a:ext uri="{FF2B5EF4-FFF2-40B4-BE49-F238E27FC236}">
                  <a16:creationId xmlns:a16="http://schemas.microsoft.com/office/drawing/2014/main" id="{A2C1C8B1-86CE-4FA8-A141-ACC1ED3F7113}"/>
                </a:ext>
              </a:extLst>
            </p:cNvPr>
            <p:cNvGrpSpPr>
              <a:grpSpLocks noChangeAspect="1"/>
            </p:cNvGrpSpPr>
            <p:nvPr/>
          </p:nvGrpSpPr>
          <p:grpSpPr>
            <a:xfrm>
              <a:off x="5504212" y="557035"/>
              <a:ext cx="4058683" cy="1714435"/>
              <a:chOff x="6997652" y="4539831"/>
              <a:chExt cx="4889862" cy="2065534"/>
            </a:xfrm>
          </p:grpSpPr>
          <p:grpSp>
            <p:nvGrpSpPr>
              <p:cNvPr id="37" name="Groupe 36">
                <a:extLst>
                  <a:ext uri="{FF2B5EF4-FFF2-40B4-BE49-F238E27FC236}">
                    <a16:creationId xmlns:a16="http://schemas.microsoft.com/office/drawing/2014/main" id="{4DFF971C-AAA6-4309-B6B3-B20BAE5024D2}"/>
                  </a:ext>
                </a:extLst>
              </p:cNvPr>
              <p:cNvGrpSpPr>
                <a:grpSpLocks noChangeAspect="1"/>
              </p:cNvGrpSpPr>
              <p:nvPr/>
            </p:nvGrpSpPr>
            <p:grpSpPr>
              <a:xfrm>
                <a:off x="6997652" y="4551618"/>
                <a:ext cx="4888936" cy="2053747"/>
                <a:chOff x="1101954" y="1130048"/>
                <a:chExt cx="6340428" cy="2663489"/>
              </a:xfrm>
            </p:grpSpPr>
            <p:grpSp>
              <p:nvGrpSpPr>
                <p:cNvPr id="39" name="Groupe 38">
                  <a:extLst>
                    <a:ext uri="{FF2B5EF4-FFF2-40B4-BE49-F238E27FC236}">
                      <a16:creationId xmlns:a16="http://schemas.microsoft.com/office/drawing/2014/main" id="{334CBB71-3C22-4937-880F-AEB7FC831EDC}"/>
                    </a:ext>
                  </a:extLst>
                </p:cNvPr>
                <p:cNvGrpSpPr>
                  <a:grpSpLocks noChangeAspect="1"/>
                </p:cNvGrpSpPr>
                <p:nvPr/>
              </p:nvGrpSpPr>
              <p:grpSpPr>
                <a:xfrm>
                  <a:off x="1101954" y="1130048"/>
                  <a:ext cx="6340428" cy="2663489"/>
                  <a:chOff x="7760327" y="2165487"/>
                  <a:chExt cx="4112278" cy="1727487"/>
                </a:xfrm>
              </p:grpSpPr>
              <p:grpSp>
                <p:nvGrpSpPr>
                  <p:cNvPr id="41" name="Groupe 40">
                    <a:extLst>
                      <a:ext uri="{FF2B5EF4-FFF2-40B4-BE49-F238E27FC236}">
                        <a16:creationId xmlns:a16="http://schemas.microsoft.com/office/drawing/2014/main" id="{F5368AA3-FB7A-4528-84CB-5F79DAA25491}"/>
                      </a:ext>
                    </a:extLst>
                  </p:cNvPr>
                  <p:cNvGrpSpPr>
                    <a:grpSpLocks noChangeAspect="1"/>
                  </p:cNvGrpSpPr>
                  <p:nvPr/>
                </p:nvGrpSpPr>
                <p:grpSpPr>
                  <a:xfrm>
                    <a:off x="7760327" y="2165487"/>
                    <a:ext cx="4112278" cy="1710149"/>
                    <a:chOff x="4699903" y="1425429"/>
                    <a:chExt cx="5638104" cy="2344684"/>
                  </a:xfrm>
                </p:grpSpPr>
                <p:pic>
                  <p:nvPicPr>
                    <p:cNvPr id="44" name="Image 43">
                      <a:extLst>
                        <a:ext uri="{FF2B5EF4-FFF2-40B4-BE49-F238E27FC236}">
                          <a16:creationId xmlns:a16="http://schemas.microsoft.com/office/drawing/2014/main" id="{643006B8-BBB2-4318-A915-50FF7A6E30D2}"/>
                        </a:ext>
                      </a:extLst>
                    </p:cNvPr>
                    <p:cNvPicPr>
                      <a:picLocks noChangeAspect="1"/>
                    </p:cNvPicPr>
                    <p:nvPr/>
                  </p:nvPicPr>
                  <p:blipFill rotWithShape="1">
                    <a:blip r:embed="rId9">
                      <a:extLst>
                        <a:ext uri="{28A0092B-C50C-407E-A947-70E740481C1C}">
                          <a14:useLocalDpi xmlns:a14="http://schemas.microsoft.com/office/drawing/2010/main" val="0"/>
                        </a:ext>
                      </a:extLst>
                    </a:blip>
                    <a:srcRect t="27357" r="5761" b="6659"/>
                    <a:stretch/>
                  </p:blipFill>
                  <p:spPr>
                    <a:xfrm>
                      <a:off x="5873001" y="1425429"/>
                      <a:ext cx="4465006" cy="2344682"/>
                    </a:xfrm>
                    <a:prstGeom prst="rect">
                      <a:avLst/>
                    </a:prstGeom>
                  </p:spPr>
                </p:pic>
                <p:pic>
                  <p:nvPicPr>
                    <p:cNvPr id="45" name="Image 44">
                      <a:extLst>
                        <a:ext uri="{FF2B5EF4-FFF2-40B4-BE49-F238E27FC236}">
                          <a16:creationId xmlns:a16="http://schemas.microsoft.com/office/drawing/2014/main" id="{70E4C52C-7E31-4117-B7D0-2B3110354B0E}"/>
                        </a:ext>
                      </a:extLst>
                    </p:cNvPr>
                    <p:cNvPicPr>
                      <a:picLocks noChangeAspect="1"/>
                    </p:cNvPicPr>
                    <p:nvPr/>
                  </p:nvPicPr>
                  <p:blipFill rotWithShape="1">
                    <a:blip r:embed="rId10">
                      <a:extLst>
                        <a:ext uri="{28A0092B-C50C-407E-A947-70E740481C1C}">
                          <a14:useLocalDpi xmlns:a14="http://schemas.microsoft.com/office/drawing/2010/main" val="0"/>
                        </a:ext>
                      </a:extLst>
                    </a:blip>
                    <a:srcRect l="12066" t="22154" b="11862"/>
                    <a:stretch/>
                  </p:blipFill>
                  <p:spPr>
                    <a:xfrm>
                      <a:off x="4699903" y="1425431"/>
                      <a:ext cx="4166293" cy="2344682"/>
                    </a:xfrm>
                    <a:prstGeom prst="rect">
                      <a:avLst/>
                    </a:prstGeom>
                  </p:spPr>
                </p:pic>
              </p:grpSp>
              <p:cxnSp>
                <p:nvCxnSpPr>
                  <p:cNvPr id="42" name="Connecteur droit 41">
                    <a:extLst>
                      <a:ext uri="{FF2B5EF4-FFF2-40B4-BE49-F238E27FC236}">
                        <a16:creationId xmlns:a16="http://schemas.microsoft.com/office/drawing/2014/main" id="{D744522C-8B1C-427D-AB96-EA5B7CAD4E1D}"/>
                      </a:ext>
                    </a:extLst>
                  </p:cNvPr>
                  <p:cNvCxnSpPr>
                    <a:cxnSpLocks/>
                  </p:cNvCxnSpPr>
                  <p:nvPr/>
                </p:nvCxnSpPr>
                <p:spPr>
                  <a:xfrm>
                    <a:off x="10104231" y="3634097"/>
                    <a:ext cx="5167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3CBF82B2-DAD7-461D-AD05-15BB1191E4EA}"/>
                      </a:ext>
                    </a:extLst>
                  </p:cNvPr>
                  <p:cNvSpPr txBox="1"/>
                  <p:nvPr/>
                </p:nvSpPr>
                <p:spPr>
                  <a:xfrm>
                    <a:off x="9957209" y="3634097"/>
                    <a:ext cx="810819" cy="258877"/>
                  </a:xfrm>
                  <a:prstGeom prst="rect">
                    <a:avLst/>
                  </a:prstGeom>
                  <a:noFill/>
                </p:spPr>
                <p:txBody>
                  <a:bodyPr wrap="square" rtlCol="0">
                    <a:spAutoFit/>
                  </a:bodyPr>
                  <a:lstStyle/>
                  <a:p>
                    <a:pPr algn="ctr"/>
                    <a:r>
                      <a:rPr lang="fr-FR" sz="1060" b="1" dirty="0">
                        <a:solidFill>
                          <a:schemeClr val="bg1"/>
                        </a:solidFill>
                      </a:rPr>
                      <a:t>1 mm</a:t>
                    </a:r>
                  </a:p>
                </p:txBody>
              </p:sp>
            </p:grpSp>
            <p:sp>
              <p:nvSpPr>
                <p:cNvPr id="40" name="Rectangle 39">
                  <a:extLst>
                    <a:ext uri="{FF2B5EF4-FFF2-40B4-BE49-F238E27FC236}">
                      <a16:creationId xmlns:a16="http://schemas.microsoft.com/office/drawing/2014/main" id="{4B60DA2C-0471-448C-B8CE-0F3A5F771FA1}"/>
                    </a:ext>
                  </a:extLst>
                </p:cNvPr>
                <p:cNvSpPr>
                  <a:spLocks noChangeAspect="1"/>
                </p:cNvSpPr>
                <p:nvPr/>
              </p:nvSpPr>
              <p:spPr>
                <a:xfrm>
                  <a:off x="3769747" y="2151959"/>
                  <a:ext cx="550202" cy="1064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grpSp>
          <p:sp>
            <p:nvSpPr>
              <p:cNvPr id="38" name="ZoneTexte 37">
                <a:extLst>
                  <a:ext uri="{FF2B5EF4-FFF2-40B4-BE49-F238E27FC236}">
                    <a16:creationId xmlns:a16="http://schemas.microsoft.com/office/drawing/2014/main" id="{8D4335C3-1CB3-4136-9BC5-697DA9F1DA7F}"/>
                  </a:ext>
                </a:extLst>
              </p:cNvPr>
              <p:cNvSpPr txBox="1"/>
              <p:nvPr/>
            </p:nvSpPr>
            <p:spPr>
              <a:xfrm>
                <a:off x="11602288" y="4539831"/>
                <a:ext cx="285226" cy="340601"/>
              </a:xfrm>
              <a:prstGeom prst="rect">
                <a:avLst/>
              </a:prstGeom>
              <a:noFill/>
            </p:spPr>
            <p:txBody>
              <a:bodyPr wrap="square" rtlCol="0">
                <a:spAutoFit/>
              </a:bodyPr>
              <a:lstStyle/>
              <a:p>
                <a:r>
                  <a:rPr lang="fr-FR" sz="1237" b="1" dirty="0">
                    <a:solidFill>
                      <a:schemeClr val="bg1"/>
                    </a:solidFill>
                  </a:rPr>
                  <a:t>f</a:t>
                </a:r>
              </a:p>
            </p:txBody>
          </p:sp>
        </p:grpSp>
        <p:sp>
          <p:nvSpPr>
            <p:cNvPr id="29" name="Rectangle 28">
              <a:extLst>
                <a:ext uri="{FF2B5EF4-FFF2-40B4-BE49-F238E27FC236}">
                  <a16:creationId xmlns:a16="http://schemas.microsoft.com/office/drawing/2014/main" id="{B16E9902-BCAC-4E61-B8A1-9A9555A87BC1}"/>
                </a:ext>
              </a:extLst>
            </p:cNvPr>
            <p:cNvSpPr>
              <a:spLocks/>
            </p:cNvSpPr>
            <p:nvPr/>
          </p:nvSpPr>
          <p:spPr>
            <a:xfrm>
              <a:off x="6012524" y="3093631"/>
              <a:ext cx="66223" cy="59704"/>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solidFill>
                  <a:schemeClr val="tx1"/>
                </a:solidFill>
              </a:endParaRPr>
            </a:p>
          </p:txBody>
        </p:sp>
        <p:sp>
          <p:nvSpPr>
            <p:cNvPr id="30" name="Rectangle 29">
              <a:extLst>
                <a:ext uri="{FF2B5EF4-FFF2-40B4-BE49-F238E27FC236}">
                  <a16:creationId xmlns:a16="http://schemas.microsoft.com/office/drawing/2014/main" id="{EEFE0D56-9E69-476B-885E-153A5503AB48}"/>
                </a:ext>
              </a:extLst>
            </p:cNvPr>
            <p:cNvSpPr>
              <a:spLocks/>
            </p:cNvSpPr>
            <p:nvPr/>
          </p:nvSpPr>
          <p:spPr>
            <a:xfrm>
              <a:off x="4308725" y="3088134"/>
              <a:ext cx="66223" cy="59704"/>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solidFill>
                  <a:schemeClr val="tx1"/>
                </a:solidFill>
              </a:endParaRPr>
            </a:p>
          </p:txBody>
        </p:sp>
        <p:sp>
          <p:nvSpPr>
            <p:cNvPr id="31" name="Rectangle 30">
              <a:extLst>
                <a:ext uri="{FF2B5EF4-FFF2-40B4-BE49-F238E27FC236}">
                  <a16:creationId xmlns:a16="http://schemas.microsoft.com/office/drawing/2014/main" id="{94ED1E4A-A4D8-4E57-AF72-3C2A4878A191}"/>
                </a:ext>
              </a:extLst>
            </p:cNvPr>
            <p:cNvSpPr>
              <a:spLocks noChangeAspect="1"/>
            </p:cNvSpPr>
            <p:nvPr/>
          </p:nvSpPr>
          <p:spPr>
            <a:xfrm>
              <a:off x="3962443" y="2554160"/>
              <a:ext cx="1644076" cy="3179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cxnSp>
          <p:nvCxnSpPr>
            <p:cNvPr id="32" name="Connecteur droit 31">
              <a:extLst>
                <a:ext uri="{FF2B5EF4-FFF2-40B4-BE49-F238E27FC236}">
                  <a16:creationId xmlns:a16="http://schemas.microsoft.com/office/drawing/2014/main" id="{1A851B10-5550-47E6-8A7A-2324B257B5D7}"/>
                </a:ext>
              </a:extLst>
            </p:cNvPr>
            <p:cNvCxnSpPr>
              <a:cxnSpLocks/>
            </p:cNvCxnSpPr>
            <p:nvPr/>
          </p:nvCxnSpPr>
          <p:spPr>
            <a:xfrm flipV="1">
              <a:off x="4007036" y="1901832"/>
              <a:ext cx="3204580" cy="651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B813D7D-3D6C-4B2B-BB8C-7BBB6B37BCE5}"/>
                </a:ext>
              </a:extLst>
            </p:cNvPr>
            <p:cNvCxnSpPr>
              <a:cxnSpLocks/>
            </p:cNvCxnSpPr>
            <p:nvPr/>
          </p:nvCxnSpPr>
          <p:spPr>
            <a:xfrm flipV="1">
              <a:off x="5618693" y="1901832"/>
              <a:ext cx="1945056" cy="651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CF54FF8C-C666-43A7-91F0-9542EAE0CE72}"/>
                </a:ext>
              </a:extLst>
            </p:cNvPr>
            <p:cNvCxnSpPr>
              <a:cxnSpLocks/>
            </p:cNvCxnSpPr>
            <p:nvPr/>
          </p:nvCxnSpPr>
          <p:spPr>
            <a:xfrm>
              <a:off x="6093911" y="3117986"/>
              <a:ext cx="1855017" cy="378193"/>
            </a:xfrm>
            <a:prstGeom prst="straightConnector1">
              <a:avLst/>
            </a:prstGeom>
            <a:ln w="38100">
              <a:solidFill>
                <a:srgbClr val="00FF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8525AC55-8CBD-4D80-B11B-B02158278C36}"/>
                </a:ext>
              </a:extLst>
            </p:cNvPr>
            <p:cNvCxnSpPr>
              <a:cxnSpLocks/>
              <a:stCxn id="30" idx="3"/>
              <a:endCxn id="29" idx="1"/>
            </p:cNvCxnSpPr>
            <p:nvPr/>
          </p:nvCxnSpPr>
          <p:spPr>
            <a:xfrm>
              <a:off x="4374949" y="3117985"/>
              <a:ext cx="1637575" cy="5498"/>
            </a:xfrm>
            <a:prstGeom prst="straightConnector1">
              <a:avLst/>
            </a:prstGeom>
            <a:ln w="38100">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36" name="ZoneTexte 35">
              <a:extLst>
                <a:ext uri="{FF2B5EF4-FFF2-40B4-BE49-F238E27FC236}">
                  <a16:creationId xmlns:a16="http://schemas.microsoft.com/office/drawing/2014/main" id="{84854192-5901-4E97-8E35-D1DC492C88AF}"/>
                </a:ext>
              </a:extLst>
            </p:cNvPr>
            <p:cNvSpPr txBox="1"/>
            <p:nvPr/>
          </p:nvSpPr>
          <p:spPr>
            <a:xfrm>
              <a:off x="358076" y="5031561"/>
              <a:ext cx="2091142" cy="817457"/>
            </a:xfrm>
            <a:prstGeom prst="rect">
              <a:avLst/>
            </a:prstGeom>
            <a:noFill/>
          </p:spPr>
          <p:txBody>
            <a:bodyPr wrap="square" rtlCol="0">
              <a:spAutoFit/>
            </a:bodyPr>
            <a:lstStyle/>
            <a:p>
              <a:r>
                <a:rPr lang="en-GB" sz="972" b="1" dirty="0"/>
                <a:t>Measurement on a pixel matrix</a:t>
              </a:r>
            </a:p>
            <a:p>
              <a:r>
                <a:rPr lang="en-GB" sz="972" b="1" dirty="0"/>
                <a:t>Pixel size: 5.5 µm</a:t>
              </a:r>
            </a:p>
            <a:p>
              <a:r>
                <a:rPr lang="en-GB" sz="972" b="1" dirty="0"/>
                <a:t>Field of view: 704*704 µm²</a:t>
              </a:r>
              <a:endParaRPr lang="en-US" sz="972" b="1" dirty="0"/>
            </a:p>
          </p:txBody>
        </p:sp>
        <p:sp>
          <p:nvSpPr>
            <p:cNvPr id="13" name="ZoneTexte 12">
              <a:extLst>
                <a:ext uri="{FF2B5EF4-FFF2-40B4-BE49-F238E27FC236}">
                  <a16:creationId xmlns:a16="http://schemas.microsoft.com/office/drawing/2014/main" id="{BF61A7FC-8DE3-4BF3-BDD5-B3E0F1AF8DA6}"/>
                </a:ext>
              </a:extLst>
            </p:cNvPr>
            <p:cNvSpPr txBox="1"/>
            <p:nvPr/>
          </p:nvSpPr>
          <p:spPr>
            <a:xfrm>
              <a:off x="-706892" y="448922"/>
              <a:ext cx="6979438" cy="983498"/>
            </a:xfrm>
            <a:prstGeom prst="rect">
              <a:avLst/>
            </a:prstGeom>
            <a:solidFill>
              <a:schemeClr val="bg1"/>
            </a:solidFill>
          </p:spPr>
          <p:txBody>
            <a:bodyPr wrap="square" rtlCol="0">
              <a:spAutoFit/>
            </a:bodyPr>
            <a:lstStyle/>
            <a:p>
              <a:pPr marL="342900" indent="-342900">
                <a:buFont typeface="+mj-lt"/>
                <a:buAutoNum type="arabicPeriod" startAt="2"/>
              </a:pPr>
              <a:r>
                <a:rPr lang="en-GB" sz="2400" b="1" dirty="0"/>
                <a:t>hyperspectral infrared spectroscopy by reflectance</a:t>
              </a:r>
              <a:endParaRPr lang="en-US" sz="2400" b="1" dirty="0"/>
            </a:p>
          </p:txBody>
        </p:sp>
      </p:grpSp>
      <p:sp>
        <p:nvSpPr>
          <p:cNvPr id="49" name="ZoneTexte 48">
            <a:extLst>
              <a:ext uri="{FF2B5EF4-FFF2-40B4-BE49-F238E27FC236}">
                <a16:creationId xmlns:a16="http://schemas.microsoft.com/office/drawing/2014/main" id="{A2AD9AE5-DBA9-4E1E-B74F-BB848F130466}"/>
              </a:ext>
            </a:extLst>
          </p:cNvPr>
          <p:cNvSpPr txBox="1"/>
          <p:nvPr/>
        </p:nvSpPr>
        <p:spPr>
          <a:xfrm>
            <a:off x="9407930" y="723405"/>
            <a:ext cx="1149867" cy="400110"/>
          </a:xfrm>
          <a:prstGeom prst="rect">
            <a:avLst/>
          </a:prstGeom>
          <a:noFill/>
        </p:spPr>
        <p:txBody>
          <a:bodyPr wrap="none" rtlCol="0">
            <a:spAutoFit/>
          </a:bodyPr>
          <a:lstStyle/>
          <a:p>
            <a:r>
              <a:rPr lang="fr-FR" b="1" dirty="0" err="1"/>
              <a:t>Tuxtuac</a:t>
            </a:r>
            <a:endParaRPr lang="en-GB" b="1" dirty="0"/>
          </a:p>
        </p:txBody>
      </p:sp>
    </p:spTree>
    <p:extLst>
      <p:ext uri="{BB962C8B-B14F-4D97-AF65-F5344CB8AC3E}">
        <p14:creationId xmlns:p14="http://schemas.microsoft.com/office/powerpoint/2010/main" val="2076877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CD1E0263-1C8E-45E3-B645-01BA02C61E8D}"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15</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r>
              <a:rPr lang="fr-FR" dirty="0"/>
              <a:t> </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2290044" y="581473"/>
            <a:ext cx="6812891" cy="584775"/>
          </a:xfrm>
          <a:prstGeom prst="rect">
            <a:avLst/>
          </a:prstGeom>
          <a:noFill/>
        </p:spPr>
        <p:txBody>
          <a:bodyPr wrap="none" rtlCol="0">
            <a:spAutoFit/>
          </a:bodyPr>
          <a:lstStyle/>
          <a:p>
            <a:r>
              <a:rPr lang="fr-FR" sz="3200" b="1" dirty="0" err="1"/>
              <a:t>Meteorites</a:t>
            </a:r>
            <a:r>
              <a:rPr lang="fr-FR" sz="3200" b="1" dirty="0"/>
              <a:t> </a:t>
            </a:r>
            <a:r>
              <a:rPr lang="fr-FR" sz="2400" b="1" dirty="0"/>
              <a:t>(coll. IAS, </a:t>
            </a:r>
            <a:r>
              <a:rPr lang="fr-FR" sz="2400" b="1" dirty="0" err="1"/>
              <a:t>Arribard</a:t>
            </a:r>
            <a:r>
              <a:rPr lang="fr-FR" sz="2400" b="1" dirty="0"/>
              <a:t> PhD </a:t>
            </a:r>
            <a:r>
              <a:rPr lang="fr-FR" sz="2400" b="1" dirty="0" err="1"/>
              <a:t>thesis</a:t>
            </a:r>
            <a:r>
              <a:rPr lang="fr-FR" sz="2400" b="1" dirty="0"/>
              <a:t>)</a:t>
            </a:r>
            <a:endParaRPr lang="en-GB" sz="2400" b="1" dirty="0"/>
          </a:p>
        </p:txBody>
      </p:sp>
      <p:sp>
        <p:nvSpPr>
          <p:cNvPr id="3" name="ZoneTexte 2">
            <a:extLst>
              <a:ext uri="{FF2B5EF4-FFF2-40B4-BE49-F238E27FC236}">
                <a16:creationId xmlns:a16="http://schemas.microsoft.com/office/drawing/2014/main" id="{B1093680-547F-4D1A-A366-B91C3751B325}"/>
              </a:ext>
            </a:extLst>
          </p:cNvPr>
          <p:cNvSpPr txBox="1"/>
          <p:nvPr/>
        </p:nvSpPr>
        <p:spPr>
          <a:xfrm>
            <a:off x="9407930" y="723405"/>
            <a:ext cx="1149867" cy="400110"/>
          </a:xfrm>
          <a:prstGeom prst="rect">
            <a:avLst/>
          </a:prstGeom>
          <a:noFill/>
        </p:spPr>
        <p:txBody>
          <a:bodyPr wrap="none" rtlCol="0">
            <a:spAutoFit/>
          </a:bodyPr>
          <a:lstStyle/>
          <a:p>
            <a:r>
              <a:rPr lang="fr-FR" b="1" dirty="0" err="1"/>
              <a:t>Tuxtuac</a:t>
            </a:r>
            <a:endParaRPr lang="en-GB" b="1" dirty="0"/>
          </a:p>
        </p:txBody>
      </p:sp>
      <p:grpSp>
        <p:nvGrpSpPr>
          <p:cNvPr id="9" name="Groupe 8">
            <a:extLst>
              <a:ext uri="{FF2B5EF4-FFF2-40B4-BE49-F238E27FC236}">
                <a16:creationId xmlns:a16="http://schemas.microsoft.com/office/drawing/2014/main" id="{65F4725A-C9A3-415F-95B1-B730D199F7B0}"/>
              </a:ext>
            </a:extLst>
          </p:cNvPr>
          <p:cNvGrpSpPr/>
          <p:nvPr/>
        </p:nvGrpSpPr>
        <p:grpSpPr>
          <a:xfrm>
            <a:off x="489844" y="1114825"/>
            <a:ext cx="9812849" cy="4656672"/>
            <a:chOff x="50840" y="557035"/>
            <a:chExt cx="10773759" cy="5242645"/>
          </a:xfrm>
        </p:grpSpPr>
        <p:pic>
          <p:nvPicPr>
            <p:cNvPr id="10" name="Image 9">
              <a:extLst>
                <a:ext uri="{FF2B5EF4-FFF2-40B4-BE49-F238E27FC236}">
                  <a16:creationId xmlns:a16="http://schemas.microsoft.com/office/drawing/2014/main" id="{F5810F6F-F952-40E8-834D-048870D14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24175" y="1408199"/>
              <a:ext cx="2515397" cy="3353861"/>
            </a:xfrm>
            <a:prstGeom prst="rect">
              <a:avLst/>
            </a:prstGeom>
          </p:spPr>
        </p:pic>
        <p:sp>
          <p:nvSpPr>
            <p:cNvPr id="11" name="ZoneTexte 10">
              <a:extLst>
                <a:ext uri="{FF2B5EF4-FFF2-40B4-BE49-F238E27FC236}">
                  <a16:creationId xmlns:a16="http://schemas.microsoft.com/office/drawing/2014/main" id="{FC11B91A-E3FD-4E93-B8B5-7E6DBA8C2B30}"/>
                </a:ext>
              </a:extLst>
            </p:cNvPr>
            <p:cNvSpPr txBox="1"/>
            <p:nvPr/>
          </p:nvSpPr>
          <p:spPr>
            <a:xfrm>
              <a:off x="50840" y="630917"/>
              <a:ext cx="5376032" cy="519759"/>
            </a:xfrm>
            <a:prstGeom prst="rect">
              <a:avLst/>
            </a:prstGeom>
            <a:noFill/>
          </p:spPr>
          <p:txBody>
            <a:bodyPr wrap="square" rtlCol="0">
              <a:spAutoFit/>
            </a:bodyPr>
            <a:lstStyle/>
            <a:p>
              <a:pPr marL="342900" indent="-342900">
                <a:buFont typeface="+mj-lt"/>
                <a:buAutoNum type="arabicPeriod" startAt="3"/>
              </a:pPr>
              <a:r>
                <a:rPr lang="en-US" sz="2400" b="1" dirty="0"/>
                <a:t>Micro-Raman spectrometry</a:t>
              </a:r>
            </a:p>
          </p:txBody>
        </p:sp>
        <p:sp>
          <p:nvSpPr>
            <p:cNvPr id="12" name="ZoneTexte 11">
              <a:extLst>
                <a:ext uri="{FF2B5EF4-FFF2-40B4-BE49-F238E27FC236}">
                  <a16:creationId xmlns:a16="http://schemas.microsoft.com/office/drawing/2014/main" id="{35C0ED8A-8F59-4A69-AD03-94891AB90F84}"/>
                </a:ext>
              </a:extLst>
            </p:cNvPr>
            <p:cNvSpPr txBox="1"/>
            <p:nvPr/>
          </p:nvSpPr>
          <p:spPr>
            <a:xfrm>
              <a:off x="936302" y="4452107"/>
              <a:ext cx="2091142" cy="532608"/>
            </a:xfrm>
            <a:prstGeom prst="rect">
              <a:avLst/>
            </a:prstGeom>
            <a:noFill/>
          </p:spPr>
          <p:txBody>
            <a:bodyPr wrap="square" rtlCol="0">
              <a:spAutoFit/>
            </a:bodyPr>
            <a:lstStyle/>
            <a:p>
              <a:pPr algn="ctr"/>
              <a:r>
                <a:rPr lang="en-US" sz="1237" b="1" dirty="0"/>
                <a:t>Raman spectrometer</a:t>
              </a:r>
            </a:p>
            <a:p>
              <a:pPr algn="ctr"/>
              <a:r>
                <a:rPr lang="en-US" sz="1237" b="1" dirty="0"/>
                <a:t>DRX (</a:t>
              </a:r>
              <a:r>
                <a:rPr lang="en-US" sz="1237" b="1" dirty="0" err="1"/>
                <a:t>ThermoFischer</a:t>
              </a:r>
              <a:r>
                <a:rPr lang="en-US" sz="1237" b="1" dirty="0"/>
                <a:t>)</a:t>
              </a:r>
            </a:p>
          </p:txBody>
        </p:sp>
        <p:cxnSp>
          <p:nvCxnSpPr>
            <p:cNvPr id="13" name="Connecteur droit avec flèche 12">
              <a:extLst>
                <a:ext uri="{FF2B5EF4-FFF2-40B4-BE49-F238E27FC236}">
                  <a16:creationId xmlns:a16="http://schemas.microsoft.com/office/drawing/2014/main" id="{C7959D49-8F05-4DBD-91F8-32C24EDFAC55}"/>
                </a:ext>
              </a:extLst>
            </p:cNvPr>
            <p:cNvCxnSpPr>
              <a:cxnSpLocks/>
            </p:cNvCxnSpPr>
            <p:nvPr/>
          </p:nvCxnSpPr>
          <p:spPr>
            <a:xfrm>
              <a:off x="5690387" y="2572550"/>
              <a:ext cx="0" cy="316106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8009FD74-59F8-4E20-9F18-5F70A9D3F731}"/>
                </a:ext>
              </a:extLst>
            </p:cNvPr>
            <p:cNvSpPr txBox="1"/>
            <p:nvPr/>
          </p:nvSpPr>
          <p:spPr>
            <a:xfrm rot="5400000">
              <a:off x="5256172" y="3850931"/>
              <a:ext cx="1169818" cy="309957"/>
            </a:xfrm>
            <a:prstGeom prst="rect">
              <a:avLst/>
            </a:prstGeom>
            <a:noFill/>
          </p:spPr>
          <p:txBody>
            <a:bodyPr wrap="square" rtlCol="0">
              <a:spAutoFit/>
            </a:bodyPr>
            <a:lstStyle/>
            <a:p>
              <a:pPr algn="ctr"/>
              <a:r>
                <a:rPr lang="en-US" sz="1414" b="1" dirty="0"/>
                <a:t>1400 µm</a:t>
              </a:r>
            </a:p>
          </p:txBody>
        </p:sp>
        <p:grpSp>
          <p:nvGrpSpPr>
            <p:cNvPr id="15" name="Groupe 14">
              <a:extLst>
                <a:ext uri="{FF2B5EF4-FFF2-40B4-BE49-F238E27FC236}">
                  <a16:creationId xmlns:a16="http://schemas.microsoft.com/office/drawing/2014/main" id="{E1F9F1A7-9B5A-4A39-A1BB-13CEED4DF96D}"/>
                </a:ext>
              </a:extLst>
            </p:cNvPr>
            <p:cNvGrpSpPr>
              <a:grpSpLocks noChangeAspect="1"/>
            </p:cNvGrpSpPr>
            <p:nvPr/>
          </p:nvGrpSpPr>
          <p:grpSpPr>
            <a:xfrm>
              <a:off x="3961874" y="2554164"/>
              <a:ext cx="1656819" cy="3179450"/>
              <a:chOff x="4516848" y="2467202"/>
              <a:chExt cx="2145776" cy="4117761"/>
            </a:xfrm>
          </p:grpSpPr>
          <p:pic>
            <p:nvPicPr>
              <p:cNvPr id="40" name="Image 39">
                <a:extLst>
                  <a:ext uri="{FF2B5EF4-FFF2-40B4-BE49-F238E27FC236}">
                    <a16:creationId xmlns:a16="http://schemas.microsoft.com/office/drawing/2014/main" id="{0AA82606-1565-4198-9511-37D9E0DF6D6C}"/>
                  </a:ext>
                </a:extLst>
              </p:cNvPr>
              <p:cNvPicPr>
                <a:picLocks noChangeAspect="1"/>
              </p:cNvPicPr>
              <p:nvPr/>
            </p:nvPicPr>
            <p:blipFill rotWithShape="1">
              <a:blip r:embed="rId4">
                <a:extLst>
                  <a:ext uri="{28A0092B-C50C-407E-A947-70E740481C1C}">
                    <a14:useLocalDpi xmlns:a14="http://schemas.microsoft.com/office/drawing/2010/main" val="0"/>
                  </a:ext>
                </a:extLst>
              </a:blip>
              <a:srcRect l="4084" t="16165" r="7490" b="7491"/>
              <a:stretch/>
            </p:blipFill>
            <p:spPr>
              <a:xfrm rot="10800000">
                <a:off x="4516851" y="4957582"/>
                <a:ext cx="2145773" cy="1627381"/>
              </a:xfrm>
              <a:prstGeom prst="rect">
                <a:avLst/>
              </a:prstGeom>
            </p:spPr>
          </p:pic>
          <p:pic>
            <p:nvPicPr>
              <p:cNvPr id="41" name="Image 40">
                <a:extLst>
                  <a:ext uri="{FF2B5EF4-FFF2-40B4-BE49-F238E27FC236}">
                    <a16:creationId xmlns:a16="http://schemas.microsoft.com/office/drawing/2014/main" id="{3C266F98-F0AD-43A6-BF1A-B6E43F71193E}"/>
                  </a:ext>
                </a:extLst>
              </p:cNvPr>
              <p:cNvPicPr>
                <a:picLocks noChangeAspect="1"/>
              </p:cNvPicPr>
              <p:nvPr/>
            </p:nvPicPr>
            <p:blipFill rotWithShape="1">
              <a:blip r:embed="rId5">
                <a:extLst>
                  <a:ext uri="{28A0092B-C50C-407E-A947-70E740481C1C}">
                    <a14:useLocalDpi xmlns:a14="http://schemas.microsoft.com/office/drawing/2010/main" val="0"/>
                  </a:ext>
                </a:extLst>
              </a:blip>
              <a:srcRect l="4537" t="7423" r="7305" b="7354"/>
              <a:stretch/>
            </p:blipFill>
            <p:spPr>
              <a:xfrm rot="10800000">
                <a:off x="4516848" y="2467202"/>
                <a:ext cx="2135840" cy="1813723"/>
              </a:xfrm>
              <a:prstGeom prst="rect">
                <a:avLst/>
              </a:prstGeom>
            </p:spPr>
          </p:pic>
          <p:pic>
            <p:nvPicPr>
              <p:cNvPr id="42" name="Image 41">
                <a:extLst>
                  <a:ext uri="{FF2B5EF4-FFF2-40B4-BE49-F238E27FC236}">
                    <a16:creationId xmlns:a16="http://schemas.microsoft.com/office/drawing/2014/main" id="{45EA467A-8CA9-4D62-9241-186C1D98A2DE}"/>
                  </a:ext>
                </a:extLst>
              </p:cNvPr>
              <p:cNvPicPr>
                <a:picLocks noChangeAspect="1"/>
              </p:cNvPicPr>
              <p:nvPr/>
            </p:nvPicPr>
            <p:blipFill rotWithShape="1">
              <a:blip r:embed="rId6">
                <a:extLst>
                  <a:ext uri="{28A0092B-C50C-407E-A947-70E740481C1C}">
                    <a14:useLocalDpi xmlns:a14="http://schemas.microsoft.com/office/drawing/2010/main" val="0"/>
                  </a:ext>
                </a:extLst>
              </a:blip>
              <a:srcRect l="4254" t="7551" r="7643" b="7675"/>
              <a:stretch/>
            </p:blipFill>
            <p:spPr>
              <a:xfrm rot="10800000">
                <a:off x="4516849" y="3649964"/>
                <a:ext cx="2145775" cy="1813726"/>
              </a:xfrm>
              <a:prstGeom prst="rect">
                <a:avLst/>
              </a:prstGeom>
            </p:spPr>
          </p:pic>
        </p:grpSp>
        <p:grpSp>
          <p:nvGrpSpPr>
            <p:cNvPr id="16" name="Groupe 15">
              <a:extLst>
                <a:ext uri="{FF2B5EF4-FFF2-40B4-BE49-F238E27FC236}">
                  <a16:creationId xmlns:a16="http://schemas.microsoft.com/office/drawing/2014/main" id="{A5FCD64D-6D17-408C-A7FD-D05CFDE48AAA}"/>
                </a:ext>
              </a:extLst>
            </p:cNvPr>
            <p:cNvGrpSpPr>
              <a:grpSpLocks noChangeAspect="1"/>
            </p:cNvGrpSpPr>
            <p:nvPr/>
          </p:nvGrpSpPr>
          <p:grpSpPr>
            <a:xfrm>
              <a:off x="5504212" y="557035"/>
              <a:ext cx="4058683" cy="1714434"/>
              <a:chOff x="6997652" y="4539831"/>
              <a:chExt cx="4889862" cy="2065533"/>
            </a:xfrm>
          </p:grpSpPr>
          <p:grpSp>
            <p:nvGrpSpPr>
              <p:cNvPr id="31" name="Groupe 30">
                <a:extLst>
                  <a:ext uri="{FF2B5EF4-FFF2-40B4-BE49-F238E27FC236}">
                    <a16:creationId xmlns:a16="http://schemas.microsoft.com/office/drawing/2014/main" id="{0D20A37F-7EF6-4E2F-8FB1-C30778A0840D}"/>
                  </a:ext>
                </a:extLst>
              </p:cNvPr>
              <p:cNvGrpSpPr>
                <a:grpSpLocks noChangeAspect="1"/>
              </p:cNvGrpSpPr>
              <p:nvPr/>
            </p:nvGrpSpPr>
            <p:grpSpPr>
              <a:xfrm>
                <a:off x="6997652" y="4551618"/>
                <a:ext cx="4888936" cy="2053746"/>
                <a:chOff x="1101954" y="1130048"/>
                <a:chExt cx="6340428" cy="2663489"/>
              </a:xfrm>
            </p:grpSpPr>
            <p:grpSp>
              <p:nvGrpSpPr>
                <p:cNvPr id="33" name="Groupe 32">
                  <a:extLst>
                    <a:ext uri="{FF2B5EF4-FFF2-40B4-BE49-F238E27FC236}">
                      <a16:creationId xmlns:a16="http://schemas.microsoft.com/office/drawing/2014/main" id="{0B980903-09C0-42D9-8D54-30BD21F35F94}"/>
                    </a:ext>
                  </a:extLst>
                </p:cNvPr>
                <p:cNvGrpSpPr>
                  <a:grpSpLocks noChangeAspect="1"/>
                </p:cNvGrpSpPr>
                <p:nvPr/>
              </p:nvGrpSpPr>
              <p:grpSpPr>
                <a:xfrm>
                  <a:off x="1101954" y="1130048"/>
                  <a:ext cx="6340428" cy="2663489"/>
                  <a:chOff x="7760327" y="2165487"/>
                  <a:chExt cx="4112278" cy="1727487"/>
                </a:xfrm>
              </p:grpSpPr>
              <p:grpSp>
                <p:nvGrpSpPr>
                  <p:cNvPr id="35" name="Groupe 34">
                    <a:extLst>
                      <a:ext uri="{FF2B5EF4-FFF2-40B4-BE49-F238E27FC236}">
                        <a16:creationId xmlns:a16="http://schemas.microsoft.com/office/drawing/2014/main" id="{867D73B6-10F0-4A3B-B012-1F0AFBBB54C9}"/>
                      </a:ext>
                    </a:extLst>
                  </p:cNvPr>
                  <p:cNvGrpSpPr>
                    <a:grpSpLocks noChangeAspect="1"/>
                  </p:cNvGrpSpPr>
                  <p:nvPr/>
                </p:nvGrpSpPr>
                <p:grpSpPr>
                  <a:xfrm>
                    <a:off x="7760327" y="2165487"/>
                    <a:ext cx="4112278" cy="1710147"/>
                    <a:chOff x="4699903" y="1425429"/>
                    <a:chExt cx="5638104" cy="2344682"/>
                  </a:xfrm>
                </p:grpSpPr>
                <p:pic>
                  <p:nvPicPr>
                    <p:cNvPr id="38" name="Image 37">
                      <a:extLst>
                        <a:ext uri="{FF2B5EF4-FFF2-40B4-BE49-F238E27FC236}">
                          <a16:creationId xmlns:a16="http://schemas.microsoft.com/office/drawing/2014/main" id="{65A76346-18B2-4E3C-8489-B3839023FBFC}"/>
                        </a:ext>
                      </a:extLst>
                    </p:cNvPr>
                    <p:cNvPicPr>
                      <a:picLocks noChangeAspect="1"/>
                    </p:cNvPicPr>
                    <p:nvPr/>
                  </p:nvPicPr>
                  <p:blipFill rotWithShape="1">
                    <a:blip r:embed="rId7">
                      <a:extLst>
                        <a:ext uri="{28A0092B-C50C-407E-A947-70E740481C1C}">
                          <a14:useLocalDpi xmlns:a14="http://schemas.microsoft.com/office/drawing/2010/main" val="0"/>
                        </a:ext>
                      </a:extLst>
                    </a:blip>
                    <a:srcRect t="27357" r="5761" b="6659"/>
                    <a:stretch/>
                  </p:blipFill>
                  <p:spPr>
                    <a:xfrm>
                      <a:off x="5873001" y="1425429"/>
                      <a:ext cx="4465006" cy="2344682"/>
                    </a:xfrm>
                    <a:prstGeom prst="rect">
                      <a:avLst/>
                    </a:prstGeom>
                  </p:spPr>
                </p:pic>
                <p:pic>
                  <p:nvPicPr>
                    <p:cNvPr id="39" name="Image 38">
                      <a:extLst>
                        <a:ext uri="{FF2B5EF4-FFF2-40B4-BE49-F238E27FC236}">
                          <a16:creationId xmlns:a16="http://schemas.microsoft.com/office/drawing/2014/main" id="{CC4FCC55-D650-4191-98AD-5BDF9D028152}"/>
                        </a:ext>
                      </a:extLst>
                    </p:cNvPr>
                    <p:cNvPicPr>
                      <a:picLocks noChangeAspect="1"/>
                    </p:cNvPicPr>
                    <p:nvPr/>
                  </p:nvPicPr>
                  <p:blipFill rotWithShape="1">
                    <a:blip r:embed="rId8">
                      <a:extLst>
                        <a:ext uri="{28A0092B-C50C-407E-A947-70E740481C1C}">
                          <a14:useLocalDpi xmlns:a14="http://schemas.microsoft.com/office/drawing/2010/main" val="0"/>
                        </a:ext>
                      </a:extLst>
                    </a:blip>
                    <a:srcRect l="12066" t="22154" b="11862"/>
                    <a:stretch/>
                  </p:blipFill>
                  <p:spPr>
                    <a:xfrm>
                      <a:off x="4699903" y="1425429"/>
                      <a:ext cx="4166293" cy="2344682"/>
                    </a:xfrm>
                    <a:prstGeom prst="rect">
                      <a:avLst/>
                    </a:prstGeom>
                  </p:spPr>
                </p:pic>
              </p:grpSp>
              <p:cxnSp>
                <p:nvCxnSpPr>
                  <p:cNvPr id="36" name="Connecteur droit 35">
                    <a:extLst>
                      <a:ext uri="{FF2B5EF4-FFF2-40B4-BE49-F238E27FC236}">
                        <a16:creationId xmlns:a16="http://schemas.microsoft.com/office/drawing/2014/main" id="{57A97DAE-6E76-4545-ADD3-1D936D6D1859}"/>
                      </a:ext>
                    </a:extLst>
                  </p:cNvPr>
                  <p:cNvCxnSpPr>
                    <a:cxnSpLocks/>
                  </p:cNvCxnSpPr>
                  <p:nvPr/>
                </p:nvCxnSpPr>
                <p:spPr>
                  <a:xfrm>
                    <a:off x="10104231" y="3634097"/>
                    <a:ext cx="5167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AED6F041-D6CF-4493-9FC9-5E95F6A8E51B}"/>
                      </a:ext>
                    </a:extLst>
                  </p:cNvPr>
                  <p:cNvSpPr txBox="1"/>
                  <p:nvPr/>
                </p:nvSpPr>
                <p:spPr>
                  <a:xfrm>
                    <a:off x="9957209" y="3634097"/>
                    <a:ext cx="810819" cy="258877"/>
                  </a:xfrm>
                  <a:prstGeom prst="rect">
                    <a:avLst/>
                  </a:prstGeom>
                  <a:noFill/>
                </p:spPr>
                <p:txBody>
                  <a:bodyPr wrap="square" rtlCol="0">
                    <a:spAutoFit/>
                  </a:bodyPr>
                  <a:lstStyle/>
                  <a:p>
                    <a:pPr algn="ctr"/>
                    <a:r>
                      <a:rPr lang="fr-FR" sz="1060" b="1" dirty="0">
                        <a:solidFill>
                          <a:schemeClr val="bg1"/>
                        </a:solidFill>
                      </a:rPr>
                      <a:t>1 mm</a:t>
                    </a:r>
                  </a:p>
                </p:txBody>
              </p:sp>
            </p:grpSp>
            <p:sp>
              <p:nvSpPr>
                <p:cNvPr id="34" name="Rectangle 33">
                  <a:extLst>
                    <a:ext uri="{FF2B5EF4-FFF2-40B4-BE49-F238E27FC236}">
                      <a16:creationId xmlns:a16="http://schemas.microsoft.com/office/drawing/2014/main" id="{C4602670-23A7-4673-9245-3C2E5D238F8B}"/>
                    </a:ext>
                  </a:extLst>
                </p:cNvPr>
                <p:cNvSpPr>
                  <a:spLocks noChangeAspect="1"/>
                </p:cNvSpPr>
                <p:nvPr/>
              </p:nvSpPr>
              <p:spPr>
                <a:xfrm>
                  <a:off x="3769747" y="2151959"/>
                  <a:ext cx="550202" cy="10640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grpSp>
          <p:sp>
            <p:nvSpPr>
              <p:cNvPr id="32" name="ZoneTexte 31">
                <a:extLst>
                  <a:ext uri="{FF2B5EF4-FFF2-40B4-BE49-F238E27FC236}">
                    <a16:creationId xmlns:a16="http://schemas.microsoft.com/office/drawing/2014/main" id="{E218B5DC-A5D7-45EF-A79C-F734FA659375}"/>
                  </a:ext>
                </a:extLst>
              </p:cNvPr>
              <p:cNvSpPr txBox="1"/>
              <p:nvPr/>
            </p:nvSpPr>
            <p:spPr>
              <a:xfrm>
                <a:off x="11602288" y="4539831"/>
                <a:ext cx="285226" cy="340601"/>
              </a:xfrm>
              <a:prstGeom prst="rect">
                <a:avLst/>
              </a:prstGeom>
              <a:noFill/>
            </p:spPr>
            <p:txBody>
              <a:bodyPr wrap="square" rtlCol="0">
                <a:spAutoFit/>
              </a:bodyPr>
              <a:lstStyle/>
              <a:p>
                <a:r>
                  <a:rPr lang="fr-FR" sz="1237" b="1" dirty="0">
                    <a:solidFill>
                      <a:schemeClr val="bg1"/>
                    </a:solidFill>
                  </a:rPr>
                  <a:t>f</a:t>
                </a:r>
              </a:p>
            </p:txBody>
          </p:sp>
        </p:grpSp>
        <p:sp>
          <p:nvSpPr>
            <p:cNvPr id="17" name="Rectangle 16">
              <a:extLst>
                <a:ext uri="{FF2B5EF4-FFF2-40B4-BE49-F238E27FC236}">
                  <a16:creationId xmlns:a16="http://schemas.microsoft.com/office/drawing/2014/main" id="{2F0CA0A9-21AD-4BBE-A0C5-4BE861819F34}"/>
                </a:ext>
              </a:extLst>
            </p:cNvPr>
            <p:cNvSpPr>
              <a:spLocks/>
            </p:cNvSpPr>
            <p:nvPr/>
          </p:nvSpPr>
          <p:spPr>
            <a:xfrm>
              <a:off x="4308725" y="3088134"/>
              <a:ext cx="66223" cy="59704"/>
            </a:xfrm>
            <a:prstGeom prst="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solidFill>
                  <a:schemeClr val="tx1"/>
                </a:solidFill>
              </a:endParaRPr>
            </a:p>
          </p:txBody>
        </p:sp>
        <p:cxnSp>
          <p:nvCxnSpPr>
            <p:cNvPr id="18" name="Connecteur droit 17">
              <a:extLst>
                <a:ext uri="{FF2B5EF4-FFF2-40B4-BE49-F238E27FC236}">
                  <a16:creationId xmlns:a16="http://schemas.microsoft.com/office/drawing/2014/main" id="{DA3D3F6C-6EFF-4128-A8EC-6E40DC3A5F3D}"/>
                </a:ext>
              </a:extLst>
            </p:cNvPr>
            <p:cNvCxnSpPr>
              <a:cxnSpLocks/>
            </p:cNvCxnSpPr>
            <p:nvPr/>
          </p:nvCxnSpPr>
          <p:spPr>
            <a:xfrm flipV="1">
              <a:off x="4007036" y="1901832"/>
              <a:ext cx="3204580" cy="651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AEC8C01-75E1-4069-A887-AAC24C4F8F4C}"/>
                </a:ext>
              </a:extLst>
            </p:cNvPr>
            <p:cNvCxnSpPr>
              <a:cxnSpLocks/>
            </p:cNvCxnSpPr>
            <p:nvPr/>
          </p:nvCxnSpPr>
          <p:spPr>
            <a:xfrm flipV="1">
              <a:off x="5618693" y="1901832"/>
              <a:ext cx="1945056" cy="6512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089BC0F-3454-4E0C-AB75-ACE2DB8E1F7D}"/>
                </a:ext>
              </a:extLst>
            </p:cNvPr>
            <p:cNvSpPr>
              <a:spLocks noChangeAspect="1"/>
            </p:cNvSpPr>
            <p:nvPr/>
          </p:nvSpPr>
          <p:spPr>
            <a:xfrm>
              <a:off x="3962443" y="2554160"/>
              <a:ext cx="1644076" cy="31794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dirty="0"/>
            </a:p>
          </p:txBody>
        </p:sp>
        <p:grpSp>
          <p:nvGrpSpPr>
            <p:cNvPr id="21" name="Groupe 20">
              <a:extLst>
                <a:ext uri="{FF2B5EF4-FFF2-40B4-BE49-F238E27FC236}">
                  <a16:creationId xmlns:a16="http://schemas.microsoft.com/office/drawing/2014/main" id="{DD8E8454-7C40-446D-B008-EA8F5C923B38}"/>
                </a:ext>
              </a:extLst>
            </p:cNvPr>
            <p:cNvGrpSpPr/>
            <p:nvPr/>
          </p:nvGrpSpPr>
          <p:grpSpPr>
            <a:xfrm>
              <a:off x="6212658" y="2332178"/>
              <a:ext cx="4611941" cy="3467502"/>
              <a:chOff x="7031155" y="2639509"/>
              <a:chExt cx="5219698" cy="3924446"/>
            </a:xfrm>
          </p:grpSpPr>
          <p:pic>
            <p:nvPicPr>
              <p:cNvPr id="24" name="Image 23">
                <a:extLst>
                  <a:ext uri="{FF2B5EF4-FFF2-40B4-BE49-F238E27FC236}">
                    <a16:creationId xmlns:a16="http://schemas.microsoft.com/office/drawing/2014/main" id="{0F740294-C83B-462C-AB06-1C9156F3290A}"/>
                  </a:ext>
                </a:extLst>
              </p:cNvPr>
              <p:cNvPicPr>
                <a:picLocks noChangeAspect="1"/>
              </p:cNvPicPr>
              <p:nvPr/>
            </p:nvPicPr>
            <p:blipFill rotWithShape="1">
              <a:blip r:embed="rId9"/>
              <a:srcRect l="10252" t="12736" r="61351" b="11352"/>
              <a:stretch/>
            </p:blipFill>
            <p:spPr>
              <a:xfrm>
                <a:off x="7031155" y="2639509"/>
                <a:ext cx="5219698" cy="3924446"/>
              </a:xfrm>
              <a:prstGeom prst="rect">
                <a:avLst/>
              </a:prstGeom>
            </p:spPr>
          </p:pic>
          <p:sp>
            <p:nvSpPr>
              <p:cNvPr id="25" name="ZoneTexte 24">
                <a:extLst>
                  <a:ext uri="{FF2B5EF4-FFF2-40B4-BE49-F238E27FC236}">
                    <a16:creationId xmlns:a16="http://schemas.microsoft.com/office/drawing/2014/main" id="{F3147620-0807-4240-82DB-954B1DFEDC39}"/>
                  </a:ext>
                </a:extLst>
              </p:cNvPr>
              <p:cNvSpPr txBox="1"/>
              <p:nvPr/>
            </p:nvSpPr>
            <p:spPr>
              <a:xfrm>
                <a:off x="7734650" y="3968484"/>
                <a:ext cx="1853752" cy="689480"/>
              </a:xfrm>
              <a:prstGeom prst="rect">
                <a:avLst/>
              </a:prstGeom>
              <a:noFill/>
            </p:spPr>
            <p:txBody>
              <a:bodyPr wrap="square" rtlCol="0">
                <a:spAutoFit/>
              </a:bodyPr>
              <a:lstStyle/>
              <a:p>
                <a:pPr algn="ctr"/>
                <a:r>
                  <a:rPr lang="en-GB" sz="972" b="1" dirty="0"/>
                  <a:t>No G and D band: no polyaromatic organic matter</a:t>
                </a:r>
                <a:endParaRPr lang="en-US" sz="972" b="1" dirty="0"/>
              </a:p>
            </p:txBody>
          </p:sp>
          <p:cxnSp>
            <p:nvCxnSpPr>
              <p:cNvPr id="26" name="Connecteur droit avec flèche 25">
                <a:extLst>
                  <a:ext uri="{FF2B5EF4-FFF2-40B4-BE49-F238E27FC236}">
                    <a16:creationId xmlns:a16="http://schemas.microsoft.com/office/drawing/2014/main" id="{4A77F985-7D3C-4332-A3C9-249B7E96A4F4}"/>
                  </a:ext>
                </a:extLst>
              </p:cNvPr>
              <p:cNvCxnSpPr>
                <a:cxnSpLocks/>
              </p:cNvCxnSpPr>
              <p:nvPr/>
            </p:nvCxnSpPr>
            <p:spPr>
              <a:xfrm>
                <a:off x="9345928" y="4700369"/>
                <a:ext cx="315074" cy="9284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23AD51D2-D244-473B-A6B2-953B791B663C}"/>
                  </a:ext>
                </a:extLst>
              </p:cNvPr>
              <p:cNvSpPr txBox="1"/>
              <p:nvPr/>
            </p:nvSpPr>
            <p:spPr>
              <a:xfrm>
                <a:off x="8560292" y="3270130"/>
                <a:ext cx="1853752" cy="498870"/>
              </a:xfrm>
              <a:prstGeom prst="rect">
                <a:avLst/>
              </a:prstGeom>
              <a:noFill/>
            </p:spPr>
            <p:txBody>
              <a:bodyPr wrap="square" rtlCol="0">
                <a:spAutoFit/>
              </a:bodyPr>
              <a:lstStyle/>
              <a:p>
                <a:pPr algn="ctr"/>
                <a:r>
                  <a:rPr lang="en-US" sz="972" b="1" dirty="0"/>
                  <a:t>anhydrous silicate band: enstatite</a:t>
                </a:r>
              </a:p>
            </p:txBody>
          </p:sp>
          <p:cxnSp>
            <p:nvCxnSpPr>
              <p:cNvPr id="28" name="Connecteur droit avec flèche 27">
                <a:extLst>
                  <a:ext uri="{FF2B5EF4-FFF2-40B4-BE49-F238E27FC236}">
                    <a16:creationId xmlns:a16="http://schemas.microsoft.com/office/drawing/2014/main" id="{56A44C66-1EA8-4239-845A-D6AB70EC71CE}"/>
                  </a:ext>
                </a:extLst>
              </p:cNvPr>
              <p:cNvCxnSpPr>
                <a:cxnSpLocks/>
              </p:cNvCxnSpPr>
              <p:nvPr/>
            </p:nvCxnSpPr>
            <p:spPr>
              <a:xfrm flipH="1">
                <a:off x="9882231" y="3528870"/>
                <a:ext cx="394283" cy="4365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E8C6658D-07A9-417E-9E1C-2E079007F136}"/>
                  </a:ext>
                </a:extLst>
              </p:cNvPr>
              <p:cNvCxnSpPr>
                <a:cxnSpLocks/>
              </p:cNvCxnSpPr>
              <p:nvPr/>
            </p:nvCxnSpPr>
            <p:spPr>
              <a:xfrm>
                <a:off x="10276514" y="3520808"/>
                <a:ext cx="162290" cy="1624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BE2BB855-37AE-44B9-B4BC-647BF8FCF254}"/>
                  </a:ext>
                </a:extLst>
              </p:cNvPr>
              <p:cNvCxnSpPr>
                <a:cxnSpLocks/>
              </p:cNvCxnSpPr>
              <p:nvPr/>
            </p:nvCxnSpPr>
            <p:spPr>
              <a:xfrm>
                <a:off x="10276514" y="3528870"/>
                <a:ext cx="973123" cy="177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Connecteur droit avec flèche 21">
              <a:extLst>
                <a:ext uri="{FF2B5EF4-FFF2-40B4-BE49-F238E27FC236}">
                  <a16:creationId xmlns:a16="http://schemas.microsoft.com/office/drawing/2014/main" id="{2FE7A057-5717-4665-96AE-B290D18CF0A8}"/>
                </a:ext>
              </a:extLst>
            </p:cNvPr>
            <p:cNvCxnSpPr>
              <a:cxnSpLocks/>
              <a:stCxn id="17" idx="3"/>
            </p:cNvCxnSpPr>
            <p:nvPr/>
          </p:nvCxnSpPr>
          <p:spPr>
            <a:xfrm>
              <a:off x="4374948" y="3117986"/>
              <a:ext cx="2043928" cy="136394"/>
            </a:xfrm>
            <a:prstGeom prst="straightConnector1">
              <a:avLst/>
            </a:prstGeom>
            <a:ln w="38100">
              <a:solidFill>
                <a:srgbClr val="00FFFF"/>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6E005217-644D-4FD2-8252-433E846D44FD}"/>
                </a:ext>
              </a:extLst>
            </p:cNvPr>
            <p:cNvSpPr txBox="1"/>
            <p:nvPr/>
          </p:nvSpPr>
          <p:spPr>
            <a:xfrm>
              <a:off x="329000" y="5028484"/>
              <a:ext cx="2091142" cy="440784"/>
            </a:xfrm>
            <a:prstGeom prst="rect">
              <a:avLst/>
            </a:prstGeom>
            <a:noFill/>
          </p:spPr>
          <p:txBody>
            <a:bodyPr wrap="square" rtlCol="0">
              <a:spAutoFit/>
            </a:bodyPr>
            <a:lstStyle/>
            <a:p>
              <a:r>
                <a:rPr lang="en-US" sz="972" b="1" dirty="0" err="1"/>
                <a:t>Mesure</a:t>
              </a:r>
              <a:r>
                <a:rPr lang="en-US" sz="972" b="1" dirty="0"/>
                <a:t> </a:t>
              </a:r>
              <a:r>
                <a:rPr lang="en-US" sz="972" b="1" dirty="0" err="1"/>
                <a:t>ponctuelle</a:t>
              </a:r>
              <a:endParaRPr lang="en-US" sz="972" b="1" dirty="0"/>
            </a:p>
            <a:p>
              <a:r>
                <a:rPr lang="en-US" sz="972" b="1" dirty="0" err="1"/>
                <a:t>Diamètre</a:t>
              </a:r>
              <a:r>
                <a:rPr lang="en-US" sz="972" b="1" dirty="0"/>
                <a:t> de spot : &lt; 1µm</a:t>
              </a:r>
            </a:p>
          </p:txBody>
        </p:sp>
      </p:grpSp>
    </p:spTree>
    <p:extLst>
      <p:ext uri="{BB962C8B-B14F-4D97-AF65-F5344CB8AC3E}">
        <p14:creationId xmlns:p14="http://schemas.microsoft.com/office/powerpoint/2010/main" val="164993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A063C78C-3BD1-441B-A8BF-23EE71721E0A}"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r>
              <a:rPr lang="fr-FR" dirty="0"/>
              <a:t> </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2290044" y="581473"/>
            <a:ext cx="6812891" cy="584775"/>
          </a:xfrm>
          <a:prstGeom prst="rect">
            <a:avLst/>
          </a:prstGeom>
          <a:noFill/>
        </p:spPr>
        <p:txBody>
          <a:bodyPr wrap="none" rtlCol="0">
            <a:spAutoFit/>
          </a:bodyPr>
          <a:lstStyle/>
          <a:p>
            <a:r>
              <a:rPr lang="fr-FR" sz="3200" b="1" dirty="0" err="1"/>
              <a:t>Meteorites</a:t>
            </a:r>
            <a:r>
              <a:rPr lang="fr-FR" sz="3200" b="1" dirty="0"/>
              <a:t> </a:t>
            </a:r>
            <a:r>
              <a:rPr lang="fr-FR" sz="2400" b="1" dirty="0"/>
              <a:t>(coll. IAS, </a:t>
            </a:r>
            <a:r>
              <a:rPr lang="fr-FR" sz="2400" b="1" dirty="0" err="1"/>
              <a:t>Arribard</a:t>
            </a:r>
            <a:r>
              <a:rPr lang="fr-FR" sz="2400" b="1" dirty="0"/>
              <a:t> PhD </a:t>
            </a:r>
            <a:r>
              <a:rPr lang="fr-FR" sz="2400" b="1" dirty="0" err="1"/>
              <a:t>thesis</a:t>
            </a:r>
            <a:r>
              <a:rPr lang="fr-FR" sz="2400" b="1" dirty="0"/>
              <a:t>)</a:t>
            </a:r>
            <a:endParaRPr lang="en-GB" sz="2400" b="1" dirty="0"/>
          </a:p>
        </p:txBody>
      </p:sp>
      <p:sp>
        <p:nvSpPr>
          <p:cNvPr id="3" name="ZoneTexte 2">
            <a:extLst>
              <a:ext uri="{FF2B5EF4-FFF2-40B4-BE49-F238E27FC236}">
                <a16:creationId xmlns:a16="http://schemas.microsoft.com/office/drawing/2014/main" id="{B1093680-547F-4D1A-A366-B91C3751B325}"/>
              </a:ext>
            </a:extLst>
          </p:cNvPr>
          <p:cNvSpPr txBox="1"/>
          <p:nvPr/>
        </p:nvSpPr>
        <p:spPr>
          <a:xfrm>
            <a:off x="9407930" y="723405"/>
            <a:ext cx="1149867" cy="400110"/>
          </a:xfrm>
          <a:prstGeom prst="rect">
            <a:avLst/>
          </a:prstGeom>
          <a:noFill/>
        </p:spPr>
        <p:txBody>
          <a:bodyPr wrap="none" rtlCol="0">
            <a:spAutoFit/>
          </a:bodyPr>
          <a:lstStyle/>
          <a:p>
            <a:r>
              <a:rPr lang="fr-FR" b="1" dirty="0" err="1"/>
              <a:t>Tuxtuac</a:t>
            </a:r>
            <a:endParaRPr lang="en-GB" b="1" dirty="0"/>
          </a:p>
        </p:txBody>
      </p:sp>
      <p:sp>
        <p:nvSpPr>
          <p:cNvPr id="45" name="ZoneTexte 44">
            <a:extLst>
              <a:ext uri="{FF2B5EF4-FFF2-40B4-BE49-F238E27FC236}">
                <a16:creationId xmlns:a16="http://schemas.microsoft.com/office/drawing/2014/main" id="{4D126F5E-3736-4B99-9525-B7BEE1B6F4BF}"/>
              </a:ext>
            </a:extLst>
          </p:cNvPr>
          <p:cNvSpPr txBox="1"/>
          <p:nvPr/>
        </p:nvSpPr>
        <p:spPr>
          <a:xfrm>
            <a:off x="1431377" y="1628122"/>
            <a:ext cx="8736687" cy="523220"/>
          </a:xfrm>
          <a:prstGeom prst="rect">
            <a:avLst/>
          </a:prstGeom>
          <a:noFill/>
        </p:spPr>
        <p:txBody>
          <a:bodyPr wrap="none" rtlCol="0">
            <a:spAutoFit/>
          </a:bodyPr>
          <a:lstStyle/>
          <a:p>
            <a:pPr marL="457200" indent="-457200">
              <a:buFont typeface="+mj-lt"/>
              <a:buAutoNum type="arabicPeriod" startAt="4"/>
            </a:pPr>
            <a:r>
              <a:rPr lang="fr-FR" sz="2800" b="1" dirty="0"/>
              <a:t>Mass </a:t>
            </a:r>
            <a:r>
              <a:rPr lang="fr-FR" sz="2800" b="1" dirty="0" err="1"/>
              <a:t>Spectrometry</a:t>
            </a:r>
            <a:r>
              <a:rPr lang="fr-FR" sz="2800" b="1" dirty="0"/>
              <a:t> and ion </a:t>
            </a:r>
            <a:r>
              <a:rPr lang="fr-FR" sz="2800" b="1" dirty="0" err="1"/>
              <a:t>imaging</a:t>
            </a:r>
            <a:r>
              <a:rPr lang="fr-FR" sz="2800" b="1" dirty="0"/>
              <a:t> (scanning)</a:t>
            </a:r>
            <a:endParaRPr lang="en-GB" sz="2800" b="1" dirty="0"/>
          </a:p>
        </p:txBody>
      </p:sp>
      <p:grpSp>
        <p:nvGrpSpPr>
          <p:cNvPr id="38" name="Groupe 37">
            <a:extLst>
              <a:ext uri="{FF2B5EF4-FFF2-40B4-BE49-F238E27FC236}">
                <a16:creationId xmlns:a16="http://schemas.microsoft.com/office/drawing/2014/main" id="{51F23374-8949-49C7-89F7-381CCAA8BF34}"/>
              </a:ext>
            </a:extLst>
          </p:cNvPr>
          <p:cNvGrpSpPr/>
          <p:nvPr/>
        </p:nvGrpSpPr>
        <p:grpSpPr>
          <a:xfrm>
            <a:off x="214978" y="-30644"/>
            <a:ext cx="10386379" cy="6059488"/>
            <a:chOff x="7764098" y="-3046897"/>
            <a:chExt cx="10386379" cy="6059488"/>
          </a:xfrm>
        </p:grpSpPr>
        <p:grpSp>
          <p:nvGrpSpPr>
            <p:cNvPr id="37" name="Groupe 36">
              <a:extLst>
                <a:ext uri="{FF2B5EF4-FFF2-40B4-BE49-F238E27FC236}">
                  <a16:creationId xmlns:a16="http://schemas.microsoft.com/office/drawing/2014/main" id="{56C3D62C-3742-40FC-8017-32EFD4AF121F}"/>
                </a:ext>
              </a:extLst>
            </p:cNvPr>
            <p:cNvGrpSpPr/>
            <p:nvPr/>
          </p:nvGrpSpPr>
          <p:grpSpPr>
            <a:xfrm>
              <a:off x="7764098" y="-3046897"/>
              <a:ext cx="10386379" cy="6059488"/>
              <a:chOff x="214978" y="22405"/>
              <a:chExt cx="10386379" cy="6059488"/>
            </a:xfrm>
          </p:grpSpPr>
          <p:grpSp>
            <p:nvGrpSpPr>
              <p:cNvPr id="34" name="Groupe 33">
                <a:extLst>
                  <a:ext uri="{FF2B5EF4-FFF2-40B4-BE49-F238E27FC236}">
                    <a16:creationId xmlns:a16="http://schemas.microsoft.com/office/drawing/2014/main" id="{88F08B2F-B149-4EE5-8FFB-04113DC560C4}"/>
                  </a:ext>
                </a:extLst>
              </p:cNvPr>
              <p:cNvGrpSpPr/>
              <p:nvPr/>
            </p:nvGrpSpPr>
            <p:grpSpPr>
              <a:xfrm>
                <a:off x="214978" y="22405"/>
                <a:ext cx="10386379" cy="6059488"/>
                <a:chOff x="375290" y="116353"/>
                <a:chExt cx="10226907" cy="6059488"/>
              </a:xfrm>
            </p:grpSpPr>
            <p:sp>
              <p:nvSpPr>
                <p:cNvPr id="14" name="ZoneTexte 13">
                  <a:extLst>
                    <a:ext uri="{FF2B5EF4-FFF2-40B4-BE49-F238E27FC236}">
                      <a16:creationId xmlns:a16="http://schemas.microsoft.com/office/drawing/2014/main" id="{9DCD2C74-CF1F-4085-8845-532F8ABA420E}"/>
                    </a:ext>
                  </a:extLst>
                </p:cNvPr>
                <p:cNvSpPr txBox="1"/>
                <p:nvPr/>
              </p:nvSpPr>
              <p:spPr>
                <a:xfrm>
                  <a:off x="1765533" y="3554796"/>
                  <a:ext cx="519694" cy="400110"/>
                </a:xfrm>
                <a:prstGeom prst="rect">
                  <a:avLst/>
                </a:prstGeom>
                <a:noFill/>
              </p:spPr>
              <p:txBody>
                <a:bodyPr wrap="none" rtlCol="0">
                  <a:spAutoFit/>
                </a:bodyPr>
                <a:lstStyle/>
                <a:p>
                  <a:r>
                    <a:rPr lang="fr-FR" dirty="0"/>
                    <a:t>C+</a:t>
                  </a:r>
                  <a:endParaRPr lang="en-GB" dirty="0"/>
                </a:p>
              </p:txBody>
            </p:sp>
            <p:grpSp>
              <p:nvGrpSpPr>
                <p:cNvPr id="33" name="Groupe 32">
                  <a:extLst>
                    <a:ext uri="{FF2B5EF4-FFF2-40B4-BE49-F238E27FC236}">
                      <a16:creationId xmlns:a16="http://schemas.microsoft.com/office/drawing/2014/main" id="{C4367054-1AB9-4A6F-A735-72F250F4C68B}"/>
                    </a:ext>
                  </a:extLst>
                </p:cNvPr>
                <p:cNvGrpSpPr/>
                <p:nvPr/>
              </p:nvGrpSpPr>
              <p:grpSpPr>
                <a:xfrm>
                  <a:off x="375290" y="116353"/>
                  <a:ext cx="10226907" cy="6059488"/>
                  <a:chOff x="375290" y="116353"/>
                  <a:chExt cx="10226907" cy="6059488"/>
                </a:xfrm>
              </p:grpSpPr>
              <p:sp>
                <p:nvSpPr>
                  <p:cNvPr id="15" name="ZoneTexte 14">
                    <a:extLst>
                      <a:ext uri="{FF2B5EF4-FFF2-40B4-BE49-F238E27FC236}">
                        <a16:creationId xmlns:a16="http://schemas.microsoft.com/office/drawing/2014/main" id="{2BAEE919-87BD-4733-9877-6D8F35385F9B}"/>
                      </a:ext>
                    </a:extLst>
                  </p:cNvPr>
                  <p:cNvSpPr txBox="1"/>
                  <p:nvPr/>
                </p:nvSpPr>
                <p:spPr>
                  <a:xfrm>
                    <a:off x="2119155" y="3318576"/>
                    <a:ext cx="532518" cy="400110"/>
                  </a:xfrm>
                  <a:prstGeom prst="rect">
                    <a:avLst/>
                  </a:prstGeom>
                  <a:noFill/>
                </p:spPr>
                <p:txBody>
                  <a:bodyPr wrap="none" rtlCol="0">
                    <a:spAutoFit/>
                  </a:bodyPr>
                  <a:lstStyle/>
                  <a:p>
                    <a:r>
                      <a:rPr lang="fr-FR" dirty="0"/>
                      <a:t>O+</a:t>
                    </a:r>
                    <a:endParaRPr lang="en-GB" dirty="0"/>
                  </a:p>
                </p:txBody>
              </p:sp>
              <p:grpSp>
                <p:nvGrpSpPr>
                  <p:cNvPr id="31" name="Groupe 30">
                    <a:extLst>
                      <a:ext uri="{FF2B5EF4-FFF2-40B4-BE49-F238E27FC236}">
                        <a16:creationId xmlns:a16="http://schemas.microsoft.com/office/drawing/2014/main" id="{2C5CD5BB-AFFA-4B58-8799-3FD001DB485A}"/>
                      </a:ext>
                    </a:extLst>
                  </p:cNvPr>
                  <p:cNvGrpSpPr/>
                  <p:nvPr/>
                </p:nvGrpSpPr>
                <p:grpSpPr>
                  <a:xfrm>
                    <a:off x="375290" y="116353"/>
                    <a:ext cx="10226907" cy="6059488"/>
                    <a:chOff x="375290" y="116353"/>
                    <a:chExt cx="10226907" cy="6059488"/>
                  </a:xfrm>
                </p:grpSpPr>
                <p:pic>
                  <p:nvPicPr>
                    <p:cNvPr id="9" name="Image 8">
                      <a:extLst>
                        <a:ext uri="{FF2B5EF4-FFF2-40B4-BE49-F238E27FC236}">
                          <a16:creationId xmlns:a16="http://schemas.microsoft.com/office/drawing/2014/main" id="{23054C95-CDC9-49BB-AE17-458E237E3DE9}"/>
                        </a:ext>
                      </a:extLst>
                    </p:cNvPr>
                    <p:cNvPicPr>
                      <a:picLocks noChangeAspect="1"/>
                    </p:cNvPicPr>
                    <p:nvPr/>
                  </p:nvPicPr>
                  <p:blipFill>
                    <a:blip r:embed="rId3"/>
                    <a:stretch>
                      <a:fillRect/>
                    </a:stretch>
                  </p:blipFill>
                  <p:spPr>
                    <a:xfrm>
                      <a:off x="375290" y="116353"/>
                      <a:ext cx="10226907" cy="6059488"/>
                    </a:xfrm>
                    <a:prstGeom prst="rect">
                      <a:avLst/>
                    </a:prstGeom>
                  </p:spPr>
                </p:pic>
                <p:sp>
                  <p:nvSpPr>
                    <p:cNvPr id="10" name="ZoneTexte 9">
                      <a:extLst>
                        <a:ext uri="{FF2B5EF4-FFF2-40B4-BE49-F238E27FC236}">
                          <a16:creationId xmlns:a16="http://schemas.microsoft.com/office/drawing/2014/main" id="{6DA8049C-EF8B-43FE-9A31-09011822BCA5}"/>
                        </a:ext>
                      </a:extLst>
                    </p:cNvPr>
                    <p:cNvSpPr txBox="1"/>
                    <p:nvPr/>
                  </p:nvSpPr>
                  <p:spPr>
                    <a:xfrm>
                      <a:off x="8204410" y="643600"/>
                      <a:ext cx="1625766" cy="400110"/>
                    </a:xfrm>
                    <a:prstGeom prst="rect">
                      <a:avLst/>
                    </a:prstGeom>
                    <a:noFill/>
                  </p:spPr>
                  <p:txBody>
                    <a:bodyPr wrap="none" rtlCol="0">
                      <a:spAutoFit/>
                    </a:bodyPr>
                    <a:lstStyle/>
                    <a:p>
                      <a:r>
                        <a:rPr lang="fr-FR" dirty="0"/>
                        <a:t>Positive ions</a:t>
                      </a:r>
                      <a:endParaRPr lang="en-GB" dirty="0"/>
                    </a:p>
                  </p:txBody>
                </p:sp>
                <p:grpSp>
                  <p:nvGrpSpPr>
                    <p:cNvPr id="30" name="Groupe 29">
                      <a:extLst>
                        <a:ext uri="{FF2B5EF4-FFF2-40B4-BE49-F238E27FC236}">
                          <a16:creationId xmlns:a16="http://schemas.microsoft.com/office/drawing/2014/main" id="{C34C7047-9F32-4559-9FD0-C29F934AF4B3}"/>
                        </a:ext>
                      </a:extLst>
                    </p:cNvPr>
                    <p:cNvGrpSpPr/>
                    <p:nvPr/>
                  </p:nvGrpSpPr>
                  <p:grpSpPr>
                    <a:xfrm>
                      <a:off x="1765533" y="135476"/>
                      <a:ext cx="3836878" cy="2845949"/>
                      <a:chOff x="1765533" y="135476"/>
                      <a:chExt cx="3836878" cy="2845949"/>
                    </a:xfrm>
                  </p:grpSpPr>
                  <p:sp>
                    <p:nvSpPr>
                      <p:cNvPr id="16" name="Ellipse 15">
                        <a:extLst>
                          <a:ext uri="{FF2B5EF4-FFF2-40B4-BE49-F238E27FC236}">
                            <a16:creationId xmlns:a16="http://schemas.microsoft.com/office/drawing/2014/main" id="{246A4042-14D8-473C-8AC3-2B094B8DDF4A}"/>
                          </a:ext>
                        </a:extLst>
                      </p:cNvPr>
                      <p:cNvSpPr/>
                      <p:nvPr/>
                    </p:nvSpPr>
                    <p:spPr>
                      <a:xfrm>
                        <a:off x="3317875" y="135476"/>
                        <a:ext cx="22845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Cr+, Fe+, Ni+</a:t>
                        </a:r>
                        <a:endParaRPr lang="en-GB" dirty="0"/>
                      </a:p>
                    </p:txBody>
                  </p:sp>
                  <p:sp>
                    <p:nvSpPr>
                      <p:cNvPr id="19" name="ZoneTexte 18">
                        <a:extLst>
                          <a:ext uri="{FF2B5EF4-FFF2-40B4-BE49-F238E27FC236}">
                            <a16:creationId xmlns:a16="http://schemas.microsoft.com/office/drawing/2014/main" id="{E76A1D89-0853-4D74-A72A-4237C23934AD}"/>
                          </a:ext>
                        </a:extLst>
                      </p:cNvPr>
                      <p:cNvSpPr txBox="1"/>
                      <p:nvPr/>
                    </p:nvSpPr>
                    <p:spPr>
                      <a:xfrm>
                        <a:off x="3638055" y="2054378"/>
                        <a:ext cx="612668" cy="707886"/>
                      </a:xfrm>
                      <a:prstGeom prst="rect">
                        <a:avLst/>
                      </a:prstGeom>
                      <a:solidFill>
                        <a:schemeClr val="accent2">
                          <a:lumMod val="20000"/>
                          <a:lumOff val="80000"/>
                        </a:schemeClr>
                      </a:solidFill>
                    </p:spPr>
                    <p:txBody>
                      <a:bodyPr wrap="none" rtlCol="0">
                        <a:spAutoFit/>
                      </a:bodyPr>
                      <a:lstStyle/>
                      <a:p>
                        <a:r>
                          <a:rPr lang="fr-FR" dirty="0"/>
                          <a:t>K</a:t>
                        </a:r>
                        <a:r>
                          <a:rPr lang="fr-FR" baseline="30000" dirty="0"/>
                          <a:t>+</a:t>
                        </a:r>
                      </a:p>
                      <a:p>
                        <a:r>
                          <a:rPr lang="fr-FR" dirty="0"/>
                          <a:t>Ca</a:t>
                        </a:r>
                        <a:r>
                          <a:rPr lang="fr-FR" baseline="30000" dirty="0"/>
                          <a:t>+</a:t>
                        </a:r>
                        <a:endParaRPr lang="en-GB" baseline="30000" dirty="0"/>
                      </a:p>
                    </p:txBody>
                  </p:sp>
                  <p:sp>
                    <p:nvSpPr>
                      <p:cNvPr id="20" name="Rectangle 19">
                        <a:extLst>
                          <a:ext uri="{FF2B5EF4-FFF2-40B4-BE49-F238E27FC236}">
                            <a16:creationId xmlns:a16="http://schemas.microsoft.com/office/drawing/2014/main" id="{35F23452-DBFD-4C89-AAD4-1DB1F5C10E41}"/>
                          </a:ext>
                        </a:extLst>
                      </p:cNvPr>
                      <p:cNvSpPr/>
                      <p:nvPr/>
                    </p:nvSpPr>
                    <p:spPr>
                      <a:xfrm>
                        <a:off x="1765533" y="2581315"/>
                        <a:ext cx="707245" cy="400110"/>
                      </a:xfrm>
                      <a:prstGeom prst="rect">
                        <a:avLst/>
                      </a:prstGeom>
                      <a:solidFill>
                        <a:schemeClr val="accent2">
                          <a:lumMod val="20000"/>
                          <a:lumOff val="80000"/>
                        </a:schemeClr>
                      </a:solidFill>
                    </p:spPr>
                    <p:txBody>
                      <a:bodyPr wrap="none">
                        <a:spAutoFit/>
                      </a:bodyPr>
                      <a:lstStyle/>
                      <a:p>
                        <a:r>
                          <a:rPr lang="fr-FR" dirty="0"/>
                          <a:t>Ca</a:t>
                        </a:r>
                        <a:r>
                          <a:rPr lang="fr-FR" baseline="30000" dirty="0"/>
                          <a:t>2+</a:t>
                        </a:r>
                        <a:endParaRPr lang="en-GB" baseline="30000" dirty="0"/>
                      </a:p>
                    </p:txBody>
                  </p:sp>
                </p:grpSp>
                <p:sp>
                  <p:nvSpPr>
                    <p:cNvPr id="21" name="ZoneTexte 20">
                      <a:extLst>
                        <a:ext uri="{FF2B5EF4-FFF2-40B4-BE49-F238E27FC236}">
                          <a16:creationId xmlns:a16="http://schemas.microsoft.com/office/drawing/2014/main" id="{23DDFE88-3AEF-4225-90C9-B58FEF59ACB2}"/>
                        </a:ext>
                      </a:extLst>
                    </p:cNvPr>
                    <p:cNvSpPr txBox="1"/>
                    <p:nvPr/>
                  </p:nvSpPr>
                  <p:spPr>
                    <a:xfrm>
                      <a:off x="5735544" y="2581315"/>
                      <a:ext cx="2581156" cy="400110"/>
                    </a:xfrm>
                    <a:prstGeom prst="rect">
                      <a:avLst/>
                    </a:prstGeom>
                    <a:solidFill>
                      <a:schemeClr val="accent6">
                        <a:lumMod val="40000"/>
                        <a:lumOff val="60000"/>
                      </a:schemeClr>
                    </a:solidFill>
                  </p:spPr>
                  <p:txBody>
                    <a:bodyPr wrap="none" rtlCol="0">
                      <a:spAutoFit/>
                    </a:bodyPr>
                    <a:lstStyle/>
                    <a:p>
                      <a:r>
                        <a:rPr lang="fr-FR" dirty="0"/>
                        <a:t>Silicon oxide clusters</a:t>
                      </a:r>
                      <a:endParaRPr lang="en-GB" dirty="0"/>
                    </a:p>
                  </p:txBody>
                </p:sp>
                <p:sp>
                  <p:nvSpPr>
                    <p:cNvPr id="25" name="ZoneTexte 24">
                      <a:extLst>
                        <a:ext uri="{FF2B5EF4-FFF2-40B4-BE49-F238E27FC236}">
                          <a16:creationId xmlns:a16="http://schemas.microsoft.com/office/drawing/2014/main" id="{E4B33BD1-E8F2-404A-B2C6-5FDC04657321}"/>
                        </a:ext>
                      </a:extLst>
                    </p:cNvPr>
                    <p:cNvSpPr txBox="1"/>
                    <p:nvPr/>
                  </p:nvSpPr>
                  <p:spPr>
                    <a:xfrm>
                      <a:off x="5697348" y="1148777"/>
                      <a:ext cx="2509020" cy="400110"/>
                    </a:xfrm>
                    <a:prstGeom prst="rect">
                      <a:avLst/>
                    </a:prstGeom>
                    <a:solidFill>
                      <a:srgbClr val="CC99FF"/>
                    </a:solidFill>
                  </p:spPr>
                  <p:txBody>
                    <a:bodyPr wrap="none" rtlCol="0">
                      <a:spAutoFit/>
                    </a:bodyPr>
                    <a:lstStyle/>
                    <a:p>
                      <a:r>
                        <a:rPr lang="fr-FR" dirty="0"/>
                        <a:t>Calcium compounds</a:t>
                      </a:r>
                      <a:endParaRPr lang="en-GB" dirty="0"/>
                    </a:p>
                  </p:txBody>
                </p:sp>
              </p:grpSp>
            </p:grpSp>
          </p:grpSp>
          <p:grpSp>
            <p:nvGrpSpPr>
              <p:cNvPr id="32" name="Groupe 31">
                <a:extLst>
                  <a:ext uri="{FF2B5EF4-FFF2-40B4-BE49-F238E27FC236}">
                    <a16:creationId xmlns:a16="http://schemas.microsoft.com/office/drawing/2014/main" id="{4C660C86-ED34-4D65-8144-DF8FB169E189}"/>
                  </a:ext>
                </a:extLst>
              </p:cNvPr>
              <p:cNvGrpSpPr/>
              <p:nvPr/>
            </p:nvGrpSpPr>
            <p:grpSpPr>
              <a:xfrm>
                <a:off x="232294" y="418168"/>
                <a:ext cx="9628230" cy="5296652"/>
                <a:chOff x="304599" y="381418"/>
                <a:chExt cx="9628230" cy="5296652"/>
              </a:xfrm>
            </p:grpSpPr>
            <p:sp>
              <p:nvSpPr>
                <p:cNvPr id="12" name="ZoneTexte 11">
                  <a:extLst>
                    <a:ext uri="{FF2B5EF4-FFF2-40B4-BE49-F238E27FC236}">
                      <a16:creationId xmlns:a16="http://schemas.microsoft.com/office/drawing/2014/main" id="{CE185DF5-F322-407C-B21D-F67E9A3711D0}"/>
                    </a:ext>
                  </a:extLst>
                </p:cNvPr>
                <p:cNvSpPr txBox="1"/>
                <p:nvPr/>
              </p:nvSpPr>
              <p:spPr>
                <a:xfrm>
                  <a:off x="304599" y="381418"/>
                  <a:ext cx="1560042" cy="400110"/>
                </a:xfrm>
                <a:prstGeom prst="rect">
                  <a:avLst/>
                </a:prstGeom>
                <a:noFill/>
              </p:spPr>
              <p:txBody>
                <a:bodyPr wrap="square" rtlCol="0">
                  <a:spAutoFit/>
                </a:bodyPr>
                <a:lstStyle/>
                <a:p>
                  <a:r>
                    <a:rPr lang="fr-FR" dirty="0"/>
                    <a:t>H</a:t>
                  </a:r>
                  <a:r>
                    <a:rPr lang="fr-FR" baseline="30000" dirty="0"/>
                    <a:t>+</a:t>
                  </a:r>
                  <a:r>
                    <a:rPr lang="fr-FR" dirty="0"/>
                    <a:t>, H</a:t>
                  </a:r>
                  <a:r>
                    <a:rPr lang="fr-FR" baseline="-25000" dirty="0"/>
                    <a:t>2</a:t>
                  </a:r>
                  <a:r>
                    <a:rPr lang="fr-FR" baseline="30000" dirty="0"/>
                    <a:t>+</a:t>
                  </a:r>
                  <a:r>
                    <a:rPr lang="fr-FR" dirty="0"/>
                    <a:t>, H</a:t>
                  </a:r>
                  <a:r>
                    <a:rPr lang="fr-FR" baseline="-25000" dirty="0"/>
                    <a:t>3</a:t>
                  </a:r>
                  <a:r>
                    <a:rPr lang="fr-FR" baseline="30000" dirty="0"/>
                    <a:t>+</a:t>
                  </a:r>
                  <a:endParaRPr lang="en-GB" baseline="30000" dirty="0"/>
                </a:p>
              </p:txBody>
            </p:sp>
            <p:grpSp>
              <p:nvGrpSpPr>
                <p:cNvPr id="29" name="Groupe 28">
                  <a:extLst>
                    <a:ext uri="{FF2B5EF4-FFF2-40B4-BE49-F238E27FC236}">
                      <a16:creationId xmlns:a16="http://schemas.microsoft.com/office/drawing/2014/main" id="{AADA381B-3243-4B3E-86AB-38AF5ADB795E}"/>
                    </a:ext>
                  </a:extLst>
                </p:cNvPr>
                <p:cNvGrpSpPr/>
                <p:nvPr/>
              </p:nvGrpSpPr>
              <p:grpSpPr>
                <a:xfrm>
                  <a:off x="630012" y="3544076"/>
                  <a:ext cx="9302817" cy="2133994"/>
                  <a:chOff x="630012" y="3544076"/>
                  <a:chExt cx="9302817" cy="2133994"/>
                </a:xfrm>
              </p:grpSpPr>
              <p:sp>
                <p:nvSpPr>
                  <p:cNvPr id="11" name="ZoneTexte 10">
                    <a:extLst>
                      <a:ext uri="{FF2B5EF4-FFF2-40B4-BE49-F238E27FC236}">
                        <a16:creationId xmlns:a16="http://schemas.microsoft.com/office/drawing/2014/main" id="{C225986B-3EAF-4CA3-8720-8C27A21135D3}"/>
                      </a:ext>
                    </a:extLst>
                  </p:cNvPr>
                  <p:cNvSpPr txBox="1"/>
                  <p:nvPr/>
                </p:nvSpPr>
                <p:spPr>
                  <a:xfrm>
                    <a:off x="8193250" y="3645367"/>
                    <a:ext cx="1739579" cy="400110"/>
                  </a:xfrm>
                  <a:prstGeom prst="rect">
                    <a:avLst/>
                  </a:prstGeom>
                  <a:noFill/>
                </p:spPr>
                <p:txBody>
                  <a:bodyPr wrap="none" rtlCol="0">
                    <a:spAutoFit/>
                  </a:bodyPr>
                  <a:lstStyle/>
                  <a:p>
                    <a:r>
                      <a:rPr lang="fr-FR" dirty="0"/>
                      <a:t>Négative ions</a:t>
                    </a:r>
                    <a:endParaRPr lang="en-GB" dirty="0"/>
                  </a:p>
                </p:txBody>
              </p:sp>
              <p:sp>
                <p:nvSpPr>
                  <p:cNvPr id="13" name="ZoneTexte 12">
                    <a:extLst>
                      <a:ext uri="{FF2B5EF4-FFF2-40B4-BE49-F238E27FC236}">
                        <a16:creationId xmlns:a16="http://schemas.microsoft.com/office/drawing/2014/main" id="{55F0C3A2-1C42-42DE-8054-C27B7F4BD8BE}"/>
                      </a:ext>
                    </a:extLst>
                  </p:cNvPr>
                  <p:cNvSpPr txBox="1"/>
                  <p:nvPr/>
                </p:nvSpPr>
                <p:spPr>
                  <a:xfrm>
                    <a:off x="630012" y="3933081"/>
                    <a:ext cx="428322" cy="400110"/>
                  </a:xfrm>
                  <a:prstGeom prst="rect">
                    <a:avLst/>
                  </a:prstGeom>
                  <a:noFill/>
                </p:spPr>
                <p:txBody>
                  <a:bodyPr wrap="none" rtlCol="0">
                    <a:spAutoFit/>
                  </a:bodyPr>
                  <a:lstStyle/>
                  <a:p>
                    <a:r>
                      <a:rPr lang="fr-FR" dirty="0"/>
                      <a:t>H</a:t>
                    </a:r>
                    <a:r>
                      <a:rPr lang="fr-FR" baseline="30000" dirty="0"/>
                      <a:t>-</a:t>
                    </a:r>
                    <a:endParaRPr lang="en-GB" baseline="30000" dirty="0"/>
                  </a:p>
                </p:txBody>
              </p:sp>
              <p:sp>
                <p:nvSpPr>
                  <p:cNvPr id="24" name="ZoneTexte 23">
                    <a:extLst>
                      <a:ext uri="{FF2B5EF4-FFF2-40B4-BE49-F238E27FC236}">
                        <a16:creationId xmlns:a16="http://schemas.microsoft.com/office/drawing/2014/main" id="{8A818B55-D76D-48B9-98A1-3A966B5CD2CA}"/>
                      </a:ext>
                    </a:extLst>
                  </p:cNvPr>
                  <p:cNvSpPr txBox="1"/>
                  <p:nvPr/>
                </p:nvSpPr>
                <p:spPr>
                  <a:xfrm>
                    <a:off x="5612094" y="5277960"/>
                    <a:ext cx="2581156" cy="400110"/>
                  </a:xfrm>
                  <a:prstGeom prst="rect">
                    <a:avLst/>
                  </a:prstGeom>
                  <a:solidFill>
                    <a:schemeClr val="accent6">
                      <a:lumMod val="40000"/>
                      <a:lumOff val="60000"/>
                    </a:schemeClr>
                  </a:solidFill>
                </p:spPr>
                <p:txBody>
                  <a:bodyPr wrap="none" rtlCol="0">
                    <a:spAutoFit/>
                  </a:bodyPr>
                  <a:lstStyle/>
                  <a:p>
                    <a:r>
                      <a:rPr lang="fr-FR" dirty="0"/>
                      <a:t>Silicon oxide clusters</a:t>
                    </a:r>
                    <a:endParaRPr lang="en-GB" dirty="0"/>
                  </a:p>
                </p:txBody>
              </p:sp>
              <p:sp>
                <p:nvSpPr>
                  <p:cNvPr id="28" name="ZoneTexte 27">
                    <a:extLst>
                      <a:ext uri="{FF2B5EF4-FFF2-40B4-BE49-F238E27FC236}">
                        <a16:creationId xmlns:a16="http://schemas.microsoft.com/office/drawing/2014/main" id="{A4B6FC69-9E81-49B2-84FE-6B1E6346CE67}"/>
                      </a:ext>
                    </a:extLst>
                  </p:cNvPr>
                  <p:cNvSpPr txBox="1"/>
                  <p:nvPr/>
                </p:nvSpPr>
                <p:spPr>
                  <a:xfrm>
                    <a:off x="5557294" y="3729150"/>
                    <a:ext cx="2509020" cy="400110"/>
                  </a:xfrm>
                  <a:prstGeom prst="rect">
                    <a:avLst/>
                  </a:prstGeom>
                  <a:solidFill>
                    <a:srgbClr val="CC99FF"/>
                  </a:solidFill>
                </p:spPr>
                <p:txBody>
                  <a:bodyPr wrap="none" rtlCol="0">
                    <a:spAutoFit/>
                  </a:bodyPr>
                  <a:lstStyle/>
                  <a:p>
                    <a:r>
                      <a:rPr lang="fr-FR" dirty="0"/>
                      <a:t>Calcium compounds</a:t>
                    </a:r>
                    <a:endParaRPr lang="en-GB" dirty="0"/>
                  </a:p>
                </p:txBody>
              </p:sp>
              <p:sp>
                <p:nvSpPr>
                  <p:cNvPr id="26" name="ZoneTexte 25">
                    <a:extLst>
                      <a:ext uri="{FF2B5EF4-FFF2-40B4-BE49-F238E27FC236}">
                        <a16:creationId xmlns:a16="http://schemas.microsoft.com/office/drawing/2014/main" id="{7D4FB277-2BF1-416B-9533-3E2720641AB3}"/>
                      </a:ext>
                    </a:extLst>
                  </p:cNvPr>
                  <p:cNvSpPr txBox="1"/>
                  <p:nvPr/>
                </p:nvSpPr>
                <p:spPr>
                  <a:xfrm>
                    <a:off x="3049035" y="3544076"/>
                    <a:ext cx="1188146" cy="400110"/>
                  </a:xfrm>
                  <a:prstGeom prst="rect">
                    <a:avLst/>
                  </a:prstGeom>
                  <a:solidFill>
                    <a:srgbClr val="FFFF99"/>
                  </a:solidFill>
                </p:spPr>
                <p:txBody>
                  <a:bodyPr wrap="none" rtlCol="0">
                    <a:spAutoFit/>
                  </a:bodyPr>
                  <a:lstStyle/>
                  <a:p>
                    <a:r>
                      <a:rPr lang="fr-FR" dirty="0" err="1"/>
                      <a:t>C</a:t>
                    </a:r>
                    <a:r>
                      <a:rPr lang="fr-FR" baseline="-25000" dirty="0" err="1"/>
                      <a:t>n</a:t>
                    </a:r>
                    <a:r>
                      <a:rPr lang="fr-FR" baseline="30000" dirty="0"/>
                      <a:t>-</a:t>
                    </a:r>
                    <a:r>
                      <a:rPr lang="fr-FR" dirty="0"/>
                      <a:t>, </a:t>
                    </a:r>
                    <a:r>
                      <a:rPr lang="fr-FR" dirty="0" err="1"/>
                      <a:t>C</a:t>
                    </a:r>
                    <a:r>
                      <a:rPr lang="fr-FR" baseline="-25000" dirty="0" err="1"/>
                      <a:t>n</a:t>
                    </a:r>
                    <a:r>
                      <a:rPr lang="fr-FR" dirty="0" err="1"/>
                      <a:t>H</a:t>
                    </a:r>
                    <a:r>
                      <a:rPr lang="fr-FR" baseline="30000" dirty="0"/>
                      <a:t>-</a:t>
                    </a:r>
                    <a:endParaRPr lang="en-GB" baseline="30000" dirty="0"/>
                  </a:p>
                </p:txBody>
              </p:sp>
            </p:grpSp>
          </p:grpSp>
        </p:grpSp>
        <p:sp>
          <p:nvSpPr>
            <p:cNvPr id="22" name="ZoneTexte 21">
              <a:extLst>
                <a:ext uri="{FF2B5EF4-FFF2-40B4-BE49-F238E27FC236}">
                  <a16:creationId xmlns:a16="http://schemas.microsoft.com/office/drawing/2014/main" id="{635CFD94-3742-495C-B693-A4CB91C49A90}"/>
                </a:ext>
              </a:extLst>
            </p:cNvPr>
            <p:cNvSpPr txBox="1"/>
            <p:nvPr/>
          </p:nvSpPr>
          <p:spPr>
            <a:xfrm>
              <a:off x="10214268" y="-889711"/>
              <a:ext cx="513282" cy="707886"/>
            </a:xfrm>
            <a:prstGeom prst="rect">
              <a:avLst/>
            </a:prstGeom>
            <a:solidFill>
              <a:schemeClr val="bg2">
                <a:lumMod val="90000"/>
              </a:schemeClr>
            </a:solidFill>
          </p:spPr>
          <p:txBody>
            <a:bodyPr wrap="none" rtlCol="0">
              <a:spAutoFit/>
            </a:bodyPr>
            <a:lstStyle/>
            <a:p>
              <a:r>
                <a:rPr lang="fr-FR" dirty="0"/>
                <a:t>Al</a:t>
              </a:r>
              <a:r>
                <a:rPr lang="fr-FR" baseline="30000" dirty="0"/>
                <a:t>+</a:t>
              </a:r>
            </a:p>
            <a:p>
              <a:r>
                <a:rPr lang="fr-FR" dirty="0"/>
                <a:t>Si</a:t>
              </a:r>
              <a:r>
                <a:rPr lang="fr-FR" baseline="30000" dirty="0"/>
                <a:t>+</a:t>
              </a:r>
              <a:endParaRPr lang="en-GB" baseline="30000" dirty="0"/>
            </a:p>
          </p:txBody>
        </p:sp>
      </p:grpSp>
    </p:spTree>
    <p:extLst>
      <p:ext uri="{BB962C8B-B14F-4D97-AF65-F5344CB8AC3E}">
        <p14:creationId xmlns:p14="http://schemas.microsoft.com/office/powerpoint/2010/main" val="132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6687DEB4-E04D-4536-A624-C1BDBCD69DF4}"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17</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r>
              <a:rPr lang="fr-FR" dirty="0"/>
              <a:t> </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2290044" y="581473"/>
            <a:ext cx="6812891" cy="584775"/>
          </a:xfrm>
          <a:prstGeom prst="rect">
            <a:avLst/>
          </a:prstGeom>
          <a:noFill/>
        </p:spPr>
        <p:txBody>
          <a:bodyPr wrap="none" rtlCol="0">
            <a:spAutoFit/>
          </a:bodyPr>
          <a:lstStyle/>
          <a:p>
            <a:r>
              <a:rPr lang="fr-FR" sz="3200" b="1" dirty="0" err="1"/>
              <a:t>Meteorites</a:t>
            </a:r>
            <a:r>
              <a:rPr lang="fr-FR" sz="3200" b="1" dirty="0"/>
              <a:t> </a:t>
            </a:r>
            <a:r>
              <a:rPr lang="fr-FR" sz="2400" b="1" dirty="0"/>
              <a:t>(coll. IAS, </a:t>
            </a:r>
            <a:r>
              <a:rPr lang="fr-FR" sz="2400" b="1" dirty="0" err="1"/>
              <a:t>Arribard</a:t>
            </a:r>
            <a:r>
              <a:rPr lang="fr-FR" sz="2400" b="1" dirty="0"/>
              <a:t> PhD </a:t>
            </a:r>
            <a:r>
              <a:rPr lang="fr-FR" sz="2400" b="1" dirty="0" err="1"/>
              <a:t>thesis</a:t>
            </a:r>
            <a:r>
              <a:rPr lang="fr-FR" sz="2400" b="1" dirty="0"/>
              <a:t>)</a:t>
            </a:r>
            <a:endParaRPr lang="en-GB" sz="2400" b="1" dirty="0"/>
          </a:p>
        </p:txBody>
      </p:sp>
      <p:sp>
        <p:nvSpPr>
          <p:cNvPr id="3" name="ZoneTexte 2">
            <a:extLst>
              <a:ext uri="{FF2B5EF4-FFF2-40B4-BE49-F238E27FC236}">
                <a16:creationId xmlns:a16="http://schemas.microsoft.com/office/drawing/2014/main" id="{B1093680-547F-4D1A-A366-B91C3751B325}"/>
              </a:ext>
            </a:extLst>
          </p:cNvPr>
          <p:cNvSpPr txBox="1"/>
          <p:nvPr/>
        </p:nvSpPr>
        <p:spPr>
          <a:xfrm>
            <a:off x="9407930" y="723405"/>
            <a:ext cx="1149867" cy="400110"/>
          </a:xfrm>
          <a:prstGeom prst="rect">
            <a:avLst/>
          </a:prstGeom>
          <a:noFill/>
        </p:spPr>
        <p:txBody>
          <a:bodyPr wrap="none" rtlCol="0">
            <a:spAutoFit/>
          </a:bodyPr>
          <a:lstStyle/>
          <a:p>
            <a:r>
              <a:rPr lang="fr-FR" b="1" dirty="0" err="1"/>
              <a:t>Tuxtuac</a:t>
            </a:r>
            <a:endParaRPr lang="en-GB" b="1" dirty="0"/>
          </a:p>
        </p:txBody>
      </p:sp>
      <p:sp>
        <p:nvSpPr>
          <p:cNvPr id="45" name="ZoneTexte 44">
            <a:extLst>
              <a:ext uri="{FF2B5EF4-FFF2-40B4-BE49-F238E27FC236}">
                <a16:creationId xmlns:a16="http://schemas.microsoft.com/office/drawing/2014/main" id="{4D126F5E-3736-4B99-9525-B7BEE1B6F4BF}"/>
              </a:ext>
            </a:extLst>
          </p:cNvPr>
          <p:cNvSpPr txBox="1"/>
          <p:nvPr/>
        </p:nvSpPr>
        <p:spPr>
          <a:xfrm>
            <a:off x="1431377" y="1628122"/>
            <a:ext cx="8736687" cy="523220"/>
          </a:xfrm>
          <a:prstGeom prst="rect">
            <a:avLst/>
          </a:prstGeom>
          <a:noFill/>
        </p:spPr>
        <p:txBody>
          <a:bodyPr wrap="none" rtlCol="0">
            <a:spAutoFit/>
          </a:bodyPr>
          <a:lstStyle/>
          <a:p>
            <a:pPr marL="457200" indent="-457200">
              <a:buFont typeface="+mj-lt"/>
              <a:buAutoNum type="arabicPeriod" startAt="4"/>
            </a:pPr>
            <a:r>
              <a:rPr lang="fr-FR" sz="2800" b="1" dirty="0"/>
              <a:t>Mass </a:t>
            </a:r>
            <a:r>
              <a:rPr lang="fr-FR" sz="2800" b="1" dirty="0" err="1"/>
              <a:t>Spectrometry</a:t>
            </a:r>
            <a:r>
              <a:rPr lang="fr-FR" sz="2800" b="1" dirty="0"/>
              <a:t> and ion </a:t>
            </a:r>
            <a:r>
              <a:rPr lang="fr-FR" sz="2800" b="1" dirty="0" err="1"/>
              <a:t>imaging</a:t>
            </a:r>
            <a:r>
              <a:rPr lang="fr-FR" sz="2800" b="1" dirty="0"/>
              <a:t> </a:t>
            </a:r>
            <a:r>
              <a:rPr lang="fr-FR" sz="2800" b="1" dirty="0">
                <a:solidFill>
                  <a:srgbClr val="FF0000"/>
                </a:solidFill>
              </a:rPr>
              <a:t>(scanning</a:t>
            </a:r>
            <a:r>
              <a:rPr lang="fr-FR" sz="2800" b="1" dirty="0"/>
              <a:t>)</a:t>
            </a:r>
            <a:endParaRPr lang="en-GB" sz="2800" b="1" dirty="0"/>
          </a:p>
        </p:txBody>
      </p:sp>
      <p:grpSp>
        <p:nvGrpSpPr>
          <p:cNvPr id="17" name="Groupe 16">
            <a:extLst>
              <a:ext uri="{FF2B5EF4-FFF2-40B4-BE49-F238E27FC236}">
                <a16:creationId xmlns:a16="http://schemas.microsoft.com/office/drawing/2014/main" id="{52FAEEBA-621B-48DE-A0ED-8073B5C50795}"/>
              </a:ext>
            </a:extLst>
          </p:cNvPr>
          <p:cNvGrpSpPr/>
          <p:nvPr/>
        </p:nvGrpSpPr>
        <p:grpSpPr>
          <a:xfrm>
            <a:off x="355225" y="0"/>
            <a:ext cx="10202572" cy="6095028"/>
            <a:chOff x="285101" y="-57945"/>
            <a:chExt cx="10202572" cy="6095028"/>
          </a:xfrm>
        </p:grpSpPr>
        <p:pic>
          <p:nvPicPr>
            <p:cNvPr id="9" name="Image 8">
              <a:extLst>
                <a:ext uri="{FF2B5EF4-FFF2-40B4-BE49-F238E27FC236}">
                  <a16:creationId xmlns:a16="http://schemas.microsoft.com/office/drawing/2014/main" id="{E5CB74A4-5D41-4DE2-8C74-7355622AF8A9}"/>
                </a:ext>
              </a:extLst>
            </p:cNvPr>
            <p:cNvPicPr>
              <a:picLocks noChangeAspect="1"/>
            </p:cNvPicPr>
            <p:nvPr/>
          </p:nvPicPr>
          <p:blipFill>
            <a:blip r:embed="rId3"/>
            <a:stretch>
              <a:fillRect/>
            </a:stretch>
          </p:blipFill>
          <p:spPr>
            <a:xfrm>
              <a:off x="285101" y="-57945"/>
              <a:ext cx="10202572" cy="6059488"/>
            </a:xfrm>
            <a:prstGeom prst="rect">
              <a:avLst/>
            </a:prstGeom>
          </p:spPr>
        </p:pic>
        <p:sp>
          <p:nvSpPr>
            <p:cNvPr id="11" name="Ellipse 10">
              <a:extLst>
                <a:ext uri="{FF2B5EF4-FFF2-40B4-BE49-F238E27FC236}">
                  <a16:creationId xmlns:a16="http://schemas.microsoft.com/office/drawing/2014/main" id="{02172FA4-3D6B-4FD4-A985-A8755378571E}"/>
                </a:ext>
              </a:extLst>
            </p:cNvPr>
            <p:cNvSpPr/>
            <p:nvPr/>
          </p:nvSpPr>
          <p:spPr>
            <a:xfrm>
              <a:off x="3946227" y="581473"/>
              <a:ext cx="792088" cy="545561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B6407B8D-3DF5-422E-BD3A-7B961D813110}"/>
                </a:ext>
              </a:extLst>
            </p:cNvPr>
            <p:cNvSpPr/>
            <p:nvPr/>
          </p:nvSpPr>
          <p:spPr>
            <a:xfrm>
              <a:off x="5170363" y="1304878"/>
              <a:ext cx="4608512" cy="46051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Connecteur droit avec flèche 13">
              <a:extLst>
                <a:ext uri="{FF2B5EF4-FFF2-40B4-BE49-F238E27FC236}">
                  <a16:creationId xmlns:a16="http://schemas.microsoft.com/office/drawing/2014/main" id="{6583EC67-03D2-4EFA-9324-B96DE0333F85}"/>
                </a:ext>
              </a:extLst>
            </p:cNvPr>
            <p:cNvCxnSpPr>
              <a:cxnSpLocks/>
            </p:cNvCxnSpPr>
            <p:nvPr/>
          </p:nvCxnSpPr>
          <p:spPr>
            <a:xfrm flipV="1">
              <a:off x="2866107" y="1747722"/>
              <a:ext cx="1" cy="2397229"/>
            </a:xfrm>
            <a:prstGeom prst="straightConnector1">
              <a:avLst/>
            </a:prstGeom>
            <a:ln w="5715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5BC64BC6-7672-4877-8155-CF4F9FDDBD43}"/>
                </a:ext>
              </a:extLst>
            </p:cNvPr>
            <p:cNvSpPr txBox="1"/>
            <p:nvPr/>
          </p:nvSpPr>
          <p:spPr>
            <a:xfrm>
              <a:off x="3118135" y="2613216"/>
              <a:ext cx="612668" cy="400110"/>
            </a:xfrm>
            <a:prstGeom prst="rect">
              <a:avLst/>
            </a:prstGeom>
            <a:noFill/>
          </p:spPr>
          <p:txBody>
            <a:bodyPr wrap="none" rtlCol="0">
              <a:spAutoFit/>
            </a:bodyPr>
            <a:lstStyle/>
            <a:p>
              <a:r>
                <a:rPr lang="fr-FR" dirty="0"/>
                <a:t>Ca</a:t>
              </a:r>
              <a:r>
                <a:rPr lang="fr-FR" baseline="30000" dirty="0"/>
                <a:t>+</a:t>
              </a:r>
              <a:endParaRPr lang="en-GB" baseline="30000" dirty="0"/>
            </a:p>
          </p:txBody>
        </p:sp>
      </p:grpSp>
    </p:spTree>
    <p:extLst>
      <p:ext uri="{BB962C8B-B14F-4D97-AF65-F5344CB8AC3E}">
        <p14:creationId xmlns:p14="http://schemas.microsoft.com/office/powerpoint/2010/main" val="11699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3271063A-171A-4422-90BC-53999C738D45}"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18</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687953" y="748168"/>
            <a:ext cx="9396868" cy="461665"/>
          </a:xfrm>
          <a:prstGeom prst="rect">
            <a:avLst/>
          </a:prstGeom>
          <a:noFill/>
        </p:spPr>
        <p:txBody>
          <a:bodyPr wrap="none" rtlCol="0">
            <a:spAutoFit/>
          </a:bodyPr>
          <a:lstStyle/>
          <a:p>
            <a:r>
              <a:rPr lang="fr-FR" sz="2400" b="1" dirty="0"/>
              <a:t>Total </a:t>
            </a:r>
            <a:r>
              <a:rPr lang="fr-FR" sz="2400" b="1" dirty="0" err="1"/>
              <a:t>Secondary</a:t>
            </a:r>
            <a:r>
              <a:rPr lang="fr-FR" sz="2400" b="1" dirty="0"/>
              <a:t> Emission (</a:t>
            </a:r>
            <a:r>
              <a:rPr lang="en-GB" b="1" spc="50" dirty="0">
                <a:ln w="0"/>
                <a:effectLst>
                  <a:innerShdw blurRad="63500" dist="50800" dir="13500000">
                    <a:srgbClr val="000000">
                      <a:alpha val="50000"/>
                    </a:srgbClr>
                  </a:innerShdw>
                </a:effectLst>
              </a:rPr>
              <a:t>Sabrina GOUASMIA BOUSSAHOUL, IRB</a:t>
            </a:r>
            <a:r>
              <a:rPr lang="fr-FR" sz="2400" b="1" dirty="0"/>
              <a:t>)</a:t>
            </a:r>
            <a:endParaRPr lang="en-GB" sz="2400" b="1" dirty="0"/>
          </a:p>
        </p:txBody>
      </p:sp>
      <p:sp>
        <p:nvSpPr>
          <p:cNvPr id="8" name="Rectangle 7">
            <a:extLst>
              <a:ext uri="{FF2B5EF4-FFF2-40B4-BE49-F238E27FC236}">
                <a16:creationId xmlns:a16="http://schemas.microsoft.com/office/drawing/2014/main" id="{AE241039-EF0B-43B3-85CF-7E08B93E8C5A}"/>
              </a:ext>
            </a:extLst>
          </p:cNvPr>
          <p:cNvSpPr/>
          <p:nvPr/>
        </p:nvSpPr>
        <p:spPr>
          <a:xfrm>
            <a:off x="4666307" y="1209833"/>
            <a:ext cx="1197764" cy="400110"/>
          </a:xfrm>
          <a:prstGeom prst="rect">
            <a:avLst/>
          </a:prstGeom>
        </p:spPr>
        <p:txBody>
          <a:bodyPr wrap="none">
            <a:spAutoFit/>
          </a:bodyPr>
          <a:lstStyle/>
          <a:p>
            <a:r>
              <a:rPr lang="fr-FR" b="1" i="1" dirty="0"/>
              <a:t>EMIR&amp;A</a:t>
            </a:r>
            <a:endParaRPr lang="en-GB" b="1" i="1" dirty="0"/>
          </a:p>
        </p:txBody>
      </p:sp>
      <p:sp>
        <p:nvSpPr>
          <p:cNvPr id="3" name="ZoneTexte 2">
            <a:extLst>
              <a:ext uri="{FF2B5EF4-FFF2-40B4-BE49-F238E27FC236}">
                <a16:creationId xmlns:a16="http://schemas.microsoft.com/office/drawing/2014/main" id="{59881A23-7392-4175-AF72-B5EA033F8AB0}"/>
              </a:ext>
            </a:extLst>
          </p:cNvPr>
          <p:cNvSpPr txBox="1"/>
          <p:nvPr/>
        </p:nvSpPr>
        <p:spPr>
          <a:xfrm>
            <a:off x="1209923" y="2083848"/>
            <a:ext cx="8731878" cy="2246769"/>
          </a:xfrm>
          <a:prstGeom prst="rect">
            <a:avLst/>
          </a:prstGeom>
          <a:noFill/>
        </p:spPr>
        <p:txBody>
          <a:bodyPr wrap="none" rtlCol="0">
            <a:spAutoFit/>
          </a:bodyPr>
          <a:lstStyle/>
          <a:p>
            <a:pPr marL="457200" indent="-457200">
              <a:buFont typeface="+mj-lt"/>
              <a:buAutoNum type="arabicPeriod"/>
            </a:pPr>
            <a:r>
              <a:rPr lang="fr-FR" dirty="0" err="1"/>
              <a:t>Crater</a:t>
            </a:r>
            <a:r>
              <a:rPr lang="fr-FR" dirty="0"/>
              <a:t> </a:t>
            </a:r>
            <a:r>
              <a:rPr lang="fr-FR" dirty="0" err="1"/>
              <a:t>shape</a:t>
            </a:r>
            <a:r>
              <a:rPr lang="fr-FR" dirty="0"/>
              <a:t> </a:t>
            </a:r>
            <a:r>
              <a:rPr lang="fr-FR" dirty="0" err="1"/>
              <a:t>measurement</a:t>
            </a:r>
            <a:r>
              <a:rPr lang="fr-FR" dirty="0"/>
              <a:t> as a </a:t>
            </a:r>
            <a:r>
              <a:rPr lang="fr-FR" dirty="0" err="1"/>
              <a:t>function</a:t>
            </a:r>
            <a:r>
              <a:rPr lang="fr-FR" dirty="0"/>
              <a:t> of the </a:t>
            </a:r>
            <a:r>
              <a:rPr lang="fr-FR" dirty="0" err="1"/>
              <a:t>metal</a:t>
            </a:r>
            <a:r>
              <a:rPr lang="fr-FR" dirty="0"/>
              <a:t> </a:t>
            </a:r>
            <a:r>
              <a:rPr lang="fr-FR" dirty="0" err="1"/>
              <a:t>deposit</a:t>
            </a:r>
            <a:r>
              <a:rPr lang="fr-FR" dirty="0"/>
              <a:t> </a:t>
            </a:r>
            <a:r>
              <a:rPr lang="fr-FR" dirty="0" err="1"/>
              <a:t>thickness</a:t>
            </a:r>
            <a:endParaRPr lang="fr-FR" dirty="0"/>
          </a:p>
          <a:p>
            <a:pPr lvl="1" indent="0"/>
            <a:r>
              <a:rPr lang="fr-FR" dirty="0"/>
              <a:t>	</a:t>
            </a:r>
            <a:r>
              <a:rPr lang="fr-FR" b="1" dirty="0"/>
              <a:t>AFM</a:t>
            </a:r>
          </a:p>
          <a:p>
            <a:pPr marL="457200" indent="-457200">
              <a:buFont typeface="+mj-lt"/>
              <a:buAutoNum type="arabicPeriod"/>
            </a:pPr>
            <a:r>
              <a:rPr lang="fr-FR" dirty="0" err="1"/>
              <a:t>Secondary</a:t>
            </a:r>
            <a:r>
              <a:rPr lang="fr-FR" dirty="0"/>
              <a:t> ion </a:t>
            </a:r>
            <a:r>
              <a:rPr lang="fr-FR" dirty="0" err="1"/>
              <a:t>emission</a:t>
            </a:r>
            <a:r>
              <a:rPr lang="fr-FR" dirty="0"/>
              <a:t>: cluster distribution and substrat ion </a:t>
            </a:r>
            <a:r>
              <a:rPr lang="fr-FR" dirty="0" err="1"/>
              <a:t>emission</a:t>
            </a:r>
            <a:endParaRPr lang="fr-FR" dirty="0"/>
          </a:p>
          <a:p>
            <a:r>
              <a:rPr lang="fr-FR" dirty="0"/>
              <a:t>	</a:t>
            </a:r>
            <a:r>
              <a:rPr lang="fr-FR" b="1" dirty="0"/>
              <a:t>NP </a:t>
            </a:r>
            <a:r>
              <a:rPr lang="fr-FR" b="1" dirty="0" err="1"/>
              <a:t>ToF</a:t>
            </a:r>
            <a:r>
              <a:rPr lang="fr-FR" b="1" dirty="0"/>
              <a:t> SIMS-</a:t>
            </a:r>
            <a:r>
              <a:rPr lang="fr-FR" b="1" dirty="0" err="1"/>
              <a:t>Andromede</a:t>
            </a:r>
            <a:endParaRPr lang="fr-FR" b="1" dirty="0"/>
          </a:p>
          <a:p>
            <a:pPr marL="457200" indent="-457200">
              <a:buFont typeface="+mj-lt"/>
              <a:buAutoNum type="arabicPeriod" startAt="3"/>
            </a:pPr>
            <a:r>
              <a:rPr lang="fr-FR" dirty="0"/>
              <a:t>Total </a:t>
            </a:r>
            <a:r>
              <a:rPr lang="fr-FR" dirty="0" err="1"/>
              <a:t>sputtering</a:t>
            </a:r>
            <a:r>
              <a:rPr lang="fr-FR" dirty="0"/>
              <a:t> </a:t>
            </a:r>
            <a:r>
              <a:rPr lang="fr-FR" dirty="0" err="1"/>
              <a:t>measurement</a:t>
            </a:r>
            <a:endParaRPr lang="fr-FR" dirty="0"/>
          </a:p>
          <a:p>
            <a:r>
              <a:rPr lang="fr-FR" dirty="0"/>
              <a:t>	</a:t>
            </a:r>
            <a:r>
              <a:rPr lang="fr-FR" b="1" dirty="0"/>
              <a:t>Catcher technique and/or quartz-balance </a:t>
            </a:r>
            <a:r>
              <a:rPr lang="fr-FR" b="1" dirty="0" err="1"/>
              <a:t>measurement</a:t>
            </a:r>
            <a:endParaRPr lang="fr-FR" b="1" dirty="0"/>
          </a:p>
          <a:p>
            <a:endParaRPr lang="en-GB" dirty="0"/>
          </a:p>
        </p:txBody>
      </p:sp>
    </p:spTree>
    <p:extLst>
      <p:ext uri="{BB962C8B-B14F-4D97-AF65-F5344CB8AC3E}">
        <p14:creationId xmlns:p14="http://schemas.microsoft.com/office/powerpoint/2010/main" val="377736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AEAADEE6-AC20-4B54-8811-CBAA8AEBA79A}"/>
              </a:ext>
            </a:extLst>
          </p:cNvPr>
          <p:cNvSpPr txBox="1"/>
          <p:nvPr/>
        </p:nvSpPr>
        <p:spPr>
          <a:xfrm>
            <a:off x="3082131" y="1288158"/>
            <a:ext cx="5719964" cy="707886"/>
          </a:xfrm>
          <a:prstGeom prst="rect">
            <a:avLst/>
          </a:prstGeom>
          <a:noFill/>
        </p:spPr>
        <p:txBody>
          <a:bodyPr wrap="none" rtlCol="0">
            <a:spAutoFit/>
          </a:bodyPr>
          <a:lstStyle/>
          <a:p>
            <a:r>
              <a:rPr lang="fr-FR" b="1" dirty="0"/>
              <a:t>AFM </a:t>
            </a:r>
            <a:r>
              <a:rPr lang="fr-FR" b="1" dirty="0" err="1"/>
              <a:t>measurements</a:t>
            </a:r>
            <a:endParaRPr lang="fr-FR" b="1" dirty="0"/>
          </a:p>
          <a:p>
            <a:r>
              <a:rPr lang="fr-FR" b="1" dirty="0"/>
              <a:t>40 nm gold/Si « </a:t>
            </a:r>
            <a:r>
              <a:rPr lang="fr-FR" b="1" dirty="0" err="1"/>
              <a:t>irradiated</a:t>
            </a:r>
            <a:r>
              <a:rPr lang="fr-FR" b="1" dirty="0"/>
              <a:t> » by 12 MeV Au</a:t>
            </a:r>
            <a:r>
              <a:rPr lang="fr-FR" b="1" baseline="-25000" dirty="0"/>
              <a:t>400</a:t>
            </a:r>
            <a:r>
              <a:rPr lang="fr-FR" b="1" baseline="30000" dirty="0"/>
              <a:t>4</a:t>
            </a:r>
            <a:r>
              <a:rPr lang="fr-FR" baseline="30000" dirty="0"/>
              <a:t>+</a:t>
            </a:r>
            <a:endParaRPr lang="en-GB" baseline="30000" dirty="0"/>
          </a:p>
        </p:txBody>
      </p:sp>
      <p:sp>
        <p:nvSpPr>
          <p:cNvPr id="7" name="Espace réservé de la date 6"/>
          <p:cNvSpPr>
            <a:spLocks noGrp="1"/>
          </p:cNvSpPr>
          <p:nvPr>
            <p:ph type="dt" sz="half" idx="10"/>
          </p:nvPr>
        </p:nvSpPr>
        <p:spPr/>
        <p:txBody>
          <a:bodyPr/>
          <a:lstStyle/>
          <a:p>
            <a:fld id="{0B22D923-5816-4241-AF3D-26A4A3447652}"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19</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687953" y="748168"/>
            <a:ext cx="9396868" cy="461665"/>
          </a:xfrm>
          <a:prstGeom prst="rect">
            <a:avLst/>
          </a:prstGeom>
          <a:noFill/>
        </p:spPr>
        <p:txBody>
          <a:bodyPr wrap="none" rtlCol="0">
            <a:spAutoFit/>
          </a:bodyPr>
          <a:lstStyle/>
          <a:p>
            <a:r>
              <a:rPr lang="fr-FR" sz="2400" b="1" dirty="0"/>
              <a:t>Total </a:t>
            </a:r>
            <a:r>
              <a:rPr lang="fr-FR" sz="2400" b="1" dirty="0" err="1"/>
              <a:t>Secondary</a:t>
            </a:r>
            <a:r>
              <a:rPr lang="fr-FR" sz="2400" b="1" dirty="0"/>
              <a:t> Emission (</a:t>
            </a:r>
            <a:r>
              <a:rPr lang="en-GB" b="1" spc="50" dirty="0">
                <a:ln w="0"/>
                <a:effectLst>
                  <a:innerShdw blurRad="63500" dist="50800" dir="13500000">
                    <a:srgbClr val="000000">
                      <a:alpha val="50000"/>
                    </a:srgbClr>
                  </a:innerShdw>
                </a:effectLst>
              </a:rPr>
              <a:t>Sabrina GOUASMIA BOUSSAHOUL, IRB</a:t>
            </a:r>
            <a:r>
              <a:rPr lang="fr-FR" sz="2400" b="1" dirty="0"/>
              <a:t>)</a:t>
            </a:r>
            <a:endParaRPr lang="en-GB" sz="2400" b="1" dirty="0"/>
          </a:p>
        </p:txBody>
      </p:sp>
      <p:pic>
        <p:nvPicPr>
          <p:cNvPr id="9" name="Image 8">
            <a:extLst>
              <a:ext uri="{FF2B5EF4-FFF2-40B4-BE49-F238E27FC236}">
                <a16:creationId xmlns:a16="http://schemas.microsoft.com/office/drawing/2014/main" id="{20E33610-BD6D-4C87-9281-B3FD0C36BD5D}"/>
              </a:ext>
            </a:extLst>
          </p:cNvPr>
          <p:cNvPicPr>
            <a:picLocks noChangeAspect="1"/>
          </p:cNvPicPr>
          <p:nvPr/>
        </p:nvPicPr>
        <p:blipFill>
          <a:blip r:embed="rId3"/>
          <a:stretch>
            <a:fillRect/>
          </a:stretch>
        </p:blipFill>
        <p:spPr>
          <a:xfrm>
            <a:off x="1557956" y="704567"/>
            <a:ext cx="7656861" cy="5002922"/>
          </a:xfrm>
          <a:prstGeom prst="rect">
            <a:avLst/>
          </a:prstGeom>
        </p:spPr>
      </p:pic>
    </p:spTree>
    <p:extLst>
      <p:ext uri="{BB962C8B-B14F-4D97-AF65-F5344CB8AC3E}">
        <p14:creationId xmlns:p14="http://schemas.microsoft.com/office/powerpoint/2010/main" val="9273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fld id="{010802A2-B993-4313-BB01-F84F15718F41}" type="datetime1">
              <a:rPr lang="en-US" smtClean="0"/>
              <a:t>11/16/2021</a:t>
            </a:fld>
            <a:endParaRPr lang="fr-FR" dirty="0"/>
          </a:p>
        </p:txBody>
      </p:sp>
      <p:sp>
        <p:nvSpPr>
          <p:cNvPr id="9" name="Titre 8"/>
          <p:cNvSpPr>
            <a:spLocks noGrp="1"/>
          </p:cNvSpPr>
          <p:nvPr>
            <p:ph type="title"/>
          </p:nvPr>
        </p:nvSpPr>
        <p:spPr/>
        <p:txBody>
          <a:bodyPr/>
          <a:lstStyle/>
          <a:p>
            <a:pPr algn="ctr"/>
            <a:r>
              <a:rPr lang="fr-FR" dirty="0"/>
              <a:t> ANDROMEDE/ </a:t>
            </a:r>
            <a:r>
              <a:rPr lang="fr-FR" dirty="0" err="1"/>
              <a:t>outline</a:t>
            </a:r>
            <a:endParaRPr lang="fr-FR" dirty="0"/>
          </a:p>
        </p:txBody>
      </p:sp>
      <p:sp>
        <p:nvSpPr>
          <p:cNvPr id="13" name="Rectangle 1"/>
          <p:cNvSpPr>
            <a:spLocks noChangeArrowheads="1"/>
          </p:cNvSpPr>
          <p:nvPr/>
        </p:nvSpPr>
        <p:spPr bwMode="auto">
          <a:xfrm>
            <a:off x="379112" y="1662460"/>
            <a:ext cx="1020282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a:buFont typeface="+mj-lt"/>
              <a:buAutoNum type="arabicPeriod"/>
            </a:pPr>
            <a:r>
              <a:rPr lang="fr-FR" sz="2400" dirty="0"/>
              <a:t> Introduction to the </a:t>
            </a:r>
            <a:r>
              <a:rPr lang="fr-FR" sz="2400" dirty="0" err="1"/>
              <a:t>Andromede</a:t>
            </a:r>
            <a:r>
              <a:rPr lang="fr-FR" sz="2400" dirty="0"/>
              <a:t> </a:t>
            </a:r>
            <a:r>
              <a:rPr lang="fr-FR" sz="2400" dirty="0" err="1"/>
              <a:t>facility</a:t>
            </a:r>
            <a:endParaRPr lang="fr-FR" sz="2400" dirty="0"/>
          </a:p>
          <a:p>
            <a:pPr marL="844550" lvl="1" indent="-342900">
              <a:buFont typeface="+mj-lt"/>
              <a:buAutoNum type="alphaLcPeriod"/>
            </a:pPr>
            <a:r>
              <a:rPr lang="fr-FR" sz="2400" dirty="0"/>
              <a:t>Accelerator and sources</a:t>
            </a:r>
          </a:p>
          <a:p>
            <a:pPr marL="844550" lvl="1" indent="-342900">
              <a:buFont typeface="+mj-lt"/>
              <a:buAutoNum type="alphaLcPeriod"/>
            </a:pPr>
            <a:r>
              <a:rPr lang="fr-FR" sz="2400" dirty="0" err="1"/>
              <a:t>Available</a:t>
            </a:r>
            <a:r>
              <a:rPr lang="fr-FR" sz="2400" dirty="0"/>
              <a:t> </a:t>
            </a:r>
            <a:r>
              <a:rPr lang="fr-FR" sz="2400" dirty="0" err="1"/>
              <a:t>beams</a:t>
            </a:r>
            <a:endParaRPr lang="fr-FR" sz="2400" dirty="0"/>
          </a:p>
          <a:p>
            <a:pPr marL="844550" lvl="1" indent="-342900">
              <a:buFont typeface="+mj-lt"/>
              <a:buAutoNum type="alphaLcPeriod"/>
            </a:pPr>
            <a:r>
              <a:rPr lang="fr-FR" sz="2400" dirty="0" err="1"/>
              <a:t>ToF</a:t>
            </a:r>
            <a:r>
              <a:rPr lang="fr-FR" sz="2400" dirty="0"/>
              <a:t> Mass </a:t>
            </a:r>
            <a:r>
              <a:rPr lang="fr-FR" sz="2400" dirty="0" err="1"/>
              <a:t>spectrometer</a:t>
            </a:r>
            <a:r>
              <a:rPr lang="fr-FR" sz="2400" dirty="0"/>
              <a:t> EVE</a:t>
            </a:r>
          </a:p>
          <a:p>
            <a:pPr marL="342900" indent="-342900">
              <a:buFont typeface="+mj-lt"/>
              <a:buAutoNum type="arabicPeriod"/>
            </a:pPr>
            <a:r>
              <a:rPr lang="fr-FR" sz="2400" dirty="0" err="1"/>
              <a:t>Multitechnique</a:t>
            </a:r>
            <a:r>
              <a:rPr lang="fr-FR" sz="2400" dirty="0"/>
              <a:t> </a:t>
            </a:r>
            <a:r>
              <a:rPr lang="fr-FR" sz="2400" dirty="0" err="1"/>
              <a:t>approach</a:t>
            </a:r>
            <a:endParaRPr lang="fr-FR" sz="2400" dirty="0"/>
          </a:p>
          <a:p>
            <a:pPr marL="342900" indent="-342900">
              <a:buFont typeface="+mj-lt"/>
              <a:buAutoNum type="arabicPeriod"/>
            </a:pPr>
            <a:r>
              <a:rPr lang="fr-FR" sz="2400" dirty="0" err="1"/>
              <a:t>Specificities</a:t>
            </a:r>
            <a:r>
              <a:rPr lang="fr-FR" sz="2400" dirty="0"/>
              <a:t> of the </a:t>
            </a:r>
            <a:r>
              <a:rPr lang="fr-FR" sz="2400" dirty="0" err="1"/>
              <a:t>nanoparticle</a:t>
            </a:r>
            <a:r>
              <a:rPr lang="fr-FR" sz="2400" dirty="0"/>
              <a:t> probe</a:t>
            </a:r>
          </a:p>
          <a:p>
            <a:pPr marL="342900" indent="-342900">
              <a:buFont typeface="+mj-lt"/>
              <a:buAutoNum type="arabicPeriod"/>
            </a:pPr>
            <a:r>
              <a:rPr lang="en-GB" sz="2400" dirty="0"/>
              <a:t>Examples of analyses conducted with </a:t>
            </a:r>
            <a:r>
              <a:rPr lang="en-GB" sz="2400" dirty="0" err="1"/>
              <a:t>Andromede</a:t>
            </a:r>
            <a:endParaRPr lang="en-GB" sz="2400" dirty="0"/>
          </a:p>
          <a:p>
            <a:pPr marL="844550" lvl="1" indent="-342900">
              <a:buFont typeface="+mj-lt"/>
              <a:buAutoNum type="alphaLcPeriod"/>
            </a:pPr>
            <a:r>
              <a:rPr lang="en-GB" sz="2400" dirty="0"/>
              <a:t>Meteorite studies</a:t>
            </a:r>
          </a:p>
          <a:p>
            <a:pPr marL="844550" lvl="1" indent="-342900">
              <a:buFont typeface="+mj-lt"/>
              <a:buAutoNum type="alphaLcPeriod"/>
            </a:pPr>
            <a:r>
              <a:rPr lang="fr-FR" sz="2400" dirty="0"/>
              <a:t>First EMIR&amp;A </a:t>
            </a:r>
            <a:r>
              <a:rPr lang="fr-FR" sz="2400" dirty="0" err="1"/>
              <a:t>experiment</a:t>
            </a:r>
            <a:r>
              <a:rPr lang="fr-FR" sz="2400" dirty="0"/>
              <a:t>	</a:t>
            </a:r>
          </a:p>
        </p:txBody>
      </p:sp>
      <p:sp>
        <p:nvSpPr>
          <p:cNvPr id="14" name="Rectangle 13"/>
          <p:cNvSpPr/>
          <p:nvPr/>
        </p:nvSpPr>
        <p:spPr>
          <a:xfrm>
            <a:off x="5480522" y="2167967"/>
            <a:ext cx="5033266" cy="1368152"/>
          </a:xfrm>
          <a:prstGeom prst="rect">
            <a:avLst/>
          </a:prstGeom>
          <a:solidFill>
            <a:srgbClr val="1C3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5" name="ZoneTexte 14"/>
          <p:cNvSpPr txBox="1"/>
          <p:nvPr/>
        </p:nvSpPr>
        <p:spPr>
          <a:xfrm>
            <a:off x="5505355" y="2267268"/>
            <a:ext cx="5033266" cy="1169551"/>
          </a:xfrm>
          <a:prstGeom prst="rect">
            <a:avLst/>
          </a:prstGeom>
          <a:noFill/>
        </p:spPr>
        <p:txBody>
          <a:bodyPr wrap="square" rtlCol="0">
            <a:spAutoFit/>
          </a:bodyPr>
          <a:lstStyle/>
          <a:p>
            <a:pPr algn="just"/>
            <a:r>
              <a:rPr lang="en-GB" sz="1400" b="1" dirty="0">
                <a:solidFill>
                  <a:schemeClr val="bg1"/>
                </a:solidFill>
              </a:rPr>
              <a:t>Interdisciplinary research platform open to the academic and industrial worlds in the fields of biology, biochemistry, astrophysics and astrochemistry, molecular chemistry, and chemistry and physics of materials.</a:t>
            </a:r>
            <a:endParaRPr lang="fr-FR" sz="1400" b="1" dirty="0">
              <a:solidFill>
                <a:schemeClr val="bg1"/>
              </a:solidFill>
            </a:endParaRPr>
          </a:p>
        </p:txBody>
      </p:sp>
      <p:pic>
        <p:nvPicPr>
          <p:cNvPr id="10" name="Image 9">
            <a:extLst>
              <a:ext uri="{FF2B5EF4-FFF2-40B4-BE49-F238E27FC236}">
                <a16:creationId xmlns:a16="http://schemas.microsoft.com/office/drawing/2014/main" id="{02B9376F-3BD0-48EC-8DFE-30CDDCBFE236}"/>
              </a:ext>
            </a:extLst>
          </p:cNvPr>
          <p:cNvPicPr>
            <a:picLocks noChangeAspect="1"/>
          </p:cNvPicPr>
          <p:nvPr/>
        </p:nvPicPr>
        <p:blipFill>
          <a:blip r:embed="rId3"/>
          <a:stretch>
            <a:fillRect/>
          </a:stretch>
        </p:blipFill>
        <p:spPr>
          <a:xfrm>
            <a:off x="6946336" y="1358405"/>
            <a:ext cx="2453432" cy="382177"/>
          </a:xfrm>
          <a:prstGeom prst="rect">
            <a:avLst/>
          </a:prstGeom>
        </p:spPr>
      </p:pic>
      <p:sp>
        <p:nvSpPr>
          <p:cNvPr id="2" name="Espace réservé du pied de page 1">
            <a:extLst>
              <a:ext uri="{FF2B5EF4-FFF2-40B4-BE49-F238E27FC236}">
                <a16:creationId xmlns:a16="http://schemas.microsoft.com/office/drawing/2014/main" id="{C0E2E436-7F84-4BBE-9169-2D643035BF8B}"/>
              </a:ext>
            </a:extLst>
          </p:cNvPr>
          <p:cNvSpPr>
            <a:spLocks noGrp="1"/>
          </p:cNvSpPr>
          <p:nvPr>
            <p:ph type="ftr" sz="quarter" idx="11"/>
          </p:nvPr>
        </p:nvSpPr>
        <p:spPr/>
        <p:txBody>
          <a:bodyPr/>
          <a:lstStyle/>
          <a:p>
            <a:r>
              <a:rPr lang="fr-FR"/>
              <a:t>Mon exposé - Journée Irradiation et AnaLyse IJCLAB</a:t>
            </a:r>
            <a:endParaRPr lang="fr-FR" dirty="0"/>
          </a:p>
        </p:txBody>
      </p:sp>
      <p:sp>
        <p:nvSpPr>
          <p:cNvPr id="3" name="Espace réservé du numéro de diapositive 2">
            <a:extLst>
              <a:ext uri="{FF2B5EF4-FFF2-40B4-BE49-F238E27FC236}">
                <a16:creationId xmlns:a16="http://schemas.microsoft.com/office/drawing/2014/main" id="{19A610F3-A4ED-4246-A1D9-F60BBE7CBDED}"/>
              </a:ext>
            </a:extLst>
          </p:cNvPr>
          <p:cNvSpPr>
            <a:spLocks noGrp="1"/>
          </p:cNvSpPr>
          <p:nvPr>
            <p:ph type="sldNum" sz="quarter" idx="12"/>
          </p:nvPr>
        </p:nvSpPr>
        <p:spPr/>
        <p:txBody>
          <a:bodyPr/>
          <a:lstStyle/>
          <a:p>
            <a:fld id="{77E71596-5F9D-49C5-9701-16B3CA54319D}" type="slidenum">
              <a:rPr lang="fr-FR" smtClean="0"/>
              <a:pPr/>
              <a:t>2</a:t>
            </a:fld>
            <a:endParaRPr lang="fr-FR" dirty="0"/>
          </a:p>
        </p:txBody>
      </p:sp>
    </p:spTree>
    <p:extLst>
      <p:ext uri="{BB962C8B-B14F-4D97-AF65-F5344CB8AC3E}">
        <p14:creationId xmlns:p14="http://schemas.microsoft.com/office/powerpoint/2010/main" val="977760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9F855A6E-9173-43E4-BF80-B2EF95B8BE12}"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20</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687953" y="933226"/>
            <a:ext cx="9396868" cy="461665"/>
          </a:xfrm>
          <a:prstGeom prst="rect">
            <a:avLst/>
          </a:prstGeom>
          <a:noFill/>
        </p:spPr>
        <p:txBody>
          <a:bodyPr wrap="none" rtlCol="0">
            <a:spAutoFit/>
          </a:bodyPr>
          <a:lstStyle/>
          <a:p>
            <a:r>
              <a:rPr lang="fr-FR" sz="2400" b="1" dirty="0"/>
              <a:t>Total </a:t>
            </a:r>
            <a:r>
              <a:rPr lang="fr-FR" sz="2400" b="1" dirty="0" err="1"/>
              <a:t>Secondary</a:t>
            </a:r>
            <a:r>
              <a:rPr lang="fr-FR" sz="2400" b="1" dirty="0"/>
              <a:t> Emission (</a:t>
            </a:r>
            <a:r>
              <a:rPr lang="en-GB" b="1" spc="50" dirty="0">
                <a:ln w="0"/>
                <a:effectLst>
                  <a:innerShdw blurRad="63500" dist="50800" dir="13500000">
                    <a:srgbClr val="000000">
                      <a:alpha val="50000"/>
                    </a:srgbClr>
                  </a:innerShdw>
                </a:effectLst>
              </a:rPr>
              <a:t>Sabrina GOUASMIA BOUSSAHOUL, IRB</a:t>
            </a:r>
            <a:r>
              <a:rPr lang="fr-FR" sz="2400" b="1" dirty="0"/>
              <a:t>)</a:t>
            </a:r>
            <a:endParaRPr lang="en-GB" sz="2400" b="1" dirty="0"/>
          </a:p>
        </p:txBody>
      </p:sp>
      <p:pic>
        <p:nvPicPr>
          <p:cNvPr id="9" name="Image 8">
            <a:extLst>
              <a:ext uri="{FF2B5EF4-FFF2-40B4-BE49-F238E27FC236}">
                <a16:creationId xmlns:a16="http://schemas.microsoft.com/office/drawing/2014/main" id="{BC50B2C6-2A94-439C-B8ED-7FA2A59B3F12}"/>
              </a:ext>
            </a:extLst>
          </p:cNvPr>
          <p:cNvPicPr>
            <a:picLocks noChangeAspect="1"/>
          </p:cNvPicPr>
          <p:nvPr/>
        </p:nvPicPr>
        <p:blipFill>
          <a:blip r:embed="rId3"/>
          <a:stretch>
            <a:fillRect/>
          </a:stretch>
        </p:blipFill>
        <p:spPr>
          <a:xfrm>
            <a:off x="1209923" y="1357714"/>
            <a:ext cx="3133725" cy="2171700"/>
          </a:xfrm>
          <a:prstGeom prst="rect">
            <a:avLst/>
          </a:prstGeom>
        </p:spPr>
      </p:pic>
      <p:sp>
        <p:nvSpPr>
          <p:cNvPr id="10" name="ZoneTexte 9">
            <a:extLst>
              <a:ext uri="{FF2B5EF4-FFF2-40B4-BE49-F238E27FC236}">
                <a16:creationId xmlns:a16="http://schemas.microsoft.com/office/drawing/2014/main" id="{7CC19679-521F-4531-8D67-22425B1640E0}"/>
              </a:ext>
            </a:extLst>
          </p:cNvPr>
          <p:cNvSpPr txBox="1"/>
          <p:nvPr/>
        </p:nvSpPr>
        <p:spPr>
          <a:xfrm>
            <a:off x="4450283" y="1414819"/>
            <a:ext cx="2491388" cy="707886"/>
          </a:xfrm>
          <a:prstGeom prst="rect">
            <a:avLst/>
          </a:prstGeom>
          <a:noFill/>
        </p:spPr>
        <p:txBody>
          <a:bodyPr wrap="none" rtlCol="0">
            <a:spAutoFit/>
          </a:bodyPr>
          <a:lstStyle/>
          <a:p>
            <a:r>
              <a:rPr lang="fr-FR" dirty="0"/>
              <a:t>AFM </a:t>
            </a:r>
            <a:r>
              <a:rPr lang="fr-FR" dirty="0" err="1"/>
              <a:t>measurements</a:t>
            </a:r>
            <a:endParaRPr lang="fr-FR" dirty="0"/>
          </a:p>
          <a:p>
            <a:r>
              <a:rPr lang="fr-FR" dirty="0"/>
              <a:t>4 nm gold/Si</a:t>
            </a:r>
            <a:endParaRPr lang="en-GB" dirty="0"/>
          </a:p>
        </p:txBody>
      </p:sp>
      <p:pic>
        <p:nvPicPr>
          <p:cNvPr id="11" name="Image 10">
            <a:extLst>
              <a:ext uri="{FF2B5EF4-FFF2-40B4-BE49-F238E27FC236}">
                <a16:creationId xmlns:a16="http://schemas.microsoft.com/office/drawing/2014/main" id="{38459027-6FA5-4BED-9EC9-7866208BACCC}"/>
              </a:ext>
            </a:extLst>
          </p:cNvPr>
          <p:cNvPicPr>
            <a:picLocks noChangeAspect="1"/>
          </p:cNvPicPr>
          <p:nvPr/>
        </p:nvPicPr>
        <p:blipFill rotWithShape="1">
          <a:blip r:embed="rId4"/>
          <a:srcRect t="9624" b="22325"/>
          <a:stretch/>
        </p:blipFill>
        <p:spPr>
          <a:xfrm>
            <a:off x="1217534" y="3395239"/>
            <a:ext cx="8956885" cy="2171701"/>
          </a:xfrm>
          <a:prstGeom prst="rect">
            <a:avLst/>
          </a:prstGeom>
        </p:spPr>
      </p:pic>
    </p:spTree>
    <p:extLst>
      <p:ext uri="{BB962C8B-B14F-4D97-AF65-F5344CB8AC3E}">
        <p14:creationId xmlns:p14="http://schemas.microsoft.com/office/powerpoint/2010/main" val="4062734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e la date 5"/>
          <p:cNvSpPr>
            <a:spLocks noGrp="1"/>
          </p:cNvSpPr>
          <p:nvPr>
            <p:ph type="dt" sz="half" idx="10"/>
          </p:nvPr>
        </p:nvSpPr>
        <p:spPr/>
        <p:txBody>
          <a:bodyPr/>
          <a:lstStyle/>
          <a:p>
            <a:fld id="{E03AC590-0261-4855-BAFE-3172703C89D0}" type="datetime1">
              <a:rPr lang="en-US" smtClean="0"/>
              <a:t>11/16/2021</a:t>
            </a:fld>
            <a:endParaRPr lang="fr-FR" dirty="0"/>
          </a:p>
        </p:txBody>
      </p:sp>
      <p:sp>
        <p:nvSpPr>
          <p:cNvPr id="7" name="Espace réservé du pied de page 6"/>
          <p:cNvSpPr>
            <a:spLocks noGrp="1"/>
          </p:cNvSpPr>
          <p:nvPr>
            <p:ph type="ftr" sz="quarter" idx="11"/>
          </p:nvPr>
        </p:nvSpPr>
        <p:spPr/>
        <p:txBody>
          <a:bodyPr/>
          <a:lstStyle/>
          <a:p>
            <a:r>
              <a:rPr lang="fr-FR" i="1"/>
              <a:t>Mon exposé - Journée Irradiation et AnaLyse IJCLAB</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21</a:t>
            </a:fld>
            <a:endParaRPr lang="fr-FR" dirty="0"/>
          </a:p>
        </p:txBody>
      </p:sp>
      <p:pic>
        <p:nvPicPr>
          <p:cNvPr id="2" name="Image 1">
            <a:extLst>
              <a:ext uri="{FF2B5EF4-FFF2-40B4-BE49-F238E27FC236}">
                <a16:creationId xmlns:a16="http://schemas.microsoft.com/office/drawing/2014/main" id="{C92032AF-D579-4020-AC82-2F8B2AEDC3A3}"/>
              </a:ext>
            </a:extLst>
          </p:cNvPr>
          <p:cNvPicPr>
            <a:picLocks noChangeAspect="1"/>
          </p:cNvPicPr>
          <p:nvPr/>
        </p:nvPicPr>
        <p:blipFill>
          <a:blip r:embed="rId3"/>
          <a:stretch>
            <a:fillRect/>
          </a:stretch>
        </p:blipFill>
        <p:spPr>
          <a:xfrm>
            <a:off x="4876628" y="1434235"/>
            <a:ext cx="5566965" cy="3813401"/>
          </a:xfrm>
          <a:prstGeom prst="rect">
            <a:avLst/>
          </a:prstGeom>
        </p:spPr>
      </p:pic>
      <p:sp>
        <p:nvSpPr>
          <p:cNvPr id="3" name="ZoneTexte 2">
            <a:extLst>
              <a:ext uri="{FF2B5EF4-FFF2-40B4-BE49-F238E27FC236}">
                <a16:creationId xmlns:a16="http://schemas.microsoft.com/office/drawing/2014/main" id="{31594772-D066-4F9B-B6CA-55390E25F272}"/>
              </a:ext>
            </a:extLst>
          </p:cNvPr>
          <p:cNvSpPr txBox="1"/>
          <p:nvPr/>
        </p:nvSpPr>
        <p:spPr>
          <a:xfrm>
            <a:off x="5356016" y="1354823"/>
            <a:ext cx="1183786" cy="400110"/>
          </a:xfrm>
          <a:prstGeom prst="rect">
            <a:avLst/>
          </a:prstGeom>
          <a:noFill/>
        </p:spPr>
        <p:txBody>
          <a:bodyPr wrap="none" rtlCol="0">
            <a:spAutoFit/>
          </a:bodyPr>
          <a:lstStyle/>
          <a:p>
            <a:r>
              <a:rPr lang="fr-FR" dirty="0"/>
              <a:t>Top </a:t>
            </a:r>
            <a:r>
              <a:rPr lang="fr-FR" dirty="0" err="1"/>
              <a:t>view</a:t>
            </a:r>
            <a:endParaRPr lang="en-GB" dirty="0"/>
          </a:p>
        </p:txBody>
      </p:sp>
      <p:sp>
        <p:nvSpPr>
          <p:cNvPr id="4" name="ZoneTexte 3">
            <a:extLst>
              <a:ext uri="{FF2B5EF4-FFF2-40B4-BE49-F238E27FC236}">
                <a16:creationId xmlns:a16="http://schemas.microsoft.com/office/drawing/2014/main" id="{4CD181B7-A937-44BE-9E3F-3D18159DD3AF}"/>
              </a:ext>
            </a:extLst>
          </p:cNvPr>
          <p:cNvSpPr txBox="1"/>
          <p:nvPr/>
        </p:nvSpPr>
        <p:spPr>
          <a:xfrm>
            <a:off x="7741494" y="1354823"/>
            <a:ext cx="1580882" cy="400110"/>
          </a:xfrm>
          <a:prstGeom prst="rect">
            <a:avLst/>
          </a:prstGeom>
          <a:noFill/>
        </p:spPr>
        <p:txBody>
          <a:bodyPr wrap="none" rtlCol="0">
            <a:spAutoFit/>
          </a:bodyPr>
          <a:lstStyle/>
          <a:p>
            <a:r>
              <a:rPr lang="fr-FR" dirty="0"/>
              <a:t>Bottom </a:t>
            </a:r>
            <a:r>
              <a:rPr lang="fr-FR" dirty="0" err="1"/>
              <a:t>view</a:t>
            </a:r>
            <a:endParaRPr lang="en-GB" dirty="0"/>
          </a:p>
        </p:txBody>
      </p:sp>
      <p:sp>
        <p:nvSpPr>
          <p:cNvPr id="5" name="ZoneTexte 4">
            <a:extLst>
              <a:ext uri="{FF2B5EF4-FFF2-40B4-BE49-F238E27FC236}">
                <a16:creationId xmlns:a16="http://schemas.microsoft.com/office/drawing/2014/main" id="{7082DC1B-D359-44C5-8D93-904CFFBE9FCE}"/>
              </a:ext>
            </a:extLst>
          </p:cNvPr>
          <p:cNvSpPr txBox="1"/>
          <p:nvPr/>
        </p:nvSpPr>
        <p:spPr>
          <a:xfrm>
            <a:off x="6947868" y="5189938"/>
            <a:ext cx="1701317" cy="400110"/>
          </a:xfrm>
          <a:prstGeom prst="rect">
            <a:avLst/>
          </a:prstGeom>
          <a:noFill/>
        </p:spPr>
        <p:txBody>
          <a:bodyPr wrap="square" rtlCol="0">
            <a:spAutoFit/>
          </a:bodyPr>
          <a:lstStyle/>
          <a:p>
            <a:r>
              <a:rPr lang="fr-FR" dirty="0" err="1"/>
              <a:t>Crater</a:t>
            </a:r>
            <a:r>
              <a:rPr lang="fr-FR" dirty="0"/>
              <a:t> profil</a:t>
            </a:r>
            <a:endParaRPr lang="en-GB" dirty="0"/>
          </a:p>
        </p:txBody>
      </p:sp>
      <p:sp>
        <p:nvSpPr>
          <p:cNvPr id="11" name="ZoneTexte 10">
            <a:extLst>
              <a:ext uri="{FF2B5EF4-FFF2-40B4-BE49-F238E27FC236}">
                <a16:creationId xmlns:a16="http://schemas.microsoft.com/office/drawing/2014/main" id="{76819F33-F95C-482F-BE2F-0C3766687C6A}"/>
              </a:ext>
            </a:extLst>
          </p:cNvPr>
          <p:cNvSpPr txBox="1"/>
          <p:nvPr/>
        </p:nvSpPr>
        <p:spPr>
          <a:xfrm>
            <a:off x="7741494" y="4576837"/>
            <a:ext cx="2988319" cy="400110"/>
          </a:xfrm>
          <a:prstGeom prst="rect">
            <a:avLst/>
          </a:prstGeom>
          <a:noFill/>
        </p:spPr>
        <p:txBody>
          <a:bodyPr wrap="none" rtlCol="0">
            <a:spAutoFit/>
          </a:bodyPr>
          <a:lstStyle/>
          <a:p>
            <a:r>
              <a:rPr lang="fr-FR" dirty="0">
                <a:solidFill>
                  <a:srgbClr val="DF8A2D"/>
                </a:solidFill>
              </a:rPr>
              <a:t>Gold surface (40 nm/Si)*</a:t>
            </a:r>
            <a:endParaRPr lang="en-GB" dirty="0">
              <a:solidFill>
                <a:srgbClr val="DF8A2D"/>
              </a:solidFill>
            </a:endParaRPr>
          </a:p>
        </p:txBody>
      </p:sp>
      <p:sp>
        <p:nvSpPr>
          <p:cNvPr id="12" name="Text Box 11">
            <a:extLst>
              <a:ext uri="{FF2B5EF4-FFF2-40B4-BE49-F238E27FC236}">
                <a16:creationId xmlns:a16="http://schemas.microsoft.com/office/drawing/2014/main" id="{A0A08CC4-6C95-45AB-BCC5-5AA2574EBED9}"/>
              </a:ext>
            </a:extLst>
          </p:cNvPr>
          <p:cNvSpPr txBox="1">
            <a:spLocks noChangeArrowheads="1"/>
          </p:cNvSpPr>
          <p:nvPr/>
        </p:nvSpPr>
        <p:spPr bwMode="auto">
          <a:xfrm>
            <a:off x="6912183" y="3006338"/>
            <a:ext cx="1828193" cy="400110"/>
          </a:xfrm>
          <a:prstGeom prst="rect">
            <a:avLst/>
          </a:prstGeom>
          <a:noFill/>
          <a:ln w="9525">
            <a:noFill/>
            <a:miter lim="800000"/>
            <a:headEnd/>
            <a:tailEnd/>
          </a:ln>
          <a:effectLst/>
        </p:spPr>
        <p:txBody>
          <a:bodyPr wrap="none">
            <a:spAutoFit/>
          </a:bodyPr>
          <a:lstStyle/>
          <a:p>
            <a:r>
              <a:rPr lang="fr-FR" dirty="0">
                <a:solidFill>
                  <a:srgbClr val="FF0000"/>
                </a:solidFill>
                <a:latin typeface="Times New Roman" pitchFamily="18" charset="0"/>
              </a:rPr>
              <a:t>12 MeV Au</a:t>
            </a:r>
            <a:r>
              <a:rPr lang="fr-FR" baseline="-25000" dirty="0">
                <a:solidFill>
                  <a:srgbClr val="FF0000"/>
                </a:solidFill>
                <a:latin typeface="Times New Roman" pitchFamily="18" charset="0"/>
              </a:rPr>
              <a:t>400</a:t>
            </a:r>
            <a:r>
              <a:rPr lang="fr-FR" baseline="30000" dirty="0">
                <a:solidFill>
                  <a:srgbClr val="FF0000"/>
                </a:solidFill>
                <a:latin typeface="Times New Roman" pitchFamily="18" charset="0"/>
              </a:rPr>
              <a:t>4+</a:t>
            </a:r>
            <a:endParaRPr lang="fr-FR" dirty="0">
              <a:solidFill>
                <a:srgbClr val="FF0000"/>
              </a:solidFill>
              <a:latin typeface="Times New Roman" pitchFamily="18" charset="0"/>
            </a:endParaRPr>
          </a:p>
        </p:txBody>
      </p:sp>
      <p:cxnSp>
        <p:nvCxnSpPr>
          <p:cNvPr id="16" name="Connecteur droit avec flèche 15">
            <a:extLst>
              <a:ext uri="{FF2B5EF4-FFF2-40B4-BE49-F238E27FC236}">
                <a16:creationId xmlns:a16="http://schemas.microsoft.com/office/drawing/2014/main" id="{9B16CC58-4A1F-4692-A9B6-5917A5348B65}"/>
              </a:ext>
            </a:extLst>
          </p:cNvPr>
          <p:cNvCxnSpPr/>
          <p:nvPr/>
        </p:nvCxnSpPr>
        <p:spPr>
          <a:xfrm>
            <a:off x="7588104" y="4249969"/>
            <a:ext cx="792088" cy="0"/>
          </a:xfrm>
          <a:prstGeom prst="straightConnector1">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5704640F-8A37-4D15-8546-5DFECF362B07}"/>
              </a:ext>
            </a:extLst>
          </p:cNvPr>
          <p:cNvSpPr txBox="1"/>
          <p:nvPr/>
        </p:nvSpPr>
        <p:spPr>
          <a:xfrm>
            <a:off x="7571214" y="3816803"/>
            <a:ext cx="825867" cy="369332"/>
          </a:xfrm>
          <a:prstGeom prst="rect">
            <a:avLst/>
          </a:prstGeom>
          <a:noFill/>
        </p:spPr>
        <p:txBody>
          <a:bodyPr wrap="none" rtlCol="0">
            <a:spAutoFit/>
          </a:bodyPr>
          <a:lstStyle/>
          <a:p>
            <a:r>
              <a:rPr lang="fr-FR" sz="1800" dirty="0"/>
              <a:t>50 nm</a:t>
            </a:r>
            <a:endParaRPr lang="en-GB" sz="1800" dirty="0"/>
          </a:p>
        </p:txBody>
      </p:sp>
      <p:cxnSp>
        <p:nvCxnSpPr>
          <p:cNvPr id="19" name="Connecteur droit avec flèche 18">
            <a:extLst>
              <a:ext uri="{FF2B5EF4-FFF2-40B4-BE49-F238E27FC236}">
                <a16:creationId xmlns:a16="http://schemas.microsoft.com/office/drawing/2014/main" id="{AA2CBB00-E908-451B-8D0C-861F1B092ED6}"/>
              </a:ext>
            </a:extLst>
          </p:cNvPr>
          <p:cNvCxnSpPr/>
          <p:nvPr/>
        </p:nvCxnSpPr>
        <p:spPr>
          <a:xfrm>
            <a:off x="7444088" y="4249969"/>
            <a:ext cx="0" cy="5466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167FF02F-B76D-4A96-B945-F49DC0CEB8D9}"/>
              </a:ext>
            </a:extLst>
          </p:cNvPr>
          <p:cNvSpPr txBox="1"/>
          <p:nvPr/>
        </p:nvSpPr>
        <p:spPr>
          <a:xfrm>
            <a:off x="6652000" y="4317874"/>
            <a:ext cx="825867" cy="369332"/>
          </a:xfrm>
          <a:prstGeom prst="rect">
            <a:avLst/>
          </a:prstGeom>
          <a:noFill/>
        </p:spPr>
        <p:txBody>
          <a:bodyPr wrap="none" rtlCol="0">
            <a:spAutoFit/>
          </a:bodyPr>
          <a:lstStyle/>
          <a:p>
            <a:r>
              <a:rPr lang="fr-FR" sz="1800" dirty="0"/>
              <a:t>20 nm</a:t>
            </a:r>
            <a:endParaRPr lang="en-GB" sz="1800" dirty="0"/>
          </a:p>
        </p:txBody>
      </p:sp>
      <p:sp>
        <p:nvSpPr>
          <p:cNvPr id="24" name="ZoneTexte 23">
            <a:extLst>
              <a:ext uri="{FF2B5EF4-FFF2-40B4-BE49-F238E27FC236}">
                <a16:creationId xmlns:a16="http://schemas.microsoft.com/office/drawing/2014/main" id="{611331F5-E2CE-498E-B5C9-43EE57E49C15}"/>
              </a:ext>
            </a:extLst>
          </p:cNvPr>
          <p:cNvSpPr txBox="1"/>
          <p:nvPr/>
        </p:nvSpPr>
        <p:spPr>
          <a:xfrm>
            <a:off x="223344" y="2165423"/>
            <a:ext cx="4827831" cy="1323439"/>
          </a:xfrm>
          <a:prstGeom prst="rect">
            <a:avLst/>
          </a:prstGeom>
          <a:noFill/>
        </p:spPr>
        <p:txBody>
          <a:bodyPr wrap="square" rtlCol="0">
            <a:spAutoFit/>
          </a:bodyPr>
          <a:lstStyle/>
          <a:p>
            <a:r>
              <a:rPr lang="fr-FR" b="1" dirty="0">
                <a:solidFill>
                  <a:srgbClr val="FF0000"/>
                </a:solidFill>
              </a:rPr>
              <a:t>Giant volume </a:t>
            </a:r>
            <a:r>
              <a:rPr lang="fr-FR" b="1" dirty="0" err="1">
                <a:solidFill>
                  <a:srgbClr val="FF0000"/>
                </a:solidFill>
              </a:rPr>
              <a:t>correlated</a:t>
            </a:r>
            <a:r>
              <a:rPr lang="fr-FR" b="1" dirty="0">
                <a:solidFill>
                  <a:srgbClr val="FF0000"/>
                </a:solidFill>
              </a:rPr>
              <a:t> to HUGE ion </a:t>
            </a:r>
            <a:r>
              <a:rPr lang="fr-FR" b="1" dirty="0" err="1">
                <a:solidFill>
                  <a:srgbClr val="FF0000"/>
                </a:solidFill>
              </a:rPr>
              <a:t>emission</a:t>
            </a:r>
            <a:r>
              <a:rPr lang="fr-FR" b="1" dirty="0">
                <a:solidFill>
                  <a:srgbClr val="FF0000"/>
                </a:solidFill>
              </a:rPr>
              <a:t> </a:t>
            </a:r>
            <a:r>
              <a:rPr lang="fr-FR" b="1" dirty="0" err="1">
                <a:solidFill>
                  <a:srgbClr val="FF0000"/>
                </a:solidFill>
              </a:rPr>
              <a:t>with</a:t>
            </a:r>
            <a:r>
              <a:rPr lang="fr-FR" b="1" dirty="0">
                <a:solidFill>
                  <a:srgbClr val="FF0000"/>
                </a:solidFill>
              </a:rPr>
              <a:t> </a:t>
            </a:r>
            <a:r>
              <a:rPr lang="fr-FR" b="1" dirty="0" err="1">
                <a:solidFill>
                  <a:srgbClr val="FF0000"/>
                </a:solidFill>
              </a:rPr>
              <a:t>several</a:t>
            </a:r>
            <a:r>
              <a:rPr lang="fr-FR" b="1" dirty="0">
                <a:solidFill>
                  <a:srgbClr val="FF0000"/>
                </a:solidFill>
              </a:rPr>
              <a:t> </a:t>
            </a:r>
            <a:r>
              <a:rPr lang="fr-FR" b="1" dirty="0" err="1">
                <a:solidFill>
                  <a:srgbClr val="FF0000"/>
                </a:solidFill>
              </a:rPr>
              <a:t>hundreds</a:t>
            </a:r>
            <a:r>
              <a:rPr lang="fr-FR" b="1" dirty="0">
                <a:solidFill>
                  <a:srgbClr val="FF0000"/>
                </a:solidFill>
              </a:rPr>
              <a:t> of </a:t>
            </a:r>
            <a:r>
              <a:rPr lang="fr-FR" b="1" dirty="0" err="1">
                <a:solidFill>
                  <a:srgbClr val="FF0000"/>
                </a:solidFill>
              </a:rPr>
              <a:t>secondary</a:t>
            </a:r>
            <a:r>
              <a:rPr lang="fr-FR" b="1" dirty="0">
                <a:solidFill>
                  <a:srgbClr val="FF0000"/>
                </a:solidFill>
              </a:rPr>
              <a:t> ions </a:t>
            </a:r>
            <a:r>
              <a:rPr lang="fr-FR" b="1" dirty="0" err="1">
                <a:solidFill>
                  <a:srgbClr val="FF0000"/>
                </a:solidFill>
              </a:rPr>
              <a:t>emitted</a:t>
            </a:r>
            <a:r>
              <a:rPr lang="fr-FR" b="1" dirty="0">
                <a:solidFill>
                  <a:srgbClr val="FF0000"/>
                </a:solidFill>
              </a:rPr>
              <a:t> per impact</a:t>
            </a:r>
          </a:p>
          <a:p>
            <a:r>
              <a:rPr lang="fr-FR" b="1" dirty="0">
                <a:solidFill>
                  <a:srgbClr val="FF0000"/>
                </a:solidFill>
              </a:rPr>
              <a:t> </a:t>
            </a:r>
            <a:endParaRPr lang="en-GB" b="1" dirty="0">
              <a:solidFill>
                <a:srgbClr val="FF0000"/>
              </a:solidFill>
            </a:endParaRPr>
          </a:p>
        </p:txBody>
      </p:sp>
      <p:sp>
        <p:nvSpPr>
          <p:cNvPr id="13" name="ZoneTexte 12">
            <a:extLst>
              <a:ext uri="{FF2B5EF4-FFF2-40B4-BE49-F238E27FC236}">
                <a16:creationId xmlns:a16="http://schemas.microsoft.com/office/drawing/2014/main" id="{9293E9E8-3683-4D28-A895-A100665CE8FC}"/>
              </a:ext>
            </a:extLst>
          </p:cNvPr>
          <p:cNvSpPr txBox="1"/>
          <p:nvPr/>
        </p:nvSpPr>
        <p:spPr>
          <a:xfrm>
            <a:off x="160856" y="5332455"/>
            <a:ext cx="2614818" cy="276999"/>
          </a:xfrm>
          <a:prstGeom prst="rect">
            <a:avLst/>
          </a:prstGeom>
          <a:noFill/>
        </p:spPr>
        <p:txBody>
          <a:bodyPr wrap="none" rtlCol="0">
            <a:spAutoFit/>
          </a:bodyPr>
          <a:lstStyle/>
          <a:p>
            <a:r>
              <a:rPr lang="fr-FR" sz="1200" dirty="0"/>
              <a:t>* </a:t>
            </a:r>
            <a:r>
              <a:rPr lang="fr-FR" sz="1200" dirty="0" err="1"/>
              <a:t>Samples</a:t>
            </a:r>
            <a:r>
              <a:rPr lang="fr-FR" sz="1200" dirty="0"/>
              <a:t> </a:t>
            </a:r>
            <a:r>
              <a:rPr lang="fr-FR" sz="1200" dirty="0" err="1"/>
              <a:t>provided</a:t>
            </a:r>
            <a:r>
              <a:rPr lang="fr-FR" sz="1200" dirty="0"/>
              <a:t> by IRB(</a:t>
            </a:r>
            <a:r>
              <a:rPr lang="fr-FR" sz="1200" dirty="0" err="1"/>
              <a:t>Croatia</a:t>
            </a:r>
            <a:r>
              <a:rPr lang="fr-FR" sz="1200" dirty="0"/>
              <a:t>)</a:t>
            </a:r>
            <a:endParaRPr lang="en-GB" sz="1200" dirty="0"/>
          </a:p>
        </p:txBody>
      </p:sp>
      <p:sp>
        <p:nvSpPr>
          <p:cNvPr id="21" name="Titre 3">
            <a:extLst>
              <a:ext uri="{FF2B5EF4-FFF2-40B4-BE49-F238E27FC236}">
                <a16:creationId xmlns:a16="http://schemas.microsoft.com/office/drawing/2014/main" id="{BE18C0CB-37EA-4D34-9885-AA231252340A}"/>
              </a:ext>
            </a:extLst>
          </p:cNvPr>
          <p:cNvSpPr txBox="1">
            <a:spLocks/>
          </p:cNvSpPr>
          <p:nvPr/>
        </p:nvSpPr>
        <p:spPr>
          <a:xfrm>
            <a:off x="2290044" y="149425"/>
            <a:ext cx="5688632"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2400" b="1" kern="1200" dirty="0" smtClean="0">
                <a:solidFill>
                  <a:srgbClr val="00294B"/>
                </a:solidFill>
                <a:latin typeface="+mj-lt"/>
                <a:ea typeface="+mj-ea"/>
                <a:cs typeface="+mj-cs"/>
              </a:defRPr>
            </a:lvl1pPr>
          </a:lstStyle>
          <a:p>
            <a:pPr algn="ctr" fontAlgn="auto">
              <a:spcAft>
                <a:spcPts val="0"/>
              </a:spcAft>
            </a:pPr>
            <a:r>
              <a:rPr lang="en-GB"/>
              <a:t>Mutitechnique analysis. Examples</a:t>
            </a:r>
          </a:p>
        </p:txBody>
      </p:sp>
      <p:sp>
        <p:nvSpPr>
          <p:cNvPr id="25" name="ZoneTexte 24">
            <a:extLst>
              <a:ext uri="{FF2B5EF4-FFF2-40B4-BE49-F238E27FC236}">
                <a16:creationId xmlns:a16="http://schemas.microsoft.com/office/drawing/2014/main" id="{ECFCB469-3D8C-4862-9E67-125EBB9D9AD6}"/>
              </a:ext>
            </a:extLst>
          </p:cNvPr>
          <p:cNvSpPr txBox="1"/>
          <p:nvPr/>
        </p:nvSpPr>
        <p:spPr>
          <a:xfrm>
            <a:off x="4151250" y="653313"/>
            <a:ext cx="4007444" cy="461665"/>
          </a:xfrm>
          <a:prstGeom prst="rect">
            <a:avLst/>
          </a:prstGeom>
          <a:noFill/>
        </p:spPr>
        <p:txBody>
          <a:bodyPr wrap="none" rtlCol="0">
            <a:spAutoFit/>
          </a:bodyPr>
          <a:lstStyle/>
          <a:p>
            <a:r>
              <a:rPr lang="fr-FR" sz="2400" b="1" dirty="0"/>
              <a:t>Total </a:t>
            </a:r>
            <a:r>
              <a:rPr lang="fr-FR" sz="2400" b="1" dirty="0" err="1"/>
              <a:t>Secondary</a:t>
            </a:r>
            <a:r>
              <a:rPr lang="fr-FR" sz="2400" b="1" dirty="0"/>
              <a:t> Emission</a:t>
            </a:r>
            <a:endParaRPr lang="en-GB" sz="2400" b="1" dirty="0"/>
          </a:p>
        </p:txBody>
      </p:sp>
    </p:spTree>
    <p:extLst>
      <p:ext uri="{BB962C8B-B14F-4D97-AF65-F5344CB8AC3E}">
        <p14:creationId xmlns:p14="http://schemas.microsoft.com/office/powerpoint/2010/main" val="5496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ED2C258A-9C9F-46C0-A892-65CAF812221F}"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22</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3297706" y="653480"/>
            <a:ext cx="4177362" cy="461665"/>
          </a:xfrm>
          <a:prstGeom prst="rect">
            <a:avLst/>
          </a:prstGeom>
          <a:noFill/>
        </p:spPr>
        <p:txBody>
          <a:bodyPr wrap="none" rtlCol="0">
            <a:spAutoFit/>
          </a:bodyPr>
          <a:lstStyle/>
          <a:p>
            <a:r>
              <a:rPr lang="fr-FR" sz="2400" b="1" dirty="0"/>
              <a:t>Total </a:t>
            </a:r>
            <a:r>
              <a:rPr lang="fr-FR" sz="2400" b="1" dirty="0" err="1"/>
              <a:t>Secondary</a:t>
            </a:r>
            <a:r>
              <a:rPr lang="fr-FR" sz="2400" b="1" dirty="0"/>
              <a:t> Emission </a:t>
            </a:r>
            <a:endParaRPr lang="en-GB" sz="2400" b="1" dirty="0"/>
          </a:p>
        </p:txBody>
      </p:sp>
      <p:grpSp>
        <p:nvGrpSpPr>
          <p:cNvPr id="8" name="Groupe 7">
            <a:extLst>
              <a:ext uri="{FF2B5EF4-FFF2-40B4-BE49-F238E27FC236}">
                <a16:creationId xmlns:a16="http://schemas.microsoft.com/office/drawing/2014/main" id="{3EB30DAA-26D6-457D-A5FA-217083EE6ED9}"/>
              </a:ext>
            </a:extLst>
          </p:cNvPr>
          <p:cNvGrpSpPr/>
          <p:nvPr/>
        </p:nvGrpSpPr>
        <p:grpSpPr>
          <a:xfrm>
            <a:off x="1930003" y="1061091"/>
            <a:ext cx="8137767" cy="4562198"/>
            <a:chOff x="1221084" y="466418"/>
            <a:chExt cx="10074433" cy="5925164"/>
          </a:xfrm>
        </p:grpSpPr>
        <p:pic>
          <p:nvPicPr>
            <p:cNvPr id="9" name="Image 8">
              <a:extLst>
                <a:ext uri="{FF2B5EF4-FFF2-40B4-BE49-F238E27FC236}">
                  <a16:creationId xmlns:a16="http://schemas.microsoft.com/office/drawing/2014/main" id="{92AC8FFF-05E1-4F33-A518-887C0A406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084" y="466418"/>
              <a:ext cx="9574162" cy="5925164"/>
            </a:xfrm>
            <a:prstGeom prst="rect">
              <a:avLst/>
            </a:prstGeom>
          </p:spPr>
        </p:pic>
        <p:sp>
          <p:nvSpPr>
            <p:cNvPr id="10" name="ZoneTexte 9">
              <a:extLst>
                <a:ext uri="{FF2B5EF4-FFF2-40B4-BE49-F238E27FC236}">
                  <a16:creationId xmlns:a16="http://schemas.microsoft.com/office/drawing/2014/main" id="{65DB7199-809C-44C1-B2A7-7FEBE4EEF0DC}"/>
                </a:ext>
              </a:extLst>
            </p:cNvPr>
            <p:cNvSpPr txBox="1"/>
            <p:nvPr/>
          </p:nvSpPr>
          <p:spPr>
            <a:xfrm>
              <a:off x="1757778" y="855786"/>
              <a:ext cx="656110" cy="450369"/>
            </a:xfrm>
            <a:prstGeom prst="rect">
              <a:avLst/>
            </a:prstGeom>
            <a:noFill/>
          </p:spPr>
          <p:txBody>
            <a:bodyPr wrap="none" rtlCol="0">
              <a:spAutoFit/>
            </a:bodyPr>
            <a:lstStyle/>
            <a:p>
              <a:r>
                <a:rPr lang="fr-FR" sz="1767" dirty="0"/>
                <a:t>Au</a:t>
              </a:r>
              <a:r>
                <a:rPr lang="fr-FR" sz="1767" baseline="30000" dirty="0"/>
                <a:t>+</a:t>
              </a:r>
              <a:endParaRPr lang="en-GB" sz="1767" baseline="30000" dirty="0"/>
            </a:p>
          </p:txBody>
        </p:sp>
        <p:sp>
          <p:nvSpPr>
            <p:cNvPr id="11" name="Rectangle 10">
              <a:extLst>
                <a:ext uri="{FF2B5EF4-FFF2-40B4-BE49-F238E27FC236}">
                  <a16:creationId xmlns:a16="http://schemas.microsoft.com/office/drawing/2014/main" id="{F3626027-A7BA-45FF-BA22-97B2CDAAF6EC}"/>
                </a:ext>
              </a:extLst>
            </p:cNvPr>
            <p:cNvSpPr/>
            <p:nvPr/>
          </p:nvSpPr>
          <p:spPr>
            <a:xfrm>
              <a:off x="4370301" y="1198485"/>
              <a:ext cx="755521" cy="450369"/>
            </a:xfrm>
            <a:prstGeom prst="rect">
              <a:avLst/>
            </a:prstGeom>
          </p:spPr>
          <p:txBody>
            <a:bodyPr wrap="none">
              <a:spAutoFit/>
            </a:bodyPr>
            <a:lstStyle/>
            <a:p>
              <a:r>
                <a:rPr lang="fr-FR" sz="1767" dirty="0"/>
                <a:t>Au</a:t>
              </a:r>
              <a:r>
                <a:rPr lang="fr-FR" sz="1767" baseline="-25000" dirty="0"/>
                <a:t>2</a:t>
              </a:r>
              <a:r>
                <a:rPr lang="fr-FR" sz="1767" baseline="30000" dirty="0"/>
                <a:t>+</a:t>
              </a:r>
              <a:endParaRPr lang="en-GB" sz="1767" baseline="30000" dirty="0"/>
            </a:p>
          </p:txBody>
        </p:sp>
        <p:sp>
          <p:nvSpPr>
            <p:cNvPr id="12" name="Rectangle 11">
              <a:extLst>
                <a:ext uri="{FF2B5EF4-FFF2-40B4-BE49-F238E27FC236}">
                  <a16:creationId xmlns:a16="http://schemas.microsoft.com/office/drawing/2014/main" id="{0F43EBFD-B62E-4485-A64E-5B4D0BBAD5AD}"/>
                </a:ext>
              </a:extLst>
            </p:cNvPr>
            <p:cNvSpPr/>
            <p:nvPr/>
          </p:nvSpPr>
          <p:spPr>
            <a:xfrm>
              <a:off x="6318630" y="1383150"/>
              <a:ext cx="755521" cy="450369"/>
            </a:xfrm>
            <a:prstGeom prst="rect">
              <a:avLst/>
            </a:prstGeom>
          </p:spPr>
          <p:txBody>
            <a:bodyPr wrap="none">
              <a:spAutoFit/>
            </a:bodyPr>
            <a:lstStyle/>
            <a:p>
              <a:r>
                <a:rPr lang="fr-FR" sz="1767" dirty="0"/>
                <a:t>Au</a:t>
              </a:r>
              <a:r>
                <a:rPr lang="fr-FR" sz="1767" baseline="-25000" dirty="0"/>
                <a:t>3</a:t>
              </a:r>
              <a:r>
                <a:rPr lang="fr-FR" sz="1767" baseline="30000" dirty="0"/>
                <a:t>+</a:t>
              </a:r>
              <a:endParaRPr lang="en-GB" sz="1767" baseline="30000" dirty="0"/>
            </a:p>
          </p:txBody>
        </p:sp>
        <p:sp>
          <p:nvSpPr>
            <p:cNvPr id="13" name="Rectangle 12">
              <a:extLst>
                <a:ext uri="{FF2B5EF4-FFF2-40B4-BE49-F238E27FC236}">
                  <a16:creationId xmlns:a16="http://schemas.microsoft.com/office/drawing/2014/main" id="{267CBDB6-50A1-4C34-A7FA-99468437964A}"/>
                </a:ext>
              </a:extLst>
            </p:cNvPr>
            <p:cNvSpPr/>
            <p:nvPr/>
          </p:nvSpPr>
          <p:spPr>
            <a:xfrm>
              <a:off x="8077888" y="1481260"/>
              <a:ext cx="755521" cy="450369"/>
            </a:xfrm>
            <a:prstGeom prst="rect">
              <a:avLst/>
            </a:prstGeom>
          </p:spPr>
          <p:txBody>
            <a:bodyPr wrap="none">
              <a:spAutoFit/>
            </a:bodyPr>
            <a:lstStyle/>
            <a:p>
              <a:r>
                <a:rPr lang="fr-FR" sz="1767" dirty="0"/>
                <a:t>Au</a:t>
              </a:r>
              <a:r>
                <a:rPr lang="fr-FR" sz="1767" baseline="-25000" dirty="0"/>
                <a:t>4</a:t>
              </a:r>
              <a:r>
                <a:rPr lang="fr-FR" sz="1767" baseline="30000" dirty="0"/>
                <a:t>+</a:t>
              </a:r>
              <a:endParaRPr lang="en-GB" sz="1767" baseline="30000" dirty="0"/>
            </a:p>
          </p:txBody>
        </p:sp>
        <p:sp>
          <p:nvSpPr>
            <p:cNvPr id="14" name="ZoneTexte 13">
              <a:extLst>
                <a:ext uri="{FF2B5EF4-FFF2-40B4-BE49-F238E27FC236}">
                  <a16:creationId xmlns:a16="http://schemas.microsoft.com/office/drawing/2014/main" id="{2DCFCC78-8BC8-45D8-9124-C1AE99A83F7A}"/>
                </a:ext>
              </a:extLst>
            </p:cNvPr>
            <p:cNvSpPr txBox="1"/>
            <p:nvPr/>
          </p:nvSpPr>
          <p:spPr>
            <a:xfrm>
              <a:off x="1883544" y="2845864"/>
              <a:ext cx="656110" cy="450369"/>
            </a:xfrm>
            <a:prstGeom prst="rect">
              <a:avLst/>
            </a:prstGeom>
            <a:noFill/>
          </p:spPr>
          <p:txBody>
            <a:bodyPr wrap="none" rtlCol="0">
              <a:spAutoFit/>
            </a:bodyPr>
            <a:lstStyle/>
            <a:p>
              <a:r>
                <a:rPr lang="fr-FR" sz="1767" dirty="0"/>
                <a:t>Au</a:t>
              </a:r>
              <a:r>
                <a:rPr lang="fr-FR" sz="1767" baseline="30000" dirty="0"/>
                <a:t>+</a:t>
              </a:r>
              <a:endParaRPr lang="en-GB" sz="1767" baseline="30000" dirty="0"/>
            </a:p>
          </p:txBody>
        </p:sp>
        <p:sp>
          <p:nvSpPr>
            <p:cNvPr id="15" name="Rectangle 14">
              <a:extLst>
                <a:ext uri="{FF2B5EF4-FFF2-40B4-BE49-F238E27FC236}">
                  <a16:creationId xmlns:a16="http://schemas.microsoft.com/office/drawing/2014/main" id="{E14B54FC-5ED6-4534-BC24-137F8DB201B8}"/>
                </a:ext>
              </a:extLst>
            </p:cNvPr>
            <p:cNvSpPr/>
            <p:nvPr/>
          </p:nvSpPr>
          <p:spPr>
            <a:xfrm>
              <a:off x="4408530" y="2712700"/>
              <a:ext cx="755521" cy="450369"/>
            </a:xfrm>
            <a:prstGeom prst="rect">
              <a:avLst/>
            </a:prstGeom>
          </p:spPr>
          <p:txBody>
            <a:bodyPr wrap="none">
              <a:spAutoFit/>
            </a:bodyPr>
            <a:lstStyle/>
            <a:p>
              <a:r>
                <a:rPr lang="fr-FR" sz="1767" dirty="0"/>
                <a:t>Au</a:t>
              </a:r>
              <a:r>
                <a:rPr lang="fr-FR" sz="1767" baseline="-25000" dirty="0"/>
                <a:t>2</a:t>
              </a:r>
              <a:r>
                <a:rPr lang="fr-FR" sz="1767" baseline="30000" dirty="0"/>
                <a:t>+</a:t>
              </a:r>
              <a:endParaRPr lang="en-GB" sz="1767" baseline="30000" dirty="0"/>
            </a:p>
          </p:txBody>
        </p:sp>
        <p:sp>
          <p:nvSpPr>
            <p:cNvPr id="16" name="Rectangle 15">
              <a:extLst>
                <a:ext uri="{FF2B5EF4-FFF2-40B4-BE49-F238E27FC236}">
                  <a16:creationId xmlns:a16="http://schemas.microsoft.com/office/drawing/2014/main" id="{4EB256AB-7577-498B-8ED5-96F931D86EF6}"/>
                </a:ext>
              </a:extLst>
            </p:cNvPr>
            <p:cNvSpPr/>
            <p:nvPr/>
          </p:nvSpPr>
          <p:spPr>
            <a:xfrm>
              <a:off x="6417028" y="2860541"/>
              <a:ext cx="755521" cy="450369"/>
            </a:xfrm>
            <a:prstGeom prst="rect">
              <a:avLst/>
            </a:prstGeom>
          </p:spPr>
          <p:txBody>
            <a:bodyPr wrap="none">
              <a:spAutoFit/>
            </a:bodyPr>
            <a:lstStyle/>
            <a:p>
              <a:r>
                <a:rPr lang="fr-FR" sz="1767" dirty="0"/>
                <a:t>Au</a:t>
              </a:r>
              <a:r>
                <a:rPr lang="fr-FR" sz="1767" baseline="-25000" dirty="0"/>
                <a:t>3</a:t>
              </a:r>
              <a:r>
                <a:rPr lang="fr-FR" sz="1767" baseline="30000" dirty="0"/>
                <a:t>+</a:t>
              </a:r>
              <a:endParaRPr lang="en-GB" sz="1767" baseline="30000" dirty="0"/>
            </a:p>
          </p:txBody>
        </p:sp>
        <p:sp>
          <p:nvSpPr>
            <p:cNvPr id="17" name="Rectangle 16">
              <a:extLst>
                <a:ext uri="{FF2B5EF4-FFF2-40B4-BE49-F238E27FC236}">
                  <a16:creationId xmlns:a16="http://schemas.microsoft.com/office/drawing/2014/main" id="{81B70618-8494-4E97-8303-FE44D2CC99EE}"/>
                </a:ext>
              </a:extLst>
            </p:cNvPr>
            <p:cNvSpPr/>
            <p:nvPr/>
          </p:nvSpPr>
          <p:spPr>
            <a:xfrm>
              <a:off x="8086205" y="3429000"/>
              <a:ext cx="755521" cy="450369"/>
            </a:xfrm>
            <a:prstGeom prst="rect">
              <a:avLst/>
            </a:prstGeom>
          </p:spPr>
          <p:txBody>
            <a:bodyPr wrap="none">
              <a:spAutoFit/>
            </a:bodyPr>
            <a:lstStyle/>
            <a:p>
              <a:r>
                <a:rPr lang="fr-FR" sz="1767" dirty="0"/>
                <a:t>Au</a:t>
              </a:r>
              <a:r>
                <a:rPr lang="fr-FR" sz="1767" baseline="-25000" dirty="0"/>
                <a:t>4</a:t>
              </a:r>
              <a:r>
                <a:rPr lang="fr-FR" sz="1767" baseline="30000" dirty="0"/>
                <a:t>+</a:t>
              </a:r>
              <a:endParaRPr lang="en-GB" sz="1767" baseline="30000" dirty="0"/>
            </a:p>
          </p:txBody>
        </p:sp>
        <p:sp>
          <p:nvSpPr>
            <p:cNvPr id="18" name="Rectangle 17">
              <a:extLst>
                <a:ext uri="{FF2B5EF4-FFF2-40B4-BE49-F238E27FC236}">
                  <a16:creationId xmlns:a16="http://schemas.microsoft.com/office/drawing/2014/main" id="{6117E2C4-118E-46E2-953D-DFC699F1A8C5}"/>
                </a:ext>
              </a:extLst>
            </p:cNvPr>
            <p:cNvSpPr/>
            <p:nvPr/>
          </p:nvSpPr>
          <p:spPr>
            <a:xfrm>
              <a:off x="9695103" y="3398837"/>
              <a:ext cx="755521" cy="450369"/>
            </a:xfrm>
            <a:prstGeom prst="rect">
              <a:avLst/>
            </a:prstGeom>
          </p:spPr>
          <p:txBody>
            <a:bodyPr wrap="none">
              <a:spAutoFit/>
            </a:bodyPr>
            <a:lstStyle/>
            <a:p>
              <a:r>
                <a:rPr lang="fr-FR" sz="1767" dirty="0"/>
                <a:t>Au</a:t>
              </a:r>
              <a:r>
                <a:rPr lang="fr-FR" sz="1767" baseline="-25000" dirty="0"/>
                <a:t>5</a:t>
              </a:r>
              <a:r>
                <a:rPr lang="fr-FR" sz="1767" baseline="30000" dirty="0"/>
                <a:t>+</a:t>
              </a:r>
              <a:endParaRPr lang="en-GB" sz="1767" baseline="30000" dirty="0"/>
            </a:p>
          </p:txBody>
        </p:sp>
        <p:sp>
          <p:nvSpPr>
            <p:cNvPr id="19" name="ZoneTexte 18">
              <a:extLst>
                <a:ext uri="{FF2B5EF4-FFF2-40B4-BE49-F238E27FC236}">
                  <a16:creationId xmlns:a16="http://schemas.microsoft.com/office/drawing/2014/main" id="{23E12E8B-31D6-45A2-9B0F-983F37B0040C}"/>
                </a:ext>
              </a:extLst>
            </p:cNvPr>
            <p:cNvSpPr txBox="1"/>
            <p:nvPr/>
          </p:nvSpPr>
          <p:spPr>
            <a:xfrm>
              <a:off x="8762259" y="1225117"/>
              <a:ext cx="2160650" cy="450369"/>
            </a:xfrm>
            <a:prstGeom prst="rect">
              <a:avLst/>
            </a:prstGeom>
            <a:noFill/>
          </p:spPr>
          <p:txBody>
            <a:bodyPr wrap="none" rtlCol="0">
              <a:spAutoFit/>
            </a:bodyPr>
            <a:lstStyle/>
            <a:p>
              <a:r>
                <a:rPr lang="fr-FR" sz="1767" dirty="0"/>
                <a:t>4nm Gold </a:t>
              </a:r>
              <a:r>
                <a:rPr lang="fr-FR" sz="1767" dirty="0" err="1"/>
                <a:t>target</a:t>
              </a:r>
              <a:endParaRPr lang="en-GB" sz="1767" dirty="0"/>
            </a:p>
          </p:txBody>
        </p:sp>
        <p:sp>
          <p:nvSpPr>
            <p:cNvPr id="20" name="ZoneTexte 19">
              <a:extLst>
                <a:ext uri="{FF2B5EF4-FFF2-40B4-BE49-F238E27FC236}">
                  <a16:creationId xmlns:a16="http://schemas.microsoft.com/office/drawing/2014/main" id="{44A9ABB4-9218-40BB-A452-8140CB74DA93}"/>
                </a:ext>
              </a:extLst>
            </p:cNvPr>
            <p:cNvSpPr txBox="1"/>
            <p:nvPr/>
          </p:nvSpPr>
          <p:spPr>
            <a:xfrm>
              <a:off x="8672923" y="2962551"/>
              <a:ext cx="2386237" cy="450369"/>
            </a:xfrm>
            <a:prstGeom prst="rect">
              <a:avLst/>
            </a:prstGeom>
            <a:noFill/>
          </p:spPr>
          <p:txBody>
            <a:bodyPr wrap="none" rtlCol="0">
              <a:spAutoFit/>
            </a:bodyPr>
            <a:lstStyle/>
            <a:p>
              <a:r>
                <a:rPr lang="fr-FR" sz="1767" dirty="0"/>
                <a:t>20 nm Gold </a:t>
              </a:r>
              <a:r>
                <a:rPr lang="fr-FR" sz="1767" dirty="0" err="1"/>
                <a:t>target</a:t>
              </a:r>
              <a:endParaRPr lang="en-GB" sz="1767" dirty="0"/>
            </a:p>
          </p:txBody>
        </p:sp>
        <p:sp>
          <p:nvSpPr>
            <p:cNvPr id="21" name="ZoneTexte 20">
              <a:extLst>
                <a:ext uri="{FF2B5EF4-FFF2-40B4-BE49-F238E27FC236}">
                  <a16:creationId xmlns:a16="http://schemas.microsoft.com/office/drawing/2014/main" id="{9A90A48C-E2D9-483B-81BC-05D3D6315EEB}"/>
                </a:ext>
              </a:extLst>
            </p:cNvPr>
            <p:cNvSpPr txBox="1"/>
            <p:nvPr/>
          </p:nvSpPr>
          <p:spPr>
            <a:xfrm>
              <a:off x="8909280" y="4699984"/>
              <a:ext cx="2386237" cy="450369"/>
            </a:xfrm>
            <a:prstGeom prst="rect">
              <a:avLst/>
            </a:prstGeom>
            <a:noFill/>
          </p:spPr>
          <p:txBody>
            <a:bodyPr wrap="none" rtlCol="0">
              <a:spAutoFit/>
            </a:bodyPr>
            <a:lstStyle/>
            <a:p>
              <a:r>
                <a:rPr lang="fr-FR" sz="1767" dirty="0"/>
                <a:t>20 nm Gold </a:t>
              </a:r>
              <a:r>
                <a:rPr lang="fr-FR" sz="1767" dirty="0" err="1"/>
                <a:t>target</a:t>
              </a:r>
              <a:endParaRPr lang="en-GB" sz="1767" dirty="0"/>
            </a:p>
          </p:txBody>
        </p:sp>
        <p:sp>
          <p:nvSpPr>
            <p:cNvPr id="22" name="ZoneTexte 21">
              <a:extLst>
                <a:ext uri="{FF2B5EF4-FFF2-40B4-BE49-F238E27FC236}">
                  <a16:creationId xmlns:a16="http://schemas.microsoft.com/office/drawing/2014/main" id="{98A39B43-584C-49F5-8003-413D1A0AD6C5}"/>
                </a:ext>
              </a:extLst>
            </p:cNvPr>
            <p:cNvSpPr txBox="1"/>
            <p:nvPr/>
          </p:nvSpPr>
          <p:spPr>
            <a:xfrm>
              <a:off x="4107312" y="4699984"/>
              <a:ext cx="2160650" cy="450369"/>
            </a:xfrm>
            <a:prstGeom prst="rect">
              <a:avLst/>
            </a:prstGeom>
            <a:noFill/>
          </p:spPr>
          <p:txBody>
            <a:bodyPr wrap="none" rtlCol="0">
              <a:spAutoFit/>
            </a:bodyPr>
            <a:lstStyle/>
            <a:p>
              <a:r>
                <a:rPr lang="fr-FR" sz="1767" dirty="0"/>
                <a:t>4nm Gold </a:t>
              </a:r>
              <a:r>
                <a:rPr lang="fr-FR" sz="1767" dirty="0" err="1"/>
                <a:t>target</a:t>
              </a:r>
              <a:endParaRPr lang="en-GB" sz="1767" dirty="0"/>
            </a:p>
          </p:txBody>
        </p:sp>
        <p:sp>
          <p:nvSpPr>
            <p:cNvPr id="23" name="ZoneTexte 22">
              <a:extLst>
                <a:ext uri="{FF2B5EF4-FFF2-40B4-BE49-F238E27FC236}">
                  <a16:creationId xmlns:a16="http://schemas.microsoft.com/office/drawing/2014/main" id="{57FC2A6C-4E80-428E-8B0C-0BE431A5D2C6}"/>
                </a:ext>
              </a:extLst>
            </p:cNvPr>
            <p:cNvSpPr txBox="1"/>
            <p:nvPr/>
          </p:nvSpPr>
          <p:spPr>
            <a:xfrm>
              <a:off x="2521259" y="4552759"/>
              <a:ext cx="658022" cy="450369"/>
            </a:xfrm>
            <a:prstGeom prst="rect">
              <a:avLst/>
            </a:prstGeom>
            <a:noFill/>
          </p:spPr>
          <p:txBody>
            <a:bodyPr wrap="none" rtlCol="0">
              <a:spAutoFit/>
            </a:bodyPr>
            <a:lstStyle/>
            <a:p>
              <a:r>
                <a:rPr lang="fr-FR" sz="1767" baseline="30000" dirty="0"/>
                <a:t>28</a:t>
              </a:r>
              <a:r>
                <a:rPr lang="fr-FR" sz="1767" dirty="0"/>
                <a:t>Si</a:t>
              </a:r>
              <a:endParaRPr lang="en-GB" sz="1767" dirty="0"/>
            </a:p>
          </p:txBody>
        </p:sp>
        <p:sp>
          <p:nvSpPr>
            <p:cNvPr id="24" name="ZoneTexte 23">
              <a:extLst>
                <a:ext uri="{FF2B5EF4-FFF2-40B4-BE49-F238E27FC236}">
                  <a16:creationId xmlns:a16="http://schemas.microsoft.com/office/drawing/2014/main" id="{16870D49-174F-4859-9D08-9B602CE08224}"/>
                </a:ext>
              </a:extLst>
            </p:cNvPr>
            <p:cNvSpPr txBox="1"/>
            <p:nvPr/>
          </p:nvSpPr>
          <p:spPr>
            <a:xfrm>
              <a:off x="7577430" y="4638076"/>
              <a:ext cx="658022" cy="450369"/>
            </a:xfrm>
            <a:prstGeom prst="rect">
              <a:avLst/>
            </a:prstGeom>
            <a:noFill/>
          </p:spPr>
          <p:txBody>
            <a:bodyPr wrap="none" rtlCol="0">
              <a:spAutoFit/>
            </a:bodyPr>
            <a:lstStyle/>
            <a:p>
              <a:r>
                <a:rPr lang="fr-FR" sz="1767" baseline="30000" dirty="0"/>
                <a:t>28</a:t>
              </a:r>
              <a:r>
                <a:rPr lang="fr-FR" sz="1767" dirty="0"/>
                <a:t>Si</a:t>
              </a:r>
              <a:endParaRPr lang="en-GB" sz="1767" dirty="0"/>
            </a:p>
          </p:txBody>
        </p:sp>
        <p:sp>
          <p:nvSpPr>
            <p:cNvPr id="25" name="ZoneTexte 24">
              <a:extLst>
                <a:ext uri="{FF2B5EF4-FFF2-40B4-BE49-F238E27FC236}">
                  <a16:creationId xmlns:a16="http://schemas.microsoft.com/office/drawing/2014/main" id="{13523F8C-5320-4342-AB9E-3277F44BDC5F}"/>
                </a:ext>
              </a:extLst>
            </p:cNvPr>
            <p:cNvSpPr txBox="1"/>
            <p:nvPr/>
          </p:nvSpPr>
          <p:spPr>
            <a:xfrm>
              <a:off x="3122245" y="5795118"/>
              <a:ext cx="2343656" cy="450369"/>
            </a:xfrm>
            <a:prstGeom prst="rect">
              <a:avLst/>
            </a:prstGeom>
            <a:noFill/>
          </p:spPr>
          <p:txBody>
            <a:bodyPr wrap="square" rtlCol="0">
              <a:spAutoFit/>
            </a:bodyPr>
            <a:lstStyle/>
            <a:p>
              <a:r>
                <a:rPr lang="fr-FR" sz="1767" dirty="0" err="1"/>
                <a:t>Yield</a:t>
              </a:r>
              <a:r>
                <a:rPr lang="fr-FR" sz="1767" dirty="0"/>
                <a:t> (</a:t>
              </a:r>
              <a:r>
                <a:rPr lang="fr-FR" sz="1767" baseline="30000" dirty="0"/>
                <a:t>28</a:t>
              </a:r>
              <a:r>
                <a:rPr lang="fr-FR" sz="1767" dirty="0"/>
                <a:t>Si)= 2.36 </a:t>
              </a:r>
              <a:endParaRPr lang="en-GB" sz="1767" dirty="0"/>
            </a:p>
          </p:txBody>
        </p:sp>
        <p:sp>
          <p:nvSpPr>
            <p:cNvPr id="26" name="ZoneTexte 25">
              <a:extLst>
                <a:ext uri="{FF2B5EF4-FFF2-40B4-BE49-F238E27FC236}">
                  <a16:creationId xmlns:a16="http://schemas.microsoft.com/office/drawing/2014/main" id="{037F5C9C-E282-43F4-B221-94A056357584}"/>
                </a:ext>
              </a:extLst>
            </p:cNvPr>
            <p:cNvSpPr txBox="1"/>
            <p:nvPr/>
          </p:nvSpPr>
          <p:spPr>
            <a:xfrm>
              <a:off x="8235452" y="5816466"/>
              <a:ext cx="2424656" cy="450369"/>
            </a:xfrm>
            <a:prstGeom prst="rect">
              <a:avLst/>
            </a:prstGeom>
            <a:noFill/>
          </p:spPr>
          <p:txBody>
            <a:bodyPr wrap="square" rtlCol="0">
              <a:spAutoFit/>
            </a:bodyPr>
            <a:lstStyle/>
            <a:p>
              <a:r>
                <a:rPr lang="fr-FR" sz="1767" dirty="0" err="1"/>
                <a:t>Yield</a:t>
              </a:r>
              <a:r>
                <a:rPr lang="fr-FR" sz="1767" dirty="0"/>
                <a:t> (</a:t>
              </a:r>
              <a:r>
                <a:rPr lang="fr-FR" sz="1767" baseline="30000" dirty="0"/>
                <a:t>28</a:t>
              </a:r>
              <a:r>
                <a:rPr lang="fr-FR" sz="1767" dirty="0"/>
                <a:t>Si)= 0.09 </a:t>
              </a:r>
              <a:endParaRPr lang="en-GB" sz="1767" dirty="0"/>
            </a:p>
          </p:txBody>
        </p:sp>
      </p:grpSp>
      <p:sp>
        <p:nvSpPr>
          <p:cNvPr id="3" name="Rectangle 2">
            <a:extLst>
              <a:ext uri="{FF2B5EF4-FFF2-40B4-BE49-F238E27FC236}">
                <a16:creationId xmlns:a16="http://schemas.microsoft.com/office/drawing/2014/main" id="{3578E001-95F6-45B1-BFF3-4D50E5585D0F}"/>
              </a:ext>
            </a:extLst>
          </p:cNvPr>
          <p:cNvSpPr/>
          <p:nvPr/>
        </p:nvSpPr>
        <p:spPr>
          <a:xfrm>
            <a:off x="7475068" y="659217"/>
            <a:ext cx="1986698" cy="400110"/>
          </a:xfrm>
          <a:prstGeom prst="rect">
            <a:avLst/>
          </a:prstGeom>
        </p:spPr>
        <p:txBody>
          <a:bodyPr wrap="none">
            <a:spAutoFit/>
          </a:bodyPr>
          <a:lstStyle/>
          <a:p>
            <a:r>
              <a:rPr lang="fr-FR" dirty="0"/>
              <a:t>12 MeV  Au</a:t>
            </a:r>
            <a:r>
              <a:rPr lang="fr-FR" baseline="-25000" dirty="0"/>
              <a:t>400</a:t>
            </a:r>
            <a:r>
              <a:rPr lang="fr-FR" baseline="30000" dirty="0"/>
              <a:t>4+</a:t>
            </a:r>
            <a:endParaRPr lang="en-GB" dirty="0"/>
          </a:p>
        </p:txBody>
      </p:sp>
    </p:spTree>
    <p:extLst>
      <p:ext uri="{BB962C8B-B14F-4D97-AF65-F5344CB8AC3E}">
        <p14:creationId xmlns:p14="http://schemas.microsoft.com/office/powerpoint/2010/main" val="3439019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fld id="{3D80F416-04B6-459C-A57A-860755128FE1}"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23</a:t>
            </a:fld>
            <a:endParaRPr lang="fr-FR" dirty="0"/>
          </a:p>
        </p:txBody>
      </p:sp>
      <p:sp>
        <p:nvSpPr>
          <p:cNvPr id="4" name="Titre 3">
            <a:extLst>
              <a:ext uri="{FF2B5EF4-FFF2-40B4-BE49-F238E27FC236}">
                <a16:creationId xmlns:a16="http://schemas.microsoft.com/office/drawing/2014/main" id="{9A3B500F-FFC9-45D0-9429-BFB7CA8FB855}"/>
              </a:ext>
            </a:extLst>
          </p:cNvPr>
          <p:cNvSpPr>
            <a:spLocks noGrp="1"/>
          </p:cNvSpPr>
          <p:nvPr>
            <p:ph type="title"/>
          </p:nvPr>
        </p:nvSpPr>
        <p:spPr/>
        <p:txBody>
          <a:bodyPr/>
          <a:lstStyle/>
          <a:p>
            <a:pPr algn="ctr"/>
            <a:r>
              <a:rPr lang="fr-FR" dirty="0" err="1"/>
              <a:t>Mutitechnique</a:t>
            </a:r>
            <a:r>
              <a:rPr lang="fr-FR" dirty="0"/>
              <a:t> </a:t>
            </a:r>
            <a:r>
              <a:rPr lang="fr-FR" dirty="0" err="1"/>
              <a:t>analysis</a:t>
            </a:r>
            <a:r>
              <a:rPr lang="fr-FR" dirty="0"/>
              <a:t>. </a:t>
            </a:r>
            <a:r>
              <a:rPr lang="fr-FR" dirty="0" err="1"/>
              <a:t>Examples</a:t>
            </a:r>
            <a:endParaRPr lang="en-GB" dirty="0"/>
          </a:p>
        </p:txBody>
      </p:sp>
      <p:sp>
        <p:nvSpPr>
          <p:cNvPr id="2" name="ZoneTexte 1">
            <a:extLst>
              <a:ext uri="{FF2B5EF4-FFF2-40B4-BE49-F238E27FC236}">
                <a16:creationId xmlns:a16="http://schemas.microsoft.com/office/drawing/2014/main" id="{333501DF-F0A5-4D87-A44E-A311ADD5C32C}"/>
              </a:ext>
            </a:extLst>
          </p:cNvPr>
          <p:cNvSpPr txBox="1"/>
          <p:nvPr/>
        </p:nvSpPr>
        <p:spPr>
          <a:xfrm>
            <a:off x="3297706" y="653480"/>
            <a:ext cx="4177362" cy="461665"/>
          </a:xfrm>
          <a:prstGeom prst="rect">
            <a:avLst/>
          </a:prstGeom>
          <a:noFill/>
        </p:spPr>
        <p:txBody>
          <a:bodyPr wrap="none" rtlCol="0">
            <a:spAutoFit/>
          </a:bodyPr>
          <a:lstStyle/>
          <a:p>
            <a:r>
              <a:rPr lang="fr-FR" sz="2400" b="1" dirty="0"/>
              <a:t>Total </a:t>
            </a:r>
            <a:r>
              <a:rPr lang="fr-FR" sz="2400" b="1" dirty="0" err="1"/>
              <a:t>Secondary</a:t>
            </a:r>
            <a:r>
              <a:rPr lang="fr-FR" sz="2400" b="1" dirty="0"/>
              <a:t> Emission </a:t>
            </a:r>
            <a:endParaRPr lang="en-GB" sz="2400" b="1" dirty="0"/>
          </a:p>
        </p:txBody>
      </p:sp>
      <p:graphicFrame>
        <p:nvGraphicFramePr>
          <p:cNvPr id="9" name="Objet 8">
            <a:extLst>
              <a:ext uri="{FF2B5EF4-FFF2-40B4-BE49-F238E27FC236}">
                <a16:creationId xmlns:a16="http://schemas.microsoft.com/office/drawing/2014/main" id="{758C3D39-6F09-4950-9F58-D4E8317C385B}"/>
              </a:ext>
            </a:extLst>
          </p:cNvPr>
          <p:cNvGraphicFramePr>
            <a:graphicFrameLocks noChangeAspect="1"/>
          </p:cNvGraphicFramePr>
          <p:nvPr>
            <p:extLst>
              <p:ext uri="{D42A27DB-BD31-4B8C-83A1-F6EECF244321}">
                <p14:modId xmlns:p14="http://schemas.microsoft.com/office/powerpoint/2010/main" val="2173113697"/>
              </p:ext>
            </p:extLst>
          </p:nvPr>
        </p:nvGraphicFramePr>
        <p:xfrm>
          <a:off x="2051487" y="1021886"/>
          <a:ext cx="6165746" cy="4624310"/>
        </p:xfrm>
        <a:graphic>
          <a:graphicData uri="http://schemas.openxmlformats.org/presentationml/2006/ole">
            <mc:AlternateContent xmlns:mc="http://schemas.openxmlformats.org/markup-compatibility/2006">
              <mc:Choice xmlns:v="urn:schemas-microsoft-com:vml" Requires="v">
                <p:oleObj spid="_x0000_s2057" name="Acrobat Document" r:id="rId4" imgW="5486400" imgH="4114800" progId="Acrobat.Document.11">
                  <p:embed/>
                </p:oleObj>
              </mc:Choice>
              <mc:Fallback>
                <p:oleObj name="Acrobat Document" r:id="rId4" imgW="5486400" imgH="4114800" progId="Acrobat.Document.11">
                  <p:embed/>
                  <p:pic>
                    <p:nvPicPr>
                      <p:cNvPr id="2" name="Objet 1">
                        <a:extLst>
                          <a:ext uri="{FF2B5EF4-FFF2-40B4-BE49-F238E27FC236}">
                            <a16:creationId xmlns:a16="http://schemas.microsoft.com/office/drawing/2014/main" id="{A6E7332C-CE9A-4701-AFE8-03B31375561E}"/>
                          </a:ext>
                        </a:extLst>
                      </p:cNvPr>
                      <p:cNvPicPr/>
                      <p:nvPr/>
                    </p:nvPicPr>
                    <p:blipFill>
                      <a:blip r:embed="rId5"/>
                      <a:stretch>
                        <a:fillRect/>
                      </a:stretch>
                    </p:blipFill>
                    <p:spPr>
                      <a:xfrm>
                        <a:off x="2051487" y="1021886"/>
                        <a:ext cx="6165746" cy="4624310"/>
                      </a:xfrm>
                      <a:prstGeom prst="rect">
                        <a:avLst/>
                      </a:prstGeom>
                    </p:spPr>
                  </p:pic>
                </p:oleObj>
              </mc:Fallback>
            </mc:AlternateContent>
          </a:graphicData>
        </a:graphic>
      </p:graphicFrame>
      <p:sp>
        <p:nvSpPr>
          <p:cNvPr id="10" name="ZoneTexte 9">
            <a:extLst>
              <a:ext uri="{FF2B5EF4-FFF2-40B4-BE49-F238E27FC236}">
                <a16:creationId xmlns:a16="http://schemas.microsoft.com/office/drawing/2014/main" id="{87DD66A2-12AC-454B-91F5-557BE501F06F}"/>
              </a:ext>
            </a:extLst>
          </p:cNvPr>
          <p:cNvSpPr txBox="1"/>
          <p:nvPr/>
        </p:nvSpPr>
        <p:spPr>
          <a:xfrm>
            <a:off x="1137915" y="5268501"/>
            <a:ext cx="9229130" cy="364267"/>
          </a:xfrm>
          <a:prstGeom prst="rect">
            <a:avLst/>
          </a:prstGeom>
          <a:noFill/>
        </p:spPr>
        <p:txBody>
          <a:bodyPr wrap="none" rtlCol="0">
            <a:spAutoFit/>
          </a:bodyPr>
          <a:lstStyle/>
          <a:p>
            <a:r>
              <a:rPr lang="fr-FR" sz="1767" dirty="0"/>
              <a:t>Gold cluster distributions as a </a:t>
            </a:r>
            <a:r>
              <a:rPr lang="fr-FR" sz="1767" dirty="0" err="1"/>
              <a:t>function</a:t>
            </a:r>
            <a:r>
              <a:rPr lang="fr-FR" sz="1767" dirty="0"/>
              <a:t> of the </a:t>
            </a:r>
            <a:r>
              <a:rPr lang="fr-FR" sz="1767" dirty="0" err="1"/>
              <a:t>thickness</a:t>
            </a:r>
            <a:r>
              <a:rPr lang="fr-FR" sz="1767" dirty="0"/>
              <a:t> of the gold </a:t>
            </a:r>
            <a:r>
              <a:rPr lang="fr-FR" sz="1767" dirty="0" err="1"/>
              <a:t>target</a:t>
            </a:r>
            <a:r>
              <a:rPr lang="fr-FR" sz="1767" dirty="0"/>
              <a:t> (12 MeV  Au</a:t>
            </a:r>
            <a:r>
              <a:rPr lang="fr-FR" sz="1767" baseline="-25000" dirty="0"/>
              <a:t>400</a:t>
            </a:r>
            <a:r>
              <a:rPr lang="fr-FR" sz="1767" baseline="30000" dirty="0"/>
              <a:t>4+</a:t>
            </a:r>
            <a:r>
              <a:rPr lang="fr-FR" sz="1767" dirty="0"/>
              <a:t>)</a:t>
            </a:r>
            <a:endParaRPr lang="en-GB" sz="1767" baseline="30000" dirty="0"/>
          </a:p>
        </p:txBody>
      </p:sp>
    </p:spTree>
    <p:extLst>
      <p:ext uri="{BB962C8B-B14F-4D97-AF65-F5344CB8AC3E}">
        <p14:creationId xmlns:p14="http://schemas.microsoft.com/office/powerpoint/2010/main" val="186885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p:cNvSpPr>
            <a:spLocks noGrp="1"/>
          </p:cNvSpPr>
          <p:nvPr>
            <p:ph type="ftr" sz="quarter" idx="11"/>
          </p:nvPr>
        </p:nvSpPr>
        <p:spPr/>
        <p:txBody>
          <a:bodyPr/>
          <a:lstStyle/>
          <a:p>
            <a:r>
              <a:rPr lang="fr-FR" i="1"/>
              <a:t>Mon exposé - Journée Irradiation et AnaLyse IJCLAB</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24</a:t>
            </a:fld>
            <a:endParaRPr lang="fr-FR" dirty="0"/>
          </a:p>
        </p:txBody>
      </p:sp>
      <p:sp>
        <p:nvSpPr>
          <p:cNvPr id="13" name="Espace réservé de la date 5">
            <a:extLst>
              <a:ext uri="{FF2B5EF4-FFF2-40B4-BE49-F238E27FC236}">
                <a16:creationId xmlns:a16="http://schemas.microsoft.com/office/drawing/2014/main" id="{58CC0B03-7239-4B4F-BDEC-31FEEB7EC6B7}"/>
              </a:ext>
            </a:extLst>
          </p:cNvPr>
          <p:cNvSpPr txBox="1">
            <a:spLocks/>
          </p:cNvSpPr>
          <p:nvPr/>
        </p:nvSpPr>
        <p:spPr>
          <a:xfrm>
            <a:off x="201813" y="5749131"/>
            <a:ext cx="2411556" cy="322263"/>
          </a:xfrm>
          <a:prstGeom prst="rect">
            <a:avLst/>
          </a:prstGeom>
        </p:spPr>
        <p:txBody>
          <a:bodyPr vert="horz" lIns="91440" tIns="45720" rIns="91440" bIns="45720" rtlCol="0" anchor="ctr"/>
          <a:lstStyle>
            <a:defPPr>
              <a:defRPr lang="fr-FR"/>
            </a:defPPr>
            <a:lvl1pPr algn="l"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r>
              <a:rPr lang="fr-FR" dirty="0"/>
              <a:t>15/10/2021</a:t>
            </a:r>
          </a:p>
        </p:txBody>
      </p:sp>
      <p:grpSp>
        <p:nvGrpSpPr>
          <p:cNvPr id="11" name="Groupe 10">
            <a:extLst>
              <a:ext uri="{FF2B5EF4-FFF2-40B4-BE49-F238E27FC236}">
                <a16:creationId xmlns:a16="http://schemas.microsoft.com/office/drawing/2014/main" id="{A2A68475-AA38-4C32-908B-242B58DAFD5F}"/>
              </a:ext>
            </a:extLst>
          </p:cNvPr>
          <p:cNvGrpSpPr/>
          <p:nvPr/>
        </p:nvGrpSpPr>
        <p:grpSpPr>
          <a:xfrm>
            <a:off x="38265" y="1333847"/>
            <a:ext cx="10750467" cy="4288185"/>
            <a:chOff x="364633" y="1648243"/>
            <a:chExt cx="10956953" cy="4542104"/>
          </a:xfrm>
        </p:grpSpPr>
        <p:pic>
          <p:nvPicPr>
            <p:cNvPr id="15" name="Image 14">
              <a:extLst>
                <a:ext uri="{FF2B5EF4-FFF2-40B4-BE49-F238E27FC236}">
                  <a16:creationId xmlns:a16="http://schemas.microsoft.com/office/drawing/2014/main" id="{3C5B2C7B-D7D8-49BF-BE18-76C5BDF0CEE7}"/>
                </a:ext>
              </a:extLst>
            </p:cNvPr>
            <p:cNvPicPr>
              <a:picLocks noChangeAspect="1"/>
            </p:cNvPicPr>
            <p:nvPr/>
          </p:nvPicPr>
          <p:blipFill rotWithShape="1">
            <a:blip r:embed="rId3">
              <a:lum/>
              <a:alphaModFix/>
            </a:blip>
            <a:srcRect l="813" t="4910"/>
            <a:stretch/>
          </p:blipFill>
          <p:spPr>
            <a:xfrm>
              <a:off x="1455296" y="1648243"/>
              <a:ext cx="9069696" cy="4542104"/>
            </a:xfrm>
            <a:prstGeom prst="rect">
              <a:avLst/>
            </a:prstGeom>
            <a:solidFill>
              <a:srgbClr val="FFFFFF"/>
            </a:solidFill>
            <a:ln>
              <a:noFill/>
            </a:ln>
          </p:spPr>
        </p:pic>
        <p:cxnSp>
          <p:nvCxnSpPr>
            <p:cNvPr id="16" name="Connecteur droit 15">
              <a:extLst>
                <a:ext uri="{FF2B5EF4-FFF2-40B4-BE49-F238E27FC236}">
                  <a16:creationId xmlns:a16="http://schemas.microsoft.com/office/drawing/2014/main" id="{9FAF59FC-061E-410A-950C-A1988E2C72B0}"/>
                </a:ext>
              </a:extLst>
            </p:cNvPr>
            <p:cNvCxnSpPr>
              <a:cxnSpLocks/>
            </p:cNvCxnSpPr>
            <p:nvPr/>
          </p:nvCxnSpPr>
          <p:spPr>
            <a:xfrm flipV="1">
              <a:off x="3075709" y="1727201"/>
              <a:ext cx="0" cy="1154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9423401F-62B0-4BA6-9B34-FE4CDEAAE20D}"/>
                </a:ext>
              </a:extLst>
            </p:cNvPr>
            <p:cNvCxnSpPr>
              <a:cxnSpLocks/>
            </p:cNvCxnSpPr>
            <p:nvPr/>
          </p:nvCxnSpPr>
          <p:spPr>
            <a:xfrm flipV="1">
              <a:off x="1679576" y="1727201"/>
              <a:ext cx="0" cy="1154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02EFE946-5967-4CCD-AEEE-E9C595BBD9C3}"/>
                </a:ext>
              </a:extLst>
            </p:cNvPr>
            <p:cNvCxnSpPr/>
            <p:nvPr/>
          </p:nvCxnSpPr>
          <p:spPr>
            <a:xfrm flipV="1">
              <a:off x="7730836" y="1727201"/>
              <a:ext cx="0" cy="1154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B280E1B4-64C7-4433-8628-18A9721B36A2}"/>
                </a:ext>
              </a:extLst>
            </p:cNvPr>
            <p:cNvCxnSpPr/>
            <p:nvPr/>
          </p:nvCxnSpPr>
          <p:spPr>
            <a:xfrm flipV="1">
              <a:off x="7920181" y="1727201"/>
              <a:ext cx="0" cy="1154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40514DF-3D30-49DC-8A50-C071E0453A37}"/>
                </a:ext>
              </a:extLst>
            </p:cNvPr>
            <p:cNvCxnSpPr/>
            <p:nvPr/>
          </p:nvCxnSpPr>
          <p:spPr>
            <a:xfrm flipV="1">
              <a:off x="2733964" y="3278909"/>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44810A8-A2D5-436F-AC4B-5B3EF0D5EF6D}"/>
                </a:ext>
              </a:extLst>
            </p:cNvPr>
            <p:cNvCxnSpPr/>
            <p:nvPr/>
          </p:nvCxnSpPr>
          <p:spPr>
            <a:xfrm flipV="1">
              <a:off x="1679576" y="3278909"/>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40E6766-547A-47E9-A7D6-B4427C65A38E}"/>
                </a:ext>
              </a:extLst>
            </p:cNvPr>
            <p:cNvCxnSpPr/>
            <p:nvPr/>
          </p:nvCxnSpPr>
          <p:spPr>
            <a:xfrm flipV="1">
              <a:off x="7730836" y="3278909"/>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A239538-DC73-43DE-A7AA-54CB5C12FD51}"/>
                </a:ext>
              </a:extLst>
            </p:cNvPr>
            <p:cNvCxnSpPr/>
            <p:nvPr/>
          </p:nvCxnSpPr>
          <p:spPr>
            <a:xfrm flipV="1">
              <a:off x="7490692" y="3278909"/>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02517733-76F5-43F9-889A-B4D9102F028C}"/>
                </a:ext>
              </a:extLst>
            </p:cNvPr>
            <p:cNvCxnSpPr/>
            <p:nvPr/>
          </p:nvCxnSpPr>
          <p:spPr>
            <a:xfrm flipV="1">
              <a:off x="1679576" y="4808657"/>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D60CCEB-7B3B-4AF3-8FCF-6624AC68E79F}"/>
                </a:ext>
              </a:extLst>
            </p:cNvPr>
            <p:cNvCxnSpPr/>
            <p:nvPr/>
          </p:nvCxnSpPr>
          <p:spPr>
            <a:xfrm flipV="1">
              <a:off x="2858655" y="4808657"/>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51DCB59-B0D7-413D-A23A-75E594B94ED8}"/>
                </a:ext>
              </a:extLst>
            </p:cNvPr>
            <p:cNvCxnSpPr/>
            <p:nvPr/>
          </p:nvCxnSpPr>
          <p:spPr>
            <a:xfrm flipV="1">
              <a:off x="7698510" y="4808657"/>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647EBE9D-DD85-4A6A-8683-1B6F14F08B65}"/>
                </a:ext>
              </a:extLst>
            </p:cNvPr>
            <p:cNvCxnSpPr/>
            <p:nvPr/>
          </p:nvCxnSpPr>
          <p:spPr>
            <a:xfrm flipV="1">
              <a:off x="7453748" y="4808657"/>
              <a:ext cx="0" cy="11637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003585E4-AE37-473E-9087-81C396EC589A}"/>
                </a:ext>
              </a:extLst>
            </p:cNvPr>
            <p:cNvSpPr txBox="1"/>
            <p:nvPr/>
          </p:nvSpPr>
          <p:spPr>
            <a:xfrm>
              <a:off x="364633" y="1950530"/>
              <a:ext cx="854721" cy="707886"/>
            </a:xfrm>
            <a:prstGeom prst="rect">
              <a:avLst/>
            </a:prstGeom>
            <a:noFill/>
          </p:spPr>
          <p:txBody>
            <a:bodyPr wrap="none" rtlCol="0">
              <a:spAutoFit/>
            </a:bodyPr>
            <a:lstStyle/>
            <a:p>
              <a:r>
                <a:rPr lang="fr-FR" sz="4000" dirty="0"/>
                <a:t>Au</a:t>
              </a:r>
              <a:r>
                <a:rPr lang="fr-FR" sz="4000" baseline="30000" dirty="0"/>
                <a:t>-</a:t>
              </a:r>
              <a:endParaRPr lang="en-GB" sz="4000" baseline="30000" dirty="0"/>
            </a:p>
          </p:txBody>
        </p:sp>
        <p:sp>
          <p:nvSpPr>
            <p:cNvPr id="29" name="ZoneTexte 28">
              <a:extLst>
                <a:ext uri="{FF2B5EF4-FFF2-40B4-BE49-F238E27FC236}">
                  <a16:creationId xmlns:a16="http://schemas.microsoft.com/office/drawing/2014/main" id="{E649A4C4-0E90-4F4D-B679-A1944398A798}"/>
                </a:ext>
              </a:extLst>
            </p:cNvPr>
            <p:cNvSpPr txBox="1"/>
            <p:nvPr/>
          </p:nvSpPr>
          <p:spPr>
            <a:xfrm>
              <a:off x="389955" y="3491699"/>
              <a:ext cx="1027845" cy="707886"/>
            </a:xfrm>
            <a:prstGeom prst="rect">
              <a:avLst/>
            </a:prstGeom>
            <a:noFill/>
          </p:spPr>
          <p:txBody>
            <a:bodyPr wrap="none" rtlCol="0">
              <a:spAutoFit/>
            </a:bodyPr>
            <a:lstStyle/>
            <a:p>
              <a:r>
                <a:rPr lang="fr-FR" sz="4000" dirty="0"/>
                <a:t>Au</a:t>
              </a:r>
              <a:r>
                <a:rPr lang="fr-FR" sz="4000" baseline="-25000" dirty="0"/>
                <a:t>3</a:t>
              </a:r>
              <a:r>
                <a:rPr lang="fr-FR" sz="4000" baseline="30000" dirty="0"/>
                <a:t>-</a:t>
              </a:r>
              <a:endParaRPr lang="en-GB" sz="4000" baseline="30000" dirty="0"/>
            </a:p>
          </p:txBody>
        </p:sp>
        <p:sp>
          <p:nvSpPr>
            <p:cNvPr id="30" name="ZoneTexte 29">
              <a:extLst>
                <a:ext uri="{FF2B5EF4-FFF2-40B4-BE49-F238E27FC236}">
                  <a16:creationId xmlns:a16="http://schemas.microsoft.com/office/drawing/2014/main" id="{584318F0-D891-40AD-96D4-7C7A7D751EEE}"/>
                </a:ext>
              </a:extLst>
            </p:cNvPr>
            <p:cNvSpPr txBox="1"/>
            <p:nvPr/>
          </p:nvSpPr>
          <p:spPr>
            <a:xfrm>
              <a:off x="447607" y="4969434"/>
              <a:ext cx="1027845" cy="707886"/>
            </a:xfrm>
            <a:prstGeom prst="rect">
              <a:avLst/>
            </a:prstGeom>
            <a:noFill/>
          </p:spPr>
          <p:txBody>
            <a:bodyPr wrap="none" rtlCol="0">
              <a:spAutoFit/>
            </a:bodyPr>
            <a:lstStyle/>
            <a:p>
              <a:r>
                <a:rPr lang="fr-FR" sz="4000" dirty="0"/>
                <a:t>Au</a:t>
              </a:r>
              <a:r>
                <a:rPr lang="fr-FR" sz="4000" baseline="-25000" dirty="0"/>
                <a:t>5</a:t>
              </a:r>
              <a:r>
                <a:rPr lang="fr-FR" sz="4000" baseline="30000" dirty="0"/>
                <a:t>-</a:t>
              </a:r>
              <a:endParaRPr lang="en-GB" sz="4000" baseline="30000" dirty="0"/>
            </a:p>
          </p:txBody>
        </p:sp>
        <p:cxnSp>
          <p:nvCxnSpPr>
            <p:cNvPr id="31" name="Connecteur droit 30">
              <a:extLst>
                <a:ext uri="{FF2B5EF4-FFF2-40B4-BE49-F238E27FC236}">
                  <a16:creationId xmlns:a16="http://schemas.microsoft.com/office/drawing/2014/main" id="{3A038AD0-A701-4851-94AB-3FB4B7140B8E}"/>
                </a:ext>
              </a:extLst>
            </p:cNvPr>
            <p:cNvCxnSpPr>
              <a:cxnSpLocks/>
            </p:cNvCxnSpPr>
            <p:nvPr/>
          </p:nvCxnSpPr>
          <p:spPr>
            <a:xfrm flipV="1">
              <a:off x="9476509" y="1727201"/>
              <a:ext cx="0" cy="4246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Image 31">
              <a:extLst>
                <a:ext uri="{FF2B5EF4-FFF2-40B4-BE49-F238E27FC236}">
                  <a16:creationId xmlns:a16="http://schemas.microsoft.com/office/drawing/2014/main" id="{36D6AC97-CE43-4236-BBDE-A8FDF60CC159}"/>
                </a:ext>
              </a:extLst>
            </p:cNvPr>
            <p:cNvPicPr>
              <a:picLocks noChangeAspect="1"/>
            </p:cNvPicPr>
            <p:nvPr/>
          </p:nvPicPr>
          <p:blipFill>
            <a:blip r:embed="rId4"/>
            <a:stretch>
              <a:fillRect/>
            </a:stretch>
          </p:blipFill>
          <p:spPr>
            <a:xfrm>
              <a:off x="3769348" y="1648243"/>
              <a:ext cx="2104067" cy="1416916"/>
            </a:xfrm>
            <a:prstGeom prst="rect">
              <a:avLst/>
            </a:prstGeom>
          </p:spPr>
        </p:pic>
        <p:cxnSp>
          <p:nvCxnSpPr>
            <p:cNvPr id="33" name="Connecteur droit 32">
              <a:extLst>
                <a:ext uri="{FF2B5EF4-FFF2-40B4-BE49-F238E27FC236}">
                  <a16:creationId xmlns:a16="http://schemas.microsoft.com/office/drawing/2014/main" id="{DA14DD1C-4DA6-442F-AA5E-E83BE9E126D0}"/>
                </a:ext>
              </a:extLst>
            </p:cNvPr>
            <p:cNvCxnSpPr>
              <a:cxnSpLocks/>
            </p:cNvCxnSpPr>
            <p:nvPr/>
          </p:nvCxnSpPr>
          <p:spPr>
            <a:xfrm flipV="1">
              <a:off x="2618509" y="1727201"/>
              <a:ext cx="0" cy="11545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Flèche : droite 33">
              <a:extLst>
                <a:ext uri="{FF2B5EF4-FFF2-40B4-BE49-F238E27FC236}">
                  <a16:creationId xmlns:a16="http://schemas.microsoft.com/office/drawing/2014/main" id="{03481538-3418-4CCF-8FF8-DFE70F3CB0BB}"/>
                </a:ext>
              </a:extLst>
            </p:cNvPr>
            <p:cNvSpPr/>
            <p:nvPr/>
          </p:nvSpPr>
          <p:spPr>
            <a:xfrm rot="10800000">
              <a:off x="10110544" y="3758567"/>
              <a:ext cx="1211042" cy="256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ZoneTexte 34">
              <a:extLst>
                <a:ext uri="{FF2B5EF4-FFF2-40B4-BE49-F238E27FC236}">
                  <a16:creationId xmlns:a16="http://schemas.microsoft.com/office/drawing/2014/main" id="{CD8052E3-2A3C-46A5-98B5-B63892173480}"/>
                </a:ext>
              </a:extLst>
            </p:cNvPr>
            <p:cNvSpPr txBox="1"/>
            <p:nvPr/>
          </p:nvSpPr>
          <p:spPr>
            <a:xfrm>
              <a:off x="10502114" y="3436490"/>
              <a:ext cx="720069" cy="369332"/>
            </a:xfrm>
            <a:prstGeom prst="rect">
              <a:avLst/>
            </a:prstGeom>
            <a:noFill/>
          </p:spPr>
          <p:txBody>
            <a:bodyPr wrap="none" rtlCol="0">
              <a:spAutoFit/>
            </a:bodyPr>
            <a:lstStyle/>
            <a:p>
              <a:r>
                <a:rPr lang="fr-FR" dirty="0"/>
                <a:t>Beam</a:t>
              </a:r>
              <a:endParaRPr lang="en-GB" dirty="0"/>
            </a:p>
          </p:txBody>
        </p:sp>
      </p:grpSp>
      <p:sp>
        <p:nvSpPr>
          <p:cNvPr id="36" name="ZoneTexte 35">
            <a:extLst>
              <a:ext uri="{FF2B5EF4-FFF2-40B4-BE49-F238E27FC236}">
                <a16:creationId xmlns:a16="http://schemas.microsoft.com/office/drawing/2014/main" id="{2E3A7113-4ECF-4262-B11F-CC1F3A1A786F}"/>
              </a:ext>
            </a:extLst>
          </p:cNvPr>
          <p:cNvSpPr txBox="1"/>
          <p:nvPr/>
        </p:nvSpPr>
        <p:spPr>
          <a:xfrm>
            <a:off x="2606802" y="726703"/>
            <a:ext cx="6912765" cy="461665"/>
          </a:xfrm>
          <a:prstGeom prst="rect">
            <a:avLst/>
          </a:prstGeom>
          <a:noFill/>
        </p:spPr>
        <p:txBody>
          <a:bodyPr wrap="square" rtlCol="0">
            <a:spAutoFit/>
          </a:bodyPr>
          <a:lstStyle/>
          <a:p>
            <a:pPr algn="ctr"/>
            <a:r>
              <a:rPr lang="fr-FR" sz="2400" b="1" dirty="0"/>
              <a:t>Gold </a:t>
            </a:r>
            <a:r>
              <a:rPr lang="fr-FR" sz="2400" b="1" dirty="0" err="1"/>
              <a:t>nanoparticles</a:t>
            </a:r>
            <a:r>
              <a:rPr lang="fr-FR" sz="2400" b="1" dirty="0"/>
              <a:t> on gold surface </a:t>
            </a:r>
            <a:endParaRPr lang="en-GB" sz="2400" b="1" dirty="0"/>
          </a:p>
        </p:txBody>
      </p:sp>
      <p:sp>
        <p:nvSpPr>
          <p:cNvPr id="2" name="Ellipse 1">
            <a:extLst>
              <a:ext uri="{FF2B5EF4-FFF2-40B4-BE49-F238E27FC236}">
                <a16:creationId xmlns:a16="http://schemas.microsoft.com/office/drawing/2014/main" id="{42D4699B-0B8C-4003-A76F-C2E01E6F0156}"/>
              </a:ext>
            </a:extLst>
          </p:cNvPr>
          <p:cNvSpPr/>
          <p:nvPr/>
        </p:nvSpPr>
        <p:spPr>
          <a:xfrm>
            <a:off x="1051971" y="2037424"/>
            <a:ext cx="9682539" cy="247889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err="1">
                <a:solidFill>
                  <a:schemeClr val="tx1"/>
                </a:solidFill>
              </a:rPr>
              <a:t>Two</a:t>
            </a:r>
            <a:r>
              <a:rPr lang="fr-FR" sz="2400" dirty="0">
                <a:solidFill>
                  <a:schemeClr val="tx1"/>
                </a:solidFill>
              </a:rPr>
              <a:t> </a:t>
            </a:r>
            <a:r>
              <a:rPr lang="fr-FR" sz="2400" dirty="0" err="1">
                <a:solidFill>
                  <a:schemeClr val="tx1"/>
                </a:solidFill>
              </a:rPr>
              <a:t>processes</a:t>
            </a:r>
            <a:r>
              <a:rPr lang="fr-FR" sz="2400" dirty="0">
                <a:solidFill>
                  <a:schemeClr val="tx1"/>
                </a:solidFill>
              </a:rPr>
              <a:t> :</a:t>
            </a:r>
          </a:p>
          <a:p>
            <a:pPr algn="ctr"/>
            <a:endParaRPr lang="fr-FR" sz="800" dirty="0">
              <a:solidFill>
                <a:schemeClr val="tx1"/>
              </a:solidFill>
            </a:endParaRPr>
          </a:p>
          <a:p>
            <a:pPr algn="ctr"/>
            <a:r>
              <a:rPr lang="fr-FR" sz="2400" dirty="0">
                <a:solidFill>
                  <a:schemeClr val="tx1"/>
                </a:solidFill>
              </a:rPr>
              <a:t>1- Curtain </a:t>
            </a:r>
            <a:r>
              <a:rPr lang="fr-FR" sz="2400" dirty="0" err="1">
                <a:solidFill>
                  <a:schemeClr val="tx1"/>
                </a:solidFill>
              </a:rPr>
              <a:t>emission</a:t>
            </a:r>
            <a:r>
              <a:rPr lang="fr-FR" sz="2400" dirty="0">
                <a:solidFill>
                  <a:schemeClr val="tx1"/>
                </a:solidFill>
              </a:rPr>
              <a:t> </a:t>
            </a:r>
            <a:r>
              <a:rPr lang="fr-FR" sz="2400" dirty="0" err="1">
                <a:solidFill>
                  <a:schemeClr val="tx1"/>
                </a:solidFill>
              </a:rPr>
              <a:t>with</a:t>
            </a:r>
            <a:r>
              <a:rPr lang="fr-FR" sz="2400" dirty="0">
                <a:solidFill>
                  <a:schemeClr val="tx1"/>
                </a:solidFill>
              </a:rPr>
              <a:t> high axial </a:t>
            </a:r>
            <a:r>
              <a:rPr lang="fr-FR" sz="2400" dirty="0" err="1">
                <a:solidFill>
                  <a:schemeClr val="tx1"/>
                </a:solidFill>
              </a:rPr>
              <a:t>velocity</a:t>
            </a:r>
            <a:r>
              <a:rPr lang="fr-FR" sz="2400" dirty="0">
                <a:solidFill>
                  <a:schemeClr val="tx1"/>
                </a:solidFill>
              </a:rPr>
              <a:t> but</a:t>
            </a:r>
          </a:p>
          <a:p>
            <a:pPr algn="ctr"/>
            <a:r>
              <a:rPr lang="fr-FR" sz="2400" dirty="0" err="1">
                <a:solidFill>
                  <a:schemeClr val="tx1"/>
                </a:solidFill>
              </a:rPr>
              <a:t>Similar</a:t>
            </a:r>
            <a:r>
              <a:rPr lang="fr-FR" sz="2400" dirty="0">
                <a:solidFill>
                  <a:schemeClr val="tx1"/>
                </a:solidFill>
              </a:rPr>
              <a:t> radial </a:t>
            </a:r>
            <a:r>
              <a:rPr lang="fr-FR" sz="2400" dirty="0" err="1">
                <a:solidFill>
                  <a:schemeClr val="tx1"/>
                </a:solidFill>
              </a:rPr>
              <a:t>velocity</a:t>
            </a:r>
            <a:r>
              <a:rPr lang="fr-FR" sz="2400" dirty="0">
                <a:solidFill>
                  <a:schemeClr val="tx1"/>
                </a:solidFill>
              </a:rPr>
              <a:t> ? Sound </a:t>
            </a:r>
            <a:r>
              <a:rPr lang="fr-FR" sz="2400" dirty="0" err="1">
                <a:solidFill>
                  <a:schemeClr val="tx1"/>
                </a:solidFill>
              </a:rPr>
              <a:t>velocity</a:t>
            </a:r>
            <a:r>
              <a:rPr lang="fr-FR" sz="2400" dirty="0">
                <a:solidFill>
                  <a:schemeClr val="tx1"/>
                </a:solidFill>
              </a:rPr>
              <a:t>  </a:t>
            </a:r>
            <a:r>
              <a:rPr lang="fr-FR" sz="2400" dirty="0" err="1">
                <a:solidFill>
                  <a:schemeClr val="tx1"/>
                </a:solidFill>
              </a:rPr>
              <a:t>Shockwave</a:t>
            </a:r>
            <a:r>
              <a:rPr lang="fr-FR" sz="2400" dirty="0">
                <a:solidFill>
                  <a:schemeClr val="tx1"/>
                </a:solidFill>
              </a:rPr>
              <a:t> ?</a:t>
            </a:r>
          </a:p>
          <a:p>
            <a:pPr algn="ctr"/>
            <a:endParaRPr lang="fr-FR" sz="800" dirty="0">
              <a:solidFill>
                <a:schemeClr val="tx1"/>
              </a:solidFill>
            </a:endParaRPr>
          </a:p>
          <a:p>
            <a:pPr algn="ctr"/>
            <a:r>
              <a:rPr lang="fr-FR" sz="2400" dirty="0">
                <a:solidFill>
                  <a:schemeClr val="tx1"/>
                </a:solidFill>
              </a:rPr>
              <a:t>2- </a:t>
            </a:r>
            <a:r>
              <a:rPr lang="fr-FR" sz="2400" dirty="0" err="1">
                <a:solidFill>
                  <a:schemeClr val="tx1"/>
                </a:solidFill>
              </a:rPr>
              <a:t>rebound</a:t>
            </a:r>
            <a:r>
              <a:rPr lang="fr-FR" sz="2400" dirty="0">
                <a:solidFill>
                  <a:schemeClr val="tx1"/>
                </a:solidFill>
              </a:rPr>
              <a:t> in the projectile direction</a:t>
            </a:r>
            <a:endParaRPr lang="en-GB" sz="2400" dirty="0">
              <a:solidFill>
                <a:schemeClr val="tx1"/>
              </a:solidFill>
            </a:endParaRPr>
          </a:p>
        </p:txBody>
      </p:sp>
      <p:sp>
        <p:nvSpPr>
          <p:cNvPr id="3" name="ZoneTexte 2">
            <a:extLst>
              <a:ext uri="{FF2B5EF4-FFF2-40B4-BE49-F238E27FC236}">
                <a16:creationId xmlns:a16="http://schemas.microsoft.com/office/drawing/2014/main" id="{80AFC88E-2495-4916-B18C-0F8059D2B999}"/>
              </a:ext>
            </a:extLst>
          </p:cNvPr>
          <p:cNvSpPr txBox="1"/>
          <p:nvPr/>
        </p:nvSpPr>
        <p:spPr>
          <a:xfrm>
            <a:off x="62241" y="1099405"/>
            <a:ext cx="2539350" cy="338554"/>
          </a:xfrm>
          <a:prstGeom prst="rect">
            <a:avLst/>
          </a:prstGeom>
          <a:noFill/>
          <a:ln>
            <a:solidFill>
              <a:schemeClr val="tx1"/>
            </a:solidFill>
          </a:ln>
        </p:spPr>
        <p:txBody>
          <a:bodyPr wrap="none" rtlCol="0">
            <a:spAutoFit/>
          </a:bodyPr>
          <a:lstStyle/>
          <a:p>
            <a:r>
              <a:rPr lang="fr-FR" sz="1600" dirty="0" err="1"/>
              <a:t>Two</a:t>
            </a:r>
            <a:r>
              <a:rPr lang="fr-FR" sz="1600" dirty="0"/>
              <a:t> </a:t>
            </a:r>
            <a:r>
              <a:rPr lang="fr-FR" sz="1600" dirty="0" err="1"/>
              <a:t>coincidence</a:t>
            </a:r>
            <a:r>
              <a:rPr lang="fr-FR" sz="1600" dirty="0"/>
              <a:t> </a:t>
            </a:r>
            <a:r>
              <a:rPr lang="fr-FR" sz="1600" dirty="0" err="1"/>
              <a:t>windows</a:t>
            </a:r>
            <a:endParaRPr lang="en-GB" sz="1600" dirty="0"/>
          </a:p>
        </p:txBody>
      </p:sp>
      <p:cxnSp>
        <p:nvCxnSpPr>
          <p:cNvPr id="5" name="Connecteur droit avec flèche 4">
            <a:extLst>
              <a:ext uri="{FF2B5EF4-FFF2-40B4-BE49-F238E27FC236}">
                <a16:creationId xmlns:a16="http://schemas.microsoft.com/office/drawing/2014/main" id="{2AEF8D63-878A-406E-8A93-9242BB2730CD}"/>
              </a:ext>
            </a:extLst>
          </p:cNvPr>
          <p:cNvCxnSpPr>
            <a:stCxn id="3" idx="2"/>
          </p:cNvCxnSpPr>
          <p:nvPr/>
        </p:nvCxnSpPr>
        <p:spPr>
          <a:xfrm>
            <a:off x="1331916" y="1437959"/>
            <a:ext cx="1180558" cy="3794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E21F362-9C47-41F2-883A-428E294024FC}"/>
              </a:ext>
            </a:extLst>
          </p:cNvPr>
          <p:cNvCxnSpPr>
            <a:stCxn id="3" idx="2"/>
          </p:cNvCxnSpPr>
          <p:nvPr/>
        </p:nvCxnSpPr>
        <p:spPr>
          <a:xfrm>
            <a:off x="1331916" y="1437959"/>
            <a:ext cx="722281" cy="9735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Flèche : droite 9">
            <a:extLst>
              <a:ext uri="{FF2B5EF4-FFF2-40B4-BE49-F238E27FC236}">
                <a16:creationId xmlns:a16="http://schemas.microsoft.com/office/drawing/2014/main" id="{2FBADF47-DA45-4938-90A9-F5FEA54B1DEF}"/>
              </a:ext>
            </a:extLst>
          </p:cNvPr>
          <p:cNvSpPr/>
          <p:nvPr/>
        </p:nvSpPr>
        <p:spPr>
          <a:xfrm>
            <a:off x="2910701" y="1884902"/>
            <a:ext cx="591422" cy="2122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re 5">
            <a:extLst>
              <a:ext uri="{FF2B5EF4-FFF2-40B4-BE49-F238E27FC236}">
                <a16:creationId xmlns:a16="http://schemas.microsoft.com/office/drawing/2014/main" id="{4CA49832-53F3-4BB9-8C61-E857B1F5C34C}"/>
              </a:ext>
            </a:extLst>
          </p:cNvPr>
          <p:cNvSpPr>
            <a:spLocks noGrp="1"/>
          </p:cNvSpPr>
          <p:nvPr>
            <p:ph type="title"/>
          </p:nvPr>
        </p:nvSpPr>
        <p:spPr>
          <a:xfrm>
            <a:off x="1051971" y="149193"/>
            <a:ext cx="7216527" cy="431800"/>
          </a:xfrm>
        </p:spPr>
        <p:txBody>
          <a:bodyPr>
            <a:noAutofit/>
          </a:bodyPr>
          <a:lstStyle/>
          <a:p>
            <a:pPr algn="ctr"/>
            <a:r>
              <a:rPr lang="en-GB" sz="1600" cap="all" dirty="0"/>
              <a:t>SECONDARY EMISSION MECHANISMS INDUCED BY MeV GOLD NANOPARTICLES</a:t>
            </a:r>
            <a:endParaRPr lang="en-GB" sz="1600" dirty="0"/>
          </a:p>
        </p:txBody>
      </p:sp>
      <p:sp>
        <p:nvSpPr>
          <p:cNvPr id="4" name="Espace réservé de la date 3">
            <a:extLst>
              <a:ext uri="{FF2B5EF4-FFF2-40B4-BE49-F238E27FC236}">
                <a16:creationId xmlns:a16="http://schemas.microsoft.com/office/drawing/2014/main" id="{7065704C-FA29-4F37-A6AE-18BBF4CE22C2}"/>
              </a:ext>
            </a:extLst>
          </p:cNvPr>
          <p:cNvSpPr>
            <a:spLocks noGrp="1"/>
          </p:cNvSpPr>
          <p:nvPr>
            <p:ph type="dt" sz="half" idx="10"/>
          </p:nvPr>
        </p:nvSpPr>
        <p:spPr/>
        <p:txBody>
          <a:bodyPr/>
          <a:lstStyle/>
          <a:p>
            <a:fld id="{0D8F6625-E0BC-4FD2-811E-94DF7815464C}" type="datetime1">
              <a:rPr lang="en-US" smtClean="0"/>
              <a:t>11/16/2021</a:t>
            </a:fld>
            <a:endParaRPr lang="fr-FR" dirty="0"/>
          </a:p>
        </p:txBody>
      </p:sp>
    </p:spTree>
    <p:extLst>
      <p:ext uri="{BB962C8B-B14F-4D97-AF65-F5344CB8AC3E}">
        <p14:creationId xmlns:p14="http://schemas.microsoft.com/office/powerpoint/2010/main" val="86516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733C6F9B-C100-4D36-9394-5D0EBA0BE2A1}"/>
              </a:ext>
            </a:extLst>
          </p:cNvPr>
          <p:cNvGrpSpPr/>
          <p:nvPr/>
        </p:nvGrpSpPr>
        <p:grpSpPr>
          <a:xfrm>
            <a:off x="1933249" y="652593"/>
            <a:ext cx="6904531" cy="4321367"/>
            <a:chOff x="1218159" y="869504"/>
            <a:chExt cx="7800041" cy="4592418"/>
          </a:xfrm>
        </p:grpSpPr>
        <p:grpSp>
          <p:nvGrpSpPr>
            <p:cNvPr id="3" name="Groupe 2">
              <a:extLst>
                <a:ext uri="{FF2B5EF4-FFF2-40B4-BE49-F238E27FC236}">
                  <a16:creationId xmlns:a16="http://schemas.microsoft.com/office/drawing/2014/main" id="{E2A8AB85-7BA4-43AA-A1FA-696B459F06F6}"/>
                </a:ext>
              </a:extLst>
            </p:cNvPr>
            <p:cNvGrpSpPr/>
            <p:nvPr/>
          </p:nvGrpSpPr>
          <p:grpSpPr>
            <a:xfrm>
              <a:off x="1218159" y="869504"/>
              <a:ext cx="7800041" cy="4592418"/>
              <a:chOff x="1218159" y="869504"/>
              <a:chExt cx="7800041" cy="4592418"/>
            </a:xfrm>
          </p:grpSpPr>
          <p:grpSp>
            <p:nvGrpSpPr>
              <p:cNvPr id="2" name="Groupe 1">
                <a:extLst>
                  <a:ext uri="{FF2B5EF4-FFF2-40B4-BE49-F238E27FC236}">
                    <a16:creationId xmlns:a16="http://schemas.microsoft.com/office/drawing/2014/main" id="{BEE23B3A-09A5-4292-B75F-0E323363ADC1}"/>
                  </a:ext>
                </a:extLst>
              </p:cNvPr>
              <p:cNvGrpSpPr/>
              <p:nvPr/>
            </p:nvGrpSpPr>
            <p:grpSpPr>
              <a:xfrm>
                <a:off x="1218159" y="869504"/>
                <a:ext cx="7800041" cy="4592418"/>
                <a:chOff x="1218159" y="869504"/>
                <a:chExt cx="7800041" cy="4592418"/>
              </a:xfrm>
            </p:grpSpPr>
            <p:pic>
              <p:nvPicPr>
                <p:cNvPr id="16" name="Image 15">
                  <a:extLst>
                    <a:ext uri="{FF2B5EF4-FFF2-40B4-BE49-F238E27FC236}">
                      <a16:creationId xmlns:a16="http://schemas.microsoft.com/office/drawing/2014/main" id="{A849F840-BAFD-44CA-8087-494488EB2C93}"/>
                    </a:ext>
                  </a:extLst>
                </p:cNvPr>
                <p:cNvPicPr>
                  <a:picLocks noChangeAspect="1"/>
                </p:cNvPicPr>
                <p:nvPr/>
              </p:nvPicPr>
              <p:blipFill>
                <a:blip r:embed="rId3"/>
                <a:stretch>
                  <a:fillRect/>
                </a:stretch>
              </p:blipFill>
              <p:spPr>
                <a:xfrm>
                  <a:off x="2257584" y="869504"/>
                  <a:ext cx="6760616" cy="4592418"/>
                </a:xfrm>
                <a:prstGeom prst="rect">
                  <a:avLst/>
                </a:prstGeom>
              </p:spPr>
            </p:pic>
            <p:sp>
              <p:nvSpPr>
                <p:cNvPr id="20" name="ZoneTexte 19">
                  <a:extLst>
                    <a:ext uri="{FF2B5EF4-FFF2-40B4-BE49-F238E27FC236}">
                      <a16:creationId xmlns:a16="http://schemas.microsoft.com/office/drawing/2014/main" id="{5C83AF03-622B-456E-ACF6-62BB812F6F68}"/>
                    </a:ext>
                  </a:extLst>
                </p:cNvPr>
                <p:cNvSpPr txBox="1"/>
                <p:nvPr/>
              </p:nvSpPr>
              <p:spPr>
                <a:xfrm>
                  <a:off x="1892758" y="1837546"/>
                  <a:ext cx="1367682" cy="400110"/>
                </a:xfrm>
                <a:prstGeom prst="rect">
                  <a:avLst/>
                </a:prstGeom>
                <a:noFill/>
              </p:spPr>
              <p:txBody>
                <a:bodyPr wrap="none" rtlCol="0">
                  <a:spAutoFit/>
                </a:bodyPr>
                <a:lstStyle/>
                <a:p>
                  <a:r>
                    <a:rPr lang="fr-FR" dirty="0" err="1"/>
                    <a:t>Rebound</a:t>
                  </a:r>
                  <a:r>
                    <a:rPr lang="fr-FR" dirty="0"/>
                    <a:t> !</a:t>
                  </a:r>
                  <a:endParaRPr lang="en-GB" dirty="0"/>
                </a:p>
              </p:txBody>
            </p:sp>
            <p:sp>
              <p:nvSpPr>
                <p:cNvPr id="24" name="ZoneTexte 23">
                  <a:extLst>
                    <a:ext uri="{FF2B5EF4-FFF2-40B4-BE49-F238E27FC236}">
                      <a16:creationId xmlns:a16="http://schemas.microsoft.com/office/drawing/2014/main" id="{4F0C8540-F921-4B24-80B7-63E3EBC85DAE}"/>
                    </a:ext>
                  </a:extLst>
                </p:cNvPr>
                <p:cNvSpPr txBox="1"/>
                <p:nvPr/>
              </p:nvSpPr>
              <p:spPr>
                <a:xfrm>
                  <a:off x="1218159" y="3389784"/>
                  <a:ext cx="641522" cy="400110"/>
                </a:xfrm>
                <a:prstGeom prst="rect">
                  <a:avLst/>
                </a:prstGeom>
                <a:noFill/>
              </p:spPr>
              <p:txBody>
                <a:bodyPr wrap="none" rtlCol="0">
                  <a:spAutoFit/>
                </a:bodyPr>
                <a:lstStyle/>
                <a:p>
                  <a:r>
                    <a:rPr lang="fr-FR" dirty="0"/>
                    <a:t>Rim</a:t>
                  </a:r>
                  <a:endParaRPr lang="en-GB" dirty="0"/>
                </a:p>
              </p:txBody>
            </p:sp>
          </p:grpSp>
          <p:cxnSp>
            <p:nvCxnSpPr>
              <p:cNvPr id="19" name="Connecteur droit avec flèche 18">
                <a:extLst>
                  <a:ext uri="{FF2B5EF4-FFF2-40B4-BE49-F238E27FC236}">
                    <a16:creationId xmlns:a16="http://schemas.microsoft.com/office/drawing/2014/main" id="{8061A262-5F6C-4FB0-B2FA-064FBD52A37F}"/>
                  </a:ext>
                </a:extLst>
              </p:cNvPr>
              <p:cNvCxnSpPr/>
              <p:nvPr/>
            </p:nvCxnSpPr>
            <p:spPr>
              <a:xfrm>
                <a:off x="2506067" y="2237656"/>
                <a:ext cx="2016224" cy="115212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AD12916-01B3-4067-B4C1-3D8563BED84C}"/>
                  </a:ext>
                </a:extLst>
              </p:cNvPr>
              <p:cNvCxnSpPr>
                <a:stCxn id="24" idx="3"/>
              </p:cNvCxnSpPr>
              <p:nvPr/>
            </p:nvCxnSpPr>
            <p:spPr>
              <a:xfrm>
                <a:off x="1859681" y="3589839"/>
                <a:ext cx="2518594" cy="879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ZoneTexte 16">
              <a:extLst>
                <a:ext uri="{FF2B5EF4-FFF2-40B4-BE49-F238E27FC236}">
                  <a16:creationId xmlns:a16="http://schemas.microsoft.com/office/drawing/2014/main" id="{A38C3785-2878-4DB1-B762-6D41F364E46D}"/>
                </a:ext>
              </a:extLst>
            </p:cNvPr>
            <p:cNvSpPr txBox="1"/>
            <p:nvPr/>
          </p:nvSpPr>
          <p:spPr>
            <a:xfrm>
              <a:off x="3658195" y="1157536"/>
              <a:ext cx="2918043" cy="400110"/>
            </a:xfrm>
            <a:prstGeom prst="rect">
              <a:avLst/>
            </a:prstGeom>
            <a:noFill/>
          </p:spPr>
          <p:txBody>
            <a:bodyPr wrap="none" rtlCol="0">
              <a:spAutoFit/>
            </a:bodyPr>
            <a:lstStyle/>
            <a:p>
              <a:r>
                <a:rPr lang="fr-FR" dirty="0"/>
                <a:t>Au</a:t>
              </a:r>
              <a:r>
                <a:rPr lang="fr-FR" baseline="-25000" dirty="0"/>
                <a:t>700</a:t>
              </a:r>
              <a:r>
                <a:rPr lang="fr-FR" baseline="30000" dirty="0"/>
                <a:t>5</a:t>
              </a:r>
              <a:r>
                <a:rPr lang="fr-FR" dirty="0"/>
                <a:t>+, 3 MV/ Au40 nm</a:t>
              </a:r>
              <a:endParaRPr lang="en-GB" dirty="0"/>
            </a:p>
          </p:txBody>
        </p:sp>
      </p:gr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25</a:t>
            </a:fld>
            <a:endParaRPr lang="fr-FR" dirty="0"/>
          </a:p>
        </p:txBody>
      </p:sp>
      <p:sp>
        <p:nvSpPr>
          <p:cNvPr id="21" name="Titre 5">
            <a:extLst>
              <a:ext uri="{FF2B5EF4-FFF2-40B4-BE49-F238E27FC236}">
                <a16:creationId xmlns:a16="http://schemas.microsoft.com/office/drawing/2014/main" id="{C6B86CC9-6F22-416A-BDA5-2F3726419B72}"/>
              </a:ext>
            </a:extLst>
          </p:cNvPr>
          <p:cNvSpPr>
            <a:spLocks noGrp="1"/>
          </p:cNvSpPr>
          <p:nvPr>
            <p:ph type="title"/>
          </p:nvPr>
        </p:nvSpPr>
        <p:spPr>
          <a:xfrm>
            <a:off x="1218159" y="149225"/>
            <a:ext cx="6760616" cy="431800"/>
          </a:xfrm>
        </p:spPr>
        <p:txBody>
          <a:bodyPr>
            <a:noAutofit/>
          </a:bodyPr>
          <a:lstStyle/>
          <a:p>
            <a:pPr algn="ctr"/>
            <a:r>
              <a:rPr lang="en-GB" sz="1600" cap="all" dirty="0"/>
              <a:t>SECONDARY EMISSION MECHANISMS INDUCED BY MeV GOLD NANOPARTICLES</a:t>
            </a:r>
            <a:endParaRPr lang="en-GB" sz="1600" dirty="0"/>
          </a:p>
        </p:txBody>
      </p:sp>
      <p:sp>
        <p:nvSpPr>
          <p:cNvPr id="22" name="Espace réservé de la date 5">
            <a:extLst>
              <a:ext uri="{FF2B5EF4-FFF2-40B4-BE49-F238E27FC236}">
                <a16:creationId xmlns:a16="http://schemas.microsoft.com/office/drawing/2014/main" id="{42D130AB-B786-4A79-BDCE-D7FE2A805F9D}"/>
              </a:ext>
            </a:extLst>
          </p:cNvPr>
          <p:cNvSpPr>
            <a:spLocks noGrp="1"/>
          </p:cNvSpPr>
          <p:nvPr>
            <p:ph type="dt" sz="half" idx="10"/>
          </p:nvPr>
        </p:nvSpPr>
        <p:spPr>
          <a:xfrm>
            <a:off x="201812" y="5714820"/>
            <a:ext cx="2411556" cy="322263"/>
          </a:xfrm>
        </p:spPr>
        <p:txBody>
          <a:bodyPr/>
          <a:lstStyle/>
          <a:p>
            <a:fld id="{CEA4682B-7BFA-4C92-88B6-D06F55CD9C0E}" type="datetime1">
              <a:rPr lang="en-US" smtClean="0"/>
              <a:t>11/16/2021</a:t>
            </a:fld>
            <a:endParaRPr lang="fr-FR" dirty="0"/>
          </a:p>
        </p:txBody>
      </p:sp>
      <p:sp>
        <p:nvSpPr>
          <p:cNvPr id="23" name="Espace réservé du pied de page 6">
            <a:extLst>
              <a:ext uri="{FF2B5EF4-FFF2-40B4-BE49-F238E27FC236}">
                <a16:creationId xmlns:a16="http://schemas.microsoft.com/office/drawing/2014/main" id="{021265DC-70C6-47F7-945C-485A0255B511}"/>
              </a:ext>
            </a:extLst>
          </p:cNvPr>
          <p:cNvSpPr>
            <a:spLocks noGrp="1"/>
          </p:cNvSpPr>
          <p:nvPr>
            <p:ph type="ftr" sz="quarter" idx="11"/>
          </p:nvPr>
        </p:nvSpPr>
        <p:spPr>
          <a:xfrm>
            <a:off x="2938116" y="5714820"/>
            <a:ext cx="4896544" cy="322263"/>
          </a:xfrm>
        </p:spPr>
        <p:txBody>
          <a:bodyPr/>
          <a:lstStyle/>
          <a:p>
            <a:r>
              <a:rPr lang="fr-FR" i="1"/>
              <a:t>Mon exposé - Journée Irradiation et AnaLyse IJCLAB</a:t>
            </a:r>
            <a:endParaRPr lang="fr-FR" dirty="0"/>
          </a:p>
        </p:txBody>
      </p:sp>
      <p:sp>
        <p:nvSpPr>
          <p:cNvPr id="5" name="ZoneTexte 4">
            <a:extLst>
              <a:ext uri="{FF2B5EF4-FFF2-40B4-BE49-F238E27FC236}">
                <a16:creationId xmlns:a16="http://schemas.microsoft.com/office/drawing/2014/main" id="{3738FEF1-EEED-44CD-93FA-34A241467E57}"/>
              </a:ext>
            </a:extLst>
          </p:cNvPr>
          <p:cNvSpPr txBox="1"/>
          <p:nvPr/>
        </p:nvSpPr>
        <p:spPr>
          <a:xfrm>
            <a:off x="201812" y="3483401"/>
            <a:ext cx="10441159" cy="1938992"/>
          </a:xfrm>
          <a:prstGeom prst="rect">
            <a:avLst/>
          </a:prstGeom>
          <a:solidFill>
            <a:srgbClr val="00B0F0"/>
          </a:solidFill>
        </p:spPr>
        <p:txBody>
          <a:bodyPr wrap="square" rtlCol="0">
            <a:spAutoFit/>
          </a:bodyPr>
          <a:lstStyle/>
          <a:p>
            <a:r>
              <a:rPr lang="fr-FR" dirty="0"/>
              <a:t>There </a:t>
            </a:r>
            <a:r>
              <a:rPr lang="fr-FR" dirty="0" err="1"/>
              <a:t>is</a:t>
            </a:r>
            <a:r>
              <a:rPr lang="fr-FR" dirty="0"/>
              <a:t> not </a:t>
            </a:r>
            <a:r>
              <a:rPr lang="fr-FR" dirty="0" err="1"/>
              <a:t>specific</a:t>
            </a:r>
            <a:r>
              <a:rPr lang="fr-FR" dirty="0"/>
              <a:t> direction for </a:t>
            </a:r>
            <a:r>
              <a:rPr lang="fr-FR" dirty="0" err="1"/>
              <a:t>these</a:t>
            </a:r>
            <a:r>
              <a:rPr lang="fr-FR" dirty="0"/>
              <a:t> structures </a:t>
            </a:r>
            <a:r>
              <a:rPr lang="fr-FR" dirty="0" err="1"/>
              <a:t>corresponding</a:t>
            </a:r>
            <a:r>
              <a:rPr lang="fr-FR" dirty="0"/>
              <a:t> to the final </a:t>
            </a:r>
            <a:r>
              <a:rPr lang="fr-FR" dirty="0" err="1"/>
              <a:t>frozen</a:t>
            </a:r>
            <a:r>
              <a:rPr lang="fr-FR" dirty="0"/>
              <a:t>             state of the </a:t>
            </a:r>
            <a:r>
              <a:rPr lang="fr-FR" dirty="0" err="1"/>
              <a:t>solid</a:t>
            </a:r>
            <a:r>
              <a:rPr lang="fr-FR" dirty="0"/>
              <a:t>. There </a:t>
            </a:r>
            <a:r>
              <a:rPr lang="fr-FR" dirty="0" err="1"/>
              <a:t>is</a:t>
            </a:r>
            <a:r>
              <a:rPr lang="fr-FR" dirty="0"/>
              <a:t>  a </a:t>
            </a:r>
            <a:r>
              <a:rPr lang="fr-FR" dirty="0" err="1"/>
              <a:t>variety</a:t>
            </a:r>
            <a:r>
              <a:rPr lang="fr-FR" dirty="0"/>
              <a:t> of </a:t>
            </a:r>
            <a:r>
              <a:rPr lang="fr-FR" dirty="0" err="1"/>
              <a:t>rim</a:t>
            </a:r>
            <a:r>
              <a:rPr lang="fr-FR" dirty="0"/>
              <a:t> structures and « </a:t>
            </a:r>
            <a:r>
              <a:rPr lang="fr-FR" dirty="0" err="1"/>
              <a:t>rebound</a:t>
            </a:r>
            <a:r>
              <a:rPr lang="fr-FR" dirty="0"/>
              <a:t> »</a:t>
            </a:r>
            <a:r>
              <a:rPr lang="fr-FR" dirty="0" err="1"/>
              <a:t>shapes</a:t>
            </a:r>
            <a:r>
              <a:rPr lang="fr-FR" dirty="0"/>
              <a:t>.</a:t>
            </a:r>
          </a:p>
          <a:p>
            <a:r>
              <a:rPr lang="fr-FR" dirty="0">
                <a:solidFill>
                  <a:srgbClr val="FF0000"/>
                </a:solidFill>
              </a:rPr>
              <a:t>BUT</a:t>
            </a:r>
            <a:r>
              <a:rPr lang="fr-FR" dirty="0"/>
              <a:t>: the distribution of </a:t>
            </a:r>
            <a:r>
              <a:rPr lang="fr-FR" dirty="0" err="1"/>
              <a:t>diameters</a:t>
            </a:r>
            <a:r>
              <a:rPr lang="fr-FR" dirty="0"/>
              <a:t> and </a:t>
            </a:r>
            <a:r>
              <a:rPr lang="fr-FR" dirty="0" err="1"/>
              <a:t>depths</a:t>
            </a:r>
            <a:r>
              <a:rPr lang="fr-FR" dirty="0"/>
              <a:t> are </a:t>
            </a:r>
            <a:r>
              <a:rPr lang="fr-FR" dirty="0" err="1"/>
              <a:t>monodisperse</a:t>
            </a:r>
            <a:r>
              <a:rPr lang="fr-FR" dirty="0"/>
              <a:t>.</a:t>
            </a:r>
          </a:p>
          <a:p>
            <a:r>
              <a:rPr lang="fr-FR" dirty="0"/>
              <a:t>Signature of </a:t>
            </a:r>
            <a:r>
              <a:rPr lang="fr-FR" dirty="0" err="1"/>
              <a:t>given</a:t>
            </a:r>
            <a:r>
              <a:rPr lang="fr-FR" dirty="0"/>
              <a:t> pressure and </a:t>
            </a:r>
            <a:r>
              <a:rPr lang="fr-FR" dirty="0" err="1"/>
              <a:t>temperature</a:t>
            </a:r>
            <a:r>
              <a:rPr lang="fr-FR" dirty="0"/>
              <a:t> ?</a:t>
            </a:r>
          </a:p>
          <a:p>
            <a:r>
              <a:rPr lang="fr-FR" dirty="0"/>
              <a:t>Question: </a:t>
            </a:r>
            <a:r>
              <a:rPr lang="fr-FR" dirty="0" err="1"/>
              <a:t>relationship</a:t>
            </a:r>
            <a:r>
              <a:rPr lang="fr-FR" dirty="0"/>
              <a:t>  </a:t>
            </a:r>
            <a:r>
              <a:rPr lang="fr-FR" dirty="0" err="1"/>
              <a:t>between</a:t>
            </a:r>
            <a:r>
              <a:rPr lang="fr-FR" dirty="0"/>
              <a:t> </a:t>
            </a:r>
            <a:r>
              <a:rPr lang="fr-FR" dirty="0" err="1"/>
              <a:t>crater</a:t>
            </a:r>
            <a:r>
              <a:rPr lang="fr-FR" dirty="0"/>
              <a:t> volume, </a:t>
            </a:r>
            <a:r>
              <a:rPr lang="fr-FR" dirty="0" err="1"/>
              <a:t>amount</a:t>
            </a:r>
            <a:r>
              <a:rPr lang="fr-FR" dirty="0"/>
              <a:t> of </a:t>
            </a:r>
            <a:r>
              <a:rPr lang="fr-FR" dirty="0" err="1"/>
              <a:t>matter</a:t>
            </a:r>
            <a:r>
              <a:rPr lang="fr-FR" dirty="0"/>
              <a:t> set in motion and </a:t>
            </a:r>
            <a:r>
              <a:rPr lang="fr-FR" dirty="0" err="1"/>
              <a:t>ejected</a:t>
            </a:r>
            <a:r>
              <a:rPr lang="fr-FR" dirty="0"/>
              <a:t> </a:t>
            </a:r>
            <a:r>
              <a:rPr lang="fr-FR" dirty="0" err="1"/>
              <a:t>matter</a:t>
            </a:r>
            <a:r>
              <a:rPr lang="fr-FR" dirty="0"/>
              <a:t> (ions and </a:t>
            </a:r>
            <a:r>
              <a:rPr lang="fr-FR" dirty="0" err="1"/>
              <a:t>neutrals</a:t>
            </a:r>
            <a:r>
              <a:rPr lang="fr-FR" dirty="0"/>
              <a:t>) ?     </a:t>
            </a:r>
            <a:endParaRPr lang="en-GB" dirty="0"/>
          </a:p>
        </p:txBody>
      </p:sp>
    </p:spTree>
    <p:extLst>
      <p:ext uri="{BB962C8B-B14F-4D97-AF65-F5344CB8AC3E}">
        <p14:creationId xmlns:p14="http://schemas.microsoft.com/office/powerpoint/2010/main" val="30182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6"/>
          <p:cNvSpPr>
            <a:spLocks noGrp="1"/>
          </p:cNvSpPr>
          <p:nvPr>
            <p:ph type="ftr" sz="quarter" idx="11"/>
          </p:nvPr>
        </p:nvSpPr>
        <p:spPr/>
        <p:txBody>
          <a:bodyPr/>
          <a:lstStyle/>
          <a:p>
            <a:r>
              <a:rPr lang="fr-FR" i="1"/>
              <a:t>Mon exposé - Journée Irradiation et AnaLyse IJCLAB</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26</a:t>
            </a:fld>
            <a:endParaRPr lang="fr-FR" dirty="0"/>
          </a:p>
        </p:txBody>
      </p:sp>
      <p:sp>
        <p:nvSpPr>
          <p:cNvPr id="13" name="Espace réservé de la date 5">
            <a:extLst>
              <a:ext uri="{FF2B5EF4-FFF2-40B4-BE49-F238E27FC236}">
                <a16:creationId xmlns:a16="http://schemas.microsoft.com/office/drawing/2014/main" id="{58CC0B03-7239-4B4F-BDEC-31FEEB7EC6B7}"/>
              </a:ext>
            </a:extLst>
          </p:cNvPr>
          <p:cNvSpPr txBox="1">
            <a:spLocks/>
          </p:cNvSpPr>
          <p:nvPr/>
        </p:nvSpPr>
        <p:spPr>
          <a:xfrm>
            <a:off x="201813" y="5749131"/>
            <a:ext cx="2411556" cy="322263"/>
          </a:xfrm>
          <a:prstGeom prst="rect">
            <a:avLst/>
          </a:prstGeom>
        </p:spPr>
        <p:txBody>
          <a:bodyPr vert="horz" lIns="91440" tIns="45720" rIns="91440" bIns="45720" rtlCol="0" anchor="ctr"/>
          <a:lstStyle>
            <a:defPPr>
              <a:defRPr lang="fr-FR"/>
            </a:defPPr>
            <a:lvl1pPr algn="l"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r>
              <a:rPr lang="fr-FR" dirty="0"/>
              <a:t>15/10/2021</a:t>
            </a:r>
          </a:p>
        </p:txBody>
      </p:sp>
      <p:sp>
        <p:nvSpPr>
          <p:cNvPr id="2" name="ZoneTexte 1">
            <a:extLst>
              <a:ext uri="{FF2B5EF4-FFF2-40B4-BE49-F238E27FC236}">
                <a16:creationId xmlns:a16="http://schemas.microsoft.com/office/drawing/2014/main" id="{440139B1-3B89-4503-ACD1-24CF895854D3}"/>
              </a:ext>
            </a:extLst>
          </p:cNvPr>
          <p:cNvSpPr txBox="1"/>
          <p:nvPr/>
        </p:nvSpPr>
        <p:spPr>
          <a:xfrm>
            <a:off x="3912496" y="590444"/>
            <a:ext cx="2978701" cy="707886"/>
          </a:xfrm>
          <a:prstGeom prst="rect">
            <a:avLst/>
          </a:prstGeom>
          <a:noFill/>
        </p:spPr>
        <p:txBody>
          <a:bodyPr wrap="none" rtlCol="0">
            <a:spAutoFit/>
          </a:bodyPr>
          <a:lstStyle/>
          <a:p>
            <a:r>
              <a:rPr lang="fr-FR" sz="4000" dirty="0"/>
              <a:t>Conclusions</a:t>
            </a:r>
            <a:endParaRPr lang="en-GB" sz="4000" dirty="0"/>
          </a:p>
        </p:txBody>
      </p:sp>
      <p:sp>
        <p:nvSpPr>
          <p:cNvPr id="9" name="Titre 5">
            <a:extLst>
              <a:ext uri="{FF2B5EF4-FFF2-40B4-BE49-F238E27FC236}">
                <a16:creationId xmlns:a16="http://schemas.microsoft.com/office/drawing/2014/main" id="{567AF353-5C74-4ABF-8AB4-6B35621C5E6A}"/>
              </a:ext>
            </a:extLst>
          </p:cNvPr>
          <p:cNvSpPr>
            <a:spLocks noGrp="1"/>
          </p:cNvSpPr>
          <p:nvPr>
            <p:ph type="title"/>
          </p:nvPr>
        </p:nvSpPr>
        <p:spPr>
          <a:xfrm>
            <a:off x="993899" y="149225"/>
            <a:ext cx="7432551" cy="431800"/>
          </a:xfrm>
        </p:spPr>
        <p:txBody>
          <a:bodyPr>
            <a:noAutofit/>
          </a:bodyPr>
          <a:lstStyle/>
          <a:p>
            <a:pPr algn="ctr"/>
            <a:r>
              <a:rPr lang="en-GB" sz="1600" cap="all" dirty="0"/>
              <a:t>SECONDARY EMISSION MECHANISMS INDUCED BY MeV GOLD NANOPARTICLES</a:t>
            </a:r>
            <a:endParaRPr lang="en-GB" sz="1600" dirty="0"/>
          </a:p>
        </p:txBody>
      </p:sp>
      <p:sp>
        <p:nvSpPr>
          <p:cNvPr id="5" name="ZoneTexte 4">
            <a:extLst>
              <a:ext uri="{FF2B5EF4-FFF2-40B4-BE49-F238E27FC236}">
                <a16:creationId xmlns:a16="http://schemas.microsoft.com/office/drawing/2014/main" id="{2870D98C-1999-42A4-8182-E79E7B5591DC}"/>
              </a:ext>
            </a:extLst>
          </p:cNvPr>
          <p:cNvSpPr txBox="1"/>
          <p:nvPr/>
        </p:nvSpPr>
        <p:spPr>
          <a:xfrm>
            <a:off x="0" y="1298329"/>
            <a:ext cx="10941969" cy="553998"/>
          </a:xfrm>
          <a:prstGeom prst="rect">
            <a:avLst/>
          </a:prstGeom>
          <a:noFill/>
        </p:spPr>
        <p:txBody>
          <a:bodyPr wrap="square" rtlCol="0">
            <a:spAutoFit/>
          </a:bodyPr>
          <a:lstStyle/>
          <a:p>
            <a:r>
              <a:rPr lang="fr-FR" sz="3000" b="1" dirty="0"/>
              <a:t>Andromède: De la pluridisciplinarité à l’interdisciplinarité *</a:t>
            </a:r>
          </a:p>
        </p:txBody>
      </p:sp>
      <p:sp>
        <p:nvSpPr>
          <p:cNvPr id="6" name="ZoneTexte 5">
            <a:extLst>
              <a:ext uri="{FF2B5EF4-FFF2-40B4-BE49-F238E27FC236}">
                <a16:creationId xmlns:a16="http://schemas.microsoft.com/office/drawing/2014/main" id="{E3F0AB00-2817-463D-9B5A-86ED81816B8B}"/>
              </a:ext>
            </a:extLst>
          </p:cNvPr>
          <p:cNvSpPr txBox="1"/>
          <p:nvPr/>
        </p:nvSpPr>
        <p:spPr>
          <a:xfrm>
            <a:off x="190842" y="4626198"/>
            <a:ext cx="10391089" cy="1323439"/>
          </a:xfrm>
          <a:prstGeom prst="rect">
            <a:avLst/>
          </a:prstGeom>
          <a:noFill/>
        </p:spPr>
        <p:txBody>
          <a:bodyPr wrap="square" rtlCol="0">
            <a:spAutoFit/>
          </a:bodyPr>
          <a:lstStyle/>
          <a:p>
            <a:r>
              <a:rPr lang="fr-FR" dirty="0"/>
              <a:t>* Pluridisciplinarité : </a:t>
            </a:r>
            <a:r>
              <a:rPr lang="fr-FR" dirty="0" err="1"/>
              <a:t>co-présence</a:t>
            </a:r>
            <a:r>
              <a:rPr lang="fr-FR" dirty="0"/>
              <a:t> et coordination de disciplines autour d’un objet d’étude .</a:t>
            </a:r>
            <a:r>
              <a:rPr lang="fr-FR" b="1" dirty="0"/>
              <a:t>Interdisciplinarité</a:t>
            </a:r>
            <a:r>
              <a:rPr lang="fr-FR" dirty="0"/>
              <a:t> : à la faveur de ladite </a:t>
            </a:r>
            <a:r>
              <a:rPr lang="fr-FR" dirty="0" err="1"/>
              <a:t>co-présence</a:t>
            </a:r>
            <a:r>
              <a:rPr lang="fr-FR" dirty="0"/>
              <a:t>, enrichissement mutuel des disciplines par échanges des connaissances, des analyses, des méthodes</a:t>
            </a:r>
          </a:p>
          <a:p>
            <a:endParaRPr lang="en-GB" dirty="0"/>
          </a:p>
        </p:txBody>
      </p:sp>
      <p:sp>
        <p:nvSpPr>
          <p:cNvPr id="10" name="ZoneTexte 9">
            <a:extLst>
              <a:ext uri="{FF2B5EF4-FFF2-40B4-BE49-F238E27FC236}">
                <a16:creationId xmlns:a16="http://schemas.microsoft.com/office/drawing/2014/main" id="{20455C9B-D43D-4C12-98A8-54CCB30FF8C9}"/>
              </a:ext>
            </a:extLst>
          </p:cNvPr>
          <p:cNvSpPr txBox="1"/>
          <p:nvPr/>
        </p:nvSpPr>
        <p:spPr>
          <a:xfrm>
            <a:off x="77229" y="2266472"/>
            <a:ext cx="10817385" cy="1815882"/>
          </a:xfrm>
          <a:prstGeom prst="rect">
            <a:avLst/>
          </a:prstGeom>
          <a:noFill/>
        </p:spPr>
        <p:txBody>
          <a:bodyPr wrap="none" rtlCol="0">
            <a:spAutoFit/>
          </a:bodyPr>
          <a:lstStyle/>
          <a:p>
            <a:pPr marL="457200" indent="-457200">
              <a:buFont typeface="+mj-lt"/>
              <a:buAutoNum type="arabicPeriod"/>
            </a:pPr>
            <a:r>
              <a:rPr lang="fr-FR" sz="2800" dirty="0"/>
              <a:t>Atouts d’IJCLAB: Instruments et compétences complémentaires</a:t>
            </a:r>
          </a:p>
          <a:p>
            <a:r>
              <a:rPr lang="fr-FR" sz="2800" dirty="0"/>
              <a:t>	</a:t>
            </a:r>
            <a:r>
              <a:rPr lang="fr-FR" sz="2800" dirty="0">
                <a:solidFill>
                  <a:srgbClr val="FF0000"/>
                </a:solidFill>
              </a:rPr>
              <a:t>Vide &amp; Surface/Panama, Scalp, Biologie expérimentale</a:t>
            </a:r>
          </a:p>
          <a:p>
            <a:pPr marL="514350" indent="-514350">
              <a:buFont typeface="+mj-lt"/>
              <a:buAutoNum type="arabicPeriod" startAt="2"/>
            </a:pPr>
            <a:r>
              <a:rPr lang="fr-FR" sz="2800" dirty="0"/>
              <a:t>Interactivité des collaborations scientifiques:</a:t>
            </a:r>
          </a:p>
          <a:p>
            <a:pPr algn="ctr"/>
            <a:r>
              <a:rPr lang="fr-FR" sz="2800" dirty="0"/>
              <a:t>Ouverture vers de nouveaux instruments et compétences</a:t>
            </a:r>
            <a:endParaRPr lang="en-GB" sz="2800" dirty="0"/>
          </a:p>
        </p:txBody>
      </p:sp>
      <p:sp>
        <p:nvSpPr>
          <p:cNvPr id="11" name="Espace réservé de la date 10">
            <a:extLst>
              <a:ext uri="{FF2B5EF4-FFF2-40B4-BE49-F238E27FC236}">
                <a16:creationId xmlns:a16="http://schemas.microsoft.com/office/drawing/2014/main" id="{1E7BC72D-B88F-4B0B-BF59-1763E942E59A}"/>
              </a:ext>
            </a:extLst>
          </p:cNvPr>
          <p:cNvSpPr>
            <a:spLocks noGrp="1"/>
          </p:cNvSpPr>
          <p:nvPr>
            <p:ph type="dt" sz="half" idx="10"/>
          </p:nvPr>
        </p:nvSpPr>
        <p:spPr/>
        <p:txBody>
          <a:bodyPr/>
          <a:lstStyle/>
          <a:p>
            <a:fld id="{51C055D6-F43B-4943-BB0C-13D6976476FD}" type="datetime1">
              <a:rPr lang="en-US" smtClean="0"/>
              <a:t>11/16/2021</a:t>
            </a:fld>
            <a:endParaRPr lang="fr-FR" dirty="0"/>
          </a:p>
        </p:txBody>
      </p:sp>
    </p:spTree>
    <p:extLst>
      <p:ext uri="{BB962C8B-B14F-4D97-AF65-F5344CB8AC3E}">
        <p14:creationId xmlns:p14="http://schemas.microsoft.com/office/powerpoint/2010/main" val="3531426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ANDROMEDE - Accelerator</a:t>
            </a:r>
          </a:p>
        </p:txBody>
      </p:sp>
      <p:sp>
        <p:nvSpPr>
          <p:cNvPr id="7" name="Espace réservé de la date 6"/>
          <p:cNvSpPr>
            <a:spLocks noGrp="1"/>
          </p:cNvSpPr>
          <p:nvPr>
            <p:ph type="dt" sz="half" idx="10"/>
          </p:nvPr>
        </p:nvSpPr>
        <p:spPr/>
        <p:txBody>
          <a:bodyPr/>
          <a:lstStyle/>
          <a:p>
            <a:fld id="{65185CE0-9C3A-4113-8EAF-394433AE8CEA}" type="datetime1">
              <a:rPr lang="en-US" smtClean="0"/>
              <a:t>11/16/2021</a:t>
            </a:fld>
            <a:endParaRPr lang="fr-FR" dirty="0"/>
          </a:p>
        </p:txBody>
      </p:sp>
      <p:pic>
        <p:nvPicPr>
          <p:cNvPr id="46" name="Image 45"/>
          <p:cNvPicPr>
            <a:picLocks noChangeAspect="1"/>
          </p:cNvPicPr>
          <p:nvPr/>
        </p:nvPicPr>
        <p:blipFill rotWithShape="1">
          <a:blip r:embed="rId3">
            <a:extLst>
              <a:ext uri="{28A0092B-C50C-407E-A947-70E740481C1C}">
                <a14:useLocalDpi xmlns:a14="http://schemas.microsoft.com/office/drawing/2010/main" val="0"/>
              </a:ext>
            </a:extLst>
          </a:blip>
          <a:srcRect l="13687"/>
          <a:stretch/>
        </p:blipFill>
        <p:spPr>
          <a:xfrm>
            <a:off x="381321" y="1773893"/>
            <a:ext cx="5509121" cy="4255189"/>
          </a:xfrm>
          <a:prstGeom prst="rect">
            <a:avLst/>
          </a:prstGeom>
        </p:spPr>
      </p:pic>
      <p:sp>
        <p:nvSpPr>
          <p:cNvPr id="47" name="Rectangle 46"/>
          <p:cNvSpPr/>
          <p:nvPr/>
        </p:nvSpPr>
        <p:spPr>
          <a:xfrm>
            <a:off x="6491322" y="2063988"/>
            <a:ext cx="4248472" cy="923330"/>
          </a:xfrm>
          <a:prstGeom prst="rect">
            <a:avLst/>
          </a:prstGeom>
        </p:spPr>
        <p:txBody>
          <a:bodyPr wrap="square">
            <a:spAutoFit/>
          </a:bodyPr>
          <a:lstStyle/>
          <a:p>
            <a:r>
              <a:rPr lang="fr-FR" sz="1800" b="1" i="1" dirty="0">
                <a:solidFill>
                  <a:srgbClr val="7030A0"/>
                </a:solidFill>
                <a:latin typeface="+mn-lt"/>
              </a:rPr>
              <a:t>Beam line at 1°29 </a:t>
            </a:r>
            <a:endParaRPr lang="fr-FR" sz="1800" i="1" dirty="0">
              <a:solidFill>
                <a:srgbClr val="7030A0"/>
              </a:solidFill>
              <a:latin typeface="+mn-lt"/>
            </a:endParaRPr>
          </a:p>
          <a:p>
            <a:r>
              <a:rPr lang="en-GB" sz="1800" dirty="0">
                <a:latin typeface="+mn-lt"/>
              </a:rPr>
              <a:t>Dedicated mainly to molecular beams and metal clusters up to nanoparticles.</a:t>
            </a:r>
          </a:p>
        </p:txBody>
      </p:sp>
      <p:sp>
        <p:nvSpPr>
          <p:cNvPr id="48" name="Rectangle 47"/>
          <p:cNvSpPr/>
          <p:nvPr/>
        </p:nvSpPr>
        <p:spPr>
          <a:xfrm>
            <a:off x="6394500" y="3612405"/>
            <a:ext cx="3780200" cy="1200329"/>
          </a:xfrm>
          <a:prstGeom prst="rect">
            <a:avLst/>
          </a:prstGeom>
        </p:spPr>
        <p:txBody>
          <a:bodyPr wrap="square">
            <a:spAutoFit/>
          </a:bodyPr>
          <a:lstStyle/>
          <a:p>
            <a:r>
              <a:rPr lang="fr-FR" sz="1800" b="1" i="1" dirty="0">
                <a:solidFill>
                  <a:schemeClr val="accent5"/>
                </a:solidFill>
                <a:latin typeface="+mn-lt"/>
              </a:rPr>
              <a:t>Beam line at  90 </a:t>
            </a:r>
            <a:r>
              <a:rPr lang="fr-FR" sz="1800" b="1" dirty="0">
                <a:solidFill>
                  <a:schemeClr val="accent5"/>
                </a:solidFill>
                <a:latin typeface="+mn-lt"/>
              </a:rPr>
              <a:t>°</a:t>
            </a:r>
          </a:p>
          <a:p>
            <a:r>
              <a:rPr lang="en-GB" sz="1800" dirty="0" err="1">
                <a:latin typeface="+mn-lt"/>
              </a:rPr>
              <a:t>Muti</a:t>
            </a:r>
            <a:r>
              <a:rPr lang="en-GB" sz="1800" dirty="0">
                <a:latin typeface="+mn-lt"/>
              </a:rPr>
              <a:t>-charged atomic and molecular ion beams from hydrogen to ions with a mass-to-charge ratio of less than 70. </a:t>
            </a:r>
            <a:endParaRPr lang="fr-FR" sz="1800" dirty="0">
              <a:latin typeface="+mn-lt"/>
            </a:endParaRPr>
          </a:p>
        </p:txBody>
      </p:sp>
      <p:sp>
        <p:nvSpPr>
          <p:cNvPr id="49" name="Rectangle 48"/>
          <p:cNvSpPr/>
          <p:nvPr/>
        </p:nvSpPr>
        <p:spPr>
          <a:xfrm>
            <a:off x="230947" y="626131"/>
            <a:ext cx="10350985" cy="1200329"/>
          </a:xfrm>
          <a:prstGeom prst="rect">
            <a:avLst/>
          </a:prstGeom>
        </p:spPr>
        <p:txBody>
          <a:bodyPr wrap="square">
            <a:spAutoFit/>
          </a:bodyPr>
          <a:lstStyle/>
          <a:p>
            <a:r>
              <a:rPr lang="fr-FR" sz="1800" i="1" dirty="0">
                <a:solidFill>
                  <a:srgbClr val="F39200"/>
                </a:solidFill>
                <a:latin typeface="+mn-lt"/>
              </a:rPr>
              <a:t>Accelerator and ion source</a:t>
            </a:r>
          </a:p>
          <a:p>
            <a:r>
              <a:rPr lang="en-GB" sz="1800" dirty="0">
                <a:latin typeface="+mn-lt"/>
              </a:rPr>
              <a:t>The ion beams are accelerated at high energy by a 4 MV NEC </a:t>
            </a:r>
            <a:r>
              <a:rPr lang="en-GB" sz="1800" dirty="0" err="1">
                <a:latin typeface="+mn-lt"/>
              </a:rPr>
              <a:t>Pelletron</a:t>
            </a:r>
            <a:r>
              <a:rPr lang="en-GB" sz="1800" dirty="0">
                <a:latin typeface="+mn-lt"/>
              </a:rPr>
              <a:t>® accelerator. The terminal of this accelerator is designed to accommodate two types of ion sources, an Electron Cyclotron Resonance Source (</a:t>
            </a:r>
            <a:r>
              <a:rPr lang="en-GB" sz="1800" b="1" dirty="0">
                <a:latin typeface="+mn-lt"/>
              </a:rPr>
              <a:t>ECR</a:t>
            </a:r>
            <a:r>
              <a:rPr lang="en-GB" sz="1800" dirty="0">
                <a:latin typeface="+mn-lt"/>
              </a:rPr>
              <a:t>) and a Liquid Metal Ion Source (</a:t>
            </a:r>
            <a:r>
              <a:rPr lang="en-GB" sz="1800" b="1" dirty="0">
                <a:latin typeface="+mn-lt"/>
              </a:rPr>
              <a:t>LMIS</a:t>
            </a:r>
            <a:r>
              <a:rPr lang="en-GB" sz="1800" dirty="0">
                <a:latin typeface="+mn-lt"/>
              </a:rPr>
              <a:t>).</a:t>
            </a:r>
            <a:endParaRPr lang="fr-FR" sz="1800" dirty="0">
              <a:latin typeface="+mn-lt"/>
            </a:endParaRPr>
          </a:p>
        </p:txBody>
      </p:sp>
      <p:sp>
        <p:nvSpPr>
          <p:cNvPr id="3" name="Espace réservé du pied de page 2">
            <a:extLst>
              <a:ext uri="{FF2B5EF4-FFF2-40B4-BE49-F238E27FC236}">
                <a16:creationId xmlns:a16="http://schemas.microsoft.com/office/drawing/2014/main" id="{9F7C9EA7-4012-4B83-9741-07827C854E2C}"/>
              </a:ext>
            </a:extLst>
          </p:cNvPr>
          <p:cNvSpPr>
            <a:spLocks noGrp="1"/>
          </p:cNvSpPr>
          <p:nvPr>
            <p:ph type="ftr" sz="quarter" idx="11"/>
          </p:nvPr>
        </p:nvSpPr>
        <p:spPr/>
        <p:txBody>
          <a:bodyPr/>
          <a:lstStyle/>
          <a:p>
            <a:r>
              <a:rPr lang="fr-FR"/>
              <a:t>Mon exposé - Journée Irradiation et AnaLyse IJCLAB</a:t>
            </a:r>
            <a:endParaRPr lang="fr-FR" dirty="0"/>
          </a:p>
        </p:txBody>
      </p:sp>
      <p:sp>
        <p:nvSpPr>
          <p:cNvPr id="4" name="Espace réservé du numéro de diapositive 3">
            <a:extLst>
              <a:ext uri="{FF2B5EF4-FFF2-40B4-BE49-F238E27FC236}">
                <a16:creationId xmlns:a16="http://schemas.microsoft.com/office/drawing/2014/main" id="{014C1137-84C3-45A1-BA04-10A0D59458EA}"/>
              </a:ext>
            </a:extLst>
          </p:cNvPr>
          <p:cNvSpPr>
            <a:spLocks noGrp="1"/>
          </p:cNvSpPr>
          <p:nvPr>
            <p:ph type="sldNum" sz="quarter" idx="12"/>
          </p:nvPr>
        </p:nvSpPr>
        <p:spPr/>
        <p:txBody>
          <a:bodyPr/>
          <a:lstStyle/>
          <a:p>
            <a:fld id="{77E71596-5F9D-49C5-9701-16B3CA54319D}" type="slidenum">
              <a:rPr lang="fr-FR" smtClean="0"/>
              <a:pPr/>
              <a:t>3</a:t>
            </a:fld>
            <a:endParaRPr lang="fr-FR" dirty="0"/>
          </a:p>
        </p:txBody>
      </p:sp>
    </p:spTree>
    <p:extLst>
      <p:ext uri="{BB962C8B-B14F-4D97-AF65-F5344CB8AC3E}">
        <p14:creationId xmlns:p14="http://schemas.microsoft.com/office/powerpoint/2010/main" val="65157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base"/>
            <a:r>
              <a:rPr lang="fr-FR" i="1" dirty="0">
                <a:solidFill>
                  <a:schemeClr val="tx1"/>
                </a:solidFill>
                <a:latin typeface="+mn-lt"/>
              </a:rPr>
              <a:t> ECR Ion Source </a:t>
            </a:r>
            <a:r>
              <a:rPr lang="fr-FR" i="1" dirty="0" err="1">
                <a:solidFill>
                  <a:schemeClr val="tx1"/>
                </a:solidFill>
                <a:latin typeface="+mn-lt"/>
              </a:rPr>
              <a:t>Microgan</a:t>
            </a:r>
            <a:endParaRPr lang="fr-FR" i="1" dirty="0">
              <a:solidFill>
                <a:schemeClr val="tx1"/>
              </a:solidFill>
              <a:latin typeface="+mn-lt"/>
            </a:endParaRPr>
          </a:p>
        </p:txBody>
      </p:sp>
      <p:sp>
        <p:nvSpPr>
          <p:cNvPr id="7" name="Espace réservé de la date 6"/>
          <p:cNvSpPr>
            <a:spLocks noGrp="1"/>
          </p:cNvSpPr>
          <p:nvPr>
            <p:ph type="dt" sz="half" idx="10"/>
          </p:nvPr>
        </p:nvSpPr>
        <p:spPr/>
        <p:txBody>
          <a:bodyPr/>
          <a:lstStyle/>
          <a:p>
            <a:fld id="{81D9D482-B545-4F39-BAF7-8C7245B5DA3C}" type="datetime1">
              <a:rPr lang="en-US" smtClean="0"/>
              <a:t>11/16/2021</a:t>
            </a:fld>
            <a:endParaRPr lang="fr-FR" dirty="0"/>
          </a:p>
        </p:txBody>
      </p:sp>
      <p:sp>
        <p:nvSpPr>
          <p:cNvPr id="15" name="Espace réservé du pied de page 14">
            <a:extLst>
              <a:ext uri="{FF2B5EF4-FFF2-40B4-BE49-F238E27FC236}">
                <a16:creationId xmlns:a16="http://schemas.microsoft.com/office/drawing/2014/main" id="{D5567F08-B58E-40CE-A8DD-C184308F32CA}"/>
              </a:ext>
            </a:extLst>
          </p:cNvPr>
          <p:cNvSpPr>
            <a:spLocks noGrp="1"/>
          </p:cNvSpPr>
          <p:nvPr>
            <p:ph type="ftr" sz="quarter" idx="11"/>
          </p:nvPr>
        </p:nvSpPr>
        <p:spPr/>
        <p:txBody>
          <a:bodyPr/>
          <a:lstStyle/>
          <a:p>
            <a:r>
              <a:rPr lang="fr-FR"/>
              <a:t>Mon exposé - Journée Irradiation et AnaLyse IJCLAB</a:t>
            </a:r>
            <a:endParaRPr lang="fr-FR" dirty="0"/>
          </a:p>
        </p:txBody>
      </p:sp>
      <p:sp>
        <p:nvSpPr>
          <p:cNvPr id="16" name="Espace réservé du numéro de diapositive 15">
            <a:extLst>
              <a:ext uri="{FF2B5EF4-FFF2-40B4-BE49-F238E27FC236}">
                <a16:creationId xmlns:a16="http://schemas.microsoft.com/office/drawing/2014/main" id="{CBC6327A-C68D-4C39-951D-73192401B973}"/>
              </a:ext>
            </a:extLst>
          </p:cNvPr>
          <p:cNvSpPr>
            <a:spLocks noGrp="1"/>
          </p:cNvSpPr>
          <p:nvPr>
            <p:ph type="sldNum" sz="quarter" idx="12"/>
          </p:nvPr>
        </p:nvSpPr>
        <p:spPr/>
        <p:txBody>
          <a:bodyPr/>
          <a:lstStyle/>
          <a:p>
            <a:fld id="{77E71596-5F9D-49C5-9701-16B3CA54319D}" type="slidenum">
              <a:rPr lang="fr-FR" smtClean="0"/>
              <a:pPr/>
              <a:t>4</a:t>
            </a:fld>
            <a:endParaRPr lang="fr-FR" dirty="0"/>
          </a:p>
        </p:txBody>
      </p:sp>
      <p:pic>
        <p:nvPicPr>
          <p:cNvPr id="18" name="Image 17">
            <a:extLst>
              <a:ext uri="{FF2B5EF4-FFF2-40B4-BE49-F238E27FC236}">
                <a16:creationId xmlns:a16="http://schemas.microsoft.com/office/drawing/2014/main" id="{61155019-2F57-44EA-B006-AF8B100B8C6A}"/>
              </a:ext>
            </a:extLst>
          </p:cNvPr>
          <p:cNvPicPr>
            <a:picLocks noChangeAspect="1"/>
          </p:cNvPicPr>
          <p:nvPr/>
        </p:nvPicPr>
        <p:blipFill rotWithShape="1">
          <a:blip r:embed="rId3"/>
          <a:srcRect b="33363"/>
          <a:stretch/>
        </p:blipFill>
        <p:spPr>
          <a:xfrm>
            <a:off x="1407590" y="1129218"/>
            <a:ext cx="8079317" cy="4037856"/>
          </a:xfrm>
          <a:prstGeom prst="rect">
            <a:avLst/>
          </a:prstGeom>
        </p:spPr>
      </p:pic>
    </p:spTree>
    <p:extLst>
      <p:ext uri="{BB962C8B-B14F-4D97-AF65-F5344CB8AC3E}">
        <p14:creationId xmlns:p14="http://schemas.microsoft.com/office/powerpoint/2010/main" val="2362570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base"/>
            <a:r>
              <a:rPr lang="fr-FR" i="1" dirty="0">
                <a:solidFill>
                  <a:schemeClr val="tx1"/>
                </a:solidFill>
                <a:latin typeface="+mn-lt"/>
              </a:rPr>
              <a:t> ECR Ion Source </a:t>
            </a:r>
            <a:r>
              <a:rPr lang="fr-FR" i="1" dirty="0" err="1">
                <a:solidFill>
                  <a:schemeClr val="tx1"/>
                </a:solidFill>
                <a:latin typeface="+mn-lt"/>
              </a:rPr>
              <a:t>Microgan</a:t>
            </a:r>
            <a:endParaRPr lang="fr-FR" i="1" dirty="0">
              <a:solidFill>
                <a:schemeClr val="tx1"/>
              </a:solidFill>
              <a:latin typeface="+mn-lt"/>
            </a:endParaRPr>
          </a:p>
        </p:txBody>
      </p:sp>
      <p:sp>
        <p:nvSpPr>
          <p:cNvPr id="7" name="Espace réservé de la date 6"/>
          <p:cNvSpPr>
            <a:spLocks noGrp="1"/>
          </p:cNvSpPr>
          <p:nvPr>
            <p:ph type="dt" sz="half" idx="10"/>
          </p:nvPr>
        </p:nvSpPr>
        <p:spPr/>
        <p:txBody>
          <a:bodyPr/>
          <a:lstStyle/>
          <a:p>
            <a:fld id="{D02E495F-BD15-4A8B-A56A-8D62A801B60E}" type="datetime1">
              <a:rPr lang="en-US" smtClean="0"/>
              <a:t>11/16/2021</a:t>
            </a:fld>
            <a:endParaRPr lang="fr-FR" dirty="0"/>
          </a:p>
        </p:txBody>
      </p:sp>
      <p:sp>
        <p:nvSpPr>
          <p:cNvPr id="11" name="ZoneTexte 10"/>
          <p:cNvSpPr txBox="1"/>
          <p:nvPr/>
        </p:nvSpPr>
        <p:spPr>
          <a:xfrm>
            <a:off x="529988" y="641876"/>
            <a:ext cx="10035606" cy="553998"/>
          </a:xfrm>
          <a:prstGeom prst="rect">
            <a:avLst/>
          </a:prstGeom>
          <a:noFill/>
        </p:spPr>
        <p:txBody>
          <a:bodyPr wrap="square" rtlCol="0">
            <a:spAutoFit/>
          </a:bodyPr>
          <a:lstStyle/>
          <a:p>
            <a:pPr fontAlgn="base"/>
            <a:endParaRPr lang="fr-FR" sz="1000" i="1" dirty="0">
              <a:solidFill>
                <a:srgbClr val="A52455"/>
              </a:solidFill>
              <a:latin typeface="+mj-lt"/>
            </a:endParaRPr>
          </a:p>
          <a:p>
            <a:pPr algn="ctr"/>
            <a:r>
              <a:rPr lang="en-GB" b="1" dirty="0">
                <a:latin typeface="+mj-lt"/>
              </a:rPr>
              <a:t>The ions produced by this source are selected at the accelerator terminal by a Wien filter. </a:t>
            </a:r>
            <a:endParaRPr lang="fr-FR" b="1" dirty="0">
              <a:latin typeface="+mj-lt"/>
            </a:endParaRPr>
          </a:p>
        </p:txBody>
      </p:sp>
      <p:sp>
        <p:nvSpPr>
          <p:cNvPr id="4" name="ZoneTexte 3">
            <a:extLst>
              <a:ext uri="{FF2B5EF4-FFF2-40B4-BE49-F238E27FC236}">
                <a16:creationId xmlns:a16="http://schemas.microsoft.com/office/drawing/2014/main" id="{FFF0D58B-6A93-48D9-AA01-739E6C6D34E0}"/>
              </a:ext>
            </a:extLst>
          </p:cNvPr>
          <p:cNvSpPr txBox="1"/>
          <p:nvPr/>
        </p:nvSpPr>
        <p:spPr>
          <a:xfrm>
            <a:off x="1969729" y="1363998"/>
            <a:ext cx="2435282" cy="400110"/>
          </a:xfrm>
          <a:prstGeom prst="rect">
            <a:avLst/>
          </a:prstGeom>
          <a:noFill/>
        </p:spPr>
        <p:txBody>
          <a:bodyPr wrap="none" rtlCol="0">
            <a:spAutoFit/>
          </a:bodyPr>
          <a:lstStyle/>
          <a:p>
            <a:r>
              <a:rPr lang="fr-FR" dirty="0"/>
              <a:t>Atomic ions (Argon)</a:t>
            </a:r>
            <a:endParaRPr lang="en-GB" dirty="0"/>
          </a:p>
        </p:txBody>
      </p:sp>
      <p:sp>
        <p:nvSpPr>
          <p:cNvPr id="5" name="ZoneTexte 4">
            <a:extLst>
              <a:ext uri="{FF2B5EF4-FFF2-40B4-BE49-F238E27FC236}">
                <a16:creationId xmlns:a16="http://schemas.microsoft.com/office/drawing/2014/main" id="{EC80799D-5B39-4D26-8E89-7B38BE4A3B34}"/>
              </a:ext>
            </a:extLst>
          </p:cNvPr>
          <p:cNvSpPr txBox="1"/>
          <p:nvPr/>
        </p:nvSpPr>
        <p:spPr>
          <a:xfrm>
            <a:off x="7762651" y="1363998"/>
            <a:ext cx="2606804" cy="400110"/>
          </a:xfrm>
          <a:prstGeom prst="rect">
            <a:avLst/>
          </a:prstGeom>
          <a:noFill/>
        </p:spPr>
        <p:txBody>
          <a:bodyPr wrap="none" rtlCol="0">
            <a:spAutoFit/>
          </a:bodyPr>
          <a:lstStyle/>
          <a:p>
            <a:r>
              <a:rPr lang="fr-FR" dirty="0" err="1"/>
              <a:t>Molecular</a:t>
            </a:r>
            <a:r>
              <a:rPr lang="fr-FR" dirty="0"/>
              <a:t> ions (CO</a:t>
            </a:r>
            <a:r>
              <a:rPr lang="fr-FR" baseline="-25000" dirty="0"/>
              <a:t>2</a:t>
            </a:r>
            <a:r>
              <a:rPr lang="fr-FR" dirty="0"/>
              <a:t>)</a:t>
            </a:r>
            <a:endParaRPr lang="en-GB" dirty="0"/>
          </a:p>
        </p:txBody>
      </p:sp>
      <p:grpSp>
        <p:nvGrpSpPr>
          <p:cNvPr id="8" name="Groupe 7">
            <a:extLst>
              <a:ext uri="{FF2B5EF4-FFF2-40B4-BE49-F238E27FC236}">
                <a16:creationId xmlns:a16="http://schemas.microsoft.com/office/drawing/2014/main" id="{03389DAC-A0F0-4A2D-AFDA-A9E681056F47}"/>
              </a:ext>
            </a:extLst>
          </p:cNvPr>
          <p:cNvGrpSpPr/>
          <p:nvPr/>
        </p:nvGrpSpPr>
        <p:grpSpPr>
          <a:xfrm>
            <a:off x="217255" y="1823383"/>
            <a:ext cx="4901484" cy="3643362"/>
            <a:chOff x="217255" y="1823383"/>
            <a:chExt cx="4901484" cy="3643362"/>
          </a:xfrm>
        </p:grpSpPr>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l="35" t="-859" r="50055" b="45210"/>
            <a:stretch/>
          </p:blipFill>
          <p:spPr>
            <a:xfrm>
              <a:off x="217255" y="1823383"/>
              <a:ext cx="4901484" cy="3643362"/>
            </a:xfrm>
            <a:prstGeom prst="rect">
              <a:avLst/>
            </a:prstGeom>
          </p:spPr>
        </p:pic>
        <p:sp>
          <p:nvSpPr>
            <p:cNvPr id="6" name="Rectangle 5">
              <a:extLst>
                <a:ext uri="{FF2B5EF4-FFF2-40B4-BE49-F238E27FC236}">
                  <a16:creationId xmlns:a16="http://schemas.microsoft.com/office/drawing/2014/main" id="{2AFE909C-EB24-43F6-88C9-3354CB763E90}"/>
                </a:ext>
              </a:extLst>
            </p:cNvPr>
            <p:cNvSpPr/>
            <p:nvPr/>
          </p:nvSpPr>
          <p:spPr>
            <a:xfrm>
              <a:off x="217255" y="4695490"/>
              <a:ext cx="3944996" cy="771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Rectangle 2">
            <a:extLst>
              <a:ext uri="{FF2B5EF4-FFF2-40B4-BE49-F238E27FC236}">
                <a16:creationId xmlns:a16="http://schemas.microsoft.com/office/drawing/2014/main" id="{BE2944FB-9E45-4F4E-9A49-7D13BACF5500}"/>
              </a:ext>
            </a:extLst>
          </p:cNvPr>
          <p:cNvSpPr/>
          <p:nvPr/>
        </p:nvSpPr>
        <p:spPr>
          <a:xfrm>
            <a:off x="75646" y="1793830"/>
            <a:ext cx="5040559" cy="359422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H</a:t>
            </a:r>
            <a:r>
              <a:rPr lang="fr-FR" baseline="30000" dirty="0">
                <a:solidFill>
                  <a:schemeClr val="tx1"/>
                </a:solidFill>
              </a:rPr>
              <a:t>+ </a:t>
            </a:r>
            <a:endParaRPr lang="fr-FR" baseline="30000" dirty="0">
              <a:solidFill>
                <a:srgbClr val="FF0000"/>
              </a:solidFill>
            </a:endParaRPr>
          </a:p>
          <a:p>
            <a:pPr algn="ctr"/>
            <a:r>
              <a:rPr lang="fr-FR" dirty="0">
                <a:solidFill>
                  <a:schemeClr val="tx1"/>
                </a:solidFill>
              </a:rPr>
              <a:t>C, O, N </a:t>
            </a:r>
            <a:r>
              <a:rPr lang="fr-FR" baseline="30000" dirty="0" err="1">
                <a:solidFill>
                  <a:schemeClr val="tx1"/>
                </a:solidFill>
              </a:rPr>
              <a:t>n</a:t>
            </a:r>
            <a:r>
              <a:rPr lang="fr-FR" baseline="30000" dirty="0">
                <a:solidFill>
                  <a:schemeClr val="tx1"/>
                </a:solidFill>
              </a:rPr>
              <a:t>+ </a:t>
            </a:r>
            <a:r>
              <a:rPr lang="fr-FR" dirty="0">
                <a:solidFill>
                  <a:schemeClr val="tx1"/>
                </a:solidFill>
              </a:rPr>
              <a:t>n=1-4</a:t>
            </a:r>
          </a:p>
          <a:p>
            <a:pPr algn="ctr"/>
            <a:r>
              <a:rPr lang="fr-FR" dirty="0">
                <a:solidFill>
                  <a:schemeClr val="tx1"/>
                </a:solidFill>
              </a:rPr>
              <a:t>F</a:t>
            </a:r>
            <a:r>
              <a:rPr lang="fr-FR" baseline="30000" dirty="0">
                <a:solidFill>
                  <a:schemeClr val="tx1"/>
                </a:solidFill>
              </a:rPr>
              <a:t>n+</a:t>
            </a:r>
            <a:r>
              <a:rPr lang="fr-FR" dirty="0">
                <a:solidFill>
                  <a:prstClr val="black"/>
                </a:solidFill>
              </a:rPr>
              <a:t> n=1-4 </a:t>
            </a:r>
            <a:endParaRPr lang="fr-FR" baseline="30000" dirty="0">
              <a:solidFill>
                <a:schemeClr val="tx1"/>
              </a:solidFill>
            </a:endParaRPr>
          </a:p>
          <a:p>
            <a:pPr algn="ctr"/>
            <a:r>
              <a:rPr lang="fr-FR" dirty="0" err="1">
                <a:solidFill>
                  <a:schemeClr val="tx1"/>
                </a:solidFill>
              </a:rPr>
              <a:t>Ne</a:t>
            </a:r>
            <a:r>
              <a:rPr lang="fr-FR" baseline="30000" dirty="0" err="1">
                <a:solidFill>
                  <a:schemeClr val="tx1"/>
                </a:solidFill>
              </a:rPr>
              <a:t>p</a:t>
            </a:r>
            <a:r>
              <a:rPr lang="fr-FR" baseline="30000" dirty="0">
                <a:solidFill>
                  <a:schemeClr val="tx1"/>
                </a:solidFill>
              </a:rPr>
              <a:t>+ </a:t>
            </a:r>
            <a:r>
              <a:rPr lang="fr-FR" dirty="0">
                <a:solidFill>
                  <a:schemeClr val="tx1"/>
                </a:solidFill>
              </a:rPr>
              <a:t>p=1-4</a:t>
            </a:r>
          </a:p>
          <a:p>
            <a:pPr algn="ctr"/>
            <a:r>
              <a:rPr lang="fr-FR" dirty="0">
                <a:solidFill>
                  <a:schemeClr val="tx1"/>
                </a:solidFill>
              </a:rPr>
              <a:t>S</a:t>
            </a:r>
            <a:r>
              <a:rPr lang="fr-FR" baseline="30000" dirty="0">
                <a:solidFill>
                  <a:schemeClr val="tx1"/>
                </a:solidFill>
              </a:rPr>
              <a:t>n+ </a:t>
            </a:r>
            <a:r>
              <a:rPr lang="fr-FR" dirty="0">
                <a:solidFill>
                  <a:prstClr val="black"/>
                </a:solidFill>
              </a:rPr>
              <a:t>n=1-4 </a:t>
            </a:r>
            <a:endParaRPr lang="fr-FR" baseline="30000" dirty="0">
              <a:solidFill>
                <a:schemeClr val="tx1"/>
              </a:solidFill>
            </a:endParaRPr>
          </a:p>
          <a:p>
            <a:pPr algn="ctr"/>
            <a:r>
              <a:rPr lang="fr-FR" dirty="0">
                <a:solidFill>
                  <a:schemeClr val="tx1"/>
                </a:solidFill>
              </a:rPr>
              <a:t>Ar, Kr, </a:t>
            </a:r>
            <a:r>
              <a:rPr lang="fr-FR" dirty="0" err="1">
                <a:solidFill>
                  <a:schemeClr val="tx1"/>
                </a:solidFill>
              </a:rPr>
              <a:t>Xe</a:t>
            </a:r>
            <a:r>
              <a:rPr lang="fr-FR" baseline="30000" dirty="0" err="1">
                <a:solidFill>
                  <a:schemeClr val="tx1"/>
                </a:solidFill>
              </a:rPr>
              <a:t>n</a:t>
            </a:r>
            <a:r>
              <a:rPr lang="fr-FR" baseline="30000" dirty="0">
                <a:solidFill>
                  <a:schemeClr val="tx1"/>
                </a:solidFill>
              </a:rPr>
              <a:t>+</a:t>
            </a:r>
            <a:r>
              <a:rPr lang="fr-FR" dirty="0">
                <a:solidFill>
                  <a:schemeClr val="tx1"/>
                </a:solidFill>
              </a:rPr>
              <a:t> n=1- 8 ou 10</a:t>
            </a:r>
          </a:p>
          <a:p>
            <a:pPr algn="ctr"/>
            <a:endParaRPr lang="fr-FR" baseline="30000" dirty="0">
              <a:solidFill>
                <a:schemeClr val="tx1"/>
              </a:solidFill>
            </a:endParaRPr>
          </a:p>
          <a:p>
            <a:pPr algn="ctr"/>
            <a:r>
              <a:rPr lang="en-GB" dirty="0">
                <a:solidFill>
                  <a:schemeClr val="tx1"/>
                </a:solidFill>
              </a:rPr>
              <a:t>The maximum currents are from several µA to tens of µA.</a:t>
            </a:r>
          </a:p>
          <a:p>
            <a:pPr algn="ctr"/>
            <a:r>
              <a:rPr lang="en-GB" dirty="0">
                <a:solidFill>
                  <a:schemeClr val="tx1"/>
                </a:solidFill>
              </a:rPr>
              <a:t>Millimetre size</a:t>
            </a:r>
          </a:p>
        </p:txBody>
      </p:sp>
      <p:grpSp>
        <p:nvGrpSpPr>
          <p:cNvPr id="14" name="Groupe 13">
            <a:extLst>
              <a:ext uri="{FF2B5EF4-FFF2-40B4-BE49-F238E27FC236}">
                <a16:creationId xmlns:a16="http://schemas.microsoft.com/office/drawing/2014/main" id="{74B51405-E994-47EF-84C9-191003540CA9}"/>
              </a:ext>
            </a:extLst>
          </p:cNvPr>
          <p:cNvGrpSpPr/>
          <p:nvPr/>
        </p:nvGrpSpPr>
        <p:grpSpPr>
          <a:xfrm>
            <a:off x="5761908" y="1748471"/>
            <a:ext cx="5004800" cy="3718274"/>
            <a:chOff x="5761908" y="1748471"/>
            <a:chExt cx="5004800" cy="3718274"/>
          </a:xfrm>
        </p:grpSpPr>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51441" t="-2107" r="-1351" b="46458"/>
            <a:stretch/>
          </p:blipFill>
          <p:spPr>
            <a:xfrm>
              <a:off x="5764442" y="1748471"/>
              <a:ext cx="5002266" cy="3718274"/>
            </a:xfrm>
            <a:prstGeom prst="rect">
              <a:avLst/>
            </a:prstGeom>
          </p:spPr>
        </p:pic>
        <p:sp>
          <p:nvSpPr>
            <p:cNvPr id="9" name="Rectangle 8">
              <a:extLst>
                <a:ext uri="{FF2B5EF4-FFF2-40B4-BE49-F238E27FC236}">
                  <a16:creationId xmlns:a16="http://schemas.microsoft.com/office/drawing/2014/main" id="{9D5A2EE4-E015-46A6-82AB-7A226B8DA051}"/>
                </a:ext>
              </a:extLst>
            </p:cNvPr>
            <p:cNvSpPr/>
            <p:nvPr/>
          </p:nvSpPr>
          <p:spPr>
            <a:xfrm>
              <a:off x="5761908" y="4790102"/>
              <a:ext cx="3839708" cy="627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a:extLst>
              <a:ext uri="{FF2B5EF4-FFF2-40B4-BE49-F238E27FC236}">
                <a16:creationId xmlns:a16="http://schemas.microsoft.com/office/drawing/2014/main" id="{6C77E252-1BD7-41D7-A65E-4033F43BED66}"/>
              </a:ext>
            </a:extLst>
          </p:cNvPr>
          <p:cNvSpPr/>
          <p:nvPr/>
        </p:nvSpPr>
        <p:spPr>
          <a:xfrm>
            <a:off x="5656570" y="1823383"/>
            <a:ext cx="5040559" cy="3594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30000" dirty="0">
              <a:solidFill>
                <a:srgbClr val="FF0000"/>
              </a:solidFill>
            </a:endParaRPr>
          </a:p>
          <a:p>
            <a:pPr algn="ctr"/>
            <a:r>
              <a:rPr lang="fr-FR" dirty="0">
                <a:solidFill>
                  <a:schemeClr val="tx1"/>
                </a:solidFill>
              </a:rPr>
              <a:t>CO, CO</a:t>
            </a:r>
            <a:r>
              <a:rPr lang="fr-FR" baseline="-25000" dirty="0">
                <a:solidFill>
                  <a:schemeClr val="tx1"/>
                </a:solidFill>
              </a:rPr>
              <a:t>2</a:t>
            </a:r>
            <a:r>
              <a:rPr lang="fr-FR" baseline="30000" dirty="0">
                <a:solidFill>
                  <a:schemeClr val="tx1"/>
                </a:solidFill>
              </a:rPr>
              <a:t>+</a:t>
            </a:r>
            <a:endParaRPr lang="fr-FR" dirty="0">
              <a:solidFill>
                <a:schemeClr val="tx1"/>
              </a:solidFill>
            </a:endParaRPr>
          </a:p>
          <a:p>
            <a:pPr algn="ctr"/>
            <a:r>
              <a:rPr lang="fr-FR" dirty="0" err="1">
                <a:solidFill>
                  <a:schemeClr val="tx1"/>
                </a:solidFill>
              </a:rPr>
              <a:t>CH</a:t>
            </a:r>
            <a:r>
              <a:rPr lang="fr-FR" baseline="-25000" dirty="0" err="1">
                <a:solidFill>
                  <a:schemeClr val="tx1"/>
                </a:solidFill>
              </a:rPr>
              <a:t>n</a:t>
            </a:r>
            <a:r>
              <a:rPr lang="fr-FR" baseline="30000" dirty="0">
                <a:solidFill>
                  <a:schemeClr val="tx1"/>
                </a:solidFill>
              </a:rPr>
              <a:t>+</a:t>
            </a:r>
            <a:r>
              <a:rPr lang="fr-FR" dirty="0">
                <a:solidFill>
                  <a:prstClr val="black"/>
                </a:solidFill>
              </a:rPr>
              <a:t> n=1-4 </a:t>
            </a:r>
            <a:endParaRPr lang="fr-FR" baseline="30000" dirty="0">
              <a:solidFill>
                <a:schemeClr val="tx1"/>
              </a:solidFill>
            </a:endParaRPr>
          </a:p>
          <a:p>
            <a:pPr algn="ctr"/>
            <a:r>
              <a:rPr lang="fr-FR" dirty="0">
                <a:solidFill>
                  <a:schemeClr val="tx1"/>
                </a:solidFill>
              </a:rPr>
              <a:t>C</a:t>
            </a:r>
            <a:r>
              <a:rPr lang="fr-FR" baseline="-25000" dirty="0">
                <a:solidFill>
                  <a:schemeClr val="tx1"/>
                </a:solidFill>
              </a:rPr>
              <a:t>2</a:t>
            </a:r>
            <a:r>
              <a:rPr lang="fr-FR" dirty="0">
                <a:solidFill>
                  <a:schemeClr val="tx1"/>
                </a:solidFill>
              </a:rPr>
              <a:t>H</a:t>
            </a:r>
            <a:r>
              <a:rPr lang="fr-FR" baseline="-25000" dirty="0">
                <a:solidFill>
                  <a:schemeClr val="tx1"/>
                </a:solidFill>
              </a:rPr>
              <a:t>p</a:t>
            </a:r>
            <a:r>
              <a:rPr lang="fr-FR" baseline="30000" dirty="0">
                <a:solidFill>
                  <a:schemeClr val="tx1"/>
                </a:solidFill>
              </a:rPr>
              <a:t>+ </a:t>
            </a:r>
            <a:r>
              <a:rPr lang="fr-FR" dirty="0">
                <a:solidFill>
                  <a:schemeClr val="tx1"/>
                </a:solidFill>
              </a:rPr>
              <a:t>p=1-6</a:t>
            </a:r>
          </a:p>
          <a:p>
            <a:pPr algn="ctr"/>
            <a:r>
              <a:rPr lang="fr-FR" dirty="0" err="1">
                <a:solidFill>
                  <a:schemeClr val="tx1"/>
                </a:solidFill>
              </a:rPr>
              <a:t>SF</a:t>
            </a:r>
            <a:r>
              <a:rPr lang="fr-FR" baseline="-25000" dirty="0" err="1">
                <a:solidFill>
                  <a:schemeClr val="tx1"/>
                </a:solidFill>
              </a:rPr>
              <a:t>n</a:t>
            </a:r>
            <a:r>
              <a:rPr lang="fr-FR" baseline="30000" dirty="0">
                <a:solidFill>
                  <a:schemeClr val="tx1"/>
                </a:solidFill>
              </a:rPr>
              <a:t>+ </a:t>
            </a:r>
            <a:r>
              <a:rPr lang="fr-FR" dirty="0">
                <a:solidFill>
                  <a:prstClr val="black"/>
                </a:solidFill>
              </a:rPr>
              <a:t>n=1-5</a:t>
            </a:r>
          </a:p>
          <a:p>
            <a:pPr algn="ctr"/>
            <a:r>
              <a:rPr lang="fr-FR" dirty="0" err="1">
                <a:solidFill>
                  <a:srgbClr val="FF0000"/>
                </a:solidFill>
              </a:rPr>
              <a:t>With</a:t>
            </a:r>
            <a:r>
              <a:rPr lang="fr-FR" dirty="0">
                <a:solidFill>
                  <a:srgbClr val="FF0000"/>
                </a:solidFill>
              </a:rPr>
              <a:t> </a:t>
            </a:r>
            <a:r>
              <a:rPr lang="fr-FR" dirty="0" err="1">
                <a:solidFill>
                  <a:srgbClr val="FF0000"/>
                </a:solidFill>
              </a:rPr>
              <a:t>oven</a:t>
            </a:r>
            <a:endParaRPr lang="fr-FR" baseline="30000" dirty="0">
              <a:solidFill>
                <a:srgbClr val="FF0000"/>
              </a:solidFill>
            </a:endParaRPr>
          </a:p>
          <a:p>
            <a:pPr algn="ctr"/>
            <a:r>
              <a:rPr lang="en-GB" dirty="0">
                <a:solidFill>
                  <a:srgbClr val="FF0000"/>
                </a:solidFill>
              </a:rPr>
              <a:t>C</a:t>
            </a:r>
            <a:r>
              <a:rPr lang="en-GB" baseline="-25000" dirty="0">
                <a:solidFill>
                  <a:srgbClr val="FF0000"/>
                </a:solidFill>
              </a:rPr>
              <a:t>36</a:t>
            </a:r>
            <a:r>
              <a:rPr lang="en-GB" dirty="0">
                <a:solidFill>
                  <a:srgbClr val="FF0000"/>
                </a:solidFill>
              </a:rPr>
              <a:t>H</a:t>
            </a:r>
            <a:r>
              <a:rPr lang="en-GB" baseline="-25000" dirty="0">
                <a:solidFill>
                  <a:srgbClr val="FF0000"/>
                </a:solidFill>
              </a:rPr>
              <a:t>18</a:t>
            </a:r>
            <a:r>
              <a:rPr lang="en-GB" baseline="30000" dirty="0">
                <a:solidFill>
                  <a:srgbClr val="FF0000"/>
                </a:solidFill>
              </a:rPr>
              <a:t>n+</a:t>
            </a:r>
            <a:r>
              <a:rPr lang="en-GB" dirty="0">
                <a:solidFill>
                  <a:srgbClr val="FF0000"/>
                </a:solidFill>
              </a:rPr>
              <a:t>, C</a:t>
            </a:r>
            <a:r>
              <a:rPr lang="en-GB" baseline="-25000" dirty="0">
                <a:solidFill>
                  <a:srgbClr val="FF0000"/>
                </a:solidFill>
              </a:rPr>
              <a:t>60</a:t>
            </a:r>
            <a:r>
              <a:rPr lang="en-GB" dirty="0">
                <a:solidFill>
                  <a:srgbClr val="FF0000"/>
                </a:solidFill>
              </a:rPr>
              <a:t> </a:t>
            </a:r>
            <a:r>
              <a:rPr lang="en-GB" baseline="30000" dirty="0">
                <a:solidFill>
                  <a:srgbClr val="FF0000"/>
                </a:solidFill>
              </a:rPr>
              <a:t>n+</a:t>
            </a:r>
            <a:r>
              <a:rPr lang="fr-FR" dirty="0">
                <a:solidFill>
                  <a:srgbClr val="FF0000"/>
                </a:solidFill>
              </a:rPr>
              <a:t> n=1-3 </a:t>
            </a:r>
            <a:endParaRPr lang="en-GB" b="1" baseline="30000" dirty="0">
              <a:solidFill>
                <a:srgbClr val="FF0000"/>
              </a:solidFill>
            </a:endParaRPr>
          </a:p>
          <a:p>
            <a:pPr algn="ctr"/>
            <a:r>
              <a:rPr lang="en-GB" dirty="0">
                <a:solidFill>
                  <a:schemeClr val="tx1"/>
                </a:solidFill>
              </a:rPr>
              <a:t>Maximum currents range from a few </a:t>
            </a:r>
            <a:r>
              <a:rPr lang="en-GB" dirty="0" err="1">
                <a:solidFill>
                  <a:schemeClr val="tx1"/>
                </a:solidFill>
              </a:rPr>
              <a:t>nA</a:t>
            </a:r>
            <a:r>
              <a:rPr lang="en-GB" dirty="0">
                <a:solidFill>
                  <a:schemeClr val="tx1"/>
                </a:solidFill>
              </a:rPr>
              <a:t> to hundreds of </a:t>
            </a:r>
            <a:r>
              <a:rPr lang="en-GB" dirty="0" err="1">
                <a:solidFill>
                  <a:schemeClr val="tx1"/>
                </a:solidFill>
              </a:rPr>
              <a:t>nA.</a:t>
            </a:r>
            <a:endParaRPr lang="en-GB" dirty="0">
              <a:solidFill>
                <a:schemeClr val="tx1"/>
              </a:solidFill>
            </a:endParaRPr>
          </a:p>
          <a:p>
            <a:pPr algn="ctr"/>
            <a:r>
              <a:rPr lang="en-GB" dirty="0">
                <a:solidFill>
                  <a:schemeClr val="tx1"/>
                </a:solidFill>
              </a:rPr>
              <a:t>Dimensions from 100 µm to mm</a:t>
            </a:r>
          </a:p>
        </p:txBody>
      </p:sp>
      <p:sp>
        <p:nvSpPr>
          <p:cNvPr id="15" name="Espace réservé du pied de page 14">
            <a:extLst>
              <a:ext uri="{FF2B5EF4-FFF2-40B4-BE49-F238E27FC236}">
                <a16:creationId xmlns:a16="http://schemas.microsoft.com/office/drawing/2014/main" id="{D5567F08-B58E-40CE-A8DD-C184308F32CA}"/>
              </a:ext>
            </a:extLst>
          </p:cNvPr>
          <p:cNvSpPr>
            <a:spLocks noGrp="1"/>
          </p:cNvSpPr>
          <p:nvPr>
            <p:ph type="ftr" sz="quarter" idx="11"/>
          </p:nvPr>
        </p:nvSpPr>
        <p:spPr/>
        <p:txBody>
          <a:bodyPr/>
          <a:lstStyle/>
          <a:p>
            <a:r>
              <a:rPr lang="fr-FR"/>
              <a:t>Mon exposé - Journée Irradiation et AnaLyse IJCLAB</a:t>
            </a:r>
            <a:endParaRPr lang="fr-FR" dirty="0"/>
          </a:p>
        </p:txBody>
      </p:sp>
      <p:sp>
        <p:nvSpPr>
          <p:cNvPr id="16" name="Espace réservé du numéro de diapositive 15">
            <a:extLst>
              <a:ext uri="{FF2B5EF4-FFF2-40B4-BE49-F238E27FC236}">
                <a16:creationId xmlns:a16="http://schemas.microsoft.com/office/drawing/2014/main" id="{CBC6327A-C68D-4C39-951D-73192401B973}"/>
              </a:ext>
            </a:extLst>
          </p:cNvPr>
          <p:cNvSpPr>
            <a:spLocks noGrp="1"/>
          </p:cNvSpPr>
          <p:nvPr>
            <p:ph type="sldNum" sz="quarter" idx="12"/>
          </p:nvPr>
        </p:nvSpPr>
        <p:spPr/>
        <p:txBody>
          <a:bodyPr/>
          <a:lstStyle/>
          <a:p>
            <a:fld id="{77E71596-5F9D-49C5-9701-16B3CA54319D}" type="slidenum">
              <a:rPr lang="fr-FR" smtClean="0"/>
              <a:pPr/>
              <a:t>5</a:t>
            </a:fld>
            <a:endParaRPr lang="fr-FR" dirty="0"/>
          </a:p>
        </p:txBody>
      </p:sp>
    </p:spTree>
    <p:extLst>
      <p:ext uri="{BB962C8B-B14F-4D97-AF65-F5344CB8AC3E}">
        <p14:creationId xmlns:p14="http://schemas.microsoft.com/office/powerpoint/2010/main" val="30503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Sources :</a:t>
            </a:r>
            <a:r>
              <a:rPr lang="fr-FR" dirty="0"/>
              <a:t> </a:t>
            </a:r>
            <a:r>
              <a:rPr lang="fr-FR" dirty="0">
                <a:latin typeface="+mn-lt"/>
              </a:rPr>
              <a:t>LMIS, Ionic </a:t>
            </a:r>
            <a:r>
              <a:rPr lang="fr-FR" dirty="0" err="1">
                <a:latin typeface="+mn-lt"/>
              </a:rPr>
              <a:t>column</a:t>
            </a:r>
            <a:r>
              <a:rPr lang="fr-FR" dirty="0">
                <a:latin typeface="+mn-lt"/>
              </a:rPr>
              <a:t> « NAPIS »</a:t>
            </a:r>
          </a:p>
        </p:txBody>
      </p:sp>
      <p:sp>
        <p:nvSpPr>
          <p:cNvPr id="7" name="Espace réservé de la date 6"/>
          <p:cNvSpPr>
            <a:spLocks noGrp="1"/>
          </p:cNvSpPr>
          <p:nvPr>
            <p:ph type="dt" sz="half" idx="10"/>
          </p:nvPr>
        </p:nvSpPr>
        <p:spPr/>
        <p:txBody>
          <a:bodyPr/>
          <a:lstStyle/>
          <a:p>
            <a:fld id="{E1D3715E-7DC8-4297-861C-7DD5FCE2D615}" type="datetime1">
              <a:rPr lang="en-US" smtClean="0"/>
              <a:t>11/16/2021</a:t>
            </a:fld>
            <a:endParaRPr lang="fr-FR" dirty="0"/>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6</a:t>
            </a:fld>
            <a:endParaRPr lang="fr-FR" dirty="0"/>
          </a:p>
        </p:txBody>
      </p:sp>
      <p:pic>
        <p:nvPicPr>
          <p:cNvPr id="8" name="Image 7">
            <a:extLst>
              <a:ext uri="{FF2B5EF4-FFF2-40B4-BE49-F238E27FC236}">
                <a16:creationId xmlns:a16="http://schemas.microsoft.com/office/drawing/2014/main" id="{FD817C68-5CBB-4476-AFBC-8B5D565DECDE}"/>
              </a:ext>
            </a:extLst>
          </p:cNvPr>
          <p:cNvPicPr>
            <a:picLocks noChangeAspect="1"/>
          </p:cNvPicPr>
          <p:nvPr/>
        </p:nvPicPr>
        <p:blipFill>
          <a:blip r:embed="rId3"/>
          <a:stretch>
            <a:fillRect/>
          </a:stretch>
        </p:blipFill>
        <p:spPr>
          <a:xfrm>
            <a:off x="1542526" y="791838"/>
            <a:ext cx="7687722" cy="4712616"/>
          </a:xfrm>
          <a:prstGeom prst="rect">
            <a:avLst/>
          </a:prstGeom>
        </p:spPr>
      </p:pic>
    </p:spTree>
    <p:extLst>
      <p:ext uri="{BB962C8B-B14F-4D97-AF65-F5344CB8AC3E}">
        <p14:creationId xmlns:p14="http://schemas.microsoft.com/office/powerpoint/2010/main" val="4042460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mn-lt"/>
              </a:rPr>
              <a:t>Sources :</a:t>
            </a:r>
            <a:r>
              <a:rPr lang="fr-FR" dirty="0"/>
              <a:t> </a:t>
            </a:r>
            <a:r>
              <a:rPr lang="fr-FR" dirty="0">
                <a:latin typeface="+mn-lt"/>
              </a:rPr>
              <a:t>LMIS, Ionic </a:t>
            </a:r>
            <a:r>
              <a:rPr lang="fr-FR" dirty="0" err="1">
                <a:latin typeface="+mn-lt"/>
              </a:rPr>
              <a:t>column</a:t>
            </a:r>
            <a:r>
              <a:rPr lang="fr-FR" dirty="0">
                <a:latin typeface="+mn-lt"/>
              </a:rPr>
              <a:t> « NAPIS »</a:t>
            </a:r>
          </a:p>
        </p:txBody>
      </p:sp>
      <p:sp>
        <p:nvSpPr>
          <p:cNvPr id="7" name="Espace réservé de la date 6"/>
          <p:cNvSpPr>
            <a:spLocks noGrp="1"/>
          </p:cNvSpPr>
          <p:nvPr>
            <p:ph type="dt" sz="half" idx="10"/>
          </p:nvPr>
        </p:nvSpPr>
        <p:spPr/>
        <p:txBody>
          <a:bodyPr/>
          <a:lstStyle/>
          <a:p>
            <a:fld id="{DD5DFA4A-637F-4061-A27F-B04C3582D02C}" type="datetime1">
              <a:rPr lang="en-US" smtClean="0"/>
              <a:t>11/16/2021</a:t>
            </a:fld>
            <a:endParaRPr lang="fr-FR" dirty="0"/>
          </a:p>
        </p:txBody>
      </p:sp>
      <p:sp>
        <p:nvSpPr>
          <p:cNvPr id="11" name="ZoneTexte 10"/>
          <p:cNvSpPr txBox="1"/>
          <p:nvPr/>
        </p:nvSpPr>
        <p:spPr>
          <a:xfrm>
            <a:off x="201811" y="670388"/>
            <a:ext cx="4752528" cy="1169551"/>
          </a:xfrm>
          <a:prstGeom prst="rect">
            <a:avLst/>
          </a:prstGeom>
          <a:noFill/>
        </p:spPr>
        <p:txBody>
          <a:bodyPr wrap="square" rtlCol="0">
            <a:spAutoFit/>
          </a:bodyPr>
          <a:lstStyle/>
          <a:p>
            <a:pPr fontAlgn="base"/>
            <a:endParaRPr lang="fr-FR" sz="1000" i="1" dirty="0">
              <a:solidFill>
                <a:srgbClr val="A52455"/>
              </a:solidFill>
              <a:latin typeface="+mj-lt"/>
            </a:endParaRPr>
          </a:p>
          <a:p>
            <a:r>
              <a:rPr lang="en-GB" dirty="0">
                <a:latin typeface="+mj-lt"/>
              </a:rPr>
              <a:t>The NAPIS column is equipped with a Liquid Metal Ion Source (LMIS) providing beams of atomic ions, clusters and gold nanoparticles.</a:t>
            </a:r>
          </a:p>
        </p:txBody>
      </p:sp>
      <p:graphicFrame>
        <p:nvGraphicFramePr>
          <p:cNvPr id="3" name="Tableau 2"/>
          <p:cNvGraphicFramePr>
            <a:graphicFrameLocks noGrp="1"/>
          </p:cNvGraphicFramePr>
          <p:nvPr>
            <p:extLst/>
          </p:nvPr>
        </p:nvGraphicFramePr>
        <p:xfrm>
          <a:off x="5170363" y="910579"/>
          <a:ext cx="5190108" cy="3705380"/>
        </p:xfrm>
        <a:graphic>
          <a:graphicData uri="http://schemas.openxmlformats.org/drawingml/2006/table">
            <a:tbl>
              <a:tblPr firstRow="1" firstCol="1" bandRow="1" bandCol="1">
                <a:tableStyleId>{5C22544A-7EE6-4342-B048-85BDC9FD1C3A}</a:tableStyleId>
              </a:tblPr>
              <a:tblGrid>
                <a:gridCol w="1158802">
                  <a:extLst>
                    <a:ext uri="{9D8B030D-6E8A-4147-A177-3AD203B41FA5}">
                      <a16:colId xmlns:a16="http://schemas.microsoft.com/office/drawing/2014/main" val="1999553733"/>
                    </a:ext>
                  </a:extLst>
                </a:gridCol>
                <a:gridCol w="891035">
                  <a:extLst>
                    <a:ext uri="{9D8B030D-6E8A-4147-A177-3AD203B41FA5}">
                      <a16:colId xmlns:a16="http://schemas.microsoft.com/office/drawing/2014/main" val="2144988581"/>
                    </a:ext>
                  </a:extLst>
                </a:gridCol>
                <a:gridCol w="1034603">
                  <a:extLst>
                    <a:ext uri="{9D8B030D-6E8A-4147-A177-3AD203B41FA5}">
                      <a16:colId xmlns:a16="http://schemas.microsoft.com/office/drawing/2014/main" val="1764745799"/>
                    </a:ext>
                  </a:extLst>
                </a:gridCol>
                <a:gridCol w="1097272">
                  <a:extLst>
                    <a:ext uri="{9D8B030D-6E8A-4147-A177-3AD203B41FA5}">
                      <a16:colId xmlns:a16="http://schemas.microsoft.com/office/drawing/2014/main" val="486840545"/>
                    </a:ext>
                  </a:extLst>
                </a:gridCol>
                <a:gridCol w="1008396">
                  <a:extLst>
                    <a:ext uri="{9D8B030D-6E8A-4147-A177-3AD203B41FA5}">
                      <a16:colId xmlns:a16="http://schemas.microsoft.com/office/drawing/2014/main" val="3435902808"/>
                    </a:ext>
                  </a:extLst>
                </a:gridCol>
              </a:tblGrid>
              <a:tr h="445891">
                <a:tc>
                  <a:txBody>
                    <a:bodyPr/>
                    <a:lstStyle/>
                    <a:p>
                      <a:pPr algn="just">
                        <a:spcAft>
                          <a:spcPts val="1000"/>
                        </a:spcAft>
                      </a:pPr>
                      <a:r>
                        <a:rPr lang="en-US" sz="1600" dirty="0">
                          <a:effectLst/>
                        </a:rPr>
                        <a:t> </a:t>
                      </a:r>
                      <a:endParaRPr lang="fr-FR" sz="1600" dirty="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1000"/>
                        </a:spcAft>
                      </a:pPr>
                      <a:r>
                        <a:rPr lang="en-US" sz="1600">
                          <a:effectLst/>
                        </a:rPr>
                        <a:t>EXIT ACCELERATOR</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gridSpan="2">
                  <a:txBody>
                    <a:bodyPr/>
                    <a:lstStyle/>
                    <a:p>
                      <a:pPr algn="ctr">
                        <a:spcAft>
                          <a:spcPts val="0"/>
                        </a:spcAft>
                      </a:pPr>
                      <a:r>
                        <a:rPr lang="en-US" sz="1600" dirty="0">
                          <a:effectLst/>
                        </a:rPr>
                        <a:t>CENTER </a:t>
                      </a:r>
                      <a:endParaRPr lang="fr-FR" sz="1600" dirty="0">
                        <a:effectLst/>
                      </a:endParaRPr>
                    </a:p>
                    <a:p>
                      <a:pPr algn="ctr">
                        <a:spcAft>
                          <a:spcPts val="0"/>
                        </a:spcAft>
                      </a:pPr>
                      <a:r>
                        <a:rPr lang="en-US" sz="1600" dirty="0">
                          <a:effectLst/>
                        </a:rPr>
                        <a:t>EVE CHAMBER</a:t>
                      </a:r>
                      <a:endParaRPr lang="fr-FR" sz="1600" dirty="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extLst>
                  <a:ext uri="{0D108BD9-81ED-4DB2-BD59-A6C34878D82A}">
                    <a16:rowId xmlns:a16="http://schemas.microsoft.com/office/drawing/2014/main" val="1019397678"/>
                  </a:ext>
                </a:extLst>
              </a:tr>
              <a:tr h="445891">
                <a:tc>
                  <a:txBody>
                    <a:bodyPr/>
                    <a:lstStyle/>
                    <a:p>
                      <a:pPr algn="just">
                        <a:spcAft>
                          <a:spcPts val="1000"/>
                        </a:spcAft>
                      </a:pPr>
                      <a:r>
                        <a:rPr lang="en-US" sz="1600">
                          <a:effectLst/>
                        </a:rPr>
                        <a:t>Ions</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1000"/>
                        </a:spcAft>
                      </a:pPr>
                      <a:r>
                        <a:rPr lang="en-US" sz="1600">
                          <a:effectLst/>
                        </a:rPr>
                        <a:t>Energy (MeV)</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1000"/>
                        </a:spcAft>
                      </a:pPr>
                      <a:r>
                        <a:rPr lang="en-US" sz="1600">
                          <a:effectLst/>
                        </a:rPr>
                        <a:t>Intensity (nA)</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1000"/>
                        </a:spcAft>
                      </a:pPr>
                      <a:r>
                        <a:rPr lang="en-US" sz="1600">
                          <a:effectLst/>
                        </a:rPr>
                        <a:t>Beam size (µm)</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1000"/>
                        </a:spcAft>
                      </a:pPr>
                      <a:r>
                        <a:rPr lang="en-US" sz="1600">
                          <a:effectLst/>
                        </a:rPr>
                        <a:t>Intensity (pA)</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32181585"/>
                  </a:ext>
                </a:extLst>
              </a:tr>
              <a:tr h="438665">
                <a:tc>
                  <a:txBody>
                    <a:bodyPr/>
                    <a:lstStyle/>
                    <a:p>
                      <a:pPr algn="just">
                        <a:spcAft>
                          <a:spcPts val="1000"/>
                        </a:spcAft>
                      </a:pPr>
                      <a:r>
                        <a:rPr lang="en-GB" sz="1600">
                          <a:effectLst/>
                        </a:rPr>
                        <a:t>Au</a:t>
                      </a:r>
                      <a:r>
                        <a:rPr lang="en-GB" sz="1600" baseline="30000">
                          <a:effectLst/>
                        </a:rPr>
                        <a:t>2+</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1,2,3</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 </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100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82534397"/>
                  </a:ext>
                </a:extLst>
              </a:tr>
              <a:tr h="438665">
                <a:tc>
                  <a:txBody>
                    <a:bodyPr/>
                    <a:lstStyle/>
                    <a:p>
                      <a:pPr algn="just">
                        <a:spcAft>
                          <a:spcPts val="1000"/>
                        </a:spcAft>
                      </a:pPr>
                      <a:r>
                        <a:rPr lang="en-GB" sz="1600">
                          <a:effectLst/>
                        </a:rPr>
                        <a:t>Au</a:t>
                      </a:r>
                      <a:r>
                        <a:rPr lang="en-GB" sz="1600" baseline="30000">
                          <a:effectLst/>
                        </a:rPr>
                        <a:t>+</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1,2,3</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40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1000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813485"/>
                  </a:ext>
                </a:extLst>
              </a:tr>
              <a:tr h="438665">
                <a:tc>
                  <a:txBody>
                    <a:bodyPr/>
                    <a:lstStyle/>
                    <a:p>
                      <a:pPr algn="just">
                        <a:spcAft>
                          <a:spcPts val="1000"/>
                        </a:spcAft>
                      </a:pPr>
                      <a:r>
                        <a:rPr lang="en-GB" sz="1600">
                          <a:effectLst/>
                        </a:rPr>
                        <a:t>Au</a:t>
                      </a:r>
                      <a:r>
                        <a:rPr lang="en-GB" sz="1600" baseline="-25000">
                          <a:effectLst/>
                        </a:rPr>
                        <a:t>2</a:t>
                      </a:r>
                      <a:r>
                        <a:rPr lang="en-GB" sz="1600" baseline="30000">
                          <a:effectLst/>
                        </a:rPr>
                        <a:t>+</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1,2,3</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4</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 </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100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26691571"/>
                  </a:ext>
                </a:extLst>
              </a:tr>
              <a:tr h="445891">
                <a:tc>
                  <a:txBody>
                    <a:bodyPr/>
                    <a:lstStyle/>
                    <a:p>
                      <a:pPr algn="just">
                        <a:spcAft>
                          <a:spcPts val="1000"/>
                        </a:spcAft>
                      </a:pPr>
                      <a:r>
                        <a:rPr lang="en-GB" sz="1600">
                          <a:effectLst/>
                        </a:rPr>
                        <a:t>Au</a:t>
                      </a:r>
                      <a:r>
                        <a:rPr lang="en-GB" sz="1600" baseline="-25000">
                          <a:effectLst/>
                        </a:rPr>
                        <a:t>3</a:t>
                      </a:r>
                      <a:r>
                        <a:rPr lang="en-GB" sz="1600" baseline="30000">
                          <a:effectLst/>
                        </a:rPr>
                        <a:t>+</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1,2,3</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3</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600">
                          <a:effectLst/>
                        </a:rPr>
                        <a:t>10 </a:t>
                      </a:r>
                      <a:endParaRPr lang="fr-FR" sz="1600">
                        <a:effectLst/>
                      </a:endParaRPr>
                    </a:p>
                    <a:p>
                      <a:pPr algn="just">
                        <a:spcAft>
                          <a:spcPts val="0"/>
                        </a:spcAft>
                      </a:pPr>
                      <a:r>
                        <a:rPr lang="en-GB" sz="1600">
                          <a:effectLst/>
                        </a:rPr>
                        <a:t>(200)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150 (3000)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2301334"/>
                  </a:ext>
                </a:extLst>
              </a:tr>
              <a:tr h="438665">
                <a:tc>
                  <a:txBody>
                    <a:bodyPr/>
                    <a:lstStyle/>
                    <a:p>
                      <a:pPr algn="just">
                        <a:spcAft>
                          <a:spcPts val="1000"/>
                        </a:spcAft>
                      </a:pPr>
                      <a:r>
                        <a:rPr lang="en-GB" sz="1600">
                          <a:effectLst/>
                        </a:rPr>
                        <a:t>Au</a:t>
                      </a:r>
                      <a:r>
                        <a:rPr lang="en-GB" sz="1600" baseline="-25000">
                          <a:effectLst/>
                        </a:rPr>
                        <a:t>5</a:t>
                      </a:r>
                      <a:r>
                        <a:rPr lang="en-GB" sz="1600" baseline="30000">
                          <a:effectLst/>
                        </a:rPr>
                        <a:t>+</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1,2,3</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0.2</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20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20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4042063"/>
                  </a:ext>
                </a:extLst>
              </a:tr>
              <a:tr h="445891">
                <a:tc>
                  <a:txBody>
                    <a:bodyPr/>
                    <a:lstStyle/>
                    <a:p>
                      <a:pPr algn="just">
                        <a:spcAft>
                          <a:spcPts val="0"/>
                        </a:spcAft>
                      </a:pPr>
                      <a:r>
                        <a:rPr lang="en-GB" sz="1600">
                          <a:effectLst/>
                        </a:rPr>
                        <a:t>Au</a:t>
                      </a:r>
                      <a:r>
                        <a:rPr lang="en-GB" sz="1600" baseline="-25000">
                          <a:effectLst/>
                        </a:rPr>
                        <a:t>400</a:t>
                      </a:r>
                      <a:r>
                        <a:rPr lang="en-GB" sz="1600" baseline="30000">
                          <a:effectLst/>
                        </a:rPr>
                        <a:t>4+</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4-16</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a:effectLst/>
                        </a:rPr>
                        <a:t>0.5-1</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0"/>
                        </a:spcAft>
                      </a:pPr>
                      <a:r>
                        <a:rPr lang="en-GB" sz="1600">
                          <a:effectLst/>
                        </a:rPr>
                        <a:t>100</a:t>
                      </a:r>
                      <a:endParaRPr lang="fr-FR" sz="1600">
                        <a:effectLst/>
                      </a:endParaRPr>
                    </a:p>
                    <a:p>
                      <a:pPr algn="just">
                        <a:spcAft>
                          <a:spcPts val="1000"/>
                        </a:spcAft>
                      </a:pPr>
                      <a:r>
                        <a:rPr lang="en-GB" sz="1600">
                          <a:effectLst/>
                        </a:rPr>
                        <a:t>(400-800)</a:t>
                      </a:r>
                      <a:endParaRPr lang="fr-FR" sz="160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1000"/>
                        </a:spcAft>
                      </a:pPr>
                      <a:r>
                        <a:rPr lang="en-GB" sz="1600" dirty="0">
                          <a:effectLst/>
                        </a:rPr>
                        <a:t>10</a:t>
                      </a:r>
                      <a:endParaRPr lang="fr-FR" sz="1600" dirty="0">
                        <a:solidFill>
                          <a:srgbClr val="00000A"/>
                        </a:solidFill>
                        <a:effectLst/>
                        <a:latin typeface="Times"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854500"/>
                  </a:ext>
                </a:extLst>
              </a:tr>
            </a:tbl>
          </a:graphicData>
        </a:graphic>
      </p:graphicFrame>
      <p:pic>
        <p:nvPicPr>
          <p:cNvPr id="12" name="Image 11"/>
          <p:cNvPicPr/>
          <p:nvPr/>
        </p:nvPicPr>
        <p:blipFill>
          <a:blip r:embed="rId3" cstate="print">
            <a:extLst>
              <a:ext uri="{28A0092B-C50C-407E-A947-70E740481C1C}">
                <a14:useLocalDpi xmlns:a14="http://schemas.microsoft.com/office/drawing/2010/main" val="0"/>
              </a:ext>
            </a:extLst>
          </a:blip>
          <a:stretch>
            <a:fillRect/>
          </a:stretch>
        </p:blipFill>
        <p:spPr>
          <a:xfrm>
            <a:off x="633858" y="2093640"/>
            <a:ext cx="3888431" cy="3240561"/>
          </a:xfrm>
          <a:prstGeom prst="rect">
            <a:avLst/>
          </a:prstGeom>
        </p:spPr>
      </p:pic>
      <p:sp>
        <p:nvSpPr>
          <p:cNvPr id="4" name="Rectangle 3"/>
          <p:cNvSpPr/>
          <p:nvPr/>
        </p:nvSpPr>
        <p:spPr>
          <a:xfrm>
            <a:off x="201811" y="5117976"/>
            <a:ext cx="9937106" cy="338554"/>
          </a:xfrm>
          <a:prstGeom prst="rect">
            <a:avLst/>
          </a:prstGeom>
        </p:spPr>
        <p:txBody>
          <a:bodyPr wrap="square">
            <a:spAutoFit/>
          </a:bodyPr>
          <a:lstStyle/>
          <a:p>
            <a:r>
              <a:rPr lang="fr-FR" sz="1600" dirty="0"/>
              <a:t> </a:t>
            </a:r>
            <a:r>
              <a:rPr lang="en-GB" sz="1600" dirty="0"/>
              <a:t>Beam separation on beamline at 1°29,  </a:t>
            </a:r>
            <a:r>
              <a:rPr lang="en-GB" sz="1600" dirty="0">
                <a:solidFill>
                  <a:srgbClr val="FF0000"/>
                </a:solidFill>
              </a:rPr>
              <a:t>size 10 µm-800µm</a:t>
            </a:r>
            <a:endParaRPr lang="fr-FR" sz="1600" dirty="0">
              <a:solidFill>
                <a:srgbClr val="FF0000"/>
              </a:solidFill>
            </a:endParaRPr>
          </a:p>
        </p:txBody>
      </p:sp>
      <p:sp>
        <p:nvSpPr>
          <p:cNvPr id="5" name="Espace réservé du pied de page 4">
            <a:extLst>
              <a:ext uri="{FF2B5EF4-FFF2-40B4-BE49-F238E27FC236}">
                <a16:creationId xmlns:a16="http://schemas.microsoft.com/office/drawing/2014/main" id="{129FB4A3-904F-4EFE-A82F-AB8E23917AA3}"/>
              </a:ext>
            </a:extLst>
          </p:cNvPr>
          <p:cNvSpPr>
            <a:spLocks noGrp="1"/>
          </p:cNvSpPr>
          <p:nvPr>
            <p:ph type="ftr" sz="quarter" idx="11"/>
          </p:nvPr>
        </p:nvSpPr>
        <p:spPr/>
        <p:txBody>
          <a:bodyPr/>
          <a:lstStyle/>
          <a:p>
            <a:r>
              <a:rPr lang="fr-FR"/>
              <a:t>Mon exposé - Journée Irradiation et AnaLyse IJCLAB</a:t>
            </a:r>
            <a:endParaRPr lang="fr-FR" dirty="0"/>
          </a:p>
        </p:txBody>
      </p:sp>
      <p:sp>
        <p:nvSpPr>
          <p:cNvPr id="6" name="Espace réservé du numéro de diapositive 5">
            <a:extLst>
              <a:ext uri="{FF2B5EF4-FFF2-40B4-BE49-F238E27FC236}">
                <a16:creationId xmlns:a16="http://schemas.microsoft.com/office/drawing/2014/main" id="{DC92773E-8F3C-4793-B32F-F47F4BFFACDF}"/>
              </a:ext>
            </a:extLst>
          </p:cNvPr>
          <p:cNvSpPr>
            <a:spLocks noGrp="1"/>
          </p:cNvSpPr>
          <p:nvPr>
            <p:ph type="sldNum" sz="quarter" idx="12"/>
          </p:nvPr>
        </p:nvSpPr>
        <p:spPr/>
        <p:txBody>
          <a:bodyPr/>
          <a:lstStyle/>
          <a:p>
            <a:fld id="{77E71596-5F9D-49C5-9701-16B3CA54319D}" type="slidenum">
              <a:rPr lang="fr-FR" smtClean="0"/>
              <a:pPr/>
              <a:t>7</a:t>
            </a:fld>
            <a:endParaRPr lang="fr-FR" dirty="0"/>
          </a:p>
        </p:txBody>
      </p:sp>
    </p:spTree>
    <p:extLst>
      <p:ext uri="{BB962C8B-B14F-4D97-AF65-F5344CB8AC3E}">
        <p14:creationId xmlns:p14="http://schemas.microsoft.com/office/powerpoint/2010/main" val="35815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98555" y="1101432"/>
            <a:ext cx="3816425" cy="4401205"/>
          </a:xfrm>
          <a:prstGeom prst="rect">
            <a:avLst/>
          </a:prstGeom>
        </p:spPr>
        <p:txBody>
          <a:bodyPr wrap="square">
            <a:spAutoFit/>
          </a:bodyPr>
          <a:lstStyle/>
          <a:p>
            <a:pPr marL="342900" indent="-342900">
              <a:buFont typeface="Arial" panose="020B0604020202020204" pitchFamily="34" charset="0"/>
              <a:buChar char="•"/>
            </a:pPr>
            <a:r>
              <a:rPr lang="en-GB" dirty="0"/>
              <a:t>Vacuum: 10</a:t>
            </a:r>
            <a:r>
              <a:rPr lang="en-GB" baseline="30000" dirty="0"/>
              <a:t>-8</a:t>
            </a:r>
            <a:r>
              <a:rPr lang="en-GB" dirty="0"/>
              <a:t> and 10</a:t>
            </a:r>
            <a:r>
              <a:rPr lang="en-GB" baseline="30000" dirty="0"/>
              <a:t>-7</a:t>
            </a:r>
            <a:r>
              <a:rPr lang="en-GB" dirty="0"/>
              <a:t>mbar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Continuous or pulsed beam</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Sample holder 50x50 mm</a:t>
            </a:r>
            <a:r>
              <a:rPr lang="en-GB" baseline="30000" dirty="0"/>
              <a:t>2</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Scanning of the sample 500x500 µm</a:t>
            </a:r>
            <a:r>
              <a:rPr lang="en-GB" baseline="30000" dirty="0"/>
              <a:t>2</a:t>
            </a:r>
            <a:r>
              <a:rPr lang="en-GB" dirty="0"/>
              <a:t>.</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XYZ motorised stage with 100 nm precision</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2 x 2 mm</a:t>
            </a:r>
            <a:r>
              <a:rPr lang="en-GB" baseline="30000" dirty="0"/>
              <a:t>2</a:t>
            </a:r>
            <a:r>
              <a:rPr lang="en-GB" dirty="0"/>
              <a:t> field of view cameras</a:t>
            </a:r>
            <a:endParaRPr lang="fr-FR" dirty="0"/>
          </a:p>
        </p:txBody>
      </p:sp>
      <p:sp>
        <p:nvSpPr>
          <p:cNvPr id="2" name="Titre 1"/>
          <p:cNvSpPr>
            <a:spLocks noGrp="1"/>
          </p:cNvSpPr>
          <p:nvPr>
            <p:ph type="title"/>
          </p:nvPr>
        </p:nvSpPr>
        <p:spPr>
          <a:xfrm>
            <a:off x="2290043" y="149425"/>
            <a:ext cx="7992887" cy="432048"/>
          </a:xfrm>
        </p:spPr>
        <p:txBody>
          <a:bodyPr>
            <a:normAutofit/>
          </a:bodyPr>
          <a:lstStyle/>
          <a:p>
            <a:r>
              <a:rPr lang="fr-FR" dirty="0">
                <a:latin typeface="+mn-lt"/>
              </a:rPr>
              <a:t>Surface </a:t>
            </a:r>
            <a:r>
              <a:rPr lang="fr-FR" dirty="0" err="1">
                <a:latin typeface="+mn-lt"/>
              </a:rPr>
              <a:t>analysis</a:t>
            </a:r>
            <a:r>
              <a:rPr lang="fr-FR" dirty="0">
                <a:latin typeface="+mn-lt"/>
              </a:rPr>
              <a:t> / Mass </a:t>
            </a:r>
            <a:r>
              <a:rPr lang="fr-FR" dirty="0" err="1">
                <a:latin typeface="+mn-lt"/>
              </a:rPr>
              <a:t>spectrometer</a:t>
            </a:r>
            <a:r>
              <a:rPr lang="fr-FR" dirty="0">
                <a:latin typeface="+mn-lt"/>
              </a:rPr>
              <a:t> EVE, IONIC IMAGING</a:t>
            </a:r>
          </a:p>
        </p:txBody>
      </p:sp>
      <p:sp>
        <p:nvSpPr>
          <p:cNvPr id="7" name="Espace réservé de la date 6"/>
          <p:cNvSpPr>
            <a:spLocks noGrp="1"/>
          </p:cNvSpPr>
          <p:nvPr>
            <p:ph type="dt" sz="half" idx="10"/>
          </p:nvPr>
        </p:nvSpPr>
        <p:spPr/>
        <p:txBody>
          <a:bodyPr/>
          <a:lstStyle/>
          <a:p>
            <a:fld id="{34A61F63-E73D-49CD-8CE9-544F225C4D59}" type="datetime1">
              <a:rPr lang="en-US" smtClean="0"/>
              <a:t>11/16/2021</a:t>
            </a:fld>
            <a:endParaRPr lang="fr-FR" dirty="0"/>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6542" r="5552"/>
          <a:stretch/>
        </p:blipFill>
        <p:spPr>
          <a:xfrm>
            <a:off x="57795" y="788405"/>
            <a:ext cx="6840760" cy="4719482"/>
          </a:xfrm>
          <a:prstGeom prst="rect">
            <a:avLst/>
          </a:prstGeom>
        </p:spPr>
      </p:pic>
      <p:sp>
        <p:nvSpPr>
          <p:cNvPr id="4" name="Espace réservé du pied de page 3">
            <a:extLst>
              <a:ext uri="{FF2B5EF4-FFF2-40B4-BE49-F238E27FC236}">
                <a16:creationId xmlns:a16="http://schemas.microsoft.com/office/drawing/2014/main" id="{673557C5-2F81-414E-B352-D7164CEF6439}"/>
              </a:ext>
            </a:extLst>
          </p:cNvPr>
          <p:cNvSpPr>
            <a:spLocks noGrp="1"/>
          </p:cNvSpPr>
          <p:nvPr>
            <p:ph type="ftr" sz="quarter" idx="11"/>
          </p:nvPr>
        </p:nvSpPr>
        <p:spPr/>
        <p:txBody>
          <a:bodyPr/>
          <a:lstStyle/>
          <a:p>
            <a:r>
              <a:rPr lang="fr-FR"/>
              <a:t>Mon exposé - Journée Irradiation et AnaLyse IJCLAB</a:t>
            </a:r>
            <a:endParaRPr lang="fr-FR" dirty="0"/>
          </a:p>
        </p:txBody>
      </p:sp>
      <p:sp>
        <p:nvSpPr>
          <p:cNvPr id="5" name="Espace réservé du numéro de diapositive 4">
            <a:extLst>
              <a:ext uri="{FF2B5EF4-FFF2-40B4-BE49-F238E27FC236}">
                <a16:creationId xmlns:a16="http://schemas.microsoft.com/office/drawing/2014/main" id="{9C64EA86-A100-41C7-8ABE-9A17506F8465}"/>
              </a:ext>
            </a:extLst>
          </p:cNvPr>
          <p:cNvSpPr>
            <a:spLocks noGrp="1"/>
          </p:cNvSpPr>
          <p:nvPr>
            <p:ph type="sldNum" sz="quarter" idx="12"/>
          </p:nvPr>
        </p:nvSpPr>
        <p:spPr/>
        <p:txBody>
          <a:bodyPr/>
          <a:lstStyle/>
          <a:p>
            <a:fld id="{77E71596-5F9D-49C5-9701-16B3CA54319D}" type="slidenum">
              <a:rPr lang="fr-FR" smtClean="0"/>
              <a:pPr/>
              <a:t>8</a:t>
            </a:fld>
            <a:endParaRPr lang="fr-FR" dirty="0"/>
          </a:p>
        </p:txBody>
      </p:sp>
    </p:spTree>
    <p:extLst>
      <p:ext uri="{BB962C8B-B14F-4D97-AF65-F5344CB8AC3E}">
        <p14:creationId xmlns:p14="http://schemas.microsoft.com/office/powerpoint/2010/main" val="2490923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249C08D4-419B-4184-9316-8084FD225FA8}"/>
              </a:ext>
            </a:extLst>
          </p:cNvPr>
          <p:cNvSpPr txBox="1"/>
          <p:nvPr/>
        </p:nvSpPr>
        <p:spPr>
          <a:xfrm>
            <a:off x="278742" y="816699"/>
            <a:ext cx="9876066" cy="4862870"/>
          </a:xfrm>
          <a:prstGeom prst="rect">
            <a:avLst/>
          </a:prstGeom>
          <a:noFill/>
        </p:spPr>
        <p:txBody>
          <a:bodyPr wrap="square" rtlCol="0">
            <a:spAutoFit/>
          </a:bodyPr>
          <a:lstStyle/>
          <a:p>
            <a:pPr marL="457200" indent="-457200">
              <a:spcBef>
                <a:spcPts val="600"/>
              </a:spcBef>
              <a:spcAft>
                <a:spcPts val="600"/>
              </a:spcAft>
              <a:buFont typeface="+mj-lt"/>
              <a:buAutoNum type="arabicPeriod"/>
            </a:pPr>
            <a:r>
              <a:rPr lang="fr-FR" dirty="0"/>
              <a:t>Ionic Surface </a:t>
            </a:r>
            <a:r>
              <a:rPr lang="fr-FR" dirty="0" err="1"/>
              <a:t>Analysis</a:t>
            </a:r>
            <a:r>
              <a:rPr lang="fr-FR" dirty="0"/>
              <a:t> &amp; Ionic </a:t>
            </a:r>
            <a:r>
              <a:rPr lang="fr-FR" dirty="0" err="1"/>
              <a:t>imaging</a:t>
            </a:r>
            <a:r>
              <a:rPr lang="fr-FR" dirty="0"/>
              <a:t>; </a:t>
            </a:r>
            <a:r>
              <a:rPr lang="fr-FR" dirty="0">
                <a:solidFill>
                  <a:srgbClr val="FF0000"/>
                </a:solidFill>
              </a:rPr>
              <a:t>(</a:t>
            </a:r>
            <a:r>
              <a:rPr lang="fr-FR" dirty="0" err="1">
                <a:solidFill>
                  <a:srgbClr val="FF0000"/>
                </a:solidFill>
              </a:rPr>
              <a:t>Andromede</a:t>
            </a:r>
            <a:r>
              <a:rPr lang="fr-FR" dirty="0">
                <a:solidFill>
                  <a:srgbClr val="FF0000"/>
                </a:solidFill>
              </a:rPr>
              <a:t> Facility)</a:t>
            </a:r>
            <a:endParaRPr lang="fr-FR" dirty="0"/>
          </a:p>
          <a:p>
            <a:pPr marL="457200" indent="-457200">
              <a:spcBef>
                <a:spcPts val="600"/>
              </a:spcBef>
              <a:spcAft>
                <a:spcPts val="600"/>
              </a:spcAft>
              <a:buFont typeface="+mj-lt"/>
              <a:buAutoNum type="arabicPeriod"/>
            </a:pPr>
            <a:r>
              <a:rPr lang="fr-FR" dirty="0" err="1"/>
              <a:t>Biological</a:t>
            </a:r>
            <a:r>
              <a:rPr lang="fr-FR" dirty="0"/>
              <a:t> </a:t>
            </a:r>
            <a:r>
              <a:rPr lang="fr-FR" dirty="0" err="1"/>
              <a:t>Sample</a:t>
            </a:r>
            <a:r>
              <a:rPr lang="fr-FR" dirty="0"/>
              <a:t> </a:t>
            </a:r>
            <a:r>
              <a:rPr lang="fr-FR" dirty="0" err="1"/>
              <a:t>preparation</a:t>
            </a:r>
            <a:r>
              <a:rPr lang="fr-FR" dirty="0"/>
              <a:t> (Cryostat-</a:t>
            </a:r>
            <a:r>
              <a:rPr lang="fr-FR" dirty="0" err="1"/>
              <a:t>cryosection</a:t>
            </a:r>
            <a:r>
              <a:rPr lang="fr-FR" dirty="0"/>
              <a:t>) (</a:t>
            </a:r>
            <a:r>
              <a:rPr lang="fr-FR" dirty="0">
                <a:solidFill>
                  <a:srgbClr val="FF0000"/>
                </a:solidFill>
              </a:rPr>
              <a:t>Cellule de Biologie expérimentale)*</a:t>
            </a:r>
            <a:r>
              <a:rPr lang="fr-FR" dirty="0" err="1">
                <a:solidFill>
                  <a:srgbClr val="FF0000"/>
                </a:solidFill>
              </a:rPr>
              <a:t>Cryofixation</a:t>
            </a:r>
            <a:r>
              <a:rPr lang="fr-FR" dirty="0">
                <a:solidFill>
                  <a:srgbClr val="FF0000"/>
                </a:solidFill>
              </a:rPr>
              <a:t> </a:t>
            </a:r>
            <a:r>
              <a:rPr lang="fr-FR" dirty="0" err="1">
                <a:solidFill>
                  <a:srgbClr val="FF0000"/>
                </a:solidFill>
              </a:rPr>
              <a:t>knowledge</a:t>
            </a:r>
            <a:r>
              <a:rPr lang="fr-FR" dirty="0">
                <a:solidFill>
                  <a:srgbClr val="FF0000"/>
                </a:solidFill>
              </a:rPr>
              <a:t>!*</a:t>
            </a:r>
          </a:p>
          <a:p>
            <a:pPr marL="457200" indent="-457200">
              <a:spcBef>
                <a:spcPts val="600"/>
              </a:spcBef>
              <a:spcAft>
                <a:spcPts val="600"/>
              </a:spcAft>
              <a:buFont typeface="+mj-lt"/>
              <a:buAutoNum type="arabicPeriod"/>
            </a:pPr>
            <a:r>
              <a:rPr lang="fr-FR" dirty="0" err="1"/>
              <a:t>Topology</a:t>
            </a:r>
            <a:r>
              <a:rPr lang="fr-FR" dirty="0"/>
              <a:t> &gt;µm&gt; Confocal microscope </a:t>
            </a:r>
            <a:r>
              <a:rPr lang="fr-FR" dirty="0">
                <a:solidFill>
                  <a:srgbClr val="FF0000"/>
                </a:solidFill>
              </a:rPr>
              <a:t>(plateforme vide &amp; Surface/Panama</a:t>
            </a:r>
            <a:r>
              <a:rPr lang="fr-FR" dirty="0"/>
              <a:t>)</a:t>
            </a:r>
          </a:p>
          <a:p>
            <a:pPr>
              <a:spcBef>
                <a:spcPts val="600"/>
              </a:spcBef>
              <a:spcAft>
                <a:spcPts val="600"/>
              </a:spcAft>
            </a:pPr>
            <a:r>
              <a:rPr lang="fr-FR" dirty="0"/>
              <a:t>		    </a:t>
            </a:r>
            <a:r>
              <a:rPr lang="fr-FR" dirty="0" err="1"/>
              <a:t>Profilometer</a:t>
            </a:r>
            <a:r>
              <a:rPr lang="fr-FR" dirty="0"/>
              <a:t> (</a:t>
            </a:r>
            <a:r>
              <a:rPr lang="fr-FR" dirty="0" err="1"/>
              <a:t>Brucker</a:t>
            </a:r>
            <a:r>
              <a:rPr lang="fr-FR" dirty="0"/>
              <a:t> </a:t>
            </a:r>
            <a:r>
              <a:rPr lang="fr-FR" dirty="0" err="1"/>
              <a:t>Nanosurface</a:t>
            </a:r>
            <a:r>
              <a:rPr lang="fr-FR" dirty="0"/>
              <a:t> division )</a:t>
            </a:r>
          </a:p>
          <a:p>
            <a:pPr>
              <a:spcBef>
                <a:spcPts val="600"/>
              </a:spcBef>
              <a:spcAft>
                <a:spcPts val="600"/>
              </a:spcAft>
            </a:pPr>
            <a:r>
              <a:rPr lang="fr-FR" dirty="0"/>
              <a:t>	         &gt;nm&gt; AFM (</a:t>
            </a:r>
            <a:r>
              <a:rPr lang="fr-FR" dirty="0">
                <a:solidFill>
                  <a:srgbClr val="FF0000"/>
                </a:solidFill>
              </a:rPr>
              <a:t>Scalp </a:t>
            </a:r>
            <a:r>
              <a:rPr lang="fr-FR" dirty="0"/>
              <a:t>et Soleil)*</a:t>
            </a:r>
          </a:p>
          <a:p>
            <a:pPr marL="457200" indent="-457200">
              <a:spcBef>
                <a:spcPts val="600"/>
              </a:spcBef>
              <a:spcAft>
                <a:spcPts val="600"/>
              </a:spcAft>
              <a:buFont typeface="+mj-lt"/>
              <a:buAutoNum type="arabicPeriod" startAt="4"/>
            </a:pPr>
            <a:r>
              <a:rPr lang="fr-FR" dirty="0"/>
              <a:t>MEB-EDX (</a:t>
            </a:r>
            <a:r>
              <a:rPr lang="fr-FR" dirty="0">
                <a:solidFill>
                  <a:srgbClr val="FF0000"/>
                </a:solidFill>
              </a:rPr>
              <a:t>plateforme vide &amp; Surface/Panama)</a:t>
            </a:r>
            <a:endParaRPr lang="en-GB" dirty="0"/>
          </a:p>
          <a:p>
            <a:pPr marL="457200" indent="-457200">
              <a:spcBef>
                <a:spcPts val="600"/>
              </a:spcBef>
              <a:spcAft>
                <a:spcPts val="600"/>
              </a:spcAft>
              <a:buFont typeface="+mj-lt"/>
              <a:buAutoNum type="arabicPeriod" startAt="4"/>
            </a:pPr>
            <a:r>
              <a:rPr lang="fr-FR" dirty="0"/>
              <a:t>TEM-EELS (</a:t>
            </a:r>
            <a:r>
              <a:rPr lang="en-GB" dirty="0" err="1"/>
              <a:t>Nion</a:t>
            </a:r>
            <a:r>
              <a:rPr lang="en-GB" dirty="0"/>
              <a:t> </a:t>
            </a:r>
            <a:r>
              <a:rPr lang="en-GB" dirty="0" err="1"/>
              <a:t>UltraSTEM</a:t>
            </a:r>
            <a:r>
              <a:rPr lang="en-GB" dirty="0"/>
              <a:t> LPS Orsay)</a:t>
            </a:r>
          </a:p>
          <a:p>
            <a:pPr marL="457200" indent="-457200">
              <a:spcBef>
                <a:spcPts val="600"/>
              </a:spcBef>
              <a:spcAft>
                <a:spcPts val="600"/>
              </a:spcAft>
              <a:buFont typeface="+mj-lt"/>
              <a:buAutoNum type="arabicPeriod" startAt="4"/>
            </a:pPr>
            <a:r>
              <a:rPr lang="fr-FR" dirty="0"/>
              <a:t>XPS (ICMMO – projet Hibiscus-</a:t>
            </a:r>
            <a:r>
              <a:rPr lang="fr-FR" dirty="0" err="1"/>
              <a:t>Polyions</a:t>
            </a:r>
            <a:r>
              <a:rPr lang="fr-FR" dirty="0"/>
              <a:t>)*</a:t>
            </a:r>
          </a:p>
          <a:p>
            <a:pPr marL="457200" indent="-457200">
              <a:spcBef>
                <a:spcPts val="600"/>
              </a:spcBef>
              <a:spcAft>
                <a:spcPts val="600"/>
              </a:spcAft>
              <a:buFont typeface="+mj-lt"/>
              <a:buAutoNum type="arabicPeriod" startAt="4"/>
            </a:pPr>
            <a:r>
              <a:rPr lang="fr-FR" dirty="0"/>
              <a:t>Micro IR, IR </a:t>
            </a:r>
            <a:r>
              <a:rPr lang="fr-FR" dirty="0" err="1"/>
              <a:t>Spectroscopy</a:t>
            </a:r>
            <a:r>
              <a:rPr lang="fr-FR" dirty="0"/>
              <a:t>  (Soleil-coll. IAS)*</a:t>
            </a:r>
          </a:p>
          <a:p>
            <a:pPr marL="457200" indent="-457200">
              <a:spcBef>
                <a:spcPts val="600"/>
              </a:spcBef>
              <a:spcAft>
                <a:spcPts val="600"/>
              </a:spcAft>
              <a:buFont typeface="+mj-lt"/>
              <a:buAutoNum type="arabicPeriod" startAt="4"/>
            </a:pPr>
            <a:r>
              <a:rPr lang="fr-FR" dirty="0"/>
              <a:t>Micro-Raman </a:t>
            </a:r>
            <a:r>
              <a:rPr lang="fr-FR" dirty="0" err="1"/>
              <a:t>spectroscopy</a:t>
            </a:r>
            <a:r>
              <a:rPr lang="fr-FR" dirty="0"/>
              <a:t> (soleil-Coll IAS)*</a:t>
            </a:r>
          </a:p>
        </p:txBody>
      </p:sp>
      <p:pic>
        <p:nvPicPr>
          <p:cNvPr id="11" name="Image 10">
            <a:extLst>
              <a:ext uri="{FF2B5EF4-FFF2-40B4-BE49-F238E27FC236}">
                <a16:creationId xmlns:a16="http://schemas.microsoft.com/office/drawing/2014/main" id="{446743F6-C08E-4E90-ADB0-57C5C84774BE}"/>
              </a:ext>
            </a:extLst>
          </p:cNvPr>
          <p:cNvPicPr>
            <a:picLocks noChangeAspect="1"/>
          </p:cNvPicPr>
          <p:nvPr/>
        </p:nvPicPr>
        <p:blipFill>
          <a:blip r:embed="rId3"/>
          <a:stretch>
            <a:fillRect/>
          </a:stretch>
        </p:blipFill>
        <p:spPr>
          <a:xfrm>
            <a:off x="5055401" y="991611"/>
            <a:ext cx="5526531" cy="4251178"/>
          </a:xfrm>
          <a:prstGeom prst="rect">
            <a:avLst/>
          </a:prstGeom>
        </p:spPr>
      </p:pic>
      <p:pic>
        <p:nvPicPr>
          <p:cNvPr id="13" name="Image 12">
            <a:extLst>
              <a:ext uri="{FF2B5EF4-FFF2-40B4-BE49-F238E27FC236}">
                <a16:creationId xmlns:a16="http://schemas.microsoft.com/office/drawing/2014/main" id="{8F2778CD-5AEC-4694-9BD1-EC0DFAD90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9739" y="1212130"/>
            <a:ext cx="5184636" cy="3888476"/>
          </a:xfrm>
          <a:prstGeom prst="rect">
            <a:avLst/>
          </a:prstGeom>
        </p:spPr>
      </p:pic>
      <p:pic>
        <p:nvPicPr>
          <p:cNvPr id="14" name="Image 13">
            <a:extLst>
              <a:ext uri="{FF2B5EF4-FFF2-40B4-BE49-F238E27FC236}">
                <a16:creationId xmlns:a16="http://schemas.microsoft.com/office/drawing/2014/main" id="{A1F93319-C905-4537-953C-255423BF5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819420" y="476484"/>
            <a:ext cx="4082154" cy="5442871"/>
          </a:xfrm>
          <a:prstGeom prst="rect">
            <a:avLst/>
          </a:prstGeom>
        </p:spPr>
      </p:pic>
      <p:pic>
        <p:nvPicPr>
          <p:cNvPr id="12" name="Image 11">
            <a:extLst>
              <a:ext uri="{FF2B5EF4-FFF2-40B4-BE49-F238E27FC236}">
                <a16:creationId xmlns:a16="http://schemas.microsoft.com/office/drawing/2014/main" id="{60EA8A32-4A6B-4AFB-9978-E7E601D5035B}"/>
              </a:ext>
            </a:extLst>
          </p:cNvPr>
          <p:cNvPicPr>
            <a:picLocks noChangeAspect="1"/>
          </p:cNvPicPr>
          <p:nvPr/>
        </p:nvPicPr>
        <p:blipFill>
          <a:blip r:embed="rId6"/>
          <a:stretch>
            <a:fillRect/>
          </a:stretch>
        </p:blipFill>
        <p:spPr>
          <a:xfrm>
            <a:off x="5849594" y="738981"/>
            <a:ext cx="4619625" cy="4581525"/>
          </a:xfrm>
          <a:prstGeom prst="rect">
            <a:avLst/>
          </a:prstGeom>
        </p:spPr>
      </p:pic>
      <p:sp>
        <p:nvSpPr>
          <p:cNvPr id="2" name="Titre 1"/>
          <p:cNvSpPr>
            <a:spLocks noGrp="1"/>
          </p:cNvSpPr>
          <p:nvPr>
            <p:ph type="title"/>
          </p:nvPr>
        </p:nvSpPr>
        <p:spPr>
          <a:xfrm>
            <a:off x="2290043" y="149425"/>
            <a:ext cx="7992887" cy="432048"/>
          </a:xfrm>
        </p:spPr>
        <p:txBody>
          <a:bodyPr>
            <a:normAutofit/>
          </a:bodyPr>
          <a:lstStyle/>
          <a:p>
            <a:r>
              <a:rPr lang="fr-FR" dirty="0" err="1">
                <a:latin typeface="+mn-lt"/>
              </a:rPr>
              <a:t>Multitechnique</a:t>
            </a:r>
            <a:r>
              <a:rPr lang="fr-FR" dirty="0">
                <a:latin typeface="+mn-lt"/>
              </a:rPr>
              <a:t> </a:t>
            </a:r>
            <a:r>
              <a:rPr lang="fr-FR" dirty="0" err="1">
                <a:latin typeface="+mn-lt"/>
              </a:rPr>
              <a:t>Approach</a:t>
            </a:r>
            <a:r>
              <a:rPr lang="fr-FR" dirty="0">
                <a:latin typeface="+mn-lt"/>
              </a:rPr>
              <a:t>…</a:t>
            </a:r>
          </a:p>
        </p:txBody>
      </p:sp>
      <p:sp>
        <p:nvSpPr>
          <p:cNvPr id="7" name="Espace réservé de la date 6"/>
          <p:cNvSpPr>
            <a:spLocks noGrp="1"/>
          </p:cNvSpPr>
          <p:nvPr>
            <p:ph type="dt" sz="half" idx="10"/>
          </p:nvPr>
        </p:nvSpPr>
        <p:spPr/>
        <p:txBody>
          <a:bodyPr/>
          <a:lstStyle/>
          <a:p>
            <a:fld id="{FCF0FD0D-BA9E-4F21-95DB-65B5A87CF1D2}" type="datetime1">
              <a:rPr lang="en-US" smtClean="0"/>
              <a:t>11/16/2021</a:t>
            </a:fld>
            <a:endParaRPr lang="fr-FR" dirty="0"/>
          </a:p>
        </p:txBody>
      </p:sp>
      <p:sp>
        <p:nvSpPr>
          <p:cNvPr id="4" name="Espace réservé du pied de page 3">
            <a:extLst>
              <a:ext uri="{FF2B5EF4-FFF2-40B4-BE49-F238E27FC236}">
                <a16:creationId xmlns:a16="http://schemas.microsoft.com/office/drawing/2014/main" id="{673557C5-2F81-414E-B352-D7164CEF6439}"/>
              </a:ext>
            </a:extLst>
          </p:cNvPr>
          <p:cNvSpPr>
            <a:spLocks noGrp="1"/>
          </p:cNvSpPr>
          <p:nvPr>
            <p:ph type="ftr" sz="quarter" idx="11"/>
          </p:nvPr>
        </p:nvSpPr>
        <p:spPr/>
        <p:txBody>
          <a:bodyPr/>
          <a:lstStyle/>
          <a:p>
            <a:r>
              <a:rPr lang="fr-FR"/>
              <a:t>Mon exposé - Journée Irradiation et AnaLyse IJCLAB</a:t>
            </a:r>
            <a:endParaRPr lang="fr-FR" dirty="0"/>
          </a:p>
        </p:txBody>
      </p:sp>
      <p:sp>
        <p:nvSpPr>
          <p:cNvPr id="5" name="Espace réservé du numéro de diapositive 4">
            <a:extLst>
              <a:ext uri="{FF2B5EF4-FFF2-40B4-BE49-F238E27FC236}">
                <a16:creationId xmlns:a16="http://schemas.microsoft.com/office/drawing/2014/main" id="{9C64EA86-A100-41C7-8ABE-9A17506F8465}"/>
              </a:ext>
            </a:extLst>
          </p:cNvPr>
          <p:cNvSpPr>
            <a:spLocks noGrp="1"/>
          </p:cNvSpPr>
          <p:nvPr>
            <p:ph type="sldNum" sz="quarter" idx="12"/>
          </p:nvPr>
        </p:nvSpPr>
        <p:spPr/>
        <p:txBody>
          <a:bodyPr/>
          <a:lstStyle/>
          <a:p>
            <a:fld id="{77E71596-5F9D-49C5-9701-16B3CA54319D}" type="slidenum">
              <a:rPr lang="fr-FR" smtClean="0"/>
              <a:pPr/>
              <a:t>9</a:t>
            </a:fld>
            <a:endParaRPr lang="fr-FR" dirty="0"/>
          </a:p>
        </p:txBody>
      </p:sp>
      <p:pic>
        <p:nvPicPr>
          <p:cNvPr id="8" name="Image 7">
            <a:extLst>
              <a:ext uri="{FF2B5EF4-FFF2-40B4-BE49-F238E27FC236}">
                <a16:creationId xmlns:a16="http://schemas.microsoft.com/office/drawing/2014/main" id="{33C943EF-0468-4B84-A910-DB7506F49054}"/>
              </a:ext>
            </a:extLst>
          </p:cNvPr>
          <p:cNvPicPr>
            <a:picLocks noChangeAspect="1"/>
          </p:cNvPicPr>
          <p:nvPr/>
        </p:nvPicPr>
        <p:blipFill>
          <a:blip r:embed="rId7"/>
          <a:stretch>
            <a:fillRect/>
          </a:stretch>
        </p:blipFill>
        <p:spPr>
          <a:xfrm rot="5400000">
            <a:off x="6740282" y="1731088"/>
            <a:ext cx="4251177" cy="2834118"/>
          </a:xfrm>
          <a:prstGeom prst="rect">
            <a:avLst/>
          </a:prstGeom>
        </p:spPr>
      </p:pic>
    </p:spTree>
    <p:extLst>
      <p:ext uri="{BB962C8B-B14F-4D97-AF65-F5344CB8AC3E}">
        <p14:creationId xmlns:p14="http://schemas.microsoft.com/office/powerpoint/2010/main" val="10976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nodeType="clickEffect">
                                  <p:stCondLst>
                                    <p:cond delay="0"/>
                                  </p:stCondLst>
                                  <p:childTnLst>
                                    <p:animEffect transition="out" filter="wipe(down)">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odele-IJCLAb-powerpoin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17785</TotalTime>
  <Words>3303</Words>
  <Application>Microsoft Office PowerPoint</Application>
  <PresentationFormat>Personnalisé</PresentationFormat>
  <Paragraphs>483</Paragraphs>
  <Slides>26</Slides>
  <Notes>26</Notes>
  <HiddenSlides>0</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26</vt:i4>
      </vt:variant>
    </vt:vector>
  </HeadingPairs>
  <TitlesOfParts>
    <vt:vector size="35" baseType="lpstr">
      <vt:lpstr>Arial</vt:lpstr>
      <vt:lpstr>Arial</vt:lpstr>
      <vt:lpstr>Calibri</vt:lpstr>
      <vt:lpstr>Calibri Light</vt:lpstr>
      <vt:lpstr>Symbol</vt:lpstr>
      <vt:lpstr>Times</vt:lpstr>
      <vt:lpstr>Times New Roman</vt:lpstr>
      <vt:lpstr>1_modele-IJCLAb-powerpoint</vt:lpstr>
      <vt:lpstr>Acrobat Document</vt:lpstr>
      <vt:lpstr>ANDROMEDE</vt:lpstr>
      <vt:lpstr> ANDROMEDE/ outline</vt:lpstr>
      <vt:lpstr>ANDROMEDE - Accelerator</vt:lpstr>
      <vt:lpstr> ECR Ion Source Microgan</vt:lpstr>
      <vt:lpstr> ECR Ion Source Microgan</vt:lpstr>
      <vt:lpstr>Sources : LMIS, Ionic column « NAPIS »</vt:lpstr>
      <vt:lpstr>Sources : LMIS, Ionic column « NAPIS »</vt:lpstr>
      <vt:lpstr>Surface analysis / Mass spectrometer EVE, IONIC IMAGING</vt:lpstr>
      <vt:lpstr>Multitechnique Approach…</vt:lpstr>
      <vt:lpstr>Surface Analysis</vt:lpstr>
      <vt:lpstr>Advantages of nanoparticle beams</vt:lpstr>
      <vt:lpstr>Advantages of nanoparticle beams</vt:lpstr>
      <vt:lpstr>Mutitechnique analysis. Examples </vt:lpstr>
      <vt:lpstr>Mutitechnique analysis. Examples </vt:lpstr>
      <vt:lpstr>Mutitechnique analysis. Examples </vt:lpstr>
      <vt:lpstr>Mutitechnique analysis. Examples </vt:lpstr>
      <vt:lpstr>Mutitechnique analysis. Examples </vt:lpstr>
      <vt:lpstr>Mutitechnique analysis. Examples</vt:lpstr>
      <vt:lpstr>Mutitechnique analysis. Examples</vt:lpstr>
      <vt:lpstr>Mutitechnique analysis. Examples</vt:lpstr>
      <vt:lpstr>Présentation PowerPoint</vt:lpstr>
      <vt:lpstr>Mutitechnique analysis. Examples</vt:lpstr>
      <vt:lpstr>Mutitechnique analysis. Examples</vt:lpstr>
      <vt:lpstr>SECONDARY EMISSION MECHANISMS INDUCED BY MeV GOLD NANOPARTICLES</vt:lpstr>
      <vt:lpstr>SECONDARY EMISSION MECHANISMS INDUCED BY MeV GOLD NANOPARTICLES</vt:lpstr>
      <vt:lpstr>SECONDARY EMISSION MECHANISMS INDUCED BY MeV GOLD NANOPARTICLES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DELLA NEGRA</cp:lastModifiedBy>
  <cp:revision>1653</cp:revision>
  <dcterms:created xsi:type="dcterms:W3CDTF">2011-03-09T16:37:49Z</dcterms:created>
  <dcterms:modified xsi:type="dcterms:W3CDTF">2021-11-16T15:59:22Z</dcterms:modified>
</cp:coreProperties>
</file>