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7" r:id="rId2"/>
    <p:sldId id="258" r:id="rId3"/>
    <p:sldId id="263" r:id="rId4"/>
    <p:sldId id="298" r:id="rId5"/>
    <p:sldId id="265" r:id="rId6"/>
    <p:sldId id="264" r:id="rId7"/>
    <p:sldId id="311" r:id="rId8"/>
    <p:sldId id="299" r:id="rId9"/>
    <p:sldId id="312" r:id="rId10"/>
    <p:sldId id="313" r:id="rId11"/>
    <p:sldId id="315" r:id="rId12"/>
    <p:sldId id="300" r:id="rId13"/>
    <p:sldId id="286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287" autoAdjust="0"/>
  </p:normalViewPr>
  <p:slideViewPr>
    <p:cSldViewPr snapToGrid="0">
      <p:cViewPr varScale="1">
        <p:scale>
          <a:sx n="75" d="100"/>
          <a:sy n="75" d="100"/>
        </p:scale>
        <p:origin x="6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1C51C-7F66-4452-88D9-DC56ED9E2AB2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B1709-2BED-42CC-A0AD-B31FAFFD0C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86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1709-2BED-42CC-A0AD-B31FAFFD0C8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390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1709-2BED-42CC-A0AD-B31FAFFD0C8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740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1709-2BED-42CC-A0AD-B31FAFFD0C8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9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5A7D-DF2A-47D8-BCD6-E667C8713012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2D49-DF33-4035-9D4A-D6F8C76623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38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5A7D-DF2A-47D8-BCD6-E667C8713012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2D49-DF33-4035-9D4A-D6F8C76623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58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5A7D-DF2A-47D8-BCD6-E667C8713012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2D49-DF33-4035-9D4A-D6F8C76623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67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5A7D-DF2A-47D8-BCD6-E667C8713012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2D49-DF33-4035-9D4A-D6F8C76623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73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5A7D-DF2A-47D8-BCD6-E667C8713012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2D49-DF33-4035-9D4A-D6F8C76623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56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5A7D-DF2A-47D8-BCD6-E667C8713012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2D49-DF33-4035-9D4A-D6F8C76623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67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5A7D-DF2A-47D8-BCD6-E667C8713012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2D49-DF33-4035-9D4A-D6F8C76623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47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5A7D-DF2A-47D8-BCD6-E667C8713012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2D49-DF33-4035-9D4A-D6F8C76623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81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5A7D-DF2A-47D8-BCD6-E667C8713012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2D49-DF33-4035-9D4A-D6F8C76623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955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5A7D-DF2A-47D8-BCD6-E667C8713012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2D49-DF33-4035-9D4A-D6F8C76623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79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5A7D-DF2A-47D8-BCD6-E667C8713012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2D49-DF33-4035-9D4A-D6F8C76623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425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5A7D-DF2A-47D8-BCD6-E667C8713012}" type="datetimeFigureOut">
              <a:rPr lang="fr-FR" smtClean="0"/>
              <a:t>27/10/2021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82D49-DF33-4035-9D4A-D6F8C76623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28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93"/>
            <a:ext cx="12192000" cy="6868793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sp>
        <p:nvSpPr>
          <p:cNvPr id="2" name="ZoneTexte 1"/>
          <p:cNvSpPr txBox="1"/>
          <p:nvPr/>
        </p:nvSpPr>
        <p:spPr>
          <a:xfrm>
            <a:off x="392363" y="231274"/>
            <a:ext cx="1505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fr-FR" sz="32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2363" y="2718609"/>
            <a:ext cx="50209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Neutrino Oscillation in DUNE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Vertical Drift Detector</a:t>
            </a:r>
          </a:p>
          <a:p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DUNE@IJCLab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11661" cy="11931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014" y="50180"/>
            <a:ext cx="2086986" cy="2013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ZoneTexte 7"/>
          <p:cNvSpPr txBox="1"/>
          <p:nvPr/>
        </p:nvSpPr>
        <p:spPr>
          <a:xfrm>
            <a:off x="10382726" y="5932269"/>
            <a:ext cx="17963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Fabien Cavalier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Flavor Day 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Octobre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39801" y="1771293"/>
            <a:ext cx="4312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DUNE Experiment</a:t>
            </a:r>
          </a:p>
        </p:txBody>
      </p:sp>
    </p:spTree>
    <p:extLst>
      <p:ext uri="{BB962C8B-B14F-4D97-AF65-F5344CB8AC3E}">
        <p14:creationId xmlns:p14="http://schemas.microsoft.com/office/powerpoint/2010/main" val="427738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10" y="726873"/>
            <a:ext cx="4598345" cy="613112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5100" y="203200"/>
            <a:ext cx="421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Cathode installed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ColdBox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cryostat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120" y="1454582"/>
            <a:ext cx="6273223" cy="470491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282631" y="375166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CRP Insertion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ColdBox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of commissioning this week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gas phase before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filling</a:t>
            </a: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489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66" y="285981"/>
            <a:ext cx="4410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 Drift Module-0 in NP02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b="69492"/>
          <a:stretch/>
        </p:blipFill>
        <p:spPr>
          <a:xfrm>
            <a:off x="142866" y="3409968"/>
            <a:ext cx="11667259" cy="273900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0940" y="877989"/>
            <a:ext cx="54908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Almost a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 1:1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Mandatory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step to validate integration of all elements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</a:t>
            </a: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Readiness Review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foreseen at the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of 2023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t="87343"/>
          <a:stretch/>
        </p:blipFill>
        <p:spPr>
          <a:xfrm>
            <a:off x="142866" y="5941590"/>
            <a:ext cx="8516850" cy="829519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8B6D-3DA4-457A-801A-DA56DD1ED435}" type="slidenum">
              <a:rPr lang="en-US" smtClean="0"/>
              <a:t>11</a:t>
            </a:fld>
            <a:endParaRPr lang="en-US" dirty="0"/>
          </a:p>
        </p:txBody>
      </p:sp>
      <p:pic>
        <p:nvPicPr>
          <p:cNvPr id="9" name="IMG_6934.jpeg" descr="IMG_6934.jpeg">
            <a:extLst>
              <a:ext uri="{FF2B5EF4-FFF2-40B4-BE49-F238E27FC236}">
                <a16:creationId xmlns:a16="http://schemas.microsoft.com/office/drawing/2014/main" id="{FFB0A86D-66B8-2245-ABC7-A85713CD13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72100" y="49265"/>
            <a:ext cx="6756124" cy="3312496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11" name="Connecteur droit avec flèche 10"/>
          <p:cNvCxnSpPr/>
          <p:nvPr/>
        </p:nvCxnSpPr>
        <p:spPr>
          <a:xfrm>
            <a:off x="4553625" y="670609"/>
            <a:ext cx="4488775" cy="77037"/>
          </a:xfrm>
          <a:prstGeom prst="straightConnector1">
            <a:avLst/>
          </a:prstGeom>
          <a:ln w="2222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8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7723" y="0"/>
            <a:ext cx="3240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fr-FR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aggressive</a:t>
            </a:r>
            <a:r>
              <a:rPr lang="fr-FR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planning</a:t>
            </a:r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AE09EA69-7690-E64F-A383-A935E11643E5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923" y="1668853"/>
            <a:ext cx="10611152" cy="5189147"/>
          </a:xfrm>
          <a:prstGeom prst="rect">
            <a:avLst/>
          </a:prstGeom>
        </p:spPr>
      </p:pic>
      <p:sp>
        <p:nvSpPr>
          <p:cNvPr id="4" name="Accolade ouvrante 3"/>
          <p:cNvSpPr/>
          <p:nvPr/>
        </p:nvSpPr>
        <p:spPr>
          <a:xfrm rot="5400000">
            <a:off x="4646885" y="-1250187"/>
            <a:ext cx="395924" cy="5442156"/>
          </a:xfrm>
          <a:prstGeom prst="leftBrace">
            <a:avLst>
              <a:gd name="adj1" fmla="val 8333"/>
              <a:gd name="adj2" fmla="val 50293"/>
            </a:avLst>
          </a:prstGeom>
          <a:ln w="22225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3962938" y="773044"/>
            <a:ext cx="2546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Module  Production</a:t>
            </a:r>
          </a:p>
        </p:txBody>
      </p:sp>
      <p:sp>
        <p:nvSpPr>
          <p:cNvPr id="6" name="Accolade ouvrante 5"/>
          <p:cNvSpPr/>
          <p:nvPr/>
        </p:nvSpPr>
        <p:spPr>
          <a:xfrm rot="5400000">
            <a:off x="8320304" y="546658"/>
            <a:ext cx="395924" cy="1848467"/>
          </a:xfrm>
          <a:prstGeom prst="leftBrace">
            <a:avLst>
              <a:gd name="adj1" fmla="val 8333"/>
              <a:gd name="adj2" fmla="val 50293"/>
            </a:avLst>
          </a:prstGeom>
          <a:ln w="22225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7245000" y="838321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Module  Installation</a:t>
            </a:r>
          </a:p>
        </p:txBody>
      </p:sp>
    </p:spTree>
    <p:extLst>
      <p:ext uri="{BB962C8B-B14F-4D97-AF65-F5344CB8AC3E}">
        <p14:creationId xmlns:p14="http://schemas.microsoft.com/office/powerpoint/2010/main" val="3092382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5716" y="175126"/>
            <a:ext cx="165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257300"/>
            <a:ext cx="121920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will be one of the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neutrino experiments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decade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hierarchy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be determined and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set of CP violating phase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be explored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Among all possible scientific topics, the Neutrino team wishes to contribute to the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 of the mass hierarchy and the measurements of the PMNS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technical point of view, the group is positioned on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contributions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chimneys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electronics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cathode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which creates the electrical field needed for the drift. The group will be involved in the </a:t>
            </a:r>
            <a:r>
              <a:rPr lang="en-US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(mechanics and electrical) of the cathode, estimating the </a:t>
            </a:r>
            <a:r>
              <a:rPr lang="en-US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the design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</a:t>
            </a:r>
            <a:r>
              <a:rPr lang="en-US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 performances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Vertical Drift concept is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promising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but has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fully established and approved </a:t>
            </a: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315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27736"/>
            <a:ext cx="4456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Neutrino Oscillation Mechanism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" y="571065"/>
            <a:ext cx="75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Oscillation phenomena between two species (</a:t>
            </a:r>
            <a:r>
              <a:rPr lang="en-US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possible if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spectrum is not degenerated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aseline="30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m</a:t>
            </a:r>
            <a:r>
              <a:rPr lang="en-US" baseline="-25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</a:t>
            </a:r>
            <a:r>
              <a:rPr lang="en-US" baseline="-25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≠ 0) =&gt; oscillation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eigenstates are not the flavor eigenstate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≠ 0) =&gt; oscillation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amplitude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008" y="258568"/>
            <a:ext cx="4839992" cy="324697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95957"/>
            <a:ext cx="7340064" cy="806419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3878353" y="2387516"/>
            <a:ext cx="422355" cy="6395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>
            <a:off x="4813300" y="2130057"/>
            <a:ext cx="863600" cy="663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11944" y="3844663"/>
            <a:ext cx="9182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 connects the mass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eigenstates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 and 3) and the flavor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eigenstates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e,</a:t>
            </a:r>
            <a:r>
              <a:rPr lang="en-US" dirty="0" err="1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imilar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CKM matrix in the quark sector.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arametrized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mixing angles </a:t>
            </a:r>
            <a:r>
              <a:rPr lang="en-US" b="1" dirty="0">
                <a:solidFill>
                  <a:srgbClr val="0070C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(“solar”), </a:t>
            </a:r>
            <a:r>
              <a:rPr lang="en-US" b="1" dirty="0">
                <a:solidFill>
                  <a:srgbClr val="0070C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(“atmospheric”) and </a:t>
            </a:r>
            <a:r>
              <a:rPr lang="en-US" b="1" dirty="0">
                <a:solidFill>
                  <a:srgbClr val="0070C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(“reactor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 and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phase </a:t>
            </a:r>
            <a:r>
              <a:rPr lang="en-US" b="1" dirty="0" err="1">
                <a:solidFill>
                  <a:srgbClr val="0070C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b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Oscillation mechanism sensitive to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of squared masses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not to absolute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rdering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masses is still unknown :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or Inverted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1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5" r="16663"/>
          <a:stretch/>
        </p:blipFill>
        <p:spPr bwMode="auto">
          <a:xfrm>
            <a:off x="9194800" y="3844663"/>
            <a:ext cx="2930772" cy="3013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0173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665"/>
            <a:ext cx="12192000" cy="44396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0" y="0"/>
            <a:ext cx="5612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Schematic view of the DUNE Experiment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6253" y="5221705"/>
            <a:ext cx="120957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Muonic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Neutrino/Antineutrino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produced at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Fermilab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from a 60-120 GeV proton beam with P ~1.2 MW, upgraded to 2.4 MW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 Detector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(580 meters after the target) to precisely measure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composition, energy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beam and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cross-sections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Mandatory to reduce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systematics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 Detector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(1300 km away) made of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independent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based on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LArTPC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technology</a:t>
            </a:r>
          </a:p>
        </p:txBody>
      </p:sp>
    </p:spTree>
    <p:extLst>
      <p:ext uri="{BB962C8B-B14F-4D97-AF65-F5344CB8AC3E}">
        <p14:creationId xmlns:p14="http://schemas.microsoft.com/office/powerpoint/2010/main" val="396044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0" y="374128"/>
            <a:ext cx="10947400" cy="648596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0"/>
            <a:ext cx="4144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Expected Spectrum in DUNE</a:t>
            </a:r>
          </a:p>
        </p:txBody>
      </p:sp>
    </p:spTree>
    <p:extLst>
      <p:ext uri="{BB962C8B-B14F-4D97-AF65-F5344CB8AC3E}">
        <p14:creationId xmlns:p14="http://schemas.microsoft.com/office/powerpoint/2010/main" val="3706274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6" t="22222" r="22995"/>
          <a:stretch/>
        </p:blipFill>
        <p:spPr bwMode="auto">
          <a:xfrm>
            <a:off x="7670799" y="0"/>
            <a:ext cx="4521201" cy="62772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0" y="0"/>
            <a:ext cx="2407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Program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428215"/>
            <a:ext cx="767079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goals</a:t>
            </a:r>
          </a:p>
          <a:p>
            <a:endParaRPr lang="en-US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Oscillation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measurements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 for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 decay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several modes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 and characterize the 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flux coming from a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galactic core-collapse supernova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Ancillary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ccelerator-based neutrino flavor transition measurements with sensitivity to beyond the standard model (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physics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on-standard interactions (NSIs),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Lorentz invariance violation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harge, parity, and time reversal symmetry (CPT) violation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terile neutrinos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arge extra dimensions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eavy neutral leptons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 neutrino appearance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of neutrino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oscillation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phenomena using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atmospheric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neutrinos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Dark matter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eutron-antineutron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oscillation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of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neutrino cross sections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studies of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effects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Near Detector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4038600" y="1130300"/>
            <a:ext cx="3632199" cy="12700"/>
          </a:xfrm>
          <a:prstGeom prst="straightConnector1">
            <a:avLst/>
          </a:prstGeom>
          <a:ln w="2222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329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867" y="1081824"/>
            <a:ext cx="7477448" cy="539948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06062" y="154440"/>
            <a:ext cx="2702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</a:t>
            </a:r>
            <a:r>
              <a:rPr lang="fr-FR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  <a:endParaRPr lang="fr-FR" sz="24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06062" y="1081824"/>
            <a:ext cx="414880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the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tracks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charged particles produced by neutrinos interactions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the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scintillation light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Argon at 126.8 nm (eventually from Xenon if doping is used)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Constraints 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purity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long drifts (lifetime from 3 to 5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Perform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tracking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calorimetry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identification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/dx)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597900" y="991435"/>
            <a:ext cx="110799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Anode Plane</a:t>
            </a:r>
          </a:p>
        </p:txBody>
      </p:sp>
    </p:spTree>
    <p:extLst>
      <p:ext uri="{BB962C8B-B14F-4D97-AF65-F5344CB8AC3E}">
        <p14:creationId xmlns:p14="http://schemas.microsoft.com/office/powerpoint/2010/main" val="3302786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0"/>
            <a:ext cx="3025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 Drift concept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7714"/>
            <a:ext cx="12192000" cy="439412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513191"/>
            <a:ext cx="286078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 Argon TPC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dimensions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 m long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15.1 m wide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m tall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17.4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 Argon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Fiducial mass ~15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95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739" y="360608"/>
            <a:ext cx="5997262" cy="6065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0" y="880933"/>
            <a:ext cx="604524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Phase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Cathode at mid-height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325 </a:t>
            </a:r>
            <a:r>
              <a:rPr lang="en-US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leading to </a:t>
            </a:r>
            <a:r>
              <a:rPr lang="en-US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drift volumes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Fiducial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mass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14.7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Anode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readout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PCB-</a:t>
            </a:r>
            <a:r>
              <a:rPr lang="fr-FR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Modular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3696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Vertical Drift Concept</a:t>
            </a:r>
          </a:p>
        </p:txBody>
      </p:sp>
    </p:spTree>
    <p:extLst>
      <p:ext uri="{BB962C8B-B14F-4D97-AF65-F5344CB8AC3E}">
        <p14:creationId xmlns:p14="http://schemas.microsoft.com/office/powerpoint/2010/main" val="3032553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7723" y="0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DUNE@IJCLab</a:t>
            </a:r>
            <a:endParaRPr lang="fr-FR" sz="24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28600" y="901700"/>
            <a:ext cx="1189203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permanent physicists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Yoann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Kermaïdic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Thibaut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Houdy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Laurent Simard and myself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Hierarchy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PMNS matrix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(and beyond) studies =&gt; activity to be really develop in the coming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responsibilities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Vertical Drift detector (strong support for Mechanics service)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Cathode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which delivers the drift field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Feedthrough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Top Electronics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involvement in tests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CERN neutrino Platform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00" y="2515730"/>
            <a:ext cx="55753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425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2225">
          <a:solidFill>
            <a:srgbClr val="FF0000"/>
          </a:solidFill>
          <a:headEnd type="non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3126</TotalTime>
  <Words>714</Words>
  <Application>Microsoft Office PowerPoint</Application>
  <PresentationFormat>Grand écran</PresentationFormat>
  <Paragraphs>117</Paragraphs>
  <Slides>13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CNRS/LAL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Fabien Cavalier</dc:creator>
  <cp:lastModifiedBy>Fabien Cavalier</cp:lastModifiedBy>
  <cp:revision>265</cp:revision>
  <dcterms:created xsi:type="dcterms:W3CDTF">2021-03-08T13:13:13Z</dcterms:created>
  <dcterms:modified xsi:type="dcterms:W3CDTF">2021-10-27T12:41:57Z</dcterms:modified>
</cp:coreProperties>
</file>