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16" r:id="rId3"/>
    <p:sldId id="288" r:id="rId4"/>
    <p:sldId id="289" r:id="rId5"/>
    <p:sldId id="287" r:id="rId6"/>
    <p:sldId id="320" r:id="rId7"/>
    <p:sldId id="318" r:id="rId8"/>
    <p:sldId id="313" r:id="rId9"/>
    <p:sldId id="314" r:id="rId10"/>
    <p:sldId id="299" r:id="rId11"/>
    <p:sldId id="300" r:id="rId12"/>
    <p:sldId id="302" r:id="rId13"/>
    <p:sldId id="271" r:id="rId14"/>
    <p:sldId id="321" r:id="rId15"/>
    <p:sldId id="322" r:id="rId16"/>
    <p:sldId id="323" r:id="rId17"/>
    <p:sldId id="303" r:id="rId18"/>
    <p:sldId id="305" r:id="rId19"/>
    <p:sldId id="290" r:id="rId20"/>
    <p:sldId id="264" r:id="rId21"/>
    <p:sldId id="319" r:id="rId22"/>
    <p:sldId id="308" r:id="rId23"/>
    <p:sldId id="307" r:id="rId24"/>
    <p:sldId id="291" r:id="rId25"/>
    <p:sldId id="309" r:id="rId26"/>
    <p:sldId id="324" r:id="rId27"/>
    <p:sldId id="310" r:id="rId28"/>
    <p:sldId id="292" r:id="rId29"/>
    <p:sldId id="294" r:id="rId30"/>
    <p:sldId id="285" r:id="rId31"/>
    <p:sldId id="295" r:id="rId32"/>
    <p:sldId id="306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93" d="100"/>
          <a:sy n="93" d="100"/>
        </p:scale>
        <p:origin x="84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09.12.2021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BC29A-82AF-48A0-A3B5-44AEC7E01B3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87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FDF9E-FFF0-4D86-90E4-1271FF9B492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91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D14AFC-C434-468A-89B8-D328161D17C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BC29A-82AF-48A0-A3B5-44AEC7E01B3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698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Inhalt nu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1219243" y="253373"/>
            <a:ext cx="7734277" cy="439719"/>
          </a:xfrm>
        </p:spPr>
        <p:txBody>
          <a:bodyPr/>
          <a:lstStyle>
            <a:lvl1pPr>
              <a:defRPr cap="all">
                <a:latin typeface="+mn-lt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82419" y="1018800"/>
            <a:ext cx="11562252" cy="825104"/>
          </a:xfrm>
        </p:spPr>
        <p:txBody>
          <a:bodyPr/>
          <a:lstStyle>
            <a:lvl1pPr marL="0" indent="0">
              <a:lnSpc>
                <a:spcPts val="3733"/>
              </a:lnSpc>
              <a:defRPr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3"/>
          </p:nvPr>
        </p:nvSpPr>
        <p:spPr bwMode="auto">
          <a:xfrm>
            <a:off x="575012" y="1988878"/>
            <a:ext cx="9480577" cy="481350"/>
          </a:xfrm>
        </p:spPr>
        <p:txBody>
          <a:bodyPr>
            <a:spAutoFit/>
          </a:bodyPr>
          <a:lstStyle>
            <a:lvl1pPr marL="353475" indent="-353475">
              <a:lnSpc>
                <a:spcPts val="3200"/>
              </a:lnSpc>
              <a:buFont typeface="Arial"/>
              <a:buChar char="•"/>
              <a:defRPr sz="2400" b="0" cap="none">
                <a:solidFill>
                  <a:schemeClr val="tx1"/>
                </a:solidFill>
                <a:latin typeface="+mn-lt"/>
              </a:defRPr>
            </a:lvl1pPr>
            <a:lvl2pPr>
              <a:lnSpc>
                <a:spcPts val="3200"/>
              </a:lnSpc>
              <a:buFont typeface="Arial"/>
              <a:buChar char="•"/>
              <a:defRPr b="1"/>
            </a:lvl2pPr>
          </a:lstStyle>
          <a:p>
            <a:pPr lvl="0">
              <a:defRPr/>
            </a:pPr>
            <a:r>
              <a:rPr lang="de-DE"/>
              <a:t>Textmasterformate durch Klicken</a:t>
            </a: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F1E0BE69-7476-4EA3-919A-AD7EE24D45DF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76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965" y="66907"/>
            <a:ext cx="11853747" cy="101272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4965" y="1159728"/>
            <a:ext cx="11853747" cy="516301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C52E-FD24-4F46-B0E7-8ABBE0D94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93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49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602" y="1018800"/>
            <a:ext cx="11562252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190987" y="2435224"/>
            <a:ext cx="6667547" cy="312201"/>
          </a:xfrm>
        </p:spPr>
        <p:txBody>
          <a:bodyPr wrap="square">
            <a:spAutoFit/>
          </a:bodyPr>
          <a:lstStyle>
            <a:lvl1pPr marL="0" indent="0">
              <a:lnSpc>
                <a:spcPts val="1800"/>
              </a:lnSpc>
              <a:defRPr sz="14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5115181" y="3429000"/>
            <a:ext cx="6981611" cy="785819"/>
          </a:xfrm>
        </p:spPr>
        <p:txBody>
          <a:bodyPr>
            <a:noAutofit/>
          </a:bodyPr>
          <a:lstStyle>
            <a:lvl1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07" indent="-265107" defTabSz="358766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81A0-9306-4CE0-9644-D793B703208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Georgios Kourkafas  |  TP4 Status and next steps  |  14.02.2018</a:t>
            </a:r>
          </a:p>
        </p:txBody>
      </p:sp>
    </p:spTree>
    <p:extLst>
      <p:ext uri="{BB962C8B-B14F-4D97-AF65-F5344CB8AC3E}">
        <p14:creationId xmlns:p14="http://schemas.microsoft.com/office/powerpoint/2010/main" val="1778167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78041" y="6547727"/>
            <a:ext cx="11283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rgbClr val="C5C5C5"/>
                </a:solidFill>
              </a:defRPr>
            </a:lvl1pPr>
          </a:lstStyle>
          <a:p>
            <a:r>
              <a:rPr lang="en-US" dirty="0"/>
              <a:t>G. </a:t>
            </a:r>
            <a:r>
              <a:rPr lang="en-US" dirty="0" err="1"/>
              <a:t>Klemz</a:t>
            </a:r>
            <a:r>
              <a:rPr lang="en-US" dirty="0"/>
              <a:t>: TP4 Report High Brightness Beams 					  Apr 27,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067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Texten und Aufzä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0749" y="421218"/>
            <a:ext cx="11562252" cy="718145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280748" y="1428737"/>
            <a:ext cx="6667547" cy="307777"/>
          </a:xfrm>
        </p:spPr>
        <p:txBody>
          <a:bodyPr wrap="square"/>
          <a:lstStyle>
            <a:lvl1pPr marL="0" indent="0">
              <a:lnSpc>
                <a:spcPts val="2400"/>
              </a:lnSpc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266571" y="2643182"/>
            <a:ext cx="6981611" cy="785818"/>
          </a:xfrm>
        </p:spPr>
        <p:txBody>
          <a:bodyPr>
            <a:noAutofit/>
          </a:bodyPr>
          <a:lstStyle>
            <a:lvl1pPr marL="265113" indent="-265113" defTabSz="358775">
              <a:lnSpc>
                <a:spcPts val="2400"/>
              </a:lnSpc>
              <a:buClr>
                <a:srgbClr val="009EE0"/>
              </a:buClr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1pPr>
            <a:lvl2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2pPr>
            <a:lvl3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3pPr>
            <a:lvl4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4pPr>
            <a:lvl5pPr marL="265113" indent="-265113" defTabSz="358775">
              <a:lnSpc>
                <a:spcPts val="2400"/>
              </a:lnSpc>
              <a:buFont typeface="Arial" pitchFamily="34" charset="0"/>
              <a:buChar char="•"/>
              <a:defRPr sz="1800" b="1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>
                <a:solidFill>
                  <a:srgbClr val="00589C"/>
                </a:solidFill>
              </a:defRPr>
            </a:lvl1pPr>
          </a:lstStyle>
          <a:p>
            <a:pPr>
              <a:defRPr/>
            </a:pPr>
            <a:fld id="{9ACBEE04-E6D6-4DF7-A77C-1601CAF109D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12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gif"/><Relationship Id="rId18" Type="http://schemas.openxmlformats.org/officeDocument/2006/relationships/image" Target="../media/image43.emf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58.jpe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16.gif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19" Type="http://schemas.openxmlformats.org/officeDocument/2006/relationships/image" Target="../media/image56.jpeg"/><Relationship Id="rId4" Type="http://schemas.openxmlformats.org/officeDocument/2006/relationships/image" Target="../media/image44.jpeg"/><Relationship Id="rId9" Type="http://schemas.openxmlformats.org/officeDocument/2006/relationships/image" Target="../media/image48.png"/><Relationship Id="rId14" Type="http://schemas.openxmlformats.org/officeDocument/2006/relationships/image" Target="../media/image53.jpeg"/><Relationship Id="rId22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jpeg"/><Relationship Id="rId7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72.png"/><Relationship Id="rId4" Type="http://schemas.openxmlformats.org/officeDocument/2006/relationships/image" Target="../media/image68.gif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11" Type="http://schemas.openxmlformats.org/officeDocument/2006/relationships/image" Target="../media/image6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tiff"/><Relationship Id="rId5" Type="http://schemas.openxmlformats.org/officeDocument/2006/relationships/image" Target="../media/image88.gif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emf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7" Type="http://schemas.openxmlformats.org/officeDocument/2006/relationships/image" Target="../media/image118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eg"/><Relationship Id="rId5" Type="http://schemas.openxmlformats.org/officeDocument/2006/relationships/image" Target="../media/image17.pn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em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8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13.png"/><Relationship Id="rId3" Type="http://schemas.openxmlformats.org/officeDocument/2006/relationships/image" Target="../media/image150.png"/><Relationship Id="rId7" Type="http://schemas.openxmlformats.org/officeDocument/2006/relationships/image" Target="../media/image112.png"/><Relationship Id="rId12" Type="http://schemas.openxmlformats.org/officeDocument/2006/relationships/image" Target="../media/image15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jpg"/><Relationship Id="rId11" Type="http://schemas.openxmlformats.org/officeDocument/2006/relationships/image" Target="../media/image154.jpeg"/><Relationship Id="rId5" Type="http://schemas.openxmlformats.org/officeDocument/2006/relationships/image" Target="../media/image151.png"/><Relationship Id="rId15" Type="http://schemas.openxmlformats.org/officeDocument/2006/relationships/image" Target="../media/image157.png"/><Relationship Id="rId10" Type="http://schemas.openxmlformats.org/officeDocument/2006/relationships/image" Target="../media/image153.png"/><Relationship Id="rId4" Type="http://schemas.openxmlformats.org/officeDocument/2006/relationships/image" Target="../media/image111.png"/><Relationship Id="rId9" Type="http://schemas.openxmlformats.org/officeDocument/2006/relationships/image" Target="../media/image78.png"/><Relationship Id="rId1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2BF68-9D67-1742-9239-72676964F5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and Perspective		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BB73E2-DDB1-6A45-91FD-42460CE859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of the Energy Recovery </a:t>
            </a:r>
            <a:r>
              <a:rPr lang="en-US" dirty="0" err="1"/>
              <a:t>Linac</a:t>
            </a:r>
            <a:r>
              <a:rPr lang="en-US" dirty="0"/>
              <a:t>  at Helmholtz </a:t>
            </a:r>
            <a:r>
              <a:rPr lang="en-US" dirty="0" err="1"/>
              <a:t>Zentrum</a:t>
            </a:r>
            <a:r>
              <a:rPr lang="en-US" dirty="0"/>
              <a:t> Berlin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086CFD-5B14-AA44-A67D-58FA1D5BA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12/10/21, A. Neumann</a:t>
            </a:r>
          </a:p>
          <a:p>
            <a:r>
              <a:rPr lang="en-US" dirty="0" err="1"/>
              <a:t>IJClab</a:t>
            </a:r>
            <a:r>
              <a:rPr lang="en-US" dirty="0"/>
              <a:t> Accelerator Seminar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F50127-62DF-8447-8574-43C8CDE11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Today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E3FD576-BC8A-6446-BAE9-7FA3E7BCC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online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C41157-3635-415A-B8C8-C5B2CA8A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7134" y="70207"/>
            <a:ext cx="3612838" cy="15810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523EBD-9EF2-4A2F-85C1-7BB36859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60" b="25885"/>
          <a:stretch/>
        </p:blipFill>
        <p:spPr>
          <a:xfrm>
            <a:off x="3956539" y="4870187"/>
            <a:ext cx="1304192" cy="7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6" b="51058"/>
          <a:stretch/>
        </p:blipFill>
        <p:spPr>
          <a:xfrm>
            <a:off x="8047879" y="3373614"/>
            <a:ext cx="2464239" cy="1413428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155700" y="2626"/>
            <a:ext cx="11036300" cy="1060324"/>
          </a:xfrm>
        </p:spPr>
        <p:txBody>
          <a:bodyPr>
            <a:normAutofit/>
          </a:bodyPr>
          <a:lstStyle/>
          <a:p>
            <a:r>
              <a:rPr lang="en-US" sz="2800" cap="none" dirty="0" err="1"/>
              <a:t>bERLinPro</a:t>
            </a:r>
            <a:r>
              <a:rPr lang="en-US" sz="2800" cap="none" dirty="0"/>
              <a:t>, a collection of experiences, successes and </a:t>
            </a:r>
            <a:r>
              <a:rPr lang="en-US" sz="2800" cap="none" dirty="0">
                <a:solidFill>
                  <a:srgbClr val="C00000"/>
                </a:solidFill>
              </a:rPr>
              <a:t>mishaps</a:t>
            </a:r>
            <a:endParaRPr lang="de-DE" sz="2800" cap="none" dirty="0">
              <a:solidFill>
                <a:srgbClr val="C00000"/>
              </a:solidFill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7A5CC4C-0C4D-4F8F-B850-7078F03BDA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+mn-lt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fld id="{FA556AEB-7B8C-4F6F-9EAA-AB10ADC4342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0" y="932723"/>
            <a:ext cx="913019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Gun cavity was built too “short” </a:t>
            </a:r>
            <a:r>
              <a:rPr lang="en-US" sz="2400" dirty="0">
                <a:sym typeface="Wingdings" panose="05000000000000000000" pitchFamily="2" charset="2"/>
              </a:rPr>
              <a:t> shifted frequency</a:t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and degraded RF performance  X-ray tomography</a:t>
            </a: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Build up of infrastructure and training of personnel</a:t>
            </a:r>
            <a:br>
              <a:rPr lang="en-US" sz="2400" dirty="0"/>
            </a:br>
            <a:r>
              <a:rPr lang="en-US" sz="2400" dirty="0"/>
              <a:t>was not accounted for </a:t>
            </a:r>
            <a:r>
              <a:rPr lang="en-US" sz="2400" dirty="0">
                <a:sym typeface="Wingdings" panose="05000000000000000000" pitchFamily="2" charset="2"/>
              </a:rPr>
              <a:t> Damned for success</a:t>
            </a: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Number of personnel never fully matched requirements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Gun got severely damaged by manufacturer at final</a:t>
            </a:r>
            <a:br>
              <a:rPr lang="en-US" sz="2400" dirty="0"/>
            </a:br>
            <a:r>
              <a:rPr lang="en-US" sz="2400" dirty="0"/>
              <a:t>treatment stage </a:t>
            </a:r>
            <a:r>
              <a:rPr lang="en-US" sz="2400" dirty="0">
                <a:sym typeface="Wingdings" panose="05000000000000000000" pitchFamily="2" charset="2"/>
              </a:rPr>
              <a:t> Refurbishment program started</a:t>
            </a: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Building was delayed by some years before being ready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/>
              <a:t>for us</a:t>
            </a:r>
            <a:r>
              <a:rPr lang="en-US" sz="2400" dirty="0">
                <a:solidFill>
                  <a:schemeClr val="bg1"/>
                </a:solidFill>
              </a:rPr>
              <a:t>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Booster power couplers needed remanufacturing of warm pa</a:t>
            </a:r>
            <a:r>
              <a:rPr lang="en-US" sz="2400" dirty="0">
                <a:solidFill>
                  <a:schemeClr val="bg1"/>
                </a:solidFill>
              </a:rPr>
              <a:t>rts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Booster cavity helium tank required reworking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Redesign of Gun module required because of thermal short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BESSY VSR redirected large part of personnel to another project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Vacuum beamlines delayed by </a:t>
            </a:r>
            <a:r>
              <a:rPr lang="en-US" sz="2400" dirty="0" err="1"/>
              <a:t>rewelding</a:t>
            </a:r>
            <a:r>
              <a:rPr lang="en-US" sz="2400" dirty="0"/>
              <a:t> parts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Rust in de-ionized water cooling circuits required complete exchange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………….</a:t>
            </a:r>
            <a:endParaRPr lang="de-DE" sz="2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CA6FF-0525-4F46-A516-2ACB03906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36121" y="3376989"/>
            <a:ext cx="1572643" cy="142788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2F701DD-1CA0-46ED-A6AD-FD21A9E88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898148" y="1992457"/>
            <a:ext cx="1951377" cy="114545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r="34291"/>
          <a:stretch/>
        </p:blipFill>
        <p:spPr>
          <a:xfrm rot="5400000">
            <a:off x="10810673" y="766446"/>
            <a:ext cx="864096" cy="14612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2363" y="1176257"/>
            <a:ext cx="1948277" cy="146120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E1762CD-3496-4644-9C11-DB12282E8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8" t="11203" r="20057" b="14100"/>
          <a:stretch/>
        </p:blipFill>
        <p:spPr>
          <a:xfrm>
            <a:off x="10062011" y="5043952"/>
            <a:ext cx="1911315" cy="1185677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1860048" y="2626"/>
            <a:ext cx="9157620" cy="6868215"/>
            <a:chOff x="1015873" y="0"/>
            <a:chExt cx="6868215" cy="5151161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73" y="0"/>
              <a:ext cx="6868215" cy="5151161"/>
            </a:xfrm>
            <a:prstGeom prst="rect">
              <a:avLst/>
            </a:prstGeom>
          </p:spPr>
        </p:pic>
        <p:sp>
          <p:nvSpPr>
            <p:cNvPr id="2" name="Textfeld 1"/>
            <p:cNvSpPr txBox="1"/>
            <p:nvPr/>
          </p:nvSpPr>
          <p:spPr>
            <a:xfrm>
              <a:off x="2190194" y="1786737"/>
              <a:ext cx="443063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/>
                <a:t>The past, disaster or success?</a:t>
              </a:r>
              <a:endParaRPr lang="de-DE" sz="3733" dirty="0"/>
            </a:p>
          </p:txBody>
        </p:sp>
      </p:grpSp>
    </p:spTree>
    <p:extLst>
      <p:ext uri="{BB962C8B-B14F-4D97-AF65-F5344CB8AC3E}">
        <p14:creationId xmlns:p14="http://schemas.microsoft.com/office/powerpoint/2010/main" val="86133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Qe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4032" y="1432589"/>
            <a:ext cx="2825579" cy="245260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644698" y="2787454"/>
            <a:ext cx="60465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67" b="1" dirty="0">
                <a:solidFill>
                  <a:srgbClr val="C00000"/>
                </a:solidFill>
              </a:rPr>
              <a:t>3</a:t>
            </a:r>
            <a:r>
              <a:rPr lang="de-DE" sz="1467" b="1" baseline="30000" dirty="0">
                <a:solidFill>
                  <a:srgbClr val="C00000"/>
                </a:solidFill>
              </a:rPr>
              <a:t>.</a:t>
            </a:r>
            <a:r>
              <a:rPr lang="de-DE" sz="1467" b="1" dirty="0">
                <a:solidFill>
                  <a:srgbClr val="C00000"/>
                </a:solidFill>
              </a:rPr>
              <a:t>10</a:t>
            </a:r>
            <a:r>
              <a:rPr lang="de-DE" sz="1467" b="1" baseline="30000" dirty="0">
                <a:solidFill>
                  <a:srgbClr val="C00000"/>
                </a:solidFill>
              </a:rPr>
              <a:t>-5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570959" y="2397220"/>
            <a:ext cx="74892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67" b="1" dirty="0">
                <a:solidFill>
                  <a:srgbClr val="FF0000"/>
                </a:solidFill>
              </a:rPr>
              <a:t>1.1</a:t>
            </a:r>
            <a:r>
              <a:rPr lang="de-DE" sz="1467" b="1" baseline="30000" dirty="0">
                <a:solidFill>
                  <a:srgbClr val="FF0000"/>
                </a:solidFill>
              </a:rPr>
              <a:t>.</a:t>
            </a:r>
            <a:r>
              <a:rPr lang="de-DE" sz="1467" b="1" dirty="0">
                <a:solidFill>
                  <a:srgbClr val="FF0000"/>
                </a:solidFill>
              </a:rPr>
              <a:t>10</a:t>
            </a:r>
            <a:r>
              <a:rPr lang="de-DE" sz="1467" b="1" baseline="30000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793341" y="1896166"/>
            <a:ext cx="1047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589C"/>
                </a:solidFill>
              </a:rPr>
              <a:t>Arc</a:t>
            </a:r>
            <a:r>
              <a:rPr lang="de-DE" sz="1200" dirty="0">
                <a:solidFill>
                  <a:srgbClr val="00589C"/>
                </a:solidFill>
              </a:rPr>
              <a:t> </a:t>
            </a:r>
            <a:r>
              <a:rPr lang="de-DE" sz="1200" dirty="0" err="1">
                <a:solidFill>
                  <a:srgbClr val="00589C"/>
                </a:solidFill>
              </a:rPr>
              <a:t>deposited</a:t>
            </a:r>
            <a:endParaRPr lang="de-DE" sz="1200" dirty="0">
              <a:solidFill>
                <a:srgbClr val="00589C"/>
              </a:solidFill>
            </a:endParaRPr>
          </a:p>
          <a:p>
            <a:r>
              <a:rPr lang="de-DE" sz="1200" dirty="0" err="1">
                <a:solidFill>
                  <a:srgbClr val="00589C"/>
                </a:solidFill>
              </a:rPr>
              <a:t>lead</a:t>
            </a:r>
            <a:r>
              <a:rPr lang="de-DE" sz="1200" dirty="0">
                <a:solidFill>
                  <a:srgbClr val="00589C"/>
                </a:solidFill>
              </a:rPr>
              <a:t> BNL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8354319" y="2158407"/>
            <a:ext cx="1372045" cy="961839"/>
            <a:chOff x="3981532" y="2912170"/>
            <a:chExt cx="1029034" cy="876870"/>
          </a:xfrm>
        </p:grpSpPr>
        <p:sp>
          <p:nvSpPr>
            <p:cNvPr id="20" name="Pfeil nach rechts 19"/>
            <p:cNvSpPr/>
            <p:nvPr/>
          </p:nvSpPr>
          <p:spPr>
            <a:xfrm rot="16200000">
              <a:off x="3789116" y="3366196"/>
              <a:ext cx="615260" cy="230427"/>
            </a:xfrm>
            <a:prstGeom prst="rightArrow">
              <a:avLst/>
            </a:prstGeom>
            <a:gradFill flip="none" rotWithShape="1">
              <a:gsLst>
                <a:gs pos="0">
                  <a:srgbClr val="000000"/>
                </a:gs>
                <a:gs pos="86000">
                  <a:srgbClr val="FF000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177164" y="2912170"/>
              <a:ext cx="833402" cy="701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67" dirty="0">
                  <a:solidFill>
                    <a:srgbClr val="C00000"/>
                  </a:solidFill>
                </a:rPr>
                <a:t>Laser</a:t>
              </a:r>
            </a:p>
            <a:p>
              <a:r>
                <a:rPr lang="de-DE" sz="1467" dirty="0" err="1">
                  <a:solidFill>
                    <a:srgbClr val="C00000"/>
                  </a:solidFill>
                </a:rPr>
                <a:t>Cleaning</a:t>
              </a:r>
              <a:endParaRPr lang="de-DE" sz="1467" dirty="0">
                <a:solidFill>
                  <a:srgbClr val="C00000"/>
                </a:solidFill>
              </a:endParaRPr>
            </a:p>
            <a:p>
              <a:r>
                <a:rPr lang="de-DE" sz="1467" dirty="0">
                  <a:solidFill>
                    <a:srgbClr val="C00000"/>
                  </a:solidFill>
                </a:rPr>
                <a:t>0.1 </a:t>
              </a:r>
              <a:r>
                <a:rPr lang="de-DE" sz="1467" dirty="0" err="1">
                  <a:solidFill>
                    <a:srgbClr val="C00000"/>
                  </a:solidFill>
                </a:rPr>
                <a:t>mJ</a:t>
              </a:r>
              <a:r>
                <a:rPr lang="de-DE" sz="1467" dirty="0">
                  <a:solidFill>
                    <a:srgbClr val="C00000"/>
                  </a:solidFill>
                </a:rPr>
                <a:t>/mm²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3318" y="-15836"/>
            <a:ext cx="11036300" cy="1476375"/>
          </a:xfrm>
        </p:spPr>
        <p:txBody>
          <a:bodyPr>
            <a:normAutofit/>
          </a:bodyPr>
          <a:lstStyle/>
          <a:p>
            <a:r>
              <a:rPr lang="en-US" sz="3200" cap="none" dirty="0"/>
              <a:t>But progress was made:  SRF photo-injector (2010-2012)</a:t>
            </a:r>
            <a:endParaRPr lang="de-DE" sz="3200" cap="non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4471251-9056-4BE3-8119-D46ED1FB59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35360" y="1124745"/>
            <a:ext cx="961346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First full SC photo-injector with first beam</a:t>
            </a:r>
            <a:r>
              <a:rPr lang="en-US" sz="2400" dirty="0"/>
              <a:t>, QE studies, laser cleaning, </a:t>
            </a:r>
            <a:r>
              <a:rPr lang="en-US" sz="2400" dirty="0" err="1"/>
              <a:t>etc</a:t>
            </a:r>
            <a:br>
              <a:rPr lang="en-US" sz="2400" dirty="0"/>
            </a:br>
            <a:r>
              <a:rPr lang="en-US" sz="2400" dirty="0">
                <a:sym typeface="Wingdings" panose="05000000000000000000" pitchFamily="2" charset="2"/>
              </a:rPr>
              <a:t> Contributes to E-XFEL and </a:t>
            </a:r>
            <a:r>
              <a:rPr lang="en-US" sz="2400" dirty="0" err="1">
                <a:sym typeface="Wingdings" panose="05000000000000000000" pitchFamily="2" charset="2"/>
              </a:rPr>
              <a:t>PolFEL</a:t>
            </a:r>
            <a:br>
              <a:rPr lang="en-US" sz="2400" dirty="0">
                <a:sym typeface="Wingdings" panose="05000000000000000000" pitchFamily="2" charset="2"/>
              </a:rPr>
            </a:br>
            <a:br>
              <a:rPr lang="en-US" sz="2400" dirty="0">
                <a:sym typeface="Wingdings" panose="05000000000000000000" pitchFamily="2" charset="2"/>
              </a:rPr>
            </a:br>
            <a:br>
              <a:rPr lang="en-US" sz="2400" dirty="0">
                <a:sym typeface="Wingdings" panose="05000000000000000000" pitchFamily="2" charset="2"/>
              </a:rPr>
            </a:br>
            <a:br>
              <a:rPr lang="en-US" sz="2400" dirty="0">
                <a:sym typeface="Wingdings" panose="05000000000000000000" pitchFamily="2" charset="2"/>
              </a:rPr>
            </a:b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still considered, studied and improved at DESY</a:t>
            </a: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9" name="Grafik 3" descr="cavity_cell_only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1988842"/>
            <a:ext cx="1632181" cy="9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0" descr="Pbcathod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8845" y="1988841"/>
            <a:ext cx="1536171" cy="135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8337" y="1514007"/>
            <a:ext cx="1592239" cy="213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9593654" y="1604798"/>
            <a:ext cx="173816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First beam from</a:t>
            </a:r>
          </a:p>
          <a:p>
            <a:r>
              <a:rPr lang="en-US" sz="1333" dirty="0">
                <a:solidFill>
                  <a:schemeClr val="bg1"/>
                </a:solidFill>
              </a:rPr>
              <a:t>Lead cathode 04/2011</a:t>
            </a:r>
            <a:endParaRPr lang="de-DE" sz="1333" dirty="0">
              <a:solidFill>
                <a:schemeClr val="bg1"/>
              </a:solidFill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1841" y="1958065"/>
            <a:ext cx="1806712" cy="142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feld 51"/>
          <p:cNvSpPr txBox="1"/>
          <p:nvPr/>
        </p:nvSpPr>
        <p:spPr>
          <a:xfrm>
            <a:off x="553267" y="2803575"/>
            <a:ext cx="840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Cavity 1</a:t>
            </a: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967324" y="3044958"/>
            <a:ext cx="840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Cavity 2</a:t>
            </a:r>
            <a:endParaRPr lang="de-DE" sz="1600" dirty="0">
              <a:solidFill>
                <a:schemeClr val="tx2"/>
              </a:solidFill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71" y="3874692"/>
            <a:ext cx="6405711" cy="231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Grafik 54" descr="PhaseSpace-920mA-spot2-FWHM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85786" y="3838051"/>
            <a:ext cx="2917823" cy="2167707"/>
          </a:xfrm>
          <a:prstGeom prst="rect">
            <a:avLst/>
          </a:prstGeom>
        </p:spPr>
      </p:pic>
      <p:sp>
        <p:nvSpPr>
          <p:cNvPr id="56" name="Textfeld 55"/>
          <p:cNvSpPr txBox="1"/>
          <p:nvPr/>
        </p:nvSpPr>
        <p:spPr>
          <a:xfrm>
            <a:off x="909930" y="6117282"/>
            <a:ext cx="760650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Emittance studies, thermal emittance models of arc deposited lead cathodes</a:t>
            </a:r>
            <a:endParaRPr lang="de-DE" sz="1867" dirty="0"/>
          </a:p>
        </p:txBody>
      </p:sp>
    </p:spTree>
    <p:extLst>
      <p:ext uri="{BB962C8B-B14F-4D97-AF65-F5344CB8AC3E}">
        <p14:creationId xmlns:p14="http://schemas.microsoft.com/office/powerpoint/2010/main" val="65265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59830" y="160690"/>
            <a:ext cx="71566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+mj-lt"/>
              </a:rPr>
              <a:t>SRF photo-injector: From cradle to grave and resurrection</a:t>
            </a:r>
          </a:p>
        </p:txBody>
      </p:sp>
      <p:sp>
        <p:nvSpPr>
          <p:cNvPr id="3" name="Pfeil nach rechts 2"/>
          <p:cNvSpPr/>
          <p:nvPr/>
        </p:nvSpPr>
        <p:spPr>
          <a:xfrm>
            <a:off x="105473" y="1849679"/>
            <a:ext cx="1184459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6" name="Pfeil nach rechts 15"/>
          <p:cNvSpPr/>
          <p:nvPr/>
        </p:nvSpPr>
        <p:spPr>
          <a:xfrm>
            <a:off x="105472" y="5777007"/>
            <a:ext cx="1194318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7" name="Textfeld 16"/>
          <p:cNvSpPr txBox="1"/>
          <p:nvPr/>
        </p:nvSpPr>
        <p:spPr>
          <a:xfrm>
            <a:off x="4352429" y="5976005"/>
            <a:ext cx="73449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Time</a:t>
            </a:r>
          </a:p>
        </p:txBody>
      </p:sp>
      <p:grpSp>
        <p:nvGrpSpPr>
          <p:cNvPr id="71" name="Gruppieren 70"/>
          <p:cNvGrpSpPr/>
          <p:nvPr/>
        </p:nvGrpSpPr>
        <p:grpSpPr>
          <a:xfrm>
            <a:off x="956626" y="1442368"/>
            <a:ext cx="1875012" cy="4379325"/>
            <a:chOff x="717469" y="1081775"/>
            <a:chExt cx="1406259" cy="3284494"/>
          </a:xfrm>
        </p:grpSpPr>
        <p:pic>
          <p:nvPicPr>
            <p:cNvPr id="15" name="Grafik 14" descr="erl-g-mca-1000_fuer_axe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0339" y="2225204"/>
              <a:ext cx="809796" cy="572606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21888" y="2931790"/>
              <a:ext cx="864436" cy="648072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1173060" y="4050846"/>
              <a:ext cx="55207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2013</a:t>
              </a:r>
            </a:p>
          </p:txBody>
        </p:sp>
        <p:pic>
          <p:nvPicPr>
            <p:cNvPr id="36" name="Grafik 35" descr="JLab_logo_text_white1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7469" y="1081775"/>
              <a:ext cx="1406259" cy="3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feld 41"/>
            <p:cNvSpPr txBox="1"/>
            <p:nvPr/>
          </p:nvSpPr>
          <p:spPr>
            <a:xfrm>
              <a:off x="1171894" y="1889394"/>
              <a:ext cx="349183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VTA</a:t>
              </a: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937441" y="3804125"/>
              <a:ext cx="84941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Manufacture</a:t>
              </a:r>
              <a:endParaRPr lang="de-DE" sz="1400" dirty="0"/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2422420" y="1507103"/>
            <a:ext cx="1396758" cy="4327148"/>
            <a:chOff x="1816814" y="1130327"/>
            <a:chExt cx="1047568" cy="3245361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241" y="2225204"/>
              <a:ext cx="961838" cy="59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376" y="3065704"/>
              <a:ext cx="952906" cy="35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1836216" y="4060265"/>
              <a:ext cx="1028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2014-2016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036563" y="1130327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017244" y="1899419"/>
              <a:ext cx="802211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VTA/HTA</a:t>
              </a: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1816814" y="3804125"/>
              <a:ext cx="925879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Test/</a:t>
              </a:r>
              <a:r>
                <a:rPr lang="de-DE" sz="1400" dirty="0" err="1"/>
                <a:t>Assembly</a:t>
              </a:r>
              <a:endParaRPr lang="de-DE" sz="1400" dirty="0"/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754860" y="2519800"/>
            <a:ext cx="1500040" cy="2860145"/>
            <a:chOff x="2816145" y="1889849"/>
            <a:chExt cx="1125030" cy="2145109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145" y="2225204"/>
              <a:ext cx="1104593" cy="667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974" y="3068904"/>
              <a:ext cx="1108201" cy="623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40" name="Textfeld 39"/>
            <p:cNvSpPr txBox="1"/>
            <p:nvPr/>
          </p:nvSpPr>
          <p:spPr>
            <a:xfrm>
              <a:off x="3076670" y="1889849"/>
              <a:ext cx="356396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HTA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2908355" y="3804125"/>
              <a:ext cx="69701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String </a:t>
              </a:r>
              <a:r>
                <a:rPr lang="de-DE" sz="1400" dirty="0" err="1"/>
                <a:t>test</a:t>
              </a:r>
              <a:endParaRPr lang="de-DE" sz="1400" dirty="0"/>
            </a:p>
          </p:txBody>
        </p:sp>
      </p:grpSp>
      <p:sp>
        <p:nvSpPr>
          <p:cNvPr id="63" name="Foliennummernplatzhalter 3"/>
          <p:cNvSpPr txBox="1">
            <a:spLocks/>
          </p:cNvSpPr>
          <p:nvPr/>
        </p:nvSpPr>
        <p:spPr>
          <a:xfrm>
            <a:off x="9534583" y="63984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D53B8285-84ED-4963-86FB-32CF7A2F0770}" type="slidenum">
              <a:rPr lang="de-DE" sz="1200" b="1">
                <a:solidFill>
                  <a:srgbClr val="00589C"/>
                </a:solidFill>
                <a:latin typeface="+mn-lt"/>
              </a:rPr>
              <a:pPr algn="r">
                <a:defRPr/>
              </a:pPr>
              <a:t>12</a:t>
            </a:fld>
            <a:endParaRPr lang="de-DE" sz="1200" b="1" dirty="0">
              <a:solidFill>
                <a:srgbClr val="00589C"/>
              </a:solidFill>
              <a:latin typeface="+mn-lt"/>
            </a:endParaRPr>
          </a:p>
        </p:txBody>
      </p:sp>
      <p:grpSp>
        <p:nvGrpSpPr>
          <p:cNvPr id="83" name="Gruppieren 82"/>
          <p:cNvGrpSpPr/>
          <p:nvPr/>
        </p:nvGrpSpPr>
        <p:grpSpPr>
          <a:xfrm>
            <a:off x="5958895" y="1507351"/>
            <a:ext cx="3418743" cy="3864804"/>
            <a:chOff x="4469171" y="1130513"/>
            <a:chExt cx="2564057" cy="2898603"/>
          </a:xfrm>
        </p:grpSpPr>
        <p:sp>
          <p:nvSpPr>
            <p:cNvPr id="47" name="Textfeld 46"/>
            <p:cNvSpPr txBox="1"/>
            <p:nvPr/>
          </p:nvSpPr>
          <p:spPr>
            <a:xfrm>
              <a:off x="4469171" y="1130513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grpSp>
          <p:nvGrpSpPr>
            <p:cNvPr id="75" name="Gruppieren 74"/>
            <p:cNvGrpSpPr/>
            <p:nvPr/>
          </p:nvGrpSpPr>
          <p:grpSpPr>
            <a:xfrm>
              <a:off x="4549164" y="1535819"/>
              <a:ext cx="2484064" cy="2493297"/>
              <a:chOff x="4549164" y="1535819"/>
              <a:chExt cx="2484064" cy="2493297"/>
            </a:xfrm>
          </p:grpSpPr>
          <p:pic>
            <p:nvPicPr>
              <p:cNvPr id="37" name="Picture 2" descr="P103058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8005" y="2217028"/>
                <a:ext cx="886123" cy="664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3" descr="P103058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6752" y="3169287"/>
                <a:ext cx="1337285" cy="450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Textfeld 53"/>
              <p:cNvSpPr txBox="1"/>
              <p:nvPr/>
            </p:nvSpPr>
            <p:spPr>
              <a:xfrm>
                <a:off x="5069121" y="3798283"/>
                <a:ext cx="1103908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Module </a:t>
                </a:r>
                <a:r>
                  <a:rPr lang="de-DE" sz="1400" dirty="0" err="1"/>
                  <a:t>assembly</a:t>
                </a:r>
                <a:endParaRPr lang="de-DE" sz="1400" dirty="0"/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4549164" y="1884826"/>
                <a:ext cx="532838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Gunlab</a:t>
                </a:r>
                <a:endParaRPr lang="de-DE" sz="1400" dirty="0"/>
              </a:p>
            </p:txBody>
          </p:sp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9871" y="1535819"/>
                <a:ext cx="1953357" cy="629595"/>
              </a:xfrm>
              <a:prstGeom prst="rect">
                <a:avLst/>
              </a:prstGeom>
            </p:spPr>
          </p:pic>
        </p:grpSp>
      </p:grpSp>
      <p:grpSp>
        <p:nvGrpSpPr>
          <p:cNvPr id="74" name="Gruppieren 73"/>
          <p:cNvGrpSpPr/>
          <p:nvPr/>
        </p:nvGrpSpPr>
        <p:grpSpPr>
          <a:xfrm>
            <a:off x="5188005" y="2956038"/>
            <a:ext cx="1559795" cy="2842669"/>
            <a:chOff x="3889207" y="2225205"/>
            <a:chExt cx="1169846" cy="2132002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984" y="2225205"/>
              <a:ext cx="904386" cy="678290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874" y="3069833"/>
              <a:ext cx="1110179" cy="624476"/>
            </a:xfrm>
            <a:prstGeom prst="rect">
              <a:avLst/>
            </a:prstGeom>
          </p:spPr>
        </p:pic>
        <p:sp>
          <p:nvSpPr>
            <p:cNvPr id="53" name="Textfeld 52"/>
            <p:cNvSpPr txBox="1"/>
            <p:nvPr/>
          </p:nvSpPr>
          <p:spPr>
            <a:xfrm>
              <a:off x="3889207" y="3814936"/>
              <a:ext cx="106784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String/</a:t>
              </a:r>
              <a:r>
                <a:rPr lang="de-DE" sz="1400" dirty="0" err="1"/>
                <a:t>Cold</a:t>
              </a:r>
              <a:r>
                <a:rPr lang="de-DE" sz="1400" dirty="0"/>
                <a:t> </a:t>
              </a:r>
              <a:r>
                <a:rPr lang="de-DE" sz="1400" dirty="0" err="1"/>
                <a:t>mass</a:t>
              </a:r>
              <a:endParaRPr lang="de-DE" sz="1400" dirty="0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117510" y="4041784"/>
              <a:ext cx="55207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2016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7401540" y="2970459"/>
            <a:ext cx="2242790" cy="2808921"/>
            <a:chOff x="5551154" y="2227844"/>
            <a:chExt cx="1682092" cy="2106691"/>
          </a:xfrm>
        </p:grpSpPr>
        <p:sp>
          <p:nvSpPr>
            <p:cNvPr id="65" name="Textfeld 64"/>
            <p:cNvSpPr txBox="1"/>
            <p:nvPr/>
          </p:nvSpPr>
          <p:spPr>
            <a:xfrm>
              <a:off x="5551154" y="4019112"/>
              <a:ext cx="10449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2017/2018</a:t>
              </a:r>
            </a:p>
          </p:txBody>
        </p:sp>
        <p:grpSp>
          <p:nvGrpSpPr>
            <p:cNvPr id="76" name="Gruppieren 75"/>
            <p:cNvGrpSpPr/>
            <p:nvPr/>
          </p:nvGrpSpPr>
          <p:grpSpPr>
            <a:xfrm>
              <a:off x="5689046" y="2227844"/>
              <a:ext cx="1544200" cy="1809449"/>
              <a:chOff x="5689046" y="2227844"/>
              <a:chExt cx="1544200" cy="1809449"/>
            </a:xfrm>
          </p:grpSpPr>
          <p:sp>
            <p:nvSpPr>
              <p:cNvPr id="58" name="Textfeld 57"/>
              <p:cNvSpPr txBox="1"/>
              <p:nvPr/>
            </p:nvSpPr>
            <p:spPr>
              <a:xfrm>
                <a:off x="6261586" y="3806460"/>
                <a:ext cx="971660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Commissioning</a:t>
                </a:r>
                <a:endParaRPr lang="de-DE" sz="1400" dirty="0"/>
              </a:p>
            </p:txBody>
          </p:sp>
          <p:pic>
            <p:nvPicPr>
              <p:cNvPr id="61" name="Grafik 60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063" b="50443"/>
              <a:stretch/>
            </p:blipFill>
            <p:spPr>
              <a:xfrm>
                <a:off x="5753631" y="2227844"/>
                <a:ext cx="637373" cy="440423"/>
              </a:xfrm>
              <a:prstGeom prst="rect">
                <a:avLst/>
              </a:prstGeom>
            </p:spPr>
          </p:pic>
          <p:sp>
            <p:nvSpPr>
              <p:cNvPr id="62" name="Textfeld 61"/>
              <p:cNvSpPr txBox="1"/>
              <p:nvPr/>
            </p:nvSpPr>
            <p:spPr>
              <a:xfrm>
                <a:off x="5982942" y="3607533"/>
                <a:ext cx="1059232" cy="230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Cathode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transfer</a:t>
                </a:r>
                <a:endParaRPr lang="de-DE" sz="1400" dirty="0"/>
              </a:p>
            </p:txBody>
          </p:sp>
          <p:graphicFrame>
            <p:nvGraphicFramePr>
              <p:cNvPr id="43" name="Objekt 42"/>
              <p:cNvGraphicFramePr>
                <a:graphicFrameLocks noChangeAspect="1"/>
              </p:cNvGraphicFramePr>
              <p:nvPr/>
            </p:nvGraphicFramePr>
            <p:xfrm>
              <a:off x="5742443" y="2886876"/>
              <a:ext cx="871502" cy="260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CorelDRAW" r:id="rId17" imgW="4320619" imgH="1294253" progId="CorelDraw.Graphic.18">
                      <p:embed/>
                    </p:oleObj>
                  </mc:Choice>
                  <mc:Fallback>
                    <p:oleObj name="CorelDRAW" r:id="rId17" imgW="4320619" imgH="1294253" progId="CorelDraw.Graphic.18">
                      <p:embed/>
                      <p:pic>
                        <p:nvPicPr>
                          <p:cNvPr id="43" name="Objekt 42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5742443" y="2886876"/>
                            <a:ext cx="871502" cy="260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Textfeld 66"/>
              <p:cNvSpPr txBox="1"/>
              <p:nvPr/>
            </p:nvSpPr>
            <p:spPr>
              <a:xfrm>
                <a:off x="5689046" y="2638040"/>
                <a:ext cx="771942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867" dirty="0"/>
                  <a:t>1</a:t>
                </a:r>
                <a:r>
                  <a:rPr lang="de-DE" sz="1867" baseline="30000" dirty="0"/>
                  <a:t>st</a:t>
                </a:r>
                <a:r>
                  <a:rPr lang="de-DE" sz="1867" dirty="0"/>
                  <a:t> Beam</a:t>
                </a:r>
              </a:p>
            </p:txBody>
          </p:sp>
        </p:grpSp>
      </p:grpSp>
      <p:grpSp>
        <p:nvGrpSpPr>
          <p:cNvPr id="78" name="Gruppieren 77"/>
          <p:cNvGrpSpPr/>
          <p:nvPr/>
        </p:nvGrpSpPr>
        <p:grpSpPr>
          <a:xfrm>
            <a:off x="9292059" y="3375851"/>
            <a:ext cx="2820003" cy="2390024"/>
            <a:chOff x="6969045" y="2531888"/>
            <a:chExt cx="2115003" cy="1792518"/>
          </a:xfrm>
        </p:grpSpPr>
        <p:sp>
          <p:nvSpPr>
            <p:cNvPr id="66" name="Textfeld 65"/>
            <p:cNvSpPr txBox="1"/>
            <p:nvPr/>
          </p:nvSpPr>
          <p:spPr>
            <a:xfrm>
              <a:off x="7353345" y="4008983"/>
              <a:ext cx="1028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2018-2021</a:t>
              </a: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6969045" y="2531888"/>
              <a:ext cx="2115003" cy="931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1867" dirty="0"/>
                <a:t>Decommissioning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1867" dirty="0"/>
                <a:t>Refurbish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1867" dirty="0"/>
                <a:t>Rebuild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1867" dirty="0"/>
                <a:t>Commissioning in 2022</a:t>
              </a:r>
              <a:endParaRPr lang="de-DE" sz="1867" dirty="0"/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47328" y="1465961"/>
            <a:ext cx="1370888" cy="4348597"/>
            <a:chOff x="35496" y="1099470"/>
            <a:chExt cx="1028166" cy="3261448"/>
          </a:xfrm>
        </p:grpSpPr>
        <p:pic>
          <p:nvPicPr>
            <p:cNvPr id="13" name="Grafik 12" descr="CST_gun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104" y="2225204"/>
              <a:ext cx="928733" cy="657896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4" y="3064014"/>
              <a:ext cx="955184" cy="426509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35496" y="4045495"/>
              <a:ext cx="102816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2011-2012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127392" y="1099470"/>
              <a:ext cx="47392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dirty="0"/>
                <a:t>HZB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174909" y="3804125"/>
              <a:ext cx="507591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Design</a:t>
              </a: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03263" y="1889394"/>
              <a:ext cx="28036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PC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9772763" y="2132716"/>
            <a:ext cx="2296392" cy="799685"/>
            <a:chOff x="7329572" y="1599537"/>
            <a:chExt cx="1722294" cy="599764"/>
          </a:xfrm>
        </p:grpSpPr>
        <p:pic>
          <p:nvPicPr>
            <p:cNvPr id="80" name="Inhaltsplatzhalter 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572" y="1599537"/>
              <a:ext cx="1722294" cy="599764"/>
            </a:xfrm>
            <a:prstGeom prst="rect">
              <a:avLst/>
            </a:prstGeom>
          </p:spPr>
        </p:pic>
        <p:sp>
          <p:nvSpPr>
            <p:cNvPr id="81" name="Textfeld 80"/>
            <p:cNvSpPr txBox="1"/>
            <p:nvPr/>
          </p:nvSpPr>
          <p:spPr>
            <a:xfrm>
              <a:off x="7884368" y="1660881"/>
              <a:ext cx="69297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bERLinPro</a:t>
              </a:r>
              <a:endParaRPr lang="de-DE" sz="1400" dirty="0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73577" y="933346"/>
            <a:ext cx="820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Fully in-house developed SRF </a:t>
            </a:r>
            <a:r>
              <a:rPr lang="en-US" sz="2400" dirty="0" err="1">
                <a:solidFill>
                  <a:schemeClr val="tx2"/>
                </a:solidFill>
              </a:rPr>
              <a:t>photoinjector</a:t>
            </a:r>
            <a:r>
              <a:rPr lang="en-US" sz="2400" dirty="0">
                <a:solidFill>
                  <a:schemeClr val="tx2"/>
                </a:solidFill>
              </a:rPr>
              <a:t> with strong partners</a:t>
            </a:r>
            <a:endParaRPr lang="de-DE" sz="2400" dirty="0">
              <a:solidFill>
                <a:schemeClr val="tx2"/>
              </a:solidFill>
            </a:endParaRPr>
          </a:p>
        </p:txBody>
      </p:sp>
      <p:pic>
        <p:nvPicPr>
          <p:cNvPr id="68" name="Grafik 67" descr="index.jpe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97609" y="960935"/>
            <a:ext cx="1152128" cy="793688"/>
          </a:xfrm>
          <a:prstGeom prst="rect">
            <a:avLst/>
          </a:prstGeom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4FF9A2-5FAE-432E-808A-9AED4C7D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60" y="-284697"/>
            <a:ext cx="11036300" cy="1476375"/>
          </a:xfrm>
        </p:spPr>
        <p:txBody>
          <a:bodyPr/>
          <a:lstStyle/>
          <a:p>
            <a:r>
              <a:rPr lang="en-US" dirty="0"/>
              <a:t>SRF Photo-injector (Gun)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C32963-F075-4F7C-8948-C631E6F79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9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Overview:  Injector Cavity 1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A11AD2F-FF7F-47CF-AE40-3F8C4FBE2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6" name="Grafik 5" descr="erl-g-mca-1000_fuer_ax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3" y="620688"/>
            <a:ext cx="8034421" cy="568112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16080" y="5013176"/>
            <a:ext cx="25856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2xCW modified TTF-III</a:t>
            </a:r>
          </a:p>
          <a:p>
            <a:r>
              <a:rPr lang="en-US" dirty="0"/>
              <a:t>Coupler: </a:t>
            </a:r>
            <a:r>
              <a:rPr lang="en-US" dirty="0" err="1"/>
              <a:t>Q</a:t>
            </a:r>
            <a:r>
              <a:rPr lang="en-US" baseline="-25000" dirty="0" err="1"/>
              <a:t>ext</a:t>
            </a:r>
            <a:r>
              <a:rPr lang="en-US" dirty="0"/>
              <a:t> 3.6</a:t>
            </a:r>
            <a:r>
              <a:rPr lang="en-US" baseline="30000" dirty="0"/>
              <a:t>.</a:t>
            </a:r>
            <a:r>
              <a:rPr lang="en-US" dirty="0"/>
              <a:t>10</a:t>
            </a:r>
            <a:r>
              <a:rPr lang="en-US" baseline="30000" dirty="0"/>
              <a:t>6</a:t>
            </a:r>
          </a:p>
          <a:p>
            <a:r>
              <a:rPr lang="en-US" dirty="0"/>
              <a:t>for up to </a:t>
            </a:r>
            <a:r>
              <a:rPr lang="en-US" dirty="0" err="1"/>
              <a:t>I</a:t>
            </a:r>
            <a:r>
              <a:rPr lang="en-US" baseline="-25000" dirty="0" err="1"/>
              <a:t>avg</a:t>
            </a:r>
            <a:r>
              <a:rPr lang="en-US" dirty="0"/>
              <a:t>=6 mA,</a:t>
            </a:r>
          </a:p>
          <a:p>
            <a:r>
              <a:rPr lang="en-US" dirty="0"/>
              <a:t>10 kW each </a:t>
            </a:r>
          </a:p>
          <a:p>
            <a:r>
              <a:rPr lang="en-US" i="1" dirty="0">
                <a:solidFill>
                  <a:schemeClr val="accent1"/>
                </a:solidFill>
              </a:rPr>
              <a:t>Study 2 coupler operation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621411" y="1577800"/>
            <a:ext cx="2234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106 mm beam tube:</a:t>
            </a:r>
          </a:p>
          <a:p>
            <a:r>
              <a:rPr lang="en-US" dirty="0"/>
              <a:t>Allows propagation of</a:t>
            </a:r>
          </a:p>
          <a:p>
            <a:r>
              <a:rPr lang="en-US" dirty="0"/>
              <a:t>lowest TM</a:t>
            </a:r>
            <a:r>
              <a:rPr lang="en-US" baseline="-25000" dirty="0"/>
              <a:t>110</a:t>
            </a:r>
            <a:r>
              <a:rPr lang="en-US" dirty="0"/>
              <a:t> mode:</a:t>
            </a:r>
          </a:p>
          <a:p>
            <a:r>
              <a:rPr lang="en-US" i="1" dirty="0">
                <a:solidFill>
                  <a:schemeClr val="accent1"/>
                </a:solidFill>
              </a:rPr>
              <a:t>HOM studies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05163" y="5201665"/>
            <a:ext cx="28132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Blade tuner with</a:t>
            </a:r>
          </a:p>
          <a:p>
            <a:r>
              <a:rPr lang="en-US" dirty="0"/>
              <a:t>motor and 4x piezo tuner:</a:t>
            </a:r>
          </a:p>
          <a:p>
            <a:r>
              <a:rPr lang="en-US" i="1" dirty="0">
                <a:solidFill>
                  <a:schemeClr val="accent1"/>
                </a:solidFill>
              </a:rPr>
              <a:t>Microphonics compensation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893473" y="2848444"/>
            <a:ext cx="1962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pick-up antennas</a:t>
            </a:r>
            <a:br>
              <a:rPr lang="en-US" dirty="0"/>
            </a:br>
            <a:r>
              <a:rPr lang="en-US" dirty="0"/>
              <a:t>to measure HOM</a:t>
            </a:r>
          </a:p>
          <a:p>
            <a:r>
              <a:rPr lang="en-US" dirty="0"/>
              <a:t>polarization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935761" y="692696"/>
            <a:ext cx="1967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</a:t>
            </a:r>
            <a:r>
              <a:rPr lang="en-US" baseline="30000" dirty="0"/>
              <a:t>.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dirty="0"/>
              <a:t> cell + full cell:</a:t>
            </a:r>
          </a:p>
          <a:p>
            <a:r>
              <a:rPr lang="en-US" dirty="0"/>
              <a:t>Optimized</a:t>
            </a:r>
          </a:p>
          <a:p>
            <a:r>
              <a:rPr lang="en-US" dirty="0"/>
              <a:t>emission phase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524001" y="2261772"/>
            <a:ext cx="19010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HZDR cathode</a:t>
            </a:r>
          </a:p>
          <a:p>
            <a:r>
              <a:rPr lang="en-US" dirty="0"/>
              <a:t>insert and choke</a:t>
            </a:r>
          </a:p>
          <a:p>
            <a:r>
              <a:rPr lang="en-US" dirty="0"/>
              <a:t>cell design:</a:t>
            </a:r>
          </a:p>
          <a:p>
            <a:endParaRPr lang="en-US" dirty="0"/>
          </a:p>
          <a:p>
            <a:r>
              <a:rPr lang="en-US" i="1" dirty="0">
                <a:solidFill>
                  <a:schemeClr val="accent1"/>
                </a:solidFill>
              </a:rPr>
              <a:t>Proven system</a:t>
            </a:r>
          </a:p>
          <a:p>
            <a:r>
              <a:rPr lang="en-US" i="1" dirty="0">
                <a:solidFill>
                  <a:schemeClr val="accent1"/>
                </a:solidFill>
              </a:rPr>
              <a:t>Cathode exchange</a:t>
            </a:r>
          </a:p>
          <a:p>
            <a:r>
              <a:rPr lang="en-US" i="1" dirty="0">
                <a:solidFill>
                  <a:schemeClr val="accent1"/>
                </a:solidFill>
              </a:rPr>
              <a:t>with HZDR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919536" y="1124745"/>
            <a:ext cx="1771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Stiffening ring:</a:t>
            </a:r>
          </a:p>
          <a:p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P minimized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3791744" y="1772816"/>
            <a:ext cx="1800200" cy="93610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672064" y="692697"/>
            <a:ext cx="3533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Chimney 22 cm²~35 W at 1.8 K</a:t>
            </a:r>
          </a:p>
          <a:p>
            <a:r>
              <a:rPr lang="en-US" dirty="0"/>
              <a:t>about </a:t>
            </a:r>
            <a:r>
              <a:rPr lang="en-US" i="1" dirty="0" err="1"/>
              <a:t>E</a:t>
            </a:r>
            <a:r>
              <a:rPr lang="en-US" baseline="-25000" dirty="0" err="1"/>
              <a:t>peak</a:t>
            </a:r>
            <a:r>
              <a:rPr lang="en-US" dirty="0"/>
              <a:t>=45 MV/m at Q</a:t>
            </a:r>
            <a:r>
              <a:rPr lang="en-US" baseline="-25000" dirty="0"/>
              <a:t>0</a:t>
            </a:r>
            <a:r>
              <a:rPr lang="en-US" dirty="0"/>
              <a:t>=3.5</a:t>
            </a:r>
            <a:r>
              <a:rPr lang="en-US" baseline="30000" dirty="0"/>
              <a:t>.</a:t>
            </a:r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 </a:t>
            </a: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3A5BF9EA-55B2-4EF8-8773-62172F1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089" y="19922"/>
            <a:ext cx="11036300" cy="816792"/>
          </a:xfrm>
        </p:spPr>
        <p:txBody>
          <a:bodyPr/>
          <a:lstStyle/>
          <a:p>
            <a:r>
              <a:rPr lang="en-US" dirty="0"/>
              <a:t>SRF Gun Cavity design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7850" y="8789"/>
            <a:ext cx="11036300" cy="896705"/>
          </a:xfrm>
        </p:spPr>
        <p:txBody>
          <a:bodyPr/>
          <a:lstStyle/>
          <a:p>
            <a:r>
              <a:rPr lang="de-DE" sz="2400" dirty="0" err="1"/>
              <a:t>Cold</a:t>
            </a:r>
            <a:r>
              <a:rPr lang="de-DE" sz="2400" dirty="0"/>
              <a:t> String </a:t>
            </a:r>
            <a:r>
              <a:rPr lang="de-DE" sz="2400" dirty="0" err="1"/>
              <a:t>layout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bERLinPro</a:t>
            </a:r>
            <a:r>
              <a:rPr lang="de-DE" sz="2400" dirty="0"/>
              <a:t> SRF </a:t>
            </a:r>
            <a:r>
              <a:rPr lang="de-DE" sz="2400" dirty="0" err="1"/>
              <a:t>Gun</a:t>
            </a:r>
            <a:endParaRPr lang="de-DE" sz="2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4FE9A66-4B42-4768-BEFB-A0C2B124E6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7" name="Picture 2" descr="Gun_cold_string_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654699"/>
            <a:ext cx="8568952" cy="279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769040" y="382962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 </a:t>
            </a:r>
            <a:r>
              <a:rPr lang="de-DE" sz="1600" dirty="0" err="1"/>
              <a:t>solenoid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6528552" y="913870"/>
            <a:ext cx="1722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Twin</a:t>
            </a:r>
            <a:r>
              <a:rPr lang="de-DE" sz="1600" dirty="0"/>
              <a:t> CW-</a:t>
            </a:r>
            <a:r>
              <a:rPr lang="de-DE" sz="1600" dirty="0" err="1"/>
              <a:t>modified</a:t>
            </a:r>
            <a:endParaRPr lang="de-DE" sz="1600" dirty="0"/>
          </a:p>
          <a:p>
            <a:r>
              <a:rPr lang="de-DE" sz="1600" dirty="0"/>
              <a:t>TTF-III </a:t>
            </a:r>
            <a:r>
              <a:rPr lang="de-DE" sz="1600" dirty="0" err="1"/>
              <a:t>coupler</a:t>
            </a:r>
            <a:br>
              <a:rPr lang="de-DE" sz="1600" dirty="0"/>
            </a:b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20 kW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5246745" y="2000431"/>
            <a:ext cx="267148" cy="8292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303225" y="1663375"/>
            <a:ext cx="110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x, y </a:t>
            </a:r>
            <a:r>
              <a:rPr lang="de-DE" sz="1600" dirty="0" err="1"/>
              <a:t>steerer</a:t>
            </a:r>
            <a:endParaRPr lang="de-DE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5550545" y="3952794"/>
            <a:ext cx="1696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SiC</a:t>
            </a:r>
            <a:r>
              <a:rPr lang="de-DE" sz="1600" dirty="0"/>
              <a:t> HOM</a:t>
            </a:r>
          </a:p>
          <a:p>
            <a:r>
              <a:rPr lang="de-DE" sz="1600" dirty="0" err="1"/>
              <a:t>absorber</a:t>
            </a:r>
            <a:r>
              <a:rPr lang="de-DE" sz="1600" dirty="0"/>
              <a:t> (Cornell)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4203841" y="2180862"/>
            <a:ext cx="118689" cy="3350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9840417" y="1240767"/>
            <a:ext cx="1694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Cathode</a:t>
            </a:r>
            <a:r>
              <a:rPr lang="de-DE" sz="1600" dirty="0"/>
              <a:t> </a:t>
            </a:r>
            <a:r>
              <a:rPr lang="de-DE" sz="1600" dirty="0" err="1"/>
              <a:t>tube</a:t>
            </a:r>
            <a:br>
              <a:rPr lang="de-DE" sz="1600" dirty="0"/>
            </a:b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tuner</a:t>
            </a:r>
            <a:r>
              <a:rPr lang="de-DE" sz="1600" dirty="0"/>
              <a:t> (HZDR)</a:t>
            </a:r>
          </a:p>
        </p:txBody>
      </p:sp>
      <p:cxnSp>
        <p:nvCxnSpPr>
          <p:cNvPr id="25" name="Gerade Verbindung mit Pfeil 24"/>
          <p:cNvCxnSpPr>
            <a:stCxn id="28" idx="2"/>
          </p:cNvCxnSpPr>
          <p:nvPr/>
        </p:nvCxnSpPr>
        <p:spPr>
          <a:xfrm flipH="1">
            <a:off x="8738589" y="1392564"/>
            <a:ext cx="426242" cy="5687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3702070" y="1366071"/>
            <a:ext cx="134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Gate </a:t>
            </a:r>
            <a:r>
              <a:rPr lang="de-DE" sz="1600" dirty="0" err="1"/>
              <a:t>valve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transition</a:t>
            </a:r>
            <a:endParaRPr lang="de-DE" sz="1600" dirty="0"/>
          </a:p>
          <a:p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>
                <a:solidFill>
                  <a:srgbClr val="C00000"/>
                </a:solidFill>
              </a:rPr>
              <a:t>300K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9313955" y="3666366"/>
            <a:ext cx="23429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Cavity+LHe</a:t>
            </a:r>
            <a:r>
              <a:rPr lang="en-US" sz="1600" dirty="0"/>
              <a:t> vessel </a:t>
            </a:r>
            <a:br>
              <a:rPr lang="en-US" sz="1600" dirty="0"/>
            </a:br>
            <a:r>
              <a:rPr lang="en-US" sz="1600" dirty="0"/>
              <a:t>(HZB, </a:t>
            </a:r>
            <a:r>
              <a:rPr lang="en-US" sz="1600" dirty="0" err="1"/>
              <a:t>JLab</a:t>
            </a:r>
            <a:r>
              <a:rPr lang="en-US" sz="1600" dirty="0"/>
              <a:t>), </a:t>
            </a:r>
          </a:p>
          <a:p>
            <a:r>
              <a:rPr lang="en-US" sz="1600" dirty="0"/>
              <a:t>Cornell-type blade tuner, </a:t>
            </a:r>
          </a:p>
          <a:p>
            <a:r>
              <a:rPr lang="en-US" sz="1600" dirty="0"/>
              <a:t>2 layer magnetic shielding</a:t>
            </a:r>
          </a:p>
          <a:p>
            <a:endParaRPr lang="de-DE" sz="1600" dirty="0"/>
          </a:p>
        </p:txBody>
      </p:sp>
      <p:sp>
        <p:nvSpPr>
          <p:cNvPr id="28" name="Textfeld 27"/>
          <p:cNvSpPr txBox="1"/>
          <p:nvPr/>
        </p:nvSpPr>
        <p:spPr>
          <a:xfrm>
            <a:off x="8691881" y="807789"/>
            <a:ext cx="945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Support</a:t>
            </a:r>
          </a:p>
          <a:p>
            <a:r>
              <a:rPr lang="de-DE" sz="1600" dirty="0" err="1"/>
              <a:t>structure</a:t>
            </a:r>
            <a:endParaRPr lang="de-DE" sz="1600" dirty="0"/>
          </a:p>
        </p:txBody>
      </p:sp>
      <p:cxnSp>
        <p:nvCxnSpPr>
          <p:cNvPr id="29" name="Gerade Verbindung mit Pfeil 28"/>
          <p:cNvCxnSpPr/>
          <p:nvPr/>
        </p:nvCxnSpPr>
        <p:spPr>
          <a:xfrm>
            <a:off x="7849459" y="1775357"/>
            <a:ext cx="93615" cy="4524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5" y="551952"/>
            <a:ext cx="3434855" cy="191986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32FB33E-B147-4CA4-8517-BE3AE1B36962}"/>
              </a:ext>
            </a:extLst>
          </p:cNvPr>
          <p:cNvGrpSpPr/>
          <p:nvPr/>
        </p:nvGrpSpPr>
        <p:grpSpPr>
          <a:xfrm>
            <a:off x="3419268" y="4690270"/>
            <a:ext cx="6147073" cy="2114320"/>
            <a:chOff x="4263186" y="4716309"/>
            <a:chExt cx="6147073" cy="2114320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3186" y="4766022"/>
              <a:ext cx="6147073" cy="2064607"/>
            </a:xfrm>
            <a:prstGeom prst="rect">
              <a:avLst/>
            </a:prstGeom>
          </p:spPr>
        </p:pic>
        <p:grpSp>
          <p:nvGrpSpPr>
            <p:cNvPr id="3" name="Gruppieren 2"/>
            <p:cNvGrpSpPr/>
            <p:nvPr/>
          </p:nvGrpSpPr>
          <p:grpSpPr>
            <a:xfrm>
              <a:off x="7279084" y="4716309"/>
              <a:ext cx="3105232" cy="421988"/>
              <a:chOff x="5459312" y="3537232"/>
              <a:chExt cx="2328924" cy="316491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5459312" y="3537232"/>
                <a:ext cx="240692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*</a:t>
                </a:r>
                <a:endParaRPr lang="de-DE" sz="2133" dirty="0"/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6323408" y="3538300"/>
                <a:ext cx="240692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*</a:t>
                </a:r>
                <a:endParaRPr lang="de-DE" sz="2133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7547544" y="3537871"/>
                <a:ext cx="240692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*</a:t>
                </a:r>
                <a:endParaRPr lang="de-DE" sz="2133" dirty="0"/>
              </a:p>
            </p:txBody>
          </p:sp>
        </p:grp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99" y="2510993"/>
            <a:ext cx="3599907" cy="195305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410260" y="3010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80K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939448" y="374526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80K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224713" y="2797243"/>
            <a:ext cx="43152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8576146" y="3711392"/>
            <a:ext cx="61427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1.8K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408699" y="3667451"/>
            <a:ext cx="43152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4K</a:t>
            </a:r>
            <a:endParaRPr lang="de-DE" sz="1867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5" y="4453027"/>
            <a:ext cx="2653587" cy="1989407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683237" y="4484045"/>
            <a:ext cx="225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1.4x</a:t>
            </a:r>
            <a:r>
              <a:rPr lang="en-US" sz="1600" dirty="0">
                <a:latin typeface="Symbol" panose="05050102010706020507" pitchFamily="18" charset="2"/>
              </a:rPr>
              <a:t>l/2</a:t>
            </a:r>
            <a:r>
              <a:rPr lang="en-US" sz="1600" dirty="0"/>
              <a:t> cells + Choke cell</a:t>
            </a:r>
            <a:endParaRPr lang="de-DE" sz="1600" dirty="0"/>
          </a:p>
        </p:txBody>
      </p:sp>
      <p:sp>
        <p:nvSpPr>
          <p:cNvPr id="39" name="Textfeld 38"/>
          <p:cNvSpPr txBox="1"/>
          <p:nvPr/>
        </p:nvSpPr>
        <p:spPr>
          <a:xfrm>
            <a:off x="9663902" y="4999430"/>
            <a:ext cx="14927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*15-20% higher</a:t>
            </a:r>
          </a:p>
          <a:p>
            <a:r>
              <a:rPr lang="en-US" sz="1600" dirty="0"/>
              <a:t>found by beam</a:t>
            </a:r>
          </a:p>
          <a:p>
            <a:r>
              <a:rPr lang="en-US" sz="1600" dirty="0"/>
              <a:t>energy </a:t>
            </a:r>
            <a:br>
              <a:rPr lang="en-US" sz="1600" dirty="0"/>
            </a:br>
            <a:r>
              <a:rPr lang="en-US" sz="1600" dirty="0"/>
              <a:t>measurements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193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Module layout</a:t>
            </a:r>
            <a:endParaRPr lang="de-DE" sz="240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78828CC-9593-4CB5-A640-47BFEDB04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6601" r="19376" b="6601"/>
          <a:stretch/>
        </p:blipFill>
        <p:spPr>
          <a:xfrm>
            <a:off x="3311691" y="912019"/>
            <a:ext cx="6146827" cy="544433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311691" y="912019"/>
            <a:ext cx="96011" cy="4533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9" y="912019"/>
            <a:ext cx="1824203" cy="246033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543606" y="932723"/>
            <a:ext cx="853119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80K</a:t>
            </a:r>
            <a:br>
              <a:rPr lang="en-US" sz="1867" dirty="0"/>
            </a:br>
            <a:r>
              <a:rPr lang="en-US" sz="1867" dirty="0"/>
              <a:t>helium</a:t>
            </a:r>
          </a:p>
          <a:p>
            <a:r>
              <a:rPr lang="en-US" sz="1867" dirty="0"/>
              <a:t>shield</a:t>
            </a:r>
            <a:endParaRPr lang="de-DE" sz="1867" dirty="0"/>
          </a:p>
        </p:txBody>
      </p:sp>
      <p:cxnSp>
        <p:nvCxnSpPr>
          <p:cNvPr id="4" name="Gerade Verbindung mit Pfeil 3"/>
          <p:cNvCxnSpPr>
            <a:stCxn id="2" idx="1"/>
          </p:cNvCxnSpPr>
          <p:nvPr/>
        </p:nvCxnSpPr>
        <p:spPr>
          <a:xfrm flipH="1">
            <a:off x="1679509" y="1409873"/>
            <a:ext cx="864097" cy="194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156528" y="2005603"/>
            <a:ext cx="142410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2</a:t>
            </a:r>
            <a:r>
              <a:rPr lang="en-US" sz="1867" baseline="30000" dirty="0"/>
              <a:t>nd</a:t>
            </a:r>
            <a:r>
              <a:rPr lang="en-US" sz="1867" dirty="0"/>
              <a:t> magnetic</a:t>
            </a:r>
          </a:p>
          <a:p>
            <a:r>
              <a:rPr lang="en-US" sz="1867" dirty="0"/>
              <a:t>shield</a:t>
            </a:r>
            <a:endParaRPr lang="de-DE" sz="1867" dirty="0"/>
          </a:p>
        </p:txBody>
      </p:sp>
      <p:cxnSp>
        <p:nvCxnSpPr>
          <p:cNvPr id="13" name="Gerade Verbindung mit Pfeil 12"/>
          <p:cNvCxnSpPr>
            <a:stCxn id="11" idx="1"/>
          </p:cNvCxnSpPr>
          <p:nvPr/>
        </p:nvCxnSpPr>
        <p:spPr>
          <a:xfrm flipH="1" flipV="1">
            <a:off x="863958" y="1917610"/>
            <a:ext cx="1292570" cy="421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8065028" y="740701"/>
            <a:ext cx="350769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Holders and bellows for alignment</a:t>
            </a:r>
            <a:endParaRPr lang="de-DE" sz="1867" dirty="0"/>
          </a:p>
        </p:txBody>
      </p:sp>
      <p:cxnSp>
        <p:nvCxnSpPr>
          <p:cNvPr id="16" name="Gerade Verbindung mit Pfeil 15"/>
          <p:cNvCxnSpPr>
            <a:stCxn id="14" idx="1"/>
          </p:cNvCxnSpPr>
          <p:nvPr/>
        </p:nvCxnSpPr>
        <p:spPr>
          <a:xfrm flipH="1">
            <a:off x="7344140" y="930529"/>
            <a:ext cx="720888" cy="290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869437" y="6310184"/>
            <a:ext cx="527849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External Solenoid hexapod mover with feedthroughs</a:t>
            </a:r>
            <a:endParaRPr lang="de-DE" sz="1867" dirty="0"/>
          </a:p>
        </p:txBody>
      </p:sp>
      <p:cxnSp>
        <p:nvCxnSpPr>
          <p:cNvPr id="19" name="Gerade Verbindung mit Pfeil 18"/>
          <p:cNvCxnSpPr>
            <a:stCxn id="17" idx="0"/>
          </p:cNvCxnSpPr>
          <p:nvPr/>
        </p:nvCxnSpPr>
        <p:spPr>
          <a:xfrm flipH="1" flipV="1">
            <a:off x="5885663" y="5495070"/>
            <a:ext cx="623022" cy="81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7" idx="0"/>
          </p:cNvCxnSpPr>
          <p:nvPr/>
        </p:nvCxnSpPr>
        <p:spPr>
          <a:xfrm flipV="1">
            <a:off x="6508685" y="4726984"/>
            <a:ext cx="337084" cy="1583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4" idx="3"/>
          </p:cNvCxnSpPr>
          <p:nvPr/>
        </p:nvCxnSpPr>
        <p:spPr>
          <a:xfrm flipH="1">
            <a:off x="8976322" y="3299145"/>
            <a:ext cx="587986" cy="33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 flipH="1">
            <a:off x="9564308" y="2965656"/>
            <a:ext cx="229450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Cathode transfer system port</a:t>
            </a:r>
            <a:endParaRPr lang="de-DE" sz="1867" dirty="0"/>
          </a:p>
        </p:txBody>
      </p:sp>
      <p:sp>
        <p:nvSpPr>
          <p:cNvPr id="25" name="Textfeld 24"/>
          <p:cNvSpPr txBox="1"/>
          <p:nvPr/>
        </p:nvSpPr>
        <p:spPr>
          <a:xfrm>
            <a:off x="2420736" y="2796164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589C"/>
                </a:solidFill>
              </a:rPr>
              <a:t>Beam</a:t>
            </a:r>
            <a:endParaRPr lang="de-DE" sz="2400" dirty="0">
              <a:solidFill>
                <a:srgbClr val="00589C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398227" y="1784498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HGRP</a:t>
            </a:r>
            <a:endParaRPr lang="de-DE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4641" y="3550359"/>
            <a:ext cx="3217547" cy="3087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4K cooling: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Solenoid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HOM load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FPCs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4K filling line cavity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1.8 K JT line cavity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80K FPC and HOM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589C"/>
                </a:solidFill>
              </a:rPr>
              <a:t>80 K shield and cathode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28" name="Textfeld 27"/>
          <p:cNvSpPr txBox="1"/>
          <p:nvPr/>
        </p:nvSpPr>
        <p:spPr>
          <a:xfrm>
            <a:off x="8455134" y="1261129"/>
            <a:ext cx="27492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Both doors can be opened</a:t>
            </a:r>
            <a:endParaRPr lang="de-DE" sz="1867" dirty="0"/>
          </a:p>
        </p:txBody>
      </p:sp>
      <p:sp>
        <p:nvSpPr>
          <p:cNvPr id="30" name="Textfeld 29"/>
          <p:cNvSpPr txBox="1"/>
          <p:nvPr/>
        </p:nvSpPr>
        <p:spPr>
          <a:xfrm>
            <a:off x="8762159" y="3717033"/>
            <a:ext cx="3162341" cy="3129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Solenoid shielding: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 err="1"/>
              <a:t>Cryoperm</a:t>
            </a:r>
            <a:r>
              <a:rPr lang="en-US" sz="1867" dirty="0"/>
              <a:t> around solenoid</a:t>
            </a:r>
            <a:br>
              <a:rPr lang="en-US" sz="1867" dirty="0"/>
            </a:br>
            <a:r>
              <a:rPr lang="en-US" sz="1867" dirty="0"/>
              <a:t>might saturate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Replaced by </a:t>
            </a:r>
            <a:r>
              <a:rPr lang="en-US" sz="1867" dirty="0" err="1"/>
              <a:t>Nb</a:t>
            </a:r>
            <a:r>
              <a:rPr lang="en-US" sz="1867" dirty="0"/>
              <a:t> disc</a:t>
            </a:r>
            <a:br>
              <a:rPr lang="en-US" sz="1867" dirty="0"/>
            </a:br>
            <a:r>
              <a:rPr lang="en-US" sz="1867" dirty="0"/>
              <a:t>between Solenoid</a:t>
            </a:r>
            <a:br>
              <a:rPr lang="en-US" sz="1867" dirty="0"/>
            </a:br>
            <a:r>
              <a:rPr lang="en-US" sz="1867" dirty="0"/>
              <a:t>and cavity outer shield,</a:t>
            </a:r>
            <a:br>
              <a:rPr lang="en-US" sz="1867" dirty="0"/>
            </a:br>
            <a:r>
              <a:rPr lang="en-US" sz="1867" dirty="0"/>
              <a:t>efficiency factor 5-8</a:t>
            </a:r>
            <a:br>
              <a:rPr lang="en-US" sz="1867" dirty="0"/>
            </a:br>
            <a:r>
              <a:rPr lang="en-US" sz="1867" i="1" dirty="0"/>
              <a:t>to be published by</a:t>
            </a:r>
            <a:br>
              <a:rPr lang="en-US" sz="1867" i="1" dirty="0"/>
            </a:br>
            <a:r>
              <a:rPr lang="en-US" sz="1867" i="1" dirty="0"/>
              <a:t>J. Völker et al.</a:t>
            </a:r>
          </a:p>
          <a:p>
            <a:endParaRPr lang="de-DE" sz="2400" dirty="0"/>
          </a:p>
        </p:txBody>
      </p:sp>
      <p:sp>
        <p:nvSpPr>
          <p:cNvPr id="31" name="Textfeld 30"/>
          <p:cNvSpPr txBox="1"/>
          <p:nvPr/>
        </p:nvSpPr>
        <p:spPr>
          <a:xfrm>
            <a:off x="9648395" y="2005604"/>
            <a:ext cx="2263761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C00000"/>
                </a:solidFill>
              </a:rPr>
              <a:t>Modified: Issue</a:t>
            </a:r>
            <a:br>
              <a:rPr lang="en-US" sz="2133" dirty="0">
                <a:solidFill>
                  <a:srgbClr val="C00000"/>
                </a:solidFill>
              </a:rPr>
            </a:br>
            <a:r>
              <a:rPr lang="en-US" sz="2133" dirty="0">
                <a:solidFill>
                  <a:srgbClr val="C00000"/>
                </a:solidFill>
              </a:rPr>
              <a:t>with thermal short</a:t>
            </a:r>
            <a:endParaRPr lang="de-DE" sz="2133" dirty="0">
              <a:solidFill>
                <a:srgbClr val="C00000"/>
              </a:solidFill>
            </a:endParaRPr>
          </a:p>
        </p:txBody>
      </p:sp>
      <p:cxnSp>
        <p:nvCxnSpPr>
          <p:cNvPr id="33" name="Gerade Verbindung mit Pfeil 32"/>
          <p:cNvCxnSpPr>
            <a:stCxn id="31" idx="1"/>
          </p:cNvCxnSpPr>
          <p:nvPr/>
        </p:nvCxnSpPr>
        <p:spPr>
          <a:xfrm flipH="1">
            <a:off x="4175787" y="2380002"/>
            <a:ext cx="5472608" cy="8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el 1">
            <a:extLst>
              <a:ext uri="{FF2B5EF4-FFF2-40B4-BE49-F238E27FC236}">
                <a16:creationId xmlns:a16="http://schemas.microsoft.com/office/drawing/2014/main" id="{5F2DC015-E7A9-4AD3-BCC7-C95454535BB0}"/>
              </a:ext>
            </a:extLst>
          </p:cNvPr>
          <p:cNvSpPr txBox="1">
            <a:spLocks/>
          </p:cNvSpPr>
          <p:nvPr/>
        </p:nvSpPr>
        <p:spPr>
          <a:xfrm>
            <a:off x="577850" y="8789"/>
            <a:ext cx="11036300" cy="8967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400" dirty="0"/>
              <a:t>Module </a:t>
            </a:r>
            <a:r>
              <a:rPr lang="de-DE" sz="2400" dirty="0" err="1"/>
              <a:t>layout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bERLinPro</a:t>
            </a:r>
            <a:r>
              <a:rPr lang="de-DE" sz="2400" dirty="0"/>
              <a:t> SRF </a:t>
            </a:r>
            <a:r>
              <a:rPr lang="de-DE" sz="2400" dirty="0" err="1"/>
              <a:t>Gun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0565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26464" y="-121286"/>
            <a:ext cx="11036300" cy="1038919"/>
          </a:xfrm>
        </p:spPr>
        <p:txBody>
          <a:bodyPr/>
          <a:lstStyle/>
          <a:p>
            <a:r>
              <a:rPr lang="en-US" sz="2400" dirty="0"/>
              <a:t>Transfer system and cathode carrier (HZDR modification)</a:t>
            </a:r>
            <a:endParaRPr lang="de-DE" sz="2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4A35AD-F891-48DD-BEF3-7E7B9B39B6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pic>
        <p:nvPicPr>
          <p:cNvPr id="9" name="Picture 5" descr="Z:\output\ERL15\822423-b-00002195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15491" r="29563" b="13736"/>
          <a:stretch/>
        </p:blipFill>
        <p:spPr bwMode="auto">
          <a:xfrm>
            <a:off x="815414" y="1225459"/>
            <a:ext cx="2896625" cy="23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3658371"/>
            <a:ext cx="2679104" cy="204750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31371" y="740702"/>
            <a:ext cx="322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Module+transfer</a:t>
            </a:r>
            <a:r>
              <a:rPr lang="en-US" sz="2400" dirty="0"/>
              <a:t> system</a:t>
            </a:r>
            <a:endParaRPr lang="de-DE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969091" y="740702"/>
            <a:ext cx="409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Transfer system behind module</a:t>
            </a:r>
            <a:endParaRPr lang="de-DE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659284" y="5705879"/>
            <a:ext cx="592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Cathode cooler (80 K Helium)</a:t>
            </a:r>
            <a:br>
              <a:rPr lang="en-US" sz="2400" dirty="0"/>
            </a:br>
            <a:r>
              <a:rPr lang="en-US" sz="2400" dirty="0"/>
              <a:t>and </a:t>
            </a:r>
            <a:r>
              <a:rPr lang="en-US" sz="2400" dirty="0" err="1"/>
              <a:t>Petrov</a:t>
            </a:r>
            <a:r>
              <a:rPr lang="en-US" sz="2400" dirty="0"/>
              <a:t> filter holding the insert with tuner </a:t>
            </a:r>
            <a:endParaRPr lang="de-DE" sz="2400" dirty="0"/>
          </a:p>
        </p:txBody>
      </p:sp>
      <p:sp>
        <p:nvSpPr>
          <p:cNvPr id="14" name="Textfeld 13"/>
          <p:cNvSpPr txBox="1"/>
          <p:nvPr/>
        </p:nvSpPr>
        <p:spPr>
          <a:xfrm>
            <a:off x="3712037" y="4752934"/>
            <a:ext cx="3248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Cathode insert with Plug</a:t>
            </a:r>
          </a:p>
          <a:p>
            <a:r>
              <a:rPr lang="en-US" sz="2400" dirty="0"/>
              <a:t>and transfer rod</a:t>
            </a:r>
            <a:endParaRPr lang="de-DE" sz="2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79" y="3656641"/>
            <a:ext cx="4174124" cy="259228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220756"/>
            <a:ext cx="5158469" cy="2798617"/>
          </a:xfrm>
          <a:prstGeom prst="rect">
            <a:avLst/>
          </a:prstGeom>
        </p:spPr>
      </p:pic>
      <p:pic>
        <p:nvPicPr>
          <p:cNvPr id="8" name="Picture 2" descr="d:\Profile\jdo\Desktop\20141001_093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3712036" y="3717032"/>
            <a:ext cx="4160059" cy="101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962" y="1151633"/>
            <a:ext cx="1885996" cy="2513655"/>
          </a:xfrm>
          <a:prstGeom prst="roundRect">
            <a:avLst>
              <a:gd name="adj" fmla="val 8035"/>
            </a:avLst>
          </a:prstGeom>
          <a:noFill/>
          <a:ln>
            <a:noFill/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3876" y="4601749"/>
            <a:ext cx="1703211" cy="2270947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 flipV="1">
            <a:off x="7152118" y="4485118"/>
            <a:ext cx="480053" cy="40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7126230" y="5061182"/>
            <a:ext cx="1946101" cy="1056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9264352" y="5541235"/>
            <a:ext cx="2400267" cy="70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8" descr="http://technologieplattform.dresden-concept.de/userdata/HZDR-logo-64px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9038" y="802630"/>
            <a:ext cx="1106927" cy="2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9923185" y="3857430"/>
            <a:ext cx="173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3(4) thermal</a:t>
            </a:r>
            <a:br>
              <a:rPr lang="en-US" sz="2400" dirty="0"/>
            </a:br>
            <a:r>
              <a:rPr lang="en-US" sz="2400" dirty="0"/>
              <a:t>transitions</a:t>
            </a:r>
            <a:endParaRPr lang="de-DE" sz="2400" dirty="0"/>
          </a:p>
        </p:txBody>
      </p:sp>
      <p:sp>
        <p:nvSpPr>
          <p:cNvPr id="27" name="Textfeld 26"/>
          <p:cNvSpPr txBox="1"/>
          <p:nvPr/>
        </p:nvSpPr>
        <p:spPr>
          <a:xfrm>
            <a:off x="6098555" y="3731403"/>
            <a:ext cx="161133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Plug: Ø 10 mm</a:t>
            </a:r>
            <a:endParaRPr lang="de-DE" sz="1867" dirty="0"/>
          </a:p>
        </p:txBody>
      </p:sp>
    </p:spTree>
    <p:extLst>
      <p:ext uri="{BB962C8B-B14F-4D97-AF65-F5344CB8AC3E}">
        <p14:creationId xmlns:p14="http://schemas.microsoft.com/office/powerpoint/2010/main" val="660803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 bwMode="auto">
          <a:xfrm>
            <a:off x="674931" y="90371"/>
            <a:ext cx="11036300" cy="1300637"/>
          </a:xfrm>
        </p:spPr>
        <p:txBody>
          <a:bodyPr>
            <a:normAutofit/>
          </a:bodyPr>
          <a:lstStyle/>
          <a:p>
            <a:r>
              <a:rPr lang="de-DE" sz="2800" dirty="0"/>
              <a:t>Operation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first</a:t>
            </a:r>
            <a:r>
              <a:rPr lang="de-DE" sz="2800" dirty="0"/>
              <a:t> 1.4 </a:t>
            </a:r>
            <a:r>
              <a:rPr lang="de-DE" sz="2800" dirty="0" err="1"/>
              <a:t>cell</a:t>
            </a:r>
            <a:r>
              <a:rPr lang="de-DE" sz="2800" dirty="0"/>
              <a:t> SRF </a:t>
            </a:r>
            <a:r>
              <a:rPr lang="de-DE" sz="2800" dirty="0" err="1"/>
              <a:t>Gun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cathode</a:t>
            </a:r>
            <a:r>
              <a:rPr lang="de-DE" sz="2800" dirty="0"/>
              <a:t> </a:t>
            </a:r>
            <a:r>
              <a:rPr lang="de-DE" sz="2800" dirty="0" err="1"/>
              <a:t>exchange</a:t>
            </a:r>
            <a:r>
              <a:rPr lang="de-DE" sz="2800" dirty="0"/>
              <a:t> </a:t>
            </a:r>
            <a:r>
              <a:rPr lang="de-DE" sz="2800" dirty="0" err="1"/>
              <a:t>mechanism</a:t>
            </a:r>
            <a:endParaRPr lang="de-DE" sz="2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B1CC97-1921-4F8F-87D3-888EC39A9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FE64C52E-FD24-4F46-B0E7-8ABBE0D94FC4}" type="slidenum">
              <a:rPr lang="de-DE" smtClean="0"/>
              <a:t>17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8" y="1072601"/>
            <a:ext cx="5727253" cy="3236163"/>
          </a:xfrm>
          <a:prstGeom prst="roundRect">
            <a:avLst>
              <a:gd name="adj" fmla="val 8234"/>
            </a:avLst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965" y="1067641"/>
            <a:ext cx="3547775" cy="4728472"/>
          </a:xfrm>
          <a:prstGeom prst="roundRect">
            <a:avLst>
              <a:gd name="adj" fmla="val 8035"/>
            </a:avLst>
          </a:prstGeom>
          <a:noFill/>
          <a:ln>
            <a:noFill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374" y="4403544"/>
            <a:ext cx="2022463" cy="137091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0" name="Picture 2" descr="http://elog.ctl.erl.site:8080/SRF+Gun/180109_231330/QE-map_2018-01-09_22-00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0669" y="4404441"/>
            <a:ext cx="1328251" cy="139167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498103" y="4453675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Arial" panose="020B0604020202020204" pitchFamily="34" charset="0"/>
              </a:rPr>
              <a:t>First beam 12/2017</a:t>
            </a:r>
          </a:p>
        </p:txBody>
      </p:sp>
      <p:pic>
        <p:nvPicPr>
          <p:cNvPr id="14" name="Grafik 9" descr="JLab_logo_text_white1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1504" y="2264351"/>
            <a:ext cx="1368189" cy="31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3" descr="MBI-Schriftzug_de.gif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1677" y="1711226"/>
            <a:ext cx="727135" cy="37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http://technologieplattform.dresden-concept.de/userdata/HZDR-logo-64px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503" y="1324989"/>
            <a:ext cx="830195" cy="19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1977" y="2835640"/>
            <a:ext cx="664555" cy="48346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67" y="4401011"/>
            <a:ext cx="1945607" cy="137598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1" name="Textfeld 20"/>
          <p:cNvSpPr txBox="1"/>
          <p:nvPr/>
        </p:nvSpPr>
        <p:spPr>
          <a:xfrm>
            <a:off x="7168744" y="1365009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en-US" sz="1200" b="1">
                <a:solidFill>
                  <a:prstClr val="white"/>
                </a:solidFill>
                <a:cs typeface="Arial" panose="020B0604020202020204" pitchFamily="34" charset="0"/>
              </a:rPr>
              <a:t>SRF Gun module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EFE6ADC-419D-4684-8CF0-0E615825BE2B}"/>
              </a:ext>
            </a:extLst>
          </p:cNvPr>
          <p:cNvSpPr txBox="1"/>
          <p:nvPr/>
        </p:nvSpPr>
        <p:spPr>
          <a:xfrm>
            <a:off x="527381" y="5829267"/>
            <a:ext cx="988909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1867" dirty="0">
                <a:cs typeface="Arial" panose="020B0604020202020204" pitchFamily="34" charset="0"/>
              </a:rPr>
              <a:t>01/2018 Operation with high QE cathode failed,</a:t>
            </a:r>
          </a:p>
          <a:p>
            <a:pPr algn="ctr" defTabSz="685783"/>
            <a:r>
              <a:rPr lang="en-US" sz="1867" dirty="0">
                <a:cs typeface="Arial" panose="020B0604020202020204" pitchFamily="34" charset="0"/>
              </a:rPr>
              <a:t>as cathode plug dropped into Gun cavity by malfunction of holder mechanism </a:t>
            </a:r>
            <a:r>
              <a:rPr lang="en-US" sz="1867" dirty="0"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1867" dirty="0">
              <a:cs typeface="Arial" panose="020B0604020202020204" pitchFamily="34" charset="0"/>
            </a:endParaRPr>
          </a:p>
        </p:txBody>
      </p:sp>
      <p:pic>
        <p:nvPicPr>
          <p:cNvPr id="19" name="Picture 2" descr="Gun_cold_string_pos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4372">
            <a:off x="8005323" y="2917852"/>
            <a:ext cx="4717728" cy="154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93417" y="5244003"/>
            <a:ext cx="94769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QE map</a:t>
            </a:r>
            <a:endParaRPr lang="de-DE" sz="18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27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70887" y="-117316"/>
            <a:ext cx="11036300" cy="1476375"/>
          </a:xfrm>
        </p:spPr>
        <p:txBody>
          <a:bodyPr/>
          <a:lstStyle/>
          <a:p>
            <a:r>
              <a:rPr lang="en-US" sz="2400" dirty="0"/>
              <a:t>Development of high QE cathode and drive Laser</a:t>
            </a:r>
            <a:endParaRPr lang="de-DE" sz="2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0372078-E97B-4411-BF0F-B048D9A686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89A981A0-9306-4CE0-9644-D793B703208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3" y="961503"/>
            <a:ext cx="3292303" cy="335949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367808" y="430527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</a:rPr>
              <a:t>doi:10.1103/PhysRevAccelBeams.21.113401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598935" y="925962"/>
            <a:ext cx="285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Last evidence of cathode being alive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2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4"/>
          <a:stretch/>
        </p:blipFill>
        <p:spPr>
          <a:xfrm>
            <a:off x="350253" y="3659923"/>
            <a:ext cx="3949288" cy="2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4197086"/>
            <a:ext cx="870987" cy="876303"/>
          </a:xfrm>
          <a:prstGeom prst="ellipse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58954" y="884605"/>
            <a:ext cx="4729261" cy="268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133" dirty="0">
                <a:solidFill>
                  <a:schemeClr val="tx2"/>
                </a:solidFill>
                <a:ea typeface="Century Gothic" charset="0"/>
                <a:cs typeface="Century Gothic" charset="0"/>
              </a:rPr>
              <a:t>Photocathode preparation and analysis laboratory up and running since 2015</a:t>
            </a:r>
          </a:p>
          <a:p>
            <a:pPr defTabSz="457189"/>
            <a:endParaRPr lang="en-US" sz="1400" dirty="0">
              <a:solidFill>
                <a:srgbClr val="8FAE1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133347" indent="-133347"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insight into growth process with material science   studies in parallel</a:t>
            </a:r>
          </a:p>
          <a:p>
            <a:pPr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achieved quantum efficiency of </a:t>
            </a:r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16.8% at</a:t>
            </a:r>
            <a:b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 515 nm (specs 1%)</a:t>
            </a:r>
          </a:p>
          <a:p>
            <a:pPr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successful transfer from cathode lab to SRF gun</a:t>
            </a:r>
          </a:p>
          <a:p>
            <a:pPr defTabSz="457189"/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- demonstrated, that cooling of cathode to </a:t>
            </a:r>
            <a:b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 120 K do not harm quantum efficiency</a:t>
            </a:r>
            <a:b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4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 (unlike prediction by other researchers!)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270127" y="1028170"/>
            <a:ext cx="2970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were close to</a:t>
            </a:r>
          </a:p>
          <a:p>
            <a:r>
              <a:rPr lang="en-US" sz="2400" dirty="0"/>
              <a:t>operate this record</a:t>
            </a:r>
            <a:br>
              <a:rPr lang="en-US" sz="2400" dirty="0"/>
            </a:br>
            <a:r>
              <a:rPr lang="en-US" sz="2400" dirty="0"/>
              <a:t>cathode in </a:t>
            </a:r>
            <a:r>
              <a:rPr lang="en-US" sz="2400" dirty="0" err="1"/>
              <a:t>Gunlab</a:t>
            </a:r>
            <a:r>
              <a:rPr lang="en-US" sz="2400" dirty="0"/>
              <a:t>…….</a:t>
            </a:r>
            <a:endParaRPr lang="de-DE" sz="2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13" y="2197545"/>
            <a:ext cx="2209456" cy="190675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6412" y="2426468"/>
            <a:ext cx="1917525" cy="14381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619121" y="4059054"/>
            <a:ext cx="2885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learned from our</a:t>
            </a:r>
          </a:p>
          <a:p>
            <a:r>
              <a:rPr lang="en-US" sz="2400" dirty="0"/>
              <a:t>fails…..</a:t>
            </a:r>
            <a:endParaRPr lang="de-DE" sz="24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t="37248" r="42078" b="16026"/>
          <a:stretch/>
        </p:blipFill>
        <p:spPr bwMode="auto">
          <a:xfrm flipV="1">
            <a:off x="5305808" y="4906886"/>
            <a:ext cx="1721201" cy="1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2" y="4901031"/>
            <a:ext cx="2076123" cy="155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360363" y="5157193"/>
            <a:ext cx="24468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…cathode holder</a:t>
            </a:r>
          </a:p>
          <a:p>
            <a:r>
              <a:rPr lang="en-US" sz="2400" dirty="0"/>
              <a:t>heating and shock</a:t>
            </a:r>
            <a:br>
              <a:rPr lang="en-US" sz="2400" dirty="0"/>
            </a:br>
            <a:r>
              <a:rPr lang="en-US" sz="2400" dirty="0"/>
              <a:t>experiments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54718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3808" y="83107"/>
            <a:ext cx="11036300" cy="472427"/>
          </a:xfrm>
        </p:spPr>
        <p:txBody>
          <a:bodyPr/>
          <a:lstStyle/>
          <a:p>
            <a:r>
              <a:rPr lang="en-US" sz="2400" cap="none" dirty="0"/>
              <a:t>Recent Achievements </a:t>
            </a:r>
            <a:r>
              <a:rPr lang="en-US" sz="2400" cap="none" dirty="0">
                <a:sym typeface="Wingdings" panose="05000000000000000000" pitchFamily="2" charset="2"/>
              </a:rPr>
              <a:t> Refurbish SRF Gun</a:t>
            </a:r>
            <a:endParaRPr lang="de-DE" sz="2400" cap="non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20EAAA-0316-4906-AA94-52E2746A1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Recent activities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F1E0BE69-7476-4EA3-919A-AD7EE24D45DF}" type="slidenum">
              <a:rPr lang="de-DE" smtClean="0"/>
              <a:t>19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1104389"/>
            <a:ext cx="5461888" cy="3476739"/>
          </a:xfrm>
          <a:prstGeom prst="rect">
            <a:avLst/>
          </a:prstGeom>
        </p:spPr>
      </p:pic>
      <p:grpSp>
        <p:nvGrpSpPr>
          <p:cNvPr id="30" name="Gruppieren 29"/>
          <p:cNvGrpSpPr/>
          <p:nvPr/>
        </p:nvGrpSpPr>
        <p:grpSpPr>
          <a:xfrm>
            <a:off x="-497669" y="513165"/>
            <a:ext cx="3433823" cy="2575367"/>
            <a:chOff x="179512" y="771550"/>
            <a:chExt cx="2575367" cy="1931525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771550"/>
              <a:ext cx="2575367" cy="1931525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874806" y="1823438"/>
              <a:ext cx="42944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1.1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678012" y="1835789"/>
              <a:ext cx="54084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1.0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10441859" y="2895521"/>
            <a:ext cx="164378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Y. </a:t>
            </a:r>
            <a:r>
              <a:rPr lang="en-US" sz="1333" dirty="0" err="1"/>
              <a:t>Tamashevich</a:t>
            </a:r>
            <a:r>
              <a:rPr lang="en-US" sz="1333" dirty="0"/>
              <a:t>, et al.</a:t>
            </a:r>
            <a:br>
              <a:rPr lang="en-US" sz="1333" dirty="0"/>
            </a:br>
            <a:r>
              <a:rPr lang="en-US" sz="1333" dirty="0"/>
              <a:t>published SRF21</a:t>
            </a:r>
            <a:endParaRPr lang="de-DE" sz="1333" dirty="0"/>
          </a:p>
        </p:txBody>
      </p:sp>
      <p:sp>
        <p:nvSpPr>
          <p:cNvPr id="29" name="Textfeld 28"/>
          <p:cNvSpPr txBox="1"/>
          <p:nvPr/>
        </p:nvSpPr>
        <p:spPr>
          <a:xfrm>
            <a:off x="3119378" y="416338"/>
            <a:ext cx="38948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Both cavities were damaged:</a:t>
            </a:r>
            <a:br>
              <a:rPr lang="en-US" sz="2000" dirty="0"/>
            </a:br>
            <a:r>
              <a:rPr lang="en-US" sz="2000" dirty="0"/>
              <a:t>1.0 Initial scratch after production </a:t>
            </a:r>
            <a:r>
              <a:rPr lang="en-US" sz="2000" dirty="0">
                <a:sym typeface="Wingdings" panose="05000000000000000000" pitchFamily="2" charset="2"/>
              </a:rPr>
              <a:t> Dark current</a:t>
            </a:r>
            <a:br>
              <a:rPr lang="en-US" sz="2000" dirty="0"/>
            </a:br>
            <a:r>
              <a:rPr lang="en-US" sz="2000" dirty="0"/>
              <a:t>1.1 got damaged at manufacturer</a:t>
            </a:r>
          </a:p>
          <a:p>
            <a:pPr marL="285744" indent="-285744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A repair and refurbishment program was set up between 06/2019 until 06/2021</a:t>
            </a:r>
          </a:p>
          <a:p>
            <a:pPr marL="285744" indent="-285744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Treatment by grinding, polishing, BCP and optimized HPR system, HF rinsing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endParaRPr lang="de-DE" sz="2000" dirty="0"/>
          </a:p>
        </p:txBody>
      </p:sp>
      <p:pic>
        <p:nvPicPr>
          <p:cNvPr id="31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2547" r="474" b="4771"/>
          <a:stretch/>
        </p:blipFill>
        <p:spPr>
          <a:xfrm>
            <a:off x="113562" y="3010027"/>
            <a:ext cx="2871185" cy="580451"/>
          </a:xfrm>
          <a:prstGeom prst="rect">
            <a:avLst/>
          </a:prstGeom>
          <a:ln w="19050">
            <a:noFill/>
          </a:ln>
        </p:spPr>
      </p:pic>
      <p:pic>
        <p:nvPicPr>
          <p:cNvPr id="32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017" r="476" b="549"/>
          <a:stretch/>
        </p:blipFill>
        <p:spPr>
          <a:xfrm rot="10800000">
            <a:off x="104427" y="3686364"/>
            <a:ext cx="2880320" cy="18396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18215" r="28825" b="19394"/>
          <a:stretch/>
        </p:blipFill>
        <p:spPr>
          <a:xfrm>
            <a:off x="3227261" y="3949034"/>
            <a:ext cx="2834697" cy="2421941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1066059" y="3862350"/>
            <a:ext cx="1276604" cy="68869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5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7" t="17128" r="2667" b="24036"/>
          <a:stretch/>
        </p:blipFill>
        <p:spPr>
          <a:xfrm>
            <a:off x="74648" y="5645710"/>
            <a:ext cx="2910099" cy="674509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346396" y="3285496"/>
            <a:ext cx="232255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1.1: HPR lance scratch</a:t>
            </a:r>
            <a:endParaRPr lang="de-DE" sz="1867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3336175" y="4036331"/>
            <a:ext cx="2045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1.1 After grinding and </a:t>
            </a:r>
            <a:br>
              <a:rPr lang="en-US" sz="1600" dirty="0"/>
            </a:br>
            <a:r>
              <a:rPr lang="en-US" sz="1600" dirty="0"/>
              <a:t>polish</a:t>
            </a:r>
            <a:r>
              <a:rPr lang="en-US" sz="1600" dirty="0">
                <a:solidFill>
                  <a:schemeClr val="bg1"/>
                </a:solidFill>
              </a:rPr>
              <a:t>ing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-59983" y="6028273"/>
            <a:ext cx="206986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1.0: surface defects</a:t>
            </a:r>
            <a:endParaRPr lang="de-DE" sz="1867" dirty="0">
              <a:solidFill>
                <a:schemeClr val="bg1"/>
              </a:solidFill>
            </a:endParaRPr>
          </a:p>
        </p:txBody>
      </p:sp>
      <p:cxnSp>
        <p:nvCxnSpPr>
          <p:cNvPr id="41" name="Gerade Verbindung mit Pfeil 40"/>
          <p:cNvCxnSpPr/>
          <p:nvPr/>
        </p:nvCxnSpPr>
        <p:spPr>
          <a:xfrm flipH="1">
            <a:off x="8688288" y="2372883"/>
            <a:ext cx="2496277" cy="1217595"/>
          </a:xfrm>
          <a:prstGeom prst="straightConnector1">
            <a:avLst/>
          </a:prstGeom>
          <a:ln w="19050">
            <a:gradFill>
              <a:gsLst>
                <a:gs pos="13000">
                  <a:schemeClr val="accent1">
                    <a:lumMod val="75000"/>
                  </a:schemeClr>
                </a:gs>
                <a:gs pos="100000">
                  <a:srgbClr val="C000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V="1">
            <a:off x="8592277" y="3010028"/>
            <a:ext cx="288032" cy="290225"/>
          </a:xfrm>
          <a:prstGeom prst="straightConnector1">
            <a:avLst/>
          </a:prstGeom>
          <a:ln w="19050">
            <a:gradFill>
              <a:gsLst>
                <a:gs pos="0">
                  <a:srgbClr val="C00000"/>
                </a:gs>
                <a:gs pos="87000">
                  <a:srgbClr val="7030A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flipV="1">
            <a:off x="9061451" y="1800847"/>
            <a:ext cx="1066997" cy="1041912"/>
          </a:xfrm>
          <a:prstGeom prst="straightConnector1">
            <a:avLst/>
          </a:prstGeom>
          <a:ln w="19050">
            <a:gradFill>
              <a:gsLst>
                <a:gs pos="4000">
                  <a:srgbClr val="7030A0"/>
                </a:gs>
                <a:gs pos="100000">
                  <a:srgbClr val="00B05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7824192" y="4847841"/>
            <a:ext cx="3633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Gun 1.0 is back on track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Gun 1.1 will be back-up</a:t>
            </a:r>
            <a:endParaRPr lang="de-DE" sz="2400" dirty="0"/>
          </a:p>
        </p:txBody>
      </p:sp>
      <p:sp>
        <p:nvSpPr>
          <p:cNvPr id="48" name="Textfeld 47"/>
          <p:cNvSpPr txBox="1"/>
          <p:nvPr/>
        </p:nvSpPr>
        <p:spPr>
          <a:xfrm>
            <a:off x="7824192" y="932724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Gun 1.0</a:t>
            </a:r>
            <a:endParaRPr lang="de-DE" sz="2400" dirty="0"/>
          </a:p>
        </p:txBody>
      </p:sp>
      <p:sp>
        <p:nvSpPr>
          <p:cNvPr id="49" name="L-Form 48"/>
          <p:cNvSpPr/>
          <p:nvPr/>
        </p:nvSpPr>
        <p:spPr>
          <a:xfrm rot="1920000" flipH="1">
            <a:off x="11512865" y="4791779"/>
            <a:ext cx="192021" cy="384043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55" name="VID_20190619_1120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2576" y="2816599"/>
            <a:ext cx="4305672" cy="24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7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5E09825-1F80-4EBB-9026-71D76ECE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613569"/>
            <a:ext cx="5340350" cy="446087"/>
          </a:xfrm>
        </p:spPr>
        <p:txBody>
          <a:bodyPr/>
          <a:lstStyle/>
          <a:p>
            <a:r>
              <a:rPr lang="en-US" dirty="0"/>
              <a:t>Outline of today’s presentation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B9F759C-26DB-4E7E-AEE0-0D15730589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Artist view of </a:t>
            </a:r>
            <a:r>
              <a:rPr lang="en-US" dirty="0" err="1"/>
              <a:t>bERLinPro</a:t>
            </a:r>
            <a:r>
              <a:rPr lang="en-US" dirty="0"/>
              <a:t> Energy Recovery </a:t>
            </a:r>
            <a:r>
              <a:rPr lang="en-US" dirty="0" err="1"/>
              <a:t>Linac</a:t>
            </a:r>
            <a:r>
              <a:rPr lang="en-US" dirty="0"/>
              <a:t> Project at Helmholtz-</a:t>
            </a:r>
            <a:r>
              <a:rPr lang="en-US" dirty="0" err="1"/>
              <a:t>Zentrum</a:t>
            </a:r>
            <a:r>
              <a:rPr lang="en-US" dirty="0"/>
              <a:t> Berlin in Berlin </a:t>
            </a:r>
            <a:r>
              <a:rPr lang="en-US" dirty="0" err="1"/>
              <a:t>Adlershof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7EF9F8-07E8-4661-93A3-369889689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159753"/>
            <a:ext cx="5327650" cy="5465884"/>
          </a:xfrm>
        </p:spPr>
        <p:txBody>
          <a:bodyPr>
            <a:normAutofit fontScale="92500"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Introduction: 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Why do we build an ERL? 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Challenges for ERL design and operation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Achievements during the </a:t>
            </a:r>
            <a:r>
              <a:rPr lang="en-US" dirty="0" err="1"/>
              <a:t>bERLinPro</a:t>
            </a:r>
            <a:r>
              <a:rPr lang="en-US" dirty="0"/>
              <a:t> project phase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Mishaps and problems during the project phase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SRF Gun Cavity development and operation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Design studies for the main </a:t>
            </a:r>
            <a:r>
              <a:rPr lang="en-US" dirty="0" err="1"/>
              <a:t>Linac</a:t>
            </a:r>
            <a:endParaRPr lang="en-US" dirty="0"/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SRF Booster injector and high power coupler</a:t>
            </a:r>
            <a:br>
              <a:rPr lang="en-US" dirty="0"/>
            </a:br>
            <a:r>
              <a:rPr lang="en-US" dirty="0"/>
              <a:t>conditioning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Status of the warm machine and technical installations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Outlook: What are we doing next, applications for </a:t>
            </a:r>
            <a:r>
              <a:rPr lang="en-US" dirty="0" err="1"/>
              <a:t>bERLinPro</a:t>
            </a:r>
            <a:endParaRPr lang="en-US" dirty="0"/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Injector studies and UED driver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dirty="0"/>
              <a:t>Test facility for HEP ERL studies</a:t>
            </a:r>
          </a:p>
          <a:p>
            <a:pPr marL="628650" lvl="1" indent="-285750">
              <a:buClr>
                <a:schemeClr val="accent3"/>
              </a:buCl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7DCBD28-D1DC-4B44-9451-39415EC312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bERLinPro</a:t>
            </a:r>
            <a:r>
              <a:rPr lang="en-US" dirty="0"/>
              <a:t>: An ERL demonstrator project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9929541-3FD1-4C21-955D-9CB266BAA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de-DE" dirty="0"/>
          </a:p>
        </p:txBody>
      </p:sp>
      <p:sp>
        <p:nvSpPr>
          <p:cNvPr id="11" name="Diagrammplatzhalter 10">
            <a:extLst>
              <a:ext uri="{FF2B5EF4-FFF2-40B4-BE49-F238E27FC236}">
                <a16:creationId xmlns:a16="http://schemas.microsoft.com/office/drawing/2014/main" id="{A4BE64BB-0AF2-4020-A539-10241622FE4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/>
      </p:sp>
      <p:grpSp>
        <p:nvGrpSpPr>
          <p:cNvPr id="13" name="Gruppieren 27">
            <a:extLst>
              <a:ext uri="{FF2B5EF4-FFF2-40B4-BE49-F238E27FC236}">
                <a16:creationId xmlns:a16="http://schemas.microsoft.com/office/drawing/2014/main" id="{AF7ABDBD-4EA2-4B57-A1C6-7346CE7E4FD8}"/>
              </a:ext>
            </a:extLst>
          </p:cNvPr>
          <p:cNvGrpSpPr/>
          <p:nvPr/>
        </p:nvGrpSpPr>
        <p:grpSpPr bwMode="auto">
          <a:xfrm>
            <a:off x="6438899" y="1652198"/>
            <a:ext cx="4859215" cy="2902217"/>
            <a:chOff x="4136604" y="1995686"/>
            <a:chExt cx="5043908" cy="3160640"/>
          </a:xfrm>
        </p:grpSpPr>
        <p:pic>
          <p:nvPicPr>
            <p:cNvPr id="14" name="Grafik 22">
              <a:extLst>
                <a:ext uri="{FF2B5EF4-FFF2-40B4-BE49-F238E27FC236}">
                  <a16:creationId xmlns:a16="http://schemas.microsoft.com/office/drawing/2014/main" id="{19945F9A-13A1-49E6-BABC-EAEC9CFA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136604" y="2636554"/>
              <a:ext cx="5039544" cy="2519772"/>
            </a:xfrm>
            <a:prstGeom prst="rect">
              <a:avLst/>
            </a:prstGeom>
          </p:spPr>
        </p:pic>
        <p:sp>
          <p:nvSpPr>
            <p:cNvPr id="15" name="Rechteck 26">
              <a:extLst>
                <a:ext uri="{FF2B5EF4-FFF2-40B4-BE49-F238E27FC236}">
                  <a16:creationId xmlns:a16="http://schemas.microsoft.com/office/drawing/2014/main" id="{56E5576F-BD8F-4027-A1E7-48AA306768BA}"/>
                </a:ext>
              </a:extLst>
            </p:cNvPr>
            <p:cNvSpPr/>
            <p:nvPr/>
          </p:nvSpPr>
          <p:spPr bwMode="auto">
            <a:xfrm>
              <a:off x="4147320" y="1995686"/>
              <a:ext cx="5033192" cy="640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339428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8AB34DC-044D-4C82-B315-1E4F03F6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09" y="-95005"/>
            <a:ext cx="11036300" cy="833904"/>
          </a:xfrm>
        </p:spPr>
        <p:txBody>
          <a:bodyPr/>
          <a:lstStyle/>
          <a:p>
            <a:r>
              <a:rPr lang="en-US" dirty="0"/>
              <a:t>Impressions of Gun cold string assembly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1662E8-55E8-4B8F-9CBD-0638451C61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Recent activities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280D26-F206-4E81-9E70-72483AEF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2213" y="4621076"/>
            <a:ext cx="2691993" cy="17883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8F05CB0-4709-4EF1-8FFC-7CEC454D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478528" y="3897049"/>
            <a:ext cx="1039319" cy="156531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9AB6E8B-D872-472A-AC51-EAA4862AD2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5529" y="1028600"/>
            <a:ext cx="3521964" cy="23479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2B0A06E-D007-45B6-9890-9BC44E354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579091" y="3697235"/>
            <a:ext cx="2075400" cy="138042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219703F-DADC-46A5-B5FE-FF4F3D12B3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79091" y="2123707"/>
            <a:ext cx="2075400" cy="138042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CC63922-BD99-494D-BEAA-3F83EA67F9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579091" y="590107"/>
            <a:ext cx="2075400" cy="138042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7FA01D5-FC0D-4013-8C4C-159FC8E32C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24589" y="1403308"/>
            <a:ext cx="4542822" cy="303171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BE9E36DF-2FFE-43C6-8BEB-466AE2F2C0D4}"/>
              </a:ext>
            </a:extLst>
          </p:cNvPr>
          <p:cNvSpPr txBox="1"/>
          <p:nvPr/>
        </p:nvSpPr>
        <p:spPr>
          <a:xfrm>
            <a:off x="1812047" y="3483911"/>
            <a:ext cx="20481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Petrov+cooler</a:t>
            </a:r>
            <a:br>
              <a:rPr lang="en-US" dirty="0"/>
            </a:br>
            <a:r>
              <a:rPr lang="en-US" dirty="0"/>
              <a:t>positioning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Determine</a:t>
            </a:r>
            <a:br>
              <a:rPr lang="en-US" dirty="0"/>
            </a:br>
            <a:r>
              <a:rPr lang="en-US" dirty="0"/>
              <a:t>cathode position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Concentricity </a:t>
            </a:r>
            <a:br>
              <a:rPr lang="en-US" dirty="0"/>
            </a:br>
            <a:r>
              <a:rPr lang="en-US" dirty="0"/>
              <a:t>check with</a:t>
            </a:r>
            <a:br>
              <a:rPr lang="en-US" dirty="0"/>
            </a:br>
            <a:r>
              <a:rPr lang="en-US" dirty="0"/>
              <a:t>dummy  cathode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1093C53-C363-4AF1-9741-D5586E01866E}"/>
              </a:ext>
            </a:extLst>
          </p:cNvPr>
          <p:cNvSpPr txBox="1"/>
          <p:nvPr/>
        </p:nvSpPr>
        <p:spPr>
          <a:xfrm>
            <a:off x="4159787" y="792045"/>
            <a:ext cx="386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Completed cold string leak tight and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evacuated, accomplished for Nikolaus!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6217E50-D854-4863-BA04-0367B0A6341A}"/>
              </a:ext>
            </a:extLst>
          </p:cNvPr>
          <p:cNvSpPr txBox="1"/>
          <p:nvPr/>
        </p:nvSpPr>
        <p:spPr>
          <a:xfrm>
            <a:off x="6755017" y="4638073"/>
            <a:ext cx="44388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Preassembled sub-</a:t>
            </a:r>
            <a:br>
              <a:rPr lang="en-US" dirty="0"/>
            </a:br>
            <a:r>
              <a:rPr lang="en-US" dirty="0"/>
              <a:t>components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Detailed, accurate preparation led to</a:t>
            </a:r>
            <a:br>
              <a:rPr lang="en-US" dirty="0"/>
            </a:br>
            <a:r>
              <a:rPr lang="en-US" dirty="0"/>
              <a:t>quick, but not imprecise assembly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Key was documentation of the past (2016)</a:t>
            </a:r>
            <a:br>
              <a:rPr lang="en-US" dirty="0"/>
            </a:br>
            <a:r>
              <a:rPr lang="en-US" dirty="0"/>
              <a:t>and a motivated and well working team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4964310-A7E1-491E-84E3-ED505A385CF3}"/>
              </a:ext>
            </a:extLst>
          </p:cNvPr>
          <p:cNvSpPr txBox="1"/>
          <p:nvPr/>
        </p:nvSpPr>
        <p:spPr>
          <a:xfrm>
            <a:off x="-25545" y="5622571"/>
            <a:ext cx="3620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to: </a:t>
            </a:r>
            <a:br>
              <a:rPr lang="en-US" dirty="0"/>
            </a:br>
            <a:r>
              <a:rPr lang="en-US" dirty="0"/>
              <a:t>André, Michael, Henry, Jan, Frank</a:t>
            </a:r>
            <a:br>
              <a:rPr lang="en-US" dirty="0"/>
            </a:br>
            <a:r>
              <a:rPr lang="en-US" dirty="0"/>
              <a:t> and fast support from the workshop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1228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86436-8CDD-4179-A2A1-D16FE1AF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04" y="10136"/>
            <a:ext cx="11036300" cy="1476375"/>
          </a:xfrm>
        </p:spPr>
        <p:txBody>
          <a:bodyPr/>
          <a:lstStyle/>
          <a:p>
            <a:r>
              <a:rPr lang="en-US" dirty="0"/>
              <a:t>Cold String Role out and preparation</a:t>
            </a:r>
            <a:br>
              <a:rPr lang="en-US" dirty="0"/>
            </a:br>
            <a:r>
              <a:rPr lang="en-US" dirty="0"/>
              <a:t>for cold string test in HTA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2774AB-8014-4A83-BF98-C87B0B8DE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Recent activities</a:t>
            </a:r>
            <a:endParaRPr lang="de-DE" dirty="0"/>
          </a:p>
        </p:txBody>
      </p:sp>
      <p:pic>
        <p:nvPicPr>
          <p:cNvPr id="7" name="Grafik 6" descr="Ein Bild, das drinnen, schmutzig enthält.&#10;&#10;Automatisch generierte Beschreibung">
            <a:extLst>
              <a:ext uri="{FF2B5EF4-FFF2-40B4-BE49-F238E27FC236}">
                <a16:creationId xmlns:a16="http://schemas.microsoft.com/office/drawing/2014/main" id="{6ED67DC0-E910-4F82-B6E8-E1E22EBF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42" y="1244892"/>
            <a:ext cx="4073303" cy="3020155"/>
          </a:xfrm>
          <a:prstGeom prst="rect">
            <a:avLst/>
          </a:prstGeom>
        </p:spPr>
      </p:pic>
      <p:pic>
        <p:nvPicPr>
          <p:cNvPr id="9" name="Grafik 8" descr="Ein Bild, das drinnen, Küche, Zähler, zugemüllt enthält.&#10;&#10;Automatisch generierte Beschreibung">
            <a:extLst>
              <a:ext uri="{FF2B5EF4-FFF2-40B4-BE49-F238E27FC236}">
                <a16:creationId xmlns:a16="http://schemas.microsoft.com/office/drawing/2014/main" id="{3A0C473D-4A35-4518-B00B-B4254CDA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952" y="1244892"/>
            <a:ext cx="4073303" cy="3020155"/>
          </a:xfrm>
          <a:prstGeom prst="rect">
            <a:avLst/>
          </a:prstGeom>
        </p:spPr>
      </p:pic>
      <p:pic>
        <p:nvPicPr>
          <p:cNvPr id="10" name="Picture 2" descr="Gun_cold_string_poster">
            <a:extLst>
              <a:ext uri="{FF2B5EF4-FFF2-40B4-BE49-F238E27FC236}">
                <a16:creationId xmlns:a16="http://schemas.microsoft.com/office/drawing/2014/main" id="{83A47F29-DE0F-4B95-B9A6-033A49C3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7045" y="3311892"/>
            <a:ext cx="5158913" cy="16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2" name="Grafik 11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12FC0599-58D3-4A0B-8979-56149EED5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42" y="4324719"/>
            <a:ext cx="4073303" cy="23501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B38A46C-46A5-47A4-A808-8BE0EA7ED00E}"/>
              </a:ext>
            </a:extLst>
          </p:cNvPr>
          <p:cNvSpPr txBox="1"/>
          <p:nvPr/>
        </p:nvSpPr>
        <p:spPr>
          <a:xfrm>
            <a:off x="4710415" y="4735945"/>
            <a:ext cx="6329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</a:pPr>
            <a:r>
              <a:rPr lang="en-US" dirty="0"/>
              <a:t>Prior to module assembly, a full cold string test is the final acceptance test in </a:t>
            </a:r>
            <a:r>
              <a:rPr lang="en-US" dirty="0" err="1"/>
              <a:t>HoBiCaT</a:t>
            </a:r>
            <a:r>
              <a:rPr lang="en-US" dirty="0"/>
              <a:t>: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Test if Q</a:t>
            </a:r>
            <a:r>
              <a:rPr lang="en-US" baseline="-25000" dirty="0"/>
              <a:t>0</a:t>
            </a:r>
            <a:r>
              <a:rPr lang="en-US" dirty="0"/>
              <a:t> and max. E-field is preserved after assembly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Did we activate any field emitters by improper handling?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Test of tuner system, coarse and piezo stacks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Characterization of parameters for LLRF control</a:t>
            </a:r>
            <a:endParaRPr lang="de-DE" dirty="0"/>
          </a:p>
        </p:txBody>
      </p:sp>
      <p:pic>
        <p:nvPicPr>
          <p:cNvPr id="14" name="Picture 5" descr="A picture containing indoor, dirty, cluttered, trash&#10;&#10;Description automatically generated">
            <a:extLst>
              <a:ext uri="{FF2B5EF4-FFF2-40B4-BE49-F238E27FC236}">
                <a16:creationId xmlns:a16="http://schemas.microsoft.com/office/drawing/2014/main" id="{57EEB849-0FC3-4473-A21B-1DE98F129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368714" y="1244892"/>
            <a:ext cx="2567841" cy="192588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086882-32B6-4283-AF1B-A17F700291A4}"/>
              </a:ext>
            </a:extLst>
          </p:cNvPr>
          <p:cNvSpPr txBox="1"/>
          <p:nvPr/>
        </p:nvSpPr>
        <p:spPr>
          <a:xfrm>
            <a:off x="9557238" y="3197151"/>
            <a:ext cx="223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HoBiCaT</a:t>
            </a:r>
            <a:r>
              <a:rPr lang="en-US" dirty="0"/>
              <a:t> with support</a:t>
            </a:r>
          </a:p>
          <a:p>
            <a:r>
              <a:rPr lang="en-US" dirty="0"/>
              <a:t>Table for cold string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7B7FFEE-3B13-4F35-9214-CD3AA546E4B9}"/>
              </a:ext>
            </a:extLst>
          </p:cNvPr>
          <p:cNvSpPr txBox="1"/>
          <p:nvPr/>
        </p:nvSpPr>
        <p:spPr>
          <a:xfrm>
            <a:off x="1702956" y="4366613"/>
            <a:ext cx="253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String test assembly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31597A-2098-4E02-BD75-2EB1A8CDB32C}"/>
              </a:ext>
            </a:extLst>
          </p:cNvPr>
          <p:cNvSpPr txBox="1"/>
          <p:nvPr/>
        </p:nvSpPr>
        <p:spPr>
          <a:xfrm>
            <a:off x="243742" y="2942560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Role out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672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21" y="3861048"/>
            <a:ext cx="2944949" cy="259228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44239" y="48207"/>
            <a:ext cx="11036300" cy="1039673"/>
          </a:xfrm>
        </p:spPr>
        <p:txBody>
          <a:bodyPr>
            <a:normAutofit/>
          </a:bodyPr>
          <a:lstStyle/>
          <a:p>
            <a:r>
              <a:rPr lang="en-US" sz="3200" dirty="0" err="1"/>
              <a:t>Linac</a:t>
            </a:r>
            <a:r>
              <a:rPr lang="en-US" sz="3200" dirty="0"/>
              <a:t> studies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1F3289-727B-4F67-8649-E764A7773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-71101" y="661831"/>
            <a:ext cx="63595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Design was ready for production, study performed with company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HOM prototype fabricated and tested by </a:t>
            </a:r>
            <a:r>
              <a:rPr lang="en-US" sz="2000" dirty="0" err="1"/>
              <a:t>JLab</a:t>
            </a:r>
            <a:endParaRPr lang="en-US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Module was optimized for high level beam break-up</a:t>
            </a:r>
            <a:br>
              <a:rPr lang="en-US" sz="2000" dirty="0"/>
            </a:br>
            <a:r>
              <a:rPr lang="en-US" sz="2000" dirty="0"/>
              <a:t>current and to preserve beam quality, BBU study of full 3 cavity string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Optimization of interconnecting structures </a:t>
            </a:r>
            <a:r>
              <a:rPr lang="en-US" sz="2000" dirty="0" err="1"/>
              <a:t>w.r.t.</a:t>
            </a:r>
            <a:br>
              <a:rPr lang="en-US" sz="2000" dirty="0"/>
            </a:br>
            <a:r>
              <a:rPr lang="en-US" sz="2000" dirty="0"/>
              <a:t>localized modes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000" dirty="0"/>
              <a:t>Minimization of coupler kicks studied</a:t>
            </a:r>
            <a:br>
              <a:rPr lang="en-US" sz="2000" dirty="0"/>
            </a:br>
            <a:endParaRPr lang="de-DE" sz="2000" dirty="0"/>
          </a:p>
        </p:txBody>
      </p:sp>
      <p:pic>
        <p:nvPicPr>
          <p:cNvPr id="8" name="Picture 3" descr="cav_he_vess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1" y="3481815"/>
            <a:ext cx="3992413" cy="195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10" name="Gruppierung 8"/>
          <p:cNvGrpSpPr/>
          <p:nvPr/>
        </p:nvGrpSpPr>
        <p:grpSpPr>
          <a:xfrm>
            <a:off x="7294599" y="4724776"/>
            <a:ext cx="2113803" cy="2000207"/>
            <a:chOff x="4385471" y="2271684"/>
            <a:chExt cx="3803547" cy="3599146"/>
          </a:xfrm>
        </p:grpSpPr>
        <p:pic>
          <p:nvPicPr>
            <p:cNvPr id="11" name="Bild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5471" y="2271684"/>
              <a:ext cx="3786928" cy="3599146"/>
            </a:xfrm>
            <a:prstGeom prst="roundRect">
              <a:avLst>
                <a:gd name="adj" fmla="val 7887"/>
              </a:avLst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4457004" y="2285989"/>
              <a:ext cx="3732014" cy="3075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de-DE" sz="1051" dirty="0">
                  <a:solidFill>
                    <a:prstClr val="white"/>
                  </a:solidFill>
                  <a:latin typeface="Century Gothic"/>
                  <a:cs typeface="Century Gothic"/>
                </a:rPr>
                <a:t>T-</a:t>
              </a:r>
              <a:r>
                <a:rPr lang="de-DE" sz="1051" dirty="0" err="1">
                  <a:solidFill>
                    <a:prstClr val="white"/>
                  </a:solidFill>
                  <a:latin typeface="Century Gothic"/>
                  <a:cs typeface="Century Gothic"/>
                </a:rPr>
                <a:t>Map</a:t>
              </a:r>
              <a:r>
                <a:rPr lang="de-DE" sz="1051" dirty="0">
                  <a:solidFill>
                    <a:prstClr val="white"/>
                  </a:solidFill>
                  <a:latin typeface="Century Gothic"/>
                  <a:cs typeface="Century Gothic"/>
                </a:rPr>
                <a:t> </a:t>
              </a:r>
              <a:r>
                <a:rPr lang="de-DE" sz="1051" dirty="0" err="1">
                  <a:solidFill>
                    <a:prstClr val="white"/>
                  </a:solidFill>
                  <a:latin typeface="Century Gothic"/>
                  <a:cs typeface="Century Gothic"/>
                </a:rPr>
                <a:t>of</a:t>
              </a:r>
              <a:r>
                <a:rPr lang="de-DE" sz="1051" dirty="0">
                  <a:solidFill>
                    <a:prstClr val="white"/>
                  </a:solidFill>
                  <a:latin typeface="Century Gothic"/>
                  <a:cs typeface="Century Gothic"/>
                </a:rPr>
                <a:t> </a:t>
              </a:r>
              <a:r>
                <a:rPr lang="de-DE" sz="1051" dirty="0" err="1">
                  <a:solidFill>
                    <a:prstClr val="white"/>
                  </a:solidFill>
                  <a:latin typeface="Century Gothic"/>
                  <a:cs typeface="Century Gothic"/>
                </a:rPr>
                <a:t>succesful</a:t>
              </a:r>
              <a:r>
                <a:rPr lang="de-DE" sz="1051" dirty="0">
                  <a:solidFill>
                    <a:prstClr val="white"/>
                  </a:solidFill>
                  <a:latin typeface="Century Gothic"/>
                  <a:cs typeface="Century Gothic"/>
                </a:rPr>
                <a:t> HOM </a:t>
              </a:r>
              <a:r>
                <a:rPr lang="de-DE" sz="1051" dirty="0" err="1">
                  <a:solidFill>
                    <a:prstClr val="white"/>
                  </a:solidFill>
                  <a:latin typeface="Century Gothic"/>
                  <a:cs typeface="Century Gothic"/>
                </a:rPr>
                <a:t>test</a:t>
              </a:r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endParaRPr lang="de-DE" sz="1051" dirty="0">
                <a:solidFill>
                  <a:prstClr val="white"/>
                </a:solidFill>
                <a:latin typeface="Century Gothic"/>
                <a:cs typeface="Century Gothic"/>
              </a:endParaRPr>
            </a:p>
            <a:p>
              <a:pPr defTabSz="457189"/>
              <a:r>
                <a:rPr lang="de-DE" sz="1051" i="1" dirty="0" err="1">
                  <a:solidFill>
                    <a:prstClr val="white"/>
                  </a:solidFill>
                  <a:latin typeface="Century Gothic"/>
                  <a:cs typeface="Century Gothic"/>
                </a:rPr>
                <a:t>T</a:t>
              </a:r>
              <a:r>
                <a:rPr lang="de-DE" sz="1051" baseline="-25000" dirty="0" err="1">
                  <a:solidFill>
                    <a:prstClr val="white"/>
                  </a:solidFill>
                  <a:latin typeface="Century Gothic"/>
                  <a:cs typeface="Century Gothic"/>
                </a:rPr>
                <a:t>max</a:t>
              </a:r>
              <a:r>
                <a:rPr lang="de-DE" sz="1051" dirty="0">
                  <a:solidFill>
                    <a:prstClr val="white"/>
                  </a:solidFill>
                  <a:latin typeface="Century Gothic"/>
                  <a:cs typeface="Century Gothic"/>
                </a:rPr>
                <a:t> (50 W) = 64.9 C</a:t>
              </a:r>
            </a:p>
          </p:txBody>
        </p:sp>
      </p:grpSp>
      <p:pic>
        <p:nvPicPr>
          <p:cNvPr id="13" name="Bild 3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30" y="5251342"/>
            <a:ext cx="4004367" cy="1415523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951729" y="4462333"/>
            <a:ext cx="2031324" cy="2493975"/>
          </a:xfrm>
          <a:prstGeom prst="roundRect">
            <a:avLst>
              <a:gd name="adj" fmla="val 962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718950" y="4666793"/>
            <a:ext cx="19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Heating derived by HOM</a:t>
            </a:r>
          </a:p>
          <a:p>
            <a:r>
              <a:rPr lang="en-US" sz="1400" dirty="0">
                <a:solidFill>
                  <a:schemeClr val="bg1"/>
                </a:solidFill>
              </a:rPr>
              <a:t>simulations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17" name="Gerade Verbindung mit Pfeil 16"/>
          <p:cNvCxnSpPr>
            <a:cxnSpLocks/>
          </p:cNvCxnSpPr>
          <p:nvPr/>
        </p:nvCxnSpPr>
        <p:spPr>
          <a:xfrm flipH="1">
            <a:off x="3968318" y="5519331"/>
            <a:ext cx="721598" cy="189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>
          <a:xfrm flipV="1">
            <a:off x="1103447" y="4827403"/>
            <a:ext cx="173733" cy="329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54A7B247-8D18-4758-8EC0-CF7447D89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469" y="713498"/>
            <a:ext cx="5758098" cy="3736413"/>
          </a:xfrm>
          <a:prstGeom prst="rect">
            <a:avLst/>
          </a:prstGeom>
        </p:spPr>
      </p:pic>
      <p:pic>
        <p:nvPicPr>
          <p:cNvPr id="29" name="Picture 277">
            <a:extLst>
              <a:ext uri="{FF2B5EF4-FFF2-40B4-BE49-F238E27FC236}">
                <a16:creationId xmlns:a16="http://schemas.microsoft.com/office/drawing/2014/main" id="{F26B8A06-1529-457E-8540-908B63B83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1329" y="4155235"/>
            <a:ext cx="2100989" cy="48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76">
            <a:extLst>
              <a:ext uri="{FF2B5EF4-FFF2-40B4-BE49-F238E27FC236}">
                <a16:creationId xmlns:a16="http://schemas.microsoft.com/office/drawing/2014/main" id="{25F0C1E3-7B92-40F0-AF2E-B711E645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13356" y="349851"/>
            <a:ext cx="1590092" cy="436383"/>
          </a:xfrm>
          <a:prstGeom prst="rect">
            <a:avLst/>
          </a:prstGeom>
          <a:noFill/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DB322FF8-CE48-47A8-8A3E-AF996FE985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811" b="31448"/>
          <a:stretch/>
        </p:blipFill>
        <p:spPr>
          <a:xfrm>
            <a:off x="10149308" y="364168"/>
            <a:ext cx="1982405" cy="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6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77849" y="-57150"/>
            <a:ext cx="11036300" cy="953965"/>
          </a:xfrm>
        </p:spPr>
        <p:txBody>
          <a:bodyPr>
            <a:normAutofit/>
          </a:bodyPr>
          <a:lstStyle/>
          <a:p>
            <a:r>
              <a:rPr lang="en-US" dirty="0"/>
              <a:t>High power Booster module + couplers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8E74E5-700A-4A81-B106-BF824F0E7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89A981A0-9306-4CE0-9644-D793B703208C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9339" y="645812"/>
            <a:ext cx="9580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Beam power 450-500 kW, 220 kW/cavity with twin coupler arrangement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Thus 120 kW travelling wave supplied by one 250 kW klystron per FPC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Design needs to avoid coupler kicks and emittance dilution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HOM damping by beam tube absorbers</a:t>
            </a:r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1420">
            <a:off x="4241" y="1657697"/>
            <a:ext cx="4398161" cy="291961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704" y="2355851"/>
            <a:ext cx="3532376" cy="18995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" y="4234189"/>
            <a:ext cx="3786133" cy="244451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57" y="4457956"/>
            <a:ext cx="2709796" cy="17482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22" y="2355851"/>
            <a:ext cx="2855196" cy="211641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960096" y="4677139"/>
            <a:ext cx="48561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Cavities outperform specs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Coupler are being conditioned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HOM arrival this winter</a:t>
            </a:r>
            <a:br>
              <a:rPr lang="en-US" sz="2400" dirty="0"/>
            </a:br>
            <a:r>
              <a:rPr lang="en-US" sz="2400" dirty="0">
                <a:sym typeface="Wingdings" panose="05000000000000000000" pitchFamily="2" charset="2"/>
              </a:rPr>
              <a:t> all parts for cold string in house</a:t>
            </a:r>
            <a:endParaRPr lang="de-DE" sz="2400" dirty="0"/>
          </a:p>
        </p:txBody>
      </p:sp>
      <p:pic>
        <p:nvPicPr>
          <p:cNvPr id="14" name="Grafik 4">
            <a:extLst>
              <a:ext uri="{FF2B5EF4-FFF2-40B4-BE49-F238E27FC236}">
                <a16:creationId xmlns:a16="http://schemas.microsoft.com/office/drawing/2014/main" id="{B0C29CCB-F632-4A0B-B86A-C869AB3F9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165" y="937534"/>
            <a:ext cx="2650793" cy="130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078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73954" y="-62431"/>
            <a:ext cx="11036300" cy="814147"/>
          </a:xfrm>
        </p:spPr>
        <p:txBody>
          <a:bodyPr/>
          <a:lstStyle/>
          <a:p>
            <a:r>
              <a:rPr lang="en-US" sz="2400" cap="none" dirty="0"/>
              <a:t>Recent Achievements </a:t>
            </a:r>
            <a:r>
              <a:rPr lang="en-US" sz="2400" cap="none" dirty="0">
                <a:sym typeface="Wingdings" panose="05000000000000000000" pitchFamily="2" charset="2"/>
              </a:rPr>
              <a:t> High Power Coupler Processing</a:t>
            </a:r>
            <a:endParaRPr lang="de-DE" sz="2400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1E5D63-D47D-49D1-BC0E-8361DF208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Recent activities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" y="2253281"/>
            <a:ext cx="1545801" cy="208485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68" y="2253282"/>
            <a:ext cx="2785456" cy="208909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4666" y="1080106"/>
            <a:ext cx="2756925" cy="183795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97" y="620619"/>
            <a:ext cx="2038471" cy="152885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" y="620618"/>
            <a:ext cx="2304255" cy="153616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922" y="513472"/>
            <a:ext cx="5205379" cy="3114776"/>
          </a:xfrm>
          <a:prstGeom prst="rect">
            <a:avLst/>
          </a:prstGeom>
        </p:spPr>
      </p:pic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897453"/>
              </p:ext>
            </p:extLst>
          </p:nvPr>
        </p:nvGraphicFramePr>
        <p:xfrm>
          <a:off x="1679509" y="4669887"/>
          <a:ext cx="9793088" cy="1373759"/>
        </p:xfrm>
        <a:graphic>
          <a:graphicData uri="http://schemas.openxmlformats.org/drawingml/2006/table">
            <a:tbl>
              <a:tblPr firstRow="1" bandRow="1"/>
              <a:tblGrid>
                <a:gridCol w="2448272">
                  <a:extLst>
                    <a:ext uri="{9D8B030D-6E8A-4147-A177-3AD203B41FA5}">
                      <a16:colId xmlns:a16="http://schemas.microsoft.com/office/drawing/2014/main" val="2490640889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17374518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412679084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4030884598"/>
                    </a:ext>
                  </a:extLst>
                </a:gridCol>
              </a:tblGrid>
              <a:tr h="398399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Required Gun 1: 6 mA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Required Gun 2: 100 mA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Values reached so far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8308028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 dirty="0"/>
                        <a:t>Traveling wave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110</a:t>
                      </a:r>
                      <a:r>
                        <a:rPr lang="en-US" sz="1600" baseline="0" dirty="0"/>
                        <a:t>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60 kW CW</a:t>
                      </a:r>
                    </a:p>
                    <a:p>
                      <a:r>
                        <a:rPr lang="en-US" sz="1600" dirty="0"/>
                        <a:t>120 kW</a:t>
                      </a:r>
                      <a:r>
                        <a:rPr lang="en-US" sz="1600" baseline="0" dirty="0"/>
                        <a:t> 10% Duty Cycle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940181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/>
                        <a:t>Standing wave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1.75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54 kW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 kW </a:t>
                      </a:r>
                      <a:endParaRPr lang="de-DE" sz="16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49783619"/>
                  </a:ext>
                </a:extLst>
              </a:tr>
            </a:tbl>
          </a:graphicData>
        </a:graphic>
      </p:graphicFrame>
      <p:sp>
        <p:nvSpPr>
          <p:cNvPr id="25" name="Textfeld 24"/>
          <p:cNvSpPr txBox="1"/>
          <p:nvPr/>
        </p:nvSpPr>
        <p:spPr>
          <a:xfrm>
            <a:off x="4583658" y="3905758"/>
            <a:ext cx="5647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 out of 4 pairs conditioned, 4</a:t>
            </a:r>
            <a:r>
              <a:rPr lang="en-US" sz="2400" baseline="30000" dirty="0"/>
              <a:t>th</a:t>
            </a:r>
            <a:r>
              <a:rPr lang="en-US" sz="2400" dirty="0"/>
              <a:t> pair in 2022</a:t>
            </a:r>
            <a:endParaRPr lang="de-DE" sz="2400" dirty="0"/>
          </a:p>
        </p:txBody>
      </p:sp>
      <p:sp>
        <p:nvSpPr>
          <p:cNvPr id="26" name="L-Form 25"/>
          <p:cNvSpPr/>
          <p:nvPr/>
        </p:nvSpPr>
        <p:spPr>
          <a:xfrm rot="1920000" flipH="1">
            <a:off x="5471152" y="5115336"/>
            <a:ext cx="192021" cy="384043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7" name="L-Form 26"/>
          <p:cNvSpPr/>
          <p:nvPr/>
        </p:nvSpPr>
        <p:spPr>
          <a:xfrm rot="1920000" flipH="1">
            <a:off x="5450799" y="5637903"/>
            <a:ext cx="192021" cy="384043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8" name="L-Form 27"/>
          <p:cNvSpPr/>
          <p:nvPr/>
        </p:nvSpPr>
        <p:spPr>
          <a:xfrm rot="1920000" flipH="1">
            <a:off x="7682940" y="5121243"/>
            <a:ext cx="192021" cy="384043"/>
          </a:xfrm>
          <a:prstGeom prst="corne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9" name="L-Form 28"/>
          <p:cNvSpPr/>
          <p:nvPr/>
        </p:nvSpPr>
        <p:spPr>
          <a:xfrm rot="1920000" flipH="1">
            <a:off x="7623326" y="5625053"/>
            <a:ext cx="192021" cy="384043"/>
          </a:xfrm>
          <a:prstGeom prst="corne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989447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68" y="4317725"/>
            <a:ext cx="8885813" cy="2076995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73377" y="-99170"/>
            <a:ext cx="11036300" cy="1331900"/>
          </a:xfrm>
        </p:spPr>
        <p:txBody>
          <a:bodyPr>
            <a:normAutofit/>
          </a:bodyPr>
          <a:lstStyle/>
          <a:p>
            <a:r>
              <a:rPr lang="en-US" sz="3200" dirty="0"/>
              <a:t>Warm beamline, magnets, diagnostics, power supplies</a:t>
            </a:r>
            <a:endParaRPr lang="de-DE" sz="3200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2A39F04-F78D-4784-ADFF-87886B3F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AC7E10-8AD8-43B1-96C7-4F8496F330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7" b="17731"/>
          <a:stretch/>
        </p:blipFill>
        <p:spPr>
          <a:xfrm>
            <a:off x="527381" y="932723"/>
            <a:ext cx="9144000" cy="327933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55BE855-E2D6-431E-83F3-EC25D34079C3}"/>
              </a:ext>
            </a:extLst>
          </p:cNvPr>
          <p:cNvGrpSpPr/>
          <p:nvPr/>
        </p:nvGrpSpPr>
        <p:grpSpPr>
          <a:xfrm>
            <a:off x="8368562" y="3517587"/>
            <a:ext cx="955711" cy="683714"/>
            <a:chOff x="4729938" y="2248653"/>
            <a:chExt cx="955711" cy="683713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850929A0-FAA3-4BD5-9D1B-7685E9BC2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16257" y="2248653"/>
              <a:ext cx="661916" cy="3688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EF5009B-3B51-4EF8-BFE6-5D2310C114DF}"/>
                </a:ext>
              </a:extLst>
            </p:cNvPr>
            <p:cNvSpPr txBox="1"/>
            <p:nvPr/>
          </p:nvSpPr>
          <p:spPr>
            <a:xfrm>
              <a:off x="4729938" y="2593812"/>
              <a:ext cx="9557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GB" sz="800" b="1" dirty="0" err="1">
                  <a:solidFill>
                    <a:prstClr val="black"/>
                  </a:solidFill>
                </a:rPr>
                <a:t>Budker</a:t>
              </a:r>
              <a:r>
                <a:rPr lang="en-GB" sz="800" b="1" dirty="0">
                  <a:solidFill>
                    <a:prstClr val="black"/>
                  </a:solidFill>
                </a:rPr>
                <a:t> Institute</a:t>
              </a:r>
            </a:p>
            <a:p>
              <a:pPr defTabSz="914377"/>
              <a:r>
                <a:rPr lang="en-GB" sz="800" b="1" dirty="0">
                  <a:solidFill>
                    <a:prstClr val="black"/>
                  </a:solidFill>
                </a:rPr>
                <a:t>of Nuclear Physics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05E5C561-9D01-44F1-8081-F17D0C5411BF}"/>
              </a:ext>
            </a:extLst>
          </p:cNvPr>
          <p:cNvSpPr txBox="1"/>
          <p:nvPr/>
        </p:nvSpPr>
        <p:spPr>
          <a:xfrm>
            <a:off x="7023812" y="3112330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girders and magnets</a:t>
            </a:r>
          </a:p>
          <a:p>
            <a:pPr defTabSz="914377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 and</a:t>
            </a:r>
          </a:p>
          <a:p>
            <a:pPr defTabSz="914377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pre-aligned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9"/>
          <a:stretch/>
        </p:blipFill>
        <p:spPr>
          <a:xfrm>
            <a:off x="541844" y="901568"/>
            <a:ext cx="9147063" cy="56364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9715882" y="3192538"/>
            <a:ext cx="24019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Particulate-free</a:t>
            </a:r>
          </a:p>
          <a:p>
            <a:r>
              <a:rPr lang="en-US" sz="2400" dirty="0"/>
              <a:t>UHV vacuum</a:t>
            </a:r>
            <a:br>
              <a:rPr lang="en-US" sz="2400" dirty="0"/>
            </a:br>
            <a:r>
              <a:rPr lang="en-US" sz="2400" dirty="0"/>
              <a:t>system + 600</a:t>
            </a:r>
            <a:br>
              <a:rPr lang="en-US" sz="2400" dirty="0"/>
            </a:br>
            <a:r>
              <a:rPr lang="en-US" sz="2400" dirty="0"/>
              <a:t>kW beam dump: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ISO 5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NEG coated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Under vacuum</a:t>
            </a:r>
            <a:br>
              <a:rPr lang="en-US" sz="2400" dirty="0"/>
            </a:br>
            <a:r>
              <a:rPr lang="en-US" sz="2400" dirty="0"/>
              <a:t>and waiting</a:t>
            </a:r>
            <a:endParaRPr lang="de-DE" sz="2400" dirty="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671" y="2564849"/>
            <a:ext cx="1722056" cy="6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24" y="1296505"/>
            <a:ext cx="1663920" cy="8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28624-ABF1-468A-A3EF-67C0A7F0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97" y="99050"/>
            <a:ext cx="11036300" cy="616685"/>
          </a:xfrm>
        </p:spPr>
        <p:txBody>
          <a:bodyPr/>
          <a:lstStyle/>
          <a:p>
            <a:r>
              <a:rPr lang="en-US" dirty="0"/>
              <a:t>A glance at diagnostics and vacuum system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AA5AD1-2484-45F5-A545-22AE3071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EE2147-AB48-421F-B983-2CE162AC1CD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Titel Vorname Nachname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BC8062-C6D3-45A2-91AC-27656A14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145" y="715735"/>
            <a:ext cx="5281752" cy="35596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CC7CB5-DF2D-4ED5-8B3F-C8BEA8676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79614" y="3944483"/>
            <a:ext cx="6390524" cy="27497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D9C406-183D-46FC-A1E2-4DDD0009D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88579" y="1110779"/>
            <a:ext cx="5785574" cy="24894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0AA8B0A-19DE-4BC8-BA29-0E74DDDAB34A}"/>
              </a:ext>
            </a:extLst>
          </p:cNvPr>
          <p:cNvSpPr>
            <a:spLocks/>
          </p:cNvSpPr>
          <p:nvPr/>
        </p:nvSpPr>
        <p:spPr bwMode="auto">
          <a:xfrm>
            <a:off x="4442245" y="3212193"/>
            <a:ext cx="157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err="1">
                <a:latin typeface="+mn-lt"/>
              </a:rPr>
              <a:t>Beamloss</a:t>
            </a:r>
            <a:endParaRPr lang="en-US" sz="2400" dirty="0">
              <a:latin typeface="+mn-lt"/>
            </a:endParaRPr>
          </a:p>
          <a:p>
            <a:pPr>
              <a:defRPr/>
            </a:pPr>
            <a:r>
              <a:rPr lang="en-US" sz="2400" dirty="0">
                <a:latin typeface="+mn-lt"/>
              </a:rPr>
              <a:t>diagnostics</a:t>
            </a:r>
            <a:endParaRPr lang="de-DE" sz="240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FE33E2-C55D-4A3B-A306-52BC414136CB}"/>
              </a:ext>
            </a:extLst>
          </p:cNvPr>
          <p:cNvSpPr>
            <a:spLocks/>
          </p:cNvSpPr>
          <p:nvPr/>
        </p:nvSpPr>
        <p:spPr bwMode="auto">
          <a:xfrm>
            <a:off x="2296849" y="847936"/>
            <a:ext cx="2145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/>
              <a:t>Vacuum sectors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D2D771B-0654-4C07-BA04-5180BB52CBC9}"/>
              </a:ext>
            </a:extLst>
          </p:cNvPr>
          <p:cNvSpPr>
            <a:spLocks/>
          </p:cNvSpPr>
          <p:nvPr/>
        </p:nvSpPr>
        <p:spPr bwMode="auto">
          <a:xfrm>
            <a:off x="10462966" y="741405"/>
            <a:ext cx="157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Beam</a:t>
            </a:r>
            <a:endParaRPr sz="2400" dirty="0"/>
          </a:p>
          <a:p>
            <a:pPr>
              <a:defRPr/>
            </a:pPr>
            <a:r>
              <a:rPr lang="en-US" sz="2400" dirty="0">
                <a:latin typeface="+mn-lt"/>
              </a:rPr>
              <a:t>diagnostics</a:t>
            </a:r>
            <a:endParaRPr lang="de-DE" sz="240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76FA1EB-65A2-4B4A-A2D9-9D097770F400}"/>
              </a:ext>
            </a:extLst>
          </p:cNvPr>
          <p:cNvSpPr>
            <a:spLocks/>
          </p:cNvSpPr>
          <p:nvPr/>
        </p:nvSpPr>
        <p:spPr bwMode="auto">
          <a:xfrm>
            <a:off x="188145" y="4356480"/>
            <a:ext cx="2493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+ Control system EPICS, visualization and data archiving</a:t>
            </a:r>
          </a:p>
          <a:p>
            <a:pPr>
              <a:defRPr/>
            </a:pPr>
            <a:r>
              <a:rPr lang="en-US" dirty="0" err="1"/>
              <a:t>Jupyter</a:t>
            </a:r>
            <a:r>
              <a:rPr lang="en-US" dirty="0"/>
              <a:t> Notebooks for</a:t>
            </a:r>
          </a:p>
          <a:p>
            <a:pPr>
              <a:defRPr/>
            </a:pPr>
            <a:r>
              <a:rPr lang="en-US" dirty="0">
                <a:latin typeface="+mn-lt"/>
              </a:rPr>
              <a:t>Python based data analysis and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measurement programs</a:t>
            </a:r>
            <a:endParaRPr lang="de-DE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070CA57-CA7E-4E32-98E2-D604EEF18BAF}"/>
              </a:ext>
            </a:extLst>
          </p:cNvPr>
          <p:cNvSpPr txBox="1"/>
          <p:nvPr/>
        </p:nvSpPr>
        <p:spPr>
          <a:xfrm>
            <a:off x="8804055" y="3619629"/>
            <a:ext cx="319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18x screen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24x </a:t>
            </a:r>
            <a:r>
              <a:rPr lang="en-US" sz="1600" dirty="0" err="1">
                <a:solidFill>
                  <a:schemeClr val="tx2"/>
                </a:solidFill>
              </a:rPr>
              <a:t>Striplines</a:t>
            </a:r>
            <a:r>
              <a:rPr lang="en-US" sz="1600" dirty="0">
                <a:solidFill>
                  <a:schemeClr val="tx2"/>
                </a:solidFill>
              </a:rPr>
              <a:t>, of which 8 with Ion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2x button ion clearing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6x current monitors (ICT)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5x collimators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9900"/>
                </a:solidFill>
              </a:rPr>
              <a:t>2x Faraday cups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3x Beam dumps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 segmented Faraday cups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9900"/>
                </a:solidFill>
              </a:rPr>
              <a:t>1 transverse </a:t>
            </a:r>
            <a:r>
              <a:rPr lang="en-US" sz="1600" dirty="0" err="1">
                <a:solidFill>
                  <a:srgbClr val="CC9900"/>
                </a:solidFill>
              </a:rPr>
              <a:t>defl</a:t>
            </a:r>
            <a:r>
              <a:rPr lang="en-US" sz="1600" dirty="0">
                <a:solidFill>
                  <a:srgbClr val="CC9900"/>
                </a:solidFill>
              </a:rPr>
              <a:t>.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Option: 6x THz/Sync. Rad.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96919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72343" y="-111146"/>
            <a:ext cx="11036300" cy="1476375"/>
          </a:xfrm>
        </p:spPr>
        <p:txBody>
          <a:bodyPr>
            <a:normAutofit/>
          </a:bodyPr>
          <a:lstStyle/>
          <a:p>
            <a:r>
              <a:rPr lang="en-US" dirty="0"/>
              <a:t>RF and cryogenics installation status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69A207-384F-4A64-95E3-679C8A99E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89A981A0-9306-4CE0-9644-D793B703208C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7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7762" y="1493113"/>
            <a:ext cx="3362331" cy="2241552"/>
          </a:xfrm>
          <a:prstGeom prst="roundRect">
            <a:avLst>
              <a:gd name="adj" fmla="val 1023"/>
            </a:avLst>
          </a:prstGeom>
        </p:spPr>
      </p:pic>
      <p:pic>
        <p:nvPicPr>
          <p:cNvPr id="8" name="Bild 1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638" y="932725"/>
            <a:ext cx="5043495" cy="3362329"/>
          </a:xfrm>
          <a:prstGeom prst="roundRect">
            <a:avLst>
              <a:gd name="adj" fmla="val 0"/>
            </a:avLst>
          </a:prstGeom>
        </p:spPr>
      </p:pic>
      <p:sp>
        <p:nvSpPr>
          <p:cNvPr id="9" name="Textfeld 8"/>
          <p:cNvSpPr txBox="1"/>
          <p:nvPr/>
        </p:nvSpPr>
        <p:spPr>
          <a:xfrm>
            <a:off x="143339" y="1028733"/>
            <a:ext cx="2370714" cy="769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de-DE" sz="1467" dirty="0">
                <a:solidFill>
                  <a:prstClr val="white"/>
                </a:solidFill>
                <a:cs typeface="Century Gothic"/>
              </a:rPr>
              <a:t>1.3 GHz CW 270 kW Klystron</a:t>
            </a:r>
            <a:br>
              <a:rPr lang="de-DE" sz="1467" dirty="0">
                <a:solidFill>
                  <a:prstClr val="white"/>
                </a:solidFill>
                <a:cs typeface="Century Gothic"/>
              </a:rPr>
            </a:br>
            <a:r>
              <a:rPr lang="de-DE" sz="1467" dirty="0">
                <a:cs typeface="Century Gothic"/>
              </a:rPr>
              <a:t>Seco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nd </a:t>
            </a:r>
            <a:r>
              <a:rPr lang="de-DE" sz="1467" dirty="0" err="1">
                <a:solidFill>
                  <a:prstClr val="white"/>
                </a:solidFill>
                <a:cs typeface="Century Gothic"/>
              </a:rPr>
              <a:t>test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 in </a:t>
            </a:r>
            <a:r>
              <a:rPr lang="de-DE" sz="1467" dirty="0" err="1">
                <a:solidFill>
                  <a:prstClr val="white"/>
                </a:solidFill>
                <a:cs typeface="Century Gothic"/>
              </a:rPr>
              <a:t>dummy</a:t>
            </a:r>
            <a:r>
              <a:rPr lang="de-DE" sz="1467" dirty="0">
                <a:solidFill>
                  <a:prstClr val="white"/>
                </a:solidFill>
                <a:cs typeface="Century Gothic"/>
              </a:rPr>
              <a:t> </a:t>
            </a:r>
            <a:br>
              <a:rPr lang="de-DE" sz="1467" dirty="0">
                <a:solidFill>
                  <a:prstClr val="white"/>
                </a:solidFill>
                <a:cs typeface="Century Gothic"/>
              </a:rPr>
            </a:br>
            <a:r>
              <a:rPr lang="de-DE" sz="1467" dirty="0" err="1">
                <a:cs typeface="Century Gothic"/>
              </a:rPr>
              <a:t>load</a:t>
            </a:r>
            <a:endParaRPr lang="de-DE" sz="1467" dirty="0">
              <a:cs typeface="Century Gothic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813183" y="3900401"/>
            <a:ext cx="2096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de-DE" sz="1400" dirty="0">
                <a:solidFill>
                  <a:prstClr val="white"/>
                </a:solidFill>
                <a:cs typeface="Century Gothic"/>
              </a:rPr>
              <a:t>600 kW </a:t>
            </a:r>
            <a:r>
              <a:rPr lang="de-DE" sz="1400" dirty="0" err="1">
                <a:solidFill>
                  <a:prstClr val="white"/>
                </a:solidFill>
                <a:cs typeface="Century Gothic"/>
              </a:rPr>
              <a:t>FuG</a:t>
            </a:r>
            <a:r>
              <a:rPr lang="de-DE" sz="1400" dirty="0">
                <a:solidFill>
                  <a:prstClr val="white"/>
                </a:solidFill>
                <a:cs typeface="Century Gothic"/>
              </a:rPr>
              <a:t> power </a:t>
            </a:r>
            <a:r>
              <a:rPr lang="de-DE" sz="1400" dirty="0" err="1">
                <a:solidFill>
                  <a:prstClr val="white"/>
                </a:solidFill>
                <a:cs typeface="Century Gothic"/>
              </a:rPr>
              <a:t>supply</a:t>
            </a:r>
            <a:endParaRPr lang="de-DE" sz="1400" dirty="0">
              <a:solidFill>
                <a:prstClr val="white"/>
              </a:solidFill>
              <a:cs typeface="Century Gothic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39350" y="4356404"/>
            <a:ext cx="157793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Made by CPI</a:t>
            </a:r>
            <a:endParaRPr lang="de-DE" sz="2133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38319" y="4295055"/>
            <a:ext cx="43892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3 Klystrons in house, 1 tested in</a:t>
            </a:r>
            <a:br>
              <a:rPr lang="en-US" sz="2000" dirty="0"/>
            </a:br>
            <a:r>
              <a:rPr lang="en-US" sz="2000" dirty="0"/>
              <a:t>SLH and at </a:t>
            </a:r>
            <a:r>
              <a:rPr lang="en-US" sz="2000" dirty="0" err="1"/>
              <a:t>bERLinPro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currently in use for coupler</a:t>
            </a:r>
            <a:br>
              <a:rPr lang="en-US" sz="2000" dirty="0"/>
            </a:br>
            <a:r>
              <a:rPr lang="en-US" sz="2000" dirty="0"/>
              <a:t>conditioning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2 Klystrons will power Booster,</a:t>
            </a:r>
            <a:br>
              <a:rPr lang="en-US" sz="2000" dirty="0"/>
            </a:br>
            <a:r>
              <a:rPr lang="en-US" sz="2000" dirty="0"/>
              <a:t>1 a high power gun at some point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15 kW solid state amplifiers for </a:t>
            </a:r>
            <a:r>
              <a:rPr lang="en-US" sz="2000" dirty="0" err="1"/>
              <a:t>Linac</a:t>
            </a:r>
            <a:br>
              <a:rPr lang="en-US" sz="2000" dirty="0"/>
            </a:br>
            <a:r>
              <a:rPr lang="en-US" sz="2000" dirty="0" err="1"/>
              <a:t>Tcav</a:t>
            </a:r>
            <a:r>
              <a:rPr lang="en-US" sz="2000" dirty="0"/>
              <a:t> and 1</a:t>
            </a:r>
            <a:r>
              <a:rPr lang="en-US" sz="2000" baseline="30000" dirty="0"/>
              <a:t>st</a:t>
            </a:r>
            <a:r>
              <a:rPr lang="en-US" sz="2000" dirty="0"/>
              <a:t> Booster (zero-crossing)</a:t>
            </a:r>
            <a:endParaRPr lang="de-DE" sz="20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85" y="4356404"/>
            <a:ext cx="3703340" cy="246889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741134" y="4491170"/>
            <a:ext cx="207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to cool L700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91" y="4356404"/>
            <a:ext cx="2872555" cy="191503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8816" y="1382731"/>
            <a:ext cx="3328369" cy="249627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 rot="18544601">
            <a:off x="4543791" y="2798050"/>
            <a:ext cx="7180427" cy="9644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267" dirty="0"/>
              <a:t>Waiting for final commissioning</a:t>
            </a:r>
            <a:br>
              <a:rPr lang="en-US" sz="4267" dirty="0"/>
            </a:br>
            <a:r>
              <a:rPr lang="en-US" sz="1400" dirty="0"/>
              <a:t>mainly cold compressor operation missing (1.8K)</a:t>
            </a:r>
            <a:endParaRPr lang="de-DE" sz="4267" dirty="0"/>
          </a:p>
        </p:txBody>
      </p:sp>
      <p:sp>
        <p:nvSpPr>
          <p:cNvPr id="18" name="Textfeld 17"/>
          <p:cNvSpPr txBox="1"/>
          <p:nvPr/>
        </p:nvSpPr>
        <p:spPr>
          <a:xfrm>
            <a:off x="10585665" y="3373914"/>
            <a:ext cx="1029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Pics</a:t>
            </a:r>
          </a:p>
          <a:p>
            <a:r>
              <a:rPr lang="en-US" sz="1600" dirty="0"/>
              <a:t>courtesy</a:t>
            </a:r>
          </a:p>
          <a:p>
            <a:r>
              <a:rPr lang="en-US" sz="1600" dirty="0"/>
              <a:t>W. Anders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012C47B-2D37-4956-BAB2-FFDE37A52A45}"/>
              </a:ext>
            </a:extLst>
          </p:cNvPr>
          <p:cNvSpPr txBox="1"/>
          <p:nvPr/>
        </p:nvSpPr>
        <p:spPr>
          <a:xfrm>
            <a:off x="4679858" y="6271441"/>
            <a:ext cx="219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Booster+Gun</a:t>
            </a:r>
            <a:r>
              <a:rPr lang="en-US" dirty="0"/>
              <a:t> </a:t>
            </a:r>
            <a:r>
              <a:rPr lang="en-US" dirty="0" err="1"/>
              <a:t>coldbox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6404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070219" y="-24716"/>
            <a:ext cx="11036300" cy="851255"/>
          </a:xfrm>
        </p:spPr>
        <p:txBody>
          <a:bodyPr/>
          <a:lstStyle/>
          <a:p>
            <a:r>
              <a:rPr lang="en-US" sz="2400" cap="none" dirty="0"/>
              <a:t>Recent Achievements </a:t>
            </a:r>
            <a:r>
              <a:rPr lang="en-US" sz="2400" cap="none" dirty="0">
                <a:sym typeface="Wingdings" panose="05000000000000000000" pitchFamily="2" charset="2"/>
              </a:rPr>
              <a:t> Completion of </a:t>
            </a:r>
            <a:r>
              <a:rPr lang="en-US" sz="2400" cap="none" dirty="0" err="1">
                <a:sym typeface="Wingdings" panose="05000000000000000000" pitchFamily="2" charset="2"/>
              </a:rPr>
              <a:t>Recirculator</a:t>
            </a:r>
            <a:r>
              <a:rPr lang="en-US" sz="2400" cap="none" dirty="0">
                <a:sym typeface="Wingdings" panose="05000000000000000000" pitchFamily="2" charset="2"/>
              </a:rPr>
              <a:t> vacuum </a:t>
            </a:r>
            <a:endParaRPr lang="de-DE" sz="2400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00C9AB-C188-46B9-825F-8847D871A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Recent activities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F1E0BE69-7476-4EA3-919A-AD7EE24D45DF}" type="slidenum">
              <a:rPr lang="de-DE" smtClean="0"/>
              <a:t>28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-15964" y="734292"/>
            <a:ext cx="882017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 err="1"/>
              <a:t>Recirculator</a:t>
            </a:r>
            <a:r>
              <a:rPr lang="en-US" sz="2400" dirty="0"/>
              <a:t> vacuum is closed since summer 2021, final survey</a:t>
            </a:r>
            <a:br>
              <a:rPr lang="en-US" sz="2400" dirty="0"/>
            </a:br>
            <a:r>
              <a:rPr lang="en-US" sz="2400" dirty="0"/>
              <a:t>of the machine within the building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We just need a </a:t>
            </a:r>
            <a:r>
              <a:rPr lang="en-US" sz="2400" dirty="0" err="1">
                <a:solidFill>
                  <a:schemeClr val="tx2"/>
                </a:solidFill>
              </a:rPr>
              <a:t>Linac</a:t>
            </a:r>
            <a:r>
              <a:rPr lang="en-US" sz="2400" dirty="0">
                <a:solidFill>
                  <a:schemeClr val="tx2"/>
                </a:solidFill>
              </a:rPr>
              <a:t> module </a:t>
            </a:r>
            <a:r>
              <a:rPr lang="en-US" sz="2400" dirty="0"/>
              <a:t>and would be a real </a:t>
            </a:r>
            <a:r>
              <a:rPr lang="en-US" sz="2400" dirty="0">
                <a:solidFill>
                  <a:schemeClr val="tx2"/>
                </a:solidFill>
              </a:rPr>
              <a:t>Energy Recovery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 err="1">
                <a:solidFill>
                  <a:schemeClr val="tx2"/>
                </a:solidFill>
              </a:rPr>
              <a:t>Linac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/>
          </a:p>
          <a:p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07" y="826539"/>
            <a:ext cx="2809943" cy="15805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22" y="2979395"/>
            <a:ext cx="5231904" cy="294294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2936631"/>
            <a:ext cx="5231904" cy="29429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520010" y="5882734"/>
            <a:ext cx="175573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Pics: Courtesy J. </a:t>
            </a:r>
            <a:r>
              <a:rPr lang="en-US" sz="1333" dirty="0" err="1"/>
              <a:t>Völker</a:t>
            </a:r>
            <a:endParaRPr lang="de-DE" sz="1333" dirty="0"/>
          </a:p>
        </p:txBody>
      </p:sp>
    </p:spTree>
    <p:extLst>
      <p:ext uri="{BB962C8B-B14F-4D97-AF65-F5344CB8AC3E}">
        <p14:creationId xmlns:p14="http://schemas.microsoft.com/office/powerpoint/2010/main" val="777734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423047" y="836712"/>
            <a:ext cx="9319016" cy="4963384"/>
            <a:chOff x="0" y="621805"/>
            <a:chExt cx="9319015" cy="496338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26"/>
            <a:stretch/>
          </p:blipFill>
          <p:spPr>
            <a:xfrm>
              <a:off x="0" y="621805"/>
              <a:ext cx="9143999" cy="4963383"/>
            </a:xfrm>
            <a:prstGeom prst="rect">
              <a:avLst/>
            </a:prstGeom>
          </p:spPr>
        </p:pic>
        <p:sp>
          <p:nvSpPr>
            <p:cNvPr id="4" name="Untertitel 2"/>
            <p:cNvSpPr>
              <a:spLocks/>
            </p:cNvSpPr>
            <p:nvPr/>
          </p:nvSpPr>
          <p:spPr bwMode="auto">
            <a:xfrm>
              <a:off x="58489" y="764252"/>
              <a:ext cx="18654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pulse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train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oscillator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(50 MHz)</a:t>
              </a:r>
              <a:endParaRPr lang="de-DE" altLang="de-DE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Untertitel 2"/>
            <p:cNvSpPr>
              <a:spLocks/>
            </p:cNvSpPr>
            <p:nvPr/>
          </p:nvSpPr>
          <p:spPr bwMode="auto">
            <a:xfrm>
              <a:off x="1108777" y="2795350"/>
              <a:ext cx="1872674" cy="82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pulse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stretcher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de-DE" altLang="de-DE" sz="14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pulse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selector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de-DE" altLang="de-DE" sz="14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preamplifier</a:t>
              </a:r>
              <a:endParaRPr lang="de-DE" altLang="de-DE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Untertitel 2"/>
            <p:cNvSpPr>
              <a:spLocks/>
            </p:cNvSpPr>
            <p:nvPr/>
          </p:nvSpPr>
          <p:spPr bwMode="auto">
            <a:xfrm>
              <a:off x="3185149" y="2446842"/>
              <a:ext cx="2023654" cy="82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de-DE" altLang="de-DE" sz="14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nd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preamplifier</a:t>
              </a:r>
              <a:endParaRPr lang="de-DE" altLang="de-DE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power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amplifier</a:t>
              </a:r>
              <a:endParaRPr lang="de-DE" altLang="de-DE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de-DE" altLang="de-DE" sz="14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nd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pulse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selector</a:t>
              </a:r>
              <a:endParaRPr lang="de-DE" altLang="de-DE" sz="1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" name="Gerade Verbindung 5"/>
            <p:cNvCxnSpPr/>
            <p:nvPr/>
          </p:nvCxnSpPr>
          <p:spPr bwMode="auto">
            <a:xfrm flipH="1" flipV="1">
              <a:off x="1952203" y="1748344"/>
              <a:ext cx="201646" cy="1005944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1038760" y="1265527"/>
              <a:ext cx="680313" cy="248724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/>
          </p:nvCxnSpPr>
          <p:spPr bwMode="auto">
            <a:xfrm flipH="1">
              <a:off x="4328804" y="1514251"/>
              <a:ext cx="243196" cy="874684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/>
            <p:nvPr/>
          </p:nvCxnSpPr>
          <p:spPr bwMode="auto">
            <a:xfrm flipV="1">
              <a:off x="6578928" y="1748343"/>
              <a:ext cx="264441" cy="451916"/>
            </a:xfrm>
            <a:prstGeom prst="line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4" name="Untertitel 2"/>
            <p:cNvSpPr>
              <a:spLocks/>
            </p:cNvSpPr>
            <p:nvPr/>
          </p:nvSpPr>
          <p:spPr bwMode="auto">
            <a:xfrm>
              <a:off x="6134711" y="628000"/>
              <a:ext cx="3184304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pulse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compressor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IR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 VIS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conversion</a:t>
              </a:r>
              <a:endParaRPr lang="de-DE" altLang="de-DE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tunable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pulse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stretcher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„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green</a:t>
              </a: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~40 W </a:t>
              </a: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green</a:t>
              </a:r>
              <a:endParaRPr lang="de-DE" altLang="de-DE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9762365" y="1421257"/>
            <a:ext cx="2110984" cy="2483512"/>
            <a:chOff x="5262520" y="4323434"/>
            <a:chExt cx="2110984" cy="2483510"/>
          </a:xfrm>
        </p:grpSpPr>
        <p:pic>
          <p:nvPicPr>
            <p:cNvPr id="32" name="Grafik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4" t="2685" r="25507" b="1316"/>
            <a:stretch/>
          </p:blipFill>
          <p:spPr>
            <a:xfrm>
              <a:off x="5262520" y="4323434"/>
              <a:ext cx="2110984" cy="248351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3" name="Untertitel 2"/>
            <p:cNvSpPr>
              <a:spLocks/>
            </p:cNvSpPr>
            <p:nvPr/>
          </p:nvSpPr>
          <p:spPr bwMode="auto">
            <a:xfrm>
              <a:off x="5265617" y="5955611"/>
              <a:ext cx="1725568" cy="8248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charset="0"/>
                  <a:cs typeface="Arial" charset="0"/>
                </a:defRPr>
              </a:lvl9pPr>
            </a:lstStyle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control</a:t>
              </a:r>
              <a:endParaRPr lang="de-DE" altLang="de-DE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synchronization</a:t>
              </a:r>
              <a:endParaRPr lang="de-DE" altLang="de-DE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44" indent="-285744" eaLnBrk="1" hangingPunct="1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de-DE" altLang="de-DE" sz="1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diagnostic</a:t>
              </a:r>
              <a:endParaRPr lang="de-DE" altLang="de-DE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524454" y="3615493"/>
            <a:ext cx="6927527" cy="27898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txBody>
          <a:bodyPr lIns="92075" tIns="46039" rIns="92075" bIns="46039"/>
          <a:lstStyle>
            <a:lvl1pPr marL="457200" indent="-4572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lang="en-US" altLang="de-DE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MHz Laser Channel</a:t>
            </a:r>
          </a:p>
          <a:p>
            <a:pPr marL="359991" indent="-359991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stand-alone operation (no control system, no master clock from accelerator infrastructure)</a:t>
            </a:r>
          </a:p>
          <a:p>
            <a:pPr marL="0" indent="0">
              <a:spcBef>
                <a:spcPct val="20000"/>
              </a:spcBef>
              <a:buClr>
                <a:schemeClr val="accent1"/>
              </a:buClr>
              <a:buSzPct val="75000"/>
            </a:pPr>
            <a:endParaRPr lang="de-DE" altLang="de-DE" sz="1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lang="en-US" altLang="de-DE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GHz Laser Channel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placed on free space beneath 50 MHz-setup, amplifier stages will partly be shared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</a:pPr>
            <a:r>
              <a:rPr lang="de-DE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</a:t>
            </a:r>
            <a:r>
              <a:rPr lang="de-DE" altLang="de-DE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DE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de-DE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MBI: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reliable solution for the pulse train oscillator has finally been found</a:t>
            </a:r>
            <a:b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e-DE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(main difficulty: tight space within optical cavity for 1.3 GHz rep. rate)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altLang="de-DE" sz="1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steps:</a:t>
            </a:r>
          </a:p>
          <a:p>
            <a:pPr lvl="2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 synchronization,</a:t>
            </a:r>
          </a:p>
          <a:p>
            <a:pPr lvl="2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concept for enhanced efficiency in IR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to green-light </a:t>
            </a: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</a:t>
            </a:r>
          </a:p>
          <a:p>
            <a:pPr lvl="2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adapting control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</a:pPr>
            <a:endParaRPr lang="en-US" altLang="de-DE" sz="1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oliennummernplatzhalter 4"/>
          <p:cNvSpPr txBox="1">
            <a:spLocks/>
          </p:cNvSpPr>
          <p:nvPr/>
        </p:nvSpPr>
        <p:spPr>
          <a:xfrm>
            <a:off x="9061451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algn="r">
              <a:defRPr/>
            </a:pPr>
            <a:fld id="{F1E0BE69-7476-4EA3-919A-AD7EE24D45DF}" type="slidenum">
              <a:rPr lang="de-DE" sz="1600">
                <a:solidFill>
                  <a:schemeClr val="tx2"/>
                </a:solidFill>
                <a:latin typeface="+mn-lt"/>
              </a:rPr>
              <a:pPr algn="r">
                <a:defRPr/>
              </a:pPr>
              <a:t>29</a:t>
            </a:fld>
            <a:endParaRPr lang="de-DE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570459" y="5010411"/>
            <a:ext cx="12752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Courtesy</a:t>
            </a:r>
          </a:p>
          <a:p>
            <a:r>
              <a:rPr lang="en-US" sz="2400" dirty="0">
                <a:latin typeface="+mj-lt"/>
              </a:rPr>
              <a:t>G. </a:t>
            </a:r>
            <a:r>
              <a:rPr lang="en-US" sz="2400" dirty="0" err="1">
                <a:latin typeface="+mj-lt"/>
              </a:rPr>
              <a:t>Klemz</a:t>
            </a:r>
            <a:endParaRPr lang="de-DE" sz="2400" dirty="0">
              <a:latin typeface="+mj-lt"/>
            </a:endParaRPr>
          </a:p>
        </p:txBody>
      </p:sp>
      <p:pic>
        <p:nvPicPr>
          <p:cNvPr id="1026" name="Picture 2" descr="pa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1" y="4833945"/>
            <a:ext cx="2487049" cy="151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19F6A8-73C4-4BA4-BE2E-E99D7FA9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44" y="-14938"/>
            <a:ext cx="11036300" cy="1476375"/>
          </a:xfrm>
        </p:spPr>
        <p:txBody>
          <a:bodyPr/>
          <a:lstStyle/>
          <a:p>
            <a:r>
              <a:rPr lang="en-US" dirty="0"/>
              <a:t>View of the photo-cathode laser and its control</a:t>
            </a:r>
            <a:br>
              <a:rPr lang="en-US" dirty="0"/>
            </a:b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235FA2-FB4D-407A-AA7C-3A5E069D0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49" y="142917"/>
            <a:ext cx="1398661" cy="224546"/>
          </a:xfrm>
        </p:spPr>
        <p:txBody>
          <a:bodyPr/>
          <a:lstStyle/>
          <a:p>
            <a:r>
              <a:rPr lang="en-US" dirty="0"/>
              <a:t>Recent activities</a:t>
            </a:r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25DA006-B3E8-44D5-B50F-1B2C41D816F3}"/>
              </a:ext>
            </a:extLst>
          </p:cNvPr>
          <p:cNvSpPr txBox="1"/>
          <p:nvPr/>
        </p:nvSpPr>
        <p:spPr>
          <a:xfrm>
            <a:off x="1263545" y="5740567"/>
            <a:ext cx="20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Alignment beam in </a:t>
            </a:r>
            <a:br>
              <a:rPr lang="en-US" dirty="0"/>
            </a:br>
            <a:r>
              <a:rPr lang="en-US" dirty="0"/>
              <a:t>accelerator hall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C7D3AA-513A-4429-B4D2-DF1A34F47F99}"/>
              </a:ext>
            </a:extLst>
          </p:cNvPr>
          <p:cNvSpPr txBox="1"/>
          <p:nvPr/>
        </p:nvSpPr>
        <p:spPr>
          <a:xfrm>
            <a:off x="8599797" y="830305"/>
            <a:ext cx="3499932" cy="34163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Bunch spacing and current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50 MHz Laser: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</a:rPr>
              <a:t>1-100 Hz macro-pulse: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I</a:t>
            </a:r>
            <a:r>
              <a:rPr lang="en-US" baseline="-25000" dirty="0" err="1">
                <a:solidFill>
                  <a:schemeClr val="bg1"/>
                </a:solidFill>
                <a:sym typeface="Wingdings" panose="05000000000000000000" pitchFamily="2" charset="2"/>
              </a:rPr>
              <a:t>avg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=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pA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– 7.7 µA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CW 3.8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1.3 GHz Laser: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 Hz – 1 kHz macro-pulse: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Iavg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=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pA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– 20 µA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CW 100 mA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All this with 77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pC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bunch charge,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laser power set up for QE of 1 %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9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cap="none" dirty="0"/>
              <a:t>Where is bERLinPro?</a:t>
            </a:r>
            <a:endParaRPr lang="de-DE" sz="2400" cap="non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9E788D-888D-49EE-B2C8-DE21ED73C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Location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ECFB70-6FA5-4170-A3A5-454A9E5A1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20602" r="13899" b="16006"/>
          <a:stretch/>
        </p:blipFill>
        <p:spPr bwMode="auto">
          <a:xfrm>
            <a:off x="815413" y="912500"/>
            <a:ext cx="9985109" cy="4992555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</p:pic>
      <p:cxnSp>
        <p:nvCxnSpPr>
          <p:cNvPr id="12" name="Gerade Verbindung mit Pfeil 11"/>
          <p:cNvCxnSpPr/>
          <p:nvPr/>
        </p:nvCxnSpPr>
        <p:spPr>
          <a:xfrm flipH="1" flipV="1">
            <a:off x="5302527" y="5032128"/>
            <a:ext cx="1202591" cy="10659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6385055" y="5995011"/>
            <a:ext cx="493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TH2, TH1: Cleanrooms, SRF </a:t>
            </a:r>
            <a:r>
              <a:rPr lang="en-US" sz="2400" dirty="0" err="1"/>
              <a:t>Teststands</a:t>
            </a:r>
            <a:endParaRPr lang="de-DE" sz="2400" dirty="0"/>
          </a:p>
        </p:txBody>
      </p:sp>
      <p:cxnSp>
        <p:nvCxnSpPr>
          <p:cNvPr id="15" name="Gerade Verbindung mit Pfeil 14"/>
          <p:cNvCxnSpPr>
            <a:cxnSpLocks/>
            <a:stCxn id="13" idx="0"/>
          </p:cNvCxnSpPr>
          <p:nvPr/>
        </p:nvCxnSpPr>
        <p:spPr>
          <a:xfrm flipH="1" flipV="1">
            <a:off x="6734449" y="5057151"/>
            <a:ext cx="2117917" cy="9378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5396621" y="4060055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SLH</a:t>
            </a:r>
            <a:endParaRPr lang="de-DE" sz="2400" dirty="0"/>
          </a:p>
        </p:txBody>
      </p:sp>
      <p:sp>
        <p:nvSpPr>
          <p:cNvPr id="20" name="Rechteck 19"/>
          <p:cNvSpPr/>
          <p:nvPr/>
        </p:nvSpPr>
        <p:spPr>
          <a:xfrm rot="16512576">
            <a:off x="3529690" y="2351383"/>
            <a:ext cx="4076757" cy="359539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Circle">
              <a:avLst/>
            </a:prstTxWarp>
            <a:spAutoFit/>
          </a:bodyPr>
          <a:lstStyle/>
          <a:p>
            <a:pPr algn="ctr"/>
            <a:r>
              <a:rPr lang="de-DE" sz="3733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BESSY II</a:t>
            </a:r>
          </a:p>
        </p:txBody>
      </p:sp>
      <p:sp>
        <p:nvSpPr>
          <p:cNvPr id="21" name="Textfeld 20"/>
          <p:cNvSpPr txBox="1"/>
          <p:nvPr/>
        </p:nvSpPr>
        <p:spPr>
          <a:xfrm rot="1219824">
            <a:off x="9709433" y="238968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MLS</a:t>
            </a:r>
            <a:endParaRPr lang="de-DE" sz="2400" dirty="0"/>
          </a:p>
        </p:txBody>
      </p:sp>
      <p:sp>
        <p:nvSpPr>
          <p:cNvPr id="22" name="Textfeld 21"/>
          <p:cNvSpPr txBox="1"/>
          <p:nvPr/>
        </p:nvSpPr>
        <p:spPr>
          <a:xfrm>
            <a:off x="2193624" y="4293099"/>
            <a:ext cx="1477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bERLinPro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074159" y="864510"/>
            <a:ext cx="17338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 err="1">
                <a:solidFill>
                  <a:schemeClr val="bg1"/>
                </a:solidFill>
              </a:rPr>
              <a:t>Fala</a:t>
            </a:r>
            <a:r>
              <a:rPr lang="en-US" sz="2133" dirty="0">
                <a:solidFill>
                  <a:schemeClr val="bg1"/>
                </a:solidFill>
              </a:rPr>
              <a:t>-FEL Place</a:t>
            </a:r>
            <a:endParaRPr lang="de-DE" sz="2133" dirty="0">
              <a:solidFill>
                <a:schemeClr val="bg1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1409062" y="3621027"/>
            <a:ext cx="383438" cy="672072"/>
            <a:chOff x="809099" y="3477612"/>
            <a:chExt cx="287578" cy="504054"/>
          </a:xfrm>
        </p:grpSpPr>
        <p:cxnSp>
          <p:nvCxnSpPr>
            <p:cNvPr id="4" name="Gerade Verbindung mit Pfeil 3"/>
            <p:cNvCxnSpPr/>
            <p:nvPr/>
          </p:nvCxnSpPr>
          <p:spPr>
            <a:xfrm flipV="1">
              <a:off x="951818" y="3477612"/>
              <a:ext cx="0" cy="28803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809099" y="3570570"/>
              <a:ext cx="28757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  <a:endParaRPr lang="de-DE" sz="2400" dirty="0"/>
            </a:p>
          </p:txBody>
        </p:sp>
        <p:cxnSp>
          <p:nvCxnSpPr>
            <p:cNvPr id="11" name="Gerader Verbinder 10"/>
            <p:cNvCxnSpPr/>
            <p:nvPr/>
          </p:nvCxnSpPr>
          <p:spPr>
            <a:xfrm>
              <a:off x="951818" y="3765642"/>
              <a:ext cx="0" cy="21602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 descr="Ein Bild, das Himmel, draußen, Gebäude, Gras enthält.&#10;&#10;Automatisch generierte Beschreibung">
            <a:extLst>
              <a:ext uri="{FF2B5EF4-FFF2-40B4-BE49-F238E27FC236}">
                <a16:creationId xmlns:a16="http://schemas.microsoft.com/office/drawing/2014/main" id="{5591CAC9-0FFF-4D83-87DA-D303FEF9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891" y="5247009"/>
            <a:ext cx="2065008" cy="1548756"/>
          </a:xfrm>
          <a:prstGeom prst="rect">
            <a:avLst/>
          </a:prstGeom>
        </p:spPr>
      </p:pic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192E3A55-43F8-4726-929D-35E734D7ECF7}"/>
              </a:ext>
            </a:extLst>
          </p:cNvPr>
          <p:cNvCxnSpPr/>
          <p:nvPr/>
        </p:nvCxnSpPr>
        <p:spPr>
          <a:xfrm flipV="1">
            <a:off x="4626263" y="5032128"/>
            <a:ext cx="607507" cy="9488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el 4">
            <a:extLst>
              <a:ext uri="{FF2B5EF4-FFF2-40B4-BE49-F238E27FC236}">
                <a16:creationId xmlns:a16="http://schemas.microsoft.com/office/drawing/2014/main" id="{01B0C61C-4797-4138-BA95-CCB4FCB81652}"/>
              </a:ext>
            </a:extLst>
          </p:cNvPr>
          <p:cNvSpPr txBox="1">
            <a:spLocks/>
          </p:cNvSpPr>
          <p:nvPr/>
        </p:nvSpPr>
        <p:spPr>
          <a:xfrm>
            <a:off x="2312624" y="62235"/>
            <a:ext cx="6990686" cy="845516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?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CDF5A3C3-5339-4C44-8E87-C84381FD284C}"/>
              </a:ext>
            </a:extLst>
          </p:cNvPr>
          <p:cNvGrpSpPr/>
          <p:nvPr/>
        </p:nvGrpSpPr>
        <p:grpSpPr>
          <a:xfrm>
            <a:off x="7028622" y="912500"/>
            <a:ext cx="3771900" cy="3771900"/>
            <a:chOff x="7028622" y="912500"/>
            <a:chExt cx="3771900" cy="3771900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BE9C33EA-7C16-407A-9B04-566460A16435}"/>
                </a:ext>
              </a:extLst>
            </p:cNvPr>
            <p:cNvGrpSpPr/>
            <p:nvPr/>
          </p:nvGrpSpPr>
          <p:grpSpPr>
            <a:xfrm>
              <a:off x="7028622" y="912500"/>
              <a:ext cx="3771900" cy="3771900"/>
              <a:chOff x="7028622" y="912500"/>
              <a:chExt cx="3771900" cy="3771900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48D894D2-BAD4-42CB-9C52-6FF9597187B8}"/>
                  </a:ext>
                </a:extLst>
              </p:cNvPr>
              <p:cNvGrpSpPr/>
              <p:nvPr/>
            </p:nvGrpSpPr>
            <p:grpSpPr>
              <a:xfrm>
                <a:off x="7028622" y="912500"/>
                <a:ext cx="3771900" cy="3771900"/>
                <a:chOff x="7028622" y="912500"/>
                <a:chExt cx="3771900" cy="3771900"/>
              </a:xfrm>
            </p:grpSpPr>
            <p:pic>
              <p:nvPicPr>
                <p:cNvPr id="14" name="Grafik 13" descr="Ein Bild, das Karte enthält.&#10;&#10;Automatisch generierte Beschreibung">
                  <a:extLst>
                    <a:ext uri="{FF2B5EF4-FFF2-40B4-BE49-F238E27FC236}">
                      <a16:creationId xmlns:a16="http://schemas.microsoft.com/office/drawing/2014/main" id="{3BFAD33D-EEEF-4E34-AB14-75540358D5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28622" y="912500"/>
                  <a:ext cx="3771900" cy="3771900"/>
                </a:xfrm>
                <a:prstGeom prst="rect">
                  <a:avLst/>
                </a:prstGeom>
              </p:spPr>
            </p:pic>
            <p:cxnSp>
              <p:nvCxnSpPr>
                <p:cNvPr id="25" name="Gerader Verbinder 24">
                  <a:extLst>
                    <a:ext uri="{FF2B5EF4-FFF2-40B4-BE49-F238E27FC236}">
                      <a16:creationId xmlns:a16="http://schemas.microsoft.com/office/drawing/2014/main" id="{892F4226-1EA6-4B76-93CD-6858D93A6F99}"/>
                    </a:ext>
                  </a:extLst>
                </p:cNvPr>
                <p:cNvCxnSpPr>
                  <a:stCxn id="18" idx="7"/>
                  <a:endCxn id="24" idx="2"/>
                </p:cNvCxnSpPr>
                <p:nvPr/>
              </p:nvCxnSpPr>
              <p:spPr>
                <a:xfrm flipV="1">
                  <a:off x="8249339" y="3049466"/>
                  <a:ext cx="554694" cy="3207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6867A606-8F81-4547-9348-570FA33D3AE6}"/>
                    </a:ext>
                  </a:extLst>
                </p:cNvPr>
                <p:cNvSpPr txBox="1"/>
                <p:nvPr/>
              </p:nvSpPr>
              <p:spPr>
                <a:xfrm>
                  <a:off x="8373315" y="3192109"/>
                  <a:ext cx="10518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2"/>
                      </a:solidFill>
                    </a:rPr>
                    <a:t>897.5 km</a:t>
                  </a:r>
                  <a:endParaRPr lang="de-DE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5261FF04-33DA-46DB-A4A8-955301833A8B}"/>
                  </a:ext>
                </a:extLst>
              </p:cNvPr>
              <p:cNvSpPr/>
              <p:nvPr/>
            </p:nvSpPr>
            <p:spPr>
              <a:xfrm>
                <a:off x="8168057" y="3358659"/>
                <a:ext cx="95228" cy="791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8D85AF86-5FC9-4652-9C3B-E3E4274095F1}"/>
                  </a:ext>
                </a:extLst>
              </p:cNvPr>
              <p:cNvSpPr/>
              <p:nvPr/>
            </p:nvSpPr>
            <p:spPr>
              <a:xfrm>
                <a:off x="8804033" y="3009900"/>
                <a:ext cx="95228" cy="7913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350734AD-3A2D-4BDD-8924-CFAEA0B67B2C}"/>
                </a:ext>
              </a:extLst>
            </p:cNvPr>
            <p:cNvSpPr txBox="1"/>
            <p:nvPr/>
          </p:nvSpPr>
          <p:spPr>
            <a:xfrm>
              <a:off x="7898775" y="3386963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Orsay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96972457-A24F-41F9-BA69-A2C67CA46717}"/>
                </a:ext>
              </a:extLst>
            </p:cNvPr>
            <p:cNvSpPr txBox="1"/>
            <p:nvPr/>
          </p:nvSpPr>
          <p:spPr>
            <a:xfrm>
              <a:off x="8800164" y="2805621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Berlin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19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F0A6569C-DED9-495F-9BEC-2A5B26A0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39080"/>
            <a:ext cx="11036300" cy="1094094"/>
          </a:xfrm>
        </p:spPr>
        <p:txBody>
          <a:bodyPr/>
          <a:lstStyle/>
          <a:p>
            <a:r>
              <a:rPr lang="en-US" dirty="0" err="1"/>
              <a:t>bERLinPro</a:t>
            </a:r>
            <a:r>
              <a:rPr lang="en-US" dirty="0"/>
              <a:t>, quo </a:t>
            </a:r>
            <a:r>
              <a:rPr lang="en-US" dirty="0" err="1"/>
              <a:t>vadis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446D5FA-649C-400D-AB68-640924CBA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de-DE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+mn-lt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fld id="{FA556AEB-7B8C-4F6F-9EAA-AB10ADC43429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5" name="Grafik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58317" y="1220755"/>
            <a:ext cx="3166153" cy="4608512"/>
          </a:xfrm>
          <a:prstGeom prst="rect">
            <a:avLst/>
          </a:prstGeom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31904" y="932724"/>
            <a:ext cx="5231904" cy="3572409"/>
          </a:xfrm>
          <a:prstGeom prst="rect">
            <a:avLst/>
          </a:prstGeom>
        </p:spPr>
      </p:pic>
      <p:sp>
        <p:nvSpPr>
          <p:cNvPr id="8" name="Textfeld 12"/>
          <p:cNvSpPr>
            <a:spLocks/>
          </p:cNvSpPr>
          <p:nvPr/>
        </p:nvSpPr>
        <p:spPr bwMode="auto">
          <a:xfrm>
            <a:off x="2304256" y="1220755"/>
            <a:ext cx="211288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867">
                <a:solidFill>
                  <a:srgbClr val="7030A0"/>
                </a:solidFill>
              </a:rPr>
              <a:t>New project heads?</a:t>
            </a:r>
            <a:endParaRPr lang="de-DE" sz="1867">
              <a:solidFill>
                <a:srgbClr val="7030A0"/>
              </a:solidFill>
            </a:endParaRPr>
          </a:p>
        </p:txBody>
      </p:sp>
      <p:sp>
        <p:nvSpPr>
          <p:cNvPr id="9" name="Textfeld 13"/>
          <p:cNvSpPr>
            <a:spLocks/>
          </p:cNvSpPr>
          <p:nvPr/>
        </p:nvSpPr>
        <p:spPr bwMode="auto">
          <a:xfrm>
            <a:off x="2738866" y="4607944"/>
            <a:ext cx="227536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133" dirty="0">
                <a:solidFill>
                  <a:srgbClr val="7030A0"/>
                </a:solidFill>
              </a:rPr>
              <a:t>Old project heads?</a:t>
            </a:r>
            <a:endParaRPr lang="de-DE" sz="2133" dirty="0">
              <a:solidFill>
                <a:srgbClr val="7030A0"/>
              </a:solidFill>
            </a:endParaRPr>
          </a:p>
        </p:txBody>
      </p:sp>
      <p:sp>
        <p:nvSpPr>
          <p:cNvPr id="10" name="Sonne 15"/>
          <p:cNvSpPr/>
          <p:nvPr/>
        </p:nvSpPr>
        <p:spPr bwMode="auto">
          <a:xfrm>
            <a:off x="9322079" y="1028734"/>
            <a:ext cx="1172916" cy="1018725"/>
          </a:xfrm>
          <a:prstGeom prst="sun">
            <a:avLst>
              <a:gd name="adj" fmla="val 341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400"/>
          </a:p>
        </p:txBody>
      </p:sp>
      <p:sp>
        <p:nvSpPr>
          <p:cNvPr id="11" name="Textfeld 14"/>
          <p:cNvSpPr>
            <a:spLocks/>
          </p:cNvSpPr>
          <p:nvPr/>
        </p:nvSpPr>
        <p:spPr bwMode="auto">
          <a:xfrm>
            <a:off x="9631057" y="1369843"/>
            <a:ext cx="55496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C000"/>
                </a:solidFill>
              </a:rPr>
              <a:t>ARD</a:t>
            </a:r>
            <a:endParaRPr sz="1600" dirty="0"/>
          </a:p>
          <a:p>
            <a:pPr>
              <a:defRPr/>
            </a:pPr>
            <a:endParaRPr lang="de-DE" sz="2133" b="1" dirty="0">
              <a:solidFill>
                <a:srgbClr val="FFC000"/>
              </a:solidFill>
            </a:endParaRPr>
          </a:p>
        </p:txBody>
      </p:sp>
      <p:sp>
        <p:nvSpPr>
          <p:cNvPr id="12" name="Rechteck 16"/>
          <p:cNvSpPr/>
          <p:nvPr/>
        </p:nvSpPr>
        <p:spPr bwMode="auto">
          <a:xfrm>
            <a:off x="5218376" y="4521155"/>
            <a:ext cx="683028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67" dirty="0"/>
              <a:t>JEAN LOUIS THÉODORE GÉRICAULT - La Balsa de la </a:t>
            </a:r>
            <a:r>
              <a:rPr lang="fr-FR" sz="1067" dirty="0" err="1"/>
              <a:t>Medusa</a:t>
            </a:r>
            <a:r>
              <a:rPr lang="fr-FR" sz="1067" dirty="0"/>
              <a:t> (</a:t>
            </a:r>
            <a:r>
              <a:rPr lang="fr-FR" sz="1067" dirty="0" err="1"/>
              <a:t>Museo</a:t>
            </a:r>
            <a:r>
              <a:rPr lang="fr-FR" sz="1067" dirty="0"/>
              <a:t> </a:t>
            </a:r>
            <a:r>
              <a:rPr lang="fr-FR" sz="1067" dirty="0" err="1"/>
              <a:t>del</a:t>
            </a:r>
            <a:r>
              <a:rPr lang="fr-FR" sz="1067" dirty="0"/>
              <a:t> Louvre, 1818-19)</a:t>
            </a:r>
            <a:endParaRPr lang="de-DE" sz="1067" dirty="0"/>
          </a:p>
        </p:txBody>
      </p:sp>
      <p:sp>
        <p:nvSpPr>
          <p:cNvPr id="13" name="Rechteck 17"/>
          <p:cNvSpPr/>
          <p:nvPr/>
        </p:nvSpPr>
        <p:spPr bwMode="auto">
          <a:xfrm>
            <a:off x="431371" y="5833997"/>
            <a:ext cx="3708066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67" dirty="0"/>
              <a:t>John Tenniel - </a:t>
            </a:r>
            <a:r>
              <a:rPr lang="en-US" sz="1067" i="1" dirty="0"/>
              <a:t>Punch</a:t>
            </a:r>
            <a:r>
              <a:rPr lang="en-US" sz="1067" dirty="0"/>
              <a:t>, 29. </a:t>
            </a:r>
            <a:r>
              <a:rPr lang="en-US" sz="1067" dirty="0" err="1"/>
              <a:t>März</a:t>
            </a:r>
            <a:r>
              <a:rPr lang="en-US" sz="1067" dirty="0"/>
              <a:t> 1890, “Der </a:t>
            </a:r>
            <a:r>
              <a:rPr lang="en-US" sz="1067" dirty="0" err="1"/>
              <a:t>Lotse</a:t>
            </a:r>
            <a:r>
              <a:rPr lang="en-US" sz="1067" dirty="0"/>
              <a:t> </a:t>
            </a:r>
            <a:r>
              <a:rPr lang="en-US" sz="1067" dirty="0" err="1"/>
              <a:t>geht</a:t>
            </a:r>
            <a:r>
              <a:rPr lang="en-US" sz="1067" dirty="0"/>
              <a:t> von </a:t>
            </a:r>
            <a:r>
              <a:rPr lang="en-US" sz="1067" dirty="0" err="1"/>
              <a:t>Bord</a:t>
            </a:r>
            <a:r>
              <a:rPr lang="en-US" sz="1067" dirty="0"/>
              <a:t>”</a:t>
            </a:r>
            <a:endParaRPr lang="de-DE" sz="1067" dirty="0"/>
          </a:p>
        </p:txBody>
      </p:sp>
      <p:sp>
        <p:nvSpPr>
          <p:cNvPr id="2" name="Textfeld 1"/>
          <p:cNvSpPr txBox="1"/>
          <p:nvPr/>
        </p:nvSpPr>
        <p:spPr>
          <a:xfrm>
            <a:off x="4847861" y="5030531"/>
            <a:ext cx="7584843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accent2">
                    <a:lumMod val="75000"/>
                  </a:schemeClr>
                </a:solidFill>
              </a:rPr>
              <a:t>The project was completed in 2020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accent3">
                    <a:lumMod val="75000"/>
                  </a:schemeClr>
                </a:solidFill>
              </a:rPr>
              <a:t>But only to continue as a research facility!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tx2"/>
                </a:solidFill>
              </a:rPr>
              <a:t>Let’s have anyway a glimpse into the future</a:t>
            </a:r>
            <a:endParaRPr lang="de-DE" sz="2667" dirty="0">
              <a:solidFill>
                <a:schemeClr val="tx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20709968">
            <a:off x="7267743" y="3854007"/>
            <a:ext cx="166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bERLinPro?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21252113">
            <a:off x="1730061" y="2079992"/>
            <a:ext cx="160505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Century751 BT" panose="02040503050505020304" pitchFamily="18" charset="0"/>
              </a:rPr>
              <a:t>HMS bERLinPro</a:t>
            </a:r>
            <a:endParaRPr lang="de-DE" sz="1467" dirty="0">
              <a:latin typeface="Century751 BT" panose="02040503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6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700943" y="-7448"/>
            <a:ext cx="11036300" cy="94822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cap="none" dirty="0"/>
              <a:t>What is coming next?</a:t>
            </a:r>
            <a:endParaRPr sz="3200" cap="non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-768802" y="767584"/>
            <a:ext cx="10280161" cy="7268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b</a:t>
            </a:r>
            <a:r>
              <a:rPr lang="de-DE" i="1" dirty="0" err="1"/>
              <a:t>ERL</a:t>
            </a:r>
            <a:r>
              <a:rPr lang="de-DE" dirty="0" err="1"/>
              <a:t>inPro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>
                <a:solidFill>
                  <a:schemeClr val="tx2"/>
                </a:solidFill>
              </a:rPr>
              <a:t>SEALAB</a:t>
            </a:r>
            <a:r>
              <a:rPr lang="de-DE" dirty="0"/>
              <a:t> (</a:t>
            </a:r>
            <a:r>
              <a:rPr lang="de-DE" dirty="0">
                <a:solidFill>
                  <a:schemeClr val="tx2"/>
                </a:solidFill>
              </a:rPr>
              <a:t>S</a:t>
            </a:r>
            <a:r>
              <a:rPr lang="de-DE" dirty="0"/>
              <a:t>RF </a:t>
            </a:r>
            <a:r>
              <a:rPr lang="de-DE" dirty="0" err="1">
                <a:solidFill>
                  <a:schemeClr val="tx2"/>
                </a:solidFill>
              </a:rPr>
              <a:t>E</a:t>
            </a:r>
            <a:r>
              <a:rPr lang="de-DE" dirty="0" err="1"/>
              <a:t>lectron</a:t>
            </a:r>
            <a:r>
              <a:rPr lang="de-DE" dirty="0"/>
              <a:t> </a:t>
            </a:r>
            <a:r>
              <a:rPr lang="de-DE" dirty="0" err="1">
                <a:solidFill>
                  <a:schemeClr val="tx2"/>
                </a:solidFill>
              </a:rPr>
              <a:t>A</a:t>
            </a:r>
            <a:r>
              <a:rPr lang="de-DE" dirty="0" err="1"/>
              <a:t>ccelerator</a:t>
            </a:r>
            <a:r>
              <a:rPr lang="de-DE" dirty="0"/>
              <a:t> </a:t>
            </a:r>
            <a:r>
              <a:rPr lang="de-DE" dirty="0" err="1">
                <a:solidFill>
                  <a:schemeClr val="tx2"/>
                </a:solidFill>
              </a:rPr>
              <a:t>LAB</a:t>
            </a:r>
            <a:r>
              <a:rPr lang="de-DE" dirty="0" err="1"/>
              <a:t>oratory</a:t>
            </a:r>
            <a:r>
              <a:rPr lang="de-DE" dirty="0"/>
              <a:t>)</a:t>
            </a:r>
            <a:endParaRPr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E412B47-17BA-4EF1-9010-CA83CF89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F2E9238-12C2-421B-886E-65BB5A234271}"/>
              </a:ext>
            </a:extLst>
          </p:cNvPr>
          <p:cNvSpPr txBox="1"/>
          <p:nvPr/>
        </p:nvSpPr>
        <p:spPr>
          <a:xfrm>
            <a:off x="577850" y="1131013"/>
            <a:ext cx="1192305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So far </a:t>
            </a:r>
            <a:r>
              <a:rPr lang="en-US" dirty="0" err="1"/>
              <a:t>bERLinPro</a:t>
            </a:r>
            <a:r>
              <a:rPr lang="en-US" dirty="0"/>
              <a:t> was conceived solely as an energy-recovery </a:t>
            </a:r>
            <a:r>
              <a:rPr lang="en-US" dirty="0" err="1"/>
              <a:t>linac</a:t>
            </a:r>
            <a:r>
              <a:rPr lang="en-US" dirty="0"/>
              <a:t> test facility:</a:t>
            </a:r>
            <a:br>
              <a:rPr lang="en-US" dirty="0"/>
            </a:br>
            <a:r>
              <a:rPr lang="en-US" dirty="0"/>
              <a:t>100 mA average current, 50 MeV, </a:t>
            </a:r>
            <a:r>
              <a:rPr lang="en-US" i="1" dirty="0" err="1">
                <a:latin typeface="Symbol" panose="05050102010706020507" pitchFamily="18" charset="2"/>
              </a:rPr>
              <a:t>e</a:t>
            </a:r>
            <a:r>
              <a:rPr lang="en-US" baseline="-25000" dirty="0" err="1"/>
              <a:t>n</a:t>
            </a:r>
            <a:r>
              <a:rPr lang="en-US" dirty="0"/>
              <a:t>&lt;1 </a:t>
            </a:r>
            <a:r>
              <a:rPr lang="en-US" dirty="0" err="1"/>
              <a:t>mm</a:t>
            </a:r>
            <a:r>
              <a:rPr lang="en-US" b="1" baseline="30000" dirty="0" err="1"/>
              <a:t>.</a:t>
            </a:r>
            <a:r>
              <a:rPr lang="en-US" dirty="0" err="1"/>
              <a:t>mrad</a:t>
            </a:r>
            <a:br>
              <a:rPr lang="en-US" dirty="0"/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Now the scope was extended.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/>
              <a:t>We want to open the machine up to internal and external applications: </a:t>
            </a: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Completion of the injector and </a:t>
            </a:r>
            <a:r>
              <a:rPr lang="en-US" sz="1600" dirty="0" err="1">
                <a:solidFill>
                  <a:schemeClr val="tx2"/>
                </a:solidFill>
                <a:latin typeface="+mn-lt"/>
              </a:rPr>
              <a:t>linac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/dump lines: </a:t>
            </a:r>
            <a:r>
              <a:rPr lang="en-US" sz="1600" dirty="0">
                <a:latin typeface="+mn-lt"/>
              </a:rPr>
              <a:t>Commissioning Injector with beam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(up to 5 mA, up to few 100 </a:t>
            </a:r>
            <a:r>
              <a:rPr lang="en-US" sz="1600" dirty="0" err="1">
                <a:latin typeface="+mn-lt"/>
              </a:rPr>
              <a:t>pC</a:t>
            </a:r>
            <a:r>
              <a:rPr lang="en-US" sz="1600" dirty="0">
                <a:latin typeface="+mn-lt"/>
              </a:rPr>
              <a:t>, up to 6.5 MeV)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UED experiment </a:t>
            </a:r>
            <a:r>
              <a:rPr lang="en-US" sz="1600" dirty="0">
                <a:latin typeface="+mn-lt"/>
                <a:sym typeface="Wingdings" panose="05000000000000000000" pitchFamily="2" charset="2"/>
              </a:rPr>
              <a:t> Aiming for shortest pulses, synchronization</a:t>
            </a: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sym typeface="Wingdings" panose="05000000000000000000" pitchFamily="2" charset="2"/>
              </a:rPr>
              <a:t>Offer the injector as a testbed to test and commission </a:t>
            </a: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AI/machine learning techniques, digital</a:t>
            </a:r>
            <a:b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twins</a:t>
            </a:r>
            <a:r>
              <a:rPr lang="en-US" sz="1600" dirty="0">
                <a:sym typeface="Wingdings" panose="05000000000000000000" pitchFamily="2" charset="2"/>
              </a:rPr>
              <a:t>, as long as </a:t>
            </a:r>
            <a:r>
              <a:rPr lang="en-US" sz="1600" dirty="0" err="1">
                <a:sym typeface="Wingdings" panose="05000000000000000000" pitchFamily="2" charset="2"/>
              </a:rPr>
              <a:t>Linac</a:t>
            </a:r>
            <a:r>
              <a:rPr lang="en-US" sz="1600" dirty="0">
                <a:sym typeface="Wingdings" panose="05000000000000000000" pitchFamily="2" charset="2"/>
              </a:rPr>
              <a:t> gap is open: </a:t>
            </a: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Test area for (S)RF cavities</a:t>
            </a:r>
            <a:r>
              <a:rPr lang="en-US" sz="1600" dirty="0">
                <a:sym typeface="Wingdings" panose="05000000000000000000" pitchFamily="2" charset="2"/>
              </a:rPr>
              <a:t>, modules (e.g. MESA) </a:t>
            </a:r>
            <a:endParaRPr lang="en-US" sz="1600" dirty="0">
              <a:latin typeface="+mn-lt"/>
            </a:endParaRP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>
                <a:latin typeface="+mn-lt"/>
              </a:rPr>
              <a:t>Map the complete attainable injector phase space for many applications: 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From FEL, </a:t>
            </a:r>
            <a:r>
              <a:rPr lang="en-US" sz="1600" dirty="0">
                <a:solidFill>
                  <a:schemeClr val="accent3"/>
                </a:solidFill>
                <a:latin typeface="+mn-lt"/>
              </a:rPr>
              <a:t>UED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 to HEP</a:t>
            </a: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/>
              <a:t>Testing of new diagnostics, acceleration concepts and controls</a:t>
            </a:r>
            <a:endParaRPr lang="en-US" sz="1600" dirty="0">
              <a:latin typeface="+mn-lt"/>
            </a:endParaRP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1600" dirty="0"/>
              <a:t>Collaborate with external partners for a 100 mA compatible </a:t>
            </a:r>
            <a:r>
              <a:rPr lang="en-US" sz="1600" dirty="0" err="1"/>
              <a:t>Linac</a:t>
            </a:r>
            <a:r>
              <a:rPr lang="en-US" sz="1600" dirty="0"/>
              <a:t> module in most</a:t>
            </a:r>
            <a:br>
              <a:rPr lang="en-US" sz="1600" dirty="0"/>
            </a:br>
            <a:r>
              <a:rPr lang="en-US" sz="1600" dirty="0"/>
              <a:t>efficient design, e.g. fast reactive tuners, optional 4K operation of single cavity </a:t>
            </a:r>
            <a:br>
              <a:rPr lang="en-US" sz="1600" dirty="0"/>
            </a:br>
            <a:r>
              <a:rPr lang="en-US" sz="1600" dirty="0"/>
              <a:t>(ERL initiative for HEP)</a:t>
            </a:r>
            <a:endParaRPr lang="en-US" sz="1600" dirty="0">
              <a:latin typeface="+mn-lt"/>
            </a:endParaRPr>
          </a:p>
          <a:p>
            <a:pPr marL="1094289" lvl="1" indent="-457189">
              <a:buClr>
                <a:schemeClr val="tx1"/>
              </a:buClr>
              <a:buFont typeface="+mj-lt"/>
              <a:buAutoNum type="arabicPeriod"/>
              <a:defRPr/>
            </a:pPr>
            <a:endParaRPr lang="en-US" sz="1600" dirty="0">
              <a:latin typeface="+mn-lt"/>
            </a:endParaRPr>
          </a:p>
          <a:p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085E845-1E22-4AF9-AB7F-823342C2A8C8}"/>
              </a:ext>
            </a:extLst>
          </p:cNvPr>
          <p:cNvGrpSpPr>
            <a:grpSpLocks noChangeAspect="1"/>
          </p:cNvGrpSpPr>
          <p:nvPr/>
        </p:nvGrpSpPr>
        <p:grpSpPr>
          <a:xfrm>
            <a:off x="1277180" y="5037959"/>
            <a:ext cx="8710047" cy="1432664"/>
            <a:chOff x="10633" y="1329025"/>
            <a:chExt cx="12192000" cy="2005388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892CEF7-8099-428B-8B24-C56CB63E5791}"/>
                </a:ext>
              </a:extLst>
            </p:cNvPr>
            <p:cNvGrpSpPr/>
            <p:nvPr/>
          </p:nvGrpSpPr>
          <p:grpSpPr>
            <a:xfrm>
              <a:off x="10633" y="1329025"/>
              <a:ext cx="12192000" cy="2005388"/>
              <a:chOff x="-10292" y="305405"/>
              <a:chExt cx="12192000" cy="2005388"/>
            </a:xfrm>
          </p:grpSpPr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AD272CFD-49C8-4268-BC61-45A1F8475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0292" y="305406"/>
                <a:ext cx="12192000" cy="2005387"/>
              </a:xfrm>
              <a:prstGeom prst="rect">
                <a:avLst/>
              </a:prstGeom>
            </p:spPr>
          </p:pic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EB1705B6-A906-4955-B395-E04DF5AE80C6}"/>
                  </a:ext>
                </a:extLst>
              </p:cNvPr>
              <p:cNvSpPr/>
              <p:nvPr/>
            </p:nvSpPr>
            <p:spPr>
              <a:xfrm>
                <a:off x="-10292" y="1885949"/>
                <a:ext cx="1119955" cy="4248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537DE718-C8BF-452D-A830-0BB4E8BEFDF8}"/>
                  </a:ext>
                </a:extLst>
              </p:cNvPr>
              <p:cNvSpPr/>
              <p:nvPr/>
            </p:nvSpPr>
            <p:spPr>
              <a:xfrm>
                <a:off x="-10292" y="305405"/>
                <a:ext cx="123825" cy="1898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28A1422C-44B2-4785-93DD-B45828D8B0C1}"/>
                  </a:ext>
                </a:extLst>
              </p:cNvPr>
              <p:cNvSpPr/>
              <p:nvPr/>
            </p:nvSpPr>
            <p:spPr>
              <a:xfrm>
                <a:off x="11725275" y="305405"/>
                <a:ext cx="456433" cy="1898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FB20F93F-5DD9-4318-BD11-AB8C3D741FFD}"/>
                </a:ext>
              </a:extLst>
            </p:cNvPr>
            <p:cNvSpPr txBox="1"/>
            <p:nvPr/>
          </p:nvSpPr>
          <p:spPr>
            <a:xfrm>
              <a:off x="1583898" y="1455733"/>
              <a:ext cx="702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SRF Gun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79774D8-AFB5-4621-97C0-29CF71D47E98}"/>
                </a:ext>
              </a:extLst>
            </p:cNvPr>
            <p:cNvSpPr txBox="1"/>
            <p:nvPr/>
          </p:nvSpPr>
          <p:spPr>
            <a:xfrm>
              <a:off x="4109191" y="1455733"/>
              <a:ext cx="929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SRF Booster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3CD6BDC-6278-4771-A9F8-12405489C1D3}"/>
                </a:ext>
              </a:extLst>
            </p:cNvPr>
            <p:cNvSpPr txBox="1"/>
            <p:nvPr/>
          </p:nvSpPr>
          <p:spPr>
            <a:xfrm>
              <a:off x="10720652" y="1414535"/>
              <a:ext cx="1416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FOMZ1ZAF at 12.69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>
                  <a:solidFill>
                    <a:srgbClr val="FF0000"/>
                  </a:solidFill>
                  <a:latin typeface="Calibri" panose="020F0502020204030204"/>
                </a:rPr>
                <a:t>UED </a:t>
              </a:r>
              <a:r>
                <a:rPr lang="de-DE" sz="1200" dirty="0" err="1">
                  <a:solidFill>
                    <a:srgbClr val="FF0000"/>
                  </a:solidFill>
                  <a:latin typeface="Calibri" panose="020F0502020204030204"/>
                </a:rPr>
                <a:t>Detector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691AD4B5-8B6E-4053-BDF5-F34E69F88E48}"/>
                </a:ext>
              </a:extLst>
            </p:cNvPr>
            <p:cNvSpPr/>
            <p:nvPr/>
          </p:nvSpPr>
          <p:spPr>
            <a:xfrm>
              <a:off x="2933923" y="2039620"/>
              <a:ext cx="45719" cy="63217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F21C2A94-A144-450A-A607-0069D5E7FB5A}"/>
                </a:ext>
              </a:extLst>
            </p:cNvPr>
            <p:cNvSpPr txBox="1"/>
            <p:nvPr/>
          </p:nvSpPr>
          <p:spPr>
            <a:xfrm>
              <a:off x="2541354" y="1455733"/>
              <a:ext cx="8413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FCUPZGAF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Aperture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15E845AF-8386-4882-AC1A-BB3FF9F1EF08}"/>
                </a:ext>
              </a:extLst>
            </p:cNvPr>
            <p:cNvSpPr/>
            <p:nvPr/>
          </p:nvSpPr>
          <p:spPr>
            <a:xfrm>
              <a:off x="6917351" y="2042494"/>
              <a:ext cx="131383" cy="63217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0706829-4FE6-4425-B613-B88D92310948}"/>
                </a:ext>
              </a:extLst>
            </p:cNvPr>
            <p:cNvSpPr txBox="1"/>
            <p:nvPr/>
          </p:nvSpPr>
          <p:spPr>
            <a:xfrm>
              <a:off x="6070681" y="1458607"/>
              <a:ext cx="18040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FOMZ1MAF at 7.64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noProof="0">
                  <a:solidFill>
                    <a:srgbClr val="FF0000"/>
                  </a:solidFill>
                  <a:latin typeface="Calibri" panose="020F0502020204030204"/>
                </a:rPr>
                <a:t> UED Target &amp; Viewscreen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A6DC7F0-F4BB-4266-BC29-B2B470C4D3DD}"/>
                </a:ext>
              </a:extLst>
            </p:cNvPr>
            <p:cNvSpPr/>
            <p:nvPr/>
          </p:nvSpPr>
          <p:spPr>
            <a:xfrm>
              <a:off x="10654961" y="2024206"/>
              <a:ext cx="131383" cy="63217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B5E69064-A7FB-4628-94E7-23173046ADB7}"/>
                </a:ext>
              </a:extLst>
            </p:cNvPr>
            <p:cNvSpPr/>
            <p:nvPr/>
          </p:nvSpPr>
          <p:spPr>
            <a:xfrm>
              <a:off x="6588059" y="2023448"/>
              <a:ext cx="131383" cy="632178"/>
            </a:xfrm>
            <a:prstGeom prst="rect">
              <a:avLst/>
            </a:prstGeom>
            <a:solidFill>
              <a:schemeClr val="accent6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9DCBE7AC-5D41-4EA3-A951-DEB81C983A8D}"/>
                </a:ext>
              </a:extLst>
            </p:cNvPr>
            <p:cNvSpPr txBox="1"/>
            <p:nvPr/>
          </p:nvSpPr>
          <p:spPr>
            <a:xfrm>
              <a:off x="6154254" y="2883583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solidFill>
                    <a:schemeClr val="accent6"/>
                  </a:solidFill>
                </a:rPr>
                <a:t>Solenoid</a:t>
              </a: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E613A977-3736-42DE-8EC4-05E58411B1E0}"/>
              </a:ext>
            </a:extLst>
          </p:cNvPr>
          <p:cNvSpPr txBox="1"/>
          <p:nvPr/>
        </p:nvSpPr>
        <p:spPr>
          <a:xfrm>
            <a:off x="9511359" y="4256993"/>
            <a:ext cx="2501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U</a:t>
            </a:r>
            <a:r>
              <a:rPr lang="en-US" dirty="0"/>
              <a:t>ltrafast </a:t>
            </a:r>
            <a:r>
              <a:rPr lang="en-US" dirty="0">
                <a:solidFill>
                  <a:schemeClr val="accent3"/>
                </a:solidFill>
              </a:rPr>
              <a:t>E</a:t>
            </a:r>
            <a:r>
              <a:rPr lang="en-US" dirty="0"/>
              <a:t>lectron</a:t>
            </a:r>
          </a:p>
          <a:p>
            <a:r>
              <a:rPr lang="en-US" dirty="0">
                <a:solidFill>
                  <a:schemeClr val="accent3"/>
                </a:solidFill>
              </a:rPr>
              <a:t>D</a:t>
            </a:r>
            <a:r>
              <a:rPr lang="en-US" dirty="0"/>
              <a:t>iffraction modifications</a:t>
            </a:r>
            <a:endParaRPr lang="de-DE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F70230F0-55FC-433C-9AA6-9E7AFC1CB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44075" y="1767784"/>
            <a:ext cx="3699318" cy="808117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566327F2-2592-4C1B-918F-954AC1578742}"/>
              </a:ext>
            </a:extLst>
          </p:cNvPr>
          <p:cNvSpPr txBox="1"/>
          <p:nvPr/>
        </p:nvSpPr>
        <p:spPr>
          <a:xfrm>
            <a:off x="10569388" y="1131011"/>
            <a:ext cx="1411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FRT, courtesy</a:t>
            </a:r>
            <a:br>
              <a:rPr lang="en-US" dirty="0"/>
            </a:br>
            <a:r>
              <a:rPr lang="en-US" dirty="0"/>
              <a:t>N. Shipman</a:t>
            </a:r>
            <a:br>
              <a:rPr lang="en-US" dirty="0"/>
            </a:br>
            <a:r>
              <a:rPr lang="en-US" dirty="0"/>
              <a:t>CERN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427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D040A1FC-1D62-4EC1-BDFE-4D332195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39" y="-85908"/>
            <a:ext cx="11036300" cy="998619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de-DE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0A881A62-8A4F-4081-87C1-357CA7322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</a:t>
            </a:r>
            <a:endParaRPr lang="de-DE" dirty="0"/>
          </a:p>
        </p:txBody>
      </p:sp>
      <p:pic>
        <p:nvPicPr>
          <p:cNvPr id="5" name="Picture 273" descr="CUCE ONLY-1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3777" y="2196184"/>
            <a:ext cx="1186168" cy="1152128"/>
          </a:xfrm>
          <a:prstGeom prst="rect">
            <a:avLst/>
          </a:prstGeom>
          <a:noFill/>
        </p:spPr>
      </p:pic>
      <p:pic>
        <p:nvPicPr>
          <p:cNvPr id="6" name="Picture 2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9167" y="870678"/>
            <a:ext cx="1088727" cy="10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900" y="3420565"/>
            <a:ext cx="2613817" cy="59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Dokumente und Einstellungen\kamps\Eigene Dateien\Eigene Bilder\HoverSnaps\Capture20.02.2012-11.55.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829" y="1361373"/>
            <a:ext cx="1766120" cy="557723"/>
          </a:xfrm>
          <a:prstGeom prst="rect">
            <a:avLst/>
          </a:prstGeom>
          <a:noFill/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9" y="2586312"/>
            <a:ext cx="4191000" cy="762000"/>
          </a:xfrm>
          <a:prstGeom prst="rect">
            <a:avLst/>
          </a:prstGeom>
        </p:spPr>
      </p:pic>
      <p:sp>
        <p:nvSpPr>
          <p:cNvPr id="11" name="Textfeld 14"/>
          <p:cNvSpPr txBox="1"/>
          <p:nvPr/>
        </p:nvSpPr>
        <p:spPr>
          <a:xfrm>
            <a:off x="6405013" y="681038"/>
            <a:ext cx="5568619" cy="534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2400" dirty="0" err="1">
                <a:latin typeface="+mn-lt"/>
              </a:rPr>
              <a:t>We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would</a:t>
            </a:r>
            <a:r>
              <a:rPr lang="de-DE" sz="2400" dirty="0">
                <a:latin typeface="+mn-lt"/>
              </a:rPr>
              <a:t> like </a:t>
            </a:r>
            <a:r>
              <a:rPr lang="de-DE" sz="2400" dirty="0" err="1">
                <a:latin typeface="+mn-lt"/>
              </a:rPr>
              <a:t>to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acknowledge</a:t>
            </a:r>
            <a:r>
              <a:rPr lang="de-DE" sz="2400" dirty="0">
                <a:latin typeface="+mn-lt"/>
              </a:rPr>
              <a:t>:</a:t>
            </a:r>
          </a:p>
          <a:p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</a:rPr>
              <a:t>J. Teichert, A. Arnold, P. </a:t>
            </a:r>
            <a:r>
              <a:rPr lang="de-DE" sz="2400" dirty="0" err="1">
                <a:latin typeface="+mn-lt"/>
              </a:rPr>
              <a:t>Murcek</a:t>
            </a:r>
            <a:r>
              <a:rPr lang="de-DE" sz="2400" dirty="0">
                <a:latin typeface="+mn-lt"/>
              </a:rPr>
              <a:t>, R. Rimmer, A. Burrill, F. </a:t>
            </a:r>
            <a:r>
              <a:rPr lang="de-DE" sz="2400" dirty="0" err="1">
                <a:latin typeface="+mn-lt"/>
              </a:rPr>
              <a:t>Marhauser</a:t>
            </a:r>
            <a:r>
              <a:rPr lang="de-DE" sz="2400" dirty="0">
                <a:latin typeface="+mn-lt"/>
              </a:rPr>
              <a:t>, S. Belomestnykh, E. Zaplatin, E. </a:t>
            </a:r>
            <a:r>
              <a:rPr lang="de-DE" sz="2400" dirty="0" err="1">
                <a:latin typeface="+mn-lt"/>
              </a:rPr>
              <a:t>Kako</a:t>
            </a:r>
            <a:r>
              <a:rPr lang="de-DE" sz="2400" dirty="0">
                <a:latin typeface="+mn-lt"/>
              </a:rPr>
              <a:t>,</a:t>
            </a:r>
            <a:br>
              <a:rPr lang="de-DE" sz="2400" dirty="0">
                <a:latin typeface="+mn-lt"/>
              </a:rPr>
            </a:br>
            <a:r>
              <a:rPr lang="de-DE" sz="2400" dirty="0">
                <a:latin typeface="+mn-lt"/>
              </a:rPr>
              <a:t>R. Eichhorn, J. Sekutowicz, P. Kneisel, G. Ciovati, A. Matheisen, B. van-der-Horst, M. </a:t>
            </a:r>
            <a:r>
              <a:rPr lang="de-DE" sz="2400" dirty="0" err="1">
                <a:latin typeface="+mn-lt"/>
              </a:rPr>
              <a:t>Schmökel</a:t>
            </a:r>
            <a:r>
              <a:rPr lang="de-DE" sz="2400" dirty="0">
                <a:latin typeface="+mn-lt"/>
              </a:rPr>
              <a:t>, W.A. Clemens, C. Dreyfuss, D. Forehand, T. Harris, R.B. </a:t>
            </a:r>
            <a:r>
              <a:rPr lang="de-DE" sz="2400" dirty="0" err="1">
                <a:latin typeface="+mn-lt"/>
              </a:rPr>
              <a:t>Overton</a:t>
            </a:r>
            <a:r>
              <a:rPr lang="de-DE" sz="2400" dirty="0">
                <a:latin typeface="+mn-lt"/>
              </a:rPr>
              <a:t>, L. Turlington, M. </a:t>
            </a:r>
            <a:r>
              <a:rPr lang="de-DE" sz="2400" dirty="0" err="1">
                <a:latin typeface="+mn-lt"/>
              </a:rPr>
              <a:t>Schalwat</a:t>
            </a:r>
            <a:r>
              <a:rPr lang="de-DE" sz="2400" dirty="0">
                <a:latin typeface="+mn-lt"/>
              </a:rPr>
              <a:t>, S. Lederer, V. Volkov, I. Will,  MAC </a:t>
            </a:r>
            <a:r>
              <a:rPr lang="de-DE" sz="2400" dirty="0" err="1">
                <a:latin typeface="+mn-lt"/>
              </a:rPr>
              <a:t>members</a:t>
            </a:r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</a:rPr>
              <a:t>+</a:t>
            </a:r>
            <a:r>
              <a:rPr lang="de-DE" sz="2400" dirty="0" err="1">
                <a:latin typeface="+mn-lt"/>
              </a:rPr>
              <a:t>many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more</a:t>
            </a:r>
            <a:r>
              <a:rPr lang="de-DE" sz="2400" dirty="0">
                <a:latin typeface="+mn-lt"/>
              </a:rPr>
              <a:t>  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HZB </a:t>
            </a:r>
            <a:r>
              <a:rPr lang="en-US" sz="2667" dirty="0" err="1">
                <a:solidFill>
                  <a:schemeClr val="tx2"/>
                </a:solidFill>
                <a:latin typeface="+mn-lt"/>
              </a:rPr>
              <a:t>bERLinPro</a:t>
            </a:r>
            <a:r>
              <a:rPr lang="en-US" sz="2667" dirty="0">
                <a:solidFill>
                  <a:schemeClr val="tx2"/>
                </a:solidFill>
                <a:latin typeface="+mn-lt"/>
              </a:rPr>
              <a:t> Team &amp; friends</a:t>
            </a:r>
          </a:p>
          <a:p>
            <a:r>
              <a:rPr lang="en-US" sz="2667" dirty="0">
                <a:solidFill>
                  <a:schemeClr val="tx2"/>
                </a:solidFill>
                <a:latin typeface="+mn-lt"/>
              </a:rPr>
              <a:t>former colleagues</a:t>
            </a:r>
          </a:p>
        </p:txBody>
      </p:sp>
      <p:sp>
        <p:nvSpPr>
          <p:cNvPr id="12" name="Textfeld 15"/>
          <p:cNvSpPr txBox="1"/>
          <p:nvPr/>
        </p:nvSpPr>
        <p:spPr>
          <a:xfrm>
            <a:off x="815414" y="4869161"/>
            <a:ext cx="6816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3200" dirty="0" err="1">
                <a:latin typeface="+mn-lt"/>
              </a:rPr>
              <a:t>Thanks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for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your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attention</a:t>
            </a:r>
            <a:r>
              <a:rPr lang="de-DE" sz="3200" dirty="0">
                <a:latin typeface="+mn-lt"/>
              </a:rPr>
              <a:t>!</a:t>
            </a:r>
          </a:p>
        </p:txBody>
      </p:sp>
      <p:sp>
        <p:nvSpPr>
          <p:cNvPr id="13" name="Rechteck 12"/>
          <p:cNvSpPr/>
          <p:nvPr/>
        </p:nvSpPr>
        <p:spPr>
          <a:xfrm>
            <a:off x="3330075" y="2693480"/>
            <a:ext cx="218183" cy="329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/>
          </a:p>
        </p:txBody>
      </p:sp>
      <p:pic>
        <p:nvPicPr>
          <p:cNvPr id="20" name="Picture 2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693" y="4293494"/>
            <a:ext cx="1590092" cy="436383"/>
          </a:xfrm>
          <a:prstGeom prst="rect">
            <a:avLst/>
          </a:prstGeom>
          <a:noFill/>
        </p:spPr>
      </p:pic>
      <p:pic>
        <p:nvPicPr>
          <p:cNvPr id="21" name="Grafik 13" descr="MBI-Schriftzug_de.gif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411" y="2105636"/>
            <a:ext cx="1404003" cy="7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000" y="4225735"/>
            <a:ext cx="967809" cy="704083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8258" y="5826452"/>
            <a:ext cx="2531567" cy="45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Grafik 23" descr="Logo_Small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7382" y="5507213"/>
            <a:ext cx="2266951" cy="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uppieren 24"/>
          <p:cNvGrpSpPr/>
          <p:nvPr/>
        </p:nvGrpSpPr>
        <p:grpSpPr>
          <a:xfrm>
            <a:off x="4585184" y="1052062"/>
            <a:ext cx="2267171" cy="912818"/>
            <a:chOff x="5724128" y="908720"/>
            <a:chExt cx="2016225" cy="836012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5724129" y="908723"/>
              <a:ext cx="2016224" cy="836009"/>
              <a:chOff x="2771800" y="5157191"/>
              <a:chExt cx="2468136" cy="965025"/>
            </a:xfrm>
          </p:grpSpPr>
          <p:pic>
            <p:nvPicPr>
              <p:cNvPr id="28" name="Grafik 27" descr="logo.pn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771800" y="5229200"/>
                <a:ext cx="1508760" cy="830580"/>
              </a:xfrm>
              <a:prstGeom prst="rect">
                <a:avLst/>
              </a:prstGeom>
            </p:spPr>
          </p:pic>
          <p:sp>
            <p:nvSpPr>
              <p:cNvPr id="29" name="Rechteck 28"/>
              <p:cNvSpPr/>
              <p:nvPr/>
            </p:nvSpPr>
            <p:spPr>
              <a:xfrm>
                <a:off x="3727769" y="5157191"/>
                <a:ext cx="1512167" cy="9650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333" dirty="0" err="1">
                    <a:solidFill>
                      <a:schemeClr val="accent4">
                        <a:lumMod val="75000"/>
                      </a:schemeClr>
                    </a:solidFill>
                  </a:rPr>
                  <a:t>Budker</a:t>
                </a:r>
                <a:br>
                  <a:rPr lang="en-US" sz="1333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US" sz="1333" dirty="0">
                    <a:solidFill>
                      <a:schemeClr val="accent4">
                        <a:lumMod val="75000"/>
                      </a:schemeClr>
                    </a:solidFill>
                  </a:rPr>
                  <a:t>Institute</a:t>
                </a:r>
                <a:br>
                  <a:rPr lang="en-US" sz="1333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US" sz="1333" dirty="0">
                    <a:solidFill>
                      <a:schemeClr val="accent4">
                        <a:lumMod val="75000"/>
                      </a:schemeClr>
                    </a:solidFill>
                  </a:rPr>
                  <a:t>of Nuclear</a:t>
                </a:r>
                <a:br>
                  <a:rPr lang="en-US" sz="1333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US" sz="1333" dirty="0">
                    <a:solidFill>
                      <a:schemeClr val="accent4">
                        <a:lumMod val="75000"/>
                      </a:schemeClr>
                    </a:solidFill>
                  </a:rPr>
                  <a:t>Physics</a:t>
                </a:r>
                <a:endParaRPr lang="de-DE" sz="1333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7" name="Rechteck 26"/>
            <p:cNvSpPr/>
            <p:nvPr/>
          </p:nvSpPr>
          <p:spPr>
            <a:xfrm>
              <a:off x="5724128" y="908720"/>
              <a:ext cx="1656184" cy="792088"/>
            </a:xfrm>
            <a:prstGeom prst="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3"/>
          <a:srcRect t="26811" b="31448"/>
          <a:stretch/>
        </p:blipFill>
        <p:spPr>
          <a:xfrm>
            <a:off x="490546" y="3468229"/>
            <a:ext cx="1982405" cy="4351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3805" y="4387611"/>
            <a:ext cx="1066019" cy="380869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5"/>
          <a:srcRect l="10061" t="26126" r="18619" b="18169"/>
          <a:stretch/>
        </p:blipFill>
        <p:spPr>
          <a:xfrm>
            <a:off x="2078077" y="3982356"/>
            <a:ext cx="898676" cy="5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1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feld 305"/>
          <p:cNvSpPr txBox="1"/>
          <p:nvPr/>
        </p:nvSpPr>
        <p:spPr>
          <a:xfrm>
            <a:off x="2828504" y="2266931"/>
            <a:ext cx="6607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High energy electron </a:t>
            </a:r>
            <a:r>
              <a:rPr lang="en-GB" sz="2000" dirty="0">
                <a:solidFill>
                  <a:srgbClr val="00589C"/>
                </a:solidFill>
              </a:rPr>
              <a:t>c</a:t>
            </a:r>
            <a:r>
              <a:rPr lang="en-GB" sz="2000" b="1" dirty="0">
                <a:solidFill>
                  <a:srgbClr val="00589C"/>
                </a:solidFill>
              </a:rPr>
              <a:t>ooling of bunched proton/ion beams</a:t>
            </a:r>
          </a:p>
          <a:p>
            <a:pPr defTabSz="914377"/>
            <a:r>
              <a:rPr lang="en-GB" sz="2000" dirty="0">
                <a:solidFill>
                  <a:srgbClr val="000000"/>
                </a:solidFill>
              </a:rPr>
              <a:t> (e.g. hadron cooling of Electron-Ion-Collider EIC by BNL/JLAB)</a:t>
            </a:r>
          </a:p>
        </p:txBody>
      </p:sp>
      <p:sp>
        <p:nvSpPr>
          <p:cNvPr id="307" name="Textfeld 306"/>
          <p:cNvSpPr txBox="1"/>
          <p:nvPr/>
        </p:nvSpPr>
        <p:spPr>
          <a:xfrm>
            <a:off x="3372783" y="3121086"/>
            <a:ext cx="7669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Ultra high luminosity electron – ion collider (EIC, </a:t>
            </a:r>
            <a:r>
              <a:rPr lang="en-GB" sz="2000" b="1" dirty="0" err="1">
                <a:solidFill>
                  <a:srgbClr val="00589C"/>
                </a:solidFill>
              </a:rPr>
              <a:t>LHeC</a:t>
            </a:r>
            <a:r>
              <a:rPr lang="en-GB" sz="2000" b="1" dirty="0">
                <a:solidFill>
                  <a:srgbClr val="00589C"/>
                </a:solidFill>
              </a:rPr>
              <a:t>)</a:t>
            </a:r>
          </a:p>
          <a:p>
            <a:pPr defTabSz="914377"/>
            <a:r>
              <a:rPr lang="en-GB" sz="2000" dirty="0">
                <a:solidFill>
                  <a:srgbClr val="000000"/>
                </a:solidFill>
              </a:rPr>
              <a:t>  (ERL serving as high intensity electron factory for electron</a:t>
            </a:r>
            <a:br>
              <a:rPr lang="en-GB" sz="2000" dirty="0">
                <a:solidFill>
                  <a:srgbClr val="000000"/>
                </a:solidFill>
              </a:rPr>
            </a:br>
            <a:r>
              <a:rPr lang="en-GB" sz="2000" dirty="0">
                <a:solidFill>
                  <a:srgbClr val="000000"/>
                </a:solidFill>
              </a:rPr>
              <a:t>   hadron collisions at </a:t>
            </a:r>
            <a:r>
              <a:rPr lang="en-GB" sz="2000" dirty="0" err="1">
                <a:solidFill>
                  <a:srgbClr val="000000"/>
                </a:solidFill>
              </a:rPr>
              <a:t>LHeC</a:t>
            </a:r>
            <a:r>
              <a:rPr lang="en-GB" sz="2000" dirty="0">
                <a:solidFill>
                  <a:srgbClr val="000000"/>
                </a:solidFill>
              </a:rPr>
              <a:t> (7TeV p, 50 GeV e-), similar as former HERA )</a:t>
            </a:r>
          </a:p>
        </p:txBody>
      </p:sp>
      <p:sp>
        <p:nvSpPr>
          <p:cNvPr id="308" name="Textfeld 307"/>
          <p:cNvSpPr txBox="1"/>
          <p:nvPr/>
        </p:nvSpPr>
        <p:spPr>
          <a:xfrm>
            <a:off x="3981797" y="4283017"/>
            <a:ext cx="806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Compact radiation sources</a:t>
            </a:r>
          </a:p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   </a:t>
            </a:r>
            <a:r>
              <a:rPr lang="en-GB" sz="2000" dirty="0">
                <a:solidFill>
                  <a:srgbClr val="000000"/>
                </a:solidFill>
              </a:rPr>
              <a:t>(FEL, inverse Compton sources, next generation lithography, THz facility)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594478" y="5239018"/>
            <a:ext cx="3223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and more …: UED by injector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343718" y="1412776"/>
            <a:ext cx="724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GB" sz="2000" b="1" dirty="0">
                <a:solidFill>
                  <a:srgbClr val="00589C"/>
                </a:solidFill>
              </a:rPr>
              <a:t>Next generation multi-user light source</a:t>
            </a:r>
          </a:p>
          <a:p>
            <a:pPr defTabSz="914377"/>
            <a:r>
              <a:rPr lang="en-GB" sz="2000" dirty="0">
                <a:solidFill>
                  <a:srgbClr val="000000"/>
                </a:solidFill>
              </a:rPr>
              <a:t> (</a:t>
            </a:r>
            <a:r>
              <a:rPr lang="en-GB" sz="2000" dirty="0" err="1">
                <a:solidFill>
                  <a:srgbClr val="000000"/>
                </a:solidFill>
              </a:rPr>
              <a:t>e.g</a:t>
            </a:r>
            <a:r>
              <a:rPr lang="en-GB" sz="2000" dirty="0">
                <a:solidFill>
                  <a:srgbClr val="000000"/>
                </a:solidFill>
              </a:rPr>
              <a:t> XFEL oscillators, multi-ID facility as former ARC-</a:t>
            </a:r>
            <a:r>
              <a:rPr lang="en-GB" sz="2000" dirty="0" err="1">
                <a:solidFill>
                  <a:srgbClr val="000000"/>
                </a:solidFill>
              </a:rPr>
              <a:t>en</a:t>
            </a:r>
            <a:r>
              <a:rPr lang="en-GB" sz="2000" dirty="0">
                <a:solidFill>
                  <a:srgbClr val="000000"/>
                </a:solidFill>
              </a:rPr>
              <a:t>-</a:t>
            </a:r>
            <a:r>
              <a:rPr lang="en-GB" sz="2000" dirty="0" err="1">
                <a:solidFill>
                  <a:srgbClr val="000000"/>
                </a:solidFill>
              </a:rPr>
              <a:t>ciel</a:t>
            </a:r>
            <a:r>
              <a:rPr lang="en-GB" sz="2000" dirty="0">
                <a:solidFill>
                  <a:srgbClr val="000000"/>
                </a:solidFill>
              </a:rPr>
              <a:t> or 4GLS)</a:t>
            </a:r>
          </a:p>
        </p:txBody>
      </p:sp>
      <p:sp>
        <p:nvSpPr>
          <p:cNvPr id="2" name="Geschweifte Klammer links 1"/>
          <p:cNvSpPr/>
          <p:nvPr/>
        </p:nvSpPr>
        <p:spPr>
          <a:xfrm rot="19933505">
            <a:off x="2584501" y="1110463"/>
            <a:ext cx="768085" cy="4988492"/>
          </a:xfrm>
          <a:prstGeom prst="leftBrace">
            <a:avLst>
              <a:gd name="adj1" fmla="val 6661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" name="Textfeld 2"/>
          <p:cNvSpPr txBox="1"/>
          <p:nvPr/>
        </p:nvSpPr>
        <p:spPr>
          <a:xfrm flipH="1">
            <a:off x="109092" y="2912904"/>
            <a:ext cx="2336175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Many applications </a:t>
            </a:r>
            <a:r>
              <a:rPr lang="en-US" sz="2400" dirty="0" err="1"/>
              <a:t>b</a:t>
            </a:r>
            <a:r>
              <a:rPr lang="en-US" sz="2400" dirty="0" err="1">
                <a:solidFill>
                  <a:schemeClr val="tx2"/>
                </a:solidFill>
              </a:rPr>
              <a:t>ERL</a:t>
            </a:r>
            <a:r>
              <a:rPr lang="en-US" sz="2400" dirty="0" err="1"/>
              <a:t>inPro</a:t>
            </a:r>
            <a:r>
              <a:rPr lang="en-US" sz="2400" dirty="0"/>
              <a:t> would deliver important results or milestones for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2159563" y="796115"/>
            <a:ext cx="874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next generation </a:t>
            </a:r>
            <a:r>
              <a:rPr lang="en-US" sz="2400" dirty="0" err="1"/>
              <a:t>Lightsource</a:t>
            </a:r>
            <a:r>
              <a:rPr lang="en-US" sz="2400" dirty="0"/>
              <a:t> to many applications, e.g. HEP</a:t>
            </a:r>
            <a:endParaRPr lang="de-DE" sz="2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6B250B7-3E2A-4508-BD56-64BEF863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550" y="90714"/>
            <a:ext cx="6990686" cy="845516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bERLinPro</a:t>
            </a:r>
            <a:r>
              <a:rPr lang="de-DE" dirty="0"/>
              <a:t>, </a:t>
            </a:r>
            <a:r>
              <a:rPr lang="de-DE" dirty="0" err="1"/>
              <a:t>why</a:t>
            </a:r>
            <a:r>
              <a:rPr lang="de-DE" dirty="0"/>
              <a:t> ERLs?</a:t>
            </a:r>
            <a:br>
              <a:rPr lang="de-DE" dirty="0"/>
            </a:b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403393-CED7-4ED9-97BD-5FAEC774C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sp>
        <p:nvSpPr>
          <p:cNvPr id="13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589C"/>
                </a:solidFill>
                <a:latin typeface="+mn-lt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defRPr/>
            </a:pPr>
            <a:fld id="{FA556AEB-7B8C-4F6F-9EAA-AB10ADC43429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EE2B3A-4A2C-45A0-AEF8-2A3B9611C381}"/>
              </a:ext>
            </a:extLst>
          </p:cNvPr>
          <p:cNvSpPr txBox="1"/>
          <p:nvPr/>
        </p:nvSpPr>
        <p:spPr>
          <a:xfrm>
            <a:off x="782514" y="5766972"/>
            <a:ext cx="10627653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ERLs allow efficient operation at high average brightness/luminosity with </a:t>
            </a:r>
            <a:r>
              <a:rPr lang="en-US" dirty="0" err="1">
                <a:solidFill>
                  <a:schemeClr val="bg1"/>
                </a:solidFill>
              </a:rPr>
              <a:t>Linac</a:t>
            </a:r>
            <a:r>
              <a:rPr lang="en-US" dirty="0">
                <a:solidFill>
                  <a:schemeClr val="bg1"/>
                </a:solidFill>
              </a:rPr>
              <a:t> class beam quality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Reduces 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ecological footprint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of large scale science, especially when combining with higher T</a:t>
            </a:r>
            <a:r>
              <a:rPr lang="en-US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C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SRF technology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7850" y="14177"/>
            <a:ext cx="11036300" cy="907069"/>
          </a:xfrm>
        </p:spPr>
        <p:txBody>
          <a:bodyPr>
            <a:normAutofit/>
          </a:bodyPr>
          <a:lstStyle/>
          <a:p>
            <a:r>
              <a:rPr lang="en-US" cap="none" dirty="0"/>
              <a:t>bERLinPro ERL after re-scoping in 2012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31264B9-F02E-4A35-B099-DDEF46136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1D896A4-F31B-4DE9-86EB-B6BC9836BE84}"/>
              </a:ext>
            </a:extLst>
          </p:cNvPr>
          <p:cNvGrpSpPr/>
          <p:nvPr/>
        </p:nvGrpSpPr>
        <p:grpSpPr>
          <a:xfrm>
            <a:off x="2809205" y="1819107"/>
            <a:ext cx="9090951" cy="3805767"/>
            <a:chOff x="58890" y="1564472"/>
            <a:chExt cx="9090950" cy="4604980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0C6FBD88-87DA-4D07-930B-9F9B5612D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0" y="1564472"/>
              <a:ext cx="9044574" cy="4604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0CCAE476-752A-4329-9AFA-5983FD00C85D}"/>
                </a:ext>
              </a:extLst>
            </p:cNvPr>
            <p:cNvGrpSpPr/>
            <p:nvPr/>
          </p:nvGrpSpPr>
          <p:grpSpPr>
            <a:xfrm>
              <a:off x="897098" y="2593676"/>
              <a:ext cx="8252742" cy="3254704"/>
              <a:chOff x="887862" y="2196515"/>
              <a:chExt cx="8252742" cy="3254704"/>
            </a:xfrm>
          </p:grpSpPr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E2CE6145-73BF-4F69-82C6-F008B07D4A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75813" y="2413944"/>
                <a:ext cx="1764791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beam dump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6.5 MeV, 100 mA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= 650 kW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0045967-934D-4ECA-9750-7BCA262BA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8634" y="2811605"/>
                <a:ext cx="2217178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 err="1">
                    <a:latin typeface="+mn-lt"/>
                  </a:rPr>
                  <a:t>linac</a:t>
                </a:r>
                <a:r>
                  <a:rPr lang="en-GB" sz="1600" b="1" kern="0" dirty="0">
                    <a:latin typeface="+mn-lt"/>
                  </a:rPr>
                  <a:t> module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3 x 7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44 MeV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95BD3BA0-AD5D-4CCE-BEEA-542054BCEB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5887" y="3898690"/>
                <a:ext cx="2942490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modified Cornell booster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3 x 2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4.5 MeV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86DE72E3-258D-4D1C-B721-627E9BDAFC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862" y="4445712"/>
                <a:ext cx="2939134" cy="10055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 err="1">
                    <a:latin typeface="+mn-lt"/>
                  </a:rPr>
                  <a:t>srf</a:t>
                </a:r>
                <a:r>
                  <a:rPr lang="en-GB" sz="1600" b="1" kern="0" dirty="0">
                    <a:latin typeface="+mn-lt"/>
                  </a:rPr>
                  <a:t>-gun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1.4 cell SRF cavities</a:t>
                </a: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1.5-2.3 MeV, single SC solenoid, </a:t>
                </a:r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0261D5FD-5938-44EC-9713-7D8F025EF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132" y="3211408"/>
                <a:ext cx="1202644" cy="707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589C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914377" eaLnBrk="1" hangingPunct="1">
                  <a:defRPr/>
                </a:pPr>
                <a:r>
                  <a:rPr lang="en-GB" sz="1600" b="1" kern="0" dirty="0">
                    <a:latin typeface="+mn-lt"/>
                  </a:rPr>
                  <a:t>m</a:t>
                </a:r>
                <a:r>
                  <a:rPr lang="en-GB" sz="1600" b="1" kern="0" dirty="0" err="1">
                    <a:latin typeface="+mn-lt"/>
                  </a:rPr>
                  <a:t>erger</a:t>
                </a:r>
                <a:endParaRPr lang="en-GB" sz="1600" b="1" kern="0" dirty="0">
                  <a:latin typeface="+mn-lt"/>
                </a:endParaRPr>
              </a:p>
              <a:p>
                <a:pPr algn="ctr" defTabSz="914377" eaLnBrk="1" hangingPunct="1">
                  <a:defRPr/>
                </a:pPr>
                <a:r>
                  <a:rPr lang="en-GB" sz="1600" kern="0" dirty="0">
                    <a:solidFill>
                      <a:srgbClr val="000000"/>
                    </a:solidFill>
                    <a:latin typeface="+mn-lt"/>
                  </a:rPr>
                  <a:t>dogleg</a:t>
                </a:r>
              </a:p>
            </p:txBody>
          </p: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87710504-C3CF-4BB4-9BC1-070874C9C713}"/>
                  </a:ext>
                </a:extLst>
              </p:cNvPr>
              <p:cNvSpPr txBox="1"/>
              <p:nvPr/>
            </p:nvSpPr>
            <p:spPr>
              <a:xfrm>
                <a:off x="2473132" y="2196515"/>
                <a:ext cx="1207062" cy="608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GB" sz="1333" b="1" dirty="0">
                    <a:solidFill>
                      <a:srgbClr val="00589C"/>
                    </a:solidFill>
                  </a:rPr>
                  <a:t>test and </a:t>
                </a:r>
                <a:br>
                  <a:rPr lang="en-GB" sz="1333" b="1" dirty="0">
                    <a:solidFill>
                      <a:srgbClr val="00589C"/>
                    </a:solidFill>
                  </a:rPr>
                </a:br>
                <a:r>
                  <a:rPr lang="en-GB" sz="1333" b="1" dirty="0">
                    <a:solidFill>
                      <a:srgbClr val="00589C"/>
                    </a:solidFill>
                  </a:rPr>
                  <a:t>diagnostic line</a:t>
                </a:r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>
            <a:off x="5327915" y="2125298"/>
            <a:ext cx="120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589C"/>
                </a:solidFill>
                <a:cs typeface="Arial" charset="0"/>
              </a:rPr>
              <a:t>Recirculator</a:t>
            </a:r>
            <a:endParaRPr lang="de-DE" sz="1600" b="1" dirty="0">
              <a:solidFill>
                <a:srgbClr val="00589C"/>
              </a:solidFill>
              <a:cs typeface="Arial" charset="0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6514B173-54B9-4CA4-83CB-A2DFFF3EFC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64" y="739757"/>
            <a:ext cx="1708995" cy="50918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39349" y="798842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bERLinPro: 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6"/>
                </a:solidFill>
                <a:cs typeface="Arial" panose="020B0604020202020204" pitchFamily="34" charset="0"/>
              </a:rPr>
              <a:t>demonstration facility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 ERL science and technology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8030" y="1180845"/>
            <a:ext cx="4285725" cy="5098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New developments: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Beam dynamics and manipulation</a:t>
            </a:r>
            <a:br>
              <a:rPr lang="en-US" sz="1600" dirty="0"/>
            </a:br>
            <a:r>
              <a:rPr lang="en-US" sz="1600" dirty="0"/>
              <a:t>(merger, </a:t>
            </a:r>
            <a:r>
              <a:rPr lang="en-US" sz="1600" dirty="0" err="1"/>
              <a:t>recirculator</a:t>
            </a:r>
            <a:r>
              <a:rPr lang="en-US" sz="1600" dirty="0"/>
              <a:t>, study </a:t>
            </a:r>
            <a:r>
              <a:rPr lang="en-US" sz="1600" dirty="0">
                <a:solidFill>
                  <a:srgbClr val="C00000"/>
                </a:solidFill>
              </a:rPr>
              <a:t>beam break-up</a:t>
            </a:r>
            <a:r>
              <a:rPr lang="en-US" sz="1600" dirty="0"/>
              <a:t>)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SRF systems: </a:t>
            </a:r>
            <a:r>
              <a:rPr lang="en-US" sz="1600" dirty="0">
                <a:solidFill>
                  <a:srgbClr val="C00000"/>
                </a:solidFill>
              </a:rPr>
              <a:t>Photo-injector, high power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booster, HOM damped </a:t>
            </a:r>
            <a:r>
              <a:rPr lang="en-US" sz="1600" dirty="0" err="1">
                <a:solidFill>
                  <a:srgbClr val="C00000"/>
                </a:solidFill>
              </a:rPr>
              <a:t>Linac</a:t>
            </a:r>
            <a:endParaRPr lang="en-US" sz="1600" dirty="0">
              <a:solidFill>
                <a:srgbClr val="C00000"/>
              </a:solidFill>
            </a:endParaRP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Electron source: </a:t>
            </a:r>
            <a:r>
              <a:rPr lang="en-US" sz="1600" dirty="0">
                <a:solidFill>
                  <a:srgbClr val="C00000"/>
                </a:solidFill>
              </a:rPr>
              <a:t>High repetition laser system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high QE cathode</a:t>
            </a:r>
            <a:r>
              <a:rPr lang="en-US" sz="1600" dirty="0"/>
              <a:t> development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Control of beam losses and</a:t>
            </a:r>
            <a:br>
              <a:rPr lang="en-US" sz="1600" dirty="0"/>
            </a:br>
            <a:r>
              <a:rPr lang="en-US" sz="1600" dirty="0"/>
              <a:t>radiation protection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High power beam dump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High power CW RF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Few 100 kW class</a:t>
            </a:r>
            <a:br>
              <a:rPr lang="en-US" sz="1600" dirty="0"/>
            </a:br>
            <a:r>
              <a:rPr lang="en-US" sz="1600" dirty="0"/>
              <a:t>klystrons </a:t>
            </a:r>
            <a:r>
              <a:rPr lang="en-US" sz="1600" dirty="0">
                <a:sym typeface="Wingdings" panose="05000000000000000000" pitchFamily="2" charset="2"/>
              </a:rPr>
              <a:t> Power couplers!</a:t>
            </a:r>
            <a:endParaRPr lang="en-US" sz="1600" dirty="0"/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Some 10 kW solid</a:t>
            </a:r>
            <a:br>
              <a:rPr lang="en-US" sz="1600" dirty="0"/>
            </a:br>
            <a:r>
              <a:rPr lang="en-US" sz="1600" dirty="0"/>
              <a:t>state amplifier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Diagnostics, synchronization</a:t>
            </a:r>
            <a:br>
              <a:rPr lang="en-US" sz="1600" dirty="0"/>
            </a:br>
            <a:r>
              <a:rPr lang="en-US" sz="1600" dirty="0"/>
              <a:t>machine protection, beam</a:t>
            </a:r>
            <a:br>
              <a:rPr lang="en-US" sz="1600" dirty="0"/>
            </a:br>
            <a:r>
              <a:rPr lang="en-US" sz="1600" dirty="0"/>
              <a:t>loss monitoring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A stable </a:t>
            </a:r>
            <a:r>
              <a:rPr lang="en-US" sz="1600" dirty="0" err="1"/>
              <a:t>Cryoplant</a:t>
            </a:r>
            <a:endParaRPr lang="en-US" sz="1600" dirty="0"/>
          </a:p>
          <a:p>
            <a:endParaRPr lang="de-DE" sz="1600" dirty="0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808105"/>
              </p:ext>
            </p:extLst>
          </p:nvPr>
        </p:nvGraphicFramePr>
        <p:xfrm>
          <a:off x="7667603" y="3961821"/>
          <a:ext cx="4320478" cy="2682240"/>
        </p:xfrm>
        <a:graphic>
          <a:graphicData uri="http://schemas.openxmlformats.org/drawingml/2006/table">
            <a:tbl>
              <a:tblPr firstRow="1" bandRow="1"/>
              <a:tblGrid>
                <a:gridCol w="2160239">
                  <a:extLst>
                    <a:ext uri="{9D8B030D-6E8A-4147-A177-3AD203B41FA5}">
                      <a16:colId xmlns:a16="http://schemas.microsoft.com/office/drawing/2014/main" val="2843411115"/>
                    </a:ext>
                  </a:extLst>
                </a:gridCol>
                <a:gridCol w="2160239">
                  <a:extLst>
                    <a:ext uri="{9D8B030D-6E8A-4147-A177-3AD203B41FA5}">
                      <a16:colId xmlns:a16="http://schemas.microsoft.com/office/drawing/2014/main" val="251592450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Parameter</a:t>
                      </a:r>
                      <a:endParaRPr lang="de-DE" sz="12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bERLinPro</a:t>
                      </a:r>
                      <a:endParaRPr lang="de-DE" sz="12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73718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dirty="0"/>
                        <a:t>Beam energy </a:t>
                      </a:r>
                      <a:r>
                        <a:rPr lang="en-US" sz="1200" dirty="0" err="1"/>
                        <a:t>recirculator</a:t>
                      </a:r>
                      <a:r>
                        <a:rPr lang="en-US" sz="1200" dirty="0"/>
                        <a:t> (MeV)</a:t>
                      </a:r>
                      <a:endParaRPr lang="de-DE" sz="12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</a:t>
                      </a:r>
                      <a:endParaRPr lang="de-DE" sz="12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2936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Beam current ERL mode (mA)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100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9267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Frequency RF and Laser (GHz)</a:t>
                      </a:r>
                      <a:endParaRPr lang="de-DE" sz="12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1.3</a:t>
                      </a:r>
                      <a:endParaRPr lang="de-DE" sz="12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2193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Normalized emittance (mm </a:t>
                      </a:r>
                      <a:r>
                        <a:rPr lang="en-US" sz="1200" b="1" dirty="0" err="1">
                          <a:solidFill>
                            <a:srgbClr val="C00000"/>
                          </a:solidFill>
                        </a:rPr>
                        <a:t>mrad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1 (&lt; 0.6 in simulations)</a:t>
                      </a:r>
                      <a:endParaRPr lang="de-DE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78491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 b="1" dirty="0"/>
                        <a:t>Bunch length (</a:t>
                      </a:r>
                      <a:r>
                        <a:rPr lang="en-US" sz="1200" b="1" dirty="0" err="1"/>
                        <a:t>ps</a:t>
                      </a:r>
                      <a:r>
                        <a:rPr lang="en-US" sz="1200" b="1" dirty="0"/>
                        <a:t>)</a:t>
                      </a:r>
                      <a:endParaRPr lang="de-DE" sz="1200" b="1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&lt; 2 (ERL mode),</a:t>
                      </a:r>
                      <a:r>
                        <a:rPr lang="en-US" sz="1200" b="1" baseline="0" dirty="0"/>
                        <a:t> 100 fs @ 10 mA</a:t>
                      </a:r>
                      <a:endParaRPr lang="de-DE" sz="1200" b="1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3444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Beam losses</a:t>
                      </a:r>
                      <a:endParaRPr lang="de-DE" sz="1200" dirty="0"/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&lt;&lt; 10</a:t>
                      </a:r>
                      <a:r>
                        <a:rPr lang="en-US" sz="1200" baseline="30000" dirty="0"/>
                        <a:t>-5</a:t>
                      </a:r>
                      <a:r>
                        <a:rPr lang="en-US" sz="1200" dirty="0"/>
                        <a:t> @ 100 mA</a:t>
                      </a:r>
                      <a:endParaRPr lang="de-DE" sz="1200" dirty="0"/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29748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866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69CE1-61B8-43F6-8DDC-54138CC0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65" y="855"/>
            <a:ext cx="11036300" cy="879842"/>
          </a:xfrm>
        </p:spPr>
        <p:txBody>
          <a:bodyPr/>
          <a:lstStyle/>
          <a:p>
            <a:r>
              <a:rPr lang="en-US" dirty="0"/>
              <a:t>Challenges for the SRF systems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7D8FBD-B966-4D39-A5B9-83053D78F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359075-806E-41F7-9100-5DF4F1A43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800" y="635500"/>
            <a:ext cx="7912788" cy="27555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A16AD6B-9BCF-4277-8DB7-6881430E5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18" y="2784681"/>
            <a:ext cx="2024499" cy="1517776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B3FE9DDF-41A9-405D-B8DF-C3EC082842A7}"/>
              </a:ext>
            </a:extLst>
          </p:cNvPr>
          <p:cNvGrpSpPr/>
          <p:nvPr/>
        </p:nvGrpSpPr>
        <p:grpSpPr>
          <a:xfrm>
            <a:off x="81627" y="3924379"/>
            <a:ext cx="5323993" cy="2829066"/>
            <a:chOff x="81627" y="3924379"/>
            <a:chExt cx="5323993" cy="282906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0701277-425C-48AB-ADC3-FE0DEE7D5655}"/>
                </a:ext>
              </a:extLst>
            </p:cNvPr>
            <p:cNvSpPr txBox="1"/>
            <p:nvPr/>
          </p:nvSpPr>
          <p:spPr>
            <a:xfrm>
              <a:off x="81627" y="3952678"/>
              <a:ext cx="5323993" cy="2800767"/>
            </a:xfrm>
            <a:prstGeom prst="rect">
              <a:avLst/>
            </a:prstGeom>
            <a:solidFill>
              <a:schemeClr val="accent2">
                <a:alpha val="5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SRF Gun: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Low emittance high brightness beam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Insertion of a thermally isolated high QE</a:t>
              </a:r>
              <a:br>
                <a:rPr lang="en-US" sz="1600" dirty="0"/>
              </a:br>
              <a:r>
                <a:rPr lang="en-US" sz="1600" dirty="0"/>
                <a:t>Cs-K-Sn cathode (particulate free)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Control of field emission to avoid dark current based</a:t>
              </a:r>
              <a:br>
                <a:rPr lang="en-US" sz="1600" dirty="0"/>
              </a:br>
              <a:r>
                <a:rPr lang="en-US" sz="1600" dirty="0"/>
                <a:t>losses and halo formation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High current, high beam power operation (HOM, FPCs)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High emission RF field </a:t>
              </a:r>
              <a:r>
                <a:rPr lang="en-US" sz="1600" dirty="0">
                  <a:sym typeface="Wingdings" panose="05000000000000000000" pitchFamily="2" charset="2"/>
                </a:rPr>
                <a:t> beam dynamics optimized</a:t>
              </a:r>
              <a:br>
                <a:rPr lang="en-US" sz="1600" dirty="0">
                  <a:sym typeface="Wingdings" panose="05000000000000000000" pitchFamily="2" charset="2"/>
                </a:rPr>
              </a:br>
              <a:r>
                <a:rPr lang="en-US" sz="1600" dirty="0">
                  <a:sym typeface="Wingdings" panose="05000000000000000000" pitchFamily="2" charset="2"/>
                </a:rPr>
                <a:t>shape</a:t>
              </a:r>
              <a:r>
                <a:rPr lang="en-US" sz="16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Avoid coupler kick based emittance dilution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Synchronization Laser </a:t>
              </a:r>
              <a:r>
                <a:rPr lang="en-US" sz="1600" dirty="0">
                  <a:sym typeface="Wingdings" panose="05000000000000000000" pitchFamily="2" charset="2"/>
                </a:rPr>
                <a:t> RF, precise RF control</a:t>
              </a:r>
              <a:endParaRPr lang="de-DE" sz="16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CFC5816-2B74-40DF-BCDC-12AD01779C63}"/>
                </a:ext>
              </a:extLst>
            </p:cNvPr>
            <p:cNvSpPr txBox="1"/>
            <p:nvPr/>
          </p:nvSpPr>
          <p:spPr>
            <a:xfrm>
              <a:off x="1083221" y="3924379"/>
              <a:ext cx="1786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2.3 MeV, 100 mA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0A26E46-D4F9-485B-8E6E-44B5A326B0A0}"/>
              </a:ext>
            </a:extLst>
          </p:cNvPr>
          <p:cNvGrpSpPr/>
          <p:nvPr/>
        </p:nvGrpSpPr>
        <p:grpSpPr>
          <a:xfrm>
            <a:off x="37276" y="569291"/>
            <a:ext cx="2855984" cy="3324821"/>
            <a:chOff x="3923928" y="2924944"/>
            <a:chExt cx="3241753" cy="361603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D52B5A1-D8AA-4CB3-8D70-654CD44A11A8}"/>
                </a:ext>
              </a:extLst>
            </p:cNvPr>
            <p:cNvSpPr/>
            <p:nvPr/>
          </p:nvSpPr>
          <p:spPr>
            <a:xfrm>
              <a:off x="3923928" y="2924944"/>
              <a:ext cx="3240360" cy="36004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E1BDDA16-28C6-451A-9EAF-FF0AB7BFFA53}"/>
                </a:ext>
              </a:extLst>
            </p:cNvPr>
            <p:cNvGrpSpPr/>
            <p:nvPr/>
          </p:nvGrpSpPr>
          <p:grpSpPr>
            <a:xfrm>
              <a:off x="3983401" y="2996952"/>
              <a:ext cx="3182280" cy="3544025"/>
              <a:chOff x="3055389" y="3501008"/>
              <a:chExt cx="3182280" cy="3544025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750CC85-40D4-4973-82E3-162256E01949}"/>
                  </a:ext>
                </a:extLst>
              </p:cNvPr>
              <p:cNvSpPr txBox="1"/>
              <p:nvPr/>
            </p:nvSpPr>
            <p:spPr>
              <a:xfrm>
                <a:off x="3277101" y="5337891"/>
                <a:ext cx="2625942" cy="1707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 beam power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 beam </a:t>
                </a:r>
                <a:r>
                  <a:rPr lang="de-DE" sz="1600" dirty="0" err="1"/>
                  <a:t>current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Intermediate </a:t>
                </a:r>
                <a:r>
                  <a:rPr lang="de-DE" sz="1600" dirty="0" err="1"/>
                  <a:t>field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levels</a:t>
                </a:r>
                <a:br>
                  <a:rPr lang="de-DE" sz="1600" dirty="0"/>
                </a:br>
                <a:r>
                  <a:rPr lang="de-DE" sz="1600" dirty="0"/>
                  <a:t>  10 MV/m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Low </a:t>
                </a:r>
                <a:r>
                  <a:rPr lang="de-DE" sz="1600" dirty="0" err="1"/>
                  <a:t>coupler</a:t>
                </a:r>
                <a:r>
                  <a:rPr lang="de-DE" sz="1600" dirty="0"/>
                  <a:t> kicks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Zero-</a:t>
                </a:r>
                <a:r>
                  <a:rPr lang="de-DE" sz="1600" dirty="0" err="1"/>
                  <a:t>crossing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operation</a:t>
                </a:r>
                <a:endParaRPr lang="de-DE" sz="1600" dirty="0"/>
              </a:p>
            </p:txBody>
          </p: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99B9035-48B2-4385-BB45-6BB4307A0B76}"/>
                  </a:ext>
                </a:extLst>
              </p:cNvPr>
              <p:cNvGrpSpPr/>
              <p:nvPr/>
            </p:nvGrpSpPr>
            <p:grpSpPr>
              <a:xfrm>
                <a:off x="3055389" y="3501008"/>
                <a:ext cx="3182280" cy="1933335"/>
                <a:chOff x="1039165" y="3356992"/>
                <a:chExt cx="3182280" cy="1933335"/>
              </a:xfrm>
            </p:grpSpPr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F4BEABFD-706E-4EA1-9EFE-F260D6358230}"/>
                    </a:ext>
                  </a:extLst>
                </p:cNvPr>
                <p:cNvSpPr txBox="1"/>
                <p:nvPr/>
              </p:nvSpPr>
              <p:spPr>
                <a:xfrm>
                  <a:off x="1039165" y="4888646"/>
                  <a:ext cx="3182280" cy="401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SRF </a:t>
                  </a:r>
                  <a:r>
                    <a:rPr lang="de-DE" b="1" dirty="0" err="1"/>
                    <a:t>booster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cavity</a:t>
                  </a:r>
                  <a:r>
                    <a:rPr lang="de-DE" b="1" dirty="0"/>
                    <a:t> (Cornell)</a:t>
                  </a:r>
                </a:p>
              </p:txBody>
            </p:sp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7923F5A2-C4C1-400A-9176-861B19CA77AB}"/>
                    </a:ext>
                  </a:extLst>
                </p:cNvPr>
                <p:cNvSpPr txBox="1"/>
                <p:nvPr/>
              </p:nvSpPr>
              <p:spPr>
                <a:xfrm>
                  <a:off x="1115616" y="3356992"/>
                  <a:ext cx="2214728" cy="401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+4.5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MeV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 (100mA)</a:t>
                  </a:r>
                </a:p>
              </p:txBody>
            </p:sp>
          </p:grp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9A0CC89-54D0-4622-876D-6A500D4DC81E}"/>
              </a:ext>
            </a:extLst>
          </p:cNvPr>
          <p:cNvGrpSpPr/>
          <p:nvPr/>
        </p:nvGrpSpPr>
        <p:grpSpPr>
          <a:xfrm>
            <a:off x="6096000" y="2883414"/>
            <a:ext cx="3394992" cy="3903273"/>
            <a:chOff x="-23003" y="1916832"/>
            <a:chExt cx="3809061" cy="4254336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94B69FA6-75DF-436B-92C7-48A433A42E8C}"/>
                </a:ext>
              </a:extLst>
            </p:cNvPr>
            <p:cNvSpPr/>
            <p:nvPr/>
          </p:nvSpPr>
          <p:spPr>
            <a:xfrm>
              <a:off x="0" y="1916832"/>
              <a:ext cx="3779912" cy="4248472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D1A2864-3AA9-4522-8F7E-B3CBFF919864}"/>
                </a:ext>
              </a:extLst>
            </p:cNvPr>
            <p:cNvGrpSpPr/>
            <p:nvPr/>
          </p:nvGrpSpPr>
          <p:grpSpPr>
            <a:xfrm>
              <a:off x="-23003" y="1991743"/>
              <a:ext cx="3809061" cy="4179425"/>
              <a:chOff x="-221776" y="1988841"/>
              <a:chExt cx="3809061" cy="4179425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BADAFD09-0363-4A11-BE85-573D61DF1C26}"/>
                  </a:ext>
                </a:extLst>
              </p:cNvPr>
              <p:cNvSpPr txBox="1"/>
              <p:nvPr/>
            </p:nvSpPr>
            <p:spPr>
              <a:xfrm>
                <a:off x="-221776" y="4189063"/>
                <a:ext cx="3630046" cy="1979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Low beam power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 beam </a:t>
                </a:r>
                <a:r>
                  <a:rPr lang="de-DE" sz="1600" dirty="0" err="1"/>
                  <a:t>current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Strong </a:t>
                </a:r>
                <a:r>
                  <a:rPr lang="de-DE" sz="1600" dirty="0" err="1"/>
                  <a:t>higher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order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mode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damping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Higher </a:t>
                </a:r>
                <a:r>
                  <a:rPr lang="de-DE" sz="1600" dirty="0" err="1"/>
                  <a:t>field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levels</a:t>
                </a:r>
                <a:r>
                  <a:rPr lang="de-DE" sz="1600" dirty="0"/>
                  <a:t> 19 MV/m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Multi-pass beam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de-DE" sz="1600" dirty="0"/>
                  <a:t> </a:t>
                </a:r>
                <a:r>
                  <a:rPr lang="de-DE" sz="1600" dirty="0" err="1"/>
                  <a:t>Precise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field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control</a:t>
                </a:r>
                <a:r>
                  <a:rPr lang="de-DE" sz="1600" dirty="0"/>
                  <a:t> and </a:t>
                </a:r>
                <a:r>
                  <a:rPr lang="de-DE" sz="1600" dirty="0" err="1"/>
                  <a:t>tuning</a:t>
                </a:r>
                <a:endParaRPr lang="de-DE" sz="1600" dirty="0"/>
              </a:p>
              <a:p>
                <a:pPr>
                  <a:buFont typeface="Arial" pitchFamily="34" charset="0"/>
                  <a:buChar char="•"/>
                </a:pPr>
                <a:endParaRPr lang="de-DE" sz="1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A33C0FBF-E6C7-47C8-879D-89C4760547D4}"/>
                  </a:ext>
                </a:extLst>
              </p:cNvPr>
              <p:cNvGrpSpPr/>
              <p:nvPr/>
            </p:nvGrpSpPr>
            <p:grpSpPr>
              <a:xfrm>
                <a:off x="-152321" y="1988841"/>
                <a:ext cx="3739606" cy="732243"/>
                <a:chOff x="3592095" y="3284984"/>
                <a:chExt cx="3739606" cy="572165"/>
              </a:xfrm>
            </p:grpSpPr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4F672A68-7887-4E71-97D9-C4995BDE352C}"/>
                    </a:ext>
                  </a:extLst>
                </p:cNvPr>
                <p:cNvSpPr txBox="1"/>
                <p:nvPr/>
              </p:nvSpPr>
              <p:spPr>
                <a:xfrm>
                  <a:off x="3592095" y="3568558"/>
                  <a:ext cx="1791068" cy="2885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/>
                    <a:t>Main </a:t>
                  </a:r>
                  <a:r>
                    <a:rPr lang="de-DE" b="1" dirty="0" err="1"/>
                    <a:t>linac</a:t>
                  </a:r>
                  <a:r>
                    <a:rPr lang="de-DE" b="1" dirty="0"/>
                    <a:t> </a:t>
                  </a:r>
                  <a:r>
                    <a:rPr lang="de-DE" b="1" dirty="0" err="1"/>
                    <a:t>cavity</a:t>
                  </a:r>
                  <a:endParaRPr lang="de-DE" b="1" dirty="0"/>
                </a:p>
              </p:txBody>
            </p:sp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4909D223-C554-493D-87F3-02A013C12800}"/>
                    </a:ext>
                  </a:extLst>
                </p:cNvPr>
                <p:cNvSpPr txBox="1"/>
                <p:nvPr/>
              </p:nvSpPr>
              <p:spPr>
                <a:xfrm>
                  <a:off x="3664103" y="3284984"/>
                  <a:ext cx="3667598" cy="314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bg1"/>
                      </a:solidFill>
                    </a:rPr>
                    <a:t>+45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MeV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 (2x 100 mA, </a:t>
                  </a:r>
                  <a:r>
                    <a:rPr lang="de-DE" dirty="0" err="1">
                      <a:solidFill>
                        <a:schemeClr val="bg1"/>
                      </a:solidFill>
                    </a:rPr>
                    <a:t>recovered</a:t>
                  </a:r>
                  <a:r>
                    <a:rPr lang="de-DE" dirty="0">
                      <a:solidFill>
                        <a:schemeClr val="bg1"/>
                      </a:solidFill>
                    </a:rPr>
                    <a:t>)</a:t>
                  </a:r>
                </a:p>
              </p:txBody>
            </p:sp>
          </p:grpSp>
        </p:grp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85B2D55B-C100-40BC-A842-E0DE4D5B4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4" y="961284"/>
            <a:ext cx="1824901" cy="117733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2482C781-F64E-49CE-90DB-2D713DA7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157904" y="3671149"/>
            <a:ext cx="3246253" cy="158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4A08C74B-849C-4488-A6A1-79175E887625}"/>
              </a:ext>
            </a:extLst>
          </p:cNvPr>
          <p:cNvSpPr txBox="1"/>
          <p:nvPr/>
        </p:nvSpPr>
        <p:spPr>
          <a:xfrm>
            <a:off x="4618328" y="1167128"/>
            <a:ext cx="5365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Compact machine: All vacuum parts need to be treated</a:t>
            </a:r>
            <a:br>
              <a:rPr lang="en-US" dirty="0"/>
            </a:br>
            <a:r>
              <a:rPr lang="en-US" dirty="0"/>
              <a:t>within ISO 4-5 environment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9ED3E-DCF1-47EE-BF81-70D255E1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04" y="-14023"/>
            <a:ext cx="11036300" cy="910506"/>
          </a:xfrm>
        </p:spPr>
        <p:txBody>
          <a:bodyPr/>
          <a:lstStyle/>
          <a:p>
            <a:r>
              <a:rPr lang="en-US" dirty="0"/>
              <a:t>Beam break-up in ERLs by main </a:t>
            </a:r>
            <a:r>
              <a:rPr lang="en-US" dirty="0" err="1"/>
              <a:t>Linac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434E4C-6C07-451A-9CCA-2843894050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AEA147-5517-48F0-B5DB-5B9088F2E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8" b="22349"/>
          <a:stretch/>
        </p:blipFill>
        <p:spPr>
          <a:xfrm rot="10800000">
            <a:off x="71932" y="1233188"/>
            <a:ext cx="8712968" cy="3177329"/>
          </a:xfrm>
          <a:prstGeom prst="rect">
            <a:avLst/>
          </a:prstGeom>
        </p:spPr>
      </p:pic>
      <p:pic>
        <p:nvPicPr>
          <p:cNvPr id="7" name="Grafik 6" descr="bbuformula.jpg">
            <a:extLst>
              <a:ext uri="{FF2B5EF4-FFF2-40B4-BE49-F238E27FC236}">
                <a16:creationId xmlns:a16="http://schemas.microsoft.com/office/drawing/2014/main" id="{FCEB03FC-9105-48BD-B34C-A214E6E71D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97152"/>
            <a:ext cx="5328592" cy="1213717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D502F7B-3082-453B-81CE-AAD7B6C50ADB}"/>
              </a:ext>
            </a:extLst>
          </p:cNvPr>
          <p:cNvCxnSpPr/>
          <p:nvPr/>
        </p:nvCxnSpPr>
        <p:spPr>
          <a:xfrm flipH="1">
            <a:off x="6408636" y="1521220"/>
            <a:ext cx="2232248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58F650A-0413-477D-8FAD-6531B9C5CB57}"/>
              </a:ext>
            </a:extLst>
          </p:cNvPr>
          <p:cNvCxnSpPr/>
          <p:nvPr/>
        </p:nvCxnSpPr>
        <p:spPr>
          <a:xfrm flipH="1">
            <a:off x="2520204" y="2385316"/>
            <a:ext cx="288032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5B6221F-93BD-4EA3-BCCB-34AEA55C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376190" y="729135"/>
            <a:ext cx="2275409" cy="2175390"/>
            <a:chOff x="1403648" y="3789040"/>
            <a:chExt cx="2741457" cy="2620952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AE89202-8CCE-4B77-BA6C-C03C6F2BD5F0}"/>
                </a:ext>
              </a:extLst>
            </p:cNvPr>
            <p:cNvGrpSpPr/>
            <p:nvPr/>
          </p:nvGrpSpPr>
          <p:grpSpPr>
            <a:xfrm>
              <a:off x="1403648" y="3789040"/>
              <a:ext cx="2741457" cy="2620952"/>
              <a:chOff x="0" y="2204864"/>
              <a:chExt cx="2741457" cy="2620952"/>
            </a:xfrm>
          </p:grpSpPr>
          <p:pic>
            <p:nvPicPr>
              <p:cNvPr id="13" name="Grafik 12" descr="dipoleTM110_h.bmp">
                <a:extLst>
                  <a:ext uri="{FF2B5EF4-FFF2-40B4-BE49-F238E27FC236}">
                    <a16:creationId xmlns:a16="http://schemas.microsoft.com/office/drawing/2014/main" id="{2175A204-1067-4BF5-8D6D-E6A4E50B3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39552" y="2204864"/>
                <a:ext cx="2201905" cy="2620952"/>
              </a:xfrm>
              <a:prstGeom prst="rect">
                <a:avLst/>
              </a:prstGeom>
            </p:spPr>
          </p:pic>
          <p:sp>
            <p:nvSpPr>
              <p:cNvPr id="14" name="Bogen 13">
                <a:extLst>
                  <a:ext uri="{FF2B5EF4-FFF2-40B4-BE49-F238E27FC236}">
                    <a16:creationId xmlns:a16="http://schemas.microsoft.com/office/drawing/2014/main" id="{8097BB2B-ECD2-4B88-BF38-3319BA887211}"/>
                  </a:ext>
                </a:extLst>
              </p:cNvPr>
              <p:cNvSpPr/>
              <p:nvPr/>
            </p:nvSpPr>
            <p:spPr>
              <a:xfrm>
                <a:off x="0" y="3429000"/>
                <a:ext cx="2016224" cy="936104"/>
              </a:xfrm>
              <a:prstGeom prst="arc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Gerade Verbindung 13">
                <a:extLst>
                  <a:ext uri="{FF2B5EF4-FFF2-40B4-BE49-F238E27FC236}">
                    <a16:creationId xmlns:a16="http://schemas.microsoft.com/office/drawing/2014/main" id="{6DB603FD-6CE1-4CE5-8477-1FA711EDB6A6}"/>
                  </a:ext>
                </a:extLst>
              </p:cNvPr>
              <p:cNvCxnSpPr/>
              <p:nvPr/>
            </p:nvCxnSpPr>
            <p:spPr>
              <a:xfrm>
                <a:off x="1151764" y="3420035"/>
                <a:ext cx="1152128" cy="1440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538F85B-291F-4AEA-8006-35091DBCB498}"/>
                </a:ext>
              </a:extLst>
            </p:cNvPr>
            <p:cNvSpPr txBox="1"/>
            <p:nvPr/>
          </p:nvSpPr>
          <p:spPr>
            <a:xfrm>
              <a:off x="2051720" y="3861048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baseline="30000" dirty="0"/>
                <a:t>st</a:t>
              </a:r>
            </a:p>
          </p:txBody>
        </p:sp>
      </p:grpSp>
      <p:sp>
        <p:nvSpPr>
          <p:cNvPr id="16" name="Freihandform 28">
            <a:extLst>
              <a:ext uri="{FF2B5EF4-FFF2-40B4-BE49-F238E27FC236}">
                <a16:creationId xmlns:a16="http://schemas.microsoft.com/office/drawing/2014/main" id="{268B3C0B-9DF6-4A3B-BD41-580C6FA60B1A}"/>
              </a:ext>
            </a:extLst>
          </p:cNvPr>
          <p:cNvSpPr/>
          <p:nvPr/>
        </p:nvSpPr>
        <p:spPr>
          <a:xfrm>
            <a:off x="224193" y="2376674"/>
            <a:ext cx="1935971" cy="1880849"/>
          </a:xfrm>
          <a:custGeom>
            <a:avLst/>
            <a:gdLst>
              <a:gd name="connsiteX0" fmla="*/ 1925905 w 1958273"/>
              <a:gd name="connsiteY0" fmla="*/ 0 h 1877352"/>
              <a:gd name="connsiteX1" fmla="*/ 946769 w 1958273"/>
              <a:gd name="connsiteY1" fmla="*/ 0 h 1877352"/>
              <a:gd name="connsiteX2" fmla="*/ 744468 w 1958273"/>
              <a:gd name="connsiteY2" fmla="*/ 48552 h 1877352"/>
              <a:gd name="connsiteX3" fmla="*/ 582627 w 1958273"/>
              <a:gd name="connsiteY3" fmla="*/ 105196 h 1877352"/>
              <a:gd name="connsiteX4" fmla="*/ 40461 w 1958273"/>
              <a:gd name="connsiteY4" fmla="*/ 687823 h 1877352"/>
              <a:gd name="connsiteX5" fmla="*/ 0 w 1958273"/>
              <a:gd name="connsiteY5" fmla="*/ 768743 h 1877352"/>
              <a:gd name="connsiteX6" fmla="*/ 8092 w 1958273"/>
              <a:gd name="connsiteY6" fmla="*/ 1173345 h 1877352"/>
              <a:gd name="connsiteX7" fmla="*/ 113289 w 1958273"/>
              <a:gd name="connsiteY7" fmla="*/ 1310910 h 1877352"/>
              <a:gd name="connsiteX8" fmla="*/ 704008 w 1958273"/>
              <a:gd name="connsiteY8" fmla="*/ 1877352 h 1877352"/>
              <a:gd name="connsiteX9" fmla="*/ 1958273 w 1958273"/>
              <a:gd name="connsiteY9" fmla="*/ 1877352 h 18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8273" h="1877352">
                <a:moveTo>
                  <a:pt x="1925905" y="0"/>
                </a:moveTo>
                <a:lnTo>
                  <a:pt x="946769" y="0"/>
                </a:lnTo>
                <a:lnTo>
                  <a:pt x="744468" y="48552"/>
                </a:lnTo>
                <a:lnTo>
                  <a:pt x="582627" y="105196"/>
                </a:lnTo>
                <a:lnTo>
                  <a:pt x="40461" y="687823"/>
                </a:lnTo>
                <a:lnTo>
                  <a:pt x="0" y="768743"/>
                </a:lnTo>
                <a:lnTo>
                  <a:pt x="8092" y="1173345"/>
                </a:lnTo>
                <a:lnTo>
                  <a:pt x="113289" y="1310910"/>
                </a:lnTo>
                <a:lnTo>
                  <a:pt x="704008" y="1877352"/>
                </a:lnTo>
                <a:lnTo>
                  <a:pt x="1958273" y="1877352"/>
                </a:ln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ihandform 29">
            <a:extLst>
              <a:ext uri="{FF2B5EF4-FFF2-40B4-BE49-F238E27FC236}">
                <a16:creationId xmlns:a16="http://schemas.microsoft.com/office/drawing/2014/main" id="{C07EF475-3B12-4AD3-B0A4-47C27DEDDAE2}"/>
              </a:ext>
            </a:extLst>
          </p:cNvPr>
          <p:cNvSpPr/>
          <p:nvPr/>
        </p:nvSpPr>
        <p:spPr>
          <a:xfrm flipH="1">
            <a:off x="5912825" y="2385316"/>
            <a:ext cx="1935971" cy="1880849"/>
          </a:xfrm>
          <a:custGeom>
            <a:avLst/>
            <a:gdLst>
              <a:gd name="connsiteX0" fmla="*/ 1925905 w 1958273"/>
              <a:gd name="connsiteY0" fmla="*/ 0 h 1877352"/>
              <a:gd name="connsiteX1" fmla="*/ 946769 w 1958273"/>
              <a:gd name="connsiteY1" fmla="*/ 0 h 1877352"/>
              <a:gd name="connsiteX2" fmla="*/ 744468 w 1958273"/>
              <a:gd name="connsiteY2" fmla="*/ 48552 h 1877352"/>
              <a:gd name="connsiteX3" fmla="*/ 582627 w 1958273"/>
              <a:gd name="connsiteY3" fmla="*/ 105196 h 1877352"/>
              <a:gd name="connsiteX4" fmla="*/ 40461 w 1958273"/>
              <a:gd name="connsiteY4" fmla="*/ 687823 h 1877352"/>
              <a:gd name="connsiteX5" fmla="*/ 0 w 1958273"/>
              <a:gd name="connsiteY5" fmla="*/ 768743 h 1877352"/>
              <a:gd name="connsiteX6" fmla="*/ 8092 w 1958273"/>
              <a:gd name="connsiteY6" fmla="*/ 1173345 h 1877352"/>
              <a:gd name="connsiteX7" fmla="*/ 113289 w 1958273"/>
              <a:gd name="connsiteY7" fmla="*/ 1310910 h 1877352"/>
              <a:gd name="connsiteX8" fmla="*/ 704008 w 1958273"/>
              <a:gd name="connsiteY8" fmla="*/ 1877352 h 1877352"/>
              <a:gd name="connsiteX9" fmla="*/ 1958273 w 1958273"/>
              <a:gd name="connsiteY9" fmla="*/ 1877352 h 18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8273" h="1877352">
                <a:moveTo>
                  <a:pt x="1925905" y="0"/>
                </a:moveTo>
                <a:lnTo>
                  <a:pt x="946769" y="0"/>
                </a:lnTo>
                <a:lnTo>
                  <a:pt x="744468" y="48552"/>
                </a:lnTo>
                <a:lnTo>
                  <a:pt x="582627" y="105196"/>
                </a:lnTo>
                <a:lnTo>
                  <a:pt x="40461" y="687823"/>
                </a:lnTo>
                <a:lnTo>
                  <a:pt x="0" y="768743"/>
                </a:lnTo>
                <a:lnTo>
                  <a:pt x="8092" y="1173345"/>
                </a:lnTo>
                <a:lnTo>
                  <a:pt x="113289" y="1310910"/>
                </a:lnTo>
                <a:lnTo>
                  <a:pt x="704008" y="1877352"/>
                </a:lnTo>
                <a:lnTo>
                  <a:pt x="1958273" y="1877352"/>
                </a:lnTo>
              </a:path>
            </a:pathLst>
          </a:cu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A92ACC9-832F-4F8C-95F4-70D8AFCF7B81}"/>
              </a:ext>
            </a:extLst>
          </p:cNvPr>
          <p:cNvGrpSpPr>
            <a:grpSpLocks noChangeAspect="1"/>
          </p:cNvGrpSpPr>
          <p:nvPr/>
        </p:nvGrpSpPr>
        <p:grpSpPr>
          <a:xfrm>
            <a:off x="4464420" y="2529332"/>
            <a:ext cx="1561981" cy="2153257"/>
            <a:chOff x="4427984" y="3501008"/>
            <a:chExt cx="1881905" cy="2594286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70346C1E-44FD-479F-AECE-66526A22C4D0}"/>
                </a:ext>
              </a:extLst>
            </p:cNvPr>
            <p:cNvGrpSpPr/>
            <p:nvPr/>
          </p:nvGrpSpPr>
          <p:grpSpPr>
            <a:xfrm>
              <a:off x="4427984" y="3501008"/>
              <a:ext cx="1881905" cy="2594286"/>
              <a:chOff x="2843808" y="2204864"/>
              <a:chExt cx="1881905" cy="2594286"/>
            </a:xfrm>
          </p:grpSpPr>
          <p:pic>
            <p:nvPicPr>
              <p:cNvPr id="21" name="Grafik 20" descr="dipoleTM110_e.bmp">
                <a:extLst>
                  <a:ext uri="{FF2B5EF4-FFF2-40B4-BE49-F238E27FC236}">
                    <a16:creationId xmlns:a16="http://schemas.microsoft.com/office/drawing/2014/main" id="{699D964F-FE7D-411A-859A-1E0CDCA6D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843808" y="2204864"/>
                <a:ext cx="1881905" cy="2594286"/>
              </a:xfrm>
              <a:prstGeom prst="rect">
                <a:avLst/>
              </a:prstGeom>
            </p:spPr>
          </p:pic>
          <p:cxnSp>
            <p:nvCxnSpPr>
              <p:cNvPr id="22" name="Gerade Verbindung mit Pfeil 21">
                <a:extLst>
                  <a:ext uri="{FF2B5EF4-FFF2-40B4-BE49-F238E27FC236}">
                    <a16:creationId xmlns:a16="http://schemas.microsoft.com/office/drawing/2014/main" id="{E02CCCD9-B7C1-4934-86EF-31F68A222060}"/>
                  </a:ext>
                </a:extLst>
              </p:cNvPr>
              <p:cNvCxnSpPr/>
              <p:nvPr/>
            </p:nvCxnSpPr>
            <p:spPr>
              <a:xfrm>
                <a:off x="3275856" y="3140968"/>
                <a:ext cx="1296144" cy="14401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12">
                <a:extLst>
                  <a:ext uri="{FF2B5EF4-FFF2-40B4-BE49-F238E27FC236}">
                    <a16:creationId xmlns:a16="http://schemas.microsoft.com/office/drawing/2014/main" id="{2815CBC9-E2B3-4238-87E6-1465738A17EA}"/>
                  </a:ext>
                </a:extLst>
              </p:cNvPr>
              <p:cNvCxnSpPr/>
              <p:nvPr/>
            </p:nvCxnSpPr>
            <p:spPr>
              <a:xfrm>
                <a:off x="3347864" y="3429000"/>
                <a:ext cx="1152128" cy="1440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9DAABDC-5F52-42A2-9A08-D850D13DC52B}"/>
                </a:ext>
              </a:extLst>
            </p:cNvPr>
            <p:cNvSpPr txBox="1"/>
            <p:nvPr/>
          </p:nvSpPr>
          <p:spPr>
            <a:xfrm>
              <a:off x="4499992" y="3573016"/>
              <a:ext cx="482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</a:p>
          </p:txBody>
        </p:sp>
      </p:grp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55F1E599-5F17-4F22-81FF-911B73BC9F4E}"/>
              </a:ext>
            </a:extLst>
          </p:cNvPr>
          <p:cNvCxnSpPr/>
          <p:nvPr/>
        </p:nvCxnSpPr>
        <p:spPr>
          <a:xfrm flipH="1">
            <a:off x="2520204" y="2313308"/>
            <a:ext cx="288032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F5BBB80E-0033-4555-AD1D-EA15A3ED52B5}"/>
              </a:ext>
            </a:extLst>
          </p:cNvPr>
          <p:cNvSpPr txBox="1"/>
          <p:nvPr/>
        </p:nvSpPr>
        <p:spPr>
          <a:xfrm>
            <a:off x="7717158" y="1940947"/>
            <a:ext cx="4504246" cy="5355312"/>
          </a:xfrm>
          <a:prstGeom prst="rect">
            <a:avLst/>
          </a:prstGeom>
          <a:solidFill>
            <a:schemeClr val="accent1"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Multi-pass transverse beam breakup (BBU):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 injected beam receives an initial kick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by a given dipole higher </a:t>
            </a:r>
            <a:r>
              <a:rPr lang="en-US" dirty="0" err="1">
                <a:solidFill>
                  <a:schemeClr val="bg1"/>
                </a:solidFill>
              </a:rPr>
              <a:t>oder</a:t>
            </a:r>
            <a:r>
              <a:rPr lang="en-US" dirty="0">
                <a:solidFill>
                  <a:schemeClr val="bg1"/>
                </a:solidFill>
              </a:rPr>
              <a:t> mode (HOM)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or excites in first pass a dipole mode by its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initial injection caused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Following beam is deflected by the dipole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mode and receives more offset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 stronger</a:t>
            </a:r>
            <a:b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excitation of HOM if phase advance by</a:t>
            </a:r>
            <a:b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optics allows positive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Single mode BBU can be mitigated by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proper setting of optics phase advance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(while preserving recovery) or by</a:t>
            </a:r>
            <a:b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RF feedback techniques within cavity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or transverse optics manipulations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Multi-mode problem usually tackled by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proper HOM damping techniques</a:t>
            </a:r>
          </a:p>
          <a:p>
            <a:br>
              <a:rPr lang="en-US" dirty="0"/>
            </a:br>
            <a:br>
              <a:rPr lang="en-US" dirty="0"/>
            </a:br>
            <a:endParaRPr lang="de-DE" dirty="0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271AD66-D9B3-44DF-B954-D0E61A8A770D}"/>
              </a:ext>
            </a:extLst>
          </p:cNvPr>
          <p:cNvGrpSpPr/>
          <p:nvPr/>
        </p:nvGrpSpPr>
        <p:grpSpPr>
          <a:xfrm>
            <a:off x="4157238" y="5054597"/>
            <a:ext cx="3558039" cy="1456293"/>
            <a:chOff x="4157238" y="5054597"/>
            <a:chExt cx="3558039" cy="1456293"/>
          </a:xfrm>
        </p:grpSpPr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0E9CF315-8759-41D9-84E8-BECFF362699E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 flipV="1">
              <a:off x="4157238" y="5898777"/>
              <a:ext cx="390212" cy="2889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532743F-0EAB-4248-894E-21643AA1ADD2}"/>
                </a:ext>
              </a:extLst>
            </p:cNvPr>
            <p:cNvSpPr txBox="1"/>
            <p:nvPr/>
          </p:nvSpPr>
          <p:spPr>
            <a:xfrm>
              <a:off x="4547450" y="5864559"/>
              <a:ext cx="29686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Sum and product of transport</a:t>
              </a:r>
              <a:br>
                <a:rPr lang="en-US" dirty="0"/>
              </a:br>
              <a:r>
                <a:rPr lang="en-US" dirty="0"/>
                <a:t>matrix, HOM polarization </a:t>
              </a:r>
              <a:endParaRPr lang="de-DE" dirty="0"/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0D9D06F1-0257-46DB-9EFE-E755AE0B2075}"/>
                </a:ext>
              </a:extLst>
            </p:cNvPr>
            <p:cNvCxnSpPr/>
            <p:nvPr/>
          </p:nvCxnSpPr>
          <p:spPr>
            <a:xfrm flipH="1">
              <a:off x="5468499" y="5303637"/>
              <a:ext cx="358560" cy="173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B960CD6-0C8E-46CB-AF93-ABA5441BE068}"/>
                </a:ext>
              </a:extLst>
            </p:cNvPr>
            <p:cNvSpPr txBox="1"/>
            <p:nvPr/>
          </p:nvSpPr>
          <p:spPr>
            <a:xfrm>
              <a:off x="5829761" y="5054597"/>
              <a:ext cx="1885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Recirculation time</a:t>
              </a:r>
              <a:endParaRPr lang="de-DE" dirty="0"/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46BD9895-10BB-4680-8408-F6581BB91A35}"/>
              </a:ext>
            </a:extLst>
          </p:cNvPr>
          <p:cNvSpPr txBox="1"/>
          <p:nvPr/>
        </p:nvSpPr>
        <p:spPr>
          <a:xfrm>
            <a:off x="101587" y="4541601"/>
            <a:ext cx="305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Single cavity, single HOM case!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C1F8EBB-F066-466C-863E-70B5847B003F}"/>
              </a:ext>
            </a:extLst>
          </p:cNvPr>
          <p:cNvSpPr txBox="1"/>
          <p:nvPr/>
        </p:nvSpPr>
        <p:spPr>
          <a:xfrm>
            <a:off x="4670799" y="771283"/>
            <a:ext cx="211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110</a:t>
            </a:r>
            <a:r>
              <a:rPr lang="en-US" dirty="0"/>
              <a:t> magnetic field</a:t>
            </a:r>
            <a:endParaRPr lang="de-DE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BFDC1287-69DE-47E0-B685-1B4230181373}"/>
              </a:ext>
            </a:extLst>
          </p:cNvPr>
          <p:cNvSpPr txBox="1"/>
          <p:nvPr/>
        </p:nvSpPr>
        <p:spPr>
          <a:xfrm>
            <a:off x="2124274" y="3221709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110</a:t>
            </a:r>
            <a:r>
              <a:rPr lang="en-US" dirty="0"/>
              <a:t> electric field</a:t>
            </a:r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B3D4E4A4-CED4-4F52-92EE-59D37B8B1F46}"/>
              </a:ext>
            </a:extLst>
          </p:cNvPr>
          <p:cNvGrpSpPr/>
          <p:nvPr/>
        </p:nvGrpSpPr>
        <p:grpSpPr>
          <a:xfrm>
            <a:off x="40449" y="5303637"/>
            <a:ext cx="4287301" cy="1544513"/>
            <a:chOff x="40449" y="5303637"/>
            <a:chExt cx="4287301" cy="154451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7B1DFB7-4A1E-43DC-8432-4ED79B8A5355}"/>
                </a:ext>
              </a:extLst>
            </p:cNvPr>
            <p:cNvSpPr/>
            <p:nvPr/>
          </p:nvSpPr>
          <p:spPr>
            <a:xfrm>
              <a:off x="1976511" y="5303637"/>
              <a:ext cx="1659931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384C614E-9D86-4886-8010-F15B9AA81063}"/>
                </a:ext>
              </a:extLst>
            </p:cNvPr>
            <p:cNvSpPr txBox="1"/>
            <p:nvPr/>
          </p:nvSpPr>
          <p:spPr>
            <a:xfrm>
              <a:off x="40449" y="6201819"/>
              <a:ext cx="2887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Cavity figure of merits:</a:t>
              </a:r>
              <a:br>
                <a:rPr lang="en-US" dirty="0">
                  <a:solidFill>
                    <a:schemeClr val="accent1"/>
                  </a:solidFill>
                </a:rPr>
              </a:br>
              <a:r>
                <a:rPr lang="en-US" dirty="0">
                  <a:solidFill>
                    <a:schemeClr val="accent1"/>
                  </a:solidFill>
                </a:rPr>
                <a:t>R/Q, w determined by shape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B9603ECB-FDF0-4081-8E4A-C9962F814D0A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1484402" y="5914633"/>
              <a:ext cx="783342" cy="287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14183107-F1F3-4792-84FE-66202E923278}"/>
                </a:ext>
              </a:extLst>
            </p:cNvPr>
            <p:cNvCxnSpPr/>
            <p:nvPr/>
          </p:nvCxnSpPr>
          <p:spPr>
            <a:xfrm flipH="1" flipV="1">
              <a:off x="3160309" y="5864559"/>
              <a:ext cx="171845" cy="4107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CDDB1F58-4605-4A7A-8CAE-7938B61F5503}"/>
                </a:ext>
              </a:extLst>
            </p:cNvPr>
            <p:cNvSpPr txBox="1"/>
            <p:nvPr/>
          </p:nvSpPr>
          <p:spPr>
            <a:xfrm>
              <a:off x="2774120" y="6232878"/>
              <a:ext cx="1553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HOM damping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1600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animBg="1"/>
      <p:bldP spid="17" grpId="0" uiExpand="1" animBg="1"/>
      <p:bldP spid="26" grpId="0" uiExpand="1" build="p" animBg="1"/>
      <p:bldP spid="33" grpId="0"/>
      <p:bldP spid="39" grpId="0" uiExpand="1"/>
      <p:bldP spid="40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77850" y="-51035"/>
            <a:ext cx="11036300" cy="1286514"/>
          </a:xfrm>
        </p:spPr>
        <p:txBody>
          <a:bodyPr>
            <a:normAutofit/>
          </a:bodyPr>
          <a:lstStyle/>
          <a:p>
            <a:r>
              <a:rPr lang="en-US" dirty="0"/>
              <a:t>No machine without beam optics!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830406-648B-48BF-957E-F922FE5B7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595" b="27525"/>
          <a:stretch/>
        </p:blipFill>
        <p:spPr>
          <a:xfrm>
            <a:off x="4070" y="895707"/>
            <a:ext cx="8521314" cy="3277220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46554"/>
              </p:ext>
            </p:extLst>
          </p:nvPr>
        </p:nvGraphicFramePr>
        <p:xfrm>
          <a:off x="9420125" y="873955"/>
          <a:ext cx="2395644" cy="1371600"/>
        </p:xfrm>
        <a:graphic>
          <a:graphicData uri="http://schemas.openxmlformats.org/drawingml/2006/table">
            <a:tbl>
              <a:tblPr firstRow="1" bandRow="1"/>
              <a:tblGrid>
                <a:gridCol w="144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200" b="1" dirty="0"/>
                        <a:t>Parameters </a:t>
                      </a:r>
                      <a:r>
                        <a:rPr lang="de-DE" sz="1200" b="1" dirty="0" err="1"/>
                        <a:t>at</a:t>
                      </a:r>
                      <a:r>
                        <a:rPr lang="de-DE" sz="1200" b="1" dirty="0"/>
                        <a:t> LINAC </a:t>
                      </a:r>
                      <a:r>
                        <a:rPr lang="de-DE" sz="1200" b="1" dirty="0" err="1"/>
                        <a:t>exit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Energy / MeV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50.1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Bunch length / </a:t>
                      </a:r>
                      <a:r>
                        <a:rPr lang="en-US" sz="1200" dirty="0" err="1"/>
                        <a:t>ps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 4.65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Emittance </a:t>
                      </a:r>
                      <a:r>
                        <a:rPr lang="en-US" sz="1200" dirty="0" err="1"/>
                        <a:t>x,y</a:t>
                      </a:r>
                      <a:r>
                        <a:rPr lang="en-US" sz="1200" dirty="0"/>
                        <a:t> / µm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0.58/0.41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/>
                        <a:t>Energy spread / </a:t>
                      </a:r>
                      <a:r>
                        <a:rPr lang="en-US" sz="1200" dirty="0" err="1"/>
                        <a:t>keV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/>
                        <a:t>254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73" y="4171794"/>
            <a:ext cx="4608512" cy="200096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310" y="4463188"/>
            <a:ext cx="2735711" cy="16238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162226" y="2276379"/>
            <a:ext cx="4176336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Injector and </a:t>
            </a:r>
            <a:r>
              <a:rPr lang="en-US" sz="2000" dirty="0" err="1"/>
              <a:t>recirculator</a:t>
            </a:r>
            <a:br>
              <a:rPr lang="en-US" sz="2000" dirty="0"/>
            </a:br>
            <a:r>
              <a:rPr lang="en-US" sz="2000" dirty="0"/>
              <a:t>optics design, magnet</a:t>
            </a:r>
            <a:br>
              <a:rPr lang="en-US" sz="2000" dirty="0"/>
            </a:br>
            <a:r>
              <a:rPr lang="en-US" sz="2000" dirty="0"/>
              <a:t>layout, collimators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Wanted vs. unwanted</a:t>
            </a:r>
            <a:br>
              <a:rPr lang="en-US" sz="2000" dirty="0"/>
            </a:br>
            <a:r>
              <a:rPr lang="en-US" sz="2000" dirty="0"/>
              <a:t>beam studies, dark</a:t>
            </a:r>
            <a:br>
              <a:rPr lang="en-US" sz="2000" dirty="0"/>
            </a:br>
            <a:r>
              <a:rPr lang="en-US" sz="2000" dirty="0"/>
              <a:t>current, halo formation,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Beam break-up studies</a:t>
            </a:r>
            <a:br>
              <a:rPr lang="en-US" sz="2000" dirty="0"/>
            </a:br>
            <a:r>
              <a:rPr lang="en-US" sz="2000" dirty="0"/>
              <a:t>and countermeasures</a:t>
            </a:r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Orientation of injector cavities</a:t>
            </a:r>
            <a:br>
              <a:rPr lang="en-US" sz="2000" dirty="0"/>
            </a:br>
            <a:r>
              <a:rPr lang="en-US" sz="2000" dirty="0"/>
              <a:t>optimized to: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Reduce coupler kick effects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Limit back travelling dark current</a:t>
            </a:r>
            <a:br>
              <a:rPr lang="en-US" sz="1600" dirty="0"/>
            </a:br>
            <a:r>
              <a:rPr lang="en-US" sz="1600" dirty="0"/>
              <a:t>towards cathode</a:t>
            </a:r>
          </a:p>
          <a:p>
            <a:pPr marL="838190" lvl="1" indent="-380990">
              <a:buClr>
                <a:schemeClr val="accent3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Short pulse and low emittance modes</a:t>
            </a:r>
          </a:p>
          <a:p>
            <a:pPr>
              <a:buClr>
                <a:schemeClr val="accent3"/>
              </a:buClr>
            </a:pPr>
            <a:endParaRPr lang="en-US" sz="2000" dirty="0"/>
          </a:p>
          <a:p>
            <a:pPr marL="380990" indent="-38099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693567" y="6191023"/>
            <a:ext cx="355020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M. Abo-Bakr, M. McAteer, J. </a:t>
            </a:r>
            <a:r>
              <a:rPr lang="en-US" sz="1867" dirty="0" err="1"/>
              <a:t>Völker</a:t>
            </a:r>
            <a:endParaRPr lang="en-US" sz="1867" dirty="0"/>
          </a:p>
          <a:p>
            <a:r>
              <a:rPr lang="en-US" sz="1867" dirty="0"/>
              <a:t>B. </a:t>
            </a:r>
            <a:r>
              <a:rPr lang="en-US" sz="1867" dirty="0" err="1"/>
              <a:t>Kuske</a:t>
            </a:r>
            <a:r>
              <a:rPr lang="en-US" sz="1867" dirty="0"/>
              <a:t>, M. </a:t>
            </a:r>
            <a:r>
              <a:rPr lang="en-US" sz="1867" dirty="0" err="1"/>
              <a:t>Matveenko</a:t>
            </a:r>
            <a:r>
              <a:rPr lang="en-US" sz="1867" dirty="0"/>
              <a:t>, et al.</a:t>
            </a:r>
            <a:endParaRPr lang="de-DE" sz="1867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ACDEE10-0981-4789-B2A8-92CA13056C44}"/>
              </a:ext>
            </a:extLst>
          </p:cNvPr>
          <p:cNvSpPr txBox="1"/>
          <p:nvPr/>
        </p:nvSpPr>
        <p:spPr>
          <a:xfrm>
            <a:off x="5728447" y="4976190"/>
            <a:ext cx="137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 field</a:t>
            </a:r>
          </a:p>
          <a:p>
            <a:r>
              <a:rPr lang="en-US" dirty="0"/>
              <a:t>emission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ED29A6-104A-4F70-B4E0-70970E9847E5}"/>
              </a:ext>
            </a:extLst>
          </p:cNvPr>
          <p:cNvSpPr txBox="1"/>
          <p:nvPr/>
        </p:nvSpPr>
        <p:spPr>
          <a:xfrm>
            <a:off x="856868" y="5137002"/>
            <a:ext cx="254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current losses along</a:t>
            </a:r>
          </a:p>
          <a:p>
            <a:r>
              <a:rPr lang="en-US" dirty="0"/>
              <a:t>injector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342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76876" y="-82170"/>
            <a:ext cx="11036300" cy="1476375"/>
          </a:xfrm>
        </p:spPr>
        <p:txBody>
          <a:bodyPr>
            <a:normAutofit/>
          </a:bodyPr>
          <a:lstStyle/>
          <a:p>
            <a:r>
              <a:rPr lang="en-US" dirty="0"/>
              <a:t>Complete impedance analysis of the machine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09D2F0-16B2-4666-8A66-C8AEDADD5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Achievements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3" y="1037373"/>
            <a:ext cx="2208245" cy="53030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669" y="1124744"/>
            <a:ext cx="2616507" cy="35523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119669" y="4824613"/>
            <a:ext cx="89094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Impedance analysis, optimization and final loss factor</a:t>
            </a:r>
            <a:br>
              <a:rPr lang="en-US" sz="2400" dirty="0"/>
            </a:br>
            <a:r>
              <a:rPr lang="en-US" sz="2400" dirty="0"/>
              <a:t>calculation of the complete </a:t>
            </a:r>
            <a:r>
              <a:rPr lang="en-US" sz="2400" dirty="0" err="1"/>
              <a:t>bERLinPro</a:t>
            </a:r>
            <a:r>
              <a:rPr lang="en-US" sz="2400" dirty="0"/>
              <a:t> ERL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Redesign of collimators, bellows, diagnostic sections, etc..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Basis for placement of temperature sensors along vacuum chamber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20756"/>
            <a:ext cx="1536171" cy="36074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775236" y="1206815"/>
            <a:ext cx="36765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Wake field calculations</a:t>
            </a:r>
            <a:br>
              <a:rPr lang="en-US" sz="2400" dirty="0"/>
            </a:br>
            <a:r>
              <a:rPr lang="en-US" sz="2400" dirty="0"/>
              <a:t>done up to 30 GHz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Results re-mapped to</a:t>
            </a:r>
            <a:br>
              <a:rPr lang="en-US" sz="2400" dirty="0"/>
            </a:br>
            <a:r>
              <a:rPr lang="en-US" sz="2400" dirty="0" err="1"/>
              <a:t>bERLinPro</a:t>
            </a:r>
            <a:r>
              <a:rPr lang="en-US" sz="2400" dirty="0"/>
              <a:t> bunch pattern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Similar studies done for</a:t>
            </a:r>
            <a:br>
              <a:rPr lang="en-US" sz="2400" dirty="0"/>
            </a:br>
            <a:r>
              <a:rPr lang="en-US" sz="2400" dirty="0"/>
              <a:t>cavity string of </a:t>
            </a:r>
            <a:r>
              <a:rPr lang="en-US" sz="2400" dirty="0" err="1"/>
              <a:t>Linac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/>
              <a:t>Booster</a:t>
            </a:r>
            <a:endParaRPr lang="de-DE" sz="2400" dirty="0"/>
          </a:p>
        </p:txBody>
      </p:sp>
      <p:sp>
        <p:nvSpPr>
          <p:cNvPr id="13" name="Textfeld 12"/>
          <p:cNvSpPr txBox="1"/>
          <p:nvPr/>
        </p:nvSpPr>
        <p:spPr>
          <a:xfrm>
            <a:off x="7920203" y="4031945"/>
            <a:ext cx="227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See H.-W. Glock et al.,</a:t>
            </a:r>
          </a:p>
          <a:p>
            <a:r>
              <a:rPr lang="en-US" sz="1600" dirty="0"/>
              <a:t>IPAC 2015, Richmond, VA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20685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0.9|9.6|18"/>
</p:tagLst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3367</Words>
  <Application>Microsoft Office PowerPoint</Application>
  <PresentationFormat>Breitbild</PresentationFormat>
  <Paragraphs>586</Paragraphs>
  <Slides>32</Slides>
  <Notes>4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Century751 BT</vt:lpstr>
      <vt:lpstr>Courier New</vt:lpstr>
      <vt:lpstr>Monotype Sorts</vt:lpstr>
      <vt:lpstr>Source Sans Pro</vt:lpstr>
      <vt:lpstr>Source Sans Pro Light</vt:lpstr>
      <vt:lpstr>Source Sans Pro Semibold</vt:lpstr>
      <vt:lpstr>Symbol</vt:lpstr>
      <vt:lpstr>Office</vt:lpstr>
      <vt:lpstr>CorelDRAW</vt:lpstr>
      <vt:lpstr>Status and Perspective  </vt:lpstr>
      <vt:lpstr>Outline of today’s presentation</vt:lpstr>
      <vt:lpstr>Where is bERLinPro?</vt:lpstr>
      <vt:lpstr>Why bERLinPro, why ERLs? </vt:lpstr>
      <vt:lpstr>bERLinPro ERL after re-scoping in 2012</vt:lpstr>
      <vt:lpstr>Challenges for the SRF systems</vt:lpstr>
      <vt:lpstr>Beam break-up in ERLs by main Linac</vt:lpstr>
      <vt:lpstr>No machine without beam optics!</vt:lpstr>
      <vt:lpstr>Complete impedance analysis of the machine</vt:lpstr>
      <vt:lpstr>bERLinPro, a collection of experiences, successes and mishaps</vt:lpstr>
      <vt:lpstr>But progress was made:  SRF photo-injector (2010-2012)</vt:lpstr>
      <vt:lpstr>SRF Photo-injector (Gun)</vt:lpstr>
      <vt:lpstr>SRF Gun Cavity design</vt:lpstr>
      <vt:lpstr>Cold String layout of bERLinPro SRF Gun</vt:lpstr>
      <vt:lpstr>Module layout</vt:lpstr>
      <vt:lpstr>Transfer system and cathode carrier (HZDR modification)</vt:lpstr>
      <vt:lpstr>Operation of first 1.4 cell SRF Gun with cathode exchange mechanism</vt:lpstr>
      <vt:lpstr>Development of high QE cathode and drive Laser</vt:lpstr>
      <vt:lpstr>Recent Achievements  Refurbish SRF Gun</vt:lpstr>
      <vt:lpstr>Impressions of Gun cold string assembly</vt:lpstr>
      <vt:lpstr>Cold String Role out and preparation for cold string test in HTA</vt:lpstr>
      <vt:lpstr>Linac studies</vt:lpstr>
      <vt:lpstr>High power Booster module + couplers</vt:lpstr>
      <vt:lpstr>Recent Achievements  High Power Coupler Processing</vt:lpstr>
      <vt:lpstr>Warm beamline, magnets, diagnostics, power supplies</vt:lpstr>
      <vt:lpstr>A glance at diagnostics and vacuum system</vt:lpstr>
      <vt:lpstr>RF and cryogenics installation status</vt:lpstr>
      <vt:lpstr>Recent Achievements  Completion of Recirculator vacuum </vt:lpstr>
      <vt:lpstr>View of the photo-cathode laser and its control </vt:lpstr>
      <vt:lpstr>bERLinPro, quo vadis?</vt:lpstr>
      <vt:lpstr>What is coming next?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Neumann, Axel</cp:lastModifiedBy>
  <cp:revision>164</cp:revision>
  <dcterms:created xsi:type="dcterms:W3CDTF">2021-07-30T13:31:34Z</dcterms:created>
  <dcterms:modified xsi:type="dcterms:W3CDTF">2021-12-09T15:40:01Z</dcterms:modified>
</cp:coreProperties>
</file>