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6"/>
  </p:notesMasterIdLst>
  <p:sldIdLst>
    <p:sldId id="263" r:id="rId2"/>
    <p:sldId id="304" r:id="rId3"/>
    <p:sldId id="362" r:id="rId4"/>
    <p:sldId id="363" r:id="rId5"/>
    <p:sldId id="364" r:id="rId6"/>
    <p:sldId id="265" r:id="rId7"/>
    <p:sldId id="260" r:id="rId8"/>
    <p:sldId id="259" r:id="rId9"/>
    <p:sldId id="371" r:id="rId10"/>
    <p:sldId id="372" r:id="rId11"/>
    <p:sldId id="373" r:id="rId12"/>
    <p:sldId id="374" r:id="rId13"/>
    <p:sldId id="269" r:id="rId14"/>
    <p:sldId id="275" r:id="rId15"/>
    <p:sldId id="274" r:id="rId16"/>
    <p:sldId id="381" r:id="rId17"/>
    <p:sldId id="377" r:id="rId18"/>
    <p:sldId id="375" r:id="rId19"/>
    <p:sldId id="376" r:id="rId20"/>
    <p:sldId id="378" r:id="rId21"/>
    <p:sldId id="379" r:id="rId22"/>
    <p:sldId id="380" r:id="rId23"/>
    <p:sldId id="383" r:id="rId24"/>
    <p:sldId id="384" r:id="rId25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700"/>
    <a:srgbClr val="00294B"/>
    <a:srgbClr val="456487"/>
    <a:srgbClr val="E05314"/>
    <a:srgbClr val="6600CC"/>
    <a:srgbClr val="511F74"/>
    <a:srgbClr val="7A286A"/>
    <a:srgbClr val="DF8A2D"/>
    <a:srgbClr val="F3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0" autoAdjust="0"/>
    <p:restoredTop sz="84022" autoAdjust="0"/>
  </p:normalViewPr>
  <p:slideViewPr>
    <p:cSldViewPr>
      <p:cViewPr>
        <p:scale>
          <a:sx n="100" d="100"/>
          <a:sy n="100" d="100"/>
        </p:scale>
        <p:origin x="-80" y="-8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22/11/21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01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056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19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cd0826aae6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7" name="Google Shape;327;gcd0826aae6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d0826aae6_7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cd0826aae6_7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6529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2691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306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BC699F-DBFB-4FA7-9A20-949047200EDB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07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ro-slide-perso">
  <p:cSld name="2_Intro-slide-pers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" y="0"/>
            <a:ext cx="10772420" cy="605948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0"/>
          <p:cNvSpPr txBox="1"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sz="2400" b="1">
                <a:solidFill>
                  <a:srgbClr val="00294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body" idx="2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>
                <a:solidFill>
                  <a:srgbClr val="FF6700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>
                <a:solidFill>
                  <a:srgbClr val="00294B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>
                <a:solidFill>
                  <a:srgbClr val="456487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3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94B"/>
              </a:buClr>
              <a:buSzPts val="2400"/>
              <a:buNone/>
              <a:defRPr sz="2400" b="1">
                <a:solidFill>
                  <a:srgbClr val="00294B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body" idx="4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700"/>
              </a:buClr>
              <a:buSzPts val="2800"/>
              <a:buChar char="•"/>
              <a:defRPr sz="2800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94B"/>
              </a:buClr>
              <a:buSzPts val="2400"/>
              <a:buChar char="•"/>
              <a:defRPr sz="2400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2000"/>
              <a:buChar char="•"/>
              <a:defRPr sz="2000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56487"/>
              </a:buClr>
              <a:buSzPts val="1800"/>
              <a:buChar char="•"/>
              <a:defRPr>
                <a:solidFill>
                  <a:srgbClr val="456487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dt" idx="10"/>
          </p:nvPr>
        </p:nvSpPr>
        <p:spPr>
          <a:xfrm>
            <a:off x="201812" y="5714820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19/11/2020</a:t>
            </a:r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ftr" idx="11"/>
          </p:nvPr>
        </p:nvSpPr>
        <p:spPr>
          <a:xfrm>
            <a:off x="2938116" y="5714820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1st IJCLab Scientific Council</a:t>
            </a:r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sldNum" idx="12"/>
          </p:nvPr>
        </p:nvSpPr>
        <p:spPr>
          <a:xfrm>
            <a:off x="8159407" y="5714820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400"/>
              <a:buFont typeface="Calibri"/>
              <a:buNone/>
              <a:defRPr sz="2400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433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-slide-fili-perso">
  <p:cSld name="1_Intro-slide-fili-perso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" y="1"/>
            <a:ext cx="10772420" cy="60592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741364" y="1485904"/>
            <a:ext cx="4557712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2"/>
          </p:nvPr>
        </p:nvSpPr>
        <p:spPr>
          <a:xfrm>
            <a:off x="741364" y="2212980"/>
            <a:ext cx="4557712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3"/>
          </p:nvPr>
        </p:nvSpPr>
        <p:spPr>
          <a:xfrm>
            <a:off x="5453062" y="1485904"/>
            <a:ext cx="4579937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body" idx="4"/>
          </p:nvPr>
        </p:nvSpPr>
        <p:spPr>
          <a:xfrm>
            <a:off x="5453062" y="2212980"/>
            <a:ext cx="4579937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2827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356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003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dt" idx="10"/>
          </p:nvPr>
        </p:nvSpPr>
        <p:spPr>
          <a:xfrm>
            <a:off x="201812" y="5714832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ftr" idx="11"/>
          </p:nvPr>
        </p:nvSpPr>
        <p:spPr>
          <a:xfrm>
            <a:off x="2938117" y="5714832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ldNum" idx="12"/>
          </p:nvPr>
        </p:nvSpPr>
        <p:spPr>
          <a:xfrm>
            <a:off x="8159408" y="5714832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2290045" y="149425"/>
            <a:ext cx="5688632" cy="43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356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785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01/03/2020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2" r:id="rId11"/>
    <p:sldLayoutId id="214748371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31.png"/><Relationship Id="rId5" Type="http://schemas.openxmlformats.org/officeDocument/2006/relationships/image" Target="../media/image68.jpeg"/><Relationship Id="rId6" Type="http://schemas.openxmlformats.org/officeDocument/2006/relationships/image" Target="../media/image35.png"/><Relationship Id="rId7" Type="http://schemas.openxmlformats.org/officeDocument/2006/relationships/image" Target="../media/image29.jpg"/><Relationship Id="rId8" Type="http://schemas.openxmlformats.org/officeDocument/2006/relationships/image" Target="../media/image69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75.emf"/><Relationship Id="rId7" Type="http://schemas.openxmlformats.org/officeDocument/2006/relationships/image" Target="../media/image76.jpe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jp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image" Target="../media/image38.jp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png"/><Relationship Id="rId6" Type="http://schemas.openxmlformats.org/officeDocument/2006/relationships/image" Target="../media/image32.jp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8" Type="http://schemas.openxmlformats.org/officeDocument/2006/relationships/image" Target="../media/image54.jpg"/><Relationship Id="rId9" Type="http://schemas.openxmlformats.org/officeDocument/2006/relationships/image" Target="../media/image55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</a:t>
            </a:fld>
            <a:endParaRPr lang="fr-FR" dirty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6" y="2524221"/>
            <a:ext cx="5165465" cy="28653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98355" y="5261992"/>
            <a:ext cx="3061052" cy="356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240" y="2546557"/>
            <a:ext cx="5750786" cy="30227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73819" y="1517576"/>
            <a:ext cx="102258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IJCLab: 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Nouveau </a:t>
            </a:r>
            <a:r>
              <a:rPr lang="en-US" b="1" dirty="0" err="1" smtClean="0">
                <a:solidFill>
                  <a:prstClr val="black"/>
                </a:solidFill>
                <a:latin typeface="Calibri" panose="020F0502020204030204"/>
              </a:rPr>
              <a:t>laboratoire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 né en 2020 de la fusion de 5 </a:t>
            </a:r>
            <a:r>
              <a:rPr lang="en-US" b="1" dirty="0" err="1" smtClean="0">
                <a:solidFill>
                  <a:prstClr val="black"/>
                </a:solidFill>
                <a:latin typeface="Calibri" panose="020F0502020204030204"/>
              </a:rPr>
              <a:t>unités</a:t>
            </a:r>
            <a:r>
              <a:rPr lang="en-US" b="1" dirty="0" smtClean="0">
                <a:solidFill>
                  <a:prstClr val="black"/>
                </a:solidFill>
                <a:latin typeface="Calibri" panose="020F0502020204030204"/>
              </a:rPr>
              <a:t>: CSNSM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, IMNC, IPNO, LAL, LPT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8DFF5A1-7758-8041-BB17-D764F92F1410}"/>
              </a:ext>
            </a:extLst>
          </p:cNvPr>
          <p:cNvSpPr/>
          <p:nvPr/>
        </p:nvSpPr>
        <p:spPr>
          <a:xfrm>
            <a:off x="2218035" y="5389568"/>
            <a:ext cx="2773020" cy="25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dist="508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ectangle 3"/>
          <p:cNvSpPr/>
          <p:nvPr/>
        </p:nvSpPr>
        <p:spPr>
          <a:xfrm>
            <a:off x="2017474" y="146546"/>
            <a:ext cx="2707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Présentation d’IJCLab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169DD50-BDEE-3445-BC56-0EDF33AB5453}"/>
              </a:ext>
            </a:extLst>
          </p:cNvPr>
          <p:cNvSpPr txBox="1">
            <a:spLocks/>
          </p:cNvSpPr>
          <p:nvPr/>
        </p:nvSpPr>
        <p:spPr>
          <a:xfrm>
            <a:off x="2221080" y="5081841"/>
            <a:ext cx="2592287" cy="29020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ZA" sz="1600" b="0" dirty="0">
                <a:solidFill>
                  <a:schemeClr val="bg1"/>
                </a:solidFill>
                <a:latin typeface="+mn-lt"/>
              </a:rPr>
              <a:t>https://www.ijclab.in2p3.fr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853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Physique des </a:t>
            </a:r>
            <a:r>
              <a:rPr lang="en-US" dirty="0" err="1" smtClean="0"/>
              <a:t>Hautes</a:t>
            </a:r>
            <a:r>
              <a:rPr lang="en-US" dirty="0" smtClean="0"/>
              <a:t> Energies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653480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17/12/2020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A02EF76-71A9-6447-8392-68AA457F818D}"/>
              </a:ext>
            </a:extLst>
          </p:cNvPr>
          <p:cNvSpPr txBox="1"/>
          <p:nvPr/>
        </p:nvSpPr>
        <p:spPr>
          <a:xfrm>
            <a:off x="777875" y="819845"/>
            <a:ext cx="4104456" cy="41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21" b="1" dirty="0" smtClean="0">
                <a:solidFill>
                  <a:srgbClr val="0070C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Meilleure compréhension du MS</a:t>
            </a:r>
            <a:endParaRPr lang="fr-FR" sz="2121" b="1" dirty="0">
              <a:solidFill>
                <a:srgbClr val="0070C0"/>
              </a:solidFill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7677EF8-DCEC-9C49-BA58-363269A7D77F}"/>
              </a:ext>
            </a:extLst>
          </p:cNvPr>
          <p:cNvSpPr txBox="1"/>
          <p:nvPr/>
        </p:nvSpPr>
        <p:spPr>
          <a:xfrm>
            <a:off x="6538515" y="819845"/>
            <a:ext cx="3533297" cy="41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21" b="1" dirty="0" smtClean="0">
                <a:solidFill>
                  <a:srgbClr val="FF000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Tests du MS </a:t>
            </a:r>
            <a:endParaRPr lang="fr-FR" sz="2121" b="1" dirty="0">
              <a:solidFill>
                <a:srgbClr val="FF0000"/>
              </a:solidFill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11" name="Double flèche horizontale 10">
            <a:extLst>
              <a:ext uri="{FF2B5EF4-FFF2-40B4-BE49-F238E27FC236}">
                <a16:creationId xmlns:a16="http://schemas.microsoft.com/office/drawing/2014/main" xmlns="" id="{E2291BC2-6186-FB4E-AEB3-1AD4DFC4A4A4}"/>
              </a:ext>
            </a:extLst>
          </p:cNvPr>
          <p:cNvSpPr/>
          <p:nvPr/>
        </p:nvSpPr>
        <p:spPr>
          <a:xfrm>
            <a:off x="206190" y="1128436"/>
            <a:ext cx="10360395" cy="625863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67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C0EA81E-1D83-A845-BA6C-AACBB710413C}"/>
              </a:ext>
            </a:extLst>
          </p:cNvPr>
          <p:cNvSpPr txBox="1"/>
          <p:nvPr/>
        </p:nvSpPr>
        <p:spPr>
          <a:xfrm>
            <a:off x="6322491" y="1611933"/>
            <a:ext cx="3783342" cy="473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74" b="1" dirty="0" smtClean="0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Interactions Electro - Faible</a:t>
            </a:r>
            <a:endParaRPr lang="fr-FR" sz="2474" b="1" dirty="0">
              <a:solidFill>
                <a:srgbClr val="0432FF"/>
              </a:solidFill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DE5AAC5-1371-114A-A52D-ACE29E8074D0}"/>
              </a:ext>
            </a:extLst>
          </p:cNvPr>
          <p:cNvSpPr txBox="1"/>
          <p:nvPr/>
        </p:nvSpPr>
        <p:spPr>
          <a:xfrm>
            <a:off x="561851" y="1611933"/>
            <a:ext cx="2363081" cy="473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74" b="1" dirty="0" smtClean="0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Interaction forte</a:t>
            </a:r>
            <a:endParaRPr lang="fr-FR" sz="2474" b="1" dirty="0">
              <a:solidFill>
                <a:srgbClr val="0432FF"/>
              </a:solidFill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DD541F17-F507-C64D-A273-57ED13996851}"/>
              </a:ext>
            </a:extLst>
          </p:cNvPr>
          <p:cNvSpPr txBox="1"/>
          <p:nvPr/>
        </p:nvSpPr>
        <p:spPr>
          <a:xfrm>
            <a:off x="3874219" y="2381672"/>
            <a:ext cx="2136659" cy="364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Physique des </a:t>
            </a:r>
            <a:r>
              <a:rPr lang="en-GB" sz="1767" dirty="0" err="1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saveurs</a:t>
            </a:r>
            <a:endParaRPr lang="en-GB" sz="1767" dirty="0"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DC61E8D-520F-894D-9AF4-1A0D49243DA9}"/>
              </a:ext>
            </a:extLst>
          </p:cNvPr>
          <p:cNvSpPr txBox="1"/>
          <p:nvPr/>
        </p:nvSpPr>
        <p:spPr>
          <a:xfrm>
            <a:off x="5818435" y="2597696"/>
            <a:ext cx="2326278" cy="364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Physique des neutrinos</a:t>
            </a:r>
            <a:endParaRPr lang="en-GB" sz="1767" dirty="0"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4152003-BA08-4849-AD89-D2A0C992686B}"/>
              </a:ext>
            </a:extLst>
          </p:cNvPr>
          <p:cNvSpPr txBox="1"/>
          <p:nvPr/>
        </p:nvSpPr>
        <p:spPr>
          <a:xfrm>
            <a:off x="2578075" y="2021632"/>
            <a:ext cx="1897887" cy="364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Physique (</a:t>
            </a:r>
            <a:r>
              <a:rPr lang="en-GB" sz="1767" dirty="0" err="1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W,Z,H,</a:t>
            </a:r>
            <a:r>
              <a:rPr lang="en-GB" sz="1767" dirty="0" err="1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t</a:t>
            </a:r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)</a:t>
            </a:r>
            <a:endParaRPr lang="en-GB" sz="1767" dirty="0"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E49581F-97F5-0B41-82E6-05E5BC1B9B15}"/>
              </a:ext>
            </a:extLst>
          </p:cNvPr>
          <p:cNvSpPr txBox="1"/>
          <p:nvPr/>
        </p:nvSpPr>
        <p:spPr>
          <a:xfrm>
            <a:off x="7762651" y="2957736"/>
            <a:ext cx="1534973" cy="364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Au-</a:t>
            </a:r>
            <a:r>
              <a:rPr lang="en-GB" sz="1767" dirty="0" err="1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delà</a:t>
            </a:r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 du MS</a:t>
            </a:r>
            <a:endParaRPr lang="en-GB" sz="1767" dirty="0"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3B5C4AAE-D928-8947-AF55-963335F84070}"/>
              </a:ext>
            </a:extLst>
          </p:cNvPr>
          <p:cNvSpPr txBox="1"/>
          <p:nvPr/>
        </p:nvSpPr>
        <p:spPr>
          <a:xfrm>
            <a:off x="2739094" y="2891114"/>
            <a:ext cx="1142044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ATLAS, ILC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BB54E46-F7CD-4743-BCBF-B6FA0D67F611}"/>
              </a:ext>
            </a:extLst>
          </p:cNvPr>
          <p:cNvSpPr txBox="1"/>
          <p:nvPr/>
        </p:nvSpPr>
        <p:spPr>
          <a:xfrm>
            <a:off x="4306267" y="2885728"/>
            <a:ext cx="1407758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Belle2, </a:t>
            </a:r>
            <a:r>
              <a:rPr lang="en-GB" sz="1767" b="1" dirty="0" err="1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LHCb</a:t>
            </a:r>
            <a:r>
              <a:rPr lang="en-GB" sz="1767" b="1" dirty="0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77E04048-77EB-E84D-AEA2-D740A98E2636}"/>
              </a:ext>
            </a:extLst>
          </p:cNvPr>
          <p:cNvSpPr txBox="1"/>
          <p:nvPr/>
        </p:nvSpPr>
        <p:spPr>
          <a:xfrm>
            <a:off x="6078445" y="2890915"/>
            <a:ext cx="2080997" cy="63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b="1" dirty="0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DOUBLE-CHOOZ JUNO, DUNE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64E6C362-22D8-0E4A-B98F-59E39E743E60}"/>
              </a:ext>
            </a:extLst>
          </p:cNvPr>
          <p:cNvSpPr txBox="1"/>
          <p:nvPr/>
        </p:nvSpPr>
        <p:spPr>
          <a:xfrm>
            <a:off x="7906667" y="3245768"/>
            <a:ext cx="1600767" cy="63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67" b="1" dirty="0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ATLAS, Solid, (Super)NEMO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F9442DFC-BA95-C44E-BF91-F6E076ED6F6C}"/>
              </a:ext>
            </a:extLst>
          </p:cNvPr>
          <p:cNvSpPr txBox="1"/>
          <p:nvPr/>
        </p:nvSpPr>
        <p:spPr>
          <a:xfrm>
            <a:off x="9502489" y="2885728"/>
            <a:ext cx="996466" cy="364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 err="1">
                <a:solidFill>
                  <a:srgbClr val="0432FF"/>
                </a:solidFill>
                <a:latin typeface="+mn-lt"/>
                <a:ea typeface="Avenir Book" charset="0"/>
                <a:cs typeface="Avenir Book" charset="0"/>
              </a:rPr>
              <a:t>DeLLight</a:t>
            </a:r>
            <a:endParaRPr lang="en-GB" sz="1767" b="1" dirty="0">
              <a:solidFill>
                <a:srgbClr val="0432FF"/>
              </a:solidFill>
              <a:latin typeface="+mn-lt"/>
              <a:ea typeface="Avenir Book" charset="0"/>
              <a:cs typeface="Avenir Book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0E67E546-A7FA-CD4B-9FCA-0B44B7C8EA33}"/>
              </a:ext>
            </a:extLst>
          </p:cNvPr>
          <p:cNvSpPr txBox="1"/>
          <p:nvPr/>
        </p:nvSpPr>
        <p:spPr>
          <a:xfrm>
            <a:off x="5063699" y="4364839"/>
            <a:ext cx="1782664" cy="418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121" b="1" dirty="0" smtClean="0">
                <a:solidFill>
                  <a:srgbClr val="FF000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Tests du MS</a:t>
            </a:r>
            <a:endParaRPr lang="fr-FR" sz="2121" b="1" dirty="0">
              <a:solidFill>
                <a:srgbClr val="FF0000"/>
              </a:solidFill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1A755047-2EBD-0B43-9ED4-916EB0112F72}"/>
              </a:ext>
            </a:extLst>
          </p:cNvPr>
          <p:cNvSpPr txBox="1"/>
          <p:nvPr/>
        </p:nvSpPr>
        <p:spPr>
          <a:xfrm>
            <a:off x="7385127" y="4031455"/>
            <a:ext cx="2434753" cy="418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21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Recherches</a:t>
            </a:r>
            <a:r>
              <a:rPr lang="en-GB" sz="2121" b="1" dirty="0" smtClean="0">
                <a:solidFill>
                  <a:srgbClr val="FF000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 </a:t>
            </a:r>
            <a:r>
              <a:rPr lang="en-GB" sz="2121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directes</a:t>
            </a:r>
            <a:endParaRPr lang="en-GB" sz="2121" b="1" dirty="0">
              <a:solidFill>
                <a:srgbClr val="FF0000"/>
              </a:solidFill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A3B5A5AF-A15F-5543-9027-BA16ADC993F0}"/>
              </a:ext>
            </a:extLst>
          </p:cNvPr>
          <p:cNvSpPr txBox="1"/>
          <p:nvPr/>
        </p:nvSpPr>
        <p:spPr>
          <a:xfrm>
            <a:off x="7364698" y="4963438"/>
            <a:ext cx="2589478" cy="418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21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Mesures</a:t>
            </a:r>
            <a:r>
              <a:rPr lang="en-GB" sz="2121" b="1" dirty="0" smtClean="0">
                <a:solidFill>
                  <a:srgbClr val="FF000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 de </a:t>
            </a:r>
            <a:r>
              <a:rPr lang="en-GB" sz="2121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précision</a:t>
            </a:r>
            <a:endParaRPr lang="en-GB" sz="2121" b="1" dirty="0">
              <a:solidFill>
                <a:srgbClr val="FF0000"/>
              </a:solidFill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xmlns="" id="{66C3FF5D-35C7-E643-84BA-7AF2097D7060}"/>
              </a:ext>
            </a:extLst>
          </p:cNvPr>
          <p:cNvCxnSpPr/>
          <p:nvPr/>
        </p:nvCxnSpPr>
        <p:spPr>
          <a:xfrm flipV="1">
            <a:off x="6748999" y="4250126"/>
            <a:ext cx="617767" cy="367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xmlns="" id="{6D5446E1-0EDC-774D-B3EC-A08153BF11A8}"/>
              </a:ext>
            </a:extLst>
          </p:cNvPr>
          <p:cNvCxnSpPr>
            <a:cxnSpLocks/>
          </p:cNvCxnSpPr>
          <p:nvPr/>
        </p:nvCxnSpPr>
        <p:spPr>
          <a:xfrm>
            <a:off x="6735753" y="4925137"/>
            <a:ext cx="631013" cy="2764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2">
            <a:extLst>
              <a:ext uri="{FF2B5EF4-FFF2-40B4-BE49-F238E27FC236}">
                <a16:creationId xmlns:a16="http://schemas.microsoft.com/office/drawing/2014/main" xmlns="" id="{00B287FA-BAB9-E34F-825D-9B8022C0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963" y="3498371"/>
            <a:ext cx="3068589" cy="2054688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D0649187-4B95-A846-9D9F-F3B1351B9532}"/>
              </a:ext>
            </a:extLst>
          </p:cNvPr>
          <p:cNvSpPr txBox="1"/>
          <p:nvPr/>
        </p:nvSpPr>
        <p:spPr>
          <a:xfrm>
            <a:off x="29071" y="2237656"/>
            <a:ext cx="2688001" cy="636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Plasma de quarks et gluons</a:t>
            </a:r>
          </a:p>
          <a:p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Physique </a:t>
            </a:r>
            <a:r>
              <a:rPr lang="en-GB" sz="1767" dirty="0" err="1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hadronique</a:t>
            </a:r>
            <a:endParaRPr lang="en-GB" sz="1767" dirty="0"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744FA4C8-AF48-1044-8023-952D4867A65C}"/>
              </a:ext>
            </a:extLst>
          </p:cNvPr>
          <p:cNvSpPr txBox="1"/>
          <p:nvPr/>
        </p:nvSpPr>
        <p:spPr>
          <a:xfrm>
            <a:off x="90526" y="2875854"/>
            <a:ext cx="2522807" cy="364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67" b="1" dirty="0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ALICE, HADES, </a:t>
            </a:r>
            <a:r>
              <a:rPr lang="en-GB" sz="1767" b="1" dirty="0" err="1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Jlab</a:t>
            </a:r>
            <a:r>
              <a:rPr lang="en-GB" sz="1767" b="1" dirty="0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, </a:t>
            </a:r>
            <a:r>
              <a:rPr lang="en-GB" sz="1767" b="1" dirty="0" err="1">
                <a:solidFill>
                  <a:srgbClr val="0432FF"/>
                </a:solidFill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LHCb</a:t>
            </a:r>
            <a:endParaRPr lang="en-GB" sz="1767" b="1" dirty="0">
              <a:solidFill>
                <a:srgbClr val="0432FF"/>
              </a:solidFill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0980B7B7-938E-7D48-83A5-1CD946060DA6}"/>
              </a:ext>
            </a:extLst>
          </p:cNvPr>
          <p:cNvSpPr txBox="1"/>
          <p:nvPr/>
        </p:nvSpPr>
        <p:spPr>
          <a:xfrm>
            <a:off x="8554739" y="2021632"/>
            <a:ext cx="2304256" cy="90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67" dirty="0" err="1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Théorie</a:t>
            </a:r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 </a:t>
            </a:r>
            <a:r>
              <a:rPr lang="en-GB" sz="1767" dirty="0" err="1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quantique</a:t>
            </a:r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 de </a:t>
            </a:r>
            <a:r>
              <a:rPr lang="en-GB" sz="1767" dirty="0" err="1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l’électromagnétisme</a:t>
            </a:r>
            <a:r>
              <a:rPr lang="en-GB" sz="1767" dirty="0" smtClean="0">
                <a:latin typeface="Calibri" panose="020F0502020204030204" pitchFamily="34" charset="0"/>
                <a:ea typeface="Avenir Book" charset="0"/>
                <a:cs typeface="Calibri" panose="020F0502020204030204" pitchFamily="34" charset="0"/>
              </a:rPr>
              <a:t> en champ intense</a:t>
            </a:r>
            <a:endParaRPr lang="en-GB" sz="1767" dirty="0">
              <a:latin typeface="Calibri" panose="020F0502020204030204" pitchFamily="34" charset="0"/>
              <a:ea typeface="Avenir Book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3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eutronStarMerger_1300le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79" y="1301552"/>
            <a:ext cx="4220580" cy="281372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416824" cy="432048"/>
          </a:xfrm>
        </p:spPr>
        <p:txBody>
          <a:bodyPr>
            <a:noAutofit/>
          </a:bodyPr>
          <a:lstStyle/>
          <a:p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Astroparticules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, Astrophysique et Cosmologie – A2C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17/12/2020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78CB9833-C5F4-DA4E-808D-038B947EF2CA}"/>
              </a:ext>
            </a:extLst>
          </p:cNvPr>
          <p:cNvSpPr txBox="1"/>
          <p:nvPr/>
        </p:nvSpPr>
        <p:spPr>
          <a:xfrm>
            <a:off x="6034459" y="1083781"/>
            <a:ext cx="46663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Phénomènes</a:t>
            </a:r>
            <a:r>
              <a:rPr lang="en-US" dirty="0" smtClean="0"/>
              <a:t> </a:t>
            </a:r>
            <a:r>
              <a:rPr lang="en-US" dirty="0" err="1" smtClean="0"/>
              <a:t>violents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l’univers</a:t>
            </a:r>
            <a:r>
              <a:rPr lang="en-US" dirty="0" smtClean="0"/>
              <a:t> </a:t>
            </a:r>
            <a:r>
              <a:rPr lang="x-none" dirty="0" smtClean="0"/>
              <a:t>(</a:t>
            </a:r>
            <a:r>
              <a:rPr lang="en-US" dirty="0" err="1" smtClean="0"/>
              <a:t>noyaux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ctifs</a:t>
            </a:r>
            <a:r>
              <a:rPr lang="en-US" dirty="0" smtClean="0"/>
              <a:t> de </a:t>
            </a:r>
            <a:r>
              <a:rPr lang="en-US" dirty="0" err="1"/>
              <a:t>g</a:t>
            </a:r>
            <a:r>
              <a:rPr lang="en-US" dirty="0" err="1" smtClean="0"/>
              <a:t>alaxie</a:t>
            </a:r>
            <a:r>
              <a:rPr lang="en-US" dirty="0" smtClean="0"/>
              <a:t>,</a:t>
            </a:r>
            <a:r>
              <a:rPr lang="en-US" dirty="0"/>
              <a:t> coalescence </a:t>
            </a:r>
            <a:r>
              <a:rPr lang="en-US" dirty="0" err="1"/>
              <a:t>d’étoiles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neutrons, </a:t>
            </a:r>
            <a:r>
              <a:rPr lang="en-US" dirty="0" err="1"/>
              <a:t>trous</a:t>
            </a:r>
            <a:r>
              <a:rPr lang="en-US" dirty="0"/>
              <a:t> noirs, </a:t>
            </a:r>
            <a:r>
              <a:rPr lang="en-US" dirty="0" smtClean="0"/>
              <a:t>…</a:t>
            </a:r>
            <a:r>
              <a:rPr lang="x-none" dirty="0" smtClean="0"/>
              <a:t>)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Astronomie</a:t>
            </a:r>
            <a:r>
              <a:rPr lang="en-US" dirty="0"/>
              <a:t> multi-</a:t>
            </a:r>
            <a:r>
              <a:rPr lang="en-US" dirty="0" err="1" smtClean="0"/>
              <a:t>messager</a:t>
            </a:r>
            <a:endParaRPr lang="x-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Rayons</a:t>
            </a:r>
            <a:r>
              <a:rPr lang="en-US" dirty="0" smtClean="0"/>
              <a:t> </a:t>
            </a:r>
            <a:r>
              <a:rPr lang="en-US" dirty="0" err="1" smtClean="0"/>
              <a:t>cosmiques</a:t>
            </a:r>
            <a:r>
              <a:rPr lang="en-US" dirty="0" smtClean="0"/>
              <a:t> de haute </a:t>
            </a:r>
            <a:r>
              <a:rPr lang="en-US" dirty="0" err="1" smtClean="0"/>
              <a:t>énergie</a:t>
            </a:r>
            <a:endParaRPr lang="x-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x-none" dirty="0"/>
              <a:t>Evolution </a:t>
            </a:r>
            <a:r>
              <a:rPr lang="en-US" dirty="0" smtClean="0"/>
              <a:t>de l’</a:t>
            </a:r>
            <a:r>
              <a:rPr lang="x-none" dirty="0" smtClean="0"/>
              <a:t>univers </a:t>
            </a:r>
            <a:r>
              <a:rPr lang="x-none" dirty="0"/>
              <a:t>(Big </a:t>
            </a:r>
            <a:r>
              <a:rPr lang="x-none" dirty="0" smtClean="0"/>
              <a:t>bang,</a:t>
            </a:r>
            <a:r>
              <a:rPr lang="en-US" dirty="0" smtClean="0"/>
              <a:t> structures </a:t>
            </a:r>
            <a:r>
              <a:rPr lang="en-US" dirty="0" err="1" smtClean="0"/>
              <a:t>à</a:t>
            </a:r>
            <a:r>
              <a:rPr lang="en-US" dirty="0" smtClean="0"/>
              <a:t> large </a:t>
            </a:r>
            <a:r>
              <a:rPr lang="en-US" dirty="0" err="1" smtClean="0"/>
              <a:t>échelle</a:t>
            </a:r>
            <a:r>
              <a:rPr lang="en-US" dirty="0" smtClean="0"/>
              <a:t>,</a:t>
            </a:r>
            <a:r>
              <a:rPr lang="x-none" dirty="0" smtClean="0"/>
              <a:t> </a:t>
            </a:r>
            <a:r>
              <a:rPr lang="en-US" dirty="0" err="1" smtClean="0"/>
              <a:t>Relativité</a:t>
            </a:r>
            <a:r>
              <a:rPr lang="en-US" dirty="0" smtClean="0"/>
              <a:t> </a:t>
            </a:r>
            <a:r>
              <a:rPr lang="en-US" dirty="0" err="1" smtClean="0"/>
              <a:t>Générale</a:t>
            </a:r>
            <a:r>
              <a:rPr lang="x-none" dirty="0" smtClean="0"/>
              <a:t>)</a:t>
            </a:r>
            <a:endParaRPr lang="x-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</a:t>
            </a:r>
            <a:r>
              <a:rPr lang="en-US" dirty="0" err="1" smtClean="0"/>
              <a:t>atière</a:t>
            </a:r>
            <a:r>
              <a:rPr lang="en-US" dirty="0" smtClean="0"/>
              <a:t> et </a:t>
            </a:r>
            <a:r>
              <a:rPr lang="en-US" dirty="0" err="1" smtClean="0"/>
              <a:t>énergie</a:t>
            </a:r>
            <a:r>
              <a:rPr lang="en-US" dirty="0" smtClean="0"/>
              <a:t> </a:t>
            </a:r>
            <a:r>
              <a:rPr lang="en-US" dirty="0" err="1" smtClean="0"/>
              <a:t>noires</a:t>
            </a:r>
            <a:endParaRPr lang="en-US" dirty="0" smtClean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0A7F80-BDD9-1043-B436-C0A09D4C54FD}"/>
              </a:ext>
            </a:extLst>
          </p:cNvPr>
          <p:cNvSpPr txBox="1"/>
          <p:nvPr/>
        </p:nvSpPr>
        <p:spPr>
          <a:xfrm>
            <a:off x="4152127" y="4685928"/>
            <a:ext cx="6601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 smtClean="0"/>
              <a:t>Connection</a:t>
            </a:r>
            <a:r>
              <a:rPr lang="en-US" dirty="0" smtClean="0"/>
              <a:t>s</a:t>
            </a:r>
            <a:r>
              <a:rPr lang="x-none" dirty="0" smtClean="0"/>
              <a:t> </a:t>
            </a:r>
            <a:r>
              <a:rPr lang="en-US" dirty="0" smtClean="0"/>
              <a:t>avec la Physique des </a:t>
            </a:r>
            <a:r>
              <a:rPr lang="en-US" dirty="0" err="1" smtClean="0"/>
              <a:t>Hautes</a:t>
            </a:r>
            <a:r>
              <a:rPr lang="en-US" dirty="0" smtClean="0"/>
              <a:t> Energies et la Physique </a:t>
            </a:r>
            <a:r>
              <a:rPr lang="en-US" dirty="0" err="1" smtClean="0"/>
              <a:t>Nucléaire</a:t>
            </a:r>
            <a:endParaRPr lang="x-none" dirty="0"/>
          </a:p>
        </p:txBody>
      </p:sp>
      <p:pic>
        <p:nvPicPr>
          <p:cNvPr id="3" name="Image 2" descr="Multi-messenger_astronomy_pilla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3" y="788683"/>
            <a:ext cx="2232248" cy="288913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ECFAC84F-735E-904D-AEBF-8D491BB58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3" y="3648373"/>
            <a:ext cx="3744416" cy="2007782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49494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17/12/2020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xmlns="" id="{75155839-6964-C042-BA02-CC7F62715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/>
          <a:lstStyle/>
          <a:p>
            <a:endParaRPr lang="x-non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ABD90713-B6AC-F649-BE93-C61EA4FEF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363" y="2212975"/>
            <a:ext cx="4557712" cy="3255963"/>
          </a:xfrm>
        </p:spPr>
        <p:txBody>
          <a:bodyPr/>
          <a:lstStyle/>
          <a:p>
            <a:endParaRPr lang="x-none"/>
          </a:p>
        </p:txBody>
      </p:sp>
      <p:pic>
        <p:nvPicPr>
          <p:cNvPr id="11" name="Google Shape;117;p7"/>
          <p:cNvPicPr preferRelativeResize="0"/>
          <p:nvPr/>
        </p:nvPicPr>
        <p:blipFill rotWithShape="1">
          <a:blip r:embed="rId3">
            <a:alphaModFix/>
          </a:blip>
          <a:srcRect l="1019" b="4498"/>
          <a:stretch/>
        </p:blipFill>
        <p:spPr>
          <a:xfrm>
            <a:off x="201811" y="1085528"/>
            <a:ext cx="8059691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18;p7"/>
          <p:cNvSpPr/>
          <p:nvPr/>
        </p:nvSpPr>
        <p:spPr>
          <a:xfrm>
            <a:off x="129803" y="4973960"/>
            <a:ext cx="2229000" cy="53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19;p7"/>
          <p:cNvSpPr/>
          <p:nvPr/>
        </p:nvSpPr>
        <p:spPr>
          <a:xfrm>
            <a:off x="6796775" y="1711900"/>
            <a:ext cx="1254300" cy="15681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20;p7"/>
          <p:cNvSpPr txBox="1"/>
          <p:nvPr/>
        </p:nvSpPr>
        <p:spPr>
          <a:xfrm>
            <a:off x="7271375" y="1991575"/>
            <a:ext cx="5085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21;p7"/>
          <p:cNvSpPr/>
          <p:nvPr/>
        </p:nvSpPr>
        <p:spPr>
          <a:xfrm>
            <a:off x="7258595" y="2021632"/>
            <a:ext cx="678000" cy="177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22;p7"/>
          <p:cNvSpPr txBox="1"/>
          <p:nvPr/>
        </p:nvSpPr>
        <p:spPr>
          <a:xfrm>
            <a:off x="8554739" y="1157536"/>
            <a:ext cx="2028536" cy="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lang="fr-FR" dirty="0" smtClean="0">
                <a:latin typeface="Calibri"/>
                <a:ea typeface="Calibri"/>
                <a:cs typeface="Calibri"/>
                <a:sym typeface="Calibri"/>
              </a:rPr>
              <a:t>plateformes</a:t>
            </a:r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23;p7"/>
          <p:cNvSpPr/>
          <p:nvPr/>
        </p:nvSpPr>
        <p:spPr>
          <a:xfrm>
            <a:off x="8352925" y="1788175"/>
            <a:ext cx="2229000" cy="728700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CALVA/Exsqueez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24;p7"/>
          <p:cNvSpPr/>
          <p:nvPr/>
        </p:nvSpPr>
        <p:spPr>
          <a:xfrm>
            <a:off x="8432325" y="3611788"/>
            <a:ext cx="2229000" cy="728700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MYRTHO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2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6375" y="2440751"/>
            <a:ext cx="1762099" cy="97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8186" y="4228924"/>
            <a:ext cx="1203250" cy="89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1438" y="4228924"/>
            <a:ext cx="554014" cy="8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28;p7"/>
          <p:cNvSpPr txBox="1"/>
          <p:nvPr/>
        </p:nvSpPr>
        <p:spPr>
          <a:xfrm>
            <a:off x="1065907" y="2440750"/>
            <a:ext cx="927900" cy="255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>
                <a:latin typeface="Calibri"/>
                <a:ea typeface="Calibri"/>
                <a:cs typeface="Calibri"/>
                <a:sym typeface="Calibri"/>
              </a:rPr>
              <a:t>e-ASTROGAM</a:t>
            </a:r>
            <a:endParaRPr sz="1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2442443" y="149424"/>
            <a:ext cx="6976391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Astroparticules</a:t>
            </a:r>
            <a:r>
              <a:rPr lang="fr-FR" dirty="0" smtClean="0">
                <a:latin typeface="Calibri" panose="020F0502020204030204" pitchFamily="34" charset="0"/>
                <a:cs typeface="Calibri" panose="020F0502020204030204" pitchFamily="34" charset="0"/>
              </a:rPr>
              <a:t>, Astrophysique et Cosmologie – A2C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49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Physique Nucléaire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1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42" name="Imag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6730">
            <a:off x="1568218" y="334639"/>
            <a:ext cx="11166475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oneTexte 4"/>
          <p:cNvSpPr txBox="1">
            <a:spLocks noChangeArrowheads="1"/>
          </p:cNvSpPr>
          <p:nvPr/>
        </p:nvSpPr>
        <p:spPr bwMode="auto">
          <a:xfrm>
            <a:off x="7114579" y="4541912"/>
            <a:ext cx="3471539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	</a:t>
            </a:r>
            <a:r>
              <a:rPr lang="en-US" sz="1800" dirty="0" smtClean="0"/>
              <a:t>  288 </a:t>
            </a:r>
            <a:r>
              <a:rPr lang="en-US" sz="1800" dirty="0" err="1" smtClean="0"/>
              <a:t>noyaux</a:t>
            </a:r>
            <a:r>
              <a:rPr lang="en-US" sz="1800" dirty="0" smtClean="0"/>
              <a:t> “stables”</a:t>
            </a:r>
          </a:p>
          <a:p>
            <a:r>
              <a:rPr lang="en-US" sz="1800" dirty="0" smtClean="0"/>
              <a:t>         &gt;3300 </a:t>
            </a:r>
            <a:r>
              <a:rPr lang="en-US" sz="1800" dirty="0" err="1" smtClean="0"/>
              <a:t>noyaux</a:t>
            </a:r>
            <a:r>
              <a:rPr lang="en-US" sz="1800" dirty="0" smtClean="0"/>
              <a:t> </a:t>
            </a:r>
            <a:r>
              <a:rPr lang="en-US" sz="1800" dirty="0" err="1" smtClean="0"/>
              <a:t>observés</a:t>
            </a:r>
            <a:endParaRPr lang="en-US" sz="1800" dirty="0" smtClean="0"/>
          </a:p>
          <a:p>
            <a:r>
              <a:rPr lang="en-US" sz="1800" dirty="0" err="1" smtClean="0"/>
              <a:t>Prédiction</a:t>
            </a:r>
            <a:r>
              <a:rPr lang="en-US" sz="1800" dirty="0" smtClean="0"/>
              <a:t>: ~7000 </a:t>
            </a:r>
            <a:r>
              <a:rPr lang="en-US" sz="1800" dirty="0" err="1" smtClean="0"/>
              <a:t>noyaux</a:t>
            </a:r>
            <a:r>
              <a:rPr lang="en-US" sz="1800" dirty="0" smtClean="0"/>
              <a:t> </a:t>
            </a:r>
            <a:r>
              <a:rPr lang="en-US" sz="1800" dirty="0" err="1" smtClean="0"/>
              <a:t>liés</a:t>
            </a:r>
            <a:endParaRPr lang="en-US" sz="1800" dirty="0"/>
          </a:p>
        </p:txBody>
      </p:sp>
      <p:grpSp>
        <p:nvGrpSpPr>
          <p:cNvPr id="44" name="Groupe 68"/>
          <p:cNvGrpSpPr>
            <a:grpSpLocks/>
          </p:cNvGrpSpPr>
          <p:nvPr/>
        </p:nvGrpSpPr>
        <p:grpSpPr bwMode="auto">
          <a:xfrm>
            <a:off x="2268538" y="2133600"/>
            <a:ext cx="1817687" cy="882650"/>
            <a:chOff x="3394075" y="1162051"/>
            <a:chExt cx="2543175" cy="1065213"/>
          </a:xfrm>
        </p:grpSpPr>
        <p:grpSp>
          <p:nvGrpSpPr>
            <p:cNvPr id="45" name="Group 236"/>
            <p:cNvGrpSpPr>
              <a:grpSpLocks noChangeAspect="1"/>
            </p:cNvGrpSpPr>
            <p:nvPr/>
          </p:nvGrpSpPr>
          <p:grpSpPr bwMode="auto">
            <a:xfrm>
              <a:off x="3394075" y="1162051"/>
              <a:ext cx="2543175" cy="1065213"/>
              <a:chOff x="1932" y="2550"/>
              <a:chExt cx="2292" cy="960"/>
            </a:xfrm>
          </p:grpSpPr>
          <p:sp>
            <p:nvSpPr>
              <p:cNvPr id="56" name="Rectangle 237">
                <a:extLst>
                  <a:ext uri="{FF2B5EF4-FFF2-40B4-BE49-F238E27FC236}"/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32" y="2819"/>
                <a:ext cx="2292" cy="691"/>
              </a:xfrm>
              <a:prstGeom prst="rect">
                <a:avLst/>
              </a:prstGeom>
              <a:gradFill rotWithShape="0">
                <a:gsLst>
                  <a:gs pos="0">
                    <a:srgbClr val="000099"/>
                  </a:gs>
                  <a:gs pos="100000">
                    <a:srgbClr val="CCFFFF"/>
                  </a:gs>
                </a:gsLst>
                <a:lin ang="5400000" scaled="1"/>
              </a:gra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" name="AutoShape 238">
                <a:extLst>
                  <a:ext uri="{FF2B5EF4-FFF2-40B4-BE49-F238E27FC236}"/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V="1">
                <a:off x="1932" y="2550"/>
                <a:ext cx="2292" cy="2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044 w 21600"/>
                  <a:gd name="T13" fmla="*/ 3040 h 21600"/>
                  <a:gd name="T14" fmla="*/ 18556 w 21600"/>
                  <a:gd name="T15" fmla="*/ 1856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2485" y="21600"/>
                    </a:lnTo>
                    <a:lnTo>
                      <a:pt x="1911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99CCFF"/>
                  </a:gs>
                  <a:gs pos="100000">
                    <a:srgbClr val="000099"/>
                  </a:gs>
                </a:gsLst>
                <a:lin ang="5400000" scaled="1"/>
              </a:gra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" name="Freeform 239">
                <a:extLst>
                  <a:ext uri="{FF2B5EF4-FFF2-40B4-BE49-F238E27FC236}"/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24" y="2679"/>
                <a:ext cx="1717" cy="730"/>
              </a:xfrm>
              <a:custGeom>
                <a:avLst/>
                <a:gdLst>
                  <a:gd name="T0" fmla="*/ 4 w 1717"/>
                  <a:gd name="T1" fmla="*/ 182 h 731"/>
                  <a:gd name="T2" fmla="*/ 2 w 1717"/>
                  <a:gd name="T3" fmla="*/ 216 h 731"/>
                  <a:gd name="T4" fmla="*/ 17 w 1717"/>
                  <a:gd name="T5" fmla="*/ 288 h 731"/>
                  <a:gd name="T6" fmla="*/ 38 w 1717"/>
                  <a:gd name="T7" fmla="*/ 345 h 731"/>
                  <a:gd name="T8" fmla="*/ 77 w 1717"/>
                  <a:gd name="T9" fmla="*/ 414 h 731"/>
                  <a:gd name="T10" fmla="*/ 125 w 1717"/>
                  <a:gd name="T11" fmla="*/ 471 h 731"/>
                  <a:gd name="T12" fmla="*/ 182 w 1717"/>
                  <a:gd name="T13" fmla="*/ 522 h 731"/>
                  <a:gd name="T14" fmla="*/ 236 w 1717"/>
                  <a:gd name="T15" fmla="*/ 558 h 731"/>
                  <a:gd name="T16" fmla="*/ 302 w 1717"/>
                  <a:gd name="T17" fmla="*/ 603 h 731"/>
                  <a:gd name="T18" fmla="*/ 383 w 1717"/>
                  <a:gd name="T19" fmla="*/ 639 h 731"/>
                  <a:gd name="T20" fmla="*/ 464 w 1717"/>
                  <a:gd name="T21" fmla="*/ 669 h 731"/>
                  <a:gd name="T22" fmla="*/ 590 w 1717"/>
                  <a:gd name="T23" fmla="*/ 705 h 731"/>
                  <a:gd name="T24" fmla="*/ 719 w 1717"/>
                  <a:gd name="T25" fmla="*/ 723 h 731"/>
                  <a:gd name="T26" fmla="*/ 809 w 1717"/>
                  <a:gd name="T27" fmla="*/ 729 h 731"/>
                  <a:gd name="T28" fmla="*/ 926 w 1717"/>
                  <a:gd name="T29" fmla="*/ 729 h 731"/>
                  <a:gd name="T30" fmla="*/ 1019 w 1717"/>
                  <a:gd name="T31" fmla="*/ 717 h 731"/>
                  <a:gd name="T32" fmla="*/ 1115 w 1717"/>
                  <a:gd name="T33" fmla="*/ 702 h 731"/>
                  <a:gd name="T34" fmla="*/ 1193 w 1717"/>
                  <a:gd name="T35" fmla="*/ 684 h 731"/>
                  <a:gd name="T36" fmla="*/ 1265 w 1717"/>
                  <a:gd name="T37" fmla="*/ 663 h 731"/>
                  <a:gd name="T38" fmla="*/ 1352 w 1717"/>
                  <a:gd name="T39" fmla="*/ 630 h 731"/>
                  <a:gd name="T40" fmla="*/ 1439 w 1717"/>
                  <a:gd name="T41" fmla="*/ 585 h 731"/>
                  <a:gd name="T42" fmla="*/ 1514 w 1717"/>
                  <a:gd name="T43" fmla="*/ 534 h 731"/>
                  <a:gd name="T44" fmla="*/ 1583 w 1717"/>
                  <a:gd name="T45" fmla="*/ 474 h 731"/>
                  <a:gd name="T46" fmla="*/ 1637 w 1717"/>
                  <a:gd name="T47" fmla="*/ 414 h 731"/>
                  <a:gd name="T48" fmla="*/ 1685 w 1717"/>
                  <a:gd name="T49" fmla="*/ 330 h 731"/>
                  <a:gd name="T50" fmla="*/ 1706 w 1717"/>
                  <a:gd name="T51" fmla="*/ 255 h 731"/>
                  <a:gd name="T52" fmla="*/ 1715 w 1717"/>
                  <a:gd name="T53" fmla="*/ 195 h 731"/>
                  <a:gd name="T54" fmla="*/ 1712 w 1717"/>
                  <a:gd name="T55" fmla="*/ 156 h 731"/>
                  <a:gd name="T56" fmla="*/ 1685 w 1717"/>
                  <a:gd name="T57" fmla="*/ 114 h 731"/>
                  <a:gd name="T58" fmla="*/ 1613 w 1717"/>
                  <a:gd name="T59" fmla="*/ 87 h 731"/>
                  <a:gd name="T60" fmla="*/ 1550 w 1717"/>
                  <a:gd name="T61" fmla="*/ 69 h 731"/>
                  <a:gd name="T62" fmla="*/ 1496 w 1717"/>
                  <a:gd name="T63" fmla="*/ 54 h 731"/>
                  <a:gd name="T64" fmla="*/ 1409 w 1717"/>
                  <a:gd name="T65" fmla="*/ 39 h 731"/>
                  <a:gd name="T66" fmla="*/ 1340 w 1717"/>
                  <a:gd name="T67" fmla="*/ 30 h 731"/>
                  <a:gd name="T68" fmla="*/ 1268 w 1717"/>
                  <a:gd name="T69" fmla="*/ 21 h 731"/>
                  <a:gd name="T70" fmla="*/ 1210 w 1717"/>
                  <a:gd name="T71" fmla="*/ 13 h 731"/>
                  <a:gd name="T72" fmla="*/ 1150 w 1717"/>
                  <a:gd name="T73" fmla="*/ 11 h 731"/>
                  <a:gd name="T74" fmla="*/ 1070 w 1717"/>
                  <a:gd name="T75" fmla="*/ 7 h 731"/>
                  <a:gd name="T76" fmla="*/ 1001 w 1717"/>
                  <a:gd name="T77" fmla="*/ 3 h 731"/>
                  <a:gd name="T78" fmla="*/ 931 w 1717"/>
                  <a:gd name="T79" fmla="*/ 3 h 731"/>
                  <a:gd name="T80" fmla="*/ 883 w 1717"/>
                  <a:gd name="T81" fmla="*/ 2 h 731"/>
                  <a:gd name="T82" fmla="*/ 835 w 1717"/>
                  <a:gd name="T83" fmla="*/ 0 h 731"/>
                  <a:gd name="T84" fmla="*/ 773 w 1717"/>
                  <a:gd name="T85" fmla="*/ 3 h 731"/>
                  <a:gd name="T86" fmla="*/ 724 w 1717"/>
                  <a:gd name="T87" fmla="*/ 3 h 731"/>
                  <a:gd name="T88" fmla="*/ 659 w 1717"/>
                  <a:gd name="T89" fmla="*/ 6 h 731"/>
                  <a:gd name="T90" fmla="*/ 601 w 1717"/>
                  <a:gd name="T91" fmla="*/ 8 h 731"/>
                  <a:gd name="T92" fmla="*/ 557 w 1717"/>
                  <a:gd name="T93" fmla="*/ 11 h 731"/>
                  <a:gd name="T94" fmla="*/ 476 w 1717"/>
                  <a:gd name="T95" fmla="*/ 17 h 731"/>
                  <a:gd name="T96" fmla="*/ 406 w 1717"/>
                  <a:gd name="T97" fmla="*/ 24 h 731"/>
                  <a:gd name="T98" fmla="*/ 337 w 1717"/>
                  <a:gd name="T99" fmla="*/ 33 h 731"/>
                  <a:gd name="T100" fmla="*/ 281 w 1717"/>
                  <a:gd name="T101" fmla="*/ 42 h 731"/>
                  <a:gd name="T102" fmla="*/ 211 w 1717"/>
                  <a:gd name="T103" fmla="*/ 56 h 731"/>
                  <a:gd name="T104" fmla="*/ 146 w 1717"/>
                  <a:gd name="T105" fmla="*/ 71 h 731"/>
                  <a:gd name="T106" fmla="*/ 77 w 1717"/>
                  <a:gd name="T107" fmla="*/ 92 h 731"/>
                  <a:gd name="T108" fmla="*/ 16 w 1717"/>
                  <a:gd name="T109" fmla="*/ 128 h 731"/>
                  <a:gd name="T110" fmla="*/ 2 w 1717"/>
                  <a:gd name="T111" fmla="*/ 156 h 731"/>
                  <a:gd name="T112" fmla="*/ 4 w 1717"/>
                  <a:gd name="T113" fmla="*/ 182 h 73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17"/>
                  <a:gd name="T172" fmla="*/ 0 h 731"/>
                  <a:gd name="T173" fmla="*/ 1717 w 1717"/>
                  <a:gd name="T174" fmla="*/ 731 h 73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17" h="731">
                    <a:moveTo>
                      <a:pt x="4" y="182"/>
                    </a:moveTo>
                    <a:cubicBezTo>
                      <a:pt x="0" y="193"/>
                      <a:pt x="0" y="198"/>
                      <a:pt x="2" y="216"/>
                    </a:cubicBezTo>
                    <a:cubicBezTo>
                      <a:pt x="4" y="234"/>
                      <a:pt x="11" y="267"/>
                      <a:pt x="17" y="288"/>
                    </a:cubicBezTo>
                    <a:cubicBezTo>
                      <a:pt x="23" y="309"/>
                      <a:pt x="28" y="324"/>
                      <a:pt x="38" y="345"/>
                    </a:cubicBezTo>
                    <a:cubicBezTo>
                      <a:pt x="48" y="366"/>
                      <a:pt x="62" y="393"/>
                      <a:pt x="77" y="414"/>
                    </a:cubicBezTo>
                    <a:cubicBezTo>
                      <a:pt x="92" y="435"/>
                      <a:pt x="108" y="453"/>
                      <a:pt x="125" y="471"/>
                    </a:cubicBezTo>
                    <a:cubicBezTo>
                      <a:pt x="142" y="489"/>
                      <a:pt x="164" y="507"/>
                      <a:pt x="182" y="522"/>
                    </a:cubicBezTo>
                    <a:cubicBezTo>
                      <a:pt x="200" y="537"/>
                      <a:pt x="216" y="545"/>
                      <a:pt x="236" y="558"/>
                    </a:cubicBezTo>
                    <a:cubicBezTo>
                      <a:pt x="256" y="571"/>
                      <a:pt x="278" y="590"/>
                      <a:pt x="302" y="603"/>
                    </a:cubicBezTo>
                    <a:cubicBezTo>
                      <a:pt x="326" y="616"/>
                      <a:pt x="356" y="628"/>
                      <a:pt x="383" y="639"/>
                    </a:cubicBezTo>
                    <a:cubicBezTo>
                      <a:pt x="410" y="650"/>
                      <a:pt x="430" y="658"/>
                      <a:pt x="464" y="669"/>
                    </a:cubicBezTo>
                    <a:cubicBezTo>
                      <a:pt x="498" y="680"/>
                      <a:pt x="548" y="696"/>
                      <a:pt x="590" y="705"/>
                    </a:cubicBezTo>
                    <a:cubicBezTo>
                      <a:pt x="632" y="714"/>
                      <a:pt x="683" y="719"/>
                      <a:pt x="719" y="723"/>
                    </a:cubicBezTo>
                    <a:cubicBezTo>
                      <a:pt x="755" y="727"/>
                      <a:pt x="775" y="728"/>
                      <a:pt x="809" y="729"/>
                    </a:cubicBezTo>
                    <a:cubicBezTo>
                      <a:pt x="843" y="730"/>
                      <a:pt x="891" y="731"/>
                      <a:pt x="926" y="729"/>
                    </a:cubicBezTo>
                    <a:cubicBezTo>
                      <a:pt x="961" y="727"/>
                      <a:pt x="988" y="721"/>
                      <a:pt x="1019" y="717"/>
                    </a:cubicBezTo>
                    <a:cubicBezTo>
                      <a:pt x="1050" y="713"/>
                      <a:pt x="1086" y="707"/>
                      <a:pt x="1115" y="702"/>
                    </a:cubicBezTo>
                    <a:cubicBezTo>
                      <a:pt x="1144" y="697"/>
                      <a:pt x="1168" y="690"/>
                      <a:pt x="1193" y="684"/>
                    </a:cubicBezTo>
                    <a:cubicBezTo>
                      <a:pt x="1218" y="678"/>
                      <a:pt x="1239" y="672"/>
                      <a:pt x="1265" y="663"/>
                    </a:cubicBezTo>
                    <a:cubicBezTo>
                      <a:pt x="1291" y="654"/>
                      <a:pt x="1323" y="643"/>
                      <a:pt x="1352" y="630"/>
                    </a:cubicBezTo>
                    <a:cubicBezTo>
                      <a:pt x="1381" y="617"/>
                      <a:pt x="1412" y="601"/>
                      <a:pt x="1439" y="585"/>
                    </a:cubicBezTo>
                    <a:cubicBezTo>
                      <a:pt x="1466" y="569"/>
                      <a:pt x="1490" y="552"/>
                      <a:pt x="1514" y="534"/>
                    </a:cubicBezTo>
                    <a:cubicBezTo>
                      <a:pt x="1538" y="516"/>
                      <a:pt x="1562" y="494"/>
                      <a:pt x="1583" y="474"/>
                    </a:cubicBezTo>
                    <a:cubicBezTo>
                      <a:pt x="1604" y="454"/>
                      <a:pt x="1620" y="438"/>
                      <a:pt x="1637" y="414"/>
                    </a:cubicBezTo>
                    <a:cubicBezTo>
                      <a:pt x="1654" y="390"/>
                      <a:pt x="1674" y="357"/>
                      <a:pt x="1685" y="330"/>
                    </a:cubicBezTo>
                    <a:cubicBezTo>
                      <a:pt x="1696" y="303"/>
                      <a:pt x="1701" y="277"/>
                      <a:pt x="1706" y="255"/>
                    </a:cubicBezTo>
                    <a:cubicBezTo>
                      <a:pt x="1711" y="233"/>
                      <a:pt x="1714" y="211"/>
                      <a:pt x="1715" y="195"/>
                    </a:cubicBezTo>
                    <a:cubicBezTo>
                      <a:pt x="1716" y="179"/>
                      <a:pt x="1717" y="169"/>
                      <a:pt x="1712" y="156"/>
                    </a:cubicBezTo>
                    <a:lnTo>
                      <a:pt x="1685" y="114"/>
                    </a:lnTo>
                    <a:lnTo>
                      <a:pt x="1613" y="87"/>
                    </a:lnTo>
                    <a:lnTo>
                      <a:pt x="1550" y="69"/>
                    </a:lnTo>
                    <a:lnTo>
                      <a:pt x="1496" y="54"/>
                    </a:lnTo>
                    <a:lnTo>
                      <a:pt x="1409" y="39"/>
                    </a:lnTo>
                    <a:lnTo>
                      <a:pt x="1340" y="30"/>
                    </a:lnTo>
                    <a:lnTo>
                      <a:pt x="1268" y="21"/>
                    </a:lnTo>
                    <a:lnTo>
                      <a:pt x="1210" y="13"/>
                    </a:lnTo>
                    <a:lnTo>
                      <a:pt x="1150" y="11"/>
                    </a:lnTo>
                    <a:lnTo>
                      <a:pt x="1070" y="7"/>
                    </a:lnTo>
                    <a:lnTo>
                      <a:pt x="1001" y="3"/>
                    </a:lnTo>
                    <a:lnTo>
                      <a:pt x="931" y="3"/>
                    </a:lnTo>
                    <a:lnTo>
                      <a:pt x="883" y="2"/>
                    </a:lnTo>
                    <a:lnTo>
                      <a:pt x="835" y="0"/>
                    </a:lnTo>
                    <a:lnTo>
                      <a:pt x="773" y="3"/>
                    </a:lnTo>
                    <a:lnTo>
                      <a:pt x="724" y="3"/>
                    </a:lnTo>
                    <a:lnTo>
                      <a:pt x="659" y="6"/>
                    </a:lnTo>
                    <a:lnTo>
                      <a:pt x="601" y="8"/>
                    </a:lnTo>
                    <a:lnTo>
                      <a:pt x="557" y="11"/>
                    </a:lnTo>
                    <a:lnTo>
                      <a:pt x="476" y="17"/>
                    </a:lnTo>
                    <a:lnTo>
                      <a:pt x="406" y="24"/>
                    </a:lnTo>
                    <a:lnTo>
                      <a:pt x="337" y="33"/>
                    </a:lnTo>
                    <a:lnTo>
                      <a:pt x="281" y="42"/>
                    </a:lnTo>
                    <a:lnTo>
                      <a:pt x="211" y="56"/>
                    </a:lnTo>
                    <a:lnTo>
                      <a:pt x="146" y="71"/>
                    </a:lnTo>
                    <a:lnTo>
                      <a:pt x="77" y="92"/>
                    </a:lnTo>
                    <a:lnTo>
                      <a:pt x="16" y="128"/>
                    </a:lnTo>
                    <a:lnTo>
                      <a:pt x="2" y="156"/>
                    </a:lnTo>
                    <a:lnTo>
                      <a:pt x="4" y="18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FF"/>
                  </a:gs>
                  <a:gs pos="100000">
                    <a:srgbClr val="000099"/>
                  </a:gs>
                </a:gsLst>
                <a:lin ang="5400000" scaled="1"/>
              </a:gradFill>
              <a:ln w="2857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" name="Oval 240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98167" y="1608445"/>
              <a:ext cx="97729" cy="95793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val 241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33506" y="1512652"/>
              <a:ext cx="95509" cy="95793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val 242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95897" y="1809609"/>
              <a:ext cx="95509" cy="95793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val 243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79751" y="1608445"/>
              <a:ext cx="95507" cy="95793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Times New Roman" charset="0"/>
              </a:endParaRPr>
            </a:p>
          </p:txBody>
        </p:sp>
        <p:sp>
          <p:nvSpPr>
            <p:cNvPr id="50" name="Oval 244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44612" y="1725311"/>
              <a:ext cx="106613" cy="107288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Times New Roman" charset="0"/>
              </a:endParaRPr>
            </a:p>
          </p:txBody>
        </p:sp>
        <p:sp>
          <p:nvSpPr>
            <p:cNvPr id="51" name="Oval 245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95548" y="1685079"/>
              <a:ext cx="95507" cy="93876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246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55568" y="1905401"/>
              <a:ext cx="93287" cy="95793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val 247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44462" y="1407280"/>
              <a:ext cx="104393" cy="105372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Times New Roman" charset="0"/>
              </a:endParaRPr>
            </a:p>
          </p:txBody>
        </p:sp>
        <p:sp>
          <p:nvSpPr>
            <p:cNvPr id="54" name="Oval 248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117660" y="1501157"/>
              <a:ext cx="106613" cy="107288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 dirty="0">
                <a:solidFill>
                  <a:sysClr val="windowText" lastClr="000000"/>
                </a:solidFill>
                <a:latin typeface="Times New Roman" charset="0"/>
              </a:endParaRPr>
            </a:p>
          </p:txBody>
        </p:sp>
        <p:sp>
          <p:nvSpPr>
            <p:cNvPr id="55" name="Oval 249">
              <a:extLst>
                <a:ext uri="{FF2B5EF4-FFF2-40B4-BE49-F238E27FC236}"/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04781" y="1462840"/>
              <a:ext cx="97729" cy="93876"/>
            </a:xfrm>
            <a:prstGeom prst="ellipse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EEECE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9" name="Groupe 4"/>
          <p:cNvGrpSpPr>
            <a:grpSpLocks/>
          </p:cNvGrpSpPr>
          <p:nvPr/>
        </p:nvGrpSpPr>
        <p:grpSpPr bwMode="auto">
          <a:xfrm>
            <a:off x="6350" y="907207"/>
            <a:ext cx="1971675" cy="1114425"/>
            <a:chOff x="800099" y="1771650"/>
            <a:chExt cx="1971676" cy="1414463"/>
          </a:xfrm>
        </p:grpSpPr>
        <p:pic>
          <p:nvPicPr>
            <p:cNvPr id="60" name="Image 2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20180" r="75949" b="54497"/>
            <a:stretch>
              <a:fillRect/>
            </a:stretch>
          </p:blipFill>
          <p:spPr bwMode="auto">
            <a:xfrm>
              <a:off x="800099" y="1771650"/>
              <a:ext cx="1814514" cy="141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Rectangle 60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71688" y="2372092"/>
              <a:ext cx="700087" cy="25589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62" name="Flèche vers la droite 14">
            <a:extLst>
              <a:ext uri="{FF2B5EF4-FFF2-40B4-BE49-F238E27FC236}"/>
            </a:extLst>
          </p:cNvPr>
          <p:cNvSpPr/>
          <p:nvPr/>
        </p:nvSpPr>
        <p:spPr>
          <a:xfrm rot="2053898">
            <a:off x="1740893" y="1632607"/>
            <a:ext cx="767196" cy="331939"/>
          </a:xfrm>
          <a:custGeom>
            <a:avLst/>
            <a:gdLst>
              <a:gd name="connsiteX0" fmla="*/ 0 w 713408"/>
              <a:gd name="connsiteY0" fmla="*/ 82985 h 331939"/>
              <a:gd name="connsiteX1" fmla="*/ 547439 w 713408"/>
              <a:gd name="connsiteY1" fmla="*/ 82985 h 331939"/>
              <a:gd name="connsiteX2" fmla="*/ 547439 w 713408"/>
              <a:gd name="connsiteY2" fmla="*/ 0 h 331939"/>
              <a:gd name="connsiteX3" fmla="*/ 713408 w 713408"/>
              <a:gd name="connsiteY3" fmla="*/ 165970 h 331939"/>
              <a:gd name="connsiteX4" fmla="*/ 547439 w 713408"/>
              <a:gd name="connsiteY4" fmla="*/ 331939 h 331939"/>
              <a:gd name="connsiteX5" fmla="*/ 547439 w 713408"/>
              <a:gd name="connsiteY5" fmla="*/ 248954 h 331939"/>
              <a:gd name="connsiteX6" fmla="*/ 0 w 713408"/>
              <a:gd name="connsiteY6" fmla="*/ 248954 h 331939"/>
              <a:gd name="connsiteX7" fmla="*/ 0 w 713408"/>
              <a:gd name="connsiteY7" fmla="*/ 82985 h 331939"/>
              <a:gd name="connsiteX0" fmla="*/ 0 w 753749"/>
              <a:gd name="connsiteY0" fmla="*/ 136773 h 331939"/>
              <a:gd name="connsiteX1" fmla="*/ 587780 w 753749"/>
              <a:gd name="connsiteY1" fmla="*/ 82985 h 331939"/>
              <a:gd name="connsiteX2" fmla="*/ 587780 w 753749"/>
              <a:gd name="connsiteY2" fmla="*/ 0 h 331939"/>
              <a:gd name="connsiteX3" fmla="*/ 753749 w 753749"/>
              <a:gd name="connsiteY3" fmla="*/ 165970 h 331939"/>
              <a:gd name="connsiteX4" fmla="*/ 587780 w 753749"/>
              <a:gd name="connsiteY4" fmla="*/ 331939 h 331939"/>
              <a:gd name="connsiteX5" fmla="*/ 587780 w 753749"/>
              <a:gd name="connsiteY5" fmla="*/ 248954 h 331939"/>
              <a:gd name="connsiteX6" fmla="*/ 40341 w 753749"/>
              <a:gd name="connsiteY6" fmla="*/ 248954 h 331939"/>
              <a:gd name="connsiteX7" fmla="*/ 0 w 753749"/>
              <a:gd name="connsiteY7" fmla="*/ 136773 h 331939"/>
              <a:gd name="connsiteX0" fmla="*/ 13447 w 767196"/>
              <a:gd name="connsiteY0" fmla="*/ 136773 h 331939"/>
              <a:gd name="connsiteX1" fmla="*/ 601227 w 767196"/>
              <a:gd name="connsiteY1" fmla="*/ 82985 h 331939"/>
              <a:gd name="connsiteX2" fmla="*/ 601227 w 767196"/>
              <a:gd name="connsiteY2" fmla="*/ 0 h 331939"/>
              <a:gd name="connsiteX3" fmla="*/ 767196 w 767196"/>
              <a:gd name="connsiteY3" fmla="*/ 165970 h 331939"/>
              <a:gd name="connsiteX4" fmla="*/ 601227 w 767196"/>
              <a:gd name="connsiteY4" fmla="*/ 331939 h 331939"/>
              <a:gd name="connsiteX5" fmla="*/ 601227 w 767196"/>
              <a:gd name="connsiteY5" fmla="*/ 248954 h 331939"/>
              <a:gd name="connsiteX6" fmla="*/ 0 w 767196"/>
              <a:gd name="connsiteY6" fmla="*/ 208613 h 331939"/>
              <a:gd name="connsiteX7" fmla="*/ 13447 w 767196"/>
              <a:gd name="connsiteY7" fmla="*/ 136773 h 33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196" h="331939">
                <a:moveTo>
                  <a:pt x="13447" y="136773"/>
                </a:moveTo>
                <a:lnTo>
                  <a:pt x="601227" y="82985"/>
                </a:lnTo>
                <a:lnTo>
                  <a:pt x="601227" y="0"/>
                </a:lnTo>
                <a:lnTo>
                  <a:pt x="767196" y="165970"/>
                </a:lnTo>
                <a:lnTo>
                  <a:pt x="601227" y="331939"/>
                </a:lnTo>
                <a:lnTo>
                  <a:pt x="601227" y="248954"/>
                </a:lnTo>
                <a:lnTo>
                  <a:pt x="0" y="208613"/>
                </a:lnTo>
                <a:lnTo>
                  <a:pt x="13447" y="13677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>
              <a:rot lat="18899995" lon="0" rev="0"/>
            </a:camera>
            <a:lightRig rig="threePt" dir="t"/>
          </a:scene3d>
          <a:sp3d extrusionH="76200" contourW="12700">
            <a:extrusionClr>
              <a:schemeClr val="accent5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63" name="Grouper 62"/>
          <p:cNvGrpSpPr>
            <a:grpSpLocks/>
          </p:cNvGrpSpPr>
          <p:nvPr/>
        </p:nvGrpSpPr>
        <p:grpSpPr bwMode="auto">
          <a:xfrm>
            <a:off x="5530403" y="518508"/>
            <a:ext cx="4589050" cy="2861025"/>
            <a:chOff x="4518691" y="1368535"/>
            <a:chExt cx="4589810" cy="2861596"/>
          </a:xfrm>
        </p:grpSpPr>
        <p:sp>
          <p:nvSpPr>
            <p:cNvPr id="64" name="ZoneTexte 30"/>
            <p:cNvSpPr txBox="1">
              <a:spLocks noChangeArrowheads="1"/>
            </p:cNvSpPr>
            <p:nvPr/>
          </p:nvSpPr>
          <p:spPr bwMode="auto">
            <a:xfrm>
              <a:off x="4518691" y="2583870"/>
              <a:ext cx="1736160" cy="33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rgbClr val="FF8000"/>
                  </a:solidFill>
                </a:rPr>
                <a:t>Riche en protons</a:t>
              </a:r>
              <a:endParaRPr lang="en-US" sz="1600" dirty="0">
                <a:solidFill>
                  <a:srgbClr val="FF8000"/>
                </a:solidFill>
              </a:endParaRPr>
            </a:p>
          </p:txBody>
        </p:sp>
        <p:sp>
          <p:nvSpPr>
            <p:cNvPr id="65" name="ZoneTexte 31"/>
            <p:cNvSpPr txBox="1">
              <a:spLocks noChangeArrowheads="1"/>
            </p:cNvSpPr>
            <p:nvPr/>
          </p:nvSpPr>
          <p:spPr bwMode="auto">
            <a:xfrm>
              <a:off x="7258209" y="3891509"/>
              <a:ext cx="1850292" cy="33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rgbClr val="FF8000"/>
                  </a:solidFill>
                </a:rPr>
                <a:t>Riche en neutrons</a:t>
              </a:r>
              <a:endParaRPr lang="en-US" sz="1600" dirty="0">
                <a:solidFill>
                  <a:srgbClr val="FF8000"/>
                </a:solidFill>
              </a:endParaRPr>
            </a:p>
          </p:txBody>
        </p:sp>
        <p:sp>
          <p:nvSpPr>
            <p:cNvPr id="66" name="Flèche vers la droite 15">
              <a:extLst>
                <a:ext uri="{FF2B5EF4-FFF2-40B4-BE49-F238E27FC236}"/>
              </a:extLst>
            </p:cNvPr>
            <p:cNvSpPr/>
            <p:nvPr/>
          </p:nvSpPr>
          <p:spPr>
            <a:xfrm rot="178198">
              <a:off x="6417927" y="3300140"/>
              <a:ext cx="1363963" cy="440776"/>
            </a:xfrm>
            <a:custGeom>
              <a:avLst/>
              <a:gdLst>
                <a:gd name="connsiteX0" fmla="*/ 0 w 978408"/>
                <a:gd name="connsiteY0" fmla="*/ 121158 h 484632"/>
                <a:gd name="connsiteX1" fmla="*/ 736092 w 978408"/>
                <a:gd name="connsiteY1" fmla="*/ 121158 h 484632"/>
                <a:gd name="connsiteX2" fmla="*/ 736092 w 978408"/>
                <a:gd name="connsiteY2" fmla="*/ 0 h 484632"/>
                <a:gd name="connsiteX3" fmla="*/ 978408 w 978408"/>
                <a:gd name="connsiteY3" fmla="*/ 242316 h 484632"/>
                <a:gd name="connsiteX4" fmla="*/ 736092 w 978408"/>
                <a:gd name="connsiteY4" fmla="*/ 484632 h 484632"/>
                <a:gd name="connsiteX5" fmla="*/ 736092 w 978408"/>
                <a:gd name="connsiteY5" fmla="*/ 363474 h 484632"/>
                <a:gd name="connsiteX6" fmla="*/ 0 w 978408"/>
                <a:gd name="connsiteY6" fmla="*/ 363474 h 484632"/>
                <a:gd name="connsiteX7" fmla="*/ 0 w 978408"/>
                <a:gd name="connsiteY7" fmla="*/ 121158 h 484632"/>
                <a:gd name="connsiteX0" fmla="*/ 0 w 991855"/>
                <a:gd name="connsiteY0" fmla="*/ 188393 h 484632"/>
                <a:gd name="connsiteX1" fmla="*/ 749539 w 991855"/>
                <a:gd name="connsiteY1" fmla="*/ 121158 h 484632"/>
                <a:gd name="connsiteX2" fmla="*/ 749539 w 991855"/>
                <a:gd name="connsiteY2" fmla="*/ 0 h 484632"/>
                <a:gd name="connsiteX3" fmla="*/ 991855 w 991855"/>
                <a:gd name="connsiteY3" fmla="*/ 242316 h 484632"/>
                <a:gd name="connsiteX4" fmla="*/ 749539 w 991855"/>
                <a:gd name="connsiteY4" fmla="*/ 484632 h 484632"/>
                <a:gd name="connsiteX5" fmla="*/ 749539 w 991855"/>
                <a:gd name="connsiteY5" fmla="*/ 363474 h 484632"/>
                <a:gd name="connsiteX6" fmla="*/ 13447 w 991855"/>
                <a:gd name="connsiteY6" fmla="*/ 363474 h 484632"/>
                <a:gd name="connsiteX7" fmla="*/ 0 w 991855"/>
                <a:gd name="connsiteY7" fmla="*/ 188393 h 484632"/>
                <a:gd name="connsiteX0" fmla="*/ 53788 w 1045643"/>
                <a:gd name="connsiteY0" fmla="*/ 188393 h 484632"/>
                <a:gd name="connsiteX1" fmla="*/ 803327 w 1045643"/>
                <a:gd name="connsiteY1" fmla="*/ 121158 h 484632"/>
                <a:gd name="connsiteX2" fmla="*/ 803327 w 1045643"/>
                <a:gd name="connsiteY2" fmla="*/ 0 h 484632"/>
                <a:gd name="connsiteX3" fmla="*/ 1045643 w 1045643"/>
                <a:gd name="connsiteY3" fmla="*/ 242316 h 484632"/>
                <a:gd name="connsiteX4" fmla="*/ 803327 w 1045643"/>
                <a:gd name="connsiteY4" fmla="*/ 484632 h 484632"/>
                <a:gd name="connsiteX5" fmla="*/ 803327 w 1045643"/>
                <a:gd name="connsiteY5" fmla="*/ 363474 h 484632"/>
                <a:gd name="connsiteX6" fmla="*/ 0 w 1045643"/>
                <a:gd name="connsiteY6" fmla="*/ 282792 h 484632"/>
                <a:gd name="connsiteX7" fmla="*/ 53788 w 1045643"/>
                <a:gd name="connsiteY7" fmla="*/ 188393 h 484632"/>
                <a:gd name="connsiteX0" fmla="*/ 13447 w 1045643"/>
                <a:gd name="connsiteY0" fmla="*/ 228734 h 484632"/>
                <a:gd name="connsiteX1" fmla="*/ 803327 w 1045643"/>
                <a:gd name="connsiteY1" fmla="*/ 121158 h 484632"/>
                <a:gd name="connsiteX2" fmla="*/ 803327 w 1045643"/>
                <a:gd name="connsiteY2" fmla="*/ 0 h 484632"/>
                <a:gd name="connsiteX3" fmla="*/ 1045643 w 1045643"/>
                <a:gd name="connsiteY3" fmla="*/ 242316 h 484632"/>
                <a:gd name="connsiteX4" fmla="*/ 803327 w 1045643"/>
                <a:gd name="connsiteY4" fmla="*/ 484632 h 484632"/>
                <a:gd name="connsiteX5" fmla="*/ 803327 w 1045643"/>
                <a:gd name="connsiteY5" fmla="*/ 363474 h 484632"/>
                <a:gd name="connsiteX6" fmla="*/ 0 w 1045643"/>
                <a:gd name="connsiteY6" fmla="*/ 282792 h 484632"/>
                <a:gd name="connsiteX7" fmla="*/ 13447 w 1045643"/>
                <a:gd name="connsiteY7" fmla="*/ 228734 h 48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45643" h="484632">
                  <a:moveTo>
                    <a:pt x="13447" y="228734"/>
                  </a:moveTo>
                  <a:lnTo>
                    <a:pt x="803327" y="121158"/>
                  </a:lnTo>
                  <a:lnTo>
                    <a:pt x="803327" y="0"/>
                  </a:lnTo>
                  <a:lnTo>
                    <a:pt x="1045643" y="242316"/>
                  </a:lnTo>
                  <a:lnTo>
                    <a:pt x="803327" y="484632"/>
                  </a:lnTo>
                  <a:lnTo>
                    <a:pt x="803327" y="363474"/>
                  </a:lnTo>
                  <a:lnTo>
                    <a:pt x="0" y="282792"/>
                  </a:lnTo>
                  <a:lnTo>
                    <a:pt x="13447" y="228734"/>
                  </a:lnTo>
                  <a:close/>
                </a:path>
              </a:pathLst>
            </a:custGeom>
            <a:solidFill>
              <a:srgbClr val="FF8000"/>
            </a:solidFill>
            <a:ln>
              <a:solidFill>
                <a:srgbClr val="FFFF00"/>
              </a:solidFill>
            </a:ln>
            <a:scene3d>
              <a:camera prst="orthographicFront">
                <a:rot lat="20196057" lon="543697" rev="20287176"/>
              </a:camera>
              <a:lightRig rig="threePt" dir="t">
                <a:rot lat="0" lon="0" rev="0"/>
              </a:lightRig>
            </a:scene3d>
            <a:sp3d extrusionH="127000" contourW="12700">
              <a:extrusionClr>
                <a:schemeClr val="accent4">
                  <a:lumMod val="75000"/>
                </a:schemeClr>
              </a:extrusionClr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7" name="Flèche vers la gauche 16">
              <a:extLst>
                <a:ext uri="{FF2B5EF4-FFF2-40B4-BE49-F238E27FC236}"/>
              </a:extLst>
            </p:cNvPr>
            <p:cNvSpPr/>
            <p:nvPr/>
          </p:nvSpPr>
          <p:spPr>
            <a:xfrm rot="804459">
              <a:off x="5005021" y="2863084"/>
              <a:ext cx="1358066" cy="485713"/>
            </a:xfrm>
            <a:custGeom>
              <a:avLst/>
              <a:gdLst>
                <a:gd name="connsiteX0" fmla="*/ 0 w 978408"/>
                <a:gd name="connsiteY0" fmla="*/ 242316 h 484632"/>
                <a:gd name="connsiteX1" fmla="*/ 242316 w 978408"/>
                <a:gd name="connsiteY1" fmla="*/ 0 h 484632"/>
                <a:gd name="connsiteX2" fmla="*/ 242316 w 978408"/>
                <a:gd name="connsiteY2" fmla="*/ 121158 h 484632"/>
                <a:gd name="connsiteX3" fmla="*/ 978408 w 978408"/>
                <a:gd name="connsiteY3" fmla="*/ 121158 h 484632"/>
                <a:gd name="connsiteX4" fmla="*/ 978408 w 978408"/>
                <a:gd name="connsiteY4" fmla="*/ 363474 h 484632"/>
                <a:gd name="connsiteX5" fmla="*/ 242316 w 978408"/>
                <a:gd name="connsiteY5" fmla="*/ 363474 h 484632"/>
                <a:gd name="connsiteX6" fmla="*/ 242316 w 978408"/>
                <a:gd name="connsiteY6" fmla="*/ 484632 h 484632"/>
                <a:gd name="connsiteX7" fmla="*/ 0 w 978408"/>
                <a:gd name="connsiteY7" fmla="*/ 242316 h 484632"/>
                <a:gd name="connsiteX0" fmla="*/ 0 w 1153220"/>
                <a:gd name="connsiteY0" fmla="*/ 242316 h 484632"/>
                <a:gd name="connsiteX1" fmla="*/ 242316 w 1153220"/>
                <a:gd name="connsiteY1" fmla="*/ 0 h 484632"/>
                <a:gd name="connsiteX2" fmla="*/ 242316 w 1153220"/>
                <a:gd name="connsiteY2" fmla="*/ 121158 h 484632"/>
                <a:gd name="connsiteX3" fmla="*/ 1153220 w 1153220"/>
                <a:gd name="connsiteY3" fmla="*/ 188393 h 484632"/>
                <a:gd name="connsiteX4" fmla="*/ 978408 w 1153220"/>
                <a:gd name="connsiteY4" fmla="*/ 363474 h 484632"/>
                <a:gd name="connsiteX5" fmla="*/ 242316 w 1153220"/>
                <a:gd name="connsiteY5" fmla="*/ 363474 h 484632"/>
                <a:gd name="connsiteX6" fmla="*/ 242316 w 1153220"/>
                <a:gd name="connsiteY6" fmla="*/ 484632 h 484632"/>
                <a:gd name="connsiteX7" fmla="*/ 0 w 1153220"/>
                <a:gd name="connsiteY7" fmla="*/ 242316 h 484632"/>
                <a:gd name="connsiteX0" fmla="*/ 0 w 1166667"/>
                <a:gd name="connsiteY0" fmla="*/ 242316 h 484632"/>
                <a:gd name="connsiteX1" fmla="*/ 242316 w 1166667"/>
                <a:gd name="connsiteY1" fmla="*/ 0 h 484632"/>
                <a:gd name="connsiteX2" fmla="*/ 242316 w 1166667"/>
                <a:gd name="connsiteY2" fmla="*/ 121158 h 484632"/>
                <a:gd name="connsiteX3" fmla="*/ 1153220 w 1166667"/>
                <a:gd name="connsiteY3" fmla="*/ 188393 h 484632"/>
                <a:gd name="connsiteX4" fmla="*/ 1166667 w 1166667"/>
                <a:gd name="connsiteY4" fmla="*/ 296238 h 484632"/>
                <a:gd name="connsiteX5" fmla="*/ 242316 w 1166667"/>
                <a:gd name="connsiteY5" fmla="*/ 363474 h 484632"/>
                <a:gd name="connsiteX6" fmla="*/ 242316 w 1166667"/>
                <a:gd name="connsiteY6" fmla="*/ 484632 h 484632"/>
                <a:gd name="connsiteX7" fmla="*/ 0 w 1166667"/>
                <a:gd name="connsiteY7" fmla="*/ 242316 h 484632"/>
                <a:gd name="connsiteX0" fmla="*/ 0 w 1193561"/>
                <a:gd name="connsiteY0" fmla="*/ 242316 h 484632"/>
                <a:gd name="connsiteX1" fmla="*/ 242316 w 1193561"/>
                <a:gd name="connsiteY1" fmla="*/ 0 h 484632"/>
                <a:gd name="connsiteX2" fmla="*/ 242316 w 1193561"/>
                <a:gd name="connsiteY2" fmla="*/ 121158 h 484632"/>
                <a:gd name="connsiteX3" fmla="*/ 1193561 w 1193561"/>
                <a:gd name="connsiteY3" fmla="*/ 228734 h 484632"/>
                <a:gd name="connsiteX4" fmla="*/ 1166667 w 1193561"/>
                <a:gd name="connsiteY4" fmla="*/ 296238 h 484632"/>
                <a:gd name="connsiteX5" fmla="*/ 242316 w 1193561"/>
                <a:gd name="connsiteY5" fmla="*/ 363474 h 484632"/>
                <a:gd name="connsiteX6" fmla="*/ 242316 w 1193561"/>
                <a:gd name="connsiteY6" fmla="*/ 484632 h 484632"/>
                <a:gd name="connsiteX7" fmla="*/ 0 w 1193561"/>
                <a:gd name="connsiteY7" fmla="*/ 242316 h 48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3561" h="484632">
                  <a:moveTo>
                    <a:pt x="0" y="242316"/>
                  </a:moveTo>
                  <a:lnTo>
                    <a:pt x="242316" y="0"/>
                  </a:lnTo>
                  <a:lnTo>
                    <a:pt x="242316" y="121158"/>
                  </a:lnTo>
                  <a:lnTo>
                    <a:pt x="1193561" y="228734"/>
                  </a:lnTo>
                  <a:lnTo>
                    <a:pt x="1166667" y="296238"/>
                  </a:lnTo>
                  <a:lnTo>
                    <a:pt x="242316" y="363474"/>
                  </a:lnTo>
                  <a:lnTo>
                    <a:pt x="242316" y="484632"/>
                  </a:lnTo>
                  <a:lnTo>
                    <a:pt x="0" y="242316"/>
                  </a:lnTo>
                  <a:close/>
                </a:path>
              </a:pathLst>
            </a:custGeom>
            <a:solidFill>
              <a:srgbClr val="FF8000"/>
            </a:solidFill>
            <a:ln>
              <a:solidFill>
                <a:srgbClr val="FFFF00"/>
              </a:solidFill>
            </a:ln>
            <a:scene3d>
              <a:camera prst="orthographicFront">
                <a:rot lat="19148273" lon="1071546" rev="21357366"/>
              </a:camera>
              <a:lightRig rig="threePt" dir="t"/>
            </a:scene3d>
            <a:sp3d extrusionH="127000" contourW="12700">
              <a:extrusionClr>
                <a:schemeClr val="accent4">
                  <a:lumMod val="75000"/>
                </a:schemeClr>
              </a:extrusionClr>
              <a:contourClr>
                <a:schemeClr val="accent4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8" name="Virage 21">
              <a:extLst>
                <a:ext uri="{FF2B5EF4-FFF2-40B4-BE49-F238E27FC236}"/>
              </a:extLst>
            </p:cNvPr>
            <p:cNvSpPr/>
            <p:nvPr/>
          </p:nvSpPr>
          <p:spPr>
            <a:xfrm rot="178198">
              <a:off x="6190458" y="1401565"/>
              <a:ext cx="479676" cy="1835784"/>
            </a:xfrm>
            <a:custGeom>
              <a:avLst/>
              <a:gdLst>
                <a:gd name="connsiteX0" fmla="*/ 0 w 480604"/>
                <a:gd name="connsiteY0" fmla="*/ 405404 h 2087784"/>
                <a:gd name="connsiteX1" fmla="*/ 240302 w 480604"/>
                <a:gd name="connsiteY1" fmla="*/ 0 h 2087784"/>
                <a:gd name="connsiteX2" fmla="*/ 480604 w 480604"/>
                <a:gd name="connsiteY2" fmla="*/ 405404 h 2087784"/>
                <a:gd name="connsiteX3" fmla="*/ 360453 w 480604"/>
                <a:gd name="connsiteY3" fmla="*/ 405404 h 2087784"/>
                <a:gd name="connsiteX4" fmla="*/ 360453 w 480604"/>
                <a:gd name="connsiteY4" fmla="*/ 2087784 h 2087784"/>
                <a:gd name="connsiteX5" fmla="*/ 120151 w 480604"/>
                <a:gd name="connsiteY5" fmla="*/ 2087784 h 2087784"/>
                <a:gd name="connsiteX6" fmla="*/ 120151 w 480604"/>
                <a:gd name="connsiteY6" fmla="*/ 405404 h 2087784"/>
                <a:gd name="connsiteX7" fmla="*/ 0 w 480604"/>
                <a:gd name="connsiteY7" fmla="*/ 405404 h 2087784"/>
                <a:gd name="connsiteX0" fmla="*/ 0 w 480604"/>
                <a:gd name="connsiteY0" fmla="*/ 405404 h 2087784"/>
                <a:gd name="connsiteX1" fmla="*/ 240302 w 480604"/>
                <a:gd name="connsiteY1" fmla="*/ 0 h 2087784"/>
                <a:gd name="connsiteX2" fmla="*/ 480604 w 480604"/>
                <a:gd name="connsiteY2" fmla="*/ 405404 h 2087784"/>
                <a:gd name="connsiteX3" fmla="*/ 360453 w 480604"/>
                <a:gd name="connsiteY3" fmla="*/ 405404 h 2087784"/>
                <a:gd name="connsiteX4" fmla="*/ 258853 w 480604"/>
                <a:gd name="connsiteY4" fmla="*/ 2062384 h 2087784"/>
                <a:gd name="connsiteX5" fmla="*/ 120151 w 480604"/>
                <a:gd name="connsiteY5" fmla="*/ 2087784 h 2087784"/>
                <a:gd name="connsiteX6" fmla="*/ 120151 w 480604"/>
                <a:gd name="connsiteY6" fmla="*/ 405404 h 2087784"/>
                <a:gd name="connsiteX7" fmla="*/ 0 w 480604"/>
                <a:gd name="connsiteY7" fmla="*/ 405404 h 2087784"/>
                <a:gd name="connsiteX0" fmla="*/ 0 w 480604"/>
                <a:gd name="connsiteY0" fmla="*/ 405404 h 2094134"/>
                <a:gd name="connsiteX1" fmla="*/ 240302 w 480604"/>
                <a:gd name="connsiteY1" fmla="*/ 0 h 2094134"/>
                <a:gd name="connsiteX2" fmla="*/ 480604 w 480604"/>
                <a:gd name="connsiteY2" fmla="*/ 405404 h 2094134"/>
                <a:gd name="connsiteX3" fmla="*/ 360453 w 480604"/>
                <a:gd name="connsiteY3" fmla="*/ 405404 h 2094134"/>
                <a:gd name="connsiteX4" fmla="*/ 258853 w 480604"/>
                <a:gd name="connsiteY4" fmla="*/ 2062384 h 2094134"/>
                <a:gd name="connsiteX5" fmla="*/ 202701 w 480604"/>
                <a:gd name="connsiteY5" fmla="*/ 2094134 h 2094134"/>
                <a:gd name="connsiteX6" fmla="*/ 120151 w 480604"/>
                <a:gd name="connsiteY6" fmla="*/ 405404 h 2094134"/>
                <a:gd name="connsiteX7" fmla="*/ 0 w 480604"/>
                <a:gd name="connsiteY7" fmla="*/ 405404 h 2094134"/>
                <a:gd name="connsiteX0" fmla="*/ 0 w 480604"/>
                <a:gd name="connsiteY0" fmla="*/ 405404 h 2073814"/>
                <a:gd name="connsiteX1" fmla="*/ 240302 w 480604"/>
                <a:gd name="connsiteY1" fmla="*/ 0 h 2073814"/>
                <a:gd name="connsiteX2" fmla="*/ 480604 w 480604"/>
                <a:gd name="connsiteY2" fmla="*/ 405404 h 2073814"/>
                <a:gd name="connsiteX3" fmla="*/ 360453 w 480604"/>
                <a:gd name="connsiteY3" fmla="*/ 405404 h 2073814"/>
                <a:gd name="connsiteX4" fmla="*/ 258853 w 480604"/>
                <a:gd name="connsiteY4" fmla="*/ 2062384 h 2073814"/>
                <a:gd name="connsiteX5" fmla="*/ 263661 w 480604"/>
                <a:gd name="connsiteY5" fmla="*/ 2073814 h 2073814"/>
                <a:gd name="connsiteX6" fmla="*/ 120151 w 480604"/>
                <a:gd name="connsiteY6" fmla="*/ 405404 h 2073814"/>
                <a:gd name="connsiteX7" fmla="*/ 0 w 480604"/>
                <a:gd name="connsiteY7" fmla="*/ 405404 h 207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604" h="2073814">
                  <a:moveTo>
                    <a:pt x="0" y="405404"/>
                  </a:moveTo>
                  <a:lnTo>
                    <a:pt x="240302" y="0"/>
                  </a:lnTo>
                  <a:lnTo>
                    <a:pt x="480604" y="405404"/>
                  </a:lnTo>
                  <a:lnTo>
                    <a:pt x="360453" y="405404"/>
                  </a:lnTo>
                  <a:lnTo>
                    <a:pt x="258853" y="2062384"/>
                  </a:lnTo>
                  <a:lnTo>
                    <a:pt x="263661" y="2073814"/>
                  </a:lnTo>
                  <a:lnTo>
                    <a:pt x="120151" y="405404"/>
                  </a:lnTo>
                  <a:lnTo>
                    <a:pt x="0" y="405404"/>
                  </a:lnTo>
                  <a:close/>
                </a:path>
              </a:pathLst>
            </a:custGeom>
            <a:solidFill>
              <a:srgbClr val="5F9A9D"/>
            </a:solidFill>
            <a:scene3d>
              <a:camera prst="orthographicFront">
                <a:rot lat="319725" lon="872504" rev="144760"/>
              </a:camera>
              <a:lightRig rig="threePt" dir="t"/>
            </a:scene3d>
            <a:sp3d extrusionH="127000" contourW="12700">
              <a:extrusionClr>
                <a:srgbClr val="009193"/>
              </a:extrusionClr>
              <a:contourClr>
                <a:srgbClr val="5F9A9D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ZoneTexte 40"/>
            <p:cNvSpPr txBox="1">
              <a:spLocks noChangeArrowheads="1"/>
            </p:cNvSpPr>
            <p:nvPr/>
          </p:nvSpPr>
          <p:spPr bwMode="auto">
            <a:xfrm rot="-1845664">
              <a:off x="6435047" y="1430265"/>
              <a:ext cx="240733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rgbClr val="FF0000"/>
                  </a:solidFill>
                </a:rPr>
                <a:t>Super</a:t>
              </a:r>
              <a:r>
                <a:rPr lang="en-US" sz="1600" dirty="0" smtClean="0">
                  <a:solidFill>
                    <a:srgbClr val="FF0000"/>
                  </a:solidFill>
                </a:rPr>
                <a:t>-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lourd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70" name="Flèche vers le haut 17">
              <a:extLst>
                <a:ext uri="{FF2B5EF4-FFF2-40B4-BE49-F238E27FC236}"/>
              </a:extLst>
            </p:cNvPr>
            <p:cNvSpPr/>
            <p:nvPr/>
          </p:nvSpPr>
          <p:spPr>
            <a:xfrm rot="178198">
              <a:off x="7001281" y="1368535"/>
              <a:ext cx="479676" cy="2104926"/>
            </a:xfrm>
            <a:custGeom>
              <a:avLst/>
              <a:gdLst>
                <a:gd name="connsiteX0" fmla="*/ 0 w 484632"/>
                <a:gd name="connsiteY0" fmla="*/ 242316 h 1556664"/>
                <a:gd name="connsiteX1" fmla="*/ 242316 w 484632"/>
                <a:gd name="connsiteY1" fmla="*/ 0 h 1556664"/>
                <a:gd name="connsiteX2" fmla="*/ 484632 w 484632"/>
                <a:gd name="connsiteY2" fmla="*/ 242316 h 1556664"/>
                <a:gd name="connsiteX3" fmla="*/ 363474 w 484632"/>
                <a:gd name="connsiteY3" fmla="*/ 242316 h 1556664"/>
                <a:gd name="connsiteX4" fmla="*/ 363474 w 484632"/>
                <a:gd name="connsiteY4" fmla="*/ 1556664 h 1556664"/>
                <a:gd name="connsiteX5" fmla="*/ 121158 w 484632"/>
                <a:gd name="connsiteY5" fmla="*/ 1556664 h 1556664"/>
                <a:gd name="connsiteX6" fmla="*/ 121158 w 484632"/>
                <a:gd name="connsiteY6" fmla="*/ 242316 h 1556664"/>
                <a:gd name="connsiteX7" fmla="*/ 0 w 484632"/>
                <a:gd name="connsiteY7" fmla="*/ 242316 h 1556664"/>
                <a:gd name="connsiteX0" fmla="*/ 0 w 484632"/>
                <a:gd name="connsiteY0" fmla="*/ 242316 h 1597005"/>
                <a:gd name="connsiteX1" fmla="*/ 242316 w 484632"/>
                <a:gd name="connsiteY1" fmla="*/ 0 h 1597005"/>
                <a:gd name="connsiteX2" fmla="*/ 484632 w 484632"/>
                <a:gd name="connsiteY2" fmla="*/ 242316 h 1597005"/>
                <a:gd name="connsiteX3" fmla="*/ 363474 w 484632"/>
                <a:gd name="connsiteY3" fmla="*/ 242316 h 1597005"/>
                <a:gd name="connsiteX4" fmla="*/ 363474 w 484632"/>
                <a:gd name="connsiteY4" fmla="*/ 1556664 h 1597005"/>
                <a:gd name="connsiteX5" fmla="*/ 215287 w 484632"/>
                <a:gd name="connsiteY5" fmla="*/ 1597005 h 1597005"/>
                <a:gd name="connsiteX6" fmla="*/ 121158 w 484632"/>
                <a:gd name="connsiteY6" fmla="*/ 242316 h 1597005"/>
                <a:gd name="connsiteX7" fmla="*/ 0 w 484632"/>
                <a:gd name="connsiteY7" fmla="*/ 242316 h 1597005"/>
                <a:gd name="connsiteX0" fmla="*/ 0 w 484632"/>
                <a:gd name="connsiteY0" fmla="*/ 242316 h 1610452"/>
                <a:gd name="connsiteX1" fmla="*/ 242316 w 484632"/>
                <a:gd name="connsiteY1" fmla="*/ 0 h 1610452"/>
                <a:gd name="connsiteX2" fmla="*/ 484632 w 484632"/>
                <a:gd name="connsiteY2" fmla="*/ 242316 h 1610452"/>
                <a:gd name="connsiteX3" fmla="*/ 363474 w 484632"/>
                <a:gd name="connsiteY3" fmla="*/ 242316 h 1610452"/>
                <a:gd name="connsiteX4" fmla="*/ 269345 w 484632"/>
                <a:gd name="connsiteY4" fmla="*/ 1610452 h 1610452"/>
                <a:gd name="connsiteX5" fmla="*/ 215287 w 484632"/>
                <a:gd name="connsiteY5" fmla="*/ 1597005 h 1610452"/>
                <a:gd name="connsiteX6" fmla="*/ 121158 w 484632"/>
                <a:gd name="connsiteY6" fmla="*/ 242316 h 1610452"/>
                <a:gd name="connsiteX7" fmla="*/ 0 w 484632"/>
                <a:gd name="connsiteY7" fmla="*/ 242316 h 1610452"/>
                <a:gd name="connsiteX0" fmla="*/ 0 w 484632"/>
                <a:gd name="connsiteY0" fmla="*/ 403681 h 1771817"/>
                <a:gd name="connsiteX1" fmla="*/ 255763 w 484632"/>
                <a:gd name="connsiteY1" fmla="*/ 0 h 1771817"/>
                <a:gd name="connsiteX2" fmla="*/ 484632 w 484632"/>
                <a:gd name="connsiteY2" fmla="*/ 403681 h 1771817"/>
                <a:gd name="connsiteX3" fmla="*/ 363474 w 484632"/>
                <a:gd name="connsiteY3" fmla="*/ 403681 h 1771817"/>
                <a:gd name="connsiteX4" fmla="*/ 269345 w 484632"/>
                <a:gd name="connsiteY4" fmla="*/ 1771817 h 1771817"/>
                <a:gd name="connsiteX5" fmla="*/ 215287 w 484632"/>
                <a:gd name="connsiteY5" fmla="*/ 1758370 h 1771817"/>
                <a:gd name="connsiteX6" fmla="*/ 121158 w 484632"/>
                <a:gd name="connsiteY6" fmla="*/ 403681 h 1771817"/>
                <a:gd name="connsiteX7" fmla="*/ 0 w 484632"/>
                <a:gd name="connsiteY7" fmla="*/ 403681 h 177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4632" h="1771817">
                  <a:moveTo>
                    <a:pt x="0" y="403681"/>
                  </a:moveTo>
                  <a:lnTo>
                    <a:pt x="255763" y="0"/>
                  </a:lnTo>
                  <a:lnTo>
                    <a:pt x="484632" y="403681"/>
                  </a:lnTo>
                  <a:lnTo>
                    <a:pt x="363474" y="403681"/>
                  </a:lnTo>
                  <a:lnTo>
                    <a:pt x="269345" y="1771817"/>
                  </a:lnTo>
                  <a:lnTo>
                    <a:pt x="215287" y="1758370"/>
                  </a:lnTo>
                  <a:lnTo>
                    <a:pt x="121158" y="403681"/>
                  </a:lnTo>
                  <a:lnTo>
                    <a:pt x="0" y="403681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FF0000"/>
              </a:solidFill>
            </a:ln>
            <a:scene3d>
              <a:camera prst="orthographicFront">
                <a:rot lat="20236821" lon="2454423" rev="18965028"/>
              </a:camera>
              <a:lightRig rig="threePt" dir="t"/>
            </a:scene3d>
            <a:sp3d extrusionH="127000" contourW="12700">
              <a:extrusionClr>
                <a:srgbClr val="C00000"/>
              </a:extrusionClr>
              <a:contourClr>
                <a:srgbClr val="C000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1" name="ZoneTexte 42"/>
            <p:cNvSpPr txBox="1">
              <a:spLocks noChangeArrowheads="1"/>
            </p:cNvSpPr>
            <p:nvPr/>
          </p:nvSpPr>
          <p:spPr bwMode="auto">
            <a:xfrm rot="16200000">
              <a:off x="5514215" y="1778891"/>
              <a:ext cx="983258" cy="338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>
                  <a:solidFill>
                    <a:srgbClr val="009193"/>
                  </a:solidFill>
                </a:rPr>
                <a:t> E*, </a:t>
              </a:r>
              <a:r>
                <a:rPr lang="en-US" sz="1600" dirty="0" smtClean="0">
                  <a:solidFill>
                    <a:srgbClr val="009193"/>
                  </a:solidFill>
                </a:rPr>
                <a:t>Spin</a:t>
              </a:r>
              <a:endParaRPr lang="en-US" sz="1600" dirty="0">
                <a:solidFill>
                  <a:srgbClr val="009193"/>
                </a:solidFill>
              </a:endParaRPr>
            </a:p>
          </p:txBody>
        </p:sp>
      </p:grpSp>
      <p:sp>
        <p:nvSpPr>
          <p:cNvPr id="72" name="Flèche vers la droite 14">
            <a:extLst>
              <a:ext uri="{FF2B5EF4-FFF2-40B4-BE49-F238E27FC236}"/>
            </a:extLst>
          </p:cNvPr>
          <p:cNvSpPr/>
          <p:nvPr/>
        </p:nvSpPr>
        <p:spPr>
          <a:xfrm rot="2024595">
            <a:off x="4192001" y="3061399"/>
            <a:ext cx="1124943" cy="331939"/>
          </a:xfrm>
          <a:custGeom>
            <a:avLst/>
            <a:gdLst>
              <a:gd name="connsiteX0" fmla="*/ 0 w 713408"/>
              <a:gd name="connsiteY0" fmla="*/ 82985 h 331939"/>
              <a:gd name="connsiteX1" fmla="*/ 547439 w 713408"/>
              <a:gd name="connsiteY1" fmla="*/ 82985 h 331939"/>
              <a:gd name="connsiteX2" fmla="*/ 547439 w 713408"/>
              <a:gd name="connsiteY2" fmla="*/ 0 h 331939"/>
              <a:gd name="connsiteX3" fmla="*/ 713408 w 713408"/>
              <a:gd name="connsiteY3" fmla="*/ 165970 h 331939"/>
              <a:gd name="connsiteX4" fmla="*/ 547439 w 713408"/>
              <a:gd name="connsiteY4" fmla="*/ 331939 h 331939"/>
              <a:gd name="connsiteX5" fmla="*/ 547439 w 713408"/>
              <a:gd name="connsiteY5" fmla="*/ 248954 h 331939"/>
              <a:gd name="connsiteX6" fmla="*/ 0 w 713408"/>
              <a:gd name="connsiteY6" fmla="*/ 248954 h 331939"/>
              <a:gd name="connsiteX7" fmla="*/ 0 w 713408"/>
              <a:gd name="connsiteY7" fmla="*/ 82985 h 331939"/>
              <a:gd name="connsiteX0" fmla="*/ 0 w 753749"/>
              <a:gd name="connsiteY0" fmla="*/ 136773 h 331939"/>
              <a:gd name="connsiteX1" fmla="*/ 587780 w 753749"/>
              <a:gd name="connsiteY1" fmla="*/ 82985 h 331939"/>
              <a:gd name="connsiteX2" fmla="*/ 587780 w 753749"/>
              <a:gd name="connsiteY2" fmla="*/ 0 h 331939"/>
              <a:gd name="connsiteX3" fmla="*/ 753749 w 753749"/>
              <a:gd name="connsiteY3" fmla="*/ 165970 h 331939"/>
              <a:gd name="connsiteX4" fmla="*/ 587780 w 753749"/>
              <a:gd name="connsiteY4" fmla="*/ 331939 h 331939"/>
              <a:gd name="connsiteX5" fmla="*/ 587780 w 753749"/>
              <a:gd name="connsiteY5" fmla="*/ 248954 h 331939"/>
              <a:gd name="connsiteX6" fmla="*/ 40341 w 753749"/>
              <a:gd name="connsiteY6" fmla="*/ 248954 h 331939"/>
              <a:gd name="connsiteX7" fmla="*/ 0 w 753749"/>
              <a:gd name="connsiteY7" fmla="*/ 136773 h 331939"/>
              <a:gd name="connsiteX0" fmla="*/ 13447 w 767196"/>
              <a:gd name="connsiteY0" fmla="*/ 136773 h 331939"/>
              <a:gd name="connsiteX1" fmla="*/ 601227 w 767196"/>
              <a:gd name="connsiteY1" fmla="*/ 82985 h 331939"/>
              <a:gd name="connsiteX2" fmla="*/ 601227 w 767196"/>
              <a:gd name="connsiteY2" fmla="*/ 0 h 331939"/>
              <a:gd name="connsiteX3" fmla="*/ 767196 w 767196"/>
              <a:gd name="connsiteY3" fmla="*/ 165970 h 331939"/>
              <a:gd name="connsiteX4" fmla="*/ 601227 w 767196"/>
              <a:gd name="connsiteY4" fmla="*/ 331939 h 331939"/>
              <a:gd name="connsiteX5" fmla="*/ 601227 w 767196"/>
              <a:gd name="connsiteY5" fmla="*/ 248954 h 331939"/>
              <a:gd name="connsiteX6" fmla="*/ 0 w 767196"/>
              <a:gd name="connsiteY6" fmla="*/ 208613 h 331939"/>
              <a:gd name="connsiteX7" fmla="*/ 13447 w 767196"/>
              <a:gd name="connsiteY7" fmla="*/ 136773 h 33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7196" h="331939">
                <a:moveTo>
                  <a:pt x="13447" y="136773"/>
                </a:moveTo>
                <a:lnTo>
                  <a:pt x="601227" y="82985"/>
                </a:lnTo>
                <a:lnTo>
                  <a:pt x="601227" y="0"/>
                </a:lnTo>
                <a:lnTo>
                  <a:pt x="767196" y="165970"/>
                </a:lnTo>
                <a:lnTo>
                  <a:pt x="601227" y="331939"/>
                </a:lnTo>
                <a:lnTo>
                  <a:pt x="601227" y="248954"/>
                </a:lnTo>
                <a:lnTo>
                  <a:pt x="0" y="208613"/>
                </a:lnTo>
                <a:lnTo>
                  <a:pt x="13447" y="13677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>
              <a:rot lat="18899995" lon="0" rev="0"/>
            </a:camera>
            <a:lightRig rig="threePt" dir="t"/>
          </a:scene3d>
          <a:sp3d extrusionH="76200" contourW="12700">
            <a:extrusionClr>
              <a:schemeClr val="accent5">
                <a:lumMod val="50000"/>
              </a:schemeClr>
            </a:extrusionClr>
            <a:contourClr>
              <a:schemeClr val="accent5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73" name="Connecteur droit avec flèche 72"/>
          <p:cNvCxnSpPr/>
          <p:nvPr/>
        </p:nvCxnSpPr>
        <p:spPr bwMode="auto">
          <a:xfrm flipV="1">
            <a:off x="4889648" y="3894299"/>
            <a:ext cx="3521075" cy="20018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ZoneTexte 63"/>
          <p:cNvSpPr txBox="1">
            <a:spLocks noChangeArrowheads="1"/>
          </p:cNvSpPr>
          <p:nvPr/>
        </p:nvSpPr>
        <p:spPr bwMode="auto">
          <a:xfrm rot="19817980">
            <a:off x="5498108" y="4812389"/>
            <a:ext cx="29618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/>
              <a:t>Nombre</a:t>
            </a:r>
            <a:r>
              <a:rPr lang="en-US" dirty="0" smtClean="0"/>
              <a:t> de </a:t>
            </a:r>
            <a:r>
              <a:rPr lang="en-US" dirty="0"/>
              <a:t>neutrons (&lt; 178)</a:t>
            </a:r>
          </a:p>
        </p:txBody>
      </p:sp>
      <p:cxnSp>
        <p:nvCxnSpPr>
          <p:cNvPr id="75" name="Connecteur droit avec flèche 74"/>
          <p:cNvCxnSpPr/>
          <p:nvPr/>
        </p:nvCxnSpPr>
        <p:spPr bwMode="auto">
          <a:xfrm flipV="1">
            <a:off x="4499123" y="3533936"/>
            <a:ext cx="222250" cy="20812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ZoneTexte 65"/>
          <p:cNvSpPr txBox="1">
            <a:spLocks noChangeArrowheads="1"/>
          </p:cNvSpPr>
          <p:nvPr/>
        </p:nvSpPr>
        <p:spPr bwMode="auto">
          <a:xfrm rot="16573993">
            <a:off x="2907829" y="3879175"/>
            <a:ext cx="29613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/>
              <a:t>Nombre</a:t>
            </a:r>
            <a:r>
              <a:rPr lang="en-US" dirty="0" smtClean="0"/>
              <a:t> de </a:t>
            </a:r>
            <a:r>
              <a:rPr lang="en-US" dirty="0"/>
              <a:t>protons (&lt; 119)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46027" y="14455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N nucléons en interaction</a:t>
            </a:r>
            <a:endParaRPr lang="fr-FR" sz="1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41458" y="653480"/>
            <a:ext cx="178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/>
              <a:t>Interaction forte</a:t>
            </a:r>
            <a:endParaRPr lang="fr-FR" sz="1800" dirty="0"/>
          </a:p>
        </p:txBody>
      </p:sp>
      <p:sp>
        <p:nvSpPr>
          <p:cNvPr id="78" name="ZoneTexte 77"/>
          <p:cNvSpPr txBox="1"/>
          <p:nvPr/>
        </p:nvSpPr>
        <p:spPr>
          <a:xfrm>
            <a:off x="201811" y="3965848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Etude des diverses manifestations de l’interaction forte dans les noyaux</a:t>
            </a:r>
          </a:p>
          <a:p>
            <a:endParaRPr lang="fr-FR" sz="1600" dirty="0"/>
          </a:p>
          <a:p>
            <a:r>
              <a:rPr lang="fr-FR" sz="1600" dirty="0" smtClean="0"/>
              <a:t>Validation et tests des interactions effectives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08360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95800A2-743F-44E9-B9ED-25814ABC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Physique Nucléaire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F0D287A5-BBD5-4A89-912E-FF9187E3F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95AE8370-79AB-4362-8597-4C6E91F3E356}"/>
              </a:ext>
            </a:extLst>
          </p:cNvPr>
          <p:cNvGrpSpPr/>
          <p:nvPr/>
        </p:nvGrpSpPr>
        <p:grpSpPr>
          <a:xfrm>
            <a:off x="622030" y="832899"/>
            <a:ext cx="9701019" cy="4925296"/>
            <a:chOff x="-487310" y="812800"/>
            <a:chExt cx="9701019" cy="4925296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03312474-C682-46AC-97C7-0C7E5240B4FD}"/>
                </a:ext>
              </a:extLst>
            </p:cNvPr>
            <p:cNvSpPr txBox="1"/>
            <p:nvPr/>
          </p:nvSpPr>
          <p:spPr>
            <a:xfrm>
              <a:off x="981075" y="1957695"/>
              <a:ext cx="64579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Spectroscopie</a:t>
              </a:r>
              <a:r>
                <a:rPr lang="en-US" sz="1600" dirty="0" smtClean="0"/>
                <a:t> </a:t>
              </a:r>
              <a:r>
                <a:rPr lang="en-US" sz="1600" dirty="0" err="1" smtClean="0"/>
                <a:t>nucléaire</a:t>
              </a:r>
              <a:endParaRPr lang="en-US" sz="1600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CB48EBB4-F419-4244-B802-35E2B6AD7ED5}"/>
                </a:ext>
              </a:extLst>
            </p:cNvPr>
            <p:cNvSpPr txBox="1"/>
            <p:nvPr/>
          </p:nvSpPr>
          <p:spPr>
            <a:xfrm>
              <a:off x="-187449" y="2773876"/>
              <a:ext cx="1800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Spectroscopie</a:t>
              </a:r>
              <a:r>
                <a:rPr lang="en-US" sz="1400" dirty="0" smtClean="0"/>
                <a:t> Laser</a:t>
              </a:r>
              <a:endParaRPr lang="en-US" sz="140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xmlns="" id="{C2D0898B-1F6A-47D1-8EFF-3B901839D3D4}"/>
                </a:ext>
              </a:extLst>
            </p:cNvPr>
            <p:cNvSpPr txBox="1"/>
            <p:nvPr/>
          </p:nvSpPr>
          <p:spPr>
            <a:xfrm>
              <a:off x="4919662" y="2742444"/>
              <a:ext cx="1738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Spectroscopie</a:t>
              </a:r>
              <a:r>
                <a:rPr lang="en-US" sz="1400" dirty="0" smtClean="0"/>
                <a:t> des </a:t>
              </a:r>
              <a:r>
                <a:rPr lang="en-US" sz="1400" dirty="0" err="1" smtClean="0"/>
                <a:t>décroissances</a:t>
              </a:r>
              <a:endParaRPr lang="en-US" sz="1400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6A1D4285-F810-4901-8577-AD2EC6B50B3A}"/>
                </a:ext>
              </a:extLst>
            </p:cNvPr>
            <p:cNvSpPr txBox="1"/>
            <p:nvPr/>
          </p:nvSpPr>
          <p:spPr>
            <a:xfrm>
              <a:off x="6436518" y="2724976"/>
              <a:ext cx="17168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Spectroscopie</a:t>
              </a:r>
              <a:r>
                <a:rPr lang="en-US" sz="1400" dirty="0" smtClean="0"/>
                <a:t> gamma</a:t>
              </a:r>
              <a:endParaRPr lang="en-US" sz="1400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501E4CB5-E19F-4B79-A52D-FCBD36C86949}"/>
                </a:ext>
              </a:extLst>
            </p:cNvPr>
            <p:cNvSpPr txBox="1"/>
            <p:nvPr/>
          </p:nvSpPr>
          <p:spPr>
            <a:xfrm>
              <a:off x="1643060" y="2742068"/>
              <a:ext cx="1800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Spectroscopie</a:t>
              </a:r>
              <a:r>
                <a:rPr lang="en-US" sz="1400" dirty="0" smtClean="0"/>
                <a:t> de Masse</a:t>
              </a:r>
              <a:endParaRPr lang="en-US" sz="1400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A6DEE5E5-D37F-4AAB-BAA5-474C95392A3E}"/>
                </a:ext>
              </a:extLst>
            </p:cNvPr>
            <p:cNvSpPr txBox="1"/>
            <p:nvPr/>
          </p:nvSpPr>
          <p:spPr>
            <a:xfrm>
              <a:off x="3319460" y="2747831"/>
              <a:ext cx="18002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Spectroscopie</a:t>
              </a:r>
              <a:r>
                <a:rPr lang="en-US" sz="1400" dirty="0" smtClean="0"/>
                <a:t> des </a:t>
              </a:r>
              <a:r>
                <a:rPr lang="en-US" sz="1400" dirty="0" err="1" smtClean="0"/>
                <a:t>particules</a:t>
              </a:r>
              <a:endParaRPr lang="en-US" sz="1400" dirty="0"/>
            </a:p>
          </p:txBody>
        </p:sp>
        <p:cxnSp>
          <p:nvCxnSpPr>
            <p:cNvPr id="17" name="Connecteur en angle 13">
              <a:extLst>
                <a:ext uri="{FF2B5EF4-FFF2-40B4-BE49-F238E27FC236}">
                  <a16:creationId xmlns:a16="http://schemas.microsoft.com/office/drawing/2014/main" xmlns="" id="{0F778611-9B39-4B69-8A6C-952FADD486B9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 rot="5400000">
              <a:off x="2222544" y="786369"/>
              <a:ext cx="477627" cy="3497386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en angle 14">
              <a:extLst>
                <a:ext uri="{FF2B5EF4-FFF2-40B4-BE49-F238E27FC236}">
                  <a16:creationId xmlns:a16="http://schemas.microsoft.com/office/drawing/2014/main" xmlns="" id="{769957FC-F3A3-491A-B4EF-A1FCB8CA3E9E}"/>
                </a:ext>
              </a:extLst>
            </p:cNvPr>
            <p:cNvCxnSpPr>
              <a:stCxn id="11" idx="2"/>
              <a:endCxn id="15" idx="0"/>
            </p:cNvCxnSpPr>
            <p:nvPr/>
          </p:nvCxnSpPr>
          <p:spPr>
            <a:xfrm rot="5400000">
              <a:off x="3153703" y="1685720"/>
              <a:ext cx="445819" cy="1666877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en angle 15">
              <a:extLst>
                <a:ext uri="{FF2B5EF4-FFF2-40B4-BE49-F238E27FC236}">
                  <a16:creationId xmlns:a16="http://schemas.microsoft.com/office/drawing/2014/main" xmlns="" id="{D457FF37-5D00-4763-B224-B846BC9F5ECC}"/>
                </a:ext>
              </a:extLst>
            </p:cNvPr>
            <p:cNvCxnSpPr>
              <a:stCxn id="11" idx="2"/>
              <a:endCxn id="16" idx="0"/>
            </p:cNvCxnSpPr>
            <p:nvPr/>
          </p:nvCxnSpPr>
          <p:spPr>
            <a:xfrm rot="16200000" flipH="1">
              <a:off x="3989020" y="2517278"/>
              <a:ext cx="451582" cy="952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en angle 16">
              <a:extLst>
                <a:ext uri="{FF2B5EF4-FFF2-40B4-BE49-F238E27FC236}">
                  <a16:creationId xmlns:a16="http://schemas.microsoft.com/office/drawing/2014/main" xmlns="" id="{7FB188F3-59A8-4F09-BEFF-1525B61E0B82}"/>
                </a:ext>
              </a:extLst>
            </p:cNvPr>
            <p:cNvCxnSpPr>
              <a:stCxn id="11" idx="2"/>
              <a:endCxn id="13" idx="0"/>
            </p:cNvCxnSpPr>
            <p:nvPr/>
          </p:nvCxnSpPr>
          <p:spPr>
            <a:xfrm rot="16200000" flipH="1">
              <a:off x="4776337" y="1729961"/>
              <a:ext cx="446195" cy="1578769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en angle 17">
              <a:extLst>
                <a:ext uri="{FF2B5EF4-FFF2-40B4-BE49-F238E27FC236}">
                  <a16:creationId xmlns:a16="http://schemas.microsoft.com/office/drawing/2014/main" xmlns="" id="{697263ED-2CAC-4156-9B47-9DB0AEECEE74}"/>
                </a:ext>
              </a:extLst>
            </p:cNvPr>
            <p:cNvCxnSpPr>
              <a:stCxn id="11" idx="2"/>
              <a:endCxn id="14" idx="0"/>
            </p:cNvCxnSpPr>
            <p:nvPr/>
          </p:nvCxnSpPr>
          <p:spPr>
            <a:xfrm rot="16200000" flipH="1">
              <a:off x="5538141" y="968157"/>
              <a:ext cx="428727" cy="3084909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8F5F0BBF-ACD6-4429-AE97-3A1E0A50DF87}"/>
                </a:ext>
              </a:extLst>
            </p:cNvPr>
            <p:cNvSpPr txBox="1"/>
            <p:nvPr/>
          </p:nvSpPr>
          <p:spPr>
            <a:xfrm>
              <a:off x="74207" y="3080521"/>
              <a:ext cx="16954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ISOLDE/CERN : CRIS, COLLAPS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ALTO : LINO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SPIRAL2/S3-LEB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7F71CBA7-C90C-4BCD-959D-677A0BC746E1}"/>
                </a:ext>
              </a:extLst>
            </p:cNvPr>
            <p:cNvSpPr txBox="1"/>
            <p:nvPr/>
          </p:nvSpPr>
          <p:spPr>
            <a:xfrm>
              <a:off x="1683207" y="3225669"/>
              <a:ext cx="18145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ISOLDE/CERN : ISOLTRAP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TRIUMF/ISAC (Canada) : TITAN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ALTO : MLL-Trap SPIRAL2/S3-LEB &amp; DESIR</a:t>
              </a:r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xmlns="" id="{5F9A3587-651B-43C2-83F4-3A6B0036B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7310" y="4011563"/>
              <a:ext cx="2085975" cy="1091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EA908863-8CE5-467A-A011-174D36526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0"/>
            <a:stretch/>
          </p:blipFill>
          <p:spPr>
            <a:xfrm>
              <a:off x="2016023" y="4503213"/>
              <a:ext cx="1180722" cy="10059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xmlns="" id="{98BFE548-8853-4B57-8D1C-8B30BFE8B6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1019" t="2319" r="31981" b="1590"/>
            <a:stretch/>
          </p:blipFill>
          <p:spPr bwMode="auto">
            <a:xfrm>
              <a:off x="3631292" y="4490598"/>
              <a:ext cx="1100366" cy="8929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AF91C227-FA3B-445B-9925-BDC8DB63430D}"/>
                </a:ext>
              </a:extLst>
            </p:cNvPr>
            <p:cNvSpPr txBox="1"/>
            <p:nvPr/>
          </p:nvSpPr>
          <p:spPr>
            <a:xfrm>
              <a:off x="3268935" y="3515070"/>
              <a:ext cx="19227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GANIL : MUGAST, LISE, INDRA/FAZIA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RIKEN (</a:t>
              </a:r>
              <a:r>
                <a:rPr lang="en-US" sz="1200" dirty="0" err="1" smtClean="0"/>
                <a:t>Japon</a:t>
              </a:r>
              <a:r>
                <a:rPr lang="en-US" sz="1200" dirty="0"/>
                <a:t>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LNS (</a:t>
              </a:r>
              <a:r>
                <a:rPr lang="en-US" sz="1200" dirty="0" err="1" smtClean="0"/>
                <a:t>Italie</a:t>
              </a:r>
              <a:r>
                <a:rPr lang="en-US" sz="1200" dirty="0" smtClean="0"/>
                <a:t>)</a:t>
              </a:r>
              <a:r>
                <a:rPr lang="en-US" sz="1200" dirty="0"/>
                <a:t>: CHIMERA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F9B7687A-D85A-45A2-9461-5D910C19315B}"/>
                </a:ext>
              </a:extLst>
            </p:cNvPr>
            <p:cNvSpPr txBox="1"/>
            <p:nvPr/>
          </p:nvSpPr>
          <p:spPr>
            <a:xfrm>
              <a:off x="5033962" y="3246005"/>
              <a:ext cx="174003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ALTO : BEDO, TETRA, POLAREX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GANIL : LISE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JINR </a:t>
              </a:r>
              <a:r>
                <a:rPr lang="en-US" sz="1200" dirty="0" smtClean="0"/>
                <a:t>(</a:t>
              </a:r>
              <a:r>
                <a:rPr lang="en-US" sz="1200" dirty="0" err="1" smtClean="0"/>
                <a:t>Russie</a:t>
              </a:r>
              <a:r>
                <a:rPr lang="en-US" sz="1200" dirty="0" smtClean="0"/>
                <a:t>): </a:t>
              </a:r>
              <a:r>
                <a:rPr lang="en-US" sz="1200" dirty="0"/>
                <a:t>GABRIELA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SPIRAL2/S3: SIRIUS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5169DDF1-A38D-4729-8B98-CD87C1626A51}"/>
                </a:ext>
              </a:extLst>
            </p:cNvPr>
            <p:cNvSpPr/>
            <p:nvPr/>
          </p:nvSpPr>
          <p:spPr>
            <a:xfrm>
              <a:off x="-83267" y="2793621"/>
              <a:ext cx="1696018" cy="2880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7F6D821-2694-470F-A4BA-6B695575EFC0}"/>
                </a:ext>
              </a:extLst>
            </p:cNvPr>
            <p:cNvSpPr/>
            <p:nvPr/>
          </p:nvSpPr>
          <p:spPr>
            <a:xfrm>
              <a:off x="1743075" y="2753770"/>
              <a:ext cx="1624010" cy="471899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1ED10942-F7D3-42AC-AE21-B842CE9877B1}"/>
                </a:ext>
              </a:extLst>
            </p:cNvPr>
            <p:cNvSpPr/>
            <p:nvPr/>
          </p:nvSpPr>
          <p:spPr>
            <a:xfrm>
              <a:off x="3388520" y="2757356"/>
              <a:ext cx="1624010" cy="540321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326EE503-5FF0-49EA-A74A-2933CD9EB6FF}"/>
                </a:ext>
              </a:extLst>
            </p:cNvPr>
            <p:cNvSpPr/>
            <p:nvPr/>
          </p:nvSpPr>
          <p:spPr>
            <a:xfrm>
              <a:off x="5033963" y="2757356"/>
              <a:ext cx="1528762" cy="485935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494F721D-BE42-42DC-8602-1CD53BD8CD5A}"/>
                </a:ext>
              </a:extLst>
            </p:cNvPr>
            <p:cNvSpPr/>
            <p:nvPr/>
          </p:nvSpPr>
          <p:spPr>
            <a:xfrm>
              <a:off x="6591299" y="2757356"/>
              <a:ext cx="1438275" cy="485935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Picture 2" descr="D:\temporaire\DETECTEURS_TANDEM_ALTO\Radioactivité\BEDO\Photos BEDO\__IGP2656.jpg">
              <a:extLst>
                <a:ext uri="{FF2B5EF4-FFF2-40B4-BE49-F238E27FC236}">
                  <a16:creationId xmlns:a16="http://schemas.microsoft.com/office/drawing/2014/main" xmlns="" id="{9026D1DD-670F-4995-BDC4-4F7A2AA31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14393" y="4587626"/>
              <a:ext cx="764353" cy="11504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xmlns="" id="{75AFE153-549A-45C4-83AC-9CD043E05C6B}"/>
                </a:ext>
              </a:extLst>
            </p:cNvPr>
            <p:cNvSpPr txBox="1"/>
            <p:nvPr/>
          </p:nvSpPr>
          <p:spPr>
            <a:xfrm>
              <a:off x="6559321" y="3246294"/>
              <a:ext cx="249376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ALTO : MINORCA, Nu-Ball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GANIL : AGATA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OUPS: lifetime measurements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JYFL (</a:t>
              </a:r>
              <a:r>
                <a:rPr lang="en-US" sz="1200" dirty="0" err="1" smtClean="0"/>
                <a:t>Finlande</a:t>
              </a:r>
              <a:r>
                <a:rPr lang="en-US" sz="1200" dirty="0" smtClean="0"/>
                <a:t>) </a:t>
              </a:r>
              <a:r>
                <a:rPr lang="en-US" sz="1200" dirty="0"/>
                <a:t>: JUROGAM2, RITU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ANL (USA) : GAMMASPHERE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/>
                <a:t>ILL : EXILL, FIPPS</a:t>
              </a:r>
            </a:p>
          </p:txBody>
        </p:sp>
        <p:pic>
          <p:nvPicPr>
            <p:cNvPr id="36" name="Picture 7">
              <a:extLst>
                <a:ext uri="{FF2B5EF4-FFF2-40B4-BE49-F238E27FC236}">
                  <a16:creationId xmlns:a16="http://schemas.microsoft.com/office/drawing/2014/main" xmlns="" id="{D4E0B4D5-7264-484E-B28C-7828F5CFC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780" y="4724267"/>
              <a:ext cx="1041920" cy="6928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 descr="Résultat de recherche d'images pour &quot;european gamma tracking array&quot;">
              <a:extLst>
                <a:ext uri="{FF2B5EF4-FFF2-40B4-BE49-F238E27FC236}">
                  <a16:creationId xmlns:a16="http://schemas.microsoft.com/office/drawing/2014/main" xmlns="" id="{F60B4CBF-A2DA-4499-BA4F-4607710C5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4503213"/>
              <a:ext cx="1060309" cy="9286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 37" descr="IMG_3352.JPG">
              <a:extLst>
                <a:ext uri="{FF2B5EF4-FFF2-40B4-BE49-F238E27FC236}">
                  <a16:creationId xmlns:a16="http://schemas.microsoft.com/office/drawing/2014/main" xmlns="" id="{925BF17B-F8E3-47B7-B2A6-C8AC3B425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870" y="4566490"/>
              <a:ext cx="805429" cy="10739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xmlns="" id="{A676AB26-D121-4B2B-9517-F50A1CFDAA44}"/>
                </a:ext>
              </a:extLst>
            </p:cNvPr>
            <p:cNvGrpSpPr/>
            <p:nvPr/>
          </p:nvGrpSpPr>
          <p:grpSpPr>
            <a:xfrm>
              <a:off x="1790024" y="812800"/>
              <a:ext cx="4897196" cy="673364"/>
              <a:chOff x="1904324" y="1006375"/>
              <a:chExt cx="4897196" cy="673364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xmlns="" id="{58054B69-B3B2-4CDE-8173-DB13DC571739}"/>
                  </a:ext>
                </a:extLst>
              </p:cNvPr>
              <p:cNvSpPr/>
              <p:nvPr/>
            </p:nvSpPr>
            <p:spPr>
              <a:xfrm>
                <a:off x="2079177" y="1006375"/>
                <a:ext cx="2352675" cy="664387"/>
              </a:xfrm>
              <a:prstGeom prst="ellipse">
                <a:avLst/>
              </a:prstGeom>
              <a:solidFill>
                <a:srgbClr val="CC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xmlns="" id="{E52021A3-C26A-4905-9960-23B70DF619FC}"/>
                  </a:ext>
                </a:extLst>
              </p:cNvPr>
              <p:cNvSpPr/>
              <p:nvPr/>
            </p:nvSpPr>
            <p:spPr>
              <a:xfrm>
                <a:off x="4196435" y="1015352"/>
                <a:ext cx="2352675" cy="664387"/>
              </a:xfrm>
              <a:prstGeom prst="ellipse">
                <a:avLst/>
              </a:prstGeom>
              <a:solidFill>
                <a:srgbClr val="FF9933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xmlns="" id="{AD924CD1-FE9D-4C83-8394-A7179152FCAE}"/>
                  </a:ext>
                </a:extLst>
              </p:cNvPr>
              <p:cNvSpPr txBox="1"/>
              <p:nvPr/>
            </p:nvSpPr>
            <p:spPr>
              <a:xfrm>
                <a:off x="1904324" y="1076959"/>
                <a:ext cx="278130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 smtClean="0"/>
                  <a:t>Frontière</a:t>
                </a:r>
                <a:r>
                  <a:rPr lang="en-US" sz="1200" dirty="0" smtClean="0"/>
                  <a:t> de la </a:t>
                </a:r>
                <a:r>
                  <a:rPr lang="en-US" sz="1200" dirty="0" err="1" smtClean="0"/>
                  <a:t>découverte</a:t>
                </a:r>
                <a:endParaRPr lang="en-US" sz="1200" dirty="0"/>
              </a:p>
              <a:p>
                <a:pPr algn="ctr"/>
                <a:r>
                  <a:rPr lang="en-US" sz="1200" dirty="0" smtClean="0"/>
                  <a:t>(</a:t>
                </a:r>
                <a:r>
                  <a:rPr lang="en-US" sz="1200" dirty="0" err="1" smtClean="0"/>
                  <a:t>synthèse</a:t>
                </a:r>
                <a:r>
                  <a:rPr lang="en-US" sz="1200" dirty="0" smtClean="0"/>
                  <a:t> de nouveaux </a:t>
                </a:r>
                <a:r>
                  <a:rPr lang="en-US" sz="1200" dirty="0" err="1" smtClean="0"/>
                  <a:t>noyaux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xmlns="" id="{A5353EAD-7F6E-4D5C-A5C7-BBD71F2B466B}"/>
                  </a:ext>
                </a:extLst>
              </p:cNvPr>
              <p:cNvSpPr txBox="1"/>
              <p:nvPr/>
            </p:nvSpPr>
            <p:spPr>
              <a:xfrm>
                <a:off x="4020220" y="1081722"/>
                <a:ext cx="2781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err="1" smtClean="0"/>
                  <a:t>Frontière</a:t>
                </a:r>
                <a:r>
                  <a:rPr lang="en-US" sz="1200" dirty="0" smtClean="0"/>
                  <a:t> de la </a:t>
                </a:r>
                <a:r>
                  <a:rPr lang="en-US" sz="1200" dirty="0" err="1" smtClean="0"/>
                  <a:t>précision</a:t>
                </a:r>
                <a:endParaRPr lang="en-US" sz="1200" dirty="0"/>
              </a:p>
              <a:p>
                <a:pPr algn="ctr"/>
                <a:r>
                  <a:rPr lang="en-US" sz="1200" dirty="0" smtClean="0"/>
                  <a:t>(</a:t>
                </a:r>
                <a:r>
                  <a:rPr lang="en-US" sz="1200" dirty="0" err="1" smtClean="0"/>
                  <a:t>réseau</a:t>
                </a:r>
                <a:r>
                  <a:rPr lang="en-US" sz="1200" dirty="0" smtClean="0"/>
                  <a:t> </a:t>
                </a:r>
                <a:r>
                  <a:rPr lang="en-US" sz="1200" dirty="0" err="1" smtClean="0"/>
                  <a:t>d’observables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cxnSp>
          <p:nvCxnSpPr>
            <p:cNvPr id="40" name="Connecteur en arc 55">
              <a:extLst>
                <a:ext uri="{FF2B5EF4-FFF2-40B4-BE49-F238E27FC236}">
                  <a16:creationId xmlns:a16="http://schemas.microsoft.com/office/drawing/2014/main" xmlns="" id="{0F2F4EAB-FC9C-4EA9-8D1B-81852C9F16EE}"/>
                </a:ext>
              </a:extLst>
            </p:cNvPr>
            <p:cNvCxnSpPr>
              <a:cxnSpLocks/>
              <a:stCxn id="44" idx="4"/>
              <a:endCxn id="42" idx="3"/>
            </p:cNvCxnSpPr>
            <p:nvPr/>
          </p:nvCxnSpPr>
          <p:spPr>
            <a:xfrm rot="16200000" flipH="1">
              <a:off x="5583731" y="1160906"/>
              <a:ext cx="640808" cy="1291324"/>
            </a:xfrm>
            <a:prstGeom prst="curvedConnector4">
              <a:avLst>
                <a:gd name="adj1" fmla="val 36792"/>
                <a:gd name="adj2" fmla="val 117703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en arc 56">
              <a:extLst>
                <a:ext uri="{FF2B5EF4-FFF2-40B4-BE49-F238E27FC236}">
                  <a16:creationId xmlns:a16="http://schemas.microsoft.com/office/drawing/2014/main" xmlns="" id="{116EF980-3C1C-4F2D-A036-1C4B767596AE}"/>
                </a:ext>
              </a:extLst>
            </p:cNvPr>
            <p:cNvCxnSpPr>
              <a:cxnSpLocks/>
              <a:stCxn id="43" idx="4"/>
              <a:endCxn id="42" idx="1"/>
            </p:cNvCxnSpPr>
            <p:nvPr/>
          </p:nvCxnSpPr>
          <p:spPr>
            <a:xfrm rot="5400000">
              <a:off x="2140728" y="1126484"/>
              <a:ext cx="649785" cy="1351190"/>
            </a:xfrm>
            <a:prstGeom prst="curvedConnector4">
              <a:avLst>
                <a:gd name="adj1" fmla="val 36974"/>
                <a:gd name="adj2" fmla="val 116918"/>
              </a:avLst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C785259D-F3C8-4691-9155-FA8FD59667D5}"/>
                </a:ext>
              </a:extLst>
            </p:cNvPr>
            <p:cNvSpPr/>
            <p:nvPr/>
          </p:nvSpPr>
          <p:spPr>
            <a:xfrm>
              <a:off x="1790025" y="1957696"/>
              <a:ext cx="4759772" cy="33855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921D737C-1F57-4BBA-9408-BBFC52A165C9}"/>
              </a:ext>
            </a:extLst>
          </p:cNvPr>
          <p:cNvSpPr/>
          <p:nvPr/>
        </p:nvSpPr>
        <p:spPr>
          <a:xfrm>
            <a:off x="201811" y="725488"/>
            <a:ext cx="21648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600" dirty="0" smtClean="0"/>
              <a:t>Une communaté de spectroscopistes et de constructeurs</a:t>
            </a:r>
            <a:endParaRPr lang="en-ZA" sz="1600" dirty="0"/>
          </a:p>
        </p:txBody>
      </p:sp>
      <p:sp>
        <p:nvSpPr>
          <p:cNvPr id="49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079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Physique des Accélérateurs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40" name="Picture 2" descr="RÃ©sultat de recherche d'images pour &quot;eli np circulato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03" y="725488"/>
            <a:ext cx="3666685" cy="244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0_Donnees IPN OK\Direction DA\AG DA\AG 2016\download\Photos r+®centes\SAM_19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3620" y="752865"/>
            <a:ext cx="3164422" cy="2445571"/>
          </a:xfrm>
          <a:prstGeom prst="rect">
            <a:avLst/>
          </a:prstGeom>
          <a:noFill/>
        </p:spPr>
      </p:pic>
      <p:pic>
        <p:nvPicPr>
          <p:cNvPr id="42" name="Picture 2" descr="RÃ©sultat de recherche d'images pour &quot;phil lal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2" y="752865"/>
            <a:ext cx="3569546" cy="237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702" y="3156367"/>
            <a:ext cx="106780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Peser à l'échelle </a:t>
            </a:r>
            <a:r>
              <a:rPr lang="fr-FR" dirty="0">
                <a:solidFill>
                  <a:srgbClr val="000090"/>
                </a:solidFill>
              </a:rPr>
              <a:t>européenne/mondiale </a:t>
            </a:r>
            <a:r>
              <a:rPr lang="fr-FR" dirty="0"/>
              <a:t>en apportant une contribution majeure à la conception et à la construction </a:t>
            </a:r>
            <a:r>
              <a:rPr lang="fr-FR" dirty="0">
                <a:solidFill>
                  <a:srgbClr val="000090"/>
                </a:solidFill>
              </a:rPr>
              <a:t>de grandes </a:t>
            </a:r>
            <a:r>
              <a:rPr lang="fr-FR" dirty="0" smtClean="0">
                <a:solidFill>
                  <a:srgbClr val="000090"/>
                </a:solidFill>
              </a:rPr>
              <a:t>machines</a:t>
            </a:r>
          </a:p>
          <a:p>
            <a:endParaRPr lang="fr-FR" dirty="0"/>
          </a:p>
          <a:p>
            <a:r>
              <a:rPr lang="en-US" b="1" dirty="0" err="1" smtClean="0"/>
              <a:t>Thèmes</a:t>
            </a:r>
            <a:r>
              <a:rPr lang="en-US" b="1" dirty="0" smtClean="0"/>
              <a:t> de </a:t>
            </a:r>
            <a:r>
              <a:rPr lang="en-US" b="1" dirty="0" err="1" smtClean="0"/>
              <a:t>recherche</a:t>
            </a:r>
            <a:r>
              <a:rPr lang="en-US" b="1" dirty="0" smtClean="0"/>
              <a:t>:</a:t>
            </a:r>
            <a:endParaRPr lang="en-US" b="1" dirty="0"/>
          </a:p>
          <a:p>
            <a:pPr marL="342900" indent="-342900">
              <a:buFontTx/>
              <a:buChar char="-"/>
            </a:pPr>
            <a:r>
              <a:rPr lang="en-US" dirty="0" smtClean="0"/>
              <a:t>Nouveaux </a:t>
            </a:r>
            <a:r>
              <a:rPr lang="en-US" dirty="0" err="1" smtClean="0"/>
              <a:t>matériaux</a:t>
            </a:r>
            <a:r>
              <a:rPr lang="en-US" dirty="0" smtClean="0"/>
              <a:t> pour </a:t>
            </a:r>
            <a:r>
              <a:rPr lang="en-US" dirty="0" err="1" smtClean="0"/>
              <a:t>accélérateurs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err="1" smtClean="0"/>
              <a:t>Cavités</a:t>
            </a:r>
            <a:r>
              <a:rPr lang="en-US" dirty="0" smtClean="0"/>
              <a:t> RF </a:t>
            </a:r>
            <a:r>
              <a:rPr lang="en-US" dirty="0" err="1" smtClean="0"/>
              <a:t>supraconductrices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err="1" smtClean="0"/>
              <a:t>Accélération</a:t>
            </a:r>
            <a:r>
              <a:rPr lang="en-US" dirty="0"/>
              <a:t> </a:t>
            </a:r>
            <a:r>
              <a:rPr lang="en-US" dirty="0" smtClean="0"/>
              <a:t>laser-plasma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smtClean="0"/>
              <a:t>Instrumentation </a:t>
            </a:r>
            <a:r>
              <a:rPr lang="en-US" dirty="0" err="1" smtClean="0"/>
              <a:t>faisceau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120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556" y="3538825"/>
            <a:ext cx="1584175" cy="96565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7344816" cy="432048"/>
          </a:xfrm>
        </p:spPr>
        <p:txBody>
          <a:bodyPr>
            <a:normAutofit/>
          </a:bodyPr>
          <a:lstStyle/>
          <a:p>
            <a:r>
              <a:rPr lang="fr-FR" dirty="0" smtClean="0"/>
              <a:t>Santé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IJClab presentation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84787" y="744588"/>
            <a:ext cx="1014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</a:rPr>
              <a:t>Radiothérapie </a:t>
            </a:r>
            <a:r>
              <a:rPr lang="fr-FR" sz="1400" dirty="0">
                <a:solidFill>
                  <a:schemeClr val="accent5"/>
                </a:solidFill>
              </a:rPr>
              <a:t>: Développement de nouvelles approches instrumentales et méthodologiques dédiées à la radiothérapie externe et interne et à l'étude des effets des rayonnements sur le vivant, de l'échelle de la cellule à celle du tissu. 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340199" y="1472906"/>
            <a:ext cx="14883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fr-FR" altLang="fr-FR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THIDOS: </a:t>
            </a:r>
            <a:r>
              <a:rPr lang="fr-FR" altLang="fr-FR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 </a:t>
            </a:r>
            <a:r>
              <a:rPr lang="fr-FR" altLang="fr-FR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de gamma caméra dédié à la thérapie vectorisée (suivi du traitement de la thyroïde)</a:t>
            </a:r>
            <a:endParaRPr lang="en-US" altLang="fr-FR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8695731" y="1316059"/>
            <a:ext cx="173121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defTabSz="449263">
              <a:defRPr sz="9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dirty="0"/>
              <a:t>IBTOOLS</a:t>
            </a:r>
            <a:r>
              <a:rPr lang="fr-FR" altLang="fr-FR" b="0" dirty="0"/>
              <a:t>: Dosimètre pour la </a:t>
            </a:r>
            <a:r>
              <a:rPr lang="fr-FR" altLang="fr-FR" b="0" dirty="0" err="1"/>
              <a:t>protonthérapie</a:t>
            </a:r>
            <a:r>
              <a:rPr lang="fr-FR" altLang="fr-FR" b="0" dirty="0"/>
              <a:t> à l'échelle cellulaire basé sur des structures 3D cylindriques en Si.</a:t>
            </a:r>
            <a:endParaRPr lang="en-US" altLang="fr-FR" b="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83" y="1421776"/>
            <a:ext cx="1296144" cy="96970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947CF567-2DFA-6449-9FFE-B8B6971BC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9" y="1398977"/>
            <a:ext cx="906444" cy="96609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115" y="1410545"/>
            <a:ext cx="955928" cy="952721"/>
          </a:xfrm>
          <a:prstGeom prst="rect">
            <a:avLst/>
          </a:prstGeom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5466996" y="1382861"/>
            <a:ext cx="151989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defTabSz="449263">
              <a:defRPr sz="9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dirty="0" smtClean="0"/>
              <a:t>PRISM</a:t>
            </a:r>
            <a:r>
              <a:rPr lang="fr-FR" altLang="fr-FR" b="0" dirty="0" smtClean="0"/>
              <a:t>: Production </a:t>
            </a:r>
            <a:r>
              <a:rPr lang="fr-FR" altLang="fr-FR" b="0" dirty="0"/>
              <a:t>et séparation d'isotopes à usage médical </a:t>
            </a:r>
            <a:endParaRPr lang="en-US" altLang="fr-FR" b="0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242" y="1347440"/>
            <a:ext cx="1385791" cy="1013942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284788" y="2568079"/>
            <a:ext cx="1014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2"/>
                </a:solidFill>
              </a:rPr>
              <a:t>Imagerie biomédicale </a:t>
            </a:r>
            <a:r>
              <a:rPr lang="fr-FR" sz="1400" dirty="0">
                <a:solidFill>
                  <a:schemeClr val="accent2"/>
                </a:solidFill>
              </a:rPr>
              <a:t>: Développement de sondes optiques et </a:t>
            </a:r>
            <a:r>
              <a:rPr lang="fr-FR" sz="1400" dirty="0" err="1">
                <a:solidFill>
                  <a:schemeClr val="accent2"/>
                </a:solidFill>
              </a:rPr>
              <a:t>radioisotopiques</a:t>
            </a:r>
            <a:r>
              <a:rPr lang="fr-FR" sz="1400" dirty="0">
                <a:solidFill>
                  <a:schemeClr val="accent2"/>
                </a:solidFill>
              </a:rPr>
              <a:t> pour la caractérisation du tissu cérébral dans des conditions physiologiques et pathologiques. 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2290043" y="3029744"/>
            <a:ext cx="230425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defTabSz="449263">
              <a:defRPr sz="9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dirty="0"/>
              <a:t>IMOP</a:t>
            </a:r>
            <a:r>
              <a:rPr lang="fr-FR" altLang="fr-FR" dirty="0" smtClean="0"/>
              <a:t>: </a:t>
            </a:r>
            <a:r>
              <a:rPr lang="fr-FR" altLang="fr-FR" b="0" dirty="0" err="1" smtClean="0"/>
              <a:t>endomicroscope</a:t>
            </a:r>
            <a:r>
              <a:rPr lang="fr-FR" altLang="fr-FR" b="0" dirty="0" smtClean="0"/>
              <a:t> </a:t>
            </a:r>
            <a:r>
              <a:rPr lang="fr-FR" altLang="fr-FR" b="0" dirty="0"/>
              <a:t>multimodal fibré et analyse clinique des tumeurs cérébrales </a:t>
            </a:r>
            <a:endParaRPr lang="en-US" altLang="fr-FR" b="0" dirty="0"/>
          </a:p>
        </p:txBody>
      </p:sp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C456F166-3271-A44F-A433-E65B8FF5EB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" r="13872"/>
          <a:stretch/>
        </p:blipFill>
        <p:spPr>
          <a:xfrm>
            <a:off x="2434059" y="3605808"/>
            <a:ext cx="1512168" cy="1216374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843" y="3245768"/>
            <a:ext cx="1559179" cy="115885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="" xmlns:a16="http://schemas.microsoft.com/office/drawing/2014/main" id="{4C45DD52-480B-D74C-9759-C12F39149692}"/>
              </a:ext>
            </a:extLst>
          </p:cNvPr>
          <p:cNvPicPr/>
          <p:nvPr/>
        </p:nvPicPr>
        <p:blipFill rotWithShape="1">
          <a:blip r:embed="rId9"/>
          <a:srcRect l="50878" t="50065" r="6685"/>
          <a:stretch/>
        </p:blipFill>
        <p:spPr>
          <a:xfrm>
            <a:off x="7834659" y="3533800"/>
            <a:ext cx="1800200" cy="1008112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="" xmlns:a16="http://schemas.microsoft.com/office/drawing/2014/main" id="{20093652-181A-FE4B-BE69-B11750BA24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6461" t="57737" r="7950" b="10059"/>
          <a:stretch/>
        </p:blipFill>
        <p:spPr>
          <a:xfrm>
            <a:off x="4810323" y="3317776"/>
            <a:ext cx="1727368" cy="1324489"/>
          </a:xfrm>
          <a:prstGeom prst="rect">
            <a:avLst/>
          </a:prstGeom>
        </p:spPr>
      </p:pic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6682531" y="2957736"/>
            <a:ext cx="334253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defTabSz="449263">
              <a:defRPr sz="900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49263"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fr-FR" altLang="fr-FR" dirty="0"/>
              <a:t>MAPSSIC: </a:t>
            </a:r>
            <a:r>
              <a:rPr lang="fr-FR" altLang="fr-FR" b="0" dirty="0"/>
              <a:t>Sonde radio-isotopique cérébrale sans fil dédiée à la neuro-imagerie comportementale sur le petit animal éveillé. </a:t>
            </a:r>
          </a:p>
          <a:p>
            <a:endParaRPr lang="en-US" altLang="fr-FR" b="0" dirty="0"/>
          </a:p>
        </p:txBody>
      </p:sp>
      <p:sp>
        <p:nvSpPr>
          <p:cNvPr id="42" name="ZoneTexte 41"/>
          <p:cNvSpPr txBox="1"/>
          <p:nvPr/>
        </p:nvSpPr>
        <p:spPr>
          <a:xfrm>
            <a:off x="345827" y="5016351"/>
            <a:ext cx="1014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75000"/>
                  </a:schemeClr>
                </a:solidFill>
              </a:rPr>
              <a:t>Modélisation du vivant : 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Développement de modèles physiques non linéaires basés sur des données cliniques et biologiques et adaptation de ces modèles à la prédiction et au traitement des tumeurs cérébrales.</a:t>
            </a:r>
          </a:p>
        </p:txBody>
      </p:sp>
    </p:spTree>
    <p:extLst>
      <p:ext uri="{BB962C8B-B14F-4D97-AF65-F5344CB8AC3E}">
        <p14:creationId xmlns:p14="http://schemas.microsoft.com/office/powerpoint/2010/main" val="724810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Energie</a:t>
            </a:r>
            <a:r>
              <a:rPr lang="en-GB" dirty="0" smtClean="0"/>
              <a:t> </a:t>
            </a:r>
            <a:r>
              <a:rPr lang="en-GB" dirty="0"/>
              <a:t>&amp; </a:t>
            </a:r>
            <a:r>
              <a:rPr lang="en-GB" dirty="0" err="1" smtClean="0"/>
              <a:t>Environement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7" name="Espace réservé du texte 1"/>
          <p:cNvSpPr>
            <a:spLocks noGrp="1"/>
          </p:cNvSpPr>
          <p:nvPr>
            <p:ph type="body" idx="1"/>
          </p:nvPr>
        </p:nvSpPr>
        <p:spPr>
          <a:xfrm>
            <a:off x="345827" y="1150541"/>
            <a:ext cx="8928992" cy="727075"/>
          </a:xfrm>
        </p:spPr>
        <p:txBody>
          <a:bodyPr>
            <a:noAutofit/>
          </a:bodyPr>
          <a:lstStyle/>
          <a:p>
            <a:r>
              <a:rPr lang="en-GB" sz="2000" dirty="0" err="1">
                <a:cs typeface="Calibri"/>
              </a:rPr>
              <a:t>Principales</a:t>
            </a:r>
            <a:r>
              <a:rPr lang="en-GB" sz="2000" dirty="0">
                <a:cs typeface="Calibri"/>
              </a:rPr>
              <a:t> questions </a:t>
            </a:r>
            <a:r>
              <a:rPr lang="en-GB" sz="2000" dirty="0" err="1">
                <a:cs typeface="Calibri"/>
              </a:rPr>
              <a:t>sociétales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liées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à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l'énergie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 smtClean="0">
                <a:cs typeface="Calibri"/>
              </a:rPr>
              <a:t>nucléaire</a:t>
            </a:r>
            <a:r>
              <a:rPr lang="en-GB" sz="2000" dirty="0" smtClean="0">
                <a:cs typeface="Calibri"/>
              </a:rPr>
              <a:t>, </a:t>
            </a:r>
            <a:r>
              <a:rPr lang="en-GB" sz="2000" dirty="0" err="1">
                <a:cs typeface="Calibri"/>
              </a:rPr>
              <a:t>l'accent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étant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mis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sur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une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approche</a:t>
            </a:r>
            <a:r>
              <a:rPr lang="en-GB" sz="2000" dirty="0">
                <a:cs typeface="Calibri"/>
              </a:rPr>
              <a:t> </a:t>
            </a:r>
            <a:r>
              <a:rPr lang="en-GB" sz="2000" dirty="0" err="1">
                <a:cs typeface="Calibri"/>
              </a:rPr>
              <a:t>académique</a:t>
            </a:r>
            <a:r>
              <a:rPr lang="en-GB" sz="2000" dirty="0">
                <a:cs typeface="Calibri"/>
              </a:rPr>
              <a:t> : </a:t>
            </a:r>
            <a:r>
              <a:rPr lang="en-GB" sz="2000" dirty="0" err="1">
                <a:cs typeface="Calibri"/>
              </a:rPr>
              <a:t>compréhension</a:t>
            </a:r>
            <a:r>
              <a:rPr lang="en-GB" sz="2000" dirty="0">
                <a:cs typeface="Calibri"/>
              </a:rPr>
              <a:t> de la physique et de la </a:t>
            </a:r>
            <a:r>
              <a:rPr lang="en-GB" sz="2000" dirty="0" err="1">
                <a:cs typeface="Calibri"/>
              </a:rPr>
              <a:t>chimie</a:t>
            </a:r>
            <a:r>
              <a:rPr lang="en-GB" sz="2000" dirty="0">
                <a:cs typeface="Calibri"/>
              </a:rPr>
              <a:t>.</a:t>
            </a:r>
          </a:p>
        </p:txBody>
      </p:sp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xmlns="" id="{4BE6DBBA-CB66-3443-9215-1F677A5C0BEC}"/>
              </a:ext>
            </a:extLst>
          </p:cNvPr>
          <p:cNvSpPr txBox="1">
            <a:spLocks/>
          </p:cNvSpPr>
          <p:nvPr/>
        </p:nvSpPr>
        <p:spPr>
          <a:xfrm>
            <a:off x="6509742" y="3814837"/>
            <a:ext cx="4248472" cy="18071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GB" dirty="0" smtClean="0">
                <a:solidFill>
                  <a:srgbClr val="00294B"/>
                </a:solidFill>
                <a:cs typeface="Calibri"/>
              </a:rPr>
              <a:t>Infrastructures au </a:t>
            </a:r>
            <a:r>
              <a:rPr lang="en-GB" dirty="0" err="1" smtClean="0">
                <a:solidFill>
                  <a:srgbClr val="00294B"/>
                </a:solidFill>
                <a:cs typeface="Calibri"/>
              </a:rPr>
              <a:t>laboratoire</a:t>
            </a:r>
            <a:r>
              <a:rPr lang="en-GB" dirty="0" smtClean="0">
                <a:solidFill>
                  <a:srgbClr val="00294B"/>
                </a:solidFill>
                <a:cs typeface="Calibri"/>
              </a:rPr>
              <a:t>:</a:t>
            </a:r>
          </a:p>
          <a:p>
            <a:pPr lvl="1" fontAlgn="auto">
              <a:spcAft>
                <a:spcPts val="0"/>
              </a:spcAft>
            </a:pPr>
            <a:r>
              <a:rPr lang="en-GB" sz="1400" dirty="0">
                <a:solidFill>
                  <a:srgbClr val="00294B"/>
                </a:solidFill>
                <a:cs typeface="Calibri"/>
              </a:rPr>
              <a:t>Analyse et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caractérisation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en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radiochimie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(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bâtiments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100 et 107</a:t>
            </a:r>
            <a:r>
              <a:rPr lang="en-GB" sz="1400" dirty="0" smtClean="0">
                <a:solidFill>
                  <a:srgbClr val="00294B"/>
                </a:solidFill>
                <a:cs typeface="Calibri"/>
              </a:rPr>
              <a:t>)</a:t>
            </a:r>
          </a:p>
          <a:p>
            <a:pPr lvl="1" fontAlgn="auto">
              <a:spcAft>
                <a:spcPts val="0"/>
              </a:spcAft>
            </a:pPr>
            <a:endParaRPr lang="en-GB" sz="1400" dirty="0" smtClean="0">
              <a:solidFill>
                <a:srgbClr val="00294B"/>
              </a:solidFill>
              <a:cs typeface="Calibri"/>
            </a:endParaRPr>
          </a:p>
          <a:p>
            <a:pPr lvl="1" fontAlgn="auto">
              <a:spcAft>
                <a:spcPts val="0"/>
              </a:spcAft>
            </a:pPr>
            <a:endParaRPr lang="en-GB" sz="1400" dirty="0" smtClean="0">
              <a:solidFill>
                <a:srgbClr val="00294B"/>
              </a:solidFill>
              <a:cs typeface="Calibri"/>
            </a:endParaRPr>
          </a:p>
          <a:p>
            <a:pPr lvl="1" fontAlgn="auto">
              <a:spcAft>
                <a:spcPts val="0"/>
              </a:spcAft>
            </a:pPr>
            <a:endParaRPr lang="en-GB" sz="1400" dirty="0">
              <a:solidFill>
                <a:srgbClr val="00294B"/>
              </a:solidFill>
              <a:cs typeface="Calibri"/>
            </a:endParaRPr>
          </a:p>
          <a:p>
            <a:pPr lvl="1" fontAlgn="auto">
              <a:spcAft>
                <a:spcPts val="0"/>
              </a:spcAft>
            </a:pPr>
            <a:endParaRPr lang="en-GB" sz="1400" dirty="0">
              <a:solidFill>
                <a:srgbClr val="00294B"/>
              </a:solidFill>
              <a:cs typeface="Calibri"/>
            </a:endParaRPr>
          </a:p>
          <a:p>
            <a:pPr lvl="1" fontAlgn="auto">
              <a:spcAft>
                <a:spcPts val="0"/>
              </a:spcAft>
            </a:pPr>
            <a:endParaRPr lang="en-GB" sz="1400" dirty="0" smtClean="0">
              <a:solidFill>
                <a:srgbClr val="00294B"/>
              </a:solidFill>
              <a:cs typeface="Calibri"/>
            </a:endParaRPr>
          </a:p>
          <a:p>
            <a:pPr lvl="1" fontAlgn="auto">
              <a:spcAft>
                <a:spcPts val="0"/>
              </a:spcAft>
            </a:pPr>
            <a:endParaRPr lang="en-GB" sz="1400" dirty="0" smtClean="0">
              <a:solidFill>
                <a:srgbClr val="00294B"/>
              </a:solidFill>
              <a:cs typeface="Calibri"/>
            </a:endParaRPr>
          </a:p>
          <a:p>
            <a:pPr lvl="1" fontAlgn="auto">
              <a:spcAft>
                <a:spcPts val="0"/>
              </a:spcAft>
            </a:pPr>
            <a:endParaRPr lang="en-GB" sz="1400" dirty="0">
              <a:solidFill>
                <a:srgbClr val="00294B"/>
              </a:solidFill>
              <a:cs typeface="Calibri"/>
            </a:endParaRPr>
          </a:p>
          <a:p>
            <a:pPr lvl="1" fontAlgn="auto">
              <a:spcAft>
                <a:spcPts val="0"/>
              </a:spcAft>
            </a:pPr>
            <a:r>
              <a:rPr lang="en-GB" sz="1400" dirty="0">
                <a:solidFill>
                  <a:srgbClr val="00294B"/>
                </a:solidFill>
                <a:cs typeface="Calibri"/>
              </a:rPr>
              <a:t>Implantation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ionique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, irradiation et analyse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sur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la </a:t>
            </a:r>
            <a:r>
              <a:rPr lang="en-GB" sz="1400" dirty="0" err="1" smtClean="0">
                <a:solidFill>
                  <a:srgbClr val="00294B"/>
                </a:solidFill>
                <a:cs typeface="Calibri"/>
              </a:rPr>
              <a:t>plateforme</a:t>
            </a:r>
            <a:r>
              <a:rPr lang="en-GB" sz="1400" dirty="0" smtClean="0">
                <a:solidFill>
                  <a:srgbClr val="00294B"/>
                </a:solidFill>
                <a:cs typeface="Calibri"/>
              </a:rPr>
              <a:t> 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JANNUS/SCALP</a:t>
            </a:r>
          </a:p>
          <a:p>
            <a:pPr lvl="1" fontAlgn="auto">
              <a:spcAft>
                <a:spcPts val="0"/>
              </a:spcAft>
            </a:pPr>
            <a:r>
              <a:rPr lang="en-GB" sz="1400" dirty="0">
                <a:solidFill>
                  <a:srgbClr val="00294B"/>
                </a:solidFill>
                <a:cs typeface="Calibri"/>
              </a:rPr>
              <a:t>Microscope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électronique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à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transmission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à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double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faisceau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d'ions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in situ </a:t>
            </a:r>
            <a:r>
              <a:rPr lang="en-GB" sz="1400" dirty="0" err="1">
                <a:solidFill>
                  <a:srgbClr val="00294B"/>
                </a:solidFill>
                <a:cs typeface="Calibri"/>
              </a:rPr>
              <a:t>à</a:t>
            </a:r>
            <a:r>
              <a:rPr lang="en-GB" sz="1400" dirty="0">
                <a:solidFill>
                  <a:srgbClr val="00294B"/>
                </a:solidFill>
                <a:cs typeface="Calibri"/>
              </a:rPr>
              <a:t> JANNUS/SCALP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803" y="653480"/>
            <a:ext cx="1512168" cy="1551215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345827" y="2150045"/>
            <a:ext cx="6768752" cy="3255963"/>
          </a:xfrm>
        </p:spPr>
        <p:txBody>
          <a:bodyPr>
            <a:normAutofit fontScale="92500" lnSpcReduction="10000"/>
          </a:bodyPr>
          <a:lstStyle/>
          <a:p>
            <a:r>
              <a:rPr lang="fr-FR" sz="1800" dirty="0"/>
              <a:t>études de scénarios énergétiques  à l’échelle </a:t>
            </a:r>
            <a:r>
              <a:rPr lang="fr-FR" sz="1800" dirty="0" smtClean="0"/>
              <a:t>mondiale</a:t>
            </a:r>
          </a:p>
          <a:p>
            <a:r>
              <a:rPr lang="fr-FR" sz="1800" dirty="0"/>
              <a:t>nouveaux concepts de réacteurs et développements de nouveaux </a:t>
            </a:r>
            <a:r>
              <a:rPr lang="fr-FR" sz="1800" dirty="0" smtClean="0"/>
              <a:t>combustibles</a:t>
            </a:r>
          </a:p>
          <a:p>
            <a:r>
              <a:rPr lang="fr-FR" sz="1800" dirty="0"/>
              <a:t>traitements innovants des déchets nucléaires et transmutation, recyclage des </a:t>
            </a:r>
            <a:r>
              <a:rPr lang="fr-FR" sz="1800" dirty="0" smtClean="0"/>
              <a:t>actinides</a:t>
            </a:r>
            <a:endParaRPr lang="fr-FR" sz="1800" dirty="0"/>
          </a:p>
          <a:p>
            <a:r>
              <a:rPr lang="fr-FR" sz="1800" dirty="0" smtClean="0"/>
              <a:t>étude </a:t>
            </a:r>
            <a:r>
              <a:rPr lang="fr-FR" sz="1800" dirty="0"/>
              <a:t>de la fission </a:t>
            </a:r>
            <a:r>
              <a:rPr lang="fr-FR" sz="1800" dirty="0" smtClean="0"/>
              <a:t>nucléaire</a:t>
            </a:r>
          </a:p>
          <a:p>
            <a:r>
              <a:rPr lang="fr-FR" sz="1800" dirty="0"/>
              <a:t>propriétés physico-chimiques des actinides en phases condensées, matières radioactives et leurs interactions avec </a:t>
            </a:r>
            <a:r>
              <a:rPr lang="fr-FR" sz="1800" dirty="0" smtClean="0"/>
              <a:t>l’environnement</a:t>
            </a:r>
          </a:p>
          <a:p>
            <a:r>
              <a:rPr lang="fr-FR" sz="1800" dirty="0"/>
              <a:t>nouveaux matériaux pour le cycle électronucléaire et la </a:t>
            </a:r>
            <a:r>
              <a:rPr lang="fr-FR" sz="1800" dirty="0" smtClean="0"/>
              <a:t>fusion</a:t>
            </a:r>
          </a:p>
          <a:p>
            <a:r>
              <a:rPr lang="fr-FR" sz="1800" dirty="0"/>
              <a:t>simulation expérimentale par accélérateur des conséquences de l’irradiation de solides et modélisations associées.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868DFC4B-F130-483B-8E1C-8A3EA3729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1"/>
          <a:stretch/>
        </p:blipFill>
        <p:spPr bwMode="auto">
          <a:xfrm>
            <a:off x="7618635" y="2957736"/>
            <a:ext cx="2160240" cy="166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6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Th</a:t>
            </a:r>
            <a:r>
              <a:rPr lang="en-US" dirty="0" err="1" smtClean="0"/>
              <a:t>é</a:t>
            </a:r>
            <a:r>
              <a:rPr lang="x-none" dirty="0" smtClean="0"/>
              <a:t>or</a:t>
            </a:r>
            <a:r>
              <a:rPr lang="en-US" dirty="0" err="1" smtClean="0"/>
              <a:t>ie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A7F358-36F4-0844-939A-C3BA9C34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58" y="941512"/>
            <a:ext cx="7101057" cy="459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7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Th</a:t>
            </a:r>
            <a:r>
              <a:rPr lang="en-US" dirty="0" err="1" smtClean="0"/>
              <a:t>é</a:t>
            </a:r>
            <a:r>
              <a:rPr lang="x-none" dirty="0" smtClean="0"/>
              <a:t>or</a:t>
            </a:r>
            <a:r>
              <a:rPr lang="fr-FR" dirty="0" err="1" smtClean="0"/>
              <a:t>ie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B31DD54F-9A61-C04E-8177-B5270D54536A}"/>
              </a:ext>
            </a:extLst>
          </p:cNvPr>
          <p:cNvSpPr txBox="1"/>
          <p:nvPr/>
        </p:nvSpPr>
        <p:spPr>
          <a:xfrm>
            <a:off x="1425947" y="941512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Papier</a:t>
            </a:r>
            <a:r>
              <a:rPr lang="en-US" dirty="0" smtClean="0"/>
              <a:t> et crayon</a:t>
            </a:r>
            <a:r>
              <a:rPr lang="x-none" dirty="0" smtClean="0"/>
              <a:t>...</a:t>
            </a:r>
            <a:endParaRPr lang="x-non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Mais</a:t>
            </a:r>
            <a:r>
              <a:rPr lang="en-US" dirty="0" smtClean="0"/>
              <a:t> de plus en plus </a:t>
            </a:r>
            <a:r>
              <a:rPr lang="en-US" dirty="0" err="1" smtClean="0"/>
              <a:t>d’ordinateurs</a:t>
            </a:r>
            <a:r>
              <a:rPr lang="en-US" dirty="0" smtClean="0"/>
              <a:t> </a:t>
            </a:r>
            <a:r>
              <a:rPr lang="x-none" dirty="0" smtClean="0"/>
              <a:t>(</a:t>
            </a:r>
            <a:r>
              <a:rPr lang="en-US" dirty="0" err="1" smtClean="0"/>
              <a:t>calculs</a:t>
            </a:r>
            <a:r>
              <a:rPr lang="x-none" dirty="0" smtClean="0"/>
              <a:t>, </a:t>
            </a:r>
            <a:r>
              <a:rPr lang="x-none" dirty="0"/>
              <a:t>simulations</a:t>
            </a:r>
            <a:r>
              <a:rPr lang="x-none" dirty="0" smtClean="0"/>
              <a:t>,</a:t>
            </a:r>
            <a:r>
              <a:rPr lang="en-US" dirty="0" smtClean="0"/>
              <a:t> …)</a:t>
            </a:r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73B3B0-E3B1-E943-B3E5-72CE90F84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955" y="2597696"/>
            <a:ext cx="3535288" cy="236504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7D9F2D4B-E5A9-F44D-8720-E4C937DCD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547" y="2309664"/>
            <a:ext cx="4129442" cy="274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9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EF60783-8862-224C-97E9-E43CD0DE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>
                <a:latin typeface="+mn-lt"/>
              </a:rPr>
              <a:t>IJCLab </a:t>
            </a:r>
            <a:r>
              <a:rPr lang="en-US" dirty="0" smtClean="0">
                <a:latin typeface="+mn-lt"/>
              </a:rPr>
              <a:t>en </a:t>
            </a:r>
            <a:r>
              <a:rPr lang="en-US" dirty="0" err="1" smtClean="0">
                <a:latin typeface="+mn-lt"/>
              </a:rPr>
              <a:t>bref</a:t>
            </a:r>
            <a:r>
              <a:rPr lang="en-US" dirty="0" smtClean="0">
                <a:latin typeface="+mn-lt"/>
              </a:rPr>
              <a:t> </a:t>
            </a:r>
            <a:r>
              <a:rPr lang="x-none" dirty="0" smtClean="0">
                <a:latin typeface="+mn-lt"/>
              </a:rPr>
              <a:t>(1</a:t>
            </a:r>
            <a:r>
              <a:rPr lang="x-none" dirty="0">
                <a:latin typeface="+mn-lt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E6F0E7-161E-ED41-A583-65118677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92AEB8-E046-4A44-833F-A25DE211C323}"/>
              </a:ext>
            </a:extLst>
          </p:cNvPr>
          <p:cNvSpPr txBox="1"/>
          <p:nvPr/>
        </p:nvSpPr>
        <p:spPr>
          <a:xfrm>
            <a:off x="777875" y="725488"/>
            <a:ext cx="9937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Historiquement</a:t>
            </a:r>
            <a:r>
              <a:rPr lang="en-GB" dirty="0" smtClean="0"/>
              <a:t> </a:t>
            </a:r>
            <a:r>
              <a:rPr lang="en-GB" dirty="0"/>
              <a:t>: </a:t>
            </a:r>
            <a:r>
              <a:rPr lang="en-GB" dirty="0" err="1"/>
              <a:t>S</a:t>
            </a:r>
            <a:r>
              <a:rPr lang="en-GB" dirty="0" err="1" smtClean="0"/>
              <a:t>onder</a:t>
            </a:r>
            <a:r>
              <a:rPr lang="en-GB" dirty="0" smtClean="0"/>
              <a:t> la </a:t>
            </a:r>
            <a:r>
              <a:rPr lang="en-GB" dirty="0" err="1" smtClean="0"/>
              <a:t>matière</a:t>
            </a:r>
            <a:r>
              <a:rPr lang="en-GB" dirty="0" smtClean="0"/>
              <a:t> </a:t>
            </a:r>
            <a:r>
              <a:rPr lang="en-GB" dirty="0" err="1" smtClean="0"/>
              <a:t>à</a:t>
            </a:r>
            <a:r>
              <a:rPr lang="en-GB" dirty="0" smtClean="0"/>
              <a:t> petite </a:t>
            </a:r>
            <a:r>
              <a:rPr lang="en-GB" dirty="0" err="1" smtClean="0"/>
              <a:t>échelle</a:t>
            </a:r>
            <a:endParaRPr lang="x-non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81E900-AD74-5945-B091-CC2370B45096}"/>
              </a:ext>
            </a:extLst>
          </p:cNvPr>
          <p:cNvSpPr txBox="1"/>
          <p:nvPr/>
        </p:nvSpPr>
        <p:spPr>
          <a:xfrm>
            <a:off x="129803" y="2957736"/>
            <a:ext cx="239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 smtClean="0">
                <a:solidFill>
                  <a:srgbClr val="000090"/>
                </a:solidFill>
              </a:rPr>
              <a:t>Physi</a:t>
            </a:r>
            <a:r>
              <a:rPr lang="en-US" dirty="0" err="1" smtClean="0">
                <a:solidFill>
                  <a:srgbClr val="000090"/>
                </a:solidFill>
              </a:rPr>
              <a:t>que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Nucléaire</a:t>
            </a:r>
            <a:endParaRPr lang="x-none" dirty="0">
              <a:solidFill>
                <a:srgbClr val="00009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68CF74-0E1B-2F47-9786-B3BF1670F64F}"/>
              </a:ext>
            </a:extLst>
          </p:cNvPr>
          <p:cNvSpPr txBox="1"/>
          <p:nvPr/>
        </p:nvSpPr>
        <p:spPr>
          <a:xfrm>
            <a:off x="1137915" y="4966409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dirty="0" err="1" smtClean="0"/>
              <a:t>afin</a:t>
            </a:r>
            <a:r>
              <a:rPr lang="en-US" dirty="0" smtClean="0"/>
              <a:t> de </a:t>
            </a:r>
            <a:r>
              <a:rPr lang="en-US" dirty="0" err="1" smtClean="0"/>
              <a:t>comprendre</a:t>
            </a:r>
            <a:r>
              <a:rPr lang="en-US" dirty="0" smtClean="0"/>
              <a:t> les </a:t>
            </a:r>
            <a:r>
              <a:rPr lang="en-US" dirty="0" err="1" smtClean="0"/>
              <a:t>constituants</a:t>
            </a:r>
            <a:r>
              <a:rPr lang="en-US" dirty="0" smtClean="0"/>
              <a:t> de la </a:t>
            </a:r>
            <a:r>
              <a:rPr lang="en-US" dirty="0" err="1" smtClean="0"/>
              <a:t>matière</a:t>
            </a:r>
            <a:r>
              <a:rPr lang="en-US" dirty="0" smtClean="0"/>
              <a:t>, </a:t>
            </a:r>
            <a:r>
              <a:rPr lang="en-US" dirty="0" err="1" smtClean="0"/>
              <a:t>leurs</a:t>
            </a:r>
            <a:r>
              <a:rPr lang="en-US" dirty="0" smtClean="0"/>
              <a:t> interactions et les </a:t>
            </a:r>
            <a:r>
              <a:rPr lang="en-US" dirty="0" err="1" smtClean="0"/>
              <a:t>propriétés</a:t>
            </a:r>
            <a:r>
              <a:rPr lang="en-US" dirty="0" smtClean="0"/>
              <a:t> de la </a:t>
            </a:r>
            <a:r>
              <a:rPr lang="en-US" dirty="0" err="1" smtClean="0"/>
              <a:t>matière</a:t>
            </a:r>
            <a:r>
              <a:rPr lang="en-US" dirty="0" smtClean="0"/>
              <a:t> qui en </a:t>
            </a:r>
            <a:r>
              <a:rPr lang="en-US" dirty="0" err="1" smtClean="0"/>
              <a:t>découlent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endParaRPr lang="x-non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4D46123-805D-A141-B134-345935C2A558}"/>
              </a:ext>
            </a:extLst>
          </p:cNvPr>
          <p:cNvSpPr txBox="1"/>
          <p:nvPr/>
        </p:nvSpPr>
        <p:spPr>
          <a:xfrm>
            <a:off x="3730203" y="4325888"/>
            <a:ext cx="2921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Physique des </a:t>
            </a:r>
            <a:r>
              <a:rPr lang="en-US" dirty="0" err="1" smtClean="0">
                <a:solidFill>
                  <a:srgbClr val="000090"/>
                </a:solidFill>
              </a:rPr>
              <a:t>Particules</a:t>
            </a:r>
            <a:endParaRPr lang="x-none" dirty="0">
              <a:solidFill>
                <a:srgbClr val="000090"/>
              </a:solidFill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44" r="38741"/>
          <a:stretch/>
        </p:blipFill>
        <p:spPr bwMode="auto">
          <a:xfrm>
            <a:off x="1713979" y="1157536"/>
            <a:ext cx="4271196" cy="374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6" name="Grouper 205"/>
          <p:cNvGrpSpPr>
            <a:grpSpLocks noChangeAspect="1"/>
          </p:cNvGrpSpPr>
          <p:nvPr/>
        </p:nvGrpSpPr>
        <p:grpSpPr>
          <a:xfrm>
            <a:off x="8003951" y="1229544"/>
            <a:ext cx="2339390" cy="3528426"/>
            <a:chOff x="250825" y="747713"/>
            <a:chExt cx="3644900" cy="5715000"/>
          </a:xfrm>
        </p:grpSpPr>
        <p:grpSp>
          <p:nvGrpSpPr>
            <p:cNvPr id="207" name="Group 191"/>
            <p:cNvGrpSpPr>
              <a:grpSpLocks/>
            </p:cNvGrpSpPr>
            <p:nvPr/>
          </p:nvGrpSpPr>
          <p:grpSpPr bwMode="auto">
            <a:xfrm>
              <a:off x="2155825" y="938213"/>
              <a:ext cx="1739900" cy="762000"/>
              <a:chOff x="1632" y="240"/>
              <a:chExt cx="1248" cy="576"/>
            </a:xfrm>
          </p:grpSpPr>
          <p:sp>
            <p:nvSpPr>
              <p:cNvPr id="382" name="AutoShape 192"/>
              <p:cNvSpPr>
                <a:spLocks noChangeArrowheads="1"/>
              </p:cNvSpPr>
              <p:nvPr/>
            </p:nvSpPr>
            <p:spPr bwMode="auto">
              <a:xfrm>
                <a:off x="1632" y="240"/>
                <a:ext cx="416" cy="576"/>
              </a:xfrm>
              <a:custGeom>
                <a:avLst/>
                <a:gdLst>
                  <a:gd name="G0" fmla="+- 10728 0 0"/>
                  <a:gd name="G1" fmla="+- -11573410 0 0"/>
                  <a:gd name="G2" fmla="+- 0 0 -11573410"/>
                  <a:gd name="T0" fmla="*/ 0 256 1"/>
                  <a:gd name="T1" fmla="*/ 180 256 1"/>
                  <a:gd name="G3" fmla="+- -11573410 T0 T1"/>
                  <a:gd name="T2" fmla="*/ 0 256 1"/>
                  <a:gd name="T3" fmla="*/ 90 256 1"/>
                  <a:gd name="G4" fmla="+- -11573410 T2 T3"/>
                  <a:gd name="G5" fmla="*/ G4 2 1"/>
                  <a:gd name="T4" fmla="*/ 90 256 1"/>
                  <a:gd name="T5" fmla="*/ 0 256 1"/>
                  <a:gd name="G6" fmla="+- -11573410 T4 T5"/>
                  <a:gd name="G7" fmla="*/ G6 2 1"/>
                  <a:gd name="G8" fmla="abs -1157341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0728"/>
                  <a:gd name="G18" fmla="*/ 10728 1 2"/>
                  <a:gd name="G19" fmla="+- G18 5400 0"/>
                  <a:gd name="G20" fmla="cos G19 -11573410"/>
                  <a:gd name="G21" fmla="sin G19 -11573410"/>
                  <a:gd name="G22" fmla="+- G20 10800 0"/>
                  <a:gd name="G23" fmla="+- G21 10800 0"/>
                  <a:gd name="G24" fmla="+- 10800 0 G20"/>
                  <a:gd name="G25" fmla="+- 10728 10800 0"/>
                  <a:gd name="G26" fmla="?: G9 G17 G25"/>
                  <a:gd name="G27" fmla="?: G9 0 21600"/>
                  <a:gd name="G28" fmla="cos 10800 -11573410"/>
                  <a:gd name="G29" fmla="sin 10800 -11573410"/>
                  <a:gd name="G30" fmla="sin 10728 -1157341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573410 G34 0"/>
                  <a:gd name="G36" fmla="?: G6 G35 G31"/>
                  <a:gd name="G37" fmla="+- 21600 0 G36"/>
                  <a:gd name="G38" fmla="?: G4 0 G33"/>
                  <a:gd name="G39" fmla="?: -1157341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54 w 21600"/>
                  <a:gd name="T15" fmla="*/ 10160 h 21600"/>
                  <a:gd name="T16" fmla="*/ 10800 w 21600"/>
                  <a:gd name="T17" fmla="*/ 72 h 21600"/>
                  <a:gd name="T18" fmla="*/ 21546 w 21600"/>
                  <a:gd name="T19" fmla="*/ 1016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0" y="10163"/>
                    </a:moveTo>
                    <a:cubicBezTo>
                      <a:pt x="428" y="4495"/>
                      <a:pt x="5122" y="71"/>
                      <a:pt x="10800" y="71"/>
                    </a:cubicBezTo>
                    <a:cubicBezTo>
                      <a:pt x="16477" y="71"/>
                      <a:pt x="21171" y="4495"/>
                      <a:pt x="21509" y="10163"/>
                    </a:cubicBezTo>
                    <a:lnTo>
                      <a:pt x="21580" y="10158"/>
                    </a:lnTo>
                    <a:cubicBezTo>
                      <a:pt x="21241" y="4453"/>
                      <a:pt x="16515" y="0"/>
                      <a:pt x="10799" y="0"/>
                    </a:cubicBezTo>
                    <a:cubicBezTo>
                      <a:pt x="5084" y="0"/>
                      <a:pt x="358" y="4453"/>
                      <a:pt x="19" y="101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83" name="AutoShape 193"/>
              <p:cNvSpPr>
                <a:spLocks noChangeArrowheads="1"/>
              </p:cNvSpPr>
              <p:nvPr/>
            </p:nvSpPr>
            <p:spPr bwMode="auto">
              <a:xfrm flipV="1">
                <a:off x="2048" y="240"/>
                <a:ext cx="416" cy="576"/>
              </a:xfrm>
              <a:custGeom>
                <a:avLst/>
                <a:gdLst>
                  <a:gd name="G0" fmla="+- 10800 0 0"/>
                  <a:gd name="G1" fmla="+- 11746497 0 0"/>
                  <a:gd name="G2" fmla="+- 0 0 11746497"/>
                  <a:gd name="T0" fmla="*/ 0 256 1"/>
                  <a:gd name="T1" fmla="*/ 180 256 1"/>
                  <a:gd name="G3" fmla="+- 11746497 T0 T1"/>
                  <a:gd name="T2" fmla="*/ 0 256 1"/>
                  <a:gd name="T3" fmla="*/ 90 256 1"/>
                  <a:gd name="G4" fmla="+- 11746497 T2 T3"/>
                  <a:gd name="G5" fmla="*/ G4 2 1"/>
                  <a:gd name="T4" fmla="*/ 90 256 1"/>
                  <a:gd name="T5" fmla="*/ 0 256 1"/>
                  <a:gd name="G6" fmla="+- 11746497 T4 T5"/>
                  <a:gd name="G7" fmla="*/ G6 2 1"/>
                  <a:gd name="G8" fmla="abs 11746497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0800"/>
                  <a:gd name="G18" fmla="*/ 10800 1 2"/>
                  <a:gd name="G19" fmla="+- G18 5400 0"/>
                  <a:gd name="G20" fmla="cos G19 11746497"/>
                  <a:gd name="G21" fmla="sin G19 11746497"/>
                  <a:gd name="G22" fmla="+- G20 10800 0"/>
                  <a:gd name="G23" fmla="+- G21 10800 0"/>
                  <a:gd name="G24" fmla="+- 10800 0 G20"/>
                  <a:gd name="G25" fmla="+- 10800 10800 0"/>
                  <a:gd name="G26" fmla="?: G9 G17 G25"/>
                  <a:gd name="G27" fmla="?: G9 0 21600"/>
                  <a:gd name="G28" fmla="cos 10800 11746497"/>
                  <a:gd name="G29" fmla="sin 10800 11746497"/>
                  <a:gd name="G30" fmla="sin 10800 11746497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46497 G34 0"/>
                  <a:gd name="G36" fmla="?: G6 G35 G31"/>
                  <a:gd name="G37" fmla="+- 21600 0 G36"/>
                  <a:gd name="G38" fmla="?: G4 0 G33"/>
                  <a:gd name="G39" fmla="?: 11746497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0 w 21600"/>
                  <a:gd name="T15" fmla="*/ 10943 h 21600"/>
                  <a:gd name="T16" fmla="*/ 10800 w 21600"/>
                  <a:gd name="T17" fmla="*/ 0 h 21600"/>
                  <a:gd name="T18" fmla="*/ 21600 w 21600"/>
                  <a:gd name="T19" fmla="*/ 10943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0" y="10943"/>
                    </a:moveTo>
                    <a:cubicBezTo>
                      <a:pt x="0" y="10895"/>
                      <a:pt x="0" y="10847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4" y="0"/>
                      <a:pt x="21600" y="4835"/>
                      <a:pt x="21600" y="10800"/>
                    </a:cubicBezTo>
                    <a:cubicBezTo>
                      <a:pt x="21599" y="10847"/>
                      <a:pt x="21599" y="10895"/>
                      <a:pt x="21599" y="10943"/>
                    </a:cubicBezTo>
                    <a:cubicBezTo>
                      <a:pt x="21599" y="10895"/>
                      <a:pt x="21600" y="10847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0847"/>
                      <a:pt x="0" y="10895"/>
                      <a:pt x="0" y="109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84" name="AutoShape 194"/>
              <p:cNvSpPr>
                <a:spLocks noChangeArrowheads="1"/>
              </p:cNvSpPr>
              <p:nvPr/>
            </p:nvSpPr>
            <p:spPr bwMode="auto">
              <a:xfrm>
                <a:off x="2464" y="240"/>
                <a:ext cx="416" cy="576"/>
              </a:xfrm>
              <a:custGeom>
                <a:avLst/>
                <a:gdLst>
                  <a:gd name="G0" fmla="+- 10713 0 0"/>
                  <a:gd name="G1" fmla="+- -11704641 0 0"/>
                  <a:gd name="G2" fmla="+- 0 0 -11704641"/>
                  <a:gd name="T0" fmla="*/ 0 256 1"/>
                  <a:gd name="T1" fmla="*/ 180 256 1"/>
                  <a:gd name="G3" fmla="+- -11704641 T0 T1"/>
                  <a:gd name="T2" fmla="*/ 0 256 1"/>
                  <a:gd name="T3" fmla="*/ 90 256 1"/>
                  <a:gd name="G4" fmla="+- -11704641 T2 T3"/>
                  <a:gd name="G5" fmla="*/ G4 2 1"/>
                  <a:gd name="T4" fmla="*/ 90 256 1"/>
                  <a:gd name="T5" fmla="*/ 0 256 1"/>
                  <a:gd name="G6" fmla="+- -11704641 T4 T5"/>
                  <a:gd name="G7" fmla="*/ G6 2 1"/>
                  <a:gd name="G8" fmla="abs -11704641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0713"/>
                  <a:gd name="G18" fmla="*/ 10713 1 2"/>
                  <a:gd name="G19" fmla="+- G18 5400 0"/>
                  <a:gd name="G20" fmla="cos G19 -11704641"/>
                  <a:gd name="G21" fmla="sin G19 -11704641"/>
                  <a:gd name="G22" fmla="+- G20 10800 0"/>
                  <a:gd name="G23" fmla="+- G21 10800 0"/>
                  <a:gd name="G24" fmla="+- 10800 0 G20"/>
                  <a:gd name="G25" fmla="+- 10713 10800 0"/>
                  <a:gd name="G26" fmla="?: G9 G17 G25"/>
                  <a:gd name="G27" fmla="?: G9 0 21600"/>
                  <a:gd name="G28" fmla="cos 10800 -11704641"/>
                  <a:gd name="G29" fmla="sin 10800 -11704641"/>
                  <a:gd name="G30" fmla="sin 10713 -11704641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-11704641 G34 0"/>
                  <a:gd name="G36" fmla="?: G6 G35 G31"/>
                  <a:gd name="G37" fmla="+- 21600 0 G36"/>
                  <a:gd name="G38" fmla="?: G4 0 G33"/>
                  <a:gd name="G39" fmla="?: -11704641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6 w 21600"/>
                  <a:gd name="T15" fmla="*/ 10536 h 21600"/>
                  <a:gd name="T16" fmla="*/ 10800 w 21600"/>
                  <a:gd name="T17" fmla="*/ 87 h 21600"/>
                  <a:gd name="T18" fmla="*/ 21554 w 21600"/>
                  <a:gd name="T19" fmla="*/ 10536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0" y="10538"/>
                    </a:moveTo>
                    <a:cubicBezTo>
                      <a:pt x="232" y="4725"/>
                      <a:pt x="4985" y="86"/>
                      <a:pt x="10800" y="86"/>
                    </a:cubicBezTo>
                    <a:cubicBezTo>
                      <a:pt x="16614" y="86"/>
                      <a:pt x="21367" y="4725"/>
                      <a:pt x="21509" y="10538"/>
                    </a:cubicBezTo>
                    <a:lnTo>
                      <a:pt x="21596" y="10535"/>
                    </a:lnTo>
                    <a:cubicBezTo>
                      <a:pt x="21453" y="4675"/>
                      <a:pt x="16661" y="0"/>
                      <a:pt x="10799" y="0"/>
                    </a:cubicBezTo>
                    <a:cubicBezTo>
                      <a:pt x="4938" y="0"/>
                      <a:pt x="146" y="4675"/>
                      <a:pt x="3" y="10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p:sp>
          <p:nvSpPr>
            <p:cNvPr id="208" name="Oval 195"/>
            <p:cNvSpPr>
              <a:spLocks noChangeArrowheads="1"/>
            </p:cNvSpPr>
            <p:nvPr/>
          </p:nvSpPr>
          <p:spPr bwMode="auto">
            <a:xfrm>
              <a:off x="479425" y="747713"/>
              <a:ext cx="1087438" cy="11430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sz="1400">
                <a:latin typeface="Times New Roman" charset="0"/>
              </a:endParaRPr>
            </a:p>
          </p:txBody>
        </p:sp>
        <p:sp>
          <p:nvSpPr>
            <p:cNvPr id="209" name="Oval 196"/>
            <p:cNvSpPr>
              <a:spLocks noChangeArrowheads="1"/>
            </p:cNvSpPr>
            <p:nvPr/>
          </p:nvSpPr>
          <p:spPr bwMode="auto">
            <a:xfrm>
              <a:off x="479425" y="2195513"/>
              <a:ext cx="1087438" cy="1143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sz="1400">
                <a:latin typeface="Times New Roman" charset="0"/>
              </a:endParaRPr>
            </a:p>
          </p:txBody>
        </p:sp>
        <p:sp>
          <p:nvSpPr>
            <p:cNvPr id="210" name="Oval 197"/>
            <p:cNvSpPr>
              <a:spLocks noChangeArrowheads="1"/>
            </p:cNvSpPr>
            <p:nvPr/>
          </p:nvSpPr>
          <p:spPr bwMode="auto">
            <a:xfrm>
              <a:off x="784225" y="2500313"/>
              <a:ext cx="508000" cy="533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>
                  <a:latin typeface="Allegro BT" charset="0"/>
                </a:rPr>
                <a:t>N</a:t>
              </a:r>
            </a:p>
          </p:txBody>
        </p:sp>
        <p:sp>
          <p:nvSpPr>
            <p:cNvPr id="211" name="Oval 198"/>
            <p:cNvSpPr>
              <a:spLocks noChangeArrowheads="1"/>
            </p:cNvSpPr>
            <p:nvPr/>
          </p:nvSpPr>
          <p:spPr bwMode="auto">
            <a:xfrm>
              <a:off x="479425" y="3719513"/>
              <a:ext cx="1087438" cy="1143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sz="1400">
                <a:latin typeface="Times New Roman" charset="0"/>
              </a:endParaRPr>
            </a:p>
          </p:txBody>
        </p:sp>
        <p:sp>
          <p:nvSpPr>
            <p:cNvPr id="212" name="Oval 199"/>
            <p:cNvSpPr>
              <a:spLocks noChangeArrowheads="1"/>
            </p:cNvSpPr>
            <p:nvPr/>
          </p:nvSpPr>
          <p:spPr bwMode="auto">
            <a:xfrm>
              <a:off x="784225" y="4024313"/>
              <a:ext cx="508000" cy="533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213" name="Oval 200"/>
            <p:cNvSpPr>
              <a:spLocks noChangeArrowheads="1"/>
            </p:cNvSpPr>
            <p:nvPr/>
          </p:nvSpPr>
          <p:spPr bwMode="auto">
            <a:xfrm>
              <a:off x="936625" y="4024313"/>
              <a:ext cx="14446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214" name="Oval 201"/>
            <p:cNvSpPr>
              <a:spLocks noChangeArrowheads="1"/>
            </p:cNvSpPr>
            <p:nvPr/>
          </p:nvSpPr>
          <p:spPr bwMode="auto">
            <a:xfrm>
              <a:off x="1089025" y="4329113"/>
              <a:ext cx="14446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215" name="Oval 202"/>
            <p:cNvSpPr>
              <a:spLocks noChangeArrowheads="1"/>
            </p:cNvSpPr>
            <p:nvPr/>
          </p:nvSpPr>
          <p:spPr bwMode="auto">
            <a:xfrm>
              <a:off x="860425" y="4252913"/>
              <a:ext cx="14446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00"/>
            </a:p>
          </p:txBody>
        </p:sp>
        <p:grpSp>
          <p:nvGrpSpPr>
            <p:cNvPr id="216" name="Group 203"/>
            <p:cNvGrpSpPr>
              <a:grpSpLocks/>
            </p:cNvGrpSpPr>
            <p:nvPr/>
          </p:nvGrpSpPr>
          <p:grpSpPr bwMode="auto">
            <a:xfrm>
              <a:off x="2155825" y="2576513"/>
              <a:ext cx="1595438" cy="228600"/>
              <a:chOff x="1584" y="2160"/>
              <a:chExt cx="1056" cy="144"/>
            </a:xfrm>
          </p:grpSpPr>
          <p:grpSp>
            <p:nvGrpSpPr>
              <p:cNvPr id="364" name="Group 204"/>
              <p:cNvGrpSpPr>
                <a:grpSpLocks/>
              </p:cNvGrpSpPr>
              <p:nvPr/>
            </p:nvGrpSpPr>
            <p:grpSpPr bwMode="auto">
              <a:xfrm>
                <a:off x="1584" y="2160"/>
                <a:ext cx="528" cy="144"/>
                <a:chOff x="1440" y="1104"/>
                <a:chExt cx="1056" cy="240"/>
              </a:xfrm>
            </p:grpSpPr>
            <p:grpSp>
              <p:nvGrpSpPr>
                <p:cNvPr id="374" name="Group 205"/>
                <p:cNvGrpSpPr>
                  <a:grpSpLocks/>
                </p:cNvGrpSpPr>
                <p:nvPr/>
              </p:nvGrpSpPr>
              <p:grpSpPr bwMode="auto">
                <a:xfrm>
                  <a:off x="1968" y="1104"/>
                  <a:ext cx="528" cy="240"/>
                  <a:chOff x="1632" y="240"/>
                  <a:chExt cx="1248" cy="576"/>
                </a:xfrm>
              </p:grpSpPr>
              <p:sp>
                <p:nvSpPr>
                  <p:cNvPr id="379" name="AutoShape 206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40"/>
                    <a:ext cx="416" cy="576"/>
                  </a:xfrm>
                  <a:custGeom>
                    <a:avLst/>
                    <a:gdLst>
                      <a:gd name="G0" fmla="+- 10728 0 0"/>
                      <a:gd name="G1" fmla="+- -11573410 0 0"/>
                      <a:gd name="G2" fmla="+- 0 0 -11573410"/>
                      <a:gd name="T0" fmla="*/ 0 256 1"/>
                      <a:gd name="T1" fmla="*/ 180 256 1"/>
                      <a:gd name="G3" fmla="+- -11573410 T0 T1"/>
                      <a:gd name="T2" fmla="*/ 0 256 1"/>
                      <a:gd name="T3" fmla="*/ 90 256 1"/>
                      <a:gd name="G4" fmla="+- -11573410 T2 T3"/>
                      <a:gd name="G5" fmla="*/ G4 2 1"/>
                      <a:gd name="T4" fmla="*/ 90 256 1"/>
                      <a:gd name="T5" fmla="*/ 0 256 1"/>
                      <a:gd name="G6" fmla="+- -11573410 T4 T5"/>
                      <a:gd name="G7" fmla="*/ G6 2 1"/>
                      <a:gd name="G8" fmla="abs -11573410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728"/>
                      <a:gd name="G18" fmla="*/ 10728 1 2"/>
                      <a:gd name="G19" fmla="+- G18 5400 0"/>
                      <a:gd name="G20" fmla="cos G19 -11573410"/>
                      <a:gd name="G21" fmla="sin G19 -11573410"/>
                      <a:gd name="G22" fmla="+- G20 10800 0"/>
                      <a:gd name="G23" fmla="+- G21 10800 0"/>
                      <a:gd name="G24" fmla="+- 10800 0 G20"/>
                      <a:gd name="G25" fmla="+- 10728 10800 0"/>
                      <a:gd name="G26" fmla="?: G9 G17 G25"/>
                      <a:gd name="G27" fmla="?: G9 0 21600"/>
                      <a:gd name="G28" fmla="cos 10800 -11573410"/>
                      <a:gd name="G29" fmla="sin 10800 -11573410"/>
                      <a:gd name="G30" fmla="sin 10728 -11573410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-11573410 G34 0"/>
                      <a:gd name="G36" fmla="?: G6 G35 G31"/>
                      <a:gd name="G37" fmla="+- 21600 0 G36"/>
                      <a:gd name="G38" fmla="?: G4 0 G33"/>
                      <a:gd name="G39" fmla="?: -11573410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54 w 21600"/>
                      <a:gd name="T15" fmla="*/ 10160 h 21600"/>
                      <a:gd name="T16" fmla="*/ 10800 w 21600"/>
                      <a:gd name="T17" fmla="*/ 72 h 21600"/>
                      <a:gd name="T18" fmla="*/ 21546 w 21600"/>
                      <a:gd name="T19" fmla="*/ 10160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90" y="10163"/>
                        </a:moveTo>
                        <a:cubicBezTo>
                          <a:pt x="428" y="4495"/>
                          <a:pt x="5122" y="71"/>
                          <a:pt x="10800" y="71"/>
                        </a:cubicBezTo>
                        <a:cubicBezTo>
                          <a:pt x="16477" y="71"/>
                          <a:pt x="21171" y="4495"/>
                          <a:pt x="21509" y="10163"/>
                        </a:cubicBezTo>
                        <a:lnTo>
                          <a:pt x="21580" y="10158"/>
                        </a:lnTo>
                        <a:cubicBezTo>
                          <a:pt x="21241" y="4453"/>
                          <a:pt x="16515" y="0"/>
                          <a:pt x="10799" y="0"/>
                        </a:cubicBezTo>
                        <a:cubicBezTo>
                          <a:pt x="5084" y="0"/>
                          <a:pt x="358" y="4453"/>
                          <a:pt x="19" y="101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  <p:sp>
                <p:nvSpPr>
                  <p:cNvPr id="380" name="AutoShape 20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048" y="240"/>
                    <a:ext cx="416" cy="576"/>
                  </a:xfrm>
                  <a:custGeom>
                    <a:avLst/>
                    <a:gdLst>
                      <a:gd name="G0" fmla="+- 10800 0 0"/>
                      <a:gd name="G1" fmla="+- 11746497 0 0"/>
                      <a:gd name="G2" fmla="+- 0 0 11746497"/>
                      <a:gd name="T0" fmla="*/ 0 256 1"/>
                      <a:gd name="T1" fmla="*/ 180 256 1"/>
                      <a:gd name="G3" fmla="+- 11746497 T0 T1"/>
                      <a:gd name="T2" fmla="*/ 0 256 1"/>
                      <a:gd name="T3" fmla="*/ 90 256 1"/>
                      <a:gd name="G4" fmla="+- 11746497 T2 T3"/>
                      <a:gd name="G5" fmla="*/ G4 2 1"/>
                      <a:gd name="T4" fmla="*/ 90 256 1"/>
                      <a:gd name="T5" fmla="*/ 0 256 1"/>
                      <a:gd name="G6" fmla="+- 11746497 T4 T5"/>
                      <a:gd name="G7" fmla="*/ G6 2 1"/>
                      <a:gd name="G8" fmla="abs 11746497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800"/>
                      <a:gd name="G18" fmla="*/ 10800 1 2"/>
                      <a:gd name="G19" fmla="+- G18 5400 0"/>
                      <a:gd name="G20" fmla="cos G19 11746497"/>
                      <a:gd name="G21" fmla="sin G19 11746497"/>
                      <a:gd name="G22" fmla="+- G20 10800 0"/>
                      <a:gd name="G23" fmla="+- G21 10800 0"/>
                      <a:gd name="G24" fmla="+- 10800 0 G20"/>
                      <a:gd name="G25" fmla="+- 10800 10800 0"/>
                      <a:gd name="G26" fmla="?: G9 G17 G25"/>
                      <a:gd name="G27" fmla="?: G9 0 21600"/>
                      <a:gd name="G28" fmla="cos 10800 11746497"/>
                      <a:gd name="G29" fmla="sin 10800 11746497"/>
                      <a:gd name="G30" fmla="sin 10800 11746497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11746497 G34 0"/>
                      <a:gd name="G36" fmla="?: G6 G35 G31"/>
                      <a:gd name="G37" fmla="+- 21600 0 G36"/>
                      <a:gd name="G38" fmla="?: G4 0 G33"/>
                      <a:gd name="G39" fmla="?: 11746497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0 w 21600"/>
                      <a:gd name="T15" fmla="*/ 10943 h 21600"/>
                      <a:gd name="T16" fmla="*/ 10800 w 21600"/>
                      <a:gd name="T17" fmla="*/ 0 h 21600"/>
                      <a:gd name="T18" fmla="*/ 21600 w 21600"/>
                      <a:gd name="T19" fmla="*/ 10943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0" y="10943"/>
                        </a:moveTo>
                        <a:cubicBezTo>
                          <a:pt x="0" y="10895"/>
                          <a:pt x="0" y="10847"/>
                          <a:pt x="0" y="10800"/>
                        </a:cubicBez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4" y="0"/>
                          <a:pt x="21600" y="4835"/>
                          <a:pt x="21600" y="10800"/>
                        </a:cubicBezTo>
                        <a:cubicBezTo>
                          <a:pt x="21599" y="10847"/>
                          <a:pt x="21599" y="10895"/>
                          <a:pt x="21599" y="10943"/>
                        </a:cubicBezTo>
                        <a:cubicBezTo>
                          <a:pt x="21599" y="10895"/>
                          <a:pt x="21600" y="10847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47"/>
                          <a:pt x="0" y="10895"/>
                          <a:pt x="0" y="109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  <p:sp>
                <p:nvSpPr>
                  <p:cNvPr id="381" name="AutoShape 208"/>
                  <p:cNvSpPr>
                    <a:spLocks noChangeArrowheads="1"/>
                  </p:cNvSpPr>
                  <p:nvPr/>
                </p:nvSpPr>
                <p:spPr bwMode="auto">
                  <a:xfrm>
                    <a:off x="2464" y="240"/>
                    <a:ext cx="416" cy="576"/>
                  </a:xfrm>
                  <a:custGeom>
                    <a:avLst/>
                    <a:gdLst>
                      <a:gd name="G0" fmla="+- 10713 0 0"/>
                      <a:gd name="G1" fmla="+- -11704641 0 0"/>
                      <a:gd name="G2" fmla="+- 0 0 -11704641"/>
                      <a:gd name="T0" fmla="*/ 0 256 1"/>
                      <a:gd name="T1" fmla="*/ 180 256 1"/>
                      <a:gd name="G3" fmla="+- -11704641 T0 T1"/>
                      <a:gd name="T2" fmla="*/ 0 256 1"/>
                      <a:gd name="T3" fmla="*/ 90 256 1"/>
                      <a:gd name="G4" fmla="+- -11704641 T2 T3"/>
                      <a:gd name="G5" fmla="*/ G4 2 1"/>
                      <a:gd name="T4" fmla="*/ 90 256 1"/>
                      <a:gd name="T5" fmla="*/ 0 256 1"/>
                      <a:gd name="G6" fmla="+- -11704641 T4 T5"/>
                      <a:gd name="G7" fmla="*/ G6 2 1"/>
                      <a:gd name="G8" fmla="abs -11704641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713"/>
                      <a:gd name="G18" fmla="*/ 10713 1 2"/>
                      <a:gd name="G19" fmla="+- G18 5400 0"/>
                      <a:gd name="G20" fmla="cos G19 -11704641"/>
                      <a:gd name="G21" fmla="sin G19 -11704641"/>
                      <a:gd name="G22" fmla="+- G20 10800 0"/>
                      <a:gd name="G23" fmla="+- G21 10800 0"/>
                      <a:gd name="G24" fmla="+- 10800 0 G20"/>
                      <a:gd name="G25" fmla="+- 10713 10800 0"/>
                      <a:gd name="G26" fmla="?: G9 G17 G25"/>
                      <a:gd name="G27" fmla="?: G9 0 21600"/>
                      <a:gd name="G28" fmla="cos 10800 -11704641"/>
                      <a:gd name="G29" fmla="sin 10800 -11704641"/>
                      <a:gd name="G30" fmla="sin 10713 -11704641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-11704641 G34 0"/>
                      <a:gd name="G36" fmla="?: G6 G35 G31"/>
                      <a:gd name="G37" fmla="+- 21600 0 G36"/>
                      <a:gd name="G38" fmla="?: G4 0 G33"/>
                      <a:gd name="G39" fmla="?: -11704641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46 w 21600"/>
                      <a:gd name="T15" fmla="*/ 10536 h 21600"/>
                      <a:gd name="T16" fmla="*/ 10800 w 21600"/>
                      <a:gd name="T17" fmla="*/ 87 h 21600"/>
                      <a:gd name="T18" fmla="*/ 21554 w 21600"/>
                      <a:gd name="T19" fmla="*/ 10536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90" y="10538"/>
                        </a:moveTo>
                        <a:cubicBezTo>
                          <a:pt x="232" y="4725"/>
                          <a:pt x="4985" y="86"/>
                          <a:pt x="10800" y="86"/>
                        </a:cubicBezTo>
                        <a:cubicBezTo>
                          <a:pt x="16614" y="86"/>
                          <a:pt x="21367" y="4725"/>
                          <a:pt x="21509" y="10538"/>
                        </a:cubicBezTo>
                        <a:lnTo>
                          <a:pt x="21596" y="10535"/>
                        </a:lnTo>
                        <a:cubicBezTo>
                          <a:pt x="21453" y="4675"/>
                          <a:pt x="16661" y="0"/>
                          <a:pt x="10799" y="0"/>
                        </a:cubicBezTo>
                        <a:cubicBezTo>
                          <a:pt x="4938" y="0"/>
                          <a:pt x="146" y="4675"/>
                          <a:pt x="3" y="105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</p:grpSp>
            <p:grpSp>
              <p:nvGrpSpPr>
                <p:cNvPr id="375" name="Group 209"/>
                <p:cNvGrpSpPr>
                  <a:grpSpLocks/>
                </p:cNvGrpSpPr>
                <p:nvPr/>
              </p:nvGrpSpPr>
              <p:grpSpPr bwMode="auto">
                <a:xfrm flipV="1">
                  <a:off x="1440" y="1104"/>
                  <a:ext cx="528" cy="240"/>
                  <a:chOff x="1632" y="240"/>
                  <a:chExt cx="1248" cy="576"/>
                </a:xfrm>
              </p:grpSpPr>
              <p:sp>
                <p:nvSpPr>
                  <p:cNvPr id="376" name="AutoShape 210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40"/>
                    <a:ext cx="416" cy="576"/>
                  </a:xfrm>
                  <a:custGeom>
                    <a:avLst/>
                    <a:gdLst>
                      <a:gd name="G0" fmla="+- 10728 0 0"/>
                      <a:gd name="G1" fmla="+- -11573410 0 0"/>
                      <a:gd name="G2" fmla="+- 0 0 -11573410"/>
                      <a:gd name="T0" fmla="*/ 0 256 1"/>
                      <a:gd name="T1" fmla="*/ 180 256 1"/>
                      <a:gd name="G3" fmla="+- -11573410 T0 T1"/>
                      <a:gd name="T2" fmla="*/ 0 256 1"/>
                      <a:gd name="T3" fmla="*/ 90 256 1"/>
                      <a:gd name="G4" fmla="+- -11573410 T2 T3"/>
                      <a:gd name="G5" fmla="*/ G4 2 1"/>
                      <a:gd name="T4" fmla="*/ 90 256 1"/>
                      <a:gd name="T5" fmla="*/ 0 256 1"/>
                      <a:gd name="G6" fmla="+- -11573410 T4 T5"/>
                      <a:gd name="G7" fmla="*/ G6 2 1"/>
                      <a:gd name="G8" fmla="abs -11573410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728"/>
                      <a:gd name="G18" fmla="*/ 10728 1 2"/>
                      <a:gd name="G19" fmla="+- G18 5400 0"/>
                      <a:gd name="G20" fmla="cos G19 -11573410"/>
                      <a:gd name="G21" fmla="sin G19 -11573410"/>
                      <a:gd name="G22" fmla="+- G20 10800 0"/>
                      <a:gd name="G23" fmla="+- G21 10800 0"/>
                      <a:gd name="G24" fmla="+- 10800 0 G20"/>
                      <a:gd name="G25" fmla="+- 10728 10800 0"/>
                      <a:gd name="G26" fmla="?: G9 G17 G25"/>
                      <a:gd name="G27" fmla="?: G9 0 21600"/>
                      <a:gd name="G28" fmla="cos 10800 -11573410"/>
                      <a:gd name="G29" fmla="sin 10800 -11573410"/>
                      <a:gd name="G30" fmla="sin 10728 -11573410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-11573410 G34 0"/>
                      <a:gd name="G36" fmla="?: G6 G35 G31"/>
                      <a:gd name="G37" fmla="+- 21600 0 G36"/>
                      <a:gd name="G38" fmla="?: G4 0 G33"/>
                      <a:gd name="G39" fmla="?: -11573410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54 w 21600"/>
                      <a:gd name="T15" fmla="*/ 10160 h 21600"/>
                      <a:gd name="T16" fmla="*/ 10800 w 21600"/>
                      <a:gd name="T17" fmla="*/ 72 h 21600"/>
                      <a:gd name="T18" fmla="*/ 21546 w 21600"/>
                      <a:gd name="T19" fmla="*/ 10160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90" y="10163"/>
                        </a:moveTo>
                        <a:cubicBezTo>
                          <a:pt x="428" y="4495"/>
                          <a:pt x="5122" y="71"/>
                          <a:pt x="10800" y="71"/>
                        </a:cubicBezTo>
                        <a:cubicBezTo>
                          <a:pt x="16477" y="71"/>
                          <a:pt x="21171" y="4495"/>
                          <a:pt x="21509" y="10163"/>
                        </a:cubicBezTo>
                        <a:lnTo>
                          <a:pt x="21580" y="10158"/>
                        </a:lnTo>
                        <a:cubicBezTo>
                          <a:pt x="21241" y="4453"/>
                          <a:pt x="16515" y="0"/>
                          <a:pt x="10799" y="0"/>
                        </a:cubicBezTo>
                        <a:cubicBezTo>
                          <a:pt x="5084" y="0"/>
                          <a:pt x="358" y="4453"/>
                          <a:pt x="19" y="101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  <p:sp>
                <p:nvSpPr>
                  <p:cNvPr id="377" name="AutoShape 21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048" y="240"/>
                    <a:ext cx="416" cy="576"/>
                  </a:xfrm>
                  <a:custGeom>
                    <a:avLst/>
                    <a:gdLst>
                      <a:gd name="G0" fmla="+- 10800 0 0"/>
                      <a:gd name="G1" fmla="+- 11746497 0 0"/>
                      <a:gd name="G2" fmla="+- 0 0 11746497"/>
                      <a:gd name="T0" fmla="*/ 0 256 1"/>
                      <a:gd name="T1" fmla="*/ 180 256 1"/>
                      <a:gd name="G3" fmla="+- 11746497 T0 T1"/>
                      <a:gd name="T2" fmla="*/ 0 256 1"/>
                      <a:gd name="T3" fmla="*/ 90 256 1"/>
                      <a:gd name="G4" fmla="+- 11746497 T2 T3"/>
                      <a:gd name="G5" fmla="*/ G4 2 1"/>
                      <a:gd name="T4" fmla="*/ 90 256 1"/>
                      <a:gd name="T5" fmla="*/ 0 256 1"/>
                      <a:gd name="G6" fmla="+- 11746497 T4 T5"/>
                      <a:gd name="G7" fmla="*/ G6 2 1"/>
                      <a:gd name="G8" fmla="abs 11746497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800"/>
                      <a:gd name="G18" fmla="*/ 10800 1 2"/>
                      <a:gd name="G19" fmla="+- G18 5400 0"/>
                      <a:gd name="G20" fmla="cos G19 11746497"/>
                      <a:gd name="G21" fmla="sin G19 11746497"/>
                      <a:gd name="G22" fmla="+- G20 10800 0"/>
                      <a:gd name="G23" fmla="+- G21 10800 0"/>
                      <a:gd name="G24" fmla="+- 10800 0 G20"/>
                      <a:gd name="G25" fmla="+- 10800 10800 0"/>
                      <a:gd name="G26" fmla="?: G9 G17 G25"/>
                      <a:gd name="G27" fmla="?: G9 0 21600"/>
                      <a:gd name="G28" fmla="cos 10800 11746497"/>
                      <a:gd name="G29" fmla="sin 10800 11746497"/>
                      <a:gd name="G30" fmla="sin 10800 11746497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11746497 G34 0"/>
                      <a:gd name="G36" fmla="?: G6 G35 G31"/>
                      <a:gd name="G37" fmla="+- 21600 0 G36"/>
                      <a:gd name="G38" fmla="?: G4 0 G33"/>
                      <a:gd name="G39" fmla="?: 11746497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0 w 21600"/>
                      <a:gd name="T15" fmla="*/ 10943 h 21600"/>
                      <a:gd name="T16" fmla="*/ 10800 w 21600"/>
                      <a:gd name="T17" fmla="*/ 0 h 21600"/>
                      <a:gd name="T18" fmla="*/ 21600 w 21600"/>
                      <a:gd name="T19" fmla="*/ 10943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0" y="10943"/>
                        </a:moveTo>
                        <a:cubicBezTo>
                          <a:pt x="0" y="10895"/>
                          <a:pt x="0" y="10847"/>
                          <a:pt x="0" y="10800"/>
                        </a:cubicBez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4" y="0"/>
                          <a:pt x="21600" y="4835"/>
                          <a:pt x="21600" y="10800"/>
                        </a:cubicBezTo>
                        <a:cubicBezTo>
                          <a:pt x="21599" y="10847"/>
                          <a:pt x="21599" y="10895"/>
                          <a:pt x="21599" y="10943"/>
                        </a:cubicBezTo>
                        <a:cubicBezTo>
                          <a:pt x="21599" y="10895"/>
                          <a:pt x="21600" y="10847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47"/>
                          <a:pt x="0" y="10895"/>
                          <a:pt x="0" y="109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  <p:sp>
                <p:nvSpPr>
                  <p:cNvPr id="378" name="AutoShape 212"/>
                  <p:cNvSpPr>
                    <a:spLocks noChangeArrowheads="1"/>
                  </p:cNvSpPr>
                  <p:nvPr/>
                </p:nvSpPr>
                <p:spPr bwMode="auto">
                  <a:xfrm>
                    <a:off x="2464" y="240"/>
                    <a:ext cx="416" cy="576"/>
                  </a:xfrm>
                  <a:custGeom>
                    <a:avLst/>
                    <a:gdLst>
                      <a:gd name="G0" fmla="+- 10713 0 0"/>
                      <a:gd name="G1" fmla="+- -11704641 0 0"/>
                      <a:gd name="G2" fmla="+- 0 0 -11704641"/>
                      <a:gd name="T0" fmla="*/ 0 256 1"/>
                      <a:gd name="T1" fmla="*/ 180 256 1"/>
                      <a:gd name="G3" fmla="+- -11704641 T0 T1"/>
                      <a:gd name="T2" fmla="*/ 0 256 1"/>
                      <a:gd name="T3" fmla="*/ 90 256 1"/>
                      <a:gd name="G4" fmla="+- -11704641 T2 T3"/>
                      <a:gd name="G5" fmla="*/ G4 2 1"/>
                      <a:gd name="T4" fmla="*/ 90 256 1"/>
                      <a:gd name="T5" fmla="*/ 0 256 1"/>
                      <a:gd name="G6" fmla="+- -11704641 T4 T5"/>
                      <a:gd name="G7" fmla="*/ G6 2 1"/>
                      <a:gd name="G8" fmla="abs -11704641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713"/>
                      <a:gd name="G18" fmla="*/ 10713 1 2"/>
                      <a:gd name="G19" fmla="+- G18 5400 0"/>
                      <a:gd name="G20" fmla="cos G19 -11704641"/>
                      <a:gd name="G21" fmla="sin G19 -11704641"/>
                      <a:gd name="G22" fmla="+- G20 10800 0"/>
                      <a:gd name="G23" fmla="+- G21 10800 0"/>
                      <a:gd name="G24" fmla="+- 10800 0 G20"/>
                      <a:gd name="G25" fmla="+- 10713 10800 0"/>
                      <a:gd name="G26" fmla="?: G9 G17 G25"/>
                      <a:gd name="G27" fmla="?: G9 0 21600"/>
                      <a:gd name="G28" fmla="cos 10800 -11704641"/>
                      <a:gd name="G29" fmla="sin 10800 -11704641"/>
                      <a:gd name="G30" fmla="sin 10713 -11704641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-11704641 G34 0"/>
                      <a:gd name="G36" fmla="?: G6 G35 G31"/>
                      <a:gd name="G37" fmla="+- 21600 0 G36"/>
                      <a:gd name="G38" fmla="?: G4 0 G33"/>
                      <a:gd name="G39" fmla="?: -11704641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46 w 21600"/>
                      <a:gd name="T15" fmla="*/ 10536 h 21600"/>
                      <a:gd name="T16" fmla="*/ 10800 w 21600"/>
                      <a:gd name="T17" fmla="*/ 87 h 21600"/>
                      <a:gd name="T18" fmla="*/ 21554 w 21600"/>
                      <a:gd name="T19" fmla="*/ 10536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90" y="10538"/>
                        </a:moveTo>
                        <a:cubicBezTo>
                          <a:pt x="232" y="4725"/>
                          <a:pt x="4985" y="86"/>
                          <a:pt x="10800" y="86"/>
                        </a:cubicBezTo>
                        <a:cubicBezTo>
                          <a:pt x="16614" y="86"/>
                          <a:pt x="21367" y="4725"/>
                          <a:pt x="21509" y="10538"/>
                        </a:cubicBezTo>
                        <a:lnTo>
                          <a:pt x="21596" y="10535"/>
                        </a:lnTo>
                        <a:cubicBezTo>
                          <a:pt x="21453" y="4675"/>
                          <a:pt x="16661" y="0"/>
                          <a:pt x="10799" y="0"/>
                        </a:cubicBezTo>
                        <a:cubicBezTo>
                          <a:pt x="4938" y="0"/>
                          <a:pt x="146" y="4675"/>
                          <a:pt x="3" y="105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</p:grpSp>
          </p:grpSp>
          <p:grpSp>
            <p:nvGrpSpPr>
              <p:cNvPr id="365" name="Group 213"/>
              <p:cNvGrpSpPr>
                <a:grpSpLocks/>
              </p:cNvGrpSpPr>
              <p:nvPr/>
            </p:nvGrpSpPr>
            <p:grpSpPr bwMode="auto">
              <a:xfrm flipH="1" flipV="1">
                <a:off x="2112" y="2160"/>
                <a:ext cx="528" cy="144"/>
                <a:chOff x="1440" y="1104"/>
                <a:chExt cx="1056" cy="240"/>
              </a:xfrm>
            </p:grpSpPr>
            <p:grpSp>
              <p:nvGrpSpPr>
                <p:cNvPr id="366" name="Group 214"/>
                <p:cNvGrpSpPr>
                  <a:grpSpLocks/>
                </p:cNvGrpSpPr>
                <p:nvPr/>
              </p:nvGrpSpPr>
              <p:grpSpPr bwMode="auto">
                <a:xfrm>
                  <a:off x="1968" y="1104"/>
                  <a:ext cx="528" cy="240"/>
                  <a:chOff x="1632" y="240"/>
                  <a:chExt cx="1248" cy="576"/>
                </a:xfrm>
              </p:grpSpPr>
              <p:sp>
                <p:nvSpPr>
                  <p:cNvPr id="371" name="AutoShape 215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40"/>
                    <a:ext cx="416" cy="576"/>
                  </a:xfrm>
                  <a:custGeom>
                    <a:avLst/>
                    <a:gdLst>
                      <a:gd name="G0" fmla="+- 10728 0 0"/>
                      <a:gd name="G1" fmla="+- -11573410 0 0"/>
                      <a:gd name="G2" fmla="+- 0 0 -11573410"/>
                      <a:gd name="T0" fmla="*/ 0 256 1"/>
                      <a:gd name="T1" fmla="*/ 180 256 1"/>
                      <a:gd name="G3" fmla="+- -11573410 T0 T1"/>
                      <a:gd name="T2" fmla="*/ 0 256 1"/>
                      <a:gd name="T3" fmla="*/ 90 256 1"/>
                      <a:gd name="G4" fmla="+- -11573410 T2 T3"/>
                      <a:gd name="G5" fmla="*/ G4 2 1"/>
                      <a:gd name="T4" fmla="*/ 90 256 1"/>
                      <a:gd name="T5" fmla="*/ 0 256 1"/>
                      <a:gd name="G6" fmla="+- -11573410 T4 T5"/>
                      <a:gd name="G7" fmla="*/ G6 2 1"/>
                      <a:gd name="G8" fmla="abs -11573410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728"/>
                      <a:gd name="G18" fmla="*/ 10728 1 2"/>
                      <a:gd name="G19" fmla="+- G18 5400 0"/>
                      <a:gd name="G20" fmla="cos G19 -11573410"/>
                      <a:gd name="G21" fmla="sin G19 -11573410"/>
                      <a:gd name="G22" fmla="+- G20 10800 0"/>
                      <a:gd name="G23" fmla="+- G21 10800 0"/>
                      <a:gd name="G24" fmla="+- 10800 0 G20"/>
                      <a:gd name="G25" fmla="+- 10728 10800 0"/>
                      <a:gd name="G26" fmla="?: G9 G17 G25"/>
                      <a:gd name="G27" fmla="?: G9 0 21600"/>
                      <a:gd name="G28" fmla="cos 10800 -11573410"/>
                      <a:gd name="G29" fmla="sin 10800 -11573410"/>
                      <a:gd name="G30" fmla="sin 10728 -11573410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-11573410 G34 0"/>
                      <a:gd name="G36" fmla="?: G6 G35 G31"/>
                      <a:gd name="G37" fmla="+- 21600 0 G36"/>
                      <a:gd name="G38" fmla="?: G4 0 G33"/>
                      <a:gd name="G39" fmla="?: -11573410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54 w 21600"/>
                      <a:gd name="T15" fmla="*/ 10160 h 21600"/>
                      <a:gd name="T16" fmla="*/ 10800 w 21600"/>
                      <a:gd name="T17" fmla="*/ 72 h 21600"/>
                      <a:gd name="T18" fmla="*/ 21546 w 21600"/>
                      <a:gd name="T19" fmla="*/ 10160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90" y="10163"/>
                        </a:moveTo>
                        <a:cubicBezTo>
                          <a:pt x="428" y="4495"/>
                          <a:pt x="5122" y="71"/>
                          <a:pt x="10800" y="71"/>
                        </a:cubicBezTo>
                        <a:cubicBezTo>
                          <a:pt x="16477" y="71"/>
                          <a:pt x="21171" y="4495"/>
                          <a:pt x="21509" y="10163"/>
                        </a:cubicBezTo>
                        <a:lnTo>
                          <a:pt x="21580" y="10158"/>
                        </a:lnTo>
                        <a:cubicBezTo>
                          <a:pt x="21241" y="4453"/>
                          <a:pt x="16515" y="0"/>
                          <a:pt x="10799" y="0"/>
                        </a:cubicBezTo>
                        <a:cubicBezTo>
                          <a:pt x="5084" y="0"/>
                          <a:pt x="358" y="4453"/>
                          <a:pt x="19" y="101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  <p:sp>
                <p:nvSpPr>
                  <p:cNvPr id="372" name="AutoShape 21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048" y="240"/>
                    <a:ext cx="416" cy="576"/>
                  </a:xfrm>
                  <a:custGeom>
                    <a:avLst/>
                    <a:gdLst>
                      <a:gd name="G0" fmla="+- 10800 0 0"/>
                      <a:gd name="G1" fmla="+- 11746497 0 0"/>
                      <a:gd name="G2" fmla="+- 0 0 11746497"/>
                      <a:gd name="T0" fmla="*/ 0 256 1"/>
                      <a:gd name="T1" fmla="*/ 180 256 1"/>
                      <a:gd name="G3" fmla="+- 11746497 T0 T1"/>
                      <a:gd name="T2" fmla="*/ 0 256 1"/>
                      <a:gd name="T3" fmla="*/ 90 256 1"/>
                      <a:gd name="G4" fmla="+- 11746497 T2 T3"/>
                      <a:gd name="G5" fmla="*/ G4 2 1"/>
                      <a:gd name="T4" fmla="*/ 90 256 1"/>
                      <a:gd name="T5" fmla="*/ 0 256 1"/>
                      <a:gd name="G6" fmla="+- 11746497 T4 T5"/>
                      <a:gd name="G7" fmla="*/ G6 2 1"/>
                      <a:gd name="G8" fmla="abs 11746497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800"/>
                      <a:gd name="G18" fmla="*/ 10800 1 2"/>
                      <a:gd name="G19" fmla="+- G18 5400 0"/>
                      <a:gd name="G20" fmla="cos G19 11746497"/>
                      <a:gd name="G21" fmla="sin G19 11746497"/>
                      <a:gd name="G22" fmla="+- G20 10800 0"/>
                      <a:gd name="G23" fmla="+- G21 10800 0"/>
                      <a:gd name="G24" fmla="+- 10800 0 G20"/>
                      <a:gd name="G25" fmla="+- 10800 10800 0"/>
                      <a:gd name="G26" fmla="?: G9 G17 G25"/>
                      <a:gd name="G27" fmla="?: G9 0 21600"/>
                      <a:gd name="G28" fmla="cos 10800 11746497"/>
                      <a:gd name="G29" fmla="sin 10800 11746497"/>
                      <a:gd name="G30" fmla="sin 10800 11746497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11746497 G34 0"/>
                      <a:gd name="G36" fmla="?: G6 G35 G31"/>
                      <a:gd name="G37" fmla="+- 21600 0 G36"/>
                      <a:gd name="G38" fmla="?: G4 0 G33"/>
                      <a:gd name="G39" fmla="?: 11746497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0 w 21600"/>
                      <a:gd name="T15" fmla="*/ 10943 h 21600"/>
                      <a:gd name="T16" fmla="*/ 10800 w 21600"/>
                      <a:gd name="T17" fmla="*/ 0 h 21600"/>
                      <a:gd name="T18" fmla="*/ 21600 w 21600"/>
                      <a:gd name="T19" fmla="*/ 10943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0" y="10943"/>
                        </a:moveTo>
                        <a:cubicBezTo>
                          <a:pt x="0" y="10895"/>
                          <a:pt x="0" y="10847"/>
                          <a:pt x="0" y="10800"/>
                        </a:cubicBez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4" y="0"/>
                          <a:pt x="21600" y="4835"/>
                          <a:pt x="21600" y="10800"/>
                        </a:cubicBezTo>
                        <a:cubicBezTo>
                          <a:pt x="21599" y="10847"/>
                          <a:pt x="21599" y="10895"/>
                          <a:pt x="21599" y="10943"/>
                        </a:cubicBezTo>
                        <a:cubicBezTo>
                          <a:pt x="21599" y="10895"/>
                          <a:pt x="21600" y="10847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47"/>
                          <a:pt x="0" y="10895"/>
                          <a:pt x="0" y="109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  <p:sp>
                <p:nvSpPr>
                  <p:cNvPr id="373" name="AutoShape 217"/>
                  <p:cNvSpPr>
                    <a:spLocks noChangeArrowheads="1"/>
                  </p:cNvSpPr>
                  <p:nvPr/>
                </p:nvSpPr>
                <p:spPr bwMode="auto">
                  <a:xfrm>
                    <a:off x="2464" y="240"/>
                    <a:ext cx="416" cy="576"/>
                  </a:xfrm>
                  <a:custGeom>
                    <a:avLst/>
                    <a:gdLst>
                      <a:gd name="G0" fmla="+- 10713 0 0"/>
                      <a:gd name="G1" fmla="+- -11704641 0 0"/>
                      <a:gd name="G2" fmla="+- 0 0 -11704641"/>
                      <a:gd name="T0" fmla="*/ 0 256 1"/>
                      <a:gd name="T1" fmla="*/ 180 256 1"/>
                      <a:gd name="G3" fmla="+- -11704641 T0 T1"/>
                      <a:gd name="T2" fmla="*/ 0 256 1"/>
                      <a:gd name="T3" fmla="*/ 90 256 1"/>
                      <a:gd name="G4" fmla="+- -11704641 T2 T3"/>
                      <a:gd name="G5" fmla="*/ G4 2 1"/>
                      <a:gd name="T4" fmla="*/ 90 256 1"/>
                      <a:gd name="T5" fmla="*/ 0 256 1"/>
                      <a:gd name="G6" fmla="+- -11704641 T4 T5"/>
                      <a:gd name="G7" fmla="*/ G6 2 1"/>
                      <a:gd name="G8" fmla="abs -11704641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713"/>
                      <a:gd name="G18" fmla="*/ 10713 1 2"/>
                      <a:gd name="G19" fmla="+- G18 5400 0"/>
                      <a:gd name="G20" fmla="cos G19 -11704641"/>
                      <a:gd name="G21" fmla="sin G19 -11704641"/>
                      <a:gd name="G22" fmla="+- G20 10800 0"/>
                      <a:gd name="G23" fmla="+- G21 10800 0"/>
                      <a:gd name="G24" fmla="+- 10800 0 G20"/>
                      <a:gd name="G25" fmla="+- 10713 10800 0"/>
                      <a:gd name="G26" fmla="?: G9 G17 G25"/>
                      <a:gd name="G27" fmla="?: G9 0 21600"/>
                      <a:gd name="G28" fmla="cos 10800 -11704641"/>
                      <a:gd name="G29" fmla="sin 10800 -11704641"/>
                      <a:gd name="G30" fmla="sin 10713 -11704641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-11704641 G34 0"/>
                      <a:gd name="G36" fmla="?: G6 G35 G31"/>
                      <a:gd name="G37" fmla="+- 21600 0 G36"/>
                      <a:gd name="G38" fmla="?: G4 0 G33"/>
                      <a:gd name="G39" fmla="?: -11704641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46 w 21600"/>
                      <a:gd name="T15" fmla="*/ 10536 h 21600"/>
                      <a:gd name="T16" fmla="*/ 10800 w 21600"/>
                      <a:gd name="T17" fmla="*/ 87 h 21600"/>
                      <a:gd name="T18" fmla="*/ 21554 w 21600"/>
                      <a:gd name="T19" fmla="*/ 10536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90" y="10538"/>
                        </a:moveTo>
                        <a:cubicBezTo>
                          <a:pt x="232" y="4725"/>
                          <a:pt x="4985" y="86"/>
                          <a:pt x="10800" y="86"/>
                        </a:cubicBezTo>
                        <a:cubicBezTo>
                          <a:pt x="16614" y="86"/>
                          <a:pt x="21367" y="4725"/>
                          <a:pt x="21509" y="10538"/>
                        </a:cubicBezTo>
                        <a:lnTo>
                          <a:pt x="21596" y="10535"/>
                        </a:lnTo>
                        <a:cubicBezTo>
                          <a:pt x="21453" y="4675"/>
                          <a:pt x="16661" y="0"/>
                          <a:pt x="10799" y="0"/>
                        </a:cubicBezTo>
                        <a:cubicBezTo>
                          <a:pt x="4938" y="0"/>
                          <a:pt x="146" y="4675"/>
                          <a:pt x="3" y="105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</p:grpSp>
            <p:grpSp>
              <p:nvGrpSpPr>
                <p:cNvPr id="367" name="Group 218"/>
                <p:cNvGrpSpPr>
                  <a:grpSpLocks/>
                </p:cNvGrpSpPr>
                <p:nvPr/>
              </p:nvGrpSpPr>
              <p:grpSpPr bwMode="auto">
                <a:xfrm flipV="1">
                  <a:off x="1440" y="1104"/>
                  <a:ext cx="528" cy="240"/>
                  <a:chOff x="1632" y="240"/>
                  <a:chExt cx="1248" cy="576"/>
                </a:xfrm>
              </p:grpSpPr>
              <p:sp>
                <p:nvSpPr>
                  <p:cNvPr id="368" name="AutoShape 219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240"/>
                    <a:ext cx="416" cy="576"/>
                  </a:xfrm>
                  <a:custGeom>
                    <a:avLst/>
                    <a:gdLst>
                      <a:gd name="G0" fmla="+- 10728 0 0"/>
                      <a:gd name="G1" fmla="+- -11573410 0 0"/>
                      <a:gd name="G2" fmla="+- 0 0 -11573410"/>
                      <a:gd name="T0" fmla="*/ 0 256 1"/>
                      <a:gd name="T1" fmla="*/ 180 256 1"/>
                      <a:gd name="G3" fmla="+- -11573410 T0 T1"/>
                      <a:gd name="T2" fmla="*/ 0 256 1"/>
                      <a:gd name="T3" fmla="*/ 90 256 1"/>
                      <a:gd name="G4" fmla="+- -11573410 T2 T3"/>
                      <a:gd name="G5" fmla="*/ G4 2 1"/>
                      <a:gd name="T4" fmla="*/ 90 256 1"/>
                      <a:gd name="T5" fmla="*/ 0 256 1"/>
                      <a:gd name="G6" fmla="+- -11573410 T4 T5"/>
                      <a:gd name="G7" fmla="*/ G6 2 1"/>
                      <a:gd name="G8" fmla="abs -11573410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728"/>
                      <a:gd name="G18" fmla="*/ 10728 1 2"/>
                      <a:gd name="G19" fmla="+- G18 5400 0"/>
                      <a:gd name="G20" fmla="cos G19 -11573410"/>
                      <a:gd name="G21" fmla="sin G19 -11573410"/>
                      <a:gd name="G22" fmla="+- G20 10800 0"/>
                      <a:gd name="G23" fmla="+- G21 10800 0"/>
                      <a:gd name="G24" fmla="+- 10800 0 G20"/>
                      <a:gd name="G25" fmla="+- 10728 10800 0"/>
                      <a:gd name="G26" fmla="?: G9 G17 G25"/>
                      <a:gd name="G27" fmla="?: G9 0 21600"/>
                      <a:gd name="G28" fmla="cos 10800 -11573410"/>
                      <a:gd name="G29" fmla="sin 10800 -11573410"/>
                      <a:gd name="G30" fmla="sin 10728 -11573410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-11573410 G34 0"/>
                      <a:gd name="G36" fmla="?: G6 G35 G31"/>
                      <a:gd name="G37" fmla="+- 21600 0 G36"/>
                      <a:gd name="G38" fmla="?: G4 0 G33"/>
                      <a:gd name="G39" fmla="?: -11573410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54 w 21600"/>
                      <a:gd name="T15" fmla="*/ 10160 h 21600"/>
                      <a:gd name="T16" fmla="*/ 10800 w 21600"/>
                      <a:gd name="T17" fmla="*/ 72 h 21600"/>
                      <a:gd name="T18" fmla="*/ 21546 w 21600"/>
                      <a:gd name="T19" fmla="*/ 10160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90" y="10163"/>
                        </a:moveTo>
                        <a:cubicBezTo>
                          <a:pt x="428" y="4495"/>
                          <a:pt x="5122" y="71"/>
                          <a:pt x="10800" y="71"/>
                        </a:cubicBezTo>
                        <a:cubicBezTo>
                          <a:pt x="16477" y="71"/>
                          <a:pt x="21171" y="4495"/>
                          <a:pt x="21509" y="10163"/>
                        </a:cubicBezTo>
                        <a:lnTo>
                          <a:pt x="21580" y="10158"/>
                        </a:lnTo>
                        <a:cubicBezTo>
                          <a:pt x="21241" y="4453"/>
                          <a:pt x="16515" y="0"/>
                          <a:pt x="10799" y="0"/>
                        </a:cubicBezTo>
                        <a:cubicBezTo>
                          <a:pt x="5084" y="0"/>
                          <a:pt x="358" y="4453"/>
                          <a:pt x="19" y="1015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  <p:sp>
                <p:nvSpPr>
                  <p:cNvPr id="369" name="AutoShape 22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048" y="240"/>
                    <a:ext cx="416" cy="576"/>
                  </a:xfrm>
                  <a:custGeom>
                    <a:avLst/>
                    <a:gdLst>
                      <a:gd name="G0" fmla="+- 10800 0 0"/>
                      <a:gd name="G1" fmla="+- 11746497 0 0"/>
                      <a:gd name="G2" fmla="+- 0 0 11746497"/>
                      <a:gd name="T0" fmla="*/ 0 256 1"/>
                      <a:gd name="T1" fmla="*/ 180 256 1"/>
                      <a:gd name="G3" fmla="+- 11746497 T0 T1"/>
                      <a:gd name="T2" fmla="*/ 0 256 1"/>
                      <a:gd name="T3" fmla="*/ 90 256 1"/>
                      <a:gd name="G4" fmla="+- 11746497 T2 T3"/>
                      <a:gd name="G5" fmla="*/ G4 2 1"/>
                      <a:gd name="T4" fmla="*/ 90 256 1"/>
                      <a:gd name="T5" fmla="*/ 0 256 1"/>
                      <a:gd name="G6" fmla="+- 11746497 T4 T5"/>
                      <a:gd name="G7" fmla="*/ G6 2 1"/>
                      <a:gd name="G8" fmla="abs 11746497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800"/>
                      <a:gd name="G18" fmla="*/ 10800 1 2"/>
                      <a:gd name="G19" fmla="+- G18 5400 0"/>
                      <a:gd name="G20" fmla="cos G19 11746497"/>
                      <a:gd name="G21" fmla="sin G19 11746497"/>
                      <a:gd name="G22" fmla="+- G20 10800 0"/>
                      <a:gd name="G23" fmla="+- G21 10800 0"/>
                      <a:gd name="G24" fmla="+- 10800 0 G20"/>
                      <a:gd name="G25" fmla="+- 10800 10800 0"/>
                      <a:gd name="G26" fmla="?: G9 G17 G25"/>
                      <a:gd name="G27" fmla="?: G9 0 21600"/>
                      <a:gd name="G28" fmla="cos 10800 11746497"/>
                      <a:gd name="G29" fmla="sin 10800 11746497"/>
                      <a:gd name="G30" fmla="sin 10800 11746497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11746497 G34 0"/>
                      <a:gd name="G36" fmla="?: G6 G35 G31"/>
                      <a:gd name="G37" fmla="+- 21600 0 G36"/>
                      <a:gd name="G38" fmla="?: G4 0 G33"/>
                      <a:gd name="G39" fmla="?: 11746497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0 w 21600"/>
                      <a:gd name="T15" fmla="*/ 10943 h 21600"/>
                      <a:gd name="T16" fmla="*/ 10800 w 21600"/>
                      <a:gd name="T17" fmla="*/ 0 h 21600"/>
                      <a:gd name="T18" fmla="*/ 21600 w 21600"/>
                      <a:gd name="T19" fmla="*/ 10943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0" y="10943"/>
                        </a:moveTo>
                        <a:cubicBezTo>
                          <a:pt x="0" y="10895"/>
                          <a:pt x="0" y="10847"/>
                          <a:pt x="0" y="10800"/>
                        </a:cubicBezTo>
                        <a:cubicBezTo>
                          <a:pt x="0" y="4835"/>
                          <a:pt x="4835" y="0"/>
                          <a:pt x="10800" y="0"/>
                        </a:cubicBezTo>
                        <a:cubicBezTo>
                          <a:pt x="16764" y="0"/>
                          <a:pt x="21600" y="4835"/>
                          <a:pt x="21600" y="10800"/>
                        </a:cubicBezTo>
                        <a:cubicBezTo>
                          <a:pt x="21599" y="10847"/>
                          <a:pt x="21599" y="10895"/>
                          <a:pt x="21599" y="10943"/>
                        </a:cubicBezTo>
                        <a:cubicBezTo>
                          <a:pt x="21599" y="10895"/>
                          <a:pt x="21600" y="10847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0847"/>
                          <a:pt x="0" y="10895"/>
                          <a:pt x="0" y="109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  <p:sp>
                <p:nvSpPr>
                  <p:cNvPr id="370" name="AutoShape 221"/>
                  <p:cNvSpPr>
                    <a:spLocks noChangeArrowheads="1"/>
                  </p:cNvSpPr>
                  <p:nvPr/>
                </p:nvSpPr>
                <p:spPr bwMode="auto">
                  <a:xfrm>
                    <a:off x="2464" y="240"/>
                    <a:ext cx="416" cy="576"/>
                  </a:xfrm>
                  <a:custGeom>
                    <a:avLst/>
                    <a:gdLst>
                      <a:gd name="G0" fmla="+- 10713 0 0"/>
                      <a:gd name="G1" fmla="+- -11704641 0 0"/>
                      <a:gd name="G2" fmla="+- 0 0 -11704641"/>
                      <a:gd name="T0" fmla="*/ 0 256 1"/>
                      <a:gd name="T1" fmla="*/ 180 256 1"/>
                      <a:gd name="G3" fmla="+- -11704641 T0 T1"/>
                      <a:gd name="T2" fmla="*/ 0 256 1"/>
                      <a:gd name="T3" fmla="*/ 90 256 1"/>
                      <a:gd name="G4" fmla="+- -11704641 T2 T3"/>
                      <a:gd name="G5" fmla="*/ G4 2 1"/>
                      <a:gd name="T4" fmla="*/ 90 256 1"/>
                      <a:gd name="T5" fmla="*/ 0 256 1"/>
                      <a:gd name="G6" fmla="+- -11704641 T4 T5"/>
                      <a:gd name="G7" fmla="*/ G6 2 1"/>
                      <a:gd name="G8" fmla="abs -11704641"/>
                      <a:gd name="T6" fmla="*/ 0 256 1"/>
                      <a:gd name="T7" fmla="*/ 90 256 1"/>
                      <a:gd name="G9" fmla="+- G8 T6 T7"/>
                      <a:gd name="G10" fmla="?: G9 G7 G5"/>
                      <a:gd name="T8" fmla="*/ 0 256 1"/>
                      <a:gd name="T9" fmla="*/ 360 256 1"/>
                      <a:gd name="G11" fmla="+- G10 T8 T9"/>
                      <a:gd name="G12" fmla="?: G10 G11 G10"/>
                      <a:gd name="T10" fmla="*/ 0 256 1"/>
                      <a:gd name="T11" fmla="*/ 360 256 1"/>
                      <a:gd name="G13" fmla="+- G12 T10 T11"/>
                      <a:gd name="G14" fmla="?: G12 G13 G12"/>
                      <a:gd name="G15" fmla="+- 0 0 G14"/>
                      <a:gd name="G16" fmla="+- 10800 0 0"/>
                      <a:gd name="G17" fmla="+- 10800 0 10713"/>
                      <a:gd name="G18" fmla="*/ 10713 1 2"/>
                      <a:gd name="G19" fmla="+- G18 5400 0"/>
                      <a:gd name="G20" fmla="cos G19 -11704641"/>
                      <a:gd name="G21" fmla="sin G19 -11704641"/>
                      <a:gd name="G22" fmla="+- G20 10800 0"/>
                      <a:gd name="G23" fmla="+- G21 10800 0"/>
                      <a:gd name="G24" fmla="+- 10800 0 G20"/>
                      <a:gd name="G25" fmla="+- 10713 10800 0"/>
                      <a:gd name="G26" fmla="?: G9 G17 G25"/>
                      <a:gd name="G27" fmla="?: G9 0 21600"/>
                      <a:gd name="G28" fmla="cos 10800 -11704641"/>
                      <a:gd name="G29" fmla="sin 10800 -11704641"/>
                      <a:gd name="G30" fmla="sin 10713 -11704641"/>
                      <a:gd name="G31" fmla="+- G28 10800 0"/>
                      <a:gd name="G32" fmla="+- G29 10800 0"/>
                      <a:gd name="G33" fmla="+- G30 10800 0"/>
                      <a:gd name="G34" fmla="?: G4 0 G31"/>
                      <a:gd name="G35" fmla="?: -11704641 G34 0"/>
                      <a:gd name="G36" fmla="?: G6 G35 G31"/>
                      <a:gd name="G37" fmla="+- 21600 0 G36"/>
                      <a:gd name="G38" fmla="?: G4 0 G33"/>
                      <a:gd name="G39" fmla="?: -11704641 G38 G32"/>
                      <a:gd name="G40" fmla="?: G6 G39 0"/>
                      <a:gd name="G41" fmla="?: G4 G32 21600"/>
                      <a:gd name="G42" fmla="?: G6 G41 G33"/>
                      <a:gd name="T12" fmla="*/ 10800 w 21600"/>
                      <a:gd name="T13" fmla="*/ 0 h 21600"/>
                      <a:gd name="T14" fmla="*/ 46 w 21600"/>
                      <a:gd name="T15" fmla="*/ 10536 h 21600"/>
                      <a:gd name="T16" fmla="*/ 10800 w 21600"/>
                      <a:gd name="T17" fmla="*/ 87 h 21600"/>
                      <a:gd name="T18" fmla="*/ 21554 w 21600"/>
                      <a:gd name="T19" fmla="*/ 10536 h 21600"/>
                      <a:gd name="T20" fmla="*/ G36 w 21600"/>
                      <a:gd name="T21" fmla="*/ G40 h 21600"/>
                      <a:gd name="T22" fmla="*/ G37 w 21600"/>
                      <a:gd name="T23" fmla="*/ G42 h 21600"/>
                    </a:gdLst>
                    <a:ahLst/>
                    <a:cxnLst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T20" t="T21" r="T22" b="T23"/>
                    <a:pathLst>
                      <a:path w="21600" h="21600">
                        <a:moveTo>
                          <a:pt x="90" y="10538"/>
                        </a:moveTo>
                        <a:cubicBezTo>
                          <a:pt x="232" y="4725"/>
                          <a:pt x="4985" y="86"/>
                          <a:pt x="10800" y="86"/>
                        </a:cubicBezTo>
                        <a:cubicBezTo>
                          <a:pt x="16614" y="86"/>
                          <a:pt x="21367" y="4725"/>
                          <a:pt x="21509" y="10538"/>
                        </a:cubicBezTo>
                        <a:lnTo>
                          <a:pt x="21596" y="10535"/>
                        </a:lnTo>
                        <a:cubicBezTo>
                          <a:pt x="21453" y="4675"/>
                          <a:pt x="16661" y="0"/>
                          <a:pt x="10799" y="0"/>
                        </a:cubicBezTo>
                        <a:cubicBezTo>
                          <a:pt x="4938" y="0"/>
                          <a:pt x="146" y="4675"/>
                          <a:pt x="3" y="10535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400"/>
                  </a:p>
                </p:txBody>
              </p:sp>
            </p:grpSp>
          </p:grpSp>
        </p:grpSp>
        <p:grpSp>
          <p:nvGrpSpPr>
            <p:cNvPr id="217" name="Group 222"/>
            <p:cNvGrpSpPr>
              <a:grpSpLocks/>
            </p:cNvGrpSpPr>
            <p:nvPr/>
          </p:nvGrpSpPr>
          <p:grpSpPr bwMode="auto">
            <a:xfrm>
              <a:off x="2155825" y="4252913"/>
              <a:ext cx="1595438" cy="152400"/>
              <a:chOff x="1680" y="3120"/>
              <a:chExt cx="1056" cy="96"/>
            </a:xfrm>
          </p:grpSpPr>
          <p:grpSp>
            <p:nvGrpSpPr>
              <p:cNvPr id="326" name="Group 223"/>
              <p:cNvGrpSpPr>
                <a:grpSpLocks/>
              </p:cNvGrpSpPr>
              <p:nvPr/>
            </p:nvGrpSpPr>
            <p:grpSpPr bwMode="auto">
              <a:xfrm>
                <a:off x="1680" y="3120"/>
                <a:ext cx="528" cy="96"/>
                <a:chOff x="1584" y="2160"/>
                <a:chExt cx="1056" cy="144"/>
              </a:xfrm>
            </p:grpSpPr>
            <p:grpSp>
              <p:nvGrpSpPr>
                <p:cNvPr id="346" name="Group 224"/>
                <p:cNvGrpSpPr>
                  <a:grpSpLocks/>
                </p:cNvGrpSpPr>
                <p:nvPr/>
              </p:nvGrpSpPr>
              <p:grpSpPr bwMode="auto">
                <a:xfrm>
                  <a:off x="1584" y="2160"/>
                  <a:ext cx="528" cy="144"/>
                  <a:chOff x="1440" y="1104"/>
                  <a:chExt cx="1056" cy="240"/>
                </a:xfrm>
              </p:grpSpPr>
              <p:grpSp>
                <p:nvGrpSpPr>
                  <p:cNvPr id="356" name="Group 225"/>
                  <p:cNvGrpSpPr>
                    <a:grpSpLocks/>
                  </p:cNvGrpSpPr>
                  <p:nvPr/>
                </p:nvGrpSpPr>
                <p:grpSpPr bwMode="auto">
                  <a:xfrm>
                    <a:off x="1968" y="1104"/>
                    <a:ext cx="528" cy="240"/>
                    <a:chOff x="1632" y="240"/>
                    <a:chExt cx="1248" cy="576"/>
                  </a:xfrm>
                </p:grpSpPr>
                <p:sp>
                  <p:nvSpPr>
                    <p:cNvPr id="361" name="AutoShape 2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40"/>
                      <a:ext cx="416" cy="576"/>
                    </a:xfrm>
                    <a:custGeom>
                      <a:avLst/>
                      <a:gdLst>
                        <a:gd name="G0" fmla="+- 10728 0 0"/>
                        <a:gd name="G1" fmla="+- -11573410 0 0"/>
                        <a:gd name="G2" fmla="+- 0 0 -11573410"/>
                        <a:gd name="T0" fmla="*/ 0 256 1"/>
                        <a:gd name="T1" fmla="*/ 180 256 1"/>
                        <a:gd name="G3" fmla="+- -11573410 T0 T1"/>
                        <a:gd name="T2" fmla="*/ 0 256 1"/>
                        <a:gd name="T3" fmla="*/ 90 256 1"/>
                        <a:gd name="G4" fmla="+- -11573410 T2 T3"/>
                        <a:gd name="G5" fmla="*/ G4 2 1"/>
                        <a:gd name="T4" fmla="*/ 90 256 1"/>
                        <a:gd name="T5" fmla="*/ 0 256 1"/>
                        <a:gd name="G6" fmla="+- -11573410 T4 T5"/>
                        <a:gd name="G7" fmla="*/ G6 2 1"/>
                        <a:gd name="G8" fmla="abs -11573410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28"/>
                        <a:gd name="G18" fmla="*/ 10728 1 2"/>
                        <a:gd name="G19" fmla="+- G18 5400 0"/>
                        <a:gd name="G20" fmla="cos G19 -11573410"/>
                        <a:gd name="G21" fmla="sin G19 -11573410"/>
                        <a:gd name="G22" fmla="+- G20 10800 0"/>
                        <a:gd name="G23" fmla="+- G21 10800 0"/>
                        <a:gd name="G24" fmla="+- 10800 0 G20"/>
                        <a:gd name="G25" fmla="+- 10728 10800 0"/>
                        <a:gd name="G26" fmla="?: G9 G17 G25"/>
                        <a:gd name="G27" fmla="?: G9 0 21600"/>
                        <a:gd name="G28" fmla="cos 10800 -11573410"/>
                        <a:gd name="G29" fmla="sin 10800 -11573410"/>
                        <a:gd name="G30" fmla="sin 10728 -11573410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573410 G34 0"/>
                        <a:gd name="G36" fmla="?: G6 G35 G31"/>
                        <a:gd name="G37" fmla="+- 21600 0 G36"/>
                        <a:gd name="G38" fmla="?: G4 0 G33"/>
                        <a:gd name="G39" fmla="?: -11573410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54 w 21600"/>
                        <a:gd name="T15" fmla="*/ 10160 h 21600"/>
                        <a:gd name="T16" fmla="*/ 10800 w 21600"/>
                        <a:gd name="T17" fmla="*/ 72 h 21600"/>
                        <a:gd name="T18" fmla="*/ 21546 w 21600"/>
                        <a:gd name="T19" fmla="*/ 10160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163"/>
                          </a:moveTo>
                          <a:cubicBezTo>
                            <a:pt x="428" y="4495"/>
                            <a:pt x="5122" y="71"/>
                            <a:pt x="10800" y="71"/>
                          </a:cubicBezTo>
                          <a:cubicBezTo>
                            <a:pt x="16477" y="71"/>
                            <a:pt x="21171" y="4495"/>
                            <a:pt x="21509" y="10163"/>
                          </a:cubicBezTo>
                          <a:lnTo>
                            <a:pt x="21580" y="10158"/>
                          </a:lnTo>
                          <a:cubicBezTo>
                            <a:pt x="21241" y="4453"/>
                            <a:pt x="16515" y="0"/>
                            <a:pt x="10799" y="0"/>
                          </a:cubicBezTo>
                          <a:cubicBezTo>
                            <a:pt x="5084" y="0"/>
                            <a:pt x="358" y="4453"/>
                            <a:pt x="19" y="1015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62" name="AutoShape 227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048" y="240"/>
                      <a:ext cx="416" cy="576"/>
                    </a:xfrm>
                    <a:custGeom>
                      <a:avLst/>
                      <a:gdLst>
                        <a:gd name="G0" fmla="+- 10800 0 0"/>
                        <a:gd name="G1" fmla="+- 11746497 0 0"/>
                        <a:gd name="G2" fmla="+- 0 0 11746497"/>
                        <a:gd name="T0" fmla="*/ 0 256 1"/>
                        <a:gd name="T1" fmla="*/ 180 256 1"/>
                        <a:gd name="G3" fmla="+- 11746497 T0 T1"/>
                        <a:gd name="T2" fmla="*/ 0 256 1"/>
                        <a:gd name="T3" fmla="*/ 90 256 1"/>
                        <a:gd name="G4" fmla="+- 11746497 T2 T3"/>
                        <a:gd name="G5" fmla="*/ G4 2 1"/>
                        <a:gd name="T4" fmla="*/ 90 256 1"/>
                        <a:gd name="T5" fmla="*/ 0 256 1"/>
                        <a:gd name="G6" fmla="+- 11746497 T4 T5"/>
                        <a:gd name="G7" fmla="*/ G6 2 1"/>
                        <a:gd name="G8" fmla="abs 11746497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800"/>
                        <a:gd name="G18" fmla="*/ 10800 1 2"/>
                        <a:gd name="G19" fmla="+- G18 5400 0"/>
                        <a:gd name="G20" fmla="cos G19 11746497"/>
                        <a:gd name="G21" fmla="sin G19 11746497"/>
                        <a:gd name="G22" fmla="+- G20 10800 0"/>
                        <a:gd name="G23" fmla="+- G21 10800 0"/>
                        <a:gd name="G24" fmla="+- 10800 0 G20"/>
                        <a:gd name="G25" fmla="+- 10800 10800 0"/>
                        <a:gd name="G26" fmla="?: G9 G17 G25"/>
                        <a:gd name="G27" fmla="?: G9 0 21600"/>
                        <a:gd name="G28" fmla="cos 10800 11746497"/>
                        <a:gd name="G29" fmla="sin 10800 11746497"/>
                        <a:gd name="G30" fmla="sin 10800 11746497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11746497 G34 0"/>
                        <a:gd name="G36" fmla="?: G6 G35 G31"/>
                        <a:gd name="G37" fmla="+- 21600 0 G36"/>
                        <a:gd name="G38" fmla="?: G4 0 G33"/>
                        <a:gd name="G39" fmla="?: 11746497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0 w 21600"/>
                        <a:gd name="T15" fmla="*/ 10943 h 21600"/>
                        <a:gd name="T16" fmla="*/ 10800 w 21600"/>
                        <a:gd name="T17" fmla="*/ 0 h 21600"/>
                        <a:gd name="T18" fmla="*/ 21600 w 21600"/>
                        <a:gd name="T19" fmla="*/ 10943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0" y="10943"/>
                          </a:moveTo>
                          <a:cubicBezTo>
                            <a:pt x="0" y="10895"/>
                            <a:pt x="0" y="10847"/>
                            <a:pt x="0" y="10800"/>
                          </a:cubicBezTo>
                          <a:cubicBezTo>
                            <a:pt x="0" y="4835"/>
                            <a:pt x="4835" y="0"/>
                            <a:pt x="10800" y="0"/>
                          </a:cubicBezTo>
                          <a:cubicBezTo>
                            <a:pt x="16764" y="0"/>
                            <a:pt x="21600" y="4835"/>
                            <a:pt x="21600" y="10800"/>
                          </a:cubicBezTo>
                          <a:cubicBezTo>
                            <a:pt x="21599" y="10847"/>
                            <a:pt x="21599" y="10895"/>
                            <a:pt x="21599" y="10943"/>
                          </a:cubicBezTo>
                          <a:cubicBezTo>
                            <a:pt x="21599" y="10895"/>
                            <a:pt x="21600" y="10847"/>
                            <a:pt x="21600" y="10800"/>
                          </a:cubicBez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ubicBezTo>
                            <a:pt x="-1" y="10847"/>
                            <a:pt x="0" y="10895"/>
                            <a:pt x="0" y="1094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63" name="AutoShape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4" y="240"/>
                      <a:ext cx="416" cy="576"/>
                    </a:xfrm>
                    <a:custGeom>
                      <a:avLst/>
                      <a:gdLst>
                        <a:gd name="G0" fmla="+- 10713 0 0"/>
                        <a:gd name="G1" fmla="+- -11704641 0 0"/>
                        <a:gd name="G2" fmla="+- 0 0 -11704641"/>
                        <a:gd name="T0" fmla="*/ 0 256 1"/>
                        <a:gd name="T1" fmla="*/ 180 256 1"/>
                        <a:gd name="G3" fmla="+- -11704641 T0 T1"/>
                        <a:gd name="T2" fmla="*/ 0 256 1"/>
                        <a:gd name="T3" fmla="*/ 90 256 1"/>
                        <a:gd name="G4" fmla="+- -11704641 T2 T3"/>
                        <a:gd name="G5" fmla="*/ G4 2 1"/>
                        <a:gd name="T4" fmla="*/ 90 256 1"/>
                        <a:gd name="T5" fmla="*/ 0 256 1"/>
                        <a:gd name="G6" fmla="+- -11704641 T4 T5"/>
                        <a:gd name="G7" fmla="*/ G6 2 1"/>
                        <a:gd name="G8" fmla="abs -11704641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13"/>
                        <a:gd name="G18" fmla="*/ 10713 1 2"/>
                        <a:gd name="G19" fmla="+- G18 5400 0"/>
                        <a:gd name="G20" fmla="cos G19 -11704641"/>
                        <a:gd name="G21" fmla="sin G19 -11704641"/>
                        <a:gd name="G22" fmla="+- G20 10800 0"/>
                        <a:gd name="G23" fmla="+- G21 10800 0"/>
                        <a:gd name="G24" fmla="+- 10800 0 G20"/>
                        <a:gd name="G25" fmla="+- 10713 10800 0"/>
                        <a:gd name="G26" fmla="?: G9 G17 G25"/>
                        <a:gd name="G27" fmla="?: G9 0 21600"/>
                        <a:gd name="G28" fmla="cos 10800 -11704641"/>
                        <a:gd name="G29" fmla="sin 10800 -11704641"/>
                        <a:gd name="G30" fmla="sin 10713 -11704641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704641 G34 0"/>
                        <a:gd name="G36" fmla="?: G6 G35 G31"/>
                        <a:gd name="G37" fmla="+- 21600 0 G36"/>
                        <a:gd name="G38" fmla="?: G4 0 G33"/>
                        <a:gd name="G39" fmla="?: -11704641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46 w 21600"/>
                        <a:gd name="T15" fmla="*/ 10536 h 21600"/>
                        <a:gd name="T16" fmla="*/ 10800 w 21600"/>
                        <a:gd name="T17" fmla="*/ 87 h 21600"/>
                        <a:gd name="T18" fmla="*/ 21554 w 21600"/>
                        <a:gd name="T19" fmla="*/ 10536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538"/>
                          </a:moveTo>
                          <a:cubicBezTo>
                            <a:pt x="232" y="4725"/>
                            <a:pt x="4985" y="86"/>
                            <a:pt x="10800" y="86"/>
                          </a:cubicBezTo>
                          <a:cubicBezTo>
                            <a:pt x="16614" y="86"/>
                            <a:pt x="21367" y="4725"/>
                            <a:pt x="21509" y="10538"/>
                          </a:cubicBezTo>
                          <a:lnTo>
                            <a:pt x="21596" y="10535"/>
                          </a:lnTo>
                          <a:cubicBezTo>
                            <a:pt x="21453" y="4675"/>
                            <a:pt x="16661" y="0"/>
                            <a:pt x="10799" y="0"/>
                          </a:cubicBezTo>
                          <a:cubicBezTo>
                            <a:pt x="4938" y="0"/>
                            <a:pt x="146" y="4675"/>
                            <a:pt x="3" y="1053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</p:grpSp>
              <p:grpSp>
                <p:nvGrpSpPr>
                  <p:cNvPr id="357" name="Group 229"/>
                  <p:cNvGrpSpPr>
                    <a:grpSpLocks/>
                  </p:cNvGrpSpPr>
                  <p:nvPr/>
                </p:nvGrpSpPr>
                <p:grpSpPr bwMode="auto">
                  <a:xfrm flipV="1">
                    <a:off x="1440" y="1104"/>
                    <a:ext cx="528" cy="240"/>
                    <a:chOff x="1632" y="240"/>
                    <a:chExt cx="1248" cy="576"/>
                  </a:xfrm>
                </p:grpSpPr>
                <p:sp>
                  <p:nvSpPr>
                    <p:cNvPr id="358" name="AutoShape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40"/>
                      <a:ext cx="416" cy="576"/>
                    </a:xfrm>
                    <a:custGeom>
                      <a:avLst/>
                      <a:gdLst>
                        <a:gd name="G0" fmla="+- 10728 0 0"/>
                        <a:gd name="G1" fmla="+- -11573410 0 0"/>
                        <a:gd name="G2" fmla="+- 0 0 -11573410"/>
                        <a:gd name="T0" fmla="*/ 0 256 1"/>
                        <a:gd name="T1" fmla="*/ 180 256 1"/>
                        <a:gd name="G3" fmla="+- -11573410 T0 T1"/>
                        <a:gd name="T2" fmla="*/ 0 256 1"/>
                        <a:gd name="T3" fmla="*/ 90 256 1"/>
                        <a:gd name="G4" fmla="+- -11573410 T2 T3"/>
                        <a:gd name="G5" fmla="*/ G4 2 1"/>
                        <a:gd name="T4" fmla="*/ 90 256 1"/>
                        <a:gd name="T5" fmla="*/ 0 256 1"/>
                        <a:gd name="G6" fmla="+- -11573410 T4 T5"/>
                        <a:gd name="G7" fmla="*/ G6 2 1"/>
                        <a:gd name="G8" fmla="abs -11573410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28"/>
                        <a:gd name="G18" fmla="*/ 10728 1 2"/>
                        <a:gd name="G19" fmla="+- G18 5400 0"/>
                        <a:gd name="G20" fmla="cos G19 -11573410"/>
                        <a:gd name="G21" fmla="sin G19 -11573410"/>
                        <a:gd name="G22" fmla="+- G20 10800 0"/>
                        <a:gd name="G23" fmla="+- G21 10800 0"/>
                        <a:gd name="G24" fmla="+- 10800 0 G20"/>
                        <a:gd name="G25" fmla="+- 10728 10800 0"/>
                        <a:gd name="G26" fmla="?: G9 G17 G25"/>
                        <a:gd name="G27" fmla="?: G9 0 21600"/>
                        <a:gd name="G28" fmla="cos 10800 -11573410"/>
                        <a:gd name="G29" fmla="sin 10800 -11573410"/>
                        <a:gd name="G30" fmla="sin 10728 -11573410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573410 G34 0"/>
                        <a:gd name="G36" fmla="?: G6 G35 G31"/>
                        <a:gd name="G37" fmla="+- 21600 0 G36"/>
                        <a:gd name="G38" fmla="?: G4 0 G33"/>
                        <a:gd name="G39" fmla="?: -11573410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54 w 21600"/>
                        <a:gd name="T15" fmla="*/ 10160 h 21600"/>
                        <a:gd name="T16" fmla="*/ 10800 w 21600"/>
                        <a:gd name="T17" fmla="*/ 72 h 21600"/>
                        <a:gd name="T18" fmla="*/ 21546 w 21600"/>
                        <a:gd name="T19" fmla="*/ 10160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163"/>
                          </a:moveTo>
                          <a:cubicBezTo>
                            <a:pt x="428" y="4495"/>
                            <a:pt x="5122" y="71"/>
                            <a:pt x="10800" y="71"/>
                          </a:cubicBezTo>
                          <a:cubicBezTo>
                            <a:pt x="16477" y="71"/>
                            <a:pt x="21171" y="4495"/>
                            <a:pt x="21509" y="10163"/>
                          </a:cubicBezTo>
                          <a:lnTo>
                            <a:pt x="21580" y="10158"/>
                          </a:lnTo>
                          <a:cubicBezTo>
                            <a:pt x="21241" y="4453"/>
                            <a:pt x="16515" y="0"/>
                            <a:pt x="10799" y="0"/>
                          </a:cubicBezTo>
                          <a:cubicBezTo>
                            <a:pt x="5084" y="0"/>
                            <a:pt x="358" y="4453"/>
                            <a:pt x="19" y="1015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59" name="AutoShape 231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048" y="240"/>
                      <a:ext cx="416" cy="576"/>
                    </a:xfrm>
                    <a:custGeom>
                      <a:avLst/>
                      <a:gdLst>
                        <a:gd name="G0" fmla="+- 10800 0 0"/>
                        <a:gd name="G1" fmla="+- 11746497 0 0"/>
                        <a:gd name="G2" fmla="+- 0 0 11746497"/>
                        <a:gd name="T0" fmla="*/ 0 256 1"/>
                        <a:gd name="T1" fmla="*/ 180 256 1"/>
                        <a:gd name="G3" fmla="+- 11746497 T0 T1"/>
                        <a:gd name="T2" fmla="*/ 0 256 1"/>
                        <a:gd name="T3" fmla="*/ 90 256 1"/>
                        <a:gd name="G4" fmla="+- 11746497 T2 T3"/>
                        <a:gd name="G5" fmla="*/ G4 2 1"/>
                        <a:gd name="T4" fmla="*/ 90 256 1"/>
                        <a:gd name="T5" fmla="*/ 0 256 1"/>
                        <a:gd name="G6" fmla="+- 11746497 T4 T5"/>
                        <a:gd name="G7" fmla="*/ G6 2 1"/>
                        <a:gd name="G8" fmla="abs 11746497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800"/>
                        <a:gd name="G18" fmla="*/ 10800 1 2"/>
                        <a:gd name="G19" fmla="+- G18 5400 0"/>
                        <a:gd name="G20" fmla="cos G19 11746497"/>
                        <a:gd name="G21" fmla="sin G19 11746497"/>
                        <a:gd name="G22" fmla="+- G20 10800 0"/>
                        <a:gd name="G23" fmla="+- G21 10800 0"/>
                        <a:gd name="G24" fmla="+- 10800 0 G20"/>
                        <a:gd name="G25" fmla="+- 10800 10800 0"/>
                        <a:gd name="G26" fmla="?: G9 G17 G25"/>
                        <a:gd name="G27" fmla="?: G9 0 21600"/>
                        <a:gd name="G28" fmla="cos 10800 11746497"/>
                        <a:gd name="G29" fmla="sin 10800 11746497"/>
                        <a:gd name="G30" fmla="sin 10800 11746497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11746497 G34 0"/>
                        <a:gd name="G36" fmla="?: G6 G35 G31"/>
                        <a:gd name="G37" fmla="+- 21600 0 G36"/>
                        <a:gd name="G38" fmla="?: G4 0 G33"/>
                        <a:gd name="G39" fmla="?: 11746497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0 w 21600"/>
                        <a:gd name="T15" fmla="*/ 10943 h 21600"/>
                        <a:gd name="T16" fmla="*/ 10800 w 21600"/>
                        <a:gd name="T17" fmla="*/ 0 h 21600"/>
                        <a:gd name="T18" fmla="*/ 21600 w 21600"/>
                        <a:gd name="T19" fmla="*/ 10943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0" y="10943"/>
                          </a:moveTo>
                          <a:cubicBezTo>
                            <a:pt x="0" y="10895"/>
                            <a:pt x="0" y="10847"/>
                            <a:pt x="0" y="10800"/>
                          </a:cubicBezTo>
                          <a:cubicBezTo>
                            <a:pt x="0" y="4835"/>
                            <a:pt x="4835" y="0"/>
                            <a:pt x="10800" y="0"/>
                          </a:cubicBezTo>
                          <a:cubicBezTo>
                            <a:pt x="16764" y="0"/>
                            <a:pt x="21600" y="4835"/>
                            <a:pt x="21600" y="10800"/>
                          </a:cubicBezTo>
                          <a:cubicBezTo>
                            <a:pt x="21599" y="10847"/>
                            <a:pt x="21599" y="10895"/>
                            <a:pt x="21599" y="10943"/>
                          </a:cubicBezTo>
                          <a:cubicBezTo>
                            <a:pt x="21599" y="10895"/>
                            <a:pt x="21600" y="10847"/>
                            <a:pt x="21600" y="10800"/>
                          </a:cubicBez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ubicBezTo>
                            <a:pt x="-1" y="10847"/>
                            <a:pt x="0" y="10895"/>
                            <a:pt x="0" y="1094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60" name="AutoShape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4" y="240"/>
                      <a:ext cx="416" cy="576"/>
                    </a:xfrm>
                    <a:custGeom>
                      <a:avLst/>
                      <a:gdLst>
                        <a:gd name="G0" fmla="+- 10713 0 0"/>
                        <a:gd name="G1" fmla="+- -11704641 0 0"/>
                        <a:gd name="G2" fmla="+- 0 0 -11704641"/>
                        <a:gd name="T0" fmla="*/ 0 256 1"/>
                        <a:gd name="T1" fmla="*/ 180 256 1"/>
                        <a:gd name="G3" fmla="+- -11704641 T0 T1"/>
                        <a:gd name="T2" fmla="*/ 0 256 1"/>
                        <a:gd name="T3" fmla="*/ 90 256 1"/>
                        <a:gd name="G4" fmla="+- -11704641 T2 T3"/>
                        <a:gd name="G5" fmla="*/ G4 2 1"/>
                        <a:gd name="T4" fmla="*/ 90 256 1"/>
                        <a:gd name="T5" fmla="*/ 0 256 1"/>
                        <a:gd name="G6" fmla="+- -11704641 T4 T5"/>
                        <a:gd name="G7" fmla="*/ G6 2 1"/>
                        <a:gd name="G8" fmla="abs -11704641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13"/>
                        <a:gd name="G18" fmla="*/ 10713 1 2"/>
                        <a:gd name="G19" fmla="+- G18 5400 0"/>
                        <a:gd name="G20" fmla="cos G19 -11704641"/>
                        <a:gd name="G21" fmla="sin G19 -11704641"/>
                        <a:gd name="G22" fmla="+- G20 10800 0"/>
                        <a:gd name="G23" fmla="+- G21 10800 0"/>
                        <a:gd name="G24" fmla="+- 10800 0 G20"/>
                        <a:gd name="G25" fmla="+- 10713 10800 0"/>
                        <a:gd name="G26" fmla="?: G9 G17 G25"/>
                        <a:gd name="G27" fmla="?: G9 0 21600"/>
                        <a:gd name="G28" fmla="cos 10800 -11704641"/>
                        <a:gd name="G29" fmla="sin 10800 -11704641"/>
                        <a:gd name="G30" fmla="sin 10713 -11704641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704641 G34 0"/>
                        <a:gd name="G36" fmla="?: G6 G35 G31"/>
                        <a:gd name="G37" fmla="+- 21600 0 G36"/>
                        <a:gd name="G38" fmla="?: G4 0 G33"/>
                        <a:gd name="G39" fmla="?: -11704641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46 w 21600"/>
                        <a:gd name="T15" fmla="*/ 10536 h 21600"/>
                        <a:gd name="T16" fmla="*/ 10800 w 21600"/>
                        <a:gd name="T17" fmla="*/ 87 h 21600"/>
                        <a:gd name="T18" fmla="*/ 21554 w 21600"/>
                        <a:gd name="T19" fmla="*/ 10536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538"/>
                          </a:moveTo>
                          <a:cubicBezTo>
                            <a:pt x="232" y="4725"/>
                            <a:pt x="4985" y="86"/>
                            <a:pt x="10800" y="86"/>
                          </a:cubicBezTo>
                          <a:cubicBezTo>
                            <a:pt x="16614" y="86"/>
                            <a:pt x="21367" y="4725"/>
                            <a:pt x="21509" y="10538"/>
                          </a:cubicBezTo>
                          <a:lnTo>
                            <a:pt x="21596" y="10535"/>
                          </a:lnTo>
                          <a:cubicBezTo>
                            <a:pt x="21453" y="4675"/>
                            <a:pt x="16661" y="0"/>
                            <a:pt x="10799" y="0"/>
                          </a:cubicBezTo>
                          <a:cubicBezTo>
                            <a:pt x="4938" y="0"/>
                            <a:pt x="146" y="4675"/>
                            <a:pt x="3" y="1053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</p:grpSp>
            </p:grpSp>
            <p:grpSp>
              <p:nvGrpSpPr>
                <p:cNvPr id="347" name="Group 233"/>
                <p:cNvGrpSpPr>
                  <a:grpSpLocks/>
                </p:cNvGrpSpPr>
                <p:nvPr/>
              </p:nvGrpSpPr>
              <p:grpSpPr bwMode="auto">
                <a:xfrm flipH="1" flipV="1">
                  <a:off x="2112" y="2160"/>
                  <a:ext cx="528" cy="144"/>
                  <a:chOff x="1440" y="1104"/>
                  <a:chExt cx="1056" cy="240"/>
                </a:xfrm>
              </p:grpSpPr>
              <p:grpSp>
                <p:nvGrpSpPr>
                  <p:cNvPr id="348" name="Group 234"/>
                  <p:cNvGrpSpPr>
                    <a:grpSpLocks/>
                  </p:cNvGrpSpPr>
                  <p:nvPr/>
                </p:nvGrpSpPr>
                <p:grpSpPr bwMode="auto">
                  <a:xfrm>
                    <a:off x="1968" y="1104"/>
                    <a:ext cx="528" cy="240"/>
                    <a:chOff x="1632" y="240"/>
                    <a:chExt cx="1248" cy="576"/>
                  </a:xfrm>
                </p:grpSpPr>
                <p:sp>
                  <p:nvSpPr>
                    <p:cNvPr id="353" name="AutoShape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40"/>
                      <a:ext cx="416" cy="576"/>
                    </a:xfrm>
                    <a:custGeom>
                      <a:avLst/>
                      <a:gdLst>
                        <a:gd name="G0" fmla="+- 10728 0 0"/>
                        <a:gd name="G1" fmla="+- -11573410 0 0"/>
                        <a:gd name="G2" fmla="+- 0 0 -11573410"/>
                        <a:gd name="T0" fmla="*/ 0 256 1"/>
                        <a:gd name="T1" fmla="*/ 180 256 1"/>
                        <a:gd name="G3" fmla="+- -11573410 T0 T1"/>
                        <a:gd name="T2" fmla="*/ 0 256 1"/>
                        <a:gd name="T3" fmla="*/ 90 256 1"/>
                        <a:gd name="G4" fmla="+- -11573410 T2 T3"/>
                        <a:gd name="G5" fmla="*/ G4 2 1"/>
                        <a:gd name="T4" fmla="*/ 90 256 1"/>
                        <a:gd name="T5" fmla="*/ 0 256 1"/>
                        <a:gd name="G6" fmla="+- -11573410 T4 T5"/>
                        <a:gd name="G7" fmla="*/ G6 2 1"/>
                        <a:gd name="G8" fmla="abs -11573410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28"/>
                        <a:gd name="G18" fmla="*/ 10728 1 2"/>
                        <a:gd name="G19" fmla="+- G18 5400 0"/>
                        <a:gd name="G20" fmla="cos G19 -11573410"/>
                        <a:gd name="G21" fmla="sin G19 -11573410"/>
                        <a:gd name="G22" fmla="+- G20 10800 0"/>
                        <a:gd name="G23" fmla="+- G21 10800 0"/>
                        <a:gd name="G24" fmla="+- 10800 0 G20"/>
                        <a:gd name="G25" fmla="+- 10728 10800 0"/>
                        <a:gd name="G26" fmla="?: G9 G17 G25"/>
                        <a:gd name="G27" fmla="?: G9 0 21600"/>
                        <a:gd name="G28" fmla="cos 10800 -11573410"/>
                        <a:gd name="G29" fmla="sin 10800 -11573410"/>
                        <a:gd name="G30" fmla="sin 10728 -11573410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573410 G34 0"/>
                        <a:gd name="G36" fmla="?: G6 G35 G31"/>
                        <a:gd name="G37" fmla="+- 21600 0 G36"/>
                        <a:gd name="G38" fmla="?: G4 0 G33"/>
                        <a:gd name="G39" fmla="?: -11573410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54 w 21600"/>
                        <a:gd name="T15" fmla="*/ 10160 h 21600"/>
                        <a:gd name="T16" fmla="*/ 10800 w 21600"/>
                        <a:gd name="T17" fmla="*/ 72 h 21600"/>
                        <a:gd name="T18" fmla="*/ 21546 w 21600"/>
                        <a:gd name="T19" fmla="*/ 10160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163"/>
                          </a:moveTo>
                          <a:cubicBezTo>
                            <a:pt x="428" y="4495"/>
                            <a:pt x="5122" y="71"/>
                            <a:pt x="10800" y="71"/>
                          </a:cubicBezTo>
                          <a:cubicBezTo>
                            <a:pt x="16477" y="71"/>
                            <a:pt x="21171" y="4495"/>
                            <a:pt x="21509" y="10163"/>
                          </a:cubicBezTo>
                          <a:lnTo>
                            <a:pt x="21580" y="10158"/>
                          </a:lnTo>
                          <a:cubicBezTo>
                            <a:pt x="21241" y="4453"/>
                            <a:pt x="16515" y="0"/>
                            <a:pt x="10799" y="0"/>
                          </a:cubicBezTo>
                          <a:cubicBezTo>
                            <a:pt x="5084" y="0"/>
                            <a:pt x="358" y="4453"/>
                            <a:pt x="19" y="1015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54" name="AutoShape 23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048" y="240"/>
                      <a:ext cx="416" cy="576"/>
                    </a:xfrm>
                    <a:custGeom>
                      <a:avLst/>
                      <a:gdLst>
                        <a:gd name="G0" fmla="+- 10800 0 0"/>
                        <a:gd name="G1" fmla="+- 11746497 0 0"/>
                        <a:gd name="G2" fmla="+- 0 0 11746497"/>
                        <a:gd name="T0" fmla="*/ 0 256 1"/>
                        <a:gd name="T1" fmla="*/ 180 256 1"/>
                        <a:gd name="G3" fmla="+- 11746497 T0 T1"/>
                        <a:gd name="T2" fmla="*/ 0 256 1"/>
                        <a:gd name="T3" fmla="*/ 90 256 1"/>
                        <a:gd name="G4" fmla="+- 11746497 T2 T3"/>
                        <a:gd name="G5" fmla="*/ G4 2 1"/>
                        <a:gd name="T4" fmla="*/ 90 256 1"/>
                        <a:gd name="T5" fmla="*/ 0 256 1"/>
                        <a:gd name="G6" fmla="+- 11746497 T4 T5"/>
                        <a:gd name="G7" fmla="*/ G6 2 1"/>
                        <a:gd name="G8" fmla="abs 11746497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800"/>
                        <a:gd name="G18" fmla="*/ 10800 1 2"/>
                        <a:gd name="G19" fmla="+- G18 5400 0"/>
                        <a:gd name="G20" fmla="cos G19 11746497"/>
                        <a:gd name="G21" fmla="sin G19 11746497"/>
                        <a:gd name="G22" fmla="+- G20 10800 0"/>
                        <a:gd name="G23" fmla="+- G21 10800 0"/>
                        <a:gd name="G24" fmla="+- 10800 0 G20"/>
                        <a:gd name="G25" fmla="+- 10800 10800 0"/>
                        <a:gd name="G26" fmla="?: G9 G17 G25"/>
                        <a:gd name="G27" fmla="?: G9 0 21600"/>
                        <a:gd name="G28" fmla="cos 10800 11746497"/>
                        <a:gd name="G29" fmla="sin 10800 11746497"/>
                        <a:gd name="G30" fmla="sin 10800 11746497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11746497 G34 0"/>
                        <a:gd name="G36" fmla="?: G6 G35 G31"/>
                        <a:gd name="G37" fmla="+- 21600 0 G36"/>
                        <a:gd name="G38" fmla="?: G4 0 G33"/>
                        <a:gd name="G39" fmla="?: 11746497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0 w 21600"/>
                        <a:gd name="T15" fmla="*/ 10943 h 21600"/>
                        <a:gd name="T16" fmla="*/ 10800 w 21600"/>
                        <a:gd name="T17" fmla="*/ 0 h 21600"/>
                        <a:gd name="T18" fmla="*/ 21600 w 21600"/>
                        <a:gd name="T19" fmla="*/ 10943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0" y="10943"/>
                          </a:moveTo>
                          <a:cubicBezTo>
                            <a:pt x="0" y="10895"/>
                            <a:pt x="0" y="10847"/>
                            <a:pt x="0" y="10800"/>
                          </a:cubicBezTo>
                          <a:cubicBezTo>
                            <a:pt x="0" y="4835"/>
                            <a:pt x="4835" y="0"/>
                            <a:pt x="10800" y="0"/>
                          </a:cubicBezTo>
                          <a:cubicBezTo>
                            <a:pt x="16764" y="0"/>
                            <a:pt x="21600" y="4835"/>
                            <a:pt x="21600" y="10800"/>
                          </a:cubicBezTo>
                          <a:cubicBezTo>
                            <a:pt x="21599" y="10847"/>
                            <a:pt x="21599" y="10895"/>
                            <a:pt x="21599" y="10943"/>
                          </a:cubicBezTo>
                          <a:cubicBezTo>
                            <a:pt x="21599" y="10895"/>
                            <a:pt x="21600" y="10847"/>
                            <a:pt x="21600" y="10800"/>
                          </a:cubicBez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ubicBezTo>
                            <a:pt x="-1" y="10847"/>
                            <a:pt x="0" y="10895"/>
                            <a:pt x="0" y="1094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55" name="AutoShape 2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4" y="240"/>
                      <a:ext cx="416" cy="576"/>
                    </a:xfrm>
                    <a:custGeom>
                      <a:avLst/>
                      <a:gdLst>
                        <a:gd name="G0" fmla="+- 10713 0 0"/>
                        <a:gd name="G1" fmla="+- -11704641 0 0"/>
                        <a:gd name="G2" fmla="+- 0 0 -11704641"/>
                        <a:gd name="T0" fmla="*/ 0 256 1"/>
                        <a:gd name="T1" fmla="*/ 180 256 1"/>
                        <a:gd name="G3" fmla="+- -11704641 T0 T1"/>
                        <a:gd name="T2" fmla="*/ 0 256 1"/>
                        <a:gd name="T3" fmla="*/ 90 256 1"/>
                        <a:gd name="G4" fmla="+- -11704641 T2 T3"/>
                        <a:gd name="G5" fmla="*/ G4 2 1"/>
                        <a:gd name="T4" fmla="*/ 90 256 1"/>
                        <a:gd name="T5" fmla="*/ 0 256 1"/>
                        <a:gd name="G6" fmla="+- -11704641 T4 T5"/>
                        <a:gd name="G7" fmla="*/ G6 2 1"/>
                        <a:gd name="G8" fmla="abs -11704641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13"/>
                        <a:gd name="G18" fmla="*/ 10713 1 2"/>
                        <a:gd name="G19" fmla="+- G18 5400 0"/>
                        <a:gd name="G20" fmla="cos G19 -11704641"/>
                        <a:gd name="G21" fmla="sin G19 -11704641"/>
                        <a:gd name="G22" fmla="+- G20 10800 0"/>
                        <a:gd name="G23" fmla="+- G21 10800 0"/>
                        <a:gd name="G24" fmla="+- 10800 0 G20"/>
                        <a:gd name="G25" fmla="+- 10713 10800 0"/>
                        <a:gd name="G26" fmla="?: G9 G17 G25"/>
                        <a:gd name="G27" fmla="?: G9 0 21600"/>
                        <a:gd name="G28" fmla="cos 10800 -11704641"/>
                        <a:gd name="G29" fmla="sin 10800 -11704641"/>
                        <a:gd name="G30" fmla="sin 10713 -11704641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704641 G34 0"/>
                        <a:gd name="G36" fmla="?: G6 G35 G31"/>
                        <a:gd name="G37" fmla="+- 21600 0 G36"/>
                        <a:gd name="G38" fmla="?: G4 0 G33"/>
                        <a:gd name="G39" fmla="?: -11704641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46 w 21600"/>
                        <a:gd name="T15" fmla="*/ 10536 h 21600"/>
                        <a:gd name="T16" fmla="*/ 10800 w 21600"/>
                        <a:gd name="T17" fmla="*/ 87 h 21600"/>
                        <a:gd name="T18" fmla="*/ 21554 w 21600"/>
                        <a:gd name="T19" fmla="*/ 10536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538"/>
                          </a:moveTo>
                          <a:cubicBezTo>
                            <a:pt x="232" y="4725"/>
                            <a:pt x="4985" y="86"/>
                            <a:pt x="10800" y="86"/>
                          </a:cubicBezTo>
                          <a:cubicBezTo>
                            <a:pt x="16614" y="86"/>
                            <a:pt x="21367" y="4725"/>
                            <a:pt x="21509" y="10538"/>
                          </a:cubicBezTo>
                          <a:lnTo>
                            <a:pt x="21596" y="10535"/>
                          </a:lnTo>
                          <a:cubicBezTo>
                            <a:pt x="21453" y="4675"/>
                            <a:pt x="16661" y="0"/>
                            <a:pt x="10799" y="0"/>
                          </a:cubicBezTo>
                          <a:cubicBezTo>
                            <a:pt x="4938" y="0"/>
                            <a:pt x="146" y="4675"/>
                            <a:pt x="3" y="1053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</p:grpSp>
              <p:grpSp>
                <p:nvGrpSpPr>
                  <p:cNvPr id="349" name="Group 238"/>
                  <p:cNvGrpSpPr>
                    <a:grpSpLocks/>
                  </p:cNvGrpSpPr>
                  <p:nvPr/>
                </p:nvGrpSpPr>
                <p:grpSpPr bwMode="auto">
                  <a:xfrm flipV="1">
                    <a:off x="1440" y="1104"/>
                    <a:ext cx="528" cy="240"/>
                    <a:chOff x="1632" y="240"/>
                    <a:chExt cx="1248" cy="576"/>
                  </a:xfrm>
                </p:grpSpPr>
                <p:sp>
                  <p:nvSpPr>
                    <p:cNvPr id="350" name="AutoShape 2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40"/>
                      <a:ext cx="416" cy="576"/>
                    </a:xfrm>
                    <a:custGeom>
                      <a:avLst/>
                      <a:gdLst>
                        <a:gd name="G0" fmla="+- 10728 0 0"/>
                        <a:gd name="G1" fmla="+- -11573410 0 0"/>
                        <a:gd name="G2" fmla="+- 0 0 -11573410"/>
                        <a:gd name="T0" fmla="*/ 0 256 1"/>
                        <a:gd name="T1" fmla="*/ 180 256 1"/>
                        <a:gd name="G3" fmla="+- -11573410 T0 T1"/>
                        <a:gd name="T2" fmla="*/ 0 256 1"/>
                        <a:gd name="T3" fmla="*/ 90 256 1"/>
                        <a:gd name="G4" fmla="+- -11573410 T2 T3"/>
                        <a:gd name="G5" fmla="*/ G4 2 1"/>
                        <a:gd name="T4" fmla="*/ 90 256 1"/>
                        <a:gd name="T5" fmla="*/ 0 256 1"/>
                        <a:gd name="G6" fmla="+- -11573410 T4 T5"/>
                        <a:gd name="G7" fmla="*/ G6 2 1"/>
                        <a:gd name="G8" fmla="abs -11573410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28"/>
                        <a:gd name="G18" fmla="*/ 10728 1 2"/>
                        <a:gd name="G19" fmla="+- G18 5400 0"/>
                        <a:gd name="G20" fmla="cos G19 -11573410"/>
                        <a:gd name="G21" fmla="sin G19 -11573410"/>
                        <a:gd name="G22" fmla="+- G20 10800 0"/>
                        <a:gd name="G23" fmla="+- G21 10800 0"/>
                        <a:gd name="G24" fmla="+- 10800 0 G20"/>
                        <a:gd name="G25" fmla="+- 10728 10800 0"/>
                        <a:gd name="G26" fmla="?: G9 G17 G25"/>
                        <a:gd name="G27" fmla="?: G9 0 21600"/>
                        <a:gd name="G28" fmla="cos 10800 -11573410"/>
                        <a:gd name="G29" fmla="sin 10800 -11573410"/>
                        <a:gd name="G30" fmla="sin 10728 -11573410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573410 G34 0"/>
                        <a:gd name="G36" fmla="?: G6 G35 G31"/>
                        <a:gd name="G37" fmla="+- 21600 0 G36"/>
                        <a:gd name="G38" fmla="?: G4 0 G33"/>
                        <a:gd name="G39" fmla="?: -11573410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54 w 21600"/>
                        <a:gd name="T15" fmla="*/ 10160 h 21600"/>
                        <a:gd name="T16" fmla="*/ 10800 w 21600"/>
                        <a:gd name="T17" fmla="*/ 72 h 21600"/>
                        <a:gd name="T18" fmla="*/ 21546 w 21600"/>
                        <a:gd name="T19" fmla="*/ 10160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163"/>
                          </a:moveTo>
                          <a:cubicBezTo>
                            <a:pt x="428" y="4495"/>
                            <a:pt x="5122" y="71"/>
                            <a:pt x="10800" y="71"/>
                          </a:cubicBezTo>
                          <a:cubicBezTo>
                            <a:pt x="16477" y="71"/>
                            <a:pt x="21171" y="4495"/>
                            <a:pt x="21509" y="10163"/>
                          </a:cubicBezTo>
                          <a:lnTo>
                            <a:pt x="21580" y="10158"/>
                          </a:lnTo>
                          <a:cubicBezTo>
                            <a:pt x="21241" y="4453"/>
                            <a:pt x="16515" y="0"/>
                            <a:pt x="10799" y="0"/>
                          </a:cubicBezTo>
                          <a:cubicBezTo>
                            <a:pt x="5084" y="0"/>
                            <a:pt x="358" y="4453"/>
                            <a:pt x="19" y="1015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51" name="AutoShape 24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048" y="240"/>
                      <a:ext cx="416" cy="576"/>
                    </a:xfrm>
                    <a:custGeom>
                      <a:avLst/>
                      <a:gdLst>
                        <a:gd name="G0" fmla="+- 10800 0 0"/>
                        <a:gd name="G1" fmla="+- 11746497 0 0"/>
                        <a:gd name="G2" fmla="+- 0 0 11746497"/>
                        <a:gd name="T0" fmla="*/ 0 256 1"/>
                        <a:gd name="T1" fmla="*/ 180 256 1"/>
                        <a:gd name="G3" fmla="+- 11746497 T0 T1"/>
                        <a:gd name="T2" fmla="*/ 0 256 1"/>
                        <a:gd name="T3" fmla="*/ 90 256 1"/>
                        <a:gd name="G4" fmla="+- 11746497 T2 T3"/>
                        <a:gd name="G5" fmla="*/ G4 2 1"/>
                        <a:gd name="T4" fmla="*/ 90 256 1"/>
                        <a:gd name="T5" fmla="*/ 0 256 1"/>
                        <a:gd name="G6" fmla="+- 11746497 T4 T5"/>
                        <a:gd name="G7" fmla="*/ G6 2 1"/>
                        <a:gd name="G8" fmla="abs 11746497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800"/>
                        <a:gd name="G18" fmla="*/ 10800 1 2"/>
                        <a:gd name="G19" fmla="+- G18 5400 0"/>
                        <a:gd name="G20" fmla="cos G19 11746497"/>
                        <a:gd name="G21" fmla="sin G19 11746497"/>
                        <a:gd name="G22" fmla="+- G20 10800 0"/>
                        <a:gd name="G23" fmla="+- G21 10800 0"/>
                        <a:gd name="G24" fmla="+- 10800 0 G20"/>
                        <a:gd name="G25" fmla="+- 10800 10800 0"/>
                        <a:gd name="G26" fmla="?: G9 G17 G25"/>
                        <a:gd name="G27" fmla="?: G9 0 21600"/>
                        <a:gd name="G28" fmla="cos 10800 11746497"/>
                        <a:gd name="G29" fmla="sin 10800 11746497"/>
                        <a:gd name="G30" fmla="sin 10800 11746497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11746497 G34 0"/>
                        <a:gd name="G36" fmla="?: G6 G35 G31"/>
                        <a:gd name="G37" fmla="+- 21600 0 G36"/>
                        <a:gd name="G38" fmla="?: G4 0 G33"/>
                        <a:gd name="G39" fmla="?: 11746497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0 w 21600"/>
                        <a:gd name="T15" fmla="*/ 10943 h 21600"/>
                        <a:gd name="T16" fmla="*/ 10800 w 21600"/>
                        <a:gd name="T17" fmla="*/ 0 h 21600"/>
                        <a:gd name="T18" fmla="*/ 21600 w 21600"/>
                        <a:gd name="T19" fmla="*/ 10943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0" y="10943"/>
                          </a:moveTo>
                          <a:cubicBezTo>
                            <a:pt x="0" y="10895"/>
                            <a:pt x="0" y="10847"/>
                            <a:pt x="0" y="10800"/>
                          </a:cubicBezTo>
                          <a:cubicBezTo>
                            <a:pt x="0" y="4835"/>
                            <a:pt x="4835" y="0"/>
                            <a:pt x="10800" y="0"/>
                          </a:cubicBezTo>
                          <a:cubicBezTo>
                            <a:pt x="16764" y="0"/>
                            <a:pt x="21600" y="4835"/>
                            <a:pt x="21600" y="10800"/>
                          </a:cubicBezTo>
                          <a:cubicBezTo>
                            <a:pt x="21599" y="10847"/>
                            <a:pt x="21599" y="10895"/>
                            <a:pt x="21599" y="10943"/>
                          </a:cubicBezTo>
                          <a:cubicBezTo>
                            <a:pt x="21599" y="10895"/>
                            <a:pt x="21600" y="10847"/>
                            <a:pt x="21600" y="10800"/>
                          </a:cubicBez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ubicBezTo>
                            <a:pt x="-1" y="10847"/>
                            <a:pt x="0" y="10895"/>
                            <a:pt x="0" y="1094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52" name="AutoShape 2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4" y="240"/>
                      <a:ext cx="416" cy="576"/>
                    </a:xfrm>
                    <a:custGeom>
                      <a:avLst/>
                      <a:gdLst>
                        <a:gd name="G0" fmla="+- 10713 0 0"/>
                        <a:gd name="G1" fmla="+- -11704641 0 0"/>
                        <a:gd name="G2" fmla="+- 0 0 -11704641"/>
                        <a:gd name="T0" fmla="*/ 0 256 1"/>
                        <a:gd name="T1" fmla="*/ 180 256 1"/>
                        <a:gd name="G3" fmla="+- -11704641 T0 T1"/>
                        <a:gd name="T2" fmla="*/ 0 256 1"/>
                        <a:gd name="T3" fmla="*/ 90 256 1"/>
                        <a:gd name="G4" fmla="+- -11704641 T2 T3"/>
                        <a:gd name="G5" fmla="*/ G4 2 1"/>
                        <a:gd name="T4" fmla="*/ 90 256 1"/>
                        <a:gd name="T5" fmla="*/ 0 256 1"/>
                        <a:gd name="G6" fmla="+- -11704641 T4 T5"/>
                        <a:gd name="G7" fmla="*/ G6 2 1"/>
                        <a:gd name="G8" fmla="abs -11704641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13"/>
                        <a:gd name="G18" fmla="*/ 10713 1 2"/>
                        <a:gd name="G19" fmla="+- G18 5400 0"/>
                        <a:gd name="G20" fmla="cos G19 -11704641"/>
                        <a:gd name="G21" fmla="sin G19 -11704641"/>
                        <a:gd name="G22" fmla="+- G20 10800 0"/>
                        <a:gd name="G23" fmla="+- G21 10800 0"/>
                        <a:gd name="G24" fmla="+- 10800 0 G20"/>
                        <a:gd name="G25" fmla="+- 10713 10800 0"/>
                        <a:gd name="G26" fmla="?: G9 G17 G25"/>
                        <a:gd name="G27" fmla="?: G9 0 21600"/>
                        <a:gd name="G28" fmla="cos 10800 -11704641"/>
                        <a:gd name="G29" fmla="sin 10800 -11704641"/>
                        <a:gd name="G30" fmla="sin 10713 -11704641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704641 G34 0"/>
                        <a:gd name="G36" fmla="?: G6 G35 G31"/>
                        <a:gd name="G37" fmla="+- 21600 0 G36"/>
                        <a:gd name="G38" fmla="?: G4 0 G33"/>
                        <a:gd name="G39" fmla="?: -11704641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46 w 21600"/>
                        <a:gd name="T15" fmla="*/ 10536 h 21600"/>
                        <a:gd name="T16" fmla="*/ 10800 w 21600"/>
                        <a:gd name="T17" fmla="*/ 87 h 21600"/>
                        <a:gd name="T18" fmla="*/ 21554 w 21600"/>
                        <a:gd name="T19" fmla="*/ 10536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538"/>
                          </a:moveTo>
                          <a:cubicBezTo>
                            <a:pt x="232" y="4725"/>
                            <a:pt x="4985" y="86"/>
                            <a:pt x="10800" y="86"/>
                          </a:cubicBezTo>
                          <a:cubicBezTo>
                            <a:pt x="16614" y="86"/>
                            <a:pt x="21367" y="4725"/>
                            <a:pt x="21509" y="10538"/>
                          </a:cubicBezTo>
                          <a:lnTo>
                            <a:pt x="21596" y="10535"/>
                          </a:lnTo>
                          <a:cubicBezTo>
                            <a:pt x="21453" y="4675"/>
                            <a:pt x="16661" y="0"/>
                            <a:pt x="10799" y="0"/>
                          </a:cubicBezTo>
                          <a:cubicBezTo>
                            <a:pt x="4938" y="0"/>
                            <a:pt x="146" y="4675"/>
                            <a:pt x="3" y="1053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</p:grpSp>
            </p:grpSp>
          </p:grpSp>
          <p:grpSp>
            <p:nvGrpSpPr>
              <p:cNvPr id="327" name="Group 242"/>
              <p:cNvGrpSpPr>
                <a:grpSpLocks/>
              </p:cNvGrpSpPr>
              <p:nvPr/>
            </p:nvGrpSpPr>
            <p:grpSpPr bwMode="auto">
              <a:xfrm>
                <a:off x="2208" y="3120"/>
                <a:ext cx="528" cy="96"/>
                <a:chOff x="1584" y="2160"/>
                <a:chExt cx="1056" cy="144"/>
              </a:xfrm>
            </p:grpSpPr>
            <p:grpSp>
              <p:nvGrpSpPr>
                <p:cNvPr id="328" name="Group 243"/>
                <p:cNvGrpSpPr>
                  <a:grpSpLocks/>
                </p:cNvGrpSpPr>
                <p:nvPr/>
              </p:nvGrpSpPr>
              <p:grpSpPr bwMode="auto">
                <a:xfrm>
                  <a:off x="1584" y="2160"/>
                  <a:ext cx="528" cy="144"/>
                  <a:chOff x="1440" y="1104"/>
                  <a:chExt cx="1056" cy="240"/>
                </a:xfrm>
              </p:grpSpPr>
              <p:grpSp>
                <p:nvGrpSpPr>
                  <p:cNvPr id="338" name="Group 244"/>
                  <p:cNvGrpSpPr>
                    <a:grpSpLocks/>
                  </p:cNvGrpSpPr>
                  <p:nvPr/>
                </p:nvGrpSpPr>
                <p:grpSpPr bwMode="auto">
                  <a:xfrm>
                    <a:off x="1968" y="1104"/>
                    <a:ext cx="528" cy="240"/>
                    <a:chOff x="1632" y="240"/>
                    <a:chExt cx="1248" cy="576"/>
                  </a:xfrm>
                </p:grpSpPr>
                <p:sp>
                  <p:nvSpPr>
                    <p:cNvPr id="343" name="AutoShape 2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40"/>
                      <a:ext cx="416" cy="576"/>
                    </a:xfrm>
                    <a:custGeom>
                      <a:avLst/>
                      <a:gdLst>
                        <a:gd name="G0" fmla="+- 10728 0 0"/>
                        <a:gd name="G1" fmla="+- -11573410 0 0"/>
                        <a:gd name="G2" fmla="+- 0 0 -11573410"/>
                        <a:gd name="T0" fmla="*/ 0 256 1"/>
                        <a:gd name="T1" fmla="*/ 180 256 1"/>
                        <a:gd name="G3" fmla="+- -11573410 T0 T1"/>
                        <a:gd name="T2" fmla="*/ 0 256 1"/>
                        <a:gd name="T3" fmla="*/ 90 256 1"/>
                        <a:gd name="G4" fmla="+- -11573410 T2 T3"/>
                        <a:gd name="G5" fmla="*/ G4 2 1"/>
                        <a:gd name="T4" fmla="*/ 90 256 1"/>
                        <a:gd name="T5" fmla="*/ 0 256 1"/>
                        <a:gd name="G6" fmla="+- -11573410 T4 T5"/>
                        <a:gd name="G7" fmla="*/ G6 2 1"/>
                        <a:gd name="G8" fmla="abs -11573410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28"/>
                        <a:gd name="G18" fmla="*/ 10728 1 2"/>
                        <a:gd name="G19" fmla="+- G18 5400 0"/>
                        <a:gd name="G20" fmla="cos G19 -11573410"/>
                        <a:gd name="G21" fmla="sin G19 -11573410"/>
                        <a:gd name="G22" fmla="+- G20 10800 0"/>
                        <a:gd name="G23" fmla="+- G21 10800 0"/>
                        <a:gd name="G24" fmla="+- 10800 0 G20"/>
                        <a:gd name="G25" fmla="+- 10728 10800 0"/>
                        <a:gd name="G26" fmla="?: G9 G17 G25"/>
                        <a:gd name="G27" fmla="?: G9 0 21600"/>
                        <a:gd name="G28" fmla="cos 10800 -11573410"/>
                        <a:gd name="G29" fmla="sin 10800 -11573410"/>
                        <a:gd name="G30" fmla="sin 10728 -11573410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573410 G34 0"/>
                        <a:gd name="G36" fmla="?: G6 G35 G31"/>
                        <a:gd name="G37" fmla="+- 21600 0 G36"/>
                        <a:gd name="G38" fmla="?: G4 0 G33"/>
                        <a:gd name="G39" fmla="?: -11573410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54 w 21600"/>
                        <a:gd name="T15" fmla="*/ 10160 h 21600"/>
                        <a:gd name="T16" fmla="*/ 10800 w 21600"/>
                        <a:gd name="T17" fmla="*/ 72 h 21600"/>
                        <a:gd name="T18" fmla="*/ 21546 w 21600"/>
                        <a:gd name="T19" fmla="*/ 10160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163"/>
                          </a:moveTo>
                          <a:cubicBezTo>
                            <a:pt x="428" y="4495"/>
                            <a:pt x="5122" y="71"/>
                            <a:pt x="10800" y="71"/>
                          </a:cubicBezTo>
                          <a:cubicBezTo>
                            <a:pt x="16477" y="71"/>
                            <a:pt x="21171" y="4495"/>
                            <a:pt x="21509" y="10163"/>
                          </a:cubicBezTo>
                          <a:lnTo>
                            <a:pt x="21580" y="10158"/>
                          </a:lnTo>
                          <a:cubicBezTo>
                            <a:pt x="21241" y="4453"/>
                            <a:pt x="16515" y="0"/>
                            <a:pt x="10799" y="0"/>
                          </a:cubicBezTo>
                          <a:cubicBezTo>
                            <a:pt x="5084" y="0"/>
                            <a:pt x="358" y="4453"/>
                            <a:pt x="19" y="1015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44" name="AutoShape 246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048" y="240"/>
                      <a:ext cx="416" cy="576"/>
                    </a:xfrm>
                    <a:custGeom>
                      <a:avLst/>
                      <a:gdLst>
                        <a:gd name="G0" fmla="+- 10800 0 0"/>
                        <a:gd name="G1" fmla="+- 11746497 0 0"/>
                        <a:gd name="G2" fmla="+- 0 0 11746497"/>
                        <a:gd name="T0" fmla="*/ 0 256 1"/>
                        <a:gd name="T1" fmla="*/ 180 256 1"/>
                        <a:gd name="G3" fmla="+- 11746497 T0 T1"/>
                        <a:gd name="T2" fmla="*/ 0 256 1"/>
                        <a:gd name="T3" fmla="*/ 90 256 1"/>
                        <a:gd name="G4" fmla="+- 11746497 T2 T3"/>
                        <a:gd name="G5" fmla="*/ G4 2 1"/>
                        <a:gd name="T4" fmla="*/ 90 256 1"/>
                        <a:gd name="T5" fmla="*/ 0 256 1"/>
                        <a:gd name="G6" fmla="+- 11746497 T4 T5"/>
                        <a:gd name="G7" fmla="*/ G6 2 1"/>
                        <a:gd name="G8" fmla="abs 11746497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800"/>
                        <a:gd name="G18" fmla="*/ 10800 1 2"/>
                        <a:gd name="G19" fmla="+- G18 5400 0"/>
                        <a:gd name="G20" fmla="cos G19 11746497"/>
                        <a:gd name="G21" fmla="sin G19 11746497"/>
                        <a:gd name="G22" fmla="+- G20 10800 0"/>
                        <a:gd name="G23" fmla="+- G21 10800 0"/>
                        <a:gd name="G24" fmla="+- 10800 0 G20"/>
                        <a:gd name="G25" fmla="+- 10800 10800 0"/>
                        <a:gd name="G26" fmla="?: G9 G17 G25"/>
                        <a:gd name="G27" fmla="?: G9 0 21600"/>
                        <a:gd name="G28" fmla="cos 10800 11746497"/>
                        <a:gd name="G29" fmla="sin 10800 11746497"/>
                        <a:gd name="G30" fmla="sin 10800 11746497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11746497 G34 0"/>
                        <a:gd name="G36" fmla="?: G6 G35 G31"/>
                        <a:gd name="G37" fmla="+- 21600 0 G36"/>
                        <a:gd name="G38" fmla="?: G4 0 G33"/>
                        <a:gd name="G39" fmla="?: 11746497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0 w 21600"/>
                        <a:gd name="T15" fmla="*/ 10943 h 21600"/>
                        <a:gd name="T16" fmla="*/ 10800 w 21600"/>
                        <a:gd name="T17" fmla="*/ 0 h 21600"/>
                        <a:gd name="T18" fmla="*/ 21600 w 21600"/>
                        <a:gd name="T19" fmla="*/ 10943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0" y="10943"/>
                          </a:moveTo>
                          <a:cubicBezTo>
                            <a:pt x="0" y="10895"/>
                            <a:pt x="0" y="10847"/>
                            <a:pt x="0" y="10800"/>
                          </a:cubicBezTo>
                          <a:cubicBezTo>
                            <a:pt x="0" y="4835"/>
                            <a:pt x="4835" y="0"/>
                            <a:pt x="10800" y="0"/>
                          </a:cubicBezTo>
                          <a:cubicBezTo>
                            <a:pt x="16764" y="0"/>
                            <a:pt x="21600" y="4835"/>
                            <a:pt x="21600" y="10800"/>
                          </a:cubicBezTo>
                          <a:cubicBezTo>
                            <a:pt x="21599" y="10847"/>
                            <a:pt x="21599" y="10895"/>
                            <a:pt x="21599" y="10943"/>
                          </a:cubicBezTo>
                          <a:cubicBezTo>
                            <a:pt x="21599" y="10895"/>
                            <a:pt x="21600" y="10847"/>
                            <a:pt x="21600" y="10800"/>
                          </a:cubicBez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ubicBezTo>
                            <a:pt x="-1" y="10847"/>
                            <a:pt x="0" y="10895"/>
                            <a:pt x="0" y="1094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45" name="AutoShape 2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4" y="240"/>
                      <a:ext cx="416" cy="576"/>
                    </a:xfrm>
                    <a:custGeom>
                      <a:avLst/>
                      <a:gdLst>
                        <a:gd name="G0" fmla="+- 10713 0 0"/>
                        <a:gd name="G1" fmla="+- -11704641 0 0"/>
                        <a:gd name="G2" fmla="+- 0 0 -11704641"/>
                        <a:gd name="T0" fmla="*/ 0 256 1"/>
                        <a:gd name="T1" fmla="*/ 180 256 1"/>
                        <a:gd name="G3" fmla="+- -11704641 T0 T1"/>
                        <a:gd name="T2" fmla="*/ 0 256 1"/>
                        <a:gd name="T3" fmla="*/ 90 256 1"/>
                        <a:gd name="G4" fmla="+- -11704641 T2 T3"/>
                        <a:gd name="G5" fmla="*/ G4 2 1"/>
                        <a:gd name="T4" fmla="*/ 90 256 1"/>
                        <a:gd name="T5" fmla="*/ 0 256 1"/>
                        <a:gd name="G6" fmla="+- -11704641 T4 T5"/>
                        <a:gd name="G7" fmla="*/ G6 2 1"/>
                        <a:gd name="G8" fmla="abs -11704641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13"/>
                        <a:gd name="G18" fmla="*/ 10713 1 2"/>
                        <a:gd name="G19" fmla="+- G18 5400 0"/>
                        <a:gd name="G20" fmla="cos G19 -11704641"/>
                        <a:gd name="G21" fmla="sin G19 -11704641"/>
                        <a:gd name="G22" fmla="+- G20 10800 0"/>
                        <a:gd name="G23" fmla="+- G21 10800 0"/>
                        <a:gd name="G24" fmla="+- 10800 0 G20"/>
                        <a:gd name="G25" fmla="+- 10713 10800 0"/>
                        <a:gd name="G26" fmla="?: G9 G17 G25"/>
                        <a:gd name="G27" fmla="?: G9 0 21600"/>
                        <a:gd name="G28" fmla="cos 10800 -11704641"/>
                        <a:gd name="G29" fmla="sin 10800 -11704641"/>
                        <a:gd name="G30" fmla="sin 10713 -11704641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704641 G34 0"/>
                        <a:gd name="G36" fmla="?: G6 G35 G31"/>
                        <a:gd name="G37" fmla="+- 21600 0 G36"/>
                        <a:gd name="G38" fmla="?: G4 0 G33"/>
                        <a:gd name="G39" fmla="?: -11704641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46 w 21600"/>
                        <a:gd name="T15" fmla="*/ 10536 h 21600"/>
                        <a:gd name="T16" fmla="*/ 10800 w 21600"/>
                        <a:gd name="T17" fmla="*/ 87 h 21600"/>
                        <a:gd name="T18" fmla="*/ 21554 w 21600"/>
                        <a:gd name="T19" fmla="*/ 10536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538"/>
                          </a:moveTo>
                          <a:cubicBezTo>
                            <a:pt x="232" y="4725"/>
                            <a:pt x="4985" y="86"/>
                            <a:pt x="10800" y="86"/>
                          </a:cubicBezTo>
                          <a:cubicBezTo>
                            <a:pt x="16614" y="86"/>
                            <a:pt x="21367" y="4725"/>
                            <a:pt x="21509" y="10538"/>
                          </a:cubicBezTo>
                          <a:lnTo>
                            <a:pt x="21596" y="10535"/>
                          </a:lnTo>
                          <a:cubicBezTo>
                            <a:pt x="21453" y="4675"/>
                            <a:pt x="16661" y="0"/>
                            <a:pt x="10799" y="0"/>
                          </a:cubicBezTo>
                          <a:cubicBezTo>
                            <a:pt x="4938" y="0"/>
                            <a:pt x="146" y="4675"/>
                            <a:pt x="3" y="1053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</p:grpSp>
              <p:grpSp>
                <p:nvGrpSpPr>
                  <p:cNvPr id="339" name="Group 248"/>
                  <p:cNvGrpSpPr>
                    <a:grpSpLocks/>
                  </p:cNvGrpSpPr>
                  <p:nvPr/>
                </p:nvGrpSpPr>
                <p:grpSpPr bwMode="auto">
                  <a:xfrm flipV="1">
                    <a:off x="1440" y="1104"/>
                    <a:ext cx="528" cy="240"/>
                    <a:chOff x="1632" y="240"/>
                    <a:chExt cx="1248" cy="576"/>
                  </a:xfrm>
                </p:grpSpPr>
                <p:sp>
                  <p:nvSpPr>
                    <p:cNvPr id="340" name="AutoShape 2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40"/>
                      <a:ext cx="416" cy="576"/>
                    </a:xfrm>
                    <a:custGeom>
                      <a:avLst/>
                      <a:gdLst>
                        <a:gd name="G0" fmla="+- 10728 0 0"/>
                        <a:gd name="G1" fmla="+- -11573410 0 0"/>
                        <a:gd name="G2" fmla="+- 0 0 -11573410"/>
                        <a:gd name="T0" fmla="*/ 0 256 1"/>
                        <a:gd name="T1" fmla="*/ 180 256 1"/>
                        <a:gd name="G3" fmla="+- -11573410 T0 T1"/>
                        <a:gd name="T2" fmla="*/ 0 256 1"/>
                        <a:gd name="T3" fmla="*/ 90 256 1"/>
                        <a:gd name="G4" fmla="+- -11573410 T2 T3"/>
                        <a:gd name="G5" fmla="*/ G4 2 1"/>
                        <a:gd name="T4" fmla="*/ 90 256 1"/>
                        <a:gd name="T5" fmla="*/ 0 256 1"/>
                        <a:gd name="G6" fmla="+- -11573410 T4 T5"/>
                        <a:gd name="G7" fmla="*/ G6 2 1"/>
                        <a:gd name="G8" fmla="abs -11573410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28"/>
                        <a:gd name="G18" fmla="*/ 10728 1 2"/>
                        <a:gd name="G19" fmla="+- G18 5400 0"/>
                        <a:gd name="G20" fmla="cos G19 -11573410"/>
                        <a:gd name="G21" fmla="sin G19 -11573410"/>
                        <a:gd name="G22" fmla="+- G20 10800 0"/>
                        <a:gd name="G23" fmla="+- G21 10800 0"/>
                        <a:gd name="G24" fmla="+- 10800 0 G20"/>
                        <a:gd name="G25" fmla="+- 10728 10800 0"/>
                        <a:gd name="G26" fmla="?: G9 G17 G25"/>
                        <a:gd name="G27" fmla="?: G9 0 21600"/>
                        <a:gd name="G28" fmla="cos 10800 -11573410"/>
                        <a:gd name="G29" fmla="sin 10800 -11573410"/>
                        <a:gd name="G30" fmla="sin 10728 -11573410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573410 G34 0"/>
                        <a:gd name="G36" fmla="?: G6 G35 G31"/>
                        <a:gd name="G37" fmla="+- 21600 0 G36"/>
                        <a:gd name="G38" fmla="?: G4 0 G33"/>
                        <a:gd name="G39" fmla="?: -11573410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54 w 21600"/>
                        <a:gd name="T15" fmla="*/ 10160 h 21600"/>
                        <a:gd name="T16" fmla="*/ 10800 w 21600"/>
                        <a:gd name="T17" fmla="*/ 72 h 21600"/>
                        <a:gd name="T18" fmla="*/ 21546 w 21600"/>
                        <a:gd name="T19" fmla="*/ 10160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163"/>
                          </a:moveTo>
                          <a:cubicBezTo>
                            <a:pt x="428" y="4495"/>
                            <a:pt x="5122" y="71"/>
                            <a:pt x="10800" y="71"/>
                          </a:cubicBezTo>
                          <a:cubicBezTo>
                            <a:pt x="16477" y="71"/>
                            <a:pt x="21171" y="4495"/>
                            <a:pt x="21509" y="10163"/>
                          </a:cubicBezTo>
                          <a:lnTo>
                            <a:pt x="21580" y="10158"/>
                          </a:lnTo>
                          <a:cubicBezTo>
                            <a:pt x="21241" y="4453"/>
                            <a:pt x="16515" y="0"/>
                            <a:pt x="10799" y="0"/>
                          </a:cubicBezTo>
                          <a:cubicBezTo>
                            <a:pt x="5084" y="0"/>
                            <a:pt x="358" y="4453"/>
                            <a:pt x="19" y="1015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41" name="AutoShape 250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048" y="240"/>
                      <a:ext cx="416" cy="576"/>
                    </a:xfrm>
                    <a:custGeom>
                      <a:avLst/>
                      <a:gdLst>
                        <a:gd name="G0" fmla="+- 10800 0 0"/>
                        <a:gd name="G1" fmla="+- 11746497 0 0"/>
                        <a:gd name="G2" fmla="+- 0 0 11746497"/>
                        <a:gd name="T0" fmla="*/ 0 256 1"/>
                        <a:gd name="T1" fmla="*/ 180 256 1"/>
                        <a:gd name="G3" fmla="+- 11746497 T0 T1"/>
                        <a:gd name="T2" fmla="*/ 0 256 1"/>
                        <a:gd name="T3" fmla="*/ 90 256 1"/>
                        <a:gd name="G4" fmla="+- 11746497 T2 T3"/>
                        <a:gd name="G5" fmla="*/ G4 2 1"/>
                        <a:gd name="T4" fmla="*/ 90 256 1"/>
                        <a:gd name="T5" fmla="*/ 0 256 1"/>
                        <a:gd name="G6" fmla="+- 11746497 T4 T5"/>
                        <a:gd name="G7" fmla="*/ G6 2 1"/>
                        <a:gd name="G8" fmla="abs 11746497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800"/>
                        <a:gd name="G18" fmla="*/ 10800 1 2"/>
                        <a:gd name="G19" fmla="+- G18 5400 0"/>
                        <a:gd name="G20" fmla="cos G19 11746497"/>
                        <a:gd name="G21" fmla="sin G19 11746497"/>
                        <a:gd name="G22" fmla="+- G20 10800 0"/>
                        <a:gd name="G23" fmla="+- G21 10800 0"/>
                        <a:gd name="G24" fmla="+- 10800 0 G20"/>
                        <a:gd name="G25" fmla="+- 10800 10800 0"/>
                        <a:gd name="G26" fmla="?: G9 G17 G25"/>
                        <a:gd name="G27" fmla="?: G9 0 21600"/>
                        <a:gd name="G28" fmla="cos 10800 11746497"/>
                        <a:gd name="G29" fmla="sin 10800 11746497"/>
                        <a:gd name="G30" fmla="sin 10800 11746497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11746497 G34 0"/>
                        <a:gd name="G36" fmla="?: G6 G35 G31"/>
                        <a:gd name="G37" fmla="+- 21600 0 G36"/>
                        <a:gd name="G38" fmla="?: G4 0 G33"/>
                        <a:gd name="G39" fmla="?: 11746497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0 w 21600"/>
                        <a:gd name="T15" fmla="*/ 10943 h 21600"/>
                        <a:gd name="T16" fmla="*/ 10800 w 21600"/>
                        <a:gd name="T17" fmla="*/ 0 h 21600"/>
                        <a:gd name="T18" fmla="*/ 21600 w 21600"/>
                        <a:gd name="T19" fmla="*/ 10943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0" y="10943"/>
                          </a:moveTo>
                          <a:cubicBezTo>
                            <a:pt x="0" y="10895"/>
                            <a:pt x="0" y="10847"/>
                            <a:pt x="0" y="10800"/>
                          </a:cubicBezTo>
                          <a:cubicBezTo>
                            <a:pt x="0" y="4835"/>
                            <a:pt x="4835" y="0"/>
                            <a:pt x="10800" y="0"/>
                          </a:cubicBezTo>
                          <a:cubicBezTo>
                            <a:pt x="16764" y="0"/>
                            <a:pt x="21600" y="4835"/>
                            <a:pt x="21600" y="10800"/>
                          </a:cubicBezTo>
                          <a:cubicBezTo>
                            <a:pt x="21599" y="10847"/>
                            <a:pt x="21599" y="10895"/>
                            <a:pt x="21599" y="10943"/>
                          </a:cubicBezTo>
                          <a:cubicBezTo>
                            <a:pt x="21599" y="10895"/>
                            <a:pt x="21600" y="10847"/>
                            <a:pt x="21600" y="10800"/>
                          </a:cubicBez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ubicBezTo>
                            <a:pt x="-1" y="10847"/>
                            <a:pt x="0" y="10895"/>
                            <a:pt x="0" y="1094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42" name="AutoShape 2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4" y="240"/>
                      <a:ext cx="416" cy="576"/>
                    </a:xfrm>
                    <a:custGeom>
                      <a:avLst/>
                      <a:gdLst>
                        <a:gd name="G0" fmla="+- 10713 0 0"/>
                        <a:gd name="G1" fmla="+- -11704641 0 0"/>
                        <a:gd name="G2" fmla="+- 0 0 -11704641"/>
                        <a:gd name="T0" fmla="*/ 0 256 1"/>
                        <a:gd name="T1" fmla="*/ 180 256 1"/>
                        <a:gd name="G3" fmla="+- -11704641 T0 T1"/>
                        <a:gd name="T2" fmla="*/ 0 256 1"/>
                        <a:gd name="T3" fmla="*/ 90 256 1"/>
                        <a:gd name="G4" fmla="+- -11704641 T2 T3"/>
                        <a:gd name="G5" fmla="*/ G4 2 1"/>
                        <a:gd name="T4" fmla="*/ 90 256 1"/>
                        <a:gd name="T5" fmla="*/ 0 256 1"/>
                        <a:gd name="G6" fmla="+- -11704641 T4 T5"/>
                        <a:gd name="G7" fmla="*/ G6 2 1"/>
                        <a:gd name="G8" fmla="abs -11704641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13"/>
                        <a:gd name="G18" fmla="*/ 10713 1 2"/>
                        <a:gd name="G19" fmla="+- G18 5400 0"/>
                        <a:gd name="G20" fmla="cos G19 -11704641"/>
                        <a:gd name="G21" fmla="sin G19 -11704641"/>
                        <a:gd name="G22" fmla="+- G20 10800 0"/>
                        <a:gd name="G23" fmla="+- G21 10800 0"/>
                        <a:gd name="G24" fmla="+- 10800 0 G20"/>
                        <a:gd name="G25" fmla="+- 10713 10800 0"/>
                        <a:gd name="G26" fmla="?: G9 G17 G25"/>
                        <a:gd name="G27" fmla="?: G9 0 21600"/>
                        <a:gd name="G28" fmla="cos 10800 -11704641"/>
                        <a:gd name="G29" fmla="sin 10800 -11704641"/>
                        <a:gd name="G30" fmla="sin 10713 -11704641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704641 G34 0"/>
                        <a:gd name="G36" fmla="?: G6 G35 G31"/>
                        <a:gd name="G37" fmla="+- 21600 0 G36"/>
                        <a:gd name="G38" fmla="?: G4 0 G33"/>
                        <a:gd name="G39" fmla="?: -11704641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46 w 21600"/>
                        <a:gd name="T15" fmla="*/ 10536 h 21600"/>
                        <a:gd name="T16" fmla="*/ 10800 w 21600"/>
                        <a:gd name="T17" fmla="*/ 87 h 21600"/>
                        <a:gd name="T18" fmla="*/ 21554 w 21600"/>
                        <a:gd name="T19" fmla="*/ 10536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538"/>
                          </a:moveTo>
                          <a:cubicBezTo>
                            <a:pt x="232" y="4725"/>
                            <a:pt x="4985" y="86"/>
                            <a:pt x="10800" y="86"/>
                          </a:cubicBezTo>
                          <a:cubicBezTo>
                            <a:pt x="16614" y="86"/>
                            <a:pt x="21367" y="4725"/>
                            <a:pt x="21509" y="10538"/>
                          </a:cubicBezTo>
                          <a:lnTo>
                            <a:pt x="21596" y="10535"/>
                          </a:lnTo>
                          <a:cubicBezTo>
                            <a:pt x="21453" y="4675"/>
                            <a:pt x="16661" y="0"/>
                            <a:pt x="10799" y="0"/>
                          </a:cubicBezTo>
                          <a:cubicBezTo>
                            <a:pt x="4938" y="0"/>
                            <a:pt x="146" y="4675"/>
                            <a:pt x="3" y="1053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</p:grpSp>
            </p:grpSp>
            <p:grpSp>
              <p:nvGrpSpPr>
                <p:cNvPr id="329" name="Group 252"/>
                <p:cNvGrpSpPr>
                  <a:grpSpLocks/>
                </p:cNvGrpSpPr>
                <p:nvPr/>
              </p:nvGrpSpPr>
              <p:grpSpPr bwMode="auto">
                <a:xfrm flipH="1" flipV="1">
                  <a:off x="2112" y="2160"/>
                  <a:ext cx="528" cy="144"/>
                  <a:chOff x="1440" y="1104"/>
                  <a:chExt cx="1056" cy="240"/>
                </a:xfrm>
              </p:grpSpPr>
              <p:grpSp>
                <p:nvGrpSpPr>
                  <p:cNvPr id="330" name="Group 253"/>
                  <p:cNvGrpSpPr>
                    <a:grpSpLocks/>
                  </p:cNvGrpSpPr>
                  <p:nvPr/>
                </p:nvGrpSpPr>
                <p:grpSpPr bwMode="auto">
                  <a:xfrm>
                    <a:off x="1968" y="1104"/>
                    <a:ext cx="528" cy="240"/>
                    <a:chOff x="1632" y="240"/>
                    <a:chExt cx="1248" cy="576"/>
                  </a:xfrm>
                </p:grpSpPr>
                <p:sp>
                  <p:nvSpPr>
                    <p:cNvPr id="335" name="AutoShape 2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40"/>
                      <a:ext cx="416" cy="576"/>
                    </a:xfrm>
                    <a:custGeom>
                      <a:avLst/>
                      <a:gdLst>
                        <a:gd name="G0" fmla="+- 10728 0 0"/>
                        <a:gd name="G1" fmla="+- -11573410 0 0"/>
                        <a:gd name="G2" fmla="+- 0 0 -11573410"/>
                        <a:gd name="T0" fmla="*/ 0 256 1"/>
                        <a:gd name="T1" fmla="*/ 180 256 1"/>
                        <a:gd name="G3" fmla="+- -11573410 T0 T1"/>
                        <a:gd name="T2" fmla="*/ 0 256 1"/>
                        <a:gd name="T3" fmla="*/ 90 256 1"/>
                        <a:gd name="G4" fmla="+- -11573410 T2 T3"/>
                        <a:gd name="G5" fmla="*/ G4 2 1"/>
                        <a:gd name="T4" fmla="*/ 90 256 1"/>
                        <a:gd name="T5" fmla="*/ 0 256 1"/>
                        <a:gd name="G6" fmla="+- -11573410 T4 T5"/>
                        <a:gd name="G7" fmla="*/ G6 2 1"/>
                        <a:gd name="G8" fmla="abs -11573410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28"/>
                        <a:gd name="G18" fmla="*/ 10728 1 2"/>
                        <a:gd name="G19" fmla="+- G18 5400 0"/>
                        <a:gd name="G20" fmla="cos G19 -11573410"/>
                        <a:gd name="G21" fmla="sin G19 -11573410"/>
                        <a:gd name="G22" fmla="+- G20 10800 0"/>
                        <a:gd name="G23" fmla="+- G21 10800 0"/>
                        <a:gd name="G24" fmla="+- 10800 0 G20"/>
                        <a:gd name="G25" fmla="+- 10728 10800 0"/>
                        <a:gd name="G26" fmla="?: G9 G17 G25"/>
                        <a:gd name="G27" fmla="?: G9 0 21600"/>
                        <a:gd name="G28" fmla="cos 10800 -11573410"/>
                        <a:gd name="G29" fmla="sin 10800 -11573410"/>
                        <a:gd name="G30" fmla="sin 10728 -11573410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573410 G34 0"/>
                        <a:gd name="G36" fmla="?: G6 G35 G31"/>
                        <a:gd name="G37" fmla="+- 21600 0 G36"/>
                        <a:gd name="G38" fmla="?: G4 0 G33"/>
                        <a:gd name="G39" fmla="?: -11573410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54 w 21600"/>
                        <a:gd name="T15" fmla="*/ 10160 h 21600"/>
                        <a:gd name="T16" fmla="*/ 10800 w 21600"/>
                        <a:gd name="T17" fmla="*/ 72 h 21600"/>
                        <a:gd name="T18" fmla="*/ 21546 w 21600"/>
                        <a:gd name="T19" fmla="*/ 10160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163"/>
                          </a:moveTo>
                          <a:cubicBezTo>
                            <a:pt x="428" y="4495"/>
                            <a:pt x="5122" y="71"/>
                            <a:pt x="10800" y="71"/>
                          </a:cubicBezTo>
                          <a:cubicBezTo>
                            <a:pt x="16477" y="71"/>
                            <a:pt x="21171" y="4495"/>
                            <a:pt x="21509" y="10163"/>
                          </a:cubicBezTo>
                          <a:lnTo>
                            <a:pt x="21580" y="10158"/>
                          </a:lnTo>
                          <a:cubicBezTo>
                            <a:pt x="21241" y="4453"/>
                            <a:pt x="16515" y="0"/>
                            <a:pt x="10799" y="0"/>
                          </a:cubicBezTo>
                          <a:cubicBezTo>
                            <a:pt x="5084" y="0"/>
                            <a:pt x="358" y="4453"/>
                            <a:pt x="19" y="1015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36" name="AutoShape 255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048" y="240"/>
                      <a:ext cx="416" cy="576"/>
                    </a:xfrm>
                    <a:custGeom>
                      <a:avLst/>
                      <a:gdLst>
                        <a:gd name="G0" fmla="+- 10800 0 0"/>
                        <a:gd name="G1" fmla="+- 11746497 0 0"/>
                        <a:gd name="G2" fmla="+- 0 0 11746497"/>
                        <a:gd name="T0" fmla="*/ 0 256 1"/>
                        <a:gd name="T1" fmla="*/ 180 256 1"/>
                        <a:gd name="G3" fmla="+- 11746497 T0 T1"/>
                        <a:gd name="T2" fmla="*/ 0 256 1"/>
                        <a:gd name="T3" fmla="*/ 90 256 1"/>
                        <a:gd name="G4" fmla="+- 11746497 T2 T3"/>
                        <a:gd name="G5" fmla="*/ G4 2 1"/>
                        <a:gd name="T4" fmla="*/ 90 256 1"/>
                        <a:gd name="T5" fmla="*/ 0 256 1"/>
                        <a:gd name="G6" fmla="+- 11746497 T4 T5"/>
                        <a:gd name="G7" fmla="*/ G6 2 1"/>
                        <a:gd name="G8" fmla="abs 11746497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800"/>
                        <a:gd name="G18" fmla="*/ 10800 1 2"/>
                        <a:gd name="G19" fmla="+- G18 5400 0"/>
                        <a:gd name="G20" fmla="cos G19 11746497"/>
                        <a:gd name="G21" fmla="sin G19 11746497"/>
                        <a:gd name="G22" fmla="+- G20 10800 0"/>
                        <a:gd name="G23" fmla="+- G21 10800 0"/>
                        <a:gd name="G24" fmla="+- 10800 0 G20"/>
                        <a:gd name="G25" fmla="+- 10800 10800 0"/>
                        <a:gd name="G26" fmla="?: G9 G17 G25"/>
                        <a:gd name="G27" fmla="?: G9 0 21600"/>
                        <a:gd name="G28" fmla="cos 10800 11746497"/>
                        <a:gd name="G29" fmla="sin 10800 11746497"/>
                        <a:gd name="G30" fmla="sin 10800 11746497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11746497 G34 0"/>
                        <a:gd name="G36" fmla="?: G6 G35 G31"/>
                        <a:gd name="G37" fmla="+- 21600 0 G36"/>
                        <a:gd name="G38" fmla="?: G4 0 G33"/>
                        <a:gd name="G39" fmla="?: 11746497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0 w 21600"/>
                        <a:gd name="T15" fmla="*/ 10943 h 21600"/>
                        <a:gd name="T16" fmla="*/ 10800 w 21600"/>
                        <a:gd name="T17" fmla="*/ 0 h 21600"/>
                        <a:gd name="T18" fmla="*/ 21600 w 21600"/>
                        <a:gd name="T19" fmla="*/ 10943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0" y="10943"/>
                          </a:moveTo>
                          <a:cubicBezTo>
                            <a:pt x="0" y="10895"/>
                            <a:pt x="0" y="10847"/>
                            <a:pt x="0" y="10800"/>
                          </a:cubicBezTo>
                          <a:cubicBezTo>
                            <a:pt x="0" y="4835"/>
                            <a:pt x="4835" y="0"/>
                            <a:pt x="10800" y="0"/>
                          </a:cubicBezTo>
                          <a:cubicBezTo>
                            <a:pt x="16764" y="0"/>
                            <a:pt x="21600" y="4835"/>
                            <a:pt x="21600" y="10800"/>
                          </a:cubicBezTo>
                          <a:cubicBezTo>
                            <a:pt x="21599" y="10847"/>
                            <a:pt x="21599" y="10895"/>
                            <a:pt x="21599" y="10943"/>
                          </a:cubicBezTo>
                          <a:cubicBezTo>
                            <a:pt x="21599" y="10895"/>
                            <a:pt x="21600" y="10847"/>
                            <a:pt x="21600" y="10800"/>
                          </a:cubicBez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ubicBezTo>
                            <a:pt x="-1" y="10847"/>
                            <a:pt x="0" y="10895"/>
                            <a:pt x="0" y="1094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37" name="AutoShape 2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4" y="240"/>
                      <a:ext cx="416" cy="576"/>
                    </a:xfrm>
                    <a:custGeom>
                      <a:avLst/>
                      <a:gdLst>
                        <a:gd name="G0" fmla="+- 10713 0 0"/>
                        <a:gd name="G1" fmla="+- -11704641 0 0"/>
                        <a:gd name="G2" fmla="+- 0 0 -11704641"/>
                        <a:gd name="T0" fmla="*/ 0 256 1"/>
                        <a:gd name="T1" fmla="*/ 180 256 1"/>
                        <a:gd name="G3" fmla="+- -11704641 T0 T1"/>
                        <a:gd name="T2" fmla="*/ 0 256 1"/>
                        <a:gd name="T3" fmla="*/ 90 256 1"/>
                        <a:gd name="G4" fmla="+- -11704641 T2 T3"/>
                        <a:gd name="G5" fmla="*/ G4 2 1"/>
                        <a:gd name="T4" fmla="*/ 90 256 1"/>
                        <a:gd name="T5" fmla="*/ 0 256 1"/>
                        <a:gd name="G6" fmla="+- -11704641 T4 T5"/>
                        <a:gd name="G7" fmla="*/ G6 2 1"/>
                        <a:gd name="G8" fmla="abs -11704641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13"/>
                        <a:gd name="G18" fmla="*/ 10713 1 2"/>
                        <a:gd name="G19" fmla="+- G18 5400 0"/>
                        <a:gd name="G20" fmla="cos G19 -11704641"/>
                        <a:gd name="G21" fmla="sin G19 -11704641"/>
                        <a:gd name="G22" fmla="+- G20 10800 0"/>
                        <a:gd name="G23" fmla="+- G21 10800 0"/>
                        <a:gd name="G24" fmla="+- 10800 0 G20"/>
                        <a:gd name="G25" fmla="+- 10713 10800 0"/>
                        <a:gd name="G26" fmla="?: G9 G17 G25"/>
                        <a:gd name="G27" fmla="?: G9 0 21600"/>
                        <a:gd name="G28" fmla="cos 10800 -11704641"/>
                        <a:gd name="G29" fmla="sin 10800 -11704641"/>
                        <a:gd name="G30" fmla="sin 10713 -11704641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704641 G34 0"/>
                        <a:gd name="G36" fmla="?: G6 G35 G31"/>
                        <a:gd name="G37" fmla="+- 21600 0 G36"/>
                        <a:gd name="G38" fmla="?: G4 0 G33"/>
                        <a:gd name="G39" fmla="?: -11704641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46 w 21600"/>
                        <a:gd name="T15" fmla="*/ 10536 h 21600"/>
                        <a:gd name="T16" fmla="*/ 10800 w 21600"/>
                        <a:gd name="T17" fmla="*/ 87 h 21600"/>
                        <a:gd name="T18" fmla="*/ 21554 w 21600"/>
                        <a:gd name="T19" fmla="*/ 10536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538"/>
                          </a:moveTo>
                          <a:cubicBezTo>
                            <a:pt x="232" y="4725"/>
                            <a:pt x="4985" y="86"/>
                            <a:pt x="10800" y="86"/>
                          </a:cubicBezTo>
                          <a:cubicBezTo>
                            <a:pt x="16614" y="86"/>
                            <a:pt x="21367" y="4725"/>
                            <a:pt x="21509" y="10538"/>
                          </a:cubicBezTo>
                          <a:lnTo>
                            <a:pt x="21596" y="10535"/>
                          </a:lnTo>
                          <a:cubicBezTo>
                            <a:pt x="21453" y="4675"/>
                            <a:pt x="16661" y="0"/>
                            <a:pt x="10799" y="0"/>
                          </a:cubicBezTo>
                          <a:cubicBezTo>
                            <a:pt x="4938" y="0"/>
                            <a:pt x="146" y="4675"/>
                            <a:pt x="3" y="1053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</p:grpSp>
              <p:grpSp>
                <p:nvGrpSpPr>
                  <p:cNvPr id="331" name="Group 257"/>
                  <p:cNvGrpSpPr>
                    <a:grpSpLocks/>
                  </p:cNvGrpSpPr>
                  <p:nvPr/>
                </p:nvGrpSpPr>
                <p:grpSpPr bwMode="auto">
                  <a:xfrm flipV="1">
                    <a:off x="1440" y="1104"/>
                    <a:ext cx="528" cy="240"/>
                    <a:chOff x="1632" y="240"/>
                    <a:chExt cx="1248" cy="576"/>
                  </a:xfrm>
                </p:grpSpPr>
                <p:sp>
                  <p:nvSpPr>
                    <p:cNvPr id="332" name="AutoShape 2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32" y="240"/>
                      <a:ext cx="416" cy="576"/>
                    </a:xfrm>
                    <a:custGeom>
                      <a:avLst/>
                      <a:gdLst>
                        <a:gd name="G0" fmla="+- 10728 0 0"/>
                        <a:gd name="G1" fmla="+- -11573410 0 0"/>
                        <a:gd name="G2" fmla="+- 0 0 -11573410"/>
                        <a:gd name="T0" fmla="*/ 0 256 1"/>
                        <a:gd name="T1" fmla="*/ 180 256 1"/>
                        <a:gd name="G3" fmla="+- -11573410 T0 T1"/>
                        <a:gd name="T2" fmla="*/ 0 256 1"/>
                        <a:gd name="T3" fmla="*/ 90 256 1"/>
                        <a:gd name="G4" fmla="+- -11573410 T2 T3"/>
                        <a:gd name="G5" fmla="*/ G4 2 1"/>
                        <a:gd name="T4" fmla="*/ 90 256 1"/>
                        <a:gd name="T5" fmla="*/ 0 256 1"/>
                        <a:gd name="G6" fmla="+- -11573410 T4 T5"/>
                        <a:gd name="G7" fmla="*/ G6 2 1"/>
                        <a:gd name="G8" fmla="abs -11573410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28"/>
                        <a:gd name="G18" fmla="*/ 10728 1 2"/>
                        <a:gd name="G19" fmla="+- G18 5400 0"/>
                        <a:gd name="G20" fmla="cos G19 -11573410"/>
                        <a:gd name="G21" fmla="sin G19 -11573410"/>
                        <a:gd name="G22" fmla="+- G20 10800 0"/>
                        <a:gd name="G23" fmla="+- G21 10800 0"/>
                        <a:gd name="G24" fmla="+- 10800 0 G20"/>
                        <a:gd name="G25" fmla="+- 10728 10800 0"/>
                        <a:gd name="G26" fmla="?: G9 G17 G25"/>
                        <a:gd name="G27" fmla="?: G9 0 21600"/>
                        <a:gd name="G28" fmla="cos 10800 -11573410"/>
                        <a:gd name="G29" fmla="sin 10800 -11573410"/>
                        <a:gd name="G30" fmla="sin 10728 -11573410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573410 G34 0"/>
                        <a:gd name="G36" fmla="?: G6 G35 G31"/>
                        <a:gd name="G37" fmla="+- 21600 0 G36"/>
                        <a:gd name="G38" fmla="?: G4 0 G33"/>
                        <a:gd name="G39" fmla="?: -11573410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54 w 21600"/>
                        <a:gd name="T15" fmla="*/ 10160 h 21600"/>
                        <a:gd name="T16" fmla="*/ 10800 w 21600"/>
                        <a:gd name="T17" fmla="*/ 72 h 21600"/>
                        <a:gd name="T18" fmla="*/ 21546 w 21600"/>
                        <a:gd name="T19" fmla="*/ 10160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163"/>
                          </a:moveTo>
                          <a:cubicBezTo>
                            <a:pt x="428" y="4495"/>
                            <a:pt x="5122" y="71"/>
                            <a:pt x="10800" y="71"/>
                          </a:cubicBezTo>
                          <a:cubicBezTo>
                            <a:pt x="16477" y="71"/>
                            <a:pt x="21171" y="4495"/>
                            <a:pt x="21509" y="10163"/>
                          </a:cubicBezTo>
                          <a:lnTo>
                            <a:pt x="21580" y="10158"/>
                          </a:lnTo>
                          <a:cubicBezTo>
                            <a:pt x="21241" y="4453"/>
                            <a:pt x="16515" y="0"/>
                            <a:pt x="10799" y="0"/>
                          </a:cubicBezTo>
                          <a:cubicBezTo>
                            <a:pt x="5084" y="0"/>
                            <a:pt x="358" y="4453"/>
                            <a:pt x="19" y="10158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33" name="AutoShape 259"/>
                    <p:cNvSpPr>
                      <a:spLocks noChangeArrowheads="1"/>
                    </p:cNvSpPr>
                    <p:nvPr/>
                  </p:nvSpPr>
                  <p:spPr bwMode="auto">
                    <a:xfrm flipV="1">
                      <a:off x="2048" y="240"/>
                      <a:ext cx="416" cy="576"/>
                    </a:xfrm>
                    <a:custGeom>
                      <a:avLst/>
                      <a:gdLst>
                        <a:gd name="G0" fmla="+- 10800 0 0"/>
                        <a:gd name="G1" fmla="+- 11746497 0 0"/>
                        <a:gd name="G2" fmla="+- 0 0 11746497"/>
                        <a:gd name="T0" fmla="*/ 0 256 1"/>
                        <a:gd name="T1" fmla="*/ 180 256 1"/>
                        <a:gd name="G3" fmla="+- 11746497 T0 T1"/>
                        <a:gd name="T2" fmla="*/ 0 256 1"/>
                        <a:gd name="T3" fmla="*/ 90 256 1"/>
                        <a:gd name="G4" fmla="+- 11746497 T2 T3"/>
                        <a:gd name="G5" fmla="*/ G4 2 1"/>
                        <a:gd name="T4" fmla="*/ 90 256 1"/>
                        <a:gd name="T5" fmla="*/ 0 256 1"/>
                        <a:gd name="G6" fmla="+- 11746497 T4 T5"/>
                        <a:gd name="G7" fmla="*/ G6 2 1"/>
                        <a:gd name="G8" fmla="abs 11746497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800"/>
                        <a:gd name="G18" fmla="*/ 10800 1 2"/>
                        <a:gd name="G19" fmla="+- G18 5400 0"/>
                        <a:gd name="G20" fmla="cos G19 11746497"/>
                        <a:gd name="G21" fmla="sin G19 11746497"/>
                        <a:gd name="G22" fmla="+- G20 10800 0"/>
                        <a:gd name="G23" fmla="+- G21 10800 0"/>
                        <a:gd name="G24" fmla="+- 10800 0 G20"/>
                        <a:gd name="G25" fmla="+- 10800 10800 0"/>
                        <a:gd name="G26" fmla="?: G9 G17 G25"/>
                        <a:gd name="G27" fmla="?: G9 0 21600"/>
                        <a:gd name="G28" fmla="cos 10800 11746497"/>
                        <a:gd name="G29" fmla="sin 10800 11746497"/>
                        <a:gd name="G30" fmla="sin 10800 11746497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11746497 G34 0"/>
                        <a:gd name="G36" fmla="?: G6 G35 G31"/>
                        <a:gd name="G37" fmla="+- 21600 0 G36"/>
                        <a:gd name="G38" fmla="?: G4 0 G33"/>
                        <a:gd name="G39" fmla="?: 11746497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0 w 21600"/>
                        <a:gd name="T15" fmla="*/ 10943 h 21600"/>
                        <a:gd name="T16" fmla="*/ 10800 w 21600"/>
                        <a:gd name="T17" fmla="*/ 0 h 21600"/>
                        <a:gd name="T18" fmla="*/ 21600 w 21600"/>
                        <a:gd name="T19" fmla="*/ 10943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0" y="10943"/>
                          </a:moveTo>
                          <a:cubicBezTo>
                            <a:pt x="0" y="10895"/>
                            <a:pt x="0" y="10847"/>
                            <a:pt x="0" y="10800"/>
                          </a:cubicBezTo>
                          <a:cubicBezTo>
                            <a:pt x="0" y="4835"/>
                            <a:pt x="4835" y="0"/>
                            <a:pt x="10800" y="0"/>
                          </a:cubicBezTo>
                          <a:cubicBezTo>
                            <a:pt x="16764" y="0"/>
                            <a:pt x="21600" y="4835"/>
                            <a:pt x="21600" y="10800"/>
                          </a:cubicBezTo>
                          <a:cubicBezTo>
                            <a:pt x="21599" y="10847"/>
                            <a:pt x="21599" y="10895"/>
                            <a:pt x="21599" y="10943"/>
                          </a:cubicBezTo>
                          <a:cubicBezTo>
                            <a:pt x="21599" y="10895"/>
                            <a:pt x="21600" y="10847"/>
                            <a:pt x="21600" y="10800"/>
                          </a:cubicBezTo>
                          <a:cubicBezTo>
                            <a:pt x="21600" y="4835"/>
                            <a:pt x="16764" y="0"/>
                            <a:pt x="10800" y="0"/>
                          </a:cubicBezTo>
                          <a:cubicBezTo>
                            <a:pt x="4835" y="0"/>
                            <a:pt x="0" y="4835"/>
                            <a:pt x="0" y="10800"/>
                          </a:cubicBezTo>
                          <a:cubicBezTo>
                            <a:pt x="-1" y="10847"/>
                            <a:pt x="0" y="10895"/>
                            <a:pt x="0" y="10943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  <p:sp>
                  <p:nvSpPr>
                    <p:cNvPr id="334" name="AutoShape 2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64" y="240"/>
                      <a:ext cx="416" cy="576"/>
                    </a:xfrm>
                    <a:custGeom>
                      <a:avLst/>
                      <a:gdLst>
                        <a:gd name="G0" fmla="+- 10713 0 0"/>
                        <a:gd name="G1" fmla="+- -11704641 0 0"/>
                        <a:gd name="G2" fmla="+- 0 0 -11704641"/>
                        <a:gd name="T0" fmla="*/ 0 256 1"/>
                        <a:gd name="T1" fmla="*/ 180 256 1"/>
                        <a:gd name="G3" fmla="+- -11704641 T0 T1"/>
                        <a:gd name="T2" fmla="*/ 0 256 1"/>
                        <a:gd name="T3" fmla="*/ 90 256 1"/>
                        <a:gd name="G4" fmla="+- -11704641 T2 T3"/>
                        <a:gd name="G5" fmla="*/ G4 2 1"/>
                        <a:gd name="T4" fmla="*/ 90 256 1"/>
                        <a:gd name="T5" fmla="*/ 0 256 1"/>
                        <a:gd name="G6" fmla="+- -11704641 T4 T5"/>
                        <a:gd name="G7" fmla="*/ G6 2 1"/>
                        <a:gd name="G8" fmla="abs -11704641"/>
                        <a:gd name="T6" fmla="*/ 0 256 1"/>
                        <a:gd name="T7" fmla="*/ 90 256 1"/>
                        <a:gd name="G9" fmla="+- G8 T6 T7"/>
                        <a:gd name="G10" fmla="?: G9 G7 G5"/>
                        <a:gd name="T8" fmla="*/ 0 256 1"/>
                        <a:gd name="T9" fmla="*/ 360 256 1"/>
                        <a:gd name="G11" fmla="+- G10 T8 T9"/>
                        <a:gd name="G12" fmla="?: G10 G11 G10"/>
                        <a:gd name="T10" fmla="*/ 0 256 1"/>
                        <a:gd name="T11" fmla="*/ 360 256 1"/>
                        <a:gd name="G13" fmla="+- G12 T10 T11"/>
                        <a:gd name="G14" fmla="?: G12 G13 G12"/>
                        <a:gd name="G15" fmla="+- 0 0 G14"/>
                        <a:gd name="G16" fmla="+- 10800 0 0"/>
                        <a:gd name="G17" fmla="+- 10800 0 10713"/>
                        <a:gd name="G18" fmla="*/ 10713 1 2"/>
                        <a:gd name="G19" fmla="+- G18 5400 0"/>
                        <a:gd name="G20" fmla="cos G19 -11704641"/>
                        <a:gd name="G21" fmla="sin G19 -11704641"/>
                        <a:gd name="G22" fmla="+- G20 10800 0"/>
                        <a:gd name="G23" fmla="+- G21 10800 0"/>
                        <a:gd name="G24" fmla="+- 10800 0 G20"/>
                        <a:gd name="G25" fmla="+- 10713 10800 0"/>
                        <a:gd name="G26" fmla="?: G9 G17 G25"/>
                        <a:gd name="G27" fmla="?: G9 0 21600"/>
                        <a:gd name="G28" fmla="cos 10800 -11704641"/>
                        <a:gd name="G29" fmla="sin 10800 -11704641"/>
                        <a:gd name="G30" fmla="sin 10713 -11704641"/>
                        <a:gd name="G31" fmla="+- G28 10800 0"/>
                        <a:gd name="G32" fmla="+- G29 10800 0"/>
                        <a:gd name="G33" fmla="+- G30 10800 0"/>
                        <a:gd name="G34" fmla="?: G4 0 G31"/>
                        <a:gd name="G35" fmla="?: -11704641 G34 0"/>
                        <a:gd name="G36" fmla="?: G6 G35 G31"/>
                        <a:gd name="G37" fmla="+- 21600 0 G36"/>
                        <a:gd name="G38" fmla="?: G4 0 G33"/>
                        <a:gd name="G39" fmla="?: -11704641 G38 G32"/>
                        <a:gd name="G40" fmla="?: G6 G39 0"/>
                        <a:gd name="G41" fmla="?: G4 G32 21600"/>
                        <a:gd name="G42" fmla="?: G6 G41 G33"/>
                        <a:gd name="T12" fmla="*/ 10800 w 21600"/>
                        <a:gd name="T13" fmla="*/ 0 h 21600"/>
                        <a:gd name="T14" fmla="*/ 46 w 21600"/>
                        <a:gd name="T15" fmla="*/ 10536 h 21600"/>
                        <a:gd name="T16" fmla="*/ 10800 w 21600"/>
                        <a:gd name="T17" fmla="*/ 87 h 21600"/>
                        <a:gd name="T18" fmla="*/ 21554 w 21600"/>
                        <a:gd name="T19" fmla="*/ 10536 h 21600"/>
                        <a:gd name="T20" fmla="*/ G36 w 21600"/>
                        <a:gd name="T21" fmla="*/ G40 h 21600"/>
                        <a:gd name="T22" fmla="*/ G37 w 21600"/>
                        <a:gd name="T23" fmla="*/ G42 h 21600"/>
                      </a:gdLst>
                      <a:ahLst/>
                      <a:cxnLst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T20" t="T21" r="T22" b="T23"/>
                      <a:pathLst>
                        <a:path w="21600" h="21600">
                          <a:moveTo>
                            <a:pt x="90" y="10538"/>
                          </a:moveTo>
                          <a:cubicBezTo>
                            <a:pt x="232" y="4725"/>
                            <a:pt x="4985" y="86"/>
                            <a:pt x="10800" y="86"/>
                          </a:cubicBezTo>
                          <a:cubicBezTo>
                            <a:pt x="16614" y="86"/>
                            <a:pt x="21367" y="4725"/>
                            <a:pt x="21509" y="10538"/>
                          </a:cubicBezTo>
                          <a:lnTo>
                            <a:pt x="21596" y="10535"/>
                          </a:lnTo>
                          <a:cubicBezTo>
                            <a:pt x="21453" y="4675"/>
                            <a:pt x="16661" y="0"/>
                            <a:pt x="10799" y="0"/>
                          </a:cubicBezTo>
                          <a:cubicBezTo>
                            <a:pt x="4938" y="0"/>
                            <a:pt x="146" y="4675"/>
                            <a:pt x="3" y="10535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400"/>
                    </a:p>
                  </p:txBody>
                </p:sp>
              </p:grpSp>
            </p:grpSp>
          </p:grpSp>
        </p:grpSp>
        <p:sp>
          <p:nvSpPr>
            <p:cNvPr id="218" name="Text Box 261"/>
            <p:cNvSpPr txBox="1">
              <a:spLocks noChangeArrowheads="1"/>
            </p:cNvSpPr>
            <p:nvPr/>
          </p:nvSpPr>
          <p:spPr bwMode="auto">
            <a:xfrm>
              <a:off x="250825" y="2195513"/>
              <a:ext cx="3619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400" i="1">
                  <a:solidFill>
                    <a:schemeClr val="accent2"/>
                  </a:solidFill>
                  <a:latin typeface="Times New Roman" charset="0"/>
                </a:rPr>
                <a:t>e</a:t>
              </a:r>
            </a:p>
          </p:txBody>
        </p:sp>
        <p:sp>
          <p:nvSpPr>
            <p:cNvPr id="219" name="Text Box 262"/>
            <p:cNvSpPr txBox="1">
              <a:spLocks noChangeArrowheads="1"/>
            </p:cNvSpPr>
            <p:nvPr/>
          </p:nvSpPr>
          <p:spPr bwMode="auto">
            <a:xfrm>
              <a:off x="327025" y="3567113"/>
              <a:ext cx="458353" cy="45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>
                  <a:solidFill>
                    <a:schemeClr val="accent2"/>
                  </a:solidFill>
                  <a:latin typeface="Times New Roman" charset="0"/>
                </a:rPr>
                <a:t>e</a:t>
              </a:r>
            </a:p>
          </p:txBody>
        </p:sp>
        <p:sp>
          <p:nvSpPr>
            <p:cNvPr id="220" name="Oval 263"/>
            <p:cNvSpPr>
              <a:spLocks noChangeArrowheads="1"/>
            </p:cNvSpPr>
            <p:nvPr/>
          </p:nvSpPr>
          <p:spPr bwMode="auto">
            <a:xfrm>
              <a:off x="479425" y="5319713"/>
              <a:ext cx="1087438" cy="1143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fr-FR" sz="1400">
                <a:latin typeface="Times New Roman" charset="0"/>
              </a:endParaRPr>
            </a:p>
          </p:txBody>
        </p:sp>
        <p:sp>
          <p:nvSpPr>
            <p:cNvPr id="221" name="Oval 264"/>
            <p:cNvSpPr>
              <a:spLocks noChangeArrowheads="1"/>
            </p:cNvSpPr>
            <p:nvPr/>
          </p:nvSpPr>
          <p:spPr bwMode="auto">
            <a:xfrm>
              <a:off x="784225" y="5624513"/>
              <a:ext cx="508000" cy="5334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00"/>
            </a:p>
          </p:txBody>
        </p:sp>
        <p:grpSp>
          <p:nvGrpSpPr>
            <p:cNvPr id="222" name="Group 265"/>
            <p:cNvGrpSpPr>
              <a:grpSpLocks/>
            </p:cNvGrpSpPr>
            <p:nvPr/>
          </p:nvGrpSpPr>
          <p:grpSpPr bwMode="auto">
            <a:xfrm>
              <a:off x="1012825" y="5700713"/>
              <a:ext cx="144463" cy="152400"/>
              <a:chOff x="1632" y="2880"/>
              <a:chExt cx="96" cy="96"/>
            </a:xfrm>
          </p:grpSpPr>
          <p:sp>
            <p:nvSpPr>
              <p:cNvPr id="322" name="Oval 266"/>
              <p:cNvSpPr>
                <a:spLocks noChangeArrowheads="1"/>
              </p:cNvSpPr>
              <p:nvPr/>
            </p:nvSpPr>
            <p:spPr bwMode="auto">
              <a:xfrm>
                <a:off x="1632" y="28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1400">
                  <a:latin typeface="Times New Roman" charset="0"/>
                </a:endParaRPr>
              </a:p>
            </p:txBody>
          </p:sp>
          <p:sp>
            <p:nvSpPr>
              <p:cNvPr id="323" name="AutoShape 267"/>
              <p:cNvSpPr>
                <a:spLocks noChangeArrowheads="1"/>
              </p:cNvSpPr>
              <p:nvPr/>
            </p:nvSpPr>
            <p:spPr bwMode="auto">
              <a:xfrm flipH="1">
                <a:off x="1680" y="292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24" name="AutoShape 268"/>
              <p:cNvSpPr>
                <a:spLocks noChangeArrowheads="1"/>
              </p:cNvSpPr>
              <p:nvPr/>
            </p:nvSpPr>
            <p:spPr bwMode="auto">
              <a:xfrm flipH="1">
                <a:off x="1680" y="2880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25" name="AutoShape 269"/>
              <p:cNvSpPr>
                <a:spLocks noChangeArrowheads="1"/>
              </p:cNvSpPr>
              <p:nvPr/>
            </p:nvSpPr>
            <p:spPr bwMode="auto">
              <a:xfrm flipH="1">
                <a:off x="1632" y="2880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p:grpSp>
          <p:nvGrpSpPr>
            <p:cNvPr id="223" name="Group 270"/>
            <p:cNvGrpSpPr>
              <a:grpSpLocks/>
            </p:cNvGrpSpPr>
            <p:nvPr/>
          </p:nvGrpSpPr>
          <p:grpSpPr bwMode="auto">
            <a:xfrm>
              <a:off x="860425" y="5776913"/>
              <a:ext cx="144463" cy="152400"/>
              <a:chOff x="1632" y="2880"/>
              <a:chExt cx="96" cy="96"/>
            </a:xfrm>
          </p:grpSpPr>
          <p:sp>
            <p:nvSpPr>
              <p:cNvPr id="318" name="Oval 271"/>
              <p:cNvSpPr>
                <a:spLocks noChangeArrowheads="1"/>
              </p:cNvSpPr>
              <p:nvPr/>
            </p:nvSpPr>
            <p:spPr bwMode="auto">
              <a:xfrm>
                <a:off x="1632" y="28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1400">
                  <a:latin typeface="Times New Roman" charset="0"/>
                </a:endParaRPr>
              </a:p>
            </p:txBody>
          </p:sp>
          <p:sp>
            <p:nvSpPr>
              <p:cNvPr id="319" name="AutoShape 272"/>
              <p:cNvSpPr>
                <a:spLocks noChangeArrowheads="1"/>
              </p:cNvSpPr>
              <p:nvPr/>
            </p:nvSpPr>
            <p:spPr bwMode="auto">
              <a:xfrm flipH="1">
                <a:off x="1680" y="292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20" name="AutoShape 273"/>
              <p:cNvSpPr>
                <a:spLocks noChangeArrowheads="1"/>
              </p:cNvSpPr>
              <p:nvPr/>
            </p:nvSpPr>
            <p:spPr bwMode="auto">
              <a:xfrm flipH="1">
                <a:off x="1680" y="2880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21" name="AutoShape 274"/>
              <p:cNvSpPr>
                <a:spLocks noChangeArrowheads="1"/>
              </p:cNvSpPr>
              <p:nvPr/>
            </p:nvSpPr>
            <p:spPr bwMode="auto">
              <a:xfrm flipH="1">
                <a:off x="1632" y="2880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p:grpSp>
          <p:nvGrpSpPr>
            <p:cNvPr id="224" name="Group 275"/>
            <p:cNvGrpSpPr>
              <a:grpSpLocks/>
            </p:cNvGrpSpPr>
            <p:nvPr/>
          </p:nvGrpSpPr>
          <p:grpSpPr bwMode="auto">
            <a:xfrm>
              <a:off x="936625" y="6005513"/>
              <a:ext cx="144463" cy="152400"/>
              <a:chOff x="1632" y="2880"/>
              <a:chExt cx="96" cy="96"/>
            </a:xfrm>
          </p:grpSpPr>
          <p:sp>
            <p:nvSpPr>
              <p:cNvPr id="314" name="Oval 276"/>
              <p:cNvSpPr>
                <a:spLocks noChangeArrowheads="1"/>
              </p:cNvSpPr>
              <p:nvPr/>
            </p:nvSpPr>
            <p:spPr bwMode="auto">
              <a:xfrm>
                <a:off x="1632" y="28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1400">
                  <a:latin typeface="Times New Roman" charset="0"/>
                </a:endParaRPr>
              </a:p>
            </p:txBody>
          </p:sp>
          <p:sp>
            <p:nvSpPr>
              <p:cNvPr id="315" name="AutoShape 277"/>
              <p:cNvSpPr>
                <a:spLocks noChangeArrowheads="1"/>
              </p:cNvSpPr>
              <p:nvPr/>
            </p:nvSpPr>
            <p:spPr bwMode="auto">
              <a:xfrm flipH="1">
                <a:off x="1680" y="292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16" name="AutoShape 278"/>
              <p:cNvSpPr>
                <a:spLocks noChangeArrowheads="1"/>
              </p:cNvSpPr>
              <p:nvPr/>
            </p:nvSpPr>
            <p:spPr bwMode="auto">
              <a:xfrm flipH="1">
                <a:off x="1680" y="2880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317" name="AutoShape 279"/>
              <p:cNvSpPr>
                <a:spLocks noChangeArrowheads="1"/>
              </p:cNvSpPr>
              <p:nvPr/>
            </p:nvSpPr>
            <p:spPr bwMode="auto">
              <a:xfrm flipH="1">
                <a:off x="1632" y="2880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p:sp>
          <p:nvSpPr>
            <p:cNvPr id="225" name="Text Box 280"/>
            <p:cNvSpPr txBox="1">
              <a:spLocks noChangeArrowheads="1"/>
            </p:cNvSpPr>
            <p:nvPr/>
          </p:nvSpPr>
          <p:spPr bwMode="auto">
            <a:xfrm>
              <a:off x="311151" y="5208588"/>
              <a:ext cx="458353" cy="45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>
                  <a:solidFill>
                    <a:schemeClr val="accent2"/>
                  </a:solidFill>
                  <a:latin typeface="Times New Roman" charset="0"/>
                </a:rPr>
                <a:t>e</a:t>
              </a:r>
            </a:p>
          </p:txBody>
        </p:sp>
        <p:sp>
          <p:nvSpPr>
            <p:cNvPr id="226" name="Oval 281"/>
            <p:cNvSpPr>
              <a:spLocks noChangeArrowheads="1"/>
            </p:cNvSpPr>
            <p:nvPr/>
          </p:nvSpPr>
          <p:spPr bwMode="auto">
            <a:xfrm>
              <a:off x="1165225" y="4176713"/>
              <a:ext cx="144463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227" name="Text Box 282"/>
            <p:cNvSpPr txBox="1">
              <a:spLocks noChangeArrowheads="1"/>
            </p:cNvSpPr>
            <p:nvPr/>
          </p:nvSpPr>
          <p:spPr bwMode="auto">
            <a:xfrm>
              <a:off x="539750" y="1020764"/>
              <a:ext cx="994683" cy="45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latin typeface="Allegro BT" charset="0"/>
                </a:rPr>
                <a:t>Atome</a:t>
              </a:r>
              <a:endParaRPr lang="en-US" sz="1400" dirty="0">
                <a:latin typeface="Allegro BT" charset="0"/>
              </a:endParaRPr>
            </a:p>
          </p:txBody>
        </p:sp>
        <p:grpSp>
          <p:nvGrpSpPr>
            <p:cNvPr id="228" name="Group 283"/>
            <p:cNvGrpSpPr>
              <a:grpSpLocks/>
            </p:cNvGrpSpPr>
            <p:nvPr/>
          </p:nvGrpSpPr>
          <p:grpSpPr bwMode="auto">
            <a:xfrm>
              <a:off x="2155825" y="5853113"/>
              <a:ext cx="1449388" cy="76200"/>
              <a:chOff x="1584" y="2976"/>
              <a:chExt cx="960" cy="48"/>
            </a:xfrm>
          </p:grpSpPr>
          <p:grpSp>
            <p:nvGrpSpPr>
              <p:cNvPr id="236" name="Group 284"/>
              <p:cNvGrpSpPr>
                <a:grpSpLocks/>
              </p:cNvGrpSpPr>
              <p:nvPr/>
            </p:nvGrpSpPr>
            <p:grpSpPr bwMode="auto">
              <a:xfrm>
                <a:off x="1584" y="2976"/>
                <a:ext cx="480" cy="48"/>
                <a:chOff x="1680" y="3120"/>
                <a:chExt cx="1056" cy="96"/>
              </a:xfrm>
            </p:grpSpPr>
            <p:grpSp>
              <p:nvGrpSpPr>
                <p:cNvPr id="276" name="Group 285"/>
                <p:cNvGrpSpPr>
                  <a:grpSpLocks/>
                </p:cNvGrpSpPr>
                <p:nvPr/>
              </p:nvGrpSpPr>
              <p:grpSpPr bwMode="auto">
                <a:xfrm>
                  <a:off x="1680" y="3120"/>
                  <a:ext cx="528" cy="96"/>
                  <a:chOff x="1584" y="2160"/>
                  <a:chExt cx="1056" cy="144"/>
                </a:xfrm>
              </p:grpSpPr>
              <p:grpSp>
                <p:nvGrpSpPr>
                  <p:cNvPr id="296" name="Group 286"/>
                  <p:cNvGrpSpPr>
                    <a:grpSpLocks/>
                  </p:cNvGrpSpPr>
                  <p:nvPr/>
                </p:nvGrpSpPr>
                <p:grpSpPr bwMode="auto">
                  <a:xfrm>
                    <a:off x="1584" y="2160"/>
                    <a:ext cx="528" cy="144"/>
                    <a:chOff x="1440" y="1104"/>
                    <a:chExt cx="1056" cy="240"/>
                  </a:xfrm>
                </p:grpSpPr>
                <p:grpSp>
                  <p:nvGrpSpPr>
                    <p:cNvPr id="306" name="Group 2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68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311" name="AutoShape 2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312" name="AutoShape 289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313" name="AutoShape 29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307" name="Group 291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40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308" name="AutoShape 2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309" name="AutoShape 293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310" name="AutoShape 2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  <p:grpSp>
                <p:nvGrpSpPr>
                  <p:cNvPr id="297" name="Group 295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2112" y="2160"/>
                    <a:ext cx="528" cy="144"/>
                    <a:chOff x="1440" y="1104"/>
                    <a:chExt cx="1056" cy="240"/>
                  </a:xfrm>
                </p:grpSpPr>
                <p:grpSp>
                  <p:nvGrpSpPr>
                    <p:cNvPr id="298" name="Group 2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68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303" name="AutoShape 29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304" name="AutoShape 29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305" name="AutoShape 29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299" name="Group 300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40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300" name="AutoShape 3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301" name="AutoShape 30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302" name="AutoShape 3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</p:grpSp>
            <p:grpSp>
              <p:nvGrpSpPr>
                <p:cNvPr id="277" name="Group 304"/>
                <p:cNvGrpSpPr>
                  <a:grpSpLocks/>
                </p:cNvGrpSpPr>
                <p:nvPr/>
              </p:nvGrpSpPr>
              <p:grpSpPr bwMode="auto">
                <a:xfrm>
                  <a:off x="2208" y="3120"/>
                  <a:ext cx="528" cy="96"/>
                  <a:chOff x="1584" y="2160"/>
                  <a:chExt cx="1056" cy="144"/>
                </a:xfrm>
              </p:grpSpPr>
              <p:grpSp>
                <p:nvGrpSpPr>
                  <p:cNvPr id="278" name="Group 305"/>
                  <p:cNvGrpSpPr>
                    <a:grpSpLocks/>
                  </p:cNvGrpSpPr>
                  <p:nvPr/>
                </p:nvGrpSpPr>
                <p:grpSpPr bwMode="auto">
                  <a:xfrm>
                    <a:off x="1584" y="2160"/>
                    <a:ext cx="528" cy="144"/>
                    <a:chOff x="1440" y="1104"/>
                    <a:chExt cx="1056" cy="240"/>
                  </a:xfrm>
                </p:grpSpPr>
                <p:grpSp>
                  <p:nvGrpSpPr>
                    <p:cNvPr id="288" name="Group 3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68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93" name="AutoShape 3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94" name="AutoShape 30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95" name="AutoShape 30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289" name="Group 310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40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90" name="AutoShape 3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91" name="AutoShape 31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92" name="AutoShape 31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  <p:grpSp>
                <p:nvGrpSpPr>
                  <p:cNvPr id="279" name="Group 314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2112" y="2160"/>
                    <a:ext cx="528" cy="144"/>
                    <a:chOff x="1440" y="1104"/>
                    <a:chExt cx="1056" cy="240"/>
                  </a:xfrm>
                </p:grpSpPr>
                <p:grpSp>
                  <p:nvGrpSpPr>
                    <p:cNvPr id="280" name="Group 3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68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85" name="AutoShape 3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86" name="AutoShape 31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87" name="AutoShape 3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281" name="Group 319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40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82" name="AutoShape 3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83" name="AutoShape 32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84" name="AutoShape 3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</p:grpSp>
          </p:grpSp>
          <p:grpSp>
            <p:nvGrpSpPr>
              <p:cNvPr id="237" name="Group 323"/>
              <p:cNvGrpSpPr>
                <a:grpSpLocks/>
              </p:cNvGrpSpPr>
              <p:nvPr/>
            </p:nvGrpSpPr>
            <p:grpSpPr bwMode="auto">
              <a:xfrm>
                <a:off x="2064" y="2976"/>
                <a:ext cx="480" cy="48"/>
                <a:chOff x="1680" y="3120"/>
                <a:chExt cx="1056" cy="96"/>
              </a:xfrm>
            </p:grpSpPr>
            <p:grpSp>
              <p:nvGrpSpPr>
                <p:cNvPr id="238" name="Group 324"/>
                <p:cNvGrpSpPr>
                  <a:grpSpLocks/>
                </p:cNvGrpSpPr>
                <p:nvPr/>
              </p:nvGrpSpPr>
              <p:grpSpPr bwMode="auto">
                <a:xfrm>
                  <a:off x="1680" y="3120"/>
                  <a:ext cx="528" cy="96"/>
                  <a:chOff x="1584" y="2160"/>
                  <a:chExt cx="1056" cy="144"/>
                </a:xfrm>
              </p:grpSpPr>
              <p:grpSp>
                <p:nvGrpSpPr>
                  <p:cNvPr id="258" name="Group 325"/>
                  <p:cNvGrpSpPr>
                    <a:grpSpLocks/>
                  </p:cNvGrpSpPr>
                  <p:nvPr/>
                </p:nvGrpSpPr>
                <p:grpSpPr bwMode="auto">
                  <a:xfrm>
                    <a:off x="1584" y="2160"/>
                    <a:ext cx="528" cy="144"/>
                    <a:chOff x="1440" y="1104"/>
                    <a:chExt cx="1056" cy="240"/>
                  </a:xfrm>
                </p:grpSpPr>
                <p:grpSp>
                  <p:nvGrpSpPr>
                    <p:cNvPr id="268" name="Group 3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68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73" name="AutoShape 3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74" name="AutoShape 328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75" name="AutoShape 32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269" name="Group 330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40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70" name="AutoShape 3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71" name="AutoShape 332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72" name="AutoShape 3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  <p:grpSp>
                <p:nvGrpSpPr>
                  <p:cNvPr id="259" name="Group 334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2112" y="2160"/>
                    <a:ext cx="528" cy="144"/>
                    <a:chOff x="1440" y="1104"/>
                    <a:chExt cx="1056" cy="240"/>
                  </a:xfrm>
                </p:grpSpPr>
                <p:grpSp>
                  <p:nvGrpSpPr>
                    <p:cNvPr id="260" name="Group 3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68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65" name="AutoShape 3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66" name="AutoShape 33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67" name="AutoShape 3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261" name="Group 339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40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62" name="AutoShape 34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63" name="AutoShape 34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64" name="AutoShape 34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</p:grpSp>
            <p:grpSp>
              <p:nvGrpSpPr>
                <p:cNvPr id="239" name="Group 343"/>
                <p:cNvGrpSpPr>
                  <a:grpSpLocks/>
                </p:cNvGrpSpPr>
                <p:nvPr/>
              </p:nvGrpSpPr>
              <p:grpSpPr bwMode="auto">
                <a:xfrm>
                  <a:off x="2208" y="3120"/>
                  <a:ext cx="528" cy="96"/>
                  <a:chOff x="1584" y="2160"/>
                  <a:chExt cx="1056" cy="144"/>
                </a:xfrm>
              </p:grpSpPr>
              <p:grpSp>
                <p:nvGrpSpPr>
                  <p:cNvPr id="240" name="Group 344"/>
                  <p:cNvGrpSpPr>
                    <a:grpSpLocks/>
                  </p:cNvGrpSpPr>
                  <p:nvPr/>
                </p:nvGrpSpPr>
                <p:grpSpPr bwMode="auto">
                  <a:xfrm>
                    <a:off x="1584" y="2160"/>
                    <a:ext cx="528" cy="144"/>
                    <a:chOff x="1440" y="1104"/>
                    <a:chExt cx="1056" cy="240"/>
                  </a:xfrm>
                </p:grpSpPr>
                <p:grpSp>
                  <p:nvGrpSpPr>
                    <p:cNvPr id="250" name="Group 3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68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55" name="AutoShape 3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56" name="AutoShape 347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57" name="AutoShape 3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251" name="Group 349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40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52" name="AutoShape 3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53" name="AutoShape 351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54" name="AutoShape 3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  <p:grpSp>
                <p:nvGrpSpPr>
                  <p:cNvPr id="241" name="Group 353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2112" y="2160"/>
                    <a:ext cx="528" cy="144"/>
                    <a:chOff x="1440" y="1104"/>
                    <a:chExt cx="1056" cy="240"/>
                  </a:xfrm>
                </p:grpSpPr>
                <p:grpSp>
                  <p:nvGrpSpPr>
                    <p:cNvPr id="242" name="Group 3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68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47" name="AutoShape 3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48" name="AutoShape 356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49" name="AutoShape 3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  <p:grpSp>
                  <p:nvGrpSpPr>
                    <p:cNvPr id="243" name="Group 358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40" y="1104"/>
                      <a:ext cx="528" cy="240"/>
                      <a:chOff x="1632" y="240"/>
                      <a:chExt cx="1248" cy="576"/>
                    </a:xfrm>
                  </p:grpSpPr>
                  <p:sp>
                    <p:nvSpPr>
                      <p:cNvPr id="244" name="AutoShape 3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32" y="240"/>
                        <a:ext cx="416" cy="576"/>
                      </a:xfrm>
                      <a:custGeom>
                        <a:avLst/>
                        <a:gdLst>
                          <a:gd name="G0" fmla="+- 10728 0 0"/>
                          <a:gd name="G1" fmla="+- -11573410 0 0"/>
                          <a:gd name="G2" fmla="+- 0 0 -11573410"/>
                          <a:gd name="T0" fmla="*/ 0 256 1"/>
                          <a:gd name="T1" fmla="*/ 180 256 1"/>
                          <a:gd name="G3" fmla="+- -11573410 T0 T1"/>
                          <a:gd name="T2" fmla="*/ 0 256 1"/>
                          <a:gd name="T3" fmla="*/ 90 256 1"/>
                          <a:gd name="G4" fmla="+- -11573410 T2 T3"/>
                          <a:gd name="G5" fmla="*/ G4 2 1"/>
                          <a:gd name="T4" fmla="*/ 90 256 1"/>
                          <a:gd name="T5" fmla="*/ 0 256 1"/>
                          <a:gd name="G6" fmla="+- -11573410 T4 T5"/>
                          <a:gd name="G7" fmla="*/ G6 2 1"/>
                          <a:gd name="G8" fmla="abs -11573410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28"/>
                          <a:gd name="G18" fmla="*/ 10728 1 2"/>
                          <a:gd name="G19" fmla="+- G18 5400 0"/>
                          <a:gd name="G20" fmla="cos G19 -11573410"/>
                          <a:gd name="G21" fmla="sin G19 -11573410"/>
                          <a:gd name="G22" fmla="+- G20 10800 0"/>
                          <a:gd name="G23" fmla="+- G21 10800 0"/>
                          <a:gd name="G24" fmla="+- 10800 0 G20"/>
                          <a:gd name="G25" fmla="+- 10728 10800 0"/>
                          <a:gd name="G26" fmla="?: G9 G17 G25"/>
                          <a:gd name="G27" fmla="?: G9 0 21600"/>
                          <a:gd name="G28" fmla="cos 10800 -11573410"/>
                          <a:gd name="G29" fmla="sin 10800 -11573410"/>
                          <a:gd name="G30" fmla="sin 10728 -11573410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573410 G34 0"/>
                          <a:gd name="G36" fmla="?: G6 G35 G31"/>
                          <a:gd name="G37" fmla="+- 21600 0 G36"/>
                          <a:gd name="G38" fmla="?: G4 0 G33"/>
                          <a:gd name="G39" fmla="?: -11573410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54 w 21600"/>
                          <a:gd name="T15" fmla="*/ 10160 h 21600"/>
                          <a:gd name="T16" fmla="*/ 10800 w 21600"/>
                          <a:gd name="T17" fmla="*/ 72 h 21600"/>
                          <a:gd name="T18" fmla="*/ 21546 w 21600"/>
                          <a:gd name="T19" fmla="*/ 10160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163"/>
                            </a:moveTo>
                            <a:cubicBezTo>
                              <a:pt x="428" y="4495"/>
                              <a:pt x="5122" y="71"/>
                              <a:pt x="10800" y="71"/>
                            </a:cubicBezTo>
                            <a:cubicBezTo>
                              <a:pt x="16477" y="71"/>
                              <a:pt x="21171" y="4495"/>
                              <a:pt x="21509" y="10163"/>
                            </a:cubicBezTo>
                            <a:lnTo>
                              <a:pt x="21580" y="10158"/>
                            </a:lnTo>
                            <a:cubicBezTo>
                              <a:pt x="21241" y="4453"/>
                              <a:pt x="16515" y="0"/>
                              <a:pt x="10799" y="0"/>
                            </a:cubicBezTo>
                            <a:cubicBezTo>
                              <a:pt x="5084" y="0"/>
                              <a:pt x="358" y="4453"/>
                              <a:pt x="19" y="10158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45" name="AutoShape 360"/>
                      <p:cNvSpPr>
                        <a:spLocks noChangeArrowheads="1"/>
                      </p:cNvSpPr>
                      <p:nvPr/>
                    </p:nvSpPr>
                    <p:spPr bwMode="auto">
                      <a:xfrm flipV="1">
                        <a:off x="2048" y="240"/>
                        <a:ext cx="416" cy="576"/>
                      </a:xfrm>
                      <a:custGeom>
                        <a:avLst/>
                        <a:gdLst>
                          <a:gd name="G0" fmla="+- 10800 0 0"/>
                          <a:gd name="G1" fmla="+- 11746497 0 0"/>
                          <a:gd name="G2" fmla="+- 0 0 11746497"/>
                          <a:gd name="T0" fmla="*/ 0 256 1"/>
                          <a:gd name="T1" fmla="*/ 180 256 1"/>
                          <a:gd name="G3" fmla="+- 11746497 T0 T1"/>
                          <a:gd name="T2" fmla="*/ 0 256 1"/>
                          <a:gd name="T3" fmla="*/ 90 256 1"/>
                          <a:gd name="G4" fmla="+- 11746497 T2 T3"/>
                          <a:gd name="G5" fmla="*/ G4 2 1"/>
                          <a:gd name="T4" fmla="*/ 90 256 1"/>
                          <a:gd name="T5" fmla="*/ 0 256 1"/>
                          <a:gd name="G6" fmla="+- 11746497 T4 T5"/>
                          <a:gd name="G7" fmla="*/ G6 2 1"/>
                          <a:gd name="G8" fmla="abs 11746497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800"/>
                          <a:gd name="G18" fmla="*/ 10800 1 2"/>
                          <a:gd name="G19" fmla="+- G18 5400 0"/>
                          <a:gd name="G20" fmla="cos G19 11746497"/>
                          <a:gd name="G21" fmla="sin G19 11746497"/>
                          <a:gd name="G22" fmla="+- G20 10800 0"/>
                          <a:gd name="G23" fmla="+- G21 10800 0"/>
                          <a:gd name="G24" fmla="+- 10800 0 G20"/>
                          <a:gd name="G25" fmla="+- 10800 10800 0"/>
                          <a:gd name="G26" fmla="?: G9 G17 G25"/>
                          <a:gd name="G27" fmla="?: G9 0 21600"/>
                          <a:gd name="G28" fmla="cos 10800 11746497"/>
                          <a:gd name="G29" fmla="sin 10800 11746497"/>
                          <a:gd name="G30" fmla="sin 10800 11746497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11746497 G34 0"/>
                          <a:gd name="G36" fmla="?: G6 G35 G31"/>
                          <a:gd name="G37" fmla="+- 21600 0 G36"/>
                          <a:gd name="G38" fmla="?: G4 0 G33"/>
                          <a:gd name="G39" fmla="?: 11746497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0 w 21600"/>
                          <a:gd name="T15" fmla="*/ 10943 h 21600"/>
                          <a:gd name="T16" fmla="*/ 10800 w 21600"/>
                          <a:gd name="T17" fmla="*/ 0 h 21600"/>
                          <a:gd name="T18" fmla="*/ 21600 w 21600"/>
                          <a:gd name="T19" fmla="*/ 10943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0" y="10943"/>
                            </a:moveTo>
                            <a:cubicBezTo>
                              <a:pt x="0" y="10895"/>
                              <a:pt x="0" y="10847"/>
                              <a:pt x="0" y="10800"/>
                            </a:cubicBezTo>
                            <a:cubicBezTo>
                              <a:pt x="0" y="4835"/>
                              <a:pt x="4835" y="0"/>
                              <a:pt x="10800" y="0"/>
                            </a:cubicBezTo>
                            <a:cubicBezTo>
                              <a:pt x="16764" y="0"/>
                              <a:pt x="21600" y="4835"/>
                              <a:pt x="21600" y="10800"/>
                            </a:cubicBezTo>
                            <a:cubicBezTo>
                              <a:pt x="21599" y="10847"/>
                              <a:pt x="21599" y="10895"/>
                              <a:pt x="21599" y="10943"/>
                            </a:cubicBezTo>
                            <a:cubicBezTo>
                              <a:pt x="21599" y="10895"/>
                              <a:pt x="21600" y="10847"/>
                              <a:pt x="21600" y="10800"/>
                            </a:cubicBezTo>
                            <a:cubicBezTo>
                              <a:pt x="21600" y="4835"/>
                              <a:pt x="16764" y="0"/>
                              <a:pt x="10800" y="0"/>
                            </a:cubicBezTo>
                            <a:cubicBezTo>
                              <a:pt x="4835" y="0"/>
                              <a:pt x="0" y="4835"/>
                              <a:pt x="0" y="10800"/>
                            </a:cubicBezTo>
                            <a:cubicBezTo>
                              <a:pt x="-1" y="10847"/>
                              <a:pt x="0" y="10895"/>
                              <a:pt x="0" y="10943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  <p:sp>
                    <p:nvSpPr>
                      <p:cNvPr id="246" name="AutoShape 3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64" y="240"/>
                        <a:ext cx="416" cy="576"/>
                      </a:xfrm>
                      <a:custGeom>
                        <a:avLst/>
                        <a:gdLst>
                          <a:gd name="G0" fmla="+- 10713 0 0"/>
                          <a:gd name="G1" fmla="+- -11704641 0 0"/>
                          <a:gd name="G2" fmla="+- 0 0 -11704641"/>
                          <a:gd name="T0" fmla="*/ 0 256 1"/>
                          <a:gd name="T1" fmla="*/ 180 256 1"/>
                          <a:gd name="G3" fmla="+- -11704641 T0 T1"/>
                          <a:gd name="T2" fmla="*/ 0 256 1"/>
                          <a:gd name="T3" fmla="*/ 90 256 1"/>
                          <a:gd name="G4" fmla="+- -11704641 T2 T3"/>
                          <a:gd name="G5" fmla="*/ G4 2 1"/>
                          <a:gd name="T4" fmla="*/ 90 256 1"/>
                          <a:gd name="T5" fmla="*/ 0 256 1"/>
                          <a:gd name="G6" fmla="+- -11704641 T4 T5"/>
                          <a:gd name="G7" fmla="*/ G6 2 1"/>
                          <a:gd name="G8" fmla="abs -11704641"/>
                          <a:gd name="T6" fmla="*/ 0 256 1"/>
                          <a:gd name="T7" fmla="*/ 90 256 1"/>
                          <a:gd name="G9" fmla="+- G8 T6 T7"/>
                          <a:gd name="G10" fmla="?: G9 G7 G5"/>
                          <a:gd name="T8" fmla="*/ 0 256 1"/>
                          <a:gd name="T9" fmla="*/ 360 256 1"/>
                          <a:gd name="G11" fmla="+- G10 T8 T9"/>
                          <a:gd name="G12" fmla="?: G10 G11 G10"/>
                          <a:gd name="T10" fmla="*/ 0 256 1"/>
                          <a:gd name="T11" fmla="*/ 360 256 1"/>
                          <a:gd name="G13" fmla="+- G12 T10 T11"/>
                          <a:gd name="G14" fmla="?: G12 G13 G12"/>
                          <a:gd name="G15" fmla="+- 0 0 G14"/>
                          <a:gd name="G16" fmla="+- 10800 0 0"/>
                          <a:gd name="G17" fmla="+- 10800 0 10713"/>
                          <a:gd name="G18" fmla="*/ 10713 1 2"/>
                          <a:gd name="G19" fmla="+- G18 5400 0"/>
                          <a:gd name="G20" fmla="cos G19 -11704641"/>
                          <a:gd name="G21" fmla="sin G19 -11704641"/>
                          <a:gd name="G22" fmla="+- G20 10800 0"/>
                          <a:gd name="G23" fmla="+- G21 10800 0"/>
                          <a:gd name="G24" fmla="+- 10800 0 G20"/>
                          <a:gd name="G25" fmla="+- 10713 10800 0"/>
                          <a:gd name="G26" fmla="?: G9 G17 G25"/>
                          <a:gd name="G27" fmla="?: G9 0 21600"/>
                          <a:gd name="G28" fmla="cos 10800 -11704641"/>
                          <a:gd name="G29" fmla="sin 10800 -11704641"/>
                          <a:gd name="G30" fmla="sin 10713 -11704641"/>
                          <a:gd name="G31" fmla="+- G28 10800 0"/>
                          <a:gd name="G32" fmla="+- G29 10800 0"/>
                          <a:gd name="G33" fmla="+- G30 10800 0"/>
                          <a:gd name="G34" fmla="?: G4 0 G31"/>
                          <a:gd name="G35" fmla="?: -11704641 G34 0"/>
                          <a:gd name="G36" fmla="?: G6 G35 G31"/>
                          <a:gd name="G37" fmla="+- 21600 0 G36"/>
                          <a:gd name="G38" fmla="?: G4 0 G33"/>
                          <a:gd name="G39" fmla="?: -11704641 G38 G32"/>
                          <a:gd name="G40" fmla="?: G6 G39 0"/>
                          <a:gd name="G41" fmla="?: G4 G32 21600"/>
                          <a:gd name="G42" fmla="?: G6 G41 G33"/>
                          <a:gd name="T12" fmla="*/ 10800 w 21600"/>
                          <a:gd name="T13" fmla="*/ 0 h 21600"/>
                          <a:gd name="T14" fmla="*/ 46 w 21600"/>
                          <a:gd name="T15" fmla="*/ 10536 h 21600"/>
                          <a:gd name="T16" fmla="*/ 10800 w 21600"/>
                          <a:gd name="T17" fmla="*/ 87 h 21600"/>
                          <a:gd name="T18" fmla="*/ 21554 w 21600"/>
                          <a:gd name="T19" fmla="*/ 10536 h 21600"/>
                          <a:gd name="T20" fmla="*/ G36 w 21600"/>
                          <a:gd name="T21" fmla="*/ G40 h 21600"/>
                          <a:gd name="T22" fmla="*/ G37 w 21600"/>
                          <a:gd name="T23" fmla="*/ G42 h 21600"/>
                        </a:gdLst>
                        <a:ahLst/>
                        <a:cxnLst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</a:cxnLst>
                        <a:rect l="T20" t="T21" r="T22" b="T23"/>
                        <a:pathLst>
                          <a:path w="21600" h="21600">
                            <a:moveTo>
                              <a:pt x="90" y="10538"/>
                            </a:moveTo>
                            <a:cubicBezTo>
                              <a:pt x="232" y="4725"/>
                              <a:pt x="4985" y="86"/>
                              <a:pt x="10800" y="86"/>
                            </a:cubicBezTo>
                            <a:cubicBezTo>
                              <a:pt x="16614" y="86"/>
                              <a:pt x="21367" y="4725"/>
                              <a:pt x="21509" y="10538"/>
                            </a:cubicBezTo>
                            <a:lnTo>
                              <a:pt x="21596" y="10535"/>
                            </a:lnTo>
                            <a:cubicBezTo>
                              <a:pt x="21453" y="4675"/>
                              <a:pt x="16661" y="0"/>
                              <a:pt x="10799" y="0"/>
                            </a:cubicBezTo>
                            <a:cubicBezTo>
                              <a:pt x="4938" y="0"/>
                              <a:pt x="146" y="4675"/>
                              <a:pt x="3" y="10535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fr-FR" sz="1400"/>
                      </a:p>
                    </p:txBody>
                  </p:sp>
                </p:grpSp>
              </p:grpSp>
            </p:grpSp>
          </p:grpSp>
        </p:grpSp>
        <p:grpSp>
          <p:nvGrpSpPr>
            <p:cNvPr id="229" name="Group 362"/>
            <p:cNvGrpSpPr>
              <a:grpSpLocks/>
            </p:cNvGrpSpPr>
            <p:nvPr/>
          </p:nvGrpSpPr>
          <p:grpSpPr bwMode="auto">
            <a:xfrm>
              <a:off x="1089025" y="5853113"/>
              <a:ext cx="144463" cy="152400"/>
              <a:chOff x="1632" y="2880"/>
              <a:chExt cx="96" cy="96"/>
            </a:xfrm>
          </p:grpSpPr>
          <p:sp>
            <p:nvSpPr>
              <p:cNvPr id="232" name="Oval 363"/>
              <p:cNvSpPr>
                <a:spLocks noChangeArrowheads="1"/>
              </p:cNvSpPr>
              <p:nvPr/>
            </p:nvSpPr>
            <p:spPr bwMode="auto">
              <a:xfrm>
                <a:off x="1632" y="28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fr-FR" sz="1400">
                  <a:latin typeface="Times New Roman" charset="0"/>
                </a:endParaRPr>
              </a:p>
            </p:txBody>
          </p:sp>
          <p:sp>
            <p:nvSpPr>
              <p:cNvPr id="233" name="AutoShape 364"/>
              <p:cNvSpPr>
                <a:spLocks noChangeArrowheads="1"/>
              </p:cNvSpPr>
              <p:nvPr/>
            </p:nvSpPr>
            <p:spPr bwMode="auto">
              <a:xfrm flipH="1">
                <a:off x="1680" y="2928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234" name="AutoShape 365"/>
              <p:cNvSpPr>
                <a:spLocks noChangeArrowheads="1"/>
              </p:cNvSpPr>
              <p:nvPr/>
            </p:nvSpPr>
            <p:spPr bwMode="auto">
              <a:xfrm flipH="1">
                <a:off x="1680" y="2880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  <p:sp>
            <p:nvSpPr>
              <p:cNvPr id="235" name="AutoShape 366"/>
              <p:cNvSpPr>
                <a:spLocks noChangeArrowheads="1"/>
              </p:cNvSpPr>
              <p:nvPr/>
            </p:nvSpPr>
            <p:spPr bwMode="auto">
              <a:xfrm flipH="1">
                <a:off x="1632" y="2880"/>
                <a:ext cx="48" cy="48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400"/>
              </a:p>
            </p:txBody>
          </p:sp>
        </p:grpSp>
        <p:sp>
          <p:nvSpPr>
            <p:cNvPr id="230" name="Text Box 367"/>
            <p:cNvSpPr txBox="1">
              <a:spLocks noChangeArrowheads="1"/>
            </p:cNvSpPr>
            <p:nvPr/>
          </p:nvSpPr>
          <p:spPr bwMode="auto">
            <a:xfrm>
              <a:off x="920750" y="3684588"/>
              <a:ext cx="487715" cy="45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p</a:t>
              </a:r>
            </a:p>
          </p:txBody>
        </p:sp>
        <p:sp>
          <p:nvSpPr>
            <p:cNvPr id="231" name="Text Box 368"/>
            <p:cNvSpPr txBox="1">
              <a:spLocks noChangeArrowheads="1"/>
            </p:cNvSpPr>
            <p:nvPr/>
          </p:nvSpPr>
          <p:spPr bwMode="auto">
            <a:xfrm>
              <a:off x="1012826" y="4405312"/>
              <a:ext cx="472606" cy="452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i="1">
                  <a:latin typeface="Times New Roman" charset="0"/>
                </a:rPr>
                <a:t>n</a:t>
              </a:r>
            </a:p>
          </p:txBody>
        </p:sp>
      </p:grpSp>
      <p:sp>
        <p:nvSpPr>
          <p:cNvPr id="385" name="ZoneTexte 384"/>
          <p:cNvSpPr txBox="1"/>
          <p:nvPr/>
        </p:nvSpPr>
        <p:spPr>
          <a:xfrm>
            <a:off x="6610523" y="725488"/>
            <a:ext cx="3454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/ à grande énergie (E = </a:t>
            </a:r>
            <a:r>
              <a:rPr lang="fr-FR" dirty="0" err="1" smtClean="0"/>
              <a:t>hc</a:t>
            </a:r>
            <a:r>
              <a:rPr lang="fr-FR" dirty="0" smtClean="0"/>
              <a:t>/</a:t>
            </a:r>
            <a:r>
              <a:rPr lang="fr-FR" dirty="0" smtClean="0">
                <a:latin typeface="Symbol" charset="2"/>
                <a:cs typeface="Symbol" charset="2"/>
              </a:rPr>
              <a:t>l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384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Les Plateformes </a:t>
            </a:r>
            <a:r>
              <a:rPr lang="en-ZA" dirty="0"/>
              <a:t>- I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7601" y="1517576"/>
            <a:ext cx="10585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 smtClean="0">
                <a:solidFill>
                  <a:srgbClr val="FF0000"/>
                </a:solidFill>
                <a:latin typeface="+mn-lt"/>
              </a:rPr>
              <a:t>ALTO: </a:t>
            </a:r>
            <a:r>
              <a:rPr lang="en-ZA" sz="1600" dirty="0" smtClean="0">
                <a:solidFill>
                  <a:srgbClr val="000000"/>
                </a:solidFill>
                <a:latin typeface="+mn-lt"/>
              </a:rPr>
              <a:t>Plateforme d</a:t>
            </a:r>
            <a:r>
              <a:rPr lang="en-ZA" sz="1600" dirty="0" smtClean="0">
                <a:latin typeface="+mn-lt"/>
              </a:rPr>
              <a:t>e 2 accélérateurs dédiés à la physique et astrophysique nucléaire et à l’interdisciplinaire:</a:t>
            </a:r>
            <a:endParaRPr lang="en-ZA" sz="1600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600" b="1" dirty="0" smtClean="0">
                <a:latin typeface="+mn-lt"/>
              </a:rPr>
              <a:t>Tandem de 15 MV pour produire des faisceaux d’ions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sz="1600" b="1" dirty="0" smtClean="0">
                <a:latin typeface="+mn-lt"/>
              </a:rPr>
              <a:t>Accélérateur linéaire d’électrons pour produire des faisceaux d’ions radioactifs par photofission de l’U </a:t>
            </a:r>
          </a:p>
          <a:p>
            <a:endParaRPr lang="en-ZA" sz="1600" dirty="0">
              <a:latin typeface="+mn-lt"/>
            </a:endParaRPr>
          </a:p>
          <a:p>
            <a:r>
              <a:rPr lang="en-ZA" sz="1600" dirty="0">
                <a:latin typeface="+mn-lt"/>
              </a:rPr>
              <a:t>			</a:t>
            </a:r>
          </a:p>
        </p:txBody>
      </p:sp>
      <p:grpSp>
        <p:nvGrpSpPr>
          <p:cNvPr id="12" name="Groupe 17">
            <a:extLst>
              <a:ext uri="{FF2B5EF4-FFF2-40B4-BE49-F238E27FC236}">
                <a16:creationId xmlns:a16="http://schemas.microsoft.com/office/drawing/2014/main" xmlns="" id="{4862B8CF-8F17-EC4C-8391-A8EC260A3090}"/>
              </a:ext>
            </a:extLst>
          </p:cNvPr>
          <p:cNvGrpSpPr/>
          <p:nvPr/>
        </p:nvGrpSpPr>
        <p:grpSpPr>
          <a:xfrm>
            <a:off x="1065907" y="3022226"/>
            <a:ext cx="9351292" cy="1663702"/>
            <a:chOff x="747150" y="3970159"/>
            <a:chExt cx="9351292" cy="1663702"/>
          </a:xfrm>
        </p:grpSpPr>
        <p:pic>
          <p:nvPicPr>
            <p:cNvPr id="13" name="Image 9">
              <a:extLst>
                <a:ext uri="{FF2B5EF4-FFF2-40B4-BE49-F238E27FC236}">
                  <a16:creationId xmlns:a16="http://schemas.microsoft.com/office/drawing/2014/main" xmlns="" id="{1D2268AA-5AAE-5E44-9E4C-7D500F07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150" y="3985367"/>
              <a:ext cx="9317736" cy="1641416"/>
            </a:xfrm>
            <a:prstGeom prst="rect">
              <a:avLst/>
            </a:prstGeom>
          </p:spPr>
        </p:pic>
        <p:pic>
          <p:nvPicPr>
            <p:cNvPr id="14" name="Picture 2" descr="D:\temporaire\DETECTEURS_TANDEM_ALTO\Radioactivité\BEDO\Photos BEDO\__IGP2656.jpg">
              <a:extLst>
                <a:ext uri="{FF2B5EF4-FFF2-40B4-BE49-F238E27FC236}">
                  <a16:creationId xmlns:a16="http://schemas.microsoft.com/office/drawing/2014/main" xmlns="" id="{F20DAABE-7225-5A45-B031-7D22708FA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488" y="3998383"/>
              <a:ext cx="1081819" cy="162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D:\temporaire\DETECTEURS_TANDEM_ALTO\Radioactivité\BEDO\Photos BEDO\IMG_0154.JPG">
              <a:extLst>
                <a:ext uri="{FF2B5EF4-FFF2-40B4-BE49-F238E27FC236}">
                  <a16:creationId xmlns:a16="http://schemas.microsoft.com/office/drawing/2014/main" xmlns="" id="{3FCBCBCE-8594-B241-B963-FDA3A09B7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863" y="4024152"/>
              <a:ext cx="1196844" cy="160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 1">
              <a:extLst>
                <a:ext uri="{FF2B5EF4-FFF2-40B4-BE49-F238E27FC236}">
                  <a16:creationId xmlns:a16="http://schemas.microsoft.com/office/drawing/2014/main" xmlns="" id="{E8AB4B07-A008-8547-B503-DDA8EFC41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6707" y="4012779"/>
              <a:ext cx="1184450" cy="1582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 15">
              <a:extLst>
                <a:ext uri="{FF2B5EF4-FFF2-40B4-BE49-F238E27FC236}">
                  <a16:creationId xmlns:a16="http://schemas.microsoft.com/office/drawing/2014/main" xmlns="" id="{2BDBB75C-D2A1-EC4B-BB1A-792F53A6F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14882" y="3970159"/>
              <a:ext cx="2303954" cy="163378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E15DA33-C06D-D546-8C22-7F212A41F64B}"/>
                </a:ext>
              </a:extLst>
            </p:cNvPr>
            <p:cNvSpPr/>
            <p:nvPr/>
          </p:nvSpPr>
          <p:spPr>
            <a:xfrm>
              <a:off x="9418836" y="3975544"/>
              <a:ext cx="679606" cy="16583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25888"/>
            <a:ext cx="2808311" cy="9525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10800000" flipV="1">
            <a:off x="8554739" y="2741712"/>
            <a:ext cx="1857996" cy="648072"/>
          </a:xfrm>
          <a:prstGeom prst="ellipse">
            <a:avLst/>
          </a:prstGeom>
          <a:solidFill>
            <a:srgbClr val="FF67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Ouverte aux utilisateurs externes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87749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Les Plateformes </a:t>
            </a:r>
            <a:r>
              <a:rPr lang="en-ZA" dirty="0"/>
              <a:t>- II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8" name="Espace réservé du numéro de diapositive 3"/>
          <p:cNvSpPr txBox="1">
            <a:spLocks/>
          </p:cNvSpPr>
          <p:nvPr/>
        </p:nvSpPr>
        <p:spPr>
          <a:xfrm>
            <a:off x="8159407" y="5714820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6" y="1263473"/>
            <a:ext cx="5421808" cy="17166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18235" y="799237"/>
            <a:ext cx="66938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ZA" b="1" dirty="0" smtClean="0">
                <a:solidFill>
                  <a:srgbClr val="FF0000"/>
                </a:solidFill>
                <a:latin typeface="+mn-lt"/>
              </a:rPr>
              <a:t>Andromède </a:t>
            </a:r>
            <a:r>
              <a:rPr lang="en-ZA" sz="1600" dirty="0">
                <a:latin typeface="+mn-lt"/>
              </a:rPr>
              <a:t>: </a:t>
            </a:r>
            <a:r>
              <a:rPr lang="en-ZA" sz="1600" b="1" dirty="0" smtClean="0">
                <a:latin typeface="+mn-lt"/>
              </a:rPr>
              <a:t>plateforme multidisciplinaire délivrant des faisceaux de plusieurs MeV: </a:t>
            </a:r>
            <a:r>
              <a:rPr lang="en-ZA" sz="1600" dirty="0" smtClean="0">
                <a:latin typeface="+mn-lt"/>
              </a:rPr>
              <a:t>protons</a:t>
            </a:r>
            <a:r>
              <a:rPr lang="en-ZA" sz="1600" dirty="0">
                <a:latin typeface="+mn-lt"/>
              </a:rPr>
              <a:t>, </a:t>
            </a:r>
            <a:r>
              <a:rPr lang="en-ZA" sz="1600" dirty="0" smtClean="0">
                <a:latin typeface="+mn-lt"/>
              </a:rPr>
              <a:t>ions multichargés, molécules d’or et nanoparticules. </a:t>
            </a:r>
            <a:endParaRPr lang="en-ZA" sz="1600" dirty="0">
              <a:latin typeface="+mn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7776"/>
            <a:ext cx="2376264" cy="11675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075" y="3245774"/>
            <a:ext cx="4189759" cy="20765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22491" y="2597696"/>
            <a:ext cx="4100063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 err="1">
                <a:solidFill>
                  <a:srgbClr val="FF0000"/>
                </a:solidFill>
                <a:latin typeface="+mn-lt"/>
              </a:rPr>
              <a:t>JANNuS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-SCALP</a:t>
            </a:r>
            <a:r>
              <a:rPr lang="en-US" sz="1600" dirty="0">
                <a:latin typeface="+mn-lt"/>
              </a:rPr>
              <a:t> : </a:t>
            </a:r>
            <a:r>
              <a:rPr lang="en-US" sz="1600" dirty="0" err="1" smtClean="0">
                <a:latin typeface="+mn-lt"/>
              </a:rPr>
              <a:t>plateforme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interdisciplinaire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regroupant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d</a:t>
            </a:r>
            <a:r>
              <a:rPr lang="en-US" sz="1600" b="1" dirty="0" err="1" smtClean="0">
                <a:latin typeface="+mn-lt"/>
              </a:rPr>
              <a:t>ifférents</a:t>
            </a:r>
            <a:r>
              <a:rPr lang="en-US" sz="1600" b="1" dirty="0" smtClean="0">
                <a:latin typeface="+mn-lt"/>
              </a:rPr>
              <a:t> </a:t>
            </a:r>
            <a:r>
              <a:rPr lang="en-US" sz="1600" b="1" dirty="0" err="1" smtClean="0">
                <a:latin typeface="+mn-lt"/>
              </a:rPr>
              <a:t>équipements</a:t>
            </a:r>
            <a:r>
              <a:rPr lang="en-US" sz="1600" b="1" dirty="0" smtClean="0">
                <a:latin typeface="+mn-lt"/>
              </a:rPr>
              <a:t> pour </a:t>
            </a:r>
            <a:r>
              <a:rPr lang="en-US" sz="1600" b="1" dirty="0" err="1" smtClean="0">
                <a:latin typeface="+mn-lt"/>
              </a:rPr>
              <a:t>l’irradiation</a:t>
            </a:r>
            <a:r>
              <a:rPr lang="en-US" sz="1600" b="1" dirty="0" smtClean="0">
                <a:latin typeface="+mn-lt"/>
              </a:rPr>
              <a:t> (Tandem ARAMIS de 2 MV), </a:t>
            </a:r>
            <a:r>
              <a:rPr lang="en-US" sz="1600" b="1" dirty="0" err="1" smtClean="0">
                <a:latin typeface="+mn-lt"/>
              </a:rPr>
              <a:t>l’implantation</a:t>
            </a:r>
            <a:r>
              <a:rPr lang="en-US" sz="1600" b="1" dirty="0" smtClean="0">
                <a:latin typeface="+mn-lt"/>
              </a:rPr>
              <a:t> (</a:t>
            </a:r>
            <a:r>
              <a:rPr lang="en-US" sz="1600" b="1" dirty="0" err="1" smtClean="0">
                <a:latin typeface="+mn-lt"/>
              </a:rPr>
              <a:t>implanteur</a:t>
            </a:r>
            <a:r>
              <a:rPr lang="en-US" sz="1600" b="1" dirty="0" smtClean="0">
                <a:latin typeface="+mn-lt"/>
              </a:rPr>
              <a:t> IRMA de 190 kV) et </a:t>
            </a:r>
            <a:r>
              <a:rPr lang="en-US" sz="1600" b="1" dirty="0" err="1" smtClean="0">
                <a:latin typeface="+mn-lt"/>
              </a:rPr>
              <a:t>l’analyse</a:t>
            </a:r>
            <a:r>
              <a:rPr lang="en-US" sz="1600" b="1" dirty="0" smtClean="0">
                <a:latin typeface="+mn-lt"/>
              </a:rPr>
              <a:t>. </a:t>
            </a:r>
            <a:endParaRPr lang="en-US" sz="1600" dirty="0">
              <a:latin typeface="+mn-lt"/>
            </a:endParaRPr>
          </a:p>
        </p:txBody>
      </p:sp>
      <p:sp>
        <p:nvSpPr>
          <p:cNvPr id="18" name="Ellipse 17"/>
          <p:cNvSpPr/>
          <p:nvPr/>
        </p:nvSpPr>
        <p:spPr>
          <a:xfrm rot="10800000" flipV="1">
            <a:off x="6466507" y="4757936"/>
            <a:ext cx="1857996" cy="648072"/>
          </a:xfrm>
          <a:prstGeom prst="ellipse">
            <a:avLst/>
          </a:prstGeom>
          <a:solidFill>
            <a:srgbClr val="FF67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Ouverte aux utilisateurs externes</a:t>
            </a:r>
            <a:endParaRPr lang="fr-FR" sz="1200" dirty="0"/>
          </a:p>
        </p:txBody>
      </p:sp>
      <p:sp>
        <p:nvSpPr>
          <p:cNvPr id="19" name="Ellipse 18"/>
          <p:cNvSpPr/>
          <p:nvPr/>
        </p:nvSpPr>
        <p:spPr>
          <a:xfrm rot="10800000" flipV="1">
            <a:off x="5674419" y="1445568"/>
            <a:ext cx="1857996" cy="648072"/>
          </a:xfrm>
          <a:prstGeom prst="ellipse">
            <a:avLst/>
          </a:prstGeom>
          <a:solidFill>
            <a:srgbClr val="FF67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Ouverte aux utilisateurs externes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5037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Les Plateformes </a:t>
            </a:r>
            <a:r>
              <a:rPr lang="en-ZA" dirty="0"/>
              <a:t>- III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17/12/2020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467" y="3101752"/>
            <a:ext cx="3816424" cy="19532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3819" y="3317776"/>
            <a:ext cx="50773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ZA" b="1" dirty="0" smtClean="0">
                <a:solidFill>
                  <a:srgbClr val="FF0000"/>
                </a:solidFill>
                <a:latin typeface="+mn-lt"/>
              </a:rPr>
              <a:t>SUPRATECH: </a:t>
            </a:r>
            <a:r>
              <a:rPr lang="en-ZA" sz="1600" dirty="0" smtClean="0">
                <a:latin typeface="+mn-lt"/>
              </a:rPr>
              <a:t>Plateforme </a:t>
            </a:r>
            <a:r>
              <a:rPr lang="en-ZA" sz="1600" dirty="0">
                <a:latin typeface="+mn-lt"/>
              </a:rPr>
              <a:t>dédiée à la R&amp;D sur les cavités supraconductrices des futurs accélérateurs de particules de haute énergie et de grande puissance. </a:t>
            </a:r>
            <a:r>
              <a:rPr lang="en-ZA" sz="1600" dirty="0" smtClean="0">
                <a:latin typeface="+mn-lt"/>
              </a:rPr>
              <a:t>Equipements </a:t>
            </a:r>
            <a:r>
              <a:rPr lang="en-ZA" sz="1600" dirty="0">
                <a:latin typeface="+mn-lt"/>
              </a:rPr>
              <a:t>pour préparer, emballer, assembler et tester les cavités RF supraconductrices pour les projets IJCLab.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084" y="1085528"/>
            <a:ext cx="5942198" cy="11884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2243" y="987250"/>
            <a:ext cx="44879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ZA" b="1" dirty="0" smtClean="0">
                <a:solidFill>
                  <a:srgbClr val="FF0000"/>
                </a:solidFill>
                <a:latin typeface="+mn-lt"/>
              </a:rPr>
              <a:t>LASERIX</a:t>
            </a:r>
            <a:r>
              <a:rPr lang="en-ZA" sz="1600" dirty="0" smtClean="0">
                <a:latin typeface="+mn-lt"/>
              </a:rPr>
              <a:t>: Plateforme </a:t>
            </a:r>
            <a:r>
              <a:rPr lang="en-ZA" sz="1600" dirty="0">
                <a:latin typeface="+mn-lt"/>
              </a:rPr>
              <a:t>laser fournissant des sources cohérentes, intenses et brèves (50fs à 10 ps) dans les domaines du proche infrarouge (800 nm) et de </a:t>
            </a:r>
            <a:r>
              <a:rPr lang="en-ZA" sz="1600" dirty="0" smtClean="0">
                <a:latin typeface="+mn-lt"/>
              </a:rPr>
              <a:t>l'Extrême UV </a:t>
            </a:r>
            <a:r>
              <a:rPr lang="en-ZA" sz="1600" dirty="0">
                <a:latin typeface="+mn-lt"/>
              </a:rPr>
              <a:t>(30 à 90 eV). Sera complété par le photo-injecteur d'électrons (PHIL).</a:t>
            </a:r>
          </a:p>
        </p:txBody>
      </p:sp>
      <p:sp>
        <p:nvSpPr>
          <p:cNvPr id="14" name="Ellipse 13"/>
          <p:cNvSpPr/>
          <p:nvPr/>
        </p:nvSpPr>
        <p:spPr>
          <a:xfrm rot="10800000" flipV="1">
            <a:off x="8901458" y="1877616"/>
            <a:ext cx="1857996" cy="648072"/>
          </a:xfrm>
          <a:prstGeom prst="ellipse">
            <a:avLst/>
          </a:prstGeom>
          <a:solidFill>
            <a:srgbClr val="FF67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Ouverte aux utilisateurs externes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3859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 plus d’information…</a:t>
            </a:r>
            <a:endParaRPr lang="fr-FR" dirty="0"/>
          </a:p>
        </p:txBody>
      </p:sp>
      <p:pic>
        <p:nvPicPr>
          <p:cNvPr id="10" name="Espace réservé du contenu 9" descr="Stage3eme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43" b="-7843"/>
          <a:stretch>
            <a:fillRect/>
          </a:stretch>
        </p:blipFill>
        <p:spPr>
          <a:xfrm>
            <a:off x="101014" y="581472"/>
            <a:ext cx="7055799" cy="5040560"/>
          </a:xfrm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IJCLab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330603" y="1661592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•"/>
            </a:pPr>
            <a:r>
              <a:rPr lang="fr-FR" sz="1800" dirty="0" smtClean="0"/>
              <a:t>Ouverture au grand public lors des journées du patrimoine et la fête de la science</a:t>
            </a:r>
          </a:p>
          <a:p>
            <a:endParaRPr lang="fr-FR" sz="1800" dirty="0" smtClean="0"/>
          </a:p>
          <a:p>
            <a:pPr marL="342900" indent="-342900">
              <a:buFontTx/>
              <a:buChar char="•"/>
            </a:pPr>
            <a:r>
              <a:rPr lang="fr-FR" sz="1800" dirty="0" smtClean="0"/>
              <a:t>Des classes peuvent être accueillies ponctuellement pour des visites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41974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IJCLab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930003" y="2453680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Merci de votre attention !</a:t>
            </a:r>
            <a:endParaRPr lang="fr-FR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295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EF60783-8862-224C-97E9-E43CD0DE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>
                <a:latin typeface="+mn-lt"/>
              </a:rPr>
              <a:t>IJCLab </a:t>
            </a:r>
            <a:r>
              <a:rPr lang="en-US" dirty="0" smtClean="0">
                <a:latin typeface="+mn-lt"/>
              </a:rPr>
              <a:t>en </a:t>
            </a:r>
            <a:r>
              <a:rPr lang="en-US" dirty="0" err="1" smtClean="0">
                <a:latin typeface="+mn-lt"/>
              </a:rPr>
              <a:t>bref</a:t>
            </a:r>
            <a:r>
              <a:rPr lang="x-none" dirty="0" smtClean="0">
                <a:latin typeface="+mn-lt"/>
              </a:rPr>
              <a:t> </a:t>
            </a:r>
            <a:r>
              <a:rPr lang="x-none" dirty="0">
                <a:latin typeface="+mn-lt"/>
              </a:rPr>
              <a:t>(2)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E6F0E7-161E-ED41-A583-65118677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92AEB8-E046-4A44-833F-A25DE211C323}"/>
              </a:ext>
            </a:extLst>
          </p:cNvPr>
          <p:cNvSpPr txBox="1"/>
          <p:nvPr/>
        </p:nvSpPr>
        <p:spPr>
          <a:xfrm>
            <a:off x="669863" y="907313"/>
            <a:ext cx="9433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Comprendre</a:t>
            </a:r>
            <a:r>
              <a:rPr lang="en-US" dirty="0" smtClean="0"/>
              <a:t> les </a:t>
            </a:r>
            <a:r>
              <a:rPr lang="en-US" dirty="0" err="1" smtClean="0"/>
              <a:t>origines</a:t>
            </a:r>
            <a:r>
              <a:rPr lang="en-US" dirty="0" smtClean="0"/>
              <a:t> de la </a:t>
            </a:r>
            <a:r>
              <a:rPr lang="en-US" dirty="0" err="1" smtClean="0"/>
              <a:t>matière</a:t>
            </a:r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BB254D-E973-B742-BE88-E841E25A67CD}"/>
              </a:ext>
            </a:extLst>
          </p:cNvPr>
          <p:cNvSpPr txBox="1"/>
          <p:nvPr/>
        </p:nvSpPr>
        <p:spPr>
          <a:xfrm>
            <a:off x="5962450" y="4390345"/>
            <a:ext cx="4320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Objets</a:t>
            </a:r>
            <a:r>
              <a:rPr lang="en-US" dirty="0" smtClean="0"/>
              <a:t>/</a:t>
            </a:r>
            <a:r>
              <a:rPr lang="en-US" dirty="0" err="1" smtClean="0"/>
              <a:t>Evénements</a:t>
            </a:r>
            <a:r>
              <a:rPr lang="en-US" dirty="0" smtClean="0"/>
              <a:t> </a:t>
            </a:r>
            <a:r>
              <a:rPr lang="en-US" dirty="0" err="1" smtClean="0"/>
              <a:t>astrophysiques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x-none" dirty="0" smtClean="0"/>
              <a:t>(</a:t>
            </a:r>
            <a:r>
              <a:rPr lang="en-US" dirty="0" smtClean="0"/>
              <a:t>sources de </a:t>
            </a:r>
            <a:r>
              <a:rPr lang="en-US" dirty="0" err="1" smtClean="0"/>
              <a:t>particules</a:t>
            </a:r>
            <a:r>
              <a:rPr lang="en-US" dirty="0" smtClean="0"/>
              <a:t>, </a:t>
            </a:r>
            <a:r>
              <a:rPr lang="en-US" dirty="0" err="1" smtClean="0"/>
              <a:t>d’ondes</a:t>
            </a:r>
            <a:r>
              <a:rPr lang="en-US" dirty="0"/>
              <a:t> </a:t>
            </a:r>
            <a:r>
              <a:rPr lang="en-US" dirty="0" smtClean="0"/>
              <a:t>et sites de </a:t>
            </a:r>
            <a:r>
              <a:rPr lang="en-US" dirty="0" err="1" smtClean="0"/>
              <a:t>nucléonsynthèse</a:t>
            </a:r>
            <a:r>
              <a:rPr lang="x-none" dirty="0" smtClean="0"/>
              <a:t>)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6E3AA2-8EA3-EC41-8E3B-0A5D587AB74C}"/>
              </a:ext>
            </a:extLst>
          </p:cNvPr>
          <p:cNvSpPr txBox="1"/>
          <p:nvPr/>
        </p:nvSpPr>
        <p:spPr>
          <a:xfrm>
            <a:off x="1302614" y="4325888"/>
            <a:ext cx="28219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Cosmologie</a:t>
            </a:r>
            <a:endParaRPr lang="x-none" dirty="0"/>
          </a:p>
          <a:p>
            <a:pPr algn="ctr"/>
            <a:r>
              <a:rPr lang="x-none" dirty="0" smtClean="0"/>
              <a:t>(</a:t>
            </a:r>
            <a:r>
              <a:rPr lang="fr-FR" dirty="0" smtClean="0"/>
              <a:t>évolution de l’univers</a:t>
            </a:r>
            <a:r>
              <a:rPr lang="x-none" dirty="0" smtClean="0"/>
              <a:t>)</a:t>
            </a:r>
            <a:endParaRPr lang="x-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F5209D-4737-D640-8DE0-4348D03F2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99" y="1733600"/>
            <a:ext cx="3410404" cy="2510436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9" name="Image 8" descr="338c5d6f19_95892_01-intro-8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7" y="1733600"/>
            <a:ext cx="4896544" cy="254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43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EF60783-8862-224C-97E9-E43CD0DE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>
                <a:latin typeface="+mn-lt"/>
              </a:rPr>
              <a:t>IJCLab </a:t>
            </a:r>
            <a:r>
              <a:rPr lang="en-US" dirty="0" smtClean="0">
                <a:latin typeface="+mn-lt"/>
              </a:rPr>
              <a:t>en </a:t>
            </a:r>
            <a:r>
              <a:rPr lang="en-US" dirty="0" err="1" smtClean="0">
                <a:latin typeface="+mn-lt"/>
              </a:rPr>
              <a:t>bref</a:t>
            </a:r>
            <a:r>
              <a:rPr lang="x-none" dirty="0" smtClean="0">
                <a:latin typeface="+mn-lt"/>
              </a:rPr>
              <a:t> </a:t>
            </a:r>
            <a:r>
              <a:rPr lang="x-none" dirty="0">
                <a:latin typeface="+mn-lt"/>
              </a:rPr>
              <a:t>(3)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E6F0E7-161E-ED41-A583-65118677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92AEB8-E046-4A44-833F-A25DE211C323}"/>
              </a:ext>
            </a:extLst>
          </p:cNvPr>
          <p:cNvSpPr txBox="1"/>
          <p:nvPr/>
        </p:nvSpPr>
        <p:spPr>
          <a:xfrm>
            <a:off x="1137915" y="797496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Conception et </a:t>
            </a:r>
            <a:r>
              <a:rPr lang="en-US" dirty="0" err="1" smtClean="0"/>
              <a:t>développement</a:t>
            </a:r>
            <a:r>
              <a:rPr lang="en-US" dirty="0" smtClean="0"/>
              <a:t> des </a:t>
            </a:r>
            <a:r>
              <a:rPr lang="en-US" dirty="0" err="1" smtClean="0"/>
              <a:t>outils</a:t>
            </a:r>
            <a:r>
              <a:rPr lang="en-US" dirty="0" smtClean="0"/>
              <a:t> </a:t>
            </a:r>
            <a:r>
              <a:rPr lang="en-US" dirty="0" err="1" smtClean="0"/>
              <a:t>nécessaires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ces</a:t>
            </a:r>
            <a:r>
              <a:rPr lang="en-US" dirty="0" smtClean="0"/>
              <a:t> </a:t>
            </a:r>
            <a:r>
              <a:rPr lang="en-US" dirty="0" err="1" smtClean="0"/>
              <a:t>études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55ABBB-4044-CD45-B440-3D271FF1C915}"/>
              </a:ext>
            </a:extLst>
          </p:cNvPr>
          <p:cNvSpPr/>
          <p:nvPr/>
        </p:nvSpPr>
        <p:spPr>
          <a:xfrm>
            <a:off x="2074019" y="4685928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Theorie</a:t>
            </a:r>
            <a:endParaRPr lang="x-non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3173055-1B7E-0F47-B1E1-0D456887AB63}"/>
              </a:ext>
            </a:extLst>
          </p:cNvPr>
          <p:cNvSpPr/>
          <p:nvPr/>
        </p:nvSpPr>
        <p:spPr>
          <a:xfrm>
            <a:off x="1930003" y="3596089"/>
            <a:ext cx="2088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dirty="0" smtClean="0"/>
              <a:t>Accelerat</a:t>
            </a:r>
            <a:r>
              <a:rPr lang="en-US" dirty="0" err="1" smtClean="0"/>
              <a:t>eu</a:t>
            </a:r>
            <a:r>
              <a:rPr lang="x-none" dirty="0" smtClean="0"/>
              <a:t>rs</a:t>
            </a:r>
            <a:endParaRPr lang="x-non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5CE2396-F291-4B43-BCEE-0F1E48CA5852}"/>
              </a:ext>
            </a:extLst>
          </p:cNvPr>
          <p:cNvSpPr/>
          <p:nvPr/>
        </p:nvSpPr>
        <p:spPr>
          <a:xfrm>
            <a:off x="6858061" y="3580182"/>
            <a:ext cx="1612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dirty="0" smtClean="0"/>
              <a:t>D</a:t>
            </a:r>
            <a:r>
              <a:rPr lang="en-US" dirty="0" err="1" smtClean="0"/>
              <a:t>é</a:t>
            </a:r>
            <a:r>
              <a:rPr lang="x-none" dirty="0" smtClean="0"/>
              <a:t>tect</a:t>
            </a:r>
            <a:r>
              <a:rPr lang="en-US" dirty="0" err="1" smtClean="0"/>
              <a:t>eu</a:t>
            </a:r>
            <a:r>
              <a:rPr lang="x-none" dirty="0" smtClean="0"/>
              <a:t>rs</a:t>
            </a:r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FE4A23-EF03-3743-8103-B8BAF3E7C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75" y="1373560"/>
            <a:ext cx="4039728" cy="2268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9E6810-5AA3-784F-B970-D4DF466A6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451" y="1373560"/>
            <a:ext cx="4039729" cy="2272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12A66D-B4F8-9B42-802B-0B9D3ED0F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072" y="4087062"/>
            <a:ext cx="3910630" cy="154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EF60783-8862-224C-97E9-E43CD0DE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dirty="0">
                <a:latin typeface="+mn-lt"/>
              </a:rPr>
              <a:t>IJCLab </a:t>
            </a:r>
            <a:r>
              <a:rPr lang="en-US" dirty="0" smtClean="0">
                <a:latin typeface="+mn-lt"/>
              </a:rPr>
              <a:t>en </a:t>
            </a:r>
            <a:r>
              <a:rPr lang="en-US" dirty="0" err="1" smtClean="0">
                <a:latin typeface="+mn-lt"/>
              </a:rPr>
              <a:t>bref</a:t>
            </a:r>
            <a:r>
              <a:rPr lang="x-none" dirty="0" smtClean="0">
                <a:latin typeface="+mn-lt"/>
              </a:rPr>
              <a:t> </a:t>
            </a:r>
            <a:r>
              <a:rPr lang="x-none" dirty="0">
                <a:latin typeface="+mn-lt"/>
              </a:rPr>
              <a:t>(4)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9E6F0E7-161E-ED41-A583-65118677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92AEB8-E046-4A44-833F-A25DE211C323}"/>
              </a:ext>
            </a:extLst>
          </p:cNvPr>
          <p:cNvSpPr txBox="1"/>
          <p:nvPr/>
        </p:nvSpPr>
        <p:spPr>
          <a:xfrm>
            <a:off x="1137915" y="991968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Outils</a:t>
            </a:r>
            <a:r>
              <a:rPr lang="en-US" dirty="0" smtClean="0"/>
              <a:t> et concepts appliqués </a:t>
            </a:r>
            <a:r>
              <a:rPr lang="en-US" dirty="0" err="1" smtClean="0"/>
              <a:t>dans</a:t>
            </a:r>
            <a:r>
              <a:rPr lang="en-US" dirty="0" smtClean="0"/>
              <a:t> des </a:t>
            </a:r>
            <a:r>
              <a:rPr lang="en-US" dirty="0" err="1" smtClean="0"/>
              <a:t>domaines</a:t>
            </a:r>
            <a:r>
              <a:rPr lang="en-US" dirty="0" smtClean="0"/>
              <a:t> </a:t>
            </a:r>
            <a:r>
              <a:rPr lang="en-US" dirty="0" err="1" smtClean="0"/>
              <a:t>ayant</a:t>
            </a:r>
            <a:r>
              <a:rPr lang="en-US" dirty="0" smtClean="0"/>
              <a:t> un impact </a:t>
            </a:r>
            <a:r>
              <a:rPr lang="en-US" dirty="0" err="1" smtClean="0"/>
              <a:t>sociétal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F83AF1-8E31-C741-A760-968BE05909F2}"/>
              </a:ext>
            </a:extLst>
          </p:cNvPr>
          <p:cNvSpPr/>
          <p:nvPr/>
        </p:nvSpPr>
        <p:spPr>
          <a:xfrm>
            <a:off x="921892" y="4440385"/>
            <a:ext cx="35381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Energie</a:t>
            </a:r>
            <a:r>
              <a:rPr lang="en-US" dirty="0" smtClean="0"/>
              <a:t> et </a:t>
            </a:r>
            <a:r>
              <a:rPr lang="en-US" dirty="0" err="1" smtClean="0"/>
              <a:t>environnement</a:t>
            </a:r>
            <a:r>
              <a:rPr lang="en-US" dirty="0" smtClean="0"/>
              <a:t> </a:t>
            </a:r>
            <a:r>
              <a:rPr lang="x-none" dirty="0" smtClean="0"/>
              <a:t>(</a:t>
            </a:r>
            <a:r>
              <a:rPr lang="en-US" dirty="0" err="1" smtClean="0"/>
              <a:t>énergie</a:t>
            </a:r>
            <a:r>
              <a:rPr lang="en-US" dirty="0" smtClean="0"/>
              <a:t> </a:t>
            </a:r>
            <a:r>
              <a:rPr lang="en-US" dirty="0" err="1" smtClean="0"/>
              <a:t>nucléaire</a:t>
            </a:r>
            <a:r>
              <a:rPr lang="en-US" dirty="0" smtClean="0"/>
              <a:t>, </a:t>
            </a:r>
            <a:r>
              <a:rPr lang="en-US" dirty="0" err="1" smtClean="0"/>
              <a:t>radiochimie</a:t>
            </a:r>
            <a:r>
              <a:rPr lang="x-none" dirty="0" smtClean="0"/>
              <a:t>...)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EBF0F33-72CF-6845-8B2F-F73AEE55A517}"/>
              </a:ext>
            </a:extLst>
          </p:cNvPr>
          <p:cNvSpPr txBox="1"/>
          <p:nvPr/>
        </p:nvSpPr>
        <p:spPr>
          <a:xfrm>
            <a:off x="6466507" y="4469904"/>
            <a:ext cx="3432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Physique de la santé</a:t>
            </a:r>
            <a:endParaRPr lang="x-none" dirty="0"/>
          </a:p>
          <a:p>
            <a:pPr algn="ctr"/>
            <a:r>
              <a:rPr lang="x-none" dirty="0"/>
              <a:t>(</a:t>
            </a:r>
            <a:r>
              <a:rPr lang="x-none" dirty="0" smtClean="0"/>
              <a:t>imag</a:t>
            </a:r>
            <a:r>
              <a:rPr lang="en-US" dirty="0" err="1" smtClean="0"/>
              <a:t>erie</a:t>
            </a:r>
            <a:r>
              <a:rPr lang="x-none" dirty="0" smtClean="0"/>
              <a:t>, </a:t>
            </a:r>
            <a:r>
              <a:rPr lang="fr-FR" dirty="0" err="1" smtClean="0"/>
              <a:t>t</a:t>
            </a:r>
            <a:r>
              <a:rPr lang="en-US" dirty="0" err="1" smtClean="0"/>
              <a:t>hérapie</a:t>
            </a:r>
            <a:r>
              <a:rPr lang="en-US" dirty="0" smtClean="0"/>
              <a:t> par irradiation..</a:t>
            </a:r>
            <a:r>
              <a:rPr lang="x-none" dirty="0" smtClean="0"/>
              <a:t>)</a:t>
            </a:r>
            <a:endParaRPr lang="x-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A02B7F-65D8-954A-9B1B-4B31A2A73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59" y="1841353"/>
            <a:ext cx="4680520" cy="2340260"/>
          </a:xfrm>
          <a:prstGeom prst="rect">
            <a:avLst/>
          </a:prstGeom>
        </p:spPr>
      </p:pic>
      <p:pic>
        <p:nvPicPr>
          <p:cNvPr id="12" name="Image 28">
            <a:extLst>
              <a:ext uri="{FF2B5EF4-FFF2-40B4-BE49-F238E27FC236}">
                <a16:creationId xmlns:a16="http://schemas.microsoft.com/office/drawing/2014/main" xmlns="" id="{F7E09F3B-A074-9147-A34F-3A6D05A78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48" y="1841353"/>
            <a:ext cx="2190759" cy="2334922"/>
          </a:xfrm>
          <a:prstGeom prst="rect">
            <a:avLst/>
          </a:prstGeom>
        </p:spPr>
      </p:pic>
      <p:pic>
        <p:nvPicPr>
          <p:cNvPr id="13" name="Image 29">
            <a:extLst>
              <a:ext uri="{FF2B5EF4-FFF2-40B4-BE49-F238E27FC236}">
                <a16:creationId xmlns:a16="http://schemas.microsoft.com/office/drawing/2014/main" xmlns="" id="{530C3491-D59D-CB4B-8741-5254A5A3C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002" y="1841353"/>
            <a:ext cx="2352241" cy="23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8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Organisation du Laboratoire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EE8002-7FE7-7C4F-8574-AECC91C95B7C}"/>
              </a:ext>
            </a:extLst>
          </p:cNvPr>
          <p:cNvSpPr txBox="1"/>
          <p:nvPr/>
        </p:nvSpPr>
        <p:spPr>
          <a:xfrm>
            <a:off x="7906667" y="869504"/>
            <a:ext cx="2621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740 memb</a:t>
            </a:r>
            <a:r>
              <a:rPr lang="fr-FR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x-none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x-non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220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chercheurs</a:t>
            </a:r>
            <a:endParaRPr lang="x-non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370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ingénieurs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techniciens</a:t>
            </a:r>
            <a:endParaRPr lang="x-non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762651" y="2597696"/>
            <a:ext cx="2860147" cy="2031325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BZ" sz="1400" b="1" dirty="0">
                <a:latin typeface="+mn-lt"/>
              </a:rPr>
              <a:t>7 Pôles de recherche</a:t>
            </a:r>
          </a:p>
          <a:p>
            <a:pPr algn="ctr"/>
            <a:endParaRPr lang="en-BZ" sz="1400" b="1" dirty="0">
              <a:latin typeface="+mn-lt"/>
            </a:endParaRPr>
          </a:p>
          <a:p>
            <a:pPr algn="ctr"/>
            <a:r>
              <a:rPr lang="en-BZ" sz="1400" b="1" dirty="0">
                <a:latin typeface="+mn-lt"/>
              </a:rPr>
              <a:t>1 Pôle Ingénierie</a:t>
            </a:r>
          </a:p>
          <a:p>
            <a:pPr algn="ctr"/>
            <a:endParaRPr lang="en-BZ" sz="1400" b="1" dirty="0">
              <a:latin typeface="+mn-lt"/>
            </a:endParaRPr>
          </a:p>
          <a:p>
            <a:pPr algn="ctr"/>
            <a:r>
              <a:rPr lang="en-BZ" sz="1400" b="1" dirty="0">
                <a:latin typeface="+mn-lt"/>
              </a:rPr>
              <a:t>1 Pôle Administration</a:t>
            </a:r>
          </a:p>
          <a:p>
            <a:pPr algn="ctr"/>
            <a:endParaRPr lang="en-BZ" sz="1400" b="1" dirty="0">
              <a:latin typeface="+mn-lt"/>
            </a:endParaRPr>
          </a:p>
          <a:p>
            <a:pPr algn="ctr"/>
            <a:r>
              <a:rPr lang="en-BZ" sz="1400" b="1" dirty="0" smtClean="0">
                <a:latin typeface="+mn-lt"/>
              </a:rPr>
              <a:t>Services Support</a:t>
            </a:r>
            <a:endParaRPr lang="en-BZ" sz="1400" b="1" dirty="0">
              <a:latin typeface="+mn-lt"/>
            </a:endParaRPr>
          </a:p>
          <a:p>
            <a:pPr algn="ctr"/>
            <a:endParaRPr lang="en-BZ" sz="1400" b="1" dirty="0">
              <a:latin typeface="+mn-lt"/>
            </a:endParaRPr>
          </a:p>
          <a:p>
            <a:pPr algn="ctr"/>
            <a:r>
              <a:rPr lang="en-BZ" sz="1400" b="1" dirty="0">
                <a:latin typeface="+mn-lt"/>
              </a:rPr>
              <a:t>5 </a:t>
            </a:r>
            <a:r>
              <a:rPr lang="en-BZ" sz="1400" b="1" dirty="0" smtClean="0">
                <a:latin typeface="+mn-lt"/>
              </a:rPr>
              <a:t>Plateformes</a:t>
            </a:r>
            <a:endParaRPr lang="en-BZ" sz="1400" dirty="0">
              <a:latin typeface="+mn-lt"/>
            </a:endParaRPr>
          </a:p>
        </p:txBody>
      </p:sp>
      <p:pic>
        <p:nvPicPr>
          <p:cNvPr id="5" name="Image 4" descr="orga-light-ijclab-structure-12072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472"/>
            <a:ext cx="7258595" cy="54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"/>
          <p:cNvSpPr txBox="1">
            <a:spLocks noGrp="1"/>
          </p:cNvSpPr>
          <p:nvPr>
            <p:ph type="sldNum" idx="12"/>
          </p:nvPr>
        </p:nvSpPr>
        <p:spPr>
          <a:xfrm>
            <a:off x="8159316" y="5714832"/>
            <a:ext cx="2422381" cy="3223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0" tIns="45710" rIns="91420" bIns="45710" rtlCol="0" anchor="ctr" anchorCtr="0">
            <a:noAutofit/>
          </a:bodyPr>
          <a:lstStyle/>
          <a:p>
            <a:fld id="{00000000-1234-1234-1234-123412341234}" type="slidenum">
              <a:rPr lang="fr" sz="1414"/>
              <a:pPr/>
              <a:t>7</a:t>
            </a:fld>
            <a:endParaRPr sz="1414"/>
          </a:p>
        </p:txBody>
      </p:sp>
      <p:pic>
        <p:nvPicPr>
          <p:cNvPr id="330" name="Google Shape;3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8359" y="154713"/>
            <a:ext cx="3444931" cy="104357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2"/>
          <p:cNvSpPr txBox="1"/>
          <p:nvPr/>
        </p:nvSpPr>
        <p:spPr>
          <a:xfrm>
            <a:off x="178715" y="1470488"/>
            <a:ext cx="2226937" cy="3910836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Mécanique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6600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- Bureau d’études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- Réalisations et montages mécaniques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sp>
        <p:nvSpPr>
          <p:cNvPr id="332" name="Google Shape;332;p42"/>
          <p:cNvSpPr txBox="1"/>
          <p:nvPr/>
        </p:nvSpPr>
        <p:spPr>
          <a:xfrm>
            <a:off x="2794099" y="1495172"/>
            <a:ext cx="2232248" cy="3910836"/>
          </a:xfrm>
          <a:prstGeom prst="rect">
            <a:avLst/>
          </a:prstGeom>
          <a:solidFill>
            <a:srgbClr val="FF6700"/>
          </a:solidFill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Informatique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6600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" sz="1600" dirty="0" smtClean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Exploitation</a:t>
            </a:r>
            <a:endParaRPr lang="en-US"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" sz="1600" dirty="0" smtClean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On-line</a:t>
            </a:r>
            <a:endParaRPr lang="en-US"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1600" dirty="0" err="1" smtClean="0">
                <a:solidFill>
                  <a:srgbClr val="FFFFFF"/>
                </a:solidFill>
                <a:ea typeface="Oswald"/>
                <a:cs typeface="Oswald"/>
                <a:sym typeface="Oswald"/>
              </a:rPr>
              <a:t>Développement</a:t>
            </a:r>
            <a:endParaRPr lang="en-US" sz="1600" dirty="0">
              <a:solidFill>
                <a:srgbClr val="FFFFFF"/>
              </a:solidFill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5386387" y="1470488"/>
            <a:ext cx="2160240" cy="3880059"/>
          </a:xfrm>
          <a:prstGeom prst="rect">
            <a:avLst/>
          </a:prstGeom>
          <a:solidFill>
            <a:srgbClr val="456487"/>
          </a:solidFill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Détecteurs et Instrumentation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400" dirty="0">
              <a:solidFill>
                <a:srgbClr val="FF6600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" sz="1600" dirty="0" smtClean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Détecteurs </a:t>
            </a: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de particules </a:t>
            </a:r>
            <a:endParaRPr lang="en-US"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" sz="1600" dirty="0" smtClean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Détecteurs</a:t>
            </a:r>
            <a:r>
              <a:rPr lang="en-US" sz="1600" dirty="0" smtClean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 </a:t>
            </a:r>
            <a:r>
              <a:rPr lang="fr" sz="1600" dirty="0" smtClean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cryogénique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 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sp>
        <p:nvSpPr>
          <p:cNvPr id="334" name="Google Shape;334;p42"/>
          <p:cNvSpPr txBox="1"/>
          <p:nvPr/>
        </p:nvSpPr>
        <p:spPr>
          <a:xfrm>
            <a:off x="8039879" y="1470488"/>
            <a:ext cx="2226937" cy="3910836"/>
          </a:xfrm>
          <a:prstGeom prst="rect">
            <a:avLst/>
          </a:prstGeom>
          <a:solidFill>
            <a:srgbClr val="FF6700"/>
          </a:solidFill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Electronique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- CAO prototypage -</a:t>
            </a:r>
            <a:r>
              <a:rPr lang="fr-FR" sz="1600" dirty="0" smtClean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réalisation</a:t>
            </a:r>
            <a:endParaRPr lang="en-US" sz="1600" dirty="0" smtClean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600" dirty="0" smtClean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- </a:t>
            </a: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Dev. analogiques et micro-électronique 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600" dirty="0">
                <a:solidFill>
                  <a:srgbClr val="FFFFFF"/>
                </a:solidFill>
                <a:latin typeface="+mn-lt"/>
                <a:ea typeface="Oswald"/>
                <a:cs typeface="Oswald"/>
                <a:sym typeface="Oswald"/>
              </a:rPr>
              <a:t>- Syst. numériques et acquisition</a:t>
            </a: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600" dirty="0">
              <a:solidFill>
                <a:srgbClr val="FFFFFF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sp>
        <p:nvSpPr>
          <p:cNvPr id="335" name="Google Shape;335;p42"/>
          <p:cNvSpPr txBox="1"/>
          <p:nvPr/>
        </p:nvSpPr>
        <p:spPr>
          <a:xfrm>
            <a:off x="6580026" y="665686"/>
            <a:ext cx="3546276" cy="94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2356" dirty="0">
                <a:latin typeface="Calibri"/>
                <a:ea typeface="Calibri"/>
                <a:cs typeface="Calibri"/>
                <a:sym typeface="Calibri"/>
              </a:rPr>
              <a:t>~ 180 personnes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2356" dirty="0">
                <a:latin typeface="Calibri"/>
                <a:ea typeface="Calibri"/>
                <a:cs typeface="Calibri"/>
                <a:sym typeface="Calibri"/>
              </a:rPr>
              <a:t>11 services  </a:t>
            </a:r>
            <a:endParaRPr sz="2356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4099" y="3511396"/>
            <a:ext cx="2166825" cy="851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8468" y="3854278"/>
            <a:ext cx="1877428" cy="116427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2"/>
          <p:cNvSpPr txBox="1"/>
          <p:nvPr/>
        </p:nvSpPr>
        <p:spPr>
          <a:xfrm>
            <a:off x="2812622" y="4250212"/>
            <a:ext cx="2502962" cy="4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296" dirty="0">
                <a:latin typeface="Oswald"/>
                <a:ea typeface="Oswald"/>
                <a:cs typeface="Oswald"/>
                <a:sym typeface="Oswald"/>
              </a:rPr>
              <a:t>Virtual Data datacenter </a:t>
            </a:r>
          </a:p>
        </p:txBody>
      </p:sp>
      <p:sp>
        <p:nvSpPr>
          <p:cNvPr id="339" name="Google Shape;339;p42"/>
          <p:cNvSpPr txBox="1"/>
          <p:nvPr/>
        </p:nvSpPr>
        <p:spPr>
          <a:xfrm>
            <a:off x="6538515" y="3821832"/>
            <a:ext cx="2502962" cy="41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296" dirty="0" smtClean="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Captin</a:t>
            </a:r>
            <a:r>
              <a:rPr lang="en-US" sz="1296" dirty="0" smtClean="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n</a:t>
            </a:r>
            <a:r>
              <a:rPr lang="fr" sz="1296" dirty="0" smtClean="0">
                <a:solidFill>
                  <a:srgbClr val="CCCCCC"/>
                </a:solidFill>
                <a:latin typeface="Oswald"/>
                <a:ea typeface="Oswald"/>
                <a:cs typeface="Oswald"/>
                <a:sym typeface="Oswald"/>
              </a:rPr>
              <a:t>ov</a:t>
            </a:r>
            <a:endParaRPr sz="1296" dirty="0">
              <a:solidFill>
                <a:srgbClr val="CCCCC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0" name="Google Shape;34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893" y="3084261"/>
            <a:ext cx="1840756" cy="1043578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2"/>
          <p:cNvSpPr txBox="1"/>
          <p:nvPr/>
        </p:nvSpPr>
        <p:spPr>
          <a:xfrm>
            <a:off x="168823" y="4223320"/>
            <a:ext cx="2121220" cy="416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296" dirty="0">
                <a:solidFill>
                  <a:srgbClr val="B7B7B7"/>
                </a:solidFill>
                <a:latin typeface="Oswald"/>
                <a:ea typeface="Oswald"/>
                <a:cs typeface="Oswald"/>
                <a:sym typeface="Oswald"/>
              </a:rPr>
              <a:t>700 </a:t>
            </a:r>
            <a:r>
              <a:rPr lang="fr" sz="1296" dirty="0" smtClean="0">
                <a:solidFill>
                  <a:srgbClr val="B7B7B7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lang="en-US" sz="1296" baseline="30000" dirty="0" smtClean="0">
                <a:solidFill>
                  <a:srgbClr val="B7B7B7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lang="fr" sz="1296" dirty="0" smtClean="0">
                <a:solidFill>
                  <a:srgbClr val="B7B7B7"/>
                </a:solidFill>
                <a:latin typeface="Oswald"/>
                <a:ea typeface="Oswald"/>
                <a:cs typeface="Oswald"/>
                <a:sym typeface="Oswald"/>
              </a:rPr>
              <a:t> d’atelier</a:t>
            </a:r>
          </a:p>
        </p:txBody>
      </p:sp>
      <p:pic>
        <p:nvPicPr>
          <p:cNvPr id="342" name="Google Shape;342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72641" y="3960727"/>
            <a:ext cx="1607528" cy="72305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2"/>
          <p:cNvSpPr txBox="1"/>
          <p:nvPr/>
        </p:nvSpPr>
        <p:spPr>
          <a:xfrm>
            <a:off x="8122691" y="4973960"/>
            <a:ext cx="2006046" cy="402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latin typeface="Oswald"/>
                <a:ea typeface="Oswald"/>
                <a:cs typeface="Oswald"/>
                <a:sym typeface="Oswald"/>
              </a:rPr>
              <a:t>Electronique pour Si</a:t>
            </a:r>
            <a:endParaRPr sz="1200"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" name="Image 17" descr="IMG_9841.jpe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4699" y="3749824"/>
            <a:ext cx="1728192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"/>
          <p:cNvSpPr txBox="1">
            <a:spLocks noGrp="1"/>
          </p:cNvSpPr>
          <p:nvPr>
            <p:ph type="sldNum" idx="12"/>
          </p:nvPr>
        </p:nvSpPr>
        <p:spPr>
          <a:xfrm>
            <a:off x="8159317" y="5714832"/>
            <a:ext cx="2422446" cy="3222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0" tIns="45710" rIns="91420" bIns="45710" rtlCol="0" anchor="ctr" anchorCtr="0">
            <a:noAutofit/>
          </a:bodyPr>
          <a:lstStyle/>
          <a:p>
            <a:fld id="{00000000-1234-1234-1234-123412341234}" type="slidenum">
              <a:rPr lang="fr" sz="1414"/>
              <a:pPr/>
              <a:t>8</a:t>
            </a:fld>
            <a:endParaRPr sz="1414"/>
          </a:p>
        </p:txBody>
      </p:sp>
      <p:grpSp>
        <p:nvGrpSpPr>
          <p:cNvPr id="293" name="Google Shape;293;p41"/>
          <p:cNvGrpSpPr/>
          <p:nvPr/>
        </p:nvGrpSpPr>
        <p:grpSpPr>
          <a:xfrm>
            <a:off x="463002" y="1745515"/>
            <a:ext cx="2564904" cy="892543"/>
            <a:chOff x="-1" y="1491962"/>
            <a:chExt cx="10772775" cy="2617902"/>
          </a:xfrm>
        </p:grpSpPr>
        <p:sp>
          <p:nvSpPr>
            <p:cNvPr id="294" name="Google Shape;294;p41"/>
            <p:cNvSpPr/>
            <p:nvPr/>
          </p:nvSpPr>
          <p:spPr>
            <a:xfrm>
              <a:off x="-1" y="1491962"/>
              <a:ext cx="10772775" cy="261790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0" tIns="45710" rIns="91420" bIns="4571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00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41" descr="Résultat de recherche d'images pour &quot;european gamma tracking array&quot;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749" y="1584386"/>
              <a:ext cx="1853135" cy="1622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41" descr="visuel_ALTO_sanslogos_redimensionner.jpg"/>
            <p:cNvPicPr preferRelativeResize="0"/>
            <p:nvPr/>
          </p:nvPicPr>
          <p:blipFill rotWithShape="1">
            <a:blip r:embed="rId4">
              <a:alphaModFix/>
            </a:blip>
            <a:srcRect l="13716"/>
            <a:stretch/>
          </p:blipFill>
          <p:spPr>
            <a:xfrm>
              <a:off x="6887683" y="1579680"/>
              <a:ext cx="2142317" cy="1216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41"/>
            <p:cNvPicPr preferRelativeResize="0"/>
            <p:nvPr/>
          </p:nvPicPr>
          <p:blipFill rotWithShape="1">
            <a:blip r:embed="rId5">
              <a:alphaModFix/>
            </a:blip>
            <a:srcRect l="1019" t="2319" r="31981" b="1590"/>
            <a:stretch/>
          </p:blipFill>
          <p:spPr>
            <a:xfrm>
              <a:off x="9166347" y="1606505"/>
              <a:ext cx="1507679" cy="12234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41"/>
            <p:cNvPicPr preferRelativeResize="0"/>
            <p:nvPr/>
          </p:nvPicPr>
          <p:blipFill rotWithShape="1">
            <a:blip r:embed="rId6">
              <a:alphaModFix/>
            </a:blip>
            <a:srcRect t="27528" b="42158"/>
            <a:stretch/>
          </p:blipFill>
          <p:spPr>
            <a:xfrm>
              <a:off x="100436" y="3313286"/>
              <a:ext cx="1687289" cy="724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41" descr="D:\temporaire\SNIF\logos images\Luc\logo-snif-V1-Fblanc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83050" y="2931245"/>
              <a:ext cx="1056097" cy="1056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41"/>
            <p:cNvPicPr preferRelativeResize="0"/>
            <p:nvPr/>
          </p:nvPicPr>
          <p:blipFill rotWithShape="1">
            <a:blip r:embed="rId8">
              <a:alphaModFix/>
            </a:blip>
            <a:srcRect r="3254" b="3759"/>
            <a:stretch/>
          </p:blipFill>
          <p:spPr>
            <a:xfrm>
              <a:off x="8705147" y="2931245"/>
              <a:ext cx="834038" cy="110622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301" name="Google Shape;301;p4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909826" y="3303279"/>
              <a:ext cx="1119197" cy="74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41" descr="view_from_12C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361430" y="1565627"/>
              <a:ext cx="3424905" cy="2437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905198" y="2900684"/>
              <a:ext cx="1649541" cy="1086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41" descr="IMG_3352.JP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032047" y="1576161"/>
              <a:ext cx="1223387" cy="16311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5" name="Google Shape;305;p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09250" y="1205185"/>
            <a:ext cx="1996945" cy="54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9821" y="2912466"/>
            <a:ext cx="2781932" cy="122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15">
            <a:alphaModFix/>
          </a:blip>
          <a:srcRect l="86256"/>
          <a:stretch/>
        </p:blipFill>
        <p:spPr>
          <a:xfrm>
            <a:off x="7092610" y="3029744"/>
            <a:ext cx="647838" cy="61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00012" y="3528340"/>
            <a:ext cx="2741320" cy="75300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1"/>
          <p:cNvSpPr txBox="1"/>
          <p:nvPr/>
        </p:nvSpPr>
        <p:spPr>
          <a:xfrm>
            <a:off x="7655911" y="3103964"/>
            <a:ext cx="2313880" cy="43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414">
                <a:solidFill>
                  <a:srgbClr val="FF6600"/>
                </a:solidFill>
                <a:latin typeface="Oswald"/>
                <a:ea typeface="Oswald"/>
                <a:cs typeface="Oswald"/>
                <a:sym typeface="Oswald"/>
              </a:rPr>
              <a:t>Energie et Environnement</a:t>
            </a:r>
            <a:endParaRPr sz="1414">
              <a:solidFill>
                <a:srgbClr val="FF66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0" name="Google Shape;310;p4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38676" y="4800733"/>
            <a:ext cx="2741275" cy="75300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3679987" y="4407016"/>
            <a:ext cx="2313880" cy="5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2356">
                <a:solidFill>
                  <a:srgbClr val="FF6600"/>
                </a:solidFill>
                <a:latin typeface="Oswald"/>
                <a:ea typeface="Oswald"/>
                <a:cs typeface="Oswald"/>
                <a:sym typeface="Oswald"/>
              </a:rPr>
              <a:t>Santé</a:t>
            </a:r>
            <a:endParaRPr sz="2356">
              <a:solidFill>
                <a:srgbClr val="FF66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2" name="Google Shape;312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478005" y="3355998"/>
            <a:ext cx="2971312" cy="81619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1"/>
          <p:cNvSpPr txBox="1"/>
          <p:nvPr/>
        </p:nvSpPr>
        <p:spPr>
          <a:xfrm>
            <a:off x="3538676" y="2912466"/>
            <a:ext cx="2313880" cy="5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2356">
                <a:solidFill>
                  <a:srgbClr val="FF6600"/>
                </a:solidFill>
                <a:latin typeface="Oswald"/>
                <a:ea typeface="Oswald"/>
                <a:cs typeface="Oswald"/>
                <a:sym typeface="Oswald"/>
              </a:rPr>
              <a:t>Théorie</a:t>
            </a:r>
            <a:endParaRPr sz="2356">
              <a:solidFill>
                <a:srgbClr val="FF66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14" name="Google Shape;314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477976" y="1783712"/>
            <a:ext cx="2971312" cy="81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20">
            <a:alphaModFix/>
          </a:blip>
          <a:srcRect/>
          <a:stretch/>
        </p:blipFill>
        <p:spPr>
          <a:xfrm>
            <a:off x="3538735" y="1310389"/>
            <a:ext cx="2741171" cy="50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899345" y="1490721"/>
            <a:ext cx="3035487" cy="9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567143" y="82054"/>
            <a:ext cx="2793049" cy="8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1"/>
          <p:cNvSpPr txBox="1"/>
          <p:nvPr/>
        </p:nvSpPr>
        <p:spPr>
          <a:xfrm>
            <a:off x="2544754" y="2912466"/>
            <a:ext cx="2006046" cy="43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414">
                <a:latin typeface="Calibri"/>
                <a:ea typeface="Calibri"/>
                <a:cs typeface="Calibri"/>
                <a:sym typeface="Calibri"/>
              </a:rPr>
              <a:t>~ 107</a:t>
            </a:r>
            <a:endParaRPr sz="1414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41"/>
          <p:cNvSpPr txBox="1"/>
          <p:nvPr/>
        </p:nvSpPr>
        <p:spPr>
          <a:xfrm>
            <a:off x="2480283" y="1310386"/>
            <a:ext cx="2006046" cy="43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414">
                <a:latin typeface="Calibri"/>
                <a:ea typeface="Calibri"/>
                <a:cs typeface="Calibri"/>
                <a:sym typeface="Calibri"/>
              </a:rPr>
              <a:t>~ 71</a:t>
            </a:r>
            <a:endParaRPr sz="1414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41"/>
          <p:cNvSpPr txBox="1"/>
          <p:nvPr/>
        </p:nvSpPr>
        <p:spPr>
          <a:xfrm>
            <a:off x="9490843" y="3317776"/>
            <a:ext cx="2006046" cy="43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414" dirty="0">
                <a:latin typeface="Calibri"/>
                <a:ea typeface="Calibri"/>
                <a:cs typeface="Calibri"/>
                <a:sym typeface="Calibri"/>
              </a:rPr>
              <a:t>~ 40</a:t>
            </a:r>
            <a:endParaRPr sz="1414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1"/>
          <p:cNvSpPr txBox="1"/>
          <p:nvPr/>
        </p:nvSpPr>
        <p:spPr>
          <a:xfrm>
            <a:off x="5646066" y="2948869"/>
            <a:ext cx="2006046" cy="43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414">
                <a:latin typeface="Calibri"/>
                <a:ea typeface="Calibri"/>
                <a:cs typeface="Calibri"/>
                <a:sym typeface="Calibri"/>
              </a:rPr>
              <a:t>~ 52</a:t>
            </a:r>
            <a:endParaRPr sz="1414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41"/>
          <p:cNvSpPr txBox="1"/>
          <p:nvPr/>
        </p:nvSpPr>
        <p:spPr>
          <a:xfrm>
            <a:off x="5646066" y="1490722"/>
            <a:ext cx="2006046" cy="43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414">
                <a:latin typeface="Calibri"/>
                <a:ea typeface="Calibri"/>
                <a:cs typeface="Calibri"/>
                <a:sym typeface="Calibri"/>
              </a:rPr>
              <a:t>~ 64</a:t>
            </a:r>
            <a:endParaRPr sz="1414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1"/>
          <p:cNvSpPr txBox="1"/>
          <p:nvPr/>
        </p:nvSpPr>
        <p:spPr>
          <a:xfrm>
            <a:off x="5736161" y="4370613"/>
            <a:ext cx="2006046" cy="435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414">
                <a:latin typeface="Calibri"/>
                <a:ea typeface="Calibri"/>
                <a:cs typeface="Calibri"/>
                <a:sym typeface="Calibri"/>
              </a:rPr>
              <a:t>~ 23</a:t>
            </a:r>
            <a:endParaRPr sz="1414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41"/>
          <p:cNvSpPr txBox="1"/>
          <p:nvPr/>
        </p:nvSpPr>
        <p:spPr>
          <a:xfrm>
            <a:off x="9206744" y="1310386"/>
            <a:ext cx="2006046" cy="870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414">
                <a:latin typeface="Calibri"/>
                <a:ea typeface="Calibri"/>
                <a:cs typeface="Calibri"/>
                <a:sym typeface="Calibri"/>
              </a:rPr>
              <a:t>~ 87 </a:t>
            </a:r>
            <a:endParaRPr sz="1414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" sz="1414">
                <a:latin typeface="Calibri"/>
                <a:ea typeface="Calibri"/>
                <a:cs typeface="Calibri"/>
                <a:sym typeface="Calibri"/>
              </a:rPr>
              <a:t>(incl. IT) </a:t>
            </a:r>
            <a:endParaRPr sz="1414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141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27DEC949-EEE7-B044-B01F-51C0546FFE90}"/>
              </a:ext>
            </a:extLst>
          </p:cNvPr>
          <p:cNvSpPr txBox="1"/>
          <p:nvPr/>
        </p:nvSpPr>
        <p:spPr>
          <a:xfrm>
            <a:off x="6970563" y="4757936"/>
            <a:ext cx="2332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6700"/>
                </a:solidFill>
                <a:latin typeface="+mn-lt"/>
              </a:rPr>
              <a:t>~ 130 </a:t>
            </a:r>
            <a:r>
              <a:rPr lang="fr-FR" sz="2400" dirty="0" smtClean="0">
                <a:solidFill>
                  <a:srgbClr val="FF6700"/>
                </a:solidFill>
                <a:latin typeface="+mn-lt"/>
              </a:rPr>
              <a:t>Doctorants</a:t>
            </a:r>
            <a:endParaRPr lang="fr-FR" sz="2400" dirty="0">
              <a:solidFill>
                <a:srgbClr val="FF67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Physique des </a:t>
            </a:r>
            <a:r>
              <a:rPr lang="en-US" dirty="0" err="1" smtClean="0"/>
              <a:t>Hautes</a:t>
            </a:r>
            <a:r>
              <a:rPr lang="en-US" dirty="0" smtClean="0"/>
              <a:t> Energies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456183" y="847155"/>
            <a:ext cx="8394700" cy="103822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F1C167BA-05C1-DA40-AF5B-37EF9CE7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2252" y="5714820"/>
            <a:ext cx="4896544" cy="322263"/>
          </a:xfrm>
        </p:spPr>
        <p:txBody>
          <a:bodyPr/>
          <a:lstStyle/>
          <a:p>
            <a:r>
              <a:rPr lang="fr-FR" dirty="0" err="1"/>
              <a:t>IJCLab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4FEA38E-81E9-AE4D-937B-BFB376F0E3C6}"/>
              </a:ext>
            </a:extLst>
          </p:cNvPr>
          <p:cNvSpPr/>
          <p:nvPr/>
        </p:nvSpPr>
        <p:spPr>
          <a:xfrm>
            <a:off x="5242371" y="1301552"/>
            <a:ext cx="54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dirty="0" smtClean="0"/>
              <a:t>Comprendre et tester le </a:t>
            </a:r>
            <a:r>
              <a:rPr lang="fr-FR" dirty="0" smtClean="0">
                <a:solidFill>
                  <a:srgbClr val="000090"/>
                </a:solidFill>
              </a:rPr>
              <a:t>Modèle Standard</a:t>
            </a:r>
          </a:p>
          <a:p>
            <a:endParaRPr lang="fr-FR" dirty="0" smtClean="0">
              <a:solidFill>
                <a:srgbClr val="00009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Dernier</a:t>
            </a:r>
            <a:r>
              <a:rPr lang="x-none" dirty="0" smtClean="0"/>
              <a:t> a</a:t>
            </a:r>
            <a:r>
              <a:rPr lang="en-US" dirty="0" err="1" smtClean="0"/>
              <a:t>jout</a:t>
            </a:r>
            <a:r>
              <a:rPr lang="x-none" dirty="0" smtClean="0"/>
              <a:t> </a:t>
            </a:r>
            <a:r>
              <a:rPr lang="x-none" dirty="0"/>
              <a:t>: </a:t>
            </a:r>
            <a:r>
              <a:rPr lang="en-US" dirty="0" smtClean="0"/>
              <a:t>Boson de Higgs (</a:t>
            </a:r>
            <a:r>
              <a:rPr lang="x-none" dirty="0" smtClean="0"/>
              <a:t>2012</a:t>
            </a:r>
            <a:r>
              <a:rPr lang="en-US" dirty="0" smtClean="0"/>
              <a:t>)</a:t>
            </a:r>
            <a:endParaRPr lang="x-none" dirty="0"/>
          </a:p>
        </p:txBody>
      </p:sp>
      <p:pic>
        <p:nvPicPr>
          <p:cNvPr id="3" name="Image 2" descr="cupcak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6838"/>
          <a:stretch/>
        </p:blipFill>
        <p:spPr>
          <a:xfrm>
            <a:off x="-14213" y="725487"/>
            <a:ext cx="5184577" cy="3357563"/>
          </a:xfrm>
          <a:prstGeom prst="rect">
            <a:avLst/>
          </a:prstGeom>
        </p:spPr>
      </p:pic>
      <p:grpSp>
        <p:nvGrpSpPr>
          <p:cNvPr id="30" name="Grouper 29"/>
          <p:cNvGrpSpPr/>
          <p:nvPr/>
        </p:nvGrpSpPr>
        <p:grpSpPr>
          <a:xfrm>
            <a:off x="2146027" y="4181872"/>
            <a:ext cx="1944216" cy="1490464"/>
            <a:chOff x="345827" y="4131568"/>
            <a:chExt cx="1944216" cy="1490464"/>
          </a:xfrm>
        </p:grpSpPr>
        <p:pic>
          <p:nvPicPr>
            <p:cNvPr id="21" name="Picture 49" descr="magnet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971" y="4325888"/>
              <a:ext cx="27003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50"/>
            <p:cNvGrpSpPr>
              <a:grpSpLocks/>
            </p:cNvGrpSpPr>
            <p:nvPr/>
          </p:nvGrpSpPr>
          <p:grpSpPr bwMode="auto">
            <a:xfrm>
              <a:off x="561851" y="4469904"/>
              <a:ext cx="935360" cy="792088"/>
              <a:chOff x="3312" y="3570"/>
              <a:chExt cx="816" cy="710"/>
            </a:xfrm>
          </p:grpSpPr>
          <p:pic>
            <p:nvPicPr>
              <p:cNvPr id="23" name="Picture 51" descr="repulsio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570"/>
                <a:ext cx="801" cy="3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52" descr="attractio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" y="3969"/>
                <a:ext cx="816" cy="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Ellipse 5"/>
            <p:cNvSpPr/>
            <p:nvPr/>
          </p:nvSpPr>
          <p:spPr>
            <a:xfrm>
              <a:off x="345827" y="4131568"/>
              <a:ext cx="1944216" cy="14904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4378275" y="4181872"/>
            <a:ext cx="1944216" cy="1490464"/>
            <a:chOff x="2506067" y="4181872"/>
            <a:chExt cx="1944216" cy="1490464"/>
          </a:xfrm>
        </p:grpSpPr>
        <p:pic>
          <p:nvPicPr>
            <p:cNvPr id="20" name="Picture 48" descr="residual_stro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867" y="4554488"/>
              <a:ext cx="1676400" cy="874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Ellipse 26"/>
            <p:cNvSpPr/>
            <p:nvPr/>
          </p:nvSpPr>
          <p:spPr>
            <a:xfrm>
              <a:off x="2506067" y="4181872"/>
              <a:ext cx="1944216" cy="14904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6538515" y="4181872"/>
            <a:ext cx="1944216" cy="1490464"/>
            <a:chOff x="4522291" y="4253880"/>
            <a:chExt cx="1944216" cy="1490464"/>
          </a:xfrm>
        </p:grpSpPr>
        <p:pic>
          <p:nvPicPr>
            <p:cNvPr id="4" name="Image 3" descr="main-qimg-d57f2bebb5da4fdc163b842c1b1f0abb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323" y="4469906"/>
              <a:ext cx="1368152" cy="953305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 rot="19539504">
              <a:off x="4691075" y="4669696"/>
              <a:ext cx="1008112" cy="14401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522291" y="4253880"/>
              <a:ext cx="1944216" cy="149046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129803" y="4901952"/>
            <a:ext cx="2031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Force Electromagnétique</a:t>
            </a:r>
            <a:endParaRPr lang="fr-FR" sz="1200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6970563" y="3893840"/>
            <a:ext cx="1091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Force Faible</a:t>
            </a:r>
            <a:endParaRPr lang="fr-FR" sz="1200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4882331" y="3904873"/>
            <a:ext cx="1031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Force Forte</a:t>
            </a:r>
            <a:endParaRPr lang="fr-FR" sz="1200" b="1" dirty="0"/>
          </a:p>
        </p:txBody>
      </p:sp>
      <p:grpSp>
        <p:nvGrpSpPr>
          <p:cNvPr id="37" name="Grouper 36"/>
          <p:cNvGrpSpPr/>
          <p:nvPr/>
        </p:nvGrpSpPr>
        <p:grpSpPr>
          <a:xfrm>
            <a:off x="8698755" y="4109864"/>
            <a:ext cx="1944216" cy="1403191"/>
            <a:chOff x="4450283" y="2453680"/>
            <a:chExt cx="1800200" cy="13311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 4" descr="index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283" y="2453680"/>
              <a:ext cx="1800200" cy="13311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ZoneTexte 35"/>
            <p:cNvSpPr txBox="1"/>
            <p:nvPr/>
          </p:nvSpPr>
          <p:spPr>
            <a:xfrm>
              <a:off x="5026347" y="2453680"/>
              <a:ext cx="715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</a:rPr>
                <a:t>Gravité</a:t>
              </a:r>
              <a:endParaRPr lang="fr-FR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609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29179</TotalTime>
  <Words>1353</Words>
  <Application>Microsoft Macintosh PowerPoint</Application>
  <PresentationFormat>Personnalisé</PresentationFormat>
  <Paragraphs>318</Paragraphs>
  <Slides>24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1_modele-IJCLAb-powerpoint</vt:lpstr>
      <vt:lpstr>Présentation PowerPoint</vt:lpstr>
      <vt:lpstr>IJCLab en bref (1)</vt:lpstr>
      <vt:lpstr>IJCLab en bref (2)</vt:lpstr>
      <vt:lpstr>IJCLab en bref (3)</vt:lpstr>
      <vt:lpstr>IJCLab en bref (4)</vt:lpstr>
      <vt:lpstr>Organisation du Laboratoire</vt:lpstr>
      <vt:lpstr>Présentation PowerPoint</vt:lpstr>
      <vt:lpstr>Présentation PowerPoint</vt:lpstr>
      <vt:lpstr>Physique des Hautes Energies</vt:lpstr>
      <vt:lpstr>Physique des Hautes Energies</vt:lpstr>
      <vt:lpstr>Astroparticules, Astrophysique et Cosmologie – A2C</vt:lpstr>
      <vt:lpstr>Présentation PowerPoint</vt:lpstr>
      <vt:lpstr>Physique Nucléaire</vt:lpstr>
      <vt:lpstr>Physique Nucléaire</vt:lpstr>
      <vt:lpstr>Physique des Accélérateurs</vt:lpstr>
      <vt:lpstr>Santé</vt:lpstr>
      <vt:lpstr>Energie &amp; Environement</vt:lpstr>
      <vt:lpstr>Théorie</vt:lpstr>
      <vt:lpstr>Théorie</vt:lpstr>
      <vt:lpstr>Les Plateformes - I</vt:lpstr>
      <vt:lpstr>Les Plateformes - II</vt:lpstr>
      <vt:lpstr>Les Plateformes - III</vt:lpstr>
      <vt:lpstr>Pour plus d’information…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Araceli Lopez-Martens</cp:lastModifiedBy>
  <cp:revision>1646</cp:revision>
  <dcterms:created xsi:type="dcterms:W3CDTF">2011-03-09T16:37:49Z</dcterms:created>
  <dcterms:modified xsi:type="dcterms:W3CDTF">2021-11-22T13:26:18Z</dcterms:modified>
</cp:coreProperties>
</file>