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3" r:id="rId4"/>
    <p:sldId id="260" r:id="rId5"/>
    <p:sldId id="264" r:id="rId6"/>
    <p:sldId id="265" r:id="rId7"/>
    <p:sldId id="267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8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596" y="40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288F6-C8E2-479F-AB86-ED29C9DBCC4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B1AAC-6F35-4558-A397-5F86AA068F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B1AAC-6F35-4558-A397-5F86AA068F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0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fld id="{2D8FE0A4-5A77-4DDE-BE92-4B31693C9CD0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2597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1398-EE0A-46DF-8C56-8497EF9E1715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5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82D8-FEF6-4507-AA7A-242EAD26098E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7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A58D-6230-447E-B2F8-23E64119914D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8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641" y="250586"/>
            <a:ext cx="10919039" cy="112907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4342-E119-4E54-A303-D6239DB33AFE}" type="datetime1">
              <a:rPr lang="en-US" smtClean="0"/>
              <a:t>9/16/2021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6F61-E353-4AB6-85E6-61AC7FA19D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0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69D4-5F94-483E-9226-240D8DCC8D2F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1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033-5491-4AA4-88DA-6CA45B6D2BF8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8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3CC9-033E-41F0-BD6B-DE98FD885EAE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C9EE-1EA8-42DF-BB48-0D9F5B204ED0}" type="datetime1">
              <a:rPr lang="en-US" smtClean="0"/>
              <a:t>9/16/2021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9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768-1310-4332-BF45-61DAE0AC6791}" type="datetime1">
              <a:rPr lang="en-US" smtClean="0"/>
              <a:t>9/16/2021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6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9127-DCE2-4230-8127-9EE76526154B}" type="datetime1">
              <a:rPr lang="en-US" smtClean="0"/>
              <a:t>9/16/2021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B0AD-661F-4709-8310-DC6B51AFB07C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5894-5E78-4C78-BD3E-5CFFEEDA8858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377B-5AA6-4BB6-9DF5-F7583D6EC9A0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447D9-D021-4D2E-B84A-165AE76DF0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25526" y="183316"/>
            <a:ext cx="6426759" cy="2092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DeLLight</a:t>
            </a:r>
          </a:p>
          <a:p>
            <a:pPr algn="ctr">
              <a:spcAft>
                <a:spcPts val="1200"/>
              </a:spcAft>
            </a:pP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(Deflection of Light by Light)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LASERIX @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IJCLab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792" y="2557126"/>
            <a:ext cx="10844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of the light velocity in vacuum with intense laser pulses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2360" y="4962067"/>
            <a:ext cx="690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DeLLight experiment to observe an optically induced change of the vacuum index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A 103, 023524 (2021), arXiv:2011.13889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1880" y="3653135"/>
            <a:ext cx="8275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fr-F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DeLLight group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Couchot,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Klaych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postdoc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Nov. 2021), A.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Mailliet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(PhD), S. Robertson (former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postdoc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until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2021), X. Sarazin</a:t>
            </a:r>
          </a:p>
          <a:p>
            <a:r>
              <a:rPr lang="fr-FR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Laserix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Baynard, J. Demailly, M.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Pittman,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members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DjannaL-Atai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(APC, upcoming visitor),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emerite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t="11749" r="24884" b="32387"/>
          <a:stretch/>
        </p:blipFill>
        <p:spPr>
          <a:xfrm>
            <a:off x="486407" y="3328353"/>
            <a:ext cx="2574537" cy="21488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75888" y="5696712"/>
            <a:ext cx="5063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funded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ANR: Nov. 2018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April 2022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CDC8-11E5-48E5-9586-C4E4C1966793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8245" y="767696"/>
            <a:ext cx="469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Maxwell’s</a:t>
            </a:r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vacuum </a:t>
            </a:r>
            <a:endPara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30328" y="1144108"/>
            <a:ext cx="4312504" cy="7232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fr-FR" baseline="-25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0</a:t>
            </a:r>
            <a:r>
              <a:rPr lang="fr-FR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fr-FR" i="1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fr-FR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fr-FR" baseline="-25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0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CONSTANT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 of light (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index)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constant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vacuum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index constant ?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141416" y="1276828"/>
                <a:ext cx="946862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416" y="1276828"/>
                <a:ext cx="946862" cy="5963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èche droite 2"/>
          <p:cNvSpPr/>
          <p:nvPr/>
        </p:nvSpPr>
        <p:spPr>
          <a:xfrm>
            <a:off x="3715318" y="1411365"/>
            <a:ext cx="424543" cy="27214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51913" y="2076592"/>
            <a:ext cx="580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Maxwell’s</a:t>
            </a:r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dielectric</a:t>
            </a:r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media</a:t>
            </a:r>
            <a:endPara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16424" y="2491246"/>
            <a:ext cx="639149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index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E,B</a:t>
            </a:r>
          </a:p>
          <a:p>
            <a:pPr>
              <a:spcAft>
                <a:spcPts val="600"/>
              </a:spcAft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5931375" y="3515120"/>
                <a:ext cx="224760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75" y="3515120"/>
                <a:ext cx="2247603" cy="323165"/>
              </a:xfrm>
              <a:prstGeom prst="rect">
                <a:avLst/>
              </a:prstGeom>
              <a:blipFill rotWithShape="0">
                <a:blip r:embed="rId3"/>
                <a:stretch>
                  <a:fillRect l="-813" r="-243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352323" y="3456432"/>
                <a:ext cx="23857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𝐴𝑖𝑟</m:t>
                          </m:r>
                        </m:e>
                      </m:d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16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323" y="3456432"/>
                <a:ext cx="2385781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200912" y="3456432"/>
            <a:ext cx="4706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Kerr effect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intense laser: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722182" y="3548013"/>
            <a:ext cx="424543" cy="27214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0259" y="4172229"/>
            <a:ext cx="11436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QED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nonlinearity</a:t>
            </a:r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vacuum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fr-FR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4662386" y="4781053"/>
                <a:ext cx="2903804" cy="49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 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fr-FR" sz="1600" b="0" i="0" smtClean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1600" b="0" i="0" smtClean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r-FR" sz="1600" b="0" i="0" smtClean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386" y="4781053"/>
                <a:ext cx="2903804" cy="4976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73040" y="4734543"/>
                <a:ext cx="3555845" cy="639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6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sSubSup>
                                <m:sSub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+7</m:t>
                                  </m:r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𝑬</m:t>
                                      </m:r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</m:d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  <m:e>
                              <m:r>
                                <a:rPr lang="fr-FR" sz="16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sSubSup>
                                <m:sSub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−7</m:t>
                                  </m:r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𝑬</m:t>
                                      </m:r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</m:d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0" y="4734543"/>
                <a:ext cx="3555845" cy="6395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878836" y="5631827"/>
            <a:ext cx="404812" cy="260350"/>
          </a:xfrm>
          <a:prstGeom prst="rightArrow">
            <a:avLst>
              <a:gd name="adj1" fmla="val 50000"/>
              <a:gd name="adj2" fmla="val 38872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8576260" y="4554829"/>
            <a:ext cx="3526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 </a:t>
            </a:r>
            <a:r>
              <a:rPr lang="de-DE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Euler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Phys. 98, 714 (1936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5077818" y="5592506"/>
                <a:ext cx="2520434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𝟑𝟑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W/cm</a:t>
                </a:r>
                <a:r>
                  <a:rPr lang="en-US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818" y="5592506"/>
                <a:ext cx="2520434" cy="283219"/>
              </a:xfrm>
              <a:prstGeom prst="rect">
                <a:avLst/>
              </a:prstGeom>
              <a:blipFill rotWithShape="0">
                <a:blip r:embed="rId7"/>
                <a:stretch>
                  <a:fillRect l="-2421" t="-25532" r="-3148" b="-4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1402929" y="5555479"/>
            <a:ext cx="347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Kerr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vacuum ?</a:t>
            </a:r>
            <a:endPara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èche droite 34"/>
          <p:cNvSpPr/>
          <p:nvPr/>
        </p:nvSpPr>
        <p:spPr>
          <a:xfrm>
            <a:off x="4242622" y="2706765"/>
            <a:ext cx="424543" cy="27214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755904" y="2564892"/>
                <a:ext cx="3245440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6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d>
                                <m:dPr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e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04" y="2564892"/>
                <a:ext cx="3245440" cy="549253"/>
              </a:xfrm>
              <a:prstGeom prst="rect">
                <a:avLst/>
              </a:prstGeom>
              <a:blipFill rotWithShape="0">
                <a:blip r:embed="rId8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707136" y="1254252"/>
                <a:ext cx="934871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e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" y="1254252"/>
                <a:ext cx="934871" cy="549253"/>
              </a:xfrm>
              <a:prstGeom prst="rect">
                <a:avLst/>
              </a:prstGeom>
              <a:blipFill rotWithShape="0"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226552" y="5589877"/>
            <a:ext cx="3965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Robertson et al. Phys. Rev. A 100, 063831 (2019) </a:t>
            </a:r>
          </a:p>
          <a:p>
            <a:r>
              <a:rPr lang="en-US" sz="1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arXiv:1908.00896 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7076F61-E353-4AB6-85E6-61AC7FA19D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-Probe interaction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r="8091"/>
          <a:stretch/>
        </p:blipFill>
        <p:spPr>
          <a:xfrm>
            <a:off x="457199" y="1130530"/>
            <a:ext cx="7041635" cy="481307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782724" y="3014176"/>
            <a:ext cx="344200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 specifications</a:t>
            </a:r>
            <a:r>
              <a:rPr lang="en-US" sz="1600" b="1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600" b="1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LASERIX)</a:t>
            </a:r>
            <a:endParaRPr lang="en-US" sz="1600" b="1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≈ 2.5 Joules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≈ 30 fs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Waist @ focus ≈ 5 </a:t>
            </a:r>
            <a:r>
              <a:rPr lang="en-US" sz="16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endParaRPr lang="en-US" sz="16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pump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 3  10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W/cm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∼</a:t>
            </a:r>
            <a:r>
              <a:rPr lang="fr-FR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1600" b="0" i="0" u="none" strike="noStrik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1600" b="0" i="0" u="none" strike="noStrik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6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l-GR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fr-FR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sz="1600" b="1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δθ</a:t>
            </a:r>
            <a:r>
              <a:rPr lang="el-GR" sz="16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∼</a:t>
            </a:r>
            <a:r>
              <a:rPr lang="fr-FR" sz="16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sz="1600" b="1" i="0" u="none" strike="noStrik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−13 </a:t>
            </a:r>
            <a:r>
              <a:rPr lang="en-US" sz="16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686994" y="998983"/>
                <a:ext cx="4274851" cy="1913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highly focused laser pulses</a:t>
                </a:r>
                <a:r>
                  <a:rPr lang="en-US" sz="1600" b="1" i="0" u="none" strike="noStrik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achieve strong fields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fr-FR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𝒑𝒖𝒎𝒑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≫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fr-F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𝒑𝒓𝒐𝒃𝒆</m:t>
                        </m:r>
                      </m:sub>
                    </m:sSub>
                  </m:oMath>
                </a14:m>
                <a:endPara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Pump unaffected by probe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Probe refracted by</a:t>
                </a:r>
                <a:r>
                  <a:rPr lang="en-US" sz="1600" b="0" i="0" u="none" strike="noStrik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u="none" strike="no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u="none" strike="no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fr-FR" sz="1600" b="0" i="1" u="none" strike="no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600" b="0" i="1" u="none" strike="noStrike" smtClean="0">
                            <a:latin typeface="Cambria Math" panose="02040503050406030204" pitchFamily="18" charset="0"/>
                          </a:rPr>
                          <m:t>𝑄𝐸𝐷</m:t>
                        </m:r>
                      </m:sub>
                    </m:sSub>
                  </m:oMath>
                </a14:m>
                <a:r>
                  <a:rPr lang="en-US" sz="1600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induced by pump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994" y="998983"/>
                <a:ext cx="4274851" cy="1913857"/>
              </a:xfrm>
              <a:prstGeom prst="rect">
                <a:avLst/>
              </a:prstGeom>
              <a:blipFill rotWithShape="0">
                <a:blip r:embed="rId4"/>
                <a:stretch>
                  <a:fillRect l="-856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space réservé du pied de page 3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X. Sarazin      Laser meeting @ IJCLab       16 September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23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7" r="11681"/>
          <a:stretch/>
        </p:blipFill>
        <p:spPr>
          <a:xfrm>
            <a:off x="0" y="1073277"/>
            <a:ext cx="6035040" cy="4711446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Refraction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Sagnac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Interferometer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836050" y="739433"/>
                <a:ext cx="6099918" cy="1308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Amplificaton </a:t>
                </a:r>
                <a:r>
                  <a:rPr lang="en-US" sz="1600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expected signal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Extinction factor : </a:t>
                </a:r>
                <a14:m>
                  <m:oMath xmlns:m="http://schemas.openxmlformats.org/officeDocument/2006/math">
                    <m:r>
                      <a:rPr lang="en-US" sz="16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ℱ</m:t>
                    </m:r>
                    <m:r>
                      <a:rPr lang="fr-FR" sz="16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16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𝑜𝑢𝑡</m:t>
                        </m:r>
                      </m:sub>
                    </m:sSub>
                    <m:r>
                      <a:rPr lang="fr-FR" sz="16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fr-FR" sz="16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16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600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 10</a:t>
                </a:r>
                <a:r>
                  <a:rPr lang="en-US" sz="1600" b="0" i="0" u="none" strike="noStrike" baseline="30000" dirty="0" smtClean="0">
                    <a:latin typeface="Symbol" panose="05050102010706020507" pitchFamily="18" charset="2"/>
                    <a:cs typeface="Times New Roman" panose="02020603050405020304" pitchFamily="18" charset="0"/>
                    <a:sym typeface="Symbol" panose="05050102010706020507" pitchFamily="18" charset="2"/>
                  </a:rPr>
                  <a:t>-</a:t>
                </a:r>
                <a:r>
                  <a:rPr lang="en-US" sz="1600" b="0" i="0" u="none" strike="noStrike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5</a:t>
                </a:r>
                <a:r>
                  <a:rPr lang="en-US" sz="1600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Focal length of lenses : </a:t>
                </a:r>
                <a14:m>
                  <m:oMath xmlns:m="http://schemas.openxmlformats.org/officeDocument/2006/math">
                    <m:r>
                      <a:rPr lang="fr-FR" sz="1600" b="0" i="1" u="none" strike="noStrike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6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1600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50cm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sz="1600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Observed shift of intensity profile</a:t>
                </a:r>
                <a:r>
                  <a:rPr lang="en-US" sz="1600" b="0" i="0" u="none" strike="noStrik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dark output  </a:t>
                </a:r>
                <a14:m>
                  <m:oMath xmlns:m="http://schemas.openxmlformats.org/officeDocument/2006/math">
                    <m:r>
                      <a:rPr lang="en-US" sz="1600" b="1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600" b="1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1600" b="1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 </m:t>
                    </m:r>
                  </m:oMath>
                </a14:m>
                <a:r>
                  <a:rPr lang="en-US" sz="1600" b="1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 nm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050" y="739433"/>
                <a:ext cx="6099918" cy="1308050"/>
              </a:xfrm>
              <a:prstGeom prst="rect">
                <a:avLst/>
              </a:prstGeom>
              <a:blipFill rotWithShape="0">
                <a:blip r:embed="rId3"/>
                <a:stretch>
                  <a:fillRect l="-500" t="-1395" b="-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556273" y="2149915"/>
                <a:ext cx="4453783" cy="703013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2.7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𝐽𝑜𝑢𝑙𝑒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fr-FR" sz="1600" b="0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fr-FR" sz="16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μm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sz="1600" b="0" i="0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ℱ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273" y="2149915"/>
                <a:ext cx="4453783" cy="7030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e 80"/>
          <p:cNvGrpSpPr/>
          <p:nvPr/>
        </p:nvGrpSpPr>
        <p:grpSpPr>
          <a:xfrm>
            <a:off x="5925210" y="3097577"/>
            <a:ext cx="6266790" cy="2446824"/>
            <a:chOff x="5925210" y="3353609"/>
            <a:chExt cx="6266790" cy="24468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ZoneTexte 66"/>
                <p:cNvSpPr txBox="1"/>
                <p:nvPr/>
              </p:nvSpPr>
              <p:spPr>
                <a:xfrm>
                  <a:off x="5925210" y="3353609"/>
                  <a:ext cx="5123998" cy="2446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fr-FR" sz="1600" b="1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Requirements</a:t>
                  </a:r>
                  <a:r>
                    <a:rPr lang="fr-F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: 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fr-F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Extinction</a:t>
                  </a:r>
                  <a:r>
                    <a:rPr lang="fr-F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1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𝓕</m:t>
                      </m:r>
                      <m:r>
                        <a:rPr lang="en-US" sz="16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fr-F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 high as possible  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fr-FR" sz="1600" b="1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Waist</a:t>
                  </a:r>
                  <a:r>
                    <a:rPr lang="fr-F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at focus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600" b="1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1600" b="1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fr-F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 </a:t>
                  </a:r>
                  <a:r>
                    <a:rPr lang="fr-FR" sz="1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small</a:t>
                  </a:r>
                  <a:r>
                    <a:rPr lang="fr-F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as possible   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fr-F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(</a:t>
                  </a:r>
                  <a:r>
                    <a:rPr lang="fr-FR" sz="1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keeping</a:t>
                  </a:r>
                  <a:r>
                    <a:rPr lang="fr-F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high focal </a:t>
                  </a:r>
                  <a:r>
                    <a:rPr lang="fr-FR" sz="1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length</a:t>
                  </a:r>
                  <a:r>
                    <a:rPr lang="fr-F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fr-F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Good spatial </a:t>
                  </a:r>
                  <a:r>
                    <a:rPr lang="fr-FR" sz="1600" b="1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resolution</a:t>
                  </a:r>
                  <a:r>
                    <a:rPr lang="fr-F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fr-FR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fr-F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for the position of the </a:t>
                  </a:r>
                  <a:r>
                    <a:rPr lang="fr-FR" sz="1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intensity</a:t>
                  </a:r>
                  <a:r>
                    <a:rPr lang="fr-F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profile in the </a:t>
                  </a:r>
                  <a:r>
                    <a:rPr lang="fr-FR" sz="1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dark</a:t>
                  </a:r>
                  <a:r>
                    <a:rPr lang="fr-F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output</a:t>
                  </a:r>
                </a:p>
                <a:p>
                  <a:pPr marL="265113">
                    <a:spcAft>
                      <a:spcPts val="600"/>
                    </a:spcAft>
                  </a:pPr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Back reflections at </a:t>
                  </a:r>
                  <a:r>
                    <a:rPr lang="en-US" sz="1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beamsplitter</a:t>
                  </a:r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allow monitoring and suppression of beam </a:t>
                  </a:r>
                  <a:r>
                    <a:rPr lang="en-US" sz="1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poin'ng</a:t>
                  </a:r>
                  <a:r>
                    <a:rPr lang="en-US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fluctua'ons</a:t>
                  </a:r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ZoneTexte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5210" y="3353609"/>
                  <a:ext cx="5123998" cy="244682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13" t="-7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ZoneTexte 67"/>
            <p:cNvSpPr txBox="1"/>
            <p:nvPr/>
          </p:nvSpPr>
          <p:spPr>
            <a:xfrm>
              <a:off x="10751477" y="3374136"/>
              <a:ext cx="1063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10825488" y="3664958"/>
                  <a:ext cx="10432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𝓕</m:t>
                      </m:r>
                      <m:r>
                        <a:rPr lang="fr-FR" b="1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b="1" i="0" u="none" strike="noStrike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10</a:t>
                  </a:r>
                  <a:r>
                    <a:rPr lang="en-US" b="1" i="0" u="none" strike="noStrike" baseline="30000" dirty="0" smtClean="0">
                      <a:latin typeface="Symbol" panose="05050102010706020507" pitchFamily="18" charset="2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-</a:t>
                  </a:r>
                  <a:r>
                    <a:rPr lang="en-US" b="1" i="0" u="none" strike="noStrike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5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5488" y="3664958"/>
                  <a:ext cx="104329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836" r="-585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10837472" y="3991094"/>
                  <a:ext cx="12813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1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b="1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b="1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b="1" i="0" u="none" strike="noStrike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5 </a:t>
                  </a:r>
                  <a:r>
                    <a:rPr lang="en-US" b="1" i="0" u="none" strike="noStrike" baseline="0" dirty="0" smtClean="0">
                      <a:latin typeface="Symbol" panose="05050102010706020507" pitchFamily="18" charset="2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m</a:t>
                  </a:r>
                  <a:r>
                    <a:rPr lang="en-US" b="1" i="0" u="none" strike="noStrike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m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7472" y="3991094"/>
                  <a:ext cx="128137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3333" r="-190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10846824" y="4573262"/>
                  <a:ext cx="1345176" cy="3947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1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fr-FR" b="1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fr-FR" b="1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b="1" i="0" u="none" strike="noStrike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10 nm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6824" y="4573262"/>
                  <a:ext cx="1345176" cy="3947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7692" r="-2715"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Connecteur droit avec flèche 74"/>
            <p:cNvCxnSpPr/>
            <p:nvPr/>
          </p:nvCxnSpPr>
          <p:spPr>
            <a:xfrm>
              <a:off x="9692848" y="4175760"/>
              <a:ext cx="990600" cy="304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/>
            <p:nvPr/>
          </p:nvCxnSpPr>
          <p:spPr>
            <a:xfrm>
              <a:off x="9680656" y="3843528"/>
              <a:ext cx="990600" cy="304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/>
            <p:nvPr/>
          </p:nvCxnSpPr>
          <p:spPr>
            <a:xfrm>
              <a:off x="9723328" y="4764024"/>
              <a:ext cx="990600" cy="304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Espace réservé du pied de page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80" name="Espace réservé du numéro de diapositive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81"/>
              <p:cNvSpPr txBox="1"/>
              <p:nvPr/>
            </p:nvSpPr>
            <p:spPr>
              <a:xfrm>
                <a:off x="6793992" y="5596128"/>
                <a:ext cx="4921668" cy="427746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QED signal : 1 sigma 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sensitivity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𝑜𝑏𝑠</m:t>
                            </m:r>
                          </m:sub>
                        </m:sSub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𝑑𝑎𝑦𝑠</m:t>
                            </m:r>
                          </m:e>
                        </m:d>
                      </m:e>
                    </m:rad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ZoneText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992" y="5596128"/>
                <a:ext cx="4921668" cy="427746"/>
              </a:xfrm>
              <a:prstGeom prst="rect">
                <a:avLst/>
              </a:prstGeom>
              <a:blipFill rotWithShape="0">
                <a:blip r:embed="rId9"/>
                <a:stretch>
                  <a:fillRect l="-989" b="-1805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Flèche droite 82"/>
          <p:cNvSpPr/>
          <p:nvPr/>
        </p:nvSpPr>
        <p:spPr>
          <a:xfrm>
            <a:off x="6211630" y="5718189"/>
            <a:ext cx="424543" cy="27214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CDC8-11E5-48E5-9586-C4E4C1966793}" type="slidenum">
              <a:rPr lang="fr-FR" smtClean="0"/>
              <a:t>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07" y="0"/>
            <a:ext cx="859398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Extinction of the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interferometer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939606" y="790392"/>
            <a:ext cx="3724096" cy="2867208"/>
            <a:chOff x="3939606" y="790392"/>
            <a:chExt cx="3724096" cy="2867208"/>
          </a:xfrm>
        </p:grpSpPr>
        <p:sp>
          <p:nvSpPr>
            <p:cNvPr id="7" name="ZoneTexte 6"/>
            <p:cNvSpPr txBox="1"/>
            <p:nvPr/>
          </p:nvSpPr>
          <p:spPr>
            <a:xfrm>
              <a:off x="3939606" y="790392"/>
              <a:ext cx="3724096" cy="461665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: Extinction 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 </a:t>
              </a:r>
              <a:r>
                <a: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fr-FR" sz="2400" baseline="30000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fr-FR" sz="2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Connecteur droit avec flèche 7"/>
            <p:cNvCxnSpPr>
              <a:stCxn id="13" idx="0"/>
            </p:cNvCxnSpPr>
            <p:nvPr/>
          </p:nvCxnSpPr>
          <p:spPr>
            <a:xfrm flipH="1" flipV="1">
              <a:off x="5585254" y="1482811"/>
              <a:ext cx="33654" cy="1311549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5191242" y="2794360"/>
              <a:ext cx="855331" cy="863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7076" y="2462164"/>
                <a:ext cx="2708030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Extinction =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Asymetry (intensity) of the beam splitter</a:t>
                </a: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" y="2462164"/>
                <a:ext cx="2708030" cy="1646605"/>
              </a:xfrm>
              <a:prstGeom prst="rect">
                <a:avLst/>
              </a:prstGeom>
              <a:blipFill rotWithShape="0">
                <a:blip r:embed="rId3"/>
                <a:stretch>
                  <a:fillRect l="-3371" t="-2963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/>
          <p:cNvCxnSpPr/>
          <p:nvPr/>
        </p:nvCxnSpPr>
        <p:spPr>
          <a:xfrm>
            <a:off x="3723052" y="3294233"/>
            <a:ext cx="410036" cy="1296055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282696" y="4636008"/>
            <a:ext cx="306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</a:t>
            </a:r>
            <a:r>
              <a:rPr lang="fr-F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beamsplitter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CDC8-11E5-48E5-9586-C4E4C1966793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07" y="0"/>
            <a:ext cx="8593985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10869" r="10569" b="6800"/>
          <a:stretch/>
        </p:blipFill>
        <p:spPr>
          <a:xfrm>
            <a:off x="6820930" y="1515762"/>
            <a:ext cx="4736757" cy="3830594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6211331" y="1515762"/>
            <a:ext cx="601361" cy="1112110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17990" y="2636108"/>
            <a:ext cx="1293340" cy="1260390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207212" y="3908856"/>
            <a:ext cx="613718" cy="1437501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460259" y="708454"/>
            <a:ext cx="996779" cy="84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489092" y="5325761"/>
            <a:ext cx="918519" cy="926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Extinction of the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interferometer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30491" y="1644448"/>
            <a:ext cx="3448026" cy="11079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spots : Surface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defects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mirrors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BS and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lenses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fr-F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Sagnac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7076" y="2462164"/>
                <a:ext cx="2708030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Extinction =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Asymetry (intensity) of the beam splitter</a:t>
                </a: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" y="2462164"/>
                <a:ext cx="2708030" cy="1646605"/>
              </a:xfrm>
              <a:prstGeom prst="rect">
                <a:avLst/>
              </a:prstGeom>
              <a:blipFill rotWithShape="0">
                <a:blip r:embed="rId4"/>
                <a:stretch>
                  <a:fillRect l="-3371" t="-2963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939606" y="790392"/>
            <a:ext cx="3724096" cy="461665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: Extinction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2400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1654499"/>
            <a:ext cx="9683496" cy="4295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8248552" y="837643"/>
                <a:ext cx="3587329" cy="68429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fr-F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𝟒𝟎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 </a:t>
                </a:r>
              </a:p>
              <a:p>
                <a:pPr>
                  <a:spcAft>
                    <a:spcPts val="600"/>
                  </a:spcAft>
                </a:pPr>
                <a:r>
                  <a:rPr lang="fr-F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Corresponds to the </a:t>
                </a:r>
                <a:r>
                  <a:rPr lang="fr-FR" sz="1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</a:t>
                </a:r>
                <a:r>
                  <a:rPr lang="fr-F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shot</a:t>
                </a:r>
                <a:r>
                  <a:rPr lang="fr-F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noise</a:t>
                </a:r>
                <a:endPara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552" y="837643"/>
                <a:ext cx="3587329" cy="684290"/>
              </a:xfrm>
              <a:prstGeom prst="rect">
                <a:avLst/>
              </a:prstGeom>
              <a:blipFill rotWithShape="0">
                <a:blip r:embed="rId3"/>
                <a:stretch>
                  <a:fillRect l="-677" t="-1739" b="-869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4014216" y="795528"/>
            <a:ext cx="332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CCD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Basler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camera  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ixel size = 5.8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5.8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Saturation charge 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fr-FR" sz="1600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pixel</a:t>
            </a:r>
            <a:endParaRPr lang="en-US" sz="1600" baseline="30000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316736" y="777240"/>
                <a:ext cx="20842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8000 laser </a:t>
                </a:r>
                <a:r>
                  <a:rPr lang="fr-FR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shots</a:t>
                </a:r>
                <a:endParaRPr lang="fr-FR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𝑜𝑏𝑠</m:t>
                        </m:r>
                      </m:sub>
                    </m:sSub>
                    <m:r>
                      <a:rPr lang="fr-F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15 </m:t>
                    </m:r>
                    <m:r>
                      <m:rPr>
                        <m:nor/>
                      </m:rPr>
                      <a:rPr lang="fr-FR" sz="1600" b="0" i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fr-F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Sagnac w/o focus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36" y="777240"/>
                <a:ext cx="2084225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62" t="-2206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4212336" y="5889843"/>
            <a:ext cx="332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CCD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Basler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camera  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ixel size = 1.8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1.8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Saturation charge 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fr-FR" sz="1600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pixel</a:t>
            </a:r>
            <a:endParaRPr lang="en-US" sz="1600" baseline="30000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7638094" y="1054749"/>
            <a:ext cx="424543" cy="27214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651760" y="6117336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7680766" y="6099189"/>
            <a:ext cx="424543" cy="27214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8357783" y="6055819"/>
                <a:ext cx="3091424" cy="36112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 shot noise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fr-FR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 smtClean="0"/>
                  <a:t>13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 </a:t>
                </a: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83" y="6055819"/>
                <a:ext cx="3091424" cy="361125"/>
              </a:xfrm>
              <a:prstGeom prst="rect">
                <a:avLst/>
              </a:prstGeom>
              <a:blipFill rotWithShape="0">
                <a:blip r:embed="rId5"/>
                <a:stretch>
                  <a:fillRect l="-786" t="-3226" b="-12903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" y="1298448"/>
            <a:ext cx="6803136" cy="51023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05456" y="704088"/>
            <a:ext cx="6516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easurement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Kerr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air at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prototype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03" y="1202635"/>
            <a:ext cx="4950880" cy="47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58915" y="979998"/>
            <a:ext cx="9071714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Sagnac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intense femtosecondes laser pulses (~ 10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W/cm²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beamsplitter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and feedback for the Sagnac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lenses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beamsplitter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LMA Lyon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 [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Lenses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] by Off Axis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Parabolic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transverse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profile of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femtosecond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pulses at 10 Hz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repetition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  <a:p>
            <a:pPr lvl="1">
              <a:spcAft>
                <a:spcPts val="1200"/>
              </a:spcAft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spatial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position of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 in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  <a:p>
            <a:pPr lvl="1">
              <a:spcAft>
                <a:spcPts val="1200"/>
              </a:spcAft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CCD camera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good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issue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 Sarazin      Laser meeting @ IJCLab       16 September 2021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47D9-D021-4D2E-B84A-165AE76DF0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656</Words>
  <Application>Microsoft Office PowerPoint</Application>
  <PresentationFormat>Grand écran</PresentationFormat>
  <Paragraphs>119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DejaVu Sans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Sarazin</dc:creator>
  <cp:lastModifiedBy>Xavier Sarazin</cp:lastModifiedBy>
  <cp:revision>51</cp:revision>
  <dcterms:created xsi:type="dcterms:W3CDTF">2021-09-15T07:51:53Z</dcterms:created>
  <dcterms:modified xsi:type="dcterms:W3CDTF">2021-09-16T06:41:43Z</dcterms:modified>
</cp:coreProperties>
</file>