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notesMasterIdLst>
    <p:notesMasterId r:id="rId12"/>
  </p:notesMasterIdLst>
  <p:sldIdLst>
    <p:sldId id="454" r:id="rId2"/>
    <p:sldId id="278" r:id="rId3"/>
    <p:sldId id="591" r:id="rId4"/>
    <p:sldId id="592" r:id="rId5"/>
    <p:sldId id="524" r:id="rId6"/>
    <p:sldId id="593" r:id="rId7"/>
    <p:sldId id="596" r:id="rId8"/>
    <p:sldId id="595" r:id="rId9"/>
    <p:sldId id="594" r:id="rId10"/>
    <p:sldId id="590" r:id="rId11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F1A05"/>
    <a:srgbClr val="472806"/>
    <a:srgbClr val="D377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467"/>
    <p:restoredTop sz="94631"/>
  </p:normalViewPr>
  <p:slideViewPr>
    <p:cSldViewPr snapToGrid="0" snapToObjects="1">
      <p:cViewPr>
        <p:scale>
          <a:sx n="127" d="100"/>
          <a:sy n="127" d="100"/>
        </p:scale>
        <p:origin x="1608" y="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D5651F-A0A0-324C-B3AB-F519BDD94ED9}" type="datetimeFigureOut">
              <a:rPr lang="en-GB" smtClean="0"/>
              <a:t>14/09/2021</a:t>
            </a:fld>
            <a:endParaRPr lang="en-GB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fr-FR"/>
              <a:t>Modifier les styles du texte du masque
Deuxième niveau
Troisième niveau
Quatrième niveau
Cinquième niveau</a:t>
            </a:r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C01DB0-9749-9547-8C49-BEF4CEEFF943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00810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16/09/2021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Aurélien MARTENS pour ALEA - Réunion LAser IJCLab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4D5D7-7619-544E-85E6-FE67B0DC27B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58310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16/09/2021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Aurélien MARTENS pour ALEA - Réunion LAser IJCLab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4D5D7-7619-544E-85E6-FE67B0DC27B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41107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16/09/2021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Aurélien MARTENS pour ALEA - Réunion LAser IJCLab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4D5D7-7619-544E-85E6-FE67B0DC27B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792132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16/09/2021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Aurélien MARTENS pour ALEA - Réunion LAser IJCLab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4D5D7-7619-544E-85E6-FE67B0DC27B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7449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16/09/2021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Aurélien MARTENS pour ALEA - Réunion LAser IJCLab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4D5D7-7619-544E-85E6-FE67B0DC27B1}" type="slidenum">
              <a:rPr lang="fr-FR" smtClean="0"/>
              <a:t>‹N°›</a:t>
            </a:fld>
            <a:endParaRPr lang="fr-FR"/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9D8C2A6F-0513-674E-87D6-A38268BE63A2}"/>
              </a:ext>
            </a:extLst>
          </p:cNvPr>
          <p:cNvCxnSpPr/>
          <p:nvPr userDrawn="1"/>
        </p:nvCxnSpPr>
        <p:spPr>
          <a:xfrm>
            <a:off x="747918" y="874643"/>
            <a:ext cx="3943350" cy="0"/>
          </a:xfrm>
          <a:prstGeom prst="line">
            <a:avLst/>
          </a:prstGeom>
          <a:ln w="254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6618DF27-C47A-2A45-89A0-FCCC77CB6E4F}"/>
              </a:ext>
            </a:extLst>
          </p:cNvPr>
          <p:cNvCxnSpPr/>
          <p:nvPr userDrawn="1"/>
        </p:nvCxnSpPr>
        <p:spPr>
          <a:xfrm>
            <a:off x="747918" y="927652"/>
            <a:ext cx="3943350" cy="0"/>
          </a:xfrm>
          <a:prstGeom prst="line">
            <a:avLst/>
          </a:prstGeom>
          <a:ln w="254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7449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28950" y="1020416"/>
            <a:ext cx="5896389" cy="5263047"/>
          </a:xfrm>
        </p:spPr>
        <p:txBody>
          <a:bodyPr/>
          <a:lstStyle/>
          <a:p>
            <a:pPr lvl="0"/>
            <a:r>
              <a:rPr lang="fr-FR" dirty="0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16/09/2021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Aurélien MARTENS pour ALEA - Réunion LAser IJCLab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4D5D7-7619-544E-85E6-FE67B0DC27B1}" type="slidenum">
              <a:rPr lang="fr-FR" smtClean="0"/>
              <a:t>‹N°›</a:t>
            </a:fld>
            <a:endParaRPr lang="fr-FR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4C8286A-03E0-6D49-9D42-D4B8C72EB5E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218662" y="1020416"/>
            <a:ext cx="2693504" cy="5263047"/>
          </a:xfrm>
        </p:spPr>
        <p:txBody>
          <a:bodyPr/>
          <a:lstStyle/>
          <a:p>
            <a:pPr lvl="0"/>
            <a:r>
              <a:rPr lang="fr-FR" dirty="0"/>
              <a:t>Modifier les styles du texte du masque
Deuxième niveau
Troisième niveau
Quatrième niveau
Cinquième niveau</a:t>
            </a:r>
            <a:endParaRPr lang="en-US" dirty="0"/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59B271C5-42D8-D24B-A4B3-320DFCBB4F3E}"/>
              </a:ext>
            </a:extLst>
          </p:cNvPr>
          <p:cNvCxnSpPr/>
          <p:nvPr userDrawn="1"/>
        </p:nvCxnSpPr>
        <p:spPr>
          <a:xfrm>
            <a:off x="747918" y="874643"/>
            <a:ext cx="3943350" cy="0"/>
          </a:xfrm>
          <a:prstGeom prst="line">
            <a:avLst/>
          </a:prstGeom>
          <a:ln w="254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EF0E9747-688D-EA40-9495-E0B56C4A73A2}"/>
              </a:ext>
            </a:extLst>
          </p:cNvPr>
          <p:cNvCxnSpPr/>
          <p:nvPr userDrawn="1"/>
        </p:nvCxnSpPr>
        <p:spPr>
          <a:xfrm>
            <a:off x="747918" y="927652"/>
            <a:ext cx="3943350" cy="0"/>
          </a:xfrm>
          <a:prstGeom prst="line">
            <a:avLst/>
          </a:prstGeom>
          <a:ln w="254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23248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16/09/2021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Aurélien MARTENS pour ALEA - Réunion LAser IJCLab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4D5D7-7619-544E-85E6-FE67B0DC27B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10382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16/09/2021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Aurélien MARTENS pour ALEA - Réunion LAser IJCLab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4D5D7-7619-544E-85E6-FE67B0DC27B1}" type="slidenum">
              <a:rPr lang="fr-FR" smtClean="0"/>
              <a:t>‹N°›</a:t>
            </a:fld>
            <a:endParaRPr lang="fr-FR"/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8C2A1692-A79C-F94D-8071-0A66ED90799B}"/>
              </a:ext>
            </a:extLst>
          </p:cNvPr>
          <p:cNvCxnSpPr/>
          <p:nvPr userDrawn="1"/>
        </p:nvCxnSpPr>
        <p:spPr>
          <a:xfrm>
            <a:off x="747918" y="874643"/>
            <a:ext cx="3943350" cy="0"/>
          </a:xfrm>
          <a:prstGeom prst="line">
            <a:avLst/>
          </a:prstGeom>
          <a:ln w="254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3F2EE1EE-8D6D-4346-B9F2-3EAAE932E151}"/>
              </a:ext>
            </a:extLst>
          </p:cNvPr>
          <p:cNvCxnSpPr/>
          <p:nvPr userDrawn="1"/>
        </p:nvCxnSpPr>
        <p:spPr>
          <a:xfrm>
            <a:off x="747918" y="927652"/>
            <a:ext cx="3943350" cy="0"/>
          </a:xfrm>
          <a:prstGeom prst="line">
            <a:avLst/>
          </a:prstGeom>
          <a:ln w="254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84163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16/09/2021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Aurélien MARTENS pour ALEA - Réunion LAser IJCLab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4D5D7-7619-544E-85E6-FE67B0DC27B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232395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16/09/2021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Aurélien MARTENS pour ALEA - Réunion LAser IJCLab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4D5D7-7619-544E-85E6-FE67B0DC27B1}" type="slidenum">
              <a:rPr lang="fr-FR" smtClean="0"/>
              <a:t>‹N°›</a:t>
            </a:fld>
            <a:endParaRPr lang="fr-FR"/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51A2E35D-BD29-AB44-B3A6-E75904B7FD5D}"/>
              </a:ext>
            </a:extLst>
          </p:cNvPr>
          <p:cNvCxnSpPr/>
          <p:nvPr userDrawn="1"/>
        </p:nvCxnSpPr>
        <p:spPr>
          <a:xfrm>
            <a:off x="747918" y="874643"/>
            <a:ext cx="3943350" cy="0"/>
          </a:xfrm>
          <a:prstGeom prst="line">
            <a:avLst/>
          </a:prstGeom>
          <a:ln w="254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437E9A2E-0DEB-A24D-AE54-2E7394B85E80}"/>
              </a:ext>
            </a:extLst>
          </p:cNvPr>
          <p:cNvCxnSpPr/>
          <p:nvPr userDrawn="1"/>
        </p:nvCxnSpPr>
        <p:spPr>
          <a:xfrm>
            <a:off x="747918" y="927652"/>
            <a:ext cx="3943350" cy="0"/>
          </a:xfrm>
          <a:prstGeom prst="line">
            <a:avLst/>
          </a:prstGeom>
          <a:ln w="254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50778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16/09/2021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Aurélien MARTENS pour ALEA - Réunion LAser IJCLab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4D5D7-7619-544E-85E6-FE67B0DC27B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45446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dirty="0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16/09/2021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Aurélien MARTENS pour ALEA - Réunion LAser IJCLab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4D5D7-7619-544E-85E6-FE67B0DC27B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14079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9986FFEB-5D0A-984F-A179-F9468CD8B4F8}"/>
              </a:ext>
            </a:extLst>
          </p:cNvPr>
          <p:cNvSpPr/>
          <p:nvPr userDrawn="1"/>
        </p:nvSpPr>
        <p:spPr>
          <a:xfrm>
            <a:off x="0" y="6445799"/>
            <a:ext cx="9144000" cy="491713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27000">
                <a:schemeClr val="tx1">
                  <a:lumMod val="50000"/>
                  <a:lumOff val="50000"/>
                </a:schemeClr>
              </a:gs>
              <a:gs pos="100000">
                <a:schemeClr val="bg1">
                  <a:lumMod val="95000"/>
                </a:schemeClr>
              </a:gs>
              <a:gs pos="62000">
                <a:schemeClr val="tx1">
                  <a:lumMod val="50000"/>
                  <a:lumOff val="5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5095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362" y="6445800"/>
            <a:ext cx="11305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fr-FR"/>
              <a:t>16/09/2021</a:t>
            </a:r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59226" y="6445802"/>
            <a:ext cx="57448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fr-FR"/>
              <a:t>Aurélien MARTENS pour ALEA - Réunion LAser IJCLab</a:t>
            </a: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09696" y="6445801"/>
            <a:ext cx="10113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</a:lstStyle>
          <a:p>
            <a:fld id="{6324D5D7-7619-544E-85E6-FE67B0DC27B1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67604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70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u="none" kern="1200" baseline="0">
          <a:solidFill>
            <a:schemeClr val="accent3">
              <a:lumMod val="75000"/>
            </a:schemeClr>
          </a:solidFill>
          <a:uFill>
            <a:solidFill>
              <a:schemeClr val="accent2">
                <a:lumMod val="75000"/>
              </a:schemeClr>
            </a:solidFill>
          </a:u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6.png"/><Relationship Id="rId4" Type="http://schemas.openxmlformats.org/officeDocument/2006/relationships/image" Target="NUL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>
            <a:extLst>
              <a:ext uri="{FF2B5EF4-FFF2-40B4-BE49-F238E27FC236}">
                <a16:creationId xmlns:a16="http://schemas.microsoft.com/office/drawing/2014/main" id="{EEC041ED-5F7D-B845-BC4C-9DB49EF3215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34960" y="0"/>
            <a:ext cx="1209040" cy="1949594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E085C8BB-CF15-1F43-A7F2-37D066C42C3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74639" y="0"/>
            <a:ext cx="2560319" cy="191939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图片 1">
            <a:extLst>
              <a:ext uri="{FF2B5EF4-FFF2-40B4-BE49-F238E27FC236}">
                <a16:creationId xmlns:a16="http://schemas.microsoft.com/office/drawing/2014/main" id="{13FD4F9F-E1EA-9E4D-AD4E-9B0E0106F53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2546130" cy="1908625"/>
          </a:xfrm>
          <a:prstGeom prst="rect">
            <a:avLst/>
          </a:prstGeom>
        </p:spPr>
      </p:pic>
      <p:pic>
        <p:nvPicPr>
          <p:cNvPr id="13" name="Picture 4" descr="K:\Bibliothèque\Documents\My Notes\Labo\Seillac 2010\photos\000_4349.jpg">
            <a:extLst>
              <a:ext uri="{FF2B5EF4-FFF2-40B4-BE49-F238E27FC236}">
                <a16:creationId xmlns:a16="http://schemas.microsoft.com/office/drawing/2014/main" id="{929911E7-ACB1-8A44-89DE-5EE3F0CA73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46129" y="0"/>
            <a:ext cx="2940271" cy="1903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mmagine 5" descr="Immagine 5">
            <a:extLst>
              <a:ext uri="{FF2B5EF4-FFF2-40B4-BE49-F238E27FC236}">
                <a16:creationId xmlns:a16="http://schemas.microsoft.com/office/drawing/2014/main" id="{A7448626-F60F-F84A-BE68-FD7963AD1012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1908627"/>
            <a:ext cx="9195338" cy="5020493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7EB4E66E-AC24-3A41-A158-340D5290EC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" y="1949594"/>
            <a:ext cx="9143999" cy="3868309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Cavités optiques et systèmes lasers pour l’interaction laser-faisceaux</a:t>
            </a:r>
            <a:br>
              <a:rPr lang="fr-FR" dirty="0">
                <a:solidFill>
                  <a:schemeClr val="bg1"/>
                </a:solidFill>
              </a:rPr>
            </a:br>
            <a:r>
              <a:rPr lang="fr-FR" dirty="0">
                <a:solidFill>
                  <a:schemeClr val="bg1"/>
                </a:solidFill>
              </a:rPr>
              <a:t>(dont </a:t>
            </a:r>
            <a:r>
              <a:rPr lang="fr-FR" dirty="0" err="1">
                <a:solidFill>
                  <a:schemeClr val="bg1"/>
                </a:solidFill>
              </a:rPr>
              <a:t>ThomX</a:t>
            </a:r>
            <a:r>
              <a:rPr lang="fr-FR" dirty="0">
                <a:solidFill>
                  <a:schemeClr val="bg1"/>
                </a:solidFill>
              </a:rPr>
              <a:t>)</a:t>
            </a:r>
            <a:endParaRPr lang="fr-FR" sz="2800" dirty="0">
              <a:solidFill>
                <a:schemeClr val="bg1"/>
              </a:solidFill>
            </a:endParaRPr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A2AC073B-887D-B94F-9DDC-887AABA828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16/09/2021</a:t>
            </a:r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0E75FD4F-A820-E74F-AED7-D8DA547262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Aurélien MARTENS pour ALEA - Réunion LAser IJCLab</a:t>
            </a:r>
            <a:endParaRPr lang="fr-FR" dirty="0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75A0E8B1-6DD1-3749-985B-DB6F20BEE7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4D5D7-7619-544E-85E6-FE67B0DC27B1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75770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4F28BC1-5ABF-C947-AB45-93D440E32C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3200" dirty="0"/>
              <a:t>Un travail d’équipe réalisé par des doctorants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80554A4-CC0F-6E4C-89D8-E49635D8F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16/09/2021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22ECD7C-8317-0E41-8BA6-98DADD89D3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Aurélien MARTENS pour ALEA - Réunion LAser IJCLab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3BD346C-EF3D-B844-A322-F22FB447C2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4D5D7-7619-544E-85E6-FE67B0DC27B1}" type="slidenum">
              <a:rPr lang="fr-FR" smtClean="0"/>
              <a:t>10</a:t>
            </a:fld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0B0F64FE-BCD6-E640-A850-17C9B4AEDD9C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967524"/>
            <a:ext cx="9144000" cy="5134708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9E76376F-7372-DB4E-B98C-6D96217E7B67}"/>
              </a:ext>
            </a:extLst>
          </p:cNvPr>
          <p:cNvSpPr txBox="1"/>
          <p:nvPr/>
        </p:nvSpPr>
        <p:spPr>
          <a:xfrm>
            <a:off x="288758" y="3534878"/>
            <a:ext cx="10124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Christian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596BAE08-1586-AF42-8065-D5A79DA7B276}"/>
              </a:ext>
            </a:extLst>
          </p:cNvPr>
          <p:cNvSpPr txBox="1"/>
          <p:nvPr/>
        </p:nvSpPr>
        <p:spPr>
          <a:xfrm>
            <a:off x="951568" y="3006642"/>
            <a:ext cx="6992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>
                <a:solidFill>
                  <a:schemeClr val="bg1"/>
                </a:solidFill>
              </a:rPr>
              <a:t>Ronic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5584A165-1B51-E44B-84F1-689C66ABDE42}"/>
              </a:ext>
            </a:extLst>
          </p:cNvPr>
          <p:cNvSpPr txBox="1"/>
          <p:nvPr/>
        </p:nvSpPr>
        <p:spPr>
          <a:xfrm>
            <a:off x="1650862" y="3731576"/>
            <a:ext cx="6939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Kevin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E10C8AAC-38DF-B24F-8B15-386B74DC9637}"/>
              </a:ext>
            </a:extLst>
          </p:cNvPr>
          <p:cNvSpPr txBox="1"/>
          <p:nvPr/>
        </p:nvSpPr>
        <p:spPr>
          <a:xfrm>
            <a:off x="2344770" y="3731576"/>
            <a:ext cx="748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Viktor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69D72770-27AF-094B-A717-4C41B8C576D7}"/>
              </a:ext>
            </a:extLst>
          </p:cNvPr>
          <p:cNvSpPr txBox="1"/>
          <p:nvPr/>
        </p:nvSpPr>
        <p:spPr>
          <a:xfrm>
            <a:off x="3121720" y="3534878"/>
            <a:ext cx="7443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Pierre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16E95490-5B19-074B-AE79-C392FD9DF37A}"/>
              </a:ext>
            </a:extLst>
          </p:cNvPr>
          <p:cNvSpPr txBox="1"/>
          <p:nvPr/>
        </p:nvSpPr>
        <p:spPr>
          <a:xfrm>
            <a:off x="3870963" y="3362244"/>
            <a:ext cx="588623" cy="36933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fr-FR" dirty="0" err="1">
                <a:solidFill>
                  <a:schemeClr val="bg1"/>
                </a:solidFill>
              </a:rPr>
              <a:t>Xing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C0840790-4447-A148-9C45-C4295AAD1059}"/>
              </a:ext>
            </a:extLst>
          </p:cNvPr>
          <p:cNvSpPr txBox="1"/>
          <p:nvPr/>
        </p:nvSpPr>
        <p:spPr>
          <a:xfrm>
            <a:off x="4631634" y="3206912"/>
            <a:ext cx="8020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Fabian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260F25D1-E58E-5649-AFA4-0558A702EC94}"/>
              </a:ext>
            </a:extLst>
          </p:cNvPr>
          <p:cNvSpPr txBox="1"/>
          <p:nvPr/>
        </p:nvSpPr>
        <p:spPr>
          <a:xfrm>
            <a:off x="5269984" y="3294360"/>
            <a:ext cx="683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/>
              <a:t>Huan</a:t>
            </a:r>
            <a:endParaRPr lang="fr-FR" dirty="0"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26911915-85D1-4F40-A6F3-054D89EF6692}"/>
              </a:ext>
            </a:extLst>
          </p:cNvPr>
          <p:cNvSpPr txBox="1"/>
          <p:nvPr/>
        </p:nvSpPr>
        <p:spPr>
          <a:xfrm>
            <a:off x="6025081" y="3206912"/>
            <a:ext cx="9005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>
                <a:solidFill>
                  <a:schemeClr val="bg1"/>
                </a:solidFill>
              </a:rPr>
              <a:t>Titouan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C39262D4-AF66-C144-AA91-CB7F9F7C4617}"/>
              </a:ext>
            </a:extLst>
          </p:cNvPr>
          <p:cNvSpPr txBox="1"/>
          <p:nvPr/>
        </p:nvSpPr>
        <p:spPr>
          <a:xfrm>
            <a:off x="6731956" y="3576244"/>
            <a:ext cx="7809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Daniel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D6031D34-890F-BC4C-A2CD-563080674F20}"/>
              </a:ext>
            </a:extLst>
          </p:cNvPr>
          <p:cNvSpPr txBox="1"/>
          <p:nvPr/>
        </p:nvSpPr>
        <p:spPr>
          <a:xfrm>
            <a:off x="7974994" y="3479026"/>
            <a:ext cx="5277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>
                <a:solidFill>
                  <a:schemeClr val="bg1"/>
                </a:solidFill>
              </a:rPr>
              <a:t>Eric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B910524E-74C8-6544-B6D9-813BD9FCBE00}"/>
              </a:ext>
            </a:extLst>
          </p:cNvPr>
          <p:cNvSpPr txBox="1"/>
          <p:nvPr/>
        </p:nvSpPr>
        <p:spPr>
          <a:xfrm>
            <a:off x="2971011" y="4547572"/>
            <a:ext cx="6939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Kevin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11B47482-C419-834E-84D8-F22E0750C39D}"/>
              </a:ext>
            </a:extLst>
          </p:cNvPr>
          <p:cNvSpPr txBox="1"/>
          <p:nvPr/>
        </p:nvSpPr>
        <p:spPr>
          <a:xfrm>
            <a:off x="4775490" y="4362906"/>
            <a:ext cx="707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Denis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5B24B015-0F22-6942-A262-ADEAFF2D5207}"/>
              </a:ext>
            </a:extLst>
          </p:cNvPr>
          <p:cNvSpPr txBox="1"/>
          <p:nvPr/>
        </p:nvSpPr>
        <p:spPr>
          <a:xfrm>
            <a:off x="3326437" y="1875305"/>
            <a:ext cx="6360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Yann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6CEABCB1-49E8-454D-A520-BD185213CDBA}"/>
              </a:ext>
            </a:extLst>
          </p:cNvPr>
          <p:cNvSpPr txBox="1"/>
          <p:nvPr/>
        </p:nvSpPr>
        <p:spPr>
          <a:xfrm>
            <a:off x="2719135" y="2012320"/>
            <a:ext cx="5549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Loïc</a:t>
            </a:r>
          </a:p>
        </p:txBody>
      </p:sp>
      <p:pic>
        <p:nvPicPr>
          <p:cNvPr id="23" name="Image 22">
            <a:extLst>
              <a:ext uri="{FF2B5EF4-FFF2-40B4-BE49-F238E27FC236}">
                <a16:creationId xmlns:a16="http://schemas.microsoft.com/office/drawing/2014/main" id="{F0394E45-CE5C-EF47-80BA-D60C27E21D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3955" y="1674309"/>
            <a:ext cx="270219" cy="345629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BE4E94A8-747A-B041-9958-FB52FBD23E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4839" y="1375714"/>
            <a:ext cx="228453" cy="251298"/>
          </a:xfrm>
          <a:prstGeom prst="rect">
            <a:avLst/>
          </a:prstGeom>
        </p:spPr>
      </p:pic>
      <p:sp>
        <p:nvSpPr>
          <p:cNvPr id="25" name="ZoneTexte 24">
            <a:extLst>
              <a:ext uri="{FF2B5EF4-FFF2-40B4-BE49-F238E27FC236}">
                <a16:creationId xmlns:a16="http://schemas.microsoft.com/office/drawing/2014/main" id="{34C17EE7-9B06-5D42-9393-7A486044DEC9}"/>
              </a:ext>
            </a:extLst>
          </p:cNvPr>
          <p:cNvSpPr txBox="1"/>
          <p:nvPr/>
        </p:nvSpPr>
        <p:spPr>
          <a:xfrm>
            <a:off x="5739399" y="1316697"/>
            <a:ext cx="861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>
                <a:solidFill>
                  <a:schemeClr val="bg1"/>
                </a:solidFill>
              </a:rPr>
              <a:t>Themis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91094CFF-611D-CC46-8209-44219EB44738}"/>
              </a:ext>
            </a:extLst>
          </p:cNvPr>
          <p:cNvSpPr txBox="1"/>
          <p:nvPr/>
        </p:nvSpPr>
        <p:spPr>
          <a:xfrm>
            <a:off x="5760281" y="1662295"/>
            <a:ext cx="8242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Cheikh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66133045-9689-D746-B8B6-941A9550F7F1}"/>
              </a:ext>
            </a:extLst>
          </p:cNvPr>
          <p:cNvSpPr txBox="1"/>
          <p:nvPr/>
        </p:nvSpPr>
        <p:spPr>
          <a:xfrm>
            <a:off x="7011132" y="1191048"/>
            <a:ext cx="11194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C00000"/>
                </a:solidFill>
              </a:rPr>
              <a:t>+ Manar</a:t>
            </a:r>
          </a:p>
          <a:p>
            <a:r>
              <a:rPr lang="fr-FR" dirty="0">
                <a:solidFill>
                  <a:srgbClr val="C00000"/>
                </a:solidFill>
              </a:rPr>
              <a:t>+ Frédéric</a:t>
            </a:r>
          </a:p>
        </p:txBody>
      </p:sp>
      <p:pic>
        <p:nvPicPr>
          <p:cNvPr id="28" name="Image 27">
            <a:extLst>
              <a:ext uri="{FF2B5EF4-FFF2-40B4-BE49-F238E27FC236}">
                <a16:creationId xmlns:a16="http://schemas.microsoft.com/office/drawing/2014/main" id="{FCC35986-FAA4-DA46-B42C-859B9884FD3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8415030" y="2663686"/>
            <a:ext cx="886774" cy="569011"/>
          </a:xfrm>
          <a:prstGeom prst="rect">
            <a:avLst/>
          </a:prstGeom>
        </p:spPr>
      </p:pic>
      <p:sp>
        <p:nvSpPr>
          <p:cNvPr id="29" name="ZoneTexte 28">
            <a:extLst>
              <a:ext uri="{FF2B5EF4-FFF2-40B4-BE49-F238E27FC236}">
                <a16:creationId xmlns:a16="http://schemas.microsoft.com/office/drawing/2014/main" id="{6F7E0E73-A338-2945-8734-122D9E4A526A}"/>
              </a:ext>
            </a:extLst>
          </p:cNvPr>
          <p:cNvSpPr txBox="1"/>
          <p:nvPr/>
        </p:nvSpPr>
        <p:spPr>
          <a:xfrm>
            <a:off x="8238848" y="2099433"/>
            <a:ext cx="8963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>
                <a:solidFill>
                  <a:schemeClr val="bg1"/>
                </a:solidFill>
              </a:rPr>
              <a:t>Daniele</a:t>
            </a:r>
            <a:endParaRPr lang="fr-F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41960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riangle 37">
            <a:extLst>
              <a:ext uri="{FF2B5EF4-FFF2-40B4-BE49-F238E27FC236}">
                <a16:creationId xmlns:a16="http://schemas.microsoft.com/office/drawing/2014/main" id="{B75BF566-30B1-1C48-B134-FBEC2FA1F717}"/>
              </a:ext>
            </a:extLst>
          </p:cNvPr>
          <p:cNvSpPr/>
          <p:nvPr/>
        </p:nvSpPr>
        <p:spPr>
          <a:xfrm rot="16200000">
            <a:off x="2596830" y="1406378"/>
            <a:ext cx="758854" cy="1659248"/>
          </a:xfrm>
          <a:prstGeom prst="triangle">
            <a:avLst/>
          </a:prstGeom>
          <a:gradFill flip="none" rotWithShape="1">
            <a:gsLst>
              <a:gs pos="0">
                <a:schemeClr val="accent5">
                  <a:lumMod val="77000"/>
                </a:schemeClr>
              </a:gs>
              <a:gs pos="48000">
                <a:schemeClr val="accent3">
                  <a:alpha val="50000"/>
                </a:schemeClr>
              </a:gs>
              <a:gs pos="100000">
                <a:schemeClr val="accent5">
                  <a:lumMod val="7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9" name="Connecteur droit avec flèche 28">
            <a:extLst>
              <a:ext uri="{FF2B5EF4-FFF2-40B4-BE49-F238E27FC236}">
                <a16:creationId xmlns:a16="http://schemas.microsoft.com/office/drawing/2014/main" id="{D5C3B149-4BC1-1840-8141-7296B85BDFC7}"/>
              </a:ext>
            </a:extLst>
          </p:cNvPr>
          <p:cNvCxnSpPr/>
          <p:nvPr/>
        </p:nvCxnSpPr>
        <p:spPr>
          <a:xfrm>
            <a:off x="575034" y="2247974"/>
            <a:ext cx="3888432" cy="0"/>
          </a:xfrm>
          <a:prstGeom prst="straightConnector1">
            <a:avLst/>
          </a:prstGeom>
          <a:ln w="38100">
            <a:solidFill>
              <a:schemeClr val="accent1"/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re 1">
            <a:extLst>
              <a:ext uri="{FF2B5EF4-FFF2-40B4-BE49-F238E27FC236}">
                <a16:creationId xmlns:a16="http://schemas.microsoft.com/office/drawing/2014/main" id="{B3ECD790-134B-B64C-9F38-14882C4323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800" dirty="0"/>
              <a:t>Compton interaction as a </a:t>
            </a:r>
            <a:r>
              <a:rPr lang="fr-FR" sz="2800" dirty="0" err="1"/>
              <a:t>monochromatic</a:t>
            </a:r>
            <a:r>
              <a:rPr lang="fr-FR" sz="2800" dirty="0"/>
              <a:t> source</a:t>
            </a:r>
          </a:p>
        </p:txBody>
      </p:sp>
      <p:cxnSp>
        <p:nvCxnSpPr>
          <p:cNvPr id="25" name="Connecteur droit avec flèche 24">
            <a:extLst>
              <a:ext uri="{FF2B5EF4-FFF2-40B4-BE49-F238E27FC236}">
                <a16:creationId xmlns:a16="http://schemas.microsoft.com/office/drawing/2014/main" id="{4234E92E-DFC3-5845-B75D-26B3AE3382FC}"/>
              </a:ext>
            </a:extLst>
          </p:cNvPr>
          <p:cNvCxnSpPr/>
          <p:nvPr/>
        </p:nvCxnSpPr>
        <p:spPr>
          <a:xfrm>
            <a:off x="706931" y="2247974"/>
            <a:ext cx="1439702" cy="0"/>
          </a:xfrm>
          <a:prstGeom prst="straightConnector1">
            <a:avLst/>
          </a:prstGeom>
          <a:ln w="762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avec flèche 25">
            <a:extLst>
              <a:ext uri="{FF2B5EF4-FFF2-40B4-BE49-F238E27FC236}">
                <a16:creationId xmlns:a16="http://schemas.microsoft.com/office/drawing/2014/main" id="{F80B4975-1A6A-304C-8CD9-4BA7D2EFD463}"/>
              </a:ext>
            </a:extLst>
          </p:cNvPr>
          <p:cNvCxnSpPr/>
          <p:nvPr/>
        </p:nvCxnSpPr>
        <p:spPr>
          <a:xfrm flipH="1">
            <a:off x="2146636" y="1136496"/>
            <a:ext cx="876670" cy="1111478"/>
          </a:xfrm>
          <a:prstGeom prst="straightConnector1">
            <a:avLst/>
          </a:prstGeom>
          <a:ln w="762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avec flèche 26">
            <a:extLst>
              <a:ext uri="{FF2B5EF4-FFF2-40B4-BE49-F238E27FC236}">
                <a16:creationId xmlns:a16="http://schemas.microsoft.com/office/drawing/2014/main" id="{77F233C9-E97C-2346-9928-E94EE27FC992}"/>
              </a:ext>
            </a:extLst>
          </p:cNvPr>
          <p:cNvCxnSpPr/>
          <p:nvPr/>
        </p:nvCxnSpPr>
        <p:spPr>
          <a:xfrm>
            <a:off x="2146636" y="2247974"/>
            <a:ext cx="1027758" cy="616714"/>
          </a:xfrm>
          <a:prstGeom prst="straightConnector1">
            <a:avLst/>
          </a:prstGeom>
          <a:ln w="38100">
            <a:solidFill>
              <a:schemeClr val="accent1"/>
            </a:solidFill>
            <a:prstDash val="sys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avec flèche 27">
            <a:extLst>
              <a:ext uri="{FF2B5EF4-FFF2-40B4-BE49-F238E27FC236}">
                <a16:creationId xmlns:a16="http://schemas.microsoft.com/office/drawing/2014/main" id="{1C407F40-B57B-4940-925A-06599CE8B0FA}"/>
              </a:ext>
            </a:extLst>
          </p:cNvPr>
          <p:cNvCxnSpPr>
            <a:cxnSpLocks/>
          </p:cNvCxnSpPr>
          <p:nvPr/>
        </p:nvCxnSpPr>
        <p:spPr>
          <a:xfrm flipV="1">
            <a:off x="2149335" y="1692235"/>
            <a:ext cx="2170114" cy="555740"/>
          </a:xfrm>
          <a:prstGeom prst="straightConnector1">
            <a:avLst/>
          </a:prstGeom>
          <a:ln w="38100">
            <a:solidFill>
              <a:schemeClr val="accent5">
                <a:lumMod val="75000"/>
              </a:schemeClr>
            </a:solidFill>
            <a:prstDash val="solid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ZoneTexte 30">
            <a:extLst>
              <a:ext uri="{FF2B5EF4-FFF2-40B4-BE49-F238E27FC236}">
                <a16:creationId xmlns:a16="http://schemas.microsoft.com/office/drawing/2014/main" id="{712DCD3E-3EFA-894D-B908-441ED9B3A195}"/>
              </a:ext>
            </a:extLst>
          </p:cNvPr>
          <p:cNvSpPr txBox="1"/>
          <p:nvPr/>
        </p:nvSpPr>
        <p:spPr>
          <a:xfrm>
            <a:off x="3023306" y="975249"/>
            <a:ext cx="2209259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accent6">
                    <a:lumMod val="75000"/>
                  </a:schemeClr>
                </a:solidFill>
              </a:rPr>
              <a:t>laser (E</a:t>
            </a:r>
            <a:r>
              <a:rPr lang="el-GR" baseline="-25000" dirty="0">
                <a:solidFill>
                  <a:schemeClr val="accent6">
                    <a:lumMod val="75000"/>
                  </a:schemeClr>
                </a:solidFill>
              </a:rPr>
              <a:t>λ</a:t>
            </a:r>
            <a:r>
              <a:rPr lang="fr-FR" dirty="0">
                <a:solidFill>
                  <a:schemeClr val="accent6">
                    <a:lumMod val="75000"/>
                  </a:schemeClr>
                </a:solidFill>
              </a:rPr>
              <a:t>=</a:t>
            </a:r>
            <a:r>
              <a:rPr lang="fr-FR" dirty="0" err="1">
                <a:solidFill>
                  <a:schemeClr val="accent6">
                    <a:lumMod val="75000"/>
                  </a:schemeClr>
                </a:solidFill>
              </a:rPr>
              <a:t>hc</a:t>
            </a:r>
            <a:r>
              <a:rPr lang="fr-FR" dirty="0">
                <a:solidFill>
                  <a:schemeClr val="accent6">
                    <a:lumMod val="75000"/>
                  </a:schemeClr>
                </a:solidFill>
              </a:rPr>
              <a:t>/𝜆=1.2eV)</a:t>
            </a:r>
          </a:p>
        </p:txBody>
      </p:sp>
      <p:sp>
        <p:nvSpPr>
          <p:cNvPr id="32" name="Arc 31">
            <a:extLst>
              <a:ext uri="{FF2B5EF4-FFF2-40B4-BE49-F238E27FC236}">
                <a16:creationId xmlns:a16="http://schemas.microsoft.com/office/drawing/2014/main" id="{071FB9F9-19CF-A940-B236-A6C5398D59DB}"/>
              </a:ext>
            </a:extLst>
          </p:cNvPr>
          <p:cNvSpPr/>
          <p:nvPr/>
        </p:nvSpPr>
        <p:spPr>
          <a:xfrm>
            <a:off x="2303226" y="1856577"/>
            <a:ext cx="281745" cy="391398"/>
          </a:xfrm>
          <a:prstGeom prst="arc">
            <a:avLst>
              <a:gd name="adj1" fmla="val 16200000"/>
              <a:gd name="adj2" fmla="val 4010144"/>
            </a:avLst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247513D0-1DB8-4A42-ACE3-2A37F7492E37}"/>
              </a:ext>
            </a:extLst>
          </p:cNvPr>
          <p:cNvSpPr txBox="1"/>
          <p:nvPr/>
        </p:nvSpPr>
        <p:spPr>
          <a:xfrm>
            <a:off x="2660515" y="1676842"/>
            <a:ext cx="316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α</a:t>
            </a:r>
            <a:endParaRPr lang="fr-F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4" name="Arc 33">
            <a:extLst>
              <a:ext uri="{FF2B5EF4-FFF2-40B4-BE49-F238E27FC236}">
                <a16:creationId xmlns:a16="http://schemas.microsoft.com/office/drawing/2014/main" id="{F725F065-6C7E-2B41-8C2E-396E55833B73}"/>
              </a:ext>
            </a:extLst>
          </p:cNvPr>
          <p:cNvSpPr/>
          <p:nvPr/>
        </p:nvSpPr>
        <p:spPr>
          <a:xfrm>
            <a:off x="3653866" y="1849921"/>
            <a:ext cx="227559" cy="425598"/>
          </a:xfrm>
          <a:prstGeom prst="arc">
            <a:avLst>
              <a:gd name="adj1" fmla="val 16200000"/>
              <a:gd name="adj2" fmla="val 4010144"/>
            </a:avLst>
          </a:prstGeom>
          <a:ln w="381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274388FF-A464-C349-BCE1-C46883A36A57}"/>
              </a:ext>
            </a:extLst>
          </p:cNvPr>
          <p:cNvSpPr txBox="1"/>
          <p:nvPr/>
        </p:nvSpPr>
        <p:spPr>
          <a:xfrm>
            <a:off x="3887466" y="1853890"/>
            <a:ext cx="316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>
                <a:solidFill>
                  <a:schemeClr val="accent5">
                    <a:lumMod val="75000"/>
                  </a:schemeClr>
                </a:solidFill>
              </a:rPr>
              <a:t>θ</a:t>
            </a:r>
            <a:endParaRPr lang="fr-FR" dirty="0">
              <a:solidFill>
                <a:schemeClr val="accent5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ZoneTexte 36">
                <a:extLst>
                  <a:ext uri="{FF2B5EF4-FFF2-40B4-BE49-F238E27FC236}">
                    <a16:creationId xmlns:a16="http://schemas.microsoft.com/office/drawing/2014/main" id="{9F26CED3-CAE1-7B45-BB78-4522258C7FFE}"/>
                  </a:ext>
                </a:extLst>
              </p:cNvPr>
              <p:cNvSpPr txBox="1"/>
              <p:nvPr/>
            </p:nvSpPr>
            <p:spPr>
              <a:xfrm>
                <a:off x="262916" y="2448451"/>
                <a:ext cx="2386067" cy="369332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fr-FR" dirty="0">
                    <a:solidFill>
                      <a:schemeClr val="accent1"/>
                    </a:solidFill>
                  </a:rPr>
                  <a:t>e</a:t>
                </a:r>
                <a:r>
                  <a:rPr lang="fr-FR" b="0" baseline="30000" dirty="0">
                    <a:solidFill>
                      <a:schemeClr val="accent1"/>
                    </a:solidFill>
                  </a:rPr>
                  <a:t>-</a:t>
                </a:r>
                <a:r>
                  <a:rPr lang="fr-FR" b="0" dirty="0">
                    <a:solidFill>
                      <a:schemeClr val="accent1"/>
                    </a:solidFill>
                  </a:rPr>
                  <a:t> </a:t>
                </a:r>
                <a:r>
                  <a:rPr lang="fr-FR" b="0" dirty="0" err="1">
                    <a:solidFill>
                      <a:schemeClr val="accent1"/>
                    </a:solidFill>
                  </a:rPr>
                  <a:t>beam</a:t>
                </a:r>
                <a:r>
                  <a:rPr lang="fr-FR" b="0" dirty="0">
                    <a:solidFill>
                      <a:schemeClr val="accent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fr-FR" b="0" i="1" smtClean="0">
                        <a:solidFill>
                          <a:schemeClr val="accent1"/>
                        </a:solidFill>
                        <a:latin typeface="Cambria Math"/>
                      </a:rPr>
                      <m:t>𝐸</m:t>
                    </m:r>
                    <m:r>
                      <a:rPr lang="fr-FR" b="0" i="1" baseline="-25000" smtClean="0">
                        <a:solidFill>
                          <a:schemeClr val="accent1"/>
                        </a:solidFill>
                        <a:latin typeface="Cambria Math"/>
                      </a:rPr>
                      <m:t>𝑒</m:t>
                    </m:r>
                    <m:r>
                      <a:rPr lang="fr-FR" b="0" i="0" smtClean="0">
                        <a:solidFill>
                          <a:schemeClr val="accent1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fr-FR" b="0" i="1" smtClean="0">
                        <a:solidFill>
                          <a:schemeClr val="accent1"/>
                        </a:solidFill>
                        <a:latin typeface="Cambria Math"/>
                        <a:ea typeface="Cambria Math"/>
                      </a:rPr>
                      <m:t>50 </m:t>
                    </m:r>
                    <m:r>
                      <a:rPr lang="fr-FR" b="0" i="1" smtClean="0">
                        <a:solidFill>
                          <a:schemeClr val="accent1"/>
                        </a:solidFill>
                        <a:latin typeface="Cambria Math"/>
                        <a:ea typeface="Cambria Math"/>
                      </a:rPr>
                      <m:t>𝑀𝑒𝑉</m:t>
                    </m:r>
                  </m:oMath>
                </a14:m>
                <a:endParaRPr lang="fr-FR" b="0" dirty="0">
                  <a:solidFill>
                    <a:schemeClr val="accent1"/>
                  </a:solidFill>
                  <a:ea typeface="Cambria Math"/>
                </a:endParaRPr>
              </a:p>
            </p:txBody>
          </p:sp>
        </mc:Choice>
        <mc:Fallback xmlns="">
          <p:sp>
            <p:nvSpPr>
              <p:cNvPr id="37" name="ZoneTexte 36">
                <a:extLst>
                  <a:ext uri="{FF2B5EF4-FFF2-40B4-BE49-F238E27FC236}">
                    <a16:creationId xmlns:a16="http://schemas.microsoft.com/office/drawing/2014/main" id="{9F26CED3-CAE1-7B45-BB78-4522258C7F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916" y="2448451"/>
                <a:ext cx="2386067" cy="369332"/>
              </a:xfrm>
              <a:prstGeom prst="rect">
                <a:avLst/>
              </a:prstGeom>
              <a:blipFill>
                <a:blip r:embed="rId4"/>
                <a:stretch>
                  <a:fillRect l="-2116" t="-6667" b="-23333"/>
                </a:stretch>
              </a:blipFill>
              <a:ln w="381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" name="Picture 13" descr="C:\Users\martens\Documents\sauvegardeDisqueLHCb\Work\conferences\seillac2014\fig.png">
            <a:extLst>
              <a:ext uri="{FF2B5EF4-FFF2-40B4-BE49-F238E27FC236}">
                <a16:creationId xmlns:a16="http://schemas.microsoft.com/office/drawing/2014/main" id="{7390C998-693E-E548-82E2-8D3EF754FA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745" b="5330"/>
          <a:stretch/>
        </p:blipFill>
        <p:spPr bwMode="auto">
          <a:xfrm>
            <a:off x="2841651" y="3053766"/>
            <a:ext cx="6071332" cy="3224280"/>
          </a:xfrm>
          <a:prstGeom prst="rect">
            <a:avLst/>
          </a:prstGeom>
          <a:noFill/>
          <a:effectLst>
            <a:outerShdw blurRad="50800" dist="152400" dir="2700000" algn="tl" rotWithShape="0">
              <a:schemeClr val="accent3">
                <a:lumMod val="75000"/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FF5ECE57-AB8F-A842-B1D6-19C35AED7196}"/>
              </a:ext>
            </a:extLst>
          </p:cNvPr>
          <p:cNvSpPr/>
          <p:nvPr/>
        </p:nvSpPr>
        <p:spPr>
          <a:xfrm>
            <a:off x="7013721" y="3585154"/>
            <a:ext cx="144016" cy="7381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BE54EF4-FB07-694C-9A13-982A36552837}"/>
              </a:ext>
            </a:extLst>
          </p:cNvPr>
          <p:cNvSpPr/>
          <p:nvPr/>
        </p:nvSpPr>
        <p:spPr>
          <a:xfrm>
            <a:off x="7013721" y="4531653"/>
            <a:ext cx="144016" cy="7381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Triangle 29">
            <a:extLst>
              <a:ext uri="{FF2B5EF4-FFF2-40B4-BE49-F238E27FC236}">
                <a16:creationId xmlns:a16="http://schemas.microsoft.com/office/drawing/2014/main" id="{CF8E298C-620D-7C4E-AC10-3CABAD834C22}"/>
              </a:ext>
            </a:extLst>
          </p:cNvPr>
          <p:cNvSpPr/>
          <p:nvPr/>
        </p:nvSpPr>
        <p:spPr>
          <a:xfrm rot="16200000">
            <a:off x="5804670" y="3623666"/>
            <a:ext cx="758854" cy="1659248"/>
          </a:xfrm>
          <a:prstGeom prst="triangle">
            <a:avLst/>
          </a:prstGeom>
          <a:gradFill flip="none" rotWithShape="1">
            <a:gsLst>
              <a:gs pos="0">
                <a:schemeClr val="accent5">
                  <a:lumMod val="77000"/>
                </a:schemeClr>
              </a:gs>
              <a:gs pos="48000">
                <a:schemeClr val="accent3">
                  <a:alpha val="50000"/>
                </a:schemeClr>
              </a:gs>
              <a:gs pos="100000">
                <a:schemeClr val="accent5">
                  <a:lumMod val="7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rapèze 7">
            <a:extLst>
              <a:ext uri="{FF2B5EF4-FFF2-40B4-BE49-F238E27FC236}">
                <a16:creationId xmlns:a16="http://schemas.microsoft.com/office/drawing/2014/main" id="{90567753-95DD-2042-9D34-6DB63BD67124}"/>
              </a:ext>
            </a:extLst>
          </p:cNvPr>
          <p:cNvSpPr/>
          <p:nvPr/>
        </p:nvSpPr>
        <p:spPr>
          <a:xfrm rot="16200000">
            <a:off x="7531992" y="3745041"/>
            <a:ext cx="328291" cy="1364832"/>
          </a:xfrm>
          <a:prstGeom prst="trapezoid">
            <a:avLst>
              <a:gd name="adj" fmla="val 18342"/>
            </a:avLst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C0576387-AF41-4A41-A86B-5FE72C110F38}"/>
              </a:ext>
            </a:extLst>
          </p:cNvPr>
          <p:cNvSpPr/>
          <p:nvPr/>
        </p:nvSpPr>
        <p:spPr>
          <a:xfrm>
            <a:off x="3554425" y="3143292"/>
            <a:ext cx="5058234" cy="2596298"/>
          </a:xfrm>
          <a:prstGeom prst="rect">
            <a:avLst/>
          </a:prstGeom>
          <a:solidFill>
            <a:schemeClr val="accent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CBE604A-8A5C-9747-9938-F9E1D2EAB09F}"/>
              </a:ext>
            </a:extLst>
          </p:cNvPr>
          <p:cNvSpPr/>
          <p:nvPr/>
        </p:nvSpPr>
        <p:spPr>
          <a:xfrm>
            <a:off x="3447535" y="3143292"/>
            <a:ext cx="106890" cy="2596298"/>
          </a:xfrm>
          <a:prstGeom prst="rect">
            <a:avLst/>
          </a:prstGeom>
          <a:noFill/>
          <a:ln w="254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ZoneTexte 41">
            <a:extLst>
              <a:ext uri="{FF2B5EF4-FFF2-40B4-BE49-F238E27FC236}">
                <a16:creationId xmlns:a16="http://schemas.microsoft.com/office/drawing/2014/main" id="{892BBA59-DAC7-7E4C-B6BB-7726637A2308}"/>
              </a:ext>
            </a:extLst>
          </p:cNvPr>
          <p:cNvSpPr txBox="1"/>
          <p:nvPr/>
        </p:nvSpPr>
        <p:spPr>
          <a:xfrm>
            <a:off x="63362" y="3921814"/>
            <a:ext cx="302910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i="1" u="sng" dirty="0" err="1">
                <a:solidFill>
                  <a:schemeClr val="accent3">
                    <a:lumMod val="75000"/>
                  </a:schemeClr>
                </a:solidFill>
              </a:rPr>
              <a:t>Advantage</a:t>
            </a:r>
            <a:r>
              <a:rPr lang="fr-FR" i="1" u="sng" dirty="0">
                <a:solidFill>
                  <a:schemeClr val="accent3">
                    <a:lumMod val="75000"/>
                  </a:schemeClr>
                </a:solidFill>
              </a:rPr>
              <a:t>:</a:t>
            </a:r>
          </a:p>
          <a:p>
            <a:pPr algn="ctr"/>
            <a:r>
              <a:rPr lang="fr-FR" sz="1600" dirty="0">
                <a:solidFill>
                  <a:schemeClr val="accent3">
                    <a:lumMod val="75000"/>
                  </a:schemeClr>
                </a:solidFill>
              </a:rPr>
              <a:t>Quasi </a:t>
            </a:r>
            <a:r>
              <a:rPr lang="fr-FR" sz="1600" dirty="0" err="1">
                <a:solidFill>
                  <a:schemeClr val="accent3">
                    <a:lumMod val="75000"/>
                  </a:schemeClr>
                </a:solidFill>
              </a:rPr>
              <a:t>monochromaticity</a:t>
            </a:r>
            <a:r>
              <a:rPr lang="fr-FR" sz="1600" dirty="0">
                <a:solidFill>
                  <a:schemeClr val="accent3">
                    <a:lumMod val="75000"/>
                  </a:schemeClr>
                </a:solidFill>
              </a:rPr>
              <a:t>  </a:t>
            </a:r>
            <a:r>
              <a:rPr lang="fr-FR" sz="1600" dirty="0" err="1">
                <a:solidFill>
                  <a:schemeClr val="accent3">
                    <a:lumMod val="75000"/>
                  </a:schemeClr>
                </a:solidFill>
              </a:rPr>
              <a:t>obtained</a:t>
            </a:r>
            <a:r>
              <a:rPr lang="fr-FR" sz="1600" dirty="0">
                <a:solidFill>
                  <a:schemeClr val="accent3">
                    <a:lumMod val="75000"/>
                  </a:schemeClr>
                </a:solidFill>
              </a:rPr>
              <a:t> by use of </a:t>
            </a:r>
            <a:r>
              <a:rPr lang="fr-FR" sz="1600" dirty="0" err="1">
                <a:solidFill>
                  <a:schemeClr val="accent3">
                    <a:lumMod val="75000"/>
                  </a:schemeClr>
                </a:solidFill>
              </a:rPr>
              <a:t>collimator</a:t>
            </a:r>
            <a:endParaRPr lang="fr-FR" sz="1600" baseline="300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3" name="ZoneTexte 42">
            <a:extLst>
              <a:ext uri="{FF2B5EF4-FFF2-40B4-BE49-F238E27FC236}">
                <a16:creationId xmlns:a16="http://schemas.microsoft.com/office/drawing/2014/main" id="{FC7AC979-777B-CF41-89AC-4828090BB754}"/>
              </a:ext>
            </a:extLst>
          </p:cNvPr>
          <p:cNvSpPr txBox="1"/>
          <p:nvPr/>
        </p:nvSpPr>
        <p:spPr>
          <a:xfrm>
            <a:off x="63362" y="5282304"/>
            <a:ext cx="30291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i="1" u="sng" dirty="0">
                <a:solidFill>
                  <a:schemeClr val="accent6">
                    <a:lumMod val="75000"/>
                  </a:schemeClr>
                </a:solidFill>
              </a:rPr>
              <a:t>Price to </a:t>
            </a:r>
            <a:r>
              <a:rPr lang="fr-FR" i="1" u="sng" dirty="0" err="1">
                <a:solidFill>
                  <a:schemeClr val="accent6">
                    <a:lumMod val="75000"/>
                  </a:schemeClr>
                </a:solidFill>
              </a:rPr>
              <a:t>pay</a:t>
            </a:r>
            <a:r>
              <a:rPr lang="fr-FR" i="1" u="sng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fr-FR" i="1" u="sng" dirty="0">
                <a:solidFill>
                  <a:schemeClr val="accent6">
                    <a:lumMod val="75000"/>
                  </a:schemeClr>
                </a:solidFill>
                <a:sym typeface="Wingdings" pitchFamily="2" charset="2"/>
              </a:rPr>
              <a:t> </a:t>
            </a:r>
            <a:r>
              <a:rPr lang="fr-FR" sz="1600" u="sng" dirty="0">
                <a:solidFill>
                  <a:schemeClr val="accent6">
                    <a:lumMod val="75000"/>
                  </a:schemeClr>
                </a:solidFill>
              </a:rPr>
              <a:t>Flux </a:t>
            </a:r>
            <a:r>
              <a:rPr lang="fr-FR" sz="1600" u="sng" dirty="0" err="1">
                <a:solidFill>
                  <a:schemeClr val="accent6">
                    <a:lumMod val="75000"/>
                  </a:schemeClr>
                </a:solidFill>
              </a:rPr>
              <a:t>reduction</a:t>
            </a:r>
            <a:endParaRPr lang="fr-FR" sz="1600" u="sng" baseline="30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" name="Espace réservé de la date 9">
            <a:extLst>
              <a:ext uri="{FF2B5EF4-FFF2-40B4-BE49-F238E27FC236}">
                <a16:creationId xmlns:a16="http://schemas.microsoft.com/office/drawing/2014/main" id="{98013629-A3DA-C744-A30B-B2AC16608D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11/06/2021</a:t>
            </a:r>
          </a:p>
        </p:txBody>
      </p:sp>
      <p:sp>
        <p:nvSpPr>
          <p:cNvPr id="11" name="Espace réservé du pied de page 10">
            <a:extLst>
              <a:ext uri="{FF2B5EF4-FFF2-40B4-BE49-F238E27FC236}">
                <a16:creationId xmlns:a16="http://schemas.microsoft.com/office/drawing/2014/main" id="{02D0B9F0-148D-464B-B957-E3BC00DF31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Aurélien MARTENS - Habilitation DR</a:t>
            </a:r>
          </a:p>
        </p:txBody>
      </p:sp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AC757392-A337-B642-84F5-4C8A735F1B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4D5D7-7619-544E-85E6-FE67B0DC27B1}" type="slidenum">
              <a:rPr lang="fr-FR" smtClean="0"/>
              <a:t>2</a:t>
            </a:fld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ZoneTexte 35">
                <a:extLst>
                  <a:ext uri="{FF2B5EF4-FFF2-40B4-BE49-F238E27FC236}">
                    <a16:creationId xmlns:a16="http://schemas.microsoft.com/office/drawing/2014/main" id="{DEB27832-4849-3C41-883A-44A126B3C384}"/>
                  </a:ext>
                </a:extLst>
              </p:cNvPr>
              <p:cNvSpPr txBox="1"/>
              <p:nvPr/>
            </p:nvSpPr>
            <p:spPr>
              <a:xfrm>
                <a:off x="4907026" y="1429538"/>
                <a:ext cx="4744483" cy="1154290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fr-FR" dirty="0">
                    <a:solidFill>
                      <a:schemeClr val="accent5">
                        <a:lumMod val="75000"/>
                      </a:schemeClr>
                    </a:solidFill>
                  </a:rPr>
                  <a:t>Compton photon:</a:t>
                </a:r>
              </a:p>
              <a:p>
                <a:r>
                  <a:rPr lang="fr-FR" dirty="0">
                    <a:solidFill>
                      <a:schemeClr val="accent5">
                        <a:lumMod val="7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40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400" i="1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fr-FR" sz="2400" b="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/>
                          </a:rPr>
                          <m:t>𝑋</m:t>
                        </m:r>
                        <m:r>
                          <a:rPr lang="fr-FR" sz="2400" b="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/>
                          </a:rPr>
                          <m:t>/</m:t>
                        </m:r>
                        <m:r>
                          <a:rPr lang="fr-FR" sz="2400" i="1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𝛾</m:t>
                        </m:r>
                      </m:sub>
                    </m:sSub>
                    <m:r>
                      <a:rPr lang="fr-FR" sz="2400" i="1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/>
                        <a:ea typeface="Cambria Math"/>
                      </a:rPr>
                      <m:t>≃</m:t>
                    </m:r>
                    <m:sSub>
                      <m:sSubPr>
                        <m:ctrlPr>
                          <a:rPr lang="fr-FR" sz="2400" i="1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f>
                          <m:fPr>
                            <m:ctrlPr>
                              <a:rPr lang="fr-FR" sz="2400" i="1" smtClean="0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FR" sz="2400" i="1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4</m:t>
                            </m:r>
                            <m:sSup>
                              <m:sSupPr>
                                <m:ctrlPr>
                                  <a:rPr lang="fr-FR" sz="2400" i="1">
                                    <a:solidFill>
                                      <a:schemeClr val="accent5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fr-FR" sz="2400" i="1">
                                    <a:solidFill>
                                      <a:schemeClr val="accent5">
                                        <a:lumMod val="75000"/>
                                      </a:schemeClr>
                                    </a:solidFill>
                                    <a:latin typeface="Cambria Math"/>
                                    <a:ea typeface="Cambria Math"/>
                                  </a:rPr>
                                  <m:t>𝛾</m:t>
                                </m:r>
                              </m:e>
                              <m:sup>
                                <m:r>
                                  <a:rPr lang="fr-FR" sz="2400" i="1">
                                    <a:solidFill>
                                      <a:schemeClr val="accent5">
                                        <a:lumMod val="75000"/>
                                      </a:schemeClr>
                                    </a:solidFill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fr-FR" sz="2400" b="0" i="1" smtClean="0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  <m:t>(1−</m:t>
                            </m:r>
                            <m:f>
                              <m:fPr>
                                <m:ctrlPr>
                                  <a:rPr lang="fr-FR" sz="2400" b="0" i="1" smtClean="0">
                                    <a:solidFill>
                                      <a:schemeClr val="accent5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fr-FR" sz="2400" b="0" i="1" smtClean="0">
                                        <a:solidFill>
                                          <a:schemeClr val="accent5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fr-FR" sz="2400" b="0" i="1" smtClean="0">
                                        <a:solidFill>
                                          <a:schemeClr val="accent5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𝛼</m:t>
                                    </m:r>
                                  </m:e>
                                  <m:sup>
                                    <m:r>
                                      <a:rPr lang="fr-FR" sz="2400" b="0" i="1" smtClean="0">
                                        <a:solidFill>
                                          <a:schemeClr val="accent5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fr-FR" sz="2400" b="0" i="1" smtClean="0">
                                    <a:solidFill>
                                      <a:schemeClr val="accent5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4</m:t>
                                </m:r>
                              </m:den>
                            </m:f>
                            <m:r>
                              <a:rPr lang="fr-FR" sz="2400" b="0" i="1" smtClean="0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  <m:t>)</m:t>
                            </m:r>
                          </m:num>
                          <m:den>
                            <m:r>
                              <a:rPr lang="fr-FR" sz="2400" b="0" i="1" smtClean="0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1+</m:t>
                            </m:r>
                            <m:sSup>
                              <m:sSupPr>
                                <m:ctrlPr>
                                  <a:rPr lang="fr-FR" sz="2400" i="1">
                                    <a:solidFill>
                                      <a:schemeClr val="accent5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fr-FR" sz="2400" i="1">
                                    <a:solidFill>
                                      <a:schemeClr val="accent5">
                                        <a:lumMod val="75000"/>
                                      </a:schemeClr>
                                    </a:solidFill>
                                    <a:latin typeface="Cambria Math"/>
                                    <a:ea typeface="Cambria Math"/>
                                  </a:rPr>
                                  <m:t>𝛾</m:t>
                                </m:r>
                              </m:e>
                              <m:sup>
                                <m:r>
                                  <a:rPr lang="fr-FR" sz="2400" i="1">
                                    <a:solidFill>
                                      <a:schemeClr val="accent5">
                                        <a:lumMod val="75000"/>
                                      </a:schemeClr>
                                    </a:solidFill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fr-FR" sz="2400" i="1" smtClean="0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𝜃</m:t>
                            </m:r>
                            <m:r>
                              <a:rPr lang="fr-FR" sz="2400" b="0" i="1" smtClean="0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²</m:t>
                            </m:r>
                          </m:den>
                        </m:f>
                        <m:r>
                          <a:rPr lang="fr-FR" sz="2400" i="1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fr-FR" sz="2400" i="1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𝜆</m:t>
                        </m:r>
                      </m:sub>
                    </m:sSub>
                    <m:r>
                      <a:rPr lang="fr-FR" sz="2400" i="1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/>
                        <a:ea typeface="Cambria Math"/>
                      </a:rPr>
                      <m:t>≈</m:t>
                    </m:r>
                    <m:r>
                      <a:rPr lang="fr-FR" sz="2400" b="0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/>
                        <a:ea typeface="Cambria Math"/>
                      </a:rPr>
                      <m:t>45 </m:t>
                    </m:r>
                    <m:r>
                      <a:rPr lang="fr-FR" sz="2400" b="0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/>
                        <a:ea typeface="Cambria Math"/>
                      </a:rPr>
                      <m:t>𝑘𝑒𝑉</m:t>
                    </m:r>
                  </m:oMath>
                </a14:m>
                <a:endParaRPr lang="fr-FR" sz="2400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6" name="ZoneTexte 35">
                <a:extLst>
                  <a:ext uri="{FF2B5EF4-FFF2-40B4-BE49-F238E27FC236}">
                    <a16:creationId xmlns:a16="http://schemas.microsoft.com/office/drawing/2014/main" id="{DEB27832-4849-3C41-883A-44A126B3C3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7026" y="1429538"/>
                <a:ext cx="4744483" cy="1154290"/>
              </a:xfrm>
              <a:prstGeom prst="rect">
                <a:avLst/>
              </a:prstGeom>
              <a:blipFill>
                <a:blip r:embed="rId6"/>
                <a:stretch>
                  <a:fillRect l="-800" t="-2198" b="-1099"/>
                </a:stretch>
              </a:blipFill>
              <a:ln w="38100">
                <a:noFill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29798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3" descr="C:\Users\martens\Documents\sauvegarde\Work\conferences\UFO15\plotThreshold2.jpg">
            <a:extLst>
              <a:ext uri="{FF2B5EF4-FFF2-40B4-BE49-F238E27FC236}">
                <a16:creationId xmlns:a16="http://schemas.microsoft.com/office/drawing/2014/main" id="{34B46091-5EED-364C-A8D5-4EAB38D041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16186" y="968294"/>
            <a:ext cx="8443882" cy="3658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Étoile à 5 branches 20">
            <a:extLst>
              <a:ext uri="{FF2B5EF4-FFF2-40B4-BE49-F238E27FC236}">
                <a16:creationId xmlns:a16="http://schemas.microsoft.com/office/drawing/2014/main" id="{A34C3A3E-EC70-894C-82CA-FCE3ED20AC1A}"/>
              </a:ext>
            </a:extLst>
          </p:cNvPr>
          <p:cNvSpPr/>
          <p:nvPr/>
        </p:nvSpPr>
        <p:spPr>
          <a:xfrm>
            <a:off x="5901573" y="1877584"/>
            <a:ext cx="526119" cy="409137"/>
          </a:xfrm>
          <a:prstGeom prst="star5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69EECA50-9DDB-FC42-96B7-CB631D0336AF}"/>
              </a:ext>
            </a:extLst>
          </p:cNvPr>
          <p:cNvSpPr txBox="1"/>
          <p:nvPr/>
        </p:nvSpPr>
        <p:spPr>
          <a:xfrm>
            <a:off x="5645015" y="2313531"/>
            <a:ext cx="139157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 err="1">
                <a:solidFill>
                  <a:schemeClr val="accent1"/>
                </a:solidFill>
              </a:rPr>
              <a:t>MightyLaser</a:t>
            </a:r>
            <a:endParaRPr lang="fr-FR" dirty="0">
              <a:solidFill>
                <a:schemeClr val="accent1"/>
              </a:solidFill>
            </a:endParaRPr>
          </a:p>
        </p:txBody>
      </p:sp>
      <p:sp>
        <p:nvSpPr>
          <p:cNvPr id="27" name="Étoile à 5 branches 26">
            <a:extLst>
              <a:ext uri="{FF2B5EF4-FFF2-40B4-BE49-F238E27FC236}">
                <a16:creationId xmlns:a16="http://schemas.microsoft.com/office/drawing/2014/main" id="{01D6FD14-A0B2-BF4D-B2B0-8C761888BE55}"/>
              </a:ext>
            </a:extLst>
          </p:cNvPr>
          <p:cNvSpPr/>
          <p:nvPr/>
        </p:nvSpPr>
        <p:spPr>
          <a:xfrm>
            <a:off x="5121094" y="1973899"/>
            <a:ext cx="526119" cy="409137"/>
          </a:xfrm>
          <a:prstGeom prst="star5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Étoile à 5 branches 27">
            <a:extLst>
              <a:ext uri="{FF2B5EF4-FFF2-40B4-BE49-F238E27FC236}">
                <a16:creationId xmlns:a16="http://schemas.microsoft.com/office/drawing/2014/main" id="{9565E2DE-133B-564D-B9A3-6283053378BA}"/>
              </a:ext>
            </a:extLst>
          </p:cNvPr>
          <p:cNvSpPr/>
          <p:nvPr/>
        </p:nvSpPr>
        <p:spPr>
          <a:xfrm>
            <a:off x="2324634" y="3233391"/>
            <a:ext cx="526119" cy="409137"/>
          </a:xfrm>
          <a:prstGeom prst="star5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719C05FC-757F-0F4D-A40E-5B12B4DEAA5B}"/>
              </a:ext>
            </a:extLst>
          </p:cNvPr>
          <p:cNvSpPr txBox="1"/>
          <p:nvPr/>
        </p:nvSpPr>
        <p:spPr>
          <a:xfrm>
            <a:off x="2782675" y="2372892"/>
            <a:ext cx="1398665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chemeClr val="accent3"/>
                </a:solidFill>
              </a:rPr>
              <a:t>ELI-NP-GS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05664B35-CAE8-C448-B597-9B07D5945526}"/>
              </a:ext>
            </a:extLst>
          </p:cNvPr>
          <p:cNvSpPr txBox="1"/>
          <p:nvPr/>
        </p:nvSpPr>
        <p:spPr>
          <a:xfrm>
            <a:off x="1792532" y="3694362"/>
            <a:ext cx="981126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 err="1">
                <a:solidFill>
                  <a:schemeClr val="accent2"/>
                </a:solidFill>
              </a:rPr>
              <a:t>ThomX</a:t>
            </a:r>
            <a:endParaRPr lang="fr-FR" dirty="0">
              <a:solidFill>
                <a:schemeClr val="accent2"/>
              </a:solidFill>
            </a:endParaRPr>
          </a:p>
        </p:txBody>
      </p:sp>
      <p:sp>
        <p:nvSpPr>
          <p:cNvPr id="31" name="Étoile à 5 branches 30">
            <a:extLst>
              <a:ext uri="{FF2B5EF4-FFF2-40B4-BE49-F238E27FC236}">
                <a16:creationId xmlns:a16="http://schemas.microsoft.com/office/drawing/2014/main" id="{A3D6EAA6-1A62-F64D-BB42-B525DBE8AF35}"/>
              </a:ext>
            </a:extLst>
          </p:cNvPr>
          <p:cNvSpPr/>
          <p:nvPr/>
        </p:nvSpPr>
        <p:spPr>
          <a:xfrm>
            <a:off x="2800338" y="2859569"/>
            <a:ext cx="526119" cy="409137"/>
          </a:xfrm>
          <a:prstGeom prst="star5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2" name="Connecteur droit 31">
            <a:extLst>
              <a:ext uri="{FF2B5EF4-FFF2-40B4-BE49-F238E27FC236}">
                <a16:creationId xmlns:a16="http://schemas.microsoft.com/office/drawing/2014/main" id="{75D0EC58-282D-1E46-899B-C8E9142B36C2}"/>
              </a:ext>
            </a:extLst>
          </p:cNvPr>
          <p:cNvCxnSpPr>
            <a:cxnSpLocks/>
          </p:cNvCxnSpPr>
          <p:nvPr/>
        </p:nvCxnSpPr>
        <p:spPr>
          <a:xfrm flipV="1">
            <a:off x="3069795" y="2251562"/>
            <a:ext cx="2305763" cy="853379"/>
          </a:xfrm>
          <a:prstGeom prst="line">
            <a:avLst/>
          </a:prstGeom>
          <a:ln w="127000" cap="sq">
            <a:solidFill>
              <a:schemeClr val="accent3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re 1">
            <a:extLst>
              <a:ext uri="{FF2B5EF4-FFF2-40B4-BE49-F238E27FC236}">
                <a16:creationId xmlns:a16="http://schemas.microsoft.com/office/drawing/2014/main" id="{2A052F39-A9DE-0544-8E94-719794E620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A wide range of applications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69539038-5C1A-684B-BF66-C625A21FF572}"/>
              </a:ext>
            </a:extLst>
          </p:cNvPr>
          <p:cNvSpPr txBox="1"/>
          <p:nvPr/>
        </p:nvSpPr>
        <p:spPr>
          <a:xfrm>
            <a:off x="953235" y="1159950"/>
            <a:ext cx="5063532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accent2">
                    <a:lumMod val="50000"/>
                  </a:schemeClr>
                </a:solidFill>
              </a:rPr>
              <a:t>Compton energy threshold for </a:t>
            </a:r>
            <a:r>
              <a:rPr lang="en-GB" dirty="0" err="1">
                <a:solidFill>
                  <a:schemeClr val="accent2">
                    <a:lumMod val="50000"/>
                  </a:schemeClr>
                </a:solidFill>
              </a:rPr>
              <a:t>λ</a:t>
            </a:r>
            <a:r>
              <a:rPr lang="en-GB" baseline="-25000" dirty="0" err="1">
                <a:solidFill>
                  <a:schemeClr val="accent2">
                    <a:lumMod val="50000"/>
                  </a:schemeClr>
                </a:solidFill>
              </a:rPr>
              <a:t>laser</a:t>
            </a:r>
            <a:r>
              <a:rPr lang="en-GB" dirty="0">
                <a:solidFill>
                  <a:schemeClr val="accent2">
                    <a:lumMod val="50000"/>
                  </a:schemeClr>
                </a:solidFill>
              </a:rPr>
              <a:t> = </a:t>
            </a:r>
            <a:r>
              <a:rPr lang="en-GB" dirty="0">
                <a:solidFill>
                  <a:schemeClr val="accent3"/>
                </a:solidFill>
              </a:rPr>
              <a:t>1µm</a:t>
            </a:r>
            <a:r>
              <a:rPr lang="en-GB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en-GB" dirty="0">
                <a:solidFill>
                  <a:srgbClr val="C00000"/>
                </a:solidFill>
              </a:rPr>
              <a:t>0.5µm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5134FB53-0551-C641-970D-F4831C9C315B}"/>
              </a:ext>
            </a:extLst>
          </p:cNvPr>
          <p:cNvSpPr txBox="1"/>
          <p:nvPr/>
        </p:nvSpPr>
        <p:spPr>
          <a:xfrm rot="16200000">
            <a:off x="-1840293" y="2249070"/>
            <a:ext cx="4407506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accent2">
                    <a:lumMod val="50000"/>
                  </a:schemeClr>
                </a:solidFill>
              </a:rPr>
              <a:t>Maximum Scattered photon energy [MeV]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C20EEB2D-42E9-CB43-83C2-A7C21DE238B8}"/>
              </a:ext>
            </a:extLst>
          </p:cNvPr>
          <p:cNvSpPr txBox="1"/>
          <p:nvPr/>
        </p:nvSpPr>
        <p:spPr>
          <a:xfrm>
            <a:off x="5757516" y="3804638"/>
            <a:ext cx="2284422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accent2">
                    <a:lumMod val="50000"/>
                  </a:schemeClr>
                </a:solidFill>
              </a:rPr>
              <a:t>electron energy [MeV]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2157362-B75E-E24C-B40A-3A49D80EF73C}"/>
              </a:ext>
            </a:extLst>
          </p:cNvPr>
          <p:cNvSpPr/>
          <p:nvPr/>
        </p:nvSpPr>
        <p:spPr>
          <a:xfrm>
            <a:off x="556298" y="4180115"/>
            <a:ext cx="8163657" cy="267930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50000">
                <a:schemeClr val="accent3">
                  <a:alpha val="50000"/>
                </a:schemeClr>
              </a:gs>
              <a:gs pos="100000">
                <a:schemeClr val="accent2">
                  <a:alpha val="5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D703C36-B1A7-7B45-9F11-D84967DA68B8}"/>
              </a:ext>
            </a:extLst>
          </p:cNvPr>
          <p:cNvSpPr/>
          <p:nvPr/>
        </p:nvSpPr>
        <p:spPr>
          <a:xfrm>
            <a:off x="628650" y="4713747"/>
            <a:ext cx="8091305" cy="1355457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50000">
                <a:schemeClr val="accent3"/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  <a:effectLst>
            <a:outerShdw blurRad="50800" dist="152400" dir="2700000" algn="tl" rotWithShape="0">
              <a:schemeClr val="accent2">
                <a:lumMod val="50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Text Box 18">
            <a:extLst>
              <a:ext uri="{FF2B5EF4-FFF2-40B4-BE49-F238E27FC236}">
                <a16:creationId xmlns:a16="http://schemas.microsoft.com/office/drawing/2014/main" id="{96EA8D48-3704-D64E-8194-45455FFCAF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650" y="4722094"/>
            <a:ext cx="256184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i="1" u="sng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Low energy: 10keV to 1 MeV</a:t>
            </a:r>
            <a:endParaRPr lang="en-US" sz="1600" i="1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r>
              <a:rPr lang="en-US" sz="1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Radiography &amp; Radiotherapy</a:t>
            </a:r>
          </a:p>
          <a:p>
            <a:r>
              <a:rPr lang="en-US" sz="1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Art history</a:t>
            </a:r>
          </a:p>
          <a:p>
            <a:r>
              <a:rPr lang="en-US" sz="1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Material science</a:t>
            </a:r>
          </a:p>
          <a:p>
            <a:endParaRPr lang="en-US" sz="14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8" name="Text Box 18">
            <a:extLst>
              <a:ext uri="{FF2B5EF4-FFF2-40B4-BE49-F238E27FC236}">
                <a16:creationId xmlns:a16="http://schemas.microsoft.com/office/drawing/2014/main" id="{30FB8646-20EE-4443-BA9E-C1270C9686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90498" y="4722093"/>
            <a:ext cx="2813057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i="1" u="sng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Medium energy (1 to 100 MeV</a:t>
            </a:r>
            <a:r>
              <a:rPr lang="en-US" sz="1600" i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)</a:t>
            </a:r>
          </a:p>
          <a:p>
            <a:r>
              <a:rPr lang="en-US" sz="1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Nuclear fluorescence, GDR</a:t>
            </a:r>
          </a:p>
          <a:p>
            <a:r>
              <a:rPr lang="en-US" sz="1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Nuclear physics</a:t>
            </a:r>
          </a:p>
          <a:p>
            <a:r>
              <a:rPr lang="en-US" sz="1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Nuclear waste management</a:t>
            </a:r>
          </a:p>
          <a:p>
            <a:r>
              <a:rPr lang="en-US" sz="1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Medical isotopes production</a:t>
            </a:r>
          </a:p>
        </p:txBody>
      </p:sp>
      <p:sp>
        <p:nvSpPr>
          <p:cNvPr id="19" name="Text Box 18">
            <a:extLst>
              <a:ext uri="{FF2B5EF4-FFF2-40B4-BE49-F238E27FC236}">
                <a16:creationId xmlns:a16="http://schemas.microsoft.com/office/drawing/2014/main" id="{7D07FF5A-5FDD-FB48-AE2A-8A2E97166C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69403" y="4740489"/>
            <a:ext cx="2739168" cy="1415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i="1" u="sng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High energy (&gt;100 MeV</a:t>
            </a:r>
            <a:r>
              <a:rPr lang="en-US" sz="1600" i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)</a:t>
            </a:r>
          </a:p>
          <a:p>
            <a:r>
              <a:rPr lang="en-US" sz="1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Electron beam polarimetry</a:t>
            </a:r>
          </a:p>
          <a:p>
            <a:r>
              <a:rPr lang="en-US" sz="1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𝛾𝛾 collider</a:t>
            </a:r>
          </a:p>
          <a:p>
            <a:r>
              <a:rPr lang="en-US" sz="1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Secondary beam production (ex: polarized positrons)</a:t>
            </a:r>
          </a:p>
          <a:p>
            <a:endParaRPr lang="en-US" sz="14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3" name="Espace réservé de la date 22">
            <a:extLst>
              <a:ext uri="{FF2B5EF4-FFF2-40B4-BE49-F238E27FC236}">
                <a16:creationId xmlns:a16="http://schemas.microsoft.com/office/drawing/2014/main" id="{2CC06308-087A-CF4C-B759-F74332996E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16/09/2021</a:t>
            </a:r>
          </a:p>
        </p:txBody>
      </p:sp>
      <p:sp>
        <p:nvSpPr>
          <p:cNvPr id="24" name="Espace réservé du pied de page 23">
            <a:extLst>
              <a:ext uri="{FF2B5EF4-FFF2-40B4-BE49-F238E27FC236}">
                <a16:creationId xmlns:a16="http://schemas.microsoft.com/office/drawing/2014/main" id="{D042AD71-8713-2B49-8AA6-52202139F3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Aurélien MARTENS pour ALEA - Réunion LAser IJCLab</a:t>
            </a:r>
            <a:endParaRPr lang="fr-FR" dirty="0"/>
          </a:p>
        </p:txBody>
      </p:sp>
      <p:sp>
        <p:nvSpPr>
          <p:cNvPr id="25" name="Espace réservé du numéro de diapositive 24">
            <a:extLst>
              <a:ext uri="{FF2B5EF4-FFF2-40B4-BE49-F238E27FC236}">
                <a16:creationId xmlns:a16="http://schemas.microsoft.com/office/drawing/2014/main" id="{0E641E21-D681-4043-A003-84083513F4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4D5D7-7619-544E-85E6-FE67B0DC27B1}" type="slidenum">
              <a:rPr lang="fr-FR" smtClean="0"/>
              <a:t>3</a:t>
            </a:fld>
            <a:endParaRPr lang="fr-FR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DB36C0D-3F31-D34F-AD6E-EDE3E3E84F44}"/>
              </a:ext>
            </a:extLst>
          </p:cNvPr>
          <p:cNvSpPr/>
          <p:nvPr/>
        </p:nvSpPr>
        <p:spPr>
          <a:xfrm rot="16200000">
            <a:off x="-820769" y="2462768"/>
            <a:ext cx="3094415" cy="340280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50000">
                <a:schemeClr val="accent3">
                  <a:alpha val="50000"/>
                </a:schemeClr>
              </a:gs>
              <a:gs pos="100000">
                <a:schemeClr val="accent2">
                  <a:alpha val="5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Étoile à 5 branches 32">
            <a:extLst>
              <a:ext uri="{FF2B5EF4-FFF2-40B4-BE49-F238E27FC236}">
                <a16:creationId xmlns:a16="http://schemas.microsoft.com/office/drawing/2014/main" id="{EEBFA260-4C7B-384D-891B-C1D25CE31B3D}"/>
              </a:ext>
            </a:extLst>
          </p:cNvPr>
          <p:cNvSpPr/>
          <p:nvPr/>
        </p:nvSpPr>
        <p:spPr>
          <a:xfrm>
            <a:off x="7240982" y="1234679"/>
            <a:ext cx="526119" cy="409137"/>
          </a:xfrm>
          <a:prstGeom prst="star5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E24AAF09-E062-8147-99DF-6041FF014A49}"/>
              </a:ext>
            </a:extLst>
          </p:cNvPr>
          <p:cNvSpPr txBox="1"/>
          <p:nvPr/>
        </p:nvSpPr>
        <p:spPr>
          <a:xfrm>
            <a:off x="8503294" y="1206760"/>
            <a:ext cx="4610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accent1"/>
                </a:solidFill>
              </a:rPr>
              <a:t>ILC</a:t>
            </a:r>
          </a:p>
        </p:txBody>
      </p:sp>
      <p:sp>
        <p:nvSpPr>
          <p:cNvPr id="35" name="Étoile à 5 branches 34">
            <a:extLst>
              <a:ext uri="{FF2B5EF4-FFF2-40B4-BE49-F238E27FC236}">
                <a16:creationId xmlns:a16="http://schemas.microsoft.com/office/drawing/2014/main" id="{88F96CCD-5EC8-984D-A676-BBC3BFA8F6ED}"/>
              </a:ext>
            </a:extLst>
          </p:cNvPr>
          <p:cNvSpPr/>
          <p:nvPr/>
        </p:nvSpPr>
        <p:spPr>
          <a:xfrm>
            <a:off x="4148183" y="2543749"/>
            <a:ext cx="526119" cy="409137"/>
          </a:xfrm>
          <a:prstGeom prst="star5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C6196984-9C6F-F343-A482-A71AD60BDCC0}"/>
              </a:ext>
            </a:extLst>
          </p:cNvPr>
          <p:cNvSpPr txBox="1"/>
          <p:nvPr/>
        </p:nvSpPr>
        <p:spPr>
          <a:xfrm>
            <a:off x="3997392" y="2996303"/>
            <a:ext cx="2323021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chemeClr val="accent3"/>
                </a:solidFill>
              </a:rPr>
              <a:t>Amplitude/</a:t>
            </a:r>
            <a:r>
              <a:rPr lang="fr-FR" dirty="0" err="1">
                <a:solidFill>
                  <a:schemeClr val="accent3"/>
                </a:solidFill>
              </a:rPr>
              <a:t>Radiabeam</a:t>
            </a:r>
            <a:endParaRPr lang="fr-FR" dirty="0">
              <a:solidFill>
                <a:schemeClr val="accent3"/>
              </a:solidFill>
            </a:endParaRPr>
          </a:p>
        </p:txBody>
      </p:sp>
      <p:sp>
        <p:nvSpPr>
          <p:cNvPr id="38" name="ZoneTexte 37">
            <a:extLst>
              <a:ext uri="{FF2B5EF4-FFF2-40B4-BE49-F238E27FC236}">
                <a16:creationId xmlns:a16="http://schemas.microsoft.com/office/drawing/2014/main" id="{3636DCFC-D421-BB45-90B7-A1F87955120B}"/>
              </a:ext>
            </a:extLst>
          </p:cNvPr>
          <p:cNvSpPr txBox="1"/>
          <p:nvPr/>
        </p:nvSpPr>
        <p:spPr>
          <a:xfrm>
            <a:off x="6884828" y="1712708"/>
            <a:ext cx="139157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 err="1">
                <a:solidFill>
                  <a:schemeClr val="accent1"/>
                </a:solidFill>
              </a:rPr>
              <a:t>SuperKEKB</a:t>
            </a:r>
            <a:endParaRPr lang="fr-FR" dirty="0">
              <a:solidFill>
                <a:schemeClr val="accent1"/>
              </a:solidFill>
            </a:endParaRPr>
          </a:p>
        </p:txBody>
      </p:sp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E3929C91-C3EA-3F40-965F-926363A1A759}"/>
              </a:ext>
            </a:extLst>
          </p:cNvPr>
          <p:cNvCxnSpPr>
            <a:cxnSpLocks/>
          </p:cNvCxnSpPr>
          <p:nvPr/>
        </p:nvCxnSpPr>
        <p:spPr>
          <a:xfrm flipV="1">
            <a:off x="7928149" y="961700"/>
            <a:ext cx="992865" cy="39462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4B773752-852E-C646-B486-5C94A15A8071}"/>
              </a:ext>
            </a:extLst>
          </p:cNvPr>
          <p:cNvCxnSpPr>
            <a:cxnSpLocks/>
          </p:cNvCxnSpPr>
          <p:nvPr/>
        </p:nvCxnSpPr>
        <p:spPr>
          <a:xfrm>
            <a:off x="4069582" y="3278754"/>
            <a:ext cx="2110154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33">
            <a:extLst>
              <a:ext uri="{FF2B5EF4-FFF2-40B4-BE49-F238E27FC236}">
                <a16:creationId xmlns:a16="http://schemas.microsoft.com/office/drawing/2014/main" id="{D1AE7794-9F2C-5142-9A3D-1D112F9391A7}"/>
              </a:ext>
            </a:extLst>
          </p:cNvPr>
          <p:cNvCxnSpPr>
            <a:cxnSpLocks/>
          </p:cNvCxnSpPr>
          <p:nvPr/>
        </p:nvCxnSpPr>
        <p:spPr>
          <a:xfrm>
            <a:off x="1959428" y="3983814"/>
            <a:ext cx="663192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35">
            <a:extLst>
              <a:ext uri="{FF2B5EF4-FFF2-40B4-BE49-F238E27FC236}">
                <a16:creationId xmlns:a16="http://schemas.microsoft.com/office/drawing/2014/main" id="{62197AD7-C2F5-5C43-A920-FE48EC9B2E79}"/>
              </a:ext>
            </a:extLst>
          </p:cNvPr>
          <p:cNvCxnSpPr>
            <a:cxnSpLocks/>
          </p:cNvCxnSpPr>
          <p:nvPr/>
        </p:nvCxnSpPr>
        <p:spPr>
          <a:xfrm>
            <a:off x="7091931" y="1990289"/>
            <a:ext cx="950007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oneTexte 13">
            <a:extLst>
              <a:ext uri="{FF2B5EF4-FFF2-40B4-BE49-F238E27FC236}">
                <a16:creationId xmlns:a16="http://schemas.microsoft.com/office/drawing/2014/main" id="{4174C9F9-DB2D-6D4C-A532-D31BC3AFFB56}"/>
              </a:ext>
            </a:extLst>
          </p:cNvPr>
          <p:cNvSpPr txBox="1"/>
          <p:nvPr/>
        </p:nvSpPr>
        <p:spPr>
          <a:xfrm>
            <a:off x="7258168" y="2493585"/>
            <a:ext cx="17787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tx2">
                    <a:lumMod val="60000"/>
                    <a:lumOff val="40000"/>
                  </a:schemeClr>
                </a:solidFill>
              </a:rPr>
              <a:t>+ </a:t>
            </a:r>
            <a:r>
              <a:rPr lang="fr-FR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GammaFactory</a:t>
            </a:r>
            <a:endParaRPr lang="fr-FR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39" name="Connecteur droit 38">
            <a:extLst>
              <a:ext uri="{FF2B5EF4-FFF2-40B4-BE49-F238E27FC236}">
                <a16:creationId xmlns:a16="http://schemas.microsoft.com/office/drawing/2014/main" id="{CE7A5155-64BF-2B43-B67F-8BFDF3F5CCF2}"/>
              </a:ext>
            </a:extLst>
          </p:cNvPr>
          <p:cNvCxnSpPr>
            <a:cxnSpLocks/>
          </p:cNvCxnSpPr>
          <p:nvPr/>
        </p:nvCxnSpPr>
        <p:spPr>
          <a:xfrm>
            <a:off x="8515349" y="1501527"/>
            <a:ext cx="405665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droit 41">
            <a:extLst>
              <a:ext uri="{FF2B5EF4-FFF2-40B4-BE49-F238E27FC236}">
                <a16:creationId xmlns:a16="http://schemas.microsoft.com/office/drawing/2014/main" id="{AD57FCAE-494C-1140-ABCD-248434EECE5E}"/>
              </a:ext>
            </a:extLst>
          </p:cNvPr>
          <p:cNvCxnSpPr>
            <a:cxnSpLocks/>
          </p:cNvCxnSpPr>
          <p:nvPr/>
        </p:nvCxnSpPr>
        <p:spPr>
          <a:xfrm flipV="1">
            <a:off x="7406264" y="2797492"/>
            <a:ext cx="1514750" cy="1243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98126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0469A6E-2D30-2F4C-9578-1737210664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err="1"/>
              <a:t>What</a:t>
            </a:r>
            <a:r>
              <a:rPr lang="fr-FR" dirty="0"/>
              <a:t> ?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94F097E-4194-F546-8AAE-1E1FCFF482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16/09/2021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DFD9DD3-F3A3-6F43-A742-A47E2189E6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Aurélien MARTENS pour ALEA - Réunion LAser IJCLab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0EEFA5D-259C-6A4C-BD78-34A8428C7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4D5D7-7619-544E-85E6-FE67B0DC27B1}" type="slidenum">
              <a:rPr lang="fr-FR" smtClean="0"/>
              <a:t>4</a:t>
            </a:fld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7183BD4A-C7B6-074A-A88F-28714EAB00EC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26663" y="1524120"/>
            <a:ext cx="5417337" cy="4063003"/>
          </a:xfrm>
          <a:prstGeom prst="rect">
            <a:avLst/>
          </a:prstGeom>
        </p:spPr>
      </p:pic>
      <p:pic>
        <p:nvPicPr>
          <p:cNvPr id="8" name="Image 8">
            <a:extLst>
              <a:ext uri="{FF2B5EF4-FFF2-40B4-BE49-F238E27FC236}">
                <a16:creationId xmlns:a16="http://schemas.microsoft.com/office/drawing/2014/main" id="{1F35916D-1619-FC42-9ACA-5AE4507BFBA0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362" y="964922"/>
            <a:ext cx="3617407" cy="2799901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10">
            <a:extLst>
              <a:ext uri="{FF2B5EF4-FFF2-40B4-BE49-F238E27FC236}">
                <a16:creationId xmlns:a16="http://schemas.microsoft.com/office/drawing/2014/main" id="{48C8036C-6C24-164A-8410-28B4FCB39D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362" y="3764823"/>
            <a:ext cx="3617407" cy="271185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83415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8BE700F-BC56-6C4D-AE15-9B5BF55F7A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8292928" cy="509517"/>
          </a:xfrm>
        </p:spPr>
        <p:txBody>
          <a:bodyPr>
            <a:normAutofit fontScale="90000"/>
          </a:bodyPr>
          <a:lstStyle/>
          <a:p>
            <a:r>
              <a:rPr lang="fr-FR" dirty="0"/>
              <a:t>Ex: </a:t>
            </a:r>
            <a:r>
              <a:rPr lang="fr-FR" dirty="0" err="1"/>
              <a:t>ThomX</a:t>
            </a:r>
            <a:r>
              <a:rPr lang="fr-FR" dirty="0"/>
              <a:t> </a:t>
            </a:r>
            <a:r>
              <a:rPr lang="fr-FR" dirty="0" err="1"/>
              <a:t>optical</a:t>
            </a:r>
            <a:r>
              <a:rPr lang="fr-FR" dirty="0"/>
              <a:t> system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07C2359-8D78-354A-95EE-5AD4EF692B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11/06/2021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59E76B4-F00F-5D45-98B6-3DD9722CC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Aurélien MARTENS - Habilitation DR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BC21A3B-955D-A649-B3B1-5E336D012F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4D5D7-7619-544E-85E6-FE67B0DC27B1}" type="slidenum">
              <a:rPr lang="fr-FR" smtClean="0"/>
              <a:t>5</a:t>
            </a:fld>
            <a:endParaRPr lang="fr-FR"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8EB92CE4-4BA2-694D-A797-58401FE575BF}"/>
              </a:ext>
            </a:extLst>
          </p:cNvPr>
          <p:cNvSpPr txBox="1"/>
          <p:nvPr/>
        </p:nvSpPr>
        <p:spPr>
          <a:xfrm>
            <a:off x="27290" y="7949116"/>
            <a:ext cx="56442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High </a:t>
            </a:r>
            <a:r>
              <a:rPr lang="fr-FR" dirty="0" err="1"/>
              <a:t>quality</a:t>
            </a:r>
            <a:r>
              <a:rPr lang="fr-FR" dirty="0"/>
              <a:t> factor (finesse) </a:t>
            </a:r>
            <a:r>
              <a:rPr lang="fr-FR" dirty="0" err="1"/>
              <a:t>optical</a:t>
            </a:r>
            <a:r>
              <a:rPr lang="fr-FR" dirty="0"/>
              <a:t> </a:t>
            </a:r>
            <a:r>
              <a:rPr lang="fr-FR" dirty="0" err="1"/>
              <a:t>cavity</a:t>
            </a:r>
            <a:r>
              <a:rPr lang="fr-FR" dirty="0"/>
              <a:t> </a:t>
            </a:r>
          </a:p>
        </p:txBody>
      </p:sp>
      <p:pic>
        <p:nvPicPr>
          <p:cNvPr id="26" name="Image 25">
            <a:extLst>
              <a:ext uri="{FF2B5EF4-FFF2-40B4-BE49-F238E27FC236}">
                <a16:creationId xmlns:a16="http://schemas.microsoft.com/office/drawing/2014/main" id="{B0DD3201-2CB1-AF46-8ED6-B74076D03A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022549" y="-799266"/>
            <a:ext cx="5176748" cy="8845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5289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5D92317-6D02-0A4C-A0D4-17CA9E4F1B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err="1"/>
              <a:t>Technical</a:t>
            </a:r>
            <a:r>
              <a:rPr lang="fr-FR" dirty="0"/>
              <a:t> challenges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4FC8661-7C02-A048-A6E1-A9BFA74F5B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16/09/2021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56CF05E-B1A4-644F-AB28-4F77C3743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Aurélien MARTENS pour ALEA - Réunion LAser IJCLab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41BD385-D059-554B-A4BB-1EAAA168DC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4D5D7-7619-544E-85E6-FE67B0DC27B1}" type="slidenum">
              <a:rPr lang="fr-FR" smtClean="0"/>
              <a:t>6</a:t>
            </a:fld>
            <a:endParaRPr lang="fr-FR"/>
          </a:p>
        </p:txBody>
      </p:sp>
      <p:pic>
        <p:nvPicPr>
          <p:cNvPr id="7" name="Espace réservé du contenu 13">
            <a:extLst>
              <a:ext uri="{FF2B5EF4-FFF2-40B4-BE49-F238E27FC236}">
                <a16:creationId xmlns:a16="http://schemas.microsoft.com/office/drawing/2014/main" id="{8D7BA8CA-CC01-CF49-9CDB-13C39E4C76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50788" y="901742"/>
            <a:ext cx="3804422" cy="2353815"/>
          </a:xfr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84EB8C23-D76C-A446-9F8B-447D66026F15}"/>
              </a:ext>
            </a:extLst>
          </p:cNvPr>
          <p:cNvSpPr txBox="1"/>
          <p:nvPr/>
        </p:nvSpPr>
        <p:spPr>
          <a:xfrm>
            <a:off x="5078374" y="228312"/>
            <a:ext cx="48513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i="1" u="sng" dirty="0">
                <a:solidFill>
                  <a:schemeClr val="accent4">
                    <a:lumMod val="75000"/>
                  </a:schemeClr>
                </a:solidFill>
              </a:rPr>
              <a:t>Noise measurement</a:t>
            </a:r>
          </a:p>
          <a:p>
            <a:pPr algn="ctr"/>
            <a:r>
              <a:rPr lang="en-GB" i="1" u="sng" dirty="0">
                <a:solidFill>
                  <a:schemeClr val="accent4">
                    <a:lumMod val="75000"/>
                  </a:schemeClr>
                </a:solidFill>
              </a:rPr>
              <a:t>Optical beating </a:t>
            </a:r>
            <a:r>
              <a:rPr lang="en-GB" i="1" u="sng" strike="sngStrike" dirty="0">
                <a:solidFill>
                  <a:srgbClr val="C00000"/>
                </a:solidFill>
              </a:rPr>
              <a:t>RF technique</a:t>
            </a: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70864EEA-5C4D-9140-8260-F789B3CCC96F}"/>
              </a:ext>
            </a:extLst>
          </p:cNvPr>
          <p:cNvSpPr/>
          <p:nvPr/>
        </p:nvSpPr>
        <p:spPr>
          <a:xfrm>
            <a:off x="7583608" y="2009635"/>
            <a:ext cx="112806" cy="145701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84037329-5D59-6C4A-86EB-747E749AE4B1}"/>
              </a:ext>
            </a:extLst>
          </p:cNvPr>
          <p:cNvCxnSpPr>
            <a:cxnSpLocks/>
          </p:cNvCxnSpPr>
          <p:nvPr/>
        </p:nvCxnSpPr>
        <p:spPr>
          <a:xfrm>
            <a:off x="7631058" y="2078649"/>
            <a:ext cx="945515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>
            <a:extLst>
              <a:ext uri="{FF2B5EF4-FFF2-40B4-BE49-F238E27FC236}">
                <a16:creationId xmlns:a16="http://schemas.microsoft.com/office/drawing/2014/main" id="{F18657A4-52ED-8843-B36D-902A578F7A22}"/>
              </a:ext>
            </a:extLst>
          </p:cNvPr>
          <p:cNvSpPr txBox="1"/>
          <p:nvPr/>
        </p:nvSpPr>
        <p:spPr>
          <a:xfrm>
            <a:off x="6244385" y="1100271"/>
            <a:ext cx="27733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C00000"/>
                </a:solidFill>
              </a:rPr>
              <a:t>30as </a:t>
            </a:r>
            <a:r>
              <a:rPr lang="fr-FR" dirty="0" err="1">
                <a:solidFill>
                  <a:srgbClr val="C00000"/>
                </a:solidFill>
              </a:rPr>
              <a:t>integrated</a:t>
            </a:r>
            <a:r>
              <a:rPr lang="fr-FR" dirty="0">
                <a:solidFill>
                  <a:srgbClr val="C00000"/>
                </a:solidFill>
              </a:rPr>
              <a:t> time </a:t>
            </a:r>
            <a:r>
              <a:rPr lang="fr-FR" dirty="0" err="1">
                <a:solidFill>
                  <a:srgbClr val="C00000"/>
                </a:solidFill>
              </a:rPr>
              <a:t>jitter</a:t>
            </a:r>
            <a:endParaRPr lang="fr-FR" dirty="0">
              <a:solidFill>
                <a:srgbClr val="C00000"/>
              </a:solidFill>
            </a:endParaRPr>
          </a:p>
        </p:txBody>
      </p:sp>
      <p:cxnSp>
        <p:nvCxnSpPr>
          <p:cNvPr id="12" name="Connecteur droit avec flèche 11">
            <a:extLst>
              <a:ext uri="{FF2B5EF4-FFF2-40B4-BE49-F238E27FC236}">
                <a16:creationId xmlns:a16="http://schemas.microsoft.com/office/drawing/2014/main" id="{07B5654C-CEFE-E741-BC76-31EB353695AC}"/>
              </a:ext>
            </a:extLst>
          </p:cNvPr>
          <p:cNvCxnSpPr>
            <a:cxnSpLocks/>
          </p:cNvCxnSpPr>
          <p:nvPr/>
        </p:nvCxnSpPr>
        <p:spPr>
          <a:xfrm>
            <a:off x="7631058" y="2078649"/>
            <a:ext cx="0" cy="93814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oneTexte 12">
            <a:extLst>
              <a:ext uri="{FF2B5EF4-FFF2-40B4-BE49-F238E27FC236}">
                <a16:creationId xmlns:a16="http://schemas.microsoft.com/office/drawing/2014/main" id="{F432660D-7A77-B04E-8730-0ED98A729FF0}"/>
              </a:ext>
            </a:extLst>
          </p:cNvPr>
          <p:cNvSpPr txBox="1"/>
          <p:nvPr/>
        </p:nvSpPr>
        <p:spPr>
          <a:xfrm>
            <a:off x="7562177" y="2669888"/>
            <a:ext cx="10832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10kHz</a:t>
            </a: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D48C2AE0-6307-FF44-AE43-CEBC454C78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52668" y="4486949"/>
            <a:ext cx="2080663" cy="1493261"/>
          </a:xfrm>
          <a:prstGeom prst="rect">
            <a:avLst/>
          </a:prstGeom>
          <a:noFill/>
          <a:ln>
            <a:noFill/>
          </a:ln>
          <a:effectLst>
            <a:outerShdw blurRad="50800" dist="152400" dir="2700000" algn="tl" rotWithShape="0">
              <a:schemeClr val="accent5">
                <a:lumMod val="75000"/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Image 4">
            <a:extLst>
              <a:ext uri="{FF2B5EF4-FFF2-40B4-BE49-F238E27FC236}">
                <a16:creationId xmlns:a16="http://schemas.microsoft.com/office/drawing/2014/main" id="{BF922424-47BF-9D4D-AFCE-34ECA46B70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2851" y="4396070"/>
            <a:ext cx="2932749" cy="1584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152400" dir="2700000" algn="tl" rotWithShape="0">
              <a:schemeClr val="accent5">
                <a:lumMod val="75000"/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ZoneTexte 18">
            <a:extLst>
              <a:ext uri="{FF2B5EF4-FFF2-40B4-BE49-F238E27FC236}">
                <a16:creationId xmlns:a16="http://schemas.microsoft.com/office/drawing/2014/main" id="{7F29E9F7-1323-8043-93C9-738D2A3275F2}"/>
              </a:ext>
            </a:extLst>
          </p:cNvPr>
          <p:cNvSpPr txBox="1"/>
          <p:nvPr/>
        </p:nvSpPr>
        <p:spPr>
          <a:xfrm>
            <a:off x="5560399" y="4587975"/>
            <a:ext cx="37245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u="sng" dirty="0" err="1">
                <a:solidFill>
                  <a:schemeClr val="accent1"/>
                </a:solidFill>
              </a:rPr>
              <a:t>Higher-order</a:t>
            </a:r>
            <a:r>
              <a:rPr lang="fr-FR" i="1" u="sng" dirty="0">
                <a:solidFill>
                  <a:schemeClr val="accent1"/>
                </a:solidFill>
              </a:rPr>
              <a:t> mode </a:t>
            </a:r>
            <a:r>
              <a:rPr lang="fr-FR" i="1" u="sng" dirty="0" err="1">
                <a:solidFill>
                  <a:schemeClr val="accent1"/>
                </a:solidFill>
              </a:rPr>
              <a:t>degenerescence</a:t>
            </a:r>
            <a:r>
              <a:rPr lang="fr-FR" i="1" u="sng" dirty="0">
                <a:solidFill>
                  <a:schemeClr val="accent1"/>
                </a:solidFill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err="1">
                <a:solidFill>
                  <a:schemeClr val="accent1"/>
                </a:solidFill>
              </a:rPr>
              <a:t>Residual</a:t>
            </a:r>
            <a:r>
              <a:rPr lang="fr-FR" dirty="0">
                <a:solidFill>
                  <a:schemeClr val="accent1"/>
                </a:solidFill>
              </a:rPr>
              <a:t> absorption in </a:t>
            </a:r>
            <a:r>
              <a:rPr lang="fr-FR" dirty="0" err="1">
                <a:solidFill>
                  <a:schemeClr val="accent1"/>
                </a:solidFill>
              </a:rPr>
              <a:t>coatings</a:t>
            </a:r>
            <a:endParaRPr lang="fr-FR" dirty="0">
              <a:solidFill>
                <a:schemeClr val="accent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err="1">
                <a:solidFill>
                  <a:schemeClr val="accent1"/>
                </a:solidFill>
              </a:rPr>
              <a:t>Residual</a:t>
            </a:r>
            <a:r>
              <a:rPr lang="fr-FR" dirty="0">
                <a:solidFill>
                  <a:schemeClr val="accent1"/>
                </a:solidFill>
              </a:rPr>
              <a:t> </a:t>
            </a:r>
            <a:r>
              <a:rPr lang="fr-FR" dirty="0" err="1">
                <a:solidFill>
                  <a:schemeClr val="accent1"/>
                </a:solidFill>
              </a:rPr>
              <a:t>losses</a:t>
            </a:r>
            <a:r>
              <a:rPr lang="fr-FR" dirty="0">
                <a:solidFill>
                  <a:schemeClr val="accent1"/>
                </a:solidFill>
              </a:rPr>
              <a:t> by diffraction (surface </a:t>
            </a:r>
            <a:r>
              <a:rPr lang="fr-FR" dirty="0" err="1">
                <a:solidFill>
                  <a:schemeClr val="accent1"/>
                </a:solidFill>
              </a:rPr>
              <a:t>roughness</a:t>
            </a:r>
            <a:r>
              <a:rPr lang="fr-FR" dirty="0">
                <a:solidFill>
                  <a:schemeClr val="accent1"/>
                </a:solidFill>
              </a:rPr>
              <a:t>) 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ACD9B439-7910-F84B-B141-DA4E1A289CBB}"/>
              </a:ext>
            </a:extLst>
          </p:cNvPr>
          <p:cNvSpPr txBox="1"/>
          <p:nvPr/>
        </p:nvSpPr>
        <p:spPr>
          <a:xfrm>
            <a:off x="5878286" y="6059156"/>
            <a:ext cx="23494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i="1" dirty="0" err="1"/>
              <a:t>Mirrors</a:t>
            </a:r>
            <a:r>
              <a:rPr lang="fr-FR" sz="1400" i="1" dirty="0"/>
              <a:t> </a:t>
            </a:r>
            <a:r>
              <a:rPr lang="fr-FR" sz="1400" i="1" dirty="0" err="1"/>
              <a:t>provided</a:t>
            </a:r>
            <a:r>
              <a:rPr lang="fr-FR" sz="1400" i="1" dirty="0"/>
              <a:t> by IP2I/LMA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379FFF61-F64C-DE4D-8FC6-F5A0F9EB2C07}"/>
              </a:ext>
            </a:extLst>
          </p:cNvPr>
          <p:cNvSpPr txBox="1"/>
          <p:nvPr/>
        </p:nvSpPr>
        <p:spPr>
          <a:xfrm>
            <a:off x="113643" y="1046622"/>
            <a:ext cx="51163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u="sng" dirty="0" err="1">
                <a:solidFill>
                  <a:schemeClr val="accent1"/>
                </a:solidFill>
              </a:rPr>
              <a:t>Metrology</a:t>
            </a:r>
            <a:r>
              <a:rPr lang="fr-FR" i="1" u="sng" dirty="0">
                <a:solidFill>
                  <a:schemeClr val="accent1"/>
                </a:solidFill>
              </a:rPr>
              <a:t> </a:t>
            </a:r>
            <a:r>
              <a:rPr lang="fr-FR" i="1" u="sng" dirty="0" err="1">
                <a:solidFill>
                  <a:schemeClr val="accent1"/>
                </a:solidFill>
              </a:rPr>
              <a:t>requirement</a:t>
            </a:r>
            <a:r>
              <a:rPr lang="fr-FR" i="1" u="sng" dirty="0">
                <a:solidFill>
                  <a:schemeClr val="accent1"/>
                </a:solidFill>
              </a:rPr>
              <a:t> on phase noise: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accent1"/>
                </a:solidFill>
              </a:rPr>
              <a:t>Unique provider </a:t>
            </a:r>
            <a:r>
              <a:rPr lang="fr-FR" dirty="0" err="1">
                <a:solidFill>
                  <a:schemeClr val="accent1"/>
                </a:solidFill>
              </a:rPr>
              <a:t>now</a:t>
            </a:r>
            <a:r>
              <a:rPr lang="fr-FR" dirty="0">
                <a:solidFill>
                  <a:schemeClr val="accent1"/>
                </a:solidFill>
              </a:rPr>
              <a:t> refuses to </a:t>
            </a:r>
            <a:r>
              <a:rPr lang="fr-FR" dirty="0" err="1">
                <a:solidFill>
                  <a:schemeClr val="accent1"/>
                </a:solidFill>
              </a:rPr>
              <a:t>produce</a:t>
            </a:r>
            <a:r>
              <a:rPr lang="fr-FR" dirty="0">
                <a:solidFill>
                  <a:schemeClr val="accent1"/>
                </a:solidFill>
              </a:rPr>
              <a:t> </a:t>
            </a:r>
            <a:r>
              <a:rPr lang="fr-FR" dirty="0" err="1">
                <a:solidFill>
                  <a:schemeClr val="accent1"/>
                </a:solidFill>
              </a:rPr>
              <a:t>this</a:t>
            </a:r>
            <a:r>
              <a:rPr lang="fr-FR" dirty="0">
                <a:solidFill>
                  <a:schemeClr val="accent1"/>
                </a:solidFill>
              </a:rPr>
              <a:t> type of laser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accent1"/>
                </a:solidFill>
              </a:rPr>
              <a:t>Look for alternatives…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err="1">
                <a:solidFill>
                  <a:schemeClr val="accent1"/>
                </a:solidFill>
              </a:rPr>
              <a:t>Currently</a:t>
            </a:r>
            <a:r>
              <a:rPr lang="fr-FR" dirty="0">
                <a:solidFill>
                  <a:schemeClr val="accent1"/>
                </a:solidFill>
              </a:rPr>
              <a:t> no R&amp;D laser </a:t>
            </a:r>
            <a:r>
              <a:rPr lang="fr-FR" dirty="0" err="1">
                <a:solidFill>
                  <a:schemeClr val="accent1"/>
                </a:solidFill>
              </a:rPr>
              <a:t>available</a:t>
            </a:r>
            <a:r>
              <a:rPr lang="fr-FR" dirty="0">
                <a:solidFill>
                  <a:schemeClr val="accent1"/>
                </a:solidFill>
              </a:rPr>
              <a:t> (</a:t>
            </a:r>
            <a:r>
              <a:rPr lang="fr-FR" dirty="0" err="1">
                <a:solidFill>
                  <a:schemeClr val="accent1"/>
                </a:solidFill>
              </a:rPr>
              <a:t>pulsed</a:t>
            </a:r>
            <a:r>
              <a:rPr lang="fr-FR" dirty="0">
                <a:solidFill>
                  <a:schemeClr val="accent1"/>
                </a:solidFill>
              </a:rPr>
              <a:t> laser)</a:t>
            </a:r>
          </a:p>
        </p:txBody>
      </p:sp>
    </p:spTree>
    <p:extLst>
      <p:ext uri="{BB962C8B-B14F-4D97-AF65-F5344CB8AC3E}">
        <p14:creationId xmlns:p14="http://schemas.microsoft.com/office/powerpoint/2010/main" val="22174456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A216BE5-FE3F-104C-A777-077472BDFA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err="1"/>
              <a:t>ThomX</a:t>
            </a:r>
            <a:r>
              <a:rPr lang="fr-FR" dirty="0"/>
              <a:t> photocathode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8491FDE-0356-3345-A0C4-EB5F713F19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16/09/2021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1C86CDD-2C2A-4245-AAD2-5B8E913C53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Aurélien MARTENS pour ALEA - Réunion LAser IJCLab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CC1CFC2-2E73-C342-8B00-2E532F3D6B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4D5D7-7619-544E-85E6-FE67B0DC27B1}" type="slidenum">
              <a:rPr lang="fr-FR" smtClean="0"/>
              <a:t>7</a:t>
            </a:fld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E4B88D9A-4DDC-824D-98F8-33FC2F818A3B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205875" y="1571038"/>
            <a:ext cx="5571157" cy="4178368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0D3E2994-14EC-7745-897D-DFDDB8B7557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50241" y="1011770"/>
            <a:ext cx="3152883" cy="1471866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5224BB04-548F-2C45-9CEC-51DF9B92162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50241" y="2620763"/>
            <a:ext cx="4896377" cy="2312978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4C5CEE6C-F10D-4342-962C-F8A5E619C9F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42418" y="1011770"/>
            <a:ext cx="1859852" cy="1471866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9F6E8064-AEED-514F-B6F2-7E0A6760EE2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58776" y="2620763"/>
            <a:ext cx="1687360" cy="2312978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D8ED4327-A9AE-8A47-8F84-435BB10032CB}"/>
              </a:ext>
            </a:extLst>
          </p:cNvPr>
          <p:cNvSpPr txBox="1"/>
          <p:nvPr/>
        </p:nvSpPr>
        <p:spPr>
          <a:xfrm>
            <a:off x="1233698" y="5070868"/>
            <a:ext cx="20970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/>
              <a:t>Quadrupled</a:t>
            </a:r>
            <a:r>
              <a:rPr lang="fr-FR" dirty="0"/>
              <a:t> Yb laser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26D543F7-A2CD-3542-8922-949FAD7C98CC}"/>
              </a:ext>
            </a:extLst>
          </p:cNvPr>
          <p:cNvSpPr txBox="1"/>
          <p:nvPr/>
        </p:nvSpPr>
        <p:spPr>
          <a:xfrm>
            <a:off x="-50241" y="6071828"/>
            <a:ext cx="50288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/>
              <a:t>Operated</a:t>
            </a:r>
            <a:r>
              <a:rPr lang="fr-FR" dirty="0"/>
              <a:t> by V. SOSKOV </a:t>
            </a:r>
            <a:r>
              <a:rPr lang="fr-FR" dirty="0">
                <a:sym typeface="Wingdings" pitchFamily="2" charset="2"/>
              </a:rPr>
              <a:t> Retirement in 2022/2023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46580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53E7AAE-C066-A94B-9603-E43281AEDA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err="1"/>
              <a:t>Material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A747A00-16BD-1E4B-B9DD-4FF6BA3C96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16/09/2021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9E367F6-2CD4-FD47-86D1-8B020729D8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Aurélien MARTENS pour ALEA - Réunion LAser IJCLab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06953F2-ED49-EC44-B114-4B119FB5C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4D5D7-7619-544E-85E6-FE67B0DC27B1}" type="slidenum">
              <a:rPr lang="fr-FR" smtClean="0"/>
              <a:t>8</a:t>
            </a:fld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552AE77-D8BD-9948-9C8A-EC8C08FF1E58}"/>
              </a:ext>
            </a:extLst>
          </p:cNvPr>
          <p:cNvSpPr/>
          <p:nvPr/>
        </p:nvSpPr>
        <p:spPr>
          <a:xfrm>
            <a:off x="110556" y="948844"/>
            <a:ext cx="8910447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chemeClr val="accent6">
                    <a:lumMod val="75000"/>
                  </a:schemeClr>
                </a:solidFill>
              </a:rPr>
              <a:t>Mode-lock </a:t>
            </a:r>
            <a:r>
              <a:rPr lang="fr-FR" sz="1400" dirty="0" err="1">
                <a:solidFill>
                  <a:schemeClr val="accent6">
                    <a:lumMod val="75000"/>
                  </a:schemeClr>
                </a:solidFill>
              </a:rPr>
              <a:t>frequency</a:t>
            </a:r>
            <a:r>
              <a:rPr lang="fr-FR" sz="14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fr-FR" sz="1400" dirty="0" err="1">
                <a:solidFill>
                  <a:schemeClr val="accent6">
                    <a:lumMod val="75000"/>
                  </a:schemeClr>
                </a:solidFill>
              </a:rPr>
              <a:t>combs</a:t>
            </a:r>
            <a:r>
              <a:rPr lang="fr-FR" sz="1400" dirty="0">
                <a:solidFill>
                  <a:schemeClr val="accent6">
                    <a:lumMod val="75000"/>
                  </a:schemeClr>
                </a:solidFill>
              </a:rPr>
              <a:t> at about 1031nm</a:t>
            </a:r>
          </a:p>
          <a:p>
            <a:pPr marL="742950" lvl="1" indent="-285750">
              <a:buFont typeface="Wingdings" pitchFamily="2" charset="2"/>
              <a:buChar char="§"/>
            </a:pPr>
            <a:r>
              <a:rPr lang="fr-FR" sz="1400" dirty="0">
                <a:solidFill>
                  <a:schemeClr val="accent6">
                    <a:lumMod val="75000"/>
                  </a:schemeClr>
                </a:solidFill>
              </a:rPr>
              <a:t>MENLO orange fibre 175MHz, </a:t>
            </a:r>
            <a:r>
              <a:rPr lang="fr-FR" sz="1400" dirty="0" err="1">
                <a:solidFill>
                  <a:schemeClr val="accent6">
                    <a:lumMod val="75000"/>
                  </a:schemeClr>
                </a:solidFill>
              </a:rPr>
              <a:t>old</a:t>
            </a:r>
            <a:r>
              <a:rPr lang="fr-FR" sz="1400" dirty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fr-FR" sz="1400" dirty="0" err="1">
                <a:solidFill>
                  <a:schemeClr val="accent6">
                    <a:lumMod val="75000"/>
                  </a:schemeClr>
                </a:solidFill>
              </a:rPr>
              <a:t>difficult</a:t>
            </a:r>
            <a:r>
              <a:rPr lang="fr-FR" sz="1400" dirty="0">
                <a:solidFill>
                  <a:schemeClr val="accent6">
                    <a:lumMod val="75000"/>
                  </a:schemeClr>
                </a:solidFill>
              </a:rPr>
              <a:t> to use but not </a:t>
            </a:r>
            <a:r>
              <a:rPr lang="fr-FR" sz="1400" dirty="0" err="1">
                <a:solidFill>
                  <a:schemeClr val="accent6">
                    <a:lumMod val="75000"/>
                  </a:schemeClr>
                </a:solidFill>
              </a:rPr>
              <a:t>used</a:t>
            </a:r>
            <a:r>
              <a:rPr lang="fr-FR" sz="14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fr-FR" sz="1400" dirty="0" err="1">
                <a:solidFill>
                  <a:schemeClr val="accent6">
                    <a:lumMod val="75000"/>
                  </a:schemeClr>
                </a:solidFill>
              </a:rPr>
              <a:t>anymore</a:t>
            </a:r>
            <a:r>
              <a:rPr lang="fr-FR" sz="1400" dirty="0">
                <a:solidFill>
                  <a:schemeClr val="accent6">
                    <a:lumMod val="75000"/>
                  </a:schemeClr>
                </a:solidFill>
              </a:rPr>
              <a:t>. Maintenance </a:t>
            </a:r>
            <a:r>
              <a:rPr lang="fr-FR" sz="1400" dirty="0" err="1">
                <a:solidFill>
                  <a:schemeClr val="accent6">
                    <a:lumMod val="75000"/>
                  </a:schemeClr>
                </a:solidFill>
              </a:rPr>
              <a:t>may</a:t>
            </a:r>
            <a:r>
              <a:rPr lang="fr-FR" sz="14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fr-FR" sz="1400" dirty="0" err="1">
                <a:solidFill>
                  <a:schemeClr val="accent6">
                    <a:lumMod val="75000"/>
                  </a:schemeClr>
                </a:solidFill>
              </a:rPr>
              <a:t>be</a:t>
            </a:r>
            <a:r>
              <a:rPr lang="fr-FR" sz="14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fr-FR" sz="1400" dirty="0" err="1">
                <a:solidFill>
                  <a:schemeClr val="accent6">
                    <a:lumMod val="75000"/>
                  </a:schemeClr>
                </a:solidFill>
              </a:rPr>
              <a:t>needed</a:t>
            </a:r>
            <a:r>
              <a:rPr lang="fr-FR" sz="1400" dirty="0">
                <a:solidFill>
                  <a:schemeClr val="accent6">
                    <a:lumMod val="75000"/>
                  </a:schemeClr>
                </a:solidFill>
              </a:rPr>
              <a:t>.</a:t>
            </a:r>
          </a:p>
          <a:p>
            <a:pPr marL="742950" lvl="1" indent="-285750">
              <a:buFont typeface="Wingdings" pitchFamily="2" charset="2"/>
              <a:buChar char="§"/>
            </a:pPr>
            <a:r>
              <a:rPr lang="fr-FR" sz="1400" dirty="0" err="1">
                <a:solidFill>
                  <a:schemeClr val="accent6">
                    <a:lumMod val="75000"/>
                  </a:schemeClr>
                </a:solidFill>
              </a:rPr>
              <a:t>OneFive</a:t>
            </a:r>
            <a:r>
              <a:rPr lang="fr-FR" sz="1400" dirty="0">
                <a:solidFill>
                  <a:schemeClr val="accent6">
                    <a:lumMod val="75000"/>
                  </a:schemeClr>
                </a:solidFill>
              </a:rPr>
              <a:t> 62MHz. Maintenance </a:t>
            </a:r>
            <a:r>
              <a:rPr lang="fr-FR" sz="1400" dirty="0" err="1">
                <a:solidFill>
                  <a:schemeClr val="accent6">
                    <a:lumMod val="75000"/>
                  </a:schemeClr>
                </a:solidFill>
              </a:rPr>
              <a:t>required</a:t>
            </a:r>
            <a:r>
              <a:rPr lang="fr-FR" sz="1400" dirty="0">
                <a:solidFill>
                  <a:schemeClr val="accent6">
                    <a:lumMod val="75000"/>
                  </a:schemeClr>
                </a:solidFill>
              </a:rPr>
              <a:t>. </a:t>
            </a:r>
            <a:r>
              <a:rPr lang="fr-FR" sz="1400" dirty="0" err="1">
                <a:solidFill>
                  <a:schemeClr val="accent6">
                    <a:lumMod val="75000"/>
                  </a:schemeClr>
                </a:solidFill>
              </a:rPr>
              <a:t>Could</a:t>
            </a:r>
            <a:r>
              <a:rPr lang="fr-FR" sz="14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fr-FR" sz="1400" dirty="0" err="1">
                <a:solidFill>
                  <a:schemeClr val="accent6">
                    <a:lumMod val="75000"/>
                  </a:schemeClr>
                </a:solidFill>
              </a:rPr>
              <a:t>be</a:t>
            </a:r>
            <a:r>
              <a:rPr lang="fr-FR" sz="14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fr-FR" sz="1400" dirty="0" err="1">
                <a:solidFill>
                  <a:schemeClr val="accent6">
                    <a:lumMod val="75000"/>
                  </a:schemeClr>
                </a:solidFill>
              </a:rPr>
              <a:t>used</a:t>
            </a:r>
            <a:r>
              <a:rPr lang="fr-FR" sz="1400" dirty="0">
                <a:solidFill>
                  <a:schemeClr val="accent6">
                    <a:lumMod val="75000"/>
                  </a:schemeClr>
                </a:solidFill>
              </a:rPr>
              <a:t> for </a:t>
            </a:r>
            <a:r>
              <a:rPr lang="fr-FR" sz="1400" dirty="0" err="1">
                <a:solidFill>
                  <a:schemeClr val="accent6">
                    <a:lumMod val="75000"/>
                  </a:schemeClr>
                </a:solidFill>
              </a:rPr>
              <a:t>our</a:t>
            </a:r>
            <a:r>
              <a:rPr lang="fr-FR" sz="1400" dirty="0">
                <a:solidFill>
                  <a:schemeClr val="accent6">
                    <a:lumMod val="75000"/>
                  </a:schemeClr>
                </a:solidFill>
              </a:rPr>
              <a:t> R&amp;D if </a:t>
            </a:r>
            <a:r>
              <a:rPr lang="fr-FR" sz="1400" dirty="0" err="1">
                <a:solidFill>
                  <a:schemeClr val="accent6">
                    <a:lumMod val="75000"/>
                  </a:schemeClr>
                </a:solidFill>
              </a:rPr>
              <a:t>can</a:t>
            </a:r>
            <a:r>
              <a:rPr lang="fr-FR" sz="14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fr-FR" sz="1400" dirty="0" err="1">
                <a:solidFill>
                  <a:schemeClr val="accent6">
                    <a:lumMod val="75000"/>
                  </a:schemeClr>
                </a:solidFill>
              </a:rPr>
              <a:t>be</a:t>
            </a:r>
            <a:r>
              <a:rPr lang="fr-FR" sz="14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fr-FR" sz="1400" dirty="0" err="1">
                <a:solidFill>
                  <a:schemeClr val="accent6">
                    <a:lumMod val="75000"/>
                  </a:schemeClr>
                </a:solidFill>
              </a:rPr>
              <a:t>repaired</a:t>
            </a:r>
            <a:r>
              <a:rPr lang="fr-FR" sz="1400" dirty="0">
                <a:solidFill>
                  <a:schemeClr val="accent6">
                    <a:lumMod val="75000"/>
                  </a:schemeClr>
                </a:solidFill>
              </a:rPr>
              <a:t>.</a:t>
            </a:r>
          </a:p>
          <a:p>
            <a:pPr marL="742950" lvl="1" indent="-285750">
              <a:buFont typeface="Wingdings" pitchFamily="2" charset="2"/>
              <a:buChar char="§"/>
            </a:pPr>
            <a:r>
              <a:rPr lang="fr-FR" sz="1400" dirty="0" err="1">
                <a:solidFill>
                  <a:schemeClr val="accent6">
                    <a:lumMod val="75000"/>
                  </a:schemeClr>
                </a:solidFill>
              </a:rPr>
              <a:t>ThomX</a:t>
            </a:r>
            <a:r>
              <a:rPr lang="fr-FR" sz="1400" dirty="0">
                <a:solidFill>
                  <a:schemeClr val="accent6">
                    <a:lumMod val="75000"/>
                  </a:schemeClr>
                </a:solidFill>
              </a:rPr>
              <a:t> lasers: 33Mhz and 133MHz </a:t>
            </a:r>
            <a:r>
              <a:rPr lang="fr-FR" sz="1400" dirty="0" err="1">
                <a:solidFill>
                  <a:schemeClr val="accent6">
                    <a:lumMod val="75000"/>
                  </a:schemeClr>
                </a:solidFill>
              </a:rPr>
              <a:t>working</a:t>
            </a:r>
            <a:r>
              <a:rPr lang="fr-FR" sz="1400" dirty="0">
                <a:solidFill>
                  <a:schemeClr val="accent6">
                    <a:lumMod val="75000"/>
                  </a:schemeClr>
                </a:solidFill>
              </a:rPr>
              <a:t> (or </a:t>
            </a:r>
            <a:r>
              <a:rPr lang="fr-FR" sz="1400" dirty="0" err="1">
                <a:solidFill>
                  <a:schemeClr val="accent6">
                    <a:lumMod val="75000"/>
                  </a:schemeClr>
                </a:solidFill>
              </a:rPr>
              <a:t>currently</a:t>
            </a:r>
            <a:r>
              <a:rPr lang="fr-FR" sz="14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fr-FR" sz="1400" dirty="0" err="1">
                <a:solidFill>
                  <a:schemeClr val="accent6">
                    <a:lumMod val="75000"/>
                  </a:schemeClr>
                </a:solidFill>
              </a:rPr>
              <a:t>under</a:t>
            </a:r>
            <a:r>
              <a:rPr lang="fr-FR" sz="1400" dirty="0">
                <a:solidFill>
                  <a:schemeClr val="accent6">
                    <a:lumMod val="75000"/>
                  </a:schemeClr>
                </a:solidFill>
              </a:rPr>
              <a:t> maintenance)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 err="1">
                <a:solidFill>
                  <a:schemeClr val="accent6">
                    <a:lumMod val="75000"/>
                  </a:schemeClr>
                </a:solidFill>
              </a:rPr>
              <a:t>Two</a:t>
            </a:r>
            <a:r>
              <a:rPr lang="fr-FR" sz="1400" dirty="0">
                <a:solidFill>
                  <a:schemeClr val="accent6">
                    <a:lumMod val="75000"/>
                  </a:schemeClr>
                </a:solidFill>
              </a:rPr>
              <a:t> CW ultra-stable lasers, </a:t>
            </a:r>
            <a:r>
              <a:rPr lang="fr-FR" sz="1400" dirty="0" err="1">
                <a:solidFill>
                  <a:schemeClr val="accent6">
                    <a:lumMod val="75000"/>
                  </a:schemeClr>
                </a:solidFill>
              </a:rPr>
              <a:t>being</a:t>
            </a:r>
            <a:r>
              <a:rPr lang="fr-FR" sz="14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fr-FR" sz="1400" dirty="0" err="1">
                <a:solidFill>
                  <a:schemeClr val="accent6">
                    <a:lumMod val="75000"/>
                  </a:schemeClr>
                </a:solidFill>
              </a:rPr>
              <a:t>used</a:t>
            </a:r>
            <a:r>
              <a:rPr lang="fr-FR" sz="14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fr-FR" sz="1400" dirty="0" err="1">
                <a:solidFill>
                  <a:schemeClr val="accent6">
                    <a:lumMod val="75000"/>
                  </a:schemeClr>
                </a:solidFill>
              </a:rPr>
              <a:t>with</a:t>
            </a:r>
            <a:r>
              <a:rPr lang="fr-FR" sz="14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fr-FR" sz="1400" dirty="0" err="1">
                <a:solidFill>
                  <a:schemeClr val="accent6">
                    <a:lumMod val="75000"/>
                  </a:schemeClr>
                </a:solidFill>
              </a:rPr>
              <a:t>ThomX</a:t>
            </a:r>
            <a:r>
              <a:rPr lang="fr-FR" sz="1400" dirty="0">
                <a:solidFill>
                  <a:schemeClr val="accent6">
                    <a:lumMod val="75000"/>
                  </a:schemeClr>
                </a:solidFill>
              </a:rPr>
              <a:t> and </a:t>
            </a:r>
            <a:r>
              <a:rPr lang="fr-FR" sz="1400" dirty="0" err="1">
                <a:solidFill>
                  <a:schemeClr val="accent6">
                    <a:lumMod val="75000"/>
                  </a:schemeClr>
                </a:solidFill>
              </a:rPr>
              <a:t>current</a:t>
            </a:r>
            <a:r>
              <a:rPr lang="fr-FR" sz="14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fr-FR" sz="1400" dirty="0" err="1">
                <a:solidFill>
                  <a:schemeClr val="accent6">
                    <a:lumMod val="75000"/>
                  </a:schemeClr>
                </a:solidFill>
              </a:rPr>
              <a:t>projects</a:t>
            </a:r>
            <a:endParaRPr lang="fr-FR" sz="1400" dirty="0">
              <a:solidFill>
                <a:schemeClr val="accent6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 err="1">
                <a:solidFill>
                  <a:schemeClr val="accent6">
                    <a:lumMod val="75000"/>
                  </a:schemeClr>
                </a:solidFill>
              </a:rPr>
              <a:t>Two</a:t>
            </a:r>
            <a:r>
              <a:rPr lang="fr-FR" sz="1400" dirty="0">
                <a:solidFill>
                  <a:schemeClr val="accent6">
                    <a:lumMod val="75000"/>
                  </a:schemeClr>
                </a:solidFill>
              </a:rPr>
              <a:t> fibre </a:t>
            </a:r>
            <a:r>
              <a:rPr lang="fr-FR" sz="1400" dirty="0" err="1">
                <a:solidFill>
                  <a:schemeClr val="accent6">
                    <a:lumMod val="75000"/>
                  </a:schemeClr>
                </a:solidFill>
              </a:rPr>
              <a:t>amplifiers</a:t>
            </a:r>
            <a:r>
              <a:rPr lang="fr-FR" sz="1400" dirty="0">
                <a:solidFill>
                  <a:schemeClr val="accent6">
                    <a:lumMod val="75000"/>
                  </a:schemeClr>
                </a:solidFill>
              </a:rPr>
              <a:t> 10-30W (not in use </a:t>
            </a:r>
            <a:r>
              <a:rPr lang="fr-FR" sz="1400" dirty="0" err="1">
                <a:solidFill>
                  <a:schemeClr val="accent6">
                    <a:lumMod val="75000"/>
                  </a:schemeClr>
                </a:solidFill>
              </a:rPr>
              <a:t>these</a:t>
            </a:r>
            <a:r>
              <a:rPr lang="fr-FR" sz="14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fr-FR" sz="1400" dirty="0" err="1">
                <a:solidFill>
                  <a:schemeClr val="accent6">
                    <a:lumMod val="75000"/>
                  </a:schemeClr>
                </a:solidFill>
              </a:rPr>
              <a:t>days</a:t>
            </a:r>
            <a:r>
              <a:rPr lang="fr-FR" sz="1400" dirty="0">
                <a:solidFill>
                  <a:schemeClr val="accent6">
                    <a:lumMod val="75000"/>
                  </a:schemeClr>
                </a:solidFill>
              </a:rPr>
              <a:t>, but </a:t>
            </a:r>
            <a:r>
              <a:rPr lang="fr-FR" sz="1400" dirty="0" err="1">
                <a:solidFill>
                  <a:schemeClr val="accent6">
                    <a:lumMod val="75000"/>
                  </a:schemeClr>
                </a:solidFill>
              </a:rPr>
              <a:t>expected</a:t>
            </a:r>
            <a:r>
              <a:rPr lang="fr-FR" sz="1400" dirty="0">
                <a:solidFill>
                  <a:schemeClr val="accent6">
                    <a:lumMod val="75000"/>
                  </a:schemeClr>
                </a:solidFill>
              </a:rPr>
              <a:t> to </a:t>
            </a:r>
            <a:r>
              <a:rPr lang="fr-FR" sz="1400" dirty="0" err="1">
                <a:solidFill>
                  <a:schemeClr val="accent6">
                    <a:lumMod val="75000"/>
                  </a:schemeClr>
                </a:solidFill>
              </a:rPr>
              <a:t>be</a:t>
            </a:r>
            <a:r>
              <a:rPr lang="fr-FR" sz="1400" dirty="0">
                <a:solidFill>
                  <a:schemeClr val="accent6">
                    <a:lumMod val="75000"/>
                  </a:schemeClr>
                </a:solidFill>
              </a:rPr>
              <a:t> in the </a:t>
            </a:r>
            <a:r>
              <a:rPr lang="fr-FR" sz="1400" dirty="0" err="1">
                <a:solidFill>
                  <a:schemeClr val="accent6">
                    <a:lumMod val="75000"/>
                  </a:schemeClr>
                </a:solidFill>
              </a:rPr>
              <a:t>coming</a:t>
            </a:r>
            <a:r>
              <a:rPr lang="fr-FR" sz="14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fr-FR" sz="1400" dirty="0" err="1">
                <a:solidFill>
                  <a:schemeClr val="accent6">
                    <a:lumMod val="75000"/>
                  </a:schemeClr>
                </a:solidFill>
              </a:rPr>
              <a:t>months</a:t>
            </a:r>
            <a:r>
              <a:rPr lang="fr-FR" sz="1400" dirty="0">
                <a:solidFill>
                  <a:schemeClr val="accent6">
                    <a:lumMod val="75000"/>
                  </a:schemeClr>
                </a:solidFill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chemeClr val="accent6">
                    <a:lumMod val="75000"/>
                  </a:schemeClr>
                </a:solidFill>
              </a:rPr>
              <a:t>3 green </a:t>
            </a:r>
            <a:r>
              <a:rPr lang="fr-FR" sz="1400" dirty="0" err="1">
                <a:solidFill>
                  <a:schemeClr val="accent6">
                    <a:lumMod val="75000"/>
                  </a:schemeClr>
                </a:solidFill>
              </a:rPr>
              <a:t>alignment</a:t>
            </a:r>
            <a:r>
              <a:rPr lang="fr-FR" sz="1400" dirty="0">
                <a:solidFill>
                  <a:schemeClr val="accent6">
                    <a:lumMod val="75000"/>
                  </a:schemeClr>
                </a:solidFill>
              </a:rPr>
              <a:t> lasers, 1 </a:t>
            </a:r>
            <a:r>
              <a:rPr lang="fr-FR" sz="1400" dirty="0" err="1">
                <a:solidFill>
                  <a:schemeClr val="accent6">
                    <a:lumMod val="75000"/>
                  </a:schemeClr>
                </a:solidFill>
              </a:rPr>
              <a:t>HeNe</a:t>
            </a:r>
            <a:endParaRPr lang="fr-FR" sz="1400" dirty="0">
              <a:solidFill>
                <a:schemeClr val="accent6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chemeClr val="accent3">
                    <a:lumMod val="75000"/>
                  </a:schemeClr>
                </a:solidFill>
              </a:rPr>
              <a:t>Fibre </a:t>
            </a:r>
            <a:r>
              <a:rPr lang="fr-FR" sz="1400" dirty="0" err="1">
                <a:solidFill>
                  <a:schemeClr val="accent3">
                    <a:lumMod val="75000"/>
                  </a:schemeClr>
                </a:solidFill>
              </a:rPr>
              <a:t>soldering</a:t>
            </a:r>
            <a:r>
              <a:rPr lang="fr-FR" sz="1400" dirty="0">
                <a:solidFill>
                  <a:schemeClr val="accent3">
                    <a:lumMod val="75000"/>
                  </a:schemeClr>
                </a:solidFill>
              </a:rPr>
              <a:t> machine (PM fibre)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chemeClr val="accent3">
                    <a:lumMod val="75000"/>
                  </a:schemeClr>
                </a:solidFill>
              </a:rPr>
              <a:t>Spin-</a:t>
            </a:r>
            <a:r>
              <a:rPr lang="fr-FR" sz="1400" dirty="0" err="1">
                <a:solidFill>
                  <a:schemeClr val="accent3">
                    <a:lumMod val="75000"/>
                  </a:schemeClr>
                </a:solidFill>
              </a:rPr>
              <a:t>coater</a:t>
            </a:r>
            <a:r>
              <a:rPr lang="fr-FR" sz="1400" dirty="0">
                <a:solidFill>
                  <a:schemeClr val="accent3">
                    <a:lumMod val="75000"/>
                  </a:schemeClr>
                </a:solidFill>
              </a:rPr>
              <a:t> (to clean </a:t>
            </a:r>
            <a:r>
              <a:rPr lang="fr-FR" sz="1400" dirty="0" err="1">
                <a:solidFill>
                  <a:schemeClr val="accent3">
                    <a:lumMod val="75000"/>
                  </a:schemeClr>
                </a:solidFill>
              </a:rPr>
              <a:t>mirrors</a:t>
            </a:r>
            <a:r>
              <a:rPr lang="fr-FR" sz="1400" dirty="0">
                <a:solidFill>
                  <a:schemeClr val="accent3">
                    <a:lumMod val="75000"/>
                  </a:schemeClr>
                </a:solidFill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 err="1">
                <a:solidFill>
                  <a:schemeClr val="accent3">
                    <a:lumMod val="75000"/>
                  </a:schemeClr>
                </a:solidFill>
              </a:rPr>
              <a:t>Various</a:t>
            </a:r>
            <a:r>
              <a:rPr lang="fr-FR" sz="14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fr-FR" sz="1400" dirty="0" err="1">
                <a:solidFill>
                  <a:schemeClr val="accent3">
                    <a:lumMod val="75000"/>
                  </a:schemeClr>
                </a:solidFill>
              </a:rPr>
              <a:t>optics</a:t>
            </a:r>
            <a:r>
              <a:rPr lang="fr-FR" sz="1400" dirty="0">
                <a:solidFill>
                  <a:schemeClr val="accent3">
                    <a:lumMod val="75000"/>
                  </a:schemeClr>
                </a:solidFill>
              </a:rPr>
              <a:t> at 1030nm (</a:t>
            </a:r>
            <a:r>
              <a:rPr lang="fr-FR" sz="1400" dirty="0" err="1">
                <a:solidFill>
                  <a:schemeClr val="accent3">
                    <a:lumMod val="75000"/>
                  </a:schemeClr>
                </a:solidFill>
              </a:rPr>
              <a:t>mostly</a:t>
            </a:r>
            <a:r>
              <a:rPr lang="fr-FR" sz="1400" dirty="0">
                <a:solidFill>
                  <a:schemeClr val="accent3">
                    <a:lumMod val="75000"/>
                  </a:schemeClr>
                </a:solidFill>
              </a:rPr>
              <a:t> in use), </a:t>
            </a:r>
            <a:r>
              <a:rPr lang="fr-FR" sz="1400" dirty="0" err="1">
                <a:solidFill>
                  <a:schemeClr val="accent3">
                    <a:lumMod val="75000"/>
                  </a:schemeClr>
                </a:solidFill>
              </a:rPr>
              <a:t>optics</a:t>
            </a:r>
            <a:r>
              <a:rPr lang="fr-FR" sz="1400" dirty="0">
                <a:solidFill>
                  <a:schemeClr val="accent3">
                    <a:lumMod val="75000"/>
                  </a:schemeClr>
                </a:solidFill>
              </a:rPr>
              <a:t> at 515nm (un-</a:t>
            </a:r>
            <a:r>
              <a:rPr lang="fr-FR" sz="1400" dirty="0" err="1">
                <a:solidFill>
                  <a:schemeClr val="accent3">
                    <a:lumMod val="75000"/>
                  </a:schemeClr>
                </a:solidFill>
              </a:rPr>
              <a:t>used</a:t>
            </a:r>
            <a:r>
              <a:rPr lang="fr-FR" sz="1400" dirty="0">
                <a:solidFill>
                  <a:schemeClr val="accent3">
                    <a:lumMod val="75000"/>
                  </a:schemeClr>
                </a:solidFill>
              </a:rPr>
              <a:t>) + </a:t>
            </a:r>
            <a:r>
              <a:rPr lang="fr-FR" sz="1400" dirty="0" err="1">
                <a:solidFill>
                  <a:schemeClr val="accent3">
                    <a:lumMod val="75000"/>
                  </a:schemeClr>
                </a:solidFill>
              </a:rPr>
              <a:t>some</a:t>
            </a:r>
            <a:r>
              <a:rPr lang="fr-FR" sz="14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fr-FR" sz="1400" dirty="0" err="1">
                <a:solidFill>
                  <a:schemeClr val="accent3">
                    <a:lumMod val="75000"/>
                  </a:schemeClr>
                </a:solidFill>
              </a:rPr>
              <a:t>blanks</a:t>
            </a:r>
            <a:endParaRPr lang="fr-FR" sz="1400" dirty="0">
              <a:solidFill>
                <a:schemeClr val="accent3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 err="1">
                <a:solidFill>
                  <a:schemeClr val="accent3">
                    <a:lumMod val="75000"/>
                  </a:schemeClr>
                </a:solidFill>
              </a:rPr>
              <a:t>Two</a:t>
            </a:r>
            <a:r>
              <a:rPr lang="fr-FR" sz="14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fr-FR" sz="1400" dirty="0" err="1">
                <a:solidFill>
                  <a:schemeClr val="accent3">
                    <a:lumMod val="75000"/>
                  </a:schemeClr>
                </a:solidFill>
              </a:rPr>
              <a:t>optical</a:t>
            </a:r>
            <a:r>
              <a:rPr lang="fr-FR" sz="14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fr-FR" sz="1400" dirty="0" err="1">
                <a:solidFill>
                  <a:schemeClr val="accent3">
                    <a:lumMod val="75000"/>
                  </a:schemeClr>
                </a:solidFill>
              </a:rPr>
              <a:t>spectrometers</a:t>
            </a:r>
            <a:r>
              <a:rPr lang="fr-FR" sz="1400" dirty="0">
                <a:solidFill>
                  <a:schemeClr val="accent3">
                    <a:lumMod val="75000"/>
                  </a:schemeClr>
                </a:solidFill>
              </a:rPr>
              <a:t>, one </a:t>
            </a:r>
            <a:r>
              <a:rPr lang="fr-FR" sz="1400" dirty="0" err="1">
                <a:solidFill>
                  <a:schemeClr val="accent3">
                    <a:lumMod val="75000"/>
                  </a:schemeClr>
                </a:solidFill>
              </a:rPr>
              <a:t>autocorrelator</a:t>
            </a:r>
            <a:r>
              <a:rPr lang="fr-FR" sz="1400" dirty="0">
                <a:solidFill>
                  <a:schemeClr val="accent3">
                    <a:lumMod val="75000"/>
                  </a:schemeClr>
                </a:solidFill>
              </a:rPr>
              <a:t>, </a:t>
            </a:r>
            <a:r>
              <a:rPr lang="fr-FR" sz="1400" dirty="0" err="1">
                <a:solidFill>
                  <a:schemeClr val="accent3">
                    <a:lumMod val="75000"/>
                  </a:schemeClr>
                </a:solidFill>
              </a:rPr>
              <a:t>Wavefront</a:t>
            </a:r>
            <a:r>
              <a:rPr lang="fr-FR" sz="14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fr-FR" sz="1400" dirty="0" err="1">
                <a:solidFill>
                  <a:schemeClr val="accent3">
                    <a:lumMod val="75000"/>
                  </a:schemeClr>
                </a:solidFill>
              </a:rPr>
              <a:t>sensors</a:t>
            </a:r>
            <a:r>
              <a:rPr lang="fr-FR" sz="1400" dirty="0">
                <a:solidFill>
                  <a:schemeClr val="accent3">
                    <a:lumMod val="75000"/>
                  </a:schemeClr>
                </a:solidFill>
              </a:rPr>
              <a:t>, </a:t>
            </a:r>
            <a:r>
              <a:rPr lang="fr-FR" sz="1400" dirty="0" err="1">
                <a:solidFill>
                  <a:schemeClr val="accent3">
                    <a:lumMod val="75000"/>
                  </a:schemeClr>
                </a:solidFill>
              </a:rPr>
              <a:t>polarimeter</a:t>
            </a:r>
            <a:endParaRPr lang="fr-FR" sz="1400" dirty="0">
              <a:solidFill>
                <a:schemeClr val="accent3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chemeClr val="accent3">
                    <a:lumMod val="75000"/>
                  </a:schemeClr>
                </a:solidFill>
              </a:rPr>
              <a:t>Vacuum </a:t>
            </a:r>
            <a:r>
              <a:rPr lang="fr-FR" sz="1400" dirty="0" err="1">
                <a:solidFill>
                  <a:schemeClr val="accent3">
                    <a:lumMod val="75000"/>
                  </a:schemeClr>
                </a:solidFill>
              </a:rPr>
              <a:t>devices</a:t>
            </a:r>
            <a:r>
              <a:rPr lang="fr-FR" sz="1400" dirty="0">
                <a:solidFill>
                  <a:schemeClr val="accent3">
                    <a:lumMod val="75000"/>
                  </a:schemeClr>
                </a:solidFill>
              </a:rPr>
              <a:t>, </a:t>
            </a:r>
            <a:r>
              <a:rPr lang="fr-FR" sz="1400" dirty="0" err="1">
                <a:solidFill>
                  <a:schemeClr val="accent3">
                    <a:lumMod val="75000"/>
                  </a:schemeClr>
                </a:solidFill>
              </a:rPr>
              <a:t>dust</a:t>
            </a:r>
            <a:r>
              <a:rPr lang="fr-FR" sz="14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fr-FR" sz="1400" dirty="0" err="1">
                <a:solidFill>
                  <a:schemeClr val="accent3">
                    <a:lumMod val="75000"/>
                  </a:schemeClr>
                </a:solidFill>
              </a:rPr>
              <a:t>meter</a:t>
            </a:r>
            <a:endParaRPr lang="fr-FR" sz="1400" dirty="0">
              <a:solidFill>
                <a:schemeClr val="accent3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chemeClr val="accent3">
                    <a:lumMod val="75000"/>
                  </a:schemeClr>
                </a:solidFill>
              </a:rPr>
              <a:t>Optical </a:t>
            </a:r>
            <a:r>
              <a:rPr lang="fr-FR" sz="1400" dirty="0" err="1">
                <a:solidFill>
                  <a:schemeClr val="accent3">
                    <a:lumMod val="75000"/>
                  </a:schemeClr>
                </a:solidFill>
              </a:rPr>
              <a:t>modulators</a:t>
            </a:r>
            <a:r>
              <a:rPr lang="fr-FR" sz="1400" dirty="0">
                <a:solidFill>
                  <a:schemeClr val="accent3">
                    <a:lumMod val="75000"/>
                  </a:schemeClr>
                </a:solidFill>
              </a:rPr>
              <a:t> (</a:t>
            </a:r>
            <a:r>
              <a:rPr lang="fr-FR" sz="1400" dirty="0" err="1">
                <a:solidFill>
                  <a:schemeClr val="accent3">
                    <a:lumMod val="75000"/>
                  </a:schemeClr>
                </a:solidFill>
              </a:rPr>
              <a:t>acousto</a:t>
            </a:r>
            <a:r>
              <a:rPr lang="fr-FR" sz="1400" dirty="0">
                <a:solidFill>
                  <a:schemeClr val="accent3">
                    <a:lumMod val="75000"/>
                  </a:schemeClr>
                </a:solidFill>
              </a:rPr>
              <a:t>, </a:t>
            </a:r>
            <a:r>
              <a:rPr lang="fr-FR" sz="1400" dirty="0" err="1">
                <a:solidFill>
                  <a:schemeClr val="accent3">
                    <a:lumMod val="75000"/>
                  </a:schemeClr>
                </a:solidFill>
              </a:rPr>
              <a:t>electro</a:t>
            </a:r>
            <a:r>
              <a:rPr lang="fr-FR" sz="1400" dirty="0">
                <a:solidFill>
                  <a:schemeClr val="accent3">
                    <a:lumMod val="75000"/>
                  </a:schemeClr>
                </a:solidFill>
              </a:rPr>
              <a:t>), </a:t>
            </a:r>
            <a:r>
              <a:rPr lang="fr-FR" sz="1400" dirty="0" err="1">
                <a:solidFill>
                  <a:schemeClr val="accent3">
                    <a:lumMod val="75000"/>
                  </a:schemeClr>
                </a:solidFill>
              </a:rPr>
              <a:t>doubling</a:t>
            </a:r>
            <a:r>
              <a:rPr lang="fr-FR" sz="14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fr-FR" sz="1400" dirty="0" err="1">
                <a:solidFill>
                  <a:schemeClr val="accent3">
                    <a:lumMod val="75000"/>
                  </a:schemeClr>
                </a:solidFill>
              </a:rPr>
              <a:t>crystals</a:t>
            </a:r>
            <a:endParaRPr lang="fr-FR" sz="1400" dirty="0">
              <a:solidFill>
                <a:schemeClr val="accent3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chemeClr val="accent3">
                    <a:lumMod val="75000"/>
                  </a:schemeClr>
                </a:solidFill>
              </a:rPr>
              <a:t>RF phase noise </a:t>
            </a:r>
            <a:r>
              <a:rPr lang="fr-FR" sz="1400" dirty="0" err="1">
                <a:solidFill>
                  <a:schemeClr val="accent3">
                    <a:lumMod val="75000"/>
                  </a:schemeClr>
                </a:solidFill>
              </a:rPr>
              <a:t>meter</a:t>
            </a:r>
            <a:r>
              <a:rPr lang="fr-FR" sz="1400" dirty="0">
                <a:solidFill>
                  <a:schemeClr val="accent3">
                    <a:lumMod val="75000"/>
                  </a:schemeClr>
                </a:solidFill>
              </a:rPr>
              <a:t>, PID </a:t>
            </a:r>
            <a:r>
              <a:rPr lang="fr-FR" sz="1400" dirty="0" err="1">
                <a:solidFill>
                  <a:schemeClr val="accent3">
                    <a:lumMod val="75000"/>
                  </a:schemeClr>
                </a:solidFill>
              </a:rPr>
              <a:t>electronics</a:t>
            </a:r>
            <a:r>
              <a:rPr lang="fr-FR" sz="1400" dirty="0">
                <a:solidFill>
                  <a:schemeClr val="accent3">
                    <a:lumMod val="75000"/>
                  </a:schemeClr>
                </a:solidFill>
              </a:rPr>
              <a:t> (</a:t>
            </a:r>
            <a:r>
              <a:rPr lang="fr-FR" sz="1400" dirty="0" err="1">
                <a:solidFill>
                  <a:schemeClr val="accent3">
                    <a:lumMod val="75000"/>
                  </a:schemeClr>
                </a:solidFill>
              </a:rPr>
              <a:t>LaseLock</a:t>
            </a:r>
            <a:r>
              <a:rPr lang="fr-FR" sz="1400" dirty="0">
                <a:solidFill>
                  <a:schemeClr val="accent3">
                    <a:lumMod val="75000"/>
                  </a:schemeClr>
                </a:solidFill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4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34BFE709-A185-8E46-B854-FB2BCD4A1994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571" y="4057387"/>
            <a:ext cx="3142431" cy="2356823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56D60132-0FD6-E946-A9FD-E1704680C3BB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41961" y="2662813"/>
            <a:ext cx="2502039" cy="1876529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F868619B-FF95-5644-9FAA-E0DCD5EB78A4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41961" y="4582047"/>
            <a:ext cx="2502040" cy="1876530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A9F72A45-B768-9B4D-9C25-2B7645A5AF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76533" y="4057387"/>
            <a:ext cx="3142431" cy="2356823"/>
          </a:xfrm>
          <a:prstGeom prst="rect">
            <a:avLst/>
          </a:prstGeom>
        </p:spPr>
      </p:pic>
      <p:sp>
        <p:nvSpPr>
          <p:cNvPr id="25" name="ZoneTexte 24">
            <a:extLst>
              <a:ext uri="{FF2B5EF4-FFF2-40B4-BE49-F238E27FC236}">
                <a16:creationId xmlns:a16="http://schemas.microsoft.com/office/drawing/2014/main" id="{150C63E6-B297-6546-80AD-4A2BCB96960F}"/>
              </a:ext>
            </a:extLst>
          </p:cNvPr>
          <p:cNvSpPr txBox="1"/>
          <p:nvPr/>
        </p:nvSpPr>
        <p:spPr>
          <a:xfrm>
            <a:off x="451257" y="4077488"/>
            <a:ext cx="1974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Bat. 208, salle ISO7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2693BC50-A2BF-C84E-B4AC-52B692DA755B}"/>
              </a:ext>
            </a:extLst>
          </p:cNvPr>
          <p:cNvSpPr txBox="1"/>
          <p:nvPr/>
        </p:nvSpPr>
        <p:spPr>
          <a:xfrm>
            <a:off x="3402014" y="4077488"/>
            <a:ext cx="29012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Bat. 209, salle ISO7, loc. ISO5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D658D429-4E16-DD4A-8F04-0D2EF5EB18FA}"/>
              </a:ext>
            </a:extLst>
          </p:cNvPr>
          <p:cNvSpPr txBox="1"/>
          <p:nvPr/>
        </p:nvSpPr>
        <p:spPr>
          <a:xfrm>
            <a:off x="6854971" y="5799469"/>
            <a:ext cx="16138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Bat. 209/PLIC, salle « grise »</a:t>
            </a:r>
          </a:p>
        </p:txBody>
      </p:sp>
    </p:spTree>
    <p:extLst>
      <p:ext uri="{BB962C8B-B14F-4D97-AF65-F5344CB8AC3E}">
        <p14:creationId xmlns:p14="http://schemas.microsoft.com/office/powerpoint/2010/main" val="39384406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44D9E3B-C8FB-8044-965A-5AB76E3D7F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HR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53AE575-9773-A24F-B4B0-701A852BD8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16/09/2021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BEA569E-8138-2548-A80C-09E1AE9501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Aurélien MARTENS pour ALEA - Réunion LAser IJCLab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3020569-CE64-5248-ACD6-FB94B1D860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4D5D7-7619-544E-85E6-FE67B0DC27B1}" type="slidenum">
              <a:rPr lang="fr-FR" smtClean="0"/>
              <a:t>9</a:t>
            </a:fld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9691761-903E-7F48-B32F-BEE661928043}"/>
              </a:ext>
            </a:extLst>
          </p:cNvPr>
          <p:cNvSpPr/>
          <p:nvPr/>
        </p:nvSpPr>
        <p:spPr>
          <a:xfrm>
            <a:off x="63362" y="2408684"/>
            <a:ext cx="8910447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i="1" u="sng" dirty="0">
                <a:solidFill>
                  <a:schemeClr val="accent2">
                    <a:lumMod val="75000"/>
                  </a:schemeClr>
                </a:solidFill>
              </a:rPr>
              <a:t>RH: Points de </a:t>
            </a:r>
            <a:r>
              <a:rPr lang="fr-FR" sz="1600" i="1" u="sng" dirty="0" err="1">
                <a:solidFill>
                  <a:schemeClr val="accent2">
                    <a:lumMod val="75000"/>
                  </a:schemeClr>
                </a:solidFill>
              </a:rPr>
              <a:t>vigilence</a:t>
            </a:r>
            <a:r>
              <a:rPr lang="fr-FR" sz="1600" i="1" u="sng" dirty="0">
                <a:solidFill>
                  <a:schemeClr val="accent2">
                    <a:lumMod val="75000"/>
                  </a:schemeClr>
                </a:solidFill>
              </a:rPr>
              <a:t>  et besoins pour les années à venir: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accent6">
                    <a:lumMod val="75000"/>
                  </a:schemeClr>
                </a:solidFill>
              </a:rPr>
              <a:t>Expertise clé asservissement numériques et analogiques dédiés aux cavités optiques de R. CHICHE</a:t>
            </a:r>
          </a:p>
          <a:p>
            <a:pPr marL="742950" lvl="1" indent="-285750">
              <a:buFont typeface="Wingdings" pitchFamily="2" charset="2"/>
              <a:buChar char="§"/>
            </a:pPr>
            <a:r>
              <a:rPr lang="fr-FR" sz="1600" dirty="0">
                <a:solidFill>
                  <a:schemeClr val="accent6">
                    <a:lumMod val="75000"/>
                  </a:schemeClr>
                </a:solidFill>
              </a:rPr>
              <a:t>Plus d’une décennie de savoir faire unique</a:t>
            </a:r>
          </a:p>
          <a:p>
            <a:pPr marL="742950" lvl="1" indent="-285750">
              <a:buFont typeface="Wingdings" pitchFamily="2" charset="2"/>
              <a:buChar char="§"/>
            </a:pPr>
            <a:r>
              <a:rPr lang="fr-FR" sz="1600" dirty="0">
                <a:solidFill>
                  <a:schemeClr val="accent6">
                    <a:lumMod val="75000"/>
                  </a:schemeClr>
                </a:solidFill>
              </a:rPr>
              <a:t>Pérennisation sur le très long terme nécessaire si </a:t>
            </a:r>
            <a:r>
              <a:rPr lang="fr-FR" sz="1600" dirty="0" err="1">
                <a:solidFill>
                  <a:schemeClr val="accent6">
                    <a:lumMod val="75000"/>
                  </a:schemeClr>
                </a:solidFill>
              </a:rPr>
              <a:t>IJCLab</a:t>
            </a:r>
            <a:r>
              <a:rPr lang="fr-FR" sz="1600" dirty="0">
                <a:solidFill>
                  <a:schemeClr val="accent6">
                    <a:lumMod val="75000"/>
                  </a:schemeClr>
                </a:solidFill>
              </a:rPr>
              <a:t> veut continuer à contribuer</a:t>
            </a:r>
          </a:p>
          <a:p>
            <a:pPr marL="742950" lvl="1" indent="-285750">
              <a:buFont typeface="Wingdings" pitchFamily="2" charset="2"/>
              <a:buChar char="§"/>
            </a:pPr>
            <a:r>
              <a:rPr lang="fr-FR" sz="1600" dirty="0">
                <a:solidFill>
                  <a:schemeClr val="accent6">
                    <a:lumMod val="75000"/>
                  </a:schemeClr>
                </a:solidFill>
              </a:rPr>
              <a:t>Idéalement: identification d’un jeune compétent volontaire à former en vue d’un remplacement à 10 ans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accent3">
                    <a:lumMod val="75000"/>
                  </a:schemeClr>
                </a:solidFill>
              </a:rPr>
              <a:t>Savoir faire de (&gt;10 ans) sur la conception mécanique de nos systèmes par Y. PEINAUD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rgbClr val="00B0F0"/>
                </a:solidFill>
              </a:rPr>
              <a:t>Renforts nécessaires:</a:t>
            </a:r>
          </a:p>
          <a:p>
            <a:pPr marL="742950" lvl="1" indent="-285750">
              <a:buFont typeface="Wingdings" pitchFamily="2" charset="2"/>
              <a:buChar char="§"/>
            </a:pPr>
            <a:r>
              <a:rPr lang="fr-FR" sz="1600" dirty="0">
                <a:solidFill>
                  <a:srgbClr val="00B0F0"/>
                </a:solidFill>
              </a:rPr>
              <a:t>BE </a:t>
            </a:r>
            <a:r>
              <a:rPr lang="fr-FR" sz="1600" dirty="0" err="1">
                <a:solidFill>
                  <a:srgbClr val="00B0F0"/>
                </a:solidFill>
              </a:rPr>
              <a:t>méca</a:t>
            </a:r>
            <a:r>
              <a:rPr lang="fr-FR" sz="1600" dirty="0">
                <a:solidFill>
                  <a:srgbClr val="00B0F0"/>
                </a:solidFill>
              </a:rPr>
              <a:t>: gestion des effets thermomécaniques, en support au travail des doctorants</a:t>
            </a:r>
          </a:p>
          <a:p>
            <a:pPr marL="742950" lvl="1" indent="-285750">
              <a:buFont typeface="Wingdings" pitchFamily="2" charset="2"/>
              <a:buChar char="§"/>
            </a:pPr>
            <a:r>
              <a:rPr lang="fr-FR" sz="1600" dirty="0">
                <a:solidFill>
                  <a:srgbClr val="C00000"/>
                </a:solidFill>
              </a:rPr>
              <a:t>IE optique: permanent dédié pour le soutien aux nombreux projets et lien technique continu sur le long terme</a:t>
            </a:r>
          </a:p>
          <a:p>
            <a:pPr marL="742950" lvl="1" indent="-285750">
              <a:buFont typeface="Wingdings" pitchFamily="2" charset="2"/>
              <a:buChar char="§"/>
            </a:pPr>
            <a:r>
              <a:rPr lang="fr-FR" sz="1600" dirty="0">
                <a:solidFill>
                  <a:srgbClr val="C00000"/>
                </a:solidFill>
              </a:rPr>
              <a:t>AI/IE </a:t>
            </a:r>
            <a:r>
              <a:rPr lang="fr-FR" sz="1600" dirty="0" err="1">
                <a:solidFill>
                  <a:srgbClr val="C00000"/>
                </a:solidFill>
              </a:rPr>
              <a:t>elec</a:t>
            </a:r>
            <a:r>
              <a:rPr lang="fr-FR" sz="1600" dirty="0">
                <a:solidFill>
                  <a:srgbClr val="C00000"/>
                </a:solidFill>
              </a:rPr>
              <a:t>. analogique: manque depuis le départ de D. JEHANNO, profil difficile à trouver…</a:t>
            </a:r>
          </a:p>
          <a:p>
            <a:pPr marL="742950" lvl="1" indent="-285750">
              <a:buFont typeface="Wingdings" pitchFamily="2" charset="2"/>
              <a:buChar char="§"/>
            </a:pPr>
            <a:endParaRPr lang="fr-FR" sz="1600" dirty="0">
              <a:solidFill>
                <a:srgbClr val="00B0F0"/>
              </a:solidFill>
            </a:endParaRPr>
          </a:p>
          <a:p>
            <a:r>
              <a:rPr lang="fr-FR" sz="1600" i="1" u="sng" dirty="0">
                <a:solidFill>
                  <a:schemeClr val="accent2">
                    <a:lumMod val="75000"/>
                  </a:schemeClr>
                </a:solidFill>
              </a:rPr>
              <a:t>Air-</a:t>
            </a:r>
            <a:r>
              <a:rPr lang="fr-FR" sz="1600" i="1" u="sng" dirty="0" err="1">
                <a:solidFill>
                  <a:schemeClr val="accent2">
                    <a:lumMod val="75000"/>
                  </a:schemeClr>
                </a:solidFill>
              </a:rPr>
              <a:t>conditionning</a:t>
            </a:r>
            <a:r>
              <a:rPr lang="fr-FR" sz="1600" i="1" u="sng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fr-FR" sz="1600" i="1" u="sng" dirty="0" err="1">
                <a:solidFill>
                  <a:schemeClr val="accent2">
                    <a:lumMod val="75000"/>
                  </a:schemeClr>
                </a:solidFill>
              </a:rPr>
              <a:t>contract</a:t>
            </a:r>
            <a:r>
              <a:rPr lang="fr-FR" sz="1600" i="1" u="sng" dirty="0">
                <a:solidFill>
                  <a:schemeClr val="accent2">
                    <a:lumMod val="75000"/>
                  </a:schemeClr>
                </a:solidFill>
              </a:rPr>
              <a:t>:</a:t>
            </a:r>
          </a:p>
          <a:p>
            <a:pPr marL="742950" lvl="1" indent="-285750">
              <a:buFont typeface="Wingdings" pitchFamily="2" charset="2"/>
              <a:buChar char="§"/>
            </a:pPr>
            <a:r>
              <a:rPr lang="fr-FR" sz="1600" dirty="0" err="1">
                <a:solidFill>
                  <a:srgbClr val="00B0F0"/>
                </a:solidFill>
              </a:rPr>
              <a:t>Several</a:t>
            </a:r>
            <a:r>
              <a:rPr lang="fr-FR" sz="1600" dirty="0">
                <a:solidFill>
                  <a:srgbClr val="00B0F0"/>
                </a:solidFill>
              </a:rPr>
              <a:t> </a:t>
            </a:r>
            <a:r>
              <a:rPr lang="fr-FR" sz="1600" dirty="0" err="1">
                <a:solidFill>
                  <a:srgbClr val="00B0F0"/>
                </a:solidFill>
              </a:rPr>
              <a:t>past</a:t>
            </a:r>
            <a:r>
              <a:rPr lang="fr-FR" sz="1600" dirty="0">
                <a:solidFill>
                  <a:srgbClr val="00B0F0"/>
                </a:solidFill>
              </a:rPr>
              <a:t> issues </a:t>
            </a:r>
            <a:r>
              <a:rPr lang="fr-FR" sz="1600" dirty="0" err="1">
                <a:solidFill>
                  <a:srgbClr val="00B0F0"/>
                </a:solidFill>
              </a:rPr>
              <a:t>with</a:t>
            </a:r>
            <a:r>
              <a:rPr lang="fr-FR" sz="1600" dirty="0">
                <a:solidFill>
                  <a:srgbClr val="00B0F0"/>
                </a:solidFill>
              </a:rPr>
              <a:t> DALKIA </a:t>
            </a:r>
            <a:r>
              <a:rPr lang="fr-FR" sz="1600" dirty="0" err="1">
                <a:solidFill>
                  <a:srgbClr val="00B0F0"/>
                </a:solidFill>
              </a:rPr>
              <a:t>that</a:t>
            </a:r>
            <a:r>
              <a:rPr lang="fr-FR" sz="1600" dirty="0">
                <a:solidFill>
                  <a:srgbClr val="00B0F0"/>
                </a:solidFill>
              </a:rPr>
              <a:t> di not </a:t>
            </a:r>
            <a:r>
              <a:rPr lang="fr-FR" sz="1600" dirty="0" err="1">
                <a:solidFill>
                  <a:srgbClr val="00B0F0"/>
                </a:solidFill>
              </a:rPr>
              <a:t>maintain</a:t>
            </a:r>
            <a:r>
              <a:rPr lang="fr-FR" sz="1600" dirty="0">
                <a:solidFill>
                  <a:srgbClr val="00B0F0"/>
                </a:solidFill>
              </a:rPr>
              <a:t> </a:t>
            </a:r>
            <a:r>
              <a:rPr lang="fr-FR" sz="1600" dirty="0" err="1">
                <a:solidFill>
                  <a:srgbClr val="00B0F0"/>
                </a:solidFill>
              </a:rPr>
              <a:t>properly</a:t>
            </a:r>
            <a:r>
              <a:rPr lang="fr-FR" sz="1600" dirty="0">
                <a:solidFill>
                  <a:srgbClr val="00B0F0"/>
                </a:solidFill>
              </a:rPr>
              <a:t> the system for one of the </a:t>
            </a:r>
            <a:r>
              <a:rPr lang="fr-FR" sz="1600" dirty="0" err="1">
                <a:solidFill>
                  <a:srgbClr val="00B0F0"/>
                </a:solidFill>
              </a:rPr>
              <a:t>rooms</a:t>
            </a:r>
            <a:r>
              <a:rPr lang="fr-FR" sz="1600" dirty="0">
                <a:solidFill>
                  <a:srgbClr val="00B0F0"/>
                </a:solidFill>
              </a:rPr>
              <a:t>. </a:t>
            </a:r>
            <a:r>
              <a:rPr lang="fr-FR" sz="1600" dirty="0" err="1">
                <a:solidFill>
                  <a:srgbClr val="00B0F0"/>
                </a:solidFill>
              </a:rPr>
              <a:t>Apparently</a:t>
            </a:r>
            <a:r>
              <a:rPr lang="fr-FR" sz="1600" dirty="0">
                <a:solidFill>
                  <a:srgbClr val="00B0F0"/>
                </a:solidFill>
              </a:rPr>
              <a:t> </a:t>
            </a:r>
            <a:r>
              <a:rPr lang="fr-FR" sz="1600" dirty="0" err="1">
                <a:solidFill>
                  <a:srgbClr val="00B0F0"/>
                </a:solidFill>
              </a:rPr>
              <a:t>solved</a:t>
            </a:r>
            <a:r>
              <a:rPr lang="fr-FR" sz="1600" dirty="0">
                <a:solidFill>
                  <a:srgbClr val="00B0F0"/>
                </a:solidFill>
              </a:rPr>
              <a:t> </a:t>
            </a:r>
            <a:r>
              <a:rPr lang="fr-FR" sz="1600" dirty="0" err="1">
                <a:solidFill>
                  <a:srgbClr val="00B0F0"/>
                </a:solidFill>
              </a:rPr>
              <a:t>since</a:t>
            </a:r>
            <a:r>
              <a:rPr lang="fr-FR" sz="1600" dirty="0">
                <a:solidFill>
                  <a:srgbClr val="00B0F0"/>
                </a:solidFill>
              </a:rPr>
              <a:t> a </a:t>
            </a:r>
            <a:r>
              <a:rPr lang="fr-FR" sz="1600" dirty="0" err="1">
                <a:solidFill>
                  <a:srgbClr val="00B0F0"/>
                </a:solidFill>
              </a:rPr>
              <a:t>month</a:t>
            </a:r>
            <a:r>
              <a:rPr lang="fr-FR" sz="1600" dirty="0">
                <a:solidFill>
                  <a:srgbClr val="00B0F0"/>
                </a:solidFill>
              </a:rPr>
              <a:t>.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33801229-4FF8-2B42-82FB-3A2A123292C2}"/>
              </a:ext>
            </a:extLst>
          </p:cNvPr>
          <p:cNvSpPr txBox="1"/>
          <p:nvPr/>
        </p:nvSpPr>
        <p:spPr>
          <a:xfrm>
            <a:off x="63362" y="998153"/>
            <a:ext cx="362510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i="1" dirty="0">
                <a:solidFill>
                  <a:schemeClr val="accent3">
                    <a:lumMod val="75000"/>
                  </a:schemeClr>
                </a:solidFill>
              </a:rPr>
              <a:t>Statuts Chercheurs/Enseignants-chercheurs**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i="1" dirty="0">
                <a:solidFill>
                  <a:schemeClr val="accent3">
                    <a:lumMod val="75000"/>
                  </a:schemeClr>
                </a:solidFill>
              </a:rPr>
              <a:t>F. ZOMER (</a:t>
            </a:r>
            <a:r>
              <a:rPr lang="fr-FR" sz="1400" i="1" dirty="0" err="1">
                <a:solidFill>
                  <a:schemeClr val="accent3">
                    <a:lumMod val="75000"/>
                  </a:schemeClr>
                </a:solidFill>
              </a:rPr>
              <a:t>PdU</a:t>
            </a:r>
            <a:r>
              <a:rPr lang="fr-FR" sz="1400" i="1" dirty="0">
                <a:solidFill>
                  <a:schemeClr val="accent3">
                    <a:lumMod val="75000"/>
                  </a:schemeClr>
                </a:solidFill>
              </a:rPr>
              <a:t>, HDR,  50%</a:t>
            </a:r>
            <a:r>
              <a:rPr lang="fr-FR" sz="1400" i="1" dirty="0">
                <a:solidFill>
                  <a:schemeClr val="accent3">
                    <a:lumMod val="75000"/>
                  </a:schemeClr>
                </a:solidFill>
                <a:sym typeface="Wingdings" pitchFamily="2" charset="2"/>
              </a:rPr>
              <a:t> 25</a:t>
            </a:r>
            <a:r>
              <a:rPr lang="fr-FR" sz="1400" i="1" dirty="0">
                <a:solidFill>
                  <a:schemeClr val="accent3">
                    <a:lumMod val="75000"/>
                  </a:schemeClr>
                </a:solidFill>
              </a:rPr>
              <a:t>%)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i="1" dirty="0">
                <a:solidFill>
                  <a:schemeClr val="accent3">
                    <a:lumMod val="75000"/>
                  </a:schemeClr>
                </a:solidFill>
              </a:rPr>
              <a:t>K. DUPRAZ (MCF, 25% </a:t>
            </a:r>
            <a:r>
              <a:rPr lang="fr-FR" sz="1400" i="1" dirty="0">
                <a:solidFill>
                  <a:schemeClr val="accent3">
                    <a:lumMod val="75000"/>
                  </a:schemeClr>
                </a:solidFill>
                <a:sym typeface="Wingdings" pitchFamily="2" charset="2"/>
              </a:rPr>
              <a:t> 25%)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i="1" dirty="0">
                <a:solidFill>
                  <a:schemeClr val="accent3">
                    <a:lumMod val="75000"/>
                  </a:schemeClr>
                </a:solidFill>
                <a:sym typeface="Wingdings" pitchFamily="2" charset="2"/>
              </a:rPr>
              <a:t>D. NUTARELLI (MCF, 50%  50%)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i="1" dirty="0">
                <a:solidFill>
                  <a:schemeClr val="accent3">
                    <a:lumMod val="75000"/>
                  </a:schemeClr>
                </a:solidFill>
                <a:sym typeface="Wingdings" pitchFamily="2" charset="2"/>
              </a:rPr>
              <a:t>A. MARTENS (CRCNS, HDR, 100%  80%)</a:t>
            </a:r>
            <a:endParaRPr lang="fr-FR" sz="1400" i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C908677A-DF9B-F94E-A09E-E49EEB66EBF9}"/>
              </a:ext>
            </a:extLst>
          </p:cNvPr>
          <p:cNvSpPr txBox="1"/>
          <p:nvPr/>
        </p:nvSpPr>
        <p:spPr>
          <a:xfrm>
            <a:off x="4572001" y="1008638"/>
            <a:ext cx="45720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i="1" dirty="0">
                <a:solidFill>
                  <a:schemeClr val="accent1">
                    <a:lumMod val="75000"/>
                  </a:schemeClr>
                </a:solidFill>
              </a:rPr>
              <a:t>Statuts Ingénieurs/Techniciens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i="1" dirty="0">
                <a:solidFill>
                  <a:schemeClr val="accent1">
                    <a:lumMod val="75000"/>
                  </a:schemeClr>
                </a:solidFill>
              </a:rPr>
              <a:t>R. CHICHE (IR </a:t>
            </a:r>
            <a:r>
              <a:rPr lang="fr-FR" sz="1400" i="1" dirty="0" err="1">
                <a:solidFill>
                  <a:schemeClr val="accent1">
                    <a:lumMod val="75000"/>
                  </a:schemeClr>
                </a:solidFill>
              </a:rPr>
              <a:t>elec</a:t>
            </a:r>
            <a:r>
              <a:rPr lang="fr-FR" sz="1400" i="1" dirty="0">
                <a:solidFill>
                  <a:schemeClr val="accent1">
                    <a:lumMod val="75000"/>
                  </a:schemeClr>
                </a:solidFill>
              </a:rPr>
              <a:t>, 80%</a:t>
            </a:r>
            <a:r>
              <a:rPr lang="fr-FR" sz="1400" i="1" dirty="0">
                <a:solidFill>
                  <a:schemeClr val="accent1">
                    <a:lumMod val="75000"/>
                  </a:schemeClr>
                </a:solidFill>
                <a:sym typeface="Wingdings" pitchFamily="2" charset="2"/>
              </a:rPr>
              <a:t> </a:t>
            </a:r>
            <a:r>
              <a:rPr lang="fr-FR" sz="1400" i="1" dirty="0">
                <a:solidFill>
                  <a:schemeClr val="accent1">
                    <a:lumMod val="75000"/>
                  </a:schemeClr>
                </a:solidFill>
              </a:rPr>
              <a:t>80%)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i="1" dirty="0">
                <a:solidFill>
                  <a:schemeClr val="accent1">
                    <a:lumMod val="75000"/>
                  </a:schemeClr>
                </a:solidFill>
              </a:rPr>
              <a:t>Y. PEINAUD (AI BE </a:t>
            </a:r>
            <a:r>
              <a:rPr lang="fr-FR" sz="1400" i="1" dirty="0" err="1">
                <a:solidFill>
                  <a:schemeClr val="accent1">
                    <a:lumMod val="75000"/>
                  </a:schemeClr>
                </a:solidFill>
              </a:rPr>
              <a:t>meca</a:t>
            </a:r>
            <a:r>
              <a:rPr lang="fr-FR" sz="1400" i="1" dirty="0">
                <a:solidFill>
                  <a:schemeClr val="accent1">
                    <a:lumMod val="75000"/>
                  </a:schemeClr>
                </a:solidFill>
              </a:rPr>
              <a:t>, 70% </a:t>
            </a:r>
            <a:r>
              <a:rPr lang="fr-FR" sz="1400" i="1" dirty="0">
                <a:solidFill>
                  <a:schemeClr val="accent1">
                    <a:lumMod val="75000"/>
                  </a:schemeClr>
                </a:solidFill>
                <a:sym typeface="Wingdings" pitchFamily="2" charset="2"/>
              </a:rPr>
              <a:t> 70%***)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i="1" dirty="0">
                <a:solidFill>
                  <a:schemeClr val="accent1">
                    <a:lumMod val="75000"/>
                  </a:schemeClr>
                </a:solidFill>
                <a:sym typeface="Wingdings" pitchFamily="2" charset="2"/>
              </a:rPr>
              <a:t>K. CASSOU (IR  </a:t>
            </a:r>
            <a:r>
              <a:rPr lang="fr-FR" sz="1400" i="1" dirty="0" err="1">
                <a:solidFill>
                  <a:schemeClr val="accent1">
                    <a:lumMod val="75000"/>
                  </a:schemeClr>
                </a:solidFill>
                <a:sym typeface="Wingdings" pitchFamily="2" charset="2"/>
              </a:rPr>
              <a:t>opt</a:t>
            </a:r>
            <a:r>
              <a:rPr lang="fr-FR" sz="1400" i="1" dirty="0">
                <a:solidFill>
                  <a:schemeClr val="accent1">
                    <a:lumMod val="75000"/>
                  </a:schemeClr>
                </a:solidFill>
                <a:sym typeface="Wingdings" pitchFamily="2" charset="2"/>
              </a:rPr>
              <a:t>., 80%  0-5%)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i="1" dirty="0">
                <a:solidFill>
                  <a:schemeClr val="accent1">
                    <a:lumMod val="75000"/>
                  </a:schemeClr>
                </a:solidFill>
                <a:sym typeface="Wingdings" pitchFamily="2" charset="2"/>
              </a:rPr>
              <a:t>V. SOSKOV (IR </a:t>
            </a:r>
            <a:r>
              <a:rPr lang="fr-FR" sz="1400" i="1" dirty="0" err="1">
                <a:solidFill>
                  <a:schemeClr val="accent1">
                    <a:lumMod val="75000"/>
                  </a:schemeClr>
                </a:solidFill>
                <a:sym typeface="Wingdings" pitchFamily="2" charset="2"/>
              </a:rPr>
              <a:t>opt</a:t>
            </a:r>
            <a:r>
              <a:rPr lang="fr-FR" sz="1400" i="1" dirty="0">
                <a:solidFill>
                  <a:schemeClr val="accent1">
                    <a:lumMod val="75000"/>
                  </a:schemeClr>
                </a:solidFill>
                <a:sym typeface="Wingdings" pitchFamily="2" charset="2"/>
              </a:rPr>
              <a:t>., 5-10%  </a:t>
            </a:r>
            <a:r>
              <a:rPr lang="fr-FR" sz="1400" i="1" dirty="0">
                <a:solidFill>
                  <a:srgbClr val="C00000"/>
                </a:solidFill>
                <a:sym typeface="Wingdings" pitchFamily="2" charset="2"/>
              </a:rPr>
              <a:t>RETRAITE 2022-23</a:t>
            </a:r>
            <a:r>
              <a:rPr lang="fr-FR" sz="1400" i="1" dirty="0">
                <a:solidFill>
                  <a:schemeClr val="accent1">
                    <a:lumMod val="75000"/>
                  </a:schemeClr>
                </a:solidFill>
                <a:sym typeface="Wingdings" pitchFamily="2" charset="2"/>
              </a:rPr>
              <a:t>)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5F1213B6-8ECD-1148-812C-EDFD8C39D257}"/>
              </a:ext>
            </a:extLst>
          </p:cNvPr>
          <p:cNvSpPr txBox="1"/>
          <p:nvPr/>
        </p:nvSpPr>
        <p:spPr>
          <a:xfrm>
            <a:off x="4158691" y="-7225"/>
            <a:ext cx="646433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i="1" dirty="0">
                <a:solidFill>
                  <a:schemeClr val="accent4">
                    <a:lumMod val="75000"/>
                  </a:schemeClr>
                </a:solidFill>
              </a:rPr>
              <a:t>*: convention: moyenne années passées </a:t>
            </a:r>
            <a:r>
              <a:rPr lang="fr-FR" sz="1400" i="1" dirty="0">
                <a:solidFill>
                  <a:schemeClr val="accent4">
                    <a:lumMod val="75000"/>
                  </a:schemeClr>
                </a:solidFill>
                <a:sym typeface="Wingdings" pitchFamily="2" charset="2"/>
              </a:rPr>
              <a:t> attendu années à venir</a:t>
            </a:r>
            <a:r>
              <a:rPr lang="fr-FR" sz="1400" i="1" dirty="0">
                <a:solidFill>
                  <a:schemeClr val="accent4">
                    <a:lumMod val="75000"/>
                  </a:schemeClr>
                </a:solidFill>
              </a:rPr>
              <a:t> </a:t>
            </a:r>
          </a:p>
          <a:p>
            <a:r>
              <a:rPr lang="fr-FR" sz="1400" i="1" dirty="0">
                <a:solidFill>
                  <a:schemeClr val="accent4">
                    <a:lumMod val="75000"/>
                  </a:schemeClr>
                </a:solidFill>
              </a:rPr>
              <a:t>**: % de la part totale des activités</a:t>
            </a:r>
          </a:p>
          <a:p>
            <a:r>
              <a:rPr lang="fr-FR" sz="1400" i="1" dirty="0">
                <a:solidFill>
                  <a:schemeClr val="accent4">
                    <a:lumMod val="75000"/>
                  </a:schemeClr>
                </a:solidFill>
              </a:rPr>
              <a:t>***: en phase de conception/installation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1B19B9DD-8F49-F344-B4F6-101BC12DA38F}"/>
              </a:ext>
            </a:extLst>
          </p:cNvPr>
          <p:cNvSpPr txBox="1"/>
          <p:nvPr/>
        </p:nvSpPr>
        <p:spPr>
          <a:xfrm>
            <a:off x="3254288" y="2060323"/>
            <a:ext cx="17518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+ 2 to 3 </a:t>
            </a:r>
            <a:r>
              <a:rPr lang="fr-FR" dirty="0" err="1"/>
              <a:t>students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8293423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53040</TotalTime>
  <Words>858</Words>
  <Application>Microsoft Macintosh PowerPoint</Application>
  <PresentationFormat>Affichage à l'écran (4:3)</PresentationFormat>
  <Paragraphs>151</Paragraphs>
  <Slides>10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Cambria Math</vt:lpstr>
      <vt:lpstr>Wingdings</vt:lpstr>
      <vt:lpstr>Thème Office</vt:lpstr>
      <vt:lpstr>Cavités optiques et systèmes lasers pour l’interaction laser-faisceaux (dont ThomX)</vt:lpstr>
      <vt:lpstr>Compton interaction as a monochromatic source</vt:lpstr>
      <vt:lpstr>A wide range of applications</vt:lpstr>
      <vt:lpstr>What ?</vt:lpstr>
      <vt:lpstr>Ex: ThomX optical system</vt:lpstr>
      <vt:lpstr>Technical challenges</vt:lpstr>
      <vt:lpstr>ThomX photocathode</vt:lpstr>
      <vt:lpstr>Material</vt:lpstr>
      <vt:lpstr>HR</vt:lpstr>
      <vt:lpstr>Un travail d’équipe réalisé par des doctorants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Microsoft Office User</dc:creator>
  <cp:lastModifiedBy>Aurélien Martens</cp:lastModifiedBy>
  <cp:revision>184</cp:revision>
  <dcterms:created xsi:type="dcterms:W3CDTF">2019-04-24T13:33:28Z</dcterms:created>
  <dcterms:modified xsi:type="dcterms:W3CDTF">2021-09-16T11:40:14Z</dcterms:modified>
</cp:coreProperties>
</file>