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8" r:id="rId3"/>
    <p:sldId id="258" r:id="rId4"/>
    <p:sldId id="259" r:id="rId5"/>
    <p:sldId id="265" r:id="rId6"/>
    <p:sldId id="266" r:id="rId7"/>
    <p:sldId id="278" r:id="rId8"/>
    <p:sldId id="271" r:id="rId9"/>
    <p:sldId id="282" r:id="rId10"/>
    <p:sldId id="283" r:id="rId11"/>
    <p:sldId id="260" r:id="rId12"/>
    <p:sldId id="262" r:id="rId13"/>
    <p:sldId id="289" r:id="rId14"/>
    <p:sldId id="291" r:id="rId15"/>
    <p:sldId id="270" r:id="rId16"/>
    <p:sldId id="293" r:id="rId17"/>
    <p:sldId id="292" r:id="rId18"/>
    <p:sldId id="273" r:id="rId19"/>
    <p:sldId id="274" r:id="rId20"/>
    <p:sldId id="294" r:id="rId21"/>
    <p:sldId id="275" r:id="rId22"/>
    <p:sldId id="279" r:id="rId23"/>
    <p:sldId id="284" r:id="rId24"/>
    <p:sldId id="287" r:id="rId25"/>
    <p:sldId id="280" r:id="rId26"/>
    <p:sldId id="286" r:id="rId27"/>
    <p:sldId id="281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" initials="R" lastIdx="2" clrIdx="0">
    <p:extLst>
      <p:ext uri="{19B8F6BF-5375-455C-9EA6-DF929625EA0E}">
        <p15:presenceInfo xmlns:p15="http://schemas.microsoft.com/office/powerpoint/2012/main" userId="RICHAR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28T08:44:58.604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  <p:cm authorId="1" dt="2021-02-28T08:48:05.058" idx="2">
    <p:pos x="146" y="146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E94F3-FEAE-415A-9A74-7980011F81C9}" type="datetimeFigureOut">
              <a:rPr lang="fr-FR" smtClean="0"/>
              <a:t>08/10/2021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6E16D-C81B-4DA5-BE54-0337B36C2D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929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638C-6877-43D9-9A22-9148D97AFE7E}" type="datetime1">
              <a:rPr lang="fr-FR" smtClean="0"/>
              <a:t>08/10/2021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IJCLab October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6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B995-232E-4AE8-B8D0-55AF1212DD66}" type="datetime1">
              <a:rPr lang="fr-FR" smtClean="0"/>
              <a:t>08/10/2021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IJCLab October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30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7E0E-69B2-46EA-945E-DC43766BEFA3}" type="datetime1">
              <a:rPr lang="fr-FR" smtClean="0"/>
              <a:t>08/10/2021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IJCLab October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28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81A3-9FA9-4407-BFCE-ED4BF6378BE0}" type="datetime1">
              <a:rPr lang="fr-FR" smtClean="0"/>
              <a:t>08/10/2021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IJCLab October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63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6E24-B9FE-436F-9419-A03DD8C241CE}" type="datetime1">
              <a:rPr lang="fr-FR" smtClean="0"/>
              <a:t>08/10/2021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IJCLab October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912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6223-E69F-43FB-B19A-56177D09BD9E}" type="datetime1">
              <a:rPr lang="fr-FR" smtClean="0"/>
              <a:t>08/10/2021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IJCLab October 2021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85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5103-D9F9-44FC-B604-4F470D660FE8}" type="datetime1">
              <a:rPr lang="fr-FR" smtClean="0"/>
              <a:t>08/10/2021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IJCLab October 2021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215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211F-8ECE-4854-BF85-E7C09CF25069}" type="datetime1">
              <a:rPr lang="fr-FR" smtClean="0"/>
              <a:t>08/10/2021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IJCLab October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29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6F478-F2CE-4110-BCE0-0371A3E54214}" type="datetime1">
              <a:rPr lang="fr-FR" smtClean="0"/>
              <a:t>08/10/2021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IJCLab October 2021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67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914F-7E26-4A1E-8373-E8764C3E59C2}" type="datetime1">
              <a:rPr lang="fr-FR" smtClean="0"/>
              <a:t>08/10/2021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IJCLab October 2021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30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299C-4101-4FC9-9E87-DEE3F5568214}" type="datetime1">
              <a:rPr lang="fr-FR" smtClean="0"/>
              <a:t>08/10/2021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IJCLab October 2021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31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D2F21-C92C-4486-868A-3FBB8023A697}" type="datetime1">
              <a:rPr lang="fr-FR" smtClean="0"/>
              <a:t>08/10/2021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F. Richard IJCLab October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1DD6E-A7C0-4C68-AD5C-76D50325CF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02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2103.1263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arxiv.org/abs/1903.01629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hyperlink" Target="https://arxiv.org/abs/1712.0641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hyperlink" Target="https://arxiv.org/abs/2102.13405" TargetMode="External"/><Relationship Id="rId2" Type="http://schemas.openxmlformats.org/officeDocument/2006/relationships/hyperlink" Target="https://arxiv.org/abs/1601.06394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103.01918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arxiv.org/abs/2104.03275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105.11015" TargetMode="External"/><Relationship Id="rId2" Type="http://schemas.openxmlformats.org/officeDocument/2006/relationships/hyperlink" Target="https://arxiv.org/abs/1903.01629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105.11015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01.04770" TargetMode="Externa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hyperlink" Target="https://arxiv.org/abs/2003.0711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xiv.org/abs/1807.10660" TargetMode="Externa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spirehep.net/authors/1018254" TargetMode="External"/><Relationship Id="rId7" Type="http://schemas.openxmlformats.org/officeDocument/2006/relationships/hyperlink" Target="https://arxiv.org/abs/0712.4053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inspirehep.net/institutions/903285" TargetMode="External"/><Relationship Id="rId5" Type="http://schemas.openxmlformats.org/officeDocument/2006/relationships/hyperlink" Target="https://inspirehep.net/authors/1003743" TargetMode="External"/><Relationship Id="rId4" Type="http://schemas.openxmlformats.org/officeDocument/2006/relationships/hyperlink" Target="https://inspirehep.net/institutions/90327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109.02650" TargetMode="External"/><Relationship Id="rId2" Type="http://schemas.openxmlformats.org/officeDocument/2006/relationships/hyperlink" Target="https://arxiv.org/abs/1901.05300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0908.155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8545" y="995680"/>
            <a:ext cx="12053455" cy="159064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interpretation of LHC indications within the </a:t>
            </a:r>
            <a:r>
              <a:rPr lang="en-GB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Georgi-Machacek</a:t>
            </a:r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Higgs model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F. Richard </a:t>
            </a:r>
          </a:p>
          <a:p>
            <a:r>
              <a:rPr lang="fr-FR" dirty="0" err="1" smtClean="0"/>
              <a:t>IJCLaB</a:t>
            </a:r>
            <a:endParaRPr lang="fr-FR" dirty="0" smtClean="0"/>
          </a:p>
          <a:p>
            <a:r>
              <a:rPr lang="fr-FR" dirty="0" err="1" smtClean="0"/>
              <a:t>October</a:t>
            </a:r>
            <a:r>
              <a:rPr lang="fr-FR" dirty="0" smtClean="0"/>
              <a:t> 2021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461" y="5191408"/>
            <a:ext cx="3357077" cy="16665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47" y="5374610"/>
            <a:ext cx="952381" cy="95238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952" y="5565085"/>
            <a:ext cx="1295238" cy="571429"/>
          </a:xfrm>
          <a:prstGeom prst="rect">
            <a:avLst/>
          </a:prstGeom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IJCLab October 2021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1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993913" y="2966703"/>
            <a:ext cx="102889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u="sng" dirty="0">
                <a:solidFill>
                  <a:srgbClr val="0070C0"/>
                </a:solidFill>
              </a:rPr>
              <a:t>Cosmologie et Physique des Hautes Energies </a:t>
            </a:r>
            <a:r>
              <a:rPr lang="fr-FR" sz="3200" b="1" u="sng" dirty="0" smtClean="0">
                <a:solidFill>
                  <a:srgbClr val="0070C0"/>
                </a:solidFill>
              </a:rPr>
              <a:t>(</a:t>
            </a:r>
            <a:r>
              <a:rPr lang="fr-FR" sz="3200" b="1" u="sng" dirty="0" err="1" smtClean="0">
                <a:solidFill>
                  <a:srgbClr val="0070C0"/>
                </a:solidFill>
              </a:rPr>
              <a:t>cosPT</a:t>
            </a:r>
            <a:r>
              <a:rPr lang="fr-FR" sz="3200" b="1" u="sng" dirty="0">
                <a:solidFill>
                  <a:srgbClr val="0070C0"/>
                </a:solidFill>
              </a:rPr>
              <a:t>)</a:t>
            </a:r>
          </a:p>
          <a:p>
            <a:pPr algn="ctr"/>
            <a:endParaRPr lang="en-US" sz="3200" b="1" dirty="0">
              <a:solidFill>
                <a:srgbClr val="0070C0"/>
              </a:solidFill>
            </a:endParaRPr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8935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Extended GM model</a:t>
            </a:r>
            <a:endParaRPr lang="en-GB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Espace réservé du contenu 5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902691"/>
            <a:ext cx="4800600" cy="44536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Yukawa couplings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IJCLab October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10</a:t>
            </a:fld>
            <a:endParaRPr lang="fr-FR"/>
          </a:p>
        </p:txBody>
      </p:sp>
      <p:pic>
        <p:nvPicPr>
          <p:cNvPr id="7" name="Imag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60318"/>
            <a:ext cx="5447145" cy="2481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970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98436"/>
            <a:ext cx="10515600" cy="1325563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fr-FR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508000" y="1533236"/>
            <a:ext cx="11176000" cy="483234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dirty="0"/>
              <a:t>O</a:t>
            </a:r>
            <a:r>
              <a:rPr lang="en-GB" dirty="0" smtClean="0"/>
              <a:t>ne </a:t>
            </a:r>
            <a:r>
              <a:rPr lang="en-GB" dirty="0"/>
              <a:t>is eagerly </a:t>
            </a:r>
            <a:r>
              <a:rPr lang="en-GB" b="1" dirty="0"/>
              <a:t>awaiting </a:t>
            </a:r>
            <a:r>
              <a:rPr lang="en-GB" b="1" dirty="0" smtClean="0"/>
              <a:t>for solid confirmations</a:t>
            </a:r>
            <a:r>
              <a:rPr lang="en-GB" dirty="0" smtClean="0"/>
              <a:t> by cross-checks between ATLAS &amp; CMS + official </a:t>
            </a:r>
            <a:r>
              <a:rPr lang="en-GB" dirty="0"/>
              <a:t>data </a:t>
            </a:r>
            <a:r>
              <a:rPr lang="en-GB" dirty="0" smtClean="0"/>
              <a:t>combinations between ATLAS and CMS e.g. for ZZ and </a:t>
            </a:r>
            <a:r>
              <a:rPr lang="en-GB" dirty="0" smtClean="0">
                <a:latin typeface="Symbol" panose="05050102010706020507" pitchFamily="18" charset="2"/>
              </a:rPr>
              <a:t>gg</a:t>
            </a:r>
            <a:endParaRPr lang="fr-FR" dirty="0"/>
          </a:p>
          <a:p>
            <a:pPr lvl="0"/>
            <a:r>
              <a:rPr lang="en-GB" b="1" dirty="0" smtClean="0"/>
              <a:t> </a:t>
            </a:r>
            <a:r>
              <a:rPr lang="en-GB" dirty="0" smtClean="0"/>
              <a:t>An </a:t>
            </a:r>
            <a:r>
              <a:rPr lang="en-GB" b="1" dirty="0" smtClean="0"/>
              <a:t>extended</a:t>
            </a:r>
            <a:r>
              <a:rPr lang="en-GB" dirty="0" smtClean="0"/>
              <a:t> </a:t>
            </a:r>
            <a:r>
              <a:rPr lang="en-GB" b="1" dirty="0" smtClean="0"/>
              <a:t>Giorgi-</a:t>
            </a:r>
            <a:r>
              <a:rPr lang="en-GB" b="1" dirty="0" err="1" smtClean="0"/>
              <a:t>Machacek</a:t>
            </a:r>
            <a:r>
              <a:rPr lang="en-GB" dirty="0" smtClean="0"/>
              <a:t> model seems to provide a valid interpretation for the various anomalies, both </a:t>
            </a:r>
            <a:r>
              <a:rPr lang="en-GB" b="1" dirty="0" smtClean="0"/>
              <a:t>spectroscopic </a:t>
            </a:r>
            <a:r>
              <a:rPr lang="en-GB" b="1" dirty="0" smtClean="0">
                <a:solidFill>
                  <a:srgbClr val="00B0F0"/>
                </a:solidFill>
              </a:rPr>
              <a:t>A(400), H(660), S(151), S(96)…</a:t>
            </a:r>
            <a:r>
              <a:rPr lang="en-GB" b="1" dirty="0" smtClean="0"/>
              <a:t> </a:t>
            </a:r>
            <a:r>
              <a:rPr lang="en-GB" dirty="0" smtClean="0"/>
              <a:t>and </a:t>
            </a:r>
            <a:r>
              <a:rPr lang="en-GB" b="1" dirty="0" smtClean="0"/>
              <a:t>topologic </a:t>
            </a:r>
            <a:r>
              <a:rPr lang="en-GB" b="1" dirty="0" smtClean="0">
                <a:solidFill>
                  <a:srgbClr val="00B0F0"/>
                </a:solidFill>
              </a:rPr>
              <a:t>multi-leptons + b jets</a:t>
            </a:r>
            <a:r>
              <a:rPr lang="en-GB" dirty="0" smtClean="0"/>
              <a:t>, each at the ~8 </a:t>
            </a:r>
            <a:r>
              <a:rPr lang="en-GB" dirty="0" err="1" smtClean="0"/>
              <a:t>s.d.</a:t>
            </a:r>
            <a:r>
              <a:rPr lang="en-GB" dirty="0" smtClean="0"/>
              <a:t> level </a:t>
            </a:r>
          </a:p>
          <a:p>
            <a:pPr lvl="0"/>
            <a:r>
              <a:rPr lang="en-GB" dirty="0" smtClean="0"/>
              <a:t>Almost all ingredients are now available to test at LHC the</a:t>
            </a:r>
            <a:r>
              <a:rPr lang="en-GB" b="1" dirty="0" smtClean="0"/>
              <a:t> predictions </a:t>
            </a:r>
            <a:r>
              <a:rPr lang="en-GB" dirty="0" smtClean="0"/>
              <a:t>of this model on a large set of observables </a:t>
            </a:r>
            <a:endParaRPr lang="en-GB" dirty="0"/>
          </a:p>
          <a:p>
            <a:pPr lvl="0"/>
            <a:r>
              <a:rPr lang="en-GB" dirty="0" smtClean="0"/>
              <a:t>Measuring precisely the parameters of these scalars should be possible at an </a:t>
            </a:r>
            <a:r>
              <a:rPr lang="en-GB" b="1" dirty="0" smtClean="0"/>
              <a:t>e+e- collider reaching at least </a:t>
            </a:r>
            <a:r>
              <a:rPr lang="en-GB" b="1" dirty="0" smtClean="0">
                <a:solidFill>
                  <a:srgbClr val="FF0000"/>
                </a:solidFill>
              </a:rPr>
              <a:t>1 TeV</a:t>
            </a:r>
            <a:r>
              <a:rPr lang="en-GB" dirty="0" smtClean="0"/>
              <a:t>, preferably </a:t>
            </a:r>
            <a:r>
              <a:rPr lang="en-GB" b="1" dirty="0">
                <a:solidFill>
                  <a:srgbClr val="FF0000"/>
                </a:solidFill>
              </a:rPr>
              <a:t>~</a:t>
            </a:r>
            <a:r>
              <a:rPr lang="en-GB" b="1" dirty="0" smtClean="0">
                <a:solidFill>
                  <a:srgbClr val="FF0000"/>
                </a:solidFill>
              </a:rPr>
              <a:t>1.5 TeV (H++)</a:t>
            </a:r>
          </a:p>
          <a:p>
            <a:pPr lvl="0"/>
            <a:r>
              <a:rPr lang="en-GB" dirty="0" smtClean="0"/>
              <a:t>Complex final states have a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c</a:t>
            </a:r>
            <a:r>
              <a:rPr lang="en-GB" b="1" dirty="0" smtClean="0">
                <a:solidFill>
                  <a:srgbClr val="FF0000"/>
                </a:solidFill>
              </a:rPr>
              <a:t>ritical impact on future LC detectors </a:t>
            </a:r>
            <a:endParaRPr lang="fr-FR" b="1" dirty="0">
              <a:solidFill>
                <a:srgbClr val="FF0000"/>
              </a:solidFill>
            </a:endParaRPr>
          </a:p>
          <a:p>
            <a:r>
              <a:rPr lang="fr-FR" dirty="0" smtClean="0"/>
              <a:t>Suggestions, </a:t>
            </a:r>
            <a:r>
              <a:rPr lang="en-GB" dirty="0" smtClean="0"/>
              <a:t>criticisms </a:t>
            </a:r>
            <a:r>
              <a:rPr lang="en-GB" dirty="0"/>
              <a:t>welcome  </a:t>
            </a:r>
          </a:p>
          <a:p>
            <a:r>
              <a:rPr lang="en-GB" dirty="0" smtClean="0"/>
              <a:t>Revised (EGM model) paper available </a:t>
            </a:r>
            <a:r>
              <a:rPr lang="fr-FR" dirty="0" smtClean="0">
                <a:hlinkClick r:id="rId2"/>
              </a:rPr>
              <a:t>2103.12639</a:t>
            </a:r>
            <a:r>
              <a:rPr lang="en-GB" dirty="0" smtClean="0"/>
              <a:t> 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IJCLab October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33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756920" y="1340485"/>
            <a:ext cx="10515600" cy="3455035"/>
          </a:xfrm>
        </p:spPr>
        <p:txBody>
          <a:bodyPr>
            <a:normAutofit/>
          </a:bodyPr>
          <a:lstStyle/>
          <a:p>
            <a:pPr algn="ctr"/>
            <a:r>
              <a:rPr lang="fr-FR" sz="8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APPENDIX</a:t>
            </a:r>
            <a:endParaRPr lang="fr-FR" sz="8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IJCLab October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47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IJCLab October 2021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13</a:t>
            </a:fld>
            <a:endParaRPr lang="fr-FR"/>
          </a:p>
        </p:txBody>
      </p:sp>
      <p:sp>
        <p:nvSpPr>
          <p:cNvPr id="6" name="Titre 6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Prospects at HL-LHC</a:t>
            </a:r>
            <a:endParaRPr lang="fr-FR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ce réservé du contenu 7"/>
          <p:cNvSpPr txBox="1">
            <a:spLocks/>
          </p:cNvSpPr>
          <p:nvPr/>
        </p:nvSpPr>
        <p:spPr>
          <a:xfrm>
            <a:off x="529644" y="2098586"/>
            <a:ext cx="7831935" cy="42577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EGM is a gold mine for LHC with a very rich spectrum of scalars </a:t>
            </a:r>
          </a:p>
          <a:p>
            <a:r>
              <a:rPr lang="en-GB" dirty="0" smtClean="0"/>
              <a:t>Confirm </a:t>
            </a:r>
            <a:r>
              <a:rPr lang="en-GB" dirty="0" smtClean="0">
                <a:solidFill>
                  <a:srgbClr val="00B0F0"/>
                </a:solidFill>
              </a:rPr>
              <a:t>H(660)-&gt;ZZ </a:t>
            </a:r>
            <a:r>
              <a:rPr lang="en-GB" dirty="0" smtClean="0"/>
              <a:t>and </a:t>
            </a:r>
            <a:r>
              <a:rPr lang="en-GB" dirty="0" smtClean="0">
                <a:solidFill>
                  <a:srgbClr val="00B0F0"/>
                </a:solidFill>
              </a:rPr>
              <a:t>A-&gt;</a:t>
            </a:r>
            <a:r>
              <a:rPr lang="en-GB" dirty="0" err="1" smtClean="0">
                <a:solidFill>
                  <a:srgbClr val="00B0F0"/>
                </a:solidFill>
              </a:rPr>
              <a:t>tt,hZ,</a:t>
            </a:r>
            <a:r>
              <a:rPr lang="en-GB" dirty="0" err="1" smtClean="0">
                <a:solidFill>
                  <a:srgbClr val="00B0F0"/>
                </a:solidFill>
                <a:latin typeface="Symbol" panose="05050102010706020507" pitchFamily="18" charset="2"/>
              </a:rPr>
              <a:t>tt</a:t>
            </a:r>
            <a:endParaRPr lang="en-GB" dirty="0" smtClean="0">
              <a:solidFill>
                <a:srgbClr val="00B0F0"/>
              </a:solidFill>
            </a:endParaRPr>
          </a:p>
          <a:p>
            <a:r>
              <a:rPr lang="en-GB" dirty="0" smtClean="0"/>
              <a:t>Search for the second singlet h’ </a:t>
            </a:r>
          </a:p>
          <a:p>
            <a:r>
              <a:rPr lang="en-GB" dirty="0" smtClean="0"/>
              <a:t>Presumably heavy with </a:t>
            </a:r>
            <a:r>
              <a:rPr lang="en-GB" dirty="0" smtClean="0">
                <a:solidFill>
                  <a:srgbClr val="00B0F0"/>
                </a:solidFill>
              </a:rPr>
              <a:t>h’-&gt;</a:t>
            </a:r>
            <a:r>
              <a:rPr lang="en-GB" dirty="0" err="1" smtClean="0">
                <a:solidFill>
                  <a:srgbClr val="00B0F0"/>
                </a:solidFill>
              </a:rPr>
              <a:t>hh</a:t>
            </a:r>
            <a:r>
              <a:rPr lang="en-GB" dirty="0" smtClean="0">
                <a:solidFill>
                  <a:srgbClr val="00B0F0"/>
                </a:solidFill>
              </a:rPr>
              <a:t> (2</a:t>
            </a:r>
            <a:r>
              <a:rPr lang="en-GB" dirty="0" smtClean="0">
                <a:solidFill>
                  <a:srgbClr val="00B0F0"/>
                </a:solidFill>
                <a:latin typeface="Symbol" panose="05050102010706020507" pitchFamily="18" charset="2"/>
              </a:rPr>
              <a:t>g</a:t>
            </a:r>
            <a:r>
              <a:rPr lang="en-GB" dirty="0" smtClean="0">
                <a:solidFill>
                  <a:srgbClr val="00B0F0"/>
                </a:solidFill>
              </a:rPr>
              <a:t> ?)</a:t>
            </a:r>
          </a:p>
          <a:p>
            <a:r>
              <a:rPr lang="en-GB" dirty="0" smtClean="0"/>
              <a:t>Search for </a:t>
            </a:r>
            <a:r>
              <a:rPr lang="en-GB" dirty="0" smtClean="0">
                <a:solidFill>
                  <a:srgbClr val="00B0F0"/>
                </a:solidFill>
              </a:rPr>
              <a:t>H+-&gt;WZ in VBF </a:t>
            </a:r>
          </a:p>
          <a:p>
            <a:r>
              <a:rPr lang="en-GB" dirty="0" smtClean="0"/>
              <a:t>Select </a:t>
            </a:r>
            <a:r>
              <a:rPr lang="en-GB" dirty="0" smtClean="0">
                <a:solidFill>
                  <a:srgbClr val="00B0F0"/>
                </a:solidFill>
              </a:rPr>
              <a:t>VBF</a:t>
            </a:r>
            <a:r>
              <a:rPr lang="en-GB" dirty="0" smtClean="0"/>
              <a:t> and try to reconstruct complex final states from </a:t>
            </a:r>
            <a:r>
              <a:rPr lang="en-GB" dirty="0" err="1" smtClean="0">
                <a:solidFill>
                  <a:srgbClr val="00B0F0"/>
                </a:solidFill>
              </a:rPr>
              <a:t>ttZ</a:t>
            </a:r>
            <a:r>
              <a:rPr lang="en-GB" dirty="0" smtClean="0"/>
              <a:t> and </a:t>
            </a:r>
            <a:r>
              <a:rPr lang="en-GB" dirty="0" err="1" smtClean="0">
                <a:solidFill>
                  <a:srgbClr val="00B0F0"/>
                </a:solidFill>
              </a:rPr>
              <a:t>ttW</a:t>
            </a:r>
            <a:endParaRPr lang="en-GB" dirty="0" smtClean="0">
              <a:solidFill>
                <a:srgbClr val="00B0F0"/>
              </a:solidFill>
            </a:endParaRPr>
          </a:p>
          <a:p>
            <a:r>
              <a:rPr lang="en-GB" dirty="0" smtClean="0"/>
              <a:t>…</a:t>
            </a:r>
          </a:p>
        </p:txBody>
      </p:sp>
      <p:sp>
        <p:nvSpPr>
          <p:cNvPr id="8" name="Espace réservé du pied de page 4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F. Richard IJCLab October 2021</a:t>
            </a:r>
            <a:endParaRPr lang="fr-FR"/>
          </a:p>
        </p:txBody>
      </p:sp>
      <p:sp>
        <p:nvSpPr>
          <p:cNvPr id="9" name="Espace réservé du numéro de diapositive 5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E1DD6E-A7C0-4C68-AD5C-76D50325CFFC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10" name="Espace réservé du contenu 9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" t="3667" r="6833" b="5833"/>
          <a:stretch/>
        </p:blipFill>
        <p:spPr bwMode="auto">
          <a:xfrm>
            <a:off x="8361580" y="2299405"/>
            <a:ext cx="3403800" cy="34482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784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Prospects for a LC </a:t>
            </a:r>
            <a:endParaRPr lang="fr-FR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156094" y="1749713"/>
            <a:ext cx="7997306" cy="4429414"/>
          </a:xfrm>
        </p:spPr>
        <p:txBody>
          <a:bodyPr>
            <a:normAutofit fontScale="92500" lnSpcReduction="20000"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ECM=</a:t>
            </a:r>
            <a:r>
              <a:rPr lang="en-GB" sz="3200" dirty="0" smtClean="0">
                <a:solidFill>
                  <a:srgbClr val="FF0000"/>
                </a:solidFill>
              </a:rPr>
              <a:t>1 TeV </a:t>
            </a:r>
            <a:r>
              <a:rPr lang="en-GB" sz="3200" dirty="0" smtClean="0"/>
              <a:t>is needed to observe this spectrum</a:t>
            </a:r>
          </a:p>
          <a:p>
            <a:r>
              <a:rPr lang="en-GB" sz="3200" dirty="0" smtClean="0">
                <a:solidFill>
                  <a:srgbClr val="FF0000"/>
                </a:solidFill>
              </a:rPr>
              <a:t>&gt;1.5 TeV  </a:t>
            </a:r>
            <a:r>
              <a:rPr lang="en-GB" sz="3200" dirty="0" smtClean="0"/>
              <a:t>to pair produce </a:t>
            </a:r>
            <a:r>
              <a:rPr lang="en-GB" sz="3200" dirty="0" smtClean="0">
                <a:solidFill>
                  <a:srgbClr val="00B0F0"/>
                </a:solidFill>
              </a:rPr>
              <a:t>H5++ H5 - -</a:t>
            </a:r>
          </a:p>
          <a:p>
            <a:r>
              <a:rPr lang="en-GB" sz="3200" dirty="0" smtClean="0"/>
              <a:t>Requires highest possible </a:t>
            </a:r>
            <a:r>
              <a:rPr lang="en-GB" sz="3200" b="1" dirty="0" smtClean="0"/>
              <a:t>luminosity</a:t>
            </a:r>
            <a:r>
              <a:rPr lang="en-GB" sz="3200" dirty="0" smtClean="0"/>
              <a:t>            </a:t>
            </a:r>
            <a:r>
              <a:rPr lang="en-GB" sz="3200" dirty="0" smtClean="0">
                <a:solidFill>
                  <a:srgbClr val="FF0000"/>
                </a:solidFill>
              </a:rPr>
              <a:t>~8000 fb-1 </a:t>
            </a:r>
            <a:r>
              <a:rPr lang="en-GB" sz="3200" dirty="0" smtClean="0"/>
              <a:t>with ILC at 1 TeV  </a:t>
            </a:r>
            <a:r>
              <a:rPr lang="fr-FR" sz="3200" i="1" u="sng" dirty="0" smtClean="0">
                <a:hlinkClick r:id="rId2"/>
              </a:rPr>
              <a:t>1903.01629</a:t>
            </a:r>
            <a:r>
              <a:rPr lang="fr-FR" sz="3200" i="1" u="sng" dirty="0" smtClean="0"/>
              <a:t> </a:t>
            </a:r>
            <a:endParaRPr lang="en-GB" sz="3200" dirty="0" smtClean="0"/>
          </a:p>
          <a:p>
            <a:r>
              <a:rPr lang="en-GB" sz="3200" dirty="0" smtClean="0"/>
              <a:t> Excellent </a:t>
            </a:r>
            <a:r>
              <a:rPr lang="en-GB" sz="3200" b="1" dirty="0" smtClean="0">
                <a:solidFill>
                  <a:srgbClr val="002060"/>
                </a:solidFill>
              </a:rPr>
              <a:t>“</a:t>
            </a:r>
            <a:r>
              <a:rPr lang="en-GB" sz="3200" b="1" dirty="0" err="1" smtClean="0">
                <a:solidFill>
                  <a:srgbClr val="002060"/>
                </a:solidFill>
              </a:rPr>
              <a:t>hermeticity</a:t>
            </a:r>
            <a:r>
              <a:rPr lang="en-GB" sz="3200" b="1" dirty="0" smtClean="0">
                <a:solidFill>
                  <a:srgbClr val="002060"/>
                </a:solidFill>
              </a:rPr>
              <a:t>” </a:t>
            </a:r>
            <a:r>
              <a:rPr lang="en-GB" sz="3200" dirty="0" smtClean="0">
                <a:solidFill>
                  <a:srgbClr val="002060"/>
                </a:solidFill>
              </a:rPr>
              <a:t>for</a:t>
            </a:r>
            <a:r>
              <a:rPr lang="en-GB" sz="3200" b="1" dirty="0" smtClean="0">
                <a:solidFill>
                  <a:srgbClr val="002060"/>
                </a:solidFill>
              </a:rPr>
              <a:t> </a:t>
            </a:r>
            <a:r>
              <a:rPr lang="en-GB" sz="3200" dirty="0" smtClean="0"/>
              <a:t>jet reconstruction and b tagging</a:t>
            </a:r>
            <a:r>
              <a:rPr lang="en-GB" sz="3200" dirty="0"/>
              <a:t> </a:t>
            </a:r>
            <a:r>
              <a:rPr lang="en-GB" sz="3200" dirty="0" smtClean="0"/>
              <a:t>needed for these complex modes                     </a:t>
            </a:r>
            <a:r>
              <a:rPr lang="en-GB" sz="32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e~W</a:t>
            </a:r>
            <a:r>
              <a:rPr lang="en-GB" sz="3200" baseline="30000" dirty="0" err="1" smtClean="0">
                <a:solidFill>
                  <a:srgbClr val="FF0000"/>
                </a:solidFill>
              </a:rPr>
              <a:t>n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r>
              <a:rPr lang="en-GB" sz="3200" dirty="0">
                <a:solidFill>
                  <a:srgbClr val="FF0000"/>
                </a:solidFill>
              </a:rPr>
              <a:t>n~8</a:t>
            </a:r>
            <a:r>
              <a:rPr lang="en-GB" sz="3200" dirty="0"/>
              <a:t> </a:t>
            </a:r>
            <a:r>
              <a:rPr lang="en-GB" sz="3200" dirty="0" smtClean="0"/>
              <a:t> </a:t>
            </a:r>
          </a:p>
          <a:p>
            <a:r>
              <a:rPr lang="en-GB" sz="3200" b="1" dirty="0" smtClean="0"/>
              <a:t>Recoil mass techniques </a:t>
            </a:r>
            <a:r>
              <a:rPr lang="en-GB" sz="3200" dirty="0" smtClean="0"/>
              <a:t>using Z/W/h with their </a:t>
            </a:r>
            <a:r>
              <a:rPr lang="en-GB" sz="3200" i="1" dirty="0" smtClean="0"/>
              <a:t>hadronic decays </a:t>
            </a:r>
            <a:r>
              <a:rPr lang="en-GB" sz="3200" dirty="0" smtClean="0"/>
              <a:t>(recoil mass is wide due to the resonance widths) to be tried</a:t>
            </a:r>
          </a:p>
          <a:p>
            <a:r>
              <a:rPr lang="en-GB" sz="3200" dirty="0" smtClean="0"/>
              <a:t>Backgrounds are small (</a:t>
            </a:r>
            <a:r>
              <a:rPr lang="en-GB" sz="3200" dirty="0" err="1" smtClean="0"/>
              <a:t>Zhh</a:t>
            </a:r>
            <a:r>
              <a:rPr lang="en-GB" sz="3200" dirty="0" smtClean="0"/>
              <a:t> ~0.5 fb at 1 TeV)</a:t>
            </a:r>
            <a:endParaRPr lang="en-GB" sz="3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IJCLab October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14</a:t>
            </a:fld>
            <a:endParaRPr lang="fr-FR"/>
          </a:p>
        </p:txBody>
      </p:sp>
      <p:pic>
        <p:nvPicPr>
          <p:cNvPr id="9" name="Image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5" t="5022" r="9010" b="5318"/>
          <a:stretch/>
        </p:blipFill>
        <p:spPr bwMode="auto">
          <a:xfrm>
            <a:off x="8153400" y="306100"/>
            <a:ext cx="3839817" cy="38848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4190933"/>
            <a:ext cx="4027998" cy="30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9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fr-F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about h(96) </a:t>
            </a:r>
            <a:r>
              <a:rPr lang="fr-FR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16226" y="1610139"/>
            <a:ext cx="10737574" cy="4566824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h(96)-&gt;2</a:t>
            </a:r>
            <a:r>
              <a:rPr lang="en-GB" dirty="0" smtClean="0">
                <a:solidFill>
                  <a:srgbClr val="00B0F0"/>
                </a:solidFill>
                <a:latin typeface="Symbol" panose="05050102010706020507" pitchFamily="18" charset="2"/>
              </a:rPr>
              <a:t>g</a:t>
            </a:r>
            <a:r>
              <a:rPr lang="en-GB" dirty="0" smtClean="0">
                <a:solidFill>
                  <a:srgbClr val="00B0F0"/>
                </a:solidFill>
              </a:rPr>
              <a:t> </a:t>
            </a:r>
            <a:r>
              <a:rPr lang="en-GB" dirty="0" smtClean="0"/>
              <a:t>by CMS, not by ATLAS which however does not reach the same sensitivity</a:t>
            </a:r>
          </a:p>
          <a:p>
            <a:r>
              <a:rPr lang="en-GB" dirty="0" smtClean="0"/>
              <a:t>Could it be the h’ ?</a:t>
            </a:r>
          </a:p>
          <a:p>
            <a:r>
              <a:rPr lang="en-GB" dirty="0" smtClean="0"/>
              <a:t>If so one would expect </a:t>
            </a:r>
            <a:r>
              <a:rPr lang="en-GB" dirty="0" smtClean="0">
                <a:solidFill>
                  <a:srgbClr val="00B0F0"/>
                </a:solidFill>
              </a:rPr>
              <a:t>A-&gt;h’(96)Z ~30*A-&gt;h(125)Z</a:t>
            </a:r>
            <a:r>
              <a:rPr lang="en-GB" dirty="0" smtClean="0"/>
              <a:t>, which is not the the case</a:t>
            </a:r>
          </a:p>
          <a:p>
            <a:r>
              <a:rPr lang="en-GB" dirty="0" smtClean="0"/>
              <a:t>Could be an additional </a:t>
            </a:r>
            <a:r>
              <a:rPr lang="en-GB" dirty="0" err="1" smtClean="0"/>
              <a:t>isosinglet</a:t>
            </a:r>
            <a:r>
              <a:rPr lang="en-GB" dirty="0" smtClean="0"/>
              <a:t> embedded in </a:t>
            </a:r>
            <a:r>
              <a:rPr lang="en-GB" dirty="0" smtClean="0">
                <a:solidFill>
                  <a:srgbClr val="FF0000"/>
                </a:solidFill>
              </a:rPr>
              <a:t>EGM</a:t>
            </a:r>
            <a:r>
              <a:rPr lang="en-GB" dirty="0" smtClean="0"/>
              <a:t> or be the </a:t>
            </a:r>
            <a:r>
              <a:rPr lang="en-GB" dirty="0" err="1" smtClean="0">
                <a:solidFill>
                  <a:srgbClr val="FF0000"/>
                </a:solidFill>
              </a:rPr>
              <a:t>Radion</a:t>
            </a:r>
            <a:r>
              <a:rPr lang="en-GB" dirty="0" smtClean="0"/>
              <a:t> expected within Randall </a:t>
            </a:r>
            <a:r>
              <a:rPr lang="en-GB" dirty="0" err="1" smtClean="0"/>
              <a:t>Sundrum</a:t>
            </a:r>
            <a:r>
              <a:rPr lang="en-GB" dirty="0" smtClean="0"/>
              <a:t> phenomenology                            </a:t>
            </a:r>
            <a:r>
              <a:rPr lang="en-GB" i="1" u="sng" dirty="0" smtClean="0">
                <a:hlinkClick r:id="rId2"/>
              </a:rPr>
              <a:t>1712.06410</a:t>
            </a:r>
            <a:r>
              <a:rPr lang="en-GB" i="1" dirty="0" smtClean="0"/>
              <a:t> </a:t>
            </a:r>
            <a:endParaRPr lang="en-GB" dirty="0" smtClean="0"/>
          </a:p>
          <a:p>
            <a:r>
              <a:rPr lang="en-GB" dirty="0"/>
              <a:t>D</a:t>
            </a:r>
            <a:r>
              <a:rPr lang="en-GB" dirty="0" smtClean="0"/>
              <a:t>ifficult to observe at LHC in the fermionic modes given                               the contamination from ZZ </a:t>
            </a:r>
          </a:p>
          <a:p>
            <a:r>
              <a:rPr lang="en-GB" dirty="0" smtClean="0"/>
              <a:t>Ideal for an e+e- collider </a:t>
            </a:r>
            <a:r>
              <a:rPr lang="en-GB" dirty="0" smtClean="0">
                <a:solidFill>
                  <a:srgbClr val="00B0F0"/>
                </a:solidFill>
              </a:rPr>
              <a:t>h(96)-&gt;bb </a:t>
            </a:r>
            <a:r>
              <a:rPr lang="en-GB" dirty="0" err="1" smtClean="0">
                <a:solidFill>
                  <a:srgbClr val="00B0F0"/>
                </a:solidFill>
                <a:latin typeface="Symbol" panose="05050102010706020507" pitchFamily="18" charset="2"/>
              </a:rPr>
              <a:t>tt</a:t>
            </a:r>
            <a:r>
              <a:rPr lang="en-GB" dirty="0" smtClean="0">
                <a:solidFill>
                  <a:srgbClr val="00B0F0"/>
                </a:solidFill>
              </a:rPr>
              <a:t> gg 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IJCLab October 2021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15</a:t>
            </a:fld>
            <a:endParaRPr lang="fr-FR"/>
          </a:p>
        </p:txBody>
      </p:sp>
      <p:pic>
        <p:nvPicPr>
          <p:cNvPr id="7" name="Imag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449" r="2479" b="1932"/>
          <a:stretch/>
        </p:blipFill>
        <p:spPr bwMode="auto">
          <a:xfrm>
            <a:off x="9538252" y="4131769"/>
            <a:ext cx="2653748" cy="29497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48173" y="6072309"/>
            <a:ext cx="216661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CMS-PAS-HIG-19-010</a:t>
            </a:r>
          </a:p>
        </p:txBody>
      </p:sp>
    </p:spTree>
    <p:extLst>
      <p:ext uri="{BB962C8B-B14F-4D97-AF65-F5344CB8AC3E}">
        <p14:creationId xmlns:p14="http://schemas.microsoft.com/office/powerpoint/2010/main" val="95608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9370" y="151075"/>
            <a:ext cx="4342655" cy="1604176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there an h’ candidate in LHC data ?</a:t>
            </a:r>
            <a:endParaRPr lang="en-GB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half" idx="2"/>
          </p:nvPr>
        </p:nvSpPr>
        <p:spPr>
          <a:xfrm>
            <a:off x="604300" y="2057399"/>
            <a:ext cx="4444322" cy="383451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Hint of  mh’~1 TeV in </a:t>
            </a:r>
            <a:r>
              <a:rPr lang="en-GB" sz="2000" b="1" dirty="0" err="1" smtClean="0"/>
              <a:t>hh</a:t>
            </a:r>
            <a:r>
              <a:rPr lang="en-GB" sz="2000" dirty="0" smtClean="0"/>
              <a:t> in ATLAS &amp; CMS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Seems inconsistent with GM which predict </a:t>
            </a:r>
            <a:r>
              <a:rPr lang="en-GB" sz="2000" dirty="0" err="1" smtClean="0"/>
              <a:t>mh</a:t>
            </a:r>
            <a:r>
              <a:rPr lang="en-GB" sz="2000" dirty="0" smtClean="0"/>
              <a:t>’&lt;750 GeV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Hint of a narrow resonance in </a:t>
            </a:r>
            <a:r>
              <a:rPr lang="en-GB" sz="2000" b="1" dirty="0" smtClean="0">
                <a:latin typeface="Symbol" panose="05050102010706020507" pitchFamily="18" charset="2"/>
              </a:rPr>
              <a:t>gg</a:t>
            </a:r>
            <a:r>
              <a:rPr lang="en-GB" sz="2000" dirty="0" smtClean="0">
                <a:latin typeface="Symbol" panose="05050102010706020507" pitchFamily="18" charset="2"/>
              </a:rPr>
              <a:t> </a:t>
            </a:r>
            <a:r>
              <a:rPr lang="en-GB" sz="2000" dirty="0" smtClean="0"/>
              <a:t> in ATLAS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Reminder of the 750 GeV episode, with a 5 fb cross section inconsistent with GM </a:t>
            </a:r>
            <a:r>
              <a:rPr lang="en-GB" i="1" u="sng" dirty="0">
                <a:hlinkClick r:id="rId2"/>
              </a:rPr>
              <a:t>1601.06394</a:t>
            </a: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 present signal ~0.5 fb more easily accommodated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106443" y="6356349"/>
            <a:ext cx="4114800" cy="365125"/>
          </a:xfrm>
        </p:spPr>
        <p:txBody>
          <a:bodyPr/>
          <a:lstStyle/>
          <a:p>
            <a:r>
              <a:rPr lang="en-US" dirty="0" smtClean="0"/>
              <a:t>F. Richard IJCLab October 2021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16</a:t>
            </a:fld>
            <a:endParaRPr lang="fr-FR"/>
          </a:p>
        </p:txBody>
      </p:sp>
      <p:pic>
        <p:nvPicPr>
          <p:cNvPr id="16" name="Espace réservé du contenu 15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2" t="13489" r="25653" b="28275"/>
          <a:stretch/>
        </p:blipFill>
        <p:spPr bwMode="auto">
          <a:xfrm>
            <a:off x="7827912" y="316613"/>
            <a:ext cx="3649806" cy="26689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722" y="614458"/>
            <a:ext cx="2487295" cy="207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5516" y="3533473"/>
            <a:ext cx="2798284" cy="227498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9086" y="3374782"/>
            <a:ext cx="3305060" cy="23631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862058" y="5758812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2102.13405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8804503" y="3074860"/>
            <a:ext cx="2300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ATLAS-CONF-2021-030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5514856" y="2878979"/>
            <a:ext cx="2202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CMS-PAS-B2G-20-004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29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recent candidates</a:t>
            </a:r>
            <a:endParaRPr lang="en-GB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S(151)-&gt;</a:t>
            </a:r>
            <a:r>
              <a:rPr lang="en-GB" dirty="0" smtClean="0">
                <a:solidFill>
                  <a:srgbClr val="FF0000"/>
                </a:solidFill>
                <a:latin typeface="Symbol" panose="05050102010706020507" pitchFamily="18" charset="2"/>
              </a:rPr>
              <a:t>gg</a:t>
            </a:r>
            <a:r>
              <a:rPr lang="en-GB" dirty="0" smtClean="0">
                <a:solidFill>
                  <a:srgbClr val="FF0000"/>
                </a:solidFill>
              </a:rPr>
              <a:t> +</a:t>
            </a:r>
            <a:r>
              <a:rPr lang="en-GB" dirty="0" err="1" smtClean="0">
                <a:solidFill>
                  <a:srgbClr val="FF0000"/>
                </a:solidFill>
              </a:rPr>
              <a:t>Etmiss</a:t>
            </a:r>
            <a:r>
              <a:rPr lang="en-GB" dirty="0" smtClean="0"/>
              <a:t>+… ~5 </a:t>
            </a:r>
            <a:r>
              <a:rPr lang="en-GB" dirty="0" err="1" smtClean="0"/>
              <a:t>s.d.</a:t>
            </a:r>
            <a:r>
              <a:rPr lang="en-GB" dirty="0" smtClean="0"/>
              <a:t>           Combination of ATLAS &amp; CMS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H(125)-&gt;aa(52)-&gt;bbµµ </a:t>
            </a:r>
            <a:r>
              <a:rPr lang="en-GB" dirty="0" smtClean="0"/>
              <a:t>3.3 </a:t>
            </a:r>
            <a:r>
              <a:rPr lang="en-GB" dirty="0" err="1" smtClean="0"/>
              <a:t>s.d.</a:t>
            </a:r>
            <a:r>
              <a:rPr lang="en-GB" dirty="0" smtClean="0"/>
              <a:t> 10-4 BR   ATLAS 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</a:t>
            </a:r>
            <a:r>
              <a:rPr lang="en-GB" u="sng" dirty="0" smtClean="0">
                <a:solidFill>
                  <a:srgbClr val="0070C0"/>
                </a:solidFill>
              </a:rPr>
              <a:t>2110.00313</a:t>
            </a:r>
          </a:p>
          <a:p>
            <a:r>
              <a:rPr lang="en-GB" dirty="0" smtClean="0"/>
              <a:t>Adding up </a:t>
            </a:r>
            <a:r>
              <a:rPr lang="en-GB" dirty="0" smtClean="0">
                <a:solidFill>
                  <a:srgbClr val="FF0000"/>
                </a:solidFill>
              </a:rPr>
              <a:t>S(96)</a:t>
            </a:r>
            <a:r>
              <a:rPr lang="en-GB" dirty="0" smtClean="0"/>
              <a:t> this makes 3 candidates accessible at a Higgs factory operating at ~250 GeV</a:t>
            </a:r>
          </a:p>
          <a:p>
            <a:r>
              <a:rPr lang="en-GB" dirty="0" smtClean="0"/>
              <a:t>…</a:t>
            </a:r>
            <a:endParaRPr lang="en-GB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6918" y="3764832"/>
            <a:ext cx="3912964" cy="2643894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IJCLab October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17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755" y="1297892"/>
            <a:ext cx="3528736" cy="251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4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Georgi-</a:t>
            </a:r>
            <a:r>
              <a:rPr lang="fr-FR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Machacek</a:t>
            </a:r>
            <a:r>
              <a:rPr lang="fr-F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Coupling</a:t>
            </a:r>
            <a:r>
              <a:rPr lang="fr-FR" dirty="0" err="1" smtClean="0"/>
              <a:t>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IJCLab October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18</a:t>
            </a:fld>
            <a:endParaRPr lang="fr-FR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040409"/>
              </p:ext>
            </p:extLst>
          </p:nvPr>
        </p:nvGraphicFramePr>
        <p:xfrm>
          <a:off x="714642" y="1406208"/>
          <a:ext cx="10877019" cy="5699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7" name="Document" r:id="rId3" imgW="5782521" imgH="3030574" progId="Word.Document.12">
                  <p:embed/>
                </p:oleObj>
              </mc:Choice>
              <mc:Fallback>
                <p:oleObj name="Document" r:id="rId3" imgW="5782521" imgH="30305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4642" y="1406208"/>
                        <a:ext cx="10877019" cy="5699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llipse 2"/>
          <p:cNvSpPr/>
          <p:nvPr/>
        </p:nvSpPr>
        <p:spPr>
          <a:xfrm>
            <a:off x="6042988" y="3617843"/>
            <a:ext cx="1252331" cy="447261"/>
          </a:xfrm>
          <a:prstGeom prst="ellipse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Ellipse 5"/>
          <p:cNvSpPr/>
          <p:nvPr/>
        </p:nvSpPr>
        <p:spPr>
          <a:xfrm>
            <a:off x="6315074" y="4657724"/>
            <a:ext cx="700087" cy="871538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21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</a:t>
            </a:r>
            <a:r>
              <a:rPr lang="fr-F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fr-F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A(400)</a:t>
            </a:r>
            <a:endParaRPr lang="fr-FR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15440"/>
            <a:ext cx="12120880" cy="4988560"/>
          </a:xfrm>
        </p:spPr>
        <p:txBody>
          <a:bodyPr>
            <a:normAutofit fontScale="92500"/>
          </a:bodyPr>
          <a:lstStyle/>
          <a:p>
            <a:r>
              <a:rPr lang="en-GB" sz="3200" dirty="0" smtClean="0"/>
              <a:t>A(400) is observed into </a:t>
            </a:r>
            <a:r>
              <a:rPr lang="en-GB" sz="32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tt</a:t>
            </a:r>
            <a:r>
              <a:rPr lang="en-GB" sz="3200" dirty="0" smtClean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GB" sz="3200" dirty="0" smtClean="0"/>
              <a:t>with a BR inconsistent with GM </a:t>
            </a:r>
          </a:p>
          <a:p>
            <a:r>
              <a:rPr lang="en-GB" sz="3200" dirty="0" smtClean="0"/>
              <a:t>While the Yukawa coupling is close to the SM in </a:t>
            </a:r>
            <a:r>
              <a:rPr lang="en-GB" sz="3200" b="1" dirty="0" err="1" smtClean="0"/>
              <a:t>tt</a:t>
            </a:r>
            <a:r>
              <a:rPr lang="en-GB" sz="3200" dirty="0" smtClean="0"/>
              <a:t> it is 20 times larger in </a:t>
            </a:r>
            <a:r>
              <a:rPr lang="en-GB" sz="3200" b="1" dirty="0" err="1" smtClean="0">
                <a:latin typeface="Symbol" panose="05050102010706020507" pitchFamily="18" charset="2"/>
              </a:rPr>
              <a:t>tt</a:t>
            </a:r>
            <a:r>
              <a:rPr lang="en-GB" sz="3200" dirty="0" smtClean="0">
                <a:latin typeface="Symbol" panose="05050102010706020507" pitchFamily="18" charset="2"/>
              </a:rPr>
              <a:t> </a:t>
            </a:r>
          </a:p>
          <a:p>
            <a:r>
              <a:rPr lang="en-GB" sz="3200" dirty="0" smtClean="0"/>
              <a:t>This cannot be fixed as in MSSM by having a large </a:t>
            </a:r>
            <a:r>
              <a:rPr lang="en-GB" sz="3200" b="1" dirty="0" err="1" smtClean="0"/>
              <a:t>tan</a:t>
            </a:r>
            <a:r>
              <a:rPr lang="en-GB" sz="3200" b="1" dirty="0" err="1" smtClean="0">
                <a:latin typeface="Symbol" panose="05050102010706020507" pitchFamily="18" charset="2"/>
              </a:rPr>
              <a:t>b</a:t>
            </a:r>
            <a:r>
              <a:rPr lang="en-GB" sz="3200" dirty="0" smtClean="0"/>
              <a:t>  since the </a:t>
            </a:r>
            <a:r>
              <a:rPr lang="en-GB" sz="3200" dirty="0" err="1" smtClean="0"/>
              <a:t>tt</a:t>
            </a:r>
            <a:r>
              <a:rPr lang="en-GB" sz="3200" dirty="0" smtClean="0"/>
              <a:t> coupling goes like </a:t>
            </a:r>
            <a:r>
              <a:rPr lang="en-GB" sz="3200" b="1" dirty="0" smtClean="0"/>
              <a:t>1/ </a:t>
            </a:r>
            <a:r>
              <a:rPr lang="en-GB" sz="3200" b="1" dirty="0" err="1" smtClean="0"/>
              <a:t>tan</a:t>
            </a:r>
            <a:r>
              <a:rPr lang="en-GB" sz="3200" b="1" dirty="0" err="1" smtClean="0">
                <a:latin typeface="Symbol" panose="05050102010706020507" pitchFamily="18" charset="2"/>
              </a:rPr>
              <a:t>b</a:t>
            </a:r>
            <a:endParaRPr lang="en-GB" sz="3200" b="1" dirty="0" smtClean="0">
              <a:latin typeface="Symbol" panose="05050102010706020507" pitchFamily="18" charset="2"/>
            </a:endParaRPr>
          </a:p>
          <a:p>
            <a:r>
              <a:rPr lang="en-GB" sz="3200" dirty="0" smtClean="0"/>
              <a:t>Additional issue: h(125)Z and </a:t>
            </a:r>
            <a:r>
              <a:rPr lang="en-GB" sz="3200" dirty="0" err="1" smtClean="0">
                <a:latin typeface="Symbol" panose="05050102010706020507" pitchFamily="18" charset="2"/>
              </a:rPr>
              <a:t>tt</a:t>
            </a:r>
            <a:r>
              <a:rPr lang="en-GB" sz="3200" dirty="0" smtClean="0"/>
              <a:t> are reinforced by asking a </a:t>
            </a:r>
            <a:r>
              <a:rPr lang="en-GB" sz="3200" b="1" dirty="0" smtClean="0"/>
              <a:t>spectator b</a:t>
            </a:r>
            <a:r>
              <a:rPr lang="en-GB" sz="3200" dirty="0" smtClean="0"/>
              <a:t> jet which implies a </a:t>
            </a:r>
            <a:r>
              <a:rPr lang="en-GB" sz="3200" dirty="0" smtClean="0">
                <a:solidFill>
                  <a:srgbClr val="FF0000"/>
                </a:solidFill>
              </a:rPr>
              <a:t>large </a:t>
            </a:r>
            <a:r>
              <a:rPr lang="en-GB" sz="3200" dirty="0" err="1" smtClean="0">
                <a:solidFill>
                  <a:srgbClr val="FF0000"/>
                </a:solidFill>
              </a:rPr>
              <a:t>Abb</a:t>
            </a:r>
            <a:r>
              <a:rPr lang="en-GB" sz="3200" dirty="0" smtClean="0">
                <a:solidFill>
                  <a:srgbClr val="FF0000"/>
                </a:solidFill>
              </a:rPr>
              <a:t> coupling</a:t>
            </a:r>
          </a:p>
          <a:p>
            <a:r>
              <a:rPr lang="en-GB" sz="3200" dirty="0" smtClean="0"/>
              <a:t>In </a:t>
            </a:r>
            <a:r>
              <a:rPr lang="en-GB" sz="3200" dirty="0"/>
              <a:t>GM fermion couplings for A(400) all Yukawa couplings are </a:t>
            </a:r>
            <a:r>
              <a:rPr lang="en-GB" sz="3200" dirty="0" smtClean="0"/>
              <a:t>affected </a:t>
            </a:r>
            <a:r>
              <a:rPr lang="en-GB" sz="3200" dirty="0"/>
              <a:t>by  </a:t>
            </a:r>
            <a:r>
              <a:rPr lang="en-GB" sz="3200" dirty="0" err="1"/>
              <a:t>tan</a:t>
            </a:r>
            <a:r>
              <a:rPr lang="en-GB" sz="3200" dirty="0" err="1">
                <a:latin typeface="Symbol" panose="05050102010706020507" pitchFamily="18" charset="2"/>
              </a:rPr>
              <a:t>q</a:t>
            </a:r>
            <a:r>
              <a:rPr lang="en-GB" sz="3200" baseline="-25000" dirty="0" err="1"/>
              <a:t>M</a:t>
            </a:r>
            <a:r>
              <a:rPr lang="en-GB" sz="3200" dirty="0"/>
              <a:t> </a:t>
            </a:r>
            <a:endParaRPr lang="en-GB" sz="3200" dirty="0" smtClean="0"/>
          </a:p>
          <a:p>
            <a:r>
              <a:rPr lang="en-GB" sz="3200" dirty="0" smtClean="0"/>
              <a:t>A recent analysis from ATLAS does not confirm </a:t>
            </a:r>
            <a:r>
              <a:rPr lang="en-GB" sz="3200" dirty="0" err="1" smtClean="0"/>
              <a:t>ggF</a:t>
            </a:r>
            <a:r>
              <a:rPr lang="en-GB" sz="3200" dirty="0" smtClean="0"/>
              <a:t>-&gt;A-&gt;</a:t>
            </a:r>
            <a:r>
              <a:rPr lang="en-GB" sz="3200" dirty="0" err="1" smtClean="0"/>
              <a:t>Zh</a:t>
            </a:r>
            <a:r>
              <a:rPr lang="en-GB" sz="3200" dirty="0" smtClean="0"/>
              <a:t> but the channel A-&gt;</a:t>
            </a:r>
            <a:r>
              <a:rPr lang="en-GB" sz="3200" dirty="0" err="1" smtClean="0"/>
              <a:t>Zh+bb</a:t>
            </a:r>
            <a:r>
              <a:rPr lang="en-GB" sz="3200" dirty="0" smtClean="0"/>
              <a:t> has not me released yet </a:t>
            </a:r>
            <a:endParaRPr lang="en-GB" sz="3200" dirty="0"/>
          </a:p>
          <a:p>
            <a:pPr marL="0" indent="0">
              <a:buNone/>
            </a:pP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IJCLab October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695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A </a:t>
            </a:r>
            <a:r>
              <a:rPr lang="en-GB" b="1" dirty="0"/>
              <a:t>key question </a:t>
            </a:r>
            <a:r>
              <a:rPr lang="en-GB" dirty="0"/>
              <a:t>for HEP is the following: </a:t>
            </a:r>
            <a:r>
              <a:rPr lang="en-GB" dirty="0" smtClean="0"/>
              <a:t>can </a:t>
            </a:r>
            <a:r>
              <a:rPr lang="en-GB" dirty="0"/>
              <a:t>LHC exclude the presence of light objects with </a:t>
            </a:r>
            <a:r>
              <a:rPr lang="en-GB" b="1" dirty="0"/>
              <a:t>masses below 1 TeV </a:t>
            </a:r>
            <a:r>
              <a:rPr lang="en-GB" dirty="0"/>
              <a:t>which are of relevance for e+e- ? </a:t>
            </a:r>
          </a:p>
          <a:p>
            <a:r>
              <a:rPr lang="en-GB" dirty="0" smtClean="0"/>
              <a:t>In </a:t>
            </a:r>
            <a:r>
              <a:rPr lang="en-GB" dirty="0"/>
              <a:t>case the answer happens to be YES, </a:t>
            </a:r>
            <a:r>
              <a:rPr lang="en-GB" dirty="0" smtClean="0"/>
              <a:t>a </a:t>
            </a:r>
            <a:r>
              <a:rPr lang="en-GB" b="1" dirty="0"/>
              <a:t>circular machine</a:t>
            </a:r>
            <a:r>
              <a:rPr lang="en-GB" dirty="0"/>
              <a:t>, including LEP3, seems </a:t>
            </a:r>
            <a:r>
              <a:rPr lang="en-GB" dirty="0" smtClean="0"/>
              <a:t>an affordable </a:t>
            </a:r>
            <a:r>
              <a:rPr lang="en-GB" dirty="0"/>
              <a:t>choice satisfying our needs</a:t>
            </a:r>
          </a:p>
          <a:p>
            <a:r>
              <a:rPr lang="en-GB" dirty="0"/>
              <a:t>Alternatively, one needs to make sure that the next machine can reach the </a:t>
            </a:r>
            <a:r>
              <a:rPr lang="en-GB" b="1" dirty="0"/>
              <a:t> energy </a:t>
            </a:r>
            <a:r>
              <a:rPr lang="en-GB" dirty="0"/>
              <a:t>needed to produce and measure these light objects </a:t>
            </a:r>
          </a:p>
          <a:p>
            <a:r>
              <a:rPr lang="en-GB" dirty="0"/>
              <a:t>This talk is an attempt to provide some answers </a:t>
            </a:r>
            <a:r>
              <a:rPr lang="en-GB" dirty="0" smtClean="0"/>
              <a:t>about </a:t>
            </a:r>
            <a:r>
              <a:rPr lang="en-GB" b="1" dirty="0" smtClean="0"/>
              <a:t>light scalars </a:t>
            </a:r>
            <a:r>
              <a:rPr lang="en-GB" dirty="0" smtClean="0"/>
              <a:t>which naturally occur in </a:t>
            </a:r>
            <a:r>
              <a:rPr lang="en-GB" b="1" dirty="0" smtClean="0"/>
              <a:t>composite models (PGB)  </a:t>
            </a:r>
            <a:endParaRPr lang="en-GB" b="1" dirty="0"/>
          </a:p>
          <a:p>
            <a:r>
              <a:rPr lang="en-GB" dirty="0" smtClean="0"/>
              <a:t>I will briefly </a:t>
            </a:r>
            <a:r>
              <a:rPr lang="en-GB" dirty="0"/>
              <a:t>review the various LHC indications </a:t>
            </a:r>
            <a:r>
              <a:rPr lang="en-GB" dirty="0" smtClean="0"/>
              <a:t>and</a:t>
            </a:r>
            <a:r>
              <a:rPr lang="en-GB" dirty="0" smtClean="0"/>
              <a:t> </a:t>
            </a:r>
            <a:r>
              <a:rPr lang="en-GB" dirty="0"/>
              <a:t>will try to show that they make some sense within a </a:t>
            </a:r>
            <a:r>
              <a:rPr lang="en-GB" b="1" dirty="0" smtClean="0"/>
              <a:t>GM</a:t>
            </a:r>
            <a:r>
              <a:rPr lang="en-GB" b="1" dirty="0" smtClean="0"/>
              <a:t> phenomenology</a:t>
            </a:r>
            <a:r>
              <a:rPr lang="en-GB" b="1" dirty="0" smtClean="0"/>
              <a:t> </a:t>
            </a:r>
            <a:endParaRPr lang="en-GB" b="1" dirty="0"/>
          </a:p>
          <a:p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IJCLab October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76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Top-down approach to GM</a:t>
            </a:r>
            <a:r>
              <a:rPr lang="fr-F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0436" y="1330036"/>
            <a:ext cx="10633364" cy="4846927"/>
          </a:xfrm>
        </p:spPr>
        <p:txBody>
          <a:bodyPr>
            <a:normAutofit lnSpcReduction="10000"/>
          </a:bodyPr>
          <a:lstStyle/>
          <a:p>
            <a:pPr lvl="0"/>
            <a:r>
              <a:rPr lang="en-GB" dirty="0"/>
              <a:t>The GM model does not pronounce on the </a:t>
            </a:r>
            <a:r>
              <a:rPr lang="en-GB" b="1" dirty="0"/>
              <a:t>origin of symmetry breaking </a:t>
            </a:r>
            <a:r>
              <a:rPr lang="en-GB" dirty="0"/>
              <a:t>and is therefore </a:t>
            </a:r>
            <a:r>
              <a:rPr lang="en-GB" b="1" dirty="0"/>
              <a:t>incomplete</a:t>
            </a:r>
            <a:endParaRPr lang="fr-FR" b="1" dirty="0"/>
          </a:p>
          <a:p>
            <a:pPr lvl="0"/>
            <a:r>
              <a:rPr lang="en-GB" dirty="0" smtClean="0"/>
              <a:t>In a </a:t>
            </a:r>
            <a:r>
              <a:rPr lang="en-GB" b="1" dirty="0"/>
              <a:t>UV </a:t>
            </a:r>
            <a:r>
              <a:rPr lang="en-GB" b="1" dirty="0" smtClean="0"/>
              <a:t>complete compositeness </a:t>
            </a:r>
            <a:r>
              <a:rPr lang="en-GB" b="1" dirty="0"/>
              <a:t>scenarios</a:t>
            </a:r>
            <a:r>
              <a:rPr lang="en-GB" dirty="0"/>
              <a:t>, one assumes a symmetry breaking mechanism from extended symmetries </a:t>
            </a:r>
            <a:r>
              <a:rPr lang="en-GB" dirty="0" smtClean="0"/>
              <a:t>to a group containing </a:t>
            </a:r>
            <a:r>
              <a:rPr lang="en-GB" dirty="0"/>
              <a:t>the SM SU(2)XU(1</a:t>
            </a:r>
            <a:r>
              <a:rPr lang="en-GB" dirty="0" smtClean="0"/>
              <a:t>), </a:t>
            </a:r>
            <a:r>
              <a:rPr lang="en-GB" dirty="0"/>
              <a:t>accompanied by </a:t>
            </a:r>
            <a:r>
              <a:rPr lang="en-GB" b="1" dirty="0"/>
              <a:t>pseudo </a:t>
            </a:r>
            <a:r>
              <a:rPr lang="en-GB" b="1" dirty="0" err="1"/>
              <a:t>Nambu</a:t>
            </a:r>
            <a:r>
              <a:rPr lang="en-GB" b="1" dirty="0"/>
              <a:t>-Goldstone bosons </a:t>
            </a:r>
            <a:r>
              <a:rPr lang="en-GB" dirty="0"/>
              <a:t>in addition to the </a:t>
            </a:r>
            <a:r>
              <a:rPr lang="en-GB" dirty="0" smtClean="0"/>
              <a:t>SM Higgs doublet</a:t>
            </a:r>
            <a:endParaRPr lang="fr-FR" dirty="0"/>
          </a:p>
          <a:p>
            <a:pPr lvl="0"/>
            <a:r>
              <a:rPr lang="en-GB" dirty="0" smtClean="0"/>
              <a:t>A recent reference </a:t>
            </a:r>
            <a:r>
              <a:rPr lang="en-GB" u="sng" dirty="0">
                <a:solidFill>
                  <a:srgbClr val="0070C0"/>
                </a:solidFill>
              </a:rPr>
              <a:t>1703. 06064 </a:t>
            </a:r>
            <a:r>
              <a:rPr lang="en-GB" dirty="0" smtClean="0"/>
              <a:t>shows how this </a:t>
            </a:r>
            <a:r>
              <a:rPr lang="en-GB" dirty="0"/>
              <a:t>mechanism </a:t>
            </a:r>
            <a:r>
              <a:rPr lang="en-GB" dirty="0" smtClean="0"/>
              <a:t>naturally generates </a:t>
            </a:r>
            <a:r>
              <a:rPr lang="en-GB" b="1" dirty="0"/>
              <a:t>Higgs triplets </a:t>
            </a:r>
            <a:endParaRPr lang="fr-FR" b="1" dirty="0"/>
          </a:p>
          <a:p>
            <a:pPr lvl="0"/>
            <a:r>
              <a:rPr lang="en-GB" dirty="0"/>
              <a:t>These theories are </a:t>
            </a:r>
            <a:r>
              <a:rPr lang="en-GB" b="1" dirty="0"/>
              <a:t>strongly interacting </a:t>
            </a:r>
            <a:r>
              <a:rPr lang="en-GB" dirty="0"/>
              <a:t>and therefore constraints are extracted by lattice calculations</a:t>
            </a:r>
            <a:endParaRPr lang="fr-FR" dirty="0"/>
          </a:p>
          <a:p>
            <a:pPr lvl="0"/>
            <a:r>
              <a:rPr lang="en-GB" dirty="0"/>
              <a:t>The Higgs potential depend on </a:t>
            </a:r>
            <a:r>
              <a:rPr lang="en-GB" b="1" dirty="0"/>
              <a:t>few </a:t>
            </a:r>
            <a:r>
              <a:rPr lang="en-GB" b="1" dirty="0" smtClean="0"/>
              <a:t>parameters, </a:t>
            </a:r>
            <a:r>
              <a:rPr lang="en-GB" dirty="0"/>
              <a:t>therefore easily falsifiable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IJCLab October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12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</a:t>
            </a:r>
            <a:r>
              <a:rPr lang="fr-FR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fr-F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cross-sections </a:t>
            </a:r>
            <a:endParaRPr lang="fr-FR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0F0"/>
                </a:solidFill>
              </a:rPr>
              <a:t>SM h(125) cross-sections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IJCLab October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21</a:t>
            </a:fld>
            <a:endParaRPr lang="fr-FR"/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847" y="2179567"/>
            <a:ext cx="4371506" cy="417678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8350452" y="6030451"/>
            <a:ext cx="129554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1710.00184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Access to H++(660) </a:t>
            </a:r>
            <a:endParaRPr lang="en-GB" dirty="0">
              <a:solidFill>
                <a:srgbClr val="00B0F0"/>
              </a:solidFill>
            </a:endParaRPr>
          </a:p>
        </p:txBody>
      </p:sp>
      <p:pic>
        <p:nvPicPr>
          <p:cNvPr id="12" name="Image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" t="3667" r="7000" b="5000"/>
          <a:stretch/>
        </p:blipFill>
        <p:spPr bwMode="auto">
          <a:xfrm>
            <a:off x="1706904" y="2288379"/>
            <a:ext cx="3578614" cy="37931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489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87791"/>
            <a:ext cx="10515600" cy="1325563"/>
          </a:xfrm>
        </p:spPr>
        <p:txBody>
          <a:bodyPr/>
          <a:lstStyle/>
          <a:p>
            <a:r>
              <a:rPr lang="fr-F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Update </a:t>
            </a:r>
            <a:r>
              <a:rPr lang="fr-FR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fr-F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ATLAS</a:t>
            </a:r>
            <a:endParaRPr lang="fr-FR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IJCLab October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22</a:t>
            </a:fld>
            <a:endParaRPr lang="fr-FR"/>
          </a:p>
        </p:txBody>
      </p:sp>
      <p:pic>
        <p:nvPicPr>
          <p:cNvPr id="9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19463" y="1614114"/>
            <a:ext cx="3544134" cy="338389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22881" y="5199528"/>
            <a:ext cx="5165035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14.2 </a:t>
            </a:r>
            <a:r>
              <a:rPr lang="fr-F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events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expected</a:t>
            </a:r>
            <a:r>
              <a:rPr 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630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730 GeV </a:t>
            </a:r>
            <a:r>
              <a:rPr lang="fr-FR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42 </a:t>
            </a:r>
            <a:r>
              <a:rPr lang="fr-FR" b="1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events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b="1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observed</a:t>
            </a:r>
            <a:r>
              <a:rPr lang="fr-FR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  <a:r>
              <a:rPr lang="fr-FR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1/3ATLAS + 2/3CMS</a:t>
            </a:r>
            <a:endParaRPr lang="fr-FR" b="1" dirty="0">
              <a:solidFill>
                <a:srgbClr val="00B0F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88167" y="786269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2103.01918</a:t>
            </a:r>
            <a:endParaRPr lang="fr-FR" dirty="0"/>
          </a:p>
        </p:txBody>
      </p:sp>
      <p:pic>
        <p:nvPicPr>
          <p:cNvPr id="12" name="Image 11" descr="https://atlas.web.cern.ch/Atlas/GROUPS/PHYSICS/PAPERS/HIGG-2018-09/fig_02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16018"/>
            <a:ext cx="5092065" cy="49403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lèche vers le haut 5"/>
          <p:cNvSpPr/>
          <p:nvPr/>
        </p:nvSpPr>
        <p:spPr>
          <a:xfrm>
            <a:off x="2524761" y="5770880"/>
            <a:ext cx="248919" cy="9505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85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about g-2 ?</a:t>
            </a:r>
            <a:endParaRPr lang="en-GB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59026" y="1690688"/>
            <a:ext cx="11194774" cy="4486275"/>
          </a:xfrm>
        </p:spPr>
        <p:txBody>
          <a:bodyPr/>
          <a:lstStyle/>
          <a:p>
            <a:r>
              <a:rPr lang="en-GB" dirty="0" smtClean="0"/>
              <a:t>Usual wisdom is that extra scalars need to be </a:t>
            </a:r>
            <a:r>
              <a:rPr lang="en-GB" b="1" dirty="0" smtClean="0"/>
              <a:t>&lt;100 GeV  </a:t>
            </a:r>
            <a:r>
              <a:rPr lang="en-GB" dirty="0" smtClean="0"/>
              <a:t>to influence g-2</a:t>
            </a:r>
          </a:p>
          <a:p>
            <a:r>
              <a:rPr lang="en-GB" dirty="0" smtClean="0"/>
              <a:t>Reference </a:t>
            </a:r>
            <a:r>
              <a:rPr lang="en-GB" i="1" u="sng" dirty="0" smtClean="0">
                <a:hlinkClick r:id="rId2"/>
              </a:rPr>
              <a:t>2104.03275</a:t>
            </a:r>
            <a:r>
              <a:rPr lang="en-GB" i="1" u="sng" dirty="0" smtClean="0"/>
              <a:t> </a:t>
            </a:r>
            <a:r>
              <a:rPr lang="en-GB" dirty="0" smtClean="0"/>
              <a:t>states that it is possible that H.O. contributions               contradict this provided that the H couplings to µµ and H++ are enhanced and that H is not too heavy  </a:t>
            </a:r>
          </a:p>
          <a:p>
            <a:r>
              <a:rPr lang="en-GB" dirty="0"/>
              <a:t>S</a:t>
            </a:r>
            <a:r>
              <a:rPr lang="en-GB" dirty="0" smtClean="0"/>
              <a:t>eems possible to interpret a significant part of the effect in an EGM model                                                                                  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IJCLab October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23</a:t>
            </a:fld>
            <a:endParaRPr lang="fr-FR"/>
          </a:p>
        </p:txBody>
      </p:sp>
      <p:pic>
        <p:nvPicPr>
          <p:cNvPr id="9" name="Imag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619" y="4160157"/>
            <a:ext cx="3447052" cy="2196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239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Precision measurements</a:t>
            </a:r>
            <a:endParaRPr lang="en-GB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3514" y="1618891"/>
            <a:ext cx="5181600" cy="4351338"/>
          </a:xfrm>
        </p:spPr>
        <p:txBody>
          <a:bodyPr/>
          <a:lstStyle/>
          <a:p>
            <a:r>
              <a:rPr lang="en-GB" dirty="0" smtClean="0"/>
              <a:t>Slow decoupling ~v²/Mnew² instead of ~v</a:t>
            </a:r>
            <a:r>
              <a:rPr lang="en-GB" baseline="30000" dirty="0" smtClean="0"/>
              <a:t>4</a:t>
            </a:r>
            <a:r>
              <a:rPr lang="en-GB" dirty="0" smtClean="0"/>
              <a:t>/Mnew</a:t>
            </a:r>
            <a:r>
              <a:rPr lang="en-GB" baseline="30000" dirty="0" smtClean="0"/>
              <a:t>4</a:t>
            </a:r>
            <a:r>
              <a:rPr lang="en-GB" dirty="0" smtClean="0"/>
              <a:t> in MSSM </a:t>
            </a:r>
          </a:p>
          <a:p>
            <a:r>
              <a:rPr lang="en-GB" dirty="0" err="1" smtClean="0"/>
              <a:t>Mnew</a:t>
            </a:r>
            <a:r>
              <a:rPr lang="en-GB" dirty="0" smtClean="0"/>
              <a:t>=400 GeV  up to ~35%  </a:t>
            </a:r>
            <a:r>
              <a:rPr lang="en-GB" b="1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k</a:t>
            </a:r>
            <a:r>
              <a:rPr lang="en-GB" b="1" dirty="0" err="1" smtClean="0">
                <a:solidFill>
                  <a:srgbClr val="0070C0"/>
                </a:solidFill>
              </a:rPr>
              <a:t>v</a:t>
            </a:r>
            <a:r>
              <a:rPr lang="en-GB" b="1" dirty="0" smtClean="0">
                <a:solidFill>
                  <a:srgbClr val="0070C0"/>
                </a:solidFill>
              </a:rPr>
              <a:t>&gt;0,</a:t>
            </a:r>
            <a:r>
              <a:rPr lang="en-GB" b="1" dirty="0">
                <a:solidFill>
                  <a:srgbClr val="0070C0"/>
                </a:solidFill>
                <a:latin typeface="Symbol" panose="05050102010706020507" pitchFamily="18" charset="2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k</a:t>
            </a:r>
            <a:r>
              <a:rPr lang="en-GB" b="1" dirty="0" err="1" smtClean="0">
                <a:solidFill>
                  <a:srgbClr val="0070C0"/>
                </a:solidFill>
              </a:rPr>
              <a:t>f</a:t>
            </a:r>
            <a:r>
              <a:rPr lang="en-GB" b="1" dirty="0" smtClean="0">
                <a:solidFill>
                  <a:srgbClr val="0070C0"/>
                </a:solidFill>
              </a:rPr>
              <a:t>&lt;0  </a:t>
            </a:r>
          </a:p>
          <a:p>
            <a:r>
              <a:rPr lang="en-GB" dirty="0" smtClean="0"/>
              <a:t>Should be seen at HL-LHC or even before</a:t>
            </a:r>
          </a:p>
          <a:p>
            <a:r>
              <a:rPr lang="en-GB" dirty="0" smtClean="0"/>
              <a:t>However very dispersed predictions</a:t>
            </a:r>
          </a:p>
          <a:p>
            <a:r>
              <a:rPr lang="en-GB" u="sng" dirty="0" smtClean="0">
                <a:solidFill>
                  <a:srgbClr val="0070C0"/>
                </a:solidFill>
              </a:rPr>
              <a:t>1404.2640</a:t>
            </a:r>
            <a:endParaRPr lang="en-GB" u="sng" dirty="0">
              <a:solidFill>
                <a:srgbClr val="0070C0"/>
              </a:solidFill>
            </a:endParaRPr>
          </a:p>
          <a:p>
            <a:endParaRPr lang="en-GB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48560" y="201768"/>
            <a:ext cx="5120169" cy="3493448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IJCLab October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24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355" y="3858573"/>
            <a:ext cx="2093205" cy="306268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439" y="3794560"/>
            <a:ext cx="2093205" cy="308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2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title"/>
          </p:nvPr>
        </p:nvSpPr>
        <p:spPr>
          <a:xfrm>
            <a:off x="838200" y="116760"/>
            <a:ext cx="10515600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LUMINOSITY at 1 TeV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Espace réservé du contenu 14"/>
          <p:cNvSpPr>
            <a:spLocks noGrp="1"/>
          </p:cNvSpPr>
          <p:nvPr>
            <p:ph sz="half" idx="1"/>
          </p:nvPr>
        </p:nvSpPr>
        <p:spPr>
          <a:xfrm>
            <a:off x="342900" y="1870075"/>
            <a:ext cx="4410392" cy="430688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In reference  </a:t>
            </a:r>
            <a:r>
              <a:rPr lang="fr-FR" i="1" u="sng" dirty="0">
                <a:hlinkClick r:id="rId2"/>
              </a:rPr>
              <a:t>1903.01629</a:t>
            </a:r>
            <a:r>
              <a:rPr lang="en-GB" dirty="0" smtClean="0"/>
              <a:t> a running scenario of ILC at  </a:t>
            </a:r>
            <a:r>
              <a:rPr lang="en-GB" b="1" dirty="0" smtClean="0"/>
              <a:t>1 TeV collecting 8000 fb-1 </a:t>
            </a:r>
            <a:r>
              <a:rPr lang="en-GB" dirty="0" smtClean="0"/>
              <a:t>has been envisaged</a:t>
            </a:r>
          </a:p>
          <a:p>
            <a:r>
              <a:rPr lang="en-GB" dirty="0" smtClean="0"/>
              <a:t>Beneficial for </a:t>
            </a:r>
            <a:r>
              <a:rPr lang="en-GB" b="1" dirty="0" smtClean="0"/>
              <a:t>Higgs self-coupling </a:t>
            </a:r>
            <a:r>
              <a:rPr lang="en-GB" dirty="0" smtClean="0"/>
              <a:t>measurement</a:t>
            </a:r>
          </a:p>
          <a:p>
            <a:r>
              <a:rPr lang="en-GB" dirty="0" smtClean="0"/>
              <a:t>Discoveries at LHC would boost these studies at ILC and CLIC</a:t>
            </a:r>
          </a:p>
          <a:p>
            <a:r>
              <a:rPr lang="en-GB" dirty="0" smtClean="0"/>
              <a:t>Convert ILC into an ERL </a:t>
            </a:r>
            <a:r>
              <a:rPr lang="fr-FR" dirty="0" smtClean="0">
                <a:hlinkClick r:id="rId3"/>
              </a:rPr>
              <a:t>2105.11015</a:t>
            </a:r>
            <a:r>
              <a:rPr lang="fr-FR" dirty="0" smtClean="0"/>
              <a:t> 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IJCLab October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25</a:t>
            </a:fld>
            <a:endParaRPr lang="fr-FR"/>
          </a:p>
        </p:txBody>
      </p:sp>
      <p:pic>
        <p:nvPicPr>
          <p:cNvPr id="9" name="Ima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292" y="1103471"/>
            <a:ext cx="7714615" cy="5795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940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IJCLab October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26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16" y="0"/>
            <a:ext cx="10826544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342910" y="1597891"/>
            <a:ext cx="1865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hlinkClick r:id="rId3"/>
              </a:rPr>
              <a:t>2105.11015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076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IJCLab October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27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39" y="0"/>
            <a:ext cx="9104243" cy="682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1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 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     </a:t>
            </a:r>
            <a:r>
              <a:rPr lang="en-GB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GB" b="1" baseline="30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GB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indication </a:t>
            </a:r>
            <a:r>
              <a:rPr lang="en-GB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ZZ into four leptons</a:t>
            </a:r>
            <a:r>
              <a:rPr lang="fr-F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554182" y="1579418"/>
            <a:ext cx="8427257" cy="4384502"/>
          </a:xfrm>
        </p:spPr>
        <p:txBody>
          <a:bodyPr>
            <a:normAutofit lnSpcReduction="10000"/>
          </a:bodyPr>
          <a:lstStyle/>
          <a:p>
            <a:pPr lvl="0"/>
            <a:r>
              <a:rPr lang="en-GB" sz="3200" dirty="0" smtClean="0"/>
              <a:t>In </a:t>
            </a:r>
            <a:r>
              <a:rPr lang="en-GB" sz="3200" i="1" dirty="0" smtClean="0">
                <a:solidFill>
                  <a:srgbClr val="0070C0"/>
                </a:solidFill>
              </a:rPr>
              <a:t>1806.04529</a:t>
            </a:r>
            <a:r>
              <a:rPr lang="en-GB" sz="3200" dirty="0" smtClean="0"/>
              <a:t> LHC data with 113.5 fb-1 CMS (2/3) </a:t>
            </a:r>
            <a:r>
              <a:rPr lang="en-GB" sz="3200" dirty="0"/>
              <a:t>and ATLAS </a:t>
            </a:r>
            <a:r>
              <a:rPr lang="en-GB" sz="3200" dirty="0" smtClean="0"/>
              <a:t>(1/3) </a:t>
            </a:r>
            <a:r>
              <a:rPr lang="en-GB" sz="3200" b="1" dirty="0" smtClean="0"/>
              <a:t>unofficial combination </a:t>
            </a:r>
            <a:r>
              <a:rPr lang="en-GB" sz="3200" dirty="0" smtClean="0"/>
              <a:t>indicating a peak at </a:t>
            </a:r>
            <a:r>
              <a:rPr lang="en-GB" sz="3200" dirty="0" smtClean="0">
                <a:solidFill>
                  <a:srgbClr val="FF0000"/>
                </a:solidFill>
              </a:rPr>
              <a:t>~660 GeV</a:t>
            </a:r>
            <a:r>
              <a:rPr lang="en-GB" sz="3200" dirty="0" smtClean="0"/>
              <a:t>, </a:t>
            </a:r>
            <a:r>
              <a:rPr lang="en-GB" sz="3200" b="1" dirty="0" smtClean="0"/>
              <a:t>~4.3 </a:t>
            </a:r>
            <a:r>
              <a:rPr lang="en-GB" sz="3200" b="1" dirty="0" err="1"/>
              <a:t>s.d</a:t>
            </a:r>
            <a:r>
              <a:rPr lang="en-GB" sz="3200" b="1" dirty="0" err="1" smtClean="0"/>
              <a:t>.</a:t>
            </a:r>
            <a:r>
              <a:rPr lang="en-GB" sz="3200" b="1" dirty="0" smtClean="0"/>
              <a:t> local significance, </a:t>
            </a:r>
            <a:r>
              <a:rPr lang="en-GB" sz="3200" dirty="0" smtClean="0"/>
              <a:t> </a:t>
            </a:r>
            <a:r>
              <a:rPr lang="en-GB" sz="3200" dirty="0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GB" sz="3200" dirty="0" smtClean="0">
                <a:solidFill>
                  <a:srgbClr val="FF0000"/>
                </a:solidFill>
              </a:rPr>
              <a:t>t~100 GeV</a:t>
            </a:r>
            <a:r>
              <a:rPr lang="en-GB" sz="3200" dirty="0" smtClean="0"/>
              <a:t> </a:t>
            </a:r>
            <a:endParaRPr lang="fr-FR" sz="3200" dirty="0"/>
          </a:p>
          <a:p>
            <a:pPr lvl="0"/>
            <a:r>
              <a:rPr lang="en-GB" sz="3200" dirty="0" smtClean="0"/>
              <a:t>With the 139 fb-1 ATLAS has observed a </a:t>
            </a:r>
            <a:r>
              <a:rPr lang="en-GB" sz="3200" dirty="0" smtClean="0"/>
              <a:t>          modest </a:t>
            </a:r>
            <a:r>
              <a:rPr lang="en-GB" sz="3200" dirty="0" smtClean="0"/>
              <a:t>excess with </a:t>
            </a:r>
            <a:r>
              <a:rPr lang="en-GB" sz="3200" b="1" dirty="0" smtClean="0"/>
              <a:t>enriched VBF </a:t>
            </a:r>
            <a:r>
              <a:rPr lang="fr-FR" sz="3200" b="1" dirty="0" smtClean="0">
                <a:solidFill>
                  <a:srgbClr val="0070C0"/>
                </a:solidFill>
              </a:rPr>
              <a:t>ATLAS-CONF-2020-032 </a:t>
            </a:r>
            <a:r>
              <a:rPr lang="fr-FR" sz="3200" dirty="0" smtClean="0"/>
              <a:t>at the </a:t>
            </a:r>
            <a:r>
              <a:rPr lang="en-GB" sz="3200" dirty="0" smtClean="0"/>
              <a:t>same mass</a:t>
            </a:r>
          </a:p>
          <a:p>
            <a:pPr lvl="0"/>
            <a:r>
              <a:rPr lang="en-GB" sz="3200" dirty="0" smtClean="0"/>
              <a:t>Not seen in </a:t>
            </a:r>
            <a:r>
              <a:rPr lang="en-GB" sz="3200" b="1" dirty="0" smtClean="0"/>
              <a:t>WW</a:t>
            </a:r>
            <a:r>
              <a:rPr lang="en-GB" sz="3200" dirty="0" smtClean="0"/>
              <a:t> which seems incompatible with  WW/ZZ=2 predicted in SM &amp; MSSM </a:t>
            </a:r>
          </a:p>
          <a:p>
            <a:r>
              <a:rPr lang="en-GB" sz="3200" b="1" dirty="0"/>
              <a:t>Awaiting </a:t>
            </a:r>
            <a:r>
              <a:rPr lang="en-GB" sz="3200" b="1" dirty="0" smtClean="0"/>
              <a:t>CMS </a:t>
            </a:r>
            <a:r>
              <a:rPr lang="en-GB" sz="3200" b="1" dirty="0"/>
              <a:t>results </a:t>
            </a:r>
            <a:r>
              <a:rPr lang="en-GB" sz="3200" dirty="0" smtClean="0"/>
              <a:t> </a:t>
            </a:r>
          </a:p>
          <a:p>
            <a:pPr lvl="0"/>
            <a:endParaRPr lang="en-GB" dirty="0" smtClean="0">
              <a:sym typeface="Wingdings" panose="05000000000000000000" pitchFamily="2" charset="2"/>
            </a:endParaRPr>
          </a:p>
          <a:p>
            <a:pPr lvl="0"/>
            <a:endParaRPr lang="en-GB" dirty="0" smtClean="0">
              <a:sym typeface="Wingdings" panose="05000000000000000000" pitchFamily="2" charset="2"/>
            </a:endParaRPr>
          </a:p>
          <a:p>
            <a:pPr lvl="0"/>
            <a:endParaRPr lang="fr-FR" dirty="0"/>
          </a:p>
          <a:p>
            <a:pPr marL="0" lv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649088" y="128497"/>
            <a:ext cx="3626386" cy="3462428"/>
          </a:xfrm>
          <a:prstGeom prst="rect">
            <a:avLst/>
          </a:prstGeom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IJCLab October 2021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3</a:t>
            </a:fld>
            <a:endParaRPr lang="fr-FR"/>
          </a:p>
        </p:txBody>
      </p:sp>
      <p:pic>
        <p:nvPicPr>
          <p:cNvPr id="7" name="Imag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" b="2438"/>
          <a:stretch>
            <a:fillRect/>
          </a:stretch>
        </p:blipFill>
        <p:spPr bwMode="auto">
          <a:xfrm>
            <a:off x="9090047" y="3827553"/>
            <a:ext cx="3175000" cy="3130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850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82680" cy="1325563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2d indication : a resonance at 400 GeV seen in various modes</a:t>
            </a:r>
            <a:br>
              <a:rPr lang="en-GB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fr-FR" b="1" dirty="0"/>
              <a:t/>
            </a:r>
            <a:br>
              <a:rPr lang="fr-FR" b="1" dirty="0"/>
            </a:b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642760" y="1318661"/>
            <a:ext cx="5638800" cy="503768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dirty="0" smtClean="0"/>
              <a:t>A </a:t>
            </a:r>
            <a:r>
              <a:rPr lang="en-GB" b="1" dirty="0" err="1" smtClean="0">
                <a:solidFill>
                  <a:srgbClr val="00B0F0"/>
                </a:solidFill>
              </a:rPr>
              <a:t>ttbar</a:t>
            </a:r>
            <a:r>
              <a:rPr lang="en-GB" dirty="0" smtClean="0"/>
              <a:t> paper from CMS claims </a:t>
            </a:r>
            <a:r>
              <a:rPr lang="en-GB" dirty="0"/>
              <a:t>a 3.5 </a:t>
            </a:r>
            <a:r>
              <a:rPr lang="en-GB" dirty="0" err="1" smtClean="0"/>
              <a:t>s.d.</a:t>
            </a:r>
            <a:r>
              <a:rPr lang="en-GB" dirty="0" smtClean="0"/>
              <a:t> </a:t>
            </a:r>
            <a:r>
              <a:rPr lang="en-GB" dirty="0"/>
              <a:t>at ~400 </a:t>
            </a:r>
            <a:r>
              <a:rPr lang="en-GB" dirty="0" smtClean="0"/>
              <a:t>GeV </a:t>
            </a:r>
            <a:endParaRPr lang="fr-FR" dirty="0"/>
          </a:p>
          <a:p>
            <a:pPr lvl="0"/>
            <a:r>
              <a:rPr lang="en-GB" dirty="0" smtClean="0"/>
              <a:t>CMS </a:t>
            </a:r>
            <a:r>
              <a:rPr lang="en-GB" dirty="0"/>
              <a:t>took into account interference with the QCD </a:t>
            </a:r>
            <a:r>
              <a:rPr lang="en-GB" dirty="0" smtClean="0"/>
              <a:t>background (major handicap of LHC)</a:t>
            </a:r>
            <a:endParaRPr lang="fr-FR" dirty="0"/>
          </a:p>
          <a:p>
            <a:pPr lvl="0"/>
            <a:r>
              <a:rPr lang="en-GB" dirty="0"/>
              <a:t>Signals were observed by </a:t>
            </a:r>
            <a:r>
              <a:rPr lang="en-GB" b="1" dirty="0"/>
              <a:t>ATLAS</a:t>
            </a:r>
            <a:r>
              <a:rPr lang="en-GB" dirty="0"/>
              <a:t> in </a:t>
            </a:r>
            <a:r>
              <a:rPr lang="en-GB" b="1" dirty="0" err="1" smtClean="0">
                <a:solidFill>
                  <a:srgbClr val="00B0F0"/>
                </a:solidFill>
                <a:latin typeface="Symbol" panose="05050102010706020507" pitchFamily="18" charset="2"/>
              </a:rPr>
              <a:t>tt</a:t>
            </a:r>
            <a:r>
              <a:rPr lang="en-GB" dirty="0" smtClean="0">
                <a:latin typeface="Symbol" panose="05050102010706020507" pitchFamily="18" charset="2"/>
              </a:rPr>
              <a:t>, </a:t>
            </a:r>
            <a:r>
              <a:rPr lang="en-GB" dirty="0" err="1" smtClean="0">
                <a:latin typeface="Symbol" panose="05050102010706020507" pitchFamily="18" charset="2"/>
              </a:rPr>
              <a:t>tt</a:t>
            </a:r>
            <a:r>
              <a:rPr lang="en-GB" dirty="0" err="1" smtClean="0"/>
              <a:t>+b</a:t>
            </a:r>
            <a:r>
              <a:rPr lang="en-GB" dirty="0" smtClean="0"/>
              <a:t> </a:t>
            </a:r>
            <a:r>
              <a:rPr lang="en-GB" dirty="0"/>
              <a:t>and in </a:t>
            </a:r>
            <a:r>
              <a:rPr lang="en-GB" b="1" dirty="0" err="1" smtClean="0">
                <a:solidFill>
                  <a:srgbClr val="00B0F0"/>
                </a:solidFill>
              </a:rPr>
              <a:t>hZ</a:t>
            </a:r>
            <a:r>
              <a:rPr lang="en-GB" dirty="0" err="1" smtClean="0"/>
              <a:t>+b</a:t>
            </a:r>
            <a:r>
              <a:rPr lang="en-GB" dirty="0" smtClean="0"/>
              <a:t> </a:t>
            </a:r>
            <a:endParaRPr lang="fr-FR" dirty="0"/>
          </a:p>
          <a:p>
            <a:pPr lvl="0"/>
            <a:r>
              <a:rPr lang="en-GB" dirty="0"/>
              <a:t>S</a:t>
            </a:r>
            <a:r>
              <a:rPr lang="en-GB" dirty="0" smtClean="0"/>
              <a:t>ignals </a:t>
            </a:r>
            <a:r>
              <a:rPr lang="en-GB" dirty="0"/>
              <a:t>at ~3 </a:t>
            </a:r>
            <a:r>
              <a:rPr lang="en-GB" dirty="0" err="1" smtClean="0"/>
              <a:t>s.d.</a:t>
            </a:r>
            <a:r>
              <a:rPr lang="en-GB" dirty="0" smtClean="0"/>
              <a:t> local, but giving </a:t>
            </a:r>
            <a:r>
              <a:rPr lang="en-GB" b="1" dirty="0"/>
              <a:t>~</a:t>
            </a:r>
            <a:r>
              <a:rPr lang="en-GB" b="1" dirty="0" smtClean="0"/>
              <a:t>6 </a:t>
            </a:r>
            <a:r>
              <a:rPr lang="en-GB" b="1" dirty="0" err="1" smtClean="0"/>
              <a:t>s.d.</a:t>
            </a:r>
            <a:r>
              <a:rPr lang="en-GB" b="1" dirty="0" smtClean="0"/>
              <a:t> global </a:t>
            </a:r>
            <a:r>
              <a:rPr lang="en-GB" dirty="0" smtClean="0"/>
              <a:t>when combined </a:t>
            </a:r>
            <a:endParaRPr lang="fr-FR" dirty="0"/>
          </a:p>
          <a:p>
            <a:pPr lvl="0"/>
            <a:r>
              <a:rPr lang="en-GB" dirty="0"/>
              <a:t>Does not fit </a:t>
            </a:r>
            <a:r>
              <a:rPr lang="en-GB" dirty="0" smtClean="0"/>
              <a:t>with </a:t>
            </a:r>
            <a:r>
              <a:rPr lang="en-GB" b="1" dirty="0" smtClean="0"/>
              <a:t>MSSM</a:t>
            </a:r>
            <a:r>
              <a:rPr lang="en-GB" dirty="0" smtClean="0"/>
              <a:t> </a:t>
            </a:r>
            <a:r>
              <a:rPr lang="en-GB" dirty="0"/>
              <a:t>which would predict </a:t>
            </a:r>
            <a:r>
              <a:rPr lang="en-GB" dirty="0" smtClean="0"/>
              <a:t>~zero for A-&gt;</a:t>
            </a:r>
            <a:r>
              <a:rPr lang="en-GB" dirty="0" err="1" smtClean="0"/>
              <a:t>hZ</a:t>
            </a:r>
            <a:r>
              <a:rPr lang="en-GB" dirty="0" smtClean="0"/>
              <a:t>  </a:t>
            </a:r>
            <a:r>
              <a:rPr lang="en-GB" sz="2200" i="1" dirty="0" smtClean="0">
                <a:solidFill>
                  <a:srgbClr val="FF0000"/>
                </a:solidFill>
              </a:rPr>
              <a:t>1802.09122</a:t>
            </a:r>
            <a:r>
              <a:rPr lang="en-GB" i="1" dirty="0" smtClean="0">
                <a:solidFill>
                  <a:srgbClr val="FF0000"/>
                </a:solidFill>
              </a:rPr>
              <a:t> </a:t>
            </a:r>
          </a:p>
          <a:p>
            <a:pPr lvl="0"/>
            <a:r>
              <a:rPr lang="en-GB" b="1" i="1" dirty="0" smtClean="0"/>
              <a:t>Requires full statistics and ATLAS-CMS mutual confirmation</a:t>
            </a:r>
            <a:endParaRPr lang="fr-FR" b="1" dirty="0"/>
          </a:p>
          <a:p>
            <a:pPr marL="0" lv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>
          <a:xfrm>
            <a:off x="6281560" y="1239837"/>
            <a:ext cx="5839320" cy="4521200"/>
          </a:xfrm>
        </p:spPr>
        <p:txBody>
          <a:bodyPr>
            <a:normAutofit fontScale="92500" lnSpcReduction="10000"/>
          </a:bodyPr>
          <a:lstStyle/>
          <a:p>
            <a:pPr lvl="0"/>
            <a:endParaRPr lang="en-GB" dirty="0" smtClean="0"/>
          </a:p>
          <a:p>
            <a:pPr lvl="0"/>
            <a:r>
              <a:rPr lang="en-GB" dirty="0" smtClean="0"/>
              <a:t>Have </a:t>
            </a:r>
            <a:r>
              <a:rPr lang="en-GB" dirty="0"/>
              <a:t>a look to my two </a:t>
            </a:r>
            <a:r>
              <a:rPr lang="en-GB" dirty="0" err="1"/>
              <a:t>ArXiv</a:t>
            </a:r>
            <a:r>
              <a:rPr lang="en-GB" dirty="0"/>
              <a:t> preprints about anomalies:</a:t>
            </a:r>
            <a:endParaRPr lang="fr-FR" dirty="0"/>
          </a:p>
          <a:p>
            <a:r>
              <a:rPr lang="fr-FR" dirty="0">
                <a:hlinkClick r:id="rId3"/>
              </a:rPr>
              <a:t>https://arxiv.org/abs/2001.04770</a:t>
            </a:r>
            <a:endParaRPr lang="fr-FR" dirty="0"/>
          </a:p>
          <a:p>
            <a:r>
              <a:rPr lang="fr-FR" dirty="0">
                <a:hlinkClick r:id="rId4"/>
              </a:rPr>
              <a:t>https://</a:t>
            </a:r>
            <a:r>
              <a:rPr lang="fr-FR" dirty="0" smtClean="0">
                <a:hlinkClick r:id="rId4"/>
              </a:rPr>
              <a:t>arxiv.org/abs/2003.07112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IJCLab October 2021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4</a:t>
            </a:fld>
            <a:endParaRPr lang="fr-FR" dirty="0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549124"/>
              </p:ext>
            </p:extLst>
          </p:nvPr>
        </p:nvGraphicFramePr>
        <p:xfrm>
          <a:off x="6281560" y="3892708"/>
          <a:ext cx="8742302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1" name="Document" r:id="rId5" imgW="5820825" imgH="1350492" progId="Word.Document.12">
                  <p:embed/>
                </p:oleObj>
              </mc:Choice>
              <mc:Fallback>
                <p:oleObj name="Document" r:id="rId5" imgW="5820825" imgH="13504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81560" y="3892708"/>
                        <a:ext cx="8742302" cy="202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3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245" y="34149"/>
            <a:ext cx="10515600" cy="1325563"/>
          </a:xfrm>
        </p:spPr>
        <p:txBody>
          <a:bodyPr/>
          <a:lstStyle/>
          <a:p>
            <a:r>
              <a:rPr lang="fr-F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Giorgi-</a:t>
            </a:r>
            <a:r>
              <a:rPr lang="fr-FR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Machacek</a:t>
            </a:r>
            <a:r>
              <a:rPr lang="fr-F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pedestrians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5734" y="1442721"/>
            <a:ext cx="9109349" cy="527875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Allows I&gt;1/2 without violating </a:t>
            </a:r>
            <a:r>
              <a:rPr lang="en-GB" b="1" dirty="0" err="1" smtClean="0"/>
              <a:t>Mzcos</a:t>
            </a:r>
            <a:r>
              <a:rPr lang="en-GB" b="1" dirty="0" err="1" smtClean="0">
                <a:latin typeface="Symbol" panose="05050102010706020507" pitchFamily="18" charset="2"/>
              </a:rPr>
              <a:t>q</a:t>
            </a:r>
            <a:r>
              <a:rPr lang="en-GB" b="1" dirty="0" err="1" smtClean="0"/>
              <a:t>w</a:t>
            </a:r>
            <a:r>
              <a:rPr lang="en-GB" b="1" dirty="0" smtClean="0"/>
              <a:t>/Mw=1 </a:t>
            </a:r>
          </a:p>
          <a:p>
            <a:r>
              <a:rPr lang="en-GB" dirty="0" smtClean="0"/>
              <a:t>Is achieved by combining 2 triplets with the same vacuum</a:t>
            </a:r>
            <a:endParaRPr lang="en-GB" b="1" dirty="0" smtClean="0"/>
          </a:p>
          <a:p>
            <a:r>
              <a:rPr lang="en-GB" dirty="0" smtClean="0"/>
              <a:t>Predicts </a:t>
            </a:r>
            <a:r>
              <a:rPr lang="en-GB" b="1" dirty="0" smtClean="0"/>
              <a:t>5-plet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00B0F0"/>
                </a:solidFill>
              </a:rPr>
              <a:t>H++ H+ H0  H- H-- </a:t>
            </a:r>
            <a:r>
              <a:rPr lang="en-GB" dirty="0" smtClean="0"/>
              <a:t>degenerate in mass </a:t>
            </a:r>
          </a:p>
          <a:p>
            <a:r>
              <a:rPr lang="en-GB" b="1" dirty="0" err="1" smtClean="0"/>
              <a:t>Fermiophobic</a:t>
            </a:r>
            <a:r>
              <a:rPr lang="en-GB" dirty="0" smtClean="0"/>
              <a:t>, only produced by </a:t>
            </a:r>
            <a:r>
              <a:rPr lang="en-GB" b="1" dirty="0" smtClean="0">
                <a:solidFill>
                  <a:srgbClr val="FF0000"/>
                </a:solidFill>
              </a:rPr>
              <a:t>VBF</a:t>
            </a:r>
            <a:r>
              <a:rPr lang="en-GB" dirty="0" smtClean="0"/>
              <a:t>  </a:t>
            </a:r>
          </a:p>
          <a:p>
            <a:r>
              <a:rPr lang="en-GB" dirty="0" smtClean="0"/>
              <a:t>H5+ -&gt; WZ is allowed, H5-&gt; ZZ/WW with </a:t>
            </a:r>
            <a:r>
              <a:rPr lang="en-GB" b="1" dirty="0" smtClean="0">
                <a:solidFill>
                  <a:srgbClr val="FF0000"/>
                </a:solidFill>
              </a:rPr>
              <a:t>ZZ/WW~2</a:t>
            </a:r>
            <a:r>
              <a:rPr lang="en-GB" dirty="0" smtClean="0"/>
              <a:t> (instead ½ in MSSM)</a:t>
            </a:r>
          </a:p>
          <a:p>
            <a:r>
              <a:rPr lang="en-GB" dirty="0" smtClean="0"/>
              <a:t>+ 3-plet </a:t>
            </a:r>
            <a:r>
              <a:rPr lang="en-GB" dirty="0" smtClean="0">
                <a:solidFill>
                  <a:srgbClr val="00B0F0"/>
                </a:solidFill>
              </a:rPr>
              <a:t>H3+  H0 (</a:t>
            </a:r>
            <a:r>
              <a:rPr lang="en-GB" b="1" dirty="0" smtClean="0">
                <a:solidFill>
                  <a:srgbClr val="FF0000"/>
                </a:solidFill>
              </a:rPr>
              <a:t>CP odd A-&gt;</a:t>
            </a:r>
            <a:r>
              <a:rPr lang="en-GB" b="1" dirty="0" err="1" smtClean="0">
                <a:solidFill>
                  <a:srgbClr val="FF0000"/>
                </a:solidFill>
              </a:rPr>
              <a:t>hZ</a:t>
            </a:r>
            <a:r>
              <a:rPr lang="en-GB" dirty="0" smtClean="0">
                <a:solidFill>
                  <a:srgbClr val="00B0F0"/>
                </a:solidFill>
              </a:rPr>
              <a:t>)  H3-  </a:t>
            </a:r>
            <a:r>
              <a:rPr lang="en-GB" dirty="0" smtClean="0"/>
              <a:t>degenerate in mass </a:t>
            </a:r>
          </a:p>
          <a:p>
            <a:r>
              <a:rPr lang="en-GB" dirty="0" smtClean="0"/>
              <a:t>+ 2 </a:t>
            </a:r>
            <a:r>
              <a:rPr lang="en-GB" b="1" dirty="0" smtClean="0"/>
              <a:t>singlets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00B0F0"/>
                </a:solidFill>
              </a:rPr>
              <a:t>h(125) and h’(?)  </a:t>
            </a:r>
            <a:r>
              <a:rPr lang="en-GB" b="1" dirty="0" smtClean="0"/>
              <a:t>mixing angle </a:t>
            </a:r>
            <a:r>
              <a:rPr lang="en-GB" b="1" dirty="0" smtClean="0">
                <a:latin typeface="Symbol" panose="05050102010706020507" pitchFamily="18" charset="2"/>
              </a:rPr>
              <a:t>a</a:t>
            </a:r>
            <a:endParaRPr lang="en-GB" b="1" dirty="0" smtClean="0"/>
          </a:p>
          <a:p>
            <a:r>
              <a:rPr lang="en-GB" dirty="0" smtClean="0"/>
              <a:t>Present indications from LHC fix the masses except for h’</a:t>
            </a:r>
          </a:p>
          <a:p>
            <a:r>
              <a:rPr lang="en-GB" dirty="0" smtClean="0"/>
              <a:t>Couplings depend on 2 mixing angles constrained by LHC observations : </a:t>
            </a:r>
            <a:r>
              <a:rPr lang="en-GB" b="1" dirty="0" err="1" smtClean="0"/>
              <a:t>sin</a:t>
            </a:r>
            <a:r>
              <a:rPr lang="en-GB" b="1" dirty="0" err="1" smtClean="0">
                <a:latin typeface="Symbol" panose="05050102010706020507" pitchFamily="18" charset="2"/>
              </a:rPr>
              <a:t>a</a:t>
            </a:r>
            <a:r>
              <a:rPr lang="en-GB" b="1" dirty="0" smtClean="0"/>
              <a:t>~-0.15 and sin</a:t>
            </a:r>
            <a:r>
              <a:rPr lang="en-GB" b="1" dirty="0" smtClean="0">
                <a:latin typeface="Symbol" panose="05050102010706020507" pitchFamily="18" charset="2"/>
              </a:rPr>
              <a:t>q</a:t>
            </a:r>
            <a:r>
              <a:rPr lang="en-GB" b="1" dirty="0" smtClean="0"/>
              <a:t>H~0.5 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IJCLab October 2021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5</a:t>
            </a:fld>
            <a:endParaRPr lang="fr-FR"/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6"/>
          <a:stretch>
            <a:fillRect/>
          </a:stretch>
        </p:blipFill>
        <p:spPr bwMode="auto">
          <a:xfrm>
            <a:off x="9370579" y="346585"/>
            <a:ext cx="292735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13"/>
          <a:stretch/>
        </p:blipFill>
        <p:spPr bwMode="auto">
          <a:xfrm>
            <a:off x="9611140" y="3615506"/>
            <a:ext cx="2345634" cy="18370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229" y="5410851"/>
            <a:ext cx="2686050" cy="78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10196293" y="6150216"/>
            <a:ext cx="1295547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u="sng" dirty="0">
                <a:hlinkClick r:id="rId5"/>
              </a:rPr>
              <a:t>1807.10660</a:t>
            </a:r>
            <a:endParaRPr lang="fr-F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51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Cascades I</a:t>
            </a:r>
            <a:endParaRPr lang="fr-FR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26882" y="1762009"/>
            <a:ext cx="5756564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The picture suggest the presence of many </a:t>
            </a:r>
            <a:r>
              <a:rPr lang="en-GB" b="1" dirty="0" smtClean="0"/>
              <a:t>cascades</a:t>
            </a:r>
            <a:r>
              <a:rPr lang="en-GB" dirty="0" smtClean="0"/>
              <a:t> which allow various strategy of signature</a:t>
            </a:r>
          </a:p>
          <a:p>
            <a:r>
              <a:rPr lang="en-GB" dirty="0" err="1" smtClean="0"/>
              <a:t>ttW</a:t>
            </a:r>
            <a:r>
              <a:rPr lang="en-GB" dirty="0" smtClean="0"/>
              <a:t> and </a:t>
            </a:r>
            <a:r>
              <a:rPr lang="en-GB" dirty="0" err="1" smtClean="0"/>
              <a:t>ttZ</a:t>
            </a:r>
            <a:r>
              <a:rPr lang="en-GB" dirty="0" smtClean="0"/>
              <a:t> seem the most promising channels </a:t>
            </a:r>
          </a:p>
          <a:p>
            <a:r>
              <a:rPr lang="en-GB" dirty="0" err="1" smtClean="0"/>
              <a:t>ttW</a:t>
            </a:r>
            <a:r>
              <a:rPr lang="en-GB" dirty="0" smtClean="0"/>
              <a:t> shows a 50% excess in both experiments  which can be attributed to these cascades</a:t>
            </a:r>
          </a:p>
          <a:p>
            <a:pPr marL="0" indent="0">
              <a:buNone/>
            </a:pPr>
            <a:r>
              <a:rPr lang="fr-FR" dirty="0"/>
              <a:t>   </a:t>
            </a:r>
            <a:r>
              <a:rPr lang="fr-FR" sz="2000" dirty="0">
                <a:solidFill>
                  <a:srgbClr val="FF0000"/>
                </a:solidFill>
              </a:rPr>
              <a:t>2011.03652 </a:t>
            </a:r>
            <a:endParaRPr lang="fr-F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>
          <a:xfrm>
            <a:off x="6864927" y="1690688"/>
            <a:ext cx="5181600" cy="4351338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IJCLab October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6</a:t>
            </a:fld>
            <a:endParaRPr lang="fr-FR"/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164" y="2132243"/>
            <a:ext cx="4606636" cy="373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714" y="4146550"/>
            <a:ext cx="2762250" cy="2711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487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Predicted</a:t>
            </a:r>
            <a:r>
              <a:rPr lang="fr-F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mass </a:t>
            </a:r>
            <a:r>
              <a:rPr lang="fr-FR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spectrum</a:t>
            </a:r>
            <a:r>
              <a:rPr lang="fr-F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Unitary bounds </a:t>
            </a:r>
            <a:r>
              <a:rPr lang="en-GB" dirty="0" smtClean="0"/>
              <a:t>were derived by Aoki and </a:t>
            </a:r>
            <a:r>
              <a:rPr lang="en-GB" dirty="0" err="1" smtClean="0"/>
              <a:t>Kanemura</a:t>
            </a:r>
            <a:r>
              <a:rPr lang="en-GB" dirty="0"/>
              <a:t>:</a:t>
            </a:r>
            <a:r>
              <a:rPr lang="en-GB" dirty="0" smtClean="0"/>
              <a:t> </a:t>
            </a:r>
          </a:p>
          <a:p>
            <a:pPr lvl="0"/>
            <a:r>
              <a:rPr lang="en-GB" dirty="0" smtClean="0"/>
              <a:t>mA&lt;400 GeV </a:t>
            </a:r>
          </a:p>
          <a:p>
            <a:pPr lvl="0"/>
            <a:r>
              <a:rPr lang="en-GB" dirty="0" smtClean="0"/>
              <a:t>mH5&lt;650 GeV</a:t>
            </a:r>
          </a:p>
          <a:p>
            <a:pPr lvl="0"/>
            <a:r>
              <a:rPr lang="en-GB" dirty="0" err="1" smtClean="0"/>
              <a:t>mh</a:t>
            </a:r>
            <a:r>
              <a:rPr lang="en-GB" dirty="0" smtClean="0"/>
              <a:t>’&lt;700 GeV</a:t>
            </a:r>
          </a:p>
          <a:p>
            <a:pPr lvl="0"/>
            <a:r>
              <a:rPr lang="en-GB" dirty="0" err="1" smtClean="0"/>
              <a:t>Zbb</a:t>
            </a:r>
            <a:r>
              <a:rPr lang="en-GB" dirty="0" smtClean="0"/>
              <a:t> suggests that </a:t>
            </a:r>
            <a:r>
              <a:rPr lang="en-GB" b="1" dirty="0" smtClean="0"/>
              <a:t>mH5~√3mA</a:t>
            </a:r>
            <a:r>
              <a:rPr lang="en-GB" dirty="0" smtClean="0"/>
              <a:t>, in </a:t>
            </a:r>
            <a:r>
              <a:rPr lang="en-GB" b="1" dirty="0" smtClean="0"/>
              <a:t>striking agreement</a:t>
            </a:r>
            <a:r>
              <a:rPr lang="en-GB" dirty="0" smtClean="0"/>
              <a:t> with LHC present indications</a:t>
            </a:r>
          </a:p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IJCLab October 2021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7</a:t>
            </a:fld>
            <a:endParaRPr lang="fr-FR" dirty="0"/>
          </a:p>
        </p:txBody>
      </p:sp>
      <p:pic>
        <p:nvPicPr>
          <p:cNvPr id="10" name="Espace réservé du contenu 9"/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" t="2675" r="749" b="23729"/>
          <a:stretch/>
        </p:blipFill>
        <p:spPr bwMode="auto">
          <a:xfrm>
            <a:off x="6019800" y="1551710"/>
            <a:ext cx="5959764" cy="26557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019800" y="438687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i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Mayumi Aoki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i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Tokyo U., ICRR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GB" i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Shinya </a:t>
            </a:r>
            <a:r>
              <a:rPr lang="en-GB" i="1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Kanemura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i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Toyama U.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(Dec 27, 2007)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Published in: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Phys.Rev.D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77 (2008) 9, 095009,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Phys.Rev.D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89 (2014) 5, 059902 (erratum)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e-Print: </a:t>
            </a:r>
            <a:r>
              <a:rPr lang="en-GB" i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0712.4053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3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Cascades II</a:t>
            </a:r>
            <a:endParaRPr lang="fr-FR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94197" y="1780382"/>
            <a:ext cx="6050943" cy="4396582"/>
          </a:xfrm>
        </p:spPr>
        <p:txBody>
          <a:bodyPr>
            <a:normAutofit/>
          </a:bodyPr>
          <a:lstStyle/>
          <a:p>
            <a:r>
              <a:rPr lang="en-GB" dirty="0" smtClean="0"/>
              <a:t>Cascades could also explain the various anomalies recorded by </a:t>
            </a:r>
            <a:r>
              <a:rPr lang="en-GB" b="1" dirty="0" err="1" smtClean="0"/>
              <a:t>Budenbrock</a:t>
            </a:r>
            <a:r>
              <a:rPr lang="en-GB" b="1" dirty="0" smtClean="0"/>
              <a:t> et al </a:t>
            </a:r>
            <a:r>
              <a:rPr lang="en-GB" i="1" u="sng" dirty="0" smtClean="0">
                <a:hlinkClick r:id="rId2"/>
              </a:rPr>
              <a:t>1901.05300</a:t>
            </a:r>
            <a:r>
              <a:rPr lang="en-GB" i="1" u="sng" dirty="0"/>
              <a:t> </a:t>
            </a:r>
            <a:r>
              <a:rPr lang="en-GB" dirty="0" smtClean="0"/>
              <a:t>in ATLAS and CMS</a:t>
            </a:r>
            <a:r>
              <a:rPr lang="en-GB" i="1" u="sng" dirty="0" smtClean="0"/>
              <a:t> 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dirty="0" smtClean="0"/>
              <a:t>They predict </a:t>
            </a:r>
            <a:r>
              <a:rPr lang="en-GB" b="1" dirty="0" smtClean="0"/>
              <a:t>additional scalars H(270) S(150) </a:t>
            </a:r>
            <a:r>
              <a:rPr lang="en-GB" dirty="0" smtClean="0"/>
              <a:t>which tend to cascade into each other H-&gt;SS* and H-&gt;</a:t>
            </a:r>
            <a:r>
              <a:rPr lang="en-GB" dirty="0" err="1" smtClean="0"/>
              <a:t>Sh</a:t>
            </a:r>
            <a:r>
              <a:rPr lang="en-GB" dirty="0" smtClean="0"/>
              <a:t>(125) </a:t>
            </a:r>
          </a:p>
          <a:p>
            <a:r>
              <a:rPr lang="en-GB" dirty="0" smtClean="0"/>
              <a:t>Evidence ~5 </a:t>
            </a:r>
            <a:r>
              <a:rPr lang="en-GB" dirty="0" err="1" smtClean="0"/>
              <a:t>s.d.</a:t>
            </a:r>
            <a:r>
              <a:rPr lang="en-GB" dirty="0" smtClean="0"/>
              <a:t> for </a:t>
            </a:r>
            <a:r>
              <a:rPr lang="en-GB" b="1" dirty="0" smtClean="0">
                <a:solidFill>
                  <a:srgbClr val="FF0000"/>
                </a:solidFill>
              </a:rPr>
              <a:t>S(151)-&gt; </a:t>
            </a:r>
            <a:r>
              <a:rPr lang="en-GB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gg</a:t>
            </a:r>
            <a:r>
              <a:rPr lang="en-GB" b="1" dirty="0" err="1" smtClean="0">
                <a:solidFill>
                  <a:srgbClr val="FF0000"/>
                </a:solidFill>
              </a:rPr>
              <a:t>+Etmiss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by comb.</a:t>
            </a:r>
            <a:r>
              <a:rPr lang="en-GB" b="1" dirty="0" smtClean="0"/>
              <a:t> </a:t>
            </a:r>
            <a:r>
              <a:rPr lang="en-GB" dirty="0" smtClean="0"/>
              <a:t>ATLAS &amp; CMS </a:t>
            </a:r>
            <a:r>
              <a:rPr lang="en-GB" i="1" u="sng" dirty="0" smtClean="0">
                <a:hlinkClick r:id="rId3"/>
              </a:rPr>
              <a:t>2109.02650</a:t>
            </a:r>
            <a:endParaRPr lang="en-GB" dirty="0" smtClean="0"/>
          </a:p>
          <a:p>
            <a:r>
              <a:rPr lang="en-GB" dirty="0" smtClean="0"/>
              <a:t>Both mechanisms at work ?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F. Richard IJCLab October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8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H5-&gt;</a:t>
            </a:r>
            <a:r>
              <a:rPr lang="en-GB" dirty="0" err="1" smtClean="0">
                <a:solidFill>
                  <a:srgbClr val="00B0F0"/>
                </a:solidFill>
              </a:rPr>
              <a:t>ttW</a:t>
            </a:r>
            <a:r>
              <a:rPr lang="en-GB" dirty="0" smtClean="0">
                <a:solidFill>
                  <a:srgbClr val="00B0F0"/>
                </a:solidFill>
              </a:rPr>
              <a:t>/Z -&gt;</a:t>
            </a:r>
            <a:r>
              <a:rPr lang="en-GB" dirty="0" err="1" smtClean="0">
                <a:solidFill>
                  <a:srgbClr val="00B0F0"/>
                </a:solidFill>
              </a:rPr>
              <a:t>bbWWW</a:t>
            </a:r>
            <a:r>
              <a:rPr lang="en-GB" dirty="0" smtClean="0">
                <a:solidFill>
                  <a:srgbClr val="00B0F0"/>
                </a:solidFill>
              </a:rPr>
              <a:t>/Z</a:t>
            </a:r>
          </a:p>
          <a:p>
            <a:r>
              <a:rPr lang="en-GB" dirty="0" smtClean="0">
                <a:solidFill>
                  <a:srgbClr val="00B0F0"/>
                </a:solidFill>
              </a:rPr>
              <a:t>H5-&gt;(</a:t>
            </a:r>
            <a:r>
              <a:rPr lang="en-GB" dirty="0" err="1" smtClean="0">
                <a:solidFill>
                  <a:srgbClr val="00B0F0"/>
                </a:solidFill>
              </a:rPr>
              <a:t>hW,tb</a:t>
            </a:r>
            <a:r>
              <a:rPr lang="en-GB" dirty="0" smtClean="0">
                <a:solidFill>
                  <a:srgbClr val="00B0F0"/>
                </a:solidFill>
              </a:rPr>
              <a:t>)W/Z-&gt;</a:t>
            </a:r>
            <a:r>
              <a:rPr lang="en-GB" dirty="0" err="1" smtClean="0">
                <a:solidFill>
                  <a:srgbClr val="00B0F0"/>
                </a:solidFill>
              </a:rPr>
              <a:t>bbW+W</a:t>
            </a:r>
            <a:r>
              <a:rPr lang="en-GB" dirty="0" smtClean="0">
                <a:solidFill>
                  <a:srgbClr val="00B0F0"/>
                </a:solidFill>
              </a:rPr>
              <a:t>-/Z</a:t>
            </a:r>
          </a:p>
          <a:p>
            <a:r>
              <a:rPr lang="en-GB" dirty="0" smtClean="0">
                <a:solidFill>
                  <a:srgbClr val="00B0F0"/>
                </a:solidFill>
              </a:rPr>
              <a:t>H5++-&gt;(</a:t>
            </a:r>
            <a:r>
              <a:rPr lang="en-GB" dirty="0" err="1" smtClean="0">
                <a:solidFill>
                  <a:srgbClr val="00B0F0"/>
                </a:solidFill>
              </a:rPr>
              <a:t>hW,tb</a:t>
            </a:r>
            <a:r>
              <a:rPr lang="en-GB" dirty="0" smtClean="0">
                <a:solidFill>
                  <a:srgbClr val="00B0F0"/>
                </a:solidFill>
              </a:rPr>
              <a:t>)W+-&gt;</a:t>
            </a:r>
            <a:r>
              <a:rPr lang="en-GB" dirty="0" err="1" smtClean="0">
                <a:solidFill>
                  <a:srgbClr val="00B0F0"/>
                </a:solidFill>
              </a:rPr>
              <a:t>bbW+W</a:t>
            </a:r>
            <a:r>
              <a:rPr lang="en-GB" dirty="0" smtClean="0">
                <a:solidFill>
                  <a:srgbClr val="00B0F0"/>
                </a:solidFill>
              </a:rPr>
              <a:t>+</a:t>
            </a:r>
          </a:p>
          <a:p>
            <a:endParaRPr lang="en-GB" dirty="0"/>
          </a:p>
        </p:txBody>
      </p:sp>
      <p:pic>
        <p:nvPicPr>
          <p:cNvPr id="9" name="Espace réservé du contenu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7226" y="3220493"/>
            <a:ext cx="4406747" cy="3046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914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for an extended GM</a:t>
            </a:r>
            <a:endParaRPr lang="en-GB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699715" y="1510749"/>
            <a:ext cx="11298803" cy="466621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Is GM satisfying the various observations ?</a:t>
            </a:r>
          </a:p>
          <a:p>
            <a:r>
              <a:rPr lang="en-GB" dirty="0" smtClean="0"/>
              <a:t>The answer is NO, in particular for what concerns the </a:t>
            </a:r>
            <a:r>
              <a:rPr lang="en-GB" b="1" dirty="0" smtClean="0"/>
              <a:t>fermionic couplings </a:t>
            </a:r>
            <a:r>
              <a:rPr lang="en-GB" dirty="0" smtClean="0"/>
              <a:t>of A(400) which tell us that </a:t>
            </a:r>
            <a:r>
              <a:rPr lang="en-GB" b="1" dirty="0" err="1" smtClean="0">
                <a:solidFill>
                  <a:srgbClr val="FF0000"/>
                </a:solidFill>
              </a:rPr>
              <a:t>Yt~SM</a:t>
            </a:r>
            <a:r>
              <a:rPr lang="en-GB" dirty="0" smtClean="0"/>
              <a:t> while </a:t>
            </a:r>
            <a:r>
              <a:rPr lang="en-GB" b="1" dirty="0" err="1" smtClean="0">
                <a:solidFill>
                  <a:srgbClr val="FF0000"/>
                </a:solidFill>
              </a:rPr>
              <a:t>Yb</a:t>
            </a:r>
            <a:r>
              <a:rPr lang="en-GB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,t</a:t>
            </a:r>
            <a:r>
              <a:rPr lang="en-GB" b="1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 &gt;&gt; SM and GM</a:t>
            </a:r>
          </a:p>
          <a:p>
            <a:r>
              <a:rPr lang="en-GB" dirty="0" smtClean="0"/>
              <a:t>The remedy is to add an </a:t>
            </a:r>
            <a:r>
              <a:rPr lang="en-GB" b="1" dirty="0" smtClean="0"/>
              <a:t>extra doublet </a:t>
            </a:r>
            <a:r>
              <a:rPr lang="en-GB" dirty="0" smtClean="0"/>
              <a:t>and benefit from an enhancement of Yb</a:t>
            </a:r>
            <a:r>
              <a:rPr lang="en-GB" dirty="0" smtClean="0">
                <a:latin typeface="Symbol" panose="05050102010706020507" pitchFamily="18" charset="2"/>
              </a:rPr>
              <a:t>,t</a:t>
            </a:r>
            <a:r>
              <a:rPr lang="en-GB" dirty="0" smtClean="0"/>
              <a:t>~tan</a:t>
            </a:r>
            <a:r>
              <a:rPr lang="en-GB" dirty="0" smtClean="0">
                <a:latin typeface="Symbol" panose="05050102010706020507" pitchFamily="18" charset="2"/>
              </a:rPr>
              <a:t>b~25</a:t>
            </a:r>
            <a:r>
              <a:rPr lang="en-GB" dirty="0" smtClean="0"/>
              <a:t> as in MSSM. Too naïve since then Yt~1/</a:t>
            </a:r>
            <a:r>
              <a:rPr lang="en-GB" dirty="0" err="1" smtClean="0"/>
              <a:t>tan</a:t>
            </a:r>
            <a:r>
              <a:rPr lang="en-GB" dirty="0" err="1" smtClean="0">
                <a:latin typeface="Symbol" panose="05050102010706020507" pitchFamily="18" charset="2"/>
              </a:rPr>
              <a:t>b</a:t>
            </a:r>
            <a:r>
              <a:rPr lang="en-GB" dirty="0" smtClean="0"/>
              <a:t> </a:t>
            </a:r>
          </a:p>
          <a:p>
            <a:r>
              <a:rPr lang="en-GB" dirty="0" smtClean="0"/>
              <a:t>A solution is provided by </a:t>
            </a:r>
            <a:r>
              <a:rPr lang="en-GB" dirty="0"/>
              <a:t>the Aligned-Two-Higgs-Doublet-Scheme mechanism </a:t>
            </a:r>
            <a:r>
              <a:rPr lang="en-GB" b="1" dirty="0"/>
              <a:t>A2HDS</a:t>
            </a:r>
            <a:r>
              <a:rPr lang="en-GB" dirty="0"/>
              <a:t>, a more general scheme </a:t>
            </a:r>
            <a:r>
              <a:rPr lang="en-GB" dirty="0" smtClean="0"/>
              <a:t>sufficient </a:t>
            </a:r>
            <a:r>
              <a:rPr lang="en-GB" dirty="0"/>
              <a:t>to suppress FCNC </a:t>
            </a:r>
            <a:r>
              <a:rPr lang="en-GB" dirty="0" smtClean="0"/>
              <a:t>transitions, </a:t>
            </a:r>
            <a:r>
              <a:rPr lang="en-GB" dirty="0"/>
              <a:t>which </a:t>
            </a:r>
            <a:r>
              <a:rPr lang="en-GB" dirty="0" smtClean="0"/>
              <a:t>assumes </a:t>
            </a:r>
            <a:r>
              <a:rPr lang="en-GB" b="1" dirty="0" smtClean="0"/>
              <a:t>Y2f=</a:t>
            </a:r>
            <a:r>
              <a:rPr lang="en-GB" b="1" dirty="0" smtClean="0">
                <a:latin typeface="Symbol" panose="05050102010706020507" pitchFamily="18" charset="2"/>
              </a:rPr>
              <a:t>x</a:t>
            </a:r>
            <a:r>
              <a:rPr lang="en-GB" b="1" dirty="0" smtClean="0"/>
              <a:t>fY1f</a:t>
            </a:r>
            <a:r>
              <a:rPr lang="fr-FR" dirty="0" smtClean="0"/>
              <a:t> </a:t>
            </a:r>
            <a:r>
              <a:rPr lang="en-GB" dirty="0" smtClean="0"/>
              <a:t>where </a:t>
            </a:r>
            <a:r>
              <a:rPr lang="en-GB" dirty="0"/>
              <a:t>Y1f and Y2f are the Yukawa couplings to the two doublets </a:t>
            </a:r>
            <a:r>
              <a:rPr lang="en-GB" dirty="0" smtClean="0">
                <a:latin typeface="Symbol" panose="05050102010706020507" pitchFamily="18" charset="2"/>
              </a:rPr>
              <a:t>f</a:t>
            </a:r>
            <a:r>
              <a:rPr lang="en-GB" dirty="0" smtClean="0"/>
              <a:t>1 </a:t>
            </a:r>
            <a:r>
              <a:rPr lang="en-GB" dirty="0"/>
              <a:t>and </a:t>
            </a:r>
            <a:r>
              <a:rPr lang="en-GB" dirty="0">
                <a:latin typeface="Symbol" panose="05050102010706020507" pitchFamily="18" charset="2"/>
              </a:rPr>
              <a:t>f</a:t>
            </a:r>
            <a:r>
              <a:rPr lang="en-GB" dirty="0" smtClean="0"/>
              <a:t>2</a:t>
            </a:r>
            <a:r>
              <a:rPr lang="en-GB" dirty="0"/>
              <a:t>, and where </a:t>
            </a:r>
            <a:r>
              <a:rPr lang="en-GB" b="1" dirty="0" err="1" smtClean="0">
                <a:latin typeface="Symbol" panose="05050102010706020507" pitchFamily="18" charset="2"/>
              </a:rPr>
              <a:t>x</a:t>
            </a:r>
            <a:r>
              <a:rPr lang="en-GB" b="1" dirty="0" err="1" smtClean="0"/>
              <a:t>f</a:t>
            </a:r>
            <a:r>
              <a:rPr lang="en-GB" dirty="0" smtClean="0"/>
              <a:t> </a:t>
            </a:r>
            <a:r>
              <a:rPr lang="en-GB" dirty="0"/>
              <a:t>is an arbitrary constant which can be complex and differ for top, bottom and </a:t>
            </a:r>
            <a:r>
              <a:rPr lang="en-GB" dirty="0" smtClean="0"/>
              <a:t>lepton</a:t>
            </a:r>
          </a:p>
          <a:p>
            <a:r>
              <a:rPr lang="en-GB" dirty="0" smtClean="0"/>
              <a:t>Solves the problem ! </a:t>
            </a:r>
            <a:r>
              <a:rPr lang="en-GB" i="1" dirty="0">
                <a:hlinkClick r:id="rId2"/>
              </a:rPr>
              <a:t>0908.1554</a:t>
            </a:r>
            <a:r>
              <a:rPr lang="en-GB" i="1" dirty="0"/>
              <a:t> </a:t>
            </a:r>
            <a:endParaRPr lang="fr-FR" dirty="0"/>
          </a:p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Richard IJCLab October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30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76724</TotalTime>
  <Words>1878</Words>
  <Application>Microsoft Office PowerPoint</Application>
  <PresentationFormat>Grand écran</PresentationFormat>
  <Paragraphs>213</Paragraphs>
  <Slides>27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Symbol</vt:lpstr>
      <vt:lpstr>Times New Roman</vt:lpstr>
      <vt:lpstr>Wingdings</vt:lpstr>
      <vt:lpstr>Thème Office</vt:lpstr>
      <vt:lpstr>Document</vt:lpstr>
      <vt:lpstr>Global interpretation of LHC indications within the Georgi-Machacek Higgs model </vt:lpstr>
      <vt:lpstr>Introduction</vt:lpstr>
      <vt:lpstr>       1st indication : ZZ into four leptons </vt:lpstr>
      <vt:lpstr>  2d indication : a resonance at 400 GeV seen in various modes   </vt:lpstr>
      <vt:lpstr>    Giorgi-Machacek for pedestrians</vt:lpstr>
      <vt:lpstr>Cascades I</vt:lpstr>
      <vt:lpstr>Predicted mass spectrum </vt:lpstr>
      <vt:lpstr>Cascades II</vt:lpstr>
      <vt:lpstr>Need for an extended GM</vt:lpstr>
      <vt:lpstr>Extended GM model</vt:lpstr>
      <vt:lpstr>Conclusions</vt:lpstr>
      <vt:lpstr>APPENDIX</vt:lpstr>
      <vt:lpstr>Présentation PowerPoint</vt:lpstr>
      <vt:lpstr>        Prospects for a LC </vt:lpstr>
      <vt:lpstr>What about h(96) ?</vt:lpstr>
      <vt:lpstr>Is there an h’ candidate in LHC data ?</vt:lpstr>
      <vt:lpstr>Most recent candidates</vt:lpstr>
      <vt:lpstr>Georgi-Machacek Couplings</vt:lpstr>
      <vt:lpstr>Problems with A(400)</vt:lpstr>
      <vt:lpstr>Top-down approach to GM </vt:lpstr>
      <vt:lpstr>High energy cross-sections </vt:lpstr>
      <vt:lpstr>                     Update from ATLAS</vt:lpstr>
      <vt:lpstr>What about g-2 ?</vt:lpstr>
      <vt:lpstr>Precision measurements</vt:lpstr>
      <vt:lpstr>                      LUMINOSITY at 1 TeV</vt:lpstr>
      <vt:lpstr>Présentation PowerPoint</vt:lpstr>
      <vt:lpstr>Présentation PowerPoint</vt:lpstr>
    </vt:vector>
  </TitlesOfParts>
  <Company>LAL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can we expect at a TeV collider from   LHC results ?</dc:title>
  <dc:creator>RICHARD</dc:creator>
  <cp:lastModifiedBy>RICHARD</cp:lastModifiedBy>
  <cp:revision>216</cp:revision>
  <dcterms:created xsi:type="dcterms:W3CDTF">2020-05-29T11:56:46Z</dcterms:created>
  <dcterms:modified xsi:type="dcterms:W3CDTF">2021-10-11T08:17:59Z</dcterms:modified>
</cp:coreProperties>
</file>