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92" r:id="rId5"/>
    <p:sldId id="295" r:id="rId6"/>
    <p:sldId id="302" r:id="rId7"/>
    <p:sldId id="299" r:id="rId8"/>
    <p:sldId id="298" r:id="rId9"/>
    <p:sldId id="264" r:id="rId10"/>
    <p:sldId id="296" r:id="rId11"/>
    <p:sldId id="297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>
        <p:scale>
          <a:sx n="71" d="100"/>
          <a:sy n="71" d="100"/>
        </p:scale>
        <p:origin x="6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735931-BF2D-4891-998B-35844B661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613645-4B96-4EB1-810D-41ED0EA2C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88D6A3-4FB6-4465-9493-7A5FA763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C6EA06-9101-4676-9150-BE3A7A6B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CA28A8-71B1-471C-BBF9-67DAEB60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781F1-8EB6-42C0-851D-614F753D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E3503E-5186-4012-AD7E-1453D38A3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AF2934-C976-4399-AEEB-82ED979E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AB3597-399A-4991-B6C3-46981E25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886E8A6-C34C-4130-8E75-EB9CA9EA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3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F3E2265-B57C-4543-9E5A-0E93243E9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5931FBF-7EDC-41F4-ADBE-D34357442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20E562-58FE-457A-B925-C2165B49D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49849F-6F82-4F60-ADDF-4480BBCC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B2C5C8-2337-4A8E-8D1B-60880408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6B509-117E-45F2-B254-FD002ED0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90AAAA-C2D3-48E2-B6CF-38D500304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5FAE04-F959-4FA2-9D4D-B83F3F8F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7D6930-7FBE-4B6F-B1AC-8FC17AF78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DF2828-04FA-43CB-A3DB-08DA3B63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AF886-4CBC-4D1A-8066-AC2FD9DEF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DA82FB-C9D0-432E-BF69-3ED851782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9959C1-8602-45EB-A62E-9C6A1729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8B373B-1B72-40E0-B2EC-4541E42A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D6FB0F-F4D7-4AD7-8FFC-6DD16B9E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B7EC2-79A5-4ADF-91FD-9B883D87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A7A8DA-9F85-4CC9-B4EF-BFEE27665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5FB70C4-B2CF-46B5-9396-24672C029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D11C5C5-B57E-4F40-A85F-4EB41256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2B5F91-D24B-4C68-A059-6FE03D38F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5CACB5-0104-4089-967F-F0AF2D91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6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2E9C-085C-4881-AA91-27876BA9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60B512-A2BB-4B18-BE27-32CEE0D36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61F02E3-6D58-467C-A729-07BA5DA15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68772DB-B338-4F16-9400-B14063981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9948723-CC19-46A5-B8F0-BD7B70D98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C1F3923-A914-495D-80E2-C3CE8013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9A16C8A-8635-4A22-8D8F-4EAD5A22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373BF38-9767-49BB-9EF2-9C1FF68F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1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58713-4597-45A6-A74C-4DCE7E16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DB6839E-BE5E-460B-BE96-A582CB4F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F4189CB-9A68-48CA-9528-7A096B4C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7B7FAF-0135-41AE-BC78-80528CC3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1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2A0066-C719-4DAF-86FC-3958199C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316EA3-1925-48F2-8E85-EAF31D7A5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EEB5EC-084B-414D-9C00-89C2E5B2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7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92555-4152-4C83-98B5-1C1A2D49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6488C96-03AC-443A-9DD2-CC3A9AC34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51C71FA-E2A7-4F6A-A2EB-F3615FC6A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EC7DEF-82B9-4231-8105-C72FD318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738D1FC-D7C1-4410-B06D-1C473F7D0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7E5791-560C-45A0-A5D6-E299FE94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9F8DA-4F63-4AED-BC4E-0375A74C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E591A89-A8E9-409A-A222-DBD5C99430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61C368-0735-41AB-B5DB-2197FB6DF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B757CF-D744-47C8-825A-E2E3CAC04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A48CD38-0B1C-4663-A7D8-F507F4A4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55BDC5-A688-4EBC-B317-07C1B3D3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9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CF678C-0DAE-49E9-9030-88F5D2F7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4B0F16-A616-439D-9712-F6FE84A44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085494-C275-44E8-968D-2F061C146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36831-53F8-4922-B482-7AEC5566919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20018E-46B9-4B42-B69F-28CAF2499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4D4CD23-B6CB-4E93-AE22-5CF7EAE99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C4BAD-DCAC-4230-93A0-45A51417CA95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1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 /><Relationship Id="rId2" Type="http://schemas.openxmlformats.org/officeDocument/2006/relationships/image" Target="../media/image18.emf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emf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article/10.1088/1674-1137/ac2a95/meta" TargetMode="External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jpeg" /><Relationship Id="rId4" Type="http://schemas.microsoft.com/office/2007/relationships/hdphoto" Target="../media/hdphoto1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3.png" /><Relationship Id="rId5" Type="http://schemas.openxmlformats.org/officeDocument/2006/relationships/image" Target="../media/image12.jpeg" /><Relationship Id="rId4" Type="http://schemas.openxmlformats.org/officeDocument/2006/relationships/image" Target="../media/image11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4" Type="http://schemas.openxmlformats.org/officeDocument/2006/relationships/hyperlink" Target="https://physics.nist.gov/" TargetMode="Externa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56B89-1990-4940-A99D-0AFD72EC01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Irradiation capabilities for nuclear and high energy physics research at the LUE-40 </a:t>
            </a:r>
            <a:r>
              <a:rPr lang="en-US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linac</a:t>
            </a:r>
            <a:endParaRPr lang="en-US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E42E768-C26C-475B-B063-985B4BEB19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ea typeface="+mn-lt"/>
                <a:cs typeface="+mn-lt"/>
              </a:rPr>
              <a:t>M.I. </a:t>
            </a:r>
            <a:r>
              <a:rPr lang="en-US" dirty="0" err="1">
                <a:ea typeface="+mn-lt"/>
                <a:cs typeface="+mn-lt"/>
              </a:rPr>
              <a:t>Ayzatsky</a:t>
            </a:r>
            <a:r>
              <a:rPr lang="en-US" dirty="0">
                <a:ea typeface="+mn-lt"/>
                <a:cs typeface="+mn-lt"/>
              </a:rPr>
              <a:t>, V.N. </a:t>
            </a:r>
            <a:r>
              <a:rPr lang="en-US" dirty="0" err="1">
                <a:ea typeface="+mn-lt"/>
                <a:cs typeface="+mn-lt"/>
              </a:rPr>
              <a:t>Boriskin</a:t>
            </a:r>
            <a:r>
              <a:rPr lang="en-US" dirty="0">
                <a:ea typeface="+mn-lt"/>
                <a:cs typeface="+mn-lt"/>
              </a:rPr>
              <a:t>, O.S. </a:t>
            </a:r>
            <a:r>
              <a:rPr lang="en-US" dirty="0" err="1">
                <a:ea typeface="+mn-lt"/>
                <a:cs typeface="+mn-lt"/>
              </a:rPr>
              <a:t>Deiev</a:t>
            </a:r>
            <a:r>
              <a:rPr lang="en-US" dirty="0">
                <a:ea typeface="+mn-lt"/>
                <a:cs typeface="+mn-lt"/>
              </a:rPr>
              <a:t>, V.M. </a:t>
            </a:r>
            <a:r>
              <a:rPr lang="en-US" dirty="0" err="1">
                <a:ea typeface="+mn-lt"/>
                <a:cs typeface="+mn-lt"/>
              </a:rPr>
              <a:t>Vereschaka</a:t>
            </a:r>
            <a:r>
              <a:rPr lang="en-US" dirty="0">
                <a:ea typeface="+mn-lt"/>
                <a:cs typeface="+mn-lt"/>
              </a:rPr>
              <a:t>, R.M. </a:t>
            </a:r>
            <a:r>
              <a:rPr lang="en-US" dirty="0" err="1">
                <a:ea typeface="+mn-lt"/>
                <a:cs typeface="+mn-lt"/>
              </a:rPr>
              <a:t>Dronov</a:t>
            </a:r>
            <a:r>
              <a:rPr lang="en-US" dirty="0">
                <a:ea typeface="+mn-lt"/>
                <a:cs typeface="+mn-lt"/>
              </a:rPr>
              <a:t>, V.F. </a:t>
            </a:r>
            <a:r>
              <a:rPr lang="en-US" dirty="0" err="1">
                <a:ea typeface="+mn-lt"/>
                <a:cs typeface="+mn-lt"/>
              </a:rPr>
              <a:t>Zhiglo</a:t>
            </a:r>
            <a:r>
              <a:rPr lang="en-US" dirty="0">
                <a:ea typeface="+mn-lt"/>
                <a:cs typeface="+mn-lt"/>
              </a:rPr>
              <a:t>, I.M. Zaitsev, </a:t>
            </a:r>
            <a:r>
              <a:rPr lang="en-US" dirty="0" err="1">
                <a:ea typeface="+mn-lt"/>
                <a:cs typeface="+mn-lt"/>
              </a:rPr>
              <a:t>K.Yu</a:t>
            </a:r>
            <a:r>
              <a:rPr lang="en-US" dirty="0">
                <a:ea typeface="+mn-lt"/>
                <a:cs typeface="+mn-lt"/>
              </a:rPr>
              <a:t>. Kramarenko, V.A. </a:t>
            </a:r>
            <a:r>
              <a:rPr lang="en-US" dirty="0" err="1">
                <a:ea typeface="+mn-lt"/>
                <a:cs typeface="+mn-lt"/>
              </a:rPr>
              <a:t>Kushnir</a:t>
            </a:r>
            <a:r>
              <a:rPr lang="en-US" dirty="0">
                <a:ea typeface="+mn-lt"/>
                <a:cs typeface="+mn-lt"/>
              </a:rPr>
              <a:t>, V.V. Mytrochenko, A.M. </a:t>
            </a:r>
            <a:r>
              <a:rPr lang="en-US" dirty="0" err="1">
                <a:ea typeface="+mn-lt"/>
                <a:cs typeface="+mn-lt"/>
              </a:rPr>
              <a:t>Opanasenko</a:t>
            </a:r>
            <a:r>
              <a:rPr lang="en-US" dirty="0">
                <a:ea typeface="+mn-lt"/>
                <a:cs typeface="+mn-lt"/>
              </a:rPr>
              <a:t>, S.N. Olejnik, S.O. </a:t>
            </a:r>
            <a:r>
              <a:rPr lang="en-US" dirty="0" err="1">
                <a:ea typeface="+mn-lt"/>
                <a:cs typeface="+mn-lt"/>
              </a:rPr>
              <a:t>Perezhogin</a:t>
            </a:r>
            <a:r>
              <a:rPr lang="en-US" dirty="0">
                <a:ea typeface="+mn-lt"/>
                <a:cs typeface="+mn-lt"/>
              </a:rPr>
              <a:t>, O.O. </a:t>
            </a:r>
            <a:r>
              <a:rPr lang="en-US" dirty="0" err="1">
                <a:ea typeface="+mn-lt"/>
                <a:cs typeface="+mn-lt"/>
              </a:rPr>
              <a:t>Repikhov</a:t>
            </a:r>
            <a:r>
              <a:rPr lang="en-US" dirty="0">
                <a:ea typeface="+mn-lt"/>
                <a:cs typeface="+mn-lt"/>
              </a:rPr>
              <a:t>, L.I. </a:t>
            </a:r>
            <a:r>
              <a:rPr lang="en-US" dirty="0" err="1">
                <a:ea typeface="+mn-lt"/>
                <a:cs typeface="+mn-lt"/>
              </a:rPr>
              <a:t>Selivanov</a:t>
            </a:r>
            <a:r>
              <a:rPr lang="en-US" dirty="0">
                <a:ea typeface="+mn-lt"/>
                <a:cs typeface="+mn-lt"/>
              </a:rPr>
              <a:t>, B.I. </a:t>
            </a:r>
            <a:r>
              <a:rPr lang="en-US" dirty="0" err="1">
                <a:ea typeface="+mn-lt"/>
                <a:cs typeface="+mn-lt"/>
              </a:rPr>
              <a:t>Shramenko</a:t>
            </a:r>
            <a:r>
              <a:rPr lang="en-US" dirty="0">
                <a:ea typeface="+mn-lt"/>
                <a:cs typeface="+mn-lt"/>
              </a:rPr>
              <a:t>, I.S. </a:t>
            </a:r>
            <a:r>
              <a:rPr lang="en-US" dirty="0" err="1">
                <a:ea typeface="+mn-lt"/>
                <a:cs typeface="+mn-lt"/>
              </a:rPr>
              <a:t>Timchenko</a:t>
            </a:r>
            <a:r>
              <a:rPr lang="en-US" dirty="0">
                <a:ea typeface="+mn-lt"/>
                <a:cs typeface="+mn-lt"/>
              </a:rPr>
              <a:t>, V.I. </a:t>
            </a:r>
            <a:r>
              <a:rPr lang="en-US" dirty="0" err="1">
                <a:ea typeface="+mn-lt"/>
                <a:cs typeface="+mn-lt"/>
              </a:rPr>
              <a:t>Tatanov</a:t>
            </a:r>
            <a:r>
              <a:rPr lang="en-US" dirty="0">
                <a:ea typeface="+mn-lt"/>
                <a:cs typeface="+mn-lt"/>
              </a:rPr>
              <a:t>, V.L. </a:t>
            </a:r>
            <a:r>
              <a:rPr lang="en-US" dirty="0" err="1">
                <a:ea typeface="+mn-lt"/>
                <a:cs typeface="+mn-lt"/>
              </a:rPr>
              <a:t>Uvarov</a:t>
            </a:r>
            <a:r>
              <a:rPr lang="en-US" dirty="0">
                <a:ea typeface="+mn-lt"/>
                <a:cs typeface="+mn-lt"/>
              </a:rPr>
              <a:t>, I.V. </a:t>
            </a:r>
            <a:r>
              <a:rPr lang="en-US" dirty="0" err="1">
                <a:ea typeface="+mn-lt"/>
                <a:cs typeface="+mn-lt"/>
              </a:rPr>
              <a:t>Khodak</a:t>
            </a:r>
            <a:r>
              <a:rPr lang="en-US" dirty="0">
                <a:ea typeface="+mn-lt"/>
                <a:cs typeface="+mn-lt"/>
              </a:rPr>
              <a:t>, V.O. </a:t>
            </a:r>
            <a:r>
              <a:rPr lang="en-US" dirty="0" err="1">
                <a:ea typeface="+mn-lt"/>
                <a:cs typeface="+mn-lt"/>
              </a:rPr>
              <a:t>Tsymbal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Yu.D</a:t>
            </a:r>
            <a:r>
              <a:rPr lang="en-US" dirty="0">
                <a:ea typeface="+mn-lt"/>
                <a:cs typeface="+mn-lt"/>
              </a:rPr>
              <a:t>. Tur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F3611-77AD-4B2E-91C4-7D33EFCA94BD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1809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CC243-00C0-434E-928D-7C2AF8C5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0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Permanent dipole magnet </a:t>
            </a:r>
            <a:r>
              <a:rPr lang="en-US" sz="4400" dirty="0"/>
              <a:t>to obtain “pure” beam of bremsstrahlung quanta when studying the cross sections of multiparticle photonuclear reactions </a:t>
            </a:r>
            <a:endParaRPr lang="en-US" dirty="0"/>
          </a:p>
        </p:txBody>
      </p:sp>
      <p:pic>
        <p:nvPicPr>
          <p:cNvPr id="1026" name="Рисунок 2">
            <a:extLst>
              <a:ext uri="{FF2B5EF4-FFF2-40B4-BE49-F238E27FC236}">
                <a16:creationId xmlns:a16="http://schemas.microsoft.com/office/drawing/2014/main" id="{543E1359-8360-4522-8C30-CF93E960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9775"/>
          <a:stretch>
            <a:fillRect/>
          </a:stretch>
        </p:blipFill>
        <p:spPr bwMode="auto">
          <a:xfrm>
            <a:off x="838200" y="1788212"/>
            <a:ext cx="4636625" cy="458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5D535FD7-3652-4E54-AD8E-16A3547EF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t="28496" r="34476" b="53028"/>
          <a:stretch/>
        </p:blipFill>
        <p:spPr bwMode="auto">
          <a:xfrm flipH="1">
            <a:off x="5766473" y="1753519"/>
            <a:ext cx="4127329" cy="20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6">
            <a:extLst>
              <a:ext uri="{FF2B5EF4-FFF2-40B4-BE49-F238E27FC236}">
                <a16:creationId xmlns:a16="http://schemas.microsoft.com/office/drawing/2014/main" id="{B519226F-EE78-4930-A195-E00F3EB3C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70289" r="34925" b="10620"/>
          <a:stretch/>
        </p:blipFill>
        <p:spPr bwMode="auto">
          <a:xfrm flipH="1">
            <a:off x="5766473" y="4128099"/>
            <a:ext cx="4127330" cy="228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7E01B3F-B4C6-412C-A04E-AE6F2F76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490" y="1869236"/>
            <a:ext cx="202863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EF5B7-7C40-41C2-AAAC-9F4A921C09E5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5222F-1F04-4830-9D03-EA820DF0972C}"/>
              </a:ext>
            </a:extLst>
          </p:cNvPr>
          <p:cNvSpPr txBox="1"/>
          <p:nvPr/>
        </p:nvSpPr>
        <p:spPr>
          <a:xfrm>
            <a:off x="9995878" y="1992923"/>
            <a:ext cx="1875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= 0.9 T</a:t>
            </a:r>
          </a:p>
          <a:p>
            <a:r>
              <a:rPr lang="en-US" dirty="0"/>
              <a:t>L= 83 mm</a:t>
            </a:r>
          </a:p>
          <a:p>
            <a:r>
              <a:rPr lang="en-US" dirty="0"/>
              <a:t>W=81 MeV</a:t>
            </a:r>
          </a:p>
          <a:p>
            <a:r>
              <a:rPr lang="en-US" dirty="0"/>
              <a:t>Convertor thickness 0.0 mm</a:t>
            </a:r>
          </a:p>
          <a:p>
            <a:r>
              <a:rPr lang="en-US" dirty="0"/>
              <a:t>Distance 90 mm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D7D73-1BEE-48E6-96F3-D805A2A610C4}"/>
              </a:ext>
            </a:extLst>
          </p:cNvPr>
          <p:cNvSpPr txBox="1"/>
          <p:nvPr/>
        </p:nvSpPr>
        <p:spPr>
          <a:xfrm>
            <a:off x="9995878" y="4427408"/>
            <a:ext cx="1977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= 0.9 T</a:t>
            </a:r>
          </a:p>
          <a:p>
            <a:r>
              <a:rPr lang="en-US" dirty="0"/>
              <a:t>L= 83 mm</a:t>
            </a:r>
          </a:p>
          <a:p>
            <a:r>
              <a:rPr lang="en-US" dirty="0"/>
              <a:t>W=81 MeV</a:t>
            </a:r>
          </a:p>
          <a:p>
            <a:r>
              <a:rPr lang="en-US" dirty="0"/>
              <a:t>Convertor thickness – 0.1 mm</a:t>
            </a:r>
          </a:p>
          <a:p>
            <a:r>
              <a:rPr lang="en-US" dirty="0"/>
              <a:t>Distance 90 mm </a:t>
            </a:r>
          </a:p>
        </p:txBody>
      </p:sp>
    </p:spTree>
    <p:extLst>
      <p:ext uri="{BB962C8B-B14F-4D97-AF65-F5344CB8AC3E}">
        <p14:creationId xmlns:p14="http://schemas.microsoft.com/office/powerpoint/2010/main" val="2458680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F501C-D29C-4B91-8ACC-C3B1558C5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Horizontal profiles derived from scanned images </a:t>
            </a:r>
          </a:p>
        </p:txBody>
      </p:sp>
      <p:pic>
        <p:nvPicPr>
          <p:cNvPr id="2051" name="Рисунок 12">
            <a:extLst>
              <a:ext uri="{FF2B5EF4-FFF2-40B4-BE49-F238E27FC236}">
                <a16:creationId xmlns:a16="http://schemas.microsoft.com/office/drawing/2014/main" id="{0FCD7E34-6903-467B-A825-3E76FFA9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80" y="1656862"/>
            <a:ext cx="4322580" cy="338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3">
            <a:extLst>
              <a:ext uri="{FF2B5EF4-FFF2-40B4-BE49-F238E27FC236}">
                <a16:creationId xmlns:a16="http://schemas.microsoft.com/office/drawing/2014/main" id="{4F389997-147A-42BC-B777-7A35D8CB2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0" y="1625601"/>
            <a:ext cx="4322580" cy="3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4">
            <a:extLst>
              <a:ext uri="{FF2B5EF4-FFF2-40B4-BE49-F238E27FC236}">
                <a16:creationId xmlns:a16="http://schemas.microsoft.com/office/drawing/2014/main" id="{8E957B6D-C927-44B3-9F24-CE9EB3A0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66" y="1641238"/>
            <a:ext cx="4322580" cy="338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05C41-ED94-4A79-881D-C34352F5967B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65AEB-5734-4A4B-BBAD-E97C2019CF1D}"/>
              </a:ext>
            </a:extLst>
          </p:cNvPr>
          <p:cNvSpPr txBox="1"/>
          <p:nvPr/>
        </p:nvSpPr>
        <p:spPr>
          <a:xfrm>
            <a:off x="429371" y="5201138"/>
            <a:ext cx="3798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W=42 MeV. Blue curve corresponds to a case without converter; Green one corresponds to a case with 0.1 mm Ta converter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9F58F-2D4E-441D-99D9-7D46BA67850C}"/>
              </a:ext>
            </a:extLst>
          </p:cNvPr>
          <p:cNvSpPr txBox="1"/>
          <p:nvPr/>
        </p:nvSpPr>
        <p:spPr>
          <a:xfrm>
            <a:off x="4290795" y="5201138"/>
            <a:ext cx="3798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W=81 MeV. Blue curve corresponds to a case without converter; Green one corresponds to a case with 0.1 mm Ta converter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F7D12A-DE46-4DEF-A5E7-992EDC5332D5}"/>
              </a:ext>
            </a:extLst>
          </p:cNvPr>
          <p:cNvSpPr txBox="1"/>
          <p:nvPr/>
        </p:nvSpPr>
        <p:spPr>
          <a:xfrm>
            <a:off x="8089072" y="5239322"/>
            <a:ext cx="379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0.3 Ta converter.</a:t>
            </a:r>
          </a:p>
          <a:p>
            <a:pPr algn="ctr"/>
            <a:r>
              <a:rPr lang="en-US" dirty="0"/>
              <a:t> Blue curve corresponds to 40 MeV; Green one corresponds to 84 MeV</a:t>
            </a:r>
          </a:p>
        </p:txBody>
      </p:sp>
    </p:spTree>
    <p:extLst>
      <p:ext uri="{BB962C8B-B14F-4D97-AF65-F5344CB8AC3E}">
        <p14:creationId xmlns:p14="http://schemas.microsoft.com/office/powerpoint/2010/main" val="388445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FA6BD-5D13-4FB7-81E9-FB60187D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08097AA-2EA6-4425-AA79-23F8BD399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NewRomanPSMT"/>
              </a:rPr>
              <a:t>The LUE-40 </a:t>
            </a:r>
            <a:r>
              <a:rPr lang="en-US" sz="2400" dirty="0" err="1">
                <a:latin typeface="TimesNewRomanPSMT"/>
              </a:rPr>
              <a:t>linac</a:t>
            </a:r>
            <a:r>
              <a:rPr lang="en-US" sz="2400" dirty="0">
                <a:latin typeface="TimesNewRomanPSMT"/>
              </a:rPr>
              <a:t> at NSC KIPT is in operational conditions providing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electron beam with energy in the range of 35 - 90MeV at average beam current of 3.5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90 MeV and 5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35MeV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that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allows carrying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 researches in different branches of nuclear and high energy physics.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Results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of carried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 experiments on radiation hardness of detector materials and equipment show an imminent importance of such a facility for the PLUME and calorimeter systems of LHC experiments.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project of research program of the Ukraine National Academy of Sciences for 2021-2023 with a title of “Radiation tests of detectors and electronic equipment for upgrade of experiments at the LHC complex at CERN”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is carrying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out now by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staff of NSC </a:t>
            </a:r>
            <a:r>
              <a:rPr lang="en-US" sz="2400" dirty="0">
                <a:latin typeface="TimesNewRomanPSMT"/>
              </a:rPr>
              <a:t>KIPT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Institute for scintillation materials of NAS of Ukraine and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Taras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Shevchenko National University of Kyiv.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6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10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44391"/>
              </p:ext>
            </p:extLst>
          </p:nvPr>
        </p:nvGraphicFramePr>
        <p:xfrm>
          <a:off x="5517811" y="876025"/>
          <a:ext cx="6244341" cy="5094288"/>
        </p:xfrm>
        <a:graphic>
          <a:graphicData uri="http://schemas.openxmlformats.org/drawingml/2006/table">
            <a:tbl>
              <a:tblPr/>
              <a:tblGrid>
                <a:gridCol w="509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Year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2004</a:t>
                      </a:r>
                      <a:endParaRPr kumimoji="0" lang="ru-RU" sz="2400" b="1" i="1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Energy, </a:t>
                      </a:r>
                      <a:r>
                        <a:rPr kumimoji="0" lang="en-GB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MeV</a:t>
                      </a: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30-100</a:t>
                      </a:r>
                      <a:endParaRPr kumimoji="0" lang="ru-RU" sz="2400" b="1" i="1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Number of sections</a:t>
                      </a: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Current-pulse width, </a:t>
                      </a:r>
                      <a:r>
                        <a:rPr kumimoji="0" lang="en-GB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GB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ru-RU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1.6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Repetition rate, pps</a:t>
                      </a:r>
                      <a:r>
                        <a:rPr kumimoji="0" lang="ru-RU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Average current, </a:t>
                      </a:r>
                      <a:r>
                        <a:rPr kumimoji="0" lang="en-GB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GB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r>
                        <a:rPr kumimoji="0" lang="ru-RU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sym typeface="Symbol"/>
                        </a:rPr>
                        <a:t>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Δ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W/W (FWHM), %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&lt;2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07582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Pulsed  beam current at 40 MeV, mA 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4505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Pulsed  beam current at 95 MeV, mA 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23522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Normalized beam emittance,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mm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  <a:sym typeface="Symbol" panose="05050102010706020507" pitchFamily="18" charset="2"/>
                        </a:rPr>
                        <a:t>mrad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  <a:endParaRPr kumimoji="0" lang="ru-RU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169714"/>
                  </a:ext>
                </a:extLst>
              </a:tr>
            </a:tbl>
          </a:graphicData>
        </a:graphic>
      </p:graphicFrame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3908426" y="96839"/>
            <a:ext cx="25875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LUE-40 </a:t>
            </a:r>
            <a:r>
              <a:rPr lang="en-US" sz="3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Linac</a:t>
            </a:r>
            <a:endParaRPr lang="ru-RU" sz="36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783" y="4385578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Experimental Nuclear Reaction Data (EXFOR)</a:t>
            </a:r>
          </a:p>
          <a:p>
            <a:r>
              <a:rPr lang="en-US" sz="2000" b="1" dirty="0"/>
              <a:t>At least 19 datasets in EXFOR are based on experiments carried out at LUE-40 within energy range from 35 to 90 </a:t>
            </a:r>
            <a:r>
              <a:rPr lang="en-US" sz="2000" b="1" dirty="0" err="1"/>
              <a:t>MeV</a:t>
            </a:r>
            <a:endParaRPr lang="ru-RU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907671-4182-4233-92DD-ACBF007F6D25}"/>
              </a:ext>
            </a:extLst>
          </p:cNvPr>
          <p:cNvSpPr txBox="1"/>
          <p:nvPr/>
        </p:nvSpPr>
        <p:spPr>
          <a:xfrm>
            <a:off x="531967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42511-01D7-4F8F-8C0F-6544BCF56BDF}"/>
              </a:ext>
            </a:extLst>
          </p:cNvPr>
          <p:cNvSpPr txBox="1"/>
          <p:nvPr/>
        </p:nvSpPr>
        <p:spPr>
          <a:xfrm>
            <a:off x="429848" y="743170"/>
            <a:ext cx="51972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Initially the LUE-40 </a:t>
            </a:r>
            <a:r>
              <a:rPr lang="en-US" dirty="0" err="1"/>
              <a:t>linac</a:t>
            </a:r>
            <a:r>
              <a:rPr lang="en-US" dirty="0"/>
              <a:t> was build in early of 60</a:t>
            </a:r>
            <a:r>
              <a:rPr lang="en-US" baseline="30000" dirty="0"/>
              <a:t>s</a:t>
            </a:r>
            <a:r>
              <a:rPr lang="en-US" dirty="0"/>
              <a:t> of last century as test bench for 2GeV </a:t>
            </a:r>
            <a:r>
              <a:rPr lang="en-US" dirty="0" err="1"/>
              <a:t>linac</a:t>
            </a:r>
            <a:r>
              <a:rPr lang="en-US" dirty="0"/>
              <a:t>. Then, in 2004 it was reconstructed to carry out </a:t>
            </a:r>
            <a:r>
              <a:rPr lang="en-US" sz="1800" b="0" i="0" u="none" strike="noStrike" baseline="0" dirty="0">
                <a:latin typeface="TimesNewRomanPSMT"/>
              </a:rPr>
              <a:t>researches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employing photonuclear reactions on light nuclei.</a:t>
            </a:r>
          </a:p>
          <a:p>
            <a:pPr algn="l"/>
            <a:r>
              <a:rPr lang="en-US" dirty="0">
                <a:latin typeface="TimesNewRomanPSMT"/>
              </a:rPr>
              <a:t>Accelerating sections were replaced with high accelerating gradient sections as well as an injector part of the </a:t>
            </a:r>
            <a:r>
              <a:rPr lang="en-US" dirty="0" err="1">
                <a:latin typeface="TimesNewRomanPSMT"/>
              </a:rPr>
              <a:t>linac</a:t>
            </a:r>
            <a:r>
              <a:rPr lang="en-US" dirty="0">
                <a:latin typeface="TimesNewRomanPSMT"/>
              </a:rPr>
              <a:t> was replaced with an injector based on evanescent wave resonant system.</a:t>
            </a:r>
          </a:p>
          <a:p>
            <a:pPr algn="l"/>
            <a:r>
              <a:rPr lang="en-US" dirty="0">
                <a:latin typeface="TimesNewRomanPSMT"/>
              </a:rPr>
              <a:t> </a:t>
            </a:r>
            <a:r>
              <a:rPr lang="en-US" dirty="0" err="1">
                <a:latin typeface="TimesNewRomanPSMT"/>
              </a:rPr>
              <a:t>Linac</a:t>
            </a:r>
            <a:r>
              <a:rPr lang="en-US" dirty="0">
                <a:latin typeface="TimesNewRomanPSMT"/>
              </a:rPr>
              <a:t> distinctiveness are relatively low beam emittance and possibility to change beam energy smoothly that is limited just long-term beam energy stability. 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054C3-4CF5-461A-BA49-087A6D57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LUE-40 </a:t>
            </a:r>
            <a:r>
              <a:rPr lang="en-US" sz="54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Linac</a:t>
            </a:r>
            <a:br>
              <a:rPr lang="ru-RU" sz="5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Зображення, що містить у приміщенні, фабрика, кілька&#10;&#10;Автоматично згенерований опис">
            <a:extLst>
              <a:ext uri="{FF2B5EF4-FFF2-40B4-BE49-F238E27FC236}">
                <a16:creationId xmlns:a16="http://schemas.microsoft.com/office/drawing/2014/main" id="{EB0C0BF9-EAFF-4743-BF7F-963500B7DC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42"/>
          <a:stretch/>
        </p:blipFill>
        <p:spPr>
          <a:xfrm>
            <a:off x="198741" y="778511"/>
            <a:ext cx="5803323" cy="3890357"/>
          </a:xfrm>
          <a:prstGeom prst="rect">
            <a:avLst/>
          </a:prstGeom>
        </p:spPr>
      </p:pic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3F42598-CF1D-4F1A-84A1-2D92A08BB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r="-2" b="-2"/>
          <a:stretch/>
        </p:blipFill>
        <p:spPr>
          <a:xfrm>
            <a:off x="6189934" y="778511"/>
            <a:ext cx="5803323" cy="3890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A78E6A-D352-4BAB-AF75-78B6BE333835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58BD1-EB60-4504-841B-777C845D48F9}"/>
              </a:ext>
            </a:extLst>
          </p:cNvPr>
          <p:cNvSpPr txBox="1"/>
          <p:nvPr/>
        </p:nvSpPr>
        <p:spPr>
          <a:xfrm>
            <a:off x="666974" y="4691990"/>
            <a:ext cx="421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LUE-40 </a:t>
            </a:r>
            <a:r>
              <a:rPr lang="en-US" dirty="0" err="1"/>
              <a:t>linac</a:t>
            </a:r>
            <a:r>
              <a:rPr lang="en-US" dirty="0"/>
              <a:t> view from the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371D1-790E-437C-92C0-1F758A81C757}"/>
              </a:ext>
            </a:extLst>
          </p:cNvPr>
          <p:cNvSpPr txBox="1"/>
          <p:nvPr/>
        </p:nvSpPr>
        <p:spPr>
          <a:xfrm>
            <a:off x="7641741" y="4661517"/>
            <a:ext cx="421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LUE-40 </a:t>
            </a:r>
            <a:r>
              <a:rPr lang="en-US" dirty="0" err="1"/>
              <a:t>linac</a:t>
            </a:r>
            <a:r>
              <a:rPr lang="en-US" dirty="0"/>
              <a:t> view from the exit</a:t>
            </a:r>
          </a:p>
        </p:txBody>
      </p:sp>
      <p:pic>
        <p:nvPicPr>
          <p:cNvPr id="10" name="Рисунок 4" descr="Зображення, що містить двигун, фрезерний станок&#10;&#10;Опис створено автоматично">
            <a:extLst>
              <a:ext uri="{FF2B5EF4-FFF2-40B4-BE49-F238E27FC236}">
                <a16:creationId xmlns:a16="http://schemas.microsoft.com/office/drawing/2014/main" id="{B6FCF53B-A71E-45B9-BADD-4CE79A07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08" y="3313542"/>
            <a:ext cx="2996284" cy="2996284"/>
          </a:xfrm>
          <a:prstGeom prst="rect">
            <a:avLst/>
          </a:prstGeom>
        </p:spPr>
      </p:pic>
      <p:sp>
        <p:nvSpPr>
          <p:cNvPr id="3" name="Стрілка: вправо 2">
            <a:extLst>
              <a:ext uri="{FF2B5EF4-FFF2-40B4-BE49-F238E27FC236}">
                <a16:creationId xmlns:a16="http://schemas.microsoft.com/office/drawing/2014/main" id="{177B86B8-C50F-4A96-B68A-95C0D8FB0C77}"/>
              </a:ext>
            </a:extLst>
          </p:cNvPr>
          <p:cNvSpPr/>
          <p:nvPr/>
        </p:nvSpPr>
        <p:spPr>
          <a:xfrm rot="14265031">
            <a:off x="5330084" y="2882464"/>
            <a:ext cx="617416" cy="523812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4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Research activity at the LUE-40 </a:t>
            </a:r>
            <a:r>
              <a:rPr lang="en-US" sz="2800" b="1" dirty="0" err="1">
                <a:solidFill>
                  <a:srgbClr val="FF0000"/>
                </a:solidFill>
              </a:rPr>
              <a:t>linac</a:t>
            </a:r>
            <a:endParaRPr lang="uk-UA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/>
            <a:r>
              <a:rPr lang="en-US" sz="3000" b="1" dirty="0">
                <a:solidFill>
                  <a:srgbClr val="FF0000"/>
                </a:solidFill>
              </a:rPr>
              <a:t>Studies of photonuclear reactions with multiple emission of nuclides</a:t>
            </a:r>
          </a:p>
          <a:p>
            <a:pPr marL="0" indent="0">
              <a:buNone/>
            </a:pPr>
            <a:r>
              <a:rPr lang="en-US" dirty="0">
                <a:solidFill>
                  <a:srgbClr val="777777"/>
                </a:solidFill>
              </a:rPr>
              <a:t>O.S. </a:t>
            </a:r>
            <a:r>
              <a:rPr lang="en-US" dirty="0" err="1">
                <a:solidFill>
                  <a:srgbClr val="777777"/>
                </a:solidFill>
              </a:rPr>
              <a:t>Deiev</a:t>
            </a:r>
            <a:r>
              <a:rPr lang="en-US" dirty="0">
                <a:solidFill>
                  <a:srgbClr val="777777"/>
                </a:solidFill>
              </a:rPr>
              <a:t>, I.S. </a:t>
            </a:r>
            <a:r>
              <a:rPr lang="en-US" dirty="0" err="1">
                <a:solidFill>
                  <a:srgbClr val="777777"/>
                </a:solidFill>
              </a:rPr>
              <a:t>Timchenko</a:t>
            </a:r>
            <a:r>
              <a:rPr lang="en-US" dirty="0">
                <a:solidFill>
                  <a:srgbClr val="777777"/>
                </a:solidFill>
              </a:rPr>
              <a:t>, S.N. Olejnik, et. Al. </a:t>
            </a:r>
            <a:r>
              <a:rPr lang="en-US" dirty="0">
                <a:solidFill>
                  <a:srgbClr val="6600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ISOMERIC RATIO OF THE 181Ta (γ, 3n) 178m, </a:t>
            </a:r>
            <a:r>
              <a:rPr lang="en-US" dirty="0" err="1">
                <a:solidFill>
                  <a:srgbClr val="6600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gTa</a:t>
            </a:r>
            <a:r>
              <a:rPr lang="en-US" dirty="0">
                <a:solidFill>
                  <a:srgbClr val="6600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REACTION PRODUCTS AT ENERGY E </a:t>
            </a:r>
            <a:r>
              <a:rPr lang="en-US" dirty="0" err="1">
                <a:solidFill>
                  <a:srgbClr val="6600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γmax</a:t>
            </a:r>
            <a:r>
              <a:rPr lang="en-US" dirty="0">
                <a:solidFill>
                  <a:srgbClr val="6600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TO 95 MeV</a:t>
            </a:r>
            <a:r>
              <a:rPr lang="en-US" dirty="0">
                <a:solidFill>
                  <a:srgbClr val="660099"/>
                </a:solidFill>
              </a:rPr>
              <a:t>,</a:t>
            </a:r>
            <a:r>
              <a:rPr lang="en-US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777777"/>
                </a:solidFill>
              </a:rPr>
              <a:t>Chinese Physics C, Vol. 46, No. 1 (2022) </a:t>
            </a:r>
          </a:p>
          <a:p>
            <a:pPr marL="0" indent="0">
              <a:buNone/>
            </a:pPr>
            <a:r>
              <a:rPr lang="en-US" dirty="0">
                <a:solidFill>
                  <a:srgbClr val="777777"/>
                </a:solidFill>
              </a:rPr>
              <a:t>A.N. </a:t>
            </a:r>
            <a:r>
              <a:rPr lang="en-US" dirty="0" err="1">
                <a:solidFill>
                  <a:srgbClr val="777777"/>
                </a:solidFill>
              </a:rPr>
              <a:t>Vodin</a:t>
            </a:r>
            <a:r>
              <a:rPr lang="en-US" dirty="0">
                <a:solidFill>
                  <a:srgbClr val="777777"/>
                </a:solidFill>
              </a:rPr>
              <a:t>, O.S. </a:t>
            </a:r>
            <a:r>
              <a:rPr lang="en-US" dirty="0" err="1">
                <a:solidFill>
                  <a:srgbClr val="777777"/>
                </a:solidFill>
              </a:rPr>
              <a:t>Deiev</a:t>
            </a:r>
            <a:r>
              <a:rPr lang="en-US" dirty="0">
                <a:solidFill>
                  <a:srgbClr val="777777"/>
                </a:solidFill>
              </a:rPr>
              <a:t>, </a:t>
            </a:r>
            <a:r>
              <a:rPr lang="en-US" dirty="0" err="1">
                <a:solidFill>
                  <a:srgbClr val="777777"/>
                </a:solidFill>
              </a:rPr>
              <a:t>V.Yu</a:t>
            </a:r>
            <a:r>
              <a:rPr lang="en-US" dirty="0">
                <a:solidFill>
                  <a:srgbClr val="777777"/>
                </a:solidFill>
              </a:rPr>
              <a:t>. </a:t>
            </a:r>
            <a:r>
              <a:rPr lang="en-US" dirty="0" err="1">
                <a:solidFill>
                  <a:srgbClr val="777777"/>
                </a:solidFill>
              </a:rPr>
              <a:t>Korda</a:t>
            </a:r>
            <a:r>
              <a:rPr lang="en-US" dirty="0">
                <a:solidFill>
                  <a:srgbClr val="777777"/>
                </a:solidFill>
              </a:rPr>
              <a:t>, et. Al. </a:t>
            </a:r>
            <a:r>
              <a:rPr lang="en-US" dirty="0">
                <a:solidFill>
                  <a:srgbClr val="660099"/>
                </a:solidFill>
              </a:rPr>
              <a:t>Photoneutron reactions on 93Nb at </a:t>
            </a:r>
            <a:r>
              <a:rPr lang="en-US" dirty="0" err="1">
                <a:solidFill>
                  <a:srgbClr val="660099"/>
                </a:solidFill>
              </a:rPr>
              <a:t>Eγmax</a:t>
            </a:r>
            <a:r>
              <a:rPr lang="en-US" dirty="0">
                <a:solidFill>
                  <a:srgbClr val="660099"/>
                </a:solidFill>
              </a:rPr>
              <a:t>=33–93 MeV</a:t>
            </a:r>
            <a:r>
              <a:rPr lang="en-US" dirty="0">
                <a:solidFill>
                  <a:srgbClr val="777777"/>
                </a:solidFill>
              </a:rPr>
              <a:t>, Nuclear Physics A, Volume 1014, 2021, 122248.</a:t>
            </a:r>
          </a:p>
          <a:p>
            <a:pPr marL="0" indent="0">
              <a:buNone/>
            </a:pPr>
            <a:r>
              <a:rPr lang="en-US" dirty="0">
                <a:solidFill>
                  <a:srgbClr val="777777"/>
                </a:solidFill>
              </a:rPr>
              <a:t>O. </a:t>
            </a:r>
            <a:r>
              <a:rPr lang="en-US" dirty="0" err="1">
                <a:solidFill>
                  <a:srgbClr val="777777"/>
                </a:solidFill>
              </a:rPr>
              <a:t>Bezshyyko</a:t>
            </a:r>
            <a:r>
              <a:rPr lang="en-US" dirty="0">
                <a:solidFill>
                  <a:srgbClr val="777777"/>
                </a:solidFill>
              </a:rPr>
              <a:t>, O. </a:t>
            </a:r>
            <a:r>
              <a:rPr lang="en-US" dirty="0" err="1">
                <a:solidFill>
                  <a:srgbClr val="777777"/>
                </a:solidFill>
              </a:rPr>
              <a:t>Vodin</a:t>
            </a:r>
            <a:r>
              <a:rPr lang="en-US" dirty="0">
                <a:solidFill>
                  <a:srgbClr val="777777"/>
                </a:solidFill>
              </a:rPr>
              <a:t>, L. </a:t>
            </a:r>
            <a:r>
              <a:rPr lang="en-US" dirty="0" err="1">
                <a:solidFill>
                  <a:srgbClr val="777777"/>
                </a:solidFill>
              </a:rPr>
              <a:t>Golinka-Bezshyyko</a:t>
            </a:r>
            <a:r>
              <a:rPr lang="en-US" dirty="0">
                <a:solidFill>
                  <a:srgbClr val="777777"/>
                </a:solidFill>
              </a:rPr>
              <a:t>, et. Al. </a:t>
            </a:r>
            <a:r>
              <a:rPr lang="en-US" dirty="0">
                <a:solidFill>
                  <a:srgbClr val="660099"/>
                </a:solidFill>
              </a:rPr>
              <a:t>Isomer ratios for products of photonuclear reactions on Rh, </a:t>
            </a:r>
            <a:r>
              <a:rPr lang="en-US" dirty="0">
                <a:solidFill>
                  <a:srgbClr val="777777"/>
                </a:solidFill>
              </a:rPr>
              <a:t>EPJ Web of Conferences, 2020, 239, 01026</a:t>
            </a:r>
          </a:p>
          <a:p>
            <a:pPr marL="0" indent="0">
              <a:buNone/>
            </a:pPr>
            <a:r>
              <a:rPr lang="en-US" dirty="0">
                <a:solidFill>
                  <a:srgbClr val="777777"/>
                </a:solidFill>
              </a:rPr>
              <a:t>O. </a:t>
            </a:r>
            <a:r>
              <a:rPr lang="en-US" dirty="0" err="1">
                <a:solidFill>
                  <a:srgbClr val="777777"/>
                </a:solidFill>
              </a:rPr>
              <a:t>Vodin</a:t>
            </a:r>
            <a:r>
              <a:rPr lang="en-US" dirty="0">
                <a:solidFill>
                  <a:srgbClr val="777777"/>
                </a:solidFill>
              </a:rPr>
              <a:t>, O. </a:t>
            </a:r>
            <a:r>
              <a:rPr lang="en-US" dirty="0" err="1">
                <a:solidFill>
                  <a:srgbClr val="777777"/>
                </a:solidFill>
              </a:rPr>
              <a:t>Bezshyyko</a:t>
            </a:r>
            <a:r>
              <a:rPr lang="en-US" dirty="0">
                <a:solidFill>
                  <a:srgbClr val="777777"/>
                </a:solidFill>
              </a:rPr>
              <a:t>, L. </a:t>
            </a:r>
            <a:r>
              <a:rPr lang="en-US" dirty="0" err="1">
                <a:solidFill>
                  <a:srgbClr val="777777"/>
                </a:solidFill>
              </a:rPr>
              <a:t>Golinka-Bezshyyko</a:t>
            </a:r>
            <a:r>
              <a:rPr lang="en-US" dirty="0">
                <a:solidFill>
                  <a:srgbClr val="777777"/>
                </a:solidFill>
              </a:rPr>
              <a:t>, et. Al. </a:t>
            </a:r>
            <a:r>
              <a:rPr lang="en-US" dirty="0">
                <a:solidFill>
                  <a:srgbClr val="660099"/>
                </a:solidFill>
              </a:rPr>
              <a:t>Isomer ratios in photonuclear reactions with multiple neutron emission</a:t>
            </a:r>
            <a:r>
              <a:rPr lang="en-US" dirty="0">
                <a:solidFill>
                  <a:srgbClr val="777777"/>
                </a:solidFill>
              </a:rPr>
              <a:t>, Problems of Atomic Science and Technology, 2019, vol. 3, p. </a:t>
            </a:r>
            <a:r>
              <a:rPr lang="en-US" dirty="0">
                <a:solidFill>
                  <a:srgbClr val="222222"/>
                </a:solidFill>
              </a:rPr>
              <a:t>38-46</a:t>
            </a:r>
            <a:endParaRPr lang="en-US" dirty="0">
              <a:solidFill>
                <a:srgbClr val="777777"/>
              </a:solidFill>
            </a:endParaRPr>
          </a:p>
          <a:p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054CE-A0DA-4D79-9AA5-CF165216575C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288"/>
            <a:ext cx="10515600" cy="8187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Research activity at the LUE-40 </a:t>
            </a:r>
            <a:r>
              <a:rPr lang="en-US" sz="2800" b="1" dirty="0" err="1">
                <a:solidFill>
                  <a:srgbClr val="FF0000"/>
                </a:solidFill>
              </a:rPr>
              <a:t>linac</a:t>
            </a:r>
            <a:endParaRPr lang="uk-UA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8034" y="1083136"/>
            <a:ext cx="11607500" cy="5141168"/>
          </a:xfrm>
        </p:spPr>
        <p:txBody>
          <a:bodyPr>
            <a:noAutofit/>
          </a:bodyPr>
          <a:lstStyle/>
          <a:p>
            <a:r>
              <a:rPr lang="en-US" sz="2000" dirty="0"/>
              <a:t>S.A. </a:t>
            </a:r>
            <a:r>
              <a:rPr lang="en-US" sz="2000" dirty="0" err="1"/>
              <a:t>Perezhogin</a:t>
            </a:r>
            <a:r>
              <a:rPr lang="en-US" sz="2000" dirty="0"/>
              <a:t> , E.V. </a:t>
            </a:r>
            <a:r>
              <a:rPr lang="en-US" sz="2000" dirty="0" err="1"/>
              <a:t>Bulyak</a:t>
            </a:r>
            <a:r>
              <a:rPr lang="en-US" sz="2000" dirty="0"/>
              <a:t>, V.A. </a:t>
            </a:r>
            <a:r>
              <a:rPr lang="en-US" sz="2000" dirty="0" err="1"/>
              <a:t>Kushnir</a:t>
            </a:r>
            <a:r>
              <a:rPr lang="en-US" sz="2000" dirty="0"/>
              <a:t>, et. Al. SOURCE OF POSITRONS ON THE BASE OF LINAC LUE-40,</a:t>
            </a:r>
            <a:r>
              <a:rPr lang="en-US" sz="2000" dirty="0">
                <a:solidFill>
                  <a:srgbClr val="777777"/>
                </a:solidFill>
              </a:rPr>
              <a:t> </a:t>
            </a:r>
            <a:r>
              <a:rPr lang="en-US" sz="2000" dirty="0"/>
              <a:t>Problems of Atomic Science and Technology, </a:t>
            </a:r>
            <a:r>
              <a:rPr lang="uk-UA" sz="2000" dirty="0"/>
              <a:t>2020. </a:t>
            </a:r>
            <a:r>
              <a:rPr lang="en-US" sz="2000" dirty="0"/>
              <a:t>Vol.</a:t>
            </a:r>
            <a:r>
              <a:rPr lang="uk-UA" sz="2000" dirty="0"/>
              <a:t>3(127)</a:t>
            </a:r>
            <a:r>
              <a:rPr lang="en-US" sz="2000" dirty="0"/>
              <a:t>, p. 7 -10.</a:t>
            </a:r>
          </a:p>
          <a:p>
            <a:pPr marL="0" indent="0">
              <a:buNone/>
            </a:pPr>
            <a:r>
              <a:rPr lang="en-US" sz="2000" dirty="0"/>
              <a:t>	The source of slow (secondary) positrons for solid state physic research.</a:t>
            </a:r>
          </a:p>
          <a:p>
            <a:r>
              <a:rPr lang="en-US" sz="2000" dirty="0"/>
              <a:t>N.I. </a:t>
            </a:r>
            <a:r>
              <a:rPr lang="en-US" sz="2000" dirty="0" err="1"/>
              <a:t>Aizatskyi</a:t>
            </a:r>
            <a:r>
              <a:rPr lang="en-US" sz="2000" dirty="0"/>
              <a:t>, V.A. </a:t>
            </a:r>
            <a:r>
              <a:rPr lang="en-US" sz="2000" dirty="0" err="1"/>
              <a:t>Bocharov</a:t>
            </a:r>
            <a:r>
              <a:rPr lang="en-US" sz="2000" dirty="0"/>
              <a:t>, N.P. </a:t>
            </a:r>
            <a:r>
              <a:rPr lang="en-US" sz="2000" dirty="0" err="1"/>
              <a:t>Dikiy</a:t>
            </a:r>
            <a:r>
              <a:rPr lang="en-US" sz="2000" dirty="0"/>
              <a:t> et. Al. RESULTS OF STUDY THE INFLUENCE ELECTRON IRRADIATION ON THE HIGH-FREQUENCY DIELECTRIC PROPERTIES OF ZIRCONIA NANOCERAMICS, Problems of Atomic Science and Technology, 2015. Vol.6(100), p. 47 – 51.</a:t>
            </a:r>
          </a:p>
          <a:p>
            <a:pPr marL="0" indent="0">
              <a:buNone/>
            </a:pPr>
            <a:r>
              <a:rPr lang="en-US" sz="2000" b="0" i="0" u="none" strike="noStrike" baseline="0" dirty="0">
                <a:solidFill>
                  <a:srgbClr val="000000"/>
                </a:solidFill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Samples were irradiated with e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lectron beam fluences from 2⋅10</a:t>
            </a:r>
            <a:r>
              <a:rPr lang="en-US" sz="2000" b="0" i="0" u="none" strike="noStrike" baseline="30000" dirty="0">
                <a:solidFill>
                  <a:srgbClr val="000000"/>
                </a:solidFill>
              </a:rPr>
              <a:t>16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to 2⋅10</a:t>
            </a:r>
            <a:r>
              <a:rPr lang="en-US" sz="2000" b="0" i="0" u="none" strike="noStrike" baseline="30000" dirty="0">
                <a:solidFill>
                  <a:srgbClr val="000000"/>
                </a:solidFill>
              </a:rPr>
              <a:t>18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cm</a:t>
            </a:r>
            <a:r>
              <a:rPr lang="en-US" sz="2000" b="0" i="0" u="none" strike="noStrike" baseline="30000" dirty="0">
                <a:solidFill>
                  <a:srgbClr val="000000"/>
                </a:solidFill>
              </a:rPr>
              <a:t>-2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</a:t>
            </a:r>
            <a:endParaRPr lang="en-US" sz="2000" dirty="0"/>
          </a:p>
          <a:p>
            <a:r>
              <a:rPr lang="en-US" sz="2000" dirty="0"/>
              <a:t>V.A. </a:t>
            </a:r>
            <a:r>
              <a:rPr lang="en-US" sz="2000" dirty="0" err="1"/>
              <a:t>Kushnir</a:t>
            </a:r>
            <a:r>
              <a:rPr lang="en-US" sz="2000" dirty="0"/>
              <a:t>, </a:t>
            </a:r>
            <a:r>
              <a:rPr lang="en-US" sz="2000" dirty="0" err="1"/>
              <a:t>K.Yu</a:t>
            </a:r>
            <a:r>
              <a:rPr lang="en-US" sz="2000" dirty="0"/>
              <a:t>. Kramarenko, V.V. Mytrochenko et. Al. DIELECTRIC RF RESONATORS WITH OPEN BOUNDARIES FOR STUDYING RADIATION EFFECT ON ELECTRODYNAMIC CHARACTERISTICS OF SOLID DIELECTRICS, Problems of Atomic Science and Technology, </a:t>
            </a:r>
            <a:r>
              <a:rPr lang="uk-UA" sz="2000" dirty="0"/>
              <a:t>2020. </a:t>
            </a:r>
            <a:r>
              <a:rPr lang="en-US" sz="2000" dirty="0"/>
              <a:t>Vol.</a:t>
            </a:r>
            <a:r>
              <a:rPr lang="uk-UA" sz="2000" dirty="0"/>
              <a:t>3(127)</a:t>
            </a:r>
            <a:r>
              <a:rPr lang="en-US" sz="2000" dirty="0"/>
              <a:t>, p. 39-44.</a:t>
            </a:r>
          </a:p>
          <a:p>
            <a:pPr marL="0" indent="0">
              <a:buNone/>
            </a:pPr>
            <a:r>
              <a:rPr lang="en-US" sz="2000" dirty="0"/>
              <a:t>	To study the effect of radiation on the complex dielectric permittivity (</a:t>
            </a:r>
            <a:r>
              <a:rPr lang="en-US" sz="2000" dirty="0">
                <a:latin typeface="Symbol" panose="05050102010706020507" pitchFamily="18" charset="2"/>
              </a:rPr>
              <a:t></a:t>
            </a:r>
            <a:r>
              <a:rPr lang="en-US" sz="2000" dirty="0"/>
              <a:t> and </a:t>
            </a:r>
            <a:r>
              <a:rPr lang="en-US" sz="2000" dirty="0" err="1"/>
              <a:t>tg</a:t>
            </a:r>
            <a:r>
              <a:rPr lang="en-US" sz="2000" dirty="0">
                <a:latin typeface="Symbol" panose="05050102010706020507" pitchFamily="18" charset="2"/>
              </a:rPr>
              <a:t></a:t>
            </a:r>
            <a:r>
              <a:rPr lang="en-US" sz="2000" dirty="0"/>
              <a:t>) of dielectrics with relative accuracy up to </a:t>
            </a:r>
            <a:r>
              <a:rPr lang="en-US" sz="2000" dirty="0">
                <a:latin typeface="Symbol" panose="05050102010706020507" pitchFamily="18" charset="2"/>
              </a:rPr>
              <a:t>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</a:t>
            </a:r>
            <a:r>
              <a:rPr lang="en-US" sz="2000" dirty="0"/>
              <a:t>10</a:t>
            </a:r>
            <a:r>
              <a:rPr lang="en-US" sz="2000" baseline="30000" dirty="0"/>
              <a:t>-4</a:t>
            </a:r>
            <a:r>
              <a:rPr lang="en-US" sz="2000" dirty="0"/>
              <a:t> in situ. </a:t>
            </a:r>
            <a:endParaRPr lang="en-US" sz="2000" baseline="30000" dirty="0"/>
          </a:p>
          <a:p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M.</a:t>
            </a:r>
            <a:r>
              <a:rPr lang="uk-UA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І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uk-UA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Ayzatsky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 Yu. Kramarenko, V.A.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Kushnir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et. Al. </a:t>
            </a:r>
            <a:r>
              <a:rPr lang="en-US" sz="2000" dirty="0"/>
              <a:t>ANALYSIS OF SHORT ELECTRON BUNCHES SHAPING IN A LINAC, Problems of Atomic Science and Technology, 2018. Vol.3(115), p. 81 -85.</a:t>
            </a:r>
          </a:p>
          <a:p>
            <a:pPr marL="0" indent="0">
              <a:buNone/>
            </a:pPr>
            <a:r>
              <a:rPr lang="en-US" sz="2000" dirty="0"/>
              <a:t>The features of short electron bunch shaping via velocity bunching are explored. The basic possibility to obtain bunches with duration less than 1 </a:t>
            </a:r>
            <a:r>
              <a:rPr lang="en-US" sz="2000" dirty="0" err="1"/>
              <a:t>ps</a:t>
            </a:r>
            <a:r>
              <a:rPr lang="en-US" sz="2000" dirty="0"/>
              <a:t> at the LUE-40 </a:t>
            </a:r>
            <a:r>
              <a:rPr lang="en-US" sz="2000" dirty="0" err="1"/>
              <a:t>linac</a:t>
            </a:r>
            <a:r>
              <a:rPr lang="en-US" sz="2000" dirty="0"/>
              <a:t> is shown.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74F2DE-344B-478F-95B5-0ACA99EB9A28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52523-B04B-4A31-898E-FE529C4A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DC59A91E-59A9-4568-B2D2-EA571B613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6991" y="1794072"/>
            <a:ext cx="5290930" cy="4205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DFA7C-77B7-47EC-A482-A534C18905C0}"/>
              </a:ext>
            </a:extLst>
          </p:cNvPr>
          <p:cNvSpPr txBox="1"/>
          <p:nvPr/>
        </p:nvSpPr>
        <p:spPr>
          <a:xfrm>
            <a:off x="7112276" y="60144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lectron beam fluence 10</a:t>
            </a:r>
            <a:r>
              <a:rPr lang="en-US" b="0" i="0" u="none" strike="noStrike" baseline="30000" dirty="0">
                <a:solidFill>
                  <a:srgbClr val="000000"/>
                </a:solidFill>
              </a:rPr>
              <a:t>18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cm</a:t>
            </a:r>
            <a:r>
              <a:rPr lang="en-US" b="0" i="0" u="none" strike="noStrike" baseline="30000" dirty="0">
                <a:solidFill>
                  <a:srgbClr val="000000"/>
                </a:solidFill>
              </a:rPr>
              <a:t>-2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747C6D-63F2-400F-92F2-B482125AA986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Picture 7" descr="изображение_viber_2021-02-11_21-54-23">
            <a:extLst>
              <a:ext uri="{FF2B5EF4-FFF2-40B4-BE49-F238E27FC236}">
                <a16:creationId xmlns:a16="http://schemas.microsoft.com/office/drawing/2014/main" id="{8E0FB381-3975-49B5-92CB-F13E9973D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" y="4199568"/>
            <a:ext cx="3455988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 descr="fig 1">
            <a:extLst>
              <a:ext uri="{FF2B5EF4-FFF2-40B4-BE49-F238E27FC236}">
                <a16:creationId xmlns:a16="http://schemas.microsoft.com/office/drawing/2014/main" id="{3765D253-D104-4F44-A477-8878F915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" b="2321"/>
          <a:stretch>
            <a:fillRect/>
          </a:stretch>
        </p:blipFill>
        <p:spPr bwMode="auto">
          <a:xfrm>
            <a:off x="600933" y="1041153"/>
            <a:ext cx="4901153" cy="305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8AC6E7-91AF-4AD2-87D2-3E79C56151EB}"/>
              </a:ext>
            </a:extLst>
          </p:cNvPr>
          <p:cNvSpPr txBox="1"/>
          <p:nvPr/>
        </p:nvSpPr>
        <p:spPr>
          <a:xfrm>
            <a:off x="398033" y="365125"/>
            <a:ext cx="49011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Setup for studies of photonuclear reactions with multiple emission of nuclides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40604-54E0-404C-89A6-949D0B5CAB72}"/>
              </a:ext>
            </a:extLst>
          </p:cNvPr>
          <p:cNvSpPr txBox="1"/>
          <p:nvPr/>
        </p:nvSpPr>
        <p:spPr>
          <a:xfrm>
            <a:off x="6828352" y="874475"/>
            <a:ext cx="3808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Zirconia nanoceramic samples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B49911-F9D2-40B4-9985-3986CF904036}"/>
              </a:ext>
            </a:extLst>
          </p:cNvPr>
          <p:cNvSpPr txBox="1"/>
          <p:nvPr/>
        </p:nvSpPr>
        <p:spPr>
          <a:xfrm>
            <a:off x="4109419" y="4686995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Pneumatic tube</a:t>
            </a:r>
            <a:r>
              <a:rPr lang="en-US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9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1986B-3BAA-46E7-AFA1-9BF1CECE7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5" y="170412"/>
            <a:ext cx="11238523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Recent activity to irradiate PLUME samples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Improvised </a:t>
            </a:r>
            <a:r>
              <a:rPr lang="en-US" sz="5200" dirty="0"/>
              <a:t>converter for neutron generation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Зображення, що містить у приміщенні&#10;&#10;Автоматично згенерований опис">
            <a:extLst>
              <a:ext uri="{FF2B5EF4-FFF2-40B4-BE49-F238E27FC236}">
                <a16:creationId xmlns:a16="http://schemas.microsoft.com/office/drawing/2014/main" id="{B64911F8-5BC4-4D95-84DD-ADA04B264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36934" b="-2"/>
          <a:stretch/>
        </p:blipFill>
        <p:spPr>
          <a:xfrm rot="5400000">
            <a:off x="1155224" y="1453965"/>
            <a:ext cx="3890357" cy="5803323"/>
          </a:xfrm>
          <a:prstGeom prst="rect">
            <a:avLst/>
          </a:prstGeom>
        </p:spPr>
      </p:pic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282AF76E-DA5F-4C28-B88E-DFEC0BEE3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37400" b="-2"/>
          <a:stretch/>
        </p:blipFill>
        <p:spPr>
          <a:xfrm rot="5400000">
            <a:off x="7146417" y="1453965"/>
            <a:ext cx="3890357" cy="5803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02C3E8-1E0E-474B-BB74-8EDC18AC7E75}"/>
              </a:ext>
            </a:extLst>
          </p:cNvPr>
          <p:cNvSpPr txBox="1"/>
          <p:nvPr/>
        </p:nvSpPr>
        <p:spPr>
          <a:xfrm>
            <a:off x="729206" y="1504701"/>
            <a:ext cx="10787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8x1 mm Ta plates. High pressure compressor was used to cool converter. Frame temperature was about 80</a:t>
            </a:r>
            <a:r>
              <a:rPr lang="en-US" sz="2800" dirty="0">
                <a:sym typeface="Symbol" panose="05050102010706020507" pitchFamily="18" charset="2"/>
              </a:rPr>
              <a:t>C.</a:t>
            </a:r>
            <a:r>
              <a:rPr lang="en-US" sz="2800" dirty="0"/>
              <a:t>    </a:t>
            </a:r>
            <a:r>
              <a:rPr lang="en-US" sz="2800" dirty="0">
                <a:solidFill>
                  <a:srgbClr val="C00000"/>
                </a:solidFill>
              </a:rPr>
              <a:t>Neutron fluence 10</a:t>
            </a:r>
            <a:r>
              <a:rPr lang="en-US" sz="2800" baseline="30000" dirty="0">
                <a:solidFill>
                  <a:srgbClr val="C00000"/>
                </a:solidFill>
              </a:rPr>
              <a:t>14</a:t>
            </a:r>
            <a:r>
              <a:rPr lang="en-US" sz="2800" dirty="0">
                <a:solidFill>
                  <a:srgbClr val="C00000"/>
                </a:solidFill>
              </a:rPr>
              <a:t> n/cm</a:t>
            </a:r>
            <a:r>
              <a:rPr lang="en-US" sz="2800" baseline="30000" dirty="0">
                <a:solidFill>
                  <a:srgbClr val="C00000"/>
                </a:solidFill>
              </a:rPr>
              <a:t>2</a:t>
            </a:r>
          </a:p>
          <a:p>
            <a:pPr algn="ctr"/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5E891-E09C-48E6-86A4-B8BF6D3F64DA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951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21793-4F34-4258-BF2F-9465B0F3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42" y="604161"/>
            <a:ext cx="10846640" cy="4371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dirty="0"/>
              <a:t>Improved converter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Місце для вмісту 4" descr="Зображення, що містить текст, металовироби, триб&#10;&#10;Автоматично згенерований опис">
            <a:extLst>
              <a:ext uri="{FF2B5EF4-FFF2-40B4-BE49-F238E27FC236}">
                <a16:creationId xmlns:a16="http://schemas.microsoft.com/office/drawing/2014/main" id="{1296E7DC-6195-4AC1-A9EF-FD131F896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9" t="13373" r="43086" b="11081"/>
          <a:stretch/>
        </p:blipFill>
        <p:spPr>
          <a:xfrm>
            <a:off x="105457" y="2654629"/>
            <a:ext cx="2832069" cy="3521113"/>
          </a:xfrm>
          <a:prstGeom prst="rect">
            <a:avLst/>
          </a:prstGeom>
        </p:spPr>
      </p:pic>
      <p:pic>
        <p:nvPicPr>
          <p:cNvPr id="9" name="Рисунок 8" descr="Зображення, що містить земля, срібло&#10;&#10;Автоматично згенерований опис">
            <a:extLst>
              <a:ext uri="{FF2B5EF4-FFF2-40B4-BE49-F238E27FC236}">
                <a16:creationId xmlns:a16="http://schemas.microsoft.com/office/drawing/2014/main" id="{577280A7-3AA1-48C2-B78F-5C2F3A9B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39" y="4464819"/>
            <a:ext cx="2584498" cy="1938373"/>
          </a:xfrm>
          <a:prstGeom prst="rect">
            <a:avLst/>
          </a:prstGeom>
        </p:spPr>
      </p:pic>
      <p:pic>
        <p:nvPicPr>
          <p:cNvPr id="11" name="Рисунок 10" descr="Зображення, що містить двигун, фрезерний станок&#10;&#10;Автоматично згенерований опис">
            <a:extLst>
              <a:ext uri="{FF2B5EF4-FFF2-40B4-BE49-F238E27FC236}">
                <a16:creationId xmlns:a16="http://schemas.microsoft.com/office/drawing/2014/main" id="{9EBF8467-0169-467F-A21C-FFBEB6507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5090" y="3017623"/>
            <a:ext cx="3609279" cy="2706959"/>
          </a:xfrm>
          <a:prstGeom prst="rect">
            <a:avLst/>
          </a:prstGeom>
        </p:spPr>
      </p:pic>
      <p:pic>
        <p:nvPicPr>
          <p:cNvPr id="7" name="Рисунок 6" descr="Зображення, що містить земля, надворі, закрити&#10;&#10;Автоматично згенерований опис">
            <a:extLst>
              <a:ext uri="{FF2B5EF4-FFF2-40B4-BE49-F238E27FC236}">
                <a16:creationId xmlns:a16="http://schemas.microsoft.com/office/drawing/2014/main" id="{12554EC4-126A-404C-9E56-8724CF52F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39" y="4464819"/>
            <a:ext cx="2584498" cy="1938373"/>
          </a:xfrm>
          <a:prstGeom prst="rect">
            <a:avLst/>
          </a:prstGeom>
        </p:spPr>
      </p:pic>
      <p:pic>
        <p:nvPicPr>
          <p:cNvPr id="13" name="Рисунок 12" descr="Зображення, що містить текст, канцелярське приладдя, олівець&#10;&#10;Автоматично згенерований опис">
            <a:extLst>
              <a:ext uri="{FF2B5EF4-FFF2-40B4-BE49-F238E27FC236}">
                <a16:creationId xmlns:a16="http://schemas.microsoft.com/office/drawing/2014/main" id="{2AFC0D27-95C6-4DD9-A9D6-8F9E821C1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7" t="555" r="1907" b="-55"/>
          <a:stretch/>
        </p:blipFill>
        <p:spPr>
          <a:xfrm>
            <a:off x="2713397" y="1841883"/>
            <a:ext cx="3399469" cy="26243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EE69EE-9BD2-4B5C-94B6-7FD40E430AFD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4DDDDA-4178-4D34-BC64-F9FBD2B2B75B}"/>
              </a:ext>
            </a:extLst>
          </p:cNvPr>
          <p:cNvSpPr txBox="1"/>
          <p:nvPr/>
        </p:nvSpPr>
        <p:spPr>
          <a:xfrm>
            <a:off x="262681" y="647396"/>
            <a:ext cx="1172507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10 Tungsten plates. Plate dimension 1</a:t>
            </a:r>
            <a:r>
              <a:rPr lang="ru-RU" sz="2400" dirty="0"/>
              <a:t>6</a:t>
            </a:r>
            <a:r>
              <a:rPr lang="en-US" sz="2400" dirty="0"/>
              <a:t>x1</a:t>
            </a:r>
            <a:r>
              <a:rPr lang="ru-RU" sz="2400" dirty="0"/>
              <a:t>6</a:t>
            </a:r>
            <a:r>
              <a:rPr lang="en-US" sz="2400" dirty="0"/>
              <a:t>x1mm</a:t>
            </a:r>
            <a:r>
              <a:rPr lang="en-US" sz="2400" baseline="30000" dirty="0"/>
              <a:t>3</a:t>
            </a:r>
            <a:r>
              <a:rPr lang="en-US" sz="2400" dirty="0"/>
              <a:t>. Simplifications at thermodynamic  simulations: only collision stopping power was considered; uniform distribution of beam losses across plates; power dissipation in all plates are equal. 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D3ED7-950B-4B5F-BD96-BA8B398FDFC7}"/>
              </a:ext>
            </a:extLst>
          </p:cNvPr>
          <p:cNvSpPr txBox="1"/>
          <p:nvPr/>
        </p:nvSpPr>
        <p:spPr>
          <a:xfrm>
            <a:off x="6186617" y="2283940"/>
            <a:ext cx="299033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Electron beam energy – 82 MeV</a:t>
            </a:r>
            <a:endParaRPr lang="en-US" dirty="0"/>
          </a:p>
          <a:p>
            <a:r>
              <a:rPr lang="en-US" dirty="0"/>
              <a:t>Power dissipation in one plate </a:t>
            </a:r>
            <a:r>
              <a:rPr lang="uk-UA" dirty="0"/>
              <a:t>– 13.5 W</a:t>
            </a:r>
          </a:p>
          <a:p>
            <a:r>
              <a:rPr lang="uk-UA" dirty="0">
                <a:cs typeface="Calibri"/>
              </a:rPr>
              <a:t>Cooling air </a:t>
            </a:r>
            <a:r>
              <a:rPr lang="uk-UA" dirty="0">
                <a:ea typeface="+mn-lt"/>
                <a:cs typeface="+mn-lt"/>
              </a:rPr>
              <a:t>velocity</a:t>
            </a:r>
            <a:r>
              <a:rPr lang="uk-UA" dirty="0">
                <a:cs typeface="Calibri"/>
              </a:rPr>
              <a:t> -  3 m/s</a:t>
            </a:r>
          </a:p>
          <a:p>
            <a:r>
              <a:rPr lang="en-US" dirty="0">
                <a:cs typeface="Calibri"/>
              </a:rPr>
              <a:t>Air</a:t>
            </a:r>
            <a:r>
              <a:rPr lang="uk-UA" dirty="0">
                <a:cs typeface="Calibri"/>
              </a:rPr>
              <a:t> </a:t>
            </a:r>
            <a:r>
              <a:rPr lang="en-US" dirty="0">
                <a:cs typeface="Calibri"/>
              </a:rPr>
              <a:t>flow &gt;</a:t>
            </a:r>
            <a:r>
              <a:rPr lang="uk-UA" dirty="0">
                <a:cs typeface="Calibri"/>
              </a:rPr>
              <a:t> 2 m</a:t>
            </a:r>
            <a:r>
              <a:rPr lang="en-US" baseline="30000" dirty="0">
                <a:cs typeface="Calibri"/>
              </a:rPr>
              <a:t>3</a:t>
            </a:r>
            <a:r>
              <a:rPr lang="en-US" dirty="0">
                <a:cs typeface="Calibri"/>
              </a:rPr>
              <a:t>/hour</a:t>
            </a:r>
            <a:endParaRPr lang="uk-UA" dirty="0">
              <a:cs typeface="Calibri"/>
            </a:endParaRPr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C39FE581-94CB-424A-8BB7-D864CE2EE535}"/>
              </a:ext>
            </a:extLst>
          </p:cNvPr>
          <p:cNvSpPr/>
          <p:nvPr/>
        </p:nvSpPr>
        <p:spPr>
          <a:xfrm rot="12041626">
            <a:off x="2200084" y="4464819"/>
            <a:ext cx="737442" cy="200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58D73-8364-4A1C-A9CD-0BC7D3B455E0}"/>
              </a:ext>
            </a:extLst>
          </p:cNvPr>
          <p:cNvSpPr txBox="1"/>
          <p:nvPr/>
        </p:nvSpPr>
        <p:spPr>
          <a:xfrm>
            <a:off x="2665625" y="4286300"/>
            <a:ext cx="37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</a:p>
        </p:txBody>
      </p:sp>
      <p:sp>
        <p:nvSpPr>
          <p:cNvPr id="15" name="Стрілка: вправо 14">
            <a:extLst>
              <a:ext uri="{FF2B5EF4-FFF2-40B4-BE49-F238E27FC236}">
                <a16:creationId xmlns:a16="http://schemas.microsoft.com/office/drawing/2014/main" id="{BA390BC1-4A71-43F0-8218-BFDF82954C5F}"/>
              </a:ext>
            </a:extLst>
          </p:cNvPr>
          <p:cNvSpPr/>
          <p:nvPr/>
        </p:nvSpPr>
        <p:spPr>
          <a:xfrm rot="16200000">
            <a:off x="1114209" y="5904106"/>
            <a:ext cx="737442" cy="200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C3820-325D-488D-B217-C50A8E820944}"/>
              </a:ext>
            </a:extLst>
          </p:cNvPr>
          <p:cNvSpPr txBox="1"/>
          <p:nvPr/>
        </p:nvSpPr>
        <p:spPr>
          <a:xfrm>
            <a:off x="1532746" y="605712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BC2AAA-73F1-4626-AB8E-0BEAE9EDE358}"/>
              </a:ext>
            </a:extLst>
          </p:cNvPr>
          <p:cNvSpPr txBox="1"/>
          <p:nvPr/>
        </p:nvSpPr>
        <p:spPr>
          <a:xfrm>
            <a:off x="9215675" y="2112084"/>
            <a:ext cx="2706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Neutron Flux 9x10</a:t>
            </a:r>
            <a:r>
              <a:rPr lang="en-US" b="1" baseline="30000" dirty="0">
                <a:solidFill>
                  <a:srgbClr val="FF0000"/>
                </a:solidFill>
              </a:rPr>
              <a:t>14 </a:t>
            </a:r>
            <a:r>
              <a:rPr lang="en-US" b="1" dirty="0">
                <a:solidFill>
                  <a:srgbClr val="FF0000"/>
                </a:solidFill>
              </a:rPr>
              <a:t>n/cm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2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6C50F-3C2D-460E-B1D4-43C6499B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dirty="0"/>
              <a:t>Setup for irradiation of siloxane</a:t>
            </a:r>
            <a:r>
              <a:rPr lang="ru-RU" sz="5200" dirty="0"/>
              <a:t> </a:t>
            </a:r>
            <a:r>
              <a:rPr lang="en-US" sz="5200" dirty="0"/>
              <a:t>rubber samples with electrons</a:t>
            </a:r>
          </a:p>
        </p:txBody>
      </p:sp>
      <p:pic>
        <p:nvPicPr>
          <p:cNvPr id="7" name="Рисунок 6" descr="Зображення, що містить у приміщенні, двигун, фрезерний станок&#10;&#10;Автоматично згенерований опис">
            <a:extLst>
              <a:ext uri="{FF2B5EF4-FFF2-40B4-BE49-F238E27FC236}">
                <a16:creationId xmlns:a16="http://schemas.microsoft.com/office/drawing/2014/main" id="{8202A571-16A3-4644-885F-A85B50C53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07" y="2347537"/>
            <a:ext cx="4614309" cy="3460732"/>
          </a:xfrm>
          <a:prstGeom prst="rect">
            <a:avLst/>
          </a:prstGeom>
        </p:spPr>
      </p:pic>
      <p:pic>
        <p:nvPicPr>
          <p:cNvPr id="5" name="Місце для вмісту 4" descr="Зображення, що містить двигун, триб, фрезерний станок&#10;&#10;Автоматично згенерований опис">
            <a:extLst>
              <a:ext uri="{FF2B5EF4-FFF2-40B4-BE49-F238E27FC236}">
                <a16:creationId xmlns:a16="http://schemas.microsoft.com/office/drawing/2014/main" id="{72F572FD-45F8-45EE-9C38-35D3758D3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99" y="3384448"/>
            <a:ext cx="7346368" cy="2975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BA106A-310F-4E3A-B225-9BB559E9A68B}"/>
              </a:ext>
            </a:extLst>
          </p:cNvPr>
          <p:cNvSpPr txBox="1"/>
          <p:nvPr/>
        </p:nvSpPr>
        <p:spPr>
          <a:xfrm>
            <a:off x="1102490" y="6382381"/>
            <a:ext cx="5087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French-Ukrainian Workshop  29/10/2021 </a:t>
            </a:r>
            <a:r>
              <a:rPr lang="en-US" b="0" i="0" dirty="0" err="1">
                <a:solidFill>
                  <a:schemeClr val="accent1"/>
                </a:solidFill>
                <a:effectLst/>
              </a:rPr>
              <a:t>IJCLab</a:t>
            </a:r>
            <a:endParaRPr lang="en-US" sz="1800" b="0" i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E0AA6-EF16-4E88-9848-DEBBEEEE6100}"/>
              </a:ext>
            </a:extLst>
          </p:cNvPr>
          <p:cNvSpPr txBox="1"/>
          <p:nvPr/>
        </p:nvSpPr>
        <p:spPr>
          <a:xfrm>
            <a:off x="4633139" y="1789728"/>
            <a:ext cx="7346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 beam current – 0.5 </a:t>
            </a:r>
            <a:r>
              <a:rPr lang="en-US" sz="2000" dirty="0">
                <a:sym typeface="Symbol" panose="05050102010706020507" pitchFamily="18" charset="2"/>
              </a:rPr>
              <a:t>A. Beam energy – 40 MeV.</a:t>
            </a:r>
          </a:p>
          <a:p>
            <a:r>
              <a:rPr lang="en-US" sz="2000" dirty="0">
                <a:sym typeface="Symbol" panose="05050102010706020507" pitchFamily="18" charset="2"/>
              </a:rPr>
              <a:t>Dose estimations: </a:t>
            </a:r>
            <a:r>
              <a:rPr lang="en-US" sz="2000" dirty="0" err="1">
                <a:sym typeface="Symbol" panose="05050102010706020507" pitchFamily="18" charset="2"/>
              </a:rPr>
              <a:t>Estar</a:t>
            </a:r>
            <a:r>
              <a:rPr lang="en-US" sz="2000" dirty="0">
                <a:sym typeface="Symbol" panose="05050102010706020507" pitchFamily="18" charset="2"/>
              </a:rPr>
              <a:t> (NIST, </a:t>
            </a:r>
            <a:r>
              <a:rPr lang="en-US" sz="2000" dirty="0">
                <a:sym typeface="Symbol" panose="05050102010706020507" pitchFamily="18" charset="2"/>
                <a:hlinkClick r:id="rId4"/>
              </a:rPr>
              <a:t>https://physics.nist.gov</a:t>
            </a:r>
            <a:r>
              <a:rPr lang="en-US" sz="2000" dirty="0">
                <a:sym typeface="Symbol" panose="05050102010706020507" pitchFamily="18" charset="2"/>
              </a:rPr>
              <a:t>), Geant4, </a:t>
            </a:r>
            <a:r>
              <a:rPr lang="en-US" sz="2000" dirty="0" err="1">
                <a:sym typeface="Symbol" panose="05050102010706020507" pitchFamily="18" charset="2"/>
              </a:rPr>
              <a:t>Riso</a:t>
            </a:r>
            <a:r>
              <a:rPr lang="en-US" sz="2000" dirty="0">
                <a:sym typeface="Symbol" panose="05050102010706020507" pitchFamily="18" charset="2"/>
              </a:rPr>
              <a:t> B3 Film.</a:t>
            </a:r>
            <a:endParaRPr lang="en-US" sz="2000" dirty="0"/>
          </a:p>
          <a:p>
            <a:r>
              <a:rPr lang="en-US" sz="2000" dirty="0"/>
              <a:t>Doses: 0.25 </a:t>
            </a:r>
            <a:r>
              <a:rPr lang="en-US" sz="2000" dirty="0" err="1"/>
              <a:t>MGy</a:t>
            </a:r>
            <a:r>
              <a:rPr lang="en-US" sz="2000" dirty="0"/>
              <a:t>; 0.5 </a:t>
            </a:r>
            <a:r>
              <a:rPr lang="en-US" sz="2000" dirty="0" err="1"/>
              <a:t>MGy</a:t>
            </a:r>
            <a:r>
              <a:rPr lang="en-US" sz="2000" dirty="0"/>
              <a:t>; 0.75 </a:t>
            </a:r>
            <a:r>
              <a:rPr lang="en-US" sz="2000" dirty="0" err="1"/>
              <a:t>MGy</a:t>
            </a:r>
            <a:r>
              <a:rPr lang="en-US" sz="2000" dirty="0"/>
              <a:t>; 1 </a:t>
            </a:r>
            <a:r>
              <a:rPr lang="en-US" sz="2000" dirty="0" err="1"/>
              <a:t>MGy</a:t>
            </a:r>
            <a:r>
              <a:rPr lang="en-US" sz="20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244210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6673</TotalTime>
  <Words>1384</Words>
  <Application>Microsoft Office PowerPoint</Application>
  <PresentationFormat>Широкий екран</PresentationFormat>
  <Paragraphs>98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Тема Office</vt:lpstr>
      <vt:lpstr>Irradiation capabilities for nuclear and high energy physics research at the LUE-40 linac</vt:lpstr>
      <vt:lpstr>Презентація PowerPoint</vt:lpstr>
      <vt:lpstr>LUE-40 Linac </vt:lpstr>
      <vt:lpstr>Research activity at the LUE-40 linac</vt:lpstr>
      <vt:lpstr>Research activity at the LUE-40 linac</vt:lpstr>
      <vt:lpstr> </vt:lpstr>
      <vt:lpstr>Recent activity to irradiate PLUME samples Improvised converter for neutron generation</vt:lpstr>
      <vt:lpstr>Improved converter </vt:lpstr>
      <vt:lpstr>Setup for irradiation of siloxane rubber samples with electrons</vt:lpstr>
      <vt:lpstr>Permanent dipole magnet to obtain “pure” beam of bremsstrahlung quanta when studying the cross sections of multiparticle photonuclear reactions </vt:lpstr>
      <vt:lpstr>Horizontal profiles derived from scanned images 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Irradiation capabilities for nuclear and high energy physics research at the LUE-40 linac</dc:title>
  <dc:creator>Viktor Mytrochenko</dc:creator>
  <cp:lastModifiedBy>Viktor Mytrochenko</cp:lastModifiedBy>
  <cp:revision>77</cp:revision>
  <dcterms:created xsi:type="dcterms:W3CDTF">2021-10-12T11:23:12Z</dcterms:created>
  <dcterms:modified xsi:type="dcterms:W3CDTF">2021-10-28T18:34:02Z</dcterms:modified>
</cp:coreProperties>
</file>