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06" r:id="rId3"/>
    <p:sldId id="319" r:id="rId4"/>
    <p:sldId id="320" r:id="rId5"/>
    <p:sldId id="309" r:id="rId6"/>
    <p:sldId id="310" r:id="rId7"/>
    <p:sldId id="257" r:id="rId8"/>
    <p:sldId id="305" r:id="rId9"/>
    <p:sldId id="314" r:id="rId10"/>
    <p:sldId id="315" r:id="rId11"/>
    <p:sldId id="259" r:id="rId12"/>
    <p:sldId id="261" r:id="rId13"/>
    <p:sldId id="264" r:id="rId14"/>
    <p:sldId id="265" r:id="rId15"/>
    <p:sldId id="328" r:id="rId16"/>
    <p:sldId id="329" r:id="rId17"/>
    <p:sldId id="330" r:id="rId18"/>
    <p:sldId id="331" r:id="rId19"/>
    <p:sldId id="332" r:id="rId20"/>
    <p:sldId id="333" r:id="rId21"/>
    <p:sldId id="260" r:id="rId22"/>
    <p:sldId id="282" r:id="rId23"/>
    <p:sldId id="286" r:id="rId24"/>
    <p:sldId id="316" r:id="rId25"/>
    <p:sldId id="317" r:id="rId26"/>
    <p:sldId id="301" r:id="rId27"/>
    <p:sldId id="302" r:id="rId28"/>
    <p:sldId id="323" r:id="rId29"/>
    <p:sldId id="324" r:id="rId30"/>
    <p:sldId id="325" r:id="rId31"/>
    <p:sldId id="326" r:id="rId32"/>
    <p:sldId id="321" r:id="rId33"/>
    <p:sldId id="322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00FF"/>
    <a:srgbClr val="990099"/>
    <a:srgbClr val="008080"/>
    <a:srgbClr val="008000"/>
    <a:srgbClr val="0099FF"/>
    <a:srgbClr val="0000CC"/>
    <a:srgbClr val="CC3300"/>
    <a:srgbClr val="0099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924" autoAdjust="0"/>
    <p:restoredTop sz="94660" autoAdjust="0"/>
  </p:normalViewPr>
  <p:slideViewPr>
    <p:cSldViewPr>
      <p:cViewPr varScale="1">
        <p:scale>
          <a:sx n="115" d="100"/>
          <a:sy n="115" d="100"/>
        </p:scale>
        <p:origin x="1116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34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D1A16-9704-42F5-A6C2-6748BEFF79D4}" type="datetimeFigureOut">
              <a:rPr lang="fr-FR" smtClean="0"/>
              <a:t>27/10/2021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CB9D5-CC3B-4765-9478-F244979A3F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858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702C95A-C5A0-4D21-8205-B53FE2374D81}" type="slidenum">
              <a:rPr lang="fr-FR" altLang="fr-FR" smtClean="0"/>
              <a:pPr eaLnBrk="1" hangingPunct="1">
                <a:spcBef>
                  <a:spcPct val="0"/>
                </a:spcBef>
              </a:pPr>
              <a:t>1</a:t>
            </a:fld>
            <a:endParaRPr lang="fr-FR" altLang="fr-FR" smtClean="0"/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fr-FR" altLang="fr-FR" sz="5600"/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fr-FR" altLang="fr-FR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28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823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68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0322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6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LGSO (Lu2-xGdxSiO5)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1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LGSO (Lu2-xGdxSiO5)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3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LGSO (Lu2-xGdxSiO5)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46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LGSO (Lu2-xGdxSiO5)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68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Radiation </a:t>
            </a:r>
            <a:r>
              <a:rPr lang="fr-FR" dirty="0" err="1" smtClean="0"/>
              <a:t>length</a:t>
            </a:r>
            <a:r>
              <a:rPr lang="fr-FR" dirty="0" smtClean="0"/>
              <a:t> of </a:t>
            </a:r>
            <a:r>
              <a:rPr lang="fr-FR" dirty="0" err="1" smtClean="0"/>
              <a:t>Tungsten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smtClean="0"/>
              <a:t> 0.3504 cm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86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Radiation </a:t>
            </a:r>
            <a:r>
              <a:rPr lang="fr-FR" dirty="0" err="1" smtClean="0"/>
              <a:t>length</a:t>
            </a:r>
            <a:r>
              <a:rPr lang="fr-FR" dirty="0" smtClean="0"/>
              <a:t> of </a:t>
            </a:r>
            <a:r>
              <a:rPr lang="fr-FR" dirty="0" err="1" smtClean="0"/>
              <a:t>Tungsten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smtClean="0"/>
              <a:t> 0.3504 cm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67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289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LGSO (Lu2-xGdxSiO5)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A2226-5C46-44D2-A20F-2FF7C4B71E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F1E41-0FA0-4364-A543-00DF2925C48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219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785818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ja-JP" altLang="en-US"/>
              <a:t>マスタ タイトルの書式設定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2017/3/7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/>
              <a:t>‹N°›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/>
                </a:solidFill>
              </a:rPr>
              <a:t>Journée Belle-II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45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t>27/10/2021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0.png"/><Relationship Id="rId4" Type="http://schemas.openxmlformats.org/officeDocument/2006/relationships/image" Target="../media/image22.png"/><Relationship Id="rId9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0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emf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appweb.in2p3.fr/SuperKEKB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-linac.kek.jp/skekb/snapshot/rin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64.emf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60.png"/><Relationship Id="rId9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72.emf"/><Relationship Id="rId3" Type="http://schemas.openxmlformats.org/officeDocument/2006/relationships/image" Target="../media/image68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71.emf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70.emf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69.png"/><Relationship Id="rId14" Type="http://schemas.openxmlformats.org/officeDocument/2006/relationships/image" Target="../media/image60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mag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2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50031" y="2276872"/>
            <a:ext cx="8642350" cy="108012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normAutofit/>
          </a:bodyPr>
          <a:lstStyle/>
          <a:p>
            <a:pPr marL="0" indent="0" algn="ctr" defTabSz="457200" eaLnBrk="1" hangingPunct="1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dirty="0" smtClean="0">
                <a:solidFill>
                  <a:srgbClr val="0000FF"/>
                </a:solidFill>
              </a:rPr>
              <a:t>Philip </a:t>
            </a:r>
            <a:r>
              <a:rPr lang="en-US" altLang="fr-FR" dirty="0" err="1" smtClean="0">
                <a:solidFill>
                  <a:srgbClr val="0000FF"/>
                </a:solidFill>
              </a:rPr>
              <a:t>Bambade</a:t>
            </a:r>
            <a:r>
              <a:rPr lang="en-US" altLang="fr-FR" dirty="0">
                <a:solidFill>
                  <a:srgbClr val="0000FF"/>
                </a:solidFill>
              </a:rPr>
              <a:t> </a:t>
            </a:r>
          </a:p>
          <a:p>
            <a:pPr marL="0" indent="0" algn="ctr" defTabSz="457200" eaLnBrk="1" hangingPunct="1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dirty="0" smtClean="0">
                <a:solidFill>
                  <a:srgbClr val="0000FF"/>
                </a:solidFill>
              </a:rPr>
              <a:t>IJC Lab</a:t>
            </a:r>
            <a:endParaRPr lang="en-US" altLang="fr-FR" dirty="0">
              <a:solidFill>
                <a:srgbClr val="0000FF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7950" y="6165304"/>
            <a:ext cx="8926513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4572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4572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4572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500"/>
              </a:spcBef>
              <a:buClr>
                <a:srgbClr val="000000"/>
              </a:buClr>
              <a:buNone/>
            </a:pPr>
            <a:r>
              <a:rPr lang="en-US" sz="1400" dirty="0" smtClean="0"/>
              <a:t>French-Ukrainian Workshop                         </a:t>
            </a:r>
            <a:r>
              <a:rPr lang="en-US" sz="1400" dirty="0" err="1" smtClean="0"/>
              <a:t>IJCLab</a:t>
            </a:r>
            <a:r>
              <a:rPr lang="en-US" sz="1400" dirty="0" smtClean="0"/>
              <a:t> - </a:t>
            </a:r>
            <a:r>
              <a:rPr lang="en-US" sz="1400" dirty="0" err="1" smtClean="0"/>
              <a:t>Orsay</a:t>
            </a:r>
            <a:r>
              <a:rPr lang="en-US" sz="1400" dirty="0" smtClean="0"/>
              <a:t>                                  27</a:t>
            </a:r>
            <a:r>
              <a:rPr lang="en-US" altLang="fr-FR" sz="1400" dirty="0" smtClean="0"/>
              <a:t>-29 October 2021</a:t>
            </a:r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79512" y="144016"/>
            <a:ext cx="8837488" cy="1412776"/>
          </a:xfrm>
        </p:spPr>
        <p:txBody>
          <a:bodyPr>
            <a:noAutofit/>
          </a:bodyPr>
          <a:lstStyle/>
          <a:p>
            <a:r>
              <a:rPr lang="en-US" dirty="0" smtClean="0"/>
              <a:t>Fast luminosity measurements for </a:t>
            </a:r>
            <a:r>
              <a:rPr lang="en-US" dirty="0" err="1" smtClean="0"/>
              <a:t>SuperKEKB</a:t>
            </a:r>
            <a:endParaRPr lang="fr-FR" sz="2400" dirty="0">
              <a:solidFill>
                <a:srgbClr val="FF0066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67544" y="3717032"/>
            <a:ext cx="8208912" cy="136815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1400" u="sng" dirty="0" smtClean="0"/>
              <a:t>Acknowledgements</a:t>
            </a:r>
            <a:r>
              <a:rPr lang="en-US" altLang="fr-FR" sz="1400" dirty="0" smtClean="0"/>
              <a:t>:    </a:t>
            </a:r>
          </a:p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1400" dirty="0" smtClean="0"/>
              <a:t>S</a:t>
            </a:r>
            <a:r>
              <a:rPr lang="en-US" altLang="fr-FR" sz="1400" dirty="0"/>
              <a:t>. </a:t>
            </a:r>
            <a:r>
              <a:rPr lang="en-US" altLang="fr-FR" sz="1400" dirty="0" err="1"/>
              <a:t>Wallon</a:t>
            </a:r>
            <a:r>
              <a:rPr lang="en-US" altLang="fr-FR" sz="1400" dirty="0"/>
              <a:t> (</a:t>
            </a:r>
            <a:r>
              <a:rPr lang="en-US" altLang="fr-FR" sz="1400" dirty="0" smtClean="0"/>
              <a:t>IJC Lab</a:t>
            </a:r>
            <a:r>
              <a:rPr lang="en-US" altLang="fr-FR" sz="1400" dirty="0" smtClean="0"/>
              <a:t>), L</a:t>
            </a:r>
            <a:r>
              <a:rPr lang="en-US" altLang="fr-FR" sz="1400" dirty="0"/>
              <a:t>. Brunetti (</a:t>
            </a:r>
            <a:r>
              <a:rPr lang="en-US" altLang="fr-FR" sz="1400" dirty="0" smtClean="0"/>
              <a:t>LAPP), V. </a:t>
            </a:r>
            <a:r>
              <a:rPr lang="en-US" altLang="fr-FR" sz="1400" dirty="0" err="1" smtClean="0"/>
              <a:t>Vinnichenko</a:t>
            </a:r>
            <a:r>
              <a:rPr lang="en-US" altLang="fr-FR" sz="1400" dirty="0" smtClean="0"/>
              <a:t> (</a:t>
            </a:r>
            <a:r>
              <a:rPr lang="en-US" altLang="fr-FR" sz="1400" dirty="0" err="1" smtClean="0"/>
              <a:t>Kharkiv</a:t>
            </a:r>
            <a:r>
              <a:rPr lang="en-US" altLang="fr-FR" sz="1400" dirty="0" smtClean="0"/>
              <a:t>)</a:t>
            </a:r>
          </a:p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. Di 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Carlo, 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D. El </a:t>
            </a:r>
            <a:r>
              <a:rPr lang="en-US" altLang="fr-FR" sz="1400" dirty="0" err="1" smtClean="0">
                <a:solidFill>
                  <a:schemeClr val="bg1">
                    <a:lumMod val="50000"/>
                  </a:schemeClr>
                </a:solidFill>
              </a:rPr>
              <a:t>Khechen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D. </a:t>
            </a:r>
            <a:r>
              <a:rPr lang="en-US" altLang="fr-FR" sz="1400" dirty="0" err="1" smtClean="0">
                <a:solidFill>
                  <a:schemeClr val="bg1">
                    <a:lumMod val="50000"/>
                  </a:schemeClr>
                </a:solidFill>
              </a:rPr>
              <a:t>Jehanno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, V. </a:t>
            </a:r>
            <a:r>
              <a:rPr lang="en-US" altLang="fr-FR" sz="1400" dirty="0" err="1" smtClean="0">
                <a:solidFill>
                  <a:schemeClr val="bg1">
                    <a:lumMod val="50000"/>
                  </a:schemeClr>
                </a:solidFill>
              </a:rPr>
              <a:t>Kubytskyi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, C</a:t>
            </a:r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</a:rPr>
              <a:t>.-G. 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Pang, C. </a:t>
            </a:r>
            <a:r>
              <a:rPr lang="en-US" altLang="fr-FR" sz="1400" dirty="0" err="1" smtClean="0">
                <a:solidFill>
                  <a:schemeClr val="bg1">
                    <a:lumMod val="50000"/>
                  </a:schemeClr>
                </a:solidFill>
              </a:rPr>
              <a:t>Rimbault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ex-LAL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en-US" altLang="fr-FR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Y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fr-FR" sz="1400" dirty="0" err="1" smtClean="0">
                <a:solidFill>
                  <a:schemeClr val="bg1">
                    <a:lumMod val="50000"/>
                  </a:schemeClr>
                </a:solidFill>
              </a:rPr>
              <a:t>Verechshaka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altLang="fr-FR" sz="1400" dirty="0" err="1" smtClean="0">
                <a:solidFill>
                  <a:schemeClr val="bg1">
                    <a:lumMod val="50000"/>
                  </a:schemeClr>
                </a:solidFill>
              </a:rPr>
              <a:t>Kharkiv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 &amp; Paris-</a:t>
            </a:r>
            <a:r>
              <a:rPr lang="en-US" altLang="fr-FR" sz="1400" dirty="0" err="1" smtClean="0">
                <a:solidFill>
                  <a:schemeClr val="bg1">
                    <a:lumMod val="50000"/>
                  </a:schemeClr>
                </a:solidFill>
              </a:rPr>
              <a:t>Saclay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), 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S. </a:t>
            </a:r>
            <a:r>
              <a:rPr lang="en-US" altLang="fr-FR" sz="1400" dirty="0" err="1" smtClean="0">
                <a:solidFill>
                  <a:schemeClr val="bg1">
                    <a:lumMod val="50000"/>
                  </a:schemeClr>
                </a:solidFill>
              </a:rPr>
              <a:t>Vaiva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 (Paris-</a:t>
            </a:r>
            <a:r>
              <a:rPr lang="en-US" altLang="fr-FR" sz="1400" dirty="0" err="1" smtClean="0">
                <a:solidFill>
                  <a:schemeClr val="bg1">
                    <a:lumMod val="50000"/>
                  </a:schemeClr>
                </a:solidFill>
              </a:rPr>
              <a:t>Saclay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), T. </a:t>
            </a:r>
            <a:r>
              <a:rPr lang="en-US" altLang="fr-FR" sz="1400" dirty="0" err="1" smtClean="0">
                <a:solidFill>
                  <a:schemeClr val="bg1">
                    <a:lumMod val="50000"/>
                  </a:schemeClr>
                </a:solidFill>
              </a:rPr>
              <a:t>Ottmann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 (Nantes), A</a:t>
            </a:r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altLang="fr-FR" sz="1400" dirty="0" err="1">
                <a:solidFill>
                  <a:schemeClr val="bg1">
                    <a:lumMod val="50000"/>
                  </a:schemeClr>
                </a:solidFill>
              </a:rPr>
              <a:t>Bwembya</a:t>
            </a:r>
            <a:r>
              <a:rPr lang="en-US" altLang="fr-FR" sz="1400" dirty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altLang="fr-FR" sz="1400" dirty="0" smtClean="0">
                <a:solidFill>
                  <a:schemeClr val="bg1">
                    <a:lumMod val="50000"/>
                  </a:schemeClr>
                </a:solidFill>
              </a:rPr>
              <a:t>Moscow)</a:t>
            </a:r>
            <a:endParaRPr lang="en-US" altLang="fr-FR" sz="14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defTabSz="457200">
              <a:lnSpc>
                <a:spcPct val="80000"/>
              </a:lnSpc>
              <a:spcBef>
                <a:spcPts val="700"/>
              </a:spcBef>
              <a:buClr>
                <a:srgbClr val="006600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fr-FR" sz="1400" dirty="0" smtClean="0"/>
              <a:t>S</a:t>
            </a:r>
            <a:r>
              <a:rPr lang="en-US" altLang="fr-FR" sz="1400" dirty="0" smtClean="0"/>
              <a:t>. Uehara (Belle II ZDLM), </a:t>
            </a:r>
            <a:r>
              <a:rPr lang="en-US" altLang="fr-FR" sz="1400" dirty="0" smtClean="0"/>
              <a:t>R. Yang, Y</a:t>
            </a:r>
            <a:r>
              <a:rPr lang="en-US" altLang="fr-FR" sz="1400" dirty="0" smtClean="0"/>
              <a:t>. Funakoshi, M. </a:t>
            </a:r>
            <a:r>
              <a:rPr lang="en-US" altLang="fr-FR" sz="1400" dirty="0" err="1" smtClean="0"/>
              <a:t>Masuzawa</a:t>
            </a:r>
            <a:r>
              <a:rPr lang="en-US" altLang="fr-FR" sz="1400" dirty="0" smtClean="0"/>
              <a:t> (KEK ACCEL Department)</a:t>
            </a:r>
          </a:p>
        </p:txBody>
      </p:sp>
    </p:spTree>
    <p:extLst>
      <p:ext uri="{BB962C8B-B14F-4D97-AF65-F5344CB8AC3E}">
        <p14:creationId xmlns:p14="http://schemas.microsoft.com/office/powerpoint/2010/main" val="41023949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840760" cy="86409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4000" dirty="0" smtClean="0"/>
              <a:t>What for / specs ?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0527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“Dithering” feedback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23528" y="277163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Bunch by bunch luminosity diagnostic 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323528" y="392376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IP vertical beam size measurement + tuning </a:t>
            </a:r>
            <a:r>
              <a:rPr lang="en-US" dirty="0" smtClean="0">
                <a:solidFill>
                  <a:srgbClr val="FF6600"/>
                </a:solidFill>
              </a:rPr>
              <a:t>at very low currents </a:t>
            </a:r>
            <a:endParaRPr lang="fr-FR" dirty="0">
              <a:solidFill>
                <a:srgbClr val="FF66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39552" y="1556792"/>
            <a:ext cx="828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Correct for few Hz horizontal motion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79 Hz orbit “dithering” + luminosity sampling @ 1 kHz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reconstruct baseline freq. + 2</a:t>
            </a:r>
            <a:r>
              <a:rPr lang="en-US" sz="1400" baseline="30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nd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harmonic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E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fficient separation from other “slow” variations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1% relative precision @ 1 kHz sufficient (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c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f. C.-G. Pang et al., </a:t>
            </a:r>
            <a:r>
              <a:rPr lang="pt-BR" sz="1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J.Phys.Conf.Ser</a:t>
            </a:r>
            <a:r>
              <a:rPr lang="pt-BR" sz="1000" dirty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. 1067 (2018) no.7, </a:t>
            </a:r>
            <a:r>
              <a:rPr lang="pt-BR" sz="1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072023</a:t>
            </a: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t-BR" sz="14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Provide analog signal as input to lock-in amplifier</a:t>
            </a:r>
            <a:endParaRPr lang="fr-FR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9552" y="3266981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Nominally 4 ns bunch separation </a:t>
            </a:r>
            <a:r>
              <a:rPr lang="en-US" sz="1400" dirty="0" smtClean="0">
                <a:sym typeface="Wingdings" panose="05000000000000000000" pitchFamily="2" charset="2"/>
              </a:rPr>
              <a:t> need </a:t>
            </a:r>
            <a:r>
              <a:rPr lang="en-US" sz="1400" dirty="0" smtClean="0">
                <a:solidFill>
                  <a:srgbClr val="0000FF"/>
                </a:solidFill>
                <a:sym typeface="Wingdings" panose="05000000000000000000" pitchFamily="2" charset="2"/>
              </a:rPr>
              <a:t>short signal pulses</a:t>
            </a:r>
            <a:r>
              <a:rPr lang="en-US" sz="1400" dirty="0" smtClean="0">
                <a:sym typeface="Wingdings" panose="05000000000000000000" pitchFamily="2" charset="2"/>
              </a:rPr>
              <a:t>, ideally &lt; 4 ns </a:t>
            </a:r>
            <a:endParaRPr lang="en-US" sz="1400" dirty="0" smtClean="0"/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FF"/>
                </a:solidFill>
              </a:rPr>
              <a:t>1% or better relative precision @ 1 Hz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1043608" y="4420850"/>
            <a:ext cx="7848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S</a:t>
            </a:r>
            <a:r>
              <a:rPr lang="en-US" sz="1400" dirty="0" smtClean="0"/>
              <a:t>ingle beam orbit + optics corrections in two rings</a:t>
            </a:r>
          </a:p>
          <a:p>
            <a:pPr marL="342900" indent="-342900">
              <a:buAutoNum type="arabicPeriod"/>
            </a:pPr>
            <a:r>
              <a:rPr lang="en-US" sz="1400" dirty="0" smtClean="0"/>
              <a:t>Vertical e+ and e- beam size optical tuning </a:t>
            </a:r>
            <a:r>
              <a:rPr lang="en-US" sz="1400" dirty="0" smtClean="0">
                <a:sym typeface="Wingdings" panose="05000000000000000000" pitchFamily="2" charset="2"/>
              </a:rPr>
              <a:t> suppress local aberrations in </a:t>
            </a:r>
            <a:r>
              <a:rPr lang="en-US" sz="1400" dirty="0" err="1" smtClean="0">
                <a:sym typeface="Wingdings" panose="05000000000000000000" pitchFamily="2" charset="2"/>
              </a:rPr>
              <a:t>nanobeam</a:t>
            </a:r>
            <a:r>
              <a:rPr lang="en-US" sz="1400" dirty="0" smtClean="0">
                <a:sym typeface="Wingdings" panose="05000000000000000000" pitchFamily="2" charset="2"/>
              </a:rPr>
              <a:t> final focus</a:t>
            </a:r>
          </a:p>
          <a:p>
            <a:pPr marL="342900" indent="-342900">
              <a:buAutoNum type="arabicPeriod"/>
            </a:pPr>
            <a:endParaRPr lang="en-US" sz="1400" dirty="0" smtClean="0">
              <a:sym typeface="Wingdings" panose="05000000000000000000" pitchFamily="2" charset="2"/>
            </a:endParaRPr>
          </a:p>
          <a:p>
            <a:pPr marL="342900" indent="-342900">
              <a:buAutoNum type="arabicPeriod"/>
            </a:pPr>
            <a:endParaRPr lang="en-US" sz="1400" dirty="0" smtClean="0">
              <a:sym typeface="Wingdings" panose="05000000000000000000" pitchFamily="2" charset="2"/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sym typeface="Wingdings" panose="05000000000000000000" pitchFamily="2" charset="2"/>
              </a:rPr>
              <a:t>Control of beam-beam blowup  find best spot in tune diagram </a:t>
            </a:r>
            <a:endParaRPr lang="en-US" sz="1400" dirty="0" smtClean="0"/>
          </a:p>
        </p:txBody>
      </p:sp>
      <p:sp>
        <p:nvSpPr>
          <p:cNvPr id="24" name="ZoneTexte 23"/>
          <p:cNvSpPr txBox="1"/>
          <p:nvPr/>
        </p:nvSpPr>
        <p:spPr>
          <a:xfrm>
            <a:off x="1547664" y="4941168"/>
            <a:ext cx="6336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6600"/>
                </a:solidFill>
              </a:rPr>
              <a:t>Can avoid confusion from beam-beam induced  blowup if done at very low currents !</a:t>
            </a:r>
            <a:endParaRPr lang="fr-FR" sz="1400" dirty="0">
              <a:solidFill>
                <a:srgbClr val="FF6600"/>
              </a:solidFill>
            </a:endParaRPr>
          </a:p>
        </p:txBody>
      </p:sp>
      <p:sp>
        <p:nvSpPr>
          <p:cNvPr id="13" name="Flèche vers le haut 12"/>
          <p:cNvSpPr/>
          <p:nvPr/>
        </p:nvSpPr>
        <p:spPr>
          <a:xfrm>
            <a:off x="1331640" y="5013176"/>
            <a:ext cx="144016" cy="173052"/>
          </a:xfrm>
          <a:prstGeom prst="upArrow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323528" y="5733256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Dynamic range L ≈ 10</a:t>
            </a:r>
            <a:r>
              <a:rPr lang="en-US" baseline="30000" dirty="0" smtClean="0">
                <a:solidFill>
                  <a:srgbClr val="0000FF"/>
                </a:solidFill>
              </a:rPr>
              <a:t>32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 10</a:t>
            </a:r>
            <a:r>
              <a:rPr lang="en-US" baseline="30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36  </a:t>
            </a:r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cm</a:t>
            </a:r>
            <a:r>
              <a:rPr lang="en-US" baseline="30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-2 </a:t>
            </a:r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s</a:t>
            </a:r>
            <a:r>
              <a:rPr lang="en-US" baseline="30000" dirty="0" smtClean="0">
                <a:solidFill>
                  <a:srgbClr val="0000FF"/>
                </a:solidFill>
                <a:sym typeface="Wingdings" panose="05000000000000000000" pitchFamily="2" charset="2"/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  <a:sym typeface="Wingdings" panose="05000000000000000000" pitchFamily="2" charset="2"/>
              </a:rPr>
              <a:t>Non luminosity scaling contamination &lt; 1% (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e.g. beam gas bremsstrahlung and </a:t>
            </a:r>
            <a:r>
              <a:rPr lang="en-US" sz="1400" dirty="0" err="1">
                <a:solidFill>
                  <a:srgbClr val="0000FF"/>
                </a:solidFill>
                <a:sym typeface="Wingdings" panose="05000000000000000000" pitchFamily="2" charset="2"/>
              </a:rPr>
              <a:t>Touschek</a:t>
            </a:r>
            <a:r>
              <a:rPr lang="en-US" sz="1400" dirty="0">
                <a:solidFill>
                  <a:srgbClr val="0000FF"/>
                </a:solidFill>
                <a:sym typeface="Wingdings" panose="05000000000000000000" pitchFamily="2" charset="2"/>
              </a:rPr>
              <a:t> losses</a:t>
            </a:r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  <a:sym typeface="Wingdings" panose="05000000000000000000" pitchFamily="2" charset="2"/>
              </a:rPr>
              <a:t>Manage radiation damage at highest luminosity   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9520" r="8878" b="-100"/>
          <a:stretch/>
        </p:blipFill>
        <p:spPr>
          <a:xfrm>
            <a:off x="6385494" y="4581128"/>
            <a:ext cx="2723010" cy="201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t="8877" r="9176"/>
          <a:stretch/>
        </p:blipFill>
        <p:spPr>
          <a:xfrm>
            <a:off x="6335475" y="2438568"/>
            <a:ext cx="2773029" cy="2099868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4960255" y="3645026"/>
            <a:ext cx="1195921" cy="720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984584" y="4360073"/>
            <a:ext cx="1171592" cy="3163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067944" y="3501008"/>
                <a:ext cx="844632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0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3501008"/>
                <a:ext cx="844632" cy="300082"/>
              </a:xfrm>
              <a:prstGeom prst="rect">
                <a:avLst/>
              </a:prstGeom>
              <a:blipFill>
                <a:blip r:embed="rId5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067944" y="4137030"/>
                <a:ext cx="728346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944" y="4137030"/>
                <a:ext cx="728346" cy="300082"/>
              </a:xfrm>
              <a:prstGeom prst="rect">
                <a:avLst/>
              </a:prstGeom>
              <a:blipFill>
                <a:blip r:embed="rId6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ontent Placeholder 2"/>
              <p:cNvSpPr txBox="1">
                <a:spLocks/>
              </p:cNvSpPr>
              <p:nvPr/>
            </p:nvSpPr>
            <p:spPr>
              <a:xfrm>
                <a:off x="755576" y="980728"/>
                <a:ext cx="7488832" cy="949087"/>
              </a:xfrm>
              <a:prstGeom prst="rect">
                <a:avLst/>
              </a:prstGeom>
            </p:spPr>
            <p:txBody>
              <a:bodyPr vert="horz" lIns="0" tIns="34290" rIns="0" bIns="34290" numCol="1" rtlCol="0">
                <a:no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CA" dirty="0" smtClean="0">
                    <a:solidFill>
                      <a:srgbClr val="FF6600"/>
                    </a:solidFill>
                  </a:rPr>
                  <a:t>Large </a:t>
                </a:r>
                <a:r>
                  <a:rPr lang="en-CA" dirty="0">
                    <a:solidFill>
                      <a:srgbClr val="FF6600"/>
                    </a:solidFill>
                  </a:rPr>
                  <a:t>cross section </a:t>
                </a:r>
                <a14:m>
                  <m:oMath xmlns:m="http://schemas.openxmlformats.org/officeDocument/2006/math"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≈200 </m:t>
                    </m:r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𝑚𝑏𝑎𝑟𝑛</m:t>
                    </m:r>
                  </m:oMath>
                </a14:m>
                <a:r>
                  <a:rPr lang="en-CA" dirty="0">
                    <a:solidFill>
                      <a:srgbClr val="FF6600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CA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&gt;1% 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CA" i="1" dirty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CA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𝑏𝑒𝑎𝑚</m:t>
                        </m:r>
                      </m:e>
                    </m:d>
                  </m:oMath>
                </a14:m>
                <a:endParaRPr lang="en-US" sz="200" dirty="0" smtClean="0">
                  <a:solidFill>
                    <a:srgbClr val="FF6600"/>
                  </a:solidFill>
                </a:endParaRPr>
              </a:p>
              <a:p>
                <a:pPr marL="201168" lvl="1" indent="0">
                  <a:buNone/>
                </a:pPr>
                <a:r>
                  <a:rPr lang="en-US" sz="100" dirty="0" smtClean="0">
                    <a:solidFill>
                      <a:schemeClr val="tx1"/>
                    </a:solidFill>
                  </a:rPr>
                  <a:t> </a:t>
                </a:r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𝑒+ rate in LER 10 m after IP (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part of energy spectrum near</a:t>
                </a:r>
                <a:r>
                  <a:rPr lang="en-US" sz="1200" dirty="0" smtClean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E(</a:t>
                </a:r>
                <a:r>
                  <a:rPr lang="en-US" sz="1200" dirty="0">
                    <a:solidFill>
                      <a:schemeClr val="tx1"/>
                    </a:solidFill>
                  </a:rPr>
                  <a:t>𝑒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+) ≈ 3.5 GeV after large bend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)</a:t>
                </a:r>
                <a:r>
                  <a:rPr lang="en-US" sz="1000" dirty="0" smtClean="0">
                    <a:solidFill>
                      <a:schemeClr val="tx1"/>
                    </a:solidFill>
                  </a:rPr>
                  <a:t> </a:t>
                </a:r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lvl="2">
                  <a:buFont typeface="Wingdings" panose="05000000000000000000" pitchFamily="2" charset="2"/>
                  <a:buChar char="ü"/>
                </a:pPr>
                <a:r>
                  <a:rPr lang="en-US" sz="1600" dirty="0" smtClean="0">
                    <a:solidFill>
                      <a:schemeClr val="tx1"/>
                    </a:solidFill>
                  </a:rPr>
                  <a:t>𝛾 rate in HER 30 m after IP (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part of 0.1-0.3 </a:t>
                </a:r>
                <a:r>
                  <a:rPr lang="en-US" sz="1200" dirty="0" err="1" smtClean="0">
                    <a:solidFill>
                      <a:schemeClr val="tx1"/>
                    </a:solidFill>
                  </a:rPr>
                  <a:t>mrad</a:t>
                </a:r>
                <a:r>
                  <a:rPr lang="en-US" sz="1200" dirty="0" smtClean="0">
                    <a:solidFill>
                      <a:schemeClr val="tx1"/>
                    </a:solidFill>
                  </a:rPr>
                  <a:t> IP beam angular spread due to geometry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) </a:t>
                </a:r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980728"/>
                <a:ext cx="7488832" cy="949087"/>
              </a:xfrm>
              <a:prstGeom prst="rect">
                <a:avLst/>
              </a:prstGeom>
              <a:blipFill>
                <a:blip r:embed="rId7"/>
                <a:stretch>
                  <a:fillRect l="-2117" t="-7692" b="-1474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7086149" y="2172419"/>
            <a:ext cx="15903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i="1" dirty="0"/>
              <a:t>f</a:t>
            </a:r>
            <a:r>
              <a:rPr lang="en-US" sz="1350" i="1" dirty="0" smtClean="0"/>
              <a:t>rom GUINEA-PIG</a:t>
            </a:r>
            <a:r>
              <a:rPr lang="en-US" sz="1350" i="1" dirty="0"/>
              <a:t>++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2088232" cy="69978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4000" dirty="0" smtClean="0"/>
              <a:t>How ?    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979712" y="241484"/>
            <a:ext cx="6769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>
                <a:solidFill>
                  <a:srgbClr val="0000FF"/>
                </a:solidFill>
              </a:rPr>
              <a:t>Bhabha</a:t>
            </a:r>
            <a:r>
              <a:rPr lang="fr-FR" sz="2800" dirty="0">
                <a:solidFill>
                  <a:srgbClr val="0000FF"/>
                </a:solidFill>
              </a:rPr>
              <a:t> </a:t>
            </a:r>
            <a:r>
              <a:rPr lang="fr-FR" sz="2800" dirty="0" err="1">
                <a:solidFill>
                  <a:srgbClr val="0000FF"/>
                </a:solidFill>
              </a:rPr>
              <a:t>process</a:t>
            </a:r>
            <a:r>
              <a:rPr lang="fr-FR" sz="2800" dirty="0">
                <a:solidFill>
                  <a:srgbClr val="0000FF"/>
                </a:solidFill>
              </a:rPr>
              <a:t> at </a:t>
            </a:r>
            <a:r>
              <a:rPr lang="fr-FR" sz="2800" dirty="0" err="1">
                <a:solidFill>
                  <a:srgbClr val="0000FF"/>
                </a:solidFill>
              </a:rPr>
              <a:t>vanishing</a:t>
            </a:r>
            <a:r>
              <a:rPr lang="fr-FR" sz="2800" dirty="0">
                <a:solidFill>
                  <a:srgbClr val="0000FF"/>
                </a:solidFill>
              </a:rPr>
              <a:t> </a:t>
            </a:r>
            <a:r>
              <a:rPr lang="fr-FR" sz="2800" dirty="0" err="1">
                <a:solidFill>
                  <a:srgbClr val="0000FF"/>
                </a:solidFill>
              </a:rPr>
              <a:t>scattering</a:t>
            </a:r>
            <a:r>
              <a:rPr lang="fr-FR" sz="2800" dirty="0">
                <a:solidFill>
                  <a:srgbClr val="0000FF"/>
                </a:solidFill>
              </a:rPr>
              <a:t> angle </a:t>
            </a:r>
          </a:p>
        </p:txBody>
      </p:sp>
      <p:pic>
        <p:nvPicPr>
          <p:cNvPr id="33" name="Picture 18"/>
          <p:cNvPicPr>
            <a:picLocks noChangeAspect="1"/>
          </p:cNvPicPr>
          <p:nvPr/>
        </p:nvPicPr>
        <p:blipFill rotWithShape="1">
          <a:blip r:embed="rId8"/>
          <a:srcRect t="20066"/>
          <a:stretch/>
        </p:blipFill>
        <p:spPr>
          <a:xfrm>
            <a:off x="1604994" y="2852936"/>
            <a:ext cx="2502154" cy="15802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179512" y="2876889"/>
                <a:ext cx="1592158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)=7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876889"/>
                <a:ext cx="1592158" cy="300082"/>
              </a:xfrm>
              <a:prstGeom prst="rect">
                <a:avLst/>
              </a:prstGeom>
              <a:blipFill>
                <a:blip r:embed="rId9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79512" y="4171048"/>
                <a:ext cx="1592158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0" i="1" dirty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4171048"/>
                <a:ext cx="1592158" cy="300082"/>
              </a:xfrm>
              <a:prstGeom prst="rect">
                <a:avLst/>
              </a:prstGeom>
              <a:blipFill>
                <a:blip r:embed="rId10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3995936" y="2869019"/>
                <a:ext cx="1592158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35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sz="1350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)=7</m:t>
                      </m:r>
                      <m:r>
                        <a:rPr lang="en-CA" sz="1350" i="1" dirty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2869019"/>
                <a:ext cx="1592158" cy="300082"/>
              </a:xfrm>
              <a:prstGeom prst="rect">
                <a:avLst/>
              </a:prstGeom>
              <a:blipFill>
                <a:blip r:embed="rId11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/>
          <p:cNvSpPr/>
          <p:nvPr/>
        </p:nvSpPr>
        <p:spPr>
          <a:xfrm>
            <a:off x="8497694" y="3019060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𝑒</a:t>
            </a:r>
            <a:r>
              <a:rPr lang="fr-FR" dirty="0" smtClean="0"/>
              <a:t>+ </a:t>
            </a:r>
            <a:endParaRPr lang="fr-FR" dirty="0"/>
          </a:p>
        </p:txBody>
      </p:sp>
      <p:sp>
        <p:nvSpPr>
          <p:cNvPr id="57" name="Rectangle 56"/>
          <p:cNvSpPr/>
          <p:nvPr/>
        </p:nvSpPr>
        <p:spPr>
          <a:xfrm>
            <a:off x="7217834" y="4676378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𝛾</a:t>
            </a:r>
          </a:p>
        </p:txBody>
      </p:sp>
      <p:sp>
        <p:nvSpPr>
          <p:cNvPr id="67" name="Content Placeholder 2"/>
          <p:cNvSpPr txBox="1">
            <a:spLocks/>
          </p:cNvSpPr>
          <p:nvPr/>
        </p:nvSpPr>
        <p:spPr>
          <a:xfrm>
            <a:off x="251520" y="4797152"/>
            <a:ext cx="6061966" cy="504056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lIns="0" tIns="34290" rIns="0" bIns="34290" numCol="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1800" dirty="0" smtClean="0">
                <a:solidFill>
                  <a:srgbClr val="990099"/>
                </a:solidFill>
              </a:rPr>
              <a:t>Only relative luminosity </a:t>
            </a:r>
            <a:r>
              <a:rPr lang="en-CA" sz="1800" dirty="0" smtClean="0">
                <a:solidFill>
                  <a:srgbClr val="990099"/>
                </a:solidFill>
                <a:sym typeface="Wingdings" panose="05000000000000000000" pitchFamily="2" charset="2"/>
              </a:rPr>
              <a:t>                    with certain conditions…</a:t>
            </a:r>
            <a:r>
              <a:rPr lang="en-US" sz="1400" dirty="0" smtClean="0">
                <a:solidFill>
                  <a:srgbClr val="990099"/>
                </a:solidFill>
              </a:rPr>
              <a:t> </a:t>
            </a:r>
            <a:endParaRPr lang="en-US" sz="1400" dirty="0">
              <a:solidFill>
                <a:srgbClr val="990099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55576" y="5099700"/>
            <a:ext cx="48595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/>
              <a:t>A</a:t>
            </a:r>
            <a:r>
              <a:rPr lang="en-US" sz="1600" dirty="0" smtClean="0"/>
              <a:t>cceptance depends on choice of sensor / location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Also some variation with beam parameters…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𝜎</a:t>
            </a:r>
            <a:r>
              <a:rPr lang="en-US" sz="1600" baseline="-25000" dirty="0" err="1" smtClean="0"/>
              <a:t>Bhabha@zero-degree</a:t>
            </a:r>
            <a:r>
              <a:rPr lang="en-US" sz="1600" dirty="0" smtClean="0"/>
              <a:t> </a:t>
            </a:r>
            <a:r>
              <a:rPr lang="en-US" sz="1600" dirty="0"/>
              <a:t>not </a:t>
            </a:r>
            <a:r>
              <a:rPr lang="en-US" sz="1600" dirty="0" smtClean="0"/>
              <a:t>precisely known from QED</a:t>
            </a:r>
          </a:p>
          <a:p>
            <a:endParaRPr lang="en-US" sz="1600" dirty="0"/>
          </a:p>
          <a:p>
            <a:r>
              <a:rPr lang="en-US" sz="1600" dirty="0" smtClean="0">
                <a:solidFill>
                  <a:srgbClr val="0000FF"/>
                </a:solidFill>
              </a:rPr>
              <a:t>    </a:t>
            </a:r>
            <a:r>
              <a:rPr lang="en-US" sz="1600" dirty="0" smtClean="0">
                <a:solidFill>
                  <a:srgbClr val="0000FF"/>
                </a:solidFill>
                <a:sym typeface="Wingdings" panose="05000000000000000000" pitchFamily="2" charset="2"/>
              </a:rPr>
              <a:t> OK for usage on short enough time-scales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  <a:sym typeface="Wingdings" panose="05000000000000000000" pitchFamily="2" charset="2"/>
              </a:rPr>
              <a:t>     special care for beam parameter dependence</a:t>
            </a:r>
            <a:endParaRPr lang="fr-FR" sz="1600" dirty="0">
              <a:solidFill>
                <a:srgbClr val="0000FF"/>
              </a:solidFill>
            </a:endParaRPr>
          </a:p>
        </p:txBody>
      </p:sp>
      <p:cxnSp>
        <p:nvCxnSpPr>
          <p:cNvPr id="71" name="Connecteur droit 70"/>
          <p:cNvCxnSpPr/>
          <p:nvPr/>
        </p:nvCxnSpPr>
        <p:spPr>
          <a:xfrm>
            <a:off x="8676456" y="3573016"/>
            <a:ext cx="0" cy="720080"/>
          </a:xfrm>
          <a:prstGeom prst="line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>
            <a:off x="8748464" y="3573016"/>
            <a:ext cx="0" cy="720080"/>
          </a:xfrm>
          <a:prstGeom prst="line">
            <a:avLst/>
          </a:prstGeom>
          <a:ln w="63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2771800" y="4653136"/>
                <a:ext cx="989747" cy="5598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990099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600" i="1" dirty="0">
                          <a:solidFill>
                            <a:srgbClr val="99009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  <m:t>𝑑𝑁</m:t>
                          </m:r>
                        </m:num>
                        <m:den>
                          <m:r>
                            <a:rPr lang="en-US" sz="1600" i="1" dirty="0">
                              <a:solidFill>
                                <a:srgbClr val="990099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800" y="4653136"/>
                <a:ext cx="989747" cy="55983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289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75476" y="1629875"/>
            <a:ext cx="3460420" cy="1295069"/>
          </a:xfrm>
          <a:prstGeom prst="rect">
            <a:avLst/>
          </a:prstGeom>
        </p:spPr>
        <p:txBody>
          <a:bodyPr vert="horz" lIns="0" tIns="34290" rIns="0" bIns="34290" numCol="1" rtlCol="0">
            <a:normAutofit fontScale="850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Optimal position found at </a:t>
            </a:r>
            <a:r>
              <a:rPr lang="en-CA" sz="1425" dirty="0" smtClean="0">
                <a:solidFill>
                  <a:schemeClr val="tx1"/>
                </a:solidFill>
              </a:rPr>
              <a:t>10 </a:t>
            </a:r>
            <a:r>
              <a:rPr lang="en-CA" sz="1425" dirty="0">
                <a:solidFill>
                  <a:schemeClr val="tx1"/>
                </a:solidFill>
              </a:rPr>
              <a:t>m </a:t>
            </a:r>
            <a:r>
              <a:rPr lang="en-CA" sz="1425" dirty="0" smtClean="0">
                <a:solidFill>
                  <a:schemeClr val="tx1"/>
                </a:solidFill>
              </a:rPr>
              <a:t>behind </a:t>
            </a:r>
            <a:r>
              <a:rPr lang="en-CA" sz="1425" dirty="0">
                <a:solidFill>
                  <a:schemeClr val="tx1"/>
                </a:solidFill>
              </a:rPr>
              <a:t>IP using SAD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 smtClean="0">
                <a:solidFill>
                  <a:schemeClr val="tx1"/>
                </a:solidFill>
              </a:rPr>
              <a:t>Over-bent </a:t>
            </a:r>
            <a:r>
              <a:rPr lang="en-CA" sz="1425" dirty="0" err="1" smtClean="0">
                <a:solidFill>
                  <a:schemeClr val="tx1"/>
                </a:solidFill>
              </a:rPr>
              <a:t>Bhabha</a:t>
            </a:r>
            <a:r>
              <a:rPr lang="en-CA" sz="1425" dirty="0" smtClean="0">
                <a:solidFill>
                  <a:schemeClr val="tx1"/>
                </a:solidFill>
              </a:rPr>
              <a:t> positrons </a:t>
            </a:r>
            <a:r>
              <a:rPr lang="en-CA" sz="1425" dirty="0" smtClean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CA" sz="1425" dirty="0" smtClean="0">
                <a:solidFill>
                  <a:schemeClr val="tx1"/>
                </a:solidFill>
              </a:rPr>
              <a:t> </a:t>
            </a:r>
            <a:r>
              <a:rPr lang="en-CA" sz="1425" dirty="0">
                <a:solidFill>
                  <a:schemeClr val="tx1"/>
                </a:solidFill>
              </a:rPr>
              <a:t>vacuum chamber 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>
                <a:solidFill>
                  <a:schemeClr val="tx1"/>
                </a:solidFill>
              </a:rPr>
              <a:t>Special beam pipe with window + Tungsten </a:t>
            </a:r>
            <a:r>
              <a:rPr lang="en-CA" sz="1425" dirty="0" smtClean="0">
                <a:solidFill>
                  <a:schemeClr val="tx1"/>
                </a:solidFill>
              </a:rPr>
              <a:t>radiator</a:t>
            </a:r>
          </a:p>
          <a:p>
            <a:pPr>
              <a:buFont typeface="Arial" pitchFamily="34" charset="0"/>
              <a:buChar char="•"/>
            </a:pPr>
            <a:r>
              <a:rPr lang="en-CA" sz="1425" dirty="0" smtClean="0">
                <a:solidFill>
                  <a:schemeClr val="tx1"/>
                </a:solidFill>
              </a:rPr>
              <a:t>Start-to-end simulation (Guinea Pig ++, SAD, GEANT4)</a:t>
            </a:r>
            <a:endParaRPr lang="en-CA" sz="1425" dirty="0">
              <a:solidFill>
                <a:schemeClr val="tx1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43800" cy="764481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/>
              <a:t>Where ?</a:t>
            </a:r>
            <a:endParaRPr lang="en-US" sz="2800" dirty="0"/>
          </a:p>
        </p:txBody>
      </p:sp>
      <p:pic>
        <p:nvPicPr>
          <p:cNvPr id="1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28315" b="16380"/>
          <a:stretch/>
        </p:blipFill>
        <p:spPr>
          <a:xfrm>
            <a:off x="3779912" y="1556792"/>
            <a:ext cx="5179820" cy="1656184"/>
          </a:xfrm>
        </p:spPr>
      </p:pic>
      <p:sp>
        <p:nvSpPr>
          <p:cNvPr id="15" name="Rectangle 14"/>
          <p:cNvSpPr/>
          <p:nvPr/>
        </p:nvSpPr>
        <p:spPr>
          <a:xfrm>
            <a:off x="467544" y="1032991"/>
            <a:ext cx="2401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POSITRON RING (measure e+)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9" t="6137" r="9845" b="9649"/>
          <a:stretch/>
        </p:blipFill>
        <p:spPr>
          <a:xfrm>
            <a:off x="672876" y="3910608"/>
            <a:ext cx="2977055" cy="21156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42136" y="4691082"/>
            <a:ext cx="355667" cy="322094"/>
          </a:xfrm>
          <a:prstGeom prst="rect">
            <a:avLst/>
          </a:prstGeom>
        </p:spPr>
        <p:txBody>
          <a:bodyPr vert="horz" wrap="square" lIns="0" tIns="34290" rIns="0" bIns="34290" numCol="2" rtlCol="0">
            <a:normAutofit/>
          </a:bodyPr>
          <a:lstStyle/>
          <a:p>
            <a:r>
              <a:rPr lang="en-CA" sz="1200" b="1" dirty="0">
                <a:solidFill>
                  <a:srgbClr val="FF0000"/>
                </a:solidFill>
              </a:rPr>
              <a:t>IP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498543" y="4581128"/>
            <a:ext cx="156128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00109" y="4331042"/>
            <a:ext cx="355667" cy="322094"/>
          </a:xfrm>
          <a:prstGeom prst="rect">
            <a:avLst/>
          </a:prstGeom>
        </p:spPr>
        <p:txBody>
          <a:bodyPr vert="horz" wrap="square" lIns="0" tIns="34290" rIns="0" bIns="34290" numCol="2" rtlCol="0">
            <a:normAutofit/>
          </a:bodyPr>
          <a:lstStyle/>
          <a:p>
            <a:r>
              <a:rPr lang="en-CA" sz="1200" dirty="0">
                <a:solidFill>
                  <a:srgbClr val="00B0F0"/>
                </a:solidFill>
              </a:rPr>
              <a:t>e-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3289891" y="4984331"/>
            <a:ext cx="116303" cy="10085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1907704" y="6081246"/>
            <a:ext cx="5100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Z(m)</a:t>
            </a:r>
            <a:endParaRPr lang="en-US" sz="1350" dirty="0"/>
          </a:p>
        </p:txBody>
      </p:sp>
      <p:sp>
        <p:nvSpPr>
          <p:cNvPr id="27" name="Rectangle 26"/>
          <p:cNvSpPr/>
          <p:nvPr/>
        </p:nvSpPr>
        <p:spPr>
          <a:xfrm>
            <a:off x="-36512" y="4857110"/>
            <a:ext cx="51809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X(m)</a:t>
            </a:r>
            <a:endParaRPr lang="en-US" sz="1350" dirty="0"/>
          </a:p>
        </p:txBody>
      </p:sp>
      <p:sp>
        <p:nvSpPr>
          <p:cNvPr id="28" name="Rectangle 27"/>
          <p:cNvSpPr/>
          <p:nvPr/>
        </p:nvSpPr>
        <p:spPr>
          <a:xfrm>
            <a:off x="409571" y="4869160"/>
            <a:ext cx="2728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0</a:t>
            </a:r>
            <a:endParaRPr lang="en-US" sz="1350" dirty="0"/>
          </a:p>
        </p:txBody>
      </p:sp>
      <p:sp>
        <p:nvSpPr>
          <p:cNvPr id="29" name="Rectangle 28"/>
          <p:cNvSpPr/>
          <p:nvPr/>
        </p:nvSpPr>
        <p:spPr>
          <a:xfrm>
            <a:off x="3131840" y="5793214"/>
            <a:ext cx="3609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28</a:t>
            </a:r>
            <a:endParaRPr lang="en-US" sz="1350" dirty="0"/>
          </a:p>
        </p:txBody>
      </p:sp>
      <p:sp>
        <p:nvSpPr>
          <p:cNvPr id="30" name="Rectangle 29"/>
          <p:cNvSpPr/>
          <p:nvPr/>
        </p:nvSpPr>
        <p:spPr>
          <a:xfrm>
            <a:off x="2051720" y="5721206"/>
            <a:ext cx="27283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0</a:t>
            </a:r>
            <a:endParaRPr lang="en-US" sz="1350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3863705" y="4228491"/>
            <a:ext cx="5100783" cy="928701"/>
          </a:xfrm>
          <a:prstGeom prst="rect">
            <a:avLst/>
          </a:prstGeom>
        </p:spPr>
        <p:txBody>
          <a:bodyPr vert="horz" lIns="0" tIns="34290" rIns="0" bIns="34290" numCol="1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CA" sz="1200" dirty="0" smtClean="0">
                <a:solidFill>
                  <a:schemeClr val="tx1"/>
                </a:solidFill>
              </a:rPr>
              <a:t>Photon </a:t>
            </a:r>
            <a:r>
              <a:rPr lang="en-CA" sz="1200" dirty="0">
                <a:solidFill>
                  <a:schemeClr val="tx1"/>
                </a:solidFill>
              </a:rPr>
              <a:t>r</a:t>
            </a:r>
            <a:r>
              <a:rPr lang="en-CA" sz="1200" dirty="0" smtClean="0">
                <a:solidFill>
                  <a:schemeClr val="tx1"/>
                </a:solidFill>
              </a:rPr>
              <a:t>ay-tracing in detailed vacuum chamber geometry + GEANT4</a:t>
            </a:r>
          </a:p>
          <a:p>
            <a:pPr>
              <a:buFont typeface="Arial" pitchFamily="34" charset="0"/>
              <a:buChar char="•"/>
            </a:pPr>
            <a:r>
              <a:rPr lang="en-CA" sz="1200" dirty="0" smtClean="0">
                <a:solidFill>
                  <a:schemeClr val="tx1"/>
                </a:solidFill>
              </a:rPr>
              <a:t>Original </a:t>
            </a:r>
            <a:r>
              <a:rPr lang="en-CA" sz="1200" dirty="0">
                <a:solidFill>
                  <a:schemeClr val="tx1"/>
                </a:solidFill>
              </a:rPr>
              <a:t>position at 30 m (2018</a:t>
            </a:r>
            <a:r>
              <a:rPr lang="en-CA" sz="1200" dirty="0" smtClean="0">
                <a:solidFill>
                  <a:schemeClr val="tx1"/>
                </a:solidFill>
              </a:rPr>
              <a:t>)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In 2019, new </a:t>
            </a:r>
            <a:r>
              <a:rPr lang="en-US" sz="1200" dirty="0">
                <a:solidFill>
                  <a:schemeClr val="tx1"/>
                </a:solidFill>
              </a:rPr>
              <a:t>o</a:t>
            </a:r>
            <a:r>
              <a:rPr lang="en-US" sz="1200" dirty="0" smtClean="0">
                <a:solidFill>
                  <a:schemeClr val="tx1"/>
                </a:solidFill>
              </a:rPr>
              <a:t>ptimal </a:t>
            </a:r>
            <a:r>
              <a:rPr lang="en-US" sz="1200" dirty="0">
                <a:solidFill>
                  <a:schemeClr val="tx1"/>
                </a:solidFill>
              </a:rPr>
              <a:t>position found at 28 </a:t>
            </a:r>
            <a:r>
              <a:rPr lang="en-US" sz="1200" dirty="0" smtClean="0">
                <a:solidFill>
                  <a:schemeClr val="tx1"/>
                </a:solidFill>
              </a:rPr>
              <a:t>m with ≈ 10 </a:t>
            </a:r>
            <a:r>
              <a:rPr lang="en-US" sz="1200" dirty="0">
                <a:solidFill>
                  <a:schemeClr val="tx1"/>
                </a:solidFill>
              </a:rPr>
              <a:t>times higher </a:t>
            </a:r>
            <a:r>
              <a:rPr lang="en-US" sz="1200" dirty="0" smtClean="0">
                <a:solidFill>
                  <a:schemeClr val="tx1"/>
                </a:solidFill>
              </a:rPr>
              <a:t>rate</a:t>
            </a:r>
            <a:endParaRPr lang="en-CA" sz="1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128286" y="3732684"/>
                <a:ext cx="2324034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b="1" dirty="0"/>
                  <a:t>ELECTRON RING (measure </a:t>
                </a:r>
                <a14:m>
                  <m:oMath xmlns:m="http://schemas.openxmlformats.org/officeDocument/2006/math">
                    <m:r>
                      <a:rPr lang="en-US" sz="1400" b="1" i="1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sz="1400" b="1" dirty="0"/>
                  <a:t>)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286" y="3732684"/>
                <a:ext cx="2324034" cy="307777"/>
              </a:xfrm>
              <a:prstGeom prst="rect">
                <a:avLst/>
              </a:prstGeom>
              <a:blipFill>
                <a:blip r:embed="rId6"/>
                <a:stretch>
                  <a:fillRect l="-787" t="-1961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Connector 33"/>
          <p:cNvCxnSpPr/>
          <p:nvPr/>
        </p:nvCxnSpPr>
        <p:spPr>
          <a:xfrm>
            <a:off x="574904" y="3622338"/>
            <a:ext cx="79684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152437" y="2204864"/>
            <a:ext cx="355667" cy="322094"/>
          </a:xfrm>
          <a:prstGeom prst="rect">
            <a:avLst/>
          </a:prstGeom>
        </p:spPr>
        <p:txBody>
          <a:bodyPr vert="horz" wrap="square" lIns="0" tIns="34290" rIns="0" bIns="34290" numCol="2" rtlCol="0">
            <a:normAutofit/>
          </a:bodyPr>
          <a:lstStyle/>
          <a:p>
            <a:r>
              <a:rPr lang="en-CA" sz="1200" b="1" dirty="0">
                <a:solidFill>
                  <a:srgbClr val="FF0000"/>
                </a:solidFill>
              </a:rPr>
              <a:t>IP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5555" y="3861048"/>
            <a:ext cx="4042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0.4</a:t>
            </a:r>
            <a:endParaRPr lang="en-US" sz="135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1841" y="5445224"/>
            <a:ext cx="1998876" cy="120847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94893" y="5284150"/>
            <a:ext cx="1109355" cy="14778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0272" y="5256102"/>
            <a:ext cx="2051720" cy="153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5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5537" y="188640"/>
            <a:ext cx="8499894" cy="76824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LumiBelle2 diamond sensor signals</a:t>
            </a:r>
            <a:endParaRPr lang="en-US" sz="2850" dirty="0"/>
          </a:p>
        </p:txBody>
      </p:sp>
      <p:sp>
        <p:nvSpPr>
          <p:cNvPr id="33" name="TextBox 32"/>
          <p:cNvSpPr txBox="1"/>
          <p:nvPr/>
        </p:nvSpPr>
        <p:spPr>
          <a:xfrm>
            <a:off x="784258" y="1673513"/>
            <a:ext cx="357171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High charge carrier mobility </a:t>
            </a:r>
            <a:r>
              <a:rPr lang="en-CA" sz="1600" dirty="0" smtClean="0"/>
              <a:t>                                  </a:t>
            </a:r>
          </a:p>
          <a:p>
            <a:endParaRPr lang="en-CA" sz="600" dirty="0">
              <a:sym typeface="Wingdings" panose="05000000000000000000" pitchFamily="2" charset="2"/>
            </a:endParaRPr>
          </a:p>
          <a:p>
            <a:r>
              <a:rPr lang="en-CA" sz="1600" dirty="0" smtClean="0">
                <a:sym typeface="Wingdings" panose="05000000000000000000" pitchFamily="2" charset="2"/>
              </a:rPr>
              <a:t></a:t>
            </a:r>
            <a:r>
              <a:rPr lang="en-CA" sz="1600" dirty="0" smtClean="0"/>
              <a:t>      </a:t>
            </a:r>
            <a:r>
              <a:rPr lang="en-CA" sz="1600" dirty="0"/>
              <a:t>fast signal formation </a:t>
            </a:r>
          </a:p>
          <a:p>
            <a:pPr marL="214313" indent="-214313">
              <a:buFont typeface="Arial" pitchFamily="34" charset="0"/>
              <a:buChar char="•"/>
            </a:pPr>
            <a:endParaRPr lang="en-CA" sz="1600" dirty="0"/>
          </a:p>
          <a:p>
            <a:r>
              <a:rPr lang="en-CA" sz="1600" dirty="0"/>
              <a:t>Wide band-gap (5.5 eV)    </a:t>
            </a:r>
            <a:r>
              <a:rPr lang="en-CA" sz="1600" dirty="0" smtClean="0"/>
              <a:t>                                       </a:t>
            </a:r>
          </a:p>
          <a:p>
            <a:endParaRPr lang="en-CA" sz="600" dirty="0">
              <a:sym typeface="Wingdings" panose="05000000000000000000" pitchFamily="2" charset="2"/>
            </a:endParaRPr>
          </a:p>
          <a:p>
            <a:r>
              <a:rPr lang="en-CA" sz="1600" dirty="0" smtClean="0">
                <a:sym typeface="Wingdings" panose="05000000000000000000" pitchFamily="2" charset="2"/>
              </a:rPr>
              <a:t></a:t>
            </a:r>
            <a:r>
              <a:rPr lang="en-CA" sz="1600" dirty="0" smtClean="0"/>
              <a:t>  </a:t>
            </a:r>
            <a:r>
              <a:rPr lang="en-CA" sz="1600" dirty="0"/>
              <a:t>good radiation </a:t>
            </a:r>
            <a:r>
              <a:rPr lang="en-CA" sz="1600" dirty="0" smtClean="0"/>
              <a:t>tolerance</a:t>
            </a:r>
            <a:endParaRPr lang="en-CA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005" t="3646" r="22880" b="22923"/>
          <a:stretch/>
        </p:blipFill>
        <p:spPr>
          <a:xfrm rot="16200000">
            <a:off x="5983644" y="301189"/>
            <a:ext cx="1728192" cy="40953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4026550"/>
            <a:ext cx="38164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 err="1" smtClean="0">
                <a:solidFill>
                  <a:srgbClr val="FF0000"/>
                </a:solidFill>
              </a:rPr>
              <a:t>SuperKEKB</a:t>
            </a:r>
            <a:r>
              <a:rPr lang="en-CA" sz="1600" dirty="0" smtClean="0">
                <a:solidFill>
                  <a:srgbClr val="FF0000"/>
                </a:solidFill>
              </a:rPr>
              <a:t> nominal collision spacing </a:t>
            </a:r>
            <a:r>
              <a:rPr lang="en-CA" sz="1600" dirty="0">
                <a:solidFill>
                  <a:srgbClr val="FF0000"/>
                </a:solidFill>
              </a:rPr>
              <a:t>= </a:t>
            </a:r>
            <a:r>
              <a:rPr lang="en-CA" sz="1600" dirty="0" smtClean="0">
                <a:solidFill>
                  <a:srgbClr val="FF0000"/>
                </a:solidFill>
              </a:rPr>
              <a:t>4 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7" r="7927"/>
          <a:stretch/>
        </p:blipFill>
        <p:spPr>
          <a:xfrm>
            <a:off x="5311969" y="3989280"/>
            <a:ext cx="3456145" cy="2320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46732" y="4563712"/>
                <a:ext cx="4403337" cy="1313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itchFamily="34" charset="0"/>
                  <a:buChar char="•"/>
                </a:pPr>
                <a:r>
                  <a:rPr lang="en-CA" sz="1600" dirty="0"/>
                  <a:t>M</a:t>
                </a:r>
                <a:r>
                  <a:rPr lang="en-CA" sz="1600" dirty="0" smtClean="0"/>
                  <a:t>onitor </a:t>
                </a:r>
                <a:r>
                  <a:rPr lang="en-CA" sz="1600" dirty="0"/>
                  <a:t>bunch-by-bunch luminosity </a:t>
                </a:r>
                <a:r>
                  <a:rPr lang="en-CA" sz="1600" dirty="0" smtClean="0">
                    <a:sym typeface="Wingdings" panose="05000000000000000000" pitchFamily="2" charset="2"/>
                  </a:rPr>
                  <a:t> easier with</a:t>
                </a:r>
                <a:r>
                  <a:rPr lang="en-CA" sz="1600" dirty="0" smtClean="0"/>
                  <a:t> pulse </a:t>
                </a:r>
                <a:r>
                  <a:rPr lang="en-CA" sz="1600" dirty="0"/>
                  <a:t>width &lt;</a:t>
                </a:r>
                <a:r>
                  <a:rPr lang="en-CA" sz="1600" dirty="0" smtClean="0"/>
                  <a:t> </a:t>
                </a:r>
                <a:r>
                  <a:rPr lang="en-CA" sz="1600" dirty="0"/>
                  <a:t>4 ns</a:t>
                </a:r>
              </a:p>
              <a:p>
                <a:pPr marL="214313" indent="-214313">
                  <a:buFont typeface="Arial" pitchFamily="34" charset="0"/>
                  <a:buChar char="•"/>
                </a:pPr>
                <a:endParaRPr lang="en-CA" sz="1600" dirty="0"/>
              </a:p>
              <a:p>
                <a:pPr marL="214313" indent="-214313">
                  <a:buFont typeface="Arial" pitchFamily="34" charset="0"/>
                  <a:buChar char="•"/>
                </a:pPr>
                <a:r>
                  <a:rPr lang="en-CA" sz="1600" dirty="0"/>
                  <a:t>140 </a:t>
                </a:r>
                <a14:m>
                  <m:oMath xmlns:m="http://schemas.openxmlformats.org/officeDocument/2006/math">
                    <m:r>
                      <a:rPr lang="en-CA" sz="1600" i="1" dirty="0">
                        <a:latin typeface="Cambria Math"/>
                      </a:rPr>
                      <m:t>𝜇</m:t>
                    </m:r>
                    <m:r>
                      <a:rPr lang="en-CA" sz="1600" i="1" dirty="0">
                        <a:latin typeface="Cambria Math"/>
                      </a:rPr>
                      <m:t>𝑚</m:t>
                    </m:r>
                    <m:r>
                      <a:rPr lang="en-CA" sz="16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CA" sz="1600" dirty="0"/>
                  <a:t>thick diamond + fast </a:t>
                </a:r>
                <a:r>
                  <a:rPr lang="en-CA" sz="1600" dirty="0" smtClean="0"/>
                  <a:t>current amplifier </a:t>
                </a:r>
                <a:r>
                  <a:rPr lang="en-CA" sz="1600" dirty="0" smtClean="0">
                    <a:sym typeface="Wingdings" panose="05000000000000000000" pitchFamily="2" charset="2"/>
                  </a:rPr>
                  <a:t></a:t>
                </a:r>
                <a:r>
                  <a:rPr lang="en-CA" sz="1600" dirty="0" smtClean="0"/>
                  <a:t> </a:t>
                </a:r>
                <a:r>
                  <a:rPr lang="en-CA" sz="1600" dirty="0"/>
                  <a:t>2 ns FWHM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32" y="4563712"/>
                <a:ext cx="4403337" cy="1313560"/>
              </a:xfrm>
              <a:prstGeom prst="rect">
                <a:avLst/>
              </a:prstGeom>
              <a:blipFill>
                <a:blip r:embed="rId5"/>
                <a:stretch>
                  <a:fillRect l="-554" t="-1860" b="-604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6055635" y="5085184"/>
            <a:ext cx="676605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6058658" y="5153417"/>
            <a:ext cx="67358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sz="1350" dirty="0"/>
              <a:t>2 ns</a:t>
            </a:r>
          </a:p>
          <a:p>
            <a:pPr algn="ctr"/>
            <a:r>
              <a:rPr lang="en-CA" sz="1350" dirty="0"/>
              <a:t>FWHM</a:t>
            </a:r>
            <a:endParaRPr lang="en-US" sz="1350" dirty="0"/>
          </a:p>
        </p:txBody>
      </p:sp>
      <p:sp>
        <p:nvSpPr>
          <p:cNvPr id="17" name="Rectangle 16"/>
          <p:cNvSpPr/>
          <p:nvPr/>
        </p:nvSpPr>
        <p:spPr>
          <a:xfrm>
            <a:off x="4932040" y="2912894"/>
            <a:ext cx="91403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>
                <a:solidFill>
                  <a:schemeClr val="bg1"/>
                </a:solidFill>
              </a:rPr>
              <a:t>DIAMOND</a:t>
            </a:r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60711" y="2912894"/>
            <a:ext cx="93968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>
                <a:solidFill>
                  <a:schemeClr val="bg1"/>
                </a:solidFill>
              </a:rPr>
              <a:t>AMPLIFIER</a:t>
            </a:r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3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LumiBelle2 signal processing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55576" y="4759984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chemeClr val="tx1"/>
              </a:buClr>
              <a:buFont typeface="Arial" pitchFamily="34" charset="0"/>
              <a:buChar char="•"/>
            </a:pPr>
            <a:r>
              <a:rPr lang="en-CA" dirty="0" smtClean="0"/>
              <a:t>2 ns </a:t>
            </a:r>
            <a:r>
              <a:rPr lang="en-CA" dirty="0"/>
              <a:t>FWHM signals are sampled every 1 ns</a:t>
            </a:r>
          </a:p>
          <a:p>
            <a:pPr marL="257175" indent="-257175">
              <a:buClr>
                <a:schemeClr val="tx1"/>
              </a:buClr>
              <a:buFont typeface="Arial" pitchFamily="34" charset="0"/>
              <a:buChar char="•"/>
            </a:pPr>
            <a:r>
              <a:rPr lang="en-CA" dirty="0"/>
              <a:t>Synchronization to RF clock </a:t>
            </a:r>
            <a:r>
              <a:rPr lang="en-CA" dirty="0" smtClean="0">
                <a:sym typeface="Wingdings" panose="05000000000000000000" pitchFamily="2" charset="2"/>
              </a:rPr>
              <a:t></a:t>
            </a:r>
            <a:r>
              <a:rPr lang="en-CA" dirty="0" smtClean="0"/>
              <a:t> </a:t>
            </a:r>
            <a:r>
              <a:rPr lang="en-CA" dirty="0"/>
              <a:t>continuous monitoring, averaging at 1 kHz</a:t>
            </a:r>
          </a:p>
          <a:p>
            <a:pPr marL="257175" indent="-257175">
              <a:buClr>
                <a:schemeClr val="tx1"/>
              </a:buClr>
              <a:buFont typeface="Arial" pitchFamily="34" charset="0"/>
              <a:buChar char="•"/>
            </a:pPr>
            <a:r>
              <a:rPr lang="en-CA" dirty="0"/>
              <a:t>Luminosity proportional to amplitude of signal peaks</a:t>
            </a:r>
          </a:p>
          <a:p>
            <a:pPr marL="685800" lvl="1" indent="-342900">
              <a:buClr>
                <a:schemeClr val="tx1"/>
              </a:buClr>
              <a:buFont typeface="+mj-lt"/>
              <a:buAutoNum type="arabicPeriod"/>
            </a:pPr>
            <a:r>
              <a:rPr lang="en-CA" dirty="0"/>
              <a:t>ADC is AC-coupled </a:t>
            </a:r>
            <a:r>
              <a:rPr lang="en-CA" dirty="0" smtClean="0">
                <a:sym typeface="Wingdings" panose="05000000000000000000" pitchFamily="2" charset="2"/>
              </a:rPr>
              <a:t></a:t>
            </a:r>
            <a:r>
              <a:rPr lang="en-CA" dirty="0" smtClean="0"/>
              <a:t> record difference </a:t>
            </a:r>
            <a:r>
              <a:rPr lang="en-CA" dirty="0"/>
              <a:t>between peak and </a:t>
            </a:r>
            <a:r>
              <a:rPr lang="en-CA" dirty="0" smtClean="0"/>
              <a:t>baseline</a:t>
            </a:r>
            <a:endParaRPr lang="en-CA" dirty="0"/>
          </a:p>
          <a:p>
            <a:pPr marL="685800" lvl="1" indent="-342900">
              <a:buClr>
                <a:schemeClr val="tx1"/>
              </a:buClr>
              <a:buFont typeface="+mj-lt"/>
              <a:buAutoNum type="arabicPeriod"/>
            </a:pPr>
            <a:r>
              <a:rPr lang="en-CA" dirty="0" smtClean="0"/>
              <a:t>Raw </a:t>
            </a:r>
            <a:r>
              <a:rPr lang="en-CA" dirty="0"/>
              <a:t>sum of </a:t>
            </a:r>
            <a:r>
              <a:rPr lang="en-CA" dirty="0" smtClean="0"/>
              <a:t>all sample also ∝ luminosity and recorded 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65" t="19256" r="21468" b="23142"/>
          <a:stretch/>
        </p:blipFill>
        <p:spPr>
          <a:xfrm>
            <a:off x="5652120" y="1279477"/>
            <a:ext cx="3240360" cy="2894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495805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Google Shape;54;p13"/>
          <p:cNvCxnSpPr/>
          <p:nvPr/>
        </p:nvCxnSpPr>
        <p:spPr>
          <a:xfrm>
            <a:off x="674382" y="3110932"/>
            <a:ext cx="7983900" cy="703500"/>
          </a:xfrm>
          <a:prstGeom prst="bentConnector3">
            <a:avLst>
              <a:gd name="adj1" fmla="val 50136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13"/>
          <p:cNvCxnSpPr/>
          <p:nvPr/>
        </p:nvCxnSpPr>
        <p:spPr>
          <a:xfrm rot="10800000" flipH="1">
            <a:off x="674382" y="3118132"/>
            <a:ext cx="7983900" cy="6963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13"/>
          <p:cNvSpPr/>
          <p:nvPr/>
        </p:nvSpPr>
        <p:spPr>
          <a:xfrm>
            <a:off x="5707576" y="3879453"/>
            <a:ext cx="65100" cy="1668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7" name="Google Shape;57;p13"/>
          <p:cNvSpPr/>
          <p:nvPr/>
        </p:nvSpPr>
        <p:spPr>
          <a:xfrm>
            <a:off x="5707576" y="4108053"/>
            <a:ext cx="65100" cy="3879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58" name="Google Shape;58;p13"/>
          <p:cNvCxnSpPr>
            <a:stCxn id="57" idx="0"/>
            <a:endCxn id="56" idx="2"/>
          </p:cNvCxnSpPr>
          <p:nvPr/>
        </p:nvCxnSpPr>
        <p:spPr>
          <a:xfrm rot="10800000">
            <a:off x="57401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13"/>
          <p:cNvSpPr/>
          <p:nvPr/>
        </p:nvSpPr>
        <p:spPr>
          <a:xfrm>
            <a:off x="5859976" y="3879453"/>
            <a:ext cx="65100" cy="1668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5859976" y="4108053"/>
            <a:ext cx="65100" cy="3879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61" name="Google Shape;61;p13"/>
          <p:cNvCxnSpPr/>
          <p:nvPr/>
        </p:nvCxnSpPr>
        <p:spPr>
          <a:xfrm>
            <a:off x="7229776" y="5909403"/>
            <a:ext cx="0" cy="6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Google Shape;62;p13"/>
          <p:cNvSpPr/>
          <p:nvPr/>
        </p:nvSpPr>
        <p:spPr>
          <a:xfrm>
            <a:off x="6012376" y="3879453"/>
            <a:ext cx="65100" cy="1668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6012376" y="4108053"/>
            <a:ext cx="65100" cy="3879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64" name="Google Shape;64;p13"/>
          <p:cNvCxnSpPr>
            <a:stCxn id="63" idx="0"/>
            <a:endCxn id="62" idx="2"/>
          </p:cNvCxnSpPr>
          <p:nvPr/>
        </p:nvCxnSpPr>
        <p:spPr>
          <a:xfrm rot="10800000">
            <a:off x="60449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5" name="Google Shape;65;p13"/>
          <p:cNvSpPr/>
          <p:nvPr/>
        </p:nvSpPr>
        <p:spPr>
          <a:xfrm>
            <a:off x="2202376" y="3879453"/>
            <a:ext cx="65100" cy="1668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6" name="Google Shape;66;p13"/>
          <p:cNvSpPr/>
          <p:nvPr/>
        </p:nvSpPr>
        <p:spPr>
          <a:xfrm>
            <a:off x="2202376" y="4108053"/>
            <a:ext cx="65100" cy="3879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67" name="Google Shape;67;p13"/>
          <p:cNvCxnSpPr>
            <a:stCxn id="66" idx="0"/>
            <a:endCxn id="65" idx="2"/>
          </p:cNvCxnSpPr>
          <p:nvPr/>
        </p:nvCxnSpPr>
        <p:spPr>
          <a:xfrm rot="10800000">
            <a:off x="22349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13"/>
          <p:cNvSpPr/>
          <p:nvPr/>
        </p:nvSpPr>
        <p:spPr>
          <a:xfrm>
            <a:off x="2354776" y="3879453"/>
            <a:ext cx="65100" cy="1668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2354776" y="4108053"/>
            <a:ext cx="65100" cy="3879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70" name="Google Shape;70;p13"/>
          <p:cNvCxnSpPr>
            <a:stCxn id="69" idx="0"/>
            <a:endCxn id="68" idx="2"/>
          </p:cNvCxnSpPr>
          <p:nvPr/>
        </p:nvCxnSpPr>
        <p:spPr>
          <a:xfrm rot="10800000">
            <a:off x="23873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3"/>
          <p:cNvSpPr/>
          <p:nvPr/>
        </p:nvSpPr>
        <p:spPr>
          <a:xfrm>
            <a:off x="2735776" y="3879453"/>
            <a:ext cx="65100" cy="1668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2735776" y="4108053"/>
            <a:ext cx="65100" cy="3879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73" name="Google Shape;73;p13"/>
          <p:cNvCxnSpPr>
            <a:stCxn id="72" idx="0"/>
            <a:endCxn id="71" idx="2"/>
          </p:cNvCxnSpPr>
          <p:nvPr/>
        </p:nvCxnSpPr>
        <p:spPr>
          <a:xfrm rot="10800000">
            <a:off x="27683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Google Shape;74;p13"/>
          <p:cNvSpPr/>
          <p:nvPr/>
        </p:nvSpPr>
        <p:spPr>
          <a:xfrm>
            <a:off x="3281225" y="5544078"/>
            <a:ext cx="2770200" cy="456900"/>
          </a:xfrm>
          <a:prstGeom prst="rect">
            <a:avLst/>
          </a:prstGeom>
          <a:solidFill>
            <a:schemeClr val="lt2"/>
          </a:solidFill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b="1"/>
              <a:t>ADC</a:t>
            </a:r>
            <a:endParaRPr b="1"/>
          </a:p>
        </p:txBody>
      </p:sp>
      <p:sp>
        <p:nvSpPr>
          <p:cNvPr id="75" name="Google Shape;75;p13"/>
          <p:cNvSpPr/>
          <p:nvPr/>
        </p:nvSpPr>
        <p:spPr>
          <a:xfrm>
            <a:off x="3589425" y="5402128"/>
            <a:ext cx="65100" cy="137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6" name="Google Shape;76;p13"/>
          <p:cNvSpPr/>
          <p:nvPr/>
        </p:nvSpPr>
        <p:spPr>
          <a:xfrm>
            <a:off x="4351425" y="5402128"/>
            <a:ext cx="65100" cy="137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7" name="Google Shape;77;p13"/>
          <p:cNvSpPr/>
          <p:nvPr/>
        </p:nvSpPr>
        <p:spPr>
          <a:xfrm>
            <a:off x="5037225" y="5402128"/>
            <a:ext cx="65100" cy="137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5723025" y="5402128"/>
            <a:ext cx="65100" cy="137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79" name="Google Shape;79;p13"/>
          <p:cNvCxnSpPr>
            <a:stCxn id="63" idx="2"/>
            <a:endCxn id="78" idx="0"/>
          </p:cNvCxnSpPr>
          <p:nvPr/>
        </p:nvCxnSpPr>
        <p:spPr>
          <a:xfrm rot="5400000">
            <a:off x="5447026" y="4804353"/>
            <a:ext cx="906300" cy="2895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3"/>
          <p:cNvCxnSpPr>
            <a:stCxn id="60" idx="2"/>
            <a:endCxn id="76" idx="0"/>
          </p:cNvCxnSpPr>
          <p:nvPr/>
        </p:nvCxnSpPr>
        <p:spPr>
          <a:xfrm rot="5400000">
            <a:off x="4685026" y="4194753"/>
            <a:ext cx="906300" cy="1508700"/>
          </a:xfrm>
          <a:prstGeom prst="curvedConnector3">
            <a:avLst>
              <a:gd name="adj1" fmla="val 49993"/>
            </a:avLst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" name="Google Shape;81;p13"/>
          <p:cNvCxnSpPr>
            <a:stCxn id="66" idx="2"/>
            <a:endCxn id="75" idx="0"/>
          </p:cNvCxnSpPr>
          <p:nvPr/>
        </p:nvCxnSpPr>
        <p:spPr>
          <a:xfrm rot="-5400000" flipH="1">
            <a:off x="2475226" y="4255653"/>
            <a:ext cx="906300" cy="13869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13"/>
          <p:cNvCxnSpPr>
            <a:stCxn id="69" idx="2"/>
            <a:endCxn id="77" idx="0"/>
          </p:cNvCxnSpPr>
          <p:nvPr/>
        </p:nvCxnSpPr>
        <p:spPr>
          <a:xfrm rot="-5400000" flipH="1">
            <a:off x="3275326" y="3607953"/>
            <a:ext cx="906300" cy="2682300"/>
          </a:xfrm>
          <a:prstGeom prst="curvedConnector3">
            <a:avLst>
              <a:gd name="adj1" fmla="val 49994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3" name="Google Shape;83;p13"/>
          <p:cNvSpPr txBox="1"/>
          <p:nvPr/>
        </p:nvSpPr>
        <p:spPr>
          <a:xfrm>
            <a:off x="2143325" y="3469678"/>
            <a:ext cx="616500" cy="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>
                <a:solidFill>
                  <a:srgbClr val="0000FF"/>
                </a:solidFill>
              </a:rPr>
              <a:t>HER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84" name="Google Shape;84;p13"/>
          <p:cNvSpPr txBox="1"/>
          <p:nvPr/>
        </p:nvSpPr>
        <p:spPr>
          <a:xfrm>
            <a:off x="5648525" y="3469678"/>
            <a:ext cx="616500" cy="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>
                <a:solidFill>
                  <a:srgbClr val="FF0000"/>
                </a:solidFill>
              </a:rPr>
              <a:t>LER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85" name="Google Shape;85;p13"/>
          <p:cNvSpPr/>
          <p:nvPr/>
        </p:nvSpPr>
        <p:spPr>
          <a:xfrm rot="-5400000">
            <a:off x="7082926" y="5856903"/>
            <a:ext cx="65100" cy="1668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6" name="Google Shape;86;p13"/>
          <p:cNvSpPr/>
          <p:nvPr/>
        </p:nvSpPr>
        <p:spPr>
          <a:xfrm rot="-5400000">
            <a:off x="7422076" y="5746353"/>
            <a:ext cx="65100" cy="3879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87" name="Google Shape;87;p13"/>
          <p:cNvCxnSpPr/>
          <p:nvPr/>
        </p:nvCxnSpPr>
        <p:spPr>
          <a:xfrm>
            <a:off x="7229776" y="613800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Google Shape;88;p13"/>
          <p:cNvSpPr/>
          <p:nvPr/>
        </p:nvSpPr>
        <p:spPr>
          <a:xfrm rot="-5400000">
            <a:off x="7082926" y="6085503"/>
            <a:ext cx="65100" cy="1668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9" name="Google Shape;89;p13"/>
          <p:cNvSpPr/>
          <p:nvPr/>
        </p:nvSpPr>
        <p:spPr>
          <a:xfrm rot="-5400000">
            <a:off x="7422076" y="5974953"/>
            <a:ext cx="65100" cy="387900"/>
          </a:xfrm>
          <a:prstGeom prst="rect">
            <a:avLst/>
          </a:prstGeom>
          <a:solidFill>
            <a:srgbClr val="99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Google Shape;90;p13"/>
          <p:cNvSpPr txBox="1"/>
          <p:nvPr/>
        </p:nvSpPr>
        <p:spPr>
          <a:xfrm>
            <a:off x="3357400" y="5467878"/>
            <a:ext cx="4569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CH1</a:t>
            </a:r>
            <a:endParaRPr sz="1000"/>
          </a:p>
        </p:txBody>
      </p:sp>
      <p:sp>
        <p:nvSpPr>
          <p:cNvPr id="91" name="Google Shape;91;p13"/>
          <p:cNvSpPr txBox="1"/>
          <p:nvPr/>
        </p:nvSpPr>
        <p:spPr>
          <a:xfrm>
            <a:off x="4119400" y="5467878"/>
            <a:ext cx="4569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CH2</a:t>
            </a:r>
            <a:endParaRPr sz="1000"/>
          </a:p>
        </p:txBody>
      </p:sp>
      <p:sp>
        <p:nvSpPr>
          <p:cNvPr id="92" name="Google Shape;92;p13"/>
          <p:cNvSpPr txBox="1"/>
          <p:nvPr/>
        </p:nvSpPr>
        <p:spPr>
          <a:xfrm>
            <a:off x="4805200" y="5467878"/>
            <a:ext cx="4569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CH3</a:t>
            </a:r>
            <a:endParaRPr sz="1000"/>
          </a:p>
        </p:txBody>
      </p:sp>
      <p:sp>
        <p:nvSpPr>
          <p:cNvPr id="93" name="Google Shape;93;p13"/>
          <p:cNvSpPr txBox="1"/>
          <p:nvPr/>
        </p:nvSpPr>
        <p:spPr>
          <a:xfrm>
            <a:off x="5491000" y="5467878"/>
            <a:ext cx="456900" cy="4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000"/>
              <a:t>CH4</a:t>
            </a:r>
            <a:endParaRPr sz="1000"/>
          </a:p>
        </p:txBody>
      </p:sp>
      <p:sp>
        <p:nvSpPr>
          <p:cNvPr id="94" name="Google Shape;94;p13"/>
          <p:cNvSpPr/>
          <p:nvPr/>
        </p:nvSpPr>
        <p:spPr>
          <a:xfrm>
            <a:off x="4590122" y="3332103"/>
            <a:ext cx="166800" cy="1377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4278450" y="3197703"/>
            <a:ext cx="387900" cy="1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IP</a:t>
            </a:r>
            <a:endParaRPr/>
          </a:p>
        </p:txBody>
      </p:sp>
      <p:sp>
        <p:nvSpPr>
          <p:cNvPr id="96" name="Google Shape;96;p13"/>
          <p:cNvSpPr txBox="1"/>
          <p:nvPr/>
        </p:nvSpPr>
        <p:spPr>
          <a:xfrm>
            <a:off x="7599325" y="5706928"/>
            <a:ext cx="1326900" cy="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140um + C2</a:t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7599325" y="5935528"/>
            <a:ext cx="1326900" cy="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/>
              <a:t>500um + C6</a:t>
            </a:r>
            <a:endParaRPr/>
          </a:p>
        </p:txBody>
      </p:sp>
      <p:pic>
        <p:nvPicPr>
          <p:cNvPr id="98" name="Google Shape;9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0072" y="1316969"/>
            <a:ext cx="1591275" cy="16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1720" y="1334386"/>
            <a:ext cx="2134374" cy="16007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13"/>
          <p:cNvCxnSpPr>
            <a:stCxn id="60" idx="0"/>
            <a:endCxn id="60" idx="0"/>
          </p:cNvCxnSpPr>
          <p:nvPr/>
        </p:nvCxnSpPr>
        <p:spPr>
          <a:xfrm>
            <a:off x="5892526" y="4108053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3"/>
          <p:cNvCxnSpPr>
            <a:stCxn id="59" idx="2"/>
            <a:endCxn id="60" idx="0"/>
          </p:cNvCxnSpPr>
          <p:nvPr/>
        </p:nvCxnSpPr>
        <p:spPr>
          <a:xfrm>
            <a:off x="58925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3"/>
          <p:cNvSpPr/>
          <p:nvPr/>
        </p:nvSpPr>
        <p:spPr>
          <a:xfrm>
            <a:off x="1364176" y="3879453"/>
            <a:ext cx="65100" cy="1668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1364176" y="4108053"/>
            <a:ext cx="65100" cy="3879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cxnSp>
        <p:nvCxnSpPr>
          <p:cNvPr id="105" name="Google Shape;105;p13"/>
          <p:cNvCxnSpPr>
            <a:stCxn id="103" idx="2"/>
            <a:endCxn id="104" idx="0"/>
          </p:cNvCxnSpPr>
          <p:nvPr/>
        </p:nvCxnSpPr>
        <p:spPr>
          <a:xfrm>
            <a:off x="1396726" y="4046253"/>
            <a:ext cx="0" cy="6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6" name="Title 1"/>
          <p:cNvSpPr txBox="1">
            <a:spLocks/>
          </p:cNvSpPr>
          <p:nvPr/>
        </p:nvSpPr>
        <p:spPr>
          <a:xfrm>
            <a:off x="822960" y="116632"/>
            <a:ext cx="7543800" cy="764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LumiBelle2 current setup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5526256" y="3646765"/>
            <a:ext cx="41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990099"/>
                </a:solidFill>
              </a:rPr>
              <a:t>×</a:t>
            </a:r>
            <a:endParaRPr lang="fr-FR" sz="2800" b="1" dirty="0">
              <a:solidFill>
                <a:srgbClr val="990099"/>
              </a:solidFill>
            </a:endParaRPr>
          </a:p>
        </p:txBody>
      </p:sp>
      <p:cxnSp>
        <p:nvCxnSpPr>
          <p:cNvPr id="107" name="Straight Arrow Connector 17"/>
          <p:cNvCxnSpPr/>
          <p:nvPr/>
        </p:nvCxnSpPr>
        <p:spPr>
          <a:xfrm flipH="1" flipV="1">
            <a:off x="5724130" y="4005064"/>
            <a:ext cx="1474746" cy="341456"/>
          </a:xfrm>
          <a:prstGeom prst="straightConnector1">
            <a:avLst/>
          </a:prstGeom>
          <a:ln w="28575" cap="flat" cmpd="sng" algn="ctr">
            <a:solidFill>
              <a:srgbClr val="990099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6728206" y="4346520"/>
            <a:ext cx="2318326" cy="738664"/>
          </a:xfrm>
          <a:prstGeom prst="rect">
            <a:avLst/>
          </a:prstGeom>
          <a:noFill/>
          <a:ln w="28575">
            <a:solidFill>
              <a:srgbClr val="990099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reduced signal level…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radiation damage ?!?</a:t>
            </a:r>
          </a:p>
          <a:p>
            <a:r>
              <a:rPr lang="en-US" sz="1400" dirty="0">
                <a:sym typeface="Wingdings" panose="05000000000000000000" pitchFamily="2" charset="2"/>
              </a:rPr>
              <a:t>r</a:t>
            </a:r>
            <a:r>
              <a:rPr lang="en-US" sz="1400" dirty="0" smtClean="0">
                <a:sym typeface="Wingdings" panose="05000000000000000000" pitchFamily="2" charset="2"/>
              </a:rPr>
              <a:t>emoved pending calibration</a:t>
            </a:r>
            <a:endParaRPr lang="fr-FR" sz="14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120" y="1355156"/>
            <a:ext cx="1180584" cy="15697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8" name="Table 2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18930" y="5373216"/>
              <a:ext cx="2796886" cy="11057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710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969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2883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92804">
                    <a:tc>
                      <a:txBody>
                        <a:bodyPr/>
                        <a:lstStyle/>
                        <a:p>
                          <a:pPr algn="ctr"/>
                          <a:endParaRPr lang="en-CA" sz="1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 smtClean="0"/>
                            <a:t>Luminosity</a:t>
                          </a:r>
                        </a:p>
                        <a:p>
                          <a:pPr algn="ctr"/>
                          <a:r>
                            <a:rPr lang="en-CA" sz="1300" b="0" dirty="0" smtClean="0"/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a:rPr lang="en-CA" sz="1300" b="0" i="1" smtClean="0">
                                  <a:latin typeface="Cambria Math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en-CA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3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CA" sz="1300" b="0" i="1" smtClean="0">
                                      <a:latin typeface="Cambria Math"/>
                                    </a:rPr>
                                    <m:t>−2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CA" sz="13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300" b="0" i="1" smtClean="0">
                                      <a:latin typeface="Cambria Math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CA" sz="1300" b="0" i="1" smtClean="0">
                                      <a:latin typeface="Cambria Math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sz="1300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oMath>
                          </a14:m>
                          <a:endParaRPr lang="en-CA" sz="1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CA" sz="1300" b="1" i="0" dirty="0" smtClean="0">
                                  <a:latin typeface="Cambria Math"/>
                                </a:rPr>
                                <m:t>𝚫</m:t>
                              </m:r>
                              <m:r>
                                <a:rPr lang="en-CA" sz="1300" b="1" i="0" dirty="0" smtClean="0">
                                  <a:latin typeface="Cambria Math"/>
                                </a:rPr>
                                <m:t>𝐋</m:t>
                              </m:r>
                              <m:r>
                                <a:rPr lang="en-CA" sz="1300" b="1" i="0" dirty="0" smtClean="0">
                                  <a:latin typeface="Cambria Math"/>
                                </a:rPr>
                                <m:t>/</m:t>
                              </m:r>
                              <m:r>
                                <a:rPr lang="en-CA" sz="1300" b="1" i="0" dirty="0" smtClean="0">
                                  <a:latin typeface="Cambria Math"/>
                                </a:rPr>
                                <m:t>𝐋</m:t>
                              </m:r>
                            </m:oMath>
                          </a14:m>
                          <a:r>
                            <a:rPr lang="en-CA" sz="1300" dirty="0"/>
                            <a:t>  (1ms)         </a:t>
                          </a:r>
                          <a:r>
                            <a:rPr lang="en-CA" sz="1300" dirty="0" smtClean="0">
                              <a:solidFill>
                                <a:srgbClr val="FF0000"/>
                              </a:solidFill>
                            </a:rPr>
                            <a:t>HER</a:t>
                          </a:r>
                          <a:r>
                            <a:rPr lang="en-CA" sz="1300" dirty="0" smtClean="0"/>
                            <a:t>/</a:t>
                          </a:r>
                          <a:r>
                            <a:rPr lang="en-CA" sz="1300" dirty="0" smtClean="0">
                              <a:solidFill>
                                <a:schemeClr val="tx1"/>
                              </a:solidFill>
                            </a:rPr>
                            <a:t>LER</a:t>
                          </a:r>
                          <a:endParaRPr lang="en-CA" sz="13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39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/>
                            <a:t>Phase 3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300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CA" sz="1300" b="0" i="1" smtClean="0">
                                    <a:latin typeface="Cambria Math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CA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CA" sz="1300" b="0" i="1" smtClean="0"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CA" sz="1300" b="0" i="1" smtClean="0">
                                        <a:latin typeface="Cambria Math"/>
                                      </a:rPr>
                                      <m:t>34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A" sz="1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10 – 3 </a:t>
                          </a:r>
                          <a:r>
                            <a:rPr lang="en-CA" sz="1300" dirty="0"/>
                            <a:t>/ 1 %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990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/>
                            <a:t>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CA" sz="1300" b="0" i="1" smtClean="0">
                                    <a:latin typeface="Cambria Math"/>
                                  </a:rPr>
                                  <m:t>8×</m:t>
                                </m:r>
                                <m:sSup>
                                  <m:sSupPr>
                                    <m:ctrlPr>
                                      <a:rPr lang="en-CA" sz="13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CA" sz="1300" b="0" i="1" smtClean="0">
                                        <a:latin typeface="Cambria Math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CA" sz="1300" b="0" i="1" smtClean="0">
                                        <a:latin typeface="Cambria Math"/>
                                      </a:rPr>
                                      <m:t>35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CA" sz="1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1 </a:t>
                          </a:r>
                          <a:r>
                            <a:rPr lang="en-CA" sz="1300" dirty="0" smtClean="0">
                              <a:solidFill>
                                <a:srgbClr val="FF0000"/>
                              </a:solidFill>
                            </a:rPr>
                            <a:t>– </a:t>
                          </a:r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0.3 </a:t>
                          </a:r>
                          <a:r>
                            <a:rPr lang="en-CA" sz="1300" dirty="0"/>
                            <a:t>/ 0.1 %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8" name="Table 2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6179028"/>
                  </p:ext>
                </p:extLst>
              </p:nvPr>
            </p:nvGraphicFramePr>
            <p:xfrm>
              <a:off x="118930" y="5373216"/>
              <a:ext cx="2796886" cy="11057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7106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99698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12883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92804">
                    <a:tc>
                      <a:txBody>
                        <a:bodyPr/>
                        <a:lstStyle/>
                        <a:p>
                          <a:pPr algn="ctr"/>
                          <a:endParaRPr lang="en-CA" sz="1300" dirty="0"/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67683" t="-2469" r="-115854" b="-1370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147849" t="-2469" r="-2151" b="-1370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39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/>
                            <a:t>Phase 3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67683" t="-145614" r="-115854" b="-947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10 – 3 </a:t>
                          </a:r>
                          <a:r>
                            <a:rPr lang="en-CA" sz="1300" dirty="0"/>
                            <a:t>/ 1 %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689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/>
                            <a:t>Design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68580" marR="68580" marT="34290" marB="34290">
                        <a:blipFill>
                          <a:blip r:embed="rId6"/>
                          <a:stretch>
                            <a:fillRect l="-67683" t="-318182" r="-115854" b="-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1 </a:t>
                          </a:r>
                          <a:r>
                            <a:rPr lang="en-CA" sz="1300" dirty="0" smtClean="0">
                              <a:solidFill>
                                <a:srgbClr val="FF0000"/>
                              </a:solidFill>
                            </a:rPr>
                            <a:t>– </a:t>
                          </a:r>
                          <a:r>
                            <a:rPr lang="en-CA" sz="1300" dirty="0">
                              <a:solidFill>
                                <a:srgbClr val="FF0000"/>
                              </a:solidFill>
                            </a:rPr>
                            <a:t>0.3 </a:t>
                          </a:r>
                          <a:r>
                            <a:rPr lang="en-CA" sz="1300" dirty="0"/>
                            <a:t>/ 0.1 %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ZoneTexte 11"/>
          <p:cNvSpPr txBox="1"/>
          <p:nvPr/>
        </p:nvSpPr>
        <p:spPr>
          <a:xfrm>
            <a:off x="429795" y="6459252"/>
            <a:ext cx="1993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Simulated stat. precision</a:t>
            </a:r>
            <a:endParaRPr lang="fr-FR" sz="1400" i="1" dirty="0"/>
          </a:p>
        </p:txBody>
      </p:sp>
      <p:sp>
        <p:nvSpPr>
          <p:cNvPr id="109" name="ZoneTexte 108"/>
          <p:cNvSpPr txBox="1"/>
          <p:nvPr/>
        </p:nvSpPr>
        <p:spPr>
          <a:xfrm>
            <a:off x="3281225" y="4365104"/>
            <a:ext cx="1866839" cy="307777"/>
          </a:xfrm>
          <a:prstGeom prst="rect">
            <a:avLst/>
          </a:prstGeom>
          <a:noFill/>
          <a:ln w="19050">
            <a:solidFill>
              <a:srgbClr val="00B0F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horizontally motorized</a:t>
            </a:r>
          </a:p>
        </p:txBody>
      </p:sp>
      <p:cxnSp>
        <p:nvCxnSpPr>
          <p:cNvPr id="110" name="Straight Arrow Connector 17"/>
          <p:cNvCxnSpPr>
            <a:endCxn id="109" idx="3"/>
          </p:cNvCxnSpPr>
          <p:nvPr/>
        </p:nvCxnSpPr>
        <p:spPr>
          <a:xfrm flipH="1">
            <a:off x="5148064" y="4201343"/>
            <a:ext cx="607140" cy="317650"/>
          </a:xfrm>
          <a:prstGeom prst="straightConnector1">
            <a:avLst/>
          </a:prstGeom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1" name="Straight Arrow Connector 17"/>
          <p:cNvCxnSpPr>
            <a:stCxn id="60" idx="1"/>
            <a:endCxn id="109" idx="3"/>
          </p:cNvCxnSpPr>
          <p:nvPr/>
        </p:nvCxnSpPr>
        <p:spPr>
          <a:xfrm flipH="1">
            <a:off x="5148064" y="4302003"/>
            <a:ext cx="711912" cy="216990"/>
          </a:xfrm>
          <a:prstGeom prst="straightConnector1">
            <a:avLst/>
          </a:prstGeom>
          <a:ln w="190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90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51520" y="107921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March 2020 </a:t>
            </a:r>
            <a:r>
              <a:rPr lang="en-US" sz="3600" dirty="0" smtClean="0">
                <a:solidFill>
                  <a:srgbClr val="0000FF"/>
                </a:solidFill>
              </a:rPr>
              <a:t>– June </a:t>
            </a:r>
            <a:r>
              <a:rPr lang="en-US" sz="3600" dirty="0" smtClean="0">
                <a:solidFill>
                  <a:srgbClr val="0000FF"/>
                </a:solidFill>
              </a:rPr>
              <a:t>2021 </a:t>
            </a:r>
            <a:r>
              <a:rPr lang="en-US" sz="3600" dirty="0" smtClean="0">
                <a:solidFill>
                  <a:srgbClr val="0000FF"/>
                </a:solidFill>
              </a:rPr>
              <a:t>remote operation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sz="2000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1" dirty="0" smtClean="0">
                <a:solidFill>
                  <a:srgbClr val="002060"/>
                </a:solidFill>
              </a:rPr>
              <a:t>150 EPICS variables recorded at 1 Hz</a:t>
            </a:r>
            <a:endParaRPr lang="fr-FR" sz="2000" i="1" dirty="0">
              <a:solidFill>
                <a:srgbClr val="00206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868144" y="2411596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LumiBelle2 LER Channel 2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724128" y="5147900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Belle II ECL absolute luminosity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-514561" y="2283133"/>
            <a:ext cx="155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</a:t>
            </a:r>
            <a:r>
              <a:rPr lang="en-US" sz="1400" dirty="0" smtClean="0"/>
              <a:t>rbitrary units</a:t>
            </a:r>
            <a:endParaRPr lang="fr-FR" sz="1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1048"/>
            <a:ext cx="5993904" cy="2996952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 rot="16200000">
            <a:off x="-382512" y="4915162"/>
            <a:ext cx="15519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10</a:t>
            </a:r>
            <a:r>
              <a:rPr lang="en-US" sz="1400" baseline="30000" dirty="0" smtClean="0"/>
              <a:t>30</a:t>
            </a:r>
            <a:r>
              <a:rPr lang="en-US" sz="1400" dirty="0" smtClean="0"/>
              <a:t> cm</a:t>
            </a:r>
            <a:r>
              <a:rPr lang="en-US" sz="1400" baseline="30000" dirty="0" smtClean="0"/>
              <a:t>-2</a:t>
            </a:r>
            <a:r>
              <a:rPr lang="en-US" sz="1400" dirty="0" smtClean="0"/>
              <a:t> s</a:t>
            </a:r>
            <a:r>
              <a:rPr lang="en-US" sz="1400" baseline="30000" dirty="0" smtClean="0"/>
              <a:t>-1</a:t>
            </a:r>
            <a:endParaRPr lang="fr-FR" sz="1400" baseline="300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5993904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51520" y="107921"/>
            <a:ext cx="871296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Fast luminosity variations from continuous injection at 12.5 Hz</a:t>
            </a:r>
          </a:p>
          <a:p>
            <a:pPr algn="ctr"/>
            <a:endParaRPr lang="en-US" sz="400" dirty="0" smtClean="0">
              <a:solidFill>
                <a:srgbClr val="0000FF"/>
              </a:solidFill>
            </a:endParaRPr>
          </a:p>
          <a:p>
            <a:pPr lvl="0" algn="ctr"/>
            <a:r>
              <a:rPr lang="en-US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 analysis </a:t>
            </a:r>
            <a:r>
              <a:rPr lang="en-US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ower Spectral </a:t>
            </a:r>
            <a:r>
              <a:rPr lang="en-US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ensity</a:t>
            </a:r>
            <a:r>
              <a:rPr lang="en-US" i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i="1" dirty="0" smtClean="0">
                <a:solidFill>
                  <a:srgbClr val="002060"/>
                </a:solidFill>
              </a:rPr>
              <a:t> with 1 kHz LumiBelle2 </a:t>
            </a:r>
            <a:r>
              <a:rPr lang="en-US" i="1" dirty="0" smtClean="0">
                <a:solidFill>
                  <a:srgbClr val="002060"/>
                </a:solidFill>
              </a:rPr>
              <a:t>LER Channel 2 </a:t>
            </a:r>
            <a:r>
              <a:rPr lang="en-US" i="1" dirty="0" smtClean="0">
                <a:solidFill>
                  <a:srgbClr val="002060"/>
                </a:solidFill>
              </a:rPr>
              <a:t>data</a:t>
            </a:r>
            <a:endParaRPr lang="fr-FR" i="1" dirty="0">
              <a:solidFill>
                <a:srgbClr val="00206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6832"/>
            <a:ext cx="2852802" cy="20689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76" y="1916832"/>
            <a:ext cx="2970076" cy="20790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844824"/>
            <a:ext cx="3104193" cy="217293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203847" y="1700808"/>
            <a:ext cx="2656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0099"/>
                </a:solidFill>
              </a:rPr>
              <a:t>a</a:t>
            </a:r>
            <a:r>
              <a:rPr lang="en-US" sz="1600" dirty="0" smtClean="0">
                <a:solidFill>
                  <a:srgbClr val="990099"/>
                </a:solidFill>
              </a:rPr>
              <a:t>fter 1</a:t>
            </a:r>
            <a:r>
              <a:rPr lang="en-US" sz="1600" baseline="30000" dirty="0" smtClean="0">
                <a:solidFill>
                  <a:srgbClr val="990099"/>
                </a:solidFill>
              </a:rPr>
              <a:t>st</a:t>
            </a:r>
            <a:r>
              <a:rPr lang="en-US" sz="1600" dirty="0" smtClean="0">
                <a:solidFill>
                  <a:srgbClr val="990099"/>
                </a:solidFill>
              </a:rPr>
              <a:t> skew quad correction</a:t>
            </a:r>
            <a:endParaRPr lang="fr-FR" sz="1600" dirty="0">
              <a:solidFill>
                <a:srgbClr val="990099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092017" y="1700808"/>
            <a:ext cx="2738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90099"/>
                </a:solidFill>
              </a:rPr>
              <a:t>a</a:t>
            </a:r>
            <a:r>
              <a:rPr lang="en-US" sz="1600" dirty="0" smtClean="0">
                <a:solidFill>
                  <a:srgbClr val="990099"/>
                </a:solidFill>
              </a:rPr>
              <a:t>fter 2</a:t>
            </a:r>
            <a:r>
              <a:rPr lang="en-US" sz="1600" baseline="30000" dirty="0" smtClean="0">
                <a:solidFill>
                  <a:srgbClr val="990099"/>
                </a:solidFill>
              </a:rPr>
              <a:t>nd</a:t>
            </a:r>
            <a:r>
              <a:rPr lang="en-US" sz="1600" dirty="0">
                <a:solidFill>
                  <a:srgbClr val="990099"/>
                </a:solidFill>
              </a:rPr>
              <a:t> </a:t>
            </a:r>
            <a:r>
              <a:rPr lang="en-US" sz="1600" dirty="0" smtClean="0">
                <a:solidFill>
                  <a:srgbClr val="990099"/>
                </a:solidFill>
              </a:rPr>
              <a:t>skew quad correction</a:t>
            </a:r>
            <a:endParaRPr lang="fr-FR" sz="1600" dirty="0">
              <a:solidFill>
                <a:srgbClr val="990099"/>
              </a:solidFill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853" y="4172439"/>
            <a:ext cx="3078899" cy="2542941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216225" y="4463241"/>
            <a:ext cx="180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6600"/>
                </a:solidFill>
              </a:rPr>
              <a:t>12.5 Hz</a:t>
            </a:r>
            <a:r>
              <a:rPr lang="en-US" sz="1600" dirty="0" smtClean="0">
                <a:solidFill>
                  <a:srgbClr val="FF6600"/>
                </a:solidFill>
              </a:rPr>
              <a:t> component </a:t>
            </a:r>
            <a:r>
              <a:rPr lang="en-US" sz="1600" dirty="0" smtClean="0">
                <a:solidFill>
                  <a:srgbClr val="FF6600"/>
                </a:solidFill>
              </a:rPr>
              <a:t>reconstructed </a:t>
            </a:r>
            <a:r>
              <a:rPr lang="en-US" sz="1600" dirty="0" smtClean="0">
                <a:solidFill>
                  <a:srgbClr val="FF6600"/>
                </a:solidFill>
              </a:rPr>
              <a:t>in</a:t>
            </a:r>
            <a:r>
              <a:rPr lang="en-US" sz="1600" dirty="0" smtClean="0">
                <a:solidFill>
                  <a:srgbClr val="FF6600"/>
                </a:solidFill>
              </a:rPr>
              <a:t> </a:t>
            </a:r>
            <a:r>
              <a:rPr lang="en-US" sz="1600" dirty="0" smtClean="0">
                <a:solidFill>
                  <a:srgbClr val="FF6600"/>
                </a:solidFill>
              </a:rPr>
              <a:t>3 minute </a:t>
            </a:r>
            <a:r>
              <a:rPr lang="en-US" sz="1600" dirty="0" smtClean="0">
                <a:solidFill>
                  <a:srgbClr val="FF6600"/>
                </a:solidFill>
              </a:rPr>
              <a:t>scans </a:t>
            </a:r>
            <a:r>
              <a:rPr lang="en-US" sz="1600" dirty="0" smtClean="0">
                <a:solidFill>
                  <a:srgbClr val="FF6600"/>
                </a:solidFill>
              </a:rPr>
              <a:t>:</a:t>
            </a:r>
          </a:p>
          <a:p>
            <a:r>
              <a:rPr lang="en-US" sz="1600" dirty="0" smtClean="0">
                <a:solidFill>
                  <a:srgbClr val="FF6600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 smtClean="0">
                <a:solidFill>
                  <a:srgbClr val="FF6600"/>
                </a:solidFill>
              </a:rPr>
              <a:t> </a:t>
            </a:r>
            <a:r>
              <a:rPr lang="en-US" sz="1600" dirty="0" smtClean="0">
                <a:solidFill>
                  <a:srgbClr val="FF6600"/>
                </a:solidFill>
              </a:rPr>
              <a:t>injections are visible lasting </a:t>
            </a:r>
            <a:r>
              <a:rPr lang="en-US" sz="1600" dirty="0" smtClean="0">
                <a:solidFill>
                  <a:srgbClr val="FF6600"/>
                </a:solidFill>
              </a:rPr>
              <a:t>about 10 seconds, typically every </a:t>
            </a:r>
            <a:r>
              <a:rPr lang="en-US" sz="1600" dirty="0" smtClean="0">
                <a:solidFill>
                  <a:srgbClr val="FF6600"/>
                </a:solidFill>
              </a:rPr>
              <a:t>20 seconds !</a:t>
            </a:r>
            <a:endParaRPr lang="fr-FR" sz="1600" dirty="0">
              <a:solidFill>
                <a:srgbClr val="FF6600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107504" y="4232023"/>
            <a:ext cx="4968553" cy="2581353"/>
          </a:xfrm>
          <a:prstGeom prst="roundRect">
            <a:avLst/>
          </a:prstGeom>
          <a:noFill/>
          <a:ln w="190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2267745" y="6453336"/>
            <a:ext cx="2701008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990099"/>
                </a:solidFill>
              </a:rPr>
              <a:t>0          </a:t>
            </a:r>
            <a:r>
              <a:rPr lang="en-US" sz="800" dirty="0" smtClean="0">
                <a:solidFill>
                  <a:srgbClr val="990099"/>
                </a:solidFill>
              </a:rPr>
              <a:t>              </a:t>
            </a:r>
            <a:r>
              <a:rPr lang="en-US" sz="800" dirty="0" smtClean="0">
                <a:solidFill>
                  <a:srgbClr val="990099"/>
                </a:solidFill>
              </a:rPr>
              <a:t>50        </a:t>
            </a:r>
            <a:r>
              <a:rPr lang="en-US" sz="800" dirty="0" smtClean="0">
                <a:solidFill>
                  <a:srgbClr val="990099"/>
                </a:solidFill>
              </a:rPr>
              <a:t>              </a:t>
            </a:r>
            <a:r>
              <a:rPr lang="en-US" sz="800" dirty="0" smtClean="0">
                <a:solidFill>
                  <a:srgbClr val="990099"/>
                </a:solidFill>
              </a:rPr>
              <a:t>100      </a:t>
            </a:r>
            <a:r>
              <a:rPr lang="en-US" sz="800" dirty="0" smtClean="0">
                <a:solidFill>
                  <a:srgbClr val="990099"/>
                </a:solidFill>
              </a:rPr>
              <a:t>               </a:t>
            </a:r>
            <a:r>
              <a:rPr lang="en-US" sz="800" dirty="0" smtClean="0">
                <a:solidFill>
                  <a:srgbClr val="990099"/>
                </a:solidFill>
              </a:rPr>
              <a:t>150       time [sec]</a:t>
            </a:r>
            <a:endParaRPr lang="fr-FR" sz="800" dirty="0">
              <a:solidFill>
                <a:srgbClr val="990099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156176" y="3717032"/>
            <a:ext cx="273630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990099"/>
                </a:solidFill>
              </a:rPr>
              <a:t>0              </a:t>
            </a:r>
            <a:r>
              <a:rPr lang="en-US" sz="800" dirty="0">
                <a:solidFill>
                  <a:srgbClr val="990099"/>
                </a:solidFill>
              </a:rPr>
              <a:t>1</a:t>
            </a:r>
            <a:r>
              <a:rPr lang="en-US" sz="800" dirty="0" smtClean="0">
                <a:solidFill>
                  <a:srgbClr val="990099"/>
                </a:solidFill>
              </a:rPr>
              <a:t>0             20              30             40             50           [Hz]</a:t>
            </a:r>
            <a:endParaRPr lang="fr-FR" sz="800" dirty="0">
              <a:solidFill>
                <a:srgbClr val="990099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3203848" y="3717612"/>
            <a:ext cx="273630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990099"/>
                </a:solidFill>
              </a:rPr>
              <a:t>0              </a:t>
            </a:r>
            <a:r>
              <a:rPr lang="en-US" sz="800" dirty="0">
                <a:solidFill>
                  <a:srgbClr val="990099"/>
                </a:solidFill>
              </a:rPr>
              <a:t>1</a:t>
            </a:r>
            <a:r>
              <a:rPr lang="en-US" sz="800" dirty="0" smtClean="0">
                <a:solidFill>
                  <a:srgbClr val="990099"/>
                </a:solidFill>
              </a:rPr>
              <a:t>0             20              30             40             50           [Hz]</a:t>
            </a:r>
            <a:endParaRPr lang="fr-FR" sz="800" dirty="0">
              <a:solidFill>
                <a:srgbClr val="990099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395536" y="3717032"/>
            <a:ext cx="273630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990099"/>
                </a:solidFill>
              </a:rPr>
              <a:t>0              </a:t>
            </a:r>
            <a:r>
              <a:rPr lang="en-US" sz="800" dirty="0">
                <a:solidFill>
                  <a:srgbClr val="990099"/>
                </a:solidFill>
              </a:rPr>
              <a:t>1</a:t>
            </a:r>
            <a:r>
              <a:rPr lang="en-US" sz="800" dirty="0" smtClean="0">
                <a:solidFill>
                  <a:srgbClr val="990099"/>
                </a:solidFill>
              </a:rPr>
              <a:t>0             20              30             40             50           [Hz]</a:t>
            </a:r>
            <a:endParaRPr lang="fr-FR" sz="800" dirty="0">
              <a:solidFill>
                <a:srgbClr val="990099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 rot="16200000">
            <a:off x="-980600" y="2428873"/>
            <a:ext cx="2376264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rgbClr val="990099"/>
                </a:solidFill>
              </a:rPr>
              <a:t>Luminosity power spectrum density [</a:t>
            </a:r>
            <a:r>
              <a:rPr lang="en-US" sz="700" dirty="0" err="1" smtClean="0">
                <a:solidFill>
                  <a:srgbClr val="990099"/>
                </a:solidFill>
              </a:rPr>
              <a:t>a.u</a:t>
            </a:r>
            <a:r>
              <a:rPr lang="en-US" sz="700" dirty="0" smtClean="0">
                <a:solidFill>
                  <a:srgbClr val="990099"/>
                </a:solidFill>
              </a:rPr>
              <a:t>.]</a:t>
            </a:r>
            <a:endParaRPr lang="fr-FR" sz="700" dirty="0">
              <a:solidFill>
                <a:srgbClr val="990099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95334" y="1700808"/>
            <a:ext cx="2592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990099"/>
                </a:solidFill>
              </a:rPr>
              <a:t>before skew quad correction</a:t>
            </a:r>
            <a:endParaRPr lang="fr-FR" sz="1600" dirty="0">
              <a:solidFill>
                <a:srgbClr val="990099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076399" y="2399870"/>
            <a:ext cx="1386673" cy="246221"/>
          </a:xfrm>
          <a:prstGeom prst="rect">
            <a:avLst/>
          </a:prstGeom>
          <a:noFill/>
          <a:ln>
            <a:solidFill>
              <a:srgbClr val="99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990099"/>
                </a:solidFill>
              </a:rPr>
              <a:t>r</a:t>
            </a:r>
            <a:r>
              <a:rPr lang="en-US" sz="1000" b="1" dirty="0" smtClean="0">
                <a:solidFill>
                  <a:srgbClr val="990099"/>
                </a:solidFill>
              </a:rPr>
              <a:t>educed to about 10%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 flipH="1">
            <a:off x="3834073" y="2646091"/>
            <a:ext cx="481202" cy="638893"/>
          </a:xfrm>
          <a:prstGeom prst="straightConnector1">
            <a:avLst/>
          </a:prstGeom>
          <a:ln w="25400">
            <a:solidFill>
              <a:srgbClr val="99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164288" y="2390691"/>
            <a:ext cx="1350404" cy="246221"/>
          </a:xfrm>
          <a:prstGeom prst="rect">
            <a:avLst/>
          </a:prstGeom>
          <a:noFill/>
          <a:ln>
            <a:solidFill>
              <a:srgbClr val="99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990099"/>
                </a:solidFill>
              </a:rPr>
              <a:t>r</a:t>
            </a:r>
            <a:r>
              <a:rPr lang="en-US" sz="1000" b="1" dirty="0" smtClean="0">
                <a:solidFill>
                  <a:srgbClr val="990099"/>
                </a:solidFill>
              </a:rPr>
              <a:t>educed to about 8%</a:t>
            </a:r>
            <a:endParaRPr lang="fr-FR" sz="1000" b="1" dirty="0">
              <a:solidFill>
                <a:srgbClr val="990099"/>
              </a:solidFill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flipH="1">
            <a:off x="6813476" y="2564904"/>
            <a:ext cx="350812" cy="298611"/>
          </a:xfrm>
          <a:prstGeom prst="straightConnector1">
            <a:avLst/>
          </a:prstGeom>
          <a:ln w="25400">
            <a:solidFill>
              <a:srgbClr val="99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flipH="1">
            <a:off x="4315275" y="2646091"/>
            <a:ext cx="112709" cy="908921"/>
          </a:xfrm>
          <a:prstGeom prst="straightConnector1">
            <a:avLst/>
          </a:prstGeom>
          <a:ln w="25400">
            <a:solidFill>
              <a:srgbClr val="99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7253979" y="2647819"/>
            <a:ext cx="126333" cy="493149"/>
          </a:xfrm>
          <a:prstGeom prst="straightConnector1">
            <a:avLst/>
          </a:prstGeom>
          <a:ln w="25400">
            <a:solidFill>
              <a:srgbClr val="990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Imag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4077072"/>
            <a:ext cx="3940973" cy="2726900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5788288" y="3985319"/>
            <a:ext cx="3248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Long term study of 12.5 Hz component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70404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422408" y="260648"/>
            <a:ext cx="6605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Comparing</a:t>
            </a:r>
            <a:r>
              <a:rPr lang="fr-FR" b="1" dirty="0" smtClean="0"/>
              <a:t> / </a:t>
            </a:r>
            <a:r>
              <a:rPr lang="fr-FR" b="1" dirty="0" err="1" smtClean="0"/>
              <a:t>correlating</a:t>
            </a:r>
            <a:r>
              <a:rPr lang="fr-FR" b="1" dirty="0" smtClean="0"/>
              <a:t> vibrations </a:t>
            </a:r>
            <a:r>
              <a:rPr lang="fr-FR" b="1" dirty="0"/>
              <a:t>(LAPP) </a:t>
            </a:r>
            <a:r>
              <a:rPr lang="fr-FR" b="1" dirty="0" smtClean="0"/>
              <a:t>versus </a:t>
            </a:r>
            <a:r>
              <a:rPr lang="fr-FR" b="1" dirty="0" err="1"/>
              <a:t>luminosity</a:t>
            </a:r>
            <a:r>
              <a:rPr lang="fr-FR" b="1" dirty="0"/>
              <a:t> </a:t>
            </a:r>
            <a:r>
              <a:rPr lang="fr-FR" b="1" dirty="0" smtClean="0"/>
              <a:t>(</a:t>
            </a:r>
            <a:r>
              <a:rPr lang="fr-FR" b="1" dirty="0" err="1" smtClean="0"/>
              <a:t>IJCLab</a:t>
            </a:r>
            <a:r>
              <a:rPr lang="fr-FR" b="1" dirty="0" smtClean="0"/>
              <a:t>)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52736"/>
            <a:ext cx="6183404" cy="48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1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49094" y="508610"/>
            <a:ext cx="5847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Setup for remote control and data transfer to LAPP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924" y="1660814"/>
            <a:ext cx="6481549" cy="33811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4827" y="5133803"/>
            <a:ext cx="447917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Upload vibration data from </a:t>
            </a:r>
            <a:r>
              <a:rPr lang="en-US" sz="13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cRIO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LAPP network drive </a:t>
            </a:r>
            <a:r>
              <a:rPr lang="en-US" sz="13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6237312"/>
            <a:ext cx="588558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dirty="0" smtClean="0"/>
              <a:t>Vibration data are </a:t>
            </a:r>
            <a:r>
              <a:rPr lang="fr-FR" sz="1350" dirty="0" err="1" smtClean="0"/>
              <a:t>publicly</a:t>
            </a:r>
            <a:r>
              <a:rPr lang="fr-FR" sz="1350" dirty="0" smtClean="0"/>
              <a:t> </a:t>
            </a:r>
            <a:r>
              <a:rPr lang="fr-FR" sz="1350" dirty="0" err="1" smtClean="0"/>
              <a:t>available</a:t>
            </a:r>
            <a:r>
              <a:rPr lang="fr-FR" sz="1350" dirty="0"/>
              <a:t>: </a:t>
            </a:r>
            <a:r>
              <a:rPr lang="fr-FR" sz="1350" dirty="0">
                <a:hlinkClick r:id="rId3"/>
              </a:rPr>
              <a:t>https://lappweb.in2p3.fr/SuperKEKB</a:t>
            </a:r>
            <a:r>
              <a:rPr lang="fr-FR" sz="1350" dirty="0" smtClean="0">
                <a:hlinkClick r:id="rId3"/>
              </a:rPr>
              <a:t>/</a:t>
            </a:r>
            <a:endParaRPr lang="fr-FR" sz="1350" dirty="0" smtClean="0"/>
          </a:p>
          <a:p>
            <a:r>
              <a:rPr lang="fr-FR" sz="1350" dirty="0" err="1" smtClean="0"/>
              <a:t>SuperKEKB</a:t>
            </a:r>
            <a:r>
              <a:rPr lang="fr-FR" sz="1350" dirty="0" smtClean="0"/>
              <a:t> </a:t>
            </a:r>
            <a:r>
              <a:rPr lang="fr-FR" sz="1350" dirty="0" err="1" smtClean="0"/>
              <a:t>snapshot</a:t>
            </a:r>
            <a:r>
              <a:rPr lang="fr-FR" sz="1350" dirty="0" smtClean="0"/>
              <a:t> </a:t>
            </a:r>
            <a:r>
              <a:rPr lang="fr-FR" sz="1350" dirty="0" err="1" smtClean="0"/>
              <a:t>history</a:t>
            </a:r>
            <a:r>
              <a:rPr lang="fr-FR" sz="1350" dirty="0" smtClean="0"/>
              <a:t> plots: </a:t>
            </a:r>
            <a:r>
              <a:rPr lang="fr-FR" sz="1350" dirty="0" smtClean="0">
                <a:hlinkClick r:id="rId4"/>
              </a:rPr>
              <a:t>http</a:t>
            </a:r>
            <a:r>
              <a:rPr lang="fr-FR" sz="1350" dirty="0">
                <a:hlinkClick r:id="rId4"/>
              </a:rPr>
              <a:t>://www-linac.kek.jp/skekb/snapshot/ring</a:t>
            </a:r>
            <a:r>
              <a:rPr lang="fr-FR" sz="1350" dirty="0" smtClean="0">
                <a:hlinkClick r:id="rId4"/>
              </a:rPr>
              <a:t>/</a:t>
            </a:r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358378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323528" y="71984"/>
            <a:ext cx="8507288" cy="620712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>
                <a:solidFill>
                  <a:srgbClr val="0000CC"/>
                </a:solidFill>
              </a:rPr>
              <a:t>Exploring the luminosity frontier with </a:t>
            </a:r>
            <a:r>
              <a:rPr kumimoji="1" lang="en-US" altLang="ja-JP" sz="3200" dirty="0" err="1" smtClean="0">
                <a:solidFill>
                  <a:srgbClr val="0000CC"/>
                </a:solidFill>
              </a:rPr>
              <a:t>SuperKEKB</a:t>
            </a:r>
            <a:endParaRPr kumimoji="1" lang="ja-JP" altLang="en-US" sz="3200" dirty="0">
              <a:solidFill>
                <a:srgbClr val="0000CC"/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100513"/>
            <a:ext cx="3744416" cy="2760535"/>
          </a:xfrm>
          <a:prstGeom prst="rect">
            <a:avLst/>
          </a:prstGeom>
        </p:spPr>
      </p:pic>
      <p:sp>
        <p:nvSpPr>
          <p:cNvPr id="8" name="右矢印 7"/>
          <p:cNvSpPr/>
          <p:nvPr/>
        </p:nvSpPr>
        <p:spPr>
          <a:xfrm>
            <a:off x="4288067" y="4581128"/>
            <a:ext cx="787989" cy="264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60565" y="4149080"/>
            <a:ext cx="25774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KEKB</a:t>
            </a:r>
          </a:p>
          <a:p>
            <a:r>
              <a:rPr kumimoji="1" lang="en-US" altLang="ja-JP" sz="2800" dirty="0" smtClean="0"/>
              <a:t>2.1×10</a:t>
            </a:r>
            <a:r>
              <a:rPr kumimoji="1" lang="en-US" altLang="ja-JP" sz="2800" baseline="30000" dirty="0" smtClean="0"/>
              <a:t>34</a:t>
            </a:r>
            <a:r>
              <a:rPr kumimoji="1" lang="en-US" altLang="ja-JP" sz="2800" dirty="0" smtClean="0"/>
              <a:t>/cm</a:t>
            </a:r>
            <a:r>
              <a:rPr kumimoji="1" lang="en-US" altLang="ja-JP" sz="2800" baseline="30000" dirty="0" smtClean="0"/>
              <a:t>2</a:t>
            </a:r>
            <a:r>
              <a:rPr kumimoji="1" lang="en-US" altLang="ja-JP" sz="2800" dirty="0" smtClean="0"/>
              <a:t>/s</a:t>
            </a:r>
            <a:endParaRPr kumimoji="1" lang="ja-JP" altLang="en-US" sz="2800" dirty="0" err="1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96136" y="4221088"/>
            <a:ext cx="25774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/>
              <a:t>SuperKEKB</a:t>
            </a:r>
            <a:endParaRPr kumimoji="1" lang="en-US" altLang="ja-JP" sz="2800" dirty="0"/>
          </a:p>
          <a:p>
            <a:r>
              <a:rPr kumimoji="1" lang="en-US" altLang="ja-JP" sz="2800" dirty="0" smtClean="0"/>
              <a:t>6.5</a:t>
            </a:r>
            <a:r>
              <a:rPr kumimoji="1" lang="en-US" altLang="ja-JP" sz="2800" dirty="0" smtClean="0"/>
              <a:t>×10</a:t>
            </a:r>
            <a:r>
              <a:rPr kumimoji="1" lang="en-US" altLang="ja-JP" sz="2800" baseline="30000" dirty="0" smtClean="0"/>
              <a:t>35</a:t>
            </a:r>
            <a:r>
              <a:rPr kumimoji="1" lang="en-US" altLang="ja-JP" sz="2800" dirty="0" smtClean="0"/>
              <a:t>/cm</a:t>
            </a:r>
            <a:r>
              <a:rPr kumimoji="1" lang="en-US" altLang="ja-JP" sz="2800" baseline="30000" dirty="0" smtClean="0"/>
              <a:t>2</a:t>
            </a:r>
            <a:r>
              <a:rPr kumimoji="1" lang="en-US" altLang="ja-JP" sz="2800" dirty="0" smtClean="0"/>
              <a:t>/s</a:t>
            </a:r>
            <a:endParaRPr kumimoji="1" lang="ja-JP" altLang="en-US" sz="2800" dirty="0" err="1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5632577" y="2665535"/>
            <a:ext cx="1656184" cy="0"/>
          </a:xfrm>
          <a:prstGeom prst="straightConnector1">
            <a:avLst/>
          </a:prstGeom>
          <a:ln w="28575">
            <a:solidFill>
              <a:schemeClr val="bg1">
                <a:lumMod val="9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780034" y="2352174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>
                <a:solidFill>
                  <a:schemeClr val="bg1">
                    <a:lumMod val="95000"/>
                  </a:schemeClr>
                </a:solidFill>
              </a:rPr>
              <a:t>1km diameter</a:t>
            </a:r>
            <a:endParaRPr kumimoji="1" lang="ja-JP" altLang="en-US" sz="1600" dirty="0" err="1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テキスト ボックス 8"/>
          <p:cNvSpPr txBox="1"/>
          <p:nvPr/>
        </p:nvSpPr>
        <p:spPr>
          <a:xfrm>
            <a:off x="288032" y="5301208"/>
            <a:ext cx="8542784" cy="1200329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err="1" smtClean="0">
                <a:solidFill>
                  <a:srgbClr val="990099"/>
                </a:solidFill>
                <a:sym typeface="Symbol"/>
              </a:rPr>
              <a:t>Nanobeam</a:t>
            </a:r>
            <a:r>
              <a:rPr kumimoji="1" lang="en-US" altLang="ja-JP" dirty="0" smtClean="0">
                <a:sym typeface="Symbol"/>
              </a:rPr>
              <a:t> </a:t>
            </a:r>
            <a:r>
              <a:rPr kumimoji="1" lang="en-US" altLang="ja-JP" dirty="0">
                <a:sym typeface="Symbol"/>
              </a:rPr>
              <a:t>collision </a:t>
            </a:r>
            <a:r>
              <a:rPr kumimoji="1" lang="en-US" altLang="ja-JP" dirty="0" smtClean="0">
                <a:sym typeface="Symbol"/>
              </a:rPr>
              <a:t>scheme (+ crab waist)*</a:t>
            </a:r>
          </a:p>
          <a:p>
            <a:r>
              <a:rPr kumimoji="1" lang="en-US" altLang="ja-JP" dirty="0">
                <a:sym typeface="Symbol"/>
              </a:rPr>
              <a:t> </a:t>
            </a:r>
            <a:r>
              <a:rPr kumimoji="1" lang="en-US" altLang="ja-JP" dirty="0" smtClean="0">
                <a:sym typeface="Symbol"/>
              </a:rPr>
              <a:t>         - 1</a:t>
            </a:r>
            <a:r>
              <a:rPr kumimoji="1" lang="en-US" altLang="ja-JP" baseline="30000" dirty="0" smtClean="0">
                <a:sym typeface="Symbol"/>
              </a:rPr>
              <a:t>st</a:t>
            </a:r>
            <a:r>
              <a:rPr kumimoji="1" lang="en-US" altLang="ja-JP" dirty="0" smtClean="0">
                <a:sym typeface="Symbol"/>
              </a:rPr>
              <a:t> trials at </a:t>
            </a:r>
            <a:r>
              <a:rPr kumimoji="1" lang="en-US" altLang="ja-JP" dirty="0" err="1" smtClean="0">
                <a:sym typeface="Symbol"/>
              </a:rPr>
              <a:t>SuperKEKB</a:t>
            </a:r>
            <a:endParaRPr kumimoji="1" lang="en-US" altLang="ja-JP" dirty="0" smtClean="0">
              <a:sym typeface="Symbol"/>
            </a:endParaRPr>
          </a:p>
          <a:p>
            <a:r>
              <a:rPr kumimoji="1" lang="en-US" altLang="ja-JP" dirty="0">
                <a:sym typeface="Symbol"/>
              </a:rPr>
              <a:t> </a:t>
            </a:r>
            <a:r>
              <a:rPr kumimoji="1" lang="en-US" altLang="ja-JP" dirty="0" smtClean="0">
                <a:sym typeface="Symbol"/>
              </a:rPr>
              <a:t>         - </a:t>
            </a:r>
            <a:r>
              <a:rPr kumimoji="1" lang="en-US" altLang="ja-JP" dirty="0" smtClean="0">
                <a:sym typeface="Wingdings" panose="05000000000000000000" pitchFamily="2" charset="2"/>
              </a:rPr>
              <a:t>planned at future 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e</a:t>
            </a:r>
            <a:r>
              <a:rPr kumimoji="1" lang="en-US" altLang="ja-JP" baseline="30000" dirty="0" err="1" smtClean="0">
                <a:sym typeface="Symbol" panose="05050102010706020507" pitchFamily="18" charset="2"/>
              </a:rPr>
              <a:t></a:t>
            </a:r>
            <a:r>
              <a:rPr kumimoji="1" lang="en-US" altLang="ja-JP" dirty="0" err="1" smtClean="0">
                <a:sym typeface="Wingdings" panose="05000000000000000000" pitchFamily="2" charset="2"/>
              </a:rPr>
              <a:t>e</a:t>
            </a:r>
            <a:r>
              <a:rPr kumimoji="1" lang="en-US" altLang="ja-JP" baseline="30000" dirty="0" smtClean="0">
                <a:sym typeface="Symbol" panose="05050102010706020507" pitchFamily="18" charset="2"/>
              </a:rPr>
              <a:t></a:t>
            </a:r>
            <a:r>
              <a:rPr kumimoji="1" lang="en-US" altLang="ja-JP" dirty="0" smtClean="0">
                <a:sym typeface="Wingdings" panose="05000000000000000000" pitchFamily="2" charset="2"/>
              </a:rPr>
              <a:t> </a:t>
            </a:r>
            <a:r>
              <a:rPr kumimoji="1" lang="en-US" altLang="ja-JP" dirty="0">
                <a:sym typeface="Wingdings" panose="05000000000000000000" pitchFamily="2" charset="2"/>
              </a:rPr>
              <a:t>circular colliders (</a:t>
            </a:r>
            <a:r>
              <a:rPr kumimoji="1" lang="en-US" altLang="ja-JP" dirty="0" err="1">
                <a:sym typeface="Wingdings" panose="05000000000000000000" pitchFamily="2" charset="2"/>
              </a:rPr>
              <a:t>FCCee</a:t>
            </a:r>
            <a:r>
              <a:rPr kumimoji="1" lang="en-US" altLang="ja-JP" dirty="0">
                <a:sym typeface="Wingdings" panose="05000000000000000000" pitchFamily="2" charset="2"/>
              </a:rPr>
              <a:t>, CEPC</a:t>
            </a:r>
            <a:r>
              <a:rPr kumimoji="1" lang="en-US" altLang="ja-JP" dirty="0" smtClean="0">
                <a:sym typeface="Wingdings" panose="05000000000000000000" pitchFamily="2" charset="2"/>
              </a:rPr>
              <a:t>)</a:t>
            </a:r>
            <a:endParaRPr kumimoji="1" lang="en-US" altLang="ja-JP" dirty="0" smtClean="0">
              <a:sym typeface="Symbo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 smtClean="0">
                <a:sym typeface="Symbol"/>
              </a:rPr>
              <a:t>Maximize luminosity </a:t>
            </a:r>
            <a:r>
              <a:rPr kumimoji="1" lang="en-US" altLang="ja-JP" dirty="0">
                <a:solidFill>
                  <a:srgbClr val="990099"/>
                </a:solidFill>
                <a:sym typeface="Symbol"/>
              </a:rPr>
              <a:t>↔</a:t>
            </a:r>
            <a:r>
              <a:rPr kumimoji="1" lang="en-US" altLang="ja-JP" dirty="0" smtClean="0">
                <a:sym typeface="Symbol"/>
              </a:rPr>
              <a:t> mitigate beam induced detector &amp; accelerator backgrounds</a:t>
            </a:r>
            <a:endParaRPr kumimoji="1" lang="en-US" altLang="ja-JP" dirty="0">
              <a:sym typeface="Symbol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732240" y="6561058"/>
            <a:ext cx="2483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 P. Raimondi </a:t>
            </a:r>
            <a:r>
              <a:rPr lang="en-US" sz="1200" dirty="0" smtClean="0">
                <a:sym typeface="Wingdings" panose="05000000000000000000" pitchFamily="2" charset="2"/>
              </a:rPr>
              <a:t></a:t>
            </a:r>
            <a:r>
              <a:rPr lang="en-US" sz="1200" dirty="0" smtClean="0"/>
              <a:t> Da</a:t>
            </a:r>
            <a:r>
              <a:rPr lang="el-GR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en-US" sz="1200" dirty="0" smtClean="0"/>
              <a:t>ne + </a:t>
            </a:r>
            <a:r>
              <a:rPr lang="en-US" sz="1200" dirty="0" err="1" smtClean="0"/>
              <a:t>SuperB</a:t>
            </a:r>
            <a:endParaRPr lang="fr-FR" sz="1200" dirty="0"/>
          </a:p>
        </p:txBody>
      </p:sp>
      <p:pic>
        <p:nvPicPr>
          <p:cNvPr id="38" name="Imag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908720"/>
            <a:ext cx="4535571" cy="3141110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1116083" y="3392586"/>
            <a:ext cx="5040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ACO</a:t>
            </a:r>
            <a:endParaRPr lang="en-US" sz="1400" b="1" dirty="0" smtClean="0"/>
          </a:p>
        </p:txBody>
      </p:sp>
      <p:cxnSp>
        <p:nvCxnSpPr>
          <p:cNvPr id="41" name="Connecteur droit avec flèche 40"/>
          <p:cNvCxnSpPr/>
          <p:nvPr/>
        </p:nvCxnSpPr>
        <p:spPr>
          <a:xfrm flipH="1">
            <a:off x="971600" y="3516544"/>
            <a:ext cx="196634" cy="5647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9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23"/>
          <p:cNvSpPr txBox="1"/>
          <p:nvPr/>
        </p:nvSpPr>
        <p:spPr>
          <a:xfrm>
            <a:off x="1552565" y="5445224"/>
            <a:ext cx="5971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C</a:t>
            </a:r>
            <a:r>
              <a:rPr lang="fr-FR" sz="1600" dirty="0" err="1" smtClean="0"/>
              <a:t>lear</a:t>
            </a:r>
            <a:r>
              <a:rPr lang="fr-FR" sz="1600" dirty="0" smtClean="0"/>
              <a:t> </a:t>
            </a:r>
            <a:r>
              <a:rPr lang="fr-FR" sz="1600" dirty="0" err="1" smtClean="0"/>
              <a:t>correlations</a:t>
            </a:r>
            <a:r>
              <a:rPr lang="fr-FR" sz="1600" dirty="0" smtClean="0"/>
              <a:t> ! </a:t>
            </a:r>
            <a:r>
              <a:rPr lang="fr-FR" sz="1600" dirty="0" err="1" smtClean="0"/>
              <a:t>Depend</a:t>
            </a:r>
            <a:r>
              <a:rPr lang="fr-FR" sz="1600" dirty="0" smtClean="0"/>
              <a:t> on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r>
              <a:rPr lang="fr-FR" sz="1600" dirty="0"/>
              <a:t>, </a:t>
            </a:r>
            <a:r>
              <a:rPr lang="fr-FR" sz="1600" dirty="0" err="1"/>
              <a:t>coherence</a:t>
            </a:r>
            <a:r>
              <a:rPr lang="fr-FR" sz="1600" dirty="0"/>
              <a:t>, </a:t>
            </a:r>
            <a:r>
              <a:rPr lang="fr-FR" sz="1600" dirty="0" smtClean="0"/>
              <a:t>type… </a:t>
            </a:r>
          </a:p>
          <a:p>
            <a:endParaRPr lang="fr-FR" sz="600" dirty="0" smtClean="0"/>
          </a:p>
          <a:p>
            <a:r>
              <a:rPr lang="fr-FR" sz="1600" dirty="0">
                <a:sym typeface="Wingdings" panose="05000000000000000000" pitchFamily="2" charset="2"/>
              </a:rPr>
              <a:t> </a:t>
            </a:r>
            <a:r>
              <a:rPr lang="fr-FR" sz="1600" dirty="0" smtClean="0">
                <a:sym typeface="Wingdings" panose="05000000000000000000" pitchFamily="2" charset="2"/>
              </a:rPr>
              <a:t>     </a:t>
            </a:r>
            <a:r>
              <a:rPr lang="fr-FR" sz="1600" dirty="0" smtClean="0">
                <a:sym typeface="Wingdings" panose="05000000000000000000" pitchFamily="2" charset="2"/>
              </a:rPr>
              <a:t> </a:t>
            </a:r>
            <a:r>
              <a:rPr lang="fr-FR" sz="1600" dirty="0" err="1" smtClean="0">
                <a:sym typeface="Wingdings" panose="05000000000000000000" pitchFamily="2" charset="2"/>
              </a:rPr>
              <a:t>ground</a:t>
            </a:r>
            <a:r>
              <a:rPr lang="fr-FR" sz="1600" dirty="0" smtClean="0">
                <a:sym typeface="Wingdings" panose="05000000000000000000" pitchFamily="2" charset="2"/>
              </a:rPr>
              <a:t> motion + </a:t>
            </a:r>
            <a:r>
              <a:rPr lang="fr-FR" sz="1600" dirty="0" err="1" smtClean="0">
                <a:sym typeface="Wingdings" panose="05000000000000000000" pitchFamily="2" charset="2"/>
              </a:rPr>
              <a:t>modeling</a:t>
            </a:r>
            <a:r>
              <a:rPr lang="fr-FR" sz="1600" dirty="0" smtClean="0">
                <a:sym typeface="Wingdings" panose="05000000000000000000" pitchFamily="2" charset="2"/>
              </a:rPr>
              <a:t> of </a:t>
            </a:r>
            <a:r>
              <a:rPr lang="fr-FR" sz="1600" dirty="0" err="1" smtClean="0">
                <a:sym typeface="Wingdings" panose="05000000000000000000" pitchFamily="2" charset="2"/>
              </a:rPr>
              <a:t>mechanical</a:t>
            </a:r>
            <a:r>
              <a:rPr lang="fr-FR" sz="1600" dirty="0" smtClean="0">
                <a:sym typeface="Wingdings" panose="05000000000000000000" pitchFamily="2" charset="2"/>
              </a:rPr>
              <a:t> vibrations in cryostat</a:t>
            </a:r>
          </a:p>
          <a:p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dirty="0" smtClean="0">
                <a:sym typeface="Wingdings" panose="05000000000000000000" pitchFamily="2" charset="2"/>
              </a:rPr>
              <a:t>      effects on luminosity of periodic variation in IP beam alignment </a:t>
            </a:r>
            <a:endParaRPr lang="fr-FR" sz="1600" dirty="0"/>
          </a:p>
        </p:txBody>
      </p:sp>
      <p:sp>
        <p:nvSpPr>
          <p:cNvPr id="26" name="ZoneTexte 25"/>
          <p:cNvSpPr txBox="1"/>
          <p:nvPr/>
        </p:nvSpPr>
        <p:spPr>
          <a:xfrm>
            <a:off x="1835696" y="156702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z="2000" b="0" dirty="0" smtClean="0">
                <a:solidFill>
                  <a:srgbClr val="0000FF"/>
                </a:solidFill>
              </a:rPr>
              <a:t>Example of c</a:t>
            </a:r>
            <a:r>
              <a:rPr lang="en-US" sz="2000" b="0" dirty="0" smtClean="0">
                <a:solidFill>
                  <a:srgbClr val="0000FF"/>
                </a:solidFill>
              </a:rPr>
              <a:t>omparison in 10-30 Hz frequency band</a:t>
            </a:r>
            <a:endParaRPr lang="en-US" sz="2000" b="0" dirty="0">
              <a:solidFill>
                <a:srgbClr val="0000FF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25489" y="6448980"/>
            <a:ext cx="891851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0000FF"/>
                </a:solidFill>
              </a:rPr>
              <a:t>“Vibration </a:t>
            </a:r>
            <a:r>
              <a:rPr lang="en-US" sz="1300" dirty="0">
                <a:solidFill>
                  <a:srgbClr val="0000FF"/>
                </a:solidFill>
              </a:rPr>
              <a:t>and Luminosity Frequency Analysis of </a:t>
            </a:r>
            <a:r>
              <a:rPr lang="en-US" sz="1300" dirty="0" smtClean="0">
                <a:solidFill>
                  <a:srgbClr val="0000FF"/>
                </a:solidFill>
              </a:rPr>
              <a:t>the </a:t>
            </a:r>
            <a:r>
              <a:rPr lang="en-US" sz="1300" dirty="0" err="1" smtClean="0">
                <a:solidFill>
                  <a:srgbClr val="0000FF"/>
                </a:solidFill>
              </a:rPr>
              <a:t>SuperKEKB</a:t>
            </a:r>
            <a:r>
              <a:rPr lang="en-US" sz="1300" dirty="0" smtClean="0">
                <a:solidFill>
                  <a:srgbClr val="0000FF"/>
                </a:solidFill>
              </a:rPr>
              <a:t> Collider”, M. </a:t>
            </a:r>
            <a:r>
              <a:rPr lang="en-US" sz="1300" dirty="0" err="1" smtClean="0">
                <a:solidFill>
                  <a:srgbClr val="0000FF"/>
                </a:solidFill>
              </a:rPr>
              <a:t>Serluca</a:t>
            </a:r>
            <a:r>
              <a:rPr lang="en-US" sz="1300" dirty="0" smtClean="0">
                <a:solidFill>
                  <a:srgbClr val="0000FF"/>
                </a:solidFill>
              </a:rPr>
              <a:t> et al., submitted to NIMA (under review)</a:t>
            </a:r>
            <a:endParaRPr lang="fr-FR" sz="1300" dirty="0">
              <a:solidFill>
                <a:srgbClr val="0000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441052" cy="478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2"/>
          <p:cNvSpPr txBox="1">
            <a:spLocks/>
          </p:cNvSpPr>
          <p:nvPr/>
        </p:nvSpPr>
        <p:spPr>
          <a:xfrm>
            <a:off x="179512" y="116633"/>
            <a:ext cx="8841192" cy="432047"/>
          </a:xfrm>
          <a:prstGeom prst="rect">
            <a:avLst/>
          </a:prstGeom>
        </p:spPr>
        <p:txBody>
          <a:bodyPr vert="horz" lIns="0" tIns="34290" rIns="0" bIns="34290" numCol="1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400" dirty="0" smtClean="0">
                <a:solidFill>
                  <a:schemeClr val="tx1"/>
                </a:solidFill>
              </a:rPr>
              <a:t>Expect QED </a:t>
            </a:r>
            <a:r>
              <a:rPr lang="en-CA" sz="2400" dirty="0" smtClean="0">
                <a:solidFill>
                  <a:schemeClr val="tx1"/>
                </a:solidFill>
              </a:rPr>
              <a:t>cross section reduction</a:t>
            </a:r>
            <a:r>
              <a:rPr lang="en-CA" sz="2400" dirty="0" smtClean="0">
                <a:solidFill>
                  <a:schemeClr val="tx1"/>
                </a:solidFill>
              </a:rPr>
              <a:t> </a:t>
            </a:r>
            <a:r>
              <a:rPr lang="en-CA" sz="2400" dirty="0" smtClean="0">
                <a:solidFill>
                  <a:schemeClr val="tx1"/>
                </a:solidFill>
              </a:rPr>
              <a:t>for vanishing momentum transfer </a:t>
            </a:r>
          </a:p>
        </p:txBody>
      </p:sp>
      <p:pic>
        <p:nvPicPr>
          <p:cNvPr id="29" name="Picture 18"/>
          <p:cNvPicPr>
            <a:picLocks noChangeAspect="1"/>
          </p:cNvPicPr>
          <p:nvPr/>
        </p:nvPicPr>
        <p:blipFill rotWithShape="1">
          <a:blip r:embed="rId3"/>
          <a:srcRect t="20066"/>
          <a:stretch/>
        </p:blipFill>
        <p:spPr>
          <a:xfrm>
            <a:off x="251520" y="1124744"/>
            <a:ext cx="2106852" cy="13305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91680" y="548680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smtClean="0">
                <a:solidFill>
                  <a:srgbClr val="FF6600"/>
                </a:solidFill>
              </a:rPr>
              <a:t>Cross section* </a:t>
            </a:r>
            <a:r>
              <a:rPr lang="fr-FR" dirty="0" err="1" smtClean="0">
                <a:solidFill>
                  <a:srgbClr val="FF6600"/>
                </a:solidFill>
              </a:rPr>
              <a:t>becomes</a:t>
            </a:r>
            <a:r>
              <a:rPr lang="fr-FR" dirty="0" smtClean="0">
                <a:solidFill>
                  <a:srgbClr val="FF6600"/>
                </a:solidFill>
              </a:rPr>
              <a:t> </a:t>
            </a:r>
            <a:r>
              <a:rPr lang="fr-FR" dirty="0" err="1">
                <a:solidFill>
                  <a:srgbClr val="FF6600"/>
                </a:solidFill>
              </a:rPr>
              <a:t>b</a:t>
            </a:r>
            <a:r>
              <a:rPr lang="fr-FR" dirty="0" err="1" smtClean="0">
                <a:solidFill>
                  <a:srgbClr val="FF6600"/>
                </a:solidFill>
              </a:rPr>
              <a:t>eam</a:t>
            </a:r>
            <a:r>
              <a:rPr lang="fr-FR" dirty="0" smtClean="0">
                <a:solidFill>
                  <a:srgbClr val="FF6600"/>
                </a:solidFill>
              </a:rPr>
              <a:t> </a:t>
            </a:r>
            <a:r>
              <a:rPr lang="fr-FR" dirty="0">
                <a:solidFill>
                  <a:srgbClr val="FF6600"/>
                </a:solidFill>
              </a:rPr>
              <a:t>size </a:t>
            </a:r>
            <a:r>
              <a:rPr lang="fr-FR" dirty="0" err="1" smtClean="0">
                <a:solidFill>
                  <a:srgbClr val="FF6600"/>
                </a:solidFill>
              </a:rPr>
              <a:t>dependent</a:t>
            </a:r>
            <a:r>
              <a:rPr lang="fr-FR" dirty="0" smtClean="0">
                <a:solidFill>
                  <a:srgbClr val="FF6600"/>
                </a:solidFill>
              </a:rPr>
              <a:t> </a:t>
            </a:r>
            <a:r>
              <a:rPr lang="fr-FR" dirty="0">
                <a:solidFill>
                  <a:srgbClr val="FF6600"/>
                </a:solidFill>
              </a:rPr>
              <a:t>!</a:t>
            </a:r>
            <a:r>
              <a:rPr lang="fr-FR" dirty="0" smtClean="0">
                <a:solidFill>
                  <a:srgbClr val="FF6600"/>
                </a:solidFill>
              </a:rPr>
              <a:t> </a:t>
            </a:r>
            <a:endParaRPr lang="fr-FR" dirty="0" smtClean="0">
              <a:solidFill>
                <a:srgbClr val="FF66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-53429" y="6382489"/>
            <a:ext cx="332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* V.N. </a:t>
            </a:r>
            <a:r>
              <a:rPr lang="en-US" sz="900" dirty="0" err="1" smtClean="0"/>
              <a:t>Baier</a:t>
            </a:r>
            <a:r>
              <a:rPr lang="en-US" sz="900" dirty="0" smtClean="0"/>
              <a:t>, V.M. </a:t>
            </a:r>
            <a:r>
              <a:rPr lang="en-US" sz="900" dirty="0" err="1" smtClean="0"/>
              <a:t>Katkov</a:t>
            </a:r>
            <a:r>
              <a:rPr lang="en-US" sz="900" dirty="0" smtClean="0"/>
              <a:t>, G.L. </a:t>
            </a:r>
            <a:r>
              <a:rPr lang="en-US" sz="900" dirty="0" err="1" smtClean="0"/>
              <a:t>Kotkin</a:t>
            </a:r>
            <a:r>
              <a:rPr lang="en-US" sz="900" dirty="0" smtClean="0"/>
              <a:t>, V.G. </a:t>
            </a:r>
            <a:r>
              <a:rPr lang="en-US" sz="900" dirty="0" err="1" smtClean="0"/>
              <a:t>Serbo</a:t>
            </a:r>
            <a:r>
              <a:rPr lang="en-US" sz="900" dirty="0" smtClean="0"/>
              <a:t> et al., Novosibirsk</a:t>
            </a:r>
          </a:p>
          <a:p>
            <a:r>
              <a:rPr lang="en-US" sz="900" dirty="0" smtClean="0"/>
              <a:t>   H. Burkhardt, R. </a:t>
            </a:r>
            <a:r>
              <a:rPr lang="en-US" sz="900" dirty="0" err="1" smtClean="0"/>
              <a:t>Kleiss</a:t>
            </a:r>
            <a:r>
              <a:rPr lang="en-US" sz="900" dirty="0" smtClean="0"/>
              <a:t>, CERN</a:t>
            </a:r>
            <a:endParaRPr lang="fr-FR" sz="9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75" y="2854089"/>
            <a:ext cx="2105301" cy="106575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218" y="4077072"/>
            <a:ext cx="2415566" cy="8548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31" y="5301208"/>
            <a:ext cx="2491477" cy="75029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7785" y="1153118"/>
            <a:ext cx="4176464" cy="14186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840" y="2567034"/>
            <a:ext cx="3702288" cy="217044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75245" y="1279226"/>
            <a:ext cx="2113881" cy="129256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7864" y="4829984"/>
            <a:ext cx="3315358" cy="191553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7984" y="3665699"/>
            <a:ext cx="1830850" cy="69940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2780928"/>
            <a:ext cx="1870695" cy="133143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469616"/>
            <a:ext cx="1870887" cy="133157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112367"/>
            <a:ext cx="1906959" cy="1357249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046862" y="2492896"/>
            <a:ext cx="11569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srgbClr val="0000FF"/>
                </a:solidFill>
              </a:rPr>
              <a:t>E</a:t>
            </a:r>
            <a:r>
              <a:rPr lang="el-GR" sz="1300" b="1" baseline="-25000" dirty="0" smtClean="0">
                <a:solidFill>
                  <a:srgbClr val="0000FF"/>
                </a:solidFill>
              </a:rPr>
              <a:t>γ</a:t>
            </a:r>
            <a:r>
              <a:rPr lang="en-US" sz="1300" b="1" dirty="0">
                <a:solidFill>
                  <a:srgbClr val="0000FF"/>
                </a:solidFill>
              </a:rPr>
              <a:t> </a:t>
            </a:r>
            <a:r>
              <a:rPr lang="en-US" sz="1300" b="1" dirty="0" smtClean="0">
                <a:solidFill>
                  <a:srgbClr val="0000FF"/>
                </a:solidFill>
              </a:rPr>
              <a:t>&gt; 1% </a:t>
            </a:r>
            <a:r>
              <a:rPr lang="en-US" sz="1300" b="1" dirty="0" err="1" smtClean="0">
                <a:solidFill>
                  <a:srgbClr val="0000FF"/>
                </a:solidFill>
              </a:rPr>
              <a:t>E</a:t>
            </a:r>
            <a:r>
              <a:rPr lang="en-US" sz="1300" b="1" baseline="-25000" dirty="0" err="1" smtClean="0">
                <a:solidFill>
                  <a:srgbClr val="0000FF"/>
                </a:solidFill>
              </a:rPr>
              <a:t>beam</a:t>
            </a:r>
            <a:endParaRPr lang="en-US" sz="1300" b="1" baseline="-25000" dirty="0" smtClean="0">
              <a:solidFill>
                <a:srgbClr val="0000FF"/>
              </a:solidFill>
            </a:endParaRPr>
          </a:p>
          <a:p>
            <a:r>
              <a:rPr lang="el-GR" sz="1300" b="1" dirty="0" smtClean="0">
                <a:solidFill>
                  <a:srgbClr val="0000FF"/>
                </a:solidFill>
              </a:rPr>
              <a:t>θ</a:t>
            </a:r>
            <a:r>
              <a:rPr lang="en-US" sz="1300" b="1" baseline="-25000" dirty="0" smtClean="0">
                <a:solidFill>
                  <a:srgbClr val="0000FF"/>
                </a:solidFill>
              </a:rPr>
              <a:t>scattering  </a:t>
            </a:r>
            <a:r>
              <a:rPr lang="en-US" sz="1300" b="1" dirty="0" smtClean="0">
                <a:solidFill>
                  <a:srgbClr val="0000FF"/>
                </a:solidFill>
              </a:rPr>
              <a:t>≈ 0</a:t>
            </a:r>
            <a:endParaRPr lang="fr-FR" sz="1300" b="1" dirty="0">
              <a:solidFill>
                <a:srgbClr val="0000FF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748464" y="6626810"/>
            <a:ext cx="3982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[</a:t>
            </a:r>
            <a:r>
              <a:rPr lang="el-GR" sz="700" dirty="0" smtClean="0"/>
              <a:t>μ</a:t>
            </a:r>
            <a:r>
              <a:rPr lang="en-US" sz="700" dirty="0" smtClean="0"/>
              <a:t>m]</a:t>
            </a:r>
            <a:endParaRPr lang="fr-FR" sz="700" dirty="0"/>
          </a:p>
        </p:txBody>
      </p:sp>
      <p:sp>
        <p:nvSpPr>
          <p:cNvPr id="23" name="ZoneTexte 22"/>
          <p:cNvSpPr txBox="1"/>
          <p:nvPr/>
        </p:nvSpPr>
        <p:spPr>
          <a:xfrm>
            <a:off x="8730862" y="3956909"/>
            <a:ext cx="4094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[</a:t>
            </a:r>
            <a:r>
              <a:rPr lang="el-GR" sz="700" dirty="0" smtClean="0"/>
              <a:t>μ</a:t>
            </a:r>
            <a:r>
              <a:rPr lang="en-US" sz="700" dirty="0" smtClean="0"/>
              <a:t>m]</a:t>
            </a:r>
            <a:endParaRPr lang="fr-FR" sz="700" dirty="0"/>
          </a:p>
        </p:txBody>
      </p:sp>
      <p:sp>
        <p:nvSpPr>
          <p:cNvPr id="24" name="ZoneTexte 23"/>
          <p:cNvSpPr txBox="1"/>
          <p:nvPr/>
        </p:nvSpPr>
        <p:spPr>
          <a:xfrm>
            <a:off x="8782279" y="5301208"/>
            <a:ext cx="36172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[</a:t>
            </a:r>
            <a:r>
              <a:rPr lang="el-GR" sz="700" dirty="0" smtClean="0"/>
              <a:t>μ</a:t>
            </a:r>
            <a:r>
              <a:rPr lang="en-US" sz="700" dirty="0" smtClean="0"/>
              <a:t>m]</a:t>
            </a:r>
            <a:endParaRPr lang="fr-FR" sz="7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355976" y="6093296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preliminary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7872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779862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Summary </a:t>
            </a:r>
            <a:r>
              <a:rPr kumimoji="1" lang="en-US" altLang="ja-JP" smtClean="0"/>
              <a:t>and prospects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052736"/>
            <a:ext cx="8424935" cy="5544616"/>
          </a:xfrm>
        </p:spPr>
        <p:txBody>
          <a:bodyPr>
            <a:noAutofit/>
          </a:bodyPr>
          <a:lstStyle/>
          <a:p>
            <a:r>
              <a:rPr lang="en-US" altLang="ja-JP" sz="1300" b="1" dirty="0" smtClean="0">
                <a:solidFill>
                  <a:srgbClr val="0000FF"/>
                </a:solidFill>
              </a:rPr>
              <a:t>LumiBelle2</a:t>
            </a:r>
            <a:r>
              <a:rPr lang="en-US" altLang="ja-JP" sz="1300" dirty="0" smtClean="0"/>
              <a:t> </a:t>
            </a:r>
            <a:r>
              <a:rPr lang="en-US" altLang="ja-JP" sz="1300" dirty="0"/>
              <a:t>has 7 sensors installed, 3 in LER and 4 in HER </a:t>
            </a:r>
            <a:r>
              <a:rPr lang="en-US" altLang="ja-JP" sz="1300" dirty="0" smtClean="0"/>
              <a:t> </a:t>
            </a:r>
            <a:r>
              <a:rPr lang="en-US" altLang="ja-JP" sz="1300" dirty="0" smtClean="0">
                <a:sym typeface="Wingdings" panose="05000000000000000000" pitchFamily="2" charset="2"/>
              </a:rPr>
              <a:t></a:t>
            </a:r>
            <a:r>
              <a:rPr lang="en-US" altLang="ja-JP" sz="1300" dirty="0" smtClean="0"/>
              <a:t> </a:t>
            </a:r>
            <a:r>
              <a:rPr lang="en-US" altLang="ja-JP" sz="1300" dirty="0"/>
              <a:t>4 are read </a:t>
            </a:r>
            <a:r>
              <a:rPr lang="en-US" altLang="ja-JP" sz="1300" dirty="0" smtClean="0"/>
              <a:t>out in our 4 </a:t>
            </a:r>
            <a:r>
              <a:rPr lang="en-US" altLang="ja-JP" sz="1300" dirty="0"/>
              <a:t>ADC channels (2 in LER and 2 HER</a:t>
            </a:r>
            <a:r>
              <a:rPr lang="en-US" altLang="ja-JP" sz="1300" dirty="0" smtClean="0"/>
              <a:t>) </a:t>
            </a:r>
          </a:p>
          <a:p>
            <a:r>
              <a:rPr lang="en-US" altLang="ja-JP" sz="1300" dirty="0" smtClean="0"/>
              <a:t>1 Hz LER data available via EPICS for IP beam size tuning at very low currents</a:t>
            </a:r>
          </a:p>
          <a:p>
            <a:r>
              <a:rPr lang="en-US" altLang="ja-JP" sz="1300" dirty="0" smtClean="0"/>
              <a:t>1 kHz LER data used for tests of “dithering” feedback for horizontal IP beam position</a:t>
            </a:r>
          </a:p>
          <a:p>
            <a:r>
              <a:rPr lang="en-US" altLang="ja-JP" sz="1300" dirty="0" smtClean="0"/>
              <a:t>1 Hz bunch-by-bunch luminosity used to detect anomalies along stored bunch train</a:t>
            </a:r>
          </a:p>
          <a:p>
            <a:r>
              <a:rPr lang="en-US" altLang="ja-JP" sz="1300" dirty="0" smtClean="0"/>
              <a:t>Many other studies to assist </a:t>
            </a:r>
            <a:r>
              <a:rPr lang="en-US" altLang="ja-JP" sz="1300" dirty="0" err="1" smtClean="0"/>
              <a:t>SuperKEKB</a:t>
            </a:r>
            <a:r>
              <a:rPr lang="en-US" altLang="ja-JP" sz="1300" dirty="0" smtClean="0"/>
              <a:t> luminosity optimization, including relating to LAPP remote monitoring of mechanical vibration near Belle II in Tsukuba Experimental Hall…</a:t>
            </a:r>
          </a:p>
          <a:p>
            <a:pPr marL="0" indent="0">
              <a:buNone/>
            </a:pPr>
            <a:endParaRPr lang="en-US" altLang="ja-JP" sz="1300" dirty="0" smtClean="0"/>
          </a:p>
          <a:p>
            <a:r>
              <a:rPr lang="en-US" altLang="ja-JP" sz="1300" dirty="0" smtClean="0"/>
              <a:t>Fully remote operation in 2020 </a:t>
            </a:r>
            <a:r>
              <a:rPr lang="en-US" altLang="ja-JP" sz="1300" dirty="0" smtClean="0"/>
              <a:t>and 2021 </a:t>
            </a:r>
            <a:r>
              <a:rPr lang="en-US" altLang="ja-JP" sz="1300" dirty="0" smtClean="0"/>
              <a:t>from </a:t>
            </a:r>
            <a:r>
              <a:rPr lang="en-US" altLang="ja-JP" sz="1300" dirty="0" err="1" smtClean="0"/>
              <a:t>IJCLab</a:t>
            </a:r>
            <a:r>
              <a:rPr lang="en-US" altLang="ja-JP" sz="1300" dirty="0" smtClean="0"/>
              <a:t> (with some help at KEK</a:t>
            </a:r>
            <a:r>
              <a:rPr lang="en-US" altLang="ja-JP" sz="1300" dirty="0" smtClean="0"/>
              <a:t>…)</a:t>
            </a:r>
          </a:p>
          <a:p>
            <a:endParaRPr lang="en-US" altLang="ja-JP" sz="1300" dirty="0"/>
          </a:p>
          <a:p>
            <a:r>
              <a:rPr lang="en-US" altLang="ja-JP" sz="1300" dirty="0" smtClean="0">
                <a:solidFill>
                  <a:srgbClr val="FF6600"/>
                </a:solidFill>
              </a:rPr>
              <a:t>Short term:                                                               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US" altLang="ja-JP" sz="1300" dirty="0">
                <a:solidFill>
                  <a:srgbClr val="FF6600"/>
                </a:solidFill>
              </a:rPr>
              <a:t> </a:t>
            </a:r>
            <a:r>
              <a:rPr lang="en-US" altLang="ja-JP" sz="1300" dirty="0" smtClean="0">
                <a:solidFill>
                  <a:srgbClr val="FF6600"/>
                </a:solidFill>
              </a:rPr>
              <a:t>        - </a:t>
            </a:r>
            <a:r>
              <a:rPr lang="en-US" altLang="ja-JP" sz="1300" dirty="0" smtClean="0">
                <a:solidFill>
                  <a:srgbClr val="FF6600"/>
                </a:solidFill>
              </a:rPr>
              <a:t>main computer for on-line data acquisition must be replaced following HDD failure…</a:t>
            </a:r>
            <a:endParaRPr lang="en-US" altLang="ja-JP" sz="1300" dirty="0" smtClean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altLang="ja-JP" sz="1300" dirty="0" smtClean="0"/>
              <a:t> </a:t>
            </a:r>
            <a:endParaRPr lang="en-US" altLang="ja-JP" sz="1300" dirty="0"/>
          </a:p>
          <a:p>
            <a:r>
              <a:rPr lang="en-US" altLang="ja-JP" sz="1300" dirty="0" smtClean="0"/>
              <a:t>Medium and longer term plans:    </a:t>
            </a:r>
          </a:p>
          <a:p>
            <a:pPr marL="0" indent="0">
              <a:buNone/>
            </a:pPr>
            <a:r>
              <a:rPr lang="en-US" altLang="ja-JP" sz="1300" dirty="0"/>
              <a:t> </a:t>
            </a:r>
            <a:r>
              <a:rPr lang="en-US" altLang="ja-JP" sz="1300" dirty="0" smtClean="0"/>
              <a:t>        - simplify/improve data transfer/archiving software</a:t>
            </a:r>
          </a:p>
          <a:p>
            <a:pPr marL="0" indent="0">
              <a:buNone/>
            </a:pPr>
            <a:r>
              <a:rPr lang="en-US" altLang="ja-JP" sz="1300" dirty="0"/>
              <a:t> </a:t>
            </a:r>
            <a:r>
              <a:rPr lang="en-US" altLang="ja-JP" sz="1300" dirty="0" smtClean="0"/>
              <a:t>        - </a:t>
            </a:r>
            <a:r>
              <a:rPr lang="en-US" altLang="ja-JP" sz="1300" dirty="0" smtClean="0"/>
              <a:t>improvement of data acquisition software (on-going)</a:t>
            </a:r>
            <a:endParaRPr lang="en-US" altLang="ja-JP" sz="1300" dirty="0" smtClean="0"/>
          </a:p>
          <a:p>
            <a:pPr marL="0" indent="0">
              <a:buNone/>
            </a:pPr>
            <a:r>
              <a:rPr lang="en-US" altLang="ja-JP" sz="1300" dirty="0"/>
              <a:t> </a:t>
            </a:r>
            <a:r>
              <a:rPr lang="en-US" altLang="ja-JP" sz="1300" dirty="0" smtClean="0"/>
              <a:t>        - calibrate all diamond sensors as soon as possible (</a:t>
            </a:r>
            <a:r>
              <a:rPr lang="en-US" altLang="ja-JP" sz="1300" baseline="30000" dirty="0" smtClean="0"/>
              <a:t>241</a:t>
            </a:r>
            <a:r>
              <a:rPr lang="en-US" altLang="ja-JP" sz="1300" dirty="0" smtClean="0"/>
              <a:t>Am </a:t>
            </a:r>
            <a:r>
              <a:rPr lang="el-GR" altLang="ja-JP" sz="1300" dirty="0" smtClean="0"/>
              <a:t>α</a:t>
            </a:r>
            <a:r>
              <a:rPr lang="en-US" altLang="ja-JP" sz="1300" dirty="0" smtClean="0"/>
              <a:t> source at KEK)</a:t>
            </a:r>
          </a:p>
          <a:p>
            <a:pPr marL="0" indent="0">
              <a:buNone/>
            </a:pPr>
            <a:r>
              <a:rPr lang="en-US" altLang="ja-JP" sz="1300" dirty="0"/>
              <a:t> </a:t>
            </a:r>
            <a:r>
              <a:rPr lang="en-US" altLang="ja-JP" sz="1300" dirty="0" smtClean="0"/>
              <a:t>        - replace some diamonds / amplifiers where needed (LER Channel 2…)</a:t>
            </a:r>
          </a:p>
          <a:p>
            <a:pPr marL="0" indent="0">
              <a:buNone/>
            </a:pPr>
            <a:r>
              <a:rPr lang="en-US" altLang="ja-JP" sz="1300" dirty="0"/>
              <a:t> </a:t>
            </a:r>
            <a:r>
              <a:rPr lang="en-US" altLang="ja-JP" sz="1300" dirty="0" smtClean="0"/>
              <a:t>        - work with KEK, LAPP and CERN teams on studies (vibration, injection noise, feedback,…)</a:t>
            </a:r>
          </a:p>
          <a:p>
            <a:pPr marL="0" indent="0">
              <a:buNone/>
            </a:pPr>
            <a:r>
              <a:rPr lang="en-US" altLang="ja-JP" sz="1300" dirty="0"/>
              <a:t> </a:t>
            </a:r>
            <a:r>
              <a:rPr lang="en-US" altLang="ja-JP" sz="1300" dirty="0" smtClean="0"/>
              <a:t>        - no major hardware upgrade</a:t>
            </a:r>
            <a:endParaRPr lang="en-US" altLang="ja-JP" sz="13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ja-JP" sz="1300" dirty="0">
                <a:sym typeface="Wingdings" panose="05000000000000000000" pitchFamily="2" charset="2"/>
              </a:rPr>
              <a:t> </a:t>
            </a:r>
            <a:r>
              <a:rPr lang="en-US" altLang="ja-JP" sz="1300" dirty="0" smtClean="0">
                <a:sym typeface="Wingdings" panose="05000000000000000000" pitchFamily="2" charset="2"/>
              </a:rPr>
              <a:t>        - upgrading/redesigning the DAQ </a:t>
            </a:r>
            <a:r>
              <a:rPr lang="en-US" altLang="ja-JP" sz="1300" dirty="0" smtClean="0">
                <a:sym typeface="Wingdings" panose="05000000000000000000" pitchFamily="2" charset="2"/>
              </a:rPr>
              <a:t>to </a:t>
            </a:r>
            <a:r>
              <a:rPr lang="en-US" altLang="ja-JP" sz="1300" dirty="0" smtClean="0">
                <a:sym typeface="Wingdings" panose="05000000000000000000" pitchFamily="2" charset="2"/>
              </a:rPr>
              <a:t>integrate </a:t>
            </a:r>
            <a:r>
              <a:rPr lang="en-US" altLang="ja-JP" sz="1300" dirty="0" smtClean="0">
                <a:sym typeface="Wingdings" panose="05000000000000000000" pitchFamily="2" charset="2"/>
              </a:rPr>
              <a:t>digital feedback in the LumiBelle2 </a:t>
            </a:r>
            <a:r>
              <a:rPr lang="en-US" altLang="ja-JP" sz="1300" dirty="0" smtClean="0">
                <a:sym typeface="Wingdings" panose="05000000000000000000" pitchFamily="2" charset="2"/>
              </a:rPr>
              <a:t>FPGA</a:t>
            </a:r>
          </a:p>
          <a:p>
            <a:pPr marL="0" indent="0">
              <a:buNone/>
            </a:pPr>
            <a:r>
              <a:rPr lang="en-US" altLang="ja-JP" sz="1300" dirty="0">
                <a:sym typeface="Wingdings" panose="05000000000000000000" pitchFamily="2" charset="2"/>
              </a:rPr>
              <a:t> </a:t>
            </a:r>
            <a:r>
              <a:rPr lang="en-US" altLang="ja-JP" sz="1300" dirty="0" smtClean="0">
                <a:sym typeface="Wingdings" panose="05000000000000000000" pitchFamily="2" charset="2"/>
              </a:rPr>
              <a:t>        - analyses to support </a:t>
            </a:r>
            <a:r>
              <a:rPr lang="en-US" altLang="ja-JP" sz="1300" dirty="0" err="1" smtClean="0">
                <a:sym typeface="Wingdings" panose="05000000000000000000" pitchFamily="2" charset="2"/>
              </a:rPr>
              <a:t>SuperKEKB</a:t>
            </a:r>
            <a:r>
              <a:rPr lang="en-US" altLang="ja-JP" sz="1300" dirty="0" smtClean="0">
                <a:sym typeface="Wingdings" panose="05000000000000000000" pitchFamily="2" charset="2"/>
              </a:rPr>
              <a:t> (luminosity optimization and Belle II (background studies)</a:t>
            </a:r>
          </a:p>
          <a:p>
            <a:pPr marL="0" indent="0">
              <a:buNone/>
            </a:pPr>
            <a:r>
              <a:rPr lang="en-US" altLang="ja-JP" sz="1300" dirty="0">
                <a:sym typeface="Wingdings" panose="05000000000000000000" pitchFamily="2" charset="2"/>
              </a:rPr>
              <a:t> </a:t>
            </a:r>
            <a:r>
              <a:rPr lang="en-US" altLang="ja-JP" sz="1300" dirty="0" smtClean="0">
                <a:sym typeface="Wingdings" panose="05000000000000000000" pitchFamily="2" charset="2"/>
              </a:rPr>
              <a:t>        - measure zero degree radiative </a:t>
            </a:r>
            <a:r>
              <a:rPr lang="en-US" altLang="ja-JP" sz="1300" dirty="0" err="1" smtClean="0">
                <a:sym typeface="Wingdings" panose="05000000000000000000" pitchFamily="2" charset="2"/>
              </a:rPr>
              <a:t>Bhabha</a:t>
            </a:r>
            <a:r>
              <a:rPr lang="en-US" altLang="ja-JP" sz="1300" dirty="0" smtClean="0">
                <a:sym typeface="Wingdings" panose="05000000000000000000" pitchFamily="2" charset="2"/>
              </a:rPr>
              <a:t> cross section beam size dependence </a:t>
            </a:r>
            <a:endParaRPr lang="en-US" altLang="ja-JP" sz="1300" dirty="0"/>
          </a:p>
        </p:txBody>
      </p:sp>
    </p:spTree>
    <p:extLst>
      <p:ext uri="{BB962C8B-B14F-4D97-AF65-F5344CB8AC3E}">
        <p14:creationId xmlns:p14="http://schemas.microsoft.com/office/powerpoint/2010/main" val="75724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628650" y="1497010"/>
            <a:ext cx="7886700" cy="779862"/>
          </a:xfrm>
        </p:spPr>
        <p:txBody>
          <a:bodyPr/>
          <a:lstStyle/>
          <a:p>
            <a:pPr algn="ctr"/>
            <a:r>
              <a:rPr kumimoji="1" lang="en-US" altLang="ja-JP" dirty="0" smtClean="0"/>
              <a:t>Extra slides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35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/>
          <a:stretch/>
        </p:blipFill>
        <p:spPr>
          <a:xfrm>
            <a:off x="6241202" y="3140968"/>
            <a:ext cx="2867302" cy="21771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269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Background </a:t>
            </a:r>
            <a:r>
              <a:rPr lang="en-US" dirty="0" smtClean="0"/>
              <a:t>study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 t="7688"/>
          <a:stretch/>
        </p:blipFill>
        <p:spPr>
          <a:xfrm>
            <a:off x="6238986" y="1412776"/>
            <a:ext cx="2869518" cy="1888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395535" y="1052736"/>
                <a:ext cx="5360641" cy="2947040"/>
              </a:xfrm>
              <a:prstGeom prst="rect">
                <a:avLst/>
              </a:prstGeom>
            </p:spPr>
            <p:txBody>
              <a:bodyPr vert="horz" lIns="68580" tIns="34290" rIns="68580" bIns="34290" numCol="1" rtlCol="0" anchor="t">
                <a:normAutofit fontScale="62500" lnSpcReduction="2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None/>
                  <a:defRPr sz="2000" b="0" kern="1200" cap="all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20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8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None/>
                  <a:defRPr sz="1600" b="1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300" b="1" cap="none" dirty="0">
                    <a:solidFill>
                      <a:schemeClr val="tx1"/>
                    </a:solidFill>
                  </a:rPr>
                  <a:t>SIMULATION FEATURES</a:t>
                </a:r>
                <a:r>
                  <a:rPr lang="en-US" sz="2300" cap="none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Bremsstrahlung, Coulomb, and </a:t>
                </a:r>
                <a:r>
                  <a:rPr lang="en-CA" b="0" dirty="0" err="1">
                    <a:solidFill>
                      <a:schemeClr val="tx1"/>
                    </a:solidFill>
                  </a:rPr>
                  <a:t>Touschek</a:t>
                </a:r>
                <a:r>
                  <a:rPr lang="en-CA" b="0" dirty="0">
                    <a:solidFill>
                      <a:schemeClr val="tx1"/>
                    </a:solidFill>
                  </a:rPr>
                  <a:t> scattering </a:t>
                </a:r>
                <a:r>
                  <a:rPr lang="en-CA" b="0" dirty="0" smtClean="0">
                    <a:solidFill>
                      <a:schemeClr val="tx1"/>
                    </a:solidFill>
                  </a:rPr>
                  <a:t>included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US" b="0" dirty="0">
                    <a:solidFill>
                      <a:schemeClr val="tx1"/>
                    </a:solidFill>
                  </a:rPr>
                  <a:t>Use of SAD for tracking and Geant4 for particle </a:t>
                </a:r>
                <a:r>
                  <a:rPr lang="en-US" b="0" dirty="0" smtClean="0">
                    <a:solidFill>
                      <a:schemeClr val="tx1"/>
                    </a:solidFill>
                  </a:rPr>
                  <a:t>detection</a:t>
                </a:r>
                <a:endParaRPr lang="en-US" b="0" dirty="0">
                  <a:solidFill>
                    <a:schemeClr val="tx1"/>
                  </a:solidFill>
                </a:endParaRP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Detailed simulation of pressure profile and </a:t>
                </a:r>
                <a:r>
                  <a:rPr lang="en-US" b="0" dirty="0">
                    <a:solidFill>
                      <a:schemeClr val="tx1"/>
                    </a:solidFill>
                  </a:rPr>
                  <a:t>chemical composition of vacuum gas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𝑍</m:t>
                        </m:r>
                      </m:e>
                      <m:sub>
                        <m:r>
                          <a:rPr lang="en-CA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𝑒𝑓𝑓</m:t>
                        </m:r>
                      </m:sub>
                    </m:sSub>
                    <m:r>
                      <a:rPr lang="en-CA" i="1" dirty="0">
                        <a:solidFill>
                          <a:schemeClr val="tx1"/>
                        </a:solidFill>
                        <a:latin typeface="Cambria Math"/>
                      </a:rPr>
                      <m:t>≈</m:t>
                    </m:r>
                    <m:r>
                      <a:rPr lang="en-CA" b="0" i="1" dirty="0">
                        <a:solidFill>
                          <a:schemeClr val="tx1"/>
                        </a:solidFill>
                        <a:latin typeface="Cambria Math"/>
                      </a:rPr>
                      <m:t>4.2</m:t>
                    </m:r>
                    <m:r>
                      <a:rPr lang="en-CA" i="1" dirty="0">
                        <a:solidFill>
                          <a:schemeClr val="tx1"/>
                        </a:solidFill>
                        <a:latin typeface="Cambria Math"/>
                      </a:rPr>
                      <m:t>−4.5</m:t>
                    </m:r>
                  </m:oMath>
                </a14:m>
                <a:r>
                  <a:rPr lang="en-US" b="0" dirty="0">
                    <a:solidFill>
                      <a:schemeClr val="tx1"/>
                    </a:solidFill>
                  </a:rPr>
                  <a:t>) from previous study (</a:t>
                </a:r>
                <a:r>
                  <a:rPr lang="en-US" b="0" dirty="0" err="1">
                    <a:solidFill>
                      <a:schemeClr val="tx1"/>
                    </a:solidFill>
                  </a:rPr>
                  <a:t>J.Carter</a:t>
                </a:r>
                <a:r>
                  <a:rPr lang="en-US" b="0" dirty="0">
                    <a:solidFill>
                      <a:schemeClr val="tx1"/>
                    </a:solidFill>
                  </a:rPr>
                  <a:t>, </a:t>
                </a:r>
                <a:r>
                  <a:rPr lang="en-US" b="0" dirty="0" err="1">
                    <a:solidFill>
                      <a:schemeClr val="tx1"/>
                    </a:solidFill>
                  </a:rPr>
                  <a:t>M.Ady</a:t>
                </a:r>
                <a:r>
                  <a:rPr lang="en-US" b="0" dirty="0">
                    <a:solidFill>
                      <a:schemeClr val="tx1"/>
                    </a:solidFill>
                  </a:rPr>
                  <a:t>)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r>
                  <a:rPr lang="en-US" sz="2300" b="1" cap="none" dirty="0">
                    <a:solidFill>
                      <a:schemeClr val="tx1"/>
                    </a:solidFill>
                  </a:rPr>
                  <a:t>HER (e- ring)</a:t>
                </a:r>
                <a:r>
                  <a:rPr lang="en-US" sz="2300" cap="none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Dominant rate from </a:t>
                </a:r>
                <a:r>
                  <a:rPr lang="en-CA" b="0" dirty="0">
                    <a:solidFill>
                      <a:srgbClr val="FF0000"/>
                    </a:solidFill>
                  </a:rPr>
                  <a:t>Bremsstrahlung </a:t>
                </a:r>
                <a:r>
                  <a:rPr lang="en-CA" b="0" dirty="0" smtClean="0">
                    <a:solidFill>
                      <a:srgbClr val="FF0000"/>
                    </a:solidFill>
                  </a:rPr>
                  <a:t>photons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Electron rates from Bremsstrahlung, Coulomb, and </a:t>
                </a:r>
                <a:r>
                  <a:rPr lang="en-CA" b="0" dirty="0" err="1">
                    <a:solidFill>
                      <a:schemeClr val="tx1"/>
                    </a:solidFill>
                  </a:rPr>
                  <a:t>Touschek</a:t>
                </a:r>
                <a:r>
                  <a:rPr lang="en-CA" b="0" dirty="0">
                    <a:solidFill>
                      <a:schemeClr val="tx1"/>
                    </a:solidFill>
                  </a:rPr>
                  <a:t> scattering are negligible(</a:t>
                </a:r>
                <a14:m>
                  <m:oMath xmlns:m="http://schemas.openxmlformats.org/officeDocument/2006/math">
                    <m:r>
                      <a:rPr lang="en-CA" b="0" i="1">
                        <a:solidFill>
                          <a:schemeClr val="tx1"/>
                        </a:solidFill>
                        <a:latin typeface="Cambria Math"/>
                      </a:rPr>
                      <m:t>≪1</m:t>
                    </m:r>
                    <m:r>
                      <a:rPr lang="en-CA" b="0" i="1">
                        <a:solidFill>
                          <a:schemeClr val="tx1"/>
                        </a:solidFill>
                        <a:latin typeface="Cambria Math"/>
                      </a:rPr>
                      <m:t>𝐻𝑧</m:t>
                    </m:r>
                  </m:oMath>
                </a14:m>
                <a:r>
                  <a:rPr lang="en-CA" b="0" dirty="0" smtClean="0">
                    <a:solidFill>
                      <a:schemeClr val="tx1"/>
                    </a:solidFill>
                  </a:rPr>
                  <a:t>)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r>
                  <a:rPr lang="en-US" sz="2300" b="1" cap="none" dirty="0">
                    <a:solidFill>
                      <a:schemeClr val="tx1"/>
                    </a:solidFill>
                  </a:rPr>
                  <a:t>LER (e+ ring)</a:t>
                </a:r>
                <a:r>
                  <a:rPr lang="en-US" sz="2300" cap="none" dirty="0">
                    <a:solidFill>
                      <a:schemeClr val="tx1"/>
                    </a:solidFill>
                  </a:rPr>
                  <a:t>:</a:t>
                </a: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Dominant rate from </a:t>
                </a:r>
                <a:r>
                  <a:rPr lang="en-CA" b="0" dirty="0">
                    <a:solidFill>
                      <a:srgbClr val="FF0000"/>
                    </a:solidFill>
                  </a:rPr>
                  <a:t>Bremsstrahlung </a:t>
                </a:r>
                <a:r>
                  <a:rPr lang="en-CA" b="0" dirty="0" smtClean="0">
                    <a:solidFill>
                      <a:srgbClr val="FF0000"/>
                    </a:solidFill>
                  </a:rPr>
                  <a:t>positrons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14:m>
                  <m:oMath xmlns:m="http://schemas.openxmlformats.org/officeDocument/2006/math">
                    <m:r>
                      <a:rPr lang="en-CA" b="0" i="1" dirty="0">
                        <a:solidFill>
                          <a:schemeClr val="tx1"/>
                        </a:solidFill>
                        <a:latin typeface="Cambria Math"/>
                      </a:rPr>
                      <m:t>~10%</m:t>
                    </m:r>
                  </m:oMath>
                </a14:m>
                <a:r>
                  <a:rPr lang="en-CA" b="0" dirty="0">
                    <a:solidFill>
                      <a:schemeClr val="tx1"/>
                    </a:solidFill>
                  </a:rPr>
                  <a:t> of the rate from </a:t>
                </a:r>
                <a:r>
                  <a:rPr lang="en-CA" b="0" dirty="0" err="1">
                    <a:solidFill>
                      <a:schemeClr val="tx1"/>
                    </a:solidFill>
                  </a:rPr>
                  <a:t>Touschek</a:t>
                </a:r>
                <a:r>
                  <a:rPr lang="en-CA" b="0" dirty="0">
                    <a:solidFill>
                      <a:schemeClr val="tx1"/>
                    </a:solidFill>
                  </a:rPr>
                  <a:t>  </a:t>
                </a:r>
                <a:r>
                  <a:rPr lang="en-CA" b="0" dirty="0" smtClean="0">
                    <a:solidFill>
                      <a:schemeClr val="tx1"/>
                    </a:solidFill>
                  </a:rPr>
                  <a:t>scattering</a:t>
                </a:r>
                <a:endParaRPr lang="en-CA" b="0" dirty="0">
                  <a:solidFill>
                    <a:schemeClr val="tx1"/>
                  </a:solidFill>
                </a:endParaRPr>
              </a:p>
              <a:p>
                <a:pPr marL="288036" lvl="1" indent="-137160">
                  <a:buClr>
                    <a:srgbClr val="E48312"/>
                  </a:buClr>
                  <a:buFont typeface="Calibri" pitchFamily="34" charset="0"/>
                  <a:buChar char="◦"/>
                </a:pPr>
                <a:r>
                  <a:rPr lang="en-CA" b="0" dirty="0">
                    <a:solidFill>
                      <a:schemeClr val="tx1"/>
                    </a:solidFill>
                  </a:rPr>
                  <a:t>Positron rate from Coulomb scattering is </a:t>
                </a:r>
                <a:r>
                  <a:rPr lang="en-CA" b="0" dirty="0" smtClean="0">
                    <a:solidFill>
                      <a:schemeClr val="tx1"/>
                    </a:solidFill>
                  </a:rPr>
                  <a:t>negligible</a:t>
                </a:r>
                <a:endParaRPr lang="en-CA" sz="135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5" y="1052736"/>
                <a:ext cx="5360641" cy="2947040"/>
              </a:xfrm>
              <a:prstGeom prst="rect">
                <a:avLst/>
              </a:prstGeom>
              <a:blipFill>
                <a:blip r:embed="rId5"/>
                <a:stretch>
                  <a:fillRect l="-796" t="-269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084168" y="6021288"/>
            <a:ext cx="1512168" cy="8400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7"/>
          <a:stretch/>
        </p:blipFill>
        <p:spPr>
          <a:xfrm>
            <a:off x="7236296" y="6021288"/>
            <a:ext cx="1849030" cy="8307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445225"/>
            <a:ext cx="1800200" cy="5485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82989" y="5528265"/>
            <a:ext cx="853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err="1"/>
              <a:t>Touschek</a:t>
            </a:r>
            <a:endParaRPr lang="en-CA" sz="1200" dirty="0"/>
          </a:p>
        </p:txBody>
      </p:sp>
      <p:sp>
        <p:nvSpPr>
          <p:cNvPr id="4" name="Rectangle 3"/>
          <p:cNvSpPr/>
          <p:nvPr/>
        </p:nvSpPr>
        <p:spPr>
          <a:xfrm>
            <a:off x="1996889" y="5339341"/>
            <a:ext cx="293250" cy="158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ectangle 17"/>
          <p:cNvSpPr/>
          <p:nvPr/>
        </p:nvSpPr>
        <p:spPr>
          <a:xfrm>
            <a:off x="2292730" y="4855227"/>
            <a:ext cx="293250" cy="225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271445" y="5085184"/>
                <a:ext cx="68493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600" i="1">
                          <a:latin typeface="Cambria Math"/>
                        </a:rPr>
                        <m:t>𝐼</m:t>
                      </m:r>
                      <m:r>
                        <a:rPr lang="en-CA" sz="1600" i="1">
                          <a:latin typeface="Cambria Math"/>
                        </a:rPr>
                        <m:t>×</m:t>
                      </m:r>
                      <m:r>
                        <a:rPr lang="en-CA" sz="1600" i="1">
                          <a:latin typeface="Cambria Math"/>
                        </a:rPr>
                        <m:t>𝑃</m:t>
                      </m:r>
                    </m:oMath>
                  </m:oMathPara>
                </a14:m>
                <a:endParaRPr lang="en-CA" sz="16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445" y="5085184"/>
                <a:ext cx="684931" cy="3385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 rot="-5400000">
                <a:off x="5684831" y="1584039"/>
                <a:ext cx="930639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>
                          <a:latin typeface="Cambria Math"/>
                        </a:rPr>
                        <m:t>𝑅𝑎𝑡𝑒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350">
                          <a:latin typeface="Cambria Math" panose="02040503050406030204" pitchFamily="18" charset="0"/>
                        </a:rPr>
                        <m:t>Hz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5684831" y="1584039"/>
                <a:ext cx="930639" cy="300082"/>
              </a:xfrm>
              <a:prstGeom prst="rect">
                <a:avLst/>
              </a:prstGeom>
              <a:blipFill>
                <a:blip r:embed="rId9"/>
                <a:stretch>
                  <a:fillRect r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261632" y="1124744"/>
                <a:ext cx="263084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𝑴𝒆𝒂𝒔𝒖𝒓𝒆𝒎𝒆𝒏𝒕</m:t>
                      </m:r>
                      <m:r>
                        <a:rPr lang="en-US" sz="135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𝒗𝒔</m:t>
                      </m:r>
                      <m:r>
                        <a:rPr lang="en-US" sz="1350" b="1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𝑺𝒊𝒎𝒖𝒍𝒂𝒕𝒊𝒐𝒏</m:t>
                      </m:r>
                    </m:oMath>
                  </m:oMathPara>
                </a14:m>
                <a:endParaRPr lang="en-CA" sz="1350" b="1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632" y="1124744"/>
                <a:ext cx="2630848" cy="30008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 rot="-5400000">
                <a:off x="5639145" y="3488033"/>
                <a:ext cx="1022011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350" i="1">
                          <a:latin typeface="Cambria Math"/>
                        </a:rPr>
                        <m:t>𝑅𝑎𝑡𝑒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1350">
                          <a:latin typeface="Cambria Math" panose="02040503050406030204" pitchFamily="18" charset="0"/>
                        </a:rPr>
                        <m:t>kHz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5639145" y="3488033"/>
                <a:ext cx="1022011" cy="300082"/>
              </a:xfrm>
              <a:prstGeom prst="rect">
                <a:avLst/>
              </a:prstGeom>
              <a:blipFill>
                <a:blip r:embed="rId11"/>
                <a:stretch>
                  <a:fillRect r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6527575" y="2060848"/>
            <a:ext cx="63671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>
                <a:solidFill>
                  <a:srgbClr val="FF0000"/>
                </a:solidFill>
              </a:rPr>
              <a:t>e- ring</a:t>
            </a: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493912" y="3861048"/>
            <a:ext cx="67037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>
                <a:solidFill>
                  <a:srgbClr val="FF0000"/>
                </a:solidFill>
              </a:rPr>
              <a:t>e+ ring</a:t>
            </a:r>
            <a:endParaRPr lang="en-US" sz="1350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97" y="3933056"/>
            <a:ext cx="3312368" cy="2201038"/>
          </a:xfrm>
          <a:prstGeom prst="rect">
            <a:avLst/>
          </a:prstGeom>
        </p:spPr>
      </p:pic>
      <p:sp>
        <p:nvSpPr>
          <p:cNvPr id="25" name="Simulated vacuum profile @ IP"/>
          <p:cNvSpPr txBox="1"/>
          <p:nvPr/>
        </p:nvSpPr>
        <p:spPr>
          <a:xfrm>
            <a:off x="395536" y="6237312"/>
            <a:ext cx="2622639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/>
            </a:lvl1pPr>
          </a:lstStyle>
          <a:p>
            <a:r>
              <a:rPr sz="1600" dirty="0">
                <a:solidFill>
                  <a:srgbClr val="009999"/>
                </a:solidFill>
              </a:rPr>
              <a:t>Simulated vacuum </a:t>
            </a:r>
            <a:r>
              <a:rPr sz="1600" dirty="0" smtClean="0">
                <a:solidFill>
                  <a:srgbClr val="009999"/>
                </a:solidFill>
              </a:rPr>
              <a:t>profile</a:t>
            </a:r>
            <a:r>
              <a:rPr lang="en-US" sz="1600" dirty="0" smtClean="0">
                <a:solidFill>
                  <a:srgbClr val="009999"/>
                </a:solidFill>
              </a:rPr>
              <a:t> in</a:t>
            </a:r>
            <a:r>
              <a:rPr sz="1600" dirty="0" smtClean="0">
                <a:solidFill>
                  <a:srgbClr val="009999"/>
                </a:solidFill>
              </a:rPr>
              <a:t> I</a:t>
            </a:r>
            <a:r>
              <a:rPr lang="en-US" sz="1600" dirty="0" smtClean="0">
                <a:solidFill>
                  <a:srgbClr val="009999"/>
                </a:solidFill>
              </a:rPr>
              <a:t>R</a:t>
            </a:r>
            <a:endParaRPr sz="1600" dirty="0">
              <a:solidFill>
                <a:srgbClr val="009999"/>
              </a:solidFill>
            </a:endParaRPr>
          </a:p>
        </p:txBody>
      </p:sp>
      <p:sp>
        <p:nvSpPr>
          <p:cNvPr id="26" name="TextBox 13"/>
          <p:cNvSpPr txBox="1"/>
          <p:nvPr/>
        </p:nvSpPr>
        <p:spPr>
          <a:xfrm>
            <a:off x="971600" y="5615662"/>
            <a:ext cx="25323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rgbClr val="0000CC"/>
                </a:solidFill>
              </a:rPr>
              <a:t>Jason </a:t>
            </a:r>
            <a:r>
              <a:rPr lang="en-US" sz="1050" i="1" dirty="0" smtClean="0">
                <a:solidFill>
                  <a:srgbClr val="0000CC"/>
                </a:solidFill>
              </a:rPr>
              <a:t>CARTER (ANL)</a:t>
            </a:r>
            <a:r>
              <a:rPr lang="en-US" sz="1050" i="1" dirty="0">
                <a:solidFill>
                  <a:srgbClr val="0000CC"/>
                </a:solidFill>
              </a:rPr>
              <a:t> </a:t>
            </a:r>
            <a:r>
              <a:rPr lang="en-US" sz="1050" i="1" dirty="0" smtClean="0">
                <a:solidFill>
                  <a:srgbClr val="0000CC"/>
                </a:solidFill>
              </a:rPr>
              <a:t>&amp; </a:t>
            </a:r>
            <a:r>
              <a:rPr lang="en-US" sz="1050" i="1" dirty="0" err="1" smtClean="0">
                <a:solidFill>
                  <a:srgbClr val="0000CC"/>
                </a:solidFill>
              </a:rPr>
              <a:t>Marton</a:t>
            </a:r>
            <a:r>
              <a:rPr lang="en-US" sz="1050" i="1" dirty="0" smtClean="0">
                <a:solidFill>
                  <a:srgbClr val="0000CC"/>
                </a:solidFill>
              </a:rPr>
              <a:t> </a:t>
            </a:r>
            <a:r>
              <a:rPr lang="en-US" sz="1050" i="1" dirty="0">
                <a:solidFill>
                  <a:srgbClr val="0000CC"/>
                </a:solidFill>
              </a:rPr>
              <a:t>ADY (</a:t>
            </a:r>
            <a:r>
              <a:rPr lang="en-US" sz="1050" i="1" dirty="0" smtClean="0">
                <a:solidFill>
                  <a:srgbClr val="0000CC"/>
                </a:solidFill>
              </a:rPr>
              <a:t>CERN)</a:t>
            </a:r>
            <a:endParaRPr lang="en-US" sz="1050" i="1" dirty="0">
              <a:solidFill>
                <a:srgbClr val="0000CC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8105" y="4869160"/>
            <a:ext cx="2658071" cy="1789317"/>
          </a:xfrm>
          <a:prstGeom prst="rect">
            <a:avLst/>
          </a:prstGeom>
        </p:spPr>
      </p:pic>
      <p:sp>
        <p:nvSpPr>
          <p:cNvPr id="27" name="Scattering position of lost particles"/>
          <p:cNvSpPr txBox="1"/>
          <p:nvPr/>
        </p:nvSpPr>
        <p:spPr>
          <a:xfrm>
            <a:off x="3419872" y="4293096"/>
            <a:ext cx="288155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/>
            </a:lvl1pPr>
          </a:lstStyle>
          <a:p>
            <a:r>
              <a:rPr lang="en-US" sz="1400" dirty="0">
                <a:solidFill>
                  <a:srgbClr val="C00000"/>
                </a:solidFill>
              </a:rPr>
              <a:t>S</a:t>
            </a:r>
            <a:r>
              <a:rPr sz="1400" dirty="0" smtClean="0">
                <a:solidFill>
                  <a:srgbClr val="C00000"/>
                </a:solidFill>
              </a:rPr>
              <a:t>cattering </a:t>
            </a:r>
            <a:r>
              <a:rPr sz="1400" dirty="0">
                <a:solidFill>
                  <a:srgbClr val="C00000"/>
                </a:solidFill>
              </a:rPr>
              <a:t>position of </a:t>
            </a:r>
            <a:r>
              <a:rPr lang="en-US" sz="1400" dirty="0" smtClean="0">
                <a:solidFill>
                  <a:srgbClr val="C00000"/>
                </a:solidFill>
              </a:rPr>
              <a:t>Bremsstrahlung </a:t>
            </a:r>
          </a:p>
          <a:p>
            <a:r>
              <a:rPr lang="fr-FR" sz="1400" dirty="0">
                <a:solidFill>
                  <a:srgbClr val="C00000"/>
                </a:solidFill>
              </a:rPr>
              <a:t>p</a:t>
            </a:r>
            <a:r>
              <a:rPr sz="1400" dirty="0" smtClean="0">
                <a:solidFill>
                  <a:srgbClr val="C00000"/>
                </a:solidFill>
              </a:rPr>
              <a:t>articles</a:t>
            </a:r>
            <a:r>
              <a:rPr lang="en-US" sz="1400" dirty="0" smtClean="0">
                <a:solidFill>
                  <a:srgbClr val="C00000"/>
                </a:solidFill>
              </a:rPr>
              <a:t> detected in LumiBelle2 / LER</a:t>
            </a:r>
            <a:endParaRPr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10" y="1484784"/>
            <a:ext cx="8164934" cy="28083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First collisions (luminosity): 25 April, </a:t>
            </a:r>
            <a:r>
              <a:rPr lang="en-US" sz="3600" dirty="0" smtClean="0"/>
              <a:t>2018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1394154" y="1772816"/>
            <a:ext cx="729574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16" name="Rectangle 15"/>
          <p:cNvSpPr/>
          <p:nvPr/>
        </p:nvSpPr>
        <p:spPr>
          <a:xfrm>
            <a:off x="2843808" y="2132856"/>
            <a:ext cx="360040" cy="135496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18" name="Rectangle 17"/>
          <p:cNvSpPr/>
          <p:nvPr/>
        </p:nvSpPr>
        <p:spPr>
          <a:xfrm>
            <a:off x="5148064" y="1772817"/>
            <a:ext cx="720080" cy="20882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21" name="Rectangle 20"/>
          <p:cNvSpPr/>
          <p:nvPr/>
        </p:nvSpPr>
        <p:spPr>
          <a:xfrm>
            <a:off x="7092280" y="2180158"/>
            <a:ext cx="360039" cy="132085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7" name="TextBox 6"/>
          <p:cNvSpPr txBox="1"/>
          <p:nvPr/>
        </p:nvSpPr>
        <p:spPr>
          <a:xfrm>
            <a:off x="1336071" y="4096111"/>
            <a:ext cx="1003681" cy="196985"/>
          </a:xfrm>
          <a:prstGeom prst="rect">
            <a:avLst/>
          </a:prstGeom>
        </p:spPr>
        <p:txBody>
          <a:bodyPr vert="horz" wrap="square" lIns="0" tIns="34290" rIns="0" bIns="34290" numCol="2" rtlCol="0">
            <a:noAutofit/>
          </a:bodyPr>
          <a:lstStyle/>
          <a:p>
            <a:r>
              <a:rPr lang="en-CA" sz="1100" dirty="0" smtClean="0">
                <a:solidFill>
                  <a:srgbClr val="FF0000"/>
                </a:solidFill>
              </a:rPr>
              <a:t>VERTICAL </a:t>
            </a:r>
            <a:r>
              <a:rPr lang="en-CA" sz="1100" dirty="0">
                <a:solidFill>
                  <a:srgbClr val="FF0000"/>
                </a:solidFill>
              </a:rPr>
              <a:t>SCAN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082826" y="4096109"/>
            <a:ext cx="1001341" cy="268995"/>
          </a:xfrm>
          <a:prstGeom prst="rect">
            <a:avLst/>
          </a:prstGeom>
        </p:spPr>
        <p:txBody>
          <a:bodyPr vert="horz" wrap="square" lIns="0" tIns="34290" rIns="0" bIns="34290" numCol="2" rtlCol="0">
            <a:normAutofit/>
          </a:bodyPr>
          <a:lstStyle/>
          <a:p>
            <a:r>
              <a:rPr lang="en-CA" sz="1100" dirty="0" smtClean="0">
                <a:solidFill>
                  <a:srgbClr val="FF0000"/>
                </a:solidFill>
              </a:rPr>
              <a:t>VERTICAL </a:t>
            </a:r>
            <a:r>
              <a:rPr lang="en-CA" sz="1100" dirty="0">
                <a:solidFill>
                  <a:srgbClr val="FF0000"/>
                </a:solidFill>
              </a:rPr>
              <a:t>SCAN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99792" y="4096111"/>
            <a:ext cx="1629342" cy="196985"/>
          </a:xfrm>
          <a:prstGeom prst="rect">
            <a:avLst/>
          </a:prstGeom>
        </p:spPr>
        <p:txBody>
          <a:bodyPr vert="horz" wrap="square" lIns="0" tIns="34290" rIns="0" bIns="34290" numCol="2" rtlCol="0">
            <a:noAutofit/>
          </a:bodyPr>
          <a:lstStyle/>
          <a:p>
            <a:r>
              <a:rPr lang="en-CA" sz="1100" dirty="0">
                <a:solidFill>
                  <a:srgbClr val="002060"/>
                </a:solidFill>
              </a:rPr>
              <a:t>PHASE SCAN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57254" y="4096111"/>
            <a:ext cx="1719202" cy="196985"/>
          </a:xfrm>
          <a:prstGeom prst="rect">
            <a:avLst/>
          </a:prstGeom>
        </p:spPr>
        <p:txBody>
          <a:bodyPr vert="horz" wrap="square" lIns="0" tIns="34290" rIns="0" bIns="34290" numCol="2" rtlCol="0">
            <a:noAutofit/>
          </a:bodyPr>
          <a:lstStyle/>
          <a:p>
            <a:r>
              <a:rPr lang="en-CA" sz="1100" dirty="0">
                <a:solidFill>
                  <a:srgbClr val="002060"/>
                </a:solidFill>
              </a:rPr>
              <a:t>PHASE SCAN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251520" y="5157192"/>
            <a:ext cx="8588786" cy="1008112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en-CA" sz="1600" dirty="0"/>
              <a:t>Vertical and phase (longitudinal) scans were performed to find the optimal position of the </a:t>
            </a:r>
            <a:r>
              <a:rPr lang="en-CA" sz="1600" dirty="0" smtClean="0"/>
              <a:t>beams</a:t>
            </a:r>
            <a:endParaRPr lang="en-CA" sz="1600" dirty="0"/>
          </a:p>
          <a:p>
            <a:pPr>
              <a:buFont typeface="Arial" pitchFamily="34" charset="0"/>
              <a:buChar char="•"/>
            </a:pPr>
            <a:r>
              <a:rPr lang="en-CA" sz="1600" dirty="0" smtClean="0"/>
              <a:t>The </a:t>
            </a:r>
            <a:r>
              <a:rPr lang="en-CA" sz="1600" dirty="0"/>
              <a:t>LumiBelle2 </a:t>
            </a:r>
            <a:r>
              <a:rPr lang="en-CA" sz="1600" dirty="0" smtClean="0"/>
              <a:t>and ZDLM channels worked </a:t>
            </a:r>
            <a:r>
              <a:rPr lang="en-CA" sz="1600" dirty="0"/>
              <a:t>well and </a:t>
            </a:r>
            <a:r>
              <a:rPr lang="en-CA" sz="1600" dirty="0" smtClean="0"/>
              <a:t>were </a:t>
            </a:r>
            <a:r>
              <a:rPr lang="en-CA" sz="1600" dirty="0"/>
              <a:t>in </a:t>
            </a:r>
            <a:r>
              <a:rPr lang="en-CA" sz="1600" dirty="0" smtClean="0"/>
              <a:t>agreement</a:t>
            </a:r>
            <a:endParaRPr lang="en-CA" sz="1600" dirty="0"/>
          </a:p>
          <a:p>
            <a:pPr>
              <a:buFont typeface="Arial" pitchFamily="34" charset="0"/>
              <a:buChar char="•"/>
            </a:pPr>
            <a:r>
              <a:rPr lang="en-CA" sz="1600" dirty="0"/>
              <a:t>S</a:t>
            </a:r>
            <a:r>
              <a:rPr lang="en-CA" sz="1600" dirty="0" smtClean="0"/>
              <a:t>uccessfully </a:t>
            </a:r>
            <a:r>
              <a:rPr lang="en-CA" sz="1600" dirty="0"/>
              <a:t>measured and provided the luminosity </a:t>
            </a:r>
            <a:r>
              <a:rPr lang="en-CA" sz="1600" dirty="0" smtClean="0"/>
              <a:t>on-line from </a:t>
            </a:r>
            <a:r>
              <a:rPr lang="en-CA" sz="1600" dirty="0"/>
              <a:t>the first collision up to this </a:t>
            </a:r>
            <a:r>
              <a:rPr lang="en-CA" sz="1600" dirty="0" smtClean="0"/>
              <a:t>date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362620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6A27785-042B-B143-A25B-8AFA8FE030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55538"/>
            <a:ext cx="9144000" cy="32234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6F4631-C585-4143-A874-DC45E5D913CD}"/>
              </a:ext>
            </a:extLst>
          </p:cNvPr>
          <p:cNvSpPr txBox="1"/>
          <p:nvPr/>
        </p:nvSpPr>
        <p:spPr>
          <a:xfrm>
            <a:off x="1285704" y="476672"/>
            <a:ext cx="6670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/>
              <a:t>LumiBelle2, </a:t>
            </a:r>
            <a:r>
              <a:rPr kumimoji="1" lang="en-US" altLang="ja-JP" sz="3200" dirty="0"/>
              <a:t>ZDLM and ECL </a:t>
            </a:r>
            <a:r>
              <a:rPr kumimoji="1" lang="en-US" altLang="ja-JP" sz="3200" dirty="0" smtClean="0"/>
              <a:t>correlations</a:t>
            </a:r>
            <a:endParaRPr kumimoji="1" lang="ja-JP" altLang="en-US" sz="3200" dirty="0"/>
          </a:p>
        </p:txBody>
      </p:sp>
      <p:sp>
        <p:nvSpPr>
          <p:cNvPr id="10" name="ZoneTexte 9"/>
          <p:cNvSpPr txBox="1"/>
          <p:nvPr/>
        </p:nvSpPr>
        <p:spPr>
          <a:xfrm>
            <a:off x="2520280" y="1207785"/>
            <a:ext cx="3851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C. G. Pang </a:t>
            </a:r>
            <a:r>
              <a:rPr lang="da-DK" sz="1200" i="1" dirty="0"/>
              <a:t>et al</a:t>
            </a:r>
            <a:r>
              <a:rPr lang="da-DK" sz="1200" dirty="0"/>
              <a:t>.: Nucl.Instrum.Meth. A931 (2019) </a:t>
            </a:r>
            <a:r>
              <a:rPr lang="da-DK" sz="1200" dirty="0" smtClean="0"/>
              <a:t>225-235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51396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449AEE5-37A3-6244-AC6A-31179F2AA4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30917"/>
            <a:ext cx="9094849" cy="619442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ZoneTexte 9"/>
          <p:cNvSpPr txBox="1"/>
          <p:nvPr/>
        </p:nvSpPr>
        <p:spPr>
          <a:xfrm>
            <a:off x="5004048" y="575102"/>
            <a:ext cx="3851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C. G. Pang </a:t>
            </a:r>
            <a:r>
              <a:rPr lang="da-DK" sz="1200" i="1" dirty="0"/>
              <a:t>et al</a:t>
            </a:r>
            <a:r>
              <a:rPr lang="da-DK" sz="1200" dirty="0"/>
              <a:t>.: Nucl.Instrum.Meth. A931 (2019) </a:t>
            </a:r>
            <a:r>
              <a:rPr lang="da-DK" sz="1200" dirty="0" smtClean="0"/>
              <a:t>225-235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2974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3" t="9497" r="7754" b="38602"/>
          <a:stretch/>
        </p:blipFill>
        <p:spPr>
          <a:xfrm>
            <a:off x="6340002" y="1412776"/>
            <a:ext cx="2158188" cy="1443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12267"/>
          </a:xfrm>
        </p:spPr>
        <p:txBody>
          <a:bodyPr>
            <a:normAutofit/>
          </a:bodyPr>
          <a:lstStyle/>
          <a:p>
            <a:pPr algn="ctr"/>
            <a:r>
              <a:rPr lang="en-US" sz="3150" dirty="0"/>
              <a:t>Beam size estimation with vertical offset </a:t>
            </a:r>
            <a:r>
              <a:rPr lang="en-US" sz="3150" dirty="0" smtClean="0"/>
              <a:t>scans</a:t>
            </a:r>
            <a:endParaRPr lang="en-US" sz="3150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572620" y="2132856"/>
            <a:ext cx="293394" cy="192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61954" y="2204864"/>
                <a:ext cx="306627" cy="266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105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050" dirty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CA" sz="1050" dirty="0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CA" sz="1050" i="1" dirty="0">
                              <a:latin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CA" sz="105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1954" y="2204864"/>
                <a:ext cx="306627" cy="266676"/>
              </a:xfrm>
              <a:prstGeom prst="rect">
                <a:avLst/>
              </a:prstGeom>
              <a:blipFill>
                <a:blip r:embed="rId4"/>
                <a:stretch>
                  <a:fillRect r="-78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hape 461"/>
          <p:cNvSpPr/>
          <p:nvPr/>
        </p:nvSpPr>
        <p:spPr>
          <a:xfrm>
            <a:off x="3329224" y="1948622"/>
            <a:ext cx="887276" cy="25624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30" name="Shape 462"/>
          <p:cNvSpPr/>
          <p:nvPr/>
        </p:nvSpPr>
        <p:spPr>
          <a:xfrm>
            <a:off x="4895398" y="1628800"/>
            <a:ext cx="887276" cy="256242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cxnSp>
        <p:nvCxnSpPr>
          <p:cNvPr id="31" name="Shape 463"/>
          <p:cNvCxnSpPr/>
          <p:nvPr/>
        </p:nvCxnSpPr>
        <p:spPr>
          <a:xfrm flipV="1">
            <a:off x="3349681" y="2378922"/>
            <a:ext cx="849698" cy="5393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2" name="Shape 464"/>
          <p:cNvCxnSpPr/>
          <p:nvPr/>
        </p:nvCxnSpPr>
        <p:spPr>
          <a:xfrm flipH="1">
            <a:off x="4858993" y="2381379"/>
            <a:ext cx="887276" cy="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3" name="Shape 467"/>
          <p:cNvSpPr txBox="1"/>
          <p:nvPr/>
        </p:nvSpPr>
        <p:spPr>
          <a:xfrm>
            <a:off x="3657081" y="2136443"/>
            <a:ext cx="331067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e+</a:t>
            </a:r>
            <a:endParaRPr sz="1350" dirty="0"/>
          </a:p>
        </p:txBody>
      </p:sp>
      <p:sp>
        <p:nvSpPr>
          <p:cNvPr id="34" name="Shape 468"/>
          <p:cNvSpPr txBox="1"/>
          <p:nvPr/>
        </p:nvSpPr>
        <p:spPr>
          <a:xfrm>
            <a:off x="5201686" y="2136442"/>
            <a:ext cx="310238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e-</a:t>
            </a:r>
            <a:endParaRPr sz="1350" dirty="0"/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4679374" y="1772816"/>
            <a:ext cx="0" cy="2959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211960" y="1775125"/>
                <a:ext cx="42486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350">
                          <a:latin typeface="Cambria Math"/>
                        </a:rPr>
                        <m:t>Δ</m:t>
                      </m:r>
                      <m:r>
                        <a:rPr lang="en-CA" sz="1350" i="1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1775125"/>
                <a:ext cx="424860" cy="300082"/>
              </a:xfrm>
              <a:prstGeom prst="rect">
                <a:avLst/>
              </a:prstGeom>
              <a:blipFill>
                <a:blip r:embed="rId5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/>
          <p:cNvCxnSpPr/>
          <p:nvPr/>
        </p:nvCxnSpPr>
        <p:spPr>
          <a:xfrm>
            <a:off x="3275218" y="2080879"/>
            <a:ext cx="259228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099237" y="1772816"/>
                <a:ext cx="1674186" cy="52129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sz="1200" i="1">
                              <a:latin typeface="Cambria Math"/>
                            </a:rPr>
                            <m:t>𝐿</m:t>
                          </m:r>
                        </m:num>
                        <m:den>
                          <m:sSub>
                            <m:sSubPr>
                              <m:ctrlPr>
                                <a:rPr lang="en-CA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2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CA" sz="12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CA" sz="1200" i="1">
                          <a:latin typeface="Cambria Math"/>
                        </a:rPr>
                        <m:t>=</m:t>
                      </m:r>
                      <m:r>
                        <a:rPr lang="en-CA" sz="1200" i="1">
                          <a:latin typeface="Cambria Math"/>
                        </a:rPr>
                        <m:t>𝑒𝑥𝑝</m:t>
                      </m:r>
                      <m:d>
                        <m:dPr>
                          <m:ctrlPr>
                            <a:rPr lang="en-CA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sz="1200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CA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CA" sz="1200">
                                  <a:latin typeface="Cambria Math"/>
                                </a:rPr>
                                <m:t>Δ</m:t>
                              </m:r>
                              <m:sSup>
                                <m:sSupPr>
                                  <m:ctrlPr>
                                    <a:rPr lang="en-CA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CA" sz="12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CA" sz="1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CA" sz="1200" i="1">
                                  <a:latin typeface="Cambria Math"/>
                                </a:rPr>
                                <m:t>2</m:t>
                              </m:r>
                              <m:sSubSup>
                                <m:sSubSupPr>
                                  <m:ctrlPr>
                                    <a:rPr lang="en-CA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CA" sz="1200">
                                      <a:latin typeface="Cambria Math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CA" sz="1200" i="1">
                                      <a:latin typeface="Cambria Math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CA" sz="12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9237" y="1772816"/>
                <a:ext cx="1674186" cy="5212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937694" y="2461482"/>
                <a:ext cx="2065564" cy="319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CA" sz="1200">
                              <a:latin typeface="Cambria Math"/>
                            </a:rPr>
                            <m:t>Σ</m:t>
                          </m:r>
                        </m:e>
                        <m:sub>
                          <m:r>
                            <a:rPr lang="en-CA" sz="1200" i="1">
                              <a:latin typeface="Cambria Math"/>
                            </a:rPr>
                            <m:t>𝑦</m:t>
                          </m:r>
                        </m:sub>
                        <m:sup>
                          <m:r>
                            <a:rPr lang="en-CA" sz="1200" i="1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CA" sz="1200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2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200" i="1">
                                  <a:latin typeface="Cambria Math"/>
                                </a:rPr>
                                <m:t>1,</m:t>
                              </m:r>
                              <m:r>
                                <a:rPr lang="en-CA" sz="1200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CA" sz="12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2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sz="12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sz="1200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CA" sz="1200" i="1">
                          <a:latin typeface="Cambria Math"/>
                        </a:rPr>
                        <m:t>≈2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CA" sz="12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20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200" i="1"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sz="12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94" y="2461482"/>
                <a:ext cx="2065564" cy="3194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513661" y="1144052"/>
            <a:ext cx="294407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75" dirty="0" err="1">
                <a:solidFill>
                  <a:srgbClr val="0000CC"/>
                </a:solidFill>
              </a:rPr>
              <a:t>Analytical</a:t>
            </a:r>
            <a:r>
              <a:rPr lang="fr-FR" sz="1275" dirty="0">
                <a:solidFill>
                  <a:srgbClr val="0000CC"/>
                </a:solidFill>
              </a:rPr>
              <a:t> </a:t>
            </a:r>
            <a:r>
              <a:rPr lang="fr-FR" sz="1275" dirty="0" err="1">
                <a:solidFill>
                  <a:srgbClr val="0000CC"/>
                </a:solidFill>
              </a:rPr>
              <a:t>result</a:t>
            </a:r>
            <a:r>
              <a:rPr lang="fr-FR" sz="1275" dirty="0">
                <a:solidFill>
                  <a:srgbClr val="0000CC"/>
                </a:solidFill>
              </a:rPr>
              <a:t> </a:t>
            </a:r>
            <a:r>
              <a:rPr lang="fr-FR" sz="1275" dirty="0" err="1">
                <a:solidFill>
                  <a:srgbClr val="0000CC"/>
                </a:solidFill>
              </a:rPr>
              <a:t>integrating</a:t>
            </a:r>
            <a:r>
              <a:rPr lang="fr-FR" sz="1275" dirty="0">
                <a:solidFill>
                  <a:srgbClr val="0000CC"/>
                </a:solidFill>
              </a:rPr>
              <a:t> </a:t>
            </a:r>
            <a:r>
              <a:rPr lang="fr-FR" sz="1275" dirty="0" err="1">
                <a:solidFill>
                  <a:srgbClr val="0000CC"/>
                </a:solidFill>
              </a:rPr>
              <a:t>Gaussian</a:t>
            </a:r>
            <a:r>
              <a:rPr lang="fr-FR" sz="1275" dirty="0">
                <a:solidFill>
                  <a:srgbClr val="0000CC"/>
                </a:solidFill>
              </a:rPr>
              <a:t> distributions </a:t>
            </a:r>
            <a:r>
              <a:rPr lang="fr-FR" sz="1275" dirty="0" err="1">
                <a:solidFill>
                  <a:srgbClr val="0000CC"/>
                </a:solidFill>
              </a:rPr>
              <a:t>with</a:t>
            </a:r>
            <a:r>
              <a:rPr lang="fr-FR" sz="1275" dirty="0">
                <a:solidFill>
                  <a:srgbClr val="0000CC"/>
                </a:solidFill>
              </a:rPr>
              <a:t> vertical offset: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603650" y="3573016"/>
                <a:ext cx="1836204" cy="5579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3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135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sSubSup>
                            <m:sSubSupPr>
                              <m:ctrlP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sub>
                      </m:sSub>
                      <m:r>
                        <a:rPr lang="en-CA" sz="135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sz="135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CA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350" i="1">
                                  <a:latin typeface="Cambria Math"/>
                                </a:rPr>
                                <m:t>𝑓𝑁</m:t>
                              </m:r>
                            </m:e>
                            <m:sub>
                              <m:r>
                                <a:rPr lang="en-CA" sz="1350" i="1">
                                  <a:latin typeface="Cambria Math"/>
                                </a:rPr>
                                <m:t>+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CA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sz="1350" i="1"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CA" sz="1350" i="1">
                                  <a:latin typeface="Cambria Math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r>
                            <a:rPr lang="en-CA" sz="1350" i="1">
                              <a:latin typeface="Cambria Math"/>
                            </a:rPr>
                            <m:t>4</m:t>
                          </m:r>
                          <m:r>
                            <a:rPr lang="en-CA" sz="1350" i="1">
                              <a:latin typeface="Cambria Math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CA" sz="13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350" i="1"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350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CA" sz="135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CA" sz="1350" i="1">
                                  <a:latin typeface="Cambria Math"/>
                                </a:rPr>
                                <m:t>𝑒𝑓𝑓</m:t>
                              </m:r>
                            </m:sub>
                            <m:sup>
                              <m:r>
                                <a:rPr lang="en-CA" sz="1350" i="1"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CA" sz="135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3650" y="3573016"/>
                <a:ext cx="1836204" cy="557973"/>
              </a:xfrm>
              <a:prstGeom prst="rect">
                <a:avLst/>
              </a:prstGeom>
              <a:blipFill>
                <a:blip r:embed="rId8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>
            <a:off x="5322932" y="3861048"/>
            <a:ext cx="6172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5" t="9400" r="6941" b="39171"/>
          <a:stretch/>
        </p:blipFill>
        <p:spPr>
          <a:xfrm>
            <a:off x="864704" y="3212976"/>
            <a:ext cx="2161886" cy="1417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7144216" y="2780928"/>
                <a:ext cx="85100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dirty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216" y="2780928"/>
                <a:ext cx="851002" cy="300082"/>
              </a:xfrm>
              <a:prstGeom prst="rect">
                <a:avLst/>
              </a:prstGeom>
              <a:blipFill>
                <a:blip r:embed="rId10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 rot="-5400000">
                <a:off x="331035" y="3737964"/>
                <a:ext cx="790345" cy="3164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sz="135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331035" y="3737964"/>
                <a:ext cx="790345" cy="316433"/>
              </a:xfrm>
              <a:prstGeom prst="rect">
                <a:avLst/>
              </a:prstGeom>
              <a:blipFill>
                <a:blip r:embed="rId11"/>
                <a:stretch>
                  <a:fillRect r="-384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1668926" y="4569078"/>
                <a:ext cx="59881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 dirty="0">
                          <a:latin typeface="Cambria Math" panose="02040503050406030204" pitchFamily="18" charset="0"/>
                        </a:rPr>
                        <m:t>𝐷𝑎𝑡𝑒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8926" y="4569078"/>
                <a:ext cx="598818" cy="30008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148779" y="2708920"/>
            <a:ext cx="164339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350" dirty="0" smtClean="0">
                <a:solidFill>
                  <a:srgbClr val="FF0000"/>
                </a:solidFill>
              </a:rPr>
              <a:t>assumes </a:t>
            </a:r>
            <a:r>
              <a:rPr lang="fr-FR" sz="1350" dirty="0" err="1">
                <a:solidFill>
                  <a:srgbClr val="FF0000"/>
                </a:solidFill>
              </a:rPr>
              <a:t>r</a:t>
            </a:r>
            <a:r>
              <a:rPr lang="fr-FR" sz="1350" dirty="0" err="1" smtClean="0">
                <a:solidFill>
                  <a:srgbClr val="FF0000"/>
                </a:solidFill>
              </a:rPr>
              <a:t>igid</a:t>
            </a:r>
            <a:r>
              <a:rPr lang="fr-FR" sz="1350" dirty="0" smtClean="0">
                <a:solidFill>
                  <a:srgbClr val="FF0000"/>
                </a:solidFill>
              </a:rPr>
              <a:t> </a:t>
            </a:r>
            <a:r>
              <a:rPr lang="fr-FR" sz="1350" dirty="0" err="1" smtClean="0">
                <a:solidFill>
                  <a:srgbClr val="FF0000"/>
                </a:solidFill>
              </a:rPr>
              <a:t>beams</a:t>
            </a:r>
            <a:endParaRPr lang="en-US" sz="135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4080792" y="4149080"/>
                <a:ext cx="1208088" cy="339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sSubSup>
                            <m:sSubSupPr>
                              <m:ctrlP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135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𝐸𝐶𝐿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&gt;1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792" y="4149080"/>
                <a:ext cx="1208088" cy="339901"/>
              </a:xfrm>
              <a:prstGeom prst="rect">
                <a:avLst/>
              </a:prstGeom>
              <a:blipFill>
                <a:blip r:embed="rId13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827584" y="4869160"/>
                <a:ext cx="7739170" cy="3912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estimation </a:t>
                </a:r>
                <a:r>
                  <a:rPr lang="en-US" dirty="0" smtClean="0">
                    <a:solidFill>
                      <a:srgbClr val="FF6600"/>
                    </a:solidFill>
                  </a:rPr>
                  <a:t>biased</a:t>
                </a:r>
                <a:r>
                  <a:rPr lang="en-US" dirty="0" smtClean="0"/>
                  <a:t> due to non constant beam-beam </a:t>
                </a:r>
                <a:r>
                  <a:rPr lang="en-US" dirty="0" smtClean="0">
                    <a:solidFill>
                      <a:srgbClr val="0000CC"/>
                    </a:solidFill>
                  </a:rPr>
                  <a:t>blow-up</a:t>
                </a:r>
                <a:r>
                  <a:rPr lang="en-US" dirty="0" smtClean="0"/>
                  <a:t> during the scan</a:t>
                </a:r>
                <a:endParaRPr lang="en-US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4869160"/>
                <a:ext cx="7739170" cy="391261"/>
              </a:xfrm>
              <a:prstGeom prst="rect">
                <a:avLst/>
              </a:prstGeom>
              <a:blipFill>
                <a:blip r:embed="rId14"/>
                <a:stretch>
                  <a:fillRect t="-7813" b="-2031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3999135" y="2996952"/>
            <a:ext cx="145302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50" u="sng" dirty="0"/>
              <a:t>Benchmark vs ECL</a:t>
            </a:r>
            <a:endParaRPr lang="en-US" sz="1350" u="sng" dirty="0"/>
          </a:p>
        </p:txBody>
      </p:sp>
      <p:cxnSp>
        <p:nvCxnSpPr>
          <p:cNvPr id="42" name="Straight Arrow Connector 7"/>
          <p:cNvCxnSpPr/>
          <p:nvPr/>
        </p:nvCxnSpPr>
        <p:spPr>
          <a:xfrm>
            <a:off x="3131840" y="3861048"/>
            <a:ext cx="61722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56176" y="2996952"/>
            <a:ext cx="2592288" cy="1914253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7169555" y="4725144"/>
            <a:ext cx="1578909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CA" sz="1200" i="1" dirty="0" smtClean="0"/>
              <a:t>I</a:t>
            </a:r>
            <a:r>
              <a:rPr lang="en-CA" sz="1200" i="1" baseline="30000" dirty="0" smtClean="0">
                <a:sym typeface="Symbol" panose="05050102010706020507" pitchFamily="18" charset="2"/>
              </a:rPr>
              <a:t></a:t>
            </a:r>
            <a:r>
              <a:rPr lang="en-CA" sz="1200" i="1" dirty="0" smtClean="0">
                <a:sym typeface="Symbol" panose="05050102010706020507" pitchFamily="18" charset="2"/>
              </a:rPr>
              <a:t> ×</a:t>
            </a:r>
            <a:r>
              <a:rPr lang="en-CA" sz="1200" i="1" dirty="0" smtClean="0"/>
              <a:t> I</a:t>
            </a:r>
            <a:r>
              <a:rPr lang="en-CA" sz="1200" i="1" baseline="30000" dirty="0" smtClean="0">
                <a:sym typeface="Symbol" panose="05050102010706020507" pitchFamily="18" charset="2"/>
              </a:rPr>
              <a:t> </a:t>
            </a:r>
            <a:r>
              <a:rPr lang="en-CA" sz="1200" i="1" dirty="0" smtClean="0">
                <a:sym typeface="Symbol" panose="05050102010706020507" pitchFamily="18" charset="2"/>
              </a:rPr>
              <a:t>(mA</a:t>
            </a:r>
            <a:r>
              <a:rPr lang="en-CA" sz="1200" i="1" baseline="30000" dirty="0" smtClean="0">
                <a:sym typeface="Symbol" panose="05050102010706020507" pitchFamily="18" charset="2"/>
              </a:rPr>
              <a:t>2</a:t>
            </a:r>
            <a:r>
              <a:rPr lang="en-CA" sz="1200" i="1" dirty="0" smtClean="0">
                <a:sym typeface="Symbol" panose="05050102010706020507" pitchFamily="18" charset="2"/>
              </a:rPr>
              <a:t>)</a:t>
            </a:r>
            <a:endParaRPr lang="en-CA" sz="1200" i="1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 rot="-5400000">
                <a:off x="5325758" y="3705502"/>
                <a:ext cx="1549067" cy="300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𝑐</m:t>
                      </m:r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5400000">
                <a:off x="5325758" y="3705502"/>
                <a:ext cx="1549067" cy="300082"/>
              </a:xfrm>
              <a:prstGeom prst="rect">
                <a:avLst/>
              </a:prstGeom>
              <a:blipFill>
                <a:blip r:embed="rId16"/>
                <a:stretch>
                  <a:fillRect r="-102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age 1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70400" y="5266592"/>
            <a:ext cx="2165549" cy="154678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37423" y="5246006"/>
            <a:ext cx="2267082" cy="155702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473086" y="5517232"/>
            <a:ext cx="1794658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i="1" dirty="0" smtClean="0"/>
              <a:t>beam-beam </a:t>
            </a:r>
          </a:p>
          <a:p>
            <a:r>
              <a:rPr lang="en-US" sz="2000" i="1" dirty="0" smtClean="0"/>
              <a:t>simulation</a:t>
            </a:r>
          </a:p>
          <a:p>
            <a:r>
              <a:rPr lang="en-US" sz="1400" dirty="0" smtClean="0"/>
              <a:t>(S. Di Carlo &amp; D. Zhou)</a:t>
            </a:r>
            <a:endParaRPr lang="en-US" sz="1400" dirty="0"/>
          </a:p>
        </p:txBody>
      </p:sp>
      <p:sp>
        <p:nvSpPr>
          <p:cNvPr id="56" name="Rectangle 55"/>
          <p:cNvSpPr/>
          <p:nvPr/>
        </p:nvSpPr>
        <p:spPr>
          <a:xfrm>
            <a:off x="5868144" y="5774043"/>
            <a:ext cx="962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Blow-up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856897" y="5733256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Bias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775268" y="764704"/>
            <a:ext cx="1228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smtClean="0"/>
              <a:t>S. Di Carlo, 2018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78468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3"/>
            <a:ext cx="8591519" cy="4824535"/>
          </a:xfrm>
          <a:prstGeom prst="rect">
            <a:avLst/>
          </a:prstGeom>
          <a:noFill/>
          <a:ln w="12700">
            <a:noFill/>
            <a:prstDash val="solid"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552" y="44624"/>
            <a:ext cx="8543305" cy="1728192"/>
          </a:xfrm>
        </p:spPr>
        <p:txBody>
          <a:bodyPr>
            <a:noAutofit/>
          </a:bodyPr>
          <a:lstStyle/>
          <a:p>
            <a:r>
              <a:rPr lang="en-CA" sz="3000" dirty="0"/>
              <a:t>S</a:t>
            </a:r>
            <a:r>
              <a:rPr lang="en-CA" sz="3000" dirty="0" smtClean="0"/>
              <a:t>ensitive luminosity monitor important to correct optical aberrations in vertical IP beam size</a:t>
            </a:r>
            <a:r>
              <a:rPr lang="en-CA" sz="2800" dirty="0" smtClean="0"/>
              <a:t/>
            </a:r>
            <a:br>
              <a:rPr lang="en-CA" sz="2800" dirty="0" smtClean="0"/>
            </a:br>
            <a:r>
              <a:rPr lang="en-CA" sz="600" dirty="0" smtClean="0"/>
              <a:t/>
            </a:r>
            <a:br>
              <a:rPr lang="en-CA" sz="600" dirty="0" smtClean="0"/>
            </a:br>
            <a:r>
              <a:rPr lang="en-CA" sz="2200" i="1" dirty="0" smtClean="0">
                <a:solidFill>
                  <a:srgbClr val="0000CC"/>
                </a:solidFill>
              </a:rPr>
              <a:t>very low intensity essential to avoid beam-beam effects: </a:t>
            </a:r>
            <a:r>
              <a:rPr lang="en-CA" sz="2200" i="1" dirty="0" smtClean="0">
                <a:solidFill>
                  <a:srgbClr val="FF6600"/>
                </a:solidFill>
              </a:rPr>
              <a:t/>
            </a:r>
            <a:br>
              <a:rPr lang="en-CA" sz="2200" i="1" dirty="0" smtClean="0">
                <a:solidFill>
                  <a:srgbClr val="FF6600"/>
                </a:solidFill>
              </a:rPr>
            </a:br>
            <a:r>
              <a:rPr lang="en-CA" sz="2200" i="1" dirty="0" smtClean="0">
                <a:solidFill>
                  <a:srgbClr val="0000CC"/>
                </a:solidFill>
              </a:rPr>
              <a:t>(1) </a:t>
            </a:r>
            <a:r>
              <a:rPr lang="en-CA" sz="2200" i="1" dirty="0" smtClean="0">
                <a:solidFill>
                  <a:srgbClr val="FF6600"/>
                </a:solidFill>
              </a:rPr>
              <a:t>confusion from blow-up, </a:t>
            </a:r>
            <a:r>
              <a:rPr lang="en-CA" sz="2200" i="1" dirty="0" smtClean="0">
                <a:solidFill>
                  <a:srgbClr val="0000CC"/>
                </a:solidFill>
              </a:rPr>
              <a:t>(2) </a:t>
            </a:r>
            <a:r>
              <a:rPr lang="en-CA" sz="2200" i="1" dirty="0" smtClean="0">
                <a:solidFill>
                  <a:srgbClr val="FF6600"/>
                </a:solidFill>
              </a:rPr>
              <a:t>biased beam size estimates</a:t>
            </a:r>
            <a:endParaRPr lang="en-CA" sz="2200" i="1" dirty="0">
              <a:solidFill>
                <a:srgbClr val="FF6600"/>
              </a:solidFill>
            </a:endParaRPr>
          </a:p>
        </p:txBody>
      </p:sp>
      <p:sp>
        <p:nvSpPr>
          <p:cNvPr id="6" name="テキスト ボックス 14">
            <a:extLst>
              <a:ext uri="{FF2B5EF4-FFF2-40B4-BE49-F238E27FC236}">
                <a16:creationId xmlns:a16="http://schemas.microsoft.com/office/drawing/2014/main" id="{5D854C64-17E5-FC4B-A4C3-E79BD299BDF5}"/>
              </a:ext>
            </a:extLst>
          </p:cNvPr>
          <p:cNvSpPr txBox="1"/>
          <p:nvPr/>
        </p:nvSpPr>
        <p:spPr>
          <a:xfrm>
            <a:off x="107504" y="692696"/>
            <a:ext cx="1164101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Phase </a:t>
            </a:r>
            <a:r>
              <a:rPr lang="en-US" dirty="0" smtClean="0"/>
              <a:t>2</a:t>
            </a:r>
            <a:endParaRPr lang="en-US" dirty="0"/>
          </a:p>
          <a:p>
            <a:r>
              <a:rPr lang="en-US" dirty="0">
                <a:latin typeface="Symbol" pitchFamily="2" charset="2"/>
              </a:rPr>
              <a:t>b</a:t>
            </a:r>
            <a:r>
              <a:rPr lang="en-US" baseline="-25000" dirty="0"/>
              <a:t>y</a:t>
            </a:r>
            <a:r>
              <a:rPr lang="en-US" baseline="30000" dirty="0" smtClean="0"/>
              <a:t>*</a:t>
            </a:r>
            <a:r>
              <a:rPr lang="en-US" dirty="0" smtClean="0"/>
              <a:t>= 4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2696"/>
            <a:ext cx="7488833" cy="361542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07504" y="44624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0000CC"/>
                </a:solidFill>
              </a:rPr>
              <a:t>SuperKEKB</a:t>
            </a:r>
            <a:r>
              <a:rPr lang="en-US" sz="3600" dirty="0" smtClean="0">
                <a:solidFill>
                  <a:srgbClr val="0000CC"/>
                </a:solidFill>
              </a:rPr>
              <a:t> </a:t>
            </a:r>
            <a:r>
              <a:rPr lang="en-US" sz="3600" dirty="0">
                <a:solidFill>
                  <a:srgbClr val="0000CC"/>
                </a:solidFill>
              </a:rPr>
              <a:t>&amp;</a:t>
            </a:r>
            <a:r>
              <a:rPr lang="en-US" sz="3600" dirty="0" smtClean="0">
                <a:solidFill>
                  <a:srgbClr val="0000CC"/>
                </a:solidFill>
              </a:rPr>
              <a:t> Belle-II projects</a:t>
            </a:r>
            <a:endParaRPr lang="fr-FR" sz="3600" dirty="0">
              <a:solidFill>
                <a:srgbClr val="0000CC"/>
              </a:solidFill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4221088"/>
            <a:ext cx="6768752" cy="251772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0" y="4219347"/>
            <a:ext cx="2771799" cy="26007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CC"/>
                </a:solidFill>
              </a:rPr>
              <a:t>1)  Phase 1 : February </a:t>
            </a:r>
            <a:r>
              <a:rPr lang="en-US" sz="11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 </a:t>
            </a:r>
            <a:r>
              <a:rPr lang="en-US" sz="1100" dirty="0" smtClean="0">
                <a:solidFill>
                  <a:srgbClr val="0000CC"/>
                </a:solidFill>
              </a:rPr>
              <a:t>June, 2016</a:t>
            </a:r>
          </a:p>
          <a:p>
            <a:r>
              <a:rPr lang="en-US" sz="1000" dirty="0"/>
              <a:t> </a:t>
            </a:r>
            <a:r>
              <a:rPr lang="en-US" sz="1000" dirty="0" smtClean="0"/>
              <a:t>     - single beam </a:t>
            </a:r>
            <a:r>
              <a:rPr lang="en-US" sz="1000" dirty="0" smtClean="0"/>
              <a:t>commissioning</a:t>
            </a:r>
          </a:p>
          <a:p>
            <a:r>
              <a:rPr lang="en-US" sz="1000" dirty="0"/>
              <a:t> </a:t>
            </a:r>
            <a:r>
              <a:rPr lang="en-US" sz="1000" dirty="0" smtClean="0"/>
              <a:t>     - </a:t>
            </a:r>
            <a:r>
              <a:rPr lang="en-US" sz="1000" dirty="0" smtClean="0"/>
              <a:t>vacuum </a:t>
            </a:r>
            <a:r>
              <a:rPr lang="en-US" sz="1000" dirty="0" smtClean="0"/>
              <a:t>scrubbing </a:t>
            </a:r>
          </a:p>
          <a:p>
            <a:r>
              <a:rPr lang="en-US" sz="1000" dirty="0"/>
              <a:t> </a:t>
            </a:r>
            <a:r>
              <a:rPr lang="en-US" sz="1000" dirty="0" smtClean="0"/>
              <a:t>     - no luminosity (no final </a:t>
            </a:r>
            <a:r>
              <a:rPr lang="en-US" sz="1000" dirty="0" smtClean="0"/>
              <a:t>focus)</a:t>
            </a:r>
          </a:p>
          <a:p>
            <a:r>
              <a:rPr lang="en-US" sz="1000" dirty="0"/>
              <a:t> </a:t>
            </a:r>
            <a:r>
              <a:rPr lang="en-US" sz="1000" dirty="0" smtClean="0"/>
              <a:t>     - </a:t>
            </a:r>
            <a:r>
              <a:rPr lang="en-US" sz="1000" dirty="0" smtClean="0"/>
              <a:t>no </a:t>
            </a:r>
            <a:r>
              <a:rPr lang="en-US" sz="1000" dirty="0" smtClean="0"/>
              <a:t>Belle </a:t>
            </a:r>
            <a:r>
              <a:rPr lang="en-US" sz="1000" dirty="0" smtClean="0"/>
              <a:t>II</a:t>
            </a:r>
          </a:p>
          <a:p>
            <a:r>
              <a:rPr lang="en-US" sz="1100" dirty="0" smtClean="0">
                <a:solidFill>
                  <a:srgbClr val="C00000"/>
                </a:solidFill>
              </a:rPr>
              <a:t>2)  Phase 2 : February </a:t>
            </a:r>
            <a:r>
              <a:rPr lang="en-US" sz="1100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July 2018</a:t>
            </a:r>
          </a:p>
          <a:p>
            <a:r>
              <a:rPr lang="en-US" sz="1000" dirty="0" smtClean="0">
                <a:sym typeface="Wingdings" panose="05000000000000000000" pitchFamily="2" charset="2"/>
              </a:rPr>
              <a:t>      </a:t>
            </a:r>
            <a:r>
              <a:rPr lang="en-US" sz="1000" dirty="0" smtClean="0">
                <a:sym typeface="Wingdings" panose="05000000000000000000" pitchFamily="2" charset="2"/>
              </a:rPr>
              <a:t>- colliding beam </a:t>
            </a:r>
            <a:r>
              <a:rPr lang="en-US" sz="1000" dirty="0" smtClean="0">
                <a:sym typeface="Wingdings" panose="05000000000000000000" pitchFamily="2" charset="2"/>
              </a:rPr>
              <a:t>commissioning</a:t>
            </a:r>
          </a:p>
          <a:p>
            <a:r>
              <a:rPr lang="en-US" sz="1000" dirty="0">
                <a:sym typeface="Wingdings" panose="05000000000000000000" pitchFamily="2" charset="2"/>
              </a:rPr>
              <a:t> </a:t>
            </a:r>
            <a:r>
              <a:rPr lang="en-US" sz="1000" dirty="0" smtClean="0">
                <a:sym typeface="Wingdings" panose="05000000000000000000" pitchFamily="2" charset="2"/>
              </a:rPr>
              <a:t>     - </a:t>
            </a:r>
            <a:r>
              <a:rPr lang="en-US" sz="1000" dirty="0" smtClean="0">
                <a:sym typeface="Wingdings" panose="05000000000000000000" pitchFamily="2" charset="2"/>
              </a:rPr>
              <a:t>Belle </a:t>
            </a:r>
            <a:r>
              <a:rPr lang="en-US" sz="1000" dirty="0" smtClean="0">
                <a:sym typeface="Wingdings" panose="05000000000000000000" pitchFamily="2" charset="2"/>
              </a:rPr>
              <a:t>II w/o vertex detector</a:t>
            </a:r>
          </a:p>
          <a:p>
            <a:r>
              <a:rPr lang="en-US" sz="1000" dirty="0">
                <a:sym typeface="Wingdings" panose="05000000000000000000" pitchFamily="2" charset="2"/>
              </a:rPr>
              <a:t> </a:t>
            </a:r>
            <a:r>
              <a:rPr lang="en-US" sz="1000" dirty="0" smtClean="0">
                <a:sym typeface="Wingdings" panose="05000000000000000000" pitchFamily="2" charset="2"/>
              </a:rPr>
              <a:t>     - first collisions + pilot run (0.5 fb</a:t>
            </a:r>
            <a:r>
              <a:rPr lang="en-US" sz="1000" baseline="30000" dirty="0" smtClean="0">
                <a:sym typeface="Wingdings" panose="05000000000000000000" pitchFamily="2" charset="2"/>
              </a:rPr>
              <a:t>-1</a:t>
            </a:r>
            <a:r>
              <a:rPr lang="en-US" sz="1000" dirty="0" smtClean="0">
                <a:sym typeface="Wingdings" panose="05000000000000000000" pitchFamily="2" charset="2"/>
              </a:rPr>
              <a:t>)</a:t>
            </a:r>
            <a:endParaRPr lang="en-US" sz="1000" dirty="0" smtClean="0"/>
          </a:p>
          <a:p>
            <a:r>
              <a:rPr lang="en-US" sz="1100" dirty="0" smtClean="0">
                <a:solidFill>
                  <a:srgbClr val="008080"/>
                </a:solidFill>
              </a:rPr>
              <a:t>3)  Phase 3 : </a:t>
            </a:r>
            <a:r>
              <a:rPr lang="en-US" sz="1100" dirty="0" smtClean="0">
                <a:solidFill>
                  <a:srgbClr val="008080"/>
                </a:solidFill>
                <a:sym typeface="Wingdings" panose="05000000000000000000" pitchFamily="2" charset="2"/>
              </a:rPr>
              <a:t>2019, 2020</a:t>
            </a:r>
            <a:r>
              <a:rPr lang="en-US" sz="1100" dirty="0" smtClean="0">
                <a:solidFill>
                  <a:srgbClr val="008080"/>
                </a:solidFill>
                <a:sym typeface="Wingdings" panose="05000000000000000000" pitchFamily="2" charset="2"/>
              </a:rPr>
              <a:t>, 2021…</a:t>
            </a:r>
            <a:r>
              <a:rPr lang="en-US" sz="1100" dirty="0" smtClean="0">
                <a:solidFill>
                  <a:srgbClr val="008080"/>
                </a:solidFill>
              </a:rPr>
              <a:t> </a:t>
            </a:r>
            <a:endParaRPr lang="en-US" sz="1100" dirty="0" smtClean="0">
              <a:solidFill>
                <a:srgbClr val="008080"/>
              </a:solidFill>
            </a:endParaRPr>
          </a:p>
          <a:p>
            <a:r>
              <a:rPr lang="en-US" sz="1000" dirty="0"/>
              <a:t> </a:t>
            </a:r>
            <a:r>
              <a:rPr lang="en-US" sz="1000" dirty="0" smtClean="0"/>
              <a:t>     - </a:t>
            </a:r>
            <a:r>
              <a:rPr lang="en-US" sz="1000" dirty="0"/>
              <a:t>p</a:t>
            </a:r>
            <a:r>
              <a:rPr lang="en-US" sz="1000" dirty="0" smtClean="0"/>
              <a:t>hysics </a:t>
            </a:r>
            <a:r>
              <a:rPr lang="en-US" sz="1000" dirty="0" smtClean="0"/>
              <a:t>run with full detector </a:t>
            </a:r>
            <a:endParaRPr lang="en-US" sz="1000" dirty="0" smtClean="0"/>
          </a:p>
          <a:p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1000" dirty="0" smtClean="0"/>
              <a:t>c</a:t>
            </a:r>
            <a:r>
              <a:rPr lang="en-US" sz="1000" dirty="0" smtClean="0"/>
              <a:t>ontinued </a:t>
            </a:r>
            <a:r>
              <a:rPr lang="en-US" sz="1000" dirty="0" smtClean="0"/>
              <a:t>machine studies </a:t>
            </a:r>
            <a:endParaRPr lang="en-US" sz="1000" dirty="0"/>
          </a:p>
          <a:p>
            <a:r>
              <a:rPr lang="en-US" sz="1000" dirty="0" smtClean="0"/>
              <a:t>      - </a:t>
            </a:r>
            <a:r>
              <a:rPr lang="en-US" sz="1000" dirty="0" smtClean="0"/>
              <a:t>integrated </a:t>
            </a:r>
            <a:r>
              <a:rPr lang="en-US" sz="1000" dirty="0" smtClean="0"/>
              <a:t>luminosity : </a:t>
            </a:r>
            <a:r>
              <a:rPr lang="en-US" sz="1000" dirty="0" smtClean="0"/>
              <a:t>213</a:t>
            </a:r>
            <a:r>
              <a:rPr lang="en-US" sz="1000" dirty="0" smtClean="0"/>
              <a:t>.5 </a:t>
            </a:r>
            <a:r>
              <a:rPr lang="en-US" sz="1000" dirty="0" smtClean="0"/>
              <a:t>fb</a:t>
            </a:r>
            <a:r>
              <a:rPr lang="en-US" sz="1000" baseline="30000" dirty="0" smtClean="0"/>
              <a:t>-1</a:t>
            </a:r>
          </a:p>
          <a:p>
            <a:r>
              <a:rPr lang="en-US" sz="1000" dirty="0"/>
              <a:t> </a:t>
            </a:r>
            <a:r>
              <a:rPr lang="en-US" sz="1000" dirty="0" smtClean="0"/>
              <a:t>     - </a:t>
            </a:r>
            <a:r>
              <a:rPr lang="en-US" sz="1000" dirty="0" smtClean="0"/>
              <a:t>2020-2021 in spite of COVID-19 </a:t>
            </a:r>
          </a:p>
          <a:p>
            <a:r>
              <a:rPr lang="en-US" sz="1000" dirty="0">
                <a:solidFill>
                  <a:srgbClr val="008080"/>
                </a:solidFill>
                <a:sym typeface="Wingdings" panose="05000000000000000000" pitchFamily="2" charset="2"/>
              </a:rPr>
              <a:t> </a:t>
            </a:r>
            <a:r>
              <a:rPr lang="en-US" sz="1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      </a:t>
            </a:r>
            <a:r>
              <a:rPr lang="en-US" sz="1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 </a:t>
            </a:r>
            <a:r>
              <a:rPr lang="en-US" sz="1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luminosity record 2.4 10</a:t>
            </a:r>
            <a:r>
              <a:rPr lang="en-US" sz="1000" baseline="30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+34</a:t>
            </a:r>
            <a:r>
              <a:rPr lang="en-US" sz="1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cm</a:t>
            </a:r>
            <a:r>
              <a:rPr lang="en-US" sz="1000" baseline="30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-2</a:t>
            </a:r>
            <a:r>
              <a:rPr lang="en-US" sz="1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s</a:t>
            </a:r>
            <a:r>
              <a:rPr lang="en-US" sz="1000" baseline="30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-1</a:t>
            </a:r>
            <a:r>
              <a:rPr lang="en-US" sz="1000" dirty="0" smtClean="0">
                <a:solidFill>
                  <a:srgbClr val="008080"/>
                </a:solidFill>
                <a:sym typeface="Wingdings" panose="05000000000000000000" pitchFamily="2" charset="2"/>
              </a:rPr>
              <a:t> </a:t>
            </a:r>
            <a:endParaRPr lang="en-US" sz="1000" dirty="0">
              <a:solidFill>
                <a:srgbClr val="008080"/>
              </a:solidFill>
            </a:endParaRPr>
          </a:p>
          <a:p>
            <a:r>
              <a:rPr lang="en-US" sz="1000" dirty="0" smtClean="0"/>
              <a:t>      - Resuming just now in October-December…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9894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2621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LumiBelle2 bunch-by-bunch luminosities, folded vertical bunch sizes and relative offsets</a:t>
            </a:r>
            <a:endParaRPr lang="en-US" sz="2800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139952" y="1268760"/>
            <a:ext cx="1728192" cy="2332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1350" dirty="0"/>
              <a:t>8% spread mainly depends on bunch current </a:t>
            </a:r>
            <a:r>
              <a:rPr lang="en-CA" sz="1350" dirty="0" smtClean="0"/>
              <a:t>differences</a:t>
            </a:r>
          </a:p>
          <a:p>
            <a:pPr marL="0" indent="0">
              <a:buNone/>
            </a:pPr>
            <a:endParaRPr lang="en-CA" sz="600" dirty="0"/>
          </a:p>
          <a:p>
            <a:pPr marL="0" indent="0">
              <a:buNone/>
            </a:pPr>
            <a:r>
              <a:rPr lang="en-CA" sz="1350" dirty="0"/>
              <a:t>Bunch-by-bunch luminosity precision: 1-2% at </a:t>
            </a:r>
            <a:r>
              <a:rPr lang="en-CA" sz="1350" dirty="0" smtClean="0"/>
              <a:t>1Hz</a:t>
            </a:r>
          </a:p>
          <a:p>
            <a:pPr marL="0" indent="0">
              <a:buNone/>
            </a:pPr>
            <a:endParaRPr lang="en-CA" sz="600" dirty="0"/>
          </a:p>
          <a:p>
            <a:pPr marL="0" indent="0">
              <a:buNone/>
            </a:pPr>
            <a:r>
              <a:rPr lang="en-CA" sz="1350" dirty="0" smtClean="0"/>
              <a:t>dominated by spread in bunch-by-bunch currents</a:t>
            </a:r>
            <a:endParaRPr lang="en-CA" sz="135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386353"/>
            <a:ext cx="3758994" cy="50669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82" y="1340768"/>
            <a:ext cx="3038914" cy="23762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3861048"/>
            <a:ext cx="5016625" cy="2014749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292351" y="6020707"/>
            <a:ext cx="2295873" cy="720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1350" dirty="0" smtClean="0"/>
              <a:t>8nm RMS spread in bunch-by-bunch vertical offsets (2.3% of average bunch size)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6668615" y="6021288"/>
            <a:ext cx="2295873" cy="576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1350" dirty="0"/>
              <a:t>2</a:t>
            </a:r>
            <a:r>
              <a:rPr lang="en-CA" sz="1350" dirty="0" smtClean="0"/>
              <a:t>% RMS spread in bunch-by-bunch vertical beam sizes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771800" y="863134"/>
            <a:ext cx="3851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dirty="0"/>
              <a:t>C. G. Pang </a:t>
            </a:r>
            <a:r>
              <a:rPr lang="da-DK" sz="1100" i="1" dirty="0"/>
              <a:t>et al</a:t>
            </a:r>
            <a:r>
              <a:rPr lang="da-DK" sz="1100" dirty="0"/>
              <a:t>.: Nucl.Instrum.Meth. A931 (2019) </a:t>
            </a:r>
            <a:r>
              <a:rPr lang="da-DK" sz="1100" dirty="0" smtClean="0"/>
              <a:t>225-235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93132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656184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>LumiBelle2 bunch-by-bunch luminosities at higher current : </a:t>
            </a:r>
            <a:r>
              <a:rPr lang="en-US" sz="2800" dirty="0" smtClean="0">
                <a:solidFill>
                  <a:srgbClr val="0000CC"/>
                </a:solidFill>
              </a:rPr>
              <a:t>larger values for 1</a:t>
            </a:r>
            <a:r>
              <a:rPr lang="en-US" sz="2800" baseline="30000" dirty="0" smtClean="0">
                <a:solidFill>
                  <a:srgbClr val="0000CC"/>
                </a:solidFill>
              </a:rPr>
              <a:t>st</a:t>
            </a:r>
            <a:r>
              <a:rPr lang="en-US" sz="2800" dirty="0" smtClean="0">
                <a:solidFill>
                  <a:srgbClr val="0000CC"/>
                </a:solidFill>
              </a:rPr>
              <a:t> bunches</a:t>
            </a:r>
            <a:r>
              <a:rPr lang="en-US" sz="2400" dirty="0" smtClean="0">
                <a:solidFill>
                  <a:srgbClr val="0000CC"/>
                </a:solidFill>
              </a:rPr>
              <a:t/>
            </a:r>
            <a:br>
              <a:rPr lang="en-US" sz="2400" dirty="0" smtClean="0">
                <a:solidFill>
                  <a:srgbClr val="0000CC"/>
                </a:solidFill>
              </a:rPr>
            </a:br>
            <a:r>
              <a:rPr lang="en-US" sz="2000" dirty="0" smtClean="0">
                <a:solidFill>
                  <a:srgbClr val="0099FF"/>
                </a:solidFill>
              </a:rPr>
              <a:t>→ transient beam loading effect may bias bunch-by-bunch current measurement for first bunches (M. </a:t>
            </a:r>
            <a:r>
              <a:rPr lang="en-US" sz="2000" dirty="0" err="1" smtClean="0">
                <a:solidFill>
                  <a:srgbClr val="0099FF"/>
                </a:solidFill>
              </a:rPr>
              <a:t>Tobiyama</a:t>
            </a:r>
            <a:r>
              <a:rPr lang="en-US" sz="2000" dirty="0" smtClean="0">
                <a:solidFill>
                  <a:srgbClr val="0099FF"/>
                </a:solidFill>
              </a:rPr>
              <a:t>)</a:t>
            </a:r>
            <a:endParaRPr lang="en-US" sz="2000" dirty="0">
              <a:solidFill>
                <a:srgbClr val="0099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844824"/>
            <a:ext cx="6048673" cy="3873037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644008" y="6453336"/>
            <a:ext cx="4032448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1800" dirty="0" smtClean="0">
                <a:solidFill>
                  <a:srgbClr val="0000CC"/>
                </a:solidFill>
              </a:rPr>
              <a:t>Specific bunch-by-bunch luminosities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691680" y="5805264"/>
            <a:ext cx="4032448" cy="288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CA" sz="1800" dirty="0" smtClean="0">
                <a:solidFill>
                  <a:srgbClr val="0000CC"/>
                </a:solidFill>
              </a:rPr>
              <a:t>Bunch-by-bunch luminosities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924944"/>
            <a:ext cx="5544616" cy="35502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28184" y="1988840"/>
            <a:ext cx="208823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L = 1.1 × 10</a:t>
            </a:r>
            <a:r>
              <a:rPr lang="fr-FR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34 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cm</a:t>
            </a:r>
            <a:r>
              <a:rPr lang="fr-FR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-2 </a:t>
            </a:r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r>
              <a:rPr lang="fr-FR" baseline="30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-1</a:t>
            </a:r>
          </a:p>
          <a:p>
            <a:endParaRPr lang="fr-FR" sz="600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r>
              <a:rPr lang="fr-FR" dirty="0" smtClean="0">
                <a:solidFill>
                  <a:srgbClr val="FF0000"/>
                </a:solidFill>
                <a:latin typeface="Calibri" panose="020F0502020204030204" pitchFamily="34" charset="0"/>
              </a:rPr>
              <a:t>1576 </a:t>
            </a:r>
            <a:r>
              <a:rPr lang="fr-FR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bunches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57733" y="6407750"/>
            <a:ext cx="4558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S. Di Carlo</a:t>
            </a:r>
            <a:r>
              <a:rPr lang="en-US" sz="1100" dirty="0"/>
              <a:t>, </a:t>
            </a:r>
            <a:r>
              <a:rPr lang="en-US" sz="1100" dirty="0" smtClean="0"/>
              <a:t>2</a:t>
            </a:r>
            <a:r>
              <a:rPr lang="en-US" sz="1100" baseline="30000" dirty="0" smtClean="0"/>
              <a:t>nd</a:t>
            </a:r>
            <a:r>
              <a:rPr lang="en-US" sz="1100" dirty="0" smtClean="0"/>
              <a:t> </a:t>
            </a:r>
            <a:r>
              <a:rPr lang="en-US" sz="1100" dirty="0" err="1" smtClean="0"/>
              <a:t>SuperKEKB</a:t>
            </a:r>
            <a:r>
              <a:rPr lang="en-US" sz="1100" dirty="0" smtClean="0"/>
              <a:t> Beam Dynamics Mini-Workshop, KEK, 20/9/2019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59451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タイトル 1"/>
          <p:cNvSpPr>
            <a:spLocks noGrp="1"/>
          </p:cNvSpPr>
          <p:nvPr>
            <p:ph type="title"/>
          </p:nvPr>
        </p:nvSpPr>
        <p:spPr>
          <a:xfrm>
            <a:off x="107504" y="82377"/>
            <a:ext cx="9058504" cy="970359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Fast 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&amp;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 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slow 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beam position variations at IP require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</a:rPr>
              <a:t> 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</a:rPr>
              <a:t>eedback corrections</a:t>
            </a:r>
            <a:endParaRPr lang="ja-JP" altLang="en-US" sz="3200" dirty="0" smtClean="0">
              <a:latin typeface="Calibri" pitchFamily="34" charset="0"/>
              <a:ea typeface="Marker Felt"/>
              <a:cs typeface="Marker Felt"/>
            </a:endParaRPr>
          </a:p>
        </p:txBody>
      </p:sp>
      <p:sp>
        <p:nvSpPr>
          <p:cNvPr id="7270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624" y="1124745"/>
            <a:ext cx="8499009" cy="302839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200" dirty="0">
                <a:solidFill>
                  <a:srgbClr val="0000CC"/>
                </a:solidFill>
                <a:latin typeface="Calibri" pitchFamily="34" charset="0"/>
              </a:rPr>
              <a:t>B</a:t>
            </a:r>
            <a:r>
              <a:rPr lang="en-US" altLang="ja-JP" sz="2200" dirty="0" smtClean="0">
                <a:solidFill>
                  <a:srgbClr val="0000CC"/>
                </a:solidFill>
                <a:latin typeface="Calibri" pitchFamily="34" charset="0"/>
              </a:rPr>
              <a:t>eam-beam deflection</a:t>
            </a:r>
            <a:r>
              <a:rPr lang="en-US" altLang="ja-JP" sz="2200" dirty="0" smtClean="0">
                <a:latin typeface="Calibri" pitchFamily="34" charset="0"/>
              </a:rPr>
              <a:t> for fast vertical motion</a:t>
            </a: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2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200" dirty="0" smtClean="0">
                <a:solidFill>
                  <a:srgbClr val="FF0000"/>
                </a:solidFill>
                <a:latin typeface="Calibri" pitchFamily="34" charset="0"/>
              </a:rPr>
              <a:t>Luminosity feedback </a:t>
            </a:r>
            <a:r>
              <a:rPr lang="en-US" altLang="ja-JP" sz="2200" dirty="0" smtClean="0">
                <a:latin typeface="Calibri" pitchFamily="34" charset="0"/>
              </a:rPr>
              <a:t>by “dithering” for slower horizontal motion</a:t>
            </a: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sz="2800" dirty="0" smtClean="0">
              <a:latin typeface="Calibri" pitchFamily="34" charset="0"/>
            </a:endParaRPr>
          </a:p>
          <a:p>
            <a:endParaRPr lang="en-US" altLang="ja-JP" sz="2800" dirty="0">
              <a:latin typeface="Calibri" pitchFamily="34" charset="0"/>
            </a:endParaRPr>
          </a:p>
          <a:p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72709" name="図形グループ 14"/>
          <p:cNvGrpSpPr>
            <a:grpSpLocks/>
          </p:cNvGrpSpPr>
          <p:nvPr/>
        </p:nvGrpSpPr>
        <p:grpSpPr bwMode="auto">
          <a:xfrm>
            <a:off x="842963" y="1630933"/>
            <a:ext cx="7113413" cy="1870075"/>
            <a:chOff x="960039" y="2218318"/>
            <a:chExt cx="7112695" cy="1869974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3407717" y="2399283"/>
              <a:ext cx="2287356" cy="7762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H="1" flipV="1">
              <a:off x="1142583" y="2402458"/>
              <a:ext cx="2287357" cy="776245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3420416" y="2945354"/>
              <a:ext cx="2287356" cy="774658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129884" y="2939004"/>
              <a:ext cx="2287357" cy="7746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28" name="テキスト ボックス 8"/>
            <p:cNvSpPr txBox="1">
              <a:spLocks noChangeArrowheads="1"/>
            </p:cNvSpPr>
            <p:nvPr/>
          </p:nvSpPr>
          <p:spPr bwMode="auto">
            <a:xfrm>
              <a:off x="2571279" y="2302319"/>
              <a:ext cx="25002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IP=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5nm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1/10</a:t>
              </a:r>
              <a:r>
                <a:rPr lang="en-US" altLang="ja-JP" sz="1800" dirty="0" smtClean="0">
                  <a:latin typeface="Symbol" pitchFamily="18" charset="2"/>
                </a:rPr>
                <a:t>s</a:t>
              </a:r>
              <a:r>
                <a:rPr lang="en-US" altLang="ja-JP" sz="1800" baseline="-25000" dirty="0" smtClean="0">
                  <a:latin typeface="Calibri" pitchFamily="34" charset="0"/>
                </a:rPr>
                <a:t>y</a:t>
              </a:r>
              <a:r>
                <a:rPr lang="en-US" altLang="ja-JP" sz="1800" baseline="30000" dirty="0">
                  <a:latin typeface="Calibri" pitchFamily="34" charset="0"/>
                </a:rPr>
                <a:t>*</a:t>
              </a:r>
              <a:endParaRPr lang="ja-JP" altLang="en-US" sz="1800" baseline="30000" dirty="0">
                <a:latin typeface="Calibri" pitchFamily="34" charset="0"/>
              </a:endParaRPr>
            </a:p>
          </p:txBody>
        </p:sp>
        <p:sp>
          <p:nvSpPr>
            <p:cNvPr id="72729" name="テキスト ボックス 9"/>
            <p:cNvSpPr txBox="1">
              <a:spLocks noChangeArrowheads="1"/>
            </p:cNvSpPr>
            <p:nvPr/>
          </p:nvSpPr>
          <p:spPr bwMode="auto">
            <a:xfrm>
              <a:off x="5708363" y="2218318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0" name="テキスト ボックス 10"/>
            <p:cNvSpPr txBox="1">
              <a:spLocks noChangeArrowheads="1"/>
            </p:cNvSpPr>
            <p:nvPr/>
          </p:nvSpPr>
          <p:spPr bwMode="auto">
            <a:xfrm>
              <a:off x="3226181" y="3180677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IP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1" name="テキスト ボックス 11"/>
            <p:cNvSpPr txBox="1">
              <a:spLocks noChangeArrowheads="1"/>
            </p:cNvSpPr>
            <p:nvPr/>
          </p:nvSpPr>
          <p:spPr bwMode="auto">
            <a:xfrm>
              <a:off x="960039" y="3718960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2" name="テキスト ボックス 12"/>
            <p:cNvSpPr txBox="1">
              <a:spLocks noChangeArrowheads="1"/>
            </p:cNvSpPr>
            <p:nvPr/>
          </p:nvSpPr>
          <p:spPr bwMode="auto">
            <a:xfrm>
              <a:off x="5953970" y="2710922"/>
              <a:ext cx="2118764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BPM=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1.3</a:t>
              </a:r>
              <a:r>
                <a:rPr lang="en-US" altLang="ja-JP" sz="1800" dirty="0" smtClean="0">
                  <a:latin typeface="Symbol" pitchFamily="18" charset="2"/>
                </a:rPr>
                <a:t>m</a:t>
              </a:r>
              <a:r>
                <a:rPr lang="en-US" altLang="ja-JP" sz="1800" dirty="0" smtClean="0">
                  <a:latin typeface="Calibri" pitchFamily="34" charset="0"/>
                </a:rPr>
                <a:t>m</a:t>
              </a:r>
              <a:endParaRPr lang="ja-JP" altLang="en-US" sz="1800" dirty="0">
                <a:latin typeface="Calibri" pitchFamily="34" charset="0"/>
              </a:endParaRPr>
            </a:p>
          </p:txBody>
        </p:sp>
      </p:grpSp>
      <p:pic>
        <p:nvPicPr>
          <p:cNvPr id="72710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644231"/>
            <a:ext cx="17573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矢印コネクタ 20"/>
          <p:cNvCxnSpPr/>
          <p:nvPr/>
        </p:nvCxnSpPr>
        <p:spPr>
          <a:xfrm>
            <a:off x="1241425" y="5589240"/>
            <a:ext cx="21669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1241425" y="4331940"/>
            <a:ext cx="0" cy="1257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3" name="テキスト ボックス 23"/>
          <p:cNvSpPr txBox="1">
            <a:spLocks noChangeArrowheads="1"/>
          </p:cNvSpPr>
          <p:nvPr/>
        </p:nvSpPr>
        <p:spPr bwMode="auto">
          <a:xfrm>
            <a:off x="3460750" y="5229200"/>
            <a:ext cx="284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x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72714" name="テキスト ボックス 25"/>
          <p:cNvSpPr txBox="1">
            <a:spLocks noChangeArrowheads="1"/>
          </p:cNvSpPr>
          <p:nvPr/>
        </p:nvSpPr>
        <p:spPr bwMode="auto">
          <a:xfrm rot="-5400000">
            <a:off x="385762" y="4728244"/>
            <a:ext cx="120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Luminosity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6136" y="2433082"/>
            <a:ext cx="3361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V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ertical vibration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25-100 Hz</a:t>
            </a:r>
          </a:p>
          <a:p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Sampling (BPMs)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32 kHz</a:t>
            </a:r>
            <a:endParaRPr lang="ja-JP" altLang="en-US" sz="2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16016" y="4077072"/>
            <a:ext cx="3661965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Horizontal motion       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 few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 Hz </a:t>
            </a:r>
          </a:p>
          <a:p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Modulation freq.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f</a:t>
            </a:r>
            <a:r>
              <a:rPr lang="en-US" altLang="ja-JP" sz="2000" baseline="-25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0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        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  79 Hz</a:t>
            </a:r>
            <a:endParaRPr lang="en-US" altLang="ja-JP" sz="2000" dirty="0">
              <a:solidFill>
                <a:srgbClr val="0070C0"/>
              </a:solidFill>
              <a:latin typeface="Calibri" pitchFamily="34" charset="0"/>
              <a:sym typeface="Symbol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Sampling (</a:t>
            </a:r>
            <a:r>
              <a:rPr lang="en-US" altLang="ja-JP" sz="2000" dirty="0" err="1" smtClean="0">
                <a:solidFill>
                  <a:srgbClr val="FF0000"/>
                </a:solidFill>
                <a:latin typeface="Calibri" pitchFamily="34" charset="0"/>
              </a:rPr>
              <a:t>lumi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eas.)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sym typeface="Symbol"/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 kHz</a:t>
            </a:r>
          </a:p>
          <a:p>
            <a:endParaRPr lang="en-US" altLang="ja-JP" sz="300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00" dirty="0" smtClean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  </a:t>
            </a:r>
            <a:r>
              <a:rPr lang="en-US" altLang="ja-JP" sz="1600" dirty="0" smtClean="0">
                <a:latin typeface="Calibri" pitchFamily="34" charset="0"/>
                <a:sym typeface="Wingdings" panose="05000000000000000000" pitchFamily="2" charset="2"/>
              </a:rPr>
              <a:t>-  m</a:t>
            </a:r>
            <a:r>
              <a:rPr lang="en-US" altLang="ja-JP" sz="1600" dirty="0" smtClean="0">
                <a:latin typeface="Calibri" pitchFamily="34" charset="0"/>
              </a:rPr>
              <a:t>inimize f</a:t>
            </a:r>
            <a:r>
              <a:rPr lang="en-US" altLang="ja-JP" sz="1600" baseline="-25000" dirty="0" smtClean="0">
                <a:latin typeface="Calibri" pitchFamily="34" charset="0"/>
              </a:rPr>
              <a:t>0</a:t>
            </a:r>
            <a:r>
              <a:rPr lang="en-US" altLang="ja-JP" sz="1600" dirty="0" smtClean="0">
                <a:latin typeface="Calibri" pitchFamily="34" charset="0"/>
              </a:rPr>
              <a:t> output component</a:t>
            </a:r>
          </a:p>
          <a:p>
            <a:r>
              <a:rPr lang="en-US" altLang="ja-JP" sz="1600" dirty="0" smtClean="0">
                <a:latin typeface="Calibri" pitchFamily="34" charset="0"/>
              </a:rPr>
              <a:t>-  dithering </a:t>
            </a:r>
            <a:r>
              <a:rPr lang="en-US" altLang="ja-JP" sz="1600" dirty="0" smtClean="0">
                <a:latin typeface="Calibri" pitchFamily="34" charset="0"/>
                <a:sym typeface="Symbol"/>
              </a:rPr>
              <a:t> </a:t>
            </a:r>
            <a:r>
              <a:rPr lang="en-US" altLang="ja-JP" sz="1600" dirty="0" err="1" smtClean="0">
                <a:latin typeface="Calibri" pitchFamily="34" charset="0"/>
              </a:rPr>
              <a:t>lumi</a:t>
            </a:r>
            <a:r>
              <a:rPr lang="en-US" altLang="ja-JP" sz="1600" dirty="0" smtClean="0">
                <a:latin typeface="Calibri" pitchFamily="34" charset="0"/>
              </a:rPr>
              <a:t>. signal </a:t>
            </a:r>
            <a:r>
              <a:rPr lang="en-US" altLang="ja-JP" sz="1600" dirty="0" smtClean="0">
                <a:latin typeface="Calibri" pitchFamily="34" charset="0"/>
                <a:sym typeface="Wingdings" panose="05000000000000000000" pitchFamily="2" charset="2"/>
              </a:rPr>
              <a:t> phase</a:t>
            </a:r>
            <a:r>
              <a:rPr lang="en-US" altLang="ja-JP" sz="1600" dirty="0" smtClean="0">
                <a:latin typeface="Calibri" pitchFamily="34" charset="0"/>
              </a:rPr>
              <a:t> </a:t>
            </a:r>
            <a:endParaRPr lang="ja-JP" altLang="en-US" sz="16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1720" y="4201924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18009842">
            <a:off x="1262202" y="4810868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7784" y="4325034"/>
            <a:ext cx="62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2f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1835696" y="5045114"/>
            <a:ext cx="352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  <p:pic>
        <p:nvPicPr>
          <p:cNvPr id="2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4" y="5882357"/>
            <a:ext cx="3764611" cy="85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432"/>
          <p:cNvPicPr preferRelativeResize="0"/>
          <p:nvPr/>
        </p:nvPicPr>
        <p:blipFill rotWithShape="1">
          <a:blip r:embed="rId4">
            <a:alphaModFix/>
          </a:blip>
          <a:srcRect b="31692"/>
          <a:stretch/>
        </p:blipFill>
        <p:spPr>
          <a:xfrm>
            <a:off x="3923928" y="5785496"/>
            <a:ext cx="3024336" cy="109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25"/>
          <p:cNvSpPr txBox="1"/>
          <p:nvPr/>
        </p:nvSpPr>
        <p:spPr>
          <a:xfrm rot="-5400000">
            <a:off x="3346634" y="6164074"/>
            <a:ext cx="1224136" cy="2184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 smtClean="0">
                <a:solidFill>
                  <a:srgbClr val="002060"/>
                </a:solidFill>
              </a:rPr>
              <a:t>LUMINOSITY</a:t>
            </a:r>
          </a:p>
        </p:txBody>
      </p:sp>
      <p:sp>
        <p:nvSpPr>
          <p:cNvPr id="32" name="TextBox 2"/>
          <p:cNvSpPr txBox="1"/>
          <p:nvPr/>
        </p:nvSpPr>
        <p:spPr>
          <a:xfrm rot="-5400000">
            <a:off x="3579715" y="5711849"/>
            <a:ext cx="797668" cy="25325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 smtClean="0">
                <a:solidFill>
                  <a:srgbClr val="FF0000"/>
                </a:solidFill>
              </a:rPr>
              <a:t>DITHERING</a:t>
            </a:r>
          </a:p>
        </p:txBody>
      </p:sp>
      <p:pic>
        <p:nvPicPr>
          <p:cNvPr id="33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rcRect l="31681" t="24729" r="30077" b="24638"/>
          <a:stretch>
            <a:fillRect/>
          </a:stretch>
        </p:blipFill>
        <p:spPr>
          <a:xfrm>
            <a:off x="7405329" y="5598533"/>
            <a:ext cx="1631167" cy="121484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ithering coil x 12"/>
          <p:cNvSpPr txBox="1"/>
          <p:nvPr/>
        </p:nvSpPr>
        <p:spPr>
          <a:xfrm>
            <a:off x="7956376" y="5327630"/>
            <a:ext cx="112145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1100" dirty="0"/>
              <a:t>Dithering coil x 12</a:t>
            </a:r>
          </a:p>
        </p:txBody>
      </p:sp>
      <p:sp>
        <p:nvSpPr>
          <p:cNvPr id="35" name="Dithering coil x 12"/>
          <p:cNvSpPr txBox="1"/>
          <p:nvPr/>
        </p:nvSpPr>
        <p:spPr>
          <a:xfrm>
            <a:off x="1187624" y="4005064"/>
            <a:ext cx="3570847" cy="26161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sz="1100" dirty="0" smtClean="0"/>
              <a:t>Cf. WEXBA04 by Yoshihiro Funakoshi, Wednesday, 11:20 am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32461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/>
          <a:stretch/>
        </p:blipFill>
        <p:spPr>
          <a:xfrm>
            <a:off x="5322093" y="3570900"/>
            <a:ext cx="3596440" cy="1601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006" y="116632"/>
            <a:ext cx="7802426" cy="729976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dithering </a:t>
            </a:r>
            <a:r>
              <a:rPr lang="en-US" sz="3600" dirty="0"/>
              <a:t>feedback test in Phase 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124744"/>
                <a:ext cx="4479572" cy="4896544"/>
              </a:xfrm>
            </p:spPr>
            <p:txBody>
              <a:bodyPr numCol="1" spcCol="0">
                <a:noAutofit/>
              </a:bodyPr>
              <a:lstStyle/>
              <a:p>
                <a:pPr marL="214313" indent="-214313"/>
                <a:r>
                  <a:rPr lang="en-CA" sz="1800" dirty="0" smtClean="0">
                    <a:solidFill>
                      <a:schemeClr val="tx1"/>
                    </a:solidFill>
                  </a:rPr>
                  <a:t>The e- </a:t>
                </a:r>
                <a:r>
                  <a:rPr lang="en-CA" sz="1800" dirty="0">
                    <a:solidFill>
                      <a:schemeClr val="tx1"/>
                    </a:solidFill>
                  </a:rPr>
                  <a:t>beam was artificially given an offset, while the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e+ </a:t>
                </a:r>
                <a:r>
                  <a:rPr lang="en-CA" sz="1800" dirty="0">
                    <a:solidFill>
                      <a:schemeClr val="tx1"/>
                    </a:solidFill>
                  </a:rPr>
                  <a:t>beam was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dithered</a:t>
                </a:r>
              </a:p>
              <a:p>
                <a:pPr marL="214313" indent="-214313"/>
                <a:endParaRPr lang="en-CA" sz="1100" dirty="0">
                  <a:solidFill>
                    <a:schemeClr val="tx1"/>
                  </a:solidFill>
                </a:endParaRPr>
              </a:p>
              <a:p>
                <a:pPr marL="214313" indent="-214313"/>
                <a:r>
                  <a:rPr lang="en-CA" sz="1800" dirty="0" smtClean="0">
                    <a:solidFill>
                      <a:schemeClr val="tx1"/>
                    </a:solidFill>
                  </a:rPr>
                  <a:t>The algorithm </a:t>
                </a:r>
                <a:r>
                  <a:rPr lang="en-CA" sz="1800" dirty="0">
                    <a:solidFill>
                      <a:schemeClr val="tx1"/>
                    </a:solidFill>
                  </a:rPr>
                  <a:t>tries to minimize the Magnitude [V] of the luminosity FT calculated at the driving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CA" sz="180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1800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CA" sz="1800" dirty="0">
                    <a:solidFill>
                      <a:schemeClr val="tx1"/>
                    </a:solidFill>
                  </a:rPr>
                  <a:t> to bring the beams back to the optimal position (unwanted offset o=0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)</a:t>
                </a:r>
              </a:p>
              <a:p>
                <a:pPr marL="0" indent="0">
                  <a:buNone/>
                </a:pPr>
                <a:endParaRPr lang="en-CA" sz="1100" dirty="0" smtClean="0">
                  <a:solidFill>
                    <a:schemeClr val="tx1"/>
                  </a:solidFill>
                </a:endParaRPr>
              </a:p>
              <a:p>
                <a:pPr marL="214313" indent="-214313"/>
                <a:r>
                  <a:rPr lang="en-CA" sz="1800" dirty="0" smtClean="0">
                    <a:solidFill>
                      <a:schemeClr val="tx1"/>
                    </a:solidFill>
                  </a:rPr>
                  <a:t>These </a:t>
                </a:r>
                <a:r>
                  <a:rPr lang="en-CA" sz="1800" dirty="0">
                    <a:solidFill>
                      <a:schemeClr val="tx1"/>
                    </a:solidFill>
                  </a:rPr>
                  <a:t>parameters are then sent to the magnet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control </a:t>
                </a:r>
                <a:r>
                  <a:rPr lang="en-CA" sz="1800" dirty="0">
                    <a:solidFill>
                      <a:schemeClr val="tx1"/>
                    </a:solidFill>
                  </a:rPr>
                  <a:t>system via EPICS to create a bump in the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e- beam</a:t>
                </a:r>
                <a:endParaRPr lang="en-CA" dirty="0" smtClean="0">
                  <a:solidFill>
                    <a:schemeClr val="tx1"/>
                  </a:solidFill>
                </a:endParaRPr>
              </a:p>
              <a:p>
                <a:pPr marL="214313" indent="-214313"/>
                <a:endParaRPr lang="en-CA" sz="1100" dirty="0" smtClean="0">
                  <a:solidFill>
                    <a:schemeClr val="tx1"/>
                  </a:solidFill>
                </a:endParaRPr>
              </a:p>
              <a:p>
                <a:pPr marL="214313" indent="-214313"/>
                <a:r>
                  <a:rPr lang="en-CA" sz="1800" dirty="0" smtClean="0">
                    <a:solidFill>
                      <a:schemeClr val="tx1"/>
                    </a:solidFill>
                  </a:rPr>
                  <a:t>After first two attempts, </a:t>
                </a:r>
                <a:r>
                  <a:rPr lang="en-CA" sz="1800" dirty="0">
                    <a:solidFill>
                      <a:schemeClr val="tx1"/>
                    </a:solidFill>
                  </a:rPr>
                  <a:t>optimization of the algorithm parameters,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in the third one the </a:t>
                </a:r>
                <a:r>
                  <a:rPr lang="en-CA" sz="1800" dirty="0">
                    <a:solidFill>
                      <a:schemeClr val="tx1"/>
                    </a:solidFill>
                  </a:rPr>
                  <a:t>feedback was able to smoothly minimize the </a:t>
                </a:r>
                <a:r>
                  <a:rPr lang="en-CA" sz="1800" dirty="0" smtClean="0">
                    <a:solidFill>
                      <a:schemeClr val="tx1"/>
                    </a:solidFill>
                  </a:rPr>
                  <a:t>offset</a:t>
                </a:r>
              </a:p>
            </p:txBody>
          </p:sp>
        </mc:Choice>
        <mc:Fallback xmlns="">
          <p:sp>
            <p:nvSpPr>
              <p:cNvPr id="2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124744"/>
                <a:ext cx="4479572" cy="4896544"/>
              </a:xfrm>
              <a:blipFill>
                <a:blip r:embed="rId3"/>
                <a:stretch>
                  <a:fillRect l="-816" t="-747" r="-190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AutoShape 3" descr="Star">
            <a:extLst>
              <a:ext uri="{FF2B5EF4-FFF2-40B4-BE49-F238E27FC236}">
                <a16:creationId xmlns:a16="http://schemas.microsoft.com/office/drawing/2014/main" id="{E7079E8E-A6C6-4554-891D-8FF01A88C2D1}"/>
              </a:ext>
            </a:extLst>
          </p:cNvPr>
          <p:cNvSpPr>
            <a:spLocks/>
          </p:cNvSpPr>
          <p:nvPr/>
        </p:nvSpPr>
        <p:spPr bwMode="auto">
          <a:xfrm>
            <a:off x="7678327" y="4947191"/>
            <a:ext cx="68172" cy="60216"/>
          </a:xfrm>
          <a:prstGeom prst="star5">
            <a:avLst/>
          </a:prstGeom>
          <a:solidFill>
            <a:srgbClr val="FFC000"/>
          </a:solidFill>
          <a:ln w="508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38100" dir="5400000" algn="ctr" rotWithShape="0">
              <a:srgbClr val="000000">
                <a:alpha val="34999"/>
              </a:srgbClr>
            </a:outerShdw>
          </a:effectLst>
        </p:spPr>
        <p:txBody>
          <a:bodyPr lIns="68578" tIns="68578" rIns="68578" bIns="68578" anchor="ctr"/>
          <a:lstStyle/>
          <a:p>
            <a:endParaRPr lang="en-US" altLang="en-US" sz="1350">
              <a:latin typeface="Apple Braille Outline 6 Dot" charset="0"/>
              <a:ea typeface="Apple Braille Outline 6 Dot" charset="0"/>
              <a:cs typeface="Apple Braille Outline 6 Dot" charset="0"/>
              <a:sym typeface="Apple Braille Outline 6 Dot" charset="0"/>
            </a:endParaRPr>
          </a:p>
        </p:txBody>
      </p:sp>
      <p:sp>
        <p:nvSpPr>
          <p:cNvPr id="31" name="AutoShape 3" descr="Star">
            <a:extLst>
              <a:ext uri="{FF2B5EF4-FFF2-40B4-BE49-F238E27FC236}">
                <a16:creationId xmlns:a16="http://schemas.microsoft.com/office/drawing/2014/main" id="{E7079E8E-A6C6-4554-891D-8FF01A88C2D1}"/>
              </a:ext>
            </a:extLst>
          </p:cNvPr>
          <p:cNvSpPr>
            <a:spLocks/>
          </p:cNvSpPr>
          <p:nvPr/>
        </p:nvSpPr>
        <p:spPr bwMode="auto">
          <a:xfrm>
            <a:off x="5451116" y="4947191"/>
            <a:ext cx="68172" cy="60216"/>
          </a:xfrm>
          <a:prstGeom prst="star5">
            <a:avLst/>
          </a:prstGeom>
          <a:solidFill>
            <a:srgbClr val="FFC000"/>
          </a:solidFill>
          <a:ln w="508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38100" dir="5400000" algn="ctr" rotWithShape="0">
              <a:srgbClr val="000000">
                <a:alpha val="34999"/>
              </a:srgbClr>
            </a:outerShdw>
          </a:effectLst>
        </p:spPr>
        <p:txBody>
          <a:bodyPr lIns="68578" tIns="68578" rIns="68578" bIns="68578" anchor="ctr"/>
          <a:lstStyle/>
          <a:p>
            <a:endParaRPr lang="en-US" altLang="en-US" sz="1350">
              <a:latin typeface="Apple Braille Outline 6 Dot" charset="0"/>
              <a:ea typeface="Apple Braille Outline 6 Dot" charset="0"/>
              <a:cs typeface="Apple Braille Outline 6 Dot" charset="0"/>
              <a:sym typeface="Apple Braille Outline 6 Dot" charset="0"/>
            </a:endParaRPr>
          </a:p>
        </p:txBody>
      </p:sp>
      <p:sp>
        <p:nvSpPr>
          <p:cNvPr id="33" name="AutoShape 3" descr="Star">
            <a:extLst>
              <a:ext uri="{FF2B5EF4-FFF2-40B4-BE49-F238E27FC236}">
                <a16:creationId xmlns:a16="http://schemas.microsoft.com/office/drawing/2014/main" id="{E7079E8E-A6C6-4554-891D-8FF01A88C2D1}"/>
              </a:ext>
            </a:extLst>
          </p:cNvPr>
          <p:cNvSpPr>
            <a:spLocks/>
          </p:cNvSpPr>
          <p:nvPr/>
        </p:nvSpPr>
        <p:spPr bwMode="auto">
          <a:xfrm>
            <a:off x="6648547" y="3640902"/>
            <a:ext cx="68172" cy="60216"/>
          </a:xfrm>
          <a:prstGeom prst="star5">
            <a:avLst/>
          </a:prstGeom>
          <a:solidFill>
            <a:srgbClr val="FFC000"/>
          </a:solidFill>
          <a:ln w="50800" cap="flat" cmpd="sng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76200" dist="38100" dir="5400000" algn="ctr" rotWithShape="0">
              <a:srgbClr val="000000">
                <a:alpha val="34999"/>
              </a:srgbClr>
            </a:outerShdw>
          </a:effectLst>
        </p:spPr>
        <p:txBody>
          <a:bodyPr lIns="68578" tIns="68578" rIns="68578" bIns="68578" anchor="ctr"/>
          <a:lstStyle/>
          <a:p>
            <a:endParaRPr lang="en-US" altLang="en-US" sz="1350">
              <a:latin typeface="Apple Braille Outline 6 Dot" charset="0"/>
              <a:ea typeface="Apple Braille Outline 6 Dot" charset="0"/>
              <a:cs typeface="Apple Braille Outline 6 Dot" charset="0"/>
              <a:sym typeface="Apple Braille Outline 6 Dot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805660" y="3337480"/>
                <a:ext cx="260370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sz="1350">
                        <a:solidFill>
                          <a:srgbClr val="0000FF"/>
                        </a:solidFill>
                        <a:latin typeface="Cambria Math"/>
                      </a:rPr>
                      <m:t>Δ</m:t>
                    </m:r>
                    <m:r>
                      <a:rPr lang="en-CA" sz="1350" i="1">
                        <a:solidFill>
                          <a:srgbClr val="0000FF"/>
                        </a:solidFill>
                        <a:latin typeface="Cambria Math"/>
                      </a:rPr>
                      <m:t>𝑥</m:t>
                    </m:r>
                    <m:r>
                      <a:rPr lang="en-US" sz="13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3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sz="13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35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sz="1350" dirty="0"/>
                  <a:t>,</a:t>
                </a:r>
                <a:r>
                  <a:rPr lang="en-CA" sz="1350" dirty="0">
                    <a:solidFill>
                      <a:srgbClr val="0000FF"/>
                    </a:solidFill>
                  </a:rPr>
                  <a:t> </a:t>
                </a:r>
                <a:r>
                  <a:rPr lang="en-CA" sz="1350" dirty="0">
                    <a:solidFill>
                      <a:srgbClr val="FF0000"/>
                    </a:solidFill>
                  </a:rPr>
                  <a:t>Magnitude [V] </a:t>
                </a:r>
                <a:r>
                  <a:rPr lang="en-CA" sz="1350" dirty="0"/>
                  <a:t>vs Time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5660" y="3337480"/>
                <a:ext cx="2603701" cy="300082"/>
              </a:xfrm>
              <a:prstGeom prst="rect">
                <a:avLst/>
              </a:prstGeom>
              <a:blipFill>
                <a:blip r:embed="rId4"/>
                <a:stretch>
                  <a:fillRect t="-2000" b="-1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Shape 461"/>
          <p:cNvSpPr/>
          <p:nvPr/>
        </p:nvSpPr>
        <p:spPr>
          <a:xfrm>
            <a:off x="5704294" y="2403255"/>
            <a:ext cx="887276" cy="256242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38" name="Shape 462"/>
          <p:cNvSpPr/>
          <p:nvPr/>
        </p:nvSpPr>
        <p:spPr>
          <a:xfrm>
            <a:off x="6742219" y="2087096"/>
            <a:ext cx="887276" cy="256242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cxnSp>
        <p:nvCxnSpPr>
          <p:cNvPr id="39" name="Shape 463"/>
          <p:cNvCxnSpPr/>
          <p:nvPr/>
        </p:nvCxnSpPr>
        <p:spPr>
          <a:xfrm flipV="1">
            <a:off x="5723083" y="2705963"/>
            <a:ext cx="849698" cy="5393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0" name="Shape 464"/>
          <p:cNvCxnSpPr/>
          <p:nvPr/>
        </p:nvCxnSpPr>
        <p:spPr>
          <a:xfrm flipH="1">
            <a:off x="6742219" y="2705963"/>
            <a:ext cx="887276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1" name="Shape 468"/>
          <p:cNvSpPr txBox="1"/>
          <p:nvPr/>
        </p:nvSpPr>
        <p:spPr>
          <a:xfrm>
            <a:off x="7030738" y="1806899"/>
            <a:ext cx="310238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e+</a:t>
            </a:r>
            <a:endParaRPr sz="1350" dirty="0"/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7777257" y="2185074"/>
            <a:ext cx="0" cy="3485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791852" y="2232429"/>
                <a:ext cx="16050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350">
                          <a:latin typeface="Cambria Math"/>
                        </a:rPr>
                        <m:t>Δ</m:t>
                      </m:r>
                      <m:r>
                        <a:rPr lang="en-CA" sz="1350" i="1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CA" sz="135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1852" y="2232429"/>
                <a:ext cx="160507" cy="300082"/>
              </a:xfrm>
              <a:prstGeom prst="rect">
                <a:avLst/>
              </a:prstGeom>
              <a:blipFill>
                <a:blip r:embed="rId5"/>
                <a:stretch>
                  <a:fillRect r="-925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hape 463"/>
          <p:cNvCxnSpPr/>
          <p:nvPr/>
        </p:nvCxnSpPr>
        <p:spPr>
          <a:xfrm flipV="1">
            <a:off x="5639733" y="2540961"/>
            <a:ext cx="2407475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6049134" y="2756980"/>
                <a:ext cx="188327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CA" sz="1350">
                          <a:latin typeface="Cambria Math"/>
                        </a:rPr>
                        <m:t>Δ</m:t>
                      </m:r>
                      <m:r>
                        <a:rPr lang="en-CA" sz="1350" i="1">
                          <a:latin typeface="Cambria Math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35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𝜋</m:t>
                      </m:r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35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134" y="2756980"/>
                <a:ext cx="1883272" cy="300082"/>
              </a:xfrm>
              <a:prstGeom prst="rect">
                <a:avLst/>
              </a:prstGeom>
              <a:blipFill>
                <a:blip r:embed="rId6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Shape 467"/>
          <p:cNvSpPr txBox="1"/>
          <p:nvPr/>
        </p:nvSpPr>
        <p:spPr>
          <a:xfrm>
            <a:off x="5990809" y="2087299"/>
            <a:ext cx="331067" cy="170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r>
              <a:rPr lang="en-US" sz="1350" dirty="0"/>
              <a:t>e-</a:t>
            </a:r>
            <a:endParaRPr sz="135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556482" y="3593306"/>
            <a:ext cx="0" cy="14744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461182" y="4341341"/>
            <a:ext cx="32113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35158" y="3593306"/>
            <a:ext cx="0" cy="14744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936978" y="5120630"/>
            <a:ext cx="5341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350" dirty="0"/>
              <a:t>Time</a:t>
            </a:r>
            <a:endParaRPr lang="en-US" sz="1350" dirty="0"/>
          </a:p>
        </p:txBody>
      </p:sp>
      <p:sp>
        <p:nvSpPr>
          <p:cNvPr id="5" name="ZoneTexte 4"/>
          <p:cNvSpPr txBox="1"/>
          <p:nvPr/>
        </p:nvSpPr>
        <p:spPr>
          <a:xfrm>
            <a:off x="251520" y="6021288"/>
            <a:ext cx="830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Further tests </a:t>
            </a:r>
            <a:r>
              <a:rPr lang="en-US" dirty="0" smtClean="0"/>
              <a:t>in </a:t>
            </a:r>
            <a:r>
              <a:rPr lang="en-US" dirty="0"/>
              <a:t>Phase 2 &amp; 3 </a:t>
            </a:r>
            <a:r>
              <a:rPr lang="en-US" dirty="0" smtClean="0"/>
              <a:t>have exhibited some coupling effects between </a:t>
            </a:r>
            <a:r>
              <a:rPr lang="en-US" dirty="0"/>
              <a:t>X and Y feedback </a:t>
            </a:r>
            <a:r>
              <a:rPr lang="en-US" dirty="0" smtClean="0"/>
              <a:t>systems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to be solved for operation at design parameters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7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577371"/>
            <a:ext cx="3496486" cy="195352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07504" y="116632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Belle-II @ </a:t>
            </a:r>
            <a:r>
              <a:rPr lang="en-US" sz="3200" dirty="0" err="1" smtClean="0">
                <a:solidFill>
                  <a:srgbClr val="0000CC"/>
                </a:solidFill>
              </a:rPr>
              <a:t>SuperKEKB</a:t>
            </a:r>
            <a:r>
              <a:rPr lang="en-US" sz="3200" dirty="0" smtClean="0">
                <a:solidFill>
                  <a:srgbClr val="0000CC"/>
                </a:solidFill>
              </a:rPr>
              <a:t> physics motivation</a:t>
            </a:r>
            <a:endParaRPr lang="fr-FR" sz="3200" dirty="0">
              <a:solidFill>
                <a:srgbClr val="0000CC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99121" y="753378"/>
            <a:ext cx="8568952" cy="15234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Discover new physics via precision searches for deviations from SM predictions induced by new particles appearing in higher order quantum corrections   </a:t>
            </a:r>
          </a:p>
          <a:p>
            <a:endParaRPr lang="en-US" sz="6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Precision measurements of CKM matrix elements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Rare / forbidden B, D, </a:t>
            </a:r>
            <a:r>
              <a:rPr lang="el-GR" sz="1200" dirty="0" smtClean="0"/>
              <a:t>τ</a:t>
            </a:r>
            <a:r>
              <a:rPr lang="en-US" sz="1200" dirty="0" smtClean="0"/>
              <a:t> decays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Dark sector searches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smtClean="0"/>
              <a:t>….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67544" y="2195572"/>
            <a:ext cx="396044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66"/>
                </a:solidFill>
              </a:rPr>
              <a:t>1</a:t>
            </a:r>
            <a:r>
              <a:rPr lang="en-US" baseline="30000" dirty="0" smtClean="0">
                <a:solidFill>
                  <a:srgbClr val="FF0066"/>
                </a:solidFill>
              </a:rPr>
              <a:t>st</a:t>
            </a:r>
            <a:r>
              <a:rPr lang="en-US" dirty="0" smtClean="0">
                <a:solidFill>
                  <a:srgbClr val="FF0066"/>
                </a:solidFill>
              </a:rPr>
              <a:t> B-B like event during 1</a:t>
            </a:r>
            <a:r>
              <a:rPr lang="en-US" baseline="30000" dirty="0" smtClean="0">
                <a:solidFill>
                  <a:srgbClr val="FF0066"/>
                </a:solidFill>
              </a:rPr>
              <a:t>st</a:t>
            </a:r>
            <a:r>
              <a:rPr lang="en-US" dirty="0" smtClean="0">
                <a:solidFill>
                  <a:srgbClr val="FF0066"/>
                </a:solidFill>
              </a:rPr>
              <a:t> physics run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107504" y="4530893"/>
            <a:ext cx="8928992" cy="23544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Belle II publications:</a:t>
            </a:r>
          </a:p>
          <a:p>
            <a:endParaRPr lang="en-US" sz="300" dirty="0" smtClean="0">
              <a:solidFill>
                <a:srgbClr val="0000CC"/>
              </a:solidFill>
            </a:endParaRPr>
          </a:p>
          <a:p>
            <a:pPr marL="342900" indent="-342900">
              <a:buFontTx/>
              <a:buAutoNum type="arabicPeriod"/>
            </a:pPr>
            <a:r>
              <a:rPr lang="en-US" sz="1100" dirty="0" smtClean="0">
                <a:solidFill>
                  <a:srgbClr val="0000CC"/>
                </a:solidFill>
              </a:rPr>
              <a:t>“Measurement of the integrated luminosity of the Phase 2 data of the Belle II experiment”, </a:t>
            </a:r>
            <a:r>
              <a:rPr lang="fr-FR" sz="1100" i="1" dirty="0" err="1" smtClean="0"/>
              <a:t>Chin.Phys.C</a:t>
            </a:r>
            <a:r>
              <a:rPr lang="fr-FR" sz="1100" dirty="0" smtClean="0"/>
              <a:t> 44 (2020) 2, 021001</a:t>
            </a:r>
            <a:endParaRPr lang="en-US" sz="1100" dirty="0" smtClean="0">
              <a:solidFill>
                <a:srgbClr val="0000CC"/>
              </a:solidFill>
            </a:endParaRPr>
          </a:p>
          <a:p>
            <a:pPr marL="342900" indent="-342900">
              <a:buAutoNum type="arabicPeriod"/>
            </a:pPr>
            <a:r>
              <a:rPr lang="en-US" sz="1100" dirty="0" smtClean="0">
                <a:solidFill>
                  <a:srgbClr val="0000CC"/>
                </a:solidFill>
              </a:rPr>
              <a:t>“Search for an invisibly decaying Z′ boson at Belle II in </a:t>
            </a:r>
            <a:r>
              <a:rPr lang="en-US" sz="1100" dirty="0" err="1" smtClean="0">
                <a:solidFill>
                  <a:srgbClr val="0000CC"/>
                </a:solidFill>
              </a:rPr>
              <a:t>e+e</a:t>
            </a:r>
            <a:r>
              <a:rPr lang="en-US" sz="1100" dirty="0" smtClean="0">
                <a:solidFill>
                  <a:srgbClr val="0000CC"/>
                </a:solidFill>
              </a:rPr>
              <a:t>−→</a:t>
            </a:r>
            <a:r>
              <a:rPr lang="el-GR" sz="1100" dirty="0" smtClean="0">
                <a:solidFill>
                  <a:srgbClr val="0000CC"/>
                </a:solidFill>
              </a:rPr>
              <a:t>μ+μ−(</a:t>
            </a:r>
            <a:r>
              <a:rPr lang="en-US" sz="1100" dirty="0" smtClean="0">
                <a:solidFill>
                  <a:srgbClr val="0000CC"/>
                </a:solidFill>
              </a:rPr>
              <a:t>e</a:t>
            </a:r>
            <a:r>
              <a:rPr lang="en-US" sz="1000" dirty="0" smtClean="0">
                <a:solidFill>
                  <a:srgbClr val="0000CC"/>
                </a:solidFill>
              </a:rPr>
              <a:t>±</a:t>
            </a:r>
            <a:r>
              <a:rPr lang="el-GR" sz="1100" dirty="0" smtClean="0">
                <a:solidFill>
                  <a:srgbClr val="0000CC"/>
                </a:solidFill>
              </a:rPr>
              <a:t>μ</a:t>
            </a:r>
            <a:r>
              <a:rPr lang="el-GR" sz="700" dirty="0" smtClean="0">
                <a:solidFill>
                  <a:srgbClr val="0000CC"/>
                </a:solidFill>
              </a:rPr>
              <a:t>∓</a:t>
            </a:r>
            <a:r>
              <a:rPr lang="el-GR" sz="1100" dirty="0" smtClean="0">
                <a:solidFill>
                  <a:srgbClr val="0000CC"/>
                </a:solidFill>
              </a:rPr>
              <a:t>) </a:t>
            </a:r>
            <a:r>
              <a:rPr lang="en-US" sz="1100" dirty="0" smtClean="0">
                <a:solidFill>
                  <a:srgbClr val="0000CC"/>
                </a:solidFill>
              </a:rPr>
              <a:t>plus missing energy final states”, </a:t>
            </a:r>
            <a:r>
              <a:rPr lang="en-US" sz="1100" i="1" dirty="0" err="1" smtClean="0"/>
              <a:t>Phys.Rev.Lett</a:t>
            </a:r>
            <a:r>
              <a:rPr lang="en-US" sz="1100" i="1" dirty="0" smtClean="0"/>
              <a:t>.</a:t>
            </a:r>
            <a:r>
              <a:rPr lang="en-US" sz="1100" dirty="0" smtClean="0"/>
              <a:t> 124 (2020) 14, 141801</a:t>
            </a:r>
          </a:p>
          <a:p>
            <a:pPr marL="342900" indent="-342900">
              <a:buAutoNum type="arabicPeriod"/>
            </a:pPr>
            <a:r>
              <a:rPr lang="en-US" sz="1100" dirty="0" smtClean="0">
                <a:solidFill>
                  <a:srgbClr val="0000CC"/>
                </a:solidFill>
              </a:rPr>
              <a:t>“Search for </a:t>
            </a:r>
            <a:r>
              <a:rPr lang="en-US" sz="1100" dirty="0" err="1" smtClean="0">
                <a:solidFill>
                  <a:srgbClr val="0000CC"/>
                </a:solidFill>
              </a:rPr>
              <a:t>Axion</a:t>
            </a:r>
            <a:r>
              <a:rPr lang="en-US" sz="1100" dirty="0" smtClean="0">
                <a:solidFill>
                  <a:srgbClr val="0000CC"/>
                </a:solidFill>
              </a:rPr>
              <a:t>-Like Particles produced in </a:t>
            </a:r>
            <a:r>
              <a:rPr lang="en-US" sz="1100" dirty="0" err="1" smtClean="0">
                <a:solidFill>
                  <a:srgbClr val="0000CC"/>
                </a:solidFill>
              </a:rPr>
              <a:t>e+e</a:t>
            </a:r>
            <a:r>
              <a:rPr lang="en-US" sz="1100" dirty="0" smtClean="0">
                <a:solidFill>
                  <a:srgbClr val="0000CC"/>
                </a:solidFill>
              </a:rPr>
              <a:t>− collisions at Belle II”, </a:t>
            </a:r>
            <a:r>
              <a:rPr lang="en-US" sz="1100" i="1" dirty="0" err="1" smtClean="0"/>
              <a:t>Phys.Rev.Lett</a:t>
            </a:r>
            <a:r>
              <a:rPr lang="en-US" sz="1100" i="1" dirty="0" smtClean="0"/>
              <a:t>.</a:t>
            </a:r>
            <a:r>
              <a:rPr lang="en-US" sz="1100" dirty="0" smtClean="0"/>
              <a:t> 125 (2020) 16, </a:t>
            </a:r>
            <a:r>
              <a:rPr lang="en-US" sz="1100" dirty="0" smtClean="0"/>
              <a:t>161806</a:t>
            </a:r>
          </a:p>
          <a:p>
            <a:pPr marL="342900" indent="-342900">
              <a:buAutoNum type="arabicPeriod"/>
            </a:pPr>
            <a:r>
              <a:rPr lang="en-US" sz="1100" dirty="0" smtClean="0">
                <a:solidFill>
                  <a:srgbClr val="0000FF"/>
                </a:solidFill>
              </a:rPr>
              <a:t>“Search </a:t>
            </a:r>
            <a:r>
              <a:rPr lang="en-US" sz="1100" dirty="0">
                <a:solidFill>
                  <a:srgbClr val="0000FF"/>
                </a:solidFill>
              </a:rPr>
              <a:t>for B+→</a:t>
            </a:r>
            <a:r>
              <a:rPr lang="en-US" sz="1100" dirty="0" err="1">
                <a:solidFill>
                  <a:srgbClr val="0000FF"/>
                </a:solidFill>
              </a:rPr>
              <a:t>K+νν</a:t>
            </a:r>
            <a:r>
              <a:rPr lang="en-US" sz="1100" dirty="0">
                <a:solidFill>
                  <a:srgbClr val="0000FF"/>
                </a:solidFill>
              </a:rPr>
              <a:t>¯ decays using an inclusive tagging method at Belle </a:t>
            </a:r>
            <a:r>
              <a:rPr lang="en-US" sz="1100" dirty="0" smtClean="0">
                <a:solidFill>
                  <a:srgbClr val="0000FF"/>
                </a:solidFill>
              </a:rPr>
              <a:t>II”</a:t>
            </a:r>
            <a:r>
              <a:rPr lang="en-US" sz="1100" dirty="0" smtClean="0"/>
              <a:t>, </a:t>
            </a:r>
            <a:r>
              <a:rPr lang="en-US" sz="1100" dirty="0"/>
              <a:t>accepted for publication in PRL</a:t>
            </a:r>
            <a:endParaRPr lang="en-US" sz="1100" dirty="0" smtClean="0"/>
          </a:p>
          <a:p>
            <a:pPr marL="342900" indent="-342900">
              <a:buAutoNum type="arabicPeriod"/>
            </a:pPr>
            <a:r>
              <a:rPr lang="en-US" sz="1100" dirty="0" smtClean="0">
                <a:solidFill>
                  <a:srgbClr val="0000FF"/>
                </a:solidFill>
              </a:rPr>
              <a:t>“Precise </a:t>
            </a:r>
            <a:r>
              <a:rPr lang="en-US" sz="1100" dirty="0">
                <a:solidFill>
                  <a:srgbClr val="0000FF"/>
                </a:solidFill>
              </a:rPr>
              <a:t>measurement of the D0 and D+ lifetimes at Belle </a:t>
            </a:r>
            <a:r>
              <a:rPr lang="en-US" sz="1100" dirty="0" smtClean="0">
                <a:solidFill>
                  <a:srgbClr val="0000FF"/>
                </a:solidFill>
              </a:rPr>
              <a:t>II”</a:t>
            </a:r>
            <a:r>
              <a:rPr lang="en-US" sz="1100" dirty="0" smtClean="0"/>
              <a:t>, </a:t>
            </a:r>
            <a:r>
              <a:rPr lang="en-US" sz="1100" dirty="0"/>
              <a:t>accepted for publication in PRL</a:t>
            </a:r>
            <a:endParaRPr lang="en-US" sz="1100" dirty="0" smtClean="0"/>
          </a:p>
          <a:p>
            <a:pPr marL="342900" indent="-342900">
              <a:buAutoNum type="arabicPeriod"/>
            </a:pPr>
            <a:r>
              <a:rPr lang="en-US" sz="1100" dirty="0" smtClean="0">
                <a:solidFill>
                  <a:srgbClr val="0000FF"/>
                </a:solidFill>
              </a:rPr>
              <a:t>“Combined </a:t>
            </a:r>
            <a:r>
              <a:rPr lang="en-US" sz="1100" dirty="0">
                <a:solidFill>
                  <a:srgbClr val="0000FF"/>
                </a:solidFill>
              </a:rPr>
              <a:t>analysis of Belle and Belle II data to determine the CKM angle ϕ3 using B+→D(K0Sh+h−)h+ </a:t>
            </a:r>
            <a:r>
              <a:rPr lang="en-US" sz="1100" dirty="0" smtClean="0">
                <a:solidFill>
                  <a:srgbClr val="0000FF"/>
                </a:solidFill>
              </a:rPr>
              <a:t>decays”</a:t>
            </a:r>
            <a:r>
              <a:rPr lang="en-US" sz="1100" dirty="0" smtClean="0"/>
              <a:t>, submitted to JHEP</a:t>
            </a:r>
          </a:p>
          <a:p>
            <a:pPr marL="342900" indent="-342900">
              <a:buAutoNum type="arabicPeriod"/>
            </a:pPr>
            <a:r>
              <a:rPr lang="en-US" sz="1100" dirty="0" smtClean="0"/>
              <a:t>…..</a:t>
            </a:r>
            <a:endParaRPr lang="en-US" sz="1100" dirty="0" smtClean="0"/>
          </a:p>
          <a:p>
            <a:endParaRPr lang="en-US" sz="900" dirty="0"/>
          </a:p>
          <a:p>
            <a:r>
              <a:rPr lang="en-US" sz="1400" dirty="0" smtClean="0"/>
              <a:t>Talks at this </a:t>
            </a:r>
            <a:r>
              <a:rPr lang="en-US" sz="1400" dirty="0" smtClean="0"/>
              <a:t>workshop on Friday </a:t>
            </a:r>
            <a:r>
              <a:rPr lang="en-US" sz="1400" dirty="0"/>
              <a:t>29 October  :</a:t>
            </a:r>
            <a:endParaRPr lang="en-US" sz="1400" dirty="0" smtClean="0"/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rgbClr val="008000"/>
                </a:solidFill>
              </a:rPr>
              <a:t>Status of Belle II </a:t>
            </a:r>
            <a:r>
              <a:rPr lang="en-US" sz="1400" dirty="0" smtClean="0">
                <a:solidFill>
                  <a:srgbClr val="008000"/>
                </a:solidFill>
              </a:rPr>
              <a:t>– Karim TRABELSI        </a:t>
            </a:r>
            <a:r>
              <a:rPr lang="en-US" sz="1400" dirty="0" smtClean="0">
                <a:solidFill>
                  <a:srgbClr val="008000"/>
                </a:solidFill>
              </a:rPr>
              <a:t>                                                   </a:t>
            </a:r>
            <a:r>
              <a:rPr lang="en-US" sz="1400" dirty="0" smtClean="0"/>
              <a:t>11:10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rgbClr val="FF6600"/>
                </a:solidFill>
              </a:rPr>
              <a:t>Beam polarization and tau-physics at </a:t>
            </a:r>
            <a:r>
              <a:rPr lang="en-US" sz="1400" dirty="0" smtClean="0">
                <a:solidFill>
                  <a:srgbClr val="FF6600"/>
                </a:solidFill>
              </a:rPr>
              <a:t>Belle –</a:t>
            </a:r>
            <a:r>
              <a:rPr lang="en-US" sz="1400" dirty="0">
                <a:solidFill>
                  <a:srgbClr val="FF6600"/>
                </a:solidFill>
              </a:rPr>
              <a:t> </a:t>
            </a:r>
            <a:r>
              <a:rPr lang="en-US" sz="1400" dirty="0" err="1" smtClean="0">
                <a:solidFill>
                  <a:srgbClr val="FF6600"/>
                </a:solidFill>
              </a:rPr>
              <a:t>Aurélien</a:t>
            </a:r>
            <a:r>
              <a:rPr lang="en-US" sz="1400" dirty="0" smtClean="0">
                <a:solidFill>
                  <a:srgbClr val="FF6600"/>
                </a:solidFill>
              </a:rPr>
              <a:t> MARTENS     </a:t>
            </a:r>
            <a:r>
              <a:rPr lang="en-US" sz="1400" dirty="0" smtClean="0"/>
              <a:t>11:30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355976" y="1484784"/>
            <a:ext cx="4680520" cy="338554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006600"/>
                </a:solidFill>
              </a:rPr>
              <a:t>s</a:t>
            </a:r>
            <a:r>
              <a:rPr lang="fr-FR" sz="1600" dirty="0" err="1" smtClean="0">
                <a:solidFill>
                  <a:srgbClr val="006600"/>
                </a:solidFill>
              </a:rPr>
              <a:t>pecification</a:t>
            </a:r>
            <a:r>
              <a:rPr lang="fr-FR" sz="1600" dirty="0" smtClean="0">
                <a:solidFill>
                  <a:srgbClr val="006600"/>
                </a:solidFill>
              </a:rPr>
              <a:t>: × 40 </a:t>
            </a:r>
            <a:r>
              <a:rPr lang="fr-FR" sz="1600" dirty="0" err="1" smtClean="0">
                <a:solidFill>
                  <a:srgbClr val="006600"/>
                </a:solidFill>
              </a:rPr>
              <a:t>peak</a:t>
            </a:r>
            <a:r>
              <a:rPr lang="fr-FR" sz="1600" dirty="0" smtClean="0">
                <a:solidFill>
                  <a:srgbClr val="006600"/>
                </a:solidFill>
              </a:rPr>
              <a:t> </a:t>
            </a:r>
            <a:r>
              <a:rPr lang="fr-FR" sz="1600" dirty="0" err="1" smtClean="0">
                <a:solidFill>
                  <a:srgbClr val="006600"/>
                </a:solidFill>
              </a:rPr>
              <a:t>luminosity</a:t>
            </a:r>
            <a:r>
              <a:rPr lang="fr-FR" sz="1600" dirty="0" smtClean="0">
                <a:solidFill>
                  <a:srgbClr val="006600"/>
                </a:solidFill>
              </a:rPr>
              <a:t> of KEKB  </a:t>
            </a:r>
            <a:r>
              <a:rPr lang="fr-FR" sz="1600" dirty="0" smtClean="0">
                <a:solidFill>
                  <a:srgbClr val="006600"/>
                </a:solidFill>
                <a:sym typeface="Wingdings" panose="05000000000000000000" pitchFamily="2" charset="2"/>
              </a:rPr>
              <a:t> 50 ab</a:t>
            </a:r>
            <a:r>
              <a:rPr lang="fr-FR" sz="1600" baseline="30000" dirty="0" smtClean="0">
                <a:solidFill>
                  <a:srgbClr val="006600"/>
                </a:solidFill>
                <a:sym typeface="Wingdings" panose="05000000000000000000" pitchFamily="2" charset="2"/>
              </a:rPr>
              <a:t>-1</a:t>
            </a:r>
            <a:r>
              <a:rPr lang="fr-FR" sz="1600" baseline="30000" dirty="0" smtClean="0">
                <a:solidFill>
                  <a:srgbClr val="006600"/>
                </a:solidFill>
              </a:rPr>
              <a:t> </a:t>
            </a:r>
            <a:endParaRPr lang="fr-FR" sz="1600" baseline="30000" dirty="0">
              <a:solidFill>
                <a:srgbClr val="0066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818" y="1988839"/>
            <a:ext cx="3535614" cy="27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6083639" cy="57606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07504" y="116632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KEKB ↔ </a:t>
            </a:r>
            <a:r>
              <a:rPr lang="en-US" sz="3200" dirty="0" err="1" smtClean="0">
                <a:solidFill>
                  <a:srgbClr val="0000CC"/>
                </a:solidFill>
              </a:rPr>
              <a:t>SuperKEKB</a:t>
            </a:r>
            <a:r>
              <a:rPr lang="en-US" sz="3200" dirty="0" smtClean="0">
                <a:solidFill>
                  <a:srgbClr val="0000CC"/>
                </a:solidFill>
              </a:rPr>
              <a:t> parameters</a:t>
            </a:r>
            <a:endParaRPr lang="fr-FR" sz="3200" dirty="0">
              <a:solidFill>
                <a:srgbClr val="0000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520" y="2132856"/>
            <a:ext cx="6192688" cy="36004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51520" y="2492896"/>
            <a:ext cx="6192688" cy="216023"/>
          </a:xfrm>
          <a:prstGeom prst="rect">
            <a:avLst/>
          </a:prstGeom>
          <a:noFill/>
          <a:ln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51520" y="2708920"/>
            <a:ext cx="6192688" cy="21602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00C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2924944"/>
            <a:ext cx="6192688" cy="360040"/>
          </a:xfrm>
          <a:prstGeom prst="rect">
            <a:avLst/>
          </a:prstGeom>
          <a:noFill/>
          <a:ln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51520" y="4077072"/>
            <a:ext cx="6192688" cy="216024"/>
          </a:xfrm>
          <a:prstGeom prst="rect">
            <a:avLst/>
          </a:prstGeom>
          <a:noFill/>
          <a:ln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51520" y="4293096"/>
            <a:ext cx="6192688" cy="360040"/>
          </a:xfrm>
          <a:prstGeom prst="rect">
            <a:avLst/>
          </a:prstGeom>
          <a:noFill/>
          <a:ln>
            <a:solidFill>
              <a:srgbClr val="CC33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948264" y="2636912"/>
            <a:ext cx="16561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CC"/>
                </a:solidFill>
              </a:rPr>
              <a:t>× 1/20 </a:t>
            </a:r>
            <a:r>
              <a:rPr lang="el-GR" sz="1600" dirty="0" smtClean="0">
                <a:solidFill>
                  <a:srgbClr val="0000CC"/>
                </a:solidFill>
              </a:rPr>
              <a:t>β</a:t>
            </a:r>
            <a:r>
              <a:rPr lang="en-US" sz="1600" baseline="-25000" dirty="0" smtClean="0">
                <a:solidFill>
                  <a:srgbClr val="0000CC"/>
                </a:solidFill>
              </a:rPr>
              <a:t>y</a:t>
            </a:r>
            <a:r>
              <a:rPr lang="fr-FR" sz="1600" baseline="30000" dirty="0" smtClean="0">
                <a:solidFill>
                  <a:srgbClr val="0000CC"/>
                </a:solidFill>
              </a:rPr>
              <a:t> </a:t>
            </a:r>
            <a:endParaRPr lang="fr-FR" sz="1600" baseline="30000" dirty="0">
              <a:solidFill>
                <a:srgbClr val="0000CC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804248" y="4005064"/>
            <a:ext cx="19442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CC3300"/>
                </a:solidFill>
              </a:rPr>
              <a:t>× 2-3 </a:t>
            </a:r>
            <a:r>
              <a:rPr lang="fr-FR" sz="1600" dirty="0" err="1" smtClean="0">
                <a:solidFill>
                  <a:srgbClr val="CC3300"/>
                </a:solidFill>
              </a:rPr>
              <a:t>beam</a:t>
            </a:r>
            <a:r>
              <a:rPr lang="fr-FR" sz="1600" dirty="0" smtClean="0">
                <a:solidFill>
                  <a:srgbClr val="CC3300"/>
                </a:solidFill>
              </a:rPr>
              <a:t> </a:t>
            </a:r>
            <a:r>
              <a:rPr lang="fr-FR" sz="1600" dirty="0" err="1" smtClean="0">
                <a:solidFill>
                  <a:srgbClr val="CC3300"/>
                </a:solidFill>
              </a:rPr>
              <a:t>currents</a:t>
            </a:r>
            <a:r>
              <a:rPr lang="fr-FR" sz="1600" baseline="30000" dirty="0" smtClean="0">
                <a:solidFill>
                  <a:srgbClr val="CC3300"/>
                </a:solidFill>
              </a:rPr>
              <a:t> </a:t>
            </a:r>
            <a:endParaRPr lang="fr-FR" sz="1600" baseline="30000" dirty="0">
              <a:solidFill>
                <a:srgbClr val="CC33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588224" y="6309320"/>
            <a:ext cx="226928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CC"/>
                </a:solidFill>
                <a:sym typeface="Wingdings" panose="05000000000000000000" pitchFamily="2" charset="2"/>
              </a:rPr>
              <a:t> </a:t>
            </a:r>
            <a:r>
              <a:rPr lang="fr-FR" sz="1600" dirty="0" smtClean="0">
                <a:solidFill>
                  <a:srgbClr val="0000CC"/>
                </a:solidFill>
              </a:rPr>
              <a:t>× 40 </a:t>
            </a:r>
            <a:r>
              <a:rPr lang="en-US" sz="1600" dirty="0" smtClean="0">
                <a:solidFill>
                  <a:srgbClr val="0000CC"/>
                </a:solidFill>
              </a:rPr>
              <a:t>peak luminosity</a:t>
            </a:r>
            <a:r>
              <a:rPr lang="fr-FR" sz="1600" baseline="30000" dirty="0" smtClean="0">
                <a:solidFill>
                  <a:srgbClr val="0000CC"/>
                </a:solidFill>
              </a:rPr>
              <a:t> </a:t>
            </a:r>
            <a:endParaRPr lang="fr-FR" sz="1600" baseline="30000" dirty="0">
              <a:solidFill>
                <a:srgbClr val="0000CC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020272" y="2996952"/>
            <a:ext cx="1512168" cy="687368"/>
          </a:xfrm>
          <a:prstGeom prst="rect">
            <a:avLst/>
          </a:prstGeom>
          <a:noFill/>
          <a:ln w="19050">
            <a:solidFill>
              <a:srgbClr val="0000CC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σ</a:t>
            </a:r>
            <a:r>
              <a:rPr lang="en-US" sz="1600" baseline="-25000" dirty="0" smtClean="0"/>
              <a:t>y  </a:t>
            </a:r>
            <a:r>
              <a:rPr lang="en-US" sz="1600" dirty="0" smtClean="0"/>
              <a:t>≈ 50-60 nm</a:t>
            </a:r>
          </a:p>
          <a:p>
            <a:pPr algn="ctr"/>
            <a:endParaRPr lang="en-US" sz="1600" baseline="30000" dirty="0"/>
          </a:p>
          <a:p>
            <a:pPr algn="ctr"/>
            <a:r>
              <a:rPr lang="en-US" sz="1200" dirty="0" smtClean="0"/>
              <a:t>(similar as ILC/ATF2)</a:t>
            </a:r>
            <a:r>
              <a:rPr lang="fr-FR" sz="1200" dirty="0" smtClean="0"/>
              <a:t> </a:t>
            </a:r>
            <a:endParaRPr lang="fr-FR" sz="1200" dirty="0"/>
          </a:p>
        </p:txBody>
      </p:sp>
      <p:sp>
        <p:nvSpPr>
          <p:cNvPr id="19" name="Rectangle 18"/>
          <p:cNvSpPr/>
          <p:nvPr/>
        </p:nvSpPr>
        <p:spPr>
          <a:xfrm>
            <a:off x="251520" y="6021288"/>
            <a:ext cx="6192688" cy="216023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732240" y="5733256"/>
            <a:ext cx="2285562" cy="523220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  <p:txBody>
          <a:bodyPr wrap="none">
            <a:spAutoFit/>
          </a:bodyPr>
          <a:lstStyle/>
          <a:p>
            <a:r>
              <a:rPr lang="fr-FR" sz="1400" dirty="0" err="1" smtClean="0"/>
              <a:t>similar</a:t>
            </a:r>
            <a:r>
              <a:rPr lang="fr-FR" sz="1400" dirty="0" smtClean="0"/>
              <a:t> </a:t>
            </a:r>
            <a:r>
              <a:rPr lang="fr-FR" sz="1400" dirty="0" err="1" smtClean="0"/>
              <a:t>beam-beam</a:t>
            </a:r>
            <a:r>
              <a:rPr lang="fr-FR" sz="1400" dirty="0" smtClean="0"/>
              <a:t> </a:t>
            </a:r>
            <a:r>
              <a:rPr lang="fr-FR" sz="1400" dirty="0" err="1" smtClean="0"/>
              <a:t>strength</a:t>
            </a:r>
            <a:r>
              <a:rPr lang="fr-FR" sz="1400" dirty="0" smtClean="0"/>
              <a:t> </a:t>
            </a:r>
          </a:p>
          <a:p>
            <a:r>
              <a:rPr lang="fr-FR" sz="1400" dirty="0"/>
              <a:t> </a:t>
            </a:r>
            <a:r>
              <a:rPr lang="fr-FR" sz="1400" dirty="0" smtClean="0"/>
              <a:t>                (tune-shift)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3814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6" grpId="0" animBg="1"/>
      <p:bldP spid="19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7504" y="-27384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</a:rPr>
              <a:t>N</a:t>
            </a:r>
            <a:r>
              <a:rPr lang="en-US" sz="3200" dirty="0" err="1" smtClean="0">
                <a:solidFill>
                  <a:srgbClr val="0000CC"/>
                </a:solidFill>
              </a:rPr>
              <a:t>anobeam</a:t>
            </a:r>
            <a:r>
              <a:rPr lang="en-US" sz="3200" dirty="0" smtClean="0">
                <a:solidFill>
                  <a:srgbClr val="0000CC"/>
                </a:solidFill>
              </a:rPr>
              <a:t> collision scheme</a:t>
            </a:r>
            <a:endParaRPr lang="fr-FR" sz="3200" dirty="0">
              <a:solidFill>
                <a:srgbClr val="0000CC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412018"/>
            <a:ext cx="5182112" cy="23293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5657391"/>
            <a:ext cx="2002301" cy="79594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411420"/>
            <a:ext cx="3730750" cy="8177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428310"/>
            <a:ext cx="5400600" cy="179277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259632" y="817548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V</a:t>
            </a:r>
            <a:r>
              <a:rPr lang="en-US" sz="1400" dirty="0" smtClean="0"/>
              <a:t>ery small </a:t>
            </a:r>
            <a:r>
              <a:rPr lang="el-GR" sz="1400" dirty="0" smtClean="0"/>
              <a:t>β</a:t>
            </a:r>
            <a:r>
              <a:rPr lang="en-US" sz="1400" baseline="-25000" dirty="0" smtClean="0"/>
              <a:t>y</a:t>
            </a:r>
            <a:r>
              <a:rPr lang="en-US" sz="1400" dirty="0" smtClean="0"/>
              <a:t> avoids “hour-glass” limitation (effective bunch length ≈ depth of field of the optics)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/>
              <a:t>C</a:t>
            </a:r>
            <a:r>
              <a:rPr lang="en-US" sz="1400" dirty="0" smtClean="0"/>
              <a:t>ollide more charge </a:t>
            </a:r>
            <a:r>
              <a:rPr lang="en-US" sz="1400" dirty="0"/>
              <a:t>@</a:t>
            </a:r>
            <a:r>
              <a:rPr lang="en-US" sz="1400" dirty="0" smtClean="0"/>
              <a:t> tiny vertical beam size with similar beam-beam tune-shift strength parameter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220072" y="5229200"/>
            <a:ext cx="16561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00CC"/>
                </a:solidFill>
              </a:rPr>
              <a:t>× 1/20 </a:t>
            </a:r>
            <a:r>
              <a:rPr lang="el-GR" sz="1600" dirty="0" smtClean="0">
                <a:solidFill>
                  <a:srgbClr val="0000CC"/>
                </a:solidFill>
              </a:rPr>
              <a:t>β</a:t>
            </a:r>
            <a:r>
              <a:rPr lang="en-US" sz="1600" baseline="-25000" dirty="0" smtClean="0">
                <a:solidFill>
                  <a:srgbClr val="0000CC"/>
                </a:solidFill>
              </a:rPr>
              <a:t>y</a:t>
            </a:r>
            <a:r>
              <a:rPr lang="fr-FR" sz="1600" baseline="30000" dirty="0" smtClean="0">
                <a:solidFill>
                  <a:srgbClr val="0000CC"/>
                </a:solidFill>
              </a:rPr>
              <a:t> </a:t>
            </a:r>
            <a:endParaRPr lang="fr-FR" sz="1600" baseline="30000" dirty="0">
              <a:solidFill>
                <a:srgbClr val="0000CC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876256" y="5229200"/>
            <a:ext cx="194421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CC3300"/>
                </a:solidFill>
              </a:rPr>
              <a:t>× 2-3 </a:t>
            </a:r>
            <a:r>
              <a:rPr lang="fr-FR" sz="1600" dirty="0" err="1" smtClean="0">
                <a:solidFill>
                  <a:srgbClr val="CC3300"/>
                </a:solidFill>
              </a:rPr>
              <a:t>beam</a:t>
            </a:r>
            <a:r>
              <a:rPr lang="fr-FR" sz="1600" dirty="0" smtClean="0">
                <a:solidFill>
                  <a:srgbClr val="CC3300"/>
                </a:solidFill>
              </a:rPr>
              <a:t> </a:t>
            </a:r>
            <a:r>
              <a:rPr lang="fr-FR" sz="1600" dirty="0" err="1" smtClean="0">
                <a:solidFill>
                  <a:srgbClr val="CC3300"/>
                </a:solidFill>
              </a:rPr>
              <a:t>currents</a:t>
            </a:r>
            <a:r>
              <a:rPr lang="fr-FR" sz="1600" baseline="30000" dirty="0" smtClean="0">
                <a:solidFill>
                  <a:srgbClr val="CC3300"/>
                </a:solidFill>
              </a:rPr>
              <a:t> </a:t>
            </a:r>
            <a:endParaRPr lang="fr-FR" sz="1600" baseline="30000" dirty="0">
              <a:solidFill>
                <a:srgbClr val="CC33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516216" y="6402814"/>
            <a:ext cx="165618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008000"/>
                </a:solidFill>
              </a:rPr>
              <a:t>× 1/20 </a:t>
            </a:r>
            <a:r>
              <a:rPr lang="el-GR" sz="1600" dirty="0">
                <a:solidFill>
                  <a:srgbClr val="008000"/>
                </a:solidFill>
              </a:rPr>
              <a:t>σ</a:t>
            </a:r>
            <a:r>
              <a:rPr lang="en-US" sz="1600" baseline="-25000" dirty="0" smtClean="0">
                <a:solidFill>
                  <a:srgbClr val="008000"/>
                </a:solidFill>
              </a:rPr>
              <a:t>y</a:t>
            </a:r>
            <a:r>
              <a:rPr lang="fr-FR" sz="1600" baseline="30000" dirty="0" smtClean="0">
                <a:solidFill>
                  <a:srgbClr val="008000"/>
                </a:solidFill>
              </a:rPr>
              <a:t> </a:t>
            </a:r>
            <a:endParaRPr lang="fr-FR" sz="1600" baseline="30000" dirty="0">
              <a:solidFill>
                <a:srgbClr val="008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59632" y="1412776"/>
            <a:ext cx="74888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 </a:t>
            </a:r>
            <a:r>
              <a:rPr lang="en-US" sz="1400" dirty="0"/>
              <a:t>O</a:t>
            </a:r>
            <a:r>
              <a:rPr lang="en-US" sz="1400" dirty="0" smtClean="0"/>
              <a:t>ptical aberrations near IP must be cancelled to achieve / maintain tiny beam spots</a:t>
            </a:r>
          </a:p>
          <a:p>
            <a:r>
              <a:rPr lang="en-US" sz="1400" dirty="0" smtClean="0"/>
              <a:t>2. Control beam-beam tune-shift with more complex IP beam-beam dynamics + optical aberrations</a:t>
            </a:r>
          </a:p>
          <a:p>
            <a:r>
              <a:rPr lang="en-US" sz="1400" dirty="0" smtClean="0"/>
              <a:t>3. Continuously inject intense beams in strongly </a:t>
            </a:r>
            <a:r>
              <a:rPr lang="en-US" sz="1400" dirty="0" err="1" smtClean="0"/>
              <a:t>demagnified</a:t>
            </a:r>
            <a:r>
              <a:rPr lang="en-US" sz="1400" dirty="0" smtClean="0"/>
              <a:t> IP optics </a:t>
            </a:r>
            <a:r>
              <a:rPr lang="en-US" sz="1400" dirty="0" smtClean="0">
                <a:sym typeface="Wingdings" panose="05000000000000000000" pitchFamily="2" charset="2"/>
              </a:rPr>
              <a:t>→ backgrounds from tails…</a:t>
            </a:r>
            <a:endParaRPr lang="fr-FR" sz="1400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1735" y="2929841"/>
            <a:ext cx="2622753" cy="715183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-36512" y="908720"/>
            <a:ext cx="136815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rgbClr val="008000"/>
                </a:solidFill>
              </a:rPr>
              <a:t>O</a:t>
            </a:r>
            <a:r>
              <a:rPr lang="fr-FR" sz="1600" dirty="0" err="1" smtClean="0">
                <a:solidFill>
                  <a:srgbClr val="008000"/>
                </a:solidFill>
              </a:rPr>
              <a:t>pportunities</a:t>
            </a:r>
            <a:endParaRPr lang="fr-FR" sz="1600" baseline="30000" dirty="0">
              <a:solidFill>
                <a:srgbClr val="00800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-36512" y="1578278"/>
            <a:ext cx="115212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rgbClr val="FF6600"/>
                </a:solidFill>
              </a:rPr>
              <a:t>Challenges</a:t>
            </a:r>
            <a:r>
              <a:rPr lang="fr-FR" sz="1600" baseline="30000" dirty="0" smtClean="0">
                <a:solidFill>
                  <a:srgbClr val="FF6600"/>
                </a:solidFill>
              </a:rPr>
              <a:t> </a:t>
            </a:r>
            <a:endParaRPr lang="fr-FR" sz="1600" baseline="30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35935" r="59990" b="41681"/>
          <a:stretch/>
        </p:blipFill>
        <p:spPr>
          <a:xfrm>
            <a:off x="4904525" y="5605131"/>
            <a:ext cx="1539102" cy="9922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24" y="116631"/>
            <a:ext cx="8748464" cy="1504625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l"/>
            <a:r>
              <a:rPr lang="en-US" sz="2500" dirty="0" smtClean="0">
                <a:solidFill>
                  <a:srgbClr val="990099"/>
                </a:solidFill>
              </a:rPr>
              <a:t>Two complementary techniques for fast luminosity measurements</a:t>
            </a:r>
            <a:br>
              <a:rPr lang="en-US" sz="2500" dirty="0" smtClean="0">
                <a:solidFill>
                  <a:srgbClr val="990099"/>
                </a:solidFill>
              </a:rPr>
            </a:br>
            <a:r>
              <a:rPr lang="en-US" sz="400" dirty="0" smtClean="0"/>
              <a:t/>
            </a:r>
            <a:br>
              <a:rPr lang="en-US" sz="400" dirty="0" smtClean="0"/>
            </a:br>
            <a:r>
              <a:rPr lang="en-US" sz="2000" dirty="0" smtClean="0"/>
              <a:t>                          </a:t>
            </a:r>
            <a:r>
              <a:rPr lang="en-US" sz="1800" dirty="0" smtClean="0"/>
              <a:t>- compare / collaborate / mutually supporting </a:t>
            </a:r>
            <a:br>
              <a:rPr lang="en-US" sz="1800" dirty="0" smtClean="0"/>
            </a:br>
            <a:r>
              <a:rPr lang="en-US" sz="1800" dirty="0" smtClean="0"/>
              <a:t>                            - share simulation, mechanics, some data…</a:t>
            </a:r>
            <a:br>
              <a:rPr lang="en-US" sz="1800" dirty="0" smtClean="0"/>
            </a:br>
            <a:r>
              <a:rPr lang="en-US" sz="1800" dirty="0"/>
              <a:t> </a:t>
            </a:r>
            <a:r>
              <a:rPr lang="en-US" sz="1800" dirty="0" smtClean="0"/>
              <a:t>                           - since 2012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898886"/>
            <a:ext cx="3773360" cy="449994"/>
          </a:xfrm>
        </p:spPr>
        <p:txBody>
          <a:bodyPr numCol="1">
            <a:noAutofit/>
          </a:bodyPr>
          <a:lstStyle/>
          <a:p>
            <a:pPr marL="0" indent="0" algn="ctr">
              <a:buNone/>
            </a:pPr>
            <a:r>
              <a:rPr lang="en-CA" sz="1800" b="1" dirty="0" smtClean="0">
                <a:solidFill>
                  <a:srgbClr val="0000FF"/>
                </a:solidFill>
              </a:rPr>
              <a:t>LumiBelle2 / </a:t>
            </a:r>
            <a:r>
              <a:rPr lang="en-CA" sz="1800" b="1" dirty="0" err="1" smtClean="0">
                <a:solidFill>
                  <a:srgbClr val="0000FF"/>
                </a:solidFill>
              </a:rPr>
              <a:t>IJCLab</a:t>
            </a:r>
            <a:endParaRPr lang="en-CA" sz="1800" b="1" dirty="0" smtClean="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0" y="1967645"/>
            <a:ext cx="4120514" cy="453243"/>
          </a:xfrm>
          <a:prstGeom prst="rect">
            <a:avLst/>
          </a:prstGeom>
        </p:spPr>
        <p:txBody>
          <a:bodyPr vert="horz" lIns="0" tIns="45720" rIns="0" bIns="45720" numCol="1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CA" sz="2100" b="1" dirty="0">
                <a:solidFill>
                  <a:srgbClr val="0000FF"/>
                </a:solidFill>
              </a:rPr>
              <a:t>ZDLM (Zero Degree Luminosity Monitor</a:t>
            </a:r>
            <a:r>
              <a:rPr lang="en-CA" sz="2100" b="1" dirty="0" smtClean="0">
                <a:solidFill>
                  <a:srgbClr val="0000FF"/>
                </a:solidFill>
              </a:rPr>
              <a:t>) / KEK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395536" y="2564904"/>
                <a:ext cx="3969219" cy="1467251"/>
              </a:xfrm>
              <a:prstGeom prst="rect">
                <a:avLst/>
              </a:prstGeom>
            </p:spPr>
            <p:txBody>
              <a:bodyPr vert="horz" lIns="0" tIns="45720" rIns="0" bIns="45720" numCol="1" rtlCol="0">
                <a:normAutofit fontScale="92500" lnSpcReduction="1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itchFamily="34" charset="0"/>
                  <a:buChar char="•"/>
                </a:pPr>
                <a:r>
                  <a:rPr lang="en-CA" sz="1700" dirty="0"/>
                  <a:t>single crystal CVD diamond </a:t>
                </a:r>
                <a:r>
                  <a:rPr lang="en-CA" sz="1700" dirty="0" smtClean="0"/>
                  <a:t>sensors</a:t>
                </a:r>
              </a:p>
              <a:p>
                <a:pP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sz="1700" i="1" dirty="0" smtClean="0">
                        <a:latin typeface="Cambria Math"/>
                      </a:rPr>
                      <m:t>4</m:t>
                    </m:r>
                    <m:r>
                      <a:rPr lang="en-CA" sz="1700" b="0" i="1" dirty="0" smtClean="0">
                        <a:latin typeface="Cambria Math"/>
                      </a:rPr>
                      <m:t>×</m:t>
                    </m:r>
                    <m:r>
                      <a:rPr lang="en-CA" sz="1700" i="1" dirty="0" smtClean="0">
                        <a:latin typeface="Cambria Math"/>
                      </a:rPr>
                      <m:t>4</m:t>
                    </m:r>
                    <m:r>
                      <a:rPr lang="en-CA" sz="1700" b="0" i="1" dirty="0" smtClean="0">
                        <a:latin typeface="Cambria Math"/>
                      </a:rPr>
                      <m:t>×</m:t>
                    </m:r>
                    <m:r>
                      <a:rPr lang="en-CA" sz="1700" i="1" dirty="0" smtClean="0">
                        <a:latin typeface="Cambria Math"/>
                      </a:rPr>
                      <m:t>0.5</m:t>
                    </m:r>
                    <m:r>
                      <a:rPr lang="en-CA" sz="1700" b="0" i="1" dirty="0" smtClean="0">
                        <a:latin typeface="Cambria Math"/>
                      </a:rPr>
                      <m:t>/0.14</m:t>
                    </m:r>
                    <m:r>
                      <a:rPr lang="en-CA" sz="1700" i="1" dirty="0" smtClean="0">
                        <a:latin typeface="Cambria Math"/>
                      </a:rPr>
                      <m:t> </m:t>
                    </m:r>
                    <m:r>
                      <a:rPr lang="en-CA" sz="170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CA" sz="17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700" i="1" dirty="0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CA" sz="1700" i="1" dirty="0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CA" sz="1700" i="1" dirty="0" smtClean="0">
                        <a:latin typeface="Cambria Math"/>
                      </a:rPr>
                      <m:t> </m:t>
                    </m:r>
                  </m:oMath>
                </a14:m>
                <a:endParaRPr lang="en-CA" sz="1700" dirty="0" smtClean="0"/>
              </a:p>
              <a:p>
                <a:pPr>
                  <a:buFont typeface="Arial" pitchFamily="34" charset="0"/>
                  <a:buChar char="•"/>
                </a:pPr>
                <a:r>
                  <a:rPr lang="en-CA" sz="1700" dirty="0" smtClean="0"/>
                  <a:t>Fast charge/current amplifiers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CA" sz="1700" dirty="0"/>
                  <a:t>Digital </a:t>
                </a:r>
                <a:r>
                  <a:rPr lang="en-CA" sz="1700" dirty="0" smtClean="0"/>
                  <a:t>electronics and processing</a:t>
                </a:r>
                <a:endParaRPr lang="en-CA" sz="1700" dirty="0"/>
              </a:p>
              <a:p>
                <a:pPr>
                  <a:buFont typeface="Arial" pitchFamily="34" charset="0"/>
                  <a:buChar char="•"/>
                </a:pPr>
                <a:endParaRPr lang="en-CA" dirty="0" smtClean="0"/>
              </a:p>
              <a:p>
                <a:pPr>
                  <a:buFont typeface="Arial" pitchFamily="34" charset="0"/>
                  <a:buChar char="•"/>
                </a:pPr>
                <a:endParaRPr lang="en-CA" dirty="0" smtClean="0"/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564904"/>
                <a:ext cx="3969219" cy="1467251"/>
              </a:xfrm>
              <a:prstGeom prst="rect">
                <a:avLst/>
              </a:prstGeom>
              <a:blipFill>
                <a:blip r:embed="rId4"/>
                <a:stretch>
                  <a:fillRect l="-2919" t="-4167" b="-20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/>
              <p:cNvSpPr txBox="1">
                <a:spLocks/>
              </p:cNvSpPr>
              <p:nvPr/>
            </p:nvSpPr>
            <p:spPr>
              <a:xfrm>
                <a:off x="4499992" y="2564904"/>
                <a:ext cx="4392488" cy="1584176"/>
              </a:xfrm>
              <a:prstGeom prst="rect">
                <a:avLst/>
              </a:prstGeom>
            </p:spPr>
            <p:txBody>
              <a:bodyPr vert="horz" lIns="0" tIns="45720" rIns="0" bIns="45720" numCol="1" rtlCol="0">
                <a:normAutofit fontScale="92500" lnSpcReduction="20000"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Arial" pitchFamily="34" charset="0"/>
                  <a:buChar char="•"/>
                </a:pPr>
                <a:r>
                  <a:rPr lang="en-CA" sz="1700" dirty="0" smtClean="0"/>
                  <a:t>Cherenkov and scintillator detectors</a:t>
                </a:r>
              </a:p>
              <a:p>
                <a:pPr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sz="1700" i="1" dirty="0" smtClean="0">
                        <a:latin typeface="Cambria Math"/>
                      </a:rPr>
                      <m:t>15</m:t>
                    </m:r>
                    <m:r>
                      <a:rPr lang="en-CA" sz="1700" b="0" i="1" dirty="0" smtClean="0">
                        <a:latin typeface="Cambria Math"/>
                      </a:rPr>
                      <m:t>×</m:t>
                    </m:r>
                    <m:r>
                      <a:rPr lang="en-CA" sz="1700" i="1" dirty="0" smtClean="0">
                        <a:latin typeface="Cambria Math"/>
                      </a:rPr>
                      <m:t>15</m:t>
                    </m:r>
                    <m:r>
                      <a:rPr lang="en-CA" sz="1700" b="0" i="1" dirty="0" smtClean="0">
                        <a:latin typeface="Cambria Math"/>
                      </a:rPr>
                      <m:t>×</m:t>
                    </m:r>
                    <m:r>
                      <a:rPr lang="en-CA" sz="1700" i="1" dirty="0" smtClean="0">
                        <a:latin typeface="Cambria Math"/>
                      </a:rPr>
                      <m:t>64 </m:t>
                    </m:r>
                    <m:r>
                      <a:rPr lang="en-CA" sz="170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CA" sz="17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700" i="1" dirty="0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CA" sz="1700" b="0" i="1" dirty="0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CA" sz="1700" dirty="0" smtClean="0"/>
                  <a:t> </a:t>
                </a:r>
                <a:r>
                  <a:rPr lang="it-IT" sz="1700" dirty="0"/>
                  <a:t>LGSO non-organic scintillator and ES-crystal (quartz</a:t>
                </a:r>
                <a:r>
                  <a:rPr lang="it-IT" sz="1700" dirty="0" smtClean="0"/>
                  <a:t>)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it-IT" sz="1700" dirty="0" smtClean="0"/>
                  <a:t>Photomultipliers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CA" sz="1700" dirty="0" smtClean="0"/>
                  <a:t>Analog &amp; digital processing</a:t>
                </a:r>
              </a:p>
              <a:p>
                <a:pPr>
                  <a:buFont typeface="Arial" pitchFamily="34" charset="0"/>
                  <a:buChar char="•"/>
                </a:pPr>
                <a:endParaRPr lang="en-CA" dirty="0"/>
              </a:p>
              <a:p>
                <a:endParaRPr lang="en-CA" dirty="0"/>
              </a:p>
            </p:txBody>
          </p:sp>
        </mc:Choice>
        <mc:Fallback xmlns="">
          <p:sp>
            <p:nvSpPr>
              <p:cNvPr id="12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2564904"/>
                <a:ext cx="4392488" cy="1584176"/>
              </a:xfrm>
              <a:prstGeom prst="rect">
                <a:avLst/>
              </a:prstGeom>
              <a:blipFill>
                <a:blip r:embed="rId5"/>
                <a:stretch>
                  <a:fillRect l="-2635" t="-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0" t="43937" r="19180" b="23786"/>
          <a:stretch/>
        </p:blipFill>
        <p:spPr>
          <a:xfrm>
            <a:off x="7876018" y="4404832"/>
            <a:ext cx="490812" cy="10403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57764" r="61521" b="18810"/>
          <a:stretch/>
        </p:blipFill>
        <p:spPr>
          <a:xfrm>
            <a:off x="5158083" y="4713751"/>
            <a:ext cx="1079771" cy="8754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10" t="15328" r="18890" b="58643"/>
          <a:stretch/>
        </p:blipFill>
        <p:spPr>
          <a:xfrm>
            <a:off x="6660550" y="5480576"/>
            <a:ext cx="1729100" cy="9727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4" t="43753" r="36680" b="28123"/>
          <a:stretch/>
        </p:blipFill>
        <p:spPr>
          <a:xfrm>
            <a:off x="6668310" y="4394178"/>
            <a:ext cx="1065178" cy="1051046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04695"/>
            <a:ext cx="2803677" cy="164864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1772816"/>
            <a:ext cx="4176464" cy="4968552"/>
          </a:xfrm>
          <a:prstGeom prst="rect">
            <a:avLst/>
          </a:prstGeom>
          <a:noFill/>
          <a:ln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9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840760" cy="864096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4000" dirty="0" smtClean="0"/>
              <a:t>What for / specs ?</a:t>
            </a:r>
            <a:endParaRPr lang="en-US" sz="2000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052736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“Dithering” feedback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39552" y="1556792"/>
            <a:ext cx="8280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400" dirty="0" smtClean="0"/>
              <a:t>Correct for few Hz horizontal motion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79 Hz orbit “dithering” + </a:t>
            </a:r>
            <a:r>
              <a:rPr lang="en-US" sz="1400" dirty="0" smtClean="0">
                <a:solidFill>
                  <a:srgbClr val="0000FF"/>
                </a:solidFill>
              </a:rPr>
              <a:t>luminosity sampling @ 1 kHz </a:t>
            </a:r>
            <a:r>
              <a:rPr lang="en-US" sz="1400" dirty="0" smtClean="0">
                <a:sym typeface="Wingdings" panose="05000000000000000000" pitchFamily="2" charset="2"/>
              </a:rPr>
              <a:t></a:t>
            </a:r>
            <a:r>
              <a:rPr lang="en-US" sz="1400" dirty="0" smtClean="0"/>
              <a:t> </a:t>
            </a:r>
            <a:r>
              <a:rPr lang="en-US" sz="1400" dirty="0" smtClean="0">
                <a:sym typeface="Wingdings" panose="05000000000000000000" pitchFamily="2" charset="2"/>
              </a:rPr>
              <a:t>reconstruct baseline freq. + 2</a:t>
            </a:r>
            <a:r>
              <a:rPr lang="en-US" sz="1400" baseline="30000" dirty="0" smtClean="0">
                <a:sym typeface="Wingdings" panose="05000000000000000000" pitchFamily="2" charset="2"/>
              </a:rPr>
              <a:t>nd</a:t>
            </a:r>
            <a:r>
              <a:rPr lang="en-US" sz="1400" dirty="0" smtClean="0">
                <a:sym typeface="Wingdings" panose="05000000000000000000" pitchFamily="2" charset="2"/>
              </a:rPr>
              <a:t> harmonic</a:t>
            </a:r>
          </a:p>
          <a:p>
            <a:pPr marL="285750" indent="-285750">
              <a:buFontTx/>
              <a:buChar char="-"/>
            </a:pPr>
            <a:r>
              <a:rPr lang="en-US" sz="1400" dirty="0">
                <a:sym typeface="Wingdings" panose="05000000000000000000" pitchFamily="2" charset="2"/>
              </a:rPr>
              <a:t>E</a:t>
            </a:r>
            <a:r>
              <a:rPr lang="en-US" sz="1400" dirty="0" smtClean="0">
                <a:sym typeface="Wingdings" panose="05000000000000000000" pitchFamily="2" charset="2"/>
              </a:rPr>
              <a:t>fficient separation from other “slow” variations</a:t>
            </a:r>
          </a:p>
          <a:p>
            <a:pPr marL="285750" indent="-285750">
              <a:buFontTx/>
              <a:buChar char="-"/>
            </a:pPr>
            <a:r>
              <a:rPr lang="en-US" sz="1400" dirty="0" smtClean="0">
                <a:solidFill>
                  <a:srgbClr val="0000FF"/>
                </a:solidFill>
                <a:sym typeface="Wingdings" panose="05000000000000000000" pitchFamily="2" charset="2"/>
              </a:rPr>
              <a:t>1% relative precision </a:t>
            </a:r>
            <a:r>
              <a:rPr lang="en-US" sz="1400" dirty="0" smtClean="0">
                <a:sym typeface="Wingdings" panose="05000000000000000000" pitchFamily="2" charset="2"/>
              </a:rPr>
              <a:t>@ 1 kHz sufficient (</a:t>
            </a:r>
            <a:r>
              <a:rPr lang="en-US" sz="1000" dirty="0">
                <a:sym typeface="Wingdings" panose="05000000000000000000" pitchFamily="2" charset="2"/>
              </a:rPr>
              <a:t>c</a:t>
            </a:r>
            <a:r>
              <a:rPr lang="en-US" sz="1000" dirty="0" smtClean="0">
                <a:sym typeface="Wingdings" panose="05000000000000000000" pitchFamily="2" charset="2"/>
              </a:rPr>
              <a:t>f. C.-G. Pang et al., </a:t>
            </a:r>
            <a:r>
              <a:rPr lang="pt-BR" sz="1000" dirty="0" smtClean="0">
                <a:sym typeface="Wingdings" panose="05000000000000000000" pitchFamily="2" charset="2"/>
              </a:rPr>
              <a:t>J.Phys.Conf.Ser</a:t>
            </a:r>
            <a:r>
              <a:rPr lang="pt-BR" sz="1000" dirty="0">
                <a:sym typeface="Wingdings" panose="05000000000000000000" pitchFamily="2" charset="2"/>
              </a:rPr>
              <a:t>. 1067 (2018) no.7, </a:t>
            </a:r>
            <a:r>
              <a:rPr lang="pt-BR" sz="1000" dirty="0" smtClean="0">
                <a:sym typeface="Wingdings" panose="05000000000000000000" pitchFamily="2" charset="2"/>
              </a:rPr>
              <a:t>072023</a:t>
            </a:r>
            <a:r>
              <a:rPr lang="pt-BR" sz="1400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pt-BR" sz="1400" dirty="0" smtClean="0">
                <a:sym typeface="Wingdings" panose="05000000000000000000" pitchFamily="2" charset="2"/>
              </a:rPr>
              <a:t>Provide analog signal as input to lock-in amplifier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タイトル 1"/>
          <p:cNvSpPr>
            <a:spLocks noGrp="1"/>
          </p:cNvSpPr>
          <p:nvPr>
            <p:ph type="title"/>
          </p:nvPr>
        </p:nvSpPr>
        <p:spPr>
          <a:xfrm>
            <a:off x="107504" y="82377"/>
            <a:ext cx="9058504" cy="970359"/>
          </a:xfrm>
        </p:spPr>
        <p:txBody>
          <a:bodyPr>
            <a:noAutofit/>
          </a:bodyPr>
          <a:lstStyle/>
          <a:p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Fast 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&amp;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 </a:t>
            </a:r>
            <a:r>
              <a:rPr lang="en-US" altLang="ja-JP" sz="3200" dirty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slow 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beam position variations at IP require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</a:rPr>
              <a:t> 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  <a:sym typeface="Wingdings" panose="05000000000000000000" pitchFamily="2" charset="2"/>
              </a:rPr>
              <a:t>f</a:t>
            </a:r>
            <a:r>
              <a:rPr lang="en-US" altLang="ja-JP" sz="3200" dirty="0" smtClean="0">
                <a:latin typeface="Calibri" pitchFamily="34" charset="0"/>
                <a:ea typeface="Marker Felt"/>
                <a:cs typeface="Marker Felt"/>
              </a:rPr>
              <a:t>eedback corrections</a:t>
            </a:r>
            <a:endParaRPr lang="ja-JP" altLang="en-US" sz="3200" dirty="0" smtClean="0">
              <a:latin typeface="Calibri" pitchFamily="34" charset="0"/>
              <a:ea typeface="Marker Felt"/>
              <a:cs typeface="Marker Felt"/>
            </a:endParaRPr>
          </a:p>
        </p:txBody>
      </p:sp>
      <p:sp>
        <p:nvSpPr>
          <p:cNvPr id="7270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8624" y="1124745"/>
            <a:ext cx="8499009" cy="3028398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200" dirty="0">
                <a:solidFill>
                  <a:srgbClr val="0000CC"/>
                </a:solidFill>
                <a:latin typeface="Calibri" pitchFamily="34" charset="0"/>
              </a:rPr>
              <a:t>B</a:t>
            </a:r>
            <a:r>
              <a:rPr lang="en-US" altLang="ja-JP" sz="2200" dirty="0" smtClean="0">
                <a:solidFill>
                  <a:srgbClr val="0000CC"/>
                </a:solidFill>
                <a:latin typeface="Calibri" pitchFamily="34" charset="0"/>
              </a:rPr>
              <a:t>eam-beam deflection</a:t>
            </a:r>
            <a:r>
              <a:rPr lang="en-US" altLang="ja-JP" sz="2200" dirty="0" smtClean="0">
                <a:latin typeface="Calibri" pitchFamily="34" charset="0"/>
              </a:rPr>
              <a:t> for fast vertical motion</a:t>
            </a: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600" dirty="0" smtClean="0">
              <a:latin typeface="Calibri" pitchFamily="34" charset="0"/>
            </a:endParaRPr>
          </a:p>
          <a:p>
            <a:endParaRPr lang="en-US" altLang="ja-JP" sz="22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 smtClean="0">
              <a:solidFill>
                <a:srgbClr val="FF0000"/>
              </a:solidFill>
              <a:latin typeface="Calibri" pitchFamily="34" charset="0"/>
            </a:endParaRPr>
          </a:p>
          <a:p>
            <a:endParaRPr lang="en-US" altLang="ja-JP" sz="22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200" dirty="0" smtClean="0">
                <a:solidFill>
                  <a:srgbClr val="FF0000"/>
                </a:solidFill>
                <a:latin typeface="Calibri" pitchFamily="34" charset="0"/>
              </a:rPr>
              <a:t>Luminosity feedback </a:t>
            </a:r>
            <a:r>
              <a:rPr lang="en-US" altLang="ja-JP" sz="2200" dirty="0" smtClean="0">
                <a:latin typeface="Calibri" pitchFamily="34" charset="0"/>
              </a:rPr>
              <a:t>by “dithering” for slower horizontal motion</a:t>
            </a:r>
          </a:p>
          <a:p>
            <a:endParaRPr lang="en-US" altLang="ja-JP" dirty="0" smtClean="0">
              <a:latin typeface="Calibri" pitchFamily="34" charset="0"/>
            </a:endParaRPr>
          </a:p>
          <a:p>
            <a:endParaRPr lang="en-US" altLang="ja-JP" sz="2800" dirty="0" smtClean="0">
              <a:latin typeface="Calibri" pitchFamily="34" charset="0"/>
            </a:endParaRPr>
          </a:p>
          <a:p>
            <a:endParaRPr lang="en-US" altLang="ja-JP" sz="2800" dirty="0">
              <a:latin typeface="Calibri" pitchFamily="34" charset="0"/>
            </a:endParaRPr>
          </a:p>
          <a:p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n-US" altLang="ja-JP" sz="2600" dirty="0" smtClean="0">
              <a:solidFill>
                <a:srgbClr val="006600"/>
              </a:solidFill>
              <a:latin typeface="Calibri" pitchFamily="34" charset="0"/>
            </a:endParaRPr>
          </a:p>
        </p:txBody>
      </p:sp>
      <p:grpSp>
        <p:nvGrpSpPr>
          <p:cNvPr id="72709" name="図形グループ 14"/>
          <p:cNvGrpSpPr>
            <a:grpSpLocks/>
          </p:cNvGrpSpPr>
          <p:nvPr/>
        </p:nvGrpSpPr>
        <p:grpSpPr bwMode="auto">
          <a:xfrm>
            <a:off x="842963" y="1630933"/>
            <a:ext cx="7113413" cy="1870075"/>
            <a:chOff x="960039" y="2218318"/>
            <a:chExt cx="7112695" cy="1869974"/>
          </a:xfrm>
        </p:grpSpPr>
        <p:cxnSp>
          <p:nvCxnSpPr>
            <p:cNvPr id="5" name="直線コネクタ 4"/>
            <p:cNvCxnSpPr/>
            <p:nvPr/>
          </p:nvCxnSpPr>
          <p:spPr>
            <a:xfrm flipV="1">
              <a:off x="3407717" y="2399283"/>
              <a:ext cx="2287356" cy="776245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コネクタ 5"/>
            <p:cNvCxnSpPr/>
            <p:nvPr/>
          </p:nvCxnSpPr>
          <p:spPr>
            <a:xfrm flipH="1" flipV="1">
              <a:off x="1142583" y="2402458"/>
              <a:ext cx="2287357" cy="776245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3420416" y="2945354"/>
              <a:ext cx="2287356" cy="774658"/>
            </a:xfrm>
            <a:prstGeom prst="line">
              <a:avLst/>
            </a:prstGeom>
            <a:ln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1129884" y="2939004"/>
              <a:ext cx="2287357" cy="7746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728" name="テキスト ボックス 8"/>
            <p:cNvSpPr txBox="1">
              <a:spLocks noChangeArrowheads="1"/>
            </p:cNvSpPr>
            <p:nvPr/>
          </p:nvSpPr>
          <p:spPr bwMode="auto">
            <a:xfrm>
              <a:off x="2571279" y="2302319"/>
              <a:ext cx="25002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IP=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5nm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1/10</a:t>
              </a:r>
              <a:r>
                <a:rPr lang="en-US" altLang="ja-JP" sz="1800" dirty="0" smtClean="0">
                  <a:latin typeface="Symbol" pitchFamily="18" charset="2"/>
                </a:rPr>
                <a:t>s</a:t>
              </a:r>
              <a:r>
                <a:rPr lang="en-US" altLang="ja-JP" sz="1800" baseline="-25000" dirty="0" smtClean="0">
                  <a:latin typeface="Calibri" pitchFamily="34" charset="0"/>
                </a:rPr>
                <a:t>y</a:t>
              </a:r>
              <a:r>
                <a:rPr lang="en-US" altLang="ja-JP" sz="1800" baseline="30000" dirty="0">
                  <a:latin typeface="Calibri" pitchFamily="34" charset="0"/>
                </a:rPr>
                <a:t>*</a:t>
              </a:r>
              <a:endParaRPr lang="ja-JP" altLang="en-US" sz="1800" baseline="30000" dirty="0">
                <a:latin typeface="Calibri" pitchFamily="34" charset="0"/>
              </a:endParaRPr>
            </a:p>
          </p:txBody>
        </p:sp>
        <p:sp>
          <p:nvSpPr>
            <p:cNvPr id="72729" name="テキスト ボックス 9"/>
            <p:cNvSpPr txBox="1">
              <a:spLocks noChangeArrowheads="1"/>
            </p:cNvSpPr>
            <p:nvPr/>
          </p:nvSpPr>
          <p:spPr bwMode="auto">
            <a:xfrm>
              <a:off x="5708363" y="2218318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0" name="テキスト ボックス 10"/>
            <p:cNvSpPr txBox="1">
              <a:spLocks noChangeArrowheads="1"/>
            </p:cNvSpPr>
            <p:nvPr/>
          </p:nvSpPr>
          <p:spPr bwMode="auto">
            <a:xfrm>
              <a:off x="3226181" y="3180677"/>
              <a:ext cx="3642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IP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1" name="テキスト ボックス 11"/>
            <p:cNvSpPr txBox="1">
              <a:spLocks noChangeArrowheads="1"/>
            </p:cNvSpPr>
            <p:nvPr/>
          </p:nvSpPr>
          <p:spPr bwMode="auto">
            <a:xfrm>
              <a:off x="960039" y="3718960"/>
              <a:ext cx="6268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Calibri" pitchFamily="34" charset="0"/>
                </a:rPr>
                <a:t>BPM</a:t>
              </a:r>
              <a:endParaRPr lang="ja-JP" altLang="en-US" sz="1800">
                <a:latin typeface="Calibri" pitchFamily="34" charset="0"/>
              </a:endParaRPr>
            </a:p>
          </p:txBody>
        </p:sp>
        <p:sp>
          <p:nvSpPr>
            <p:cNvPr id="72732" name="テキスト ボックス 12"/>
            <p:cNvSpPr txBox="1">
              <a:spLocks noChangeArrowheads="1"/>
            </p:cNvSpPr>
            <p:nvPr/>
          </p:nvSpPr>
          <p:spPr bwMode="auto">
            <a:xfrm>
              <a:off x="5953970" y="2710922"/>
              <a:ext cx="2118764" cy="369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err="1">
                  <a:latin typeface="Symbol" pitchFamily="18" charset="2"/>
                </a:rPr>
                <a:t>D</a:t>
              </a:r>
              <a:r>
                <a:rPr lang="en-US" altLang="ja-JP" sz="1800" dirty="0" err="1">
                  <a:latin typeface="Calibri" pitchFamily="34" charset="0"/>
                </a:rPr>
                <a:t>y</a:t>
              </a:r>
              <a:r>
                <a:rPr lang="en-US" altLang="ja-JP" sz="1800" dirty="0">
                  <a:latin typeface="Calibri" pitchFamily="34" charset="0"/>
                </a:rPr>
                <a:t> at BPM= </a:t>
              </a:r>
              <a:r>
                <a:rPr lang="en-US" altLang="ja-JP" sz="1800" dirty="0" smtClean="0">
                  <a:latin typeface="Calibri" pitchFamily="34" charset="0"/>
                  <a:sym typeface="Symbol"/>
                </a:rPr>
                <a:t> </a:t>
              </a:r>
              <a:r>
                <a:rPr lang="en-US" altLang="ja-JP" sz="1800" dirty="0" smtClean="0">
                  <a:latin typeface="Calibri" pitchFamily="34" charset="0"/>
                </a:rPr>
                <a:t>1.3</a:t>
              </a:r>
              <a:r>
                <a:rPr lang="en-US" altLang="ja-JP" sz="1800" dirty="0" smtClean="0">
                  <a:latin typeface="Symbol" pitchFamily="18" charset="2"/>
                </a:rPr>
                <a:t>m</a:t>
              </a:r>
              <a:r>
                <a:rPr lang="en-US" altLang="ja-JP" sz="1800" dirty="0" smtClean="0">
                  <a:latin typeface="Calibri" pitchFamily="34" charset="0"/>
                </a:rPr>
                <a:t>m</a:t>
              </a:r>
              <a:endParaRPr lang="ja-JP" altLang="en-US" sz="1800" dirty="0">
                <a:latin typeface="Calibri" pitchFamily="34" charset="0"/>
              </a:endParaRPr>
            </a:p>
          </p:txBody>
        </p:sp>
      </p:grpSp>
      <p:pic>
        <p:nvPicPr>
          <p:cNvPr id="72710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644231"/>
            <a:ext cx="175736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直線矢印コネクタ 20"/>
          <p:cNvCxnSpPr/>
          <p:nvPr/>
        </p:nvCxnSpPr>
        <p:spPr>
          <a:xfrm>
            <a:off x="1241425" y="5589240"/>
            <a:ext cx="216693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1241425" y="4331940"/>
            <a:ext cx="0" cy="1257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713" name="テキスト ボックス 23"/>
          <p:cNvSpPr txBox="1">
            <a:spLocks noChangeArrowheads="1"/>
          </p:cNvSpPr>
          <p:nvPr/>
        </p:nvSpPr>
        <p:spPr bwMode="auto">
          <a:xfrm>
            <a:off x="3460750" y="5229200"/>
            <a:ext cx="2840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x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72714" name="テキスト ボックス 25"/>
          <p:cNvSpPr txBox="1">
            <a:spLocks noChangeArrowheads="1"/>
          </p:cNvSpPr>
          <p:nvPr/>
        </p:nvSpPr>
        <p:spPr bwMode="auto">
          <a:xfrm rot="-5400000">
            <a:off x="385762" y="4728244"/>
            <a:ext cx="120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dirty="0">
                <a:latin typeface="Calibri" pitchFamily="34" charset="0"/>
              </a:rPr>
              <a:t>Luminosity</a:t>
            </a:r>
            <a:endParaRPr lang="ja-JP" altLang="en-US" sz="18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96136" y="2433082"/>
            <a:ext cx="33618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CC"/>
                </a:solidFill>
                <a:latin typeface="Calibri" pitchFamily="34" charset="0"/>
              </a:rPr>
              <a:t>V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ertical vibration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25-100 Hz</a:t>
            </a:r>
          </a:p>
          <a:p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Sampling (BPMs)  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  <a:sym typeface="Symbol"/>
              </a:rPr>
              <a:t> </a:t>
            </a:r>
            <a:r>
              <a:rPr lang="en-US" altLang="ja-JP" sz="2000" dirty="0" smtClean="0">
                <a:solidFill>
                  <a:srgbClr val="0000CC"/>
                </a:solidFill>
                <a:latin typeface="Calibri" pitchFamily="34" charset="0"/>
              </a:rPr>
              <a:t>32 kHz</a:t>
            </a:r>
            <a:endParaRPr lang="ja-JP" altLang="en-US" sz="2000" dirty="0">
              <a:solidFill>
                <a:srgbClr val="0000CC"/>
              </a:solidFill>
              <a:latin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16016" y="4077072"/>
            <a:ext cx="3661965" cy="1554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Horizontal motion       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 few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 Hz </a:t>
            </a:r>
          </a:p>
          <a:p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Modulation freq.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f</a:t>
            </a:r>
            <a:r>
              <a:rPr lang="en-US" altLang="ja-JP" sz="2000" baseline="-25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0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</a:rPr>
              <a:t>         </a:t>
            </a:r>
            <a:r>
              <a:rPr lang="en-US" altLang="ja-JP" sz="2000" dirty="0" smtClean="0">
                <a:solidFill>
                  <a:srgbClr val="0070C0"/>
                </a:solidFill>
                <a:latin typeface="Calibri" pitchFamily="34" charset="0"/>
                <a:sym typeface="Symbol"/>
              </a:rPr>
              <a:t>  79 Hz</a:t>
            </a:r>
            <a:endParaRPr lang="en-US" altLang="ja-JP" sz="2000" dirty="0">
              <a:solidFill>
                <a:srgbClr val="0070C0"/>
              </a:solidFill>
              <a:latin typeface="Calibri" pitchFamily="34" charset="0"/>
              <a:sym typeface="Symbol"/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Sampling (</a:t>
            </a:r>
            <a:r>
              <a:rPr lang="en-US" altLang="ja-JP" sz="2000" dirty="0" err="1" smtClean="0">
                <a:solidFill>
                  <a:srgbClr val="FF0000"/>
                </a:solidFill>
                <a:latin typeface="Calibri" pitchFamily="34" charset="0"/>
              </a:rPr>
              <a:t>lumi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.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eas.)  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sym typeface="Symbol"/>
              </a:rPr>
              <a:t> 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sym typeface="Symbol"/>
              </a:rPr>
              <a:t>1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</a:rPr>
              <a:t> kHz</a:t>
            </a:r>
          </a:p>
          <a:p>
            <a:endParaRPr lang="en-US" altLang="ja-JP" sz="300" dirty="0" smtClean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altLang="ja-JP" sz="200" dirty="0" smtClean="0">
                <a:solidFill>
                  <a:srgbClr val="FF0000"/>
                </a:solidFill>
                <a:latin typeface="Calibri" pitchFamily="34" charset="0"/>
                <a:sym typeface="Wingdings" panose="05000000000000000000" pitchFamily="2" charset="2"/>
              </a:rPr>
              <a:t>  </a:t>
            </a:r>
            <a:r>
              <a:rPr lang="en-US" altLang="ja-JP" sz="1600" dirty="0" smtClean="0">
                <a:latin typeface="Calibri" pitchFamily="34" charset="0"/>
                <a:sym typeface="Wingdings" panose="05000000000000000000" pitchFamily="2" charset="2"/>
              </a:rPr>
              <a:t>-  m</a:t>
            </a:r>
            <a:r>
              <a:rPr lang="en-US" altLang="ja-JP" sz="1600" dirty="0" smtClean="0">
                <a:latin typeface="Calibri" pitchFamily="34" charset="0"/>
              </a:rPr>
              <a:t>inimize f</a:t>
            </a:r>
            <a:r>
              <a:rPr lang="en-US" altLang="ja-JP" sz="1600" baseline="-25000" dirty="0" smtClean="0">
                <a:latin typeface="Calibri" pitchFamily="34" charset="0"/>
              </a:rPr>
              <a:t>0</a:t>
            </a:r>
            <a:r>
              <a:rPr lang="en-US" altLang="ja-JP" sz="1600" dirty="0" smtClean="0">
                <a:latin typeface="Calibri" pitchFamily="34" charset="0"/>
              </a:rPr>
              <a:t> output component</a:t>
            </a:r>
          </a:p>
          <a:p>
            <a:r>
              <a:rPr lang="en-US" altLang="ja-JP" sz="1600" dirty="0" smtClean="0">
                <a:latin typeface="Calibri" pitchFamily="34" charset="0"/>
              </a:rPr>
              <a:t>-  dithering </a:t>
            </a:r>
            <a:r>
              <a:rPr lang="en-US" altLang="ja-JP" sz="1600" dirty="0" smtClean="0">
                <a:latin typeface="Calibri" pitchFamily="34" charset="0"/>
                <a:sym typeface="Symbol"/>
              </a:rPr>
              <a:t> </a:t>
            </a:r>
            <a:r>
              <a:rPr lang="en-US" altLang="ja-JP" sz="1600" dirty="0" err="1" smtClean="0">
                <a:latin typeface="Calibri" pitchFamily="34" charset="0"/>
              </a:rPr>
              <a:t>lumi</a:t>
            </a:r>
            <a:r>
              <a:rPr lang="en-US" altLang="ja-JP" sz="1600" dirty="0" smtClean="0">
                <a:latin typeface="Calibri" pitchFamily="34" charset="0"/>
              </a:rPr>
              <a:t>. signal </a:t>
            </a:r>
            <a:r>
              <a:rPr lang="en-US" altLang="ja-JP" sz="1600" dirty="0" smtClean="0">
                <a:latin typeface="Calibri" pitchFamily="34" charset="0"/>
                <a:sym typeface="Wingdings" panose="05000000000000000000" pitchFamily="2" charset="2"/>
              </a:rPr>
              <a:t> phase</a:t>
            </a:r>
            <a:r>
              <a:rPr lang="en-US" altLang="ja-JP" sz="1600" dirty="0" smtClean="0">
                <a:latin typeface="Calibri" pitchFamily="34" charset="0"/>
              </a:rPr>
              <a:t> </a:t>
            </a:r>
            <a:endParaRPr lang="ja-JP" altLang="en-US" sz="1600" dirty="0">
              <a:latin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1720" y="4201924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 rot="18009842">
            <a:off x="1262202" y="4810868"/>
            <a:ext cx="5581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solidFill>
                  <a:srgbClr val="0070C0"/>
                </a:solidFill>
                <a:latin typeface="Calibri" pitchFamily="34" charset="0"/>
                <a:sym typeface="Symbol"/>
              </a:rPr>
              <a:t></a:t>
            </a:r>
            <a:endParaRPr lang="en-US" altLang="ja-JP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27784" y="4325034"/>
            <a:ext cx="620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2f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  <p:sp>
        <p:nvSpPr>
          <p:cNvPr id="27" name="Rectangle 26"/>
          <p:cNvSpPr/>
          <p:nvPr/>
        </p:nvSpPr>
        <p:spPr>
          <a:xfrm>
            <a:off x="1835696" y="5045114"/>
            <a:ext cx="352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smtClean="0">
                <a:latin typeface="Calibri" pitchFamily="34" charset="0"/>
                <a:sym typeface="Symbol"/>
              </a:rPr>
              <a:t>f</a:t>
            </a:r>
            <a:r>
              <a:rPr lang="en-US" altLang="ja-JP" sz="2000" b="1" baseline="-25000" dirty="0" smtClean="0">
                <a:latin typeface="Calibri" pitchFamily="34" charset="0"/>
                <a:sym typeface="Symbol"/>
              </a:rPr>
              <a:t>0</a:t>
            </a:r>
            <a:endParaRPr lang="fr-FR" b="1" dirty="0"/>
          </a:p>
        </p:txBody>
      </p:sp>
      <p:pic>
        <p:nvPicPr>
          <p:cNvPr id="26" name="Shape 4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4" y="5882357"/>
            <a:ext cx="3764611" cy="859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432"/>
          <p:cNvPicPr preferRelativeResize="0"/>
          <p:nvPr/>
        </p:nvPicPr>
        <p:blipFill rotWithShape="1">
          <a:blip r:embed="rId4">
            <a:alphaModFix/>
          </a:blip>
          <a:srcRect b="31692"/>
          <a:stretch/>
        </p:blipFill>
        <p:spPr>
          <a:xfrm>
            <a:off x="3923928" y="5785496"/>
            <a:ext cx="3024336" cy="109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25"/>
          <p:cNvSpPr txBox="1"/>
          <p:nvPr/>
        </p:nvSpPr>
        <p:spPr>
          <a:xfrm rot="-5400000">
            <a:off x="3346634" y="6164074"/>
            <a:ext cx="1224136" cy="21848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 smtClean="0">
                <a:solidFill>
                  <a:srgbClr val="002060"/>
                </a:solidFill>
              </a:rPr>
              <a:t>LUMINOSITY</a:t>
            </a:r>
          </a:p>
        </p:txBody>
      </p:sp>
      <p:sp>
        <p:nvSpPr>
          <p:cNvPr id="32" name="TextBox 2"/>
          <p:cNvSpPr txBox="1"/>
          <p:nvPr/>
        </p:nvSpPr>
        <p:spPr>
          <a:xfrm rot="-5400000">
            <a:off x="3579715" y="5711849"/>
            <a:ext cx="797668" cy="25325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45720" rIns="0" bIns="45720" numCol="2" rtlCol="0">
            <a:noAutofit/>
          </a:bodyPr>
          <a:lstStyle/>
          <a:p>
            <a:r>
              <a:rPr lang="en-CA" sz="900" dirty="0" smtClean="0">
                <a:solidFill>
                  <a:srgbClr val="FF0000"/>
                </a:solidFill>
              </a:rPr>
              <a:t>DITHERING</a:t>
            </a:r>
          </a:p>
        </p:txBody>
      </p:sp>
      <p:pic>
        <p:nvPicPr>
          <p:cNvPr id="33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rcRect l="31681" t="24729" r="30077" b="24638"/>
          <a:stretch>
            <a:fillRect/>
          </a:stretch>
        </p:blipFill>
        <p:spPr>
          <a:xfrm>
            <a:off x="7405329" y="5598533"/>
            <a:ext cx="1631167" cy="121484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Dithering coil x 12"/>
          <p:cNvSpPr txBox="1"/>
          <p:nvPr/>
        </p:nvSpPr>
        <p:spPr>
          <a:xfrm>
            <a:off x="7956376" y="5327630"/>
            <a:ext cx="1121459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1100" dirty="0"/>
              <a:t>Dithering coil x 12</a:t>
            </a:r>
          </a:p>
        </p:txBody>
      </p:sp>
      <p:sp>
        <p:nvSpPr>
          <p:cNvPr id="35" name="Dithering coil x 12"/>
          <p:cNvSpPr txBox="1"/>
          <p:nvPr/>
        </p:nvSpPr>
        <p:spPr>
          <a:xfrm>
            <a:off x="1187624" y="4005064"/>
            <a:ext cx="3570847" cy="26161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US" sz="1100" dirty="0" smtClean="0"/>
              <a:t>Cf. WEXBA04 by Yoshihiro Funakoshi, Wednesday, 11:20 am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40996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20691</TotalTime>
  <Words>2706</Words>
  <Application>Microsoft Office PowerPoint</Application>
  <PresentationFormat>Affichage à l'écran (4:3)</PresentationFormat>
  <Paragraphs>457</Paragraphs>
  <Slides>33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3" baseType="lpstr">
      <vt:lpstr>ＭＳ Ｐゴシック</vt:lpstr>
      <vt:lpstr>Apple Braille Outline 6 Dot</vt:lpstr>
      <vt:lpstr>Arial</vt:lpstr>
      <vt:lpstr>Calibri</vt:lpstr>
      <vt:lpstr>Cambria Math</vt:lpstr>
      <vt:lpstr>Marker Felt</vt:lpstr>
      <vt:lpstr>Symbol</vt:lpstr>
      <vt:lpstr>Times New Roman</vt:lpstr>
      <vt:lpstr>Wingdings</vt:lpstr>
      <vt:lpstr>Thème Office</vt:lpstr>
      <vt:lpstr>Fast luminosity measurements for SuperKEKB</vt:lpstr>
      <vt:lpstr>Exploring the luminosity frontier with SuperKEKB</vt:lpstr>
      <vt:lpstr>Présentation PowerPoint</vt:lpstr>
      <vt:lpstr>Présentation PowerPoint</vt:lpstr>
      <vt:lpstr>Présentation PowerPoint</vt:lpstr>
      <vt:lpstr>Présentation PowerPoint</vt:lpstr>
      <vt:lpstr>Two complementary techniques for fast luminosity measurements                            - compare / collaborate / mutually supporting                              - share simulation, mechanics, some data…                             - since 2012</vt:lpstr>
      <vt:lpstr>What for / specs ?</vt:lpstr>
      <vt:lpstr>Fast &amp; slow beam position variations at IP require feedback corrections</vt:lpstr>
      <vt:lpstr>What for / specs ?</vt:lpstr>
      <vt:lpstr>How ?    </vt:lpstr>
      <vt:lpstr>Where ?</vt:lpstr>
      <vt:lpstr>LumiBelle2 diamond sensor signals</vt:lpstr>
      <vt:lpstr>LumiBelle2 signal processing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Summary and prospects</vt:lpstr>
      <vt:lpstr>Extra slides</vt:lpstr>
      <vt:lpstr>Background study</vt:lpstr>
      <vt:lpstr>First collisions (luminosity): 25 April, 2018</vt:lpstr>
      <vt:lpstr>Présentation PowerPoint</vt:lpstr>
      <vt:lpstr>Présentation PowerPoint</vt:lpstr>
      <vt:lpstr>Beam size estimation with vertical offset scans</vt:lpstr>
      <vt:lpstr>Sensitive luminosity monitor important to correct optical aberrations in vertical IP beam size  very low intensity essential to avoid beam-beam effects:  (1) confusion from blow-up, (2) biased beam size estimates</vt:lpstr>
      <vt:lpstr>LumiBelle2 bunch-by-bunch luminosities, folded vertical bunch sizes and relative offsets</vt:lpstr>
      <vt:lpstr>LumiBelle2 bunch-by-bunch luminosities at higher current : larger values for 1st bunches → transient beam loading effect may bias bunch-by-bunch current measurement for first bunches (M. Tobiyama)</vt:lpstr>
      <vt:lpstr>Fast &amp; slow beam position variations at IP require feedback corrections</vt:lpstr>
      <vt:lpstr>1st dithering feedback test in Phase 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Toshiko Yuasa France-Japan Particle Physics Laboratory</dc:title>
  <dc:creator>Philipe Bambade</dc:creator>
  <cp:lastModifiedBy>Philippe Bambade</cp:lastModifiedBy>
  <cp:revision>1260</cp:revision>
  <dcterms:created xsi:type="dcterms:W3CDTF">2014-05-14T12:34:51Z</dcterms:created>
  <dcterms:modified xsi:type="dcterms:W3CDTF">2021-10-28T10:50:07Z</dcterms:modified>
</cp:coreProperties>
</file>