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2" r:id="rId4"/>
    <p:sldId id="419" r:id="rId5"/>
    <p:sldId id="418" r:id="rId6"/>
    <p:sldId id="417" r:id="rId7"/>
    <p:sldId id="399" r:id="rId8"/>
    <p:sldId id="425" r:id="rId9"/>
    <p:sldId id="426" r:id="rId10"/>
    <p:sldId id="259" r:id="rId11"/>
    <p:sldId id="420" r:id="rId12"/>
    <p:sldId id="394" r:id="rId13"/>
    <p:sldId id="424" r:id="rId14"/>
    <p:sldId id="423" r:id="rId15"/>
    <p:sldId id="422" r:id="rId16"/>
    <p:sldId id="427" r:id="rId17"/>
  </p:sldIdLst>
  <p:sldSz cx="9144000" cy="5143500" type="screen16x9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9" userDrawn="1">
          <p15:clr>
            <a:srgbClr val="A4A3A4"/>
          </p15:clr>
        </p15:guide>
        <p15:guide id="2" pos="57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4E8F00"/>
    <a:srgbClr val="FF9300"/>
    <a:srgbClr val="0096FF"/>
    <a:srgbClr val="FF00FF"/>
    <a:srgbClr val="66FF33"/>
    <a:srgbClr val="FF99CC"/>
    <a:srgbClr val="FFFF00"/>
    <a:srgbClr val="CC00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78" autoAdjust="0"/>
    <p:restoredTop sz="96000" autoAdjust="0"/>
  </p:normalViewPr>
  <p:slideViewPr>
    <p:cSldViewPr>
      <p:cViewPr varScale="1">
        <p:scale>
          <a:sx n="148" d="100"/>
          <a:sy n="148" d="100"/>
        </p:scale>
        <p:origin x="200" y="312"/>
      </p:cViewPr>
      <p:guideLst>
        <p:guide orient="horz" pos="323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>
        <p:scale>
          <a:sx n="75" d="100"/>
          <a:sy n="75" d="100"/>
        </p:scale>
        <p:origin x="-313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417BE7-545C-44B4-B966-0EA357EB8E32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56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711CAC-3FE3-4B42-9B5C-CB08EB2A4D0C}" type="slidenum">
              <a:rPr lang="en-GB"/>
              <a:pPr/>
              <a:t>1</a:t>
            </a:fld>
            <a:endParaRPr lang="en-GB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10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11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Trebuchet MS" pitchFamily="34" charset="0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21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12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13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93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14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ea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45039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15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3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7BE7-545C-44B4-B966-0EA357EB8E32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3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4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80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5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7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6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784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7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8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2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9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82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264F4-42E8-4989-A277-F0A8DE993C66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4456-9EA9-473B-A2BB-3A395994FDAC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6764C-6A33-44E4-881D-F36F66D30894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8A95E7CE-C323-4912-9DBA-72325B420391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12C66-2E64-453B-9610-68EE26338240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49B36-5741-4FB6-92BF-3C54E32E7278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EEF0A-922C-411C-8ED0-6C052E101209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91791-5AF4-4E62-8187-23278037C8CB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E07FE-AD9B-412B-8BD3-816834E76B32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B33A3-8DE1-4715-9FFA-777918C1C3EB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E9C96-4203-450E-B090-83C5BBB4A34C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2EBB6-B5D5-40B6-AC80-184D1AABAA52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DDD60AB1-C6B5-4D16-8D9E-7177D9C831AA}" type="slidenum">
              <a:rPr lang="en-GB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rebuchet MS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rebuchet MS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rebuchet MS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rebuchet MS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rebuchet MS" pitchFamily="34" charset="0"/>
        </a:defRPr>
      </a:lvl9pPr>
    </p:titleStyle>
    <p:bodyStyle>
      <a:lvl1pPr marL="257168" indent="-25716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28" indent="-171446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20" indent="-171446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12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0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169296" y="2059084"/>
            <a:ext cx="680540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Proof of concept for a scintillator powder calorimeter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3390923"/>
            <a:ext cx="9144000" cy="105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500" b="1" u="sng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G. Hull</a:t>
            </a:r>
            <a:r>
              <a:rPr lang="it-IT" sz="1500" b="1" u="sng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5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500" b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5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Lefrançois</a:t>
            </a:r>
            <a:r>
              <a:rPr lang="it-IT" sz="15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5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N. Semkiv</a:t>
            </a:r>
            <a:r>
              <a:rPr lang="it-IT" sz="15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5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A. Kotenko</a:t>
            </a:r>
            <a:r>
              <a:rPr lang="it-IT" sz="15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5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S. Barsuk</a:t>
            </a:r>
            <a:r>
              <a:rPr lang="it-IT" sz="15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5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M.-H. Schune</a:t>
            </a:r>
            <a:r>
              <a:rPr lang="it-IT" sz="15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5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D. Breton</a:t>
            </a:r>
            <a:r>
              <a:rPr lang="it-IT" sz="15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5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A. Cabrera</a:t>
            </a:r>
            <a:r>
              <a:rPr lang="it-IT" sz="15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5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it-IT" sz="1500" b="1" baseline="30000" dirty="0">
              <a:solidFill>
                <a:srgbClr val="FFC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1050" b="1" i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05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b="1" i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Université</a:t>
            </a:r>
            <a:r>
              <a:rPr lang="it-IT" sz="105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Paris-</a:t>
            </a:r>
            <a:r>
              <a:rPr lang="it-IT" sz="1050" b="1" i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it-IT" sz="105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CNRS/IN2p3, </a:t>
            </a:r>
            <a:r>
              <a:rPr lang="it-IT" sz="1050" b="1" i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it-IT" sz="105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91405 Orsay, France</a:t>
            </a:r>
          </a:p>
          <a:p>
            <a:pPr>
              <a:spcBef>
                <a:spcPct val="50000"/>
              </a:spcBef>
            </a:pPr>
            <a:r>
              <a:rPr lang="it-IT" sz="1050" b="1" i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105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Kyiv National </a:t>
            </a:r>
            <a:r>
              <a:rPr lang="it-IT" sz="1050" b="1" i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Taras</a:t>
            </a:r>
            <a:r>
              <a:rPr lang="it-IT" sz="105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Shevchenko </a:t>
            </a:r>
            <a:r>
              <a:rPr lang="it-IT" sz="1050" b="1" i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it-IT" sz="105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01033 Kyiv, Ukraine</a:t>
            </a:r>
            <a:endParaRPr lang="it-IT" sz="1050" b="1" i="1" baseline="30000" dirty="0">
              <a:solidFill>
                <a:srgbClr val="FFC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it-IT" sz="1050" b="1" i="1" dirty="0">
              <a:solidFill>
                <a:srgbClr val="FFC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26014"/>
            <a:ext cx="1270544" cy="78955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5" name="Line 2"/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Rectangle 1"/>
          <p:cNvSpPr/>
          <p:nvPr/>
        </p:nvSpPr>
        <p:spPr>
          <a:xfrm>
            <a:off x="669103" y="1205418"/>
            <a:ext cx="7534892" cy="838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fr-FR" sz="1650" b="1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Franch-Ukrainian </a:t>
            </a:r>
            <a:r>
              <a:rPr lang="en-US" altLang="fr-FR" sz="165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</a:p>
          <a:p>
            <a:pPr>
              <a:lnSpc>
                <a:spcPct val="110000"/>
              </a:lnSpc>
            </a:pPr>
            <a:r>
              <a:rPr lang="en-US" altLang="fr-FR" sz="165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 development for high-energy physics</a:t>
            </a:r>
            <a:br>
              <a:rPr lang="en-GB" altLang="fr-FR" sz="13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fr-FR" sz="1200" b="1" dirty="0">
                <a:solidFill>
                  <a:srgbClr val="66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27</a:t>
            </a:r>
            <a:r>
              <a:rPr lang="en-GB" altLang="fr-FR" sz="1200" b="1" baseline="30000" dirty="0">
                <a:solidFill>
                  <a:srgbClr val="66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altLang="fr-FR" sz="1200" b="1" dirty="0">
                <a:solidFill>
                  <a:srgbClr val="66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29</a:t>
            </a:r>
            <a:r>
              <a:rPr lang="en-GB" altLang="fr-FR" sz="1200" b="1" baseline="30000" dirty="0">
                <a:solidFill>
                  <a:srgbClr val="66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altLang="fr-FR" sz="1200" b="1" dirty="0">
                <a:solidFill>
                  <a:srgbClr val="66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  <a:r>
              <a:rPr lang="en-US" altLang="fr-FR" sz="1200" b="1" dirty="0">
                <a:solidFill>
                  <a:srgbClr val="66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C8427F-8773-0147-8BFF-1306305F1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069" cy="8057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Text Box 4"/>
          <p:cNvSpPr txBox="1">
            <a:spLocks noChangeArrowheads="1"/>
          </p:cNvSpPr>
          <p:nvPr/>
        </p:nvSpPr>
        <p:spPr bwMode="auto">
          <a:xfrm>
            <a:off x="1143000" y="141685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3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620351" y="4912668"/>
            <a:ext cx="2551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74EB866-DBFB-074F-8B32-77AA5C023553}"/>
              </a:ext>
            </a:extLst>
          </p:cNvPr>
          <p:cNvPicPr/>
          <p:nvPr/>
        </p:nvPicPr>
        <p:blipFill rotWithShape="1">
          <a:blip r:embed="rId3"/>
          <a:srcRect l="2767" t="33612" r="20706" b="16469"/>
          <a:stretch/>
        </p:blipFill>
        <p:spPr bwMode="auto">
          <a:xfrm>
            <a:off x="611560" y="1065389"/>
            <a:ext cx="4482498" cy="2205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6098903-AC00-6440-9A51-DA5BA148E84B}"/>
              </a:ext>
            </a:extLst>
          </p:cNvPr>
          <p:cNvPicPr/>
          <p:nvPr/>
        </p:nvPicPr>
        <p:blipFill rotWithShape="1">
          <a:blip r:embed="rId4"/>
          <a:srcRect b="5685"/>
          <a:stretch/>
        </p:blipFill>
        <p:spPr bwMode="auto">
          <a:xfrm>
            <a:off x="5734690" y="3106474"/>
            <a:ext cx="1501606" cy="1622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B538ABE-EE62-1A42-8170-B1FA47CC453B}"/>
              </a:ext>
            </a:extLst>
          </p:cNvPr>
          <p:cNvPicPr/>
          <p:nvPr/>
        </p:nvPicPr>
        <p:blipFill rotWithShape="1">
          <a:blip r:embed="rId5"/>
          <a:srcRect l="21994" r="20212" b="8215"/>
          <a:stretch/>
        </p:blipFill>
        <p:spPr bwMode="auto">
          <a:xfrm>
            <a:off x="7348477" y="2986165"/>
            <a:ext cx="1408938" cy="1850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735CBA5-CB71-9F46-B93C-31F42254EF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26" y="1065389"/>
            <a:ext cx="2307838" cy="17308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7517B0B-A019-C544-AB12-415BB1F93B2F}"/>
              </a:ext>
            </a:extLst>
          </p:cNvPr>
          <p:cNvSpPr txBox="1"/>
          <p:nvPr/>
        </p:nvSpPr>
        <p:spPr>
          <a:xfrm>
            <a:off x="188513" y="3565037"/>
            <a:ext cx="5328592" cy="1200329"/>
          </a:xfrm>
          <a:prstGeom prst="rect">
            <a:avLst/>
          </a:prstGeom>
          <a:noFill/>
          <a:ln w="38100">
            <a:solidFill>
              <a:srgbClr val="FF93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WaveCatcher</a:t>
            </a:r>
            <a:r>
              <a:rPr lang="fr-FR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digitizer</a:t>
            </a:r>
            <a:r>
              <a:rPr lang="fr-FR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3.2GS/s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60-cm long Saint </a:t>
            </a:r>
            <a:r>
              <a:rPr lang="fr-FR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Gobain</a:t>
            </a:r>
            <a:r>
              <a:rPr lang="fr-FR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BCF9929A WLS </a:t>
            </a:r>
            <a:r>
              <a:rPr lang="fr-FR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endParaRPr lang="fr-FR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LED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lang="fr-FR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fr-FR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unpolished</a:t>
            </a:r>
            <a:r>
              <a:rPr lang="fr-FR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2 cm</a:t>
            </a:r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6C2462EC-0DD4-BB41-9722-8F604A6F08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5B36D616-D882-0F4F-9738-B84C13D3B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41684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experimental set-up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Text Box 4"/>
          <p:cNvSpPr txBox="1">
            <a:spLocks noChangeArrowheads="1"/>
          </p:cNvSpPr>
          <p:nvPr/>
        </p:nvSpPr>
        <p:spPr bwMode="auto">
          <a:xfrm>
            <a:off x="1143000" y="141685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3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85086" y="4912668"/>
            <a:ext cx="325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01671" y="126296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experimental set-up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3C6569-AE7F-BB43-94C2-6CC5AD5A2F2B}"/>
              </a:ext>
            </a:extLst>
          </p:cNvPr>
          <p:cNvSpPr txBox="1"/>
          <p:nvPr/>
        </p:nvSpPr>
        <p:spPr>
          <a:xfrm>
            <a:off x="152073" y="1252747"/>
            <a:ext cx="85689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of the light with a clear fiber and comparison of the signals acquired by the WFS fibers located and increasing distance from the light injection, in three different conditions:</a:t>
            </a:r>
          </a:p>
          <a:p>
            <a:pPr marL="557199" lvl="1" indent="-21430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air</a:t>
            </a:r>
          </a:p>
          <a:p>
            <a:pPr marL="557199" lvl="1" indent="-21430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salt (grain size ~ 0.5 mm)</a:t>
            </a:r>
          </a:p>
          <a:p>
            <a:pPr marL="557199" lvl="1" indent="-21430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salt + isopropanol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461BA9C-CF3D-9345-824A-ABB31E16C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512" y="2265570"/>
            <a:ext cx="2298992" cy="172424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21005E3-D6A1-8440-8836-756AAEC7EA6E}"/>
              </a:ext>
            </a:extLst>
          </p:cNvPr>
          <p:cNvSpPr txBox="1"/>
          <p:nvPr/>
        </p:nvSpPr>
        <p:spPr>
          <a:xfrm>
            <a:off x="1853407" y="903914"/>
            <a:ext cx="521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proof of principle we used </a:t>
            </a:r>
            <a:r>
              <a:rPr lang="en-US" sz="1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 salt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CA9F24-2C1B-0341-8639-8BFC53338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1" y="3377291"/>
            <a:ext cx="1394844" cy="10461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32AB8A-C300-9842-92F4-4ADF3A467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7013" y="3367488"/>
            <a:ext cx="1394843" cy="10461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EB1D1A-0614-B743-9ACE-FCBD7C84C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1514" y="3367488"/>
            <a:ext cx="1394841" cy="10461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179254C-C89E-5B49-80ED-114CD6F20513}"/>
              </a:ext>
            </a:extLst>
          </p:cNvPr>
          <p:cNvSpPr txBox="1"/>
          <p:nvPr/>
        </p:nvSpPr>
        <p:spPr>
          <a:xfrm>
            <a:off x="471512" y="4603565"/>
            <a:ext cx="534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E32EF8-BA1B-2D42-B373-D271E780ECD3}"/>
              </a:ext>
            </a:extLst>
          </p:cNvPr>
          <p:cNvSpPr txBox="1"/>
          <p:nvPr/>
        </p:nvSpPr>
        <p:spPr>
          <a:xfrm>
            <a:off x="1656680" y="4597780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 grains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2BD2752-A03D-2D4C-AA82-161F3661E25B}"/>
              </a:ext>
            </a:extLst>
          </p:cNvPr>
          <p:cNvSpPr txBox="1"/>
          <p:nvPr/>
        </p:nvSpPr>
        <p:spPr>
          <a:xfrm>
            <a:off x="3366981" y="4587974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 spheres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2439AE-D539-D74A-BBAB-F906CDDDC35E}"/>
              </a:ext>
            </a:extLst>
          </p:cNvPr>
          <p:cNvSpPr txBox="1"/>
          <p:nvPr/>
        </p:nvSpPr>
        <p:spPr>
          <a:xfrm>
            <a:off x="5158306" y="4189654"/>
            <a:ext cx="3678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sz="1500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150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configuration </a:t>
            </a:r>
            <a:r>
              <a:rPr lang="fr-FR" sz="1500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150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acquired</a:t>
            </a:r>
            <a:r>
              <a:rPr lang="fr-FR" sz="150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10k </a:t>
            </a:r>
            <a:r>
              <a:rPr lang="fr-FR" sz="1500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r>
              <a:rPr lang="fr-FR" sz="150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500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150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</a:t>
            </a:r>
            <a:r>
              <a:rPr lang="fr-FR" sz="150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500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fr-FR" sz="150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WF</a:t>
            </a:r>
          </a:p>
        </p:txBody>
      </p:sp>
      <p:sp>
        <p:nvSpPr>
          <p:cNvPr id="22" name="Line 2">
            <a:extLst>
              <a:ext uri="{FF2B5EF4-FFF2-40B4-BE49-F238E27FC236}">
                <a16:creationId xmlns:a16="http://schemas.microsoft.com/office/drawing/2014/main" id="{96DCA379-31EA-EB4C-AF82-403C610EDD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2860740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585085" y="4912668"/>
            <a:ext cx="325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43000" y="141684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7D0F071-2154-3744-82F7-132AE0B1BABC}"/>
              </a:ext>
            </a:extLst>
          </p:cNvPr>
          <p:cNvPicPr/>
          <p:nvPr/>
        </p:nvPicPr>
        <p:blipFill rotWithShape="1">
          <a:blip r:embed="rId3"/>
          <a:srcRect l="12552" t="11459" r="12737" b="11456"/>
          <a:stretch/>
        </p:blipFill>
        <p:spPr bwMode="auto">
          <a:xfrm>
            <a:off x="2029297" y="883423"/>
            <a:ext cx="5062983" cy="3281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7B24A4-D59E-0E49-B846-346607F175E9}"/>
              </a:ext>
            </a:extLst>
          </p:cNvPr>
          <p:cNvSpPr/>
          <p:nvPr/>
        </p:nvSpPr>
        <p:spPr>
          <a:xfrm>
            <a:off x="0" y="435394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salt we collect more light than in air </a:t>
            </a:r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EFB19EEE-5AF5-2348-A3E3-04C6A38ABC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781719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585085" y="4912668"/>
            <a:ext cx="325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43000" y="141684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7B24A4-D59E-0E49-B846-346607F175E9}"/>
              </a:ext>
            </a:extLst>
          </p:cNvPr>
          <p:cNvSpPr/>
          <p:nvPr/>
        </p:nvSpPr>
        <p:spPr>
          <a:xfrm>
            <a:off x="0" y="423404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 we add isopropanol to salt, the signal amplitude decreases next to the light injection but increases at 6 and 8 mm from it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083D99E-9F52-B04C-9E6E-3E572A6B0E6E}"/>
              </a:ext>
            </a:extLst>
          </p:cNvPr>
          <p:cNvPicPr/>
          <p:nvPr/>
        </p:nvPicPr>
        <p:blipFill rotWithShape="1">
          <a:blip r:embed="rId3"/>
          <a:srcRect l="12552" t="11459" r="12737" b="11456"/>
          <a:stretch/>
        </p:blipFill>
        <p:spPr bwMode="auto">
          <a:xfrm>
            <a:off x="2029297" y="883423"/>
            <a:ext cx="5062983" cy="3281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Line 2">
            <a:extLst>
              <a:ext uri="{FF2B5EF4-FFF2-40B4-BE49-F238E27FC236}">
                <a16:creationId xmlns:a16="http://schemas.microsoft.com/office/drawing/2014/main" id="{F99D6C72-C874-7E46-B19E-4FF685788C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0534320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63806D1-41DC-6440-A7AD-755EB1FBF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t="1701" r="1561" b="1701"/>
          <a:stretch/>
        </p:blipFill>
        <p:spPr>
          <a:xfrm rot="5400000">
            <a:off x="4855761" y="347996"/>
            <a:ext cx="2229538" cy="322910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585085" y="4912668"/>
            <a:ext cx="325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13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43000" y="141684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7B24A4-D59E-0E49-B846-346607F175E9}"/>
              </a:ext>
            </a:extLst>
          </p:cNvPr>
          <p:cNvSpPr/>
          <p:nvPr/>
        </p:nvSpPr>
        <p:spPr>
          <a:xfrm>
            <a:off x="107504" y="3141200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time difference between the signals acquired in air and salt is is always bigger than the time difference in air and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salt+isopropanol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itchFamily="2" charset="2"/>
              </a:rPr>
              <a:t>with 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isopropanol there is less light scattering 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itchFamily="2" charset="2"/>
              </a:rPr>
              <a:t>the light has to travel less to be collected on the 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WLS fiber</a:t>
            </a:r>
            <a:endParaRPr lang="en-US" sz="1400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873126-AA49-E24D-A5B2-41C26494ED9B}"/>
              </a:ext>
            </a:extLst>
          </p:cNvPr>
          <p:cNvSpPr txBox="1"/>
          <p:nvPr/>
        </p:nvSpPr>
        <p:spPr>
          <a:xfrm>
            <a:off x="3229631" y="4327756"/>
            <a:ext cx="2978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800" dirty="0" err="1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1800" baseline="-25000" dirty="0" err="1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~ 1.4 ns </a:t>
            </a: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1800" baseline="-250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~ 28 cm</a:t>
            </a:r>
          </a:p>
          <a:p>
            <a:pPr algn="l"/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1800" baseline="-250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</a:t>
            </a: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~ 0.6 ns </a:t>
            </a: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800" dirty="0" err="1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1800" baseline="-25000" dirty="0" err="1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~ 12 cm</a:t>
            </a:r>
            <a:endParaRPr lang="en-US" sz="1800" dirty="0">
              <a:solidFill>
                <a:srgbClr val="FF4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avec flèche vers la droite 16">
            <a:extLst>
              <a:ext uri="{FF2B5EF4-FFF2-40B4-BE49-F238E27FC236}">
                <a16:creationId xmlns:a16="http://schemas.microsoft.com/office/drawing/2014/main" id="{C0C0B055-57FE-2741-A06A-D62A9E2088B3}"/>
              </a:ext>
            </a:extLst>
          </p:cNvPr>
          <p:cNvSpPr/>
          <p:nvPr/>
        </p:nvSpPr>
        <p:spPr bwMode="auto">
          <a:xfrm>
            <a:off x="467544" y="1535870"/>
            <a:ext cx="4337453" cy="891864"/>
          </a:xfrm>
          <a:prstGeom prst="rightArrowCallout">
            <a:avLst>
              <a:gd name="adj1" fmla="val 33604"/>
              <a:gd name="adj2" fmla="val 25000"/>
              <a:gd name="adj3" fmla="val 48469"/>
              <a:gd name="adj4" fmla="val 819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 on the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C9498-5F28-084D-96C5-607B603850F4}"/>
              </a:ext>
            </a:extLst>
          </p:cNvPr>
          <p:cNvSpPr txBox="1"/>
          <p:nvPr/>
        </p:nvSpPr>
        <p:spPr>
          <a:xfrm>
            <a:off x="2053979" y="4342191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6 mm: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0C4BC54-AE4B-884C-AE71-CAE3857751E3}"/>
              </a:ext>
            </a:extLst>
          </p:cNvPr>
          <p:cNvSpPr txBox="1"/>
          <p:nvPr/>
        </p:nvSpPr>
        <p:spPr>
          <a:xfrm>
            <a:off x="4804997" y="988869"/>
            <a:ext cx="972108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900" b="1" dirty="0">
                <a:solidFill>
                  <a:srgbClr val="0096FF"/>
                </a:solidFill>
              </a:rPr>
              <a:t>6 mm</a:t>
            </a:r>
          </a:p>
          <a:p>
            <a:pPr algn="l"/>
            <a:r>
              <a:rPr lang="fr-FR" sz="900" b="1" dirty="0">
                <a:solidFill>
                  <a:srgbClr val="FF9300"/>
                </a:solidFill>
              </a:rPr>
              <a:t>6 mm </a:t>
            </a:r>
            <a:r>
              <a:rPr lang="fr-FR" sz="900" b="1" dirty="0" err="1">
                <a:solidFill>
                  <a:srgbClr val="FF9300"/>
                </a:solidFill>
              </a:rPr>
              <a:t>salt</a:t>
            </a:r>
            <a:endParaRPr lang="fr-FR" sz="900" b="1" dirty="0">
              <a:solidFill>
                <a:srgbClr val="FF9300"/>
              </a:solidFill>
            </a:endParaRPr>
          </a:p>
          <a:p>
            <a:pPr algn="l"/>
            <a:r>
              <a:rPr lang="fr-FR" sz="900" b="1" dirty="0">
                <a:solidFill>
                  <a:srgbClr val="4E8F00"/>
                </a:solidFill>
              </a:rPr>
              <a:t>6 mm mixture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8FC35F0-54A9-FD4D-9B01-8588E0EA9549}"/>
              </a:ext>
            </a:extLst>
          </p:cNvPr>
          <p:cNvCxnSpPr>
            <a:cxnSpLocks/>
          </p:cNvCxnSpPr>
          <p:nvPr/>
        </p:nvCxnSpPr>
        <p:spPr bwMode="auto">
          <a:xfrm>
            <a:off x="5992976" y="1779662"/>
            <a:ext cx="163200" cy="24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9142EEC-18A4-C040-A3CB-7CC64F943AD3}"/>
              </a:ext>
            </a:extLst>
          </p:cNvPr>
          <p:cNvCxnSpPr>
            <a:cxnSpLocks/>
          </p:cNvCxnSpPr>
          <p:nvPr/>
        </p:nvCxnSpPr>
        <p:spPr bwMode="auto">
          <a:xfrm>
            <a:off x="6084168" y="1653212"/>
            <a:ext cx="3621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9B48E-8F4A-A546-8A81-B310246DC485}"/>
              </a:ext>
            </a:extLst>
          </p:cNvPr>
          <p:cNvSpPr/>
          <p:nvPr/>
        </p:nvSpPr>
        <p:spPr>
          <a:xfrm>
            <a:off x="6446330" y="1491630"/>
            <a:ext cx="4299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FF9300"/>
                </a:solidFill>
                <a:ea typeface="Times New Roman" panose="02020603050405020304" pitchFamily="18" charset="0"/>
                <a:sym typeface="Symbol" pitchFamily="2" charset="2"/>
              </a:rPr>
              <a:t></a:t>
            </a:r>
            <a:r>
              <a:rPr lang="en-US" sz="1500" dirty="0" err="1">
                <a:solidFill>
                  <a:srgbClr val="FF9300"/>
                </a:solidFill>
                <a:ea typeface="Times New Roman" panose="02020603050405020304" pitchFamily="18" charset="0"/>
              </a:rPr>
              <a:t>t</a:t>
            </a:r>
            <a:r>
              <a:rPr lang="en-US" sz="1500" baseline="-25000" dirty="0" err="1">
                <a:solidFill>
                  <a:srgbClr val="FF9300"/>
                </a:solidFill>
                <a:ea typeface="Times New Roman" panose="02020603050405020304" pitchFamily="18" charset="0"/>
              </a:rPr>
              <a:t>s</a:t>
            </a:r>
            <a:endParaRPr lang="fr-FR" sz="1500" dirty="0">
              <a:solidFill>
                <a:srgbClr val="FF93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2D70D-1A1E-4143-922C-4F1D50A869E8}"/>
              </a:ext>
            </a:extLst>
          </p:cNvPr>
          <p:cNvSpPr/>
          <p:nvPr/>
        </p:nvSpPr>
        <p:spPr>
          <a:xfrm>
            <a:off x="5454663" y="1626385"/>
            <a:ext cx="4844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4E8F00"/>
                </a:solidFill>
                <a:ea typeface="Times New Roman" panose="02020603050405020304" pitchFamily="18" charset="0"/>
                <a:sym typeface="Symbol" pitchFamily="2" charset="2"/>
              </a:rPr>
              <a:t></a:t>
            </a:r>
            <a:r>
              <a:rPr lang="en-US" sz="1500" dirty="0">
                <a:solidFill>
                  <a:srgbClr val="4E8F00"/>
                </a:solidFill>
                <a:ea typeface="Times New Roman" panose="02020603050405020304" pitchFamily="18" charset="0"/>
              </a:rPr>
              <a:t>t</a:t>
            </a:r>
            <a:r>
              <a:rPr lang="en-US" sz="1500" baseline="-25000" dirty="0">
                <a:solidFill>
                  <a:srgbClr val="4E8F00"/>
                </a:solidFill>
                <a:ea typeface="Times New Roman" panose="02020603050405020304" pitchFamily="18" charset="0"/>
              </a:rPr>
              <a:t>m</a:t>
            </a:r>
            <a:endParaRPr lang="fr-FR" sz="1500" dirty="0">
              <a:solidFill>
                <a:srgbClr val="4E8F00"/>
              </a:solidFill>
            </a:endParaRPr>
          </a:p>
        </p:txBody>
      </p:sp>
      <p:sp>
        <p:nvSpPr>
          <p:cNvPr id="22" name="Line 2">
            <a:extLst>
              <a:ext uri="{FF2B5EF4-FFF2-40B4-BE49-F238E27FC236}">
                <a16:creationId xmlns:a16="http://schemas.microsoft.com/office/drawing/2014/main" id="{66181DA6-DF52-EB4C-9BB0-E2CD4F191A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0553706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585085" y="4912668"/>
            <a:ext cx="325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14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09068" y="91576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 and future work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ce réservé du texte 20">
            <a:extLst>
              <a:ext uri="{FF2B5EF4-FFF2-40B4-BE49-F238E27FC236}">
                <a16:creationId xmlns:a16="http://schemas.microsoft.com/office/drawing/2014/main" id="{27A8F9D3-A8BE-D34D-949A-DD0B8B159B24}"/>
              </a:ext>
            </a:extLst>
          </p:cNvPr>
          <p:cNvSpPr txBox="1">
            <a:spLocks/>
          </p:cNvSpPr>
          <p:nvPr/>
        </p:nvSpPr>
        <p:spPr>
          <a:xfrm>
            <a:off x="1818456" y="937952"/>
            <a:ext cx="6858000" cy="36673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16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5174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6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482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3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2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965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70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4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18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3930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demonstrated the feasibility of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PowderO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EB66CA7-A3A6-774A-A27E-39F24FE12DED}"/>
              </a:ext>
            </a:extLst>
          </p:cNvPr>
          <p:cNvSpPr txBox="1"/>
          <p:nvPr/>
        </p:nvSpPr>
        <p:spPr>
          <a:xfrm>
            <a:off x="179512" y="1635646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Geant4 shower simulation predicts an energy resolution </a:t>
            </a: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about 1.5%/</a:t>
            </a:r>
            <a:r>
              <a:rPr lang="fr-F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sqrt</a:t>
            </a: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 for 0.5 mm size ZnWO</a:t>
            </a:r>
            <a:r>
              <a:rPr lang="fr-FR" sz="1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grains +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 (kitchen salt) = Light confinement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 = Powder + liquid (isopropanol) = higher total density and better optical coupling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13A93D-AB61-E54F-9E89-B60C9156B8A6}"/>
              </a:ext>
            </a:extLst>
          </p:cNvPr>
          <p:cNvSpPr txBox="1"/>
          <p:nvPr/>
        </p:nvSpPr>
        <p:spPr>
          <a:xfrm>
            <a:off x="179512" y="3229481"/>
            <a:ext cx="8698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salt to inorganic crystal grains: possible collaboration with ISMA (</a:t>
            </a:r>
            <a:r>
              <a:rPr lang="en-US" sz="1800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18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 produce 1 kg of ZnWO</a:t>
            </a:r>
            <a:r>
              <a:rPr lang="en-US" sz="1800" baseline="-25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a 16-fibers device to study of the uniformity response of the detector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 of a full length and fully equipped 16-fibers prototype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of a 14 cm x 14 cm demonstrator</a:t>
            </a:r>
            <a:endParaRPr lang="fr-FR" sz="1800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6E2192FE-4FD3-024A-8FDA-5BD4E5E9BB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023809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FD825371-F2DC-B048-9445-6C819578B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79662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6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9" name="Text Box 7"/>
          <p:cNvSpPr txBox="1">
            <a:spLocks noChangeArrowheads="1"/>
          </p:cNvSpPr>
          <p:nvPr/>
        </p:nvSpPr>
        <p:spPr bwMode="auto">
          <a:xfrm>
            <a:off x="1979712" y="1080652"/>
            <a:ext cx="6876763" cy="3754874"/>
          </a:xfrm>
          <a:prstGeom prst="rect">
            <a:avLst/>
          </a:prstGeom>
          <a:noFill/>
          <a:ln w="3175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buClr>
                <a:srgbClr val="FF33CC"/>
              </a:buClr>
              <a:buFont typeface="Wingdings 2" pitchFamily="18" charset="2"/>
              <a:buChar char="ê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detection technique</a:t>
            </a:r>
          </a:p>
          <a:p>
            <a:pPr algn="l" eaLnBrk="0" hangingPunct="0">
              <a:spcBef>
                <a:spcPct val="50000"/>
              </a:spcBef>
              <a:buClr>
                <a:srgbClr val="FF33CC"/>
              </a:buClr>
              <a:buFont typeface="Wingdings 2" pitchFamily="18" charset="2"/>
              <a:buChar char="ê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Powder calorimeter</a:t>
            </a:r>
          </a:p>
          <a:p>
            <a:pPr algn="l" eaLnBrk="0" hangingPunct="0">
              <a:spcBef>
                <a:spcPct val="50000"/>
              </a:spcBef>
              <a:buClr>
                <a:srgbClr val="FF33CC"/>
              </a:buClr>
              <a:buFont typeface="Wingdings 2" pitchFamily="18" charset="2"/>
              <a:buChar char="ê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proof of concept</a:t>
            </a:r>
          </a:p>
          <a:p>
            <a:pPr marL="685783" lvl="1" indent="-342892" algn="l" eaLnBrk="0" hangingPunct="0">
              <a:spcBef>
                <a:spcPct val="50000"/>
              </a:spcBef>
              <a:buClr>
                <a:srgbClr val="FF33CC"/>
              </a:buClr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results</a:t>
            </a:r>
          </a:p>
          <a:p>
            <a:pPr marL="685783" lvl="1" indent="-342892" algn="l" eaLnBrk="0" hangingPunct="0">
              <a:spcBef>
                <a:spcPct val="50000"/>
              </a:spcBef>
              <a:buClr>
                <a:srgbClr val="FF33CC"/>
              </a:buClr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results</a:t>
            </a:r>
          </a:p>
          <a:p>
            <a:pPr algn="l" eaLnBrk="0" hangingPunct="0">
              <a:spcBef>
                <a:spcPct val="50000"/>
              </a:spcBef>
              <a:buClr>
                <a:srgbClr val="FF33CC"/>
              </a:buClr>
              <a:buFont typeface="Wingdings 2" pitchFamily="18" charset="2"/>
              <a:buChar char="ê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Future work</a:t>
            </a:r>
          </a:p>
        </p:txBody>
      </p:sp>
      <p:sp>
        <p:nvSpPr>
          <p:cNvPr id="381960" name="Text Box 8"/>
          <p:cNvSpPr txBox="1">
            <a:spLocks noChangeArrowheads="1"/>
          </p:cNvSpPr>
          <p:nvPr/>
        </p:nvSpPr>
        <p:spPr bwMode="auto">
          <a:xfrm>
            <a:off x="1143000" y="141685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620349" y="4912668"/>
            <a:ext cx="2551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12FBEBE7-AF2F-DB48-9048-BDDF76FEE5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1143000" y="141685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3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0" name="ZoneTexte 19"/>
          <p:cNvSpPr txBox="1"/>
          <p:nvPr/>
        </p:nvSpPr>
        <p:spPr>
          <a:xfrm>
            <a:off x="7620349" y="4912668"/>
            <a:ext cx="2551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43000" y="141684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LiquidO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technology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C23A2E-339B-0145-9ED5-D49C2E3A7B89}"/>
              </a:ext>
            </a:extLst>
          </p:cNvPr>
          <p:cNvSpPr txBox="1"/>
          <p:nvPr/>
        </p:nvSpPr>
        <p:spPr>
          <a:xfrm>
            <a:off x="0" y="92776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LiquidO</a:t>
            </a:r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new detection technique making use of opaque liquid scintillator read-out by means of WLS fibers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05DD159-CCC6-9D46-AAE9-37E6FE46A148}"/>
              </a:ext>
            </a:extLst>
          </p:cNvPr>
          <p:cNvSpPr txBox="1"/>
          <p:nvPr/>
        </p:nvSpPr>
        <p:spPr>
          <a:xfrm>
            <a:off x="3065057" y="1901092"/>
            <a:ext cx="189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Stochastic light confinement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FAF09FE-7F45-3A47-8ECC-E4B37EC8E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32" y="2784148"/>
            <a:ext cx="3692094" cy="194784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F0FCB02-0AB0-5F4E-A29B-6BDAAF87FC1F}"/>
              </a:ext>
            </a:extLst>
          </p:cNvPr>
          <p:cNvSpPr txBox="1"/>
          <p:nvPr/>
        </p:nvSpPr>
        <p:spPr>
          <a:xfrm>
            <a:off x="5562456" y="2102340"/>
            <a:ext cx="2954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LiquidO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concept: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TPC-like detector with « </a:t>
            </a:r>
            <a:r>
              <a:rPr lang="en-US" sz="1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drifting 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" name="Cylindre 16">
            <a:extLst>
              <a:ext uri="{FF2B5EF4-FFF2-40B4-BE49-F238E27FC236}">
                <a16:creationId xmlns:a16="http://schemas.microsoft.com/office/drawing/2014/main" id="{3F78960F-0B10-C44D-8103-61A2C2C20602}"/>
              </a:ext>
            </a:extLst>
          </p:cNvPr>
          <p:cNvSpPr/>
          <p:nvPr/>
        </p:nvSpPr>
        <p:spPr>
          <a:xfrm>
            <a:off x="6509728" y="2960923"/>
            <a:ext cx="1193800" cy="1680428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F0EC452-990D-E442-8114-AB0831883737}"/>
              </a:ext>
            </a:extLst>
          </p:cNvPr>
          <p:cNvCxnSpPr/>
          <p:nvPr/>
        </p:nvCxnSpPr>
        <p:spPr>
          <a:xfrm>
            <a:off x="6709676" y="3162400"/>
            <a:ext cx="0" cy="140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9F7DBF5-98E3-1649-AFD4-A40E83B85EA5}"/>
              </a:ext>
            </a:extLst>
          </p:cNvPr>
          <p:cNvCxnSpPr/>
          <p:nvPr/>
        </p:nvCxnSpPr>
        <p:spPr>
          <a:xfrm>
            <a:off x="7268475" y="3022700"/>
            <a:ext cx="0" cy="140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5D0B665-289C-9A44-B14F-70DA2FBC14BE}"/>
              </a:ext>
            </a:extLst>
          </p:cNvPr>
          <p:cNvCxnSpPr/>
          <p:nvPr/>
        </p:nvCxnSpPr>
        <p:spPr>
          <a:xfrm>
            <a:off x="7357376" y="3159470"/>
            <a:ext cx="0" cy="140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80E45A5-B680-ED4D-8E10-0C4BAE371119}"/>
              </a:ext>
            </a:extLst>
          </p:cNvPr>
          <p:cNvCxnSpPr/>
          <p:nvPr/>
        </p:nvCxnSpPr>
        <p:spPr>
          <a:xfrm>
            <a:off x="7458975" y="3022700"/>
            <a:ext cx="0" cy="140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11C6335-3174-9347-A6B9-BF5538C84D03}"/>
              </a:ext>
            </a:extLst>
          </p:cNvPr>
          <p:cNvCxnSpPr/>
          <p:nvPr/>
        </p:nvCxnSpPr>
        <p:spPr>
          <a:xfrm>
            <a:off x="7568586" y="3086199"/>
            <a:ext cx="0" cy="140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9ED7C38-BFF2-1446-8E3D-3082D1FB3C4A}"/>
              </a:ext>
            </a:extLst>
          </p:cNvPr>
          <p:cNvCxnSpPr/>
          <p:nvPr/>
        </p:nvCxnSpPr>
        <p:spPr>
          <a:xfrm>
            <a:off x="6849377" y="3041753"/>
            <a:ext cx="0" cy="140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A612F54-DEA8-884E-B0BB-15351A1C7BE4}"/>
              </a:ext>
            </a:extLst>
          </p:cNvPr>
          <p:cNvCxnSpPr/>
          <p:nvPr/>
        </p:nvCxnSpPr>
        <p:spPr>
          <a:xfrm>
            <a:off x="6938277" y="3178523"/>
            <a:ext cx="0" cy="140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059BC6C-F83F-F64C-82FF-41ECE516FB3F}"/>
              </a:ext>
            </a:extLst>
          </p:cNvPr>
          <p:cNvCxnSpPr/>
          <p:nvPr/>
        </p:nvCxnSpPr>
        <p:spPr>
          <a:xfrm>
            <a:off x="7039877" y="3041753"/>
            <a:ext cx="0" cy="140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4E9AAC6-DA9D-8F49-938B-3A2DA236973E}"/>
              </a:ext>
            </a:extLst>
          </p:cNvPr>
          <p:cNvCxnSpPr/>
          <p:nvPr/>
        </p:nvCxnSpPr>
        <p:spPr>
          <a:xfrm>
            <a:off x="7149487" y="3105251"/>
            <a:ext cx="0" cy="140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BE609B9-2A53-084E-B860-0A14E544C7B7}"/>
              </a:ext>
            </a:extLst>
          </p:cNvPr>
          <p:cNvCxnSpPr/>
          <p:nvPr/>
        </p:nvCxnSpPr>
        <p:spPr>
          <a:xfrm>
            <a:off x="6606474" y="3055300"/>
            <a:ext cx="0" cy="140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B6760A6C-939F-A74B-A1C4-02B1355F0A1C}"/>
              </a:ext>
            </a:extLst>
          </p:cNvPr>
          <p:cNvSpPr txBox="1"/>
          <p:nvPr/>
        </p:nvSpPr>
        <p:spPr>
          <a:xfrm>
            <a:off x="151278" y="1924176"/>
            <a:ext cx="2211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Opaque detection medium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2B1D718C-B183-4046-A42B-202DEB5FB7D8}"/>
              </a:ext>
            </a:extLst>
          </p:cNvPr>
          <p:cNvSpPr/>
          <p:nvPr/>
        </p:nvSpPr>
        <p:spPr bwMode="auto">
          <a:xfrm>
            <a:off x="2330456" y="1982900"/>
            <a:ext cx="453487" cy="398980"/>
          </a:xfrm>
          <a:prstGeom prst="rightArrow">
            <a:avLst/>
          </a:prstGeom>
          <a:gradFill flip="none" rotWithShape="1">
            <a:gsLst>
              <a:gs pos="0">
                <a:srgbClr val="FF6699">
                  <a:shade val="30000"/>
                  <a:satMod val="115000"/>
                </a:srgbClr>
              </a:gs>
              <a:gs pos="50000">
                <a:srgbClr val="FF6699">
                  <a:shade val="67500"/>
                  <a:satMod val="115000"/>
                </a:srgbClr>
              </a:gs>
              <a:gs pos="100000">
                <a:srgbClr val="FF6699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783"/>
            <a:endParaRPr lang="fr-FR" sz="1800" dirty="0"/>
          </a:p>
        </p:txBody>
      </p:sp>
      <p:sp>
        <p:nvSpPr>
          <p:cNvPr id="31" name="Line 2">
            <a:extLst>
              <a:ext uri="{FF2B5EF4-FFF2-40B4-BE49-F238E27FC236}">
                <a16:creationId xmlns:a16="http://schemas.microsoft.com/office/drawing/2014/main" id="{1723A432-1CF9-8B45-BA23-8FAA7B20B8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1143000" y="141685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3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0" name="ZoneTexte 19"/>
          <p:cNvSpPr txBox="1"/>
          <p:nvPr/>
        </p:nvSpPr>
        <p:spPr>
          <a:xfrm>
            <a:off x="7620349" y="4912668"/>
            <a:ext cx="2551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43000" y="141684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LiquidO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technology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D96077D-23AD-0B44-A372-6C762331E843}"/>
              </a:ext>
            </a:extLst>
          </p:cNvPr>
          <p:cNvSpPr txBox="1"/>
          <p:nvPr/>
        </p:nvSpPr>
        <p:spPr>
          <a:xfrm>
            <a:off x="755576" y="3579862"/>
            <a:ext cx="2926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application for:</a:t>
            </a:r>
          </a:p>
          <a:p>
            <a:pPr marL="214308" indent="-214308" algn="l">
              <a:buFontTx/>
              <a:buChar char="-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physics</a:t>
            </a:r>
          </a:p>
          <a:p>
            <a:pPr marL="214308" indent="-214308" algn="l">
              <a:buFontTx/>
              <a:buChar char="-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imaging</a:t>
            </a:r>
          </a:p>
          <a:p>
            <a:pPr marL="214308" indent="-214308" algn="l">
              <a:buFontTx/>
              <a:buChar char="-"/>
            </a:pPr>
            <a:r>
              <a:rPr lang="en-US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physics</a:t>
            </a:r>
          </a:p>
          <a:p>
            <a:pPr marL="214308" indent="-214308" algn="l">
              <a:buFontTx/>
              <a:buChar char="-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796F16-30CB-F742-B9EF-007A08DD535B}"/>
              </a:ext>
            </a:extLst>
          </p:cNvPr>
          <p:cNvSpPr/>
          <p:nvPr/>
        </p:nvSpPr>
        <p:spPr>
          <a:xfrm>
            <a:off x="1335120" y="1793598"/>
            <a:ext cx="2967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Excellent PID is expected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E6B49AF-4726-C648-80FB-8B45BCC73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56452"/>
            <a:ext cx="4246250" cy="122341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95621B7B-EE61-0549-930A-12C733F8C4E4}"/>
              </a:ext>
            </a:extLst>
          </p:cNvPr>
          <p:cNvSpPr txBox="1"/>
          <p:nvPr/>
        </p:nvSpPr>
        <p:spPr>
          <a:xfrm>
            <a:off x="2285611" y="2227812"/>
            <a:ext cx="962123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100" dirty="0">
                <a:latin typeface="Arial" panose="020B0604020202020204" pitchFamily="34" charset="0"/>
                <a:cs typeface="Arial" panose="020B0604020202020204" pitchFamily="34" charset="0"/>
              </a:rPr>
              <a:t>2 MeV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788C79-380C-2D49-B454-E7DA27DCB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05" y="2036068"/>
            <a:ext cx="1147043" cy="2075869"/>
          </a:xfrm>
          <a:prstGeom prst="rect">
            <a:avLst/>
          </a:prstGeom>
        </p:spPr>
      </p:pic>
      <p:sp>
        <p:nvSpPr>
          <p:cNvPr id="14" name="A. Cabrera et al. LiquidO First Publication [arXiv1908.02859]…">
            <a:extLst>
              <a:ext uri="{FF2B5EF4-FFF2-40B4-BE49-F238E27FC236}">
                <a16:creationId xmlns:a16="http://schemas.microsoft.com/office/drawing/2014/main" id="{EB1C040F-6A1F-1842-ABB4-BF40082105A1}"/>
              </a:ext>
            </a:extLst>
          </p:cNvPr>
          <p:cNvSpPr txBox="1"/>
          <p:nvPr/>
        </p:nvSpPr>
        <p:spPr>
          <a:xfrm>
            <a:off x="4137838" y="4229675"/>
            <a:ext cx="4926133" cy="64633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algn="l">
              <a:defRPr sz="1200"/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A. Cabrera et al.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LiquidO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First Publication [arXiv1908.02859]</a:t>
            </a:r>
          </a:p>
          <a:p>
            <a:pPr algn="l">
              <a:defRPr sz="1200"/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C. Buck et al.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LiquidO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First Opaque Scintillator [arXiv:1908.03334] </a:t>
            </a:r>
          </a:p>
          <a:p>
            <a:pPr algn="l">
              <a:defRPr sz="1200"/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S. Wagner et al. Micro-Crystal Opaque Scintillators [arXiv:1807.00628]</a:t>
            </a:r>
          </a:p>
        </p:txBody>
      </p:sp>
      <p:sp>
        <p:nvSpPr>
          <p:cNvPr id="17" name="Line 2">
            <a:extLst>
              <a:ext uri="{FF2B5EF4-FFF2-40B4-BE49-F238E27FC236}">
                <a16:creationId xmlns:a16="http://schemas.microsoft.com/office/drawing/2014/main" id="{21106DA2-393B-9349-A27D-AA4A726065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F633192-C274-6D4A-BF58-7CE537CE4B57}"/>
              </a:ext>
            </a:extLst>
          </p:cNvPr>
          <p:cNvSpPr txBox="1"/>
          <p:nvPr/>
        </p:nvSpPr>
        <p:spPr>
          <a:xfrm>
            <a:off x="0" y="92776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LiquidO</a:t>
            </a:r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new detection technique making use of opaque liquid scintillator read-out by means of WLS fibers  </a:t>
            </a:r>
          </a:p>
        </p:txBody>
      </p:sp>
    </p:spTree>
    <p:extLst>
      <p:ext uri="{BB962C8B-B14F-4D97-AF65-F5344CB8AC3E}">
        <p14:creationId xmlns:p14="http://schemas.microsoft.com/office/powerpoint/2010/main" val="2618461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1143000" y="141685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3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0" name="ZoneTexte 19"/>
          <p:cNvSpPr txBox="1"/>
          <p:nvPr/>
        </p:nvSpPr>
        <p:spPr>
          <a:xfrm>
            <a:off x="7620349" y="4912668"/>
            <a:ext cx="2551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43000" y="141684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Detectors for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e+e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colliders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30126" y="1626577"/>
            <a:ext cx="5829607" cy="11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algn="l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FF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granularity at limited cost 😏</a:t>
            </a:r>
          </a:p>
          <a:p>
            <a:pPr marL="257168" indent="-257168" algn="l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FF66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Rather poor photon energy resolution 😒</a:t>
            </a:r>
          </a:p>
          <a:p>
            <a:pPr lvl="1" algn="l">
              <a:lnSpc>
                <a:spcPct val="120000"/>
              </a:lnSpc>
            </a:pPr>
            <a:r>
              <a:rPr lang="en-US" sz="2000" dirty="0">
                <a:solidFill>
                  <a:srgbClr val="FF66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➥ at small energies:  R ~ 10%/sqrt(E) 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08573" y="2998202"/>
            <a:ext cx="6462946" cy="1200329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 for a next-generation calorimeter with extremely fine sampling: </a:t>
            </a:r>
            <a:r>
              <a:rPr lang="en-US" b="1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PowderO</a:t>
            </a:r>
            <a:endParaRPr lang="en-US" b="1" dirty="0">
              <a:solidFill>
                <a:srgbClr val="66FF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89236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future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e+e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colliders: EM calorimeters based on sampling technique (CALICE, Dual Read-out Calorimeter)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CE58D9F-396A-1441-A58B-9999E6827840}"/>
              </a:ext>
            </a:extLst>
          </p:cNvPr>
          <p:cNvSpPr txBox="1"/>
          <p:nvPr/>
        </p:nvSpPr>
        <p:spPr>
          <a:xfrm>
            <a:off x="395536" y="4285301"/>
            <a:ext cx="6875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improved photon energy resolution while maintaining a good jet energy resolution</a:t>
            </a: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463A967F-6027-D442-9A53-06955648A0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19003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1143000" y="141685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3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0" name="ZoneTexte 19"/>
          <p:cNvSpPr txBox="1"/>
          <p:nvPr/>
        </p:nvSpPr>
        <p:spPr>
          <a:xfrm>
            <a:off x="7620351" y="4912668"/>
            <a:ext cx="2551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43000" y="141684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PowderO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concept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21325" y="897565"/>
            <a:ext cx="3619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Scintillator powder calorimeter</a:t>
            </a:r>
            <a:endParaRPr lang="en-US" sz="2000" baseline="-25000" dirty="0">
              <a:solidFill>
                <a:srgbClr val="FF4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FBD4699-A9FD-6B4A-8C5E-E59EB16D1241}"/>
              </a:ext>
            </a:extLst>
          </p:cNvPr>
          <p:cNvGrpSpPr/>
          <p:nvPr/>
        </p:nvGrpSpPr>
        <p:grpSpPr>
          <a:xfrm>
            <a:off x="638388" y="1264159"/>
            <a:ext cx="2966911" cy="1437447"/>
            <a:chOff x="676408" y="1746978"/>
            <a:chExt cx="3955880" cy="191659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AE5907-C3C9-454D-813B-35D99CC700FE}"/>
                </a:ext>
              </a:extLst>
            </p:cNvPr>
            <p:cNvSpPr/>
            <p:nvPr/>
          </p:nvSpPr>
          <p:spPr>
            <a:xfrm>
              <a:off x="921260" y="2630634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8C9E41-B7D2-EC4C-B099-36BAD3B7EA20}"/>
                </a:ext>
              </a:extLst>
            </p:cNvPr>
            <p:cNvSpPr/>
            <p:nvPr/>
          </p:nvSpPr>
          <p:spPr>
            <a:xfrm>
              <a:off x="1262961" y="2630640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E12831-7FBB-6A42-95D5-729E75928C70}"/>
                </a:ext>
              </a:extLst>
            </p:cNvPr>
            <p:cNvSpPr/>
            <p:nvPr/>
          </p:nvSpPr>
          <p:spPr>
            <a:xfrm>
              <a:off x="1610921" y="2630640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A138BD-127D-A64A-AE19-92DEDD6320C2}"/>
                </a:ext>
              </a:extLst>
            </p:cNvPr>
            <p:cNvSpPr/>
            <p:nvPr/>
          </p:nvSpPr>
          <p:spPr>
            <a:xfrm>
              <a:off x="1437076" y="2630640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3515E4-3644-E34B-8391-43778F4BEFFD}"/>
                </a:ext>
              </a:extLst>
            </p:cNvPr>
            <p:cNvSpPr/>
            <p:nvPr/>
          </p:nvSpPr>
          <p:spPr>
            <a:xfrm>
              <a:off x="1788837" y="2630639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1A4665-091A-CA4D-926F-6B188AA19532}"/>
                </a:ext>
              </a:extLst>
            </p:cNvPr>
            <p:cNvSpPr/>
            <p:nvPr/>
          </p:nvSpPr>
          <p:spPr>
            <a:xfrm>
              <a:off x="2320147" y="2630637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BE4E78-B6C4-F549-AEFC-741B49685C1D}"/>
                </a:ext>
              </a:extLst>
            </p:cNvPr>
            <p:cNvSpPr/>
            <p:nvPr/>
          </p:nvSpPr>
          <p:spPr>
            <a:xfrm>
              <a:off x="2848463" y="2630634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6870F8E-DED3-F341-8916-6066315AFC18}"/>
                </a:ext>
              </a:extLst>
            </p:cNvPr>
            <p:cNvSpPr/>
            <p:nvPr/>
          </p:nvSpPr>
          <p:spPr>
            <a:xfrm>
              <a:off x="3027689" y="2630634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B77114F-2EA2-1640-9F79-DCEB1F5B5D37}"/>
                </a:ext>
              </a:extLst>
            </p:cNvPr>
            <p:cNvSpPr/>
            <p:nvPr/>
          </p:nvSpPr>
          <p:spPr>
            <a:xfrm>
              <a:off x="1088846" y="2630641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4027E1-0293-E04E-8BFF-71F4BBEB3EDF}"/>
                </a:ext>
              </a:extLst>
            </p:cNvPr>
            <p:cNvSpPr/>
            <p:nvPr/>
          </p:nvSpPr>
          <p:spPr>
            <a:xfrm>
              <a:off x="1968065" y="2630639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288779-7DB2-DC48-9DA8-80F0C4707E38}"/>
                </a:ext>
              </a:extLst>
            </p:cNvPr>
            <p:cNvSpPr/>
            <p:nvPr/>
          </p:nvSpPr>
          <p:spPr>
            <a:xfrm>
              <a:off x="2140921" y="2630638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08DBD7-676C-1D4F-AA1A-B24406ECA7EE}"/>
                </a:ext>
              </a:extLst>
            </p:cNvPr>
            <p:cNvSpPr/>
            <p:nvPr/>
          </p:nvSpPr>
          <p:spPr>
            <a:xfrm>
              <a:off x="2670547" y="2630635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FA9CE7F-5F8C-1747-B792-3B583D0900B9}"/>
                </a:ext>
              </a:extLst>
            </p:cNvPr>
            <p:cNvSpPr/>
            <p:nvPr/>
          </p:nvSpPr>
          <p:spPr>
            <a:xfrm>
              <a:off x="2492631" y="2630636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7AF7D0C-7E2B-E046-9F66-5AF865BAB707}"/>
                </a:ext>
              </a:extLst>
            </p:cNvPr>
            <p:cNvSpPr/>
            <p:nvPr/>
          </p:nvSpPr>
          <p:spPr>
            <a:xfrm>
              <a:off x="921260" y="2630634"/>
              <a:ext cx="2285657" cy="10329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382E484-BBDD-D641-8D8E-30BC295246A5}"/>
                </a:ext>
              </a:extLst>
            </p:cNvPr>
            <p:cNvCxnSpPr/>
            <p:nvPr/>
          </p:nvCxnSpPr>
          <p:spPr>
            <a:xfrm>
              <a:off x="921260" y="2824021"/>
              <a:ext cx="2820840" cy="0"/>
            </a:xfrm>
            <a:prstGeom prst="line">
              <a:avLst/>
            </a:prstGeom>
            <a:ln w="19050" cmpd="sng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011A733-DD8B-214C-8FB5-70C12C7D357E}"/>
                </a:ext>
              </a:extLst>
            </p:cNvPr>
            <p:cNvCxnSpPr/>
            <p:nvPr/>
          </p:nvCxnSpPr>
          <p:spPr>
            <a:xfrm>
              <a:off x="921260" y="2980654"/>
              <a:ext cx="2820840" cy="0"/>
            </a:xfrm>
            <a:prstGeom prst="line">
              <a:avLst/>
            </a:prstGeom>
            <a:ln w="19050" cmpd="sng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3934DEB0-EC0F-3C43-88AF-7F3A0B4E7325}"/>
                </a:ext>
              </a:extLst>
            </p:cNvPr>
            <p:cNvCxnSpPr/>
            <p:nvPr/>
          </p:nvCxnSpPr>
          <p:spPr>
            <a:xfrm>
              <a:off x="921260" y="3154221"/>
              <a:ext cx="2820840" cy="0"/>
            </a:xfrm>
            <a:prstGeom prst="line">
              <a:avLst/>
            </a:prstGeom>
            <a:ln w="19050" cmpd="sng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91AD99F8-ECE7-2B4A-8EA0-4177BEB026BC}"/>
                </a:ext>
              </a:extLst>
            </p:cNvPr>
            <p:cNvCxnSpPr/>
            <p:nvPr/>
          </p:nvCxnSpPr>
          <p:spPr>
            <a:xfrm>
              <a:off x="921260" y="3336255"/>
              <a:ext cx="2820840" cy="0"/>
            </a:xfrm>
            <a:prstGeom prst="line">
              <a:avLst/>
            </a:prstGeom>
            <a:ln w="19050" cmpd="sng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1281BA4-1D29-0E44-A8DE-C5B52802BCE6}"/>
                </a:ext>
              </a:extLst>
            </p:cNvPr>
            <p:cNvCxnSpPr/>
            <p:nvPr/>
          </p:nvCxnSpPr>
          <p:spPr>
            <a:xfrm>
              <a:off x="921260" y="3505588"/>
              <a:ext cx="2820840" cy="0"/>
            </a:xfrm>
            <a:prstGeom prst="line">
              <a:avLst/>
            </a:prstGeom>
            <a:ln w="19050" cmpd="sng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F3446B8E-3425-974F-B7C9-06D2B7330B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4655" y="2198383"/>
              <a:ext cx="150457" cy="4322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60B40588-542E-5145-8E15-57B965B1CD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5102" y="2417555"/>
              <a:ext cx="456815" cy="2130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9E77E51-0C18-4941-94E3-ED805AB0EB32}"/>
                </a:ext>
              </a:extLst>
            </p:cNvPr>
            <p:cNvSpPr txBox="1"/>
            <p:nvPr/>
          </p:nvSpPr>
          <p:spPr>
            <a:xfrm>
              <a:off x="3404402" y="2027705"/>
              <a:ext cx="1227886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WLS fibers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29F8E3BE-A3E5-9C4D-B51E-BE935820F9BD}"/>
                </a:ext>
              </a:extLst>
            </p:cNvPr>
            <p:cNvSpPr txBox="1"/>
            <p:nvPr/>
          </p:nvSpPr>
          <p:spPr>
            <a:xfrm>
              <a:off x="676408" y="1746978"/>
              <a:ext cx="1733353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Scintillator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A676227-98BE-1D47-8043-1E29AEEC308A}"/>
                </a:ext>
              </a:extLst>
            </p:cNvPr>
            <p:cNvSpPr txBox="1"/>
            <p:nvPr/>
          </p:nvSpPr>
          <p:spPr>
            <a:xfrm>
              <a:off x="1960785" y="2122663"/>
              <a:ext cx="153322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Absorber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45A9A90-ABF4-7145-8FDC-659A7CEDCE2D}"/>
              </a:ext>
            </a:extLst>
          </p:cNvPr>
          <p:cNvSpPr/>
          <p:nvPr/>
        </p:nvSpPr>
        <p:spPr>
          <a:xfrm>
            <a:off x="6064455" y="1912962"/>
            <a:ext cx="1714243" cy="774700"/>
          </a:xfrm>
          <a:prstGeom prst="rect">
            <a:avLst/>
          </a:prstGeom>
          <a:pattFill prst="lgCheck">
            <a:fgClr>
              <a:srgbClr val="FFFFA5"/>
            </a:fgClr>
            <a:bgClr>
              <a:schemeClr val="bg2">
                <a:lumMod val="5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5624CED-0848-6B4D-A802-D7C7B7746EAA}"/>
              </a:ext>
            </a:extLst>
          </p:cNvPr>
          <p:cNvCxnSpPr/>
          <p:nvPr/>
        </p:nvCxnSpPr>
        <p:spPr>
          <a:xfrm>
            <a:off x="6064454" y="2038630"/>
            <a:ext cx="2115630" cy="0"/>
          </a:xfrm>
          <a:prstGeom prst="line">
            <a:avLst/>
          </a:prstGeom>
          <a:ln w="19050" cmpd="sng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1300C15-CF03-C442-94C0-E41F3699F1E6}"/>
              </a:ext>
            </a:extLst>
          </p:cNvPr>
          <p:cNvCxnSpPr/>
          <p:nvPr/>
        </p:nvCxnSpPr>
        <p:spPr>
          <a:xfrm>
            <a:off x="6064454" y="2156105"/>
            <a:ext cx="2115630" cy="0"/>
          </a:xfrm>
          <a:prstGeom prst="line">
            <a:avLst/>
          </a:prstGeom>
          <a:ln w="19050" cmpd="sng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465DAD98-AE0C-2D49-A87F-0FF7B6EE05FB}"/>
              </a:ext>
            </a:extLst>
          </p:cNvPr>
          <p:cNvCxnSpPr/>
          <p:nvPr/>
        </p:nvCxnSpPr>
        <p:spPr>
          <a:xfrm>
            <a:off x="6064454" y="2286280"/>
            <a:ext cx="2115630" cy="0"/>
          </a:xfrm>
          <a:prstGeom prst="line">
            <a:avLst/>
          </a:prstGeom>
          <a:ln w="19050" cmpd="sng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425050A7-7D0F-9849-B9A7-B9AB733779AB}"/>
              </a:ext>
            </a:extLst>
          </p:cNvPr>
          <p:cNvCxnSpPr/>
          <p:nvPr/>
        </p:nvCxnSpPr>
        <p:spPr>
          <a:xfrm>
            <a:off x="6064454" y="2422805"/>
            <a:ext cx="2115630" cy="0"/>
          </a:xfrm>
          <a:prstGeom prst="line">
            <a:avLst/>
          </a:prstGeom>
          <a:ln w="19050" cmpd="sng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EE0E7885-B5C0-A24C-8ED4-9EA59DDC77A3}"/>
              </a:ext>
            </a:extLst>
          </p:cNvPr>
          <p:cNvCxnSpPr/>
          <p:nvPr/>
        </p:nvCxnSpPr>
        <p:spPr>
          <a:xfrm>
            <a:off x="6064454" y="2549805"/>
            <a:ext cx="2115630" cy="0"/>
          </a:xfrm>
          <a:prstGeom prst="line">
            <a:avLst/>
          </a:prstGeom>
          <a:ln w="19050" cmpd="sng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èche droite rayée 44">
            <a:extLst>
              <a:ext uri="{FF2B5EF4-FFF2-40B4-BE49-F238E27FC236}">
                <a16:creationId xmlns:a16="http://schemas.microsoft.com/office/drawing/2014/main" id="{637FD796-A19D-F746-A32E-F00832BB89DA}"/>
              </a:ext>
            </a:extLst>
          </p:cNvPr>
          <p:cNvSpPr/>
          <p:nvPr/>
        </p:nvSpPr>
        <p:spPr>
          <a:xfrm>
            <a:off x="3787090" y="1904747"/>
            <a:ext cx="1432272" cy="664545"/>
          </a:xfrm>
          <a:prstGeom prst="striped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F371DA0-506F-B745-89B9-DDE63269CD2C}"/>
              </a:ext>
            </a:extLst>
          </p:cNvPr>
          <p:cNvSpPr/>
          <p:nvPr/>
        </p:nvSpPr>
        <p:spPr>
          <a:xfrm>
            <a:off x="39149" y="2857911"/>
            <a:ext cx="4189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Shashlyk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Calorimeter: alternate layers of scintillators and absorbers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77A6D8-4C6E-1B42-8360-AD1C5BFA34A2}"/>
              </a:ext>
            </a:extLst>
          </p:cNvPr>
          <p:cNvSpPr/>
          <p:nvPr/>
        </p:nvSpPr>
        <p:spPr>
          <a:xfrm>
            <a:off x="4895528" y="2832888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PowderO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mix of scintillator and absorber grains in the same volume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5E2015F-F794-9F4B-8A61-69B1618CFE02}"/>
              </a:ext>
            </a:extLst>
          </p:cNvPr>
          <p:cNvSpPr txBox="1"/>
          <p:nvPr/>
        </p:nvSpPr>
        <p:spPr>
          <a:xfrm>
            <a:off x="372385" y="3660558"/>
            <a:ext cx="323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granularity 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Modest energy resolution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4766E6B-626B-564C-9CDD-D57294548FC8}"/>
              </a:ext>
            </a:extLst>
          </p:cNvPr>
          <p:cNvSpPr txBox="1"/>
          <p:nvPr/>
        </p:nvSpPr>
        <p:spPr>
          <a:xfrm>
            <a:off x="4644008" y="3476369"/>
            <a:ext cx="2882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granularity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energy resolution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1BCACE-30D1-8F46-A914-DA83BBE0570B}"/>
              </a:ext>
            </a:extLst>
          </p:cNvPr>
          <p:cNvSpPr txBox="1"/>
          <p:nvPr/>
        </p:nvSpPr>
        <p:spPr>
          <a:xfrm>
            <a:off x="1709299" y="4430805"/>
            <a:ext cx="558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concept: simulation and experiment</a:t>
            </a:r>
          </a:p>
        </p:txBody>
      </p:sp>
      <p:sp>
        <p:nvSpPr>
          <p:cNvPr id="52" name="Line 2">
            <a:extLst>
              <a:ext uri="{FF2B5EF4-FFF2-40B4-BE49-F238E27FC236}">
                <a16:creationId xmlns:a16="http://schemas.microsoft.com/office/drawing/2014/main" id="{C85BD75F-DDDD-7B43-BEFD-F028F96BAC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10997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1143000" y="141685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3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0" name="ZoneTexte 19"/>
          <p:cNvSpPr txBox="1"/>
          <p:nvPr/>
        </p:nvSpPr>
        <p:spPr>
          <a:xfrm>
            <a:off x="7620349" y="4912668"/>
            <a:ext cx="2551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687984" y="115876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Simulation for 1 GeV photons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4500" y="876372"/>
            <a:ext cx="742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Geant4 MC simulation: shower produced by a 1 GeV photon in a conventional </a:t>
            </a:r>
            <a:r>
              <a:rPr lang="en-US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Shashlyk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in a </a:t>
            </a:r>
            <a:r>
              <a:rPr lang="en-US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PowderO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calorimeter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BF12FD-7028-5449-87B5-20E2C16E3925}"/>
              </a:ext>
            </a:extLst>
          </p:cNvPr>
          <p:cNvSpPr txBox="1"/>
          <p:nvPr/>
        </p:nvSpPr>
        <p:spPr>
          <a:xfrm>
            <a:off x="323528" y="1541168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Shashlyk</a:t>
            </a:r>
            <a:r>
              <a:rPr lang="en-US" sz="1600" b="1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plates of Pb and CH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Same geometry as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150×150×2 mm</a:t>
            </a:r>
            <a:r>
              <a:rPr 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plates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PowderO</a:t>
            </a:r>
            <a:r>
              <a:rPr lang="en-US" sz="1600" b="1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ZnWO</a:t>
            </a:r>
            <a:r>
              <a:rPr lang="en-US" sz="1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grains + CH</a:t>
            </a:r>
            <a:r>
              <a:rPr lang="en-US" sz="1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with two different geometries </a:t>
            </a:r>
          </a:p>
          <a:p>
            <a:pPr marL="942952" lvl="2" indent="-257168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Alternating cubes</a:t>
            </a:r>
          </a:p>
          <a:p>
            <a:pPr marL="942952" lvl="2" indent="-257168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Randomly distributed cubes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598E32-8E57-9847-9CC6-7D762312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75" y="3020650"/>
            <a:ext cx="3705551" cy="15513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72B284-5A74-1846-A4DD-3BECBEF36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92" y="3025987"/>
            <a:ext cx="1697579" cy="15812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7988F81-D5B5-9349-936C-7D3001034589}"/>
              </a:ext>
            </a:extLst>
          </p:cNvPr>
          <p:cNvSpPr txBox="1"/>
          <p:nvPr/>
        </p:nvSpPr>
        <p:spPr>
          <a:xfrm>
            <a:off x="1151673" y="4689799"/>
            <a:ext cx="6849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length: 25 X</a:t>
            </a:r>
            <a:r>
              <a:rPr lang="en-US" sz="1600" baseline="-2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absorber material (127 in Pb and 201 in CH</a:t>
            </a:r>
            <a:r>
              <a:rPr lang="en-US" sz="1600" baseline="-2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-2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0C8994B4-EF84-4549-B4BD-60F49AD20D7A}"/>
              </a:ext>
            </a:extLst>
          </p:cNvPr>
          <p:cNvSpPr/>
          <p:nvPr/>
        </p:nvSpPr>
        <p:spPr bwMode="auto">
          <a:xfrm>
            <a:off x="4270454" y="2396672"/>
            <a:ext cx="166095" cy="432048"/>
          </a:xfrm>
          <a:prstGeom prst="righ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783"/>
            <a:endParaRPr lang="fr-FR" sz="18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8E8B03-B11C-F247-B744-E95DBAFBD862}"/>
              </a:ext>
            </a:extLst>
          </p:cNvPr>
          <p:cNvSpPr txBox="1"/>
          <p:nvPr/>
        </p:nvSpPr>
        <p:spPr>
          <a:xfrm>
            <a:off x="4702796" y="2340531"/>
            <a:ext cx="3443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and 3 mm-side</a:t>
            </a:r>
            <a:r>
              <a:rPr lang="en-US" sz="18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cubes</a:t>
            </a:r>
          </a:p>
          <a:p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150×150 mm</a:t>
            </a:r>
            <a:r>
              <a:rPr lang="en-US" sz="18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lateral dimension</a:t>
            </a:r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id="{B35997D6-3824-B847-9DDA-E977BBA3A5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4177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1143000" y="141685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3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0" name="ZoneTexte 19"/>
          <p:cNvSpPr txBox="1"/>
          <p:nvPr/>
        </p:nvSpPr>
        <p:spPr>
          <a:xfrm>
            <a:off x="7620349" y="4912668"/>
            <a:ext cx="2551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43000" y="141684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Simulation results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622D6E-67F8-C04C-B4C7-DAF0E523E65A}"/>
              </a:ext>
            </a:extLst>
          </p:cNvPr>
          <p:cNvSpPr txBox="1"/>
          <p:nvPr/>
        </p:nvSpPr>
        <p:spPr>
          <a:xfrm>
            <a:off x="1810847" y="1059582"/>
            <a:ext cx="5516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fr-FR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</a:t>
            </a: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absorber: </a:t>
            </a:r>
            <a:r>
              <a:rPr lang="fr-F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</a:t>
            </a:r>
            <a:endParaRPr lang="fr-FR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fr-FR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</a:t>
            </a: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</a:t>
            </a:r>
            <a:endParaRPr lang="fr-FR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06403D-45BB-7645-A3E8-FE302F165F91}"/>
              </a:ext>
            </a:extLst>
          </p:cNvPr>
          <p:cNvSpPr txBox="1"/>
          <p:nvPr/>
        </p:nvSpPr>
        <p:spPr>
          <a:xfrm>
            <a:off x="2776682" y="1914184"/>
            <a:ext cx="356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</a:t>
            </a: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3FDB4E9-521A-9548-8FB0-CCAAD1BF4830}"/>
                  </a:ext>
                </a:extLst>
              </p:cNvPr>
              <p:cNvSpPr txBox="1"/>
              <p:nvPr/>
            </p:nvSpPr>
            <p:spPr>
              <a:xfrm>
                <a:off x="1152626" y="4371950"/>
                <a:ext cx="6838751" cy="62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Shashlik </a:t>
                </a:r>
                <a:r>
                  <a:rPr lang="fr-FR" sz="2000" dirty="0" err="1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calorimeter</a:t>
                </a:r>
                <a:r>
                  <a:rPr lang="fr-FR" sz="2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fr-FR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8.9%</m:t>
                    </m:r>
                  </m:oMath>
                </a14:m>
                <a:endParaRPr lang="fr-FR" sz="20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3FDB4E9-521A-9548-8FB0-CCAAD1BF4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626" y="4371950"/>
                <a:ext cx="6838751" cy="625299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01396EB1-BD65-FD4B-96E0-46FA67ED3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83" y="2333003"/>
            <a:ext cx="6858000" cy="200722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9BCEA1-9EDB-EF49-B2F8-792C8981D9B1}"/>
              </a:ext>
            </a:extLst>
          </p:cNvPr>
          <p:cNvSpPr txBox="1"/>
          <p:nvPr/>
        </p:nvSpPr>
        <p:spPr>
          <a:xfrm>
            <a:off x="3868205" y="4089538"/>
            <a:ext cx="449162" cy="2308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50" dirty="0" err="1"/>
              <a:t>E</a:t>
            </a:r>
            <a:r>
              <a:rPr lang="fr-FR" sz="1050" baseline="-25000" dirty="0" err="1"/>
              <a:t>scint</a:t>
            </a:r>
            <a:endParaRPr lang="fr-FR" sz="1050" baseline="-25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E94C2F7-F164-8D49-9E25-26FF30060D2F}"/>
              </a:ext>
            </a:extLst>
          </p:cNvPr>
          <p:cNvSpPr txBox="1"/>
          <p:nvPr/>
        </p:nvSpPr>
        <p:spPr>
          <a:xfrm>
            <a:off x="7418650" y="4083918"/>
            <a:ext cx="449162" cy="2308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50" dirty="0" err="1"/>
              <a:t>E</a:t>
            </a:r>
            <a:r>
              <a:rPr lang="fr-FR" sz="1050" baseline="-25000" dirty="0" err="1"/>
              <a:t>scint</a:t>
            </a:r>
            <a:endParaRPr lang="fr-FR" sz="105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37CF889-DB6C-1F4D-81EC-DCEAE20B97E0}"/>
                  </a:ext>
                </a:extLst>
              </p:cNvPr>
              <p:cNvSpPr txBox="1"/>
              <p:nvPr/>
            </p:nvSpPr>
            <p:spPr>
              <a:xfrm>
                <a:off x="4871743" y="2503008"/>
                <a:ext cx="1508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&lt;3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37CF889-DB6C-1F4D-81EC-DCEAE20B9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43" y="2503008"/>
                <a:ext cx="1508555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ine 2">
            <a:extLst>
              <a:ext uri="{FF2B5EF4-FFF2-40B4-BE49-F238E27FC236}">
                <a16:creationId xmlns:a16="http://schemas.microsoft.com/office/drawing/2014/main" id="{4A6B1E8E-2620-DA41-BB43-481F1EF86F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85252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1143000" y="141685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3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601671" y="5002020"/>
            <a:ext cx="566975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0" name="ZoneTexte 19"/>
          <p:cNvSpPr txBox="1"/>
          <p:nvPr/>
        </p:nvSpPr>
        <p:spPr>
          <a:xfrm>
            <a:off x="7620349" y="4912668"/>
            <a:ext cx="2551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43000" y="141684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Simulation results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5A2DAD-22F3-9041-919D-CDE709FAD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281" y="1342465"/>
            <a:ext cx="2926443" cy="18547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F208B7-D3A1-8D4D-B8A9-1F927A0B6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08" y="1353795"/>
            <a:ext cx="2888147" cy="1854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A4E356-C308-BE48-900B-68C796CFA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" y="1317678"/>
            <a:ext cx="3022108" cy="1858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4128AD9-EB2D-E34C-9CAD-C470D1805A5C}"/>
                  </a:ext>
                </a:extLst>
              </p:cNvPr>
              <p:cNvSpPr txBox="1"/>
              <p:nvPr/>
            </p:nvSpPr>
            <p:spPr>
              <a:xfrm>
                <a:off x="176153" y="737785"/>
                <a:ext cx="2377574" cy="638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5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Alternating cubes, 2mm: </a:t>
                </a:r>
              </a:p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sz="21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1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1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1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fr-FR" sz="21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1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2.0%</m:t>
                    </m:r>
                  </m:oMath>
                </a14:m>
                <a:r>
                  <a:rPr lang="fr-FR" sz="18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fr-FR" sz="1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4128AD9-EB2D-E34C-9CAD-C470D1805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53" y="737785"/>
                <a:ext cx="2377574" cy="638893"/>
              </a:xfrm>
              <a:prstGeom prst="rect">
                <a:avLst/>
              </a:prstGeom>
              <a:blipFill>
                <a:blip r:embed="rId6"/>
                <a:stretch>
                  <a:fillRect t="-43137" b="-1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D071D78-C55F-A34F-BFFB-E925FD2D0422}"/>
                  </a:ext>
                </a:extLst>
              </p:cNvPr>
              <p:cNvSpPr txBox="1"/>
              <p:nvPr/>
            </p:nvSpPr>
            <p:spPr>
              <a:xfrm>
                <a:off x="3659245" y="782876"/>
                <a:ext cx="2121093" cy="638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5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Random cubes, 2mm: </a:t>
                </a:r>
              </a:p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sz="21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1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1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fr-FR" sz="21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1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3.1%</m:t>
                    </m:r>
                  </m:oMath>
                </a14:m>
                <a:r>
                  <a:rPr lang="fr-FR" sz="18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fr-FR" sz="1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D071D78-C55F-A34F-BFFB-E925FD2D0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245" y="782876"/>
                <a:ext cx="2121093" cy="638893"/>
              </a:xfrm>
              <a:prstGeom prst="rect">
                <a:avLst/>
              </a:prstGeom>
              <a:blipFill>
                <a:blip r:embed="rId9"/>
                <a:stretch>
                  <a:fillRect l="-595" t="-41176" r="-595" b="-1215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79454BD-45D2-2F4E-8125-1E57CF9610A1}"/>
                  </a:ext>
                </a:extLst>
              </p:cNvPr>
              <p:cNvSpPr txBox="1"/>
              <p:nvPr/>
            </p:nvSpPr>
            <p:spPr>
              <a:xfrm>
                <a:off x="6542334" y="737785"/>
                <a:ext cx="2121093" cy="638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5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Random cubes, 3mm: </a:t>
                </a:r>
              </a:p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sz="21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1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1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fr-FR" sz="21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1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3.7%</m:t>
                    </m:r>
                  </m:oMath>
                </a14:m>
                <a:r>
                  <a:rPr lang="fr-FR" sz="18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fr-FR" sz="1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79454BD-45D2-2F4E-8125-1E57CF961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334" y="737785"/>
                <a:ext cx="2121093" cy="638893"/>
              </a:xfrm>
              <a:prstGeom prst="rect">
                <a:avLst/>
              </a:prstGeom>
              <a:blipFill>
                <a:blip r:embed="rId10"/>
                <a:stretch>
                  <a:fillRect l="-595" t="-43137" r="-595" b="-1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986A8646-19C8-A74E-BB36-6A2EFB46EA26}"/>
              </a:ext>
            </a:extLst>
          </p:cNvPr>
          <p:cNvSpPr/>
          <p:nvPr/>
        </p:nvSpPr>
        <p:spPr bwMode="auto">
          <a:xfrm rot="5400000">
            <a:off x="5922731" y="572947"/>
            <a:ext cx="477349" cy="5771099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cap="flat" cmpd="sng" algn="ctr">
            <a:solidFill>
              <a:srgbClr val="FF4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783"/>
            <a:endParaRPr lang="fr-FR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9AF797D-9D36-B546-9604-14DC17F3765E}"/>
                  </a:ext>
                </a:extLst>
              </p:cNvPr>
              <p:cNvSpPr txBox="1"/>
              <p:nvPr/>
            </p:nvSpPr>
            <p:spPr>
              <a:xfrm>
                <a:off x="3323929" y="3683581"/>
                <a:ext cx="5669757" cy="1312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𝚫E/E </a:t>
                </a:r>
                <a:r>
                  <a:rPr lang="fr-FR" sz="1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scales</a:t>
                </a:r>
                <a:r>
                  <a:rPr lang="fr-FR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as the </a:t>
                </a:r>
                <a:r>
                  <a:rPr lang="fr-FR" sz="1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sqrt</a:t>
                </a:r>
                <a:r>
                  <a:rPr lang="fr-FR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the cubes </a:t>
                </a:r>
                <a:r>
                  <a:rPr lang="fr-FR" sz="1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linear</a:t>
                </a:r>
                <a:r>
                  <a:rPr lang="fr-FR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dimension: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3.7%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3.1%</m:t>
                          </m:r>
                        </m:den>
                      </m:f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=1.2</m:t>
                      </m:r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57168" indent="-257168">
                  <a:buFont typeface="Wingdings" pitchFamily="2" charset="2"/>
                  <a:buChar char="à"/>
                </a:pPr>
                <a:r>
                  <a:rPr lang="fr-FR" sz="1600" dirty="0" err="1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expected</a:t>
                </a:r>
                <a:r>
                  <a:rPr lang="fr-FR" sz="1600" dirty="0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1.5% </a:t>
                </a:r>
                <a:r>
                  <a:rPr lang="fr-FR" sz="1600" dirty="0" err="1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</a:t>
                </a:r>
                <a:r>
                  <a:rPr lang="fr-FR" sz="1600" dirty="0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600" dirty="0" err="1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resolution</a:t>
                </a:r>
                <a:r>
                  <a:rPr lang="fr-FR" sz="1600" dirty="0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0.5 mm cubes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9AF797D-9D36-B546-9604-14DC17F37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929" y="3683581"/>
                <a:ext cx="5669757" cy="1312282"/>
              </a:xfrm>
              <a:prstGeom prst="rect">
                <a:avLst/>
              </a:prstGeom>
              <a:blipFill>
                <a:blip r:embed="rId11"/>
                <a:stretch>
                  <a:fillRect t="-1905" b="-4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EE6520E0-357B-A948-87BE-645710D162AB}"/>
              </a:ext>
            </a:extLst>
          </p:cNvPr>
          <p:cNvSpPr txBox="1"/>
          <p:nvPr/>
        </p:nvSpPr>
        <p:spPr>
          <a:xfrm>
            <a:off x="2468841" y="2940065"/>
            <a:ext cx="372218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750" dirty="0" err="1"/>
              <a:t>E</a:t>
            </a:r>
            <a:r>
              <a:rPr lang="fr-FR" sz="750" baseline="-25000" dirty="0" err="1"/>
              <a:t>scint</a:t>
            </a:r>
            <a:endParaRPr lang="fr-FR" sz="750" baseline="-250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34C2B2A-D0E4-4C40-B212-9880E7DDF28B}"/>
              </a:ext>
            </a:extLst>
          </p:cNvPr>
          <p:cNvSpPr txBox="1"/>
          <p:nvPr/>
        </p:nvSpPr>
        <p:spPr>
          <a:xfrm>
            <a:off x="5583395" y="2907983"/>
            <a:ext cx="428910" cy="207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50" dirty="0" err="1"/>
              <a:t>E</a:t>
            </a:r>
            <a:r>
              <a:rPr lang="fr-FR" sz="750" baseline="-25000" dirty="0" err="1"/>
              <a:t>scint</a:t>
            </a:r>
            <a:endParaRPr lang="fr-FR" sz="750" baseline="-250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0F6430A-9B36-FD47-A653-88BF396BEB65}"/>
              </a:ext>
            </a:extLst>
          </p:cNvPr>
          <p:cNvSpPr txBox="1"/>
          <p:nvPr/>
        </p:nvSpPr>
        <p:spPr>
          <a:xfrm>
            <a:off x="8528234" y="2933908"/>
            <a:ext cx="372218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750" dirty="0" err="1"/>
              <a:t>E</a:t>
            </a:r>
            <a:r>
              <a:rPr lang="fr-FR" sz="750" baseline="-25000" dirty="0" err="1"/>
              <a:t>scint</a:t>
            </a:r>
            <a:endParaRPr lang="fr-FR" sz="750" baseline="-25000" dirty="0"/>
          </a:p>
        </p:txBody>
      </p:sp>
      <p:sp>
        <p:nvSpPr>
          <p:cNvPr id="22" name="Line 2">
            <a:extLst>
              <a:ext uri="{FF2B5EF4-FFF2-40B4-BE49-F238E27FC236}">
                <a16:creationId xmlns:a16="http://schemas.microsoft.com/office/drawing/2014/main" id="{B305FCB9-9D10-404B-B923-6C7766782A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759552"/>
            <a:ext cx="8208912" cy="119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4865690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25753</TotalTime>
  <Words>915</Words>
  <Application>Microsoft Macintosh PowerPoint</Application>
  <PresentationFormat>Affichage à l'écran (16:9)</PresentationFormat>
  <Paragraphs>153</Paragraphs>
  <Slides>16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Cambria Math</vt:lpstr>
      <vt:lpstr>Trebuchet MS</vt:lpstr>
      <vt:lpstr>Wingdings</vt:lpstr>
      <vt:lpstr>Wingdings 2</vt:lpstr>
      <vt:lpstr>Default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hull</dc:creator>
  <cp:lastModifiedBy>Microsoft Office User</cp:lastModifiedBy>
  <cp:revision>1350</cp:revision>
  <cp:lastPrinted>2017-10-17T16:48:20Z</cp:lastPrinted>
  <dcterms:created xsi:type="dcterms:W3CDTF">2003-07-29T07:23:18Z</dcterms:created>
  <dcterms:modified xsi:type="dcterms:W3CDTF">2021-10-28T14:58:48Z</dcterms:modified>
</cp:coreProperties>
</file>