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1" r:id="rId3"/>
    <p:sldId id="292" r:id="rId4"/>
    <p:sldId id="293" r:id="rId5"/>
    <p:sldId id="295" r:id="rId6"/>
    <p:sldId id="354" r:id="rId7"/>
    <p:sldId id="355" r:id="rId8"/>
    <p:sldId id="356" r:id="rId9"/>
    <p:sldId id="358" r:id="rId10"/>
    <p:sldId id="357" r:id="rId11"/>
    <p:sldId id="359" r:id="rId12"/>
    <p:sldId id="360" r:id="rId13"/>
    <p:sldId id="374" r:id="rId14"/>
    <p:sldId id="332" r:id="rId15"/>
    <p:sldId id="334" r:id="rId16"/>
    <p:sldId id="373" r:id="rId17"/>
    <p:sldId id="378" r:id="rId18"/>
    <p:sldId id="388" r:id="rId19"/>
    <p:sldId id="389" r:id="rId20"/>
    <p:sldId id="380" r:id="rId21"/>
    <p:sldId id="381" r:id="rId22"/>
    <p:sldId id="341" r:id="rId23"/>
    <p:sldId id="382" r:id="rId24"/>
    <p:sldId id="344" r:id="rId25"/>
    <p:sldId id="383" r:id="rId26"/>
    <p:sldId id="384" r:id="rId27"/>
    <p:sldId id="385" r:id="rId28"/>
    <p:sldId id="386" r:id="rId29"/>
    <p:sldId id="387" r:id="rId30"/>
    <p:sldId id="390" r:id="rId31"/>
    <p:sldId id="392" r:id="rId32"/>
    <p:sldId id="391" r:id="rId33"/>
    <p:sldId id="297" r:id="rId34"/>
    <p:sldId id="319" r:id="rId35"/>
    <p:sldId id="321" r:id="rId36"/>
    <p:sldId id="322" r:id="rId37"/>
    <p:sldId id="323" r:id="rId38"/>
    <p:sldId id="396" r:id="rId39"/>
    <p:sldId id="394" r:id="rId40"/>
    <p:sldId id="393" r:id="rId41"/>
    <p:sldId id="397" r:id="rId42"/>
    <p:sldId id="340" r:id="rId43"/>
  </p:sldIdLst>
  <p:sldSz cx="9144000" cy="5143500" type="screen16x9"/>
  <p:notesSz cx="6858000" cy="9144000"/>
  <p:defaultTextStyle>
    <a:defPPr>
      <a:defRPr lang="fr-FR"/>
    </a:defPPr>
    <a:lvl1pPr marL="0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7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6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4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2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2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2" algn="l" defTabSz="9143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de Microsoft Office" initials="Office" lastIdx="1" clrIdx="0">
    <p:extLst/>
  </p:cmAuthor>
  <p:cmAuthor id="2" name="Utilisateur de Microsoft Office" initials="Office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4ED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0"/>
    <p:restoredTop sz="92937"/>
  </p:normalViewPr>
  <p:slideViewPr>
    <p:cSldViewPr snapToGrid="0" snapToObjects="1">
      <p:cViewPr varScale="1">
        <p:scale>
          <a:sx n="169" d="100"/>
          <a:sy n="169" d="100"/>
        </p:scale>
        <p:origin x="52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96376-E71A-4942-A452-29D43CC7888A}" type="datetimeFigureOut">
              <a:rPr lang="en-US" smtClean="0"/>
              <a:t>10/27/21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31A72-CDD1-0E4F-B5BD-66FA3A5AD5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62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42454-72C6-C049-83CE-EB6862BB40BD}" type="datetimeFigureOut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72188-33C4-4346-813F-CCE8AB8D18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14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7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6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4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2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2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2" algn="l" defTabSz="9143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72188-33C4-4346-813F-CCE8AB8D184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05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72188-33C4-4346-813F-CCE8AB8D184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096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6858000" cy="1790700"/>
          </a:xfrm>
        </p:spPr>
        <p:txBody>
          <a:bodyPr anchor="ctr" anchorCtr="1"/>
          <a:lstStyle>
            <a:lvl1pPr algn="ctr">
              <a:defRPr sz="36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593108"/>
            <a:ext cx="6858000" cy="322326"/>
          </a:xfrm>
        </p:spPr>
        <p:txBody>
          <a:bodyPr>
            <a:normAutofit/>
          </a:bodyPr>
          <a:lstStyle>
            <a:lvl1pPr marL="0" indent="0" algn="r">
              <a:buNone/>
              <a:defRPr sz="1200" b="0" i="1" baseline="0">
                <a:solidFill>
                  <a:schemeClr val="bg2">
                    <a:lumMod val="50000"/>
                  </a:schemeClr>
                </a:solidFill>
                <a:latin typeface="Aganè Light" charset="0"/>
                <a:ea typeface="Aganè Light" charset="0"/>
                <a:cs typeface="Aganè 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dirty="0"/>
              <a:t>Patrick </a:t>
            </a:r>
            <a:r>
              <a:rPr lang="fr-FR" dirty="0" err="1"/>
              <a:t>Robbe</a:t>
            </a:r>
            <a:r>
              <a:rPr lang="fr-FR" dirty="0"/>
              <a:t>, LAL Orsay,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4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16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022" y="273844"/>
            <a:ext cx="1809641" cy="4358879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1886" y="273844"/>
            <a:ext cx="64269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9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73844"/>
            <a:ext cx="8339328" cy="92402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2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82304"/>
            <a:ext cx="6858000" cy="2139553"/>
          </a:xfrm>
        </p:spPr>
        <p:txBody>
          <a:bodyPr anchor="ctr" anchorCtr="1"/>
          <a:lstStyle>
            <a:lvl1pPr algn="ctr">
              <a:defRPr sz="36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8650" y="4626022"/>
            <a:ext cx="7886700" cy="256495"/>
          </a:xfrm>
        </p:spPr>
        <p:txBody>
          <a:bodyPr>
            <a:norm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tint val="75000"/>
                  </a:schemeClr>
                </a:solidFill>
                <a:latin typeface="Aganè Light" charset="0"/>
                <a:ea typeface="Aganè Light" charset="0"/>
                <a:cs typeface="Aganè Light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Patrick </a:t>
            </a:r>
            <a:r>
              <a:rPr lang="fr-FR" dirty="0" err="1"/>
              <a:t>Robbe</a:t>
            </a:r>
            <a:r>
              <a:rPr lang="fr-FR" dirty="0"/>
              <a:t>, LAL Orsay,</a:t>
            </a:r>
          </a:p>
        </p:txBody>
      </p:sp>
    </p:spTree>
    <p:extLst>
      <p:ext uri="{BB962C8B-B14F-4D97-AF65-F5344CB8AC3E}">
        <p14:creationId xmlns:p14="http://schemas.microsoft.com/office/powerpoint/2010/main" val="194433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73844"/>
            <a:ext cx="8339328" cy="92402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97577"/>
            <a:ext cx="4112514" cy="33351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97577"/>
            <a:ext cx="4112514" cy="333514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0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273844"/>
            <a:ext cx="8349778" cy="99417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886" y="1260872"/>
            <a:ext cx="4106296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1886" y="1878806"/>
            <a:ext cx="4106296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411251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4112514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88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28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6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342900"/>
            <a:ext cx="3187133" cy="10243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2434" y="342900"/>
            <a:ext cx="5049229" cy="429005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1886" y="1489166"/>
            <a:ext cx="3187133" cy="314379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2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77" y="342900"/>
            <a:ext cx="3195842" cy="108530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75017" y="342901"/>
            <a:ext cx="5066647" cy="430747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77" y="1543050"/>
            <a:ext cx="3195842" cy="31073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92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2336" y="273844"/>
            <a:ext cx="8339328" cy="92402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C4E4ED"/>
              </a:gs>
              <a:gs pos="100000">
                <a:schemeClr val="bg1"/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298448"/>
            <a:ext cx="8339328" cy="333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84264" y="473392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ileron" charset="0"/>
                <a:ea typeface="Aileron" charset="0"/>
                <a:cs typeface="Aileron" charset="0"/>
              </a:defRPr>
            </a:lvl1pPr>
          </a:lstStyle>
          <a:p>
            <a:fld id="{76C469FD-F6FD-0649-A221-1E17ECBCC29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57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ileron SemiBold" charset="0"/>
          <a:ea typeface="Aileron SemiBold" charset="0"/>
          <a:cs typeface="Aileron SemiBold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88/1748-0221/3/08/S0800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03/PhysRevLett.121.222001" TargetMode="Externa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Fixed-target physics with </a:t>
            </a:r>
            <a:r>
              <a:rPr lang="en-US" dirty="0" err="1"/>
              <a:t>LHCb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Patrick Robbe, </a:t>
            </a:r>
            <a:r>
              <a:rPr lang="en-US" dirty="0" err="1"/>
              <a:t>IJCLab</a:t>
            </a:r>
            <a:r>
              <a:rPr lang="en-US" dirty="0"/>
              <a:t> Orsay, 28 Oct 2021</a:t>
            </a:r>
          </a:p>
        </p:txBody>
      </p:sp>
    </p:spTree>
    <p:extLst>
      <p:ext uri="{BB962C8B-B14F-4D97-AF65-F5344CB8AC3E}">
        <p14:creationId xmlns:p14="http://schemas.microsoft.com/office/powerpoint/2010/main" val="1961905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F3E3E-8A46-AC45-8105-E25E3CC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Imaging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947230-CE98-DC49-9E41-56397F25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8339328" cy="2321367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/>
              <a:t>Beam</a:t>
            </a:r>
            <a:r>
              <a:rPr lang="fr-FR" dirty="0"/>
              <a:t> profiles are </a:t>
            </a:r>
            <a:r>
              <a:rPr lang="fr-FR" dirty="0" err="1"/>
              <a:t>folded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VELO spatial </a:t>
            </a:r>
            <a:r>
              <a:rPr lang="fr-FR" dirty="0" err="1"/>
              <a:t>resolution</a:t>
            </a:r>
            <a:r>
              <a:rPr lang="fr-FR" dirty="0"/>
              <a:t>, </a:t>
            </a:r>
            <a:r>
              <a:rPr lang="fr-FR" dirty="0" err="1"/>
              <a:t>determined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beam-beam</a:t>
            </a:r>
            <a:r>
              <a:rPr lang="fr-FR" dirty="0"/>
              <a:t> collisions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With</a:t>
            </a:r>
            <a:r>
              <a:rPr lang="fr-FR" dirty="0"/>
              <a:t> 8 </a:t>
            </a:r>
            <a:r>
              <a:rPr lang="fr-FR" dirty="0" err="1"/>
              <a:t>TeV</a:t>
            </a:r>
            <a:r>
              <a:rPr lang="fr-FR" dirty="0"/>
              <a:t> </a:t>
            </a:r>
            <a:r>
              <a:rPr lang="fr-FR" i="1" dirty="0"/>
              <a:t>pp</a:t>
            </a:r>
            <a:r>
              <a:rPr lang="fr-FR" dirty="0"/>
              <a:t> collisions, </a:t>
            </a:r>
            <a:r>
              <a:rPr lang="fr-FR" dirty="0" err="1"/>
              <a:t>reached</a:t>
            </a:r>
            <a:r>
              <a:rPr lang="fr-FR" dirty="0"/>
              <a:t> 1.4% </a:t>
            </a:r>
            <a:r>
              <a:rPr lang="fr-FR" dirty="0" err="1"/>
              <a:t>precision</a:t>
            </a:r>
            <a:r>
              <a:rPr lang="fr-FR" dirty="0"/>
              <a:t> on </a:t>
            </a:r>
            <a:r>
              <a:rPr lang="fr-FR" dirty="0" err="1"/>
              <a:t>luminosity</a:t>
            </a:r>
            <a:r>
              <a:rPr lang="fr-FR" dirty="0"/>
              <a:t> calibration (J. </a:t>
            </a:r>
            <a:r>
              <a:rPr lang="fr-FR" dirty="0" err="1"/>
              <a:t>Instrum</a:t>
            </a:r>
            <a:r>
              <a:rPr lang="fr-FR" dirty="0"/>
              <a:t>. 9 (2014) P12005)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B8E633-1E06-C94C-8E8C-CD19CD46C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BE9D08-6B09-A742-9C7A-68FFBCD8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017" y="1578878"/>
            <a:ext cx="3712247" cy="14057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559B60-037A-6049-9C90-05C93E4F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632" y="3541659"/>
            <a:ext cx="6257217" cy="13291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F64CC24-067E-7845-A9F5-43F9EFEF9D64}"/>
              </a:ext>
            </a:extLst>
          </p:cNvPr>
          <p:cNvSpPr txBox="1"/>
          <p:nvPr/>
        </p:nvSpPr>
        <p:spPr>
          <a:xfrm>
            <a:off x="7575321" y="85053"/>
            <a:ext cx="12320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[JINST 9 P12005]</a:t>
            </a:r>
          </a:p>
        </p:txBody>
      </p:sp>
    </p:spTree>
    <p:extLst>
      <p:ext uri="{BB962C8B-B14F-4D97-AF65-F5344CB8AC3E}">
        <p14:creationId xmlns:p14="http://schemas.microsoft.com/office/powerpoint/2010/main" val="204281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5B4EA-ADAB-F642-B164-CC113A47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Ghost</a:t>
            </a:r>
            <a:r>
              <a:rPr lang="fr-FR" dirty="0"/>
              <a:t>-charge </a:t>
            </a:r>
            <a:r>
              <a:rPr lang="fr-FR" dirty="0" err="1"/>
              <a:t>measurement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BF3AF1-2728-F249-B402-E8C357FEE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4653314" cy="3709322"/>
          </a:xfrm>
        </p:spPr>
        <p:txBody>
          <a:bodyPr>
            <a:normAutofit/>
          </a:bodyPr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Imaging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ghost</a:t>
            </a:r>
            <a:r>
              <a:rPr lang="fr-FR" dirty="0"/>
              <a:t>-charges </a:t>
            </a:r>
            <a:r>
              <a:rPr lang="fr-FR" dirty="0" err="1"/>
              <a:t>during</a:t>
            </a:r>
            <a:r>
              <a:rPr lang="fr-FR" dirty="0"/>
              <a:t> van der </a:t>
            </a:r>
            <a:r>
              <a:rPr lang="fr-FR" dirty="0" err="1"/>
              <a:t>Meer</a:t>
            </a:r>
            <a:r>
              <a:rPr lang="fr-FR" dirty="0"/>
              <a:t> scan sessions: </a:t>
            </a:r>
          </a:p>
          <a:p>
            <a:pPr lvl="1"/>
            <a:r>
              <a:rPr lang="fr-FR" dirty="0"/>
              <a:t>the </a:t>
            </a:r>
            <a:r>
              <a:rPr lang="fr-FR" dirty="0" err="1"/>
              <a:t>results</a:t>
            </a:r>
            <a:r>
              <a:rPr lang="fr-FR" dirty="0"/>
              <a:t> are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subtract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background </a:t>
            </a:r>
            <a:r>
              <a:rPr lang="fr-FR" dirty="0" err="1"/>
              <a:t>from</a:t>
            </a:r>
            <a:r>
              <a:rPr lang="fr-FR" dirty="0"/>
              <a:t> the LHC </a:t>
            </a:r>
            <a:r>
              <a:rPr lang="fr-FR" dirty="0" err="1"/>
              <a:t>beam</a:t>
            </a:r>
            <a:r>
              <a:rPr lang="fr-FR" dirty="0"/>
              <a:t> monitors and </a:t>
            </a:r>
            <a:r>
              <a:rPr lang="fr-FR" dirty="0" err="1"/>
              <a:t>used</a:t>
            </a:r>
            <a:r>
              <a:rPr lang="fr-FR" dirty="0"/>
              <a:t> by the </a:t>
            </a:r>
            <a:r>
              <a:rPr lang="fr-FR" dirty="0" err="1"/>
              <a:t>other</a:t>
            </a:r>
            <a:r>
              <a:rPr lang="fr-FR" dirty="0"/>
              <a:t> LHC </a:t>
            </a:r>
            <a:r>
              <a:rPr lang="fr-FR" dirty="0" err="1"/>
              <a:t>experiments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luminosity</a:t>
            </a:r>
            <a:r>
              <a:rPr lang="fr-FR" dirty="0"/>
              <a:t> </a:t>
            </a:r>
            <a:r>
              <a:rPr lang="fr-FR" dirty="0" err="1"/>
              <a:t>precisely</a:t>
            </a:r>
            <a:r>
              <a:rPr lang="fr-FR" dirty="0"/>
              <a:t> (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one of the </a:t>
            </a:r>
            <a:r>
              <a:rPr lang="fr-FR" dirty="0" err="1"/>
              <a:t>largest</a:t>
            </a:r>
            <a:r>
              <a:rPr lang="fr-FR" dirty="0"/>
              <a:t> correction for </a:t>
            </a:r>
            <a:r>
              <a:rPr lang="fr-FR" dirty="0" err="1"/>
              <a:t>them</a:t>
            </a:r>
            <a:r>
              <a:rPr lang="fr-FR" dirty="0"/>
              <a:t>)</a:t>
            </a:r>
          </a:p>
          <a:p>
            <a:r>
              <a:rPr lang="fr-FR" sz="1800" dirty="0" err="1"/>
              <a:t>Ghosts</a:t>
            </a:r>
            <a:r>
              <a:rPr lang="fr-FR" sz="1800" dirty="0"/>
              <a:t> = protons in </a:t>
            </a:r>
            <a:r>
              <a:rPr lang="fr-FR" sz="1800" dirty="0" err="1"/>
              <a:t>empty</a:t>
            </a:r>
            <a:r>
              <a:rPr lang="fr-FR" sz="1800" dirty="0"/>
              <a:t> </a:t>
            </a:r>
            <a:r>
              <a:rPr lang="fr-FR" sz="1800" dirty="0" err="1"/>
              <a:t>bunches</a:t>
            </a:r>
            <a:r>
              <a:rPr lang="fr-FR" sz="1800" dirty="0"/>
              <a:t> </a:t>
            </a:r>
          </a:p>
          <a:p>
            <a:r>
              <a:rPr lang="fr-FR" sz="1800" dirty="0"/>
              <a:t>Satellites: protons in </a:t>
            </a:r>
            <a:r>
              <a:rPr lang="fr-FR" sz="1800" dirty="0" err="1"/>
              <a:t>filled</a:t>
            </a:r>
            <a:r>
              <a:rPr lang="fr-FR" sz="1800" dirty="0"/>
              <a:t> </a:t>
            </a:r>
            <a:r>
              <a:rPr lang="fr-FR" sz="1800" dirty="0" err="1"/>
              <a:t>bunches</a:t>
            </a:r>
            <a:r>
              <a:rPr lang="fr-FR" sz="1800" dirty="0"/>
              <a:t> but in 2.5ns </a:t>
            </a:r>
            <a:r>
              <a:rPr lang="fr-FR" sz="1800" dirty="0" err="1"/>
              <a:t>buckets</a:t>
            </a:r>
            <a:r>
              <a:rPr lang="fr-FR" sz="1800" dirty="0"/>
              <a:t> </a:t>
            </a:r>
            <a:r>
              <a:rPr lang="fr-FR" sz="1800" dirty="0" err="1"/>
              <a:t>ouside</a:t>
            </a:r>
            <a:r>
              <a:rPr lang="fr-FR" sz="1800" dirty="0"/>
              <a:t> the main </a:t>
            </a:r>
            <a:r>
              <a:rPr lang="fr-FR" sz="1800" dirty="0" err="1"/>
              <a:t>bunch</a:t>
            </a:r>
            <a:r>
              <a:rPr lang="fr-FR" sz="1500" dirty="0"/>
              <a:t> </a:t>
            </a:r>
            <a:r>
              <a:rPr lang="fr-FR" sz="1700" dirty="0"/>
              <a:t>(25 ns </a:t>
            </a:r>
            <a:r>
              <a:rPr lang="fr-FR" sz="1700" dirty="0" err="1"/>
              <a:t>bucket</a:t>
            </a:r>
            <a:r>
              <a:rPr lang="fr-FR" sz="1700" dirty="0"/>
              <a:t>)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9E38A9-06A2-734E-8A32-2D937432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F52330-8647-1546-9944-9EEDB243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574" y="1298448"/>
            <a:ext cx="3601237" cy="18641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E31627-6141-F245-900E-41B4F7E5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966" y="3049042"/>
            <a:ext cx="3050451" cy="20944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4D4C4B-E30C-7E4E-87A7-689D66C4B147}"/>
              </a:ext>
            </a:extLst>
          </p:cNvPr>
          <p:cNvSpPr txBox="1"/>
          <p:nvPr/>
        </p:nvSpPr>
        <p:spPr>
          <a:xfrm>
            <a:off x="7575321" y="85053"/>
            <a:ext cx="12320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[JINST 9 P12005]</a:t>
            </a:r>
          </a:p>
        </p:txBody>
      </p:sp>
    </p:spTree>
    <p:extLst>
      <p:ext uri="{BB962C8B-B14F-4D97-AF65-F5344CB8AC3E}">
        <p14:creationId xmlns:p14="http://schemas.microsoft.com/office/powerpoint/2010/main" val="1833905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80389" y="176913"/>
            <a:ext cx="8280000" cy="900000"/>
          </a:xfrm>
          <a:gradFill>
            <a:gsLst>
              <a:gs pos="0">
                <a:schemeClr val="bg1"/>
              </a:gs>
              <a:gs pos="50000">
                <a:srgbClr val="C4E4ED"/>
              </a:gs>
              <a:gs pos="100000">
                <a:schemeClr val="bg1"/>
              </a:gs>
            </a:gsLst>
            <a:lin ang="0" scaled="1"/>
          </a:gradFill>
        </p:spPr>
        <p:txBody>
          <a:bodyPr>
            <a:normAutofit/>
          </a:bodyPr>
          <a:lstStyle/>
          <a:p>
            <a:pPr algn="ctr"/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LHCb</a:t>
            </a:r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 </a:t>
            </a:r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operation</a:t>
            </a:r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 modes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9038"/>
          <a:stretch/>
        </p:blipFill>
        <p:spPr>
          <a:xfrm>
            <a:off x="865680" y="1382573"/>
            <a:ext cx="6603139" cy="3685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8095" y="2962656"/>
            <a:ext cx="6956755" cy="119584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20"/>
          </a:p>
        </p:txBody>
      </p:sp>
      <p:sp>
        <p:nvSpPr>
          <p:cNvPr id="8" name="ZoneTexte 7"/>
          <p:cNvSpPr txBox="1"/>
          <p:nvPr/>
        </p:nvSpPr>
        <p:spPr>
          <a:xfrm rot="-5400000">
            <a:off x="-321887" y="3252355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Source Sans Pro" charset="0"/>
                <a:ea typeface="Source Sans Pro" charset="0"/>
                <a:cs typeface="Source Sans Pro" charset="0"/>
              </a:rPr>
              <a:t>Unique to </a:t>
            </a:r>
            <a:r>
              <a:rPr lang="fr-FR" sz="1400" dirty="0" err="1">
                <a:latin typeface="Source Sans Pro" charset="0"/>
                <a:ea typeface="Source Sans Pro" charset="0"/>
                <a:cs typeface="Source Sans Pro" charset="0"/>
              </a:rPr>
              <a:t>LHCb</a:t>
            </a:r>
            <a:endParaRPr lang="fr-FR" sz="1400" dirty="0"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fr-FR" sz="1400" dirty="0">
                <a:latin typeface="Source Sans Pro" charset="0"/>
                <a:ea typeface="Source Sans Pro" charset="0"/>
                <a:cs typeface="Source Sans Pro" charset="0"/>
              </a:rPr>
              <a:t>Unique </a:t>
            </a:r>
            <a:r>
              <a:rPr lang="fr-FR" sz="1400" dirty="0" err="1">
                <a:latin typeface="Source Sans Pro" charset="0"/>
                <a:ea typeface="Source Sans Pro" charset="0"/>
                <a:cs typeface="Source Sans Pro" charset="0"/>
              </a:rPr>
              <a:t>energies</a:t>
            </a:r>
            <a:endParaRPr lang="fr-FR" sz="14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69" y="2053211"/>
            <a:ext cx="782583" cy="3528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413" y="2054335"/>
            <a:ext cx="261070" cy="31837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48400" y="1820917"/>
            <a:ext cx="883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7 to 13 </a:t>
            </a:r>
            <a:r>
              <a:rPr lang="en-US" sz="1200" dirty="0" err="1"/>
              <a:t>TeV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E24ABA-1C84-CD41-A467-9F53124F967A}"/>
              </a:ext>
            </a:extLst>
          </p:cNvPr>
          <p:cNvSpPr txBox="1"/>
          <p:nvPr/>
        </p:nvSpPr>
        <p:spPr>
          <a:xfrm>
            <a:off x="6796358" y="3789165"/>
            <a:ext cx="130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Noble </a:t>
            </a:r>
            <a:r>
              <a:rPr lang="fr-FR" dirty="0" err="1"/>
              <a:t>gases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211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5916" y="1174664"/>
            <a:ext cx="3929973" cy="3728076"/>
          </a:xfrm>
        </p:spPr>
        <p:txBody>
          <a:bodyPr anchor="ctr" anchorCtr="1">
            <a:noAutofit/>
          </a:bodyPr>
          <a:lstStyle/>
          <a:p>
            <a:pPr>
              <a:lnSpc>
                <a:spcPct val="110000"/>
              </a:lnSpc>
            </a:pP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Inject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gas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between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1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day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and 2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weeks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The pressure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is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so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low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that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it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does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not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interfere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with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the running of the LHC and data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can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be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collected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also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in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parallel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with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i="1" dirty="0">
                <a:latin typeface="Source Sans Pro" charset="0"/>
                <a:ea typeface="Source Sans Pro" charset="0"/>
                <a:cs typeface="Source Sans Pro" charset="0"/>
              </a:rPr>
              <a:t>pp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collisions by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LHCb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Operation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in 2015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demonstrated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that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running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with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SMOG in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completely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transparent for the LHC: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it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is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considered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now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 as routine </a:t>
            </a:r>
            <a:r>
              <a:rPr lang="fr-FR" sz="1800" dirty="0" err="1">
                <a:latin typeface="Source Sans Pro" charset="0"/>
                <a:ea typeface="Source Sans Pro" charset="0"/>
                <a:cs typeface="Source Sans Pro" charset="0"/>
              </a:rPr>
              <a:t>operation</a:t>
            </a:r>
            <a:r>
              <a:rPr lang="fr-FR" sz="1800" dirty="0">
                <a:latin typeface="Source Sans Pro" charset="0"/>
                <a:ea typeface="Source Sans Pro" charset="0"/>
                <a:cs typeface="Source Sans Pro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fr-FR" sz="1800" dirty="0" err="1"/>
              <a:t>During</a:t>
            </a:r>
            <a:r>
              <a:rPr lang="fr-FR" sz="1800" dirty="0"/>
              <a:t> Heavy Ion </a:t>
            </a:r>
            <a:r>
              <a:rPr lang="fr-FR" sz="1800" dirty="0" err="1"/>
              <a:t>runs</a:t>
            </a:r>
            <a:r>
              <a:rPr lang="fr-FR" sz="1800" dirty="0"/>
              <a:t>, </a:t>
            </a: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also</a:t>
            </a:r>
            <a:r>
              <a:rPr lang="fr-FR" sz="1800" dirty="0"/>
              <a:t> </a:t>
            </a:r>
            <a:r>
              <a:rPr lang="fr-FR" sz="1800" dirty="0" err="1"/>
              <a:t>took</a:t>
            </a:r>
            <a:r>
              <a:rPr lang="fr-FR" sz="1800" dirty="0"/>
              <a:t> data in </a:t>
            </a:r>
            <a:r>
              <a:rPr lang="fr-FR" sz="1800" dirty="0" err="1"/>
              <a:t>parallel</a:t>
            </a:r>
            <a:r>
              <a:rPr lang="fr-FR" sz="1800" dirty="0"/>
              <a:t> collisions/</a:t>
            </a:r>
            <a:r>
              <a:rPr lang="fr-FR" sz="1800" dirty="0" err="1"/>
              <a:t>beam-gas</a:t>
            </a:r>
            <a:r>
              <a:rPr lang="fr-FR" sz="1800" dirty="0"/>
              <a:t>.</a:t>
            </a:r>
            <a:endParaRPr lang="fr-FR" sz="18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16777" y="91080"/>
            <a:ext cx="8280000" cy="900000"/>
          </a:xfrm>
          <a:gradFill>
            <a:gsLst>
              <a:gs pos="0">
                <a:schemeClr val="bg1"/>
              </a:gs>
              <a:gs pos="50000">
                <a:srgbClr val="C4E4ED"/>
              </a:gs>
              <a:gs pos="100000">
                <a:schemeClr val="bg1"/>
              </a:gs>
            </a:gsLst>
            <a:lin ang="0" scaled="1"/>
          </a:gradFill>
        </p:spPr>
        <p:txBody>
          <a:bodyPr>
            <a:normAutofit/>
          </a:bodyPr>
          <a:lstStyle/>
          <a:p>
            <a:pPr algn="ctr"/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Fixed</a:t>
            </a:r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 Target </a:t>
            </a:r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Physics</a:t>
            </a:r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 </a:t>
            </a:r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With</a:t>
            </a:r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 </a:t>
            </a:r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LHCb</a:t>
            </a:r>
            <a:endParaRPr lang="fr-FR" sz="3200" dirty="0">
              <a:latin typeface="Aileron SemiBold" charset="0"/>
              <a:ea typeface="Aileron SemiBold" charset="0"/>
              <a:cs typeface="Aileron SemiBold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D3B36D-988E-FC49-A0D6-728EBDE4B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89" y="1983625"/>
            <a:ext cx="4959020" cy="221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4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0B11A-41F6-BD4C-A899-B42BB0BB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Heavy Ion Physics Program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AC8A0F-A679-FE47-A54F-9AD193A3E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0" y="1403956"/>
            <a:ext cx="4538000" cy="353732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fixed-target is mainly connected to the </a:t>
            </a:r>
            <a:r>
              <a:rPr lang="en-US" dirty="0" err="1"/>
              <a:t>LHCb</a:t>
            </a:r>
            <a:r>
              <a:rPr lang="en-US" dirty="0"/>
              <a:t> QCD/Heavy Ion Physics Program.</a:t>
            </a:r>
          </a:p>
          <a:p>
            <a:r>
              <a:rPr lang="en-US" dirty="0"/>
              <a:t>So far mostly concentrated on study of heavy-flavor production in </a:t>
            </a:r>
            <a:r>
              <a:rPr lang="en-US" i="1" dirty="0" err="1"/>
              <a:t>p</a:t>
            </a:r>
            <a:r>
              <a:rPr lang="en-US" dirty="0" err="1"/>
              <a:t>Pb</a:t>
            </a:r>
            <a:r>
              <a:rPr lang="en-US" dirty="0"/>
              <a:t> collisions: well established performances and large statistics</a:t>
            </a:r>
          </a:p>
          <a:p>
            <a:r>
              <a:rPr lang="en-US" dirty="0"/>
              <a:t>New areas emerging, that will be consolidated with the future upgrades of the detector:</a:t>
            </a:r>
          </a:p>
          <a:p>
            <a:pPr lvl="1"/>
            <a:r>
              <a:rPr lang="en-US" dirty="0"/>
              <a:t>Fixed target program (SMOG)</a:t>
            </a:r>
          </a:p>
          <a:p>
            <a:pPr lvl="2"/>
            <a:r>
              <a:rPr lang="en-US" dirty="0"/>
              <a:t>Limited for the moment by the small statistics available: fixed target data taking required dedicated time limited slots</a:t>
            </a:r>
          </a:p>
          <a:p>
            <a:pPr lvl="1"/>
            <a:r>
              <a:rPr lang="en-US" dirty="0" err="1"/>
              <a:t>PbPb</a:t>
            </a:r>
            <a:r>
              <a:rPr lang="en-US" dirty="0"/>
              <a:t> collisions</a:t>
            </a:r>
          </a:p>
          <a:p>
            <a:pPr lvl="2"/>
            <a:r>
              <a:rPr lang="en-US" dirty="0"/>
              <a:t>Limited by the reach in centrality of the detector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C4D0B0-C582-584F-967E-96DA36477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13D49F-993C-3546-93DA-F4000959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601" y="1197864"/>
            <a:ext cx="4611399" cy="2256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09C3C3-561B-F54D-8F46-6FDEA49F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235" y="3454415"/>
            <a:ext cx="1854365" cy="16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25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45459-1731-D14C-8CE9-9C440A3CE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Heavy Ion Physics Program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8D37E7-2EF3-904A-8B7F-84B70CF8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C9FF36-6628-864B-885F-1C42C2F9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4933"/>
            <a:ext cx="5305068" cy="27033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EA0823-87E3-DF4B-9082-CC9218D71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068" y="1878973"/>
            <a:ext cx="3798479" cy="26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14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23568" y="60032"/>
            <a:ext cx="8280000" cy="900000"/>
          </a:xfrm>
          <a:gradFill>
            <a:gsLst>
              <a:gs pos="0">
                <a:schemeClr val="bg1"/>
              </a:gs>
              <a:gs pos="50000">
                <a:srgbClr val="C4E4ED"/>
              </a:gs>
              <a:gs pos="100000">
                <a:schemeClr val="bg1"/>
              </a:gs>
            </a:gsLst>
            <a:lin ang="0" scaled="1"/>
          </a:gradFill>
        </p:spPr>
        <p:txBody>
          <a:bodyPr>
            <a:normAutofit/>
          </a:bodyPr>
          <a:lstStyle/>
          <a:p>
            <a:pPr algn="ctr"/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Heavy Ion </a:t>
            </a:r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Physics</a:t>
            </a:r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 </a:t>
            </a:r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with</a:t>
            </a:r>
            <a:r>
              <a:rPr lang="fr-FR" sz="3200" dirty="0">
                <a:latin typeface="Aileron SemiBold" charset="0"/>
                <a:ea typeface="Aileron SemiBold" charset="0"/>
                <a:cs typeface="Aileron SemiBold" charset="0"/>
              </a:rPr>
              <a:t> </a:t>
            </a:r>
            <a:r>
              <a:rPr lang="fr-FR" sz="3200" dirty="0" err="1">
                <a:latin typeface="Aileron SemiBold" charset="0"/>
                <a:ea typeface="Aileron SemiBold" charset="0"/>
                <a:cs typeface="Aileron SemiBold" charset="0"/>
              </a:rPr>
              <a:t>LHCb</a:t>
            </a:r>
            <a:endParaRPr lang="fr-FR" sz="3200" dirty="0">
              <a:latin typeface="Aileron SemiBold" charset="0"/>
              <a:ea typeface="Aileron SemiBold" charset="0"/>
              <a:cs typeface="Aileron SemiBold" charset="0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5496" y="917931"/>
            <a:ext cx="5059200" cy="5696275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fr-FR" sz="1600" dirty="0">
                <a:latin typeface="Source Sans Pro" charset="0"/>
                <a:ea typeface="Source Sans Pro" charset="0"/>
                <a:cs typeface="Source Sans Pro" charset="0"/>
              </a:rPr>
              <a:t>Proton-nucleus collisions</a:t>
            </a:r>
          </a:p>
          <a:p>
            <a:pPr lvl="1" algn="just">
              <a:lnSpc>
                <a:spcPct val="110000"/>
              </a:lnSpc>
            </a:pP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Serve as a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baseline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for nucleus-nucleus collisions</a:t>
            </a:r>
          </a:p>
          <a:p>
            <a:pPr lvl="1" algn="just">
              <a:lnSpc>
                <a:spcPct val="110000"/>
              </a:lnSpc>
            </a:pP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Nuclear parton distribution function (</a:t>
            </a:r>
            <a:r>
              <a:rPr lang="en-US" sz="1300" dirty="0" err="1">
                <a:latin typeface="Source Sans Pro" charset="0"/>
                <a:ea typeface="Source Sans Pro" charset="0"/>
                <a:cs typeface="Source Sans Pro" charset="0"/>
              </a:rPr>
              <a:t>nPDF</a:t>
            </a: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), nuclear absorption, saturation, energy loss… </a:t>
            </a:r>
          </a:p>
          <a:p>
            <a:pPr lvl="1" algn="just">
              <a:lnSpc>
                <a:spcPct val="110000"/>
              </a:lnSpc>
            </a:pP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Unique capabilities with </a:t>
            </a:r>
            <a:r>
              <a:rPr lang="en-US" sz="1300" dirty="0" err="1">
                <a:latin typeface="Source Sans Pro" charset="0"/>
                <a:ea typeface="Source Sans Pro" charset="0"/>
                <a:cs typeface="Source Sans Pro" charset="0"/>
              </a:rPr>
              <a:t>LHCb</a:t>
            </a: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 in the heavy flavor sector to constraint </a:t>
            </a:r>
            <a:r>
              <a:rPr lang="en-US" sz="1300" dirty="0" err="1">
                <a:latin typeface="Source Sans Pro" charset="0"/>
                <a:ea typeface="Source Sans Pro" charset="0"/>
                <a:cs typeface="Source Sans Pro" charset="0"/>
              </a:rPr>
              <a:t>nPDF</a:t>
            </a: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 at very small (</a:t>
            </a:r>
            <a:r>
              <a:rPr lang="en-US" sz="1300" i="1" dirty="0" err="1">
                <a:latin typeface="Source Sans Pro" charset="0"/>
                <a:ea typeface="Source Sans Pro" charset="0"/>
                <a:cs typeface="Source Sans Pro" charset="0"/>
              </a:rPr>
              <a:t>p</a:t>
            </a:r>
            <a:r>
              <a:rPr lang="en-US" sz="1300" dirty="0" err="1">
                <a:latin typeface="Source Sans Pro" charset="0"/>
                <a:ea typeface="Source Sans Pro" charset="0"/>
                <a:cs typeface="Source Sans Pro" charset="0"/>
              </a:rPr>
              <a:t>Pb</a:t>
            </a: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 collisions – charm and beauty)  and large (fixed target - charm) </a:t>
            </a:r>
            <a:r>
              <a:rPr lang="en-US" sz="1300" dirty="0" err="1">
                <a:latin typeface="Source Sans Pro" charset="0"/>
                <a:ea typeface="Source Sans Pro" charset="0"/>
                <a:cs typeface="Source Sans Pro" charset="0"/>
              </a:rPr>
              <a:t>Bjorken</a:t>
            </a: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-</a:t>
            </a:r>
            <a:r>
              <a:rPr lang="en-US" sz="1300" i="1" dirty="0">
                <a:latin typeface="Source Sans Pro" charset="0"/>
                <a:ea typeface="Source Sans Pro" charset="0"/>
                <a:cs typeface="Source Sans Pro" charset="0"/>
              </a:rPr>
              <a:t>x</a:t>
            </a:r>
            <a:r>
              <a:rPr lang="en-US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endParaRPr lang="en-US" sz="18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Source Sans Pro" charset="0"/>
                <a:ea typeface="Source Sans Pro" charset="0"/>
                <a:cs typeface="Source Sans Pro" charset="0"/>
              </a:rPr>
              <a:t>Nucleus-nucleus collisions in FT mode</a:t>
            </a:r>
          </a:p>
          <a:p>
            <a:pPr lvl="1">
              <a:lnSpc>
                <a:spcPct val="110000"/>
              </a:lnSpc>
            </a:pP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2.75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TeV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Pb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beam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on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fixed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target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: √s</a:t>
            </a:r>
            <a:r>
              <a:rPr lang="fr-FR" sz="1300" baseline="-250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NN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~71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GeV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(close to the 17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GeV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regime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reached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  <a:sym typeface="Wingdings" panose="05000000000000000000" pitchFamily="2" charset="2"/>
              </a:rPr>
              <a:t> at SPS)</a:t>
            </a:r>
            <a:endParaRPr lang="fr-FR" sz="13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Investigate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the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color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screening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Thanks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to unique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capabilities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LHCb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offers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new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opportunities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in the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charm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sector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: J/</a:t>
            </a:r>
            <a:r>
              <a:rPr lang="fr-FR" sz="1200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fr-FR" sz="1200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’,</a:t>
            </a:r>
            <a:r>
              <a:rPr lang="fr-FR" sz="1200" dirty="0">
                <a:latin typeface="Symbol" charset="2"/>
                <a:ea typeface="Symbol" charset="2"/>
                <a:cs typeface="Symbol" charset="2"/>
              </a:rPr>
              <a:t> c</a:t>
            </a:r>
            <a:r>
              <a:rPr lang="fr-FR" sz="1200" baseline="-25000" dirty="0">
                <a:latin typeface="Source Sans Pro" charset="0"/>
                <a:ea typeface="Source Sans Pro" charset="0"/>
                <a:cs typeface="Source Sans Pro" charset="0"/>
              </a:rPr>
              <a:t>c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fr-FR" sz="1200" i="1" dirty="0">
                <a:latin typeface="Source Sans Pro" charset="0"/>
                <a:ea typeface="Source Sans Pro" charset="0"/>
                <a:cs typeface="Source Sans Pro" charset="0"/>
              </a:rPr>
              <a:t>D</a:t>
            </a:r>
            <a:r>
              <a:rPr lang="fr-FR" sz="1200" baseline="30000" dirty="0">
                <a:latin typeface="Source Sans Pro" charset="0"/>
                <a:ea typeface="Source Sans Pro" charset="0"/>
                <a:cs typeface="Source Sans Pro" charset="0"/>
              </a:rPr>
              <a:t>0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fr-FR" sz="1200" i="1" dirty="0">
                <a:latin typeface="Source Sans Pro" charset="0"/>
                <a:ea typeface="Source Sans Pro" charset="0"/>
                <a:cs typeface="Source Sans Pro" charset="0"/>
              </a:rPr>
              <a:t>D</a:t>
            </a:r>
            <a:r>
              <a:rPr lang="fr-FR" sz="1200" baseline="30000" dirty="0">
                <a:latin typeface="Source Sans Pro" charset="0"/>
                <a:ea typeface="Source Sans Pro" charset="0"/>
                <a:cs typeface="Source Sans Pro" charset="0"/>
              </a:rPr>
              <a:t>+/-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fr-FR" sz="1200" i="1" dirty="0">
                <a:latin typeface="Source Sans Pro" charset="0"/>
                <a:ea typeface="Source Sans Pro" charset="0"/>
                <a:cs typeface="Source Sans Pro" charset="0"/>
              </a:rPr>
              <a:t>D</a:t>
            </a:r>
            <a:r>
              <a:rPr lang="fr-FR" sz="1200" baseline="30000" dirty="0">
                <a:latin typeface="Source Sans Pro" charset="0"/>
                <a:ea typeface="Source Sans Pro" charset="0"/>
                <a:cs typeface="Source Sans Pro" charset="0"/>
              </a:rPr>
              <a:t>*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fr-FR" sz="1200" dirty="0" err="1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fr-FR" sz="1200" baseline="-25000" dirty="0" err="1">
                <a:latin typeface="Source Sans Pro" charset="0"/>
                <a:ea typeface="Source Sans Pro" charset="0"/>
                <a:cs typeface="Source Sans Pro" charset="0"/>
              </a:rPr>
              <a:t>c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… (in the 90’s the NA50/SPS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experiment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measured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only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J/</a:t>
            </a:r>
            <a:r>
              <a:rPr lang="fr-FR" sz="1200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and </a:t>
            </a:r>
            <a:r>
              <a:rPr lang="fr-FR" sz="1200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’ in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PbPb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 @ 17 </a:t>
            </a:r>
            <a:r>
              <a:rPr lang="fr-FR" sz="1200" dirty="0" err="1">
                <a:latin typeface="Source Sans Pro" charset="0"/>
                <a:ea typeface="Source Sans Pro" charset="0"/>
                <a:cs typeface="Source Sans Pro" charset="0"/>
              </a:rPr>
              <a:t>GeV</a:t>
            </a:r>
            <a:r>
              <a:rPr lang="fr-FR" sz="1200" dirty="0">
                <a:latin typeface="Source Sans Pro" charset="0"/>
                <a:ea typeface="Source Sans Pro" charset="0"/>
                <a:cs typeface="Source Sans Pro" charset="0"/>
              </a:rPr>
              <a:t>)</a:t>
            </a:r>
            <a:endParaRPr lang="fr-FR" sz="18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lvl="1">
              <a:lnSpc>
                <a:spcPct val="110000"/>
              </a:lnSpc>
            </a:pP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Accessing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similar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energy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density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regime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than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SPS: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operate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PbAr@71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GeV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,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lower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multiplicity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than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PbPb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collisions, central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events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should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300" dirty="0" err="1">
                <a:latin typeface="Source Sans Pro" charset="0"/>
                <a:ea typeface="Source Sans Pro" charset="0"/>
                <a:cs typeface="Source Sans Pro" charset="0"/>
              </a:rPr>
              <a:t>be</a:t>
            </a:r>
            <a:r>
              <a:rPr lang="fr-FR" sz="1300" dirty="0">
                <a:latin typeface="Source Sans Pro" charset="0"/>
                <a:ea typeface="Source Sans Pro" charset="0"/>
                <a:cs typeface="Source Sans Pro" charset="0"/>
              </a:rPr>
              <a:t> accessible</a:t>
            </a:r>
          </a:p>
          <a:p>
            <a:pPr lvl="1" algn="just">
              <a:lnSpc>
                <a:spcPct val="110000"/>
              </a:lnSpc>
            </a:pPr>
            <a:endParaRPr lang="en-US" sz="16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algn="just">
              <a:lnSpc>
                <a:spcPct val="110000"/>
              </a:lnSpc>
            </a:pPr>
            <a:endParaRPr lang="fr-FR" sz="8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10000"/>
              </a:lnSpc>
            </a:pPr>
            <a:endParaRPr lang="fr-FR" sz="8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37841" y="2886512"/>
            <a:ext cx="41456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>
                <a:latin typeface="Source Sans Pro" charset="0"/>
                <a:ea typeface="Source Sans Pro" charset="0"/>
                <a:cs typeface="Source Sans Pro" charset="0"/>
              </a:rPr>
              <a:t>Bjorken</a:t>
            </a:r>
            <a:r>
              <a:rPr lang="fr-FR" sz="1100" dirty="0">
                <a:latin typeface="Source Sans Pro" charset="0"/>
                <a:ea typeface="Source Sans Pro" charset="0"/>
                <a:cs typeface="Source Sans Pro" charset="0"/>
              </a:rPr>
              <a:t>-</a:t>
            </a:r>
            <a:r>
              <a:rPr lang="fr-FR" sz="1100" i="1" dirty="0">
                <a:latin typeface="Source Sans Pro" charset="0"/>
                <a:ea typeface="Source Sans Pro" charset="0"/>
                <a:cs typeface="Source Sans Pro" charset="0"/>
              </a:rPr>
              <a:t>x</a:t>
            </a:r>
            <a:r>
              <a:rPr lang="fr-FR" sz="1100" dirty="0">
                <a:latin typeface="Source Sans Pro" charset="0"/>
                <a:ea typeface="Source Sans Pro" charset="0"/>
                <a:cs typeface="Source Sans Pro" charset="0"/>
              </a:rPr>
              <a:t> = fraction of the </a:t>
            </a:r>
            <a:r>
              <a:rPr lang="fr-FR" sz="1100" dirty="0" err="1">
                <a:latin typeface="Source Sans Pro" charset="0"/>
                <a:ea typeface="Source Sans Pro" charset="0"/>
                <a:cs typeface="Source Sans Pro" charset="0"/>
              </a:rPr>
              <a:t>nucleon</a:t>
            </a:r>
            <a:r>
              <a:rPr lang="fr-FR" sz="11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100" dirty="0" err="1">
                <a:latin typeface="Source Sans Pro" charset="0"/>
                <a:ea typeface="Source Sans Pro" charset="0"/>
                <a:cs typeface="Source Sans Pro" charset="0"/>
              </a:rPr>
              <a:t>momentum</a:t>
            </a:r>
            <a:r>
              <a:rPr lang="fr-FR" sz="1100" dirty="0">
                <a:latin typeface="Source Sans Pro" charset="0"/>
                <a:ea typeface="Source Sans Pro" charset="0"/>
                <a:cs typeface="Source Sans Pro" charset="0"/>
              </a:rPr>
              <a:t> </a:t>
            </a:r>
            <a:r>
              <a:rPr lang="fr-FR" sz="1100" dirty="0" err="1">
                <a:latin typeface="Source Sans Pro" charset="0"/>
                <a:ea typeface="Source Sans Pro" charset="0"/>
                <a:cs typeface="Source Sans Pro" charset="0"/>
              </a:rPr>
              <a:t>carried</a:t>
            </a:r>
            <a:r>
              <a:rPr lang="fr-FR" sz="1100" dirty="0">
                <a:latin typeface="Source Sans Pro" charset="0"/>
                <a:ea typeface="Source Sans Pro" charset="0"/>
                <a:cs typeface="Source Sans Pro" charset="0"/>
              </a:rPr>
              <a:t> by a parton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8518FE-FEFE-8A4E-85D1-7269502F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142" y="3119463"/>
            <a:ext cx="2206597" cy="20240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3FC614-924E-CE41-90DA-8076A16FC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16" y="1000409"/>
            <a:ext cx="3002752" cy="18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85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22E38-FECA-5B41-B616-93891F83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Production of </a:t>
            </a:r>
            <a:r>
              <a:rPr lang="fr-FR" dirty="0" err="1"/>
              <a:t>charm</a:t>
            </a:r>
            <a:r>
              <a:rPr lang="fr-FR" dirty="0"/>
              <a:t> in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603E51-268E-0444-8B70-735EFA02A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Use </a:t>
            </a:r>
            <a:r>
              <a:rPr lang="fr-FR" dirty="0" err="1"/>
              <a:t>two</a:t>
            </a:r>
            <a:r>
              <a:rPr lang="fr-FR" dirty="0"/>
              <a:t> of the data </a:t>
            </a:r>
            <a:r>
              <a:rPr lang="fr-FR" dirty="0" err="1"/>
              <a:t>samples</a:t>
            </a:r>
            <a:r>
              <a:rPr lang="fr-FR" dirty="0"/>
              <a:t>: </a:t>
            </a:r>
            <a:r>
              <a:rPr lang="fr-FR" i="1" dirty="0" err="1"/>
              <a:t>p</a:t>
            </a:r>
            <a:r>
              <a:rPr lang="fr-FR" dirty="0" err="1"/>
              <a:t>He</a:t>
            </a:r>
            <a:r>
              <a:rPr lang="fr-FR" dirty="0"/>
              <a:t> (4 </a:t>
            </a:r>
            <a:r>
              <a:rPr lang="fr-FR" dirty="0" err="1"/>
              <a:t>TeV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, 86 </a:t>
            </a:r>
            <a:r>
              <a:rPr lang="fr-FR" dirty="0" err="1"/>
              <a:t>GeV</a:t>
            </a:r>
            <a:r>
              <a:rPr lang="fr-FR" dirty="0"/>
              <a:t>) and </a:t>
            </a:r>
            <a:r>
              <a:rPr lang="fr-FR" i="1" dirty="0" err="1"/>
              <a:t>p</a:t>
            </a:r>
            <a:r>
              <a:rPr lang="fr-FR" dirty="0" err="1"/>
              <a:t>Ar</a:t>
            </a:r>
            <a:r>
              <a:rPr lang="fr-FR" dirty="0"/>
              <a:t> (6.5 </a:t>
            </a:r>
            <a:r>
              <a:rPr lang="fr-FR" dirty="0" err="1"/>
              <a:t>TeV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, 110 </a:t>
            </a:r>
            <a:r>
              <a:rPr lang="fr-FR" dirty="0" err="1"/>
              <a:t>GeV</a:t>
            </a:r>
            <a:r>
              <a:rPr lang="fr-FR" dirty="0"/>
              <a:t>)</a:t>
            </a:r>
          </a:p>
          <a:p>
            <a:r>
              <a:rPr lang="fr-FR" dirty="0" err="1"/>
              <a:t>Largest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i="1" dirty="0" err="1"/>
              <a:t>p</a:t>
            </a:r>
            <a:r>
              <a:rPr lang="fr-FR" dirty="0" err="1"/>
              <a:t>He</a:t>
            </a:r>
            <a:r>
              <a:rPr lang="fr-FR" dirty="0"/>
              <a:t>, 7.6 ± 0.5 nb</a:t>
            </a:r>
          </a:p>
          <a:p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of prompt production of J/</a:t>
            </a:r>
            <a:r>
              <a:rPr lang="fr-FR" dirty="0">
                <a:latin typeface="Symbol" pitchFamily="2" charset="2"/>
              </a:rPr>
              <a:t>y</a:t>
            </a:r>
            <a:r>
              <a:rPr lang="fr-FR" dirty="0"/>
              <a:t> (➝</a:t>
            </a:r>
            <a:r>
              <a:rPr lang="fr-FR" dirty="0" err="1">
                <a:latin typeface="Symbol" pitchFamily="2" charset="2"/>
              </a:rPr>
              <a:t>m</a:t>
            </a:r>
            <a:r>
              <a:rPr lang="fr-FR" baseline="30000" dirty="0" err="1"/>
              <a:t>+</a:t>
            </a:r>
            <a:r>
              <a:rPr lang="fr-FR" dirty="0" err="1">
                <a:latin typeface="Symbol" pitchFamily="2" charset="2"/>
              </a:rPr>
              <a:t>m</a:t>
            </a:r>
            <a:r>
              <a:rPr lang="fr-FR" baseline="30000" dirty="0"/>
              <a:t>-</a:t>
            </a:r>
            <a:r>
              <a:rPr lang="fr-FR" dirty="0"/>
              <a:t>) and </a:t>
            </a:r>
            <a:r>
              <a:rPr lang="fr-FR" i="1" dirty="0"/>
              <a:t>D</a:t>
            </a:r>
            <a:r>
              <a:rPr lang="fr-FR" baseline="30000" dirty="0"/>
              <a:t>0</a:t>
            </a:r>
            <a:r>
              <a:rPr lang="fr-FR" dirty="0"/>
              <a:t>(➝</a:t>
            </a:r>
            <a:r>
              <a:rPr lang="fr-FR" dirty="0" err="1"/>
              <a:t>K</a:t>
            </a:r>
            <a:r>
              <a:rPr lang="fr-FR" dirty="0" err="1">
                <a:latin typeface="Symbol" pitchFamily="2" charset="2"/>
              </a:rPr>
              <a:t>p</a:t>
            </a:r>
            <a:r>
              <a:rPr lang="fr-FR" dirty="0"/>
              <a:t>)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252492-EB33-7D49-BCF9-A46233DE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DFCA60-B099-F14C-899F-DA55B5F0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222" y="3022816"/>
            <a:ext cx="6005105" cy="21206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093C6B3-9006-0845-B60A-BFC6C2F3AAFC}"/>
              </a:ext>
            </a:extLst>
          </p:cNvPr>
          <p:cNvSpPr txBox="1"/>
          <p:nvPr/>
        </p:nvSpPr>
        <p:spPr>
          <a:xfrm>
            <a:off x="7398327" y="84743"/>
            <a:ext cx="172515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[PRL 122 (2019) 132002]</a:t>
            </a:r>
          </a:p>
        </p:txBody>
      </p:sp>
    </p:spTree>
    <p:extLst>
      <p:ext uri="{BB962C8B-B14F-4D97-AF65-F5344CB8AC3E}">
        <p14:creationId xmlns:p14="http://schemas.microsoft.com/office/powerpoint/2010/main" val="2781448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F20DE-F0DE-D64F-9C16-AA315E8C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Fixed-target</a:t>
            </a:r>
            <a:r>
              <a:rPr lang="fr-FR" dirty="0"/>
              <a:t> </a:t>
            </a:r>
            <a:r>
              <a:rPr lang="fr-FR" dirty="0" err="1"/>
              <a:t>luminosity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6F3B41-903B-6346-A01B-64440E2A0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2" y="1298448"/>
            <a:ext cx="4042018" cy="3845052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Use </a:t>
            </a:r>
            <a:r>
              <a:rPr lang="fr-FR" dirty="0" err="1"/>
              <a:t>p-e</a:t>
            </a:r>
            <a:r>
              <a:rPr lang="fr-FR" dirty="0"/>
              <a:t>- </a:t>
            </a:r>
            <a:r>
              <a:rPr lang="fr-FR" dirty="0" err="1"/>
              <a:t>elastic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 (</a:t>
            </a:r>
            <a:r>
              <a:rPr lang="fr-FR" dirty="0" err="1"/>
              <a:t>Mott</a:t>
            </a:r>
            <a:r>
              <a:rPr lang="fr-FR" dirty="0"/>
              <a:t>)</a:t>
            </a:r>
          </a:p>
          <a:p>
            <a:r>
              <a:rPr lang="fr-FR" u="sng" dirty="0"/>
              <a:t>Pro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elastic</a:t>
            </a:r>
            <a:r>
              <a:rPr lang="fr-FR" dirty="0"/>
              <a:t> </a:t>
            </a:r>
            <a:r>
              <a:rPr lang="fr-FR" dirty="0" err="1"/>
              <a:t>regime</a:t>
            </a:r>
            <a:r>
              <a:rPr lang="fr-FR" dirty="0"/>
              <a:t> in </a:t>
            </a:r>
            <a:r>
              <a:rPr lang="fr-FR" dirty="0" err="1"/>
              <a:t>LHCb</a:t>
            </a:r>
            <a:r>
              <a:rPr lang="fr-FR" dirty="0"/>
              <a:t> </a:t>
            </a:r>
            <a:r>
              <a:rPr lang="fr-FR" dirty="0" err="1"/>
              <a:t>acceptance</a:t>
            </a:r>
            <a:r>
              <a:rPr lang="fr-FR" dirty="0"/>
              <a:t>: </a:t>
            </a:r>
          </a:p>
          <a:p>
            <a:pPr lvl="2"/>
            <a:r>
              <a:rPr lang="fr-FR" dirty="0">
                <a:latin typeface="Symbol" pitchFamily="2" charset="2"/>
              </a:rPr>
              <a:t>q</a:t>
            </a:r>
            <a:r>
              <a:rPr lang="fr-FR" dirty="0"/>
              <a:t>&gt;10 </a:t>
            </a:r>
            <a:r>
              <a:rPr lang="fr-FR" dirty="0" err="1"/>
              <a:t>mrad</a:t>
            </a:r>
            <a:r>
              <a:rPr lang="fr-FR" dirty="0"/>
              <a:t> ➝ </a:t>
            </a:r>
            <a:r>
              <a:rPr lang="fr-FR" dirty="0" err="1">
                <a:latin typeface="Symbol" pitchFamily="2" charset="2"/>
              </a:rPr>
              <a:t>q</a:t>
            </a:r>
            <a:r>
              <a:rPr lang="fr-FR" baseline="-25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 29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mrad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Q</a:t>
            </a:r>
            <a:r>
              <a:rPr lang="fr-FR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&lt;0.01 GeV</a:t>
            </a:r>
            <a:r>
              <a:rPr lang="fr-FR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  <a:p>
            <a:pPr lvl="2"/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Cross-section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very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well-known</a:t>
            </a:r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Clear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event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signature: single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i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fr-FR" baseline="-25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electron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track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nothing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else</a:t>
            </a:r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Background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comes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mainly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conversions: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it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is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charge-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symmetric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estimated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precisely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single positron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events</a:t>
            </a:r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fr-FR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</a:p>
          <a:p>
            <a:pPr lvl="1"/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Small cross-section (1000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less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than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hadronic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cross-section)</a:t>
            </a:r>
          </a:p>
          <a:p>
            <a:pPr lvl="1"/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momentum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electrons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=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acceptance</a:t>
            </a: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reconstruction </a:t>
            </a:r>
            <a:r>
              <a:rPr lang="fr-FR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efficiency</a:t>
            </a:r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DC01A1-7478-E947-8492-02BB8084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55CFC1-AEFA-504D-B6E5-956DFE3E9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69" y="1298448"/>
            <a:ext cx="3707423" cy="8006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DD0730-DF3C-8F40-BB3A-0E63633D2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280" y="2199696"/>
            <a:ext cx="47498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4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EFEC6E-3F50-C44B-A0D3-9F9453A4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Fixed-target</a:t>
            </a:r>
            <a:r>
              <a:rPr lang="fr-FR" dirty="0"/>
              <a:t> </a:t>
            </a:r>
            <a:r>
              <a:rPr lang="fr-FR" dirty="0" err="1"/>
              <a:t>luminosity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3E5D20-5119-2748-950E-2CCF790E4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3668502" cy="37093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fr-FR" sz="2000" dirty="0"/>
              <a:t>Electron </a:t>
            </a:r>
            <a:r>
              <a:rPr lang="fr-FR" sz="2000" dirty="0" err="1"/>
              <a:t>spectra</a:t>
            </a:r>
            <a:r>
              <a:rPr lang="fr-FR" sz="2000" dirty="0"/>
              <a:t> in </a:t>
            </a:r>
            <a:r>
              <a:rPr lang="fr-FR" sz="2000" dirty="0" err="1"/>
              <a:t>very</a:t>
            </a:r>
            <a:r>
              <a:rPr lang="fr-FR" sz="2000" dirty="0"/>
              <a:t> good agreement </a:t>
            </a:r>
            <a:r>
              <a:rPr lang="fr-FR" sz="2000" dirty="0" err="1"/>
              <a:t>with</a:t>
            </a:r>
            <a:r>
              <a:rPr lang="fr-FR" sz="2000" dirty="0"/>
              <a:t> simulation</a:t>
            </a:r>
          </a:p>
          <a:p>
            <a:pPr>
              <a:lnSpc>
                <a:spcPct val="110000"/>
              </a:lnSpc>
            </a:pPr>
            <a:r>
              <a:rPr lang="fr-FR" sz="2000" dirty="0"/>
              <a:t>Data </a:t>
            </a:r>
            <a:r>
              <a:rPr lang="fr-FR" sz="2000" dirty="0" err="1"/>
              <a:t>confirm</a:t>
            </a:r>
            <a:r>
              <a:rPr lang="fr-FR" sz="2000" dirty="0"/>
              <a:t> charge </a:t>
            </a:r>
            <a:r>
              <a:rPr lang="fr-FR" sz="2000" dirty="0" err="1"/>
              <a:t>symmetry</a:t>
            </a:r>
            <a:r>
              <a:rPr lang="fr-FR" sz="2000" dirty="0"/>
              <a:t> of background</a:t>
            </a:r>
          </a:p>
          <a:p>
            <a:pPr>
              <a:lnSpc>
                <a:spcPct val="110000"/>
              </a:lnSpc>
            </a:pPr>
            <a:r>
              <a:rPr lang="fr-FR" sz="2000" dirty="0" err="1"/>
              <a:t>Systematic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variations of </a:t>
            </a:r>
            <a:r>
              <a:rPr lang="fr-FR" sz="2000" dirty="0" err="1"/>
              <a:t>selection</a:t>
            </a:r>
            <a:r>
              <a:rPr lang="fr-FR" sz="2000" dirty="0"/>
              <a:t> </a:t>
            </a:r>
            <a:r>
              <a:rPr lang="fr-FR" sz="2000" dirty="0" err="1"/>
              <a:t>cuts</a:t>
            </a:r>
            <a:r>
              <a:rPr lang="fr-FR" sz="2000" dirty="0"/>
              <a:t>:  </a:t>
            </a:r>
            <a:r>
              <a:rPr lang="fr-FR" sz="2000" dirty="0" err="1"/>
              <a:t>largest</a:t>
            </a:r>
            <a:r>
              <a:rPr lang="fr-FR" sz="2000" dirty="0"/>
              <a:t> </a:t>
            </a:r>
            <a:r>
              <a:rPr lang="fr-FR" sz="2000" dirty="0" err="1"/>
              <a:t>dependency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on </a:t>
            </a:r>
            <a:r>
              <a:rPr lang="fr-FR" sz="2000" dirty="0" err="1"/>
              <a:t>azimuthal</a:t>
            </a:r>
            <a:r>
              <a:rPr lang="fr-FR" sz="2000" dirty="0"/>
              <a:t> angle</a:t>
            </a:r>
          </a:p>
          <a:p>
            <a:pPr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r>
              <a:rPr lang="fr-FR" sz="2000" dirty="0"/>
              <a:t>Equivalent to </a:t>
            </a:r>
            <a:r>
              <a:rPr lang="fr-FR" sz="2000" dirty="0" err="1"/>
              <a:t>gas</a:t>
            </a:r>
            <a:r>
              <a:rPr lang="fr-FR" sz="2000" dirty="0"/>
              <a:t> pressure of  2.4x10</a:t>
            </a:r>
            <a:r>
              <a:rPr lang="fr-FR" sz="2000" baseline="30000" dirty="0"/>
              <a:t>-7</a:t>
            </a:r>
            <a:r>
              <a:rPr lang="fr-FR" sz="2000" dirty="0"/>
              <a:t> mbar, as </a:t>
            </a:r>
            <a:r>
              <a:rPr lang="fr-FR" sz="2000" dirty="0" err="1"/>
              <a:t>expected</a:t>
            </a: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  <a:p>
            <a:pPr>
              <a:lnSpc>
                <a:spcPct val="110000"/>
              </a:lnSpc>
            </a:pPr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A3FFB0-CEEE-E244-BCD4-FBC2DEE5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19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77F491-2E32-BA43-A77C-0131D5A9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753" y="1298448"/>
            <a:ext cx="3856189" cy="27504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B868CD-B8DA-EC45-A497-E632C33DC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8" y="3597363"/>
            <a:ext cx="3975100" cy="482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190846-8848-6042-A4D5-701EAB814D69}"/>
              </a:ext>
            </a:extLst>
          </p:cNvPr>
          <p:cNvSpPr txBox="1"/>
          <p:nvPr/>
        </p:nvSpPr>
        <p:spPr>
          <a:xfrm>
            <a:off x="3266192" y="3895297"/>
            <a:ext cx="179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(</a:t>
            </a:r>
            <a:r>
              <a:rPr lang="fr-FR" i="1" dirty="0" err="1">
                <a:solidFill>
                  <a:srgbClr val="002060"/>
                </a:solidFill>
              </a:rPr>
              <a:t>p</a:t>
            </a:r>
            <a:r>
              <a:rPr lang="fr-FR" dirty="0" err="1">
                <a:solidFill>
                  <a:srgbClr val="002060"/>
                </a:solidFill>
              </a:rPr>
              <a:t>He</a:t>
            </a:r>
            <a:r>
              <a:rPr lang="fr-FR" dirty="0">
                <a:solidFill>
                  <a:srgbClr val="002060"/>
                </a:solidFill>
              </a:rPr>
              <a:t> at 110 </a:t>
            </a:r>
            <a:r>
              <a:rPr lang="fr-FR" dirty="0" err="1">
                <a:solidFill>
                  <a:srgbClr val="002060"/>
                </a:solidFill>
              </a:rPr>
              <a:t>GeV</a:t>
            </a:r>
            <a:r>
              <a:rPr lang="fr-FR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731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0ECA4-D364-0247-A23D-070F8BF71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112971"/>
            <a:ext cx="8339328" cy="924020"/>
          </a:xfrm>
        </p:spPr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up to 2018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DA4476-6B0E-BF43-884D-5796890D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85333"/>
            <a:ext cx="4351867" cy="388883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Physics core program: search for New Physics through heavy flavor decays</a:t>
            </a:r>
          </a:p>
          <a:p>
            <a:pPr lvl="1"/>
            <a:r>
              <a:rPr lang="en-US" sz="1400" dirty="0"/>
              <a:t>Study </a:t>
            </a:r>
            <a:r>
              <a:rPr lang="en-US" sz="1400" i="1" dirty="0"/>
              <a:t>CP</a:t>
            </a:r>
            <a:r>
              <a:rPr lang="en-US" sz="1400" dirty="0"/>
              <a:t> violation</a:t>
            </a:r>
          </a:p>
          <a:p>
            <a:pPr lvl="1"/>
            <a:r>
              <a:rPr lang="en-US" sz="1400" dirty="0"/>
              <a:t>Rare </a:t>
            </a:r>
            <a:r>
              <a:rPr lang="en-US" sz="1400" i="1" dirty="0"/>
              <a:t>B</a:t>
            </a:r>
            <a:r>
              <a:rPr lang="en-US" sz="1400" dirty="0"/>
              <a:t> decays</a:t>
            </a:r>
          </a:p>
          <a:p>
            <a:r>
              <a:rPr lang="en-US" sz="1600" dirty="0"/>
              <a:t>Optimized acceptance: 1.6 &lt; 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/>
              <a:t> &lt; 4.9</a:t>
            </a:r>
          </a:p>
          <a:p>
            <a:r>
              <a:rPr lang="en-US" sz="1600" dirty="0"/>
              <a:t>Good particle ID: </a:t>
            </a:r>
            <a:r>
              <a:rPr lang="en-US" sz="1600" i="1" dirty="0"/>
              <a:t>e</a:t>
            </a:r>
            <a:r>
              <a:rPr lang="en-US" sz="1600" dirty="0"/>
              <a:t>,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, </a:t>
            </a:r>
            <a:r>
              <a:rPr lang="en-US" sz="1600" i="1" dirty="0"/>
              <a:t>p</a:t>
            </a:r>
            <a:r>
              <a:rPr lang="en-US" sz="1600" dirty="0"/>
              <a:t>, </a:t>
            </a:r>
            <a:r>
              <a:rPr lang="en-US" sz="1600" i="1" dirty="0"/>
              <a:t>K</a:t>
            </a:r>
            <a:r>
              <a:rPr lang="en-US" sz="1600" dirty="0"/>
              <a:t>, </a:t>
            </a:r>
            <a:r>
              <a:rPr lang="en-US" sz="1600" dirty="0">
                <a:latin typeface="Symbol" pitchFamily="2" charset="2"/>
              </a:rPr>
              <a:t>p</a:t>
            </a:r>
            <a:r>
              <a:rPr lang="en-US" sz="1600" dirty="0"/>
              <a:t>, </a:t>
            </a:r>
            <a:r>
              <a:rPr lang="en-US" sz="1600" dirty="0">
                <a:latin typeface="Symbol" pitchFamily="2" charset="2"/>
              </a:rPr>
              <a:t>g</a:t>
            </a:r>
            <a:r>
              <a:rPr lang="en-US" sz="1600" dirty="0"/>
              <a:t> identification up to </a:t>
            </a:r>
            <a:r>
              <a:rPr lang="en-US" sz="1600" i="1" dirty="0"/>
              <a:t>p</a:t>
            </a:r>
            <a:r>
              <a:rPr lang="en-US" sz="1600" dirty="0"/>
              <a:t>=100 GeV</a:t>
            </a:r>
          </a:p>
          <a:p>
            <a:r>
              <a:rPr lang="en-US" sz="1600" dirty="0"/>
              <a:t>Good vertex and proper-time resolution: Interaction point resolution better than 80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/>
              <a:t>m</a:t>
            </a:r>
          </a:p>
          <a:p>
            <a:r>
              <a:rPr lang="en-US" sz="1600" dirty="0"/>
              <a:t>Good mass and low momentum resolution</a:t>
            </a:r>
          </a:p>
          <a:p>
            <a:r>
              <a:rPr lang="en-US" sz="1600" dirty="0"/>
              <a:t>Efficient trigger for lepton and hadron channels: 1 MHz readout rate up to 2018 – main improvement point for first upgrade. </a:t>
            </a:r>
          </a:p>
          <a:p>
            <a:r>
              <a:rPr lang="en-US" sz="1600" dirty="0" err="1"/>
              <a:t>LHCb</a:t>
            </a:r>
            <a:r>
              <a:rPr lang="en-US" sz="1600" dirty="0"/>
              <a:t> became a more general detector in the forward region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C0F99D-74A2-9444-AF79-F18D8B35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</a:t>
            </a:fld>
            <a:endParaRPr lang="fr-FR"/>
          </a:p>
        </p:txBody>
      </p:sp>
      <p:pic>
        <p:nvPicPr>
          <p:cNvPr id="1025" name="Picture 1" descr="page3image1102406224">
            <a:extLst>
              <a:ext uri="{FF2B5EF4-FFF2-40B4-BE49-F238E27FC236}">
                <a16:creationId xmlns:a16="http://schemas.microsoft.com/office/drawing/2014/main" id="{4E5C2A22-5377-A441-A141-31028DE49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77" y="1866197"/>
            <a:ext cx="4517323" cy="23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20F7DA-93D5-144A-B22B-E88FA0870C3C}"/>
              </a:ext>
            </a:extLst>
          </p:cNvPr>
          <p:cNvSpPr/>
          <p:nvPr/>
        </p:nvSpPr>
        <p:spPr>
          <a:xfrm>
            <a:off x="6885338" y="1106666"/>
            <a:ext cx="1570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>
                <a:hlinkClick r:id="rId3"/>
              </a:rPr>
              <a:t>JINST</a:t>
            </a:r>
            <a:r>
              <a:rPr lang="fr-FR" sz="1200" dirty="0">
                <a:hlinkClick r:id="rId3"/>
              </a:rPr>
              <a:t> 3 (2008) S08005</a:t>
            </a:r>
            <a:endParaRPr lang="en-US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900674-A668-2C49-A645-789FDA7D1775}"/>
              </a:ext>
            </a:extLst>
          </p:cNvPr>
          <p:cNvSpPr txBox="1"/>
          <p:nvPr/>
        </p:nvSpPr>
        <p:spPr>
          <a:xfrm>
            <a:off x="4155058" y="287196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beam1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086E7F-C1FA-2444-8738-3AA18EB4DF04}"/>
              </a:ext>
            </a:extLst>
          </p:cNvPr>
          <p:cNvSpPr txBox="1"/>
          <p:nvPr/>
        </p:nvSpPr>
        <p:spPr>
          <a:xfrm>
            <a:off x="8434683" y="250263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beam2</a:t>
            </a:r>
          </a:p>
        </p:txBody>
      </p:sp>
    </p:spTree>
    <p:extLst>
      <p:ext uri="{BB962C8B-B14F-4D97-AF65-F5344CB8AC3E}">
        <p14:creationId xmlns:p14="http://schemas.microsoft.com/office/powerpoint/2010/main" val="2637947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4000D1-954F-934A-AA7C-D13C9D060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Production of </a:t>
            </a:r>
            <a:r>
              <a:rPr lang="fr-FR" dirty="0" err="1"/>
              <a:t>charm</a:t>
            </a:r>
            <a:r>
              <a:rPr lang="fr-FR" dirty="0"/>
              <a:t> in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CCFC5A-3959-6248-BD7D-B4750154F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5602810" cy="3334275"/>
          </a:xfrm>
        </p:spPr>
        <p:txBody>
          <a:bodyPr/>
          <a:lstStyle/>
          <a:p>
            <a:r>
              <a:rPr lang="fr-FR" dirty="0" err="1"/>
              <a:t>Measured</a:t>
            </a:r>
            <a:r>
              <a:rPr lang="fr-FR" dirty="0"/>
              <a:t> cross-sections are </a:t>
            </a:r>
            <a:r>
              <a:rPr lang="fr-FR" dirty="0" err="1"/>
              <a:t>extrapolated</a:t>
            </a:r>
            <a:r>
              <a:rPr lang="fr-FR" dirty="0"/>
              <a:t> to the full phase </a:t>
            </a:r>
            <a:r>
              <a:rPr lang="fr-FR" dirty="0" err="1"/>
              <a:t>space</a:t>
            </a:r>
            <a:r>
              <a:rPr lang="fr-FR" dirty="0"/>
              <a:t> (4</a:t>
            </a:r>
            <a:r>
              <a:rPr lang="fr-FR" dirty="0">
                <a:latin typeface="Symbol" pitchFamily="2" charset="2"/>
              </a:rPr>
              <a:t>p</a:t>
            </a:r>
            <a:r>
              <a:rPr lang="fr-FR" dirty="0"/>
              <a:t>) and in the case of the </a:t>
            </a:r>
            <a:r>
              <a:rPr lang="fr-FR" i="1" dirty="0"/>
              <a:t>D</a:t>
            </a:r>
            <a:r>
              <a:rPr lang="fr-FR" baseline="30000" dirty="0"/>
              <a:t>0</a:t>
            </a:r>
            <a:r>
              <a:rPr lang="fr-FR" dirty="0"/>
              <a:t>, to the full </a:t>
            </a:r>
            <a:r>
              <a:rPr lang="fr-FR" i="1" dirty="0"/>
              <a:t>cc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(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i="1" dirty="0"/>
              <a:t>f</a:t>
            </a:r>
            <a:r>
              <a:rPr lang="fr-FR" dirty="0"/>
              <a:t>(</a:t>
            </a:r>
            <a:r>
              <a:rPr lang="fr-FR" i="1" dirty="0"/>
              <a:t>c</a:t>
            </a:r>
            <a:r>
              <a:rPr lang="fr-FR" dirty="0"/>
              <a:t>➝</a:t>
            </a:r>
            <a:r>
              <a:rPr lang="fr-FR" i="1" dirty="0"/>
              <a:t>D</a:t>
            </a:r>
            <a:r>
              <a:rPr lang="fr-FR" baseline="30000" dirty="0"/>
              <a:t>0</a:t>
            </a:r>
            <a:r>
              <a:rPr lang="fr-FR" dirty="0"/>
              <a:t>)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external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)</a:t>
            </a:r>
          </a:p>
          <a:p>
            <a:r>
              <a:rPr lang="fr-FR" dirty="0" err="1"/>
              <a:t>Compared</a:t>
            </a:r>
            <a:r>
              <a:rPr lang="fr-FR" dirty="0"/>
              <a:t> to </a:t>
            </a:r>
          </a:p>
          <a:p>
            <a:pPr lvl="1"/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at </a:t>
            </a:r>
            <a:r>
              <a:rPr lang="fr-FR" dirty="0" err="1"/>
              <a:t>lower</a:t>
            </a:r>
            <a:r>
              <a:rPr lang="fr-FR" dirty="0"/>
              <a:t> and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energies</a:t>
            </a:r>
            <a:endParaRPr lang="fr-FR" dirty="0"/>
          </a:p>
          <a:p>
            <a:pPr lvl="1"/>
            <a:r>
              <a:rPr lang="fr-FR" dirty="0" err="1"/>
              <a:t>Predictions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NLO NRQCD for J/</a:t>
            </a:r>
            <a:r>
              <a:rPr lang="fr-FR" dirty="0">
                <a:latin typeface="Symbol" pitchFamily="2" charset="2"/>
              </a:rPr>
              <a:t>y </a:t>
            </a:r>
            <a:r>
              <a:rPr lang="fr-FR" sz="1200" dirty="0">
                <a:solidFill>
                  <a:srgbClr val="0070C0"/>
                </a:solidFill>
                <a:latin typeface="Symbol" pitchFamily="2" charset="2"/>
              </a:rPr>
              <a:t>[</a:t>
            </a:r>
            <a:r>
              <a:rPr lang="fr-FR" sz="12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PLB 638 (2006) 202]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dirty="0"/>
              <a:t>and NLO </a:t>
            </a:r>
            <a:r>
              <a:rPr lang="fr-FR" dirty="0" err="1"/>
              <a:t>pQCD</a:t>
            </a:r>
            <a:r>
              <a:rPr lang="fr-FR" dirty="0"/>
              <a:t> for </a:t>
            </a:r>
            <a:r>
              <a:rPr lang="fr-FR" i="1" dirty="0"/>
              <a:t>cc </a:t>
            </a:r>
            <a:r>
              <a:rPr lang="fr-FR" sz="1200" dirty="0">
                <a:solidFill>
                  <a:srgbClr val="0070C0"/>
                </a:solidFill>
                <a:latin typeface="Symbol" pitchFamily="2" charset="2"/>
              </a:rPr>
              <a:t>[</a:t>
            </a:r>
            <a:r>
              <a:rPr lang="fr-FR" sz="12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NPB 373 (1992) 295]</a:t>
            </a:r>
            <a:r>
              <a:rPr lang="fr-FR" dirty="0">
                <a:solidFill>
                  <a:srgbClr val="0070C0"/>
                </a:solidFill>
              </a:rPr>
              <a:t> </a:t>
            </a:r>
            <a:endParaRPr lang="fr-FR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5113B0-69A7-F84F-A0E3-0F727B99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56ED74-1F4F-984D-9773-AEF68EFF3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56" y="1260036"/>
            <a:ext cx="2548808" cy="36108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5AF822-DF68-4B49-A453-AE65A4FA2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81" y="4078617"/>
            <a:ext cx="3923429" cy="79223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31EF846-9AFA-2B4E-8E0C-184B3FFBA7F9}"/>
              </a:ext>
            </a:extLst>
          </p:cNvPr>
          <p:cNvCxnSpPr/>
          <p:nvPr/>
        </p:nvCxnSpPr>
        <p:spPr>
          <a:xfrm>
            <a:off x="2286000" y="1960685"/>
            <a:ext cx="967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07E6CB1-387C-D943-90FA-3C73A914E271}"/>
              </a:ext>
            </a:extLst>
          </p:cNvPr>
          <p:cNvCxnSpPr/>
          <p:nvPr/>
        </p:nvCxnSpPr>
        <p:spPr>
          <a:xfrm>
            <a:off x="2895602" y="3766038"/>
            <a:ext cx="9671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74FD38C-FAF2-6A48-B912-C2002110307F}"/>
              </a:ext>
            </a:extLst>
          </p:cNvPr>
          <p:cNvSpPr txBox="1"/>
          <p:nvPr/>
        </p:nvSpPr>
        <p:spPr>
          <a:xfrm>
            <a:off x="7398327" y="84743"/>
            <a:ext cx="172515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[PRL 122 (2019) 132002]</a:t>
            </a:r>
          </a:p>
        </p:txBody>
      </p:sp>
    </p:spTree>
    <p:extLst>
      <p:ext uri="{BB962C8B-B14F-4D97-AF65-F5344CB8AC3E}">
        <p14:creationId xmlns:p14="http://schemas.microsoft.com/office/powerpoint/2010/main" val="3723708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E7CC3-1FCC-8346-87D6-0E532686A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36458"/>
            <a:ext cx="8339328" cy="924020"/>
          </a:xfrm>
        </p:spPr>
        <p:txBody>
          <a:bodyPr/>
          <a:lstStyle/>
          <a:p>
            <a:r>
              <a:rPr lang="fr-FR" dirty="0"/>
              <a:t>Production of </a:t>
            </a:r>
            <a:r>
              <a:rPr lang="fr-FR" dirty="0" err="1"/>
              <a:t>charm</a:t>
            </a:r>
            <a:r>
              <a:rPr lang="fr-FR" dirty="0"/>
              <a:t> in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89A973-B799-E142-B646-DC8EDB9AE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59" y="1043471"/>
            <a:ext cx="4846672" cy="33342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Cross-section as a </a:t>
            </a:r>
            <a:r>
              <a:rPr lang="fr-FR" dirty="0" err="1"/>
              <a:t>function</a:t>
            </a:r>
            <a:r>
              <a:rPr lang="fr-FR" dirty="0"/>
              <a:t> of </a:t>
            </a:r>
            <a:r>
              <a:rPr lang="fr-FR" dirty="0" err="1"/>
              <a:t>rapidity</a:t>
            </a:r>
            <a:r>
              <a:rPr lang="fr-FR" dirty="0"/>
              <a:t> (</a:t>
            </a:r>
            <a:r>
              <a:rPr lang="fr-FR" i="1" dirty="0"/>
              <a:t>y</a:t>
            </a:r>
            <a:r>
              <a:rPr lang="fr-FR" dirty="0"/>
              <a:t>*) and </a:t>
            </a:r>
            <a:r>
              <a:rPr lang="fr-FR" i="1" dirty="0" err="1"/>
              <a:t>p</a:t>
            </a:r>
            <a:r>
              <a:rPr lang="fr-FR" baseline="-25000" dirty="0" err="1"/>
              <a:t>T</a:t>
            </a:r>
            <a:r>
              <a:rPr lang="fr-FR" dirty="0"/>
              <a:t> to test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charm</a:t>
            </a:r>
            <a:r>
              <a:rPr lang="fr-FR" dirty="0"/>
              <a:t> content of proton (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as </a:t>
            </a:r>
            <a:r>
              <a:rPr lang="fr-FR" dirty="0" err="1"/>
              <a:t>increase</a:t>
            </a:r>
            <a:r>
              <a:rPr lang="fr-FR" dirty="0"/>
              <a:t> of cross-section at </a:t>
            </a: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rapidities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predictions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5B7E55-854B-EF48-BCFD-FC221C29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CFA1CF-4DA3-6543-8521-FB493324C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17" y="2946419"/>
            <a:ext cx="6462347" cy="21970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DB49FB-4478-B64B-B2D0-C4E52CD1C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605" y="822463"/>
            <a:ext cx="2654718" cy="21629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2FE2F49-5545-EA4A-8156-CB9DB7E2BC67}"/>
              </a:ext>
            </a:extLst>
          </p:cNvPr>
          <p:cNvSpPr txBox="1"/>
          <p:nvPr/>
        </p:nvSpPr>
        <p:spPr>
          <a:xfrm>
            <a:off x="6502162" y="3056543"/>
            <a:ext cx="212064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[HELAC-ONIA EPJC 77 (2017) 1]</a:t>
            </a:r>
          </a:p>
        </p:txBody>
      </p:sp>
    </p:spTree>
    <p:extLst>
      <p:ext uri="{BB962C8B-B14F-4D97-AF65-F5344CB8AC3E}">
        <p14:creationId xmlns:p14="http://schemas.microsoft.com/office/powerpoint/2010/main" val="1657343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8359A3-8D35-A54D-BEA7-3654791B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SMOG: anti-protons in </a:t>
            </a:r>
            <a:r>
              <a:rPr lang="en-US" i="1" dirty="0" err="1"/>
              <a:t>p</a:t>
            </a:r>
            <a:r>
              <a:rPr lang="en-US" dirty="0" err="1"/>
              <a:t>He</a:t>
            </a:r>
            <a:r>
              <a:rPr lang="en-US" dirty="0"/>
              <a:t> collisions at 110 GeV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1F952E-9069-6942-BCA3-6E2218326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4770797" cy="3334275"/>
          </a:xfrm>
        </p:spPr>
        <p:txBody>
          <a:bodyPr/>
          <a:lstStyle/>
          <a:p>
            <a:r>
              <a:rPr lang="en-US" dirty="0"/>
              <a:t>Interesting to reduce uncertainties on anti-proton production in inter-stellar medium: </a:t>
            </a:r>
            <a:r>
              <a:rPr lang="en-US" i="1" dirty="0" err="1"/>
              <a:t>p</a:t>
            </a:r>
            <a:r>
              <a:rPr lang="en-US" dirty="0" err="1"/>
              <a:t>He</a:t>
            </a:r>
            <a:r>
              <a:rPr lang="en-US" dirty="0"/>
              <a:t> ➝ </a:t>
            </a:r>
            <a:r>
              <a:rPr lang="en-US" i="1" dirty="0" err="1"/>
              <a:t>p</a:t>
            </a:r>
            <a:r>
              <a:rPr lang="en-US" dirty="0" err="1"/>
              <a:t>X</a:t>
            </a:r>
            <a:r>
              <a:rPr lang="en-US" dirty="0"/>
              <a:t> is ~40% of secondary cosmic anti-proton</a:t>
            </a:r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B4B006-CA11-2543-A507-C6137F8E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069DF7-5B7F-BC41-BC31-8BD718D15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25" y="1197863"/>
            <a:ext cx="3683638" cy="211260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F3ED092-7E22-7F49-B002-8CD15E412B7B}"/>
              </a:ext>
            </a:extLst>
          </p:cNvPr>
          <p:cNvCxnSpPr/>
          <p:nvPr/>
        </p:nvCxnSpPr>
        <p:spPr>
          <a:xfrm>
            <a:off x="2539999" y="1964268"/>
            <a:ext cx="1354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3CFFC51-AFEF-2C40-95AE-36D1C68C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2711183"/>
            <a:ext cx="4664289" cy="2170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289ADB-46B0-2445-A74C-DC124501C973}"/>
              </a:ext>
            </a:extLst>
          </p:cNvPr>
          <p:cNvSpPr/>
          <p:nvPr/>
        </p:nvSpPr>
        <p:spPr>
          <a:xfrm>
            <a:off x="118533" y="4733926"/>
            <a:ext cx="1507067" cy="210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6722412-0657-1F45-B8CD-F08F05BDC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133" y="3682237"/>
            <a:ext cx="2683933" cy="11994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98C9AA-395B-7642-8EA4-5D49DE0DE8EA}"/>
              </a:ext>
            </a:extLst>
          </p:cNvPr>
          <p:cNvSpPr/>
          <p:nvPr/>
        </p:nvSpPr>
        <p:spPr>
          <a:xfrm>
            <a:off x="295828" y="4697028"/>
            <a:ext cx="2330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hlinkClick r:id="rId5"/>
              </a:rPr>
              <a:t>Phys. Rev. Lett. 121 (2018) 222001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03553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C6150-9BF4-A54A-BDC4-F0761F7F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SMOG2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8F1103-B47C-D04E-9643-DA0EC88BD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SMOG </a:t>
            </a:r>
            <a:r>
              <a:rPr lang="fr-FR" dirty="0" err="1"/>
              <a:t>proved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a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program at </a:t>
            </a:r>
            <a:r>
              <a:rPr lang="fr-FR" dirty="0" err="1"/>
              <a:t>LHCb</a:t>
            </a:r>
            <a:r>
              <a:rPr lang="fr-FR" dirty="0"/>
              <a:t> </a:t>
            </a:r>
            <a:r>
              <a:rPr lang="fr-FR" dirty="0" err="1"/>
              <a:t>works</a:t>
            </a:r>
            <a:r>
              <a:rPr lang="fr-FR" dirty="0"/>
              <a:t>, but has limitations:</a:t>
            </a:r>
          </a:p>
          <a:p>
            <a:pPr lvl="1"/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data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dedicated</a:t>
            </a:r>
            <a:r>
              <a:rPr lang="fr-FR" dirty="0"/>
              <a:t> short </a:t>
            </a:r>
            <a:r>
              <a:rPr lang="fr-FR" dirty="0" err="1"/>
              <a:t>runs</a:t>
            </a:r>
            <a:r>
              <a:rPr lang="fr-FR" dirty="0"/>
              <a:t>, at maximum </a:t>
            </a:r>
            <a:r>
              <a:rPr lang="fr-FR" dirty="0" err="1"/>
              <a:t>during</a:t>
            </a:r>
            <a:r>
              <a:rPr lang="fr-FR" dirty="0"/>
              <a:t> 1 </a:t>
            </a:r>
            <a:r>
              <a:rPr lang="fr-FR" dirty="0" err="1"/>
              <a:t>continous</a:t>
            </a:r>
            <a:r>
              <a:rPr lang="fr-FR" dirty="0"/>
              <a:t> </a:t>
            </a:r>
            <a:r>
              <a:rPr lang="fr-FR" dirty="0" err="1"/>
              <a:t>week</a:t>
            </a:r>
            <a:r>
              <a:rPr lang="fr-FR" dirty="0"/>
              <a:t>: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statistics</a:t>
            </a:r>
            <a:endParaRPr lang="fr-FR" dirty="0"/>
          </a:p>
          <a:p>
            <a:pPr lvl="1"/>
            <a:r>
              <a:rPr lang="fr-FR" dirty="0"/>
              <a:t>The pressure of the </a:t>
            </a:r>
            <a:r>
              <a:rPr lang="fr-FR" dirty="0" err="1"/>
              <a:t>injected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the </a:t>
            </a:r>
            <a:r>
              <a:rPr lang="fr-FR" dirty="0" err="1"/>
              <a:t>gas</a:t>
            </a:r>
            <a:r>
              <a:rPr lang="fr-FR" dirty="0"/>
              <a:t> flow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contained</a:t>
            </a:r>
            <a:r>
              <a:rPr lang="fr-FR" dirty="0"/>
              <a:t> and </a:t>
            </a:r>
            <a:r>
              <a:rPr lang="fr-FR" dirty="0" err="1"/>
              <a:t>goes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LHC </a:t>
            </a:r>
            <a:r>
              <a:rPr lang="fr-FR" dirty="0" err="1"/>
              <a:t>beam</a:t>
            </a:r>
            <a:r>
              <a:rPr lang="fr-FR" dirty="0"/>
              <a:t> pipe</a:t>
            </a:r>
          </a:p>
          <a:p>
            <a:pPr lvl="1"/>
            <a:r>
              <a:rPr lang="fr-FR" dirty="0" err="1"/>
              <a:t>Changing</a:t>
            </a:r>
            <a:r>
              <a:rPr lang="fr-FR" dirty="0"/>
              <a:t> types of </a:t>
            </a:r>
            <a:r>
              <a:rPr lang="fr-FR" dirty="0" err="1"/>
              <a:t>gases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long </a:t>
            </a:r>
            <a:r>
              <a:rPr lang="fr-FR" dirty="0" err="1"/>
              <a:t>operation</a:t>
            </a:r>
            <a:r>
              <a:rPr lang="fr-FR" dirty="0"/>
              <a:t>: </a:t>
            </a:r>
            <a:r>
              <a:rPr lang="fr-FR" dirty="0" err="1"/>
              <a:t>requires</a:t>
            </a:r>
            <a:r>
              <a:rPr lang="fr-FR" dirty="0"/>
              <a:t> an </a:t>
            </a:r>
            <a:r>
              <a:rPr lang="fr-FR" dirty="0" err="1"/>
              <a:t>acces</a:t>
            </a:r>
            <a:r>
              <a:rPr lang="fr-FR" dirty="0"/>
              <a:t> close to the VELO, i.e. </a:t>
            </a:r>
            <a:r>
              <a:rPr lang="fr-FR" dirty="0" err="1"/>
              <a:t>stopping</a:t>
            </a:r>
            <a:r>
              <a:rPr lang="fr-FR" dirty="0"/>
              <a:t> the LHC </a:t>
            </a:r>
            <a:r>
              <a:rPr lang="fr-FR" dirty="0" err="1"/>
              <a:t>operation</a:t>
            </a:r>
            <a:endParaRPr lang="fr-FR" dirty="0"/>
          </a:p>
          <a:p>
            <a:pPr lvl="1"/>
            <a:r>
              <a:rPr lang="fr-FR" dirty="0"/>
              <a:t>The position of the interactions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distributed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a large area: </a:t>
            </a:r>
            <a:r>
              <a:rPr lang="fr-FR" dirty="0" err="1"/>
              <a:t>strong</a:t>
            </a:r>
            <a:r>
              <a:rPr lang="fr-FR" dirty="0"/>
              <a:t> variations of the detector </a:t>
            </a:r>
            <a:r>
              <a:rPr lang="fr-FR" dirty="0" err="1"/>
              <a:t>efficiency</a:t>
            </a:r>
            <a:r>
              <a:rPr lang="fr-FR" dirty="0"/>
              <a:t> as a </a:t>
            </a:r>
            <a:r>
              <a:rPr lang="fr-FR" dirty="0" err="1"/>
              <a:t>function</a:t>
            </a:r>
            <a:r>
              <a:rPr lang="fr-FR" dirty="0"/>
              <a:t> of </a:t>
            </a:r>
            <a:r>
              <a:rPr lang="fr-FR" dirty="0" err="1"/>
              <a:t>that</a:t>
            </a:r>
            <a:r>
              <a:rPr lang="fr-FR" dirty="0"/>
              <a:t> position</a:t>
            </a:r>
          </a:p>
          <a:p>
            <a:r>
              <a:rPr lang="fr-FR" dirty="0"/>
              <a:t>To </a:t>
            </a:r>
            <a:r>
              <a:rPr lang="fr-FR" dirty="0" err="1"/>
              <a:t>address</a:t>
            </a:r>
            <a:r>
              <a:rPr lang="fr-FR" dirty="0"/>
              <a:t> all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difficulties</a:t>
            </a:r>
            <a:r>
              <a:rPr lang="fr-FR" dirty="0"/>
              <a:t>: upgrade of SMOG system = SMOG2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ACB9FE-32AC-CF42-A5EB-2E6F5561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203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F3678-1369-B944-9900-5B218618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87577"/>
            <a:ext cx="8339328" cy="924020"/>
          </a:xfrm>
        </p:spPr>
        <p:txBody>
          <a:bodyPr/>
          <a:lstStyle/>
          <a:p>
            <a:r>
              <a:rPr lang="en-US" dirty="0"/>
              <a:t>LHC Heavy Ion Schedule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C5EBA4-2864-964B-8D01-4AD27B4E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A13EC6-D46A-664F-9E13-29123D0ED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2" y="1014930"/>
            <a:ext cx="8964555" cy="28381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0F7281-7191-F443-83EA-75AF8650D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719" y="3871034"/>
            <a:ext cx="5792562" cy="12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417B0-15CF-1747-B03A-1C1CB7BC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SMOG2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2E7830-4E00-E247-83DF-44F9BB289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157363"/>
            <a:ext cx="7577882" cy="2434722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New </a:t>
            </a:r>
            <a:r>
              <a:rPr lang="fr-FR" dirty="0" err="1"/>
              <a:t>storage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at </a:t>
            </a:r>
            <a:r>
              <a:rPr lang="fr-FR" dirty="0" err="1"/>
              <a:t>LHCb</a:t>
            </a:r>
            <a:r>
              <a:rPr lang="fr-FR" dirty="0"/>
              <a:t> to </a:t>
            </a:r>
            <a:r>
              <a:rPr lang="fr-FR" dirty="0" err="1"/>
              <a:t>boost</a:t>
            </a:r>
            <a:r>
              <a:rPr lang="fr-FR" dirty="0"/>
              <a:t> </a:t>
            </a:r>
            <a:r>
              <a:rPr lang="fr-FR" dirty="0" err="1"/>
              <a:t>significantly</a:t>
            </a:r>
            <a:r>
              <a:rPr lang="fr-FR" dirty="0"/>
              <a:t> the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program</a:t>
            </a:r>
          </a:p>
          <a:p>
            <a:r>
              <a:rPr lang="fr-FR" dirty="0" err="1"/>
              <a:t>Increase</a:t>
            </a:r>
            <a:r>
              <a:rPr lang="fr-FR" dirty="0"/>
              <a:t> of the </a:t>
            </a:r>
            <a:r>
              <a:rPr lang="fr-FR" dirty="0" err="1"/>
              <a:t>luminosity</a:t>
            </a:r>
            <a:r>
              <a:rPr lang="fr-FR" dirty="0"/>
              <a:t> by up to 2 </a:t>
            </a:r>
            <a:r>
              <a:rPr lang="fr-FR" dirty="0" err="1"/>
              <a:t>orders</a:t>
            </a:r>
            <a:r>
              <a:rPr lang="fr-FR" dirty="0"/>
              <a:t> of magnitude </a:t>
            </a:r>
            <a:r>
              <a:rPr lang="fr-FR" dirty="0" err="1"/>
              <a:t>using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load</a:t>
            </a:r>
            <a:r>
              <a:rPr lang="fr-FR" dirty="0"/>
              <a:t> as SMOG </a:t>
            </a:r>
          </a:p>
          <a:p>
            <a:r>
              <a:rPr lang="fr-FR" i="1" dirty="0" err="1"/>
              <a:t>Possibility</a:t>
            </a:r>
            <a:r>
              <a:rPr lang="fr-FR" i="1" dirty="0"/>
              <a:t> to </a:t>
            </a:r>
            <a:r>
              <a:rPr lang="fr-FR" i="1" dirty="0" err="1"/>
              <a:t>inject</a:t>
            </a:r>
            <a:r>
              <a:rPr lang="fr-FR" i="1" dirty="0"/>
              <a:t> H</a:t>
            </a:r>
            <a:r>
              <a:rPr lang="fr-FR" dirty="0"/>
              <a:t>2, </a:t>
            </a:r>
            <a:r>
              <a:rPr lang="fr-FR" i="1" dirty="0"/>
              <a:t>D</a:t>
            </a:r>
            <a:r>
              <a:rPr lang="fr-FR" dirty="0"/>
              <a:t>2, </a:t>
            </a:r>
            <a:r>
              <a:rPr lang="fr-FR" i="1" dirty="0"/>
              <a:t>He</a:t>
            </a:r>
            <a:r>
              <a:rPr lang="fr-FR" dirty="0"/>
              <a:t>, </a:t>
            </a:r>
            <a:r>
              <a:rPr lang="fr-FR" i="1" dirty="0"/>
              <a:t>N</a:t>
            </a:r>
            <a:r>
              <a:rPr lang="fr-FR" dirty="0"/>
              <a:t>2, </a:t>
            </a:r>
            <a:r>
              <a:rPr lang="fr-FR" i="1" dirty="0"/>
              <a:t>O</a:t>
            </a:r>
            <a:r>
              <a:rPr lang="fr-FR" dirty="0"/>
              <a:t>2, </a:t>
            </a:r>
            <a:r>
              <a:rPr lang="fr-FR" i="1" dirty="0"/>
              <a:t>Ne</a:t>
            </a:r>
            <a:r>
              <a:rPr lang="fr-FR" dirty="0"/>
              <a:t>, </a:t>
            </a:r>
            <a:r>
              <a:rPr lang="fr-FR" i="1" dirty="0"/>
              <a:t>Ar</a:t>
            </a:r>
            <a:r>
              <a:rPr lang="fr-FR" dirty="0"/>
              <a:t>, </a:t>
            </a:r>
            <a:r>
              <a:rPr lang="fr-FR" i="1" dirty="0"/>
              <a:t>Kr</a:t>
            </a:r>
            <a:r>
              <a:rPr lang="fr-FR" dirty="0"/>
              <a:t>, </a:t>
            </a:r>
            <a:r>
              <a:rPr lang="fr-FR" i="1" dirty="0"/>
              <a:t>Xe </a:t>
            </a:r>
            <a:r>
              <a:rPr lang="fr-FR" dirty="0" err="1"/>
              <a:t>with</a:t>
            </a:r>
            <a:r>
              <a:rPr lang="fr-FR" dirty="0"/>
              <a:t> multiple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</a:t>
            </a:r>
          </a:p>
          <a:p>
            <a:r>
              <a:rPr lang="fr-FR" dirty="0"/>
              <a:t>New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Feed</a:t>
            </a:r>
            <a:r>
              <a:rPr lang="fr-FR" dirty="0"/>
              <a:t> System.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 (</a:t>
            </a:r>
            <a:r>
              <a:rPr lang="fr-FR" dirty="0" err="1"/>
              <a:t>luminosity</a:t>
            </a:r>
            <a:r>
              <a:rPr lang="fr-FR" dirty="0"/>
              <a:t>)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greatly</a:t>
            </a:r>
            <a:r>
              <a:rPr lang="fr-FR" dirty="0"/>
              <a:t> </a:t>
            </a:r>
            <a:r>
              <a:rPr lang="fr-FR" dirty="0" err="1"/>
              <a:t>improved</a:t>
            </a:r>
            <a:r>
              <a:rPr lang="fr-FR" dirty="0"/>
              <a:t> </a:t>
            </a:r>
            <a:r>
              <a:rPr lang="fr-FR" dirty="0" err="1"/>
              <a:t>precision</a:t>
            </a:r>
            <a:r>
              <a:rPr lang="fr-FR" dirty="0"/>
              <a:t> (few %) </a:t>
            </a:r>
          </a:p>
          <a:p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interaction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dirty="0" err="1"/>
              <a:t>upstream</a:t>
            </a:r>
            <a:r>
              <a:rPr lang="fr-FR" dirty="0"/>
              <a:t> the nominal IP: </a:t>
            </a:r>
            <a:r>
              <a:rPr lang="fr-FR" dirty="0" err="1"/>
              <a:t>strong</a:t>
            </a:r>
            <a:r>
              <a:rPr lang="fr-FR" dirty="0"/>
              <a:t> background </a:t>
            </a:r>
            <a:r>
              <a:rPr lang="fr-FR" dirty="0" err="1"/>
              <a:t>reduction</a:t>
            </a:r>
            <a:r>
              <a:rPr lang="fr-FR" dirty="0"/>
              <a:t>, no </a:t>
            </a:r>
            <a:r>
              <a:rPr lang="fr-FR" dirty="0" err="1"/>
              <a:t>mirror</a:t>
            </a:r>
            <a:r>
              <a:rPr lang="fr-FR" dirty="0"/>
              <a:t> charges </a:t>
            </a:r>
            <a:r>
              <a:rPr lang="fr-FR" dirty="0" err="1"/>
              <a:t>effect</a:t>
            </a:r>
            <a:r>
              <a:rPr lang="fr-FR" dirty="0"/>
              <a:t>, </a:t>
            </a:r>
            <a:r>
              <a:rPr lang="fr-FR" dirty="0" err="1"/>
              <a:t>possibility</a:t>
            </a:r>
            <a:r>
              <a:rPr lang="fr-FR" dirty="0"/>
              <a:t> to use all the </a:t>
            </a:r>
            <a:r>
              <a:rPr lang="fr-FR" dirty="0" err="1"/>
              <a:t>bunches</a:t>
            </a:r>
            <a:r>
              <a:rPr lang="fr-FR" dirty="0"/>
              <a:t>. </a:t>
            </a:r>
            <a:r>
              <a:rPr lang="fr-FR" i="1" dirty="0"/>
              <a:t>pp </a:t>
            </a:r>
            <a:r>
              <a:rPr lang="fr-FR" dirty="0"/>
              <a:t>and </a:t>
            </a:r>
            <a:r>
              <a:rPr lang="fr-FR" i="1" dirty="0"/>
              <a:t>p</a:t>
            </a:r>
            <a:r>
              <a:rPr lang="fr-FR" dirty="0"/>
              <a:t>-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simultaneous</a:t>
            </a:r>
            <a:r>
              <a:rPr lang="fr-FR" dirty="0"/>
              <a:t> data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possible </a:t>
            </a:r>
            <a:r>
              <a:rPr lang="fr-FR" dirty="0" err="1"/>
              <a:t>thanks</a:t>
            </a:r>
            <a:r>
              <a:rPr lang="fr-FR" dirty="0"/>
              <a:t> to software trigger. </a:t>
            </a:r>
          </a:p>
          <a:p>
            <a:r>
              <a:rPr lang="fr-FR" dirty="0"/>
              <a:t>In </a:t>
            </a:r>
            <a:r>
              <a:rPr lang="fr-FR" dirty="0" err="1"/>
              <a:t>beam-beam</a:t>
            </a:r>
            <a:r>
              <a:rPr lang="fr-FR" dirty="0"/>
              <a:t> slots: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1F9DA1-BF9F-0A40-AE79-C715BFC8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837102-E3B7-7848-BF60-43F85C8A7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322" y="43096"/>
            <a:ext cx="1283005" cy="18038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BEC7FA-73F9-3546-9FEE-59E033B98795}"/>
              </a:ext>
            </a:extLst>
          </p:cNvPr>
          <p:cNvSpPr txBox="1"/>
          <p:nvPr/>
        </p:nvSpPr>
        <p:spPr>
          <a:xfrm>
            <a:off x="1987498" y="487788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SMOG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8EB6F2A-B3C7-3A4D-A640-8A4BD9B1B5CA}"/>
              </a:ext>
            </a:extLst>
          </p:cNvPr>
          <p:cNvSpPr/>
          <p:nvPr/>
        </p:nvSpPr>
        <p:spPr>
          <a:xfrm>
            <a:off x="4383074" y="4231934"/>
            <a:ext cx="498764" cy="1659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FDB2B8-59A1-EF46-9DCD-A52D32E86A58}"/>
              </a:ext>
            </a:extLst>
          </p:cNvPr>
          <p:cNvSpPr/>
          <p:nvPr/>
        </p:nvSpPr>
        <p:spPr>
          <a:xfrm>
            <a:off x="5203749" y="4167699"/>
            <a:ext cx="924998" cy="294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9E1A53C-27C4-F044-B404-BC592E0FD5E6}"/>
              </a:ext>
            </a:extLst>
          </p:cNvPr>
          <p:cNvCxnSpPr/>
          <p:nvPr/>
        </p:nvCxnSpPr>
        <p:spPr>
          <a:xfrm>
            <a:off x="4191277" y="4662684"/>
            <a:ext cx="23606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2B43047-532A-D142-8BD8-2B0F21FF1996}"/>
              </a:ext>
            </a:extLst>
          </p:cNvPr>
          <p:cNvSpPr txBox="1"/>
          <p:nvPr/>
        </p:nvSpPr>
        <p:spPr>
          <a:xfrm>
            <a:off x="6555794" y="44205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z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AF75CA0-C939-3B4E-B7A8-146B93E1CDE7}"/>
              </a:ext>
            </a:extLst>
          </p:cNvPr>
          <p:cNvSpPr txBox="1"/>
          <p:nvPr/>
        </p:nvSpPr>
        <p:spPr>
          <a:xfrm>
            <a:off x="4270818" y="38334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p</a:t>
            </a:r>
            <a:r>
              <a:rPr lang="fr-FR" dirty="0"/>
              <a:t>-</a:t>
            </a:r>
            <a:r>
              <a:rPr lang="fr-FR" dirty="0" err="1"/>
              <a:t>Gas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BC6F864-396D-5043-83F8-8244DCAA5917}"/>
              </a:ext>
            </a:extLst>
          </p:cNvPr>
          <p:cNvSpPr txBox="1"/>
          <p:nvPr/>
        </p:nvSpPr>
        <p:spPr>
          <a:xfrm>
            <a:off x="5452087" y="379066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pp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217138E-5A97-E24B-B738-6223EEE011D9}"/>
              </a:ext>
            </a:extLst>
          </p:cNvPr>
          <p:cNvSpPr txBox="1"/>
          <p:nvPr/>
        </p:nvSpPr>
        <p:spPr>
          <a:xfrm>
            <a:off x="4944973" y="482310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SMOG2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5A1ADF5-60FC-F540-B40D-C3B818BC7E26}"/>
              </a:ext>
            </a:extLst>
          </p:cNvPr>
          <p:cNvCxnSpPr>
            <a:cxnSpLocks/>
          </p:cNvCxnSpPr>
          <p:nvPr/>
        </p:nvCxnSpPr>
        <p:spPr>
          <a:xfrm>
            <a:off x="3340205" y="4314896"/>
            <a:ext cx="828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DAC7147C-5133-5F47-A6B8-C217389A3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03" y="3658354"/>
            <a:ext cx="2751172" cy="148514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F848E30-D951-BA43-BD2D-DF843533D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103" y="3651190"/>
            <a:ext cx="2053306" cy="127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8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4FF04-623E-E445-A6F7-54722F6F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SMOG2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8F87E4-2315-DD4A-A86F-1D264EC7A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718515"/>
            <a:ext cx="8339328" cy="2289255"/>
          </a:xfrm>
        </p:spPr>
        <p:txBody>
          <a:bodyPr>
            <a:normAutofit fontScale="92500" lnSpcReduction="10000"/>
          </a:bodyPr>
          <a:lstStyle/>
          <a:p>
            <a:r>
              <a:rPr lang="fr-FR" sz="1600" dirty="0"/>
              <a:t>Noble </a:t>
            </a:r>
            <a:r>
              <a:rPr lang="fr-FR" sz="1600" dirty="0" err="1"/>
              <a:t>gases</a:t>
            </a:r>
            <a:r>
              <a:rPr lang="fr-FR" sz="1600" dirty="0"/>
              <a:t> He, Ne, Ar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already</a:t>
            </a:r>
            <a:r>
              <a:rPr lang="fr-FR" sz="1600" dirty="0"/>
              <a:t> </a:t>
            </a:r>
            <a:r>
              <a:rPr lang="fr-FR" sz="1600" dirty="0" err="1"/>
              <a:t>used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SMOG</a:t>
            </a:r>
          </a:p>
          <a:p>
            <a:r>
              <a:rPr lang="fr-FR" sz="1600" dirty="0" err="1"/>
              <a:t>Need</a:t>
            </a:r>
            <a:r>
              <a:rPr lang="fr-FR" sz="1600" dirty="0"/>
              <a:t> simulations to </a:t>
            </a:r>
            <a:r>
              <a:rPr lang="fr-FR" sz="1600" dirty="0" err="1"/>
              <a:t>assess</a:t>
            </a:r>
            <a:r>
              <a:rPr lang="fr-FR" sz="1600" dirty="0"/>
              <a:t> </a:t>
            </a:r>
            <a:r>
              <a:rPr lang="fr-FR" sz="1600" dirty="0" err="1"/>
              <a:t>feasibility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LHC point of </a:t>
            </a:r>
            <a:r>
              <a:rPr lang="fr-FR" sz="1600" dirty="0" err="1"/>
              <a:t>view</a:t>
            </a:r>
            <a:r>
              <a:rPr lang="fr-FR" sz="1600" dirty="0"/>
              <a:t> to </a:t>
            </a:r>
            <a:r>
              <a:rPr lang="fr-FR" sz="1600" dirty="0" err="1"/>
              <a:t>inject</a:t>
            </a:r>
            <a:r>
              <a:rPr lang="fr-FR" sz="1600" dirty="0"/>
              <a:t>:</a:t>
            </a:r>
          </a:p>
          <a:p>
            <a:pPr lvl="1"/>
            <a:r>
              <a:rPr lang="fr-FR" sz="1400" dirty="0"/>
              <a:t>Kr, Xe: </a:t>
            </a:r>
            <a:r>
              <a:rPr lang="fr-FR" sz="1400" dirty="0" err="1"/>
              <a:t>risk</a:t>
            </a:r>
            <a:r>
              <a:rPr lang="fr-FR" sz="1400" dirty="0"/>
              <a:t> of accumulation at the warm-cold transitions, and </a:t>
            </a:r>
            <a:r>
              <a:rPr lang="fr-FR" sz="1400" dirty="0" err="1"/>
              <a:t>outgasing</a:t>
            </a:r>
            <a:r>
              <a:rPr lang="fr-FR" sz="1400" dirty="0"/>
              <a:t> at injection</a:t>
            </a:r>
          </a:p>
          <a:p>
            <a:pPr lvl="1"/>
            <a:r>
              <a:rPr lang="fr-FR" sz="1400" dirty="0"/>
              <a:t>H</a:t>
            </a:r>
            <a:r>
              <a:rPr lang="fr-FR" sz="1400" baseline="-25000" dirty="0"/>
              <a:t>2</a:t>
            </a:r>
            <a:r>
              <a:rPr lang="fr-FR" sz="1400" dirty="0"/>
              <a:t>, D</a:t>
            </a:r>
            <a:r>
              <a:rPr lang="fr-FR" sz="1400" baseline="-25000" dirty="0"/>
              <a:t>2</a:t>
            </a:r>
            <a:r>
              <a:rPr lang="fr-FR" sz="1400" dirty="0"/>
              <a:t>: </a:t>
            </a:r>
            <a:r>
              <a:rPr lang="fr-FR" sz="1400" dirty="0" err="1"/>
              <a:t>degradation</a:t>
            </a:r>
            <a:r>
              <a:rPr lang="fr-FR" sz="1400" dirty="0"/>
              <a:t> of NEG (non-</a:t>
            </a:r>
            <a:r>
              <a:rPr lang="fr-FR" sz="1400" dirty="0" err="1"/>
              <a:t>evaporable</a:t>
            </a:r>
            <a:r>
              <a:rPr lang="fr-FR" sz="1400" dirty="0"/>
              <a:t> getter) </a:t>
            </a:r>
            <a:r>
              <a:rPr lang="fr-FR" sz="1400" dirty="0" err="1"/>
              <a:t>coating</a:t>
            </a:r>
            <a:r>
              <a:rPr lang="fr-FR" sz="1400" dirty="0"/>
              <a:t> of LHC vacuum </a:t>
            </a:r>
            <a:r>
              <a:rPr lang="fr-FR" sz="1400" dirty="0" err="1"/>
              <a:t>chambers</a:t>
            </a:r>
            <a:endParaRPr lang="fr-FR" sz="1400" dirty="0"/>
          </a:p>
          <a:p>
            <a:r>
              <a:rPr lang="fr-FR" sz="1600" dirty="0"/>
              <a:t>Collision rates </a:t>
            </a:r>
            <a:r>
              <a:rPr lang="fr-FR" sz="1600" dirty="0" err="1"/>
              <a:t>expected</a:t>
            </a:r>
            <a:r>
              <a:rPr lang="fr-FR" sz="1600" dirty="0"/>
              <a:t> </a:t>
            </a:r>
            <a:r>
              <a:rPr lang="fr-FR" sz="1600" dirty="0" err="1"/>
              <a:t>compared</a:t>
            </a:r>
            <a:r>
              <a:rPr lang="fr-FR" sz="1600" dirty="0"/>
              <a:t> to </a:t>
            </a:r>
            <a:r>
              <a:rPr lang="fr-FR" sz="1600" i="1" dirty="0"/>
              <a:t>pp</a:t>
            </a:r>
            <a:r>
              <a:rPr lang="fr-FR" sz="1600" dirty="0"/>
              <a:t>:</a:t>
            </a:r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 err="1"/>
              <a:t>Negligible</a:t>
            </a:r>
            <a:r>
              <a:rPr lang="fr-FR" sz="1600" dirty="0"/>
              <a:t> impact on </a:t>
            </a:r>
            <a:r>
              <a:rPr lang="fr-FR" sz="1600" dirty="0" err="1"/>
              <a:t>beam</a:t>
            </a:r>
            <a:r>
              <a:rPr lang="fr-FR" sz="1600" dirty="0"/>
              <a:t> </a:t>
            </a:r>
            <a:r>
              <a:rPr lang="fr-FR" sz="1600" dirty="0" err="1"/>
              <a:t>lifetime</a:t>
            </a:r>
            <a:r>
              <a:rPr lang="fr-FR" sz="1600" dirty="0"/>
              <a:t>: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7A4F2B-20DF-6D48-9331-355860FE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BC8C4B-EBE4-1846-B9C5-E4058DD6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31" y="1175386"/>
            <a:ext cx="5653454" cy="14947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88F52E-F8ED-A94E-A4D2-B0A376572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16" y="3701507"/>
            <a:ext cx="1946276" cy="6104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524122-6601-3243-8C90-F9941DD7F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679" y="4373760"/>
            <a:ext cx="4094285" cy="7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C5F883-C33A-4E46-9378-A1F57C1B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SMOG2 </a:t>
            </a:r>
            <a:r>
              <a:rPr lang="fr-FR" dirty="0" err="1"/>
              <a:t>statistics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23E711-6354-FA43-9409-40E488576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5813825" cy="3334275"/>
          </a:xfrm>
        </p:spPr>
        <p:txBody>
          <a:bodyPr/>
          <a:lstStyle/>
          <a:p>
            <a:r>
              <a:rPr lang="fr-FR" dirty="0"/>
              <a:t>For 1 </a:t>
            </a:r>
            <a:r>
              <a:rPr lang="fr-FR" dirty="0" err="1"/>
              <a:t>year</a:t>
            </a:r>
            <a:r>
              <a:rPr lang="fr-FR" dirty="0"/>
              <a:t> of data </a:t>
            </a:r>
            <a:r>
              <a:rPr lang="fr-FR" dirty="0" err="1"/>
              <a:t>taking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Run</a:t>
            </a:r>
            <a:r>
              <a:rPr lang="fr-FR" dirty="0"/>
              <a:t> 3:</a:t>
            </a:r>
          </a:p>
          <a:p>
            <a:r>
              <a:rPr lang="fr-FR" dirty="0" err="1"/>
              <a:t>Instantaneous</a:t>
            </a:r>
            <a:r>
              <a:rPr lang="fr-FR" dirty="0"/>
              <a:t> </a:t>
            </a:r>
            <a:r>
              <a:rPr lang="fr-FR" dirty="0" err="1"/>
              <a:t>luminosity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: </a:t>
            </a:r>
            <a:r>
              <a:rPr lang="fr-FR" dirty="0" err="1"/>
              <a:t>precision</a:t>
            </a:r>
            <a:r>
              <a:rPr lang="fr-FR" dirty="0"/>
              <a:t> of 2% </a:t>
            </a:r>
            <a:r>
              <a:rPr lang="fr-FR" dirty="0" err="1"/>
              <a:t>expected</a:t>
            </a:r>
            <a:r>
              <a:rPr lang="fr-FR" dirty="0"/>
              <a:t> on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luminosity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969027-7BE9-B04B-A671-3DF64BED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7400A2-A2E8-5147-90D3-D2742FCD3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00" y="1197864"/>
            <a:ext cx="1428971" cy="25394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8164D2-482A-C743-A0A5-C1332F76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3" y="2982926"/>
            <a:ext cx="2551235" cy="18079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BC7F8C-726E-6E4C-8D89-E529F7701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75" y="3011880"/>
            <a:ext cx="1574480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9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640CF-CB57-9749-9DB0-4559B708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SMOG2 </a:t>
            </a:r>
            <a:r>
              <a:rPr lang="fr-FR" dirty="0" err="1"/>
              <a:t>storage</a:t>
            </a:r>
            <a:r>
              <a:rPr lang="fr-FR" dirty="0"/>
              <a:t> </a:t>
            </a:r>
            <a:r>
              <a:rPr lang="fr-FR" dirty="0" err="1"/>
              <a:t>cell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D3DFB0-2ADE-7E48-9AA5-486C65794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4169664" cy="2798767"/>
          </a:xfrm>
        </p:spPr>
        <p:txBody>
          <a:bodyPr>
            <a:normAutofit/>
          </a:bodyPr>
          <a:lstStyle/>
          <a:p>
            <a:r>
              <a:rPr lang="fr-FR" sz="1400" dirty="0"/>
              <a:t>The </a:t>
            </a:r>
            <a:r>
              <a:rPr lang="fr-FR" sz="1400" dirty="0" err="1"/>
              <a:t>storage</a:t>
            </a:r>
            <a:r>
              <a:rPr lang="fr-FR" sz="1400" dirty="0"/>
              <a:t> </a:t>
            </a:r>
            <a:r>
              <a:rPr lang="fr-FR" sz="1400" dirty="0" err="1"/>
              <a:t>cell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a tube (20 cm </a:t>
            </a:r>
            <a:r>
              <a:rPr lang="fr-FR" sz="1400" dirty="0" err="1"/>
              <a:t>length</a:t>
            </a:r>
            <a:r>
              <a:rPr lang="fr-FR" sz="1400" dirty="0"/>
              <a:t>, 1 cm </a:t>
            </a:r>
            <a:r>
              <a:rPr lang="fr-FR" sz="1400" dirty="0" err="1"/>
              <a:t>diameter</a:t>
            </a:r>
            <a:r>
              <a:rPr lang="fr-FR" sz="1400" dirty="0"/>
              <a:t>) </a:t>
            </a:r>
            <a:r>
              <a:rPr lang="fr-FR" sz="1400" dirty="0" err="1"/>
              <a:t>where</a:t>
            </a:r>
            <a:r>
              <a:rPr lang="fr-FR" sz="1400" dirty="0"/>
              <a:t> the </a:t>
            </a:r>
            <a:r>
              <a:rPr lang="fr-FR" sz="1400" dirty="0" err="1"/>
              <a:t>gas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injected</a:t>
            </a:r>
            <a:r>
              <a:rPr lang="fr-FR" sz="1400" dirty="0"/>
              <a:t> at the center </a:t>
            </a:r>
            <a:r>
              <a:rPr lang="fr-FR" sz="1400" dirty="0" err="1"/>
              <a:t>from</a:t>
            </a:r>
            <a:r>
              <a:rPr lang="fr-FR" sz="1400" dirty="0"/>
              <a:t> a </a:t>
            </a:r>
            <a:r>
              <a:rPr lang="fr-FR" sz="1400" dirty="0" err="1"/>
              <a:t>gas-feed</a:t>
            </a:r>
            <a:r>
              <a:rPr lang="fr-FR" sz="1400" dirty="0"/>
              <a:t> system</a:t>
            </a:r>
          </a:p>
          <a:p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r>
              <a:rPr lang="fr-FR" sz="1400" dirty="0" err="1"/>
              <a:t>Similarly</a:t>
            </a:r>
            <a:r>
              <a:rPr lang="fr-FR" sz="1400" dirty="0"/>
              <a:t> to the VELO, the </a:t>
            </a:r>
            <a:r>
              <a:rPr lang="fr-FR" sz="1400" dirty="0" err="1"/>
              <a:t>cell</a:t>
            </a:r>
            <a:r>
              <a:rPr lang="fr-FR" sz="1400" dirty="0"/>
              <a:t> must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opened</a:t>
            </a:r>
            <a:r>
              <a:rPr lang="fr-FR" sz="1400" dirty="0"/>
              <a:t> </a:t>
            </a:r>
            <a:r>
              <a:rPr lang="fr-FR" sz="1400" dirty="0" err="1"/>
              <a:t>when</a:t>
            </a:r>
            <a:r>
              <a:rPr lang="fr-FR" sz="1400" dirty="0"/>
              <a:t> the </a:t>
            </a:r>
            <a:r>
              <a:rPr lang="fr-FR" sz="1400" dirty="0" err="1"/>
              <a:t>beam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not stable (at 3 cm)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A44824-A253-7145-A104-2229DBD1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F9762A-D702-FF40-8626-3500587B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011" y="1780986"/>
            <a:ext cx="1618543" cy="10380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B7F4CE-5805-F643-AB13-5821C5CC4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567" y="853102"/>
            <a:ext cx="2938917" cy="15326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CB0021-76EE-EB4C-BA80-6852EED8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168" y="2939352"/>
            <a:ext cx="3069751" cy="204860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2958DED-F13D-ED43-9A03-6C2BA6144517}"/>
              </a:ext>
            </a:extLst>
          </p:cNvPr>
          <p:cNvSpPr txBox="1"/>
          <p:nvPr/>
        </p:nvSpPr>
        <p:spPr>
          <a:xfrm>
            <a:off x="6050508" y="2550210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Installed</a:t>
            </a:r>
            <a:r>
              <a:rPr lang="fr-FR" dirty="0"/>
              <a:t> in August 2020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BFA6C6-ECC4-6E47-BFFD-6A8B3BE0F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301" y="3719581"/>
            <a:ext cx="2389337" cy="142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65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141021-D4E6-C347-AEF1-8B861692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feed</a:t>
            </a:r>
            <a:r>
              <a:rPr lang="fr-FR" dirty="0"/>
              <a:t> system for SMOG2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634BD1-691B-654B-8FB0-F14850E2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29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3F8CD7-851B-BB40-BD20-1613F9B7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58" y="1197864"/>
            <a:ext cx="3489342" cy="26045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E4005C-8B09-6F4A-A974-4F349699E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805" y="1566818"/>
            <a:ext cx="4278613" cy="223561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9DA375-FE8F-FA46-936F-E03E2EED6D54}"/>
              </a:ext>
            </a:extLst>
          </p:cNvPr>
          <p:cNvSpPr txBox="1"/>
          <p:nvPr/>
        </p:nvSpPr>
        <p:spPr>
          <a:xfrm>
            <a:off x="536331" y="4185138"/>
            <a:ext cx="818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in 2022</a:t>
            </a:r>
          </a:p>
          <a:p>
            <a:r>
              <a:rPr lang="fr-FR" dirty="0"/>
              <a:t>Will </a:t>
            </a:r>
            <a:r>
              <a:rPr lang="fr-FR" dirty="0" err="1"/>
              <a:t>give</a:t>
            </a:r>
            <a:r>
              <a:rPr lang="fr-FR" dirty="0"/>
              <a:t> the </a:t>
            </a:r>
            <a:r>
              <a:rPr lang="fr-FR" dirty="0" err="1"/>
              <a:t>possibility</a:t>
            </a:r>
            <a:r>
              <a:rPr lang="fr-FR" dirty="0"/>
              <a:t> to change types of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dynamically</a:t>
            </a:r>
            <a:r>
              <a:rPr lang="fr-FR" dirty="0"/>
              <a:t>, and to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purity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20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FF61B-E8F1-C442-90B8-6D1D0D55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80879"/>
            <a:ext cx="8339328" cy="924020"/>
          </a:xfrm>
        </p:spPr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upgrades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5E1CFE-B602-2647-8294-04FCA8CE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DE6CF9-C9CF-AC4A-9A04-AA3A8E827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9" y="1048633"/>
            <a:ext cx="7989757" cy="34975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5A6B38-0DCA-EF4B-A190-732E939EE900}"/>
              </a:ext>
            </a:extLst>
          </p:cNvPr>
          <p:cNvSpPr txBox="1"/>
          <p:nvPr/>
        </p:nvSpPr>
        <p:spPr>
          <a:xfrm>
            <a:off x="592111" y="4661941"/>
            <a:ext cx="613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NB: Run 3 and following steps shifted by 1 year due to COVID19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81C2D5-A00D-8646-8625-F253804C4E69}"/>
              </a:ext>
            </a:extLst>
          </p:cNvPr>
          <p:cNvSpPr txBox="1"/>
          <p:nvPr/>
        </p:nvSpPr>
        <p:spPr>
          <a:xfrm>
            <a:off x="7866086" y="1257301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UPGRADE II</a:t>
            </a:r>
          </a:p>
        </p:txBody>
      </p:sp>
    </p:spTree>
    <p:extLst>
      <p:ext uri="{BB962C8B-B14F-4D97-AF65-F5344CB8AC3E}">
        <p14:creationId xmlns:p14="http://schemas.microsoft.com/office/powerpoint/2010/main" val="354212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B74E2-9F26-0444-A176-D191D754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SMOG2: High x </a:t>
            </a:r>
            <a:r>
              <a:rPr lang="fr-FR" dirty="0" err="1"/>
              <a:t>physics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6B063F-DB2D-924D-9BFE-66DFF6B6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3CB02B-8D09-5A46-A6AD-8D7CF1AC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390" y="1551721"/>
            <a:ext cx="6633797" cy="35917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EE4B67-2888-3A46-8592-DA514C6AFD66}"/>
              </a:ext>
            </a:extLst>
          </p:cNvPr>
          <p:cNvSpPr txBox="1"/>
          <p:nvPr/>
        </p:nvSpPr>
        <p:spPr>
          <a:xfrm>
            <a:off x="942704" y="1360907"/>
            <a:ext cx="725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Reduction</a:t>
            </a:r>
            <a:r>
              <a:rPr lang="fr-FR" dirty="0"/>
              <a:t> of PDF </a:t>
            </a:r>
            <a:r>
              <a:rPr lang="fr-FR" dirty="0" err="1"/>
              <a:t>uncertainties</a:t>
            </a:r>
            <a:r>
              <a:rPr lang="fr-FR" dirty="0"/>
              <a:t> crucial for Beyond Standard Model </a:t>
            </a:r>
            <a:r>
              <a:rPr lang="fr-FR" dirty="0" err="1"/>
              <a:t>searches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BF6F1F-B5A4-E748-A541-359E512C2784}"/>
              </a:ext>
            </a:extLst>
          </p:cNvPr>
          <p:cNvSpPr txBox="1"/>
          <p:nvPr/>
        </p:nvSpPr>
        <p:spPr>
          <a:xfrm>
            <a:off x="0" y="2135050"/>
            <a:ext cx="2804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PDF </a:t>
            </a:r>
            <a:r>
              <a:rPr lang="fr-FR" sz="1400" dirty="0" err="1"/>
              <a:t>uncertainties</a:t>
            </a:r>
            <a:r>
              <a:rPr lang="fr-FR" sz="1400" dirty="0"/>
              <a:t> </a:t>
            </a:r>
            <a:r>
              <a:rPr lang="fr-FR" sz="1400" dirty="0" err="1"/>
              <a:t>before</a:t>
            </a:r>
            <a:r>
              <a:rPr lang="fr-FR" sz="1400" dirty="0"/>
              <a:t> and </a:t>
            </a:r>
            <a:r>
              <a:rPr lang="fr-FR" sz="1400" dirty="0" err="1"/>
              <a:t>after</a:t>
            </a:r>
            <a:r>
              <a:rPr lang="fr-FR" sz="1400" dirty="0"/>
              <a:t> </a:t>
            </a:r>
            <a:r>
              <a:rPr lang="fr-FR" sz="1400" dirty="0" err="1"/>
              <a:t>including</a:t>
            </a:r>
            <a:r>
              <a:rPr lang="fr-FR" sz="1400" dirty="0"/>
              <a:t> </a:t>
            </a:r>
            <a:r>
              <a:rPr lang="fr-FR" sz="1400" dirty="0" err="1"/>
              <a:t>estimated</a:t>
            </a:r>
            <a:r>
              <a:rPr lang="fr-FR" sz="1400" dirty="0"/>
              <a:t> </a:t>
            </a:r>
            <a:r>
              <a:rPr lang="fr-FR" sz="1400" dirty="0" err="1"/>
              <a:t>Drell</a:t>
            </a:r>
            <a:r>
              <a:rPr lang="fr-FR" sz="1400" dirty="0"/>
              <a:t>-Yan production SMOG2 data (Q= 1.3 </a:t>
            </a:r>
            <a:r>
              <a:rPr lang="fr-FR" sz="1400" dirty="0" err="1"/>
              <a:t>GeV</a:t>
            </a:r>
            <a:r>
              <a:rPr lang="fr-FR" sz="1400" dirty="0"/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9DA020-3B1A-2245-883C-C40CCE65DAB0}"/>
              </a:ext>
            </a:extLst>
          </p:cNvPr>
          <p:cNvSpPr txBox="1"/>
          <p:nvPr/>
        </p:nvSpPr>
        <p:spPr>
          <a:xfrm>
            <a:off x="0" y="3639275"/>
            <a:ext cx="2804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nPDF</a:t>
            </a:r>
            <a:r>
              <a:rPr lang="fr-FR" sz="1400" dirty="0"/>
              <a:t> </a:t>
            </a:r>
            <a:r>
              <a:rPr lang="fr-FR" sz="1400" dirty="0" err="1"/>
              <a:t>uncertainties</a:t>
            </a:r>
            <a:r>
              <a:rPr lang="fr-FR" sz="1400" dirty="0"/>
              <a:t> </a:t>
            </a:r>
            <a:r>
              <a:rPr lang="fr-FR" sz="1400" dirty="0" err="1"/>
              <a:t>before</a:t>
            </a:r>
            <a:r>
              <a:rPr lang="fr-FR" sz="1400" dirty="0"/>
              <a:t> and </a:t>
            </a:r>
            <a:r>
              <a:rPr lang="fr-FR" sz="1400" dirty="0" err="1"/>
              <a:t>after</a:t>
            </a:r>
            <a:r>
              <a:rPr lang="fr-FR" sz="1400" dirty="0"/>
              <a:t> </a:t>
            </a:r>
            <a:r>
              <a:rPr lang="fr-FR" sz="1400" dirty="0" err="1"/>
              <a:t>including</a:t>
            </a:r>
            <a:r>
              <a:rPr lang="fr-FR" sz="1400" dirty="0"/>
              <a:t> </a:t>
            </a:r>
            <a:r>
              <a:rPr lang="fr-FR" sz="1400" dirty="0" err="1"/>
              <a:t>estimated</a:t>
            </a:r>
            <a:r>
              <a:rPr lang="fr-FR" sz="1400" dirty="0"/>
              <a:t> D</a:t>
            </a:r>
            <a:r>
              <a:rPr lang="fr-FR" sz="1400" baseline="30000" dirty="0"/>
              <a:t>0</a:t>
            </a:r>
            <a:r>
              <a:rPr lang="fr-FR" sz="1400" dirty="0"/>
              <a:t>, J/</a:t>
            </a:r>
            <a:r>
              <a:rPr lang="fr-FR" sz="1400" dirty="0">
                <a:latin typeface="Symbol" pitchFamily="2" charset="2"/>
              </a:rPr>
              <a:t>y</a:t>
            </a:r>
            <a:r>
              <a:rPr lang="fr-FR" sz="1400" dirty="0"/>
              <a:t>, B</a:t>
            </a:r>
            <a:r>
              <a:rPr lang="fr-FR" sz="1400" baseline="30000" dirty="0"/>
              <a:t>+</a:t>
            </a:r>
            <a:r>
              <a:rPr lang="fr-FR" sz="1400" dirty="0"/>
              <a:t> and Y(1S) production SMOG2 data</a:t>
            </a:r>
          </a:p>
        </p:txBody>
      </p:sp>
    </p:spTree>
    <p:extLst>
      <p:ext uri="{BB962C8B-B14F-4D97-AF65-F5344CB8AC3E}">
        <p14:creationId xmlns:p14="http://schemas.microsoft.com/office/powerpoint/2010/main" val="2893659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BCDCE01-B8F1-B94B-BD3C-569DD61E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0" y="412080"/>
            <a:ext cx="6348048" cy="47314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0072BF5-518D-F442-BE02-8EA7939A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14" y="0"/>
            <a:ext cx="8187749" cy="817685"/>
          </a:xfrm>
        </p:spPr>
        <p:txBody>
          <a:bodyPr/>
          <a:lstStyle/>
          <a:p>
            <a:r>
              <a:rPr lang="fr-FR" dirty="0"/>
              <a:t>SMOG2: </a:t>
            </a:r>
            <a:r>
              <a:rPr lang="fr-FR" dirty="0" err="1"/>
              <a:t>Cosmic</a:t>
            </a:r>
            <a:r>
              <a:rPr lang="fr-FR" dirty="0"/>
              <a:t> rays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E43D02-521E-A740-A70A-BFDCC241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448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371E5D-C654-144F-B54C-41BD0A6BE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891" y="764931"/>
            <a:ext cx="5838093" cy="43785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84F7ACB-7BA7-A849-B73F-5A3FC638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82" y="177128"/>
            <a:ext cx="4582902" cy="924020"/>
          </a:xfrm>
        </p:spPr>
        <p:txBody>
          <a:bodyPr/>
          <a:lstStyle/>
          <a:p>
            <a:r>
              <a:rPr lang="fr-FR" dirty="0"/>
              <a:t>SMOG2: </a:t>
            </a:r>
            <a:r>
              <a:rPr lang="fr-FR" dirty="0" err="1"/>
              <a:t>Cosmic</a:t>
            </a:r>
            <a:r>
              <a:rPr lang="fr-FR" dirty="0"/>
              <a:t> rays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505859-FA29-A744-A68D-8C8AF110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412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CFFA0-154B-A145-AD71-BFFEFB2A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</a:t>
            </a:r>
            <a:r>
              <a:rPr lang="en-US" dirty="0" err="1"/>
              <a:t>Ib</a:t>
            </a:r>
            <a:r>
              <a:rPr lang="en-US" dirty="0"/>
              <a:t> and II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9D8597-F01E-1845-AB13-FF535C64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F61276-BC52-1B49-BCB3-9DC93F14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073" y="1160919"/>
            <a:ext cx="6148603" cy="38468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728E74-23A5-874F-8291-7E34989C6FE4}"/>
              </a:ext>
            </a:extLst>
          </p:cNvPr>
          <p:cNvSpPr txBox="1"/>
          <p:nvPr/>
        </p:nvSpPr>
        <p:spPr>
          <a:xfrm>
            <a:off x="184638" y="1441938"/>
            <a:ext cx="385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to all parts of the experiments</a:t>
            </a:r>
          </a:p>
        </p:txBody>
      </p:sp>
    </p:spTree>
    <p:extLst>
      <p:ext uri="{BB962C8B-B14F-4D97-AF65-F5344CB8AC3E}">
        <p14:creationId xmlns:p14="http://schemas.microsoft.com/office/powerpoint/2010/main" val="3338158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0ADA5-F9A5-4040-A0EE-6FA2F079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Gas Target Topology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ED426F-D755-9740-B741-B58CBDA9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E1D180-7D11-FD42-9405-A655CD7E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1215"/>
            <a:ext cx="7597008" cy="31965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04B5FB-4388-CF49-9508-DDC3E0BDA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206" y="1274884"/>
            <a:ext cx="1480793" cy="18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7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6E0249-05C1-A94D-AA3F-3BBA04F7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Gas Target: Luminosity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7571B4-9893-5748-919B-24C076F31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Driven by aperture of the beam which limits the size of the target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B9928B-B84A-D146-A6EF-4BBBDEF6E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61DA90-4BCF-9342-8E3D-E9BFA129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35644"/>
            <a:ext cx="4279900" cy="29976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4C490A-36AC-E24E-B034-D6FD39CDE256}"/>
              </a:ext>
            </a:extLst>
          </p:cNvPr>
          <p:cNvSpPr txBox="1"/>
          <p:nvPr/>
        </p:nvSpPr>
        <p:spPr>
          <a:xfrm>
            <a:off x="4571999" y="1872762"/>
            <a:ext cx="4378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 = 0.5 cm, L = 30 cm means target density 1.2x10</a:t>
            </a:r>
            <a:r>
              <a:rPr lang="en-US" baseline="30000" dirty="0"/>
              <a:t>14</a:t>
            </a:r>
            <a:r>
              <a:rPr lang="en-US" dirty="0"/>
              <a:t> cm</a:t>
            </a:r>
            <a:r>
              <a:rPr lang="en-US" baseline="30000" dirty="0"/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High Luminosity LHC, fixed target luminosity can reach L=8.3x10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.s</a:t>
            </a:r>
            <a:r>
              <a:rPr lang="en-US" baseline="30000" dirty="0"/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on the LHC beam lifetime less than 1%</a:t>
            </a:r>
          </a:p>
        </p:txBody>
      </p:sp>
    </p:spTree>
    <p:extLst>
      <p:ext uri="{BB962C8B-B14F-4D97-AF65-F5344CB8AC3E}">
        <p14:creationId xmlns:p14="http://schemas.microsoft.com/office/powerpoint/2010/main" val="2557913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50395-FEDD-2B4B-83FA-F6DFF968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Gas Target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71213D-5A44-EC43-AF14-E2C9040E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327B03-79D5-EB4C-A6F7-0A42E47F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9" y="1370078"/>
            <a:ext cx="4168972" cy="37734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105F9B-6826-9945-ADEE-95F33D1D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820" y="1370077"/>
            <a:ext cx="6026208" cy="23051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D54FDA-244A-0441-A7A9-571C5DB1E826}"/>
              </a:ext>
            </a:extLst>
          </p:cNvPr>
          <p:cNvSpPr txBox="1"/>
          <p:nvPr/>
        </p:nvSpPr>
        <p:spPr>
          <a:xfrm>
            <a:off x="4967654" y="3662731"/>
            <a:ext cx="29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 in front of </a:t>
            </a:r>
            <a:r>
              <a:rPr lang="en-US" dirty="0" err="1"/>
              <a:t>LHCb</a:t>
            </a:r>
            <a:r>
              <a:rPr lang="en-US" dirty="0"/>
              <a:t> ~1.5 m</a:t>
            </a:r>
          </a:p>
        </p:txBody>
      </p:sp>
    </p:spTree>
    <p:extLst>
      <p:ext uri="{BB962C8B-B14F-4D97-AF65-F5344CB8AC3E}">
        <p14:creationId xmlns:p14="http://schemas.microsoft.com/office/powerpoint/2010/main" val="365505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F1A7A0-700E-DB4E-90E8-470D0B5C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Gas Target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4AEF7D-1D0A-2347-9616-3C06AD56E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R&amp;D already started at INFN Frascati, Ferrara, Erlangen, </a:t>
            </a:r>
            <a:r>
              <a:rPr lang="en-US" dirty="0" err="1"/>
              <a:t>Julich</a:t>
            </a:r>
            <a:r>
              <a:rPr lang="en-US" dirty="0"/>
              <a:t>, PNPI</a:t>
            </a:r>
          </a:p>
          <a:p>
            <a:r>
              <a:rPr lang="en-US" dirty="0"/>
              <a:t>Groups interested in Italy, France (</a:t>
            </a:r>
            <a:r>
              <a:rPr lang="en-US" dirty="0" err="1"/>
              <a:t>IJCLab</a:t>
            </a:r>
            <a:r>
              <a:rPr lang="en-US" dirty="0"/>
              <a:t>, LLR, </a:t>
            </a:r>
            <a:r>
              <a:rPr lang="en-US" dirty="0" err="1"/>
              <a:t>Saclay</a:t>
            </a:r>
            <a:r>
              <a:rPr lang="en-US" dirty="0"/>
              <a:t>), Michigan, Los Alamos, MIT, PSI</a:t>
            </a:r>
          </a:p>
          <a:p>
            <a:r>
              <a:rPr lang="en-US" dirty="0"/>
              <a:t>Budget: 2 – 4 </a:t>
            </a:r>
            <a:r>
              <a:rPr lang="en-US" dirty="0" err="1"/>
              <a:t>MEuros</a:t>
            </a:r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40455E-2CEC-9748-9EB0-A933A297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DC31FD-5271-BD41-97C0-54466164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38" y="2885664"/>
            <a:ext cx="8730762" cy="212210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146EA40-906A-1140-A919-B04571B5909F}"/>
              </a:ext>
            </a:extLst>
          </p:cNvPr>
          <p:cNvSpPr txBox="1"/>
          <p:nvPr/>
        </p:nvSpPr>
        <p:spPr>
          <a:xfrm>
            <a:off x="4440115" y="4193931"/>
            <a:ext cx="20725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Polarized Gas Target</a:t>
            </a:r>
          </a:p>
        </p:txBody>
      </p:sp>
    </p:spTree>
    <p:extLst>
      <p:ext uri="{BB962C8B-B14F-4D97-AF65-F5344CB8AC3E}">
        <p14:creationId xmlns:p14="http://schemas.microsoft.com/office/powerpoint/2010/main" val="498404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309D4-840E-5045-B249-C0694186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polarized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C53534-2334-FB43-9DE9-487B05B5A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Understand</a:t>
            </a:r>
            <a:r>
              <a:rPr lang="fr-FR" dirty="0"/>
              <a:t> the spin of the proton and </a:t>
            </a:r>
            <a:r>
              <a:rPr lang="fr-FR" dirty="0" err="1"/>
              <a:t>its</a:t>
            </a:r>
            <a:r>
              <a:rPr lang="fr-FR" dirty="0"/>
              <a:t> content </a:t>
            </a:r>
            <a:r>
              <a:rPr lang="fr-FR" dirty="0" err="1"/>
              <a:t>beyond</a:t>
            </a:r>
            <a:r>
              <a:rPr lang="fr-FR" dirty="0"/>
              <a:t> </a:t>
            </a:r>
            <a:r>
              <a:rPr lang="fr-FR" dirty="0" err="1"/>
              <a:t>PDFs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E18F0C-34A4-CE49-BCD0-70ACCF529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38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37A198-D311-6642-9EC2-67A179D31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5" y="1929420"/>
            <a:ext cx="3604085" cy="18073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DBC902-8E2A-814A-BFFD-B6E6D3FF7F48}"/>
              </a:ext>
            </a:extLst>
          </p:cNvPr>
          <p:cNvSpPr txBox="1"/>
          <p:nvPr/>
        </p:nvSpPr>
        <p:spPr>
          <a:xfrm>
            <a:off x="1833197" y="3676419"/>
            <a:ext cx="2307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(TMD: transverse </a:t>
            </a:r>
            <a:r>
              <a:rPr lang="fr-FR" dirty="0" err="1"/>
              <a:t>momentum</a:t>
            </a:r>
            <a:r>
              <a:rPr lang="fr-FR" dirty="0"/>
              <a:t> distribution)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DFCEA3-0988-3746-9CD3-C8E341F60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688" y="1696064"/>
            <a:ext cx="5006444" cy="24975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69DE4F7-27AA-BB42-B2D2-7D7509D8EB67}"/>
              </a:ext>
            </a:extLst>
          </p:cNvPr>
          <p:cNvSpPr txBox="1"/>
          <p:nvPr/>
        </p:nvSpPr>
        <p:spPr>
          <a:xfrm>
            <a:off x="5729130" y="1696064"/>
            <a:ext cx="1910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Unpolarized</a:t>
            </a:r>
            <a:r>
              <a:rPr lang="fr-FR" sz="1400" dirty="0"/>
              <a:t> gluon TMD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719E105-89E6-7041-B420-B09B8E50C6B0}"/>
              </a:ext>
            </a:extLst>
          </p:cNvPr>
          <p:cNvSpPr txBox="1"/>
          <p:nvPr/>
        </p:nvSpPr>
        <p:spPr>
          <a:xfrm>
            <a:off x="5729130" y="2525299"/>
            <a:ext cx="1695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Polarized</a:t>
            </a:r>
            <a:r>
              <a:rPr lang="fr-FR" sz="1400" dirty="0"/>
              <a:t> gluon TMD</a:t>
            </a:r>
          </a:p>
        </p:txBody>
      </p:sp>
    </p:spTree>
    <p:extLst>
      <p:ext uri="{BB962C8B-B14F-4D97-AF65-F5344CB8AC3E}">
        <p14:creationId xmlns:p14="http://schemas.microsoft.com/office/powerpoint/2010/main" val="3962546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8C35B-EB6C-E641-8D44-29DCCC67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Target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crystals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B7D1AB-4397-9F43-B945-EC527D7D1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charm</a:t>
            </a:r>
            <a:r>
              <a:rPr lang="fr-FR" dirty="0"/>
              <a:t> quark MDM and EDM via spin </a:t>
            </a:r>
            <a:r>
              <a:rPr lang="fr-FR" dirty="0" err="1"/>
              <a:t>precession</a:t>
            </a:r>
            <a:r>
              <a:rPr lang="fr-FR" dirty="0"/>
              <a:t> of </a:t>
            </a:r>
            <a:r>
              <a:rPr lang="fr-FR" dirty="0" err="1">
                <a:latin typeface="Symbol" pitchFamily="2" charset="2"/>
              </a:rPr>
              <a:t>L</a:t>
            </a:r>
            <a:r>
              <a:rPr lang="fr-FR" baseline="-25000" dirty="0" err="1"/>
              <a:t>c</a:t>
            </a:r>
            <a:r>
              <a:rPr lang="fr-FR" dirty="0"/>
              <a:t> baryons </a:t>
            </a:r>
            <a:r>
              <a:rPr lang="fr-FR" dirty="0" err="1"/>
              <a:t>produced</a:t>
            </a:r>
            <a:r>
              <a:rPr lang="fr-FR" dirty="0"/>
              <a:t> in a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,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crystals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2BE16B-C119-6C43-AA18-8A91E08F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39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BB6EE5-4C58-834A-AF96-9830FEE9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4" y="1972165"/>
            <a:ext cx="7482254" cy="31012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83CBAD-E61F-244C-B5D1-98405A7A9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81" y="4824712"/>
            <a:ext cx="3573648" cy="24872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3A6E0C-B7E6-6649-9735-A0A289EECE23}"/>
              </a:ext>
            </a:extLst>
          </p:cNvPr>
          <p:cNvSpPr txBox="1"/>
          <p:nvPr/>
        </p:nvSpPr>
        <p:spPr>
          <a:xfrm>
            <a:off x="7398327" y="84743"/>
            <a:ext cx="145975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[EPJC 77 (2017) 181]</a:t>
            </a:r>
          </a:p>
          <a:p>
            <a:r>
              <a:rPr lang="fr-FR" sz="1200" dirty="0">
                <a:solidFill>
                  <a:srgbClr val="0070C0"/>
                </a:solidFill>
              </a:rPr>
              <a:t>[JHEP 8 (2017) 120]</a:t>
            </a:r>
          </a:p>
          <a:p>
            <a:r>
              <a:rPr lang="fr-FR" sz="1200" dirty="0">
                <a:solidFill>
                  <a:srgbClr val="0070C0"/>
                </a:solidFill>
              </a:rPr>
              <a:t>[EPJC 77 (2017) 828]</a:t>
            </a:r>
          </a:p>
        </p:txBody>
      </p:sp>
    </p:spTree>
    <p:extLst>
      <p:ext uri="{BB962C8B-B14F-4D97-AF65-F5344CB8AC3E}">
        <p14:creationId xmlns:p14="http://schemas.microsoft.com/office/powerpoint/2010/main" val="347113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B790F8-83C0-F84D-ACED-4B64705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79111"/>
            <a:ext cx="8339328" cy="924020"/>
          </a:xfrm>
        </p:spPr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Upgrade Phase 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5F8DFB-4E9A-6A48-9E3B-23A7B039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28B895-8C98-8746-A3E3-68E8A428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99" y="1003130"/>
            <a:ext cx="6476168" cy="40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36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B927D4-B7A3-9F4C-B53D-1E6FA133C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in ALICE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F002F9-A9FD-3048-A2B5-C2C131980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halo +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ALICE:</a:t>
            </a:r>
          </a:p>
          <a:p>
            <a:pPr lvl="1"/>
            <a:r>
              <a:rPr lang="fr-FR" dirty="0"/>
              <a:t>Halo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deflected</a:t>
            </a:r>
            <a:r>
              <a:rPr lang="fr-FR" dirty="0"/>
              <a:t> by </a:t>
            </a:r>
            <a:r>
              <a:rPr lang="fr-FR" dirty="0" err="1"/>
              <a:t>bent</a:t>
            </a:r>
            <a:r>
              <a:rPr lang="fr-FR" dirty="0"/>
              <a:t> </a:t>
            </a:r>
            <a:r>
              <a:rPr lang="fr-FR" dirty="0" err="1"/>
              <a:t>crystal</a:t>
            </a:r>
            <a:r>
              <a:rPr lang="fr-FR" dirty="0"/>
              <a:t> (70m </a:t>
            </a:r>
            <a:r>
              <a:rPr lang="fr-FR" dirty="0" err="1"/>
              <a:t>upstream</a:t>
            </a:r>
            <a:r>
              <a:rPr lang="fr-FR" dirty="0"/>
              <a:t> of ALICE) sent on a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Particles</a:t>
            </a:r>
            <a:r>
              <a:rPr lang="fr-FR" dirty="0"/>
              <a:t> not </a:t>
            </a:r>
            <a:r>
              <a:rPr lang="fr-FR" dirty="0" err="1"/>
              <a:t>interacting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absorbed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8D13C-3117-7E47-8744-9FED64E31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40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4E4152-128E-FB4C-9865-9F305F589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92" y="2649827"/>
            <a:ext cx="6789251" cy="23579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1E5F79-305D-DD4A-8F0C-F6B95C0F1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546" y="4870848"/>
            <a:ext cx="3362569" cy="1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17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103AD-244A-6C49-A5B3-50A1C264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in ALICE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FA7251-F73F-CE4A-A909-63C0E2DB6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Physics</a:t>
            </a:r>
            <a:r>
              <a:rPr lang="fr-FR" dirty="0"/>
              <a:t> program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similar</a:t>
            </a:r>
            <a:r>
              <a:rPr lang="fr-FR" dirty="0"/>
              <a:t> to </a:t>
            </a:r>
            <a:r>
              <a:rPr lang="fr-FR" dirty="0" err="1"/>
              <a:t>LHCb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acceptance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muon detector </a:t>
            </a:r>
            <a:r>
              <a:rPr lang="fr-FR" dirty="0" err="1"/>
              <a:t>covering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acceptance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parts of the detector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129551-BBC4-D74D-934C-A8DC0805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41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8E1979-EC52-6449-A06A-736B58C9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2118"/>
            <a:ext cx="9144000" cy="258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16BE62-32C6-5847-A957-225C217EC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21188C-230B-094D-87A4-DF47D5E97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spcBef>
                <a:spcPts val="2550"/>
              </a:spcBef>
            </a:pPr>
            <a:r>
              <a:rPr lang="en-US" dirty="0"/>
              <a:t>Fixed-target physics at </a:t>
            </a:r>
            <a:r>
              <a:rPr lang="en-US" dirty="0" err="1"/>
              <a:t>LHCb</a:t>
            </a:r>
            <a:r>
              <a:rPr lang="en-US" dirty="0"/>
              <a:t>/LHC feasibility established with SMOG during Run 2 of </a:t>
            </a:r>
            <a:r>
              <a:rPr lang="en-US" dirty="0" err="1"/>
              <a:t>LHCb</a:t>
            </a:r>
            <a:r>
              <a:rPr lang="en-US" dirty="0"/>
              <a:t>: limited by statistics</a:t>
            </a:r>
          </a:p>
          <a:p>
            <a:pPr>
              <a:lnSpc>
                <a:spcPct val="140000"/>
              </a:lnSpc>
              <a:spcBef>
                <a:spcPts val="2550"/>
              </a:spcBef>
            </a:pPr>
            <a:r>
              <a:rPr lang="en-US" dirty="0"/>
              <a:t>Success of this first phase encouraged many new projects</a:t>
            </a:r>
          </a:p>
          <a:p>
            <a:pPr>
              <a:lnSpc>
                <a:spcPct val="140000"/>
              </a:lnSpc>
              <a:spcBef>
                <a:spcPts val="2550"/>
              </a:spcBef>
            </a:pPr>
            <a:r>
              <a:rPr lang="en-US" dirty="0"/>
              <a:t>Installation of SMOG2 will boost significantly physics output</a:t>
            </a:r>
          </a:p>
          <a:p>
            <a:pPr>
              <a:lnSpc>
                <a:spcPct val="140000"/>
              </a:lnSpc>
              <a:spcBef>
                <a:spcPts val="2550"/>
              </a:spcBef>
            </a:pPr>
            <a:r>
              <a:rPr lang="en-US" dirty="0"/>
              <a:t>New projects at </a:t>
            </a:r>
            <a:r>
              <a:rPr lang="en-US" dirty="0" err="1"/>
              <a:t>LHCb</a:t>
            </a:r>
            <a:r>
              <a:rPr lang="en-US" dirty="0"/>
              <a:t> and ALICE under design to explore new directions (polarized target, MDM-EDM, ...)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5D372F-134E-3949-9F33-AD3FBB95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97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B7F094-A60A-BB4B-907B-94F3BB9F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Software Trigger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2166F4-84A8-1148-89A9-7F0386D5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5</a:t>
            </a:fld>
            <a:endParaRPr lang="fr-FR"/>
          </a:p>
        </p:txBody>
      </p:sp>
      <p:pic>
        <p:nvPicPr>
          <p:cNvPr id="2050" name="Picture 2" descr="https://lhcbproject.web.cern.ch/lhcbproject/Publications/f/p/Directory_LHCb-FIGURE-2020-016/hidef_LHCb_Split_Trigger_Plot_Upgrade_noLLT_NewName_NewColourScheme.png">
            <a:extLst>
              <a:ext uri="{FF2B5EF4-FFF2-40B4-BE49-F238E27FC236}">
                <a16:creationId xmlns:a16="http://schemas.microsoft.com/office/drawing/2014/main" id="{38CE7225-148D-C742-87FA-2C9B69E9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43" y="1274164"/>
            <a:ext cx="2400118" cy="36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cbproject.web.cern.ch/lhcbproject/Publications/f/p/Directory_LHCb-FIGURE-2020-016/hidef_LHCb_Split_Trigger_Plot_2015_NewColourScheme.png">
            <a:extLst>
              <a:ext uri="{FF2B5EF4-FFF2-40B4-BE49-F238E27FC236}">
                <a16:creationId xmlns:a16="http://schemas.microsoft.com/office/drawing/2014/main" id="{68D00241-A13F-9C48-9B3B-63AEF63C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7" y="1274164"/>
            <a:ext cx="2402724" cy="366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E9FC17B-BC9D-0F43-A6B6-34DBF0525926}"/>
              </a:ext>
            </a:extLst>
          </p:cNvPr>
          <p:cNvCxnSpPr/>
          <p:nvPr/>
        </p:nvCxnSpPr>
        <p:spPr>
          <a:xfrm>
            <a:off x="3112477" y="3112477"/>
            <a:ext cx="24970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82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764DD-6D6F-114F-BBCA-B1C35C7E5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Luminosity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at </a:t>
            </a:r>
            <a:r>
              <a:rPr lang="fr-FR" dirty="0" err="1"/>
              <a:t>LHCb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CD2B2A-76E4-5E4C-8468-AAF8A834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298448"/>
            <a:ext cx="8339328" cy="3709322"/>
          </a:xfrm>
        </p:spPr>
        <p:txBody>
          <a:bodyPr>
            <a:normAutofit/>
          </a:bodyPr>
          <a:lstStyle/>
          <a:p>
            <a:r>
              <a:rPr lang="fr-FR" sz="1800" dirty="0" err="1"/>
              <a:t>Fixed-target</a:t>
            </a:r>
            <a:r>
              <a:rPr lang="fr-FR" sz="1800" dirty="0"/>
              <a:t> </a:t>
            </a:r>
            <a:r>
              <a:rPr lang="fr-FR" sz="1800" dirty="0" err="1"/>
              <a:t>physics</a:t>
            </a:r>
            <a:r>
              <a:rPr lang="fr-FR" sz="1800" dirty="0"/>
              <a:t> </a:t>
            </a:r>
            <a:r>
              <a:rPr lang="fr-FR" sz="1800" dirty="0" err="1"/>
              <a:t>started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luminosity</a:t>
            </a:r>
            <a:r>
              <a:rPr lang="fr-FR" sz="1800" dirty="0"/>
              <a:t> </a:t>
            </a:r>
            <a:r>
              <a:rPr lang="fr-FR" sz="1800" dirty="0" err="1"/>
              <a:t>measurements</a:t>
            </a:r>
            <a:r>
              <a:rPr lang="fr-FR" sz="1800" dirty="0"/>
              <a:t> for </a:t>
            </a:r>
            <a:r>
              <a:rPr lang="fr-FR" sz="1800" dirty="0" err="1"/>
              <a:t>LHCb</a:t>
            </a:r>
            <a:r>
              <a:rPr lang="fr-FR" sz="1800" dirty="0"/>
              <a:t>: </a:t>
            </a:r>
            <a:r>
              <a:rPr lang="fr-FR" sz="1800" dirty="0" err="1"/>
              <a:t>precise</a:t>
            </a:r>
            <a:r>
              <a:rPr lang="fr-FR" sz="1800" dirty="0"/>
              <a:t> </a:t>
            </a:r>
            <a:r>
              <a:rPr lang="fr-FR" sz="1800" dirty="0" err="1"/>
              <a:t>luminosity</a:t>
            </a:r>
            <a:r>
              <a:rPr lang="fr-FR" sz="1800" dirty="0"/>
              <a:t> </a:t>
            </a:r>
            <a:r>
              <a:rPr lang="fr-FR" sz="1800" dirty="0" err="1"/>
              <a:t>measurement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an important </a:t>
            </a:r>
            <a:r>
              <a:rPr lang="fr-FR" sz="1800" dirty="0" err="1"/>
              <a:t>ingredient</a:t>
            </a:r>
            <a:r>
              <a:rPr lang="fr-FR" sz="1800" dirty="0"/>
              <a:t> for </a:t>
            </a:r>
            <a:r>
              <a:rPr lang="fr-FR" sz="1800" dirty="0" err="1"/>
              <a:t>many</a:t>
            </a:r>
            <a:r>
              <a:rPr lang="fr-FR" sz="1800" dirty="0"/>
              <a:t> </a:t>
            </a:r>
            <a:r>
              <a:rPr lang="fr-FR" sz="1800" dirty="0" err="1"/>
              <a:t>LHCb</a:t>
            </a:r>
            <a:r>
              <a:rPr lang="fr-FR" sz="1800" dirty="0"/>
              <a:t> publications: cross-sections of J/</a:t>
            </a:r>
            <a:r>
              <a:rPr lang="fr-FR" sz="1800" dirty="0">
                <a:latin typeface="Symbol" pitchFamily="2" charset="2"/>
              </a:rPr>
              <a:t>y</a:t>
            </a:r>
            <a:r>
              <a:rPr lang="fr-FR" sz="1800" dirty="0"/>
              <a:t>, Y(1S), </a:t>
            </a:r>
            <a:r>
              <a:rPr lang="fr-FR" sz="1800" dirty="0" err="1"/>
              <a:t>charm</a:t>
            </a:r>
            <a:r>
              <a:rPr lang="fr-FR" sz="1800" dirty="0"/>
              <a:t>, beauty, ...</a:t>
            </a:r>
          </a:p>
          <a:p>
            <a:r>
              <a:rPr lang="fr-FR" sz="1800" dirty="0" err="1"/>
              <a:t>Need</a:t>
            </a:r>
            <a:r>
              <a:rPr lang="fr-FR" sz="1800" dirty="0"/>
              <a:t> to </a:t>
            </a:r>
            <a:r>
              <a:rPr lang="fr-FR" sz="1800" dirty="0" err="1"/>
              <a:t>calibrate</a:t>
            </a:r>
            <a:r>
              <a:rPr lang="fr-FR" sz="1800" dirty="0"/>
              <a:t> the </a:t>
            </a:r>
            <a:r>
              <a:rPr lang="fr-FR" sz="1800" dirty="0" err="1"/>
              <a:t>luminosity</a:t>
            </a:r>
            <a:r>
              <a:rPr lang="fr-FR" sz="1800" dirty="0"/>
              <a:t> </a:t>
            </a:r>
            <a:r>
              <a:rPr lang="fr-FR" sz="1800" dirty="0" err="1"/>
              <a:t>measurements</a:t>
            </a:r>
            <a:r>
              <a:rPr lang="fr-FR" sz="1800" dirty="0"/>
              <a:t>:</a:t>
            </a:r>
          </a:p>
          <a:p>
            <a:pPr lvl="1"/>
            <a:r>
              <a:rPr lang="fr-FR" sz="1400" dirty="0" err="1"/>
              <a:t>Using</a:t>
            </a:r>
            <a:r>
              <a:rPr lang="fr-FR" sz="1400" dirty="0"/>
              <a:t> </a:t>
            </a:r>
            <a:r>
              <a:rPr lang="fr-FR" sz="1400" dirty="0" err="1"/>
              <a:t>well</a:t>
            </a:r>
            <a:r>
              <a:rPr lang="fr-FR" sz="1400" dirty="0"/>
              <a:t>-know </a:t>
            </a:r>
            <a:r>
              <a:rPr lang="fr-FR" sz="1400" dirty="0" err="1"/>
              <a:t>processes</a:t>
            </a:r>
            <a:r>
              <a:rPr lang="fr-FR" sz="1400" dirty="0"/>
              <a:t>, </a:t>
            </a:r>
            <a:r>
              <a:rPr lang="fr-FR" sz="1400" dirty="0" err="1"/>
              <a:t>like</a:t>
            </a:r>
            <a:r>
              <a:rPr lang="fr-FR" sz="1400" dirty="0"/>
              <a:t> </a:t>
            </a:r>
            <a:r>
              <a:rPr lang="fr-FR" sz="1400" i="1" dirty="0"/>
              <a:t>pp</a:t>
            </a:r>
            <a:r>
              <a:rPr lang="fr-FR" sz="1400" dirty="0"/>
              <a:t> ➝ Z</a:t>
            </a:r>
            <a:r>
              <a:rPr lang="fr-FR" sz="1400" baseline="30000" dirty="0"/>
              <a:t>0</a:t>
            </a:r>
            <a:r>
              <a:rPr lang="fr-FR" sz="1400" dirty="0"/>
              <a:t>(➝</a:t>
            </a:r>
            <a:r>
              <a:rPr lang="fr-FR" sz="1400" dirty="0">
                <a:latin typeface="Symbol" pitchFamily="2" charset="2"/>
                <a:sym typeface="Wingdings" pitchFamily="2" charset="2"/>
              </a:rPr>
              <a:t>mm</a:t>
            </a:r>
            <a:r>
              <a:rPr lang="fr-FR" sz="1400" dirty="0">
                <a:sym typeface="Wingdings" pitchFamily="2" charset="2"/>
              </a:rPr>
              <a:t>) </a:t>
            </a:r>
            <a:r>
              <a:rPr lang="fr-FR" sz="1400" dirty="0"/>
              <a:t>X but </a:t>
            </a:r>
            <a:r>
              <a:rPr lang="fr-FR" sz="1400" dirty="0" err="1"/>
              <a:t>this</a:t>
            </a:r>
            <a:r>
              <a:rPr lang="fr-FR" sz="1400" dirty="0"/>
              <a:t> has not good </a:t>
            </a:r>
            <a:r>
              <a:rPr lang="fr-FR" sz="1400" dirty="0" err="1"/>
              <a:t>enough</a:t>
            </a:r>
            <a:r>
              <a:rPr lang="fr-FR" sz="1400" dirty="0"/>
              <a:t> </a:t>
            </a:r>
            <a:r>
              <a:rPr lang="fr-FR" sz="1400" dirty="0" err="1"/>
              <a:t>precision</a:t>
            </a:r>
            <a:endParaRPr lang="fr-FR" sz="1400" dirty="0"/>
          </a:p>
          <a:p>
            <a:pPr lvl="1"/>
            <a:r>
              <a:rPr lang="fr-FR" sz="1400" dirty="0" err="1"/>
              <a:t>Using</a:t>
            </a:r>
            <a:r>
              <a:rPr lang="fr-FR" sz="1400" dirty="0"/>
              <a:t> </a:t>
            </a:r>
            <a:r>
              <a:rPr lang="fr-FR" sz="1400" dirty="0" err="1"/>
              <a:t>dedicated</a:t>
            </a:r>
            <a:r>
              <a:rPr lang="fr-FR" sz="1400" dirty="0"/>
              <a:t> LHC </a:t>
            </a:r>
            <a:r>
              <a:rPr lang="fr-FR" sz="1400" dirty="0" err="1"/>
              <a:t>fills</a:t>
            </a:r>
            <a:r>
              <a:rPr lang="fr-FR" sz="1400" dirty="0"/>
              <a:t> to </a:t>
            </a:r>
            <a:r>
              <a:rPr lang="fr-FR" sz="1400" dirty="0" err="1"/>
              <a:t>measure</a:t>
            </a:r>
            <a:r>
              <a:rPr lang="fr-FR" sz="1400" dirty="0"/>
              <a:t> </a:t>
            </a:r>
            <a:r>
              <a:rPr lang="fr-FR" sz="1400" dirty="0" err="1"/>
              <a:t>directly</a:t>
            </a:r>
            <a:r>
              <a:rPr lang="fr-FR" sz="1400" dirty="0"/>
              <a:t> the </a:t>
            </a:r>
            <a:r>
              <a:rPr lang="fr-FR" sz="1400" dirty="0" err="1"/>
              <a:t>luminosity</a:t>
            </a:r>
            <a:r>
              <a:rPr lang="fr-FR" sz="1400" dirty="0"/>
              <a:t>, L (per </a:t>
            </a:r>
            <a:r>
              <a:rPr lang="fr-FR" sz="1400" dirty="0" err="1"/>
              <a:t>bunch</a:t>
            </a:r>
            <a:r>
              <a:rPr lang="fr-FR" sz="1400" dirty="0"/>
              <a:t>):</a:t>
            </a:r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  <a:p>
            <a:pPr lvl="1"/>
            <a:r>
              <a:rPr lang="fr-FR" sz="1400" dirty="0" err="1"/>
              <a:t>Where</a:t>
            </a:r>
            <a:r>
              <a:rPr lang="fr-FR" sz="1400" dirty="0"/>
              <a:t> </a:t>
            </a:r>
            <a:r>
              <a:rPr lang="fr-FR" sz="1400" i="1" dirty="0"/>
              <a:t>f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the collision </a:t>
            </a:r>
            <a:r>
              <a:rPr lang="fr-FR" sz="1400" dirty="0" err="1"/>
              <a:t>frequence</a:t>
            </a:r>
            <a:r>
              <a:rPr lang="fr-FR" sz="1400" dirty="0"/>
              <a:t>, </a:t>
            </a:r>
            <a:r>
              <a:rPr lang="fr-FR" sz="1400" i="1" dirty="0"/>
              <a:t>N</a:t>
            </a:r>
            <a:r>
              <a:rPr lang="fr-FR" sz="1400" baseline="-25000" dirty="0"/>
              <a:t>1</a:t>
            </a:r>
            <a:r>
              <a:rPr lang="fr-FR" sz="1400" dirty="0"/>
              <a:t>, </a:t>
            </a:r>
            <a:r>
              <a:rPr lang="fr-FR" sz="1400" i="1" dirty="0"/>
              <a:t>N</a:t>
            </a:r>
            <a:r>
              <a:rPr lang="fr-FR" sz="1400" baseline="-25000" dirty="0"/>
              <a:t>2</a:t>
            </a:r>
            <a:r>
              <a:rPr lang="fr-FR" sz="1400" dirty="0"/>
              <a:t> are the </a:t>
            </a:r>
            <a:r>
              <a:rPr lang="fr-FR" sz="1400" dirty="0" err="1"/>
              <a:t>bunch</a:t>
            </a:r>
            <a:r>
              <a:rPr lang="fr-FR" sz="1400" dirty="0"/>
              <a:t> populations, </a:t>
            </a:r>
            <a:r>
              <a:rPr lang="fr-FR" sz="1400" dirty="0">
                <a:latin typeface="Symbol" pitchFamily="2" charset="2"/>
              </a:rPr>
              <a:t>r</a:t>
            </a:r>
            <a:r>
              <a:rPr lang="fr-FR" sz="1400" baseline="-25000" dirty="0"/>
              <a:t>1</a:t>
            </a:r>
            <a:r>
              <a:rPr lang="fr-FR" sz="1400" dirty="0"/>
              <a:t> and </a:t>
            </a:r>
            <a:r>
              <a:rPr lang="fr-FR" sz="1400" dirty="0">
                <a:latin typeface="Symbol" pitchFamily="2" charset="2"/>
              </a:rPr>
              <a:t>r</a:t>
            </a:r>
            <a:r>
              <a:rPr lang="fr-FR" sz="1400" baseline="-25000" dirty="0"/>
              <a:t>2</a:t>
            </a:r>
            <a:r>
              <a:rPr lang="fr-FR" sz="1400" dirty="0"/>
              <a:t> the </a:t>
            </a:r>
            <a:r>
              <a:rPr lang="fr-FR" sz="1400" dirty="0" err="1"/>
              <a:t>beam</a:t>
            </a:r>
            <a:r>
              <a:rPr lang="fr-FR" sz="1400" dirty="0"/>
              <a:t> profiles</a:t>
            </a:r>
          </a:p>
          <a:p>
            <a:pPr lvl="1"/>
            <a:endParaRPr lang="fr-FR" sz="1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855C01-15B0-F54F-8C09-30396FBD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6F1C1B-885C-1442-AA2B-59A71710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547" y="3081818"/>
            <a:ext cx="3878905" cy="6475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70507D-99A8-C54F-8960-817375E51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126" y="4185959"/>
            <a:ext cx="2762198" cy="9223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3B9966-8B2B-EF48-A80B-052714EB9F5D}"/>
              </a:ext>
            </a:extLst>
          </p:cNvPr>
          <p:cNvSpPr txBox="1"/>
          <p:nvPr/>
        </p:nvSpPr>
        <p:spPr>
          <a:xfrm>
            <a:off x="7575321" y="85053"/>
            <a:ext cx="12320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[JINST 9 P12005]</a:t>
            </a:r>
          </a:p>
        </p:txBody>
      </p:sp>
    </p:spTree>
    <p:extLst>
      <p:ext uri="{BB962C8B-B14F-4D97-AF65-F5344CB8AC3E}">
        <p14:creationId xmlns:p14="http://schemas.microsoft.com/office/powerpoint/2010/main" val="339852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9D068-0597-D848-A311-7FD0E0A2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Luminosity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at </a:t>
            </a:r>
            <a:r>
              <a:rPr lang="fr-FR" dirty="0" err="1"/>
              <a:t>LHCb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ECB80-3B9C-3840-A6B3-E66786066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046430"/>
            <a:ext cx="8339328" cy="2586293"/>
          </a:xfrm>
        </p:spPr>
        <p:txBody>
          <a:bodyPr/>
          <a:lstStyle/>
          <a:p>
            <a:r>
              <a:rPr lang="fr-FR" i="1" dirty="0"/>
              <a:t>N</a:t>
            </a:r>
            <a:r>
              <a:rPr lang="fr-FR" baseline="-25000" dirty="0"/>
              <a:t>1</a:t>
            </a:r>
            <a:r>
              <a:rPr lang="fr-FR" dirty="0"/>
              <a:t> and </a:t>
            </a:r>
            <a:r>
              <a:rPr lang="fr-FR" i="1" dirty="0"/>
              <a:t>N</a:t>
            </a:r>
            <a:r>
              <a:rPr lang="fr-FR" baseline="-25000" dirty="0"/>
              <a:t>2</a:t>
            </a:r>
            <a:r>
              <a:rPr lang="fr-FR" dirty="0"/>
              <a:t> are </a:t>
            </a:r>
            <a:r>
              <a:rPr lang="fr-FR" dirty="0" err="1"/>
              <a:t>measured</a:t>
            </a:r>
            <a:r>
              <a:rPr lang="fr-FR" dirty="0"/>
              <a:t> by LHC </a:t>
            </a:r>
            <a:r>
              <a:rPr lang="fr-FR" dirty="0" err="1"/>
              <a:t>beam</a:t>
            </a:r>
            <a:r>
              <a:rPr lang="fr-FR" dirty="0"/>
              <a:t> monitors (DCCT and FBCT): more on background </a:t>
            </a:r>
            <a:r>
              <a:rPr lang="fr-FR" dirty="0" err="1"/>
              <a:t>subtraction</a:t>
            </a:r>
            <a:r>
              <a:rPr lang="fr-FR" dirty="0"/>
              <a:t> </a:t>
            </a:r>
            <a:r>
              <a:rPr lang="fr-FR" dirty="0" err="1"/>
              <a:t>later</a:t>
            </a:r>
            <a:endParaRPr lang="fr-FR" dirty="0"/>
          </a:p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Traditional</a:t>
            </a:r>
            <a:r>
              <a:rPr lang="fr-FR" dirty="0"/>
              <a:t> van der </a:t>
            </a:r>
            <a:r>
              <a:rPr lang="fr-FR" dirty="0" err="1"/>
              <a:t>Meer</a:t>
            </a:r>
            <a:r>
              <a:rPr lang="fr-FR" dirty="0"/>
              <a:t> scan</a:t>
            </a:r>
          </a:p>
          <a:p>
            <a:pPr lvl="1"/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imaging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SMOG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2C8BF1-EE11-554D-9C9B-4FD92E1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DE5B73-B914-9643-BC32-3FCC9B502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547" y="1298360"/>
            <a:ext cx="3878905" cy="6475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9A7BC7-77FB-EC4B-A983-AE8C49CD1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586" y="2701568"/>
            <a:ext cx="2373588" cy="4528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0AEFFF-D3C3-C64C-9FAF-DC15DFE29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597" y="3411415"/>
            <a:ext cx="3955271" cy="168606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92E8FBC-E1D4-3D4F-9308-2154BC12DEB4}"/>
              </a:ext>
            </a:extLst>
          </p:cNvPr>
          <p:cNvSpPr txBox="1"/>
          <p:nvPr/>
        </p:nvSpPr>
        <p:spPr>
          <a:xfrm>
            <a:off x="7575321" y="85053"/>
            <a:ext cx="12320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[JINST 9 P12005]</a:t>
            </a:r>
          </a:p>
        </p:txBody>
      </p:sp>
    </p:spTree>
    <p:extLst>
      <p:ext uri="{BB962C8B-B14F-4D97-AF65-F5344CB8AC3E}">
        <p14:creationId xmlns:p14="http://schemas.microsoft.com/office/powerpoint/2010/main" val="126098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839FC-3520-DD49-8AA9-F75FD8BC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Imaging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BA8191-7423-714D-A413-71892A500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966664"/>
            <a:ext cx="8339328" cy="2473452"/>
          </a:xfrm>
        </p:spPr>
        <p:txBody>
          <a:bodyPr/>
          <a:lstStyle/>
          <a:p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at </a:t>
            </a:r>
            <a:r>
              <a:rPr lang="fr-FR" dirty="0" err="1"/>
              <a:t>LHCb</a:t>
            </a:r>
            <a:r>
              <a:rPr lang="fr-FR" dirty="0"/>
              <a:t>: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>
                <a:latin typeface="Symbol" pitchFamily="2" charset="2"/>
              </a:rPr>
              <a:t>r</a:t>
            </a:r>
            <a:r>
              <a:rPr lang="fr-FR" baseline="-25000" dirty="0"/>
              <a:t>1</a:t>
            </a:r>
            <a:r>
              <a:rPr lang="fr-FR" dirty="0"/>
              <a:t> and </a:t>
            </a:r>
            <a:r>
              <a:rPr lang="fr-FR" dirty="0">
                <a:latin typeface="Symbol" pitchFamily="2" charset="2"/>
              </a:rPr>
              <a:t>r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images </a:t>
            </a:r>
            <a:r>
              <a:rPr lang="fr-FR" dirty="0" err="1"/>
              <a:t>reconstructed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beam-gas</a:t>
            </a:r>
            <a:r>
              <a:rPr lang="fr-FR" dirty="0"/>
              <a:t> interactions </a:t>
            </a:r>
          </a:p>
          <a:p>
            <a:r>
              <a:rPr lang="fr-FR" dirty="0"/>
              <a:t>First </a:t>
            </a:r>
            <a:r>
              <a:rPr lang="fr-FR" dirty="0" err="1"/>
              <a:t>try</a:t>
            </a:r>
            <a:r>
              <a:rPr lang="fr-FR" dirty="0"/>
              <a:t> in 2009, switch off vacuum </a:t>
            </a:r>
            <a:r>
              <a:rPr lang="fr-FR" dirty="0" err="1"/>
              <a:t>pumps</a:t>
            </a:r>
            <a:r>
              <a:rPr lang="fr-FR" dirty="0"/>
              <a:t> of the VELO to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residual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pressure at the interaction point</a:t>
            </a:r>
          </a:p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Nov</a:t>
            </a:r>
            <a:r>
              <a:rPr lang="fr-FR" dirty="0"/>
              <a:t> 2011: </a:t>
            </a:r>
            <a:r>
              <a:rPr lang="fr-FR" dirty="0" err="1"/>
              <a:t>inject</a:t>
            </a:r>
            <a:r>
              <a:rPr lang="fr-FR" dirty="0"/>
              <a:t> in addition </a:t>
            </a:r>
            <a:r>
              <a:rPr lang="fr-FR" dirty="0" err="1"/>
              <a:t>tiny</a:t>
            </a:r>
            <a:r>
              <a:rPr lang="fr-FR" dirty="0"/>
              <a:t> </a:t>
            </a:r>
            <a:r>
              <a:rPr lang="fr-FR" dirty="0" err="1"/>
              <a:t>amount</a:t>
            </a:r>
            <a:r>
              <a:rPr lang="fr-FR" dirty="0"/>
              <a:t> of </a:t>
            </a:r>
            <a:r>
              <a:rPr lang="fr-FR" dirty="0" err="1"/>
              <a:t>gas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statistics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dirty="0" err="1"/>
              <a:t>dedicated</a:t>
            </a:r>
            <a:r>
              <a:rPr lang="fr-FR" dirty="0"/>
              <a:t> injection </a:t>
            </a:r>
            <a:r>
              <a:rPr lang="fr-FR" i="1" dirty="0"/>
              <a:t>System to </a:t>
            </a:r>
            <a:r>
              <a:rPr lang="fr-FR" i="1" dirty="0" err="1"/>
              <a:t>Measure</a:t>
            </a:r>
            <a:r>
              <a:rPr lang="fr-FR" i="1" dirty="0"/>
              <a:t> </a:t>
            </a:r>
            <a:r>
              <a:rPr lang="fr-FR" i="1" dirty="0" err="1"/>
              <a:t>Overlap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</a:t>
            </a:r>
            <a:r>
              <a:rPr lang="fr-FR" i="1" dirty="0" err="1"/>
              <a:t>Gas</a:t>
            </a:r>
            <a:r>
              <a:rPr lang="fr-FR" dirty="0"/>
              <a:t> (SMOG): x100 more interactions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EBE8FA-4A69-3449-961D-3764A233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8789A8-48CB-E149-94EE-ADF76435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08" y="1276862"/>
            <a:ext cx="3201792" cy="6108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9CC086-5C56-D747-96A4-924B62CC5716}"/>
              </a:ext>
            </a:extLst>
          </p:cNvPr>
          <p:cNvSpPr txBox="1"/>
          <p:nvPr/>
        </p:nvSpPr>
        <p:spPr>
          <a:xfrm>
            <a:off x="7575321" y="85053"/>
            <a:ext cx="12320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[JINST 9 P12005]</a:t>
            </a:r>
          </a:p>
        </p:txBody>
      </p:sp>
    </p:spTree>
    <p:extLst>
      <p:ext uri="{BB962C8B-B14F-4D97-AF65-F5344CB8AC3E}">
        <p14:creationId xmlns:p14="http://schemas.microsoft.com/office/powerpoint/2010/main" val="327808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962A45-96D5-4B40-9BBB-E3D86291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SMOG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86EF13-6828-8541-9256-BD059BDA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469FD-F6FD-0649-A221-1E17ECBCC294}" type="slidenum">
              <a:rPr lang="fr-FR" smtClean="0"/>
              <a:t>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A3A8C5-60E9-C040-883A-48A6DB3A5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757" y="3217985"/>
            <a:ext cx="2455199" cy="19255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F7F405-17AE-BB41-BC7F-A2C1A526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757" y="1197863"/>
            <a:ext cx="2604723" cy="20201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69177E-8744-5A49-8E4D-2DEBEFFF4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24" y="1197864"/>
            <a:ext cx="5213512" cy="38495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988C24-25D9-8749-B6B2-21FC2B5C5635}"/>
              </a:ext>
            </a:extLst>
          </p:cNvPr>
          <p:cNvSpPr txBox="1"/>
          <p:nvPr/>
        </p:nvSpPr>
        <p:spPr>
          <a:xfrm>
            <a:off x="7575321" y="85053"/>
            <a:ext cx="123200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[JINST 9 P12005]</a:t>
            </a:r>
          </a:p>
        </p:txBody>
      </p:sp>
    </p:spTree>
    <p:extLst>
      <p:ext uri="{BB962C8B-B14F-4D97-AF65-F5344CB8AC3E}">
        <p14:creationId xmlns:p14="http://schemas.microsoft.com/office/powerpoint/2010/main" val="8966663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HCbTalks" id="{D708B8B1-757A-B545-908C-F09D4E63348C}" vid="{910BC810-A254-B748-B2FC-11547C189E63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LHCbTalks</Template>
  <TotalTime>9221</TotalTime>
  <Words>2127</Words>
  <Application>Microsoft Macintosh PowerPoint</Application>
  <PresentationFormat>Affichage à l'écran (16:9)</PresentationFormat>
  <Paragraphs>260</Paragraphs>
  <Slides>42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1" baseType="lpstr">
      <vt:lpstr>Aganè Light</vt:lpstr>
      <vt:lpstr>Aileron</vt:lpstr>
      <vt:lpstr>Aileron SemiBold</vt:lpstr>
      <vt:lpstr>Arial</vt:lpstr>
      <vt:lpstr>Calibri</vt:lpstr>
      <vt:lpstr>Source Sans Pro</vt:lpstr>
      <vt:lpstr>Symbol</vt:lpstr>
      <vt:lpstr>Wingdings</vt:lpstr>
      <vt:lpstr>Thème Office</vt:lpstr>
      <vt:lpstr>Fixed-target physics with LHCb</vt:lpstr>
      <vt:lpstr>LHCb up to 2018 </vt:lpstr>
      <vt:lpstr>LHCb upgrades</vt:lpstr>
      <vt:lpstr>LHCb Upgrade Phase I</vt:lpstr>
      <vt:lpstr>Full Software Trigger</vt:lpstr>
      <vt:lpstr>Luminosity measurement at LHCb</vt:lpstr>
      <vt:lpstr>Luminosity measurement at LHCb</vt:lpstr>
      <vt:lpstr>Beam Gas Imaging</vt:lpstr>
      <vt:lpstr>SMOG</vt:lpstr>
      <vt:lpstr>Beam Gas Imaging</vt:lpstr>
      <vt:lpstr>Ghost-charge measurement</vt:lpstr>
      <vt:lpstr>LHCb operation modes</vt:lpstr>
      <vt:lpstr>Fixed Target Physics With LHCb</vt:lpstr>
      <vt:lpstr>LHCb Heavy Ion Physics Program</vt:lpstr>
      <vt:lpstr>LHCb Heavy Ion Physics Program</vt:lpstr>
      <vt:lpstr>Heavy Ion Physics with LHCb</vt:lpstr>
      <vt:lpstr>Production of charm in fixed target</vt:lpstr>
      <vt:lpstr>Fixed-target luminosity</vt:lpstr>
      <vt:lpstr>Fixed-target luminosity</vt:lpstr>
      <vt:lpstr>Production of charm in fixed target</vt:lpstr>
      <vt:lpstr>Production of charm in fixed target</vt:lpstr>
      <vt:lpstr>SMOG: anti-protons in pHe collisions at 110 GeV</vt:lpstr>
      <vt:lpstr>SMOG2</vt:lpstr>
      <vt:lpstr>LHC Heavy Ion Schedule</vt:lpstr>
      <vt:lpstr>SMOG2</vt:lpstr>
      <vt:lpstr>SMOG2</vt:lpstr>
      <vt:lpstr>SMOG2 statistics</vt:lpstr>
      <vt:lpstr>SMOG2 storage cell</vt:lpstr>
      <vt:lpstr>Gas feed system for SMOG2</vt:lpstr>
      <vt:lpstr>SMOG2: High x physics</vt:lpstr>
      <vt:lpstr>SMOG2: Cosmic rays</vt:lpstr>
      <vt:lpstr>SMOG2: Cosmic rays</vt:lpstr>
      <vt:lpstr>Upgrade Ib and II</vt:lpstr>
      <vt:lpstr>Polarized Gas Target Topology</vt:lpstr>
      <vt:lpstr>Polarized Gas Target: Luminosity</vt:lpstr>
      <vt:lpstr>Polarized Gas Target</vt:lpstr>
      <vt:lpstr>Polarized Gas Target</vt:lpstr>
      <vt:lpstr>Physics with polarized gas target</vt:lpstr>
      <vt:lpstr>Target with crystals</vt:lpstr>
      <vt:lpstr>Fixed target in ALICE</vt:lpstr>
      <vt:lpstr>Fixed target in ALICE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L0 Hadron efficiencies</dc:title>
  <dc:creator>Utilisateur de Microsoft Office</dc:creator>
  <cp:lastModifiedBy>Patrick Robbe</cp:lastModifiedBy>
  <cp:revision>312</cp:revision>
  <cp:lastPrinted>2021-01-26T09:35:58Z</cp:lastPrinted>
  <dcterms:created xsi:type="dcterms:W3CDTF">2019-11-25T15:21:52Z</dcterms:created>
  <dcterms:modified xsi:type="dcterms:W3CDTF">2021-10-27T16:30:44Z</dcterms:modified>
</cp:coreProperties>
</file>