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51" r:id="rId2"/>
    <p:sldId id="754" r:id="rId3"/>
    <p:sldId id="570" r:id="rId4"/>
    <p:sldId id="561" r:id="rId5"/>
    <p:sldId id="562" r:id="rId6"/>
    <p:sldId id="563" r:id="rId7"/>
    <p:sldId id="544" r:id="rId8"/>
    <p:sldId id="572" r:id="rId9"/>
    <p:sldId id="755" r:id="rId10"/>
    <p:sldId id="577" r:id="rId11"/>
    <p:sldId id="575" r:id="rId12"/>
    <p:sldId id="576" r:id="rId13"/>
    <p:sldId id="578" r:id="rId14"/>
    <p:sldId id="579" r:id="rId15"/>
    <p:sldId id="746" r:id="rId16"/>
    <p:sldId id="580" r:id="rId17"/>
    <p:sldId id="747" r:id="rId18"/>
    <p:sldId id="748" r:id="rId19"/>
    <p:sldId id="749" r:id="rId20"/>
    <p:sldId id="750" r:id="rId21"/>
    <p:sldId id="756" r:id="rId22"/>
    <p:sldId id="553" r:id="rId23"/>
    <p:sldId id="268" r:id="rId24"/>
    <p:sldId id="568" r:id="rId25"/>
    <p:sldId id="569" r:id="rId26"/>
    <p:sldId id="566" r:id="rId27"/>
    <p:sldId id="567" r:id="rId28"/>
    <p:sldId id="571" r:id="rId29"/>
    <p:sldId id="304" r:id="rId30"/>
    <p:sldId id="751" r:id="rId31"/>
    <p:sldId id="564" r:id="rId32"/>
    <p:sldId id="757" r:id="rId33"/>
    <p:sldId id="307" r:id="rId34"/>
    <p:sldId id="752" r:id="rId35"/>
    <p:sldId id="319" r:id="rId36"/>
    <p:sldId id="573" r:id="rId37"/>
    <p:sldId id="320" r:id="rId38"/>
    <p:sldId id="574" r:id="rId39"/>
    <p:sldId id="257" r:id="rId40"/>
    <p:sldId id="753" r:id="rId41"/>
    <p:sldId id="758" r:id="rId42"/>
    <p:sldId id="555" r:id="rId43"/>
    <p:sldId id="554" r:id="rId44"/>
    <p:sldId id="360" r:id="rId45"/>
    <p:sldId id="361" r:id="rId4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31"/>
    <p:restoredTop sz="94345"/>
  </p:normalViewPr>
  <p:slideViewPr>
    <p:cSldViewPr snapToGrid="0" snapToObjects="1">
      <p:cViewPr varScale="1">
        <p:scale>
          <a:sx n="163" d="100"/>
          <a:sy n="163" d="100"/>
        </p:scale>
        <p:origin x="192" y="688"/>
      </p:cViewPr>
      <p:guideLst>
        <p:guide orient="horz" pos="2160"/>
        <p:guide pos="2880"/>
      </p:guideLst>
    </p:cSldViewPr>
  </p:slideViewPr>
  <p:notesTextViewPr>
    <p:cViewPr>
      <p:scale>
        <a:sx n="100" d="100"/>
        <a:sy n="100" d="100"/>
      </p:scale>
      <p:origin x="0" y="0"/>
    </p:cViewPr>
  </p:notesTextViewPr>
  <p:sorterViewPr>
    <p:cViewPr varScale="1">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9068EE-709D-644D-B444-1B92F3DF8ABD}" type="datetimeFigureOut">
              <a:rPr lang="fr-FR" smtClean="0"/>
              <a:t>06/06/2021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0C399-86C3-A34F-AB4F-55C693026C35}" type="slidenum">
              <a:rPr lang="fr-FR" smtClean="0"/>
              <a:t>‹N°›</a:t>
            </a:fld>
            <a:endParaRPr lang="fr-FR"/>
          </a:p>
        </p:txBody>
      </p:sp>
    </p:spTree>
    <p:extLst>
      <p:ext uri="{BB962C8B-B14F-4D97-AF65-F5344CB8AC3E}">
        <p14:creationId xmlns:p14="http://schemas.microsoft.com/office/powerpoint/2010/main" val="1657942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1126A6-51F4-3C4F-8A3C-57B4033551EC}" type="slidenum">
              <a:rPr lang="fr-FR"/>
              <a:pPr/>
              <a:t>1</a:t>
            </a:fld>
            <a:endParaRPr lang="fr-FR"/>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D4F9F3-26E5-8F47-95E0-6308D27C361A}" type="slidenum">
              <a:rPr lang="fr-FR" smtClean="0"/>
              <a:t>39</a:t>
            </a:fld>
            <a:endParaRPr lang="fr-FR"/>
          </a:p>
        </p:txBody>
      </p:sp>
    </p:spTree>
    <p:extLst>
      <p:ext uri="{BB962C8B-B14F-4D97-AF65-F5344CB8AC3E}">
        <p14:creationId xmlns:p14="http://schemas.microsoft.com/office/powerpoint/2010/main" val="290890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187A14-8414-1A4A-97DA-893604580C5F}" type="slidenum">
              <a:rPr lang="fr-FR" sz="1200"/>
              <a:pPr/>
              <a:t>42</a:t>
            </a:fld>
            <a:endParaRPr lang="fr-FR" sz="1200"/>
          </a:p>
        </p:txBody>
      </p:sp>
      <p:sp>
        <p:nvSpPr>
          <p:cNvPr id="208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91"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4173997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CD674A-697C-F040-986B-E152D4CBD742}" type="slidenum">
              <a:rPr lang="fr-FR"/>
              <a:pPr/>
              <a:t>44</a:t>
            </a:fld>
            <a:endParaRPr lang="fr-FR"/>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6061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7750C-0768-234C-BF27-9E872D613F28}" type="slidenum">
              <a:rPr lang="fr-FR"/>
              <a:pPr/>
              <a:t>45</a:t>
            </a:fld>
            <a:endParaRPr lang="fr-FR"/>
          </a:p>
        </p:txBody>
      </p:sp>
      <p:sp>
        <p:nvSpPr>
          <p:cNvPr id="19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770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F0C399-86C3-A34F-AB4F-55C693026C35}" type="slidenum">
              <a:rPr lang="fr-FR" smtClean="0"/>
              <a:t>4</a:t>
            </a:fld>
            <a:endParaRPr lang="fr-FR"/>
          </a:p>
        </p:txBody>
      </p:sp>
    </p:spTree>
    <p:extLst>
      <p:ext uri="{BB962C8B-B14F-4D97-AF65-F5344CB8AC3E}">
        <p14:creationId xmlns:p14="http://schemas.microsoft.com/office/powerpoint/2010/main" val="3829219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98A18-6167-0A4A-A2C4-9A8EFA4492F9}" type="slidenum">
              <a:rPr lang="fr-FR"/>
              <a:pPr/>
              <a:t>7</a:t>
            </a:fld>
            <a:endParaRPr lang="fr-FR"/>
          </a:p>
        </p:txBody>
      </p:sp>
      <p:sp>
        <p:nvSpPr>
          <p:cNvPr id="58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37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05467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98A18-6167-0A4A-A2C4-9A8EFA4492F9}" type="slidenum">
              <a:rPr lang="fr-FR"/>
              <a:pPr/>
              <a:t>8</a:t>
            </a:fld>
            <a:endParaRPr lang="fr-FR"/>
          </a:p>
        </p:txBody>
      </p:sp>
      <p:sp>
        <p:nvSpPr>
          <p:cNvPr id="58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37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729586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DFF2DB-20C5-C546-8A12-08ADA77A751E}" type="slidenum">
              <a:rPr lang="fr-FR" sz="1200"/>
              <a:pPr/>
              <a:t>22</a:t>
            </a:fld>
            <a:endParaRPr lang="fr-FR" sz="1200"/>
          </a:p>
        </p:txBody>
      </p:sp>
      <p:sp>
        <p:nvSpPr>
          <p:cNvPr id="5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8339"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93994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réchauffement climatique est une transition géologique,</a:t>
            </a:r>
            <a:r>
              <a:rPr lang="fr-FR" baseline="0" dirty="0"/>
              <a:t> de grande amplitude, d’une violence (rapidité) exceptionnelle dans l’histoire de la Terre.</a:t>
            </a:r>
            <a:endParaRPr lang="fr-FR" dirty="0"/>
          </a:p>
        </p:txBody>
      </p:sp>
      <p:sp>
        <p:nvSpPr>
          <p:cNvPr id="4" name="Espace réservé du numéro de diapositive 3"/>
          <p:cNvSpPr>
            <a:spLocks noGrp="1"/>
          </p:cNvSpPr>
          <p:nvPr>
            <p:ph type="sldNum" sz="quarter" idx="10"/>
          </p:nvPr>
        </p:nvSpPr>
        <p:spPr/>
        <p:txBody>
          <a:bodyPr/>
          <a:lstStyle/>
          <a:p>
            <a:fld id="{2BC88C5A-0EC3-0942-A16E-F65712BBF688}" type="slidenum">
              <a:rPr lang="fr-FR" smtClean="0"/>
              <a:t>23</a:t>
            </a:fld>
            <a:endParaRPr lang="fr-FR"/>
          </a:p>
        </p:txBody>
      </p:sp>
    </p:spTree>
    <p:extLst>
      <p:ext uri="{BB962C8B-B14F-4D97-AF65-F5344CB8AC3E}">
        <p14:creationId xmlns:p14="http://schemas.microsoft.com/office/powerpoint/2010/main" val="6729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055768-0ACD-774D-A575-B3F52E16EBF2}" type="slidenum">
              <a:rPr lang="en-US" altLang="fr-FR" smtClean="0"/>
              <a:pPr/>
              <a:t>24</a:t>
            </a:fld>
            <a:endParaRPr lang="en-US" altLang="fr-FR"/>
          </a:p>
        </p:txBody>
      </p:sp>
    </p:spTree>
    <p:extLst>
      <p:ext uri="{BB962C8B-B14F-4D97-AF65-F5344CB8AC3E}">
        <p14:creationId xmlns:p14="http://schemas.microsoft.com/office/powerpoint/2010/main" val="115776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C19655-FBD8-074B-8ABC-6C67F88FE131}" type="slidenum">
              <a:rPr lang="fr-FR" sz="1200"/>
              <a:pPr/>
              <a:t>28</a:t>
            </a:fld>
            <a:endParaRPr lang="fr-FR" sz="1200"/>
          </a:p>
        </p:txBody>
      </p:sp>
      <p:sp>
        <p:nvSpPr>
          <p:cNvPr id="353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0383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055768-0ACD-774D-A575-B3F52E16EBF2}" type="slidenum">
              <a:rPr lang="en-US" altLang="fr-FR" smtClean="0"/>
              <a:pPr/>
              <a:t>29</a:t>
            </a:fld>
            <a:endParaRPr lang="en-US" altLang="fr-FR"/>
          </a:p>
        </p:txBody>
      </p:sp>
    </p:spTree>
    <p:extLst>
      <p:ext uri="{BB962C8B-B14F-4D97-AF65-F5344CB8AC3E}">
        <p14:creationId xmlns:p14="http://schemas.microsoft.com/office/powerpoint/2010/main" val="482993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967908C-89DC-6D48-A7E8-9CB223CB9E71}" type="datetimeFigureOut">
              <a:rPr lang="fr-FR" smtClean="0"/>
              <a:t>06/06/2021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1398198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967908C-89DC-6D48-A7E8-9CB223CB9E71}" type="datetimeFigureOut">
              <a:rPr lang="fr-FR" smtClean="0"/>
              <a:t>06/06/2021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304217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967908C-89DC-6D48-A7E8-9CB223CB9E71}" type="datetimeFigureOut">
              <a:rPr lang="fr-FR" smtClean="0"/>
              <a:t>06/06/2021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401949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967908C-89DC-6D48-A7E8-9CB223CB9E71}" type="datetimeFigureOut">
              <a:rPr lang="fr-FR" smtClean="0"/>
              <a:t>06/06/2021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373174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E967908C-89DC-6D48-A7E8-9CB223CB9E71}" type="datetimeFigureOut">
              <a:rPr lang="fr-FR" smtClean="0"/>
              <a:t>06/06/2021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97214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967908C-89DC-6D48-A7E8-9CB223CB9E71}" type="datetimeFigureOut">
              <a:rPr lang="fr-FR" smtClean="0"/>
              <a:t>06/06/2021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1201978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967908C-89DC-6D48-A7E8-9CB223CB9E71}" type="datetimeFigureOut">
              <a:rPr lang="fr-FR" smtClean="0"/>
              <a:t>06/06/2021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1523006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967908C-89DC-6D48-A7E8-9CB223CB9E71}" type="datetimeFigureOut">
              <a:rPr lang="fr-FR" smtClean="0"/>
              <a:t>06/06/2021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145591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967908C-89DC-6D48-A7E8-9CB223CB9E71}" type="datetimeFigureOut">
              <a:rPr lang="fr-FR" smtClean="0"/>
              <a:t>06/06/2021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3259723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967908C-89DC-6D48-A7E8-9CB223CB9E71}" type="datetimeFigureOut">
              <a:rPr lang="fr-FR" smtClean="0"/>
              <a:t>06/06/2021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163869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967908C-89DC-6D48-A7E8-9CB223CB9E71}" type="datetimeFigureOut">
              <a:rPr lang="fr-FR" smtClean="0"/>
              <a:t>06/06/2021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DA8C54-BAA4-E345-BF56-6F1528E4C1DC}" type="slidenum">
              <a:rPr lang="fr-FR" smtClean="0"/>
              <a:t>‹N°›</a:t>
            </a:fld>
            <a:endParaRPr lang="fr-FR"/>
          </a:p>
        </p:txBody>
      </p:sp>
    </p:spTree>
    <p:extLst>
      <p:ext uri="{BB962C8B-B14F-4D97-AF65-F5344CB8AC3E}">
        <p14:creationId xmlns:p14="http://schemas.microsoft.com/office/powerpoint/2010/main" val="32084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7908C-89DC-6D48-A7E8-9CB223CB9E71}" type="datetimeFigureOut">
              <a:rPr lang="fr-FR" smtClean="0"/>
              <a:t>06/06/2021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A8C54-BAA4-E345-BF56-6F1528E4C1DC}" type="slidenum">
              <a:rPr lang="fr-FR" smtClean="0"/>
              <a:t>‹N°›</a:t>
            </a:fld>
            <a:endParaRPr lang="fr-FR"/>
          </a:p>
        </p:txBody>
      </p:sp>
    </p:spTree>
    <p:extLst>
      <p:ext uri="{BB962C8B-B14F-4D97-AF65-F5344CB8AC3E}">
        <p14:creationId xmlns:p14="http://schemas.microsoft.com/office/powerpoint/2010/main" val="338223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5.tiff"/><Relationship Id="rId5" Type="http://schemas.openxmlformats.org/officeDocument/2006/relationships/slideLayout" Target="../slideLayouts/slideLayout1.xml"/><Relationship Id="rId10" Type="http://schemas.openxmlformats.org/officeDocument/2006/relationships/image" Target="../media/image4.jpeg"/><Relationship Id="rId4" Type="http://schemas.openxmlformats.org/officeDocument/2006/relationships/tags" Target="../tags/tag4.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 Id="rId4" Type="http://schemas.openxmlformats.org/officeDocument/2006/relationships/hyperlink" Target="https://fr.wikipedia.org/wiki/Gaz_%C3%A0_effet_de_serr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6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037166" y="491129"/>
            <a:ext cx="7069667" cy="45858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r>
              <a:rPr lang="fr-FR" sz="3200" i="1" dirty="0" err="1"/>
              <a:t>EcoClim</a:t>
            </a:r>
            <a:r>
              <a:rPr lang="fr-FR" sz="3200" i="1" dirty="0"/>
              <a:t> – 2021</a:t>
            </a:r>
          </a:p>
          <a:p>
            <a:pPr algn="ctr"/>
            <a:endParaRPr lang="fr-FR" sz="2000" i="1" dirty="0"/>
          </a:p>
          <a:p>
            <a:pPr algn="ctr"/>
            <a:endParaRPr lang="fr-FR" sz="2000" dirty="0"/>
          </a:p>
          <a:p>
            <a:pPr algn="ctr"/>
            <a:r>
              <a:rPr lang="fr-FR" sz="4400" b="1" dirty="0"/>
              <a:t>L’anthropocène</a:t>
            </a:r>
          </a:p>
          <a:p>
            <a:pPr algn="ctr"/>
            <a:endParaRPr lang="fr-FR" sz="4000" dirty="0"/>
          </a:p>
          <a:p>
            <a:pPr algn="ctr"/>
            <a:r>
              <a:rPr lang="fr-FR" sz="3600" dirty="0"/>
              <a:t>D. Paillard</a:t>
            </a:r>
          </a:p>
          <a:p>
            <a:pPr algn="ctr"/>
            <a:r>
              <a:rPr lang="fr-FR" sz="3600" dirty="0"/>
              <a:t>LSCE - IPSL</a:t>
            </a:r>
          </a:p>
          <a:p>
            <a:pPr algn="ctr"/>
            <a:endParaRPr lang="fr-FR" sz="3600" dirty="0"/>
          </a:p>
          <a:p>
            <a:pPr algn="ctr"/>
            <a:r>
              <a:rPr lang="fr-FR" sz="2800" i="1" dirty="0" err="1"/>
              <a:t>didier.paillard@lsce.ipsl.fr</a:t>
            </a:r>
            <a:endParaRPr lang="fr-FR" sz="2800" i="1" dirty="0"/>
          </a:p>
        </p:txBody>
      </p:sp>
      <p:pic>
        <p:nvPicPr>
          <p:cNvPr id="3" name="Picture 3" descr="F:\Users\ncaud\Documents utiles\logos\Logo_LSCE.jpg">
            <a:extLst>
              <a:ext uri="{FF2B5EF4-FFF2-40B4-BE49-F238E27FC236}">
                <a16:creationId xmlns:a16="http://schemas.microsoft.com/office/drawing/2014/main" id="{B071C394-74D3-3742-9058-FA1CFE61E0A1}"/>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091065" y="5873194"/>
            <a:ext cx="1224345" cy="90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F:\Users\ncaud\Documents utiles\logos\IPSLVertical_couleur.jpg">
            <a:extLst>
              <a:ext uri="{FF2B5EF4-FFF2-40B4-BE49-F238E27FC236}">
                <a16:creationId xmlns:a16="http://schemas.microsoft.com/office/drawing/2014/main" id="{7E94D40F-9A6C-2943-B946-26430E204480}"/>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7494661" y="5817581"/>
            <a:ext cx="1224344" cy="104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Users\ncaud\Documents utiles\logos\CEA_logotype.jpg">
            <a:extLst>
              <a:ext uri="{FF2B5EF4-FFF2-40B4-BE49-F238E27FC236}">
                <a16:creationId xmlns:a16="http://schemas.microsoft.com/office/drawing/2014/main" id="{14EE01B7-9180-9246-95EF-47DA80218F09}"/>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11678" y="6069729"/>
            <a:ext cx="72548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Users\ncaud\Documents utiles\logos\CNRSfr-grand.jpg">
            <a:extLst>
              <a:ext uri="{FF2B5EF4-FFF2-40B4-BE49-F238E27FC236}">
                <a16:creationId xmlns:a16="http://schemas.microsoft.com/office/drawing/2014/main" id="{667F9E63-D6A8-7B4B-A865-C52D6951B474}"/>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260573" y="6076872"/>
            <a:ext cx="577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B01F34F5-8A2C-9C4E-80E1-AC54FD893517}"/>
              </a:ext>
            </a:extLst>
          </p:cNvPr>
          <p:cNvPicPr>
            <a:picLocks noChangeAspect="1"/>
          </p:cNvPicPr>
          <p:nvPr/>
        </p:nvPicPr>
        <p:blipFill>
          <a:blip r:embed="rId11"/>
          <a:stretch>
            <a:fillRect/>
          </a:stretch>
        </p:blipFill>
        <p:spPr>
          <a:xfrm>
            <a:off x="2018486" y="6069729"/>
            <a:ext cx="1232406" cy="596669"/>
          </a:xfrm>
          <a:prstGeom prst="rect">
            <a:avLst/>
          </a:prstGeom>
        </p:spPr>
      </p:pic>
    </p:spTree>
    <p:extLst>
      <p:ext uri="{BB962C8B-B14F-4D97-AF65-F5344CB8AC3E}">
        <p14:creationId xmlns:p14="http://schemas.microsoft.com/office/powerpoint/2010/main" val="18774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C32F719-A985-7243-8230-B57807873CEC}"/>
              </a:ext>
            </a:extLst>
          </p:cNvPr>
          <p:cNvPicPr>
            <a:picLocks noChangeAspect="1"/>
          </p:cNvPicPr>
          <p:nvPr/>
        </p:nvPicPr>
        <p:blipFill>
          <a:blip r:embed="rId2"/>
          <a:stretch>
            <a:fillRect/>
          </a:stretch>
        </p:blipFill>
        <p:spPr>
          <a:xfrm>
            <a:off x="1047017" y="1393016"/>
            <a:ext cx="7049965" cy="4797469"/>
          </a:xfrm>
          <a:prstGeom prst="rect">
            <a:avLst/>
          </a:prstGeom>
        </p:spPr>
      </p:pic>
      <p:sp>
        <p:nvSpPr>
          <p:cNvPr id="3" name="Text Box 1029">
            <a:extLst>
              <a:ext uri="{FF2B5EF4-FFF2-40B4-BE49-F238E27FC236}">
                <a16:creationId xmlns:a16="http://schemas.microsoft.com/office/drawing/2014/main" id="{E1428DFC-DB3E-524C-BEFD-F8AA66444EE2}"/>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Les scénarios « RCP » du GIEC</a:t>
            </a:r>
          </a:p>
        </p:txBody>
      </p:sp>
    </p:spTree>
    <p:extLst>
      <p:ext uri="{BB962C8B-B14F-4D97-AF65-F5344CB8AC3E}">
        <p14:creationId xmlns:p14="http://schemas.microsoft.com/office/powerpoint/2010/main" val="1332937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9">
            <a:extLst>
              <a:ext uri="{FF2B5EF4-FFF2-40B4-BE49-F238E27FC236}">
                <a16:creationId xmlns:a16="http://schemas.microsoft.com/office/drawing/2014/main" id="{720834D5-E7AE-6D47-8618-F242A7AC2B5C}"/>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Les simulations « CMIP »</a:t>
            </a:r>
          </a:p>
        </p:txBody>
      </p:sp>
      <p:pic>
        <p:nvPicPr>
          <p:cNvPr id="4" name="Picture 3">
            <a:extLst>
              <a:ext uri="{FF2B5EF4-FFF2-40B4-BE49-F238E27FC236}">
                <a16:creationId xmlns:a16="http://schemas.microsoft.com/office/drawing/2014/main" id="{850F6D8B-8F77-8949-AB40-E22E5B08BA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3293" y="1128620"/>
            <a:ext cx="7002049" cy="51600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13253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A45D3D-A9F5-F640-8DC0-59B8044D09CA}"/>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371542" y="1338796"/>
            <a:ext cx="6400915" cy="485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1029">
            <a:extLst>
              <a:ext uri="{FF2B5EF4-FFF2-40B4-BE49-F238E27FC236}">
                <a16:creationId xmlns:a16="http://schemas.microsoft.com/office/drawing/2014/main" id="{720834D5-E7AE-6D47-8618-F242A7AC2B5C}"/>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Les simulations « CMIP »</a:t>
            </a:r>
          </a:p>
        </p:txBody>
      </p:sp>
      <p:sp>
        <p:nvSpPr>
          <p:cNvPr id="4" name="Text Box 5">
            <a:extLst>
              <a:ext uri="{FF2B5EF4-FFF2-40B4-BE49-F238E27FC236}">
                <a16:creationId xmlns:a16="http://schemas.microsoft.com/office/drawing/2014/main" id="{DAA762A7-778F-4241-A2A2-FDFC9287478A}"/>
              </a:ext>
            </a:extLst>
          </p:cNvPr>
          <p:cNvSpPr txBox="1">
            <a:spLocks noChangeArrowheads="1"/>
          </p:cNvSpPr>
          <p:nvPr/>
        </p:nvSpPr>
        <p:spPr bwMode="auto">
          <a:xfrm>
            <a:off x="7703252" y="6225312"/>
            <a:ext cx="1217321" cy="346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68580" tIns="34290" rIns="68580" bIns="34290">
            <a:spAutoFit/>
          </a:bodyPr>
          <a:lstStyle/>
          <a:p>
            <a:r>
              <a:rPr lang="fr-FR" i="1" dirty="0"/>
              <a:t>(IPCC 2014)</a:t>
            </a:r>
          </a:p>
        </p:txBody>
      </p:sp>
    </p:spTree>
    <p:extLst>
      <p:ext uri="{BB962C8B-B14F-4D97-AF65-F5344CB8AC3E}">
        <p14:creationId xmlns:p14="http://schemas.microsoft.com/office/powerpoint/2010/main" val="167149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E3A936-0A13-CE41-A0EF-762A5A1B2B84}"/>
              </a:ext>
            </a:extLst>
          </p:cNvPr>
          <p:cNvPicPr>
            <a:picLocks noChangeAspect="1"/>
          </p:cNvPicPr>
          <p:nvPr/>
        </p:nvPicPr>
        <p:blipFill>
          <a:blip r:embed="rId2"/>
          <a:stretch>
            <a:fillRect/>
          </a:stretch>
        </p:blipFill>
        <p:spPr>
          <a:xfrm>
            <a:off x="1537669" y="1556337"/>
            <a:ext cx="6068662" cy="2253343"/>
          </a:xfrm>
          <a:prstGeom prst="rect">
            <a:avLst/>
          </a:prstGeom>
        </p:spPr>
      </p:pic>
      <p:sp>
        <p:nvSpPr>
          <p:cNvPr id="3" name="Text Box 1029">
            <a:extLst>
              <a:ext uri="{FF2B5EF4-FFF2-40B4-BE49-F238E27FC236}">
                <a16:creationId xmlns:a16="http://schemas.microsoft.com/office/drawing/2014/main" id="{C6CA4744-3601-DA48-BEEF-76C2DC288771}"/>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Vers les impacts locaux (rapport DRIAS)</a:t>
            </a:r>
          </a:p>
        </p:txBody>
      </p:sp>
      <p:pic>
        <p:nvPicPr>
          <p:cNvPr id="4" name="Image 3">
            <a:extLst>
              <a:ext uri="{FF2B5EF4-FFF2-40B4-BE49-F238E27FC236}">
                <a16:creationId xmlns:a16="http://schemas.microsoft.com/office/drawing/2014/main" id="{EB64DDBA-C295-094E-BAE4-BBA82BEFE2C7}"/>
              </a:ext>
            </a:extLst>
          </p:cNvPr>
          <p:cNvPicPr>
            <a:picLocks noChangeAspect="1"/>
          </p:cNvPicPr>
          <p:nvPr/>
        </p:nvPicPr>
        <p:blipFill>
          <a:blip r:embed="rId3"/>
          <a:stretch>
            <a:fillRect/>
          </a:stretch>
        </p:blipFill>
        <p:spPr>
          <a:xfrm>
            <a:off x="1608455" y="4402849"/>
            <a:ext cx="6003290" cy="1578487"/>
          </a:xfrm>
          <a:prstGeom prst="rect">
            <a:avLst/>
          </a:prstGeom>
        </p:spPr>
      </p:pic>
      <p:sp>
        <p:nvSpPr>
          <p:cNvPr id="5" name="Text Box 4">
            <a:extLst>
              <a:ext uri="{FF2B5EF4-FFF2-40B4-BE49-F238E27FC236}">
                <a16:creationId xmlns:a16="http://schemas.microsoft.com/office/drawing/2014/main" id="{3ACFDC38-D80D-D64C-9E75-DCFA32B54313}"/>
              </a:ext>
            </a:extLst>
          </p:cNvPr>
          <p:cNvSpPr txBox="1">
            <a:spLocks noChangeArrowheads="1"/>
          </p:cNvSpPr>
          <p:nvPr/>
        </p:nvSpPr>
        <p:spPr bwMode="auto">
          <a:xfrm>
            <a:off x="781594" y="1187005"/>
            <a:ext cx="4086495"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fr-FR" dirty="0"/>
              <a:t>Problème de descente d’échelle…</a:t>
            </a:r>
          </a:p>
        </p:txBody>
      </p:sp>
      <p:sp>
        <p:nvSpPr>
          <p:cNvPr id="6" name="Text Box 4">
            <a:extLst>
              <a:ext uri="{FF2B5EF4-FFF2-40B4-BE49-F238E27FC236}">
                <a16:creationId xmlns:a16="http://schemas.microsoft.com/office/drawing/2014/main" id="{D55C8587-1CD2-434E-A680-F5C0943B5036}"/>
              </a:ext>
            </a:extLst>
          </p:cNvPr>
          <p:cNvSpPr txBox="1">
            <a:spLocks noChangeArrowheads="1"/>
          </p:cNvSpPr>
          <p:nvPr/>
        </p:nvSpPr>
        <p:spPr bwMode="auto">
          <a:xfrm>
            <a:off x="781593" y="4033517"/>
            <a:ext cx="4086495"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fr-FR" dirty="0"/>
              <a:t>Problème de sélection…</a:t>
            </a:r>
          </a:p>
        </p:txBody>
      </p:sp>
    </p:spTree>
    <p:extLst>
      <p:ext uri="{BB962C8B-B14F-4D97-AF65-F5344CB8AC3E}">
        <p14:creationId xmlns:p14="http://schemas.microsoft.com/office/powerpoint/2010/main" val="252589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9">
            <a:extLst>
              <a:ext uri="{FF2B5EF4-FFF2-40B4-BE49-F238E27FC236}">
                <a16:creationId xmlns:a16="http://schemas.microsoft.com/office/drawing/2014/main" id="{C6CA4744-3601-DA48-BEEF-76C2DC288771}"/>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Vers les impacts locaux (rapport DRIAS)</a:t>
            </a:r>
          </a:p>
        </p:txBody>
      </p:sp>
      <p:pic>
        <p:nvPicPr>
          <p:cNvPr id="9" name="Image 8">
            <a:extLst>
              <a:ext uri="{FF2B5EF4-FFF2-40B4-BE49-F238E27FC236}">
                <a16:creationId xmlns:a16="http://schemas.microsoft.com/office/drawing/2014/main" id="{2F5D9C7E-119D-EB48-AE7B-81D2F1F353CA}"/>
              </a:ext>
            </a:extLst>
          </p:cNvPr>
          <p:cNvPicPr>
            <a:picLocks noChangeAspect="1"/>
          </p:cNvPicPr>
          <p:nvPr/>
        </p:nvPicPr>
        <p:blipFill>
          <a:blip r:embed="rId2"/>
          <a:stretch>
            <a:fillRect/>
          </a:stretch>
        </p:blipFill>
        <p:spPr>
          <a:xfrm>
            <a:off x="2009003" y="1013904"/>
            <a:ext cx="5550243" cy="3090890"/>
          </a:xfrm>
          <a:prstGeom prst="rect">
            <a:avLst/>
          </a:prstGeom>
        </p:spPr>
      </p:pic>
      <p:pic>
        <p:nvPicPr>
          <p:cNvPr id="10" name="Image 9">
            <a:extLst>
              <a:ext uri="{FF2B5EF4-FFF2-40B4-BE49-F238E27FC236}">
                <a16:creationId xmlns:a16="http://schemas.microsoft.com/office/drawing/2014/main" id="{586D1E65-8DB1-4740-9938-08CA63972546}"/>
              </a:ext>
            </a:extLst>
          </p:cNvPr>
          <p:cNvPicPr>
            <a:picLocks noChangeAspect="1"/>
          </p:cNvPicPr>
          <p:nvPr/>
        </p:nvPicPr>
        <p:blipFill>
          <a:blip r:embed="rId3"/>
          <a:stretch>
            <a:fillRect/>
          </a:stretch>
        </p:blipFill>
        <p:spPr>
          <a:xfrm>
            <a:off x="1816958" y="4349125"/>
            <a:ext cx="6371453" cy="2265406"/>
          </a:xfrm>
          <a:prstGeom prst="rect">
            <a:avLst/>
          </a:prstGeom>
        </p:spPr>
      </p:pic>
      <p:pic>
        <p:nvPicPr>
          <p:cNvPr id="11" name="Image 10">
            <a:extLst>
              <a:ext uri="{FF2B5EF4-FFF2-40B4-BE49-F238E27FC236}">
                <a16:creationId xmlns:a16="http://schemas.microsoft.com/office/drawing/2014/main" id="{43006781-3225-B641-A781-395215BAB2A1}"/>
              </a:ext>
            </a:extLst>
          </p:cNvPr>
          <p:cNvPicPr>
            <a:picLocks noChangeAspect="1"/>
          </p:cNvPicPr>
          <p:nvPr/>
        </p:nvPicPr>
        <p:blipFill>
          <a:blip r:embed="rId4"/>
          <a:stretch>
            <a:fillRect/>
          </a:stretch>
        </p:blipFill>
        <p:spPr>
          <a:xfrm>
            <a:off x="1826502" y="4193059"/>
            <a:ext cx="6216720" cy="216781"/>
          </a:xfrm>
          <a:prstGeom prst="rect">
            <a:avLst/>
          </a:prstGeom>
        </p:spPr>
      </p:pic>
      <p:sp>
        <p:nvSpPr>
          <p:cNvPr id="12" name="ZoneTexte 11">
            <a:extLst>
              <a:ext uri="{FF2B5EF4-FFF2-40B4-BE49-F238E27FC236}">
                <a16:creationId xmlns:a16="http://schemas.microsoft.com/office/drawing/2014/main" id="{023D6F99-E812-6646-AC51-66000ADA2A50}"/>
              </a:ext>
            </a:extLst>
          </p:cNvPr>
          <p:cNvSpPr txBox="1"/>
          <p:nvPr/>
        </p:nvSpPr>
        <p:spPr>
          <a:xfrm>
            <a:off x="3732636" y="4409840"/>
            <a:ext cx="466794" cy="369332"/>
          </a:xfrm>
          <a:prstGeom prst="rect">
            <a:avLst/>
          </a:prstGeom>
          <a:noFill/>
        </p:spPr>
        <p:txBody>
          <a:bodyPr wrap="none" rtlCol="0">
            <a:spAutoFit/>
          </a:bodyPr>
          <a:lstStyle/>
          <a:p>
            <a:r>
              <a:rPr lang="fr-FR" dirty="0"/>
              <a:t>5%</a:t>
            </a:r>
          </a:p>
        </p:txBody>
      </p:sp>
      <p:sp>
        <p:nvSpPr>
          <p:cNvPr id="13" name="ZoneTexte 12">
            <a:extLst>
              <a:ext uri="{FF2B5EF4-FFF2-40B4-BE49-F238E27FC236}">
                <a16:creationId xmlns:a16="http://schemas.microsoft.com/office/drawing/2014/main" id="{0452161C-5BE5-1C48-84EE-D97FBE11FC2F}"/>
              </a:ext>
            </a:extLst>
          </p:cNvPr>
          <p:cNvSpPr txBox="1"/>
          <p:nvPr/>
        </p:nvSpPr>
        <p:spPr>
          <a:xfrm>
            <a:off x="5424156" y="4409840"/>
            <a:ext cx="583814" cy="369332"/>
          </a:xfrm>
          <a:prstGeom prst="rect">
            <a:avLst/>
          </a:prstGeom>
          <a:noFill/>
        </p:spPr>
        <p:txBody>
          <a:bodyPr wrap="none" rtlCol="0">
            <a:spAutoFit/>
          </a:bodyPr>
          <a:lstStyle/>
          <a:p>
            <a:r>
              <a:rPr lang="fr-FR" dirty="0"/>
              <a:t>50%</a:t>
            </a:r>
          </a:p>
        </p:txBody>
      </p:sp>
      <p:sp>
        <p:nvSpPr>
          <p:cNvPr id="14" name="ZoneTexte 13">
            <a:extLst>
              <a:ext uri="{FF2B5EF4-FFF2-40B4-BE49-F238E27FC236}">
                <a16:creationId xmlns:a16="http://schemas.microsoft.com/office/drawing/2014/main" id="{9DFA3095-885F-464C-B1D0-17BEE7D900D9}"/>
              </a:ext>
            </a:extLst>
          </p:cNvPr>
          <p:cNvSpPr txBox="1"/>
          <p:nvPr/>
        </p:nvSpPr>
        <p:spPr>
          <a:xfrm>
            <a:off x="7267339" y="4409840"/>
            <a:ext cx="583814" cy="369332"/>
          </a:xfrm>
          <a:prstGeom prst="rect">
            <a:avLst/>
          </a:prstGeom>
          <a:noFill/>
        </p:spPr>
        <p:txBody>
          <a:bodyPr wrap="none" rtlCol="0">
            <a:spAutoFit/>
          </a:bodyPr>
          <a:lstStyle/>
          <a:p>
            <a:r>
              <a:rPr lang="fr-FR" dirty="0"/>
              <a:t>95%</a:t>
            </a:r>
          </a:p>
        </p:txBody>
      </p:sp>
      <p:sp>
        <p:nvSpPr>
          <p:cNvPr id="15" name="ZoneTexte 14">
            <a:extLst>
              <a:ext uri="{FF2B5EF4-FFF2-40B4-BE49-F238E27FC236}">
                <a16:creationId xmlns:a16="http://schemas.microsoft.com/office/drawing/2014/main" id="{0B2703AE-074E-8043-8698-FA9C7B184147}"/>
              </a:ext>
            </a:extLst>
          </p:cNvPr>
          <p:cNvSpPr txBox="1"/>
          <p:nvPr/>
        </p:nvSpPr>
        <p:spPr>
          <a:xfrm>
            <a:off x="166047" y="1013904"/>
            <a:ext cx="1821332" cy="461665"/>
          </a:xfrm>
          <a:prstGeom prst="rect">
            <a:avLst/>
          </a:prstGeom>
          <a:noFill/>
        </p:spPr>
        <p:txBody>
          <a:bodyPr wrap="none" rtlCol="0">
            <a:spAutoFit/>
          </a:bodyPr>
          <a:lstStyle/>
          <a:p>
            <a:r>
              <a:rPr lang="fr-FR" sz="2400" b="1" dirty="0"/>
              <a:t>Température</a:t>
            </a:r>
          </a:p>
        </p:txBody>
      </p:sp>
    </p:spTree>
    <p:extLst>
      <p:ext uri="{BB962C8B-B14F-4D97-AF65-F5344CB8AC3E}">
        <p14:creationId xmlns:p14="http://schemas.microsoft.com/office/powerpoint/2010/main" val="282258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29">
            <a:extLst>
              <a:ext uri="{FF2B5EF4-FFF2-40B4-BE49-F238E27FC236}">
                <a16:creationId xmlns:a16="http://schemas.microsoft.com/office/drawing/2014/main" id="{9417F070-74E4-8140-AA48-FFC5D957BBA1}"/>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Vers les impacts locaux (rapport DRIAS)</a:t>
            </a:r>
          </a:p>
        </p:txBody>
      </p:sp>
      <p:pic>
        <p:nvPicPr>
          <p:cNvPr id="7" name="Image 6">
            <a:extLst>
              <a:ext uri="{FF2B5EF4-FFF2-40B4-BE49-F238E27FC236}">
                <a16:creationId xmlns:a16="http://schemas.microsoft.com/office/drawing/2014/main" id="{21B8215D-B04C-EB43-A5EE-F5D23A522032}"/>
              </a:ext>
            </a:extLst>
          </p:cNvPr>
          <p:cNvPicPr>
            <a:picLocks noChangeAspect="1"/>
          </p:cNvPicPr>
          <p:nvPr/>
        </p:nvPicPr>
        <p:blipFill>
          <a:blip r:embed="rId2"/>
          <a:stretch>
            <a:fillRect/>
          </a:stretch>
        </p:blipFill>
        <p:spPr>
          <a:xfrm>
            <a:off x="1154365" y="1475569"/>
            <a:ext cx="7032978" cy="3987031"/>
          </a:xfrm>
          <a:prstGeom prst="rect">
            <a:avLst/>
          </a:prstGeom>
        </p:spPr>
      </p:pic>
      <p:sp>
        <p:nvSpPr>
          <p:cNvPr id="8" name="ZoneTexte 7">
            <a:extLst>
              <a:ext uri="{FF2B5EF4-FFF2-40B4-BE49-F238E27FC236}">
                <a16:creationId xmlns:a16="http://schemas.microsoft.com/office/drawing/2014/main" id="{CBB8ACF7-86EE-F24E-8840-6242243A461C}"/>
              </a:ext>
            </a:extLst>
          </p:cNvPr>
          <p:cNvSpPr txBox="1"/>
          <p:nvPr/>
        </p:nvSpPr>
        <p:spPr>
          <a:xfrm>
            <a:off x="166047" y="1013904"/>
            <a:ext cx="1821332" cy="461665"/>
          </a:xfrm>
          <a:prstGeom prst="rect">
            <a:avLst/>
          </a:prstGeom>
          <a:noFill/>
        </p:spPr>
        <p:txBody>
          <a:bodyPr wrap="none" rtlCol="0">
            <a:spAutoFit/>
          </a:bodyPr>
          <a:lstStyle/>
          <a:p>
            <a:r>
              <a:rPr lang="fr-FR" sz="2400" b="1" dirty="0"/>
              <a:t>Température</a:t>
            </a:r>
          </a:p>
        </p:txBody>
      </p:sp>
    </p:spTree>
    <p:extLst>
      <p:ext uri="{BB962C8B-B14F-4D97-AF65-F5344CB8AC3E}">
        <p14:creationId xmlns:p14="http://schemas.microsoft.com/office/powerpoint/2010/main" val="1265635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9">
            <a:extLst>
              <a:ext uri="{FF2B5EF4-FFF2-40B4-BE49-F238E27FC236}">
                <a16:creationId xmlns:a16="http://schemas.microsoft.com/office/drawing/2014/main" id="{C6CA4744-3601-DA48-BEEF-76C2DC288771}"/>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Vers les impacts locaux (rapport DRIAS)</a:t>
            </a:r>
          </a:p>
        </p:txBody>
      </p:sp>
      <p:pic>
        <p:nvPicPr>
          <p:cNvPr id="7" name="Image 6">
            <a:extLst>
              <a:ext uri="{FF2B5EF4-FFF2-40B4-BE49-F238E27FC236}">
                <a16:creationId xmlns:a16="http://schemas.microsoft.com/office/drawing/2014/main" id="{2920D520-3A8E-0E4F-9BD5-2776E7114402}"/>
              </a:ext>
            </a:extLst>
          </p:cNvPr>
          <p:cNvPicPr>
            <a:picLocks noChangeAspect="1"/>
          </p:cNvPicPr>
          <p:nvPr/>
        </p:nvPicPr>
        <p:blipFill>
          <a:blip r:embed="rId2"/>
          <a:stretch>
            <a:fillRect/>
          </a:stretch>
        </p:blipFill>
        <p:spPr>
          <a:xfrm>
            <a:off x="2207741" y="996456"/>
            <a:ext cx="5213760" cy="2942736"/>
          </a:xfrm>
          <a:prstGeom prst="rect">
            <a:avLst/>
          </a:prstGeom>
        </p:spPr>
      </p:pic>
      <p:pic>
        <p:nvPicPr>
          <p:cNvPr id="5" name="Image 4">
            <a:extLst>
              <a:ext uri="{FF2B5EF4-FFF2-40B4-BE49-F238E27FC236}">
                <a16:creationId xmlns:a16="http://schemas.microsoft.com/office/drawing/2014/main" id="{7B8463EA-ABD3-634F-A5CC-AB6874F5CA1A}"/>
              </a:ext>
            </a:extLst>
          </p:cNvPr>
          <p:cNvPicPr>
            <a:picLocks noChangeAspect="1"/>
          </p:cNvPicPr>
          <p:nvPr/>
        </p:nvPicPr>
        <p:blipFill>
          <a:blip r:embed="rId3"/>
          <a:stretch>
            <a:fillRect/>
          </a:stretch>
        </p:blipFill>
        <p:spPr>
          <a:xfrm>
            <a:off x="1655744" y="4322455"/>
            <a:ext cx="6522186" cy="2345634"/>
          </a:xfrm>
          <a:prstGeom prst="rect">
            <a:avLst/>
          </a:prstGeom>
        </p:spPr>
      </p:pic>
      <p:pic>
        <p:nvPicPr>
          <p:cNvPr id="6" name="Image 5">
            <a:extLst>
              <a:ext uri="{FF2B5EF4-FFF2-40B4-BE49-F238E27FC236}">
                <a16:creationId xmlns:a16="http://schemas.microsoft.com/office/drawing/2014/main" id="{79E6303E-93A8-E94F-95FD-41C6CF7EF0E8}"/>
              </a:ext>
            </a:extLst>
          </p:cNvPr>
          <p:cNvPicPr>
            <a:picLocks noChangeAspect="1"/>
          </p:cNvPicPr>
          <p:nvPr/>
        </p:nvPicPr>
        <p:blipFill>
          <a:blip r:embed="rId4"/>
          <a:stretch>
            <a:fillRect/>
          </a:stretch>
        </p:blipFill>
        <p:spPr>
          <a:xfrm>
            <a:off x="1586052" y="4055971"/>
            <a:ext cx="6522186" cy="210879"/>
          </a:xfrm>
          <a:prstGeom prst="rect">
            <a:avLst/>
          </a:prstGeom>
        </p:spPr>
      </p:pic>
      <p:sp>
        <p:nvSpPr>
          <p:cNvPr id="9" name="ZoneTexte 8">
            <a:extLst>
              <a:ext uri="{FF2B5EF4-FFF2-40B4-BE49-F238E27FC236}">
                <a16:creationId xmlns:a16="http://schemas.microsoft.com/office/drawing/2014/main" id="{10E16B0A-A2F9-F34E-9A36-A4A5D697B661}"/>
              </a:ext>
            </a:extLst>
          </p:cNvPr>
          <p:cNvSpPr txBox="1"/>
          <p:nvPr/>
        </p:nvSpPr>
        <p:spPr>
          <a:xfrm>
            <a:off x="5563304" y="4409840"/>
            <a:ext cx="583814" cy="369332"/>
          </a:xfrm>
          <a:prstGeom prst="rect">
            <a:avLst/>
          </a:prstGeom>
          <a:noFill/>
        </p:spPr>
        <p:txBody>
          <a:bodyPr wrap="none" rtlCol="0">
            <a:spAutoFit/>
          </a:bodyPr>
          <a:lstStyle/>
          <a:p>
            <a:r>
              <a:rPr lang="fr-FR" dirty="0"/>
              <a:t>50%</a:t>
            </a:r>
          </a:p>
        </p:txBody>
      </p:sp>
      <p:sp>
        <p:nvSpPr>
          <p:cNvPr id="10" name="ZoneTexte 9">
            <a:extLst>
              <a:ext uri="{FF2B5EF4-FFF2-40B4-BE49-F238E27FC236}">
                <a16:creationId xmlns:a16="http://schemas.microsoft.com/office/drawing/2014/main" id="{C5C15820-5A5B-EF4E-90DF-6A4C6DF8B93A}"/>
              </a:ext>
            </a:extLst>
          </p:cNvPr>
          <p:cNvSpPr txBox="1"/>
          <p:nvPr/>
        </p:nvSpPr>
        <p:spPr>
          <a:xfrm>
            <a:off x="7524424" y="4409840"/>
            <a:ext cx="583814" cy="369332"/>
          </a:xfrm>
          <a:prstGeom prst="rect">
            <a:avLst/>
          </a:prstGeom>
          <a:noFill/>
        </p:spPr>
        <p:txBody>
          <a:bodyPr wrap="none" rtlCol="0">
            <a:spAutoFit/>
          </a:bodyPr>
          <a:lstStyle/>
          <a:p>
            <a:r>
              <a:rPr lang="fr-FR" dirty="0"/>
              <a:t>95%</a:t>
            </a:r>
          </a:p>
        </p:txBody>
      </p:sp>
      <p:sp>
        <p:nvSpPr>
          <p:cNvPr id="11" name="ZoneTexte 10">
            <a:extLst>
              <a:ext uri="{FF2B5EF4-FFF2-40B4-BE49-F238E27FC236}">
                <a16:creationId xmlns:a16="http://schemas.microsoft.com/office/drawing/2014/main" id="{659809A2-0922-AE4E-8C5A-A5FC4A64B1EA}"/>
              </a:ext>
            </a:extLst>
          </p:cNvPr>
          <p:cNvSpPr txBox="1"/>
          <p:nvPr/>
        </p:nvSpPr>
        <p:spPr>
          <a:xfrm>
            <a:off x="3719204" y="4409840"/>
            <a:ext cx="466794" cy="369332"/>
          </a:xfrm>
          <a:prstGeom prst="rect">
            <a:avLst/>
          </a:prstGeom>
          <a:noFill/>
        </p:spPr>
        <p:txBody>
          <a:bodyPr wrap="none" rtlCol="0">
            <a:spAutoFit/>
          </a:bodyPr>
          <a:lstStyle/>
          <a:p>
            <a:r>
              <a:rPr lang="fr-FR" dirty="0"/>
              <a:t>5%</a:t>
            </a:r>
          </a:p>
        </p:txBody>
      </p:sp>
      <p:sp>
        <p:nvSpPr>
          <p:cNvPr id="12" name="ZoneTexte 11">
            <a:extLst>
              <a:ext uri="{FF2B5EF4-FFF2-40B4-BE49-F238E27FC236}">
                <a16:creationId xmlns:a16="http://schemas.microsoft.com/office/drawing/2014/main" id="{B0B79B97-A9C4-B24E-A3FA-6C1545FD8975}"/>
              </a:ext>
            </a:extLst>
          </p:cNvPr>
          <p:cNvSpPr txBox="1"/>
          <p:nvPr/>
        </p:nvSpPr>
        <p:spPr>
          <a:xfrm>
            <a:off x="166047" y="1013904"/>
            <a:ext cx="1943417" cy="461665"/>
          </a:xfrm>
          <a:prstGeom prst="rect">
            <a:avLst/>
          </a:prstGeom>
          <a:noFill/>
        </p:spPr>
        <p:txBody>
          <a:bodyPr wrap="none" rtlCol="0">
            <a:spAutoFit/>
          </a:bodyPr>
          <a:lstStyle/>
          <a:p>
            <a:r>
              <a:rPr lang="fr-FR" sz="2400" b="1" dirty="0"/>
              <a:t>Précipitations</a:t>
            </a:r>
          </a:p>
        </p:txBody>
      </p:sp>
    </p:spTree>
    <p:extLst>
      <p:ext uri="{BB962C8B-B14F-4D97-AF65-F5344CB8AC3E}">
        <p14:creationId xmlns:p14="http://schemas.microsoft.com/office/powerpoint/2010/main" val="191331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9">
            <a:extLst>
              <a:ext uri="{FF2B5EF4-FFF2-40B4-BE49-F238E27FC236}">
                <a16:creationId xmlns:a16="http://schemas.microsoft.com/office/drawing/2014/main" id="{C6CA4744-3601-DA48-BEEF-76C2DC288771}"/>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Vers les impacts locaux (rapport DRIAS)</a:t>
            </a:r>
          </a:p>
        </p:txBody>
      </p:sp>
      <p:pic>
        <p:nvPicPr>
          <p:cNvPr id="8" name="Image 7">
            <a:extLst>
              <a:ext uri="{FF2B5EF4-FFF2-40B4-BE49-F238E27FC236}">
                <a16:creationId xmlns:a16="http://schemas.microsoft.com/office/drawing/2014/main" id="{C0844FA0-526B-D541-93FE-0757E9D9ED8F}"/>
              </a:ext>
            </a:extLst>
          </p:cNvPr>
          <p:cNvPicPr>
            <a:picLocks noChangeAspect="1"/>
          </p:cNvPicPr>
          <p:nvPr/>
        </p:nvPicPr>
        <p:blipFill>
          <a:blip r:embed="rId2"/>
          <a:stretch>
            <a:fillRect/>
          </a:stretch>
        </p:blipFill>
        <p:spPr>
          <a:xfrm>
            <a:off x="1731103" y="1842639"/>
            <a:ext cx="5681793" cy="3172722"/>
          </a:xfrm>
          <a:prstGeom prst="rect">
            <a:avLst/>
          </a:prstGeom>
        </p:spPr>
      </p:pic>
      <p:sp>
        <p:nvSpPr>
          <p:cNvPr id="5" name="ZoneTexte 4">
            <a:extLst>
              <a:ext uri="{FF2B5EF4-FFF2-40B4-BE49-F238E27FC236}">
                <a16:creationId xmlns:a16="http://schemas.microsoft.com/office/drawing/2014/main" id="{CA8F629C-AC9C-AB41-8B4C-EFB2C71256A6}"/>
              </a:ext>
            </a:extLst>
          </p:cNvPr>
          <p:cNvSpPr txBox="1"/>
          <p:nvPr/>
        </p:nvSpPr>
        <p:spPr>
          <a:xfrm>
            <a:off x="166047" y="1013904"/>
            <a:ext cx="1943417" cy="461665"/>
          </a:xfrm>
          <a:prstGeom prst="rect">
            <a:avLst/>
          </a:prstGeom>
          <a:noFill/>
        </p:spPr>
        <p:txBody>
          <a:bodyPr wrap="none" rtlCol="0">
            <a:spAutoFit/>
          </a:bodyPr>
          <a:lstStyle/>
          <a:p>
            <a:r>
              <a:rPr lang="fr-FR" sz="2400" b="1" dirty="0"/>
              <a:t>Précipitations</a:t>
            </a:r>
          </a:p>
        </p:txBody>
      </p:sp>
    </p:spTree>
    <p:extLst>
      <p:ext uri="{BB962C8B-B14F-4D97-AF65-F5344CB8AC3E}">
        <p14:creationId xmlns:p14="http://schemas.microsoft.com/office/powerpoint/2010/main" val="1964108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9">
            <a:extLst>
              <a:ext uri="{FF2B5EF4-FFF2-40B4-BE49-F238E27FC236}">
                <a16:creationId xmlns:a16="http://schemas.microsoft.com/office/drawing/2014/main" id="{C6CA4744-3601-DA48-BEEF-76C2DC288771}"/>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Vers les impacts locaux (rapport DRIAS)</a:t>
            </a:r>
          </a:p>
        </p:txBody>
      </p:sp>
      <p:sp>
        <p:nvSpPr>
          <p:cNvPr id="5" name="ZoneTexte 4">
            <a:extLst>
              <a:ext uri="{FF2B5EF4-FFF2-40B4-BE49-F238E27FC236}">
                <a16:creationId xmlns:a16="http://schemas.microsoft.com/office/drawing/2014/main" id="{CA8F629C-AC9C-AB41-8B4C-EFB2C71256A6}"/>
              </a:ext>
            </a:extLst>
          </p:cNvPr>
          <p:cNvSpPr txBox="1"/>
          <p:nvPr/>
        </p:nvSpPr>
        <p:spPr>
          <a:xfrm>
            <a:off x="166047" y="1013904"/>
            <a:ext cx="4198393" cy="830997"/>
          </a:xfrm>
          <a:prstGeom prst="rect">
            <a:avLst/>
          </a:prstGeom>
          <a:noFill/>
        </p:spPr>
        <p:txBody>
          <a:bodyPr wrap="none" rtlCol="0">
            <a:spAutoFit/>
          </a:bodyPr>
          <a:lstStyle/>
          <a:p>
            <a:r>
              <a:rPr lang="fr-FR" sz="2400" b="1" dirty="0"/>
              <a:t>Vagues de chaleur </a:t>
            </a:r>
            <a:r>
              <a:rPr lang="fr-FR" sz="2400" dirty="0"/>
              <a:t>:   </a:t>
            </a:r>
          </a:p>
          <a:p>
            <a:r>
              <a:rPr lang="fr-FR" sz="2400" i="1" dirty="0"/>
              <a:t>en été, ∆</a:t>
            </a:r>
            <a:r>
              <a:rPr lang="fr-FR" sz="2400" i="1" dirty="0" err="1"/>
              <a:t>T</a:t>
            </a:r>
            <a:r>
              <a:rPr lang="fr-FR" sz="2400" i="1" dirty="0"/>
              <a:t> &gt; 5°C durant &gt; 5 jours</a:t>
            </a:r>
          </a:p>
        </p:txBody>
      </p:sp>
      <p:pic>
        <p:nvPicPr>
          <p:cNvPr id="2" name="Image 1">
            <a:extLst>
              <a:ext uri="{FF2B5EF4-FFF2-40B4-BE49-F238E27FC236}">
                <a16:creationId xmlns:a16="http://schemas.microsoft.com/office/drawing/2014/main" id="{BF97B22A-4343-E84A-9029-C30760EC0386}"/>
              </a:ext>
            </a:extLst>
          </p:cNvPr>
          <p:cNvPicPr>
            <a:picLocks noChangeAspect="1"/>
          </p:cNvPicPr>
          <p:nvPr/>
        </p:nvPicPr>
        <p:blipFill>
          <a:blip r:embed="rId2"/>
          <a:stretch>
            <a:fillRect/>
          </a:stretch>
        </p:blipFill>
        <p:spPr>
          <a:xfrm>
            <a:off x="6216151" y="884153"/>
            <a:ext cx="1833758" cy="1980459"/>
          </a:xfrm>
          <a:prstGeom prst="rect">
            <a:avLst/>
          </a:prstGeom>
        </p:spPr>
      </p:pic>
      <p:sp>
        <p:nvSpPr>
          <p:cNvPr id="4" name="ZoneTexte 3">
            <a:extLst>
              <a:ext uri="{FF2B5EF4-FFF2-40B4-BE49-F238E27FC236}">
                <a16:creationId xmlns:a16="http://schemas.microsoft.com/office/drawing/2014/main" id="{19111A05-E5B3-024E-80F3-E5755D7B5C5C}"/>
              </a:ext>
            </a:extLst>
          </p:cNvPr>
          <p:cNvSpPr txBox="1"/>
          <p:nvPr/>
        </p:nvSpPr>
        <p:spPr>
          <a:xfrm>
            <a:off x="4016510" y="2057780"/>
            <a:ext cx="2199641" cy="369332"/>
          </a:xfrm>
          <a:prstGeom prst="rect">
            <a:avLst/>
          </a:prstGeom>
          <a:noFill/>
        </p:spPr>
        <p:txBody>
          <a:bodyPr wrap="none" rtlCol="0">
            <a:spAutoFit/>
          </a:bodyPr>
          <a:lstStyle/>
          <a:p>
            <a:r>
              <a:rPr lang="fr-FR" b="1" i="1" dirty="0" err="1"/>
              <a:t>référence</a:t>
            </a:r>
            <a:r>
              <a:rPr lang="fr-FR" b="1" i="1" dirty="0"/>
              <a:t> 1976-2005 </a:t>
            </a:r>
            <a:endParaRPr lang="fr-FR" dirty="0"/>
          </a:p>
        </p:txBody>
      </p:sp>
      <p:pic>
        <p:nvPicPr>
          <p:cNvPr id="7" name="Image 6">
            <a:extLst>
              <a:ext uri="{FF2B5EF4-FFF2-40B4-BE49-F238E27FC236}">
                <a16:creationId xmlns:a16="http://schemas.microsoft.com/office/drawing/2014/main" id="{A23CEFFC-F884-B84F-B39B-27069824C7F1}"/>
              </a:ext>
            </a:extLst>
          </p:cNvPr>
          <p:cNvPicPr>
            <a:picLocks noChangeAspect="1"/>
          </p:cNvPicPr>
          <p:nvPr/>
        </p:nvPicPr>
        <p:blipFill>
          <a:blip r:embed="rId3"/>
          <a:stretch>
            <a:fillRect/>
          </a:stretch>
        </p:blipFill>
        <p:spPr>
          <a:xfrm>
            <a:off x="751230" y="3621900"/>
            <a:ext cx="7887973" cy="2861683"/>
          </a:xfrm>
          <a:prstGeom prst="rect">
            <a:avLst/>
          </a:prstGeom>
        </p:spPr>
      </p:pic>
      <p:pic>
        <p:nvPicPr>
          <p:cNvPr id="9" name="Image 8">
            <a:extLst>
              <a:ext uri="{FF2B5EF4-FFF2-40B4-BE49-F238E27FC236}">
                <a16:creationId xmlns:a16="http://schemas.microsoft.com/office/drawing/2014/main" id="{0ACD76EE-FD43-9C41-9964-EF63AF384474}"/>
              </a:ext>
            </a:extLst>
          </p:cNvPr>
          <p:cNvPicPr>
            <a:picLocks noChangeAspect="1"/>
          </p:cNvPicPr>
          <p:nvPr/>
        </p:nvPicPr>
        <p:blipFill>
          <a:blip r:embed="rId4"/>
          <a:stretch>
            <a:fillRect/>
          </a:stretch>
        </p:blipFill>
        <p:spPr>
          <a:xfrm>
            <a:off x="548489" y="3264701"/>
            <a:ext cx="8293457" cy="297055"/>
          </a:xfrm>
          <a:prstGeom prst="rect">
            <a:avLst/>
          </a:prstGeom>
        </p:spPr>
      </p:pic>
      <p:pic>
        <p:nvPicPr>
          <p:cNvPr id="10" name="Image 9">
            <a:extLst>
              <a:ext uri="{FF2B5EF4-FFF2-40B4-BE49-F238E27FC236}">
                <a16:creationId xmlns:a16="http://schemas.microsoft.com/office/drawing/2014/main" id="{4517555E-35A7-6E41-A6E8-AC71C3260349}"/>
              </a:ext>
            </a:extLst>
          </p:cNvPr>
          <p:cNvPicPr>
            <a:picLocks noChangeAspect="1"/>
          </p:cNvPicPr>
          <p:nvPr/>
        </p:nvPicPr>
        <p:blipFill rotWithShape="1">
          <a:blip r:embed="rId2"/>
          <a:srcRect t="91783"/>
          <a:stretch/>
        </p:blipFill>
        <p:spPr>
          <a:xfrm>
            <a:off x="4144335" y="2662901"/>
            <a:ext cx="4866058" cy="431811"/>
          </a:xfrm>
          <a:prstGeom prst="rect">
            <a:avLst/>
          </a:prstGeom>
        </p:spPr>
      </p:pic>
      <p:sp>
        <p:nvSpPr>
          <p:cNvPr id="11" name="ZoneTexte 10">
            <a:extLst>
              <a:ext uri="{FF2B5EF4-FFF2-40B4-BE49-F238E27FC236}">
                <a16:creationId xmlns:a16="http://schemas.microsoft.com/office/drawing/2014/main" id="{474FBF11-1DF8-1044-8E7B-827896D59C66}"/>
              </a:ext>
            </a:extLst>
          </p:cNvPr>
          <p:cNvSpPr txBox="1"/>
          <p:nvPr/>
        </p:nvSpPr>
        <p:spPr>
          <a:xfrm>
            <a:off x="5563304" y="3731745"/>
            <a:ext cx="583814" cy="369332"/>
          </a:xfrm>
          <a:prstGeom prst="rect">
            <a:avLst/>
          </a:prstGeom>
          <a:noFill/>
        </p:spPr>
        <p:txBody>
          <a:bodyPr wrap="none" rtlCol="0">
            <a:spAutoFit/>
          </a:bodyPr>
          <a:lstStyle/>
          <a:p>
            <a:r>
              <a:rPr lang="fr-FR" dirty="0"/>
              <a:t>50%</a:t>
            </a:r>
          </a:p>
        </p:txBody>
      </p:sp>
      <p:sp>
        <p:nvSpPr>
          <p:cNvPr id="12" name="ZoneTexte 11">
            <a:extLst>
              <a:ext uri="{FF2B5EF4-FFF2-40B4-BE49-F238E27FC236}">
                <a16:creationId xmlns:a16="http://schemas.microsoft.com/office/drawing/2014/main" id="{7F25FED2-0680-AD41-84A1-67E71DCB7369}"/>
              </a:ext>
            </a:extLst>
          </p:cNvPr>
          <p:cNvSpPr txBox="1"/>
          <p:nvPr/>
        </p:nvSpPr>
        <p:spPr>
          <a:xfrm>
            <a:off x="7878651" y="3747635"/>
            <a:ext cx="583814" cy="369332"/>
          </a:xfrm>
          <a:prstGeom prst="rect">
            <a:avLst/>
          </a:prstGeom>
          <a:noFill/>
        </p:spPr>
        <p:txBody>
          <a:bodyPr wrap="none" rtlCol="0">
            <a:spAutoFit/>
          </a:bodyPr>
          <a:lstStyle/>
          <a:p>
            <a:r>
              <a:rPr lang="fr-FR" dirty="0"/>
              <a:t>95%</a:t>
            </a:r>
          </a:p>
        </p:txBody>
      </p:sp>
      <p:sp>
        <p:nvSpPr>
          <p:cNvPr id="13" name="ZoneTexte 12">
            <a:extLst>
              <a:ext uri="{FF2B5EF4-FFF2-40B4-BE49-F238E27FC236}">
                <a16:creationId xmlns:a16="http://schemas.microsoft.com/office/drawing/2014/main" id="{F79B4B99-537C-1547-88D8-8929A4BB8578}"/>
              </a:ext>
            </a:extLst>
          </p:cNvPr>
          <p:cNvSpPr txBox="1"/>
          <p:nvPr/>
        </p:nvSpPr>
        <p:spPr>
          <a:xfrm>
            <a:off x="3364977" y="3747635"/>
            <a:ext cx="466794" cy="369332"/>
          </a:xfrm>
          <a:prstGeom prst="rect">
            <a:avLst/>
          </a:prstGeom>
          <a:noFill/>
        </p:spPr>
        <p:txBody>
          <a:bodyPr wrap="none" rtlCol="0">
            <a:spAutoFit/>
          </a:bodyPr>
          <a:lstStyle/>
          <a:p>
            <a:r>
              <a:rPr lang="fr-FR" dirty="0"/>
              <a:t>5%</a:t>
            </a:r>
          </a:p>
        </p:txBody>
      </p:sp>
    </p:spTree>
    <p:extLst>
      <p:ext uri="{BB962C8B-B14F-4D97-AF65-F5344CB8AC3E}">
        <p14:creationId xmlns:p14="http://schemas.microsoft.com/office/powerpoint/2010/main" val="2001836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9">
            <a:extLst>
              <a:ext uri="{FF2B5EF4-FFF2-40B4-BE49-F238E27FC236}">
                <a16:creationId xmlns:a16="http://schemas.microsoft.com/office/drawing/2014/main" id="{C6CA4744-3601-DA48-BEEF-76C2DC288771}"/>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Vers les impacts locaux (rapport DRIAS)</a:t>
            </a:r>
          </a:p>
        </p:txBody>
      </p:sp>
      <p:sp>
        <p:nvSpPr>
          <p:cNvPr id="5" name="ZoneTexte 4">
            <a:extLst>
              <a:ext uri="{FF2B5EF4-FFF2-40B4-BE49-F238E27FC236}">
                <a16:creationId xmlns:a16="http://schemas.microsoft.com/office/drawing/2014/main" id="{CA8F629C-AC9C-AB41-8B4C-EFB2C71256A6}"/>
              </a:ext>
            </a:extLst>
          </p:cNvPr>
          <p:cNvSpPr txBox="1"/>
          <p:nvPr/>
        </p:nvSpPr>
        <p:spPr>
          <a:xfrm>
            <a:off x="166047" y="1013904"/>
            <a:ext cx="2467342" cy="830997"/>
          </a:xfrm>
          <a:prstGeom prst="rect">
            <a:avLst/>
          </a:prstGeom>
          <a:noFill/>
        </p:spPr>
        <p:txBody>
          <a:bodyPr wrap="none" rtlCol="0">
            <a:spAutoFit/>
          </a:bodyPr>
          <a:lstStyle/>
          <a:p>
            <a:r>
              <a:rPr lang="fr-FR" sz="2400" b="1" dirty="0"/>
              <a:t>Nuits tropicales</a:t>
            </a:r>
            <a:r>
              <a:rPr lang="fr-FR" sz="2400" dirty="0"/>
              <a:t>:   </a:t>
            </a:r>
          </a:p>
          <a:p>
            <a:r>
              <a:rPr lang="fr-FR" sz="2400" i="1" dirty="0" err="1"/>
              <a:t>T</a:t>
            </a:r>
            <a:r>
              <a:rPr lang="fr-FR" sz="2400" i="1" baseline="-25000" dirty="0" err="1"/>
              <a:t>nuit</a:t>
            </a:r>
            <a:r>
              <a:rPr lang="fr-FR" sz="2400" i="1" dirty="0"/>
              <a:t> &gt; 20°C</a:t>
            </a:r>
          </a:p>
        </p:txBody>
      </p:sp>
      <p:sp>
        <p:nvSpPr>
          <p:cNvPr id="4" name="ZoneTexte 3">
            <a:extLst>
              <a:ext uri="{FF2B5EF4-FFF2-40B4-BE49-F238E27FC236}">
                <a16:creationId xmlns:a16="http://schemas.microsoft.com/office/drawing/2014/main" id="{19111A05-E5B3-024E-80F3-E5755D7B5C5C}"/>
              </a:ext>
            </a:extLst>
          </p:cNvPr>
          <p:cNvSpPr txBox="1"/>
          <p:nvPr/>
        </p:nvSpPr>
        <p:spPr>
          <a:xfrm>
            <a:off x="4016510" y="2057780"/>
            <a:ext cx="2199641" cy="369332"/>
          </a:xfrm>
          <a:prstGeom prst="rect">
            <a:avLst/>
          </a:prstGeom>
          <a:noFill/>
        </p:spPr>
        <p:txBody>
          <a:bodyPr wrap="none" rtlCol="0">
            <a:spAutoFit/>
          </a:bodyPr>
          <a:lstStyle/>
          <a:p>
            <a:r>
              <a:rPr lang="fr-FR" b="1" i="1" dirty="0" err="1"/>
              <a:t>référence</a:t>
            </a:r>
            <a:r>
              <a:rPr lang="fr-FR" b="1" i="1" dirty="0"/>
              <a:t> 1976-2005 </a:t>
            </a:r>
            <a:endParaRPr lang="fr-FR" dirty="0"/>
          </a:p>
        </p:txBody>
      </p:sp>
      <p:pic>
        <p:nvPicPr>
          <p:cNvPr id="9" name="Image 8">
            <a:extLst>
              <a:ext uri="{FF2B5EF4-FFF2-40B4-BE49-F238E27FC236}">
                <a16:creationId xmlns:a16="http://schemas.microsoft.com/office/drawing/2014/main" id="{0ACD76EE-FD43-9C41-9964-EF63AF384474}"/>
              </a:ext>
            </a:extLst>
          </p:cNvPr>
          <p:cNvPicPr>
            <a:picLocks noChangeAspect="1"/>
          </p:cNvPicPr>
          <p:nvPr/>
        </p:nvPicPr>
        <p:blipFill>
          <a:blip r:embed="rId2"/>
          <a:stretch>
            <a:fillRect/>
          </a:stretch>
        </p:blipFill>
        <p:spPr>
          <a:xfrm>
            <a:off x="548489" y="3264701"/>
            <a:ext cx="8293457" cy="297055"/>
          </a:xfrm>
          <a:prstGeom prst="rect">
            <a:avLst/>
          </a:prstGeom>
        </p:spPr>
      </p:pic>
      <p:pic>
        <p:nvPicPr>
          <p:cNvPr id="6" name="Image 5">
            <a:extLst>
              <a:ext uri="{FF2B5EF4-FFF2-40B4-BE49-F238E27FC236}">
                <a16:creationId xmlns:a16="http://schemas.microsoft.com/office/drawing/2014/main" id="{95D689E1-8265-264B-B960-0241673C168A}"/>
              </a:ext>
            </a:extLst>
          </p:cNvPr>
          <p:cNvPicPr>
            <a:picLocks noChangeAspect="1"/>
          </p:cNvPicPr>
          <p:nvPr/>
        </p:nvPicPr>
        <p:blipFill>
          <a:blip r:embed="rId3"/>
          <a:stretch>
            <a:fillRect/>
          </a:stretch>
        </p:blipFill>
        <p:spPr>
          <a:xfrm>
            <a:off x="6191437" y="862781"/>
            <a:ext cx="1921608" cy="1921608"/>
          </a:xfrm>
          <a:prstGeom prst="rect">
            <a:avLst/>
          </a:prstGeom>
        </p:spPr>
      </p:pic>
      <p:pic>
        <p:nvPicPr>
          <p:cNvPr id="8" name="Image 7">
            <a:extLst>
              <a:ext uri="{FF2B5EF4-FFF2-40B4-BE49-F238E27FC236}">
                <a16:creationId xmlns:a16="http://schemas.microsoft.com/office/drawing/2014/main" id="{B91983A1-EDE8-D546-A810-5757E2A7B420}"/>
              </a:ext>
            </a:extLst>
          </p:cNvPr>
          <p:cNvPicPr>
            <a:picLocks noChangeAspect="1"/>
          </p:cNvPicPr>
          <p:nvPr/>
        </p:nvPicPr>
        <p:blipFill>
          <a:blip r:embed="rId4"/>
          <a:stretch>
            <a:fillRect/>
          </a:stretch>
        </p:blipFill>
        <p:spPr>
          <a:xfrm>
            <a:off x="6016366" y="2771208"/>
            <a:ext cx="2617745" cy="367164"/>
          </a:xfrm>
          <a:prstGeom prst="rect">
            <a:avLst/>
          </a:prstGeom>
        </p:spPr>
      </p:pic>
      <p:pic>
        <p:nvPicPr>
          <p:cNvPr id="11" name="Image 10">
            <a:extLst>
              <a:ext uri="{FF2B5EF4-FFF2-40B4-BE49-F238E27FC236}">
                <a16:creationId xmlns:a16="http://schemas.microsoft.com/office/drawing/2014/main" id="{7ADC0C02-F82A-D84B-9945-5A0833F20410}"/>
              </a:ext>
            </a:extLst>
          </p:cNvPr>
          <p:cNvPicPr>
            <a:picLocks noChangeAspect="1"/>
          </p:cNvPicPr>
          <p:nvPr/>
        </p:nvPicPr>
        <p:blipFill rotWithShape="1">
          <a:blip r:embed="rId5"/>
          <a:srcRect t="2706"/>
          <a:stretch/>
        </p:blipFill>
        <p:spPr>
          <a:xfrm>
            <a:off x="675503" y="3751605"/>
            <a:ext cx="8166443" cy="2864492"/>
          </a:xfrm>
          <a:prstGeom prst="rect">
            <a:avLst/>
          </a:prstGeom>
        </p:spPr>
      </p:pic>
      <p:sp>
        <p:nvSpPr>
          <p:cNvPr id="12" name="ZoneTexte 11">
            <a:extLst>
              <a:ext uri="{FF2B5EF4-FFF2-40B4-BE49-F238E27FC236}">
                <a16:creationId xmlns:a16="http://schemas.microsoft.com/office/drawing/2014/main" id="{D18A0C5E-3CE3-B34A-AF95-69C95A089D36}"/>
              </a:ext>
            </a:extLst>
          </p:cNvPr>
          <p:cNvSpPr txBox="1"/>
          <p:nvPr/>
        </p:nvSpPr>
        <p:spPr>
          <a:xfrm>
            <a:off x="5563304" y="3772935"/>
            <a:ext cx="583814" cy="369332"/>
          </a:xfrm>
          <a:prstGeom prst="rect">
            <a:avLst/>
          </a:prstGeom>
          <a:noFill/>
        </p:spPr>
        <p:txBody>
          <a:bodyPr wrap="none" rtlCol="0">
            <a:spAutoFit/>
          </a:bodyPr>
          <a:lstStyle/>
          <a:p>
            <a:r>
              <a:rPr lang="fr-FR" dirty="0"/>
              <a:t>50%</a:t>
            </a:r>
          </a:p>
        </p:txBody>
      </p:sp>
      <p:sp>
        <p:nvSpPr>
          <p:cNvPr id="13" name="ZoneTexte 12">
            <a:extLst>
              <a:ext uri="{FF2B5EF4-FFF2-40B4-BE49-F238E27FC236}">
                <a16:creationId xmlns:a16="http://schemas.microsoft.com/office/drawing/2014/main" id="{62801D99-3A5E-5548-9F9E-D2536BF2807E}"/>
              </a:ext>
            </a:extLst>
          </p:cNvPr>
          <p:cNvSpPr txBox="1"/>
          <p:nvPr/>
        </p:nvSpPr>
        <p:spPr>
          <a:xfrm>
            <a:off x="7878651" y="3788825"/>
            <a:ext cx="583814" cy="369332"/>
          </a:xfrm>
          <a:prstGeom prst="rect">
            <a:avLst/>
          </a:prstGeom>
          <a:noFill/>
        </p:spPr>
        <p:txBody>
          <a:bodyPr wrap="none" rtlCol="0">
            <a:spAutoFit/>
          </a:bodyPr>
          <a:lstStyle/>
          <a:p>
            <a:r>
              <a:rPr lang="fr-FR" dirty="0"/>
              <a:t>95%</a:t>
            </a:r>
          </a:p>
        </p:txBody>
      </p:sp>
      <p:sp>
        <p:nvSpPr>
          <p:cNvPr id="14" name="ZoneTexte 13">
            <a:extLst>
              <a:ext uri="{FF2B5EF4-FFF2-40B4-BE49-F238E27FC236}">
                <a16:creationId xmlns:a16="http://schemas.microsoft.com/office/drawing/2014/main" id="{0B6AB8CC-8277-C240-A904-1CC725433A3B}"/>
              </a:ext>
            </a:extLst>
          </p:cNvPr>
          <p:cNvSpPr txBox="1"/>
          <p:nvPr/>
        </p:nvSpPr>
        <p:spPr>
          <a:xfrm>
            <a:off x="3364977" y="3788825"/>
            <a:ext cx="466794" cy="369332"/>
          </a:xfrm>
          <a:prstGeom prst="rect">
            <a:avLst/>
          </a:prstGeom>
          <a:noFill/>
        </p:spPr>
        <p:txBody>
          <a:bodyPr wrap="none" rtlCol="0">
            <a:spAutoFit/>
          </a:bodyPr>
          <a:lstStyle/>
          <a:p>
            <a:r>
              <a:rPr lang="fr-FR" dirty="0"/>
              <a:t>5%</a:t>
            </a:r>
          </a:p>
        </p:txBody>
      </p:sp>
    </p:spTree>
    <p:extLst>
      <p:ext uri="{BB962C8B-B14F-4D97-AF65-F5344CB8AC3E}">
        <p14:creationId xmlns:p14="http://schemas.microsoft.com/office/powerpoint/2010/main" val="320382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B0C315E-2840-1E41-B8BA-5BAA7EEDB436}"/>
              </a:ext>
            </a:extLst>
          </p:cNvPr>
          <p:cNvSpPr txBox="1"/>
          <p:nvPr/>
        </p:nvSpPr>
        <p:spPr>
          <a:xfrm>
            <a:off x="844056" y="1266094"/>
            <a:ext cx="7455887" cy="3622530"/>
          </a:xfrm>
          <a:prstGeom prst="rect">
            <a:avLst/>
          </a:prstGeom>
          <a:noFill/>
        </p:spPr>
        <p:txBody>
          <a:bodyPr wrap="none" rtlCol="0">
            <a:spAutoFit/>
          </a:bodyPr>
          <a:lstStyle/>
          <a:p>
            <a:pPr marL="342900" indent="-342900">
              <a:lnSpc>
                <a:spcPct val="300000"/>
              </a:lnSpc>
              <a:buFont typeface="+mj-lt"/>
              <a:buAutoNum type="arabicPeriod"/>
            </a:pPr>
            <a:r>
              <a:rPr lang="fr-FR" sz="2000" dirty="0">
                <a:solidFill>
                  <a:srgbClr val="FF0000"/>
                </a:solidFill>
              </a:rPr>
              <a:t>La perturbation anthropique : CO</a:t>
            </a:r>
            <a:r>
              <a:rPr lang="fr-FR" sz="2000" baseline="-25000" dirty="0">
                <a:solidFill>
                  <a:srgbClr val="FF0000"/>
                </a:solidFill>
              </a:rPr>
              <a:t>2</a:t>
            </a:r>
            <a:r>
              <a:rPr lang="fr-FR" sz="2000" dirty="0">
                <a:solidFill>
                  <a:srgbClr val="FF0000"/>
                </a:solidFill>
              </a:rPr>
              <a:t>, effet de serre et réchauffement</a:t>
            </a:r>
          </a:p>
          <a:p>
            <a:pPr marL="342900" indent="-342900">
              <a:lnSpc>
                <a:spcPct val="300000"/>
              </a:lnSpc>
              <a:buFont typeface="+mj-lt"/>
              <a:buAutoNum type="arabicPeriod"/>
            </a:pPr>
            <a:r>
              <a:rPr lang="fr-FR" sz="2000" dirty="0"/>
              <a:t>Ce qu’on peut calculer sur le 21</a:t>
            </a:r>
            <a:r>
              <a:rPr lang="fr-FR" sz="2000" baseline="30000" dirty="0"/>
              <a:t>ème</a:t>
            </a:r>
            <a:r>
              <a:rPr lang="fr-FR" sz="2000" dirty="0"/>
              <a:t> siècle, en particulier en France</a:t>
            </a:r>
          </a:p>
          <a:p>
            <a:pPr marL="342900" indent="-342900">
              <a:lnSpc>
                <a:spcPct val="300000"/>
              </a:lnSpc>
              <a:buFont typeface="+mj-lt"/>
              <a:buAutoNum type="arabicPeriod"/>
            </a:pPr>
            <a:r>
              <a:rPr lang="fr-FR" sz="2000" dirty="0"/>
              <a:t>La perspective géologique</a:t>
            </a:r>
          </a:p>
          <a:p>
            <a:pPr marL="342900" indent="-342900">
              <a:lnSpc>
                <a:spcPct val="300000"/>
              </a:lnSpc>
              <a:buFont typeface="+mj-lt"/>
              <a:buAutoNum type="arabicPeriod"/>
            </a:pPr>
            <a:r>
              <a:rPr lang="fr-FR" sz="2000" dirty="0"/>
              <a:t>Ce qu’on peut imaginer pour se faire peur</a:t>
            </a:r>
          </a:p>
        </p:txBody>
      </p:sp>
    </p:spTree>
    <p:extLst>
      <p:ext uri="{BB962C8B-B14F-4D97-AF65-F5344CB8AC3E}">
        <p14:creationId xmlns:p14="http://schemas.microsoft.com/office/powerpoint/2010/main" val="18915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2B89D4F-713F-6D4E-B75A-74A94A5B15D8}"/>
              </a:ext>
            </a:extLst>
          </p:cNvPr>
          <p:cNvPicPr>
            <a:picLocks noChangeAspect="1"/>
          </p:cNvPicPr>
          <p:nvPr/>
        </p:nvPicPr>
        <p:blipFill>
          <a:blip r:embed="rId2"/>
          <a:stretch>
            <a:fillRect/>
          </a:stretch>
        </p:blipFill>
        <p:spPr>
          <a:xfrm>
            <a:off x="897926" y="3715606"/>
            <a:ext cx="7710616" cy="2724468"/>
          </a:xfrm>
          <a:prstGeom prst="rect">
            <a:avLst/>
          </a:prstGeom>
        </p:spPr>
      </p:pic>
      <p:sp>
        <p:nvSpPr>
          <p:cNvPr id="3" name="Text Box 1029">
            <a:extLst>
              <a:ext uri="{FF2B5EF4-FFF2-40B4-BE49-F238E27FC236}">
                <a16:creationId xmlns:a16="http://schemas.microsoft.com/office/drawing/2014/main" id="{C6CA4744-3601-DA48-BEEF-76C2DC288771}"/>
              </a:ext>
            </a:extLst>
          </p:cNvPr>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Vers les impacts locaux (rapport DRIAS)</a:t>
            </a:r>
          </a:p>
        </p:txBody>
      </p:sp>
      <p:sp>
        <p:nvSpPr>
          <p:cNvPr id="5" name="ZoneTexte 4">
            <a:extLst>
              <a:ext uri="{FF2B5EF4-FFF2-40B4-BE49-F238E27FC236}">
                <a16:creationId xmlns:a16="http://schemas.microsoft.com/office/drawing/2014/main" id="{CA8F629C-AC9C-AB41-8B4C-EFB2C71256A6}"/>
              </a:ext>
            </a:extLst>
          </p:cNvPr>
          <p:cNvSpPr txBox="1"/>
          <p:nvPr/>
        </p:nvSpPr>
        <p:spPr>
          <a:xfrm>
            <a:off x="166046" y="1013904"/>
            <a:ext cx="5715769" cy="1200329"/>
          </a:xfrm>
          <a:prstGeom prst="rect">
            <a:avLst/>
          </a:prstGeom>
          <a:noFill/>
        </p:spPr>
        <p:txBody>
          <a:bodyPr wrap="square" rtlCol="0">
            <a:spAutoFit/>
          </a:bodyPr>
          <a:lstStyle/>
          <a:p>
            <a:r>
              <a:rPr lang="fr-FR" sz="2400" b="1" dirty="0"/>
              <a:t>Sécheresses « météorologiques » estivales</a:t>
            </a:r>
            <a:r>
              <a:rPr lang="fr-FR" sz="2400" dirty="0"/>
              <a:t>:   </a:t>
            </a:r>
          </a:p>
          <a:p>
            <a:r>
              <a:rPr lang="fr-FR" sz="2400" i="1" dirty="0"/>
              <a:t>Jours secs consécutifs (= déficit du cumul de précipitations, pas de modèle de sol)</a:t>
            </a:r>
          </a:p>
        </p:txBody>
      </p:sp>
      <p:sp>
        <p:nvSpPr>
          <p:cNvPr id="4" name="ZoneTexte 3">
            <a:extLst>
              <a:ext uri="{FF2B5EF4-FFF2-40B4-BE49-F238E27FC236}">
                <a16:creationId xmlns:a16="http://schemas.microsoft.com/office/drawing/2014/main" id="{19111A05-E5B3-024E-80F3-E5755D7B5C5C}"/>
              </a:ext>
            </a:extLst>
          </p:cNvPr>
          <p:cNvSpPr txBox="1"/>
          <p:nvPr/>
        </p:nvSpPr>
        <p:spPr>
          <a:xfrm>
            <a:off x="4016510" y="2281405"/>
            <a:ext cx="2199641" cy="369332"/>
          </a:xfrm>
          <a:prstGeom prst="rect">
            <a:avLst/>
          </a:prstGeom>
          <a:noFill/>
        </p:spPr>
        <p:txBody>
          <a:bodyPr wrap="none" rtlCol="0">
            <a:spAutoFit/>
          </a:bodyPr>
          <a:lstStyle/>
          <a:p>
            <a:r>
              <a:rPr lang="fr-FR" b="1" i="1" dirty="0" err="1"/>
              <a:t>référence</a:t>
            </a:r>
            <a:r>
              <a:rPr lang="fr-FR" b="1" i="1" dirty="0"/>
              <a:t> 1976-2005 </a:t>
            </a:r>
            <a:endParaRPr lang="fr-FR" dirty="0"/>
          </a:p>
        </p:txBody>
      </p:sp>
      <p:pic>
        <p:nvPicPr>
          <p:cNvPr id="9" name="Image 8">
            <a:extLst>
              <a:ext uri="{FF2B5EF4-FFF2-40B4-BE49-F238E27FC236}">
                <a16:creationId xmlns:a16="http://schemas.microsoft.com/office/drawing/2014/main" id="{0ACD76EE-FD43-9C41-9964-EF63AF384474}"/>
              </a:ext>
            </a:extLst>
          </p:cNvPr>
          <p:cNvPicPr>
            <a:picLocks noChangeAspect="1"/>
          </p:cNvPicPr>
          <p:nvPr/>
        </p:nvPicPr>
        <p:blipFill>
          <a:blip r:embed="rId3"/>
          <a:stretch>
            <a:fillRect/>
          </a:stretch>
        </p:blipFill>
        <p:spPr>
          <a:xfrm>
            <a:off x="548489" y="3305891"/>
            <a:ext cx="8293457" cy="297055"/>
          </a:xfrm>
          <a:prstGeom prst="rect">
            <a:avLst/>
          </a:prstGeom>
        </p:spPr>
      </p:pic>
      <p:sp>
        <p:nvSpPr>
          <p:cNvPr id="12" name="ZoneTexte 11">
            <a:extLst>
              <a:ext uri="{FF2B5EF4-FFF2-40B4-BE49-F238E27FC236}">
                <a16:creationId xmlns:a16="http://schemas.microsoft.com/office/drawing/2014/main" id="{D18A0C5E-3CE3-B34A-AF95-69C95A089D36}"/>
              </a:ext>
            </a:extLst>
          </p:cNvPr>
          <p:cNvSpPr txBox="1"/>
          <p:nvPr/>
        </p:nvSpPr>
        <p:spPr>
          <a:xfrm>
            <a:off x="5563304" y="3772935"/>
            <a:ext cx="583814" cy="369332"/>
          </a:xfrm>
          <a:prstGeom prst="rect">
            <a:avLst/>
          </a:prstGeom>
          <a:noFill/>
        </p:spPr>
        <p:txBody>
          <a:bodyPr wrap="none" rtlCol="0">
            <a:spAutoFit/>
          </a:bodyPr>
          <a:lstStyle/>
          <a:p>
            <a:r>
              <a:rPr lang="fr-FR" dirty="0"/>
              <a:t>50%</a:t>
            </a:r>
          </a:p>
        </p:txBody>
      </p:sp>
      <p:sp>
        <p:nvSpPr>
          <p:cNvPr id="13" name="ZoneTexte 12">
            <a:extLst>
              <a:ext uri="{FF2B5EF4-FFF2-40B4-BE49-F238E27FC236}">
                <a16:creationId xmlns:a16="http://schemas.microsoft.com/office/drawing/2014/main" id="{62801D99-3A5E-5548-9F9E-D2536BF2807E}"/>
              </a:ext>
            </a:extLst>
          </p:cNvPr>
          <p:cNvSpPr txBox="1"/>
          <p:nvPr/>
        </p:nvSpPr>
        <p:spPr>
          <a:xfrm>
            <a:off x="7878651" y="3788825"/>
            <a:ext cx="583814" cy="369332"/>
          </a:xfrm>
          <a:prstGeom prst="rect">
            <a:avLst/>
          </a:prstGeom>
          <a:noFill/>
        </p:spPr>
        <p:txBody>
          <a:bodyPr wrap="none" rtlCol="0">
            <a:spAutoFit/>
          </a:bodyPr>
          <a:lstStyle/>
          <a:p>
            <a:r>
              <a:rPr lang="fr-FR" dirty="0"/>
              <a:t>95%</a:t>
            </a:r>
          </a:p>
        </p:txBody>
      </p:sp>
      <p:sp>
        <p:nvSpPr>
          <p:cNvPr id="14" name="ZoneTexte 13">
            <a:extLst>
              <a:ext uri="{FF2B5EF4-FFF2-40B4-BE49-F238E27FC236}">
                <a16:creationId xmlns:a16="http://schemas.microsoft.com/office/drawing/2014/main" id="{0B6AB8CC-8277-C240-A904-1CC725433A3B}"/>
              </a:ext>
            </a:extLst>
          </p:cNvPr>
          <p:cNvSpPr txBox="1"/>
          <p:nvPr/>
        </p:nvSpPr>
        <p:spPr>
          <a:xfrm>
            <a:off x="3364977" y="3788825"/>
            <a:ext cx="466794" cy="369332"/>
          </a:xfrm>
          <a:prstGeom prst="rect">
            <a:avLst/>
          </a:prstGeom>
          <a:noFill/>
        </p:spPr>
        <p:txBody>
          <a:bodyPr wrap="none" rtlCol="0">
            <a:spAutoFit/>
          </a:bodyPr>
          <a:lstStyle/>
          <a:p>
            <a:r>
              <a:rPr lang="fr-FR" dirty="0"/>
              <a:t>5%</a:t>
            </a:r>
          </a:p>
        </p:txBody>
      </p:sp>
      <p:pic>
        <p:nvPicPr>
          <p:cNvPr id="2" name="Image 1">
            <a:extLst>
              <a:ext uri="{FF2B5EF4-FFF2-40B4-BE49-F238E27FC236}">
                <a16:creationId xmlns:a16="http://schemas.microsoft.com/office/drawing/2014/main" id="{1AFC2E52-A808-3049-AAF5-79744B973CAA}"/>
              </a:ext>
            </a:extLst>
          </p:cNvPr>
          <p:cNvPicPr>
            <a:picLocks noChangeAspect="1"/>
          </p:cNvPicPr>
          <p:nvPr/>
        </p:nvPicPr>
        <p:blipFill>
          <a:blip r:embed="rId4"/>
          <a:stretch>
            <a:fillRect/>
          </a:stretch>
        </p:blipFill>
        <p:spPr>
          <a:xfrm>
            <a:off x="6180369" y="904588"/>
            <a:ext cx="1859758" cy="1866620"/>
          </a:xfrm>
          <a:prstGeom prst="rect">
            <a:avLst/>
          </a:prstGeom>
        </p:spPr>
      </p:pic>
      <p:pic>
        <p:nvPicPr>
          <p:cNvPr id="7" name="Image 6">
            <a:extLst>
              <a:ext uri="{FF2B5EF4-FFF2-40B4-BE49-F238E27FC236}">
                <a16:creationId xmlns:a16="http://schemas.microsoft.com/office/drawing/2014/main" id="{8A20BFB9-B580-5C42-AFF6-F5D2A6CE3F58}"/>
              </a:ext>
            </a:extLst>
          </p:cNvPr>
          <p:cNvPicPr>
            <a:picLocks noChangeAspect="1"/>
          </p:cNvPicPr>
          <p:nvPr/>
        </p:nvPicPr>
        <p:blipFill>
          <a:blip r:embed="rId5"/>
          <a:stretch>
            <a:fillRect/>
          </a:stretch>
        </p:blipFill>
        <p:spPr>
          <a:xfrm>
            <a:off x="5305803" y="2763196"/>
            <a:ext cx="3570470" cy="447427"/>
          </a:xfrm>
          <a:prstGeom prst="rect">
            <a:avLst/>
          </a:prstGeom>
        </p:spPr>
      </p:pic>
    </p:spTree>
    <p:extLst>
      <p:ext uri="{BB962C8B-B14F-4D97-AF65-F5344CB8AC3E}">
        <p14:creationId xmlns:p14="http://schemas.microsoft.com/office/powerpoint/2010/main" val="2335536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B0C315E-2840-1E41-B8BA-5BAA7EEDB436}"/>
              </a:ext>
            </a:extLst>
          </p:cNvPr>
          <p:cNvSpPr txBox="1"/>
          <p:nvPr/>
        </p:nvSpPr>
        <p:spPr>
          <a:xfrm>
            <a:off x="844056" y="1266094"/>
            <a:ext cx="7455887" cy="3622530"/>
          </a:xfrm>
          <a:prstGeom prst="rect">
            <a:avLst/>
          </a:prstGeom>
          <a:noFill/>
        </p:spPr>
        <p:txBody>
          <a:bodyPr wrap="none" rtlCol="0">
            <a:spAutoFit/>
          </a:bodyPr>
          <a:lstStyle/>
          <a:p>
            <a:pPr marL="342900" indent="-342900">
              <a:lnSpc>
                <a:spcPct val="300000"/>
              </a:lnSpc>
              <a:buFont typeface="+mj-lt"/>
              <a:buAutoNum type="arabicPeriod"/>
            </a:pPr>
            <a:r>
              <a:rPr lang="fr-FR" sz="2000" dirty="0"/>
              <a:t>La perturbation anthropique : CO</a:t>
            </a:r>
            <a:r>
              <a:rPr lang="fr-FR" sz="2000" baseline="-25000" dirty="0"/>
              <a:t>2</a:t>
            </a:r>
            <a:r>
              <a:rPr lang="fr-FR" sz="2000" dirty="0"/>
              <a:t>, effet de serre et réchauffement</a:t>
            </a:r>
          </a:p>
          <a:p>
            <a:pPr marL="342900" indent="-342900">
              <a:lnSpc>
                <a:spcPct val="300000"/>
              </a:lnSpc>
              <a:buFont typeface="+mj-lt"/>
              <a:buAutoNum type="arabicPeriod"/>
            </a:pPr>
            <a:r>
              <a:rPr lang="fr-FR" sz="2000" dirty="0"/>
              <a:t>Ce qu’on peut calculer sur le 21</a:t>
            </a:r>
            <a:r>
              <a:rPr lang="fr-FR" sz="2000" baseline="30000" dirty="0"/>
              <a:t>ème</a:t>
            </a:r>
            <a:r>
              <a:rPr lang="fr-FR" sz="2000" dirty="0"/>
              <a:t> siècle, en particulier en France</a:t>
            </a:r>
          </a:p>
          <a:p>
            <a:pPr marL="342900" indent="-342900">
              <a:lnSpc>
                <a:spcPct val="300000"/>
              </a:lnSpc>
              <a:buFont typeface="+mj-lt"/>
              <a:buAutoNum type="arabicPeriod"/>
            </a:pPr>
            <a:r>
              <a:rPr lang="fr-FR" sz="2000" dirty="0">
                <a:solidFill>
                  <a:srgbClr val="FF0000"/>
                </a:solidFill>
              </a:rPr>
              <a:t>La perspective géologique</a:t>
            </a:r>
          </a:p>
          <a:p>
            <a:pPr marL="342900" indent="-342900">
              <a:lnSpc>
                <a:spcPct val="300000"/>
              </a:lnSpc>
              <a:buFont typeface="+mj-lt"/>
              <a:buAutoNum type="arabicPeriod"/>
            </a:pPr>
            <a:r>
              <a:rPr lang="fr-FR" sz="2000" dirty="0"/>
              <a:t>Ce qu’on peut imaginer pour se faire peur</a:t>
            </a:r>
          </a:p>
        </p:txBody>
      </p:sp>
    </p:spTree>
    <p:extLst>
      <p:ext uri="{BB962C8B-B14F-4D97-AF65-F5344CB8AC3E}">
        <p14:creationId xmlns:p14="http://schemas.microsoft.com/office/powerpoint/2010/main" val="2051183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130300"/>
            <a:ext cx="8566150" cy="275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9122" name="Oval 4"/>
          <p:cNvSpPr>
            <a:spLocks noChangeArrowheads="1"/>
          </p:cNvSpPr>
          <p:nvPr/>
        </p:nvSpPr>
        <p:spPr bwMode="auto">
          <a:xfrm>
            <a:off x="8348663" y="2728913"/>
            <a:ext cx="76200" cy="76200"/>
          </a:xfrm>
          <a:prstGeom prst="ellipse">
            <a:avLst/>
          </a:prstGeom>
          <a:solidFill>
            <a:srgbClr val="F51415"/>
          </a:solidFill>
          <a:ln w="9525">
            <a:solidFill>
              <a:schemeClr val="tx1"/>
            </a:solidFill>
            <a:round/>
            <a:headEnd/>
            <a:tailEnd/>
          </a:ln>
        </p:spPr>
        <p:txBody>
          <a:bodyPr wrap="none" anchor="ctr"/>
          <a:lstStyle/>
          <a:p>
            <a:endParaRPr lang="fr-FR"/>
          </a:p>
        </p:txBody>
      </p:sp>
      <p:sp>
        <p:nvSpPr>
          <p:cNvPr id="389123" name="Oval 5"/>
          <p:cNvSpPr>
            <a:spLocks noChangeArrowheads="1"/>
          </p:cNvSpPr>
          <p:nvPr/>
        </p:nvSpPr>
        <p:spPr bwMode="auto">
          <a:xfrm>
            <a:off x="8348663" y="2528888"/>
            <a:ext cx="76200" cy="76200"/>
          </a:xfrm>
          <a:prstGeom prst="ellipse">
            <a:avLst/>
          </a:prstGeom>
          <a:solidFill>
            <a:srgbClr val="F51415"/>
          </a:solidFill>
          <a:ln w="9525">
            <a:solidFill>
              <a:schemeClr val="tx1"/>
            </a:solidFill>
            <a:round/>
            <a:headEnd/>
            <a:tailEnd/>
          </a:ln>
        </p:spPr>
        <p:txBody>
          <a:bodyPr wrap="none" anchor="ctr"/>
          <a:lstStyle/>
          <a:p>
            <a:endParaRPr lang="fr-FR"/>
          </a:p>
        </p:txBody>
      </p:sp>
      <p:sp>
        <p:nvSpPr>
          <p:cNvPr id="389124" name="Oval 6"/>
          <p:cNvSpPr>
            <a:spLocks noChangeArrowheads="1"/>
          </p:cNvSpPr>
          <p:nvPr/>
        </p:nvSpPr>
        <p:spPr bwMode="auto">
          <a:xfrm>
            <a:off x="8348663" y="2286000"/>
            <a:ext cx="76200" cy="76200"/>
          </a:xfrm>
          <a:prstGeom prst="ellipse">
            <a:avLst/>
          </a:prstGeom>
          <a:solidFill>
            <a:srgbClr val="F51415"/>
          </a:solidFill>
          <a:ln w="9525">
            <a:solidFill>
              <a:schemeClr val="tx1"/>
            </a:solidFill>
            <a:round/>
            <a:headEnd/>
            <a:tailEnd/>
          </a:ln>
        </p:spPr>
        <p:txBody>
          <a:bodyPr wrap="none" anchor="ctr"/>
          <a:lstStyle/>
          <a:p>
            <a:endParaRPr lang="fr-FR"/>
          </a:p>
        </p:txBody>
      </p:sp>
      <p:sp>
        <p:nvSpPr>
          <p:cNvPr id="389125" name="Rectangle 7"/>
          <p:cNvSpPr>
            <a:spLocks noChangeArrowheads="1"/>
          </p:cNvSpPr>
          <p:nvPr/>
        </p:nvSpPr>
        <p:spPr bwMode="auto">
          <a:xfrm>
            <a:off x="8158163" y="2695575"/>
            <a:ext cx="152400" cy="762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fr-FR"/>
          </a:p>
        </p:txBody>
      </p:sp>
      <p:sp>
        <p:nvSpPr>
          <p:cNvPr id="389126" name="Rectangle 8"/>
          <p:cNvSpPr>
            <a:spLocks noChangeArrowheads="1"/>
          </p:cNvSpPr>
          <p:nvPr/>
        </p:nvSpPr>
        <p:spPr bwMode="auto">
          <a:xfrm>
            <a:off x="8153400" y="2514600"/>
            <a:ext cx="152400" cy="762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fr-FR"/>
          </a:p>
        </p:txBody>
      </p:sp>
      <p:sp>
        <p:nvSpPr>
          <p:cNvPr id="389127" name="Text Box 9"/>
          <p:cNvSpPr txBox="1">
            <a:spLocks noChangeArrowheads="1"/>
          </p:cNvSpPr>
          <p:nvPr/>
        </p:nvSpPr>
        <p:spPr bwMode="auto">
          <a:xfrm>
            <a:off x="7891463" y="2628900"/>
            <a:ext cx="523875" cy="2746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b="1">
                <a:solidFill>
                  <a:srgbClr val="F51415"/>
                </a:solidFill>
              </a:rPr>
              <a:t>2050</a:t>
            </a:r>
          </a:p>
        </p:txBody>
      </p:sp>
      <p:sp>
        <p:nvSpPr>
          <p:cNvPr id="389128" name="Text Box 10"/>
          <p:cNvSpPr txBox="1">
            <a:spLocks noChangeArrowheads="1"/>
          </p:cNvSpPr>
          <p:nvPr/>
        </p:nvSpPr>
        <p:spPr bwMode="auto">
          <a:xfrm>
            <a:off x="7886700" y="2392363"/>
            <a:ext cx="523875" cy="2746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b="1">
                <a:solidFill>
                  <a:srgbClr val="F51415"/>
                </a:solidFill>
              </a:rPr>
              <a:t>2100</a:t>
            </a:r>
          </a:p>
        </p:txBody>
      </p:sp>
      <p:sp>
        <p:nvSpPr>
          <p:cNvPr id="389129" name="Text Box 11"/>
          <p:cNvSpPr txBox="1">
            <a:spLocks noChangeArrowheads="1"/>
          </p:cNvSpPr>
          <p:nvPr/>
        </p:nvSpPr>
        <p:spPr bwMode="auto">
          <a:xfrm>
            <a:off x="7891463" y="2133600"/>
            <a:ext cx="523875" cy="2746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b="1">
                <a:solidFill>
                  <a:srgbClr val="F51415"/>
                </a:solidFill>
              </a:rPr>
              <a:t>2500</a:t>
            </a:r>
          </a:p>
        </p:txBody>
      </p:sp>
      <p:sp>
        <p:nvSpPr>
          <p:cNvPr id="389130" name="Text Box 12"/>
          <p:cNvSpPr txBox="1">
            <a:spLocks noChangeArrowheads="1"/>
          </p:cNvSpPr>
          <p:nvPr/>
        </p:nvSpPr>
        <p:spPr bwMode="auto">
          <a:xfrm>
            <a:off x="5105400" y="2362200"/>
            <a:ext cx="1143000" cy="338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a:solidFill>
                  <a:srgbClr val="F51415"/>
                </a:solidFill>
              </a:rPr>
              <a:t>Greenland</a:t>
            </a:r>
          </a:p>
        </p:txBody>
      </p:sp>
      <p:sp>
        <p:nvSpPr>
          <p:cNvPr id="389131" name="Line 13"/>
          <p:cNvSpPr>
            <a:spLocks noChangeShapeType="1"/>
          </p:cNvSpPr>
          <p:nvPr/>
        </p:nvSpPr>
        <p:spPr bwMode="auto">
          <a:xfrm flipH="1">
            <a:off x="4705350" y="2547938"/>
            <a:ext cx="457200" cy="195262"/>
          </a:xfrm>
          <a:prstGeom prst="line">
            <a:avLst/>
          </a:prstGeom>
          <a:noFill/>
          <a:ln w="38100">
            <a:solidFill>
              <a:srgbClr val="F51415"/>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389132" name="Text Box 14"/>
          <p:cNvSpPr txBox="1">
            <a:spLocks noChangeArrowheads="1"/>
          </p:cNvSpPr>
          <p:nvPr/>
        </p:nvSpPr>
        <p:spPr bwMode="auto">
          <a:xfrm>
            <a:off x="3943350" y="1873250"/>
            <a:ext cx="1096963" cy="338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a:solidFill>
                  <a:srgbClr val="F51415"/>
                </a:solidFill>
              </a:rPr>
              <a:t>Antarctica</a:t>
            </a:r>
          </a:p>
        </p:txBody>
      </p:sp>
      <p:sp>
        <p:nvSpPr>
          <p:cNvPr id="389133" name="Line 15"/>
          <p:cNvSpPr>
            <a:spLocks noChangeShapeType="1"/>
          </p:cNvSpPr>
          <p:nvPr/>
        </p:nvSpPr>
        <p:spPr bwMode="auto">
          <a:xfrm flipH="1">
            <a:off x="3098800" y="2057400"/>
            <a:ext cx="863600" cy="309563"/>
          </a:xfrm>
          <a:prstGeom prst="line">
            <a:avLst/>
          </a:prstGeom>
          <a:noFill/>
          <a:ln w="38100">
            <a:solidFill>
              <a:srgbClr val="F51415"/>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389134" name="Line 16"/>
          <p:cNvSpPr>
            <a:spLocks noChangeShapeType="1"/>
          </p:cNvSpPr>
          <p:nvPr/>
        </p:nvSpPr>
        <p:spPr bwMode="auto">
          <a:xfrm flipH="1">
            <a:off x="3606800" y="2133600"/>
            <a:ext cx="381000" cy="304800"/>
          </a:xfrm>
          <a:prstGeom prst="line">
            <a:avLst/>
          </a:prstGeom>
          <a:noFill/>
          <a:ln w="38100">
            <a:solidFill>
              <a:srgbClr val="F51415"/>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389135" name="Rectangle 17"/>
          <p:cNvSpPr>
            <a:spLocks noChangeArrowheads="1"/>
          </p:cNvSpPr>
          <p:nvPr/>
        </p:nvSpPr>
        <p:spPr bwMode="auto">
          <a:xfrm>
            <a:off x="3257550" y="5181600"/>
            <a:ext cx="3977254"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fr-FR" altLang="ja-JP" sz="2800" dirty="0"/>
              <a:t>3</a:t>
            </a:r>
            <a:r>
              <a:rPr lang="fr-FR" altLang="ja-JP" sz="2800" baseline="30000" dirty="0"/>
              <a:t>e</a:t>
            </a:r>
            <a:r>
              <a:rPr lang="fr-FR" altLang="ja-JP" sz="2800" dirty="0"/>
              <a:t> millénaire: + 2 – 5 ?? °C</a:t>
            </a:r>
            <a:endParaRPr lang="fr-FR" sz="2800" dirty="0"/>
          </a:p>
        </p:txBody>
      </p:sp>
      <p:sp>
        <p:nvSpPr>
          <p:cNvPr id="389137" name="Line 19"/>
          <p:cNvSpPr>
            <a:spLocks noChangeShapeType="1"/>
          </p:cNvSpPr>
          <p:nvPr/>
        </p:nvSpPr>
        <p:spPr bwMode="auto">
          <a:xfrm flipH="1">
            <a:off x="4724399" y="2528888"/>
            <a:ext cx="3624263" cy="2652712"/>
          </a:xfrm>
          <a:prstGeom prst="line">
            <a:avLst/>
          </a:prstGeom>
          <a:noFill/>
          <a:ln w="57150">
            <a:solidFill>
              <a:srgbClr val="F51415"/>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19" name="Text Box 4"/>
          <p:cNvSpPr txBox="1">
            <a:spLocks noChangeArrowheads="1"/>
          </p:cNvSpPr>
          <p:nvPr/>
        </p:nvSpPr>
        <p:spPr bwMode="auto">
          <a:xfrm>
            <a:off x="381000" y="228600"/>
            <a:ext cx="8382000" cy="598488"/>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fr-FR" sz="3200" dirty="0">
                <a:latin typeface="Times" charset="0"/>
              </a:rPr>
              <a:t>Une petite histoire du climat</a:t>
            </a:r>
          </a:p>
        </p:txBody>
      </p:sp>
    </p:spTree>
    <p:extLst>
      <p:ext uri="{BB962C8B-B14F-4D97-AF65-F5344CB8AC3E}">
        <p14:creationId xmlns:p14="http://schemas.microsoft.com/office/powerpoint/2010/main" val="2637733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40932" y="2560878"/>
            <a:ext cx="1212511" cy="346249"/>
          </a:xfrm>
          <a:prstGeom prst="rect">
            <a:avLst/>
          </a:prstGeom>
          <a:noFill/>
        </p:spPr>
        <p:txBody>
          <a:bodyPr wrap="none" lIns="68580" tIns="34290" rIns="68580" bIns="34290" rtlCol="0">
            <a:spAutoFit/>
          </a:bodyPr>
          <a:lstStyle/>
          <a:p>
            <a:r>
              <a:rPr lang="fr-FR" dirty="0" err="1"/>
              <a:t>Pleistocène</a:t>
            </a:r>
            <a:endParaRPr lang="fr-FR" dirty="0"/>
          </a:p>
        </p:txBody>
      </p:sp>
      <p:sp>
        <p:nvSpPr>
          <p:cNvPr id="6" name="ZoneTexte 5"/>
          <p:cNvSpPr txBox="1"/>
          <p:nvPr/>
        </p:nvSpPr>
        <p:spPr>
          <a:xfrm>
            <a:off x="4132321" y="2578616"/>
            <a:ext cx="1029769" cy="346249"/>
          </a:xfrm>
          <a:prstGeom prst="rect">
            <a:avLst/>
          </a:prstGeom>
          <a:noFill/>
        </p:spPr>
        <p:txBody>
          <a:bodyPr wrap="none" lIns="68580" tIns="34290" rIns="68580" bIns="34290" rtlCol="0">
            <a:spAutoFit/>
          </a:bodyPr>
          <a:lstStyle/>
          <a:p>
            <a:r>
              <a:rPr lang="fr-FR" dirty="0"/>
              <a:t>Holocène</a:t>
            </a:r>
          </a:p>
        </p:txBody>
      </p:sp>
      <p:sp>
        <p:nvSpPr>
          <p:cNvPr id="7" name="ZoneTexte 6"/>
          <p:cNvSpPr txBox="1"/>
          <p:nvPr/>
        </p:nvSpPr>
        <p:spPr>
          <a:xfrm>
            <a:off x="6693794" y="3118495"/>
            <a:ext cx="1708545" cy="2285241"/>
          </a:xfrm>
          <a:prstGeom prst="rect">
            <a:avLst/>
          </a:prstGeom>
          <a:noFill/>
        </p:spPr>
        <p:txBody>
          <a:bodyPr wrap="none" lIns="68580" tIns="34290" rIns="68580" bIns="34290" rtlCol="0">
            <a:spAutoFit/>
          </a:bodyPr>
          <a:lstStyle/>
          <a:p>
            <a:r>
              <a:rPr lang="fr-FR" dirty="0" err="1"/>
              <a:t>Psychozoïc</a:t>
            </a:r>
            <a:endParaRPr lang="fr-FR" dirty="0"/>
          </a:p>
          <a:p>
            <a:endParaRPr lang="fr-FR" dirty="0"/>
          </a:p>
          <a:p>
            <a:r>
              <a:rPr lang="fr-FR" i="1" dirty="0" err="1"/>
              <a:t>Molysmocène</a:t>
            </a:r>
            <a:endParaRPr lang="fr-FR" i="1" dirty="0"/>
          </a:p>
          <a:p>
            <a:r>
              <a:rPr lang="fr-FR" i="1" dirty="0"/>
              <a:t>(= </a:t>
            </a:r>
            <a:r>
              <a:rPr lang="fr-FR" i="1" dirty="0" err="1"/>
              <a:t>Poubellien</a:t>
            </a:r>
            <a:r>
              <a:rPr lang="fr-FR" i="1" dirty="0"/>
              <a:t>)</a:t>
            </a:r>
          </a:p>
          <a:p>
            <a:r>
              <a:rPr lang="is-IS" i="1" dirty="0"/>
              <a:t>…</a:t>
            </a:r>
          </a:p>
          <a:p>
            <a:endParaRPr lang="fr-FR" dirty="0"/>
          </a:p>
          <a:p>
            <a:r>
              <a:rPr lang="fr-FR" i="1" dirty="0"/>
              <a:t>Anti-carbonifère </a:t>
            </a:r>
          </a:p>
          <a:p>
            <a:endParaRPr lang="fr-FR" dirty="0"/>
          </a:p>
        </p:txBody>
      </p:sp>
      <p:sp>
        <p:nvSpPr>
          <p:cNvPr id="8" name="ZoneTexte 7"/>
          <p:cNvSpPr txBox="1"/>
          <p:nvPr/>
        </p:nvSpPr>
        <p:spPr>
          <a:xfrm>
            <a:off x="6307335" y="2557260"/>
            <a:ext cx="1482393" cy="346249"/>
          </a:xfrm>
          <a:prstGeom prst="rect">
            <a:avLst/>
          </a:prstGeom>
          <a:noFill/>
        </p:spPr>
        <p:txBody>
          <a:bodyPr wrap="none" lIns="68580" tIns="34290" rIns="68580" bIns="34290" rtlCol="0">
            <a:spAutoFit/>
          </a:bodyPr>
          <a:lstStyle/>
          <a:p>
            <a:r>
              <a:rPr lang="fr-FR" dirty="0" err="1"/>
              <a:t>Anthropocène</a:t>
            </a:r>
            <a:endParaRPr lang="fr-FR" dirty="0"/>
          </a:p>
        </p:txBody>
      </p:sp>
      <p:cxnSp>
        <p:nvCxnSpPr>
          <p:cNvPr id="11" name="Connecteur droit avec flèche 10">
            <a:extLst>
              <a:ext uri="{FF2B5EF4-FFF2-40B4-BE49-F238E27FC236}">
                <a16:creationId xmlns:a16="http://schemas.microsoft.com/office/drawing/2014/main" id="{09A7F7B1-A492-234E-8713-245E98CACD59}"/>
              </a:ext>
            </a:extLst>
          </p:cNvPr>
          <p:cNvCxnSpPr>
            <a:cxnSpLocks/>
          </p:cNvCxnSpPr>
          <p:nvPr/>
        </p:nvCxnSpPr>
        <p:spPr>
          <a:xfrm>
            <a:off x="3571180" y="2976376"/>
            <a:ext cx="1982129"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C46A38B-1B24-EE43-9B83-45ABBB24E072}"/>
              </a:ext>
            </a:extLst>
          </p:cNvPr>
          <p:cNvCxnSpPr>
            <a:cxnSpLocks/>
          </p:cNvCxnSpPr>
          <p:nvPr/>
        </p:nvCxnSpPr>
        <p:spPr>
          <a:xfrm>
            <a:off x="894887" y="2976376"/>
            <a:ext cx="2305513" cy="0"/>
          </a:xfrm>
          <a:prstGeom prst="straightConnector1">
            <a:avLst/>
          </a:prstGeom>
          <a:ln w="508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18E4A54F-0180-7341-9A87-51A6587BFF1D}"/>
              </a:ext>
            </a:extLst>
          </p:cNvPr>
          <p:cNvCxnSpPr>
            <a:cxnSpLocks/>
          </p:cNvCxnSpPr>
          <p:nvPr/>
        </p:nvCxnSpPr>
        <p:spPr>
          <a:xfrm>
            <a:off x="5709426" y="2976376"/>
            <a:ext cx="2522963" cy="0"/>
          </a:xfrm>
          <a:prstGeom prst="straightConnector1">
            <a:avLst/>
          </a:prstGeom>
          <a:ln w="50800">
            <a:headEnd type="triangle"/>
            <a:tailEnd type="none"/>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3"/>
          <a:stretch>
            <a:fillRect/>
          </a:stretch>
        </p:blipFill>
        <p:spPr>
          <a:xfrm>
            <a:off x="1167591" y="3094096"/>
            <a:ext cx="5050596" cy="2489183"/>
          </a:xfrm>
          <a:prstGeom prst="rect">
            <a:avLst/>
          </a:prstGeom>
        </p:spPr>
      </p:pic>
      <p:cxnSp>
        <p:nvCxnSpPr>
          <p:cNvPr id="13" name="Connecteur droit avec flèche 12">
            <a:extLst>
              <a:ext uri="{FF2B5EF4-FFF2-40B4-BE49-F238E27FC236}">
                <a16:creationId xmlns:a16="http://schemas.microsoft.com/office/drawing/2014/main" id="{2C46A38B-1B24-EE43-9B83-45ABBB24E072}"/>
              </a:ext>
            </a:extLst>
          </p:cNvPr>
          <p:cNvCxnSpPr>
            <a:cxnSpLocks/>
          </p:cNvCxnSpPr>
          <p:nvPr/>
        </p:nvCxnSpPr>
        <p:spPr>
          <a:xfrm>
            <a:off x="2646679" y="5680484"/>
            <a:ext cx="2522963" cy="0"/>
          </a:xfrm>
          <a:prstGeom prst="straightConnector1">
            <a:avLst/>
          </a:prstGeom>
          <a:ln w="508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270385" y="5583279"/>
            <a:ext cx="1386405" cy="346249"/>
          </a:xfrm>
          <a:prstGeom prst="rect">
            <a:avLst/>
          </a:prstGeom>
          <a:noFill/>
        </p:spPr>
        <p:txBody>
          <a:bodyPr wrap="none" lIns="68580" tIns="34290" rIns="68580" bIns="34290" rtlCol="0">
            <a:spAutoFit/>
          </a:bodyPr>
          <a:lstStyle/>
          <a:p>
            <a:r>
              <a:rPr lang="fr-FR" dirty="0"/>
              <a:t>Temps (</a:t>
            </a:r>
            <a:r>
              <a:rPr lang="fr-FR" dirty="0" err="1"/>
              <a:t>kyBP</a:t>
            </a:r>
            <a:r>
              <a:rPr lang="fr-FR" dirty="0"/>
              <a:t>)</a:t>
            </a:r>
          </a:p>
        </p:txBody>
      </p:sp>
      <p:sp>
        <p:nvSpPr>
          <p:cNvPr id="16" name="Text Box 2">
            <a:extLst>
              <a:ext uri="{FF2B5EF4-FFF2-40B4-BE49-F238E27FC236}">
                <a16:creationId xmlns:a16="http://schemas.microsoft.com/office/drawing/2014/main" id="{C3B64B94-5CC7-9A47-A231-EAF71EDF48C9}"/>
              </a:ext>
            </a:extLst>
          </p:cNvPr>
          <p:cNvSpPr txBox="1">
            <a:spLocks noChangeArrowheads="1"/>
          </p:cNvSpPr>
          <p:nvPr/>
        </p:nvSpPr>
        <p:spPr bwMode="auto">
          <a:xfrm>
            <a:off x="425003" y="251658"/>
            <a:ext cx="8115300"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fr-FR" altLang="fr-FR" sz="2800" dirty="0">
                <a:latin typeface="Times" pitchFamily="2" charset="0"/>
              </a:rPr>
              <a:t>La transition actuelle EST une transition géologique</a:t>
            </a:r>
          </a:p>
        </p:txBody>
      </p:sp>
      <p:sp>
        <p:nvSpPr>
          <p:cNvPr id="18" name="ZoneTexte 17">
            <a:extLst>
              <a:ext uri="{FF2B5EF4-FFF2-40B4-BE49-F238E27FC236}">
                <a16:creationId xmlns:a16="http://schemas.microsoft.com/office/drawing/2014/main" id="{54388274-5CCB-AE4E-A42B-E64ABE36F28A}"/>
              </a:ext>
            </a:extLst>
          </p:cNvPr>
          <p:cNvSpPr txBox="1"/>
          <p:nvPr/>
        </p:nvSpPr>
        <p:spPr>
          <a:xfrm>
            <a:off x="425003" y="1215509"/>
            <a:ext cx="7971290" cy="1177245"/>
          </a:xfrm>
          <a:prstGeom prst="rect">
            <a:avLst/>
          </a:prstGeom>
          <a:noFill/>
        </p:spPr>
        <p:txBody>
          <a:bodyPr wrap="square" lIns="68580" tIns="34290" rIns="68580" bIns="34290" rtlCol="0">
            <a:spAutoFit/>
          </a:bodyPr>
          <a:lstStyle/>
          <a:p>
            <a:r>
              <a:rPr lang="fr-FR" b="1" dirty="0"/>
              <a:t>La transition actuelle sera (est déjà):</a:t>
            </a:r>
          </a:p>
          <a:p>
            <a:pPr marL="214313" indent="-214313">
              <a:buFontTx/>
              <a:buChar char="-"/>
            </a:pPr>
            <a:r>
              <a:rPr lang="fr-FR" b="1" dirty="0"/>
              <a:t>de grande amplitude</a:t>
            </a:r>
          </a:p>
          <a:p>
            <a:pPr marL="214313" indent="-214313">
              <a:buFontTx/>
              <a:buChar char="-"/>
            </a:pPr>
            <a:r>
              <a:rPr lang="fr-FR" b="1" dirty="0"/>
              <a:t>rapide</a:t>
            </a:r>
          </a:p>
          <a:p>
            <a:pPr marL="214313" indent="-214313">
              <a:buFontTx/>
              <a:buChar char="-"/>
            </a:pPr>
            <a:r>
              <a:rPr lang="fr-FR" b="1" dirty="0"/>
              <a:t>…</a:t>
            </a:r>
          </a:p>
        </p:txBody>
      </p:sp>
    </p:spTree>
    <p:extLst>
      <p:ext uri="{BB962C8B-B14F-4D97-AF65-F5344CB8AC3E}">
        <p14:creationId xmlns:p14="http://schemas.microsoft.com/office/powerpoint/2010/main" val="414551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53ADA35B-65E1-9A49-B10E-D121BB27C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805" y="806847"/>
            <a:ext cx="3731741" cy="5980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6021" name="Text Box 5">
            <a:extLst>
              <a:ext uri="{FF2B5EF4-FFF2-40B4-BE49-F238E27FC236}">
                <a16:creationId xmlns:a16="http://schemas.microsoft.com/office/drawing/2014/main" id="{71D8E473-70DE-8243-AB31-03C9C441DA49}"/>
              </a:ext>
            </a:extLst>
          </p:cNvPr>
          <p:cNvSpPr txBox="1">
            <a:spLocks noChangeArrowheads="1"/>
          </p:cNvSpPr>
          <p:nvPr/>
        </p:nvSpPr>
        <p:spPr bwMode="auto">
          <a:xfrm>
            <a:off x="5665362" y="6413981"/>
            <a:ext cx="1952522" cy="346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68580" tIns="34290" rIns="68580" bIns="34290">
            <a:spAutoFit/>
          </a:bodyPr>
          <a:lstStyle/>
          <a:p>
            <a:r>
              <a:rPr lang="en-US" altLang="fr-FR" dirty="0" err="1"/>
              <a:t>Zickfeld</a:t>
            </a:r>
            <a:r>
              <a:rPr lang="en-US" altLang="fr-FR" dirty="0"/>
              <a:t> et al., 2013</a:t>
            </a:r>
          </a:p>
        </p:txBody>
      </p:sp>
      <p:sp>
        <p:nvSpPr>
          <p:cNvPr id="16" name="Text Box 2">
            <a:extLst>
              <a:ext uri="{FF2B5EF4-FFF2-40B4-BE49-F238E27FC236}">
                <a16:creationId xmlns:a16="http://schemas.microsoft.com/office/drawing/2014/main" id="{9E013BA4-24C8-5040-8E80-3B7FBC98E781}"/>
              </a:ext>
            </a:extLst>
          </p:cNvPr>
          <p:cNvSpPr txBox="1">
            <a:spLocks noChangeArrowheads="1"/>
          </p:cNvSpPr>
          <p:nvPr/>
        </p:nvSpPr>
        <p:spPr bwMode="auto">
          <a:xfrm>
            <a:off x="425003" y="251658"/>
            <a:ext cx="8115300"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fr-FR" altLang="fr-FR" sz="2800" dirty="0">
                <a:latin typeface="Times" pitchFamily="2" charset="0"/>
              </a:rPr>
              <a:t>Au-delà du siècle ?</a:t>
            </a:r>
          </a:p>
        </p:txBody>
      </p:sp>
    </p:spTree>
    <p:extLst>
      <p:ext uri="{BB962C8B-B14F-4D97-AF65-F5344CB8AC3E}">
        <p14:creationId xmlns:p14="http://schemas.microsoft.com/office/powerpoint/2010/main" val="3577377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2CB570-148D-0E40-94D8-819C56C8BB05}"/>
              </a:ext>
            </a:extLst>
          </p:cNvPr>
          <p:cNvPicPr>
            <a:picLocks noChangeAspect="1"/>
          </p:cNvPicPr>
          <p:nvPr/>
        </p:nvPicPr>
        <p:blipFill>
          <a:blip r:embed="rId2"/>
          <a:stretch>
            <a:fillRect/>
          </a:stretch>
        </p:blipFill>
        <p:spPr>
          <a:xfrm>
            <a:off x="1318055" y="1588303"/>
            <a:ext cx="6853880" cy="4205634"/>
          </a:xfrm>
          <a:prstGeom prst="rect">
            <a:avLst/>
          </a:prstGeom>
        </p:spPr>
      </p:pic>
      <p:sp>
        <p:nvSpPr>
          <p:cNvPr id="6" name="Text Box 2">
            <a:extLst>
              <a:ext uri="{FF2B5EF4-FFF2-40B4-BE49-F238E27FC236}">
                <a16:creationId xmlns:a16="http://schemas.microsoft.com/office/drawing/2014/main" id="{043F0439-AD41-1046-97A1-71353D99C3BE}"/>
              </a:ext>
            </a:extLst>
          </p:cNvPr>
          <p:cNvSpPr txBox="1">
            <a:spLocks noChangeArrowheads="1"/>
          </p:cNvSpPr>
          <p:nvPr/>
        </p:nvSpPr>
        <p:spPr bwMode="auto">
          <a:xfrm>
            <a:off x="425003" y="251658"/>
            <a:ext cx="8115300"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fr-FR" altLang="fr-FR" sz="2800" dirty="0">
                <a:latin typeface="Times" pitchFamily="2" charset="0"/>
              </a:rPr>
              <a:t>Au-delà du siècle ?</a:t>
            </a:r>
          </a:p>
        </p:txBody>
      </p:sp>
      <p:cxnSp>
        <p:nvCxnSpPr>
          <p:cNvPr id="3" name="Connecteur droit avec flèche 2">
            <a:extLst>
              <a:ext uri="{FF2B5EF4-FFF2-40B4-BE49-F238E27FC236}">
                <a16:creationId xmlns:a16="http://schemas.microsoft.com/office/drawing/2014/main" id="{DF90396D-2AD0-7148-8AF3-732D56CF5E17}"/>
              </a:ext>
            </a:extLst>
          </p:cNvPr>
          <p:cNvCxnSpPr/>
          <p:nvPr/>
        </p:nvCxnSpPr>
        <p:spPr>
          <a:xfrm flipH="1">
            <a:off x="3465871" y="5906729"/>
            <a:ext cx="2824316" cy="0"/>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3708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6BEB6600-7E6B-D745-88FE-AD6E073B2B3A}"/>
              </a:ext>
            </a:extLst>
          </p:cNvPr>
          <p:cNvSpPr txBox="1">
            <a:spLocks noChangeArrowheads="1"/>
          </p:cNvSpPr>
          <p:nvPr/>
        </p:nvSpPr>
        <p:spPr bwMode="auto">
          <a:xfrm>
            <a:off x="425003" y="251658"/>
            <a:ext cx="8115300"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fr-FR" altLang="fr-FR" sz="2800" dirty="0">
                <a:latin typeface="Times" pitchFamily="2" charset="0"/>
              </a:rPr>
              <a:t>La transition actuelle EST une transition géologique</a:t>
            </a:r>
          </a:p>
        </p:txBody>
      </p:sp>
      <p:sp>
        <p:nvSpPr>
          <p:cNvPr id="5" name="ZoneTexte 4">
            <a:extLst>
              <a:ext uri="{FF2B5EF4-FFF2-40B4-BE49-F238E27FC236}">
                <a16:creationId xmlns:a16="http://schemas.microsoft.com/office/drawing/2014/main" id="{D889FC7A-4344-C94E-90E0-B4B32CF37CDA}"/>
              </a:ext>
            </a:extLst>
          </p:cNvPr>
          <p:cNvSpPr txBox="1"/>
          <p:nvPr/>
        </p:nvSpPr>
        <p:spPr>
          <a:xfrm>
            <a:off x="425003" y="1215509"/>
            <a:ext cx="7971290" cy="1269578"/>
          </a:xfrm>
          <a:prstGeom prst="rect">
            <a:avLst/>
          </a:prstGeom>
          <a:noFill/>
        </p:spPr>
        <p:txBody>
          <a:bodyPr wrap="square" lIns="68580" tIns="34290" rIns="68580" bIns="34290" rtlCol="0">
            <a:spAutoFit/>
          </a:bodyPr>
          <a:lstStyle/>
          <a:p>
            <a:r>
              <a:rPr lang="fr-FR" b="1" dirty="0"/>
              <a:t>La transition actuelle sera (est déjà):</a:t>
            </a:r>
          </a:p>
          <a:p>
            <a:pPr marL="214313" indent="-214313">
              <a:buFontTx/>
              <a:buChar char="-"/>
            </a:pPr>
            <a:r>
              <a:rPr lang="fr-FR" b="1" dirty="0"/>
              <a:t>de grande amplitude</a:t>
            </a:r>
          </a:p>
          <a:p>
            <a:pPr marL="214313" indent="-214313">
              <a:buFontTx/>
              <a:buChar char="-"/>
            </a:pPr>
            <a:r>
              <a:rPr lang="fr-FR" b="1" dirty="0"/>
              <a:t>rapide</a:t>
            </a:r>
          </a:p>
          <a:p>
            <a:pPr marL="214313" indent="-214313">
              <a:buFontTx/>
              <a:buChar char="-"/>
            </a:pPr>
            <a:r>
              <a:rPr lang="fr-FR" b="1" dirty="0"/>
              <a:t>… et</a:t>
            </a:r>
            <a:r>
              <a:rPr lang="fr-FR" sz="2400" b="1" dirty="0"/>
              <a:t> </a:t>
            </a:r>
            <a:r>
              <a:rPr lang="fr-FR" sz="2400" b="1" dirty="0">
                <a:solidFill>
                  <a:srgbClr val="FF0000"/>
                </a:solidFill>
              </a:rPr>
              <a:t>irréversible … </a:t>
            </a:r>
            <a:r>
              <a:rPr lang="fr-FR" b="1" dirty="0"/>
              <a:t>à l’échelle de nos sociétés humaines</a:t>
            </a:r>
          </a:p>
        </p:txBody>
      </p:sp>
      <p:sp>
        <p:nvSpPr>
          <p:cNvPr id="23" name="Arc 22">
            <a:extLst>
              <a:ext uri="{FF2B5EF4-FFF2-40B4-BE49-F238E27FC236}">
                <a16:creationId xmlns:a16="http://schemas.microsoft.com/office/drawing/2014/main" id="{B9663A67-3691-6043-9B4C-28B5A8B98CF0}"/>
              </a:ext>
            </a:extLst>
          </p:cNvPr>
          <p:cNvSpPr/>
          <p:nvPr/>
        </p:nvSpPr>
        <p:spPr>
          <a:xfrm rot="10800000">
            <a:off x="5815154" y="3403862"/>
            <a:ext cx="2647373" cy="1120696"/>
          </a:xfrm>
          <a:prstGeom prst="arc">
            <a:avLst>
              <a:gd name="adj1" fmla="val 16200000"/>
              <a:gd name="adj2" fmla="val 21583669"/>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6" name="Image 5">
            <a:extLst>
              <a:ext uri="{FF2B5EF4-FFF2-40B4-BE49-F238E27FC236}">
                <a16:creationId xmlns:a16="http://schemas.microsoft.com/office/drawing/2014/main" id="{6DB82804-4E1B-114F-B724-3013DF5E882A}"/>
              </a:ext>
            </a:extLst>
          </p:cNvPr>
          <p:cNvPicPr>
            <a:picLocks noChangeAspect="1"/>
          </p:cNvPicPr>
          <p:nvPr/>
        </p:nvPicPr>
        <p:blipFill rotWithShape="1">
          <a:blip r:embed="rId2"/>
          <a:srcRect t="51928"/>
          <a:stretch/>
        </p:blipFill>
        <p:spPr>
          <a:xfrm>
            <a:off x="2984490" y="2916589"/>
            <a:ext cx="2990542" cy="1953406"/>
          </a:xfrm>
          <a:prstGeom prst="rect">
            <a:avLst/>
          </a:prstGeom>
        </p:spPr>
      </p:pic>
      <p:pic>
        <p:nvPicPr>
          <p:cNvPr id="7" name="Image 6">
            <a:extLst>
              <a:ext uri="{FF2B5EF4-FFF2-40B4-BE49-F238E27FC236}">
                <a16:creationId xmlns:a16="http://schemas.microsoft.com/office/drawing/2014/main" id="{A5DAF961-63D0-4F43-9E0D-A1AA41EFD136}"/>
              </a:ext>
            </a:extLst>
          </p:cNvPr>
          <p:cNvPicPr>
            <a:picLocks noChangeAspect="1"/>
          </p:cNvPicPr>
          <p:nvPr/>
        </p:nvPicPr>
        <p:blipFill rotWithShape="1">
          <a:blip r:embed="rId2"/>
          <a:srcRect b="48072"/>
          <a:stretch/>
        </p:blipFill>
        <p:spPr>
          <a:xfrm>
            <a:off x="216020" y="2860374"/>
            <a:ext cx="3111641" cy="1895101"/>
          </a:xfrm>
          <a:prstGeom prst="rect">
            <a:avLst/>
          </a:prstGeom>
        </p:spPr>
      </p:pic>
      <p:cxnSp>
        <p:nvCxnSpPr>
          <p:cNvPr id="9" name="Connecteur droit 8">
            <a:extLst>
              <a:ext uri="{FF2B5EF4-FFF2-40B4-BE49-F238E27FC236}">
                <a16:creationId xmlns:a16="http://schemas.microsoft.com/office/drawing/2014/main" id="{ABBF4D92-F442-6F4D-9B61-4B76DAF0FFFA}"/>
              </a:ext>
            </a:extLst>
          </p:cNvPr>
          <p:cNvCxnSpPr>
            <a:cxnSpLocks/>
          </p:cNvCxnSpPr>
          <p:nvPr/>
        </p:nvCxnSpPr>
        <p:spPr>
          <a:xfrm>
            <a:off x="496996" y="3730036"/>
            <a:ext cx="6724185"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FB6239F8-F663-084D-BDAF-BF80D051C151}"/>
              </a:ext>
            </a:extLst>
          </p:cNvPr>
          <p:cNvSpPr txBox="1"/>
          <p:nvPr/>
        </p:nvSpPr>
        <p:spPr>
          <a:xfrm>
            <a:off x="7304816" y="3542467"/>
            <a:ext cx="1839184" cy="323165"/>
          </a:xfrm>
          <a:prstGeom prst="rect">
            <a:avLst/>
          </a:prstGeom>
          <a:noFill/>
        </p:spPr>
        <p:txBody>
          <a:bodyPr wrap="square" rtlCol="0">
            <a:spAutoFit/>
          </a:bodyPr>
          <a:lstStyle/>
          <a:p>
            <a:r>
              <a:rPr lang="fr-FR" sz="1500" dirty="0"/>
              <a:t>Aujourd’hui   (</a:t>
            </a:r>
            <a:r>
              <a:rPr lang="fr-FR" sz="1500" b="1" dirty="0">
                <a:solidFill>
                  <a:srgbClr val="FF0000"/>
                </a:solidFill>
              </a:rPr>
              <a:t>50%</a:t>
            </a:r>
            <a:r>
              <a:rPr lang="fr-FR" sz="1500" dirty="0"/>
              <a:t>)</a:t>
            </a:r>
          </a:p>
        </p:txBody>
      </p:sp>
      <p:cxnSp>
        <p:nvCxnSpPr>
          <p:cNvPr id="11" name="Connecteur droit 10">
            <a:extLst>
              <a:ext uri="{FF2B5EF4-FFF2-40B4-BE49-F238E27FC236}">
                <a16:creationId xmlns:a16="http://schemas.microsoft.com/office/drawing/2014/main" id="{1D2003FB-D18D-534A-899E-6D4BE4FFD231}"/>
              </a:ext>
            </a:extLst>
          </p:cNvPr>
          <p:cNvCxnSpPr>
            <a:cxnSpLocks/>
          </p:cNvCxnSpPr>
          <p:nvPr/>
        </p:nvCxnSpPr>
        <p:spPr>
          <a:xfrm>
            <a:off x="2507776" y="4103602"/>
            <a:ext cx="4713405"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EB77D652-788A-A648-B211-C66525A48E9A}"/>
              </a:ext>
            </a:extLst>
          </p:cNvPr>
          <p:cNvSpPr txBox="1"/>
          <p:nvPr/>
        </p:nvSpPr>
        <p:spPr>
          <a:xfrm>
            <a:off x="7296453" y="3953560"/>
            <a:ext cx="1738968" cy="323165"/>
          </a:xfrm>
          <a:prstGeom prst="rect">
            <a:avLst/>
          </a:prstGeom>
          <a:noFill/>
        </p:spPr>
        <p:txBody>
          <a:bodyPr wrap="square" rtlCol="0">
            <a:spAutoFit/>
          </a:bodyPr>
          <a:lstStyle/>
          <a:p>
            <a:r>
              <a:rPr lang="fr-FR" sz="1200" dirty="0"/>
              <a:t>~</a:t>
            </a:r>
            <a:r>
              <a:rPr lang="fr-FR" sz="1500" dirty="0"/>
              <a:t> 500 ans        (</a:t>
            </a:r>
            <a:r>
              <a:rPr lang="fr-FR" sz="1500" b="1" dirty="0">
                <a:solidFill>
                  <a:srgbClr val="FF0000"/>
                </a:solidFill>
              </a:rPr>
              <a:t>25%</a:t>
            </a:r>
            <a:r>
              <a:rPr lang="fr-FR" sz="1500" dirty="0"/>
              <a:t>)</a:t>
            </a:r>
          </a:p>
        </p:txBody>
      </p:sp>
      <p:cxnSp>
        <p:nvCxnSpPr>
          <p:cNvPr id="16" name="Connecteur droit 15">
            <a:extLst>
              <a:ext uri="{FF2B5EF4-FFF2-40B4-BE49-F238E27FC236}">
                <a16:creationId xmlns:a16="http://schemas.microsoft.com/office/drawing/2014/main" id="{9039315F-0740-3C4E-9779-7BEC64F7B4AB}"/>
              </a:ext>
            </a:extLst>
          </p:cNvPr>
          <p:cNvCxnSpPr>
            <a:cxnSpLocks/>
          </p:cNvCxnSpPr>
          <p:nvPr/>
        </p:nvCxnSpPr>
        <p:spPr>
          <a:xfrm>
            <a:off x="6547926" y="4435350"/>
            <a:ext cx="756890"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2C3F48E6-A64F-A84D-9270-F7429FC38ADA}"/>
              </a:ext>
            </a:extLst>
          </p:cNvPr>
          <p:cNvSpPr txBox="1"/>
          <p:nvPr/>
        </p:nvSpPr>
        <p:spPr>
          <a:xfrm>
            <a:off x="5975032" y="2985691"/>
            <a:ext cx="1145789" cy="369332"/>
          </a:xfrm>
          <a:prstGeom prst="rect">
            <a:avLst/>
          </a:prstGeom>
          <a:noFill/>
          <a:ln>
            <a:solidFill>
              <a:schemeClr val="tx1"/>
            </a:solidFill>
          </a:ln>
        </p:spPr>
        <p:txBody>
          <a:bodyPr wrap="square" rtlCol="0">
            <a:spAutoFit/>
          </a:bodyPr>
          <a:lstStyle/>
          <a:p>
            <a:endParaRPr lang="fr-FR" dirty="0"/>
          </a:p>
        </p:txBody>
      </p:sp>
      <p:sp>
        <p:nvSpPr>
          <p:cNvPr id="24" name="ZoneTexte 23">
            <a:extLst>
              <a:ext uri="{FF2B5EF4-FFF2-40B4-BE49-F238E27FC236}">
                <a16:creationId xmlns:a16="http://schemas.microsoft.com/office/drawing/2014/main" id="{47183717-EBBA-E540-94EE-2E67D10FD83A}"/>
              </a:ext>
            </a:extLst>
          </p:cNvPr>
          <p:cNvSpPr txBox="1"/>
          <p:nvPr/>
        </p:nvSpPr>
        <p:spPr>
          <a:xfrm>
            <a:off x="6015707" y="4526758"/>
            <a:ext cx="569387" cy="230832"/>
          </a:xfrm>
          <a:prstGeom prst="rect">
            <a:avLst/>
          </a:prstGeom>
          <a:noFill/>
        </p:spPr>
        <p:txBody>
          <a:bodyPr wrap="none" rtlCol="0">
            <a:spAutoFit/>
          </a:bodyPr>
          <a:lstStyle/>
          <a:p>
            <a:r>
              <a:rPr lang="fr-FR" sz="900" dirty="0"/>
              <a:t>100,000</a:t>
            </a:r>
          </a:p>
        </p:txBody>
      </p:sp>
      <p:sp>
        <p:nvSpPr>
          <p:cNvPr id="25" name="ZoneTexte 24">
            <a:extLst>
              <a:ext uri="{FF2B5EF4-FFF2-40B4-BE49-F238E27FC236}">
                <a16:creationId xmlns:a16="http://schemas.microsoft.com/office/drawing/2014/main" id="{BC61772F-5014-4E47-A481-5419A2001A9D}"/>
              </a:ext>
            </a:extLst>
          </p:cNvPr>
          <p:cNvSpPr txBox="1"/>
          <p:nvPr/>
        </p:nvSpPr>
        <p:spPr>
          <a:xfrm>
            <a:off x="6835322" y="4523837"/>
            <a:ext cx="659155" cy="230832"/>
          </a:xfrm>
          <a:prstGeom prst="rect">
            <a:avLst/>
          </a:prstGeom>
          <a:noFill/>
        </p:spPr>
        <p:txBody>
          <a:bodyPr wrap="none" rtlCol="0">
            <a:spAutoFit/>
          </a:bodyPr>
          <a:lstStyle/>
          <a:p>
            <a:r>
              <a:rPr lang="fr-FR" sz="900" dirty="0"/>
              <a:t>1,000,000</a:t>
            </a:r>
          </a:p>
        </p:txBody>
      </p:sp>
      <p:sp>
        <p:nvSpPr>
          <p:cNvPr id="27" name="ZoneTexte 26">
            <a:extLst>
              <a:ext uri="{FF2B5EF4-FFF2-40B4-BE49-F238E27FC236}">
                <a16:creationId xmlns:a16="http://schemas.microsoft.com/office/drawing/2014/main" id="{265654EC-277C-2F47-88F1-14EA089F9FE6}"/>
              </a:ext>
            </a:extLst>
          </p:cNvPr>
          <p:cNvSpPr txBox="1"/>
          <p:nvPr/>
        </p:nvSpPr>
        <p:spPr>
          <a:xfrm>
            <a:off x="7356321" y="4374111"/>
            <a:ext cx="1738967" cy="323165"/>
          </a:xfrm>
          <a:prstGeom prst="rect">
            <a:avLst/>
          </a:prstGeom>
          <a:noFill/>
        </p:spPr>
        <p:txBody>
          <a:bodyPr wrap="square" rtlCol="0">
            <a:spAutoFit/>
          </a:bodyPr>
          <a:lstStyle/>
          <a:p>
            <a:r>
              <a:rPr lang="fr-FR" sz="1200" dirty="0"/>
              <a:t>&gt;</a:t>
            </a:r>
            <a:r>
              <a:rPr lang="fr-FR" sz="1500" dirty="0"/>
              <a:t> 100 000 ans (</a:t>
            </a:r>
            <a:r>
              <a:rPr lang="fr-FR" sz="1100" b="1" dirty="0">
                <a:solidFill>
                  <a:srgbClr val="FF0000"/>
                </a:solidFill>
              </a:rPr>
              <a:t>~ </a:t>
            </a:r>
            <a:r>
              <a:rPr lang="fr-FR" sz="1500" b="1" dirty="0">
                <a:solidFill>
                  <a:srgbClr val="FF0000"/>
                </a:solidFill>
              </a:rPr>
              <a:t>0%</a:t>
            </a:r>
            <a:r>
              <a:rPr lang="fr-FR" sz="1500" dirty="0"/>
              <a:t>)</a:t>
            </a:r>
          </a:p>
        </p:txBody>
      </p:sp>
      <p:sp>
        <p:nvSpPr>
          <p:cNvPr id="29" name="ZoneTexte 28">
            <a:extLst>
              <a:ext uri="{FF2B5EF4-FFF2-40B4-BE49-F238E27FC236}">
                <a16:creationId xmlns:a16="http://schemas.microsoft.com/office/drawing/2014/main" id="{0550B7E7-FBA7-8B4E-BA9E-B85561B83111}"/>
              </a:ext>
            </a:extLst>
          </p:cNvPr>
          <p:cNvSpPr txBox="1"/>
          <p:nvPr/>
        </p:nvSpPr>
        <p:spPr>
          <a:xfrm>
            <a:off x="588544" y="4958638"/>
            <a:ext cx="7685977" cy="300083"/>
          </a:xfrm>
          <a:prstGeom prst="rect">
            <a:avLst/>
          </a:prstGeom>
          <a:noFill/>
        </p:spPr>
        <p:txBody>
          <a:bodyPr wrap="square" lIns="68580" tIns="34290" rIns="68580" bIns="34290" rtlCol="0">
            <a:spAutoFit/>
          </a:bodyPr>
          <a:lstStyle/>
          <a:p>
            <a:r>
              <a:rPr lang="fr-FR" sz="1500" dirty="0"/>
              <a:t>La décroissance (lente!) de la fraction atmosphérique du CO</a:t>
            </a:r>
            <a:r>
              <a:rPr lang="fr-FR" sz="1500" baseline="-25000" dirty="0"/>
              <a:t>2</a:t>
            </a:r>
            <a:r>
              <a:rPr lang="fr-FR" sz="1500" dirty="0"/>
              <a:t> anthropique (d’après IPCC 2014)</a:t>
            </a:r>
            <a:endParaRPr lang="fr-FR" sz="1500" baseline="-25000" dirty="0"/>
          </a:p>
        </p:txBody>
      </p:sp>
      <p:sp>
        <p:nvSpPr>
          <p:cNvPr id="30" name="ZoneTexte 29">
            <a:extLst>
              <a:ext uri="{FF2B5EF4-FFF2-40B4-BE49-F238E27FC236}">
                <a16:creationId xmlns:a16="http://schemas.microsoft.com/office/drawing/2014/main" id="{4DB64773-DC3A-4C4B-82C4-974AD9666099}"/>
              </a:ext>
            </a:extLst>
          </p:cNvPr>
          <p:cNvSpPr txBox="1"/>
          <p:nvPr/>
        </p:nvSpPr>
        <p:spPr>
          <a:xfrm>
            <a:off x="6048802" y="3071446"/>
            <a:ext cx="1231896" cy="407804"/>
          </a:xfrm>
          <a:prstGeom prst="rect">
            <a:avLst/>
          </a:prstGeom>
          <a:solidFill>
            <a:schemeClr val="tx2">
              <a:lumMod val="60000"/>
              <a:lumOff val="40000"/>
            </a:schemeClr>
          </a:solidFill>
        </p:spPr>
        <p:txBody>
          <a:bodyPr wrap="square" lIns="68580" tIns="34290" rIns="68580" bIns="34290" rtlCol="0">
            <a:spAutoFit/>
          </a:bodyPr>
          <a:lstStyle/>
          <a:p>
            <a:r>
              <a:rPr lang="fr-FR" sz="1100" dirty="0">
                <a:solidFill>
                  <a:schemeClr val="bg1"/>
                </a:solidFill>
              </a:rPr>
              <a:t>Erosion des silicates</a:t>
            </a:r>
          </a:p>
        </p:txBody>
      </p:sp>
      <p:cxnSp>
        <p:nvCxnSpPr>
          <p:cNvPr id="19" name="Connecteur droit 18">
            <a:extLst>
              <a:ext uri="{FF2B5EF4-FFF2-40B4-BE49-F238E27FC236}">
                <a16:creationId xmlns:a16="http://schemas.microsoft.com/office/drawing/2014/main" id="{F04093FA-C0C2-A14F-80CD-739748537014}"/>
              </a:ext>
            </a:extLst>
          </p:cNvPr>
          <p:cNvCxnSpPr>
            <a:cxnSpLocks/>
          </p:cNvCxnSpPr>
          <p:nvPr/>
        </p:nvCxnSpPr>
        <p:spPr>
          <a:xfrm>
            <a:off x="5828032" y="4294636"/>
            <a:ext cx="1406027"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E9E5A572-122B-8247-80B5-74C6146389F5}"/>
              </a:ext>
            </a:extLst>
          </p:cNvPr>
          <p:cNvSpPr txBox="1"/>
          <p:nvPr/>
        </p:nvSpPr>
        <p:spPr>
          <a:xfrm>
            <a:off x="7307185" y="4144594"/>
            <a:ext cx="1738968" cy="323165"/>
          </a:xfrm>
          <a:prstGeom prst="rect">
            <a:avLst/>
          </a:prstGeom>
          <a:noFill/>
        </p:spPr>
        <p:txBody>
          <a:bodyPr wrap="square" rtlCol="0">
            <a:spAutoFit/>
          </a:bodyPr>
          <a:lstStyle/>
          <a:p>
            <a:r>
              <a:rPr lang="fr-FR" sz="1200" dirty="0"/>
              <a:t>~</a:t>
            </a:r>
            <a:r>
              <a:rPr lang="fr-FR" sz="1500" dirty="0"/>
              <a:t> 10000 ans    (</a:t>
            </a:r>
            <a:r>
              <a:rPr lang="fr-FR" sz="1500" b="1" dirty="0">
                <a:solidFill>
                  <a:srgbClr val="FF0000"/>
                </a:solidFill>
              </a:rPr>
              <a:t>15%</a:t>
            </a:r>
            <a:r>
              <a:rPr lang="fr-FR" sz="1500" dirty="0"/>
              <a:t>)</a:t>
            </a:r>
          </a:p>
        </p:txBody>
      </p:sp>
    </p:spTree>
    <p:extLst>
      <p:ext uri="{BB962C8B-B14F-4D97-AF65-F5344CB8AC3E}">
        <p14:creationId xmlns:p14="http://schemas.microsoft.com/office/powerpoint/2010/main" val="3527016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957A7D0-581D-004A-8D8F-64F994561AC2}"/>
              </a:ext>
            </a:extLst>
          </p:cNvPr>
          <p:cNvPicPr>
            <a:picLocks noChangeAspect="1"/>
          </p:cNvPicPr>
          <p:nvPr/>
        </p:nvPicPr>
        <p:blipFill>
          <a:blip r:embed="rId2"/>
          <a:stretch>
            <a:fillRect/>
          </a:stretch>
        </p:blipFill>
        <p:spPr>
          <a:xfrm>
            <a:off x="1940560" y="3286403"/>
            <a:ext cx="6654800" cy="2495550"/>
          </a:xfrm>
          <a:prstGeom prst="rect">
            <a:avLst/>
          </a:prstGeom>
        </p:spPr>
      </p:pic>
      <p:pic>
        <p:nvPicPr>
          <p:cNvPr id="5" name="Image 4">
            <a:extLst>
              <a:ext uri="{FF2B5EF4-FFF2-40B4-BE49-F238E27FC236}">
                <a16:creationId xmlns:a16="http://schemas.microsoft.com/office/drawing/2014/main" id="{BFEC4C7C-6887-1C47-BD23-1748D2A241B0}"/>
              </a:ext>
            </a:extLst>
          </p:cNvPr>
          <p:cNvPicPr>
            <a:picLocks noChangeAspect="1"/>
          </p:cNvPicPr>
          <p:nvPr/>
        </p:nvPicPr>
        <p:blipFill>
          <a:blip r:embed="rId3"/>
          <a:stretch>
            <a:fillRect/>
          </a:stretch>
        </p:blipFill>
        <p:spPr>
          <a:xfrm>
            <a:off x="305752" y="1748320"/>
            <a:ext cx="4746308" cy="1538084"/>
          </a:xfrm>
          <a:prstGeom prst="rect">
            <a:avLst/>
          </a:prstGeom>
        </p:spPr>
      </p:pic>
      <p:sp>
        <p:nvSpPr>
          <p:cNvPr id="6" name="ZoneTexte 5">
            <a:extLst>
              <a:ext uri="{FF2B5EF4-FFF2-40B4-BE49-F238E27FC236}">
                <a16:creationId xmlns:a16="http://schemas.microsoft.com/office/drawing/2014/main" id="{A1FDEBD3-2D4D-9541-B825-C33214620A71}"/>
              </a:ext>
            </a:extLst>
          </p:cNvPr>
          <p:cNvSpPr txBox="1"/>
          <p:nvPr/>
        </p:nvSpPr>
        <p:spPr>
          <a:xfrm>
            <a:off x="305754" y="1076047"/>
            <a:ext cx="5745419" cy="623248"/>
          </a:xfrm>
          <a:prstGeom prst="rect">
            <a:avLst/>
          </a:prstGeom>
          <a:noFill/>
        </p:spPr>
        <p:txBody>
          <a:bodyPr wrap="none" lIns="68580" tIns="34290" rIns="68580" bIns="34290" rtlCol="0">
            <a:spAutoFit/>
          </a:bodyPr>
          <a:lstStyle/>
          <a:p>
            <a:r>
              <a:rPr lang="fr-FR" dirty="0"/>
              <a:t>Source : </a:t>
            </a:r>
            <a:r>
              <a:rPr lang="fr-FR" dirty="0">
                <a:hlinkClick r:id="rId4"/>
              </a:rPr>
              <a:t>https://fr.wikipedia.org/wiki/Gaz_à_effet_de_serre</a:t>
            </a:r>
            <a:endParaRPr lang="fr-FR" dirty="0"/>
          </a:p>
          <a:p>
            <a:r>
              <a:rPr lang="fr-FR" dirty="0"/>
              <a:t>Mercredi 6/01/2021</a:t>
            </a:r>
          </a:p>
        </p:txBody>
      </p:sp>
      <p:sp>
        <p:nvSpPr>
          <p:cNvPr id="7" name="Ellipse 6">
            <a:extLst>
              <a:ext uri="{FF2B5EF4-FFF2-40B4-BE49-F238E27FC236}">
                <a16:creationId xmlns:a16="http://schemas.microsoft.com/office/drawing/2014/main" id="{F3A867D6-123A-5646-BD08-EFCB6D8453F5}"/>
              </a:ext>
            </a:extLst>
          </p:cNvPr>
          <p:cNvSpPr/>
          <p:nvPr/>
        </p:nvSpPr>
        <p:spPr>
          <a:xfrm>
            <a:off x="6690362" y="4050031"/>
            <a:ext cx="600317" cy="29555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8" name="Ellipse 7">
            <a:extLst>
              <a:ext uri="{FF2B5EF4-FFF2-40B4-BE49-F238E27FC236}">
                <a16:creationId xmlns:a16="http://schemas.microsoft.com/office/drawing/2014/main" id="{83586304-FEC0-134D-B1A5-A22169C9E9BB}"/>
              </a:ext>
            </a:extLst>
          </p:cNvPr>
          <p:cNvSpPr/>
          <p:nvPr/>
        </p:nvSpPr>
        <p:spPr>
          <a:xfrm>
            <a:off x="7825742" y="3592832"/>
            <a:ext cx="600317" cy="29555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9" name="ZoneTexte 8">
            <a:extLst>
              <a:ext uri="{FF2B5EF4-FFF2-40B4-BE49-F238E27FC236}">
                <a16:creationId xmlns:a16="http://schemas.microsoft.com/office/drawing/2014/main" id="{30D89B61-92CA-4D49-893B-D802A95BFDC5}"/>
              </a:ext>
            </a:extLst>
          </p:cNvPr>
          <p:cNvSpPr txBox="1"/>
          <p:nvPr/>
        </p:nvSpPr>
        <p:spPr>
          <a:xfrm>
            <a:off x="6828954" y="2688360"/>
            <a:ext cx="885242" cy="438581"/>
          </a:xfrm>
          <a:prstGeom prst="rect">
            <a:avLst/>
          </a:prstGeom>
          <a:noFill/>
        </p:spPr>
        <p:txBody>
          <a:bodyPr wrap="none" lIns="68580" tIns="34290" rIns="68580" bIns="34290" rtlCol="0">
            <a:spAutoFit/>
          </a:bodyPr>
          <a:lstStyle/>
          <a:p>
            <a:r>
              <a:rPr lang="fr-FR" sz="2400" dirty="0">
                <a:solidFill>
                  <a:srgbClr val="FF0000"/>
                </a:solidFill>
              </a:rPr>
              <a:t>Faux !</a:t>
            </a:r>
          </a:p>
        </p:txBody>
      </p:sp>
      <p:cxnSp>
        <p:nvCxnSpPr>
          <p:cNvPr id="11" name="Connecteur droit avec flèche 10">
            <a:extLst>
              <a:ext uri="{FF2B5EF4-FFF2-40B4-BE49-F238E27FC236}">
                <a16:creationId xmlns:a16="http://schemas.microsoft.com/office/drawing/2014/main" id="{C295D923-0C94-5E4F-AD8D-735AE72696C6}"/>
              </a:ext>
            </a:extLst>
          </p:cNvPr>
          <p:cNvCxnSpPr>
            <a:cxnSpLocks/>
          </p:cNvCxnSpPr>
          <p:nvPr/>
        </p:nvCxnSpPr>
        <p:spPr>
          <a:xfrm flipH="1">
            <a:off x="7162802" y="3126940"/>
            <a:ext cx="127877" cy="90785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2">
            <a:extLst>
              <a:ext uri="{FF2B5EF4-FFF2-40B4-BE49-F238E27FC236}">
                <a16:creationId xmlns:a16="http://schemas.microsoft.com/office/drawing/2014/main" id="{3494F71C-312B-7742-9938-E00FC2776D8C}"/>
              </a:ext>
            </a:extLst>
          </p:cNvPr>
          <p:cNvSpPr txBox="1">
            <a:spLocks noChangeArrowheads="1"/>
          </p:cNvSpPr>
          <p:nvPr/>
        </p:nvSpPr>
        <p:spPr bwMode="auto">
          <a:xfrm>
            <a:off x="425003" y="251658"/>
            <a:ext cx="8115300"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fr-FR" altLang="fr-FR" sz="2800" dirty="0">
                <a:latin typeface="Times" pitchFamily="2" charset="0"/>
              </a:rPr>
              <a:t>ATTENTION – il y a de la « confusion »</a:t>
            </a:r>
          </a:p>
        </p:txBody>
      </p:sp>
    </p:spTree>
    <p:extLst>
      <p:ext uri="{BB962C8B-B14F-4D97-AF65-F5344CB8AC3E}">
        <p14:creationId xmlns:p14="http://schemas.microsoft.com/office/powerpoint/2010/main" val="1191269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48719"/>
            <a:ext cx="7020822" cy="43129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798" name="Text Box 6"/>
          <p:cNvSpPr txBox="1">
            <a:spLocks noChangeArrowheads="1"/>
          </p:cNvSpPr>
          <p:nvPr/>
        </p:nvSpPr>
        <p:spPr bwMode="auto">
          <a:xfrm>
            <a:off x="381000" y="228600"/>
            <a:ext cx="8382000" cy="598488"/>
          </a:xfrm>
          <a:prstGeom prst="rect">
            <a:avLst/>
          </a:prstGeom>
          <a:solidFill>
            <a:schemeClr val="bg1"/>
          </a:solidFill>
          <a:ln w="19050">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fr-FR" sz="3200" b="1">
                <a:latin typeface="Times" charset="0"/>
              </a:rPr>
              <a:t>Le cycle du carbone</a:t>
            </a:r>
          </a:p>
        </p:txBody>
      </p:sp>
      <p:sp>
        <p:nvSpPr>
          <p:cNvPr id="4" name="ZoneTexte 3">
            <a:extLst>
              <a:ext uri="{FF2B5EF4-FFF2-40B4-BE49-F238E27FC236}">
                <a16:creationId xmlns:a16="http://schemas.microsoft.com/office/drawing/2014/main" id="{532D2A56-23A0-624E-BB1E-6A2C4BB321D5}"/>
              </a:ext>
            </a:extLst>
          </p:cNvPr>
          <p:cNvSpPr txBox="1"/>
          <p:nvPr/>
        </p:nvSpPr>
        <p:spPr>
          <a:xfrm>
            <a:off x="2545529" y="5361639"/>
            <a:ext cx="3876536" cy="346249"/>
          </a:xfrm>
          <a:prstGeom prst="rect">
            <a:avLst/>
          </a:prstGeom>
          <a:noFill/>
        </p:spPr>
        <p:txBody>
          <a:bodyPr wrap="square" lIns="68580" tIns="34290" rIns="68580" bIns="34290" rtlCol="0">
            <a:spAutoFit/>
          </a:bodyPr>
          <a:lstStyle/>
          <a:p>
            <a:r>
              <a:rPr lang="fr-FR" dirty="0"/>
              <a:t>Temps de résidence = Réservoir/Flux</a:t>
            </a:r>
          </a:p>
        </p:txBody>
      </p:sp>
      <p:sp>
        <p:nvSpPr>
          <p:cNvPr id="5" name="ZoneTexte 4">
            <a:extLst>
              <a:ext uri="{FF2B5EF4-FFF2-40B4-BE49-F238E27FC236}">
                <a16:creationId xmlns:a16="http://schemas.microsoft.com/office/drawing/2014/main" id="{698C23B9-56C9-7641-86DE-CD0158780F15}"/>
              </a:ext>
            </a:extLst>
          </p:cNvPr>
          <p:cNvSpPr txBox="1"/>
          <p:nvPr/>
        </p:nvSpPr>
        <p:spPr>
          <a:xfrm>
            <a:off x="494026" y="5809281"/>
            <a:ext cx="6223864" cy="900246"/>
          </a:xfrm>
          <a:prstGeom prst="rect">
            <a:avLst/>
          </a:prstGeom>
          <a:noFill/>
        </p:spPr>
        <p:txBody>
          <a:bodyPr wrap="square" lIns="68580" tIns="34290" rIns="68580" bIns="34290" rtlCol="0">
            <a:spAutoFit/>
          </a:bodyPr>
          <a:lstStyle/>
          <a:p>
            <a:r>
              <a:rPr lang="fr-FR" dirty="0"/>
              <a:t>Temps de résidence atmosphère = 597/190  </a:t>
            </a:r>
            <a:r>
              <a:rPr lang="fr-FR" sz="1400" b="1" dirty="0"/>
              <a:t>~</a:t>
            </a:r>
            <a:r>
              <a:rPr lang="fr-FR" dirty="0"/>
              <a:t>  3 ans</a:t>
            </a:r>
          </a:p>
          <a:p>
            <a:r>
              <a:rPr lang="fr-FR" dirty="0"/>
              <a:t>Temps de résidence océan profond = 37100/101  </a:t>
            </a:r>
            <a:r>
              <a:rPr lang="fr-FR" sz="1400" b="1" dirty="0"/>
              <a:t>~</a:t>
            </a:r>
            <a:r>
              <a:rPr lang="fr-FR" dirty="0"/>
              <a:t> 400 ans</a:t>
            </a:r>
          </a:p>
          <a:p>
            <a:r>
              <a:rPr lang="fr-FR" dirty="0"/>
              <a:t>Temps de résidence surface terrestre = 40900/0.2  </a:t>
            </a:r>
            <a:r>
              <a:rPr lang="fr-FR" sz="1400" b="1" dirty="0"/>
              <a:t>~</a:t>
            </a:r>
            <a:r>
              <a:rPr lang="fr-FR" dirty="0"/>
              <a:t> 200 000 ans</a:t>
            </a:r>
          </a:p>
        </p:txBody>
      </p:sp>
    </p:spTree>
    <p:extLst>
      <p:ext uri="{BB962C8B-B14F-4D97-AF65-F5344CB8AC3E}">
        <p14:creationId xmlns:p14="http://schemas.microsoft.com/office/powerpoint/2010/main" val="980631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a:extLst>
              <a:ext uri="{FF2B5EF4-FFF2-40B4-BE49-F238E27FC236}">
                <a16:creationId xmlns:a16="http://schemas.microsoft.com/office/drawing/2014/main" id="{44592919-BEA7-D64C-BD53-1EE971B79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713" y="1845664"/>
            <a:ext cx="3202357" cy="37817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6020" name="Text Box 4">
            <a:extLst>
              <a:ext uri="{FF2B5EF4-FFF2-40B4-BE49-F238E27FC236}">
                <a16:creationId xmlns:a16="http://schemas.microsoft.com/office/drawing/2014/main" id="{9C8797E4-797E-4748-9278-2B4A4041FBE1}"/>
              </a:ext>
            </a:extLst>
          </p:cNvPr>
          <p:cNvSpPr txBox="1">
            <a:spLocks noChangeArrowheads="1"/>
          </p:cNvSpPr>
          <p:nvPr/>
        </p:nvSpPr>
        <p:spPr bwMode="auto">
          <a:xfrm>
            <a:off x="3349269" y="5627371"/>
            <a:ext cx="1592023" cy="3000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68580" tIns="34290" rIns="68580" bIns="34290">
            <a:spAutoFit/>
          </a:bodyPr>
          <a:lstStyle/>
          <a:p>
            <a:r>
              <a:rPr lang="en-US" altLang="fr-FR" sz="1500" dirty="0" err="1"/>
              <a:t>Zachos</a:t>
            </a:r>
            <a:r>
              <a:rPr lang="en-US" altLang="fr-FR" sz="1500" dirty="0"/>
              <a:t> et al., 2001</a:t>
            </a:r>
          </a:p>
        </p:txBody>
      </p:sp>
      <p:grpSp>
        <p:nvGrpSpPr>
          <p:cNvPr id="3" name="Groupe 2">
            <a:extLst>
              <a:ext uri="{FF2B5EF4-FFF2-40B4-BE49-F238E27FC236}">
                <a16:creationId xmlns:a16="http://schemas.microsoft.com/office/drawing/2014/main" id="{41410154-9ADA-AA4D-A822-D555EB351093}"/>
              </a:ext>
            </a:extLst>
          </p:cNvPr>
          <p:cNvGrpSpPr/>
          <p:nvPr/>
        </p:nvGrpSpPr>
        <p:grpSpPr>
          <a:xfrm>
            <a:off x="202447" y="1845665"/>
            <a:ext cx="1787221" cy="3271166"/>
            <a:chOff x="538480" y="998335"/>
            <a:chExt cx="2875280" cy="5262649"/>
          </a:xfrm>
        </p:grpSpPr>
        <p:pic>
          <p:nvPicPr>
            <p:cNvPr id="7" name="Picture 2">
              <a:extLst>
                <a:ext uri="{FF2B5EF4-FFF2-40B4-BE49-F238E27FC236}">
                  <a16:creationId xmlns:a16="http://schemas.microsoft.com/office/drawing/2014/main" id="{9A22823C-9329-9A48-9D57-6A2D512BE2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336"/>
            <a:stretch/>
          </p:blipFill>
          <p:spPr bwMode="auto">
            <a:xfrm>
              <a:off x="609600" y="998335"/>
              <a:ext cx="2804160" cy="52626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D55F5363-04EC-1A42-8A3C-DDB25F71B6B0}"/>
                </a:ext>
              </a:extLst>
            </p:cNvPr>
            <p:cNvSpPr/>
            <p:nvPr/>
          </p:nvSpPr>
          <p:spPr>
            <a:xfrm>
              <a:off x="538480" y="1341120"/>
              <a:ext cx="24384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0CA132F2-04CB-E242-A092-9D01983D8E00}"/>
              </a:ext>
            </a:extLst>
          </p:cNvPr>
          <p:cNvSpPr txBox="1"/>
          <p:nvPr/>
        </p:nvSpPr>
        <p:spPr>
          <a:xfrm>
            <a:off x="813068" y="948213"/>
            <a:ext cx="7517864" cy="300083"/>
          </a:xfrm>
          <a:prstGeom prst="rect">
            <a:avLst/>
          </a:prstGeom>
          <a:noFill/>
        </p:spPr>
        <p:txBody>
          <a:bodyPr wrap="square" lIns="68580" tIns="34290" rIns="68580" bIns="34290" rtlCol="0">
            <a:spAutoFit/>
          </a:bodyPr>
          <a:lstStyle/>
          <a:p>
            <a:r>
              <a:rPr lang="fr-FR" sz="1500" dirty="0"/>
              <a:t>…   des similitudes importantes avec la transition Paléocène-Eocène, il y a 55 millions d’années </a:t>
            </a:r>
          </a:p>
        </p:txBody>
      </p:sp>
      <p:sp>
        <p:nvSpPr>
          <p:cNvPr id="4" name="ZoneTexte 3">
            <a:extLst>
              <a:ext uri="{FF2B5EF4-FFF2-40B4-BE49-F238E27FC236}">
                <a16:creationId xmlns:a16="http://schemas.microsoft.com/office/drawing/2014/main" id="{94333A51-823B-0C46-B46A-ADB7F1C1CFB5}"/>
              </a:ext>
            </a:extLst>
          </p:cNvPr>
          <p:cNvSpPr txBox="1"/>
          <p:nvPr/>
        </p:nvSpPr>
        <p:spPr>
          <a:xfrm>
            <a:off x="5747912" y="3966973"/>
            <a:ext cx="3202358" cy="2285241"/>
          </a:xfrm>
          <a:prstGeom prst="rect">
            <a:avLst/>
          </a:prstGeom>
          <a:noFill/>
        </p:spPr>
        <p:txBody>
          <a:bodyPr wrap="square" lIns="68580" tIns="34290" rIns="68580" bIns="34290" rtlCol="0">
            <a:spAutoFit/>
          </a:bodyPr>
          <a:lstStyle/>
          <a:p>
            <a:pPr marL="214313" indent="-214313">
              <a:buFontTx/>
              <a:buChar char="-"/>
            </a:pPr>
            <a:r>
              <a:rPr lang="fr-FR" dirty="0"/>
              <a:t>extinction de nombreux foraminifères benthiques</a:t>
            </a:r>
          </a:p>
          <a:p>
            <a:pPr marL="214313" indent="-214313">
              <a:buFontTx/>
              <a:buChar char="-"/>
            </a:pPr>
            <a:endParaRPr lang="fr-FR" dirty="0"/>
          </a:p>
          <a:p>
            <a:pPr marL="214313" indent="-214313">
              <a:buFontTx/>
              <a:buChar char="-"/>
            </a:pPr>
            <a:r>
              <a:rPr lang="fr-FR" dirty="0"/>
              <a:t>renouvellement des mammifères terrestres, notamment:</a:t>
            </a:r>
          </a:p>
          <a:p>
            <a:pPr marL="214313" indent="-214313">
              <a:buFontTx/>
              <a:buChar char="-"/>
            </a:pPr>
            <a:endParaRPr lang="fr-FR" dirty="0"/>
          </a:p>
          <a:p>
            <a:pPr marL="214313" indent="-214313">
              <a:buFontTx/>
              <a:buChar char="-"/>
            </a:pPr>
            <a:r>
              <a:rPr lang="fr-FR" dirty="0"/>
              <a:t>diversification des primates</a:t>
            </a:r>
          </a:p>
        </p:txBody>
      </p:sp>
      <p:sp>
        <p:nvSpPr>
          <p:cNvPr id="12" name="ZoneTexte 11">
            <a:extLst>
              <a:ext uri="{FF2B5EF4-FFF2-40B4-BE49-F238E27FC236}">
                <a16:creationId xmlns:a16="http://schemas.microsoft.com/office/drawing/2014/main" id="{C6571B95-6413-9B41-9959-82AD2604FD0E}"/>
              </a:ext>
            </a:extLst>
          </p:cNvPr>
          <p:cNvSpPr txBox="1"/>
          <p:nvPr/>
        </p:nvSpPr>
        <p:spPr>
          <a:xfrm>
            <a:off x="5724838" y="1972405"/>
            <a:ext cx="3202358" cy="1731243"/>
          </a:xfrm>
          <a:prstGeom prst="rect">
            <a:avLst/>
          </a:prstGeom>
          <a:noFill/>
        </p:spPr>
        <p:txBody>
          <a:bodyPr wrap="square" lIns="68580" tIns="34290" rIns="68580" bIns="34290" rtlCol="0">
            <a:spAutoFit/>
          </a:bodyPr>
          <a:lstStyle/>
          <a:p>
            <a:pPr marL="214313" indent="-214313">
              <a:buFontTx/>
              <a:buChar char="-"/>
            </a:pPr>
            <a:r>
              <a:rPr lang="fr-FR" dirty="0"/>
              <a:t>Injection massive de carbone</a:t>
            </a:r>
          </a:p>
          <a:p>
            <a:pPr marL="214313" indent="-214313">
              <a:buFontTx/>
              <a:buChar char="-"/>
            </a:pPr>
            <a:endParaRPr lang="fr-FR" dirty="0"/>
          </a:p>
          <a:p>
            <a:pPr marL="214313" indent="-214313">
              <a:buFontTx/>
              <a:buChar char="-"/>
            </a:pPr>
            <a:r>
              <a:rPr lang="fr-FR" dirty="0"/>
              <a:t>Réchauffement « brutal » de la Planète</a:t>
            </a:r>
          </a:p>
          <a:p>
            <a:pPr marL="214313" indent="-214313">
              <a:buFontTx/>
              <a:buChar char="-"/>
            </a:pPr>
            <a:endParaRPr lang="fr-FR" dirty="0"/>
          </a:p>
          <a:p>
            <a:pPr marL="214313" indent="-214313">
              <a:buFontTx/>
              <a:buChar char="-"/>
            </a:pPr>
            <a:r>
              <a:rPr lang="fr-FR" dirty="0"/>
              <a:t>Acidification de l’océan</a:t>
            </a:r>
          </a:p>
        </p:txBody>
      </p:sp>
      <p:sp>
        <p:nvSpPr>
          <p:cNvPr id="5" name="Flèche vers la droite 4">
            <a:extLst>
              <a:ext uri="{FF2B5EF4-FFF2-40B4-BE49-F238E27FC236}">
                <a16:creationId xmlns:a16="http://schemas.microsoft.com/office/drawing/2014/main" id="{AE3EC569-8040-8F47-9945-C3931BF4BA73}"/>
              </a:ext>
            </a:extLst>
          </p:cNvPr>
          <p:cNvSpPr/>
          <p:nvPr/>
        </p:nvSpPr>
        <p:spPr>
          <a:xfrm flipH="1">
            <a:off x="1478945" y="4450806"/>
            <a:ext cx="421751" cy="249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a:p>
        </p:txBody>
      </p:sp>
      <p:cxnSp>
        <p:nvCxnSpPr>
          <p:cNvPr id="9" name="Connecteur droit avec flèche 8">
            <a:extLst>
              <a:ext uri="{FF2B5EF4-FFF2-40B4-BE49-F238E27FC236}">
                <a16:creationId xmlns:a16="http://schemas.microsoft.com/office/drawing/2014/main" id="{ADEEC576-3D90-CB42-B6F8-B4FA1BE4AA94}"/>
              </a:ext>
            </a:extLst>
          </p:cNvPr>
          <p:cNvCxnSpPr>
            <a:cxnSpLocks/>
          </p:cNvCxnSpPr>
          <p:nvPr/>
        </p:nvCxnSpPr>
        <p:spPr>
          <a:xfrm flipH="1">
            <a:off x="4876802" y="2259332"/>
            <a:ext cx="937258" cy="0"/>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B47476F5-D47C-E148-93A2-32A85F729BB3}"/>
              </a:ext>
            </a:extLst>
          </p:cNvPr>
          <p:cNvCxnSpPr>
            <a:cxnSpLocks/>
          </p:cNvCxnSpPr>
          <p:nvPr/>
        </p:nvCxnSpPr>
        <p:spPr>
          <a:xfrm flipH="1">
            <a:off x="5293468" y="2932386"/>
            <a:ext cx="520592" cy="447380"/>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6B800B30-DFD6-8F4D-BBB7-891D9969D50A}"/>
              </a:ext>
            </a:extLst>
          </p:cNvPr>
          <p:cNvCxnSpPr>
            <a:cxnSpLocks/>
          </p:cNvCxnSpPr>
          <p:nvPr/>
        </p:nvCxnSpPr>
        <p:spPr>
          <a:xfrm flipH="1">
            <a:off x="4876800" y="3643091"/>
            <a:ext cx="937260" cy="1099898"/>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 Box 2">
            <a:extLst>
              <a:ext uri="{FF2B5EF4-FFF2-40B4-BE49-F238E27FC236}">
                <a16:creationId xmlns:a16="http://schemas.microsoft.com/office/drawing/2014/main" id="{5C45B2A2-3DF0-8641-B628-9D11032D124D}"/>
              </a:ext>
            </a:extLst>
          </p:cNvPr>
          <p:cNvSpPr txBox="1">
            <a:spLocks noChangeArrowheads="1"/>
          </p:cNvSpPr>
          <p:nvPr/>
        </p:nvSpPr>
        <p:spPr bwMode="auto">
          <a:xfrm>
            <a:off x="425003" y="251658"/>
            <a:ext cx="8115300"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fr-FR" altLang="fr-FR" sz="2800" dirty="0">
                <a:latin typeface="Times" pitchFamily="2" charset="0"/>
              </a:rPr>
              <a:t>La transition actuelle EST une transition géologique</a:t>
            </a:r>
          </a:p>
        </p:txBody>
      </p:sp>
    </p:spTree>
    <p:extLst>
      <p:ext uri="{BB962C8B-B14F-4D97-AF65-F5344CB8AC3E}">
        <p14:creationId xmlns:p14="http://schemas.microsoft.com/office/powerpoint/2010/main" val="2324286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104E8EC-2870-7D4D-BFAF-D3FC178D0EE9}"/>
              </a:ext>
            </a:extLst>
          </p:cNvPr>
          <p:cNvSpPr txBox="1"/>
          <p:nvPr/>
        </p:nvSpPr>
        <p:spPr>
          <a:xfrm>
            <a:off x="479048" y="6040928"/>
            <a:ext cx="8398649" cy="646331"/>
          </a:xfrm>
          <a:prstGeom prst="rect">
            <a:avLst/>
          </a:prstGeom>
          <a:noFill/>
        </p:spPr>
        <p:txBody>
          <a:bodyPr wrap="square" rtlCol="0">
            <a:spAutoFit/>
          </a:bodyPr>
          <a:lstStyle/>
          <a:p>
            <a:r>
              <a:rPr lang="fr-FR" sz="1200" i="1" dirty="0"/>
              <a:t>Figure : (IPCC 2014). En haut, concentration atmosphérique en CO</a:t>
            </a:r>
            <a:r>
              <a:rPr lang="fr-FR" sz="1200" i="1" baseline="-25000" dirty="0"/>
              <a:t>2</a:t>
            </a:r>
            <a:r>
              <a:rPr lang="fr-FR" sz="1200" i="1" dirty="0"/>
              <a:t> (MLO : Mona Loa </a:t>
            </a:r>
            <a:r>
              <a:rPr lang="fr-FR" sz="1200" i="1" dirty="0" err="1"/>
              <a:t>Observatory</a:t>
            </a:r>
            <a:r>
              <a:rPr lang="fr-FR" sz="1200" i="1" dirty="0"/>
              <a:t> ; SPO : South Pole </a:t>
            </a:r>
            <a:r>
              <a:rPr lang="fr-FR" sz="1200" i="1" dirty="0" err="1"/>
              <a:t>Observatory</a:t>
            </a:r>
            <a:r>
              <a:rPr lang="fr-FR" sz="1200" i="1" dirty="0"/>
              <a:t>) et en O</a:t>
            </a:r>
            <a:r>
              <a:rPr lang="fr-FR" sz="1200" i="1" baseline="-25000" dirty="0"/>
              <a:t>2</a:t>
            </a:r>
            <a:r>
              <a:rPr lang="fr-FR" sz="1200" i="1" dirty="0"/>
              <a:t> (ALT : </a:t>
            </a:r>
            <a:r>
              <a:rPr lang="fr-FR" sz="1200" i="1" dirty="0" err="1"/>
              <a:t>Alert</a:t>
            </a:r>
            <a:r>
              <a:rPr lang="fr-FR" sz="1200" i="1" dirty="0"/>
              <a:t> </a:t>
            </a:r>
            <a:r>
              <a:rPr lang="fr-FR" sz="1200" i="1" dirty="0" err="1"/>
              <a:t>Observatory</a:t>
            </a:r>
            <a:r>
              <a:rPr lang="fr-FR" sz="1200" i="1" dirty="0"/>
              <a:t> ; CGO : Cape </a:t>
            </a:r>
            <a:r>
              <a:rPr lang="fr-FR" sz="1200" i="1" dirty="0" err="1"/>
              <a:t>Grim</a:t>
            </a:r>
            <a:r>
              <a:rPr lang="fr-FR" sz="1200" i="1" dirty="0"/>
              <a:t> </a:t>
            </a:r>
            <a:r>
              <a:rPr lang="fr-FR" sz="1200" i="1" dirty="0" err="1"/>
              <a:t>Observatory</a:t>
            </a:r>
            <a:r>
              <a:rPr lang="fr-FR" sz="1200" i="1" dirty="0"/>
              <a:t>). En bas, composition isotopique du CO</a:t>
            </a:r>
            <a:r>
              <a:rPr lang="fr-FR" sz="1200" i="1" baseline="-25000" dirty="0"/>
              <a:t>2</a:t>
            </a:r>
            <a:r>
              <a:rPr lang="fr-FR" sz="1200" i="1" dirty="0"/>
              <a:t> qui démontre que l’ajout de carbone s’effectue avec un réservoir ayant une composition isotopique très négative.</a:t>
            </a:r>
          </a:p>
        </p:txBody>
      </p:sp>
      <p:sp>
        <p:nvSpPr>
          <p:cNvPr id="7" name="Text Box 3">
            <a:extLst>
              <a:ext uri="{FF2B5EF4-FFF2-40B4-BE49-F238E27FC236}">
                <a16:creationId xmlns:a16="http://schemas.microsoft.com/office/drawing/2014/main" id="{597E3804-287C-0E41-A19F-E0850550461D}"/>
              </a:ext>
            </a:extLst>
          </p:cNvPr>
          <p:cNvSpPr txBox="1">
            <a:spLocks noChangeArrowheads="1"/>
          </p:cNvSpPr>
          <p:nvPr/>
        </p:nvSpPr>
        <p:spPr bwMode="auto">
          <a:xfrm>
            <a:off x="228599" y="239713"/>
            <a:ext cx="8649097" cy="584775"/>
          </a:xfrm>
          <a:prstGeom prst="rect">
            <a:avLst/>
          </a:prstGeom>
          <a:solidFill>
            <a:schemeClr val="bg1"/>
          </a:solidFill>
          <a:ln w="19050">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3200" b="1" dirty="0">
                <a:latin typeface="Times" charset="0"/>
              </a:rPr>
              <a:t>CO</a:t>
            </a:r>
            <a:r>
              <a:rPr lang="fr-FR" sz="3200" b="1" baseline="-25000" dirty="0">
                <a:latin typeface="Times" charset="0"/>
              </a:rPr>
              <a:t>2</a:t>
            </a:r>
            <a:r>
              <a:rPr lang="fr-FR" sz="3200" b="1" dirty="0">
                <a:latin typeface="Times" charset="0"/>
              </a:rPr>
              <a:t> : observations atmosphériques</a:t>
            </a:r>
          </a:p>
        </p:txBody>
      </p:sp>
      <p:grpSp>
        <p:nvGrpSpPr>
          <p:cNvPr id="4" name="Groupe 3">
            <a:extLst>
              <a:ext uri="{FF2B5EF4-FFF2-40B4-BE49-F238E27FC236}">
                <a16:creationId xmlns:a16="http://schemas.microsoft.com/office/drawing/2014/main" id="{D5E6A512-FECB-1B44-9253-07F01CEE85F4}"/>
              </a:ext>
            </a:extLst>
          </p:cNvPr>
          <p:cNvGrpSpPr/>
          <p:nvPr/>
        </p:nvGrpSpPr>
        <p:grpSpPr>
          <a:xfrm>
            <a:off x="1688828" y="1276066"/>
            <a:ext cx="5285178" cy="4685024"/>
            <a:chOff x="1688828" y="1009178"/>
            <a:chExt cx="5928174" cy="4951912"/>
          </a:xfrm>
        </p:grpSpPr>
        <p:pic>
          <p:nvPicPr>
            <p:cNvPr id="5" name="Image 4">
              <a:extLst>
                <a:ext uri="{FF2B5EF4-FFF2-40B4-BE49-F238E27FC236}">
                  <a16:creationId xmlns:a16="http://schemas.microsoft.com/office/drawing/2014/main" id="{75C7A803-751F-B648-A0EE-810E2178E0CF}"/>
                </a:ext>
              </a:extLst>
            </p:cNvPr>
            <p:cNvPicPr>
              <a:picLocks noChangeAspect="1"/>
            </p:cNvPicPr>
            <p:nvPr/>
          </p:nvPicPr>
          <p:blipFill>
            <a:blip r:embed="rId2"/>
            <a:stretch>
              <a:fillRect/>
            </a:stretch>
          </p:blipFill>
          <p:spPr>
            <a:xfrm>
              <a:off x="1688828" y="1153236"/>
              <a:ext cx="5928174" cy="4807854"/>
            </a:xfrm>
            <a:prstGeom prst="rect">
              <a:avLst/>
            </a:prstGeom>
          </p:spPr>
        </p:pic>
        <p:sp>
          <p:nvSpPr>
            <p:cNvPr id="2" name="Étoile à 5 branches 1">
              <a:extLst>
                <a:ext uri="{FF2B5EF4-FFF2-40B4-BE49-F238E27FC236}">
                  <a16:creationId xmlns:a16="http://schemas.microsoft.com/office/drawing/2014/main" id="{66A31774-B2D5-A147-AF5A-10F8B7616D68}"/>
                </a:ext>
              </a:extLst>
            </p:cNvPr>
            <p:cNvSpPr/>
            <p:nvPr/>
          </p:nvSpPr>
          <p:spPr>
            <a:xfrm>
              <a:off x="7424215" y="1009178"/>
              <a:ext cx="192787" cy="185058"/>
            </a:xfrm>
            <a:prstGeom prst="star5">
              <a:avLst>
                <a:gd name="adj" fmla="val 15763"/>
                <a:gd name="hf" fmla="val 105146"/>
                <a:gd name="vf" fmla="val 110557"/>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9E40A388-E45C-D546-B3C1-9D9027E8200A}"/>
              </a:ext>
            </a:extLst>
          </p:cNvPr>
          <p:cNvSpPr txBox="1"/>
          <p:nvPr/>
        </p:nvSpPr>
        <p:spPr>
          <a:xfrm>
            <a:off x="6974006" y="1279667"/>
            <a:ext cx="1786066" cy="369332"/>
          </a:xfrm>
          <a:prstGeom prst="rect">
            <a:avLst/>
          </a:prstGeom>
          <a:noFill/>
        </p:spPr>
        <p:txBody>
          <a:bodyPr wrap="none" rtlCol="0">
            <a:spAutoFit/>
          </a:bodyPr>
          <a:lstStyle/>
          <a:p>
            <a:r>
              <a:rPr lang="fr-FR" b="1" dirty="0">
                <a:solidFill>
                  <a:srgbClr val="FF0000"/>
                </a:solidFill>
              </a:rPr>
              <a:t>2019: 411.5 ppm</a:t>
            </a:r>
          </a:p>
        </p:txBody>
      </p:sp>
      <p:grpSp>
        <p:nvGrpSpPr>
          <p:cNvPr id="16" name="Groupe 15">
            <a:extLst>
              <a:ext uri="{FF2B5EF4-FFF2-40B4-BE49-F238E27FC236}">
                <a16:creationId xmlns:a16="http://schemas.microsoft.com/office/drawing/2014/main" id="{DD781109-0C5A-6541-99E5-FF496E6B0C22}"/>
              </a:ext>
            </a:extLst>
          </p:cNvPr>
          <p:cNvGrpSpPr/>
          <p:nvPr/>
        </p:nvGrpSpPr>
        <p:grpSpPr>
          <a:xfrm>
            <a:off x="547643" y="1018490"/>
            <a:ext cx="7268781" cy="348229"/>
            <a:chOff x="555138" y="913560"/>
            <a:chExt cx="7268781" cy="348229"/>
          </a:xfrm>
        </p:grpSpPr>
        <p:sp>
          <p:nvSpPr>
            <p:cNvPr id="8" name="ZoneTexte 7">
              <a:extLst>
                <a:ext uri="{FF2B5EF4-FFF2-40B4-BE49-F238E27FC236}">
                  <a16:creationId xmlns:a16="http://schemas.microsoft.com/office/drawing/2014/main" id="{08F2216B-476C-144C-8D4F-1D87C0FEC19E}"/>
                </a:ext>
              </a:extLst>
            </p:cNvPr>
            <p:cNvSpPr txBox="1"/>
            <p:nvPr/>
          </p:nvSpPr>
          <p:spPr>
            <a:xfrm>
              <a:off x="6300069" y="941415"/>
              <a:ext cx="593432" cy="307777"/>
            </a:xfrm>
            <a:prstGeom prst="rect">
              <a:avLst/>
            </a:prstGeom>
            <a:noFill/>
          </p:spPr>
          <p:txBody>
            <a:bodyPr wrap="none" rtlCol="0">
              <a:spAutoFit/>
            </a:bodyPr>
            <a:lstStyle/>
            <a:p>
              <a:r>
                <a:rPr lang="fr-FR" sz="1400" i="1" dirty="0">
                  <a:solidFill>
                    <a:srgbClr val="0070C0"/>
                  </a:solidFill>
                </a:rPr>
                <a:t>+2.40</a:t>
              </a:r>
            </a:p>
          </p:txBody>
        </p:sp>
        <p:sp>
          <p:nvSpPr>
            <p:cNvPr id="9" name="ZoneTexte 8">
              <a:extLst>
                <a:ext uri="{FF2B5EF4-FFF2-40B4-BE49-F238E27FC236}">
                  <a16:creationId xmlns:a16="http://schemas.microsoft.com/office/drawing/2014/main" id="{1F71BA36-F6B9-474A-8BBF-56AB2957A3FD}"/>
                </a:ext>
              </a:extLst>
            </p:cNvPr>
            <p:cNvSpPr txBox="1"/>
            <p:nvPr/>
          </p:nvSpPr>
          <p:spPr>
            <a:xfrm>
              <a:off x="5565365" y="941414"/>
              <a:ext cx="593432" cy="307777"/>
            </a:xfrm>
            <a:prstGeom prst="rect">
              <a:avLst/>
            </a:prstGeom>
            <a:noFill/>
          </p:spPr>
          <p:txBody>
            <a:bodyPr wrap="none" rtlCol="0">
              <a:spAutoFit/>
            </a:bodyPr>
            <a:lstStyle/>
            <a:p>
              <a:r>
                <a:rPr lang="fr-FR" sz="1400" i="1" dirty="0">
                  <a:solidFill>
                    <a:srgbClr val="0070C0"/>
                  </a:solidFill>
                </a:rPr>
                <a:t>+1.97</a:t>
              </a:r>
            </a:p>
          </p:txBody>
        </p:sp>
        <p:sp>
          <p:nvSpPr>
            <p:cNvPr id="10" name="ZoneTexte 9">
              <a:extLst>
                <a:ext uri="{FF2B5EF4-FFF2-40B4-BE49-F238E27FC236}">
                  <a16:creationId xmlns:a16="http://schemas.microsoft.com/office/drawing/2014/main" id="{A2E43DF9-2F74-6A4E-8604-61B89D414230}"/>
                </a:ext>
              </a:extLst>
            </p:cNvPr>
            <p:cNvSpPr txBox="1"/>
            <p:nvPr/>
          </p:nvSpPr>
          <p:spPr>
            <a:xfrm>
              <a:off x="4823837" y="947555"/>
              <a:ext cx="593432" cy="307777"/>
            </a:xfrm>
            <a:prstGeom prst="rect">
              <a:avLst/>
            </a:prstGeom>
            <a:noFill/>
          </p:spPr>
          <p:txBody>
            <a:bodyPr wrap="none" rtlCol="0">
              <a:spAutoFit/>
            </a:bodyPr>
            <a:lstStyle/>
            <a:p>
              <a:r>
                <a:rPr lang="fr-FR" sz="1400" i="1" dirty="0">
                  <a:solidFill>
                    <a:srgbClr val="0070C0"/>
                  </a:solidFill>
                </a:rPr>
                <a:t>+1.50</a:t>
              </a:r>
            </a:p>
          </p:txBody>
        </p:sp>
        <p:sp>
          <p:nvSpPr>
            <p:cNvPr id="11" name="ZoneTexte 10">
              <a:extLst>
                <a:ext uri="{FF2B5EF4-FFF2-40B4-BE49-F238E27FC236}">
                  <a16:creationId xmlns:a16="http://schemas.microsoft.com/office/drawing/2014/main" id="{FF40F78A-F7E0-7243-9C78-56C769B20C45}"/>
                </a:ext>
              </a:extLst>
            </p:cNvPr>
            <p:cNvSpPr txBox="1"/>
            <p:nvPr/>
          </p:nvSpPr>
          <p:spPr>
            <a:xfrm>
              <a:off x="4085721" y="948055"/>
              <a:ext cx="593432" cy="307777"/>
            </a:xfrm>
            <a:prstGeom prst="rect">
              <a:avLst/>
            </a:prstGeom>
            <a:noFill/>
          </p:spPr>
          <p:txBody>
            <a:bodyPr wrap="none" rtlCol="0">
              <a:spAutoFit/>
            </a:bodyPr>
            <a:lstStyle/>
            <a:p>
              <a:r>
                <a:rPr lang="fr-FR" sz="1400" i="1" dirty="0">
                  <a:solidFill>
                    <a:srgbClr val="0070C0"/>
                  </a:solidFill>
                </a:rPr>
                <a:t>+1.61</a:t>
              </a:r>
            </a:p>
          </p:txBody>
        </p:sp>
        <p:sp>
          <p:nvSpPr>
            <p:cNvPr id="12" name="ZoneTexte 11">
              <a:extLst>
                <a:ext uri="{FF2B5EF4-FFF2-40B4-BE49-F238E27FC236}">
                  <a16:creationId xmlns:a16="http://schemas.microsoft.com/office/drawing/2014/main" id="{18783003-335B-EB4C-8D00-7C5F63D666BE}"/>
                </a:ext>
              </a:extLst>
            </p:cNvPr>
            <p:cNvSpPr txBox="1"/>
            <p:nvPr/>
          </p:nvSpPr>
          <p:spPr>
            <a:xfrm>
              <a:off x="3326405" y="948055"/>
              <a:ext cx="593432" cy="307777"/>
            </a:xfrm>
            <a:prstGeom prst="rect">
              <a:avLst/>
            </a:prstGeom>
            <a:noFill/>
          </p:spPr>
          <p:txBody>
            <a:bodyPr wrap="none" rtlCol="0">
              <a:spAutoFit/>
            </a:bodyPr>
            <a:lstStyle/>
            <a:p>
              <a:r>
                <a:rPr lang="fr-FR" sz="1400" i="1" dirty="0">
                  <a:solidFill>
                    <a:srgbClr val="0070C0"/>
                  </a:solidFill>
                </a:rPr>
                <a:t>+1.28</a:t>
              </a:r>
            </a:p>
          </p:txBody>
        </p:sp>
        <p:sp>
          <p:nvSpPr>
            <p:cNvPr id="13" name="ZoneTexte 12">
              <a:extLst>
                <a:ext uri="{FF2B5EF4-FFF2-40B4-BE49-F238E27FC236}">
                  <a16:creationId xmlns:a16="http://schemas.microsoft.com/office/drawing/2014/main" id="{2B188368-AFDB-3E41-B574-98230159B7DA}"/>
                </a:ext>
              </a:extLst>
            </p:cNvPr>
            <p:cNvSpPr txBox="1"/>
            <p:nvPr/>
          </p:nvSpPr>
          <p:spPr>
            <a:xfrm>
              <a:off x="2577689" y="954012"/>
              <a:ext cx="593432" cy="307777"/>
            </a:xfrm>
            <a:prstGeom prst="rect">
              <a:avLst/>
            </a:prstGeom>
            <a:noFill/>
          </p:spPr>
          <p:txBody>
            <a:bodyPr wrap="none" rtlCol="0">
              <a:spAutoFit/>
            </a:bodyPr>
            <a:lstStyle/>
            <a:p>
              <a:r>
                <a:rPr lang="fr-FR" sz="1400" i="1" dirty="0">
                  <a:solidFill>
                    <a:srgbClr val="0070C0"/>
                  </a:solidFill>
                </a:rPr>
                <a:t>+0.85</a:t>
              </a:r>
            </a:p>
          </p:txBody>
        </p:sp>
        <p:sp>
          <p:nvSpPr>
            <p:cNvPr id="14" name="Rectangle 13">
              <a:extLst>
                <a:ext uri="{FF2B5EF4-FFF2-40B4-BE49-F238E27FC236}">
                  <a16:creationId xmlns:a16="http://schemas.microsoft.com/office/drawing/2014/main" id="{C1A817C4-F184-7B44-942B-B01E109CE800}"/>
                </a:ext>
              </a:extLst>
            </p:cNvPr>
            <p:cNvSpPr/>
            <p:nvPr/>
          </p:nvSpPr>
          <p:spPr>
            <a:xfrm>
              <a:off x="555138" y="917974"/>
              <a:ext cx="2051203" cy="338554"/>
            </a:xfrm>
            <a:prstGeom prst="rect">
              <a:avLst/>
            </a:prstGeom>
          </p:spPr>
          <p:txBody>
            <a:bodyPr wrap="none">
              <a:spAutoFit/>
            </a:bodyPr>
            <a:lstStyle/>
            <a:p>
              <a:r>
                <a:rPr lang="fr-FR" sz="1600" i="1" dirty="0">
                  <a:solidFill>
                    <a:srgbClr val="0070C0"/>
                  </a:solidFill>
                </a:rPr>
                <a:t>Taux d’accroissement :</a:t>
              </a:r>
            </a:p>
          </p:txBody>
        </p:sp>
        <p:sp>
          <p:nvSpPr>
            <p:cNvPr id="15" name="Rectangle 14">
              <a:extLst>
                <a:ext uri="{FF2B5EF4-FFF2-40B4-BE49-F238E27FC236}">
                  <a16:creationId xmlns:a16="http://schemas.microsoft.com/office/drawing/2014/main" id="{794432CE-51BE-0445-A9BA-617EF6E05888}"/>
                </a:ext>
              </a:extLst>
            </p:cNvPr>
            <p:cNvSpPr/>
            <p:nvPr/>
          </p:nvSpPr>
          <p:spPr>
            <a:xfrm>
              <a:off x="6974006" y="913560"/>
              <a:ext cx="849913" cy="338554"/>
            </a:xfrm>
            <a:prstGeom prst="rect">
              <a:avLst/>
            </a:prstGeom>
          </p:spPr>
          <p:txBody>
            <a:bodyPr wrap="none">
              <a:spAutoFit/>
            </a:bodyPr>
            <a:lstStyle/>
            <a:p>
              <a:r>
                <a:rPr lang="fr-FR" sz="1600" i="1" dirty="0">
                  <a:solidFill>
                    <a:srgbClr val="0070C0"/>
                  </a:solidFill>
                </a:rPr>
                <a:t>ppm/an</a:t>
              </a:r>
            </a:p>
          </p:txBody>
        </p:sp>
      </p:grpSp>
    </p:spTree>
    <p:extLst>
      <p:ext uri="{BB962C8B-B14F-4D97-AF65-F5344CB8AC3E}">
        <p14:creationId xmlns:p14="http://schemas.microsoft.com/office/powerpoint/2010/main" val="1524882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6351DE0C-EC11-6247-9F9B-49A63C73FCBB}"/>
              </a:ext>
            </a:extLst>
          </p:cNvPr>
          <p:cNvGrpSpPr/>
          <p:nvPr/>
        </p:nvGrpSpPr>
        <p:grpSpPr>
          <a:xfrm>
            <a:off x="1380336" y="2015707"/>
            <a:ext cx="6383327" cy="2665634"/>
            <a:chOff x="3603926" y="1634518"/>
            <a:chExt cx="5291688" cy="2209773"/>
          </a:xfrm>
        </p:grpSpPr>
        <p:pic>
          <p:nvPicPr>
            <p:cNvPr id="7" name="Image 6">
              <a:extLst>
                <a:ext uri="{FF2B5EF4-FFF2-40B4-BE49-F238E27FC236}">
                  <a16:creationId xmlns:a16="http://schemas.microsoft.com/office/drawing/2014/main" id="{6BC40159-E9DE-5448-91A7-8C35DE1C7999}"/>
                </a:ext>
              </a:extLst>
            </p:cNvPr>
            <p:cNvPicPr>
              <a:picLocks noChangeAspect="1"/>
            </p:cNvPicPr>
            <p:nvPr/>
          </p:nvPicPr>
          <p:blipFill>
            <a:blip r:embed="rId2"/>
            <a:stretch>
              <a:fillRect/>
            </a:stretch>
          </p:blipFill>
          <p:spPr>
            <a:xfrm>
              <a:off x="3603926" y="1634518"/>
              <a:ext cx="5291688" cy="1805156"/>
            </a:xfrm>
            <a:prstGeom prst="rect">
              <a:avLst/>
            </a:prstGeom>
          </p:spPr>
        </p:pic>
        <p:sp>
          <p:nvSpPr>
            <p:cNvPr id="8" name="ZoneTexte 7">
              <a:extLst>
                <a:ext uri="{FF2B5EF4-FFF2-40B4-BE49-F238E27FC236}">
                  <a16:creationId xmlns:a16="http://schemas.microsoft.com/office/drawing/2014/main" id="{0EA64A9A-CAF4-4146-90E6-9E6C0A3F3BFF}"/>
                </a:ext>
              </a:extLst>
            </p:cNvPr>
            <p:cNvSpPr txBox="1"/>
            <p:nvPr/>
          </p:nvSpPr>
          <p:spPr>
            <a:xfrm>
              <a:off x="7642861" y="3585602"/>
              <a:ext cx="939467" cy="258689"/>
            </a:xfrm>
            <a:prstGeom prst="rect">
              <a:avLst/>
            </a:prstGeom>
            <a:noFill/>
          </p:spPr>
          <p:txBody>
            <a:bodyPr wrap="none" lIns="68580" tIns="34290" rIns="68580" bIns="34290" rtlCol="0">
              <a:noAutofit/>
            </a:bodyPr>
            <a:lstStyle/>
            <a:p>
              <a:r>
                <a:rPr lang="fr-FR" sz="1100" i="1" dirty="0"/>
                <a:t>(Paillard, 2006)</a:t>
              </a:r>
            </a:p>
          </p:txBody>
        </p:sp>
        <p:sp>
          <p:nvSpPr>
            <p:cNvPr id="9" name="Text Box 48">
              <a:extLst>
                <a:ext uri="{FF2B5EF4-FFF2-40B4-BE49-F238E27FC236}">
                  <a16:creationId xmlns:a16="http://schemas.microsoft.com/office/drawing/2014/main" id="{2AE4918F-9FB2-C24E-9E35-33639E49706C}"/>
                </a:ext>
              </a:extLst>
            </p:cNvPr>
            <p:cNvSpPr txBox="1">
              <a:spLocks noChangeArrowheads="1"/>
            </p:cNvSpPr>
            <p:nvPr/>
          </p:nvSpPr>
          <p:spPr bwMode="auto">
            <a:xfrm>
              <a:off x="3729459" y="3412503"/>
              <a:ext cx="425458" cy="2665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noAutofit/>
            </a:bodyPr>
            <a:lstStyle/>
            <a:p>
              <a:r>
                <a:rPr lang="fr-FR" sz="1200" b="1" dirty="0">
                  <a:latin typeface="Times" charset="0"/>
                </a:rPr>
                <a:t>-3</a:t>
              </a:r>
            </a:p>
          </p:txBody>
        </p:sp>
        <p:sp>
          <p:nvSpPr>
            <p:cNvPr id="10" name="Text Box 48">
              <a:extLst>
                <a:ext uri="{FF2B5EF4-FFF2-40B4-BE49-F238E27FC236}">
                  <a16:creationId xmlns:a16="http://schemas.microsoft.com/office/drawing/2014/main" id="{85811B8A-7374-CC4B-AD3B-67F0759F401E}"/>
                </a:ext>
              </a:extLst>
            </p:cNvPr>
            <p:cNvSpPr txBox="1">
              <a:spLocks noChangeArrowheads="1"/>
            </p:cNvSpPr>
            <p:nvPr/>
          </p:nvSpPr>
          <p:spPr bwMode="auto">
            <a:xfrm>
              <a:off x="4969550" y="3412503"/>
              <a:ext cx="425458" cy="2665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noAutofit/>
            </a:bodyPr>
            <a:lstStyle/>
            <a:p>
              <a:r>
                <a:rPr lang="fr-FR" sz="1200" b="1" dirty="0">
                  <a:latin typeface="Times" charset="0"/>
                </a:rPr>
                <a:t>-2</a:t>
              </a:r>
            </a:p>
          </p:txBody>
        </p:sp>
        <p:sp>
          <p:nvSpPr>
            <p:cNvPr id="11" name="Text Box 48">
              <a:extLst>
                <a:ext uri="{FF2B5EF4-FFF2-40B4-BE49-F238E27FC236}">
                  <a16:creationId xmlns:a16="http://schemas.microsoft.com/office/drawing/2014/main" id="{E201F3C7-133A-ED48-A94F-150E554CD494}"/>
                </a:ext>
              </a:extLst>
            </p:cNvPr>
            <p:cNvSpPr txBox="1">
              <a:spLocks noChangeArrowheads="1"/>
            </p:cNvSpPr>
            <p:nvPr/>
          </p:nvSpPr>
          <p:spPr bwMode="auto">
            <a:xfrm>
              <a:off x="6174159" y="3412503"/>
              <a:ext cx="425458" cy="2665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noAutofit/>
            </a:bodyPr>
            <a:lstStyle/>
            <a:p>
              <a:r>
                <a:rPr lang="fr-FR" sz="1200" b="1" dirty="0">
                  <a:latin typeface="Times" charset="0"/>
                </a:rPr>
                <a:t>-1</a:t>
              </a:r>
            </a:p>
          </p:txBody>
        </p:sp>
        <p:sp>
          <p:nvSpPr>
            <p:cNvPr id="12" name="Text Box 48">
              <a:extLst>
                <a:ext uri="{FF2B5EF4-FFF2-40B4-BE49-F238E27FC236}">
                  <a16:creationId xmlns:a16="http://schemas.microsoft.com/office/drawing/2014/main" id="{9FCDE786-35AC-0D48-A5E0-E1CA9C1857E4}"/>
                </a:ext>
              </a:extLst>
            </p:cNvPr>
            <p:cNvSpPr txBox="1">
              <a:spLocks noChangeArrowheads="1"/>
            </p:cNvSpPr>
            <p:nvPr/>
          </p:nvSpPr>
          <p:spPr bwMode="auto">
            <a:xfrm>
              <a:off x="7431111" y="3405363"/>
              <a:ext cx="341437" cy="2665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8580" tIns="34290" rIns="68580" bIns="34290">
              <a:noAutofit/>
            </a:bodyPr>
            <a:lstStyle/>
            <a:p>
              <a:r>
                <a:rPr lang="fr-FR" sz="1200" b="1" dirty="0">
                  <a:latin typeface="Times" charset="0"/>
                </a:rPr>
                <a:t>0</a:t>
              </a:r>
            </a:p>
          </p:txBody>
        </p:sp>
        <p:sp>
          <p:nvSpPr>
            <p:cNvPr id="13" name="Text Box 48">
              <a:extLst>
                <a:ext uri="{FF2B5EF4-FFF2-40B4-BE49-F238E27FC236}">
                  <a16:creationId xmlns:a16="http://schemas.microsoft.com/office/drawing/2014/main" id="{5AFFF97D-A1EB-8F42-A428-4F02E20A1B85}"/>
                </a:ext>
              </a:extLst>
            </p:cNvPr>
            <p:cNvSpPr txBox="1">
              <a:spLocks noChangeArrowheads="1"/>
            </p:cNvSpPr>
            <p:nvPr/>
          </p:nvSpPr>
          <p:spPr bwMode="auto">
            <a:xfrm>
              <a:off x="3910865" y="3463087"/>
              <a:ext cx="1264145" cy="21949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noAutofit/>
            </a:bodyPr>
            <a:lstStyle/>
            <a:p>
              <a:r>
                <a:rPr lang="fr-FR" sz="800" dirty="0">
                  <a:latin typeface="Times" charset="0"/>
                </a:rPr>
                <a:t>Millions d’années </a:t>
              </a:r>
            </a:p>
          </p:txBody>
        </p:sp>
      </p:grpSp>
      <p:sp>
        <p:nvSpPr>
          <p:cNvPr id="14" name="ZoneTexte 13">
            <a:extLst>
              <a:ext uri="{FF2B5EF4-FFF2-40B4-BE49-F238E27FC236}">
                <a16:creationId xmlns:a16="http://schemas.microsoft.com/office/drawing/2014/main" id="{B2E8989B-94ED-5643-94D3-BAD0A4DF5C4F}"/>
              </a:ext>
            </a:extLst>
          </p:cNvPr>
          <p:cNvSpPr txBox="1"/>
          <p:nvPr/>
        </p:nvSpPr>
        <p:spPr>
          <a:xfrm>
            <a:off x="594419" y="933626"/>
            <a:ext cx="4035246" cy="300083"/>
          </a:xfrm>
          <a:prstGeom prst="rect">
            <a:avLst/>
          </a:prstGeom>
          <a:noFill/>
        </p:spPr>
        <p:txBody>
          <a:bodyPr wrap="square" lIns="68580" tIns="34290" rIns="68580" bIns="34290" rtlCol="0">
            <a:spAutoFit/>
          </a:bodyPr>
          <a:lstStyle/>
          <a:p>
            <a:r>
              <a:rPr lang="fr-FR" sz="1500" dirty="0"/>
              <a:t>La durée de l’Anthropocène sera &gt; 100 000 ans</a:t>
            </a:r>
          </a:p>
        </p:txBody>
      </p:sp>
      <p:sp>
        <p:nvSpPr>
          <p:cNvPr id="15" name="Text Box 2">
            <a:extLst>
              <a:ext uri="{FF2B5EF4-FFF2-40B4-BE49-F238E27FC236}">
                <a16:creationId xmlns:a16="http://schemas.microsoft.com/office/drawing/2014/main" id="{46BF7D8E-C818-824B-8773-05E244CE3C30}"/>
              </a:ext>
            </a:extLst>
          </p:cNvPr>
          <p:cNvSpPr txBox="1">
            <a:spLocks noChangeArrowheads="1"/>
          </p:cNvSpPr>
          <p:nvPr/>
        </p:nvSpPr>
        <p:spPr bwMode="auto">
          <a:xfrm>
            <a:off x="425003" y="251658"/>
            <a:ext cx="8115300"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fr-FR" altLang="fr-FR" sz="2800" dirty="0">
                <a:latin typeface="Times" pitchFamily="2" charset="0"/>
              </a:rPr>
              <a:t>Au-delà du siècle ?</a:t>
            </a:r>
          </a:p>
        </p:txBody>
      </p:sp>
      <p:cxnSp>
        <p:nvCxnSpPr>
          <p:cNvPr id="16" name="Connecteur droit avec flèche 15">
            <a:extLst>
              <a:ext uri="{FF2B5EF4-FFF2-40B4-BE49-F238E27FC236}">
                <a16:creationId xmlns:a16="http://schemas.microsoft.com/office/drawing/2014/main" id="{60D45CFF-C43A-934F-946F-E53E44E044BA}"/>
              </a:ext>
            </a:extLst>
          </p:cNvPr>
          <p:cNvCxnSpPr>
            <a:cxnSpLocks/>
          </p:cNvCxnSpPr>
          <p:nvPr/>
        </p:nvCxnSpPr>
        <p:spPr>
          <a:xfrm>
            <a:off x="3771900" y="4481990"/>
            <a:ext cx="1600200" cy="0"/>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6126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023C80-145A-3243-AE7B-CDD61251460F}"/>
              </a:ext>
            </a:extLst>
          </p:cNvPr>
          <p:cNvSpPr/>
          <p:nvPr/>
        </p:nvSpPr>
        <p:spPr>
          <a:xfrm>
            <a:off x="327102" y="2885405"/>
            <a:ext cx="8385718" cy="3539430"/>
          </a:xfrm>
          <a:prstGeom prst="rect">
            <a:avLst/>
          </a:prstGeom>
        </p:spPr>
        <p:txBody>
          <a:bodyPr wrap="square">
            <a:spAutoFit/>
          </a:bodyPr>
          <a:lstStyle/>
          <a:p>
            <a:pPr algn="just"/>
            <a:r>
              <a:rPr lang="en-US" sz="1600" i="1" dirty="0"/>
              <a:t>We have seen that the </a:t>
            </a:r>
            <a:r>
              <a:rPr lang="en-US" sz="1600" i="1" dirty="0">
                <a:solidFill>
                  <a:srgbClr val="FF0000"/>
                </a:solidFill>
              </a:rPr>
              <a:t>present burning of pit-coal is so great that </a:t>
            </a:r>
            <a:r>
              <a:rPr lang="en-US" sz="1600" i="1" dirty="0"/>
              <a:t>in one year it gives back to the atmosphere about 1/1000 of its present store of carbonic acid. If this continues… </a:t>
            </a:r>
            <a:r>
              <a:rPr lang="en-US" sz="1600" i="1" dirty="0">
                <a:solidFill>
                  <a:srgbClr val="FF0000"/>
                </a:solidFill>
              </a:rPr>
              <a:t>it will undoubtedly cause a very obvious rise of the mean temperature of the Earth.</a:t>
            </a:r>
          </a:p>
          <a:p>
            <a:pPr algn="just"/>
            <a:endParaRPr lang="en-US" sz="1600" i="1" dirty="0"/>
          </a:p>
          <a:p>
            <a:pPr algn="just"/>
            <a:r>
              <a:rPr lang="en-US" sz="1600" i="1" dirty="0"/>
              <a:t>Further, it might perhaps be possible for Man to diminish or regulate the consumption of carbonic acid by protecting </a:t>
            </a:r>
            <a:r>
              <a:rPr lang="en-US" sz="1600" i="1" dirty="0">
                <a:solidFill>
                  <a:srgbClr val="FF0000"/>
                </a:solidFill>
              </a:rPr>
              <a:t>the weathering layers of silicates from the influence of the air </a:t>
            </a:r>
            <a:r>
              <a:rPr lang="en-US" sz="1600" i="1" dirty="0"/>
              <a:t>and by ruling the growth of plants.</a:t>
            </a:r>
          </a:p>
          <a:p>
            <a:pPr algn="just"/>
            <a:endParaRPr lang="en-US" sz="1600" i="1" dirty="0"/>
          </a:p>
          <a:p>
            <a:pPr algn="just"/>
            <a:r>
              <a:rPr lang="en-US" sz="1600" i="1" dirty="0"/>
              <a:t>Thus it seems possible that Man will be able efficaciously to regulate the future climate of the earth and consequently </a:t>
            </a:r>
            <a:r>
              <a:rPr lang="en-US" sz="1600" i="1" dirty="0">
                <a:solidFill>
                  <a:srgbClr val="FF0000"/>
                </a:solidFill>
              </a:rPr>
              <a:t>prevent the arrival of a new Ice Age</a:t>
            </a:r>
            <a:r>
              <a:rPr lang="en-US" sz="1600" i="1" dirty="0"/>
              <a:t>. By such means also the deterioration of the climate of the northern and Arctic regions </a:t>
            </a:r>
            <a:r>
              <a:rPr lang="en-US" sz="1600" i="1" dirty="0">
                <a:solidFill>
                  <a:srgbClr val="FF0000"/>
                </a:solidFill>
              </a:rPr>
              <a:t>depending on the decrease of the obliquity</a:t>
            </a:r>
            <a:r>
              <a:rPr lang="en-US" sz="1600" i="1" dirty="0"/>
              <a:t> of the ecliptic may be counteracted.</a:t>
            </a:r>
          </a:p>
          <a:p>
            <a:pPr algn="just"/>
            <a:endParaRPr lang="en-US" sz="1600" i="1" dirty="0"/>
          </a:p>
          <a:p>
            <a:pPr algn="just"/>
            <a:r>
              <a:rPr lang="en-US" sz="1600" i="1" dirty="0"/>
              <a:t>I cannot help thinking that it will afford to </a:t>
            </a:r>
            <a:r>
              <a:rPr lang="en-US" sz="1600" i="1" dirty="0">
                <a:solidFill>
                  <a:srgbClr val="FF0000"/>
                </a:solidFill>
              </a:rPr>
              <a:t>Mankind </a:t>
            </a:r>
            <a:r>
              <a:rPr lang="en-US" sz="1600" i="1" dirty="0"/>
              <a:t>hitherto unforeseen means of </a:t>
            </a:r>
            <a:r>
              <a:rPr lang="en-US" sz="1600" i="1" dirty="0">
                <a:solidFill>
                  <a:srgbClr val="FF0000"/>
                </a:solidFill>
              </a:rPr>
              <a:t>evolution</a:t>
            </a:r>
            <a:r>
              <a:rPr lang="en-US" sz="1600" i="1" dirty="0"/>
              <a:t>.</a:t>
            </a:r>
          </a:p>
        </p:txBody>
      </p:sp>
      <p:pic>
        <p:nvPicPr>
          <p:cNvPr id="3" name="Image 2">
            <a:extLst>
              <a:ext uri="{FF2B5EF4-FFF2-40B4-BE49-F238E27FC236}">
                <a16:creationId xmlns:a16="http://schemas.microsoft.com/office/drawing/2014/main" id="{45D92BD3-889B-BD40-AEA3-C956F9AC062C}"/>
              </a:ext>
            </a:extLst>
          </p:cNvPr>
          <p:cNvPicPr>
            <a:picLocks noChangeAspect="1"/>
          </p:cNvPicPr>
          <p:nvPr/>
        </p:nvPicPr>
        <p:blipFill>
          <a:blip r:embed="rId2"/>
          <a:stretch>
            <a:fillRect/>
          </a:stretch>
        </p:blipFill>
        <p:spPr>
          <a:xfrm>
            <a:off x="880171" y="211715"/>
            <a:ext cx="4564620" cy="2360497"/>
          </a:xfrm>
          <a:prstGeom prst="rect">
            <a:avLst/>
          </a:prstGeom>
        </p:spPr>
      </p:pic>
      <p:pic>
        <p:nvPicPr>
          <p:cNvPr id="4" name="Picture 20">
            <a:extLst>
              <a:ext uri="{FF2B5EF4-FFF2-40B4-BE49-F238E27FC236}">
                <a16:creationId xmlns:a16="http://schemas.microsoft.com/office/drawing/2014/main" id="{035CA37E-1FAE-2543-86BE-C399D657A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664" y="474753"/>
            <a:ext cx="1514165" cy="1834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8397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B0C315E-2840-1E41-B8BA-5BAA7EEDB436}"/>
              </a:ext>
            </a:extLst>
          </p:cNvPr>
          <p:cNvSpPr txBox="1"/>
          <p:nvPr/>
        </p:nvSpPr>
        <p:spPr>
          <a:xfrm>
            <a:off x="844056" y="1266094"/>
            <a:ext cx="7455887" cy="3622530"/>
          </a:xfrm>
          <a:prstGeom prst="rect">
            <a:avLst/>
          </a:prstGeom>
          <a:noFill/>
        </p:spPr>
        <p:txBody>
          <a:bodyPr wrap="none" rtlCol="0">
            <a:spAutoFit/>
          </a:bodyPr>
          <a:lstStyle/>
          <a:p>
            <a:pPr marL="342900" indent="-342900">
              <a:lnSpc>
                <a:spcPct val="300000"/>
              </a:lnSpc>
              <a:buFont typeface="+mj-lt"/>
              <a:buAutoNum type="arabicPeriod"/>
            </a:pPr>
            <a:r>
              <a:rPr lang="fr-FR" sz="2000" dirty="0"/>
              <a:t>La perturbation anthropique : CO</a:t>
            </a:r>
            <a:r>
              <a:rPr lang="fr-FR" sz="2000" baseline="-25000" dirty="0"/>
              <a:t>2</a:t>
            </a:r>
            <a:r>
              <a:rPr lang="fr-FR" sz="2000" dirty="0"/>
              <a:t>, effet de serre et réchauffement</a:t>
            </a:r>
          </a:p>
          <a:p>
            <a:pPr marL="342900" indent="-342900">
              <a:lnSpc>
                <a:spcPct val="300000"/>
              </a:lnSpc>
              <a:buFont typeface="+mj-lt"/>
              <a:buAutoNum type="arabicPeriod"/>
            </a:pPr>
            <a:r>
              <a:rPr lang="fr-FR" sz="2000" dirty="0"/>
              <a:t>Ce qu’on peut calculer sur le 21</a:t>
            </a:r>
            <a:r>
              <a:rPr lang="fr-FR" sz="2000" baseline="30000" dirty="0"/>
              <a:t>ème</a:t>
            </a:r>
            <a:r>
              <a:rPr lang="fr-FR" sz="2000" dirty="0"/>
              <a:t> siècle, en particulier en France</a:t>
            </a:r>
          </a:p>
          <a:p>
            <a:pPr marL="342900" indent="-342900">
              <a:lnSpc>
                <a:spcPct val="300000"/>
              </a:lnSpc>
              <a:buFont typeface="+mj-lt"/>
              <a:buAutoNum type="arabicPeriod"/>
            </a:pPr>
            <a:r>
              <a:rPr lang="fr-FR" sz="2000" dirty="0"/>
              <a:t>La perspective géologique</a:t>
            </a:r>
          </a:p>
          <a:p>
            <a:pPr marL="342900" indent="-342900">
              <a:lnSpc>
                <a:spcPct val="300000"/>
              </a:lnSpc>
              <a:buFont typeface="+mj-lt"/>
              <a:buAutoNum type="arabicPeriod"/>
            </a:pPr>
            <a:r>
              <a:rPr lang="fr-FR" sz="2000" dirty="0">
                <a:solidFill>
                  <a:srgbClr val="FF0000"/>
                </a:solidFill>
              </a:rPr>
              <a:t>Ce qu’on peut imaginer pour se faire peur</a:t>
            </a:r>
          </a:p>
        </p:txBody>
      </p:sp>
    </p:spTree>
    <p:extLst>
      <p:ext uri="{BB962C8B-B14F-4D97-AF65-F5344CB8AC3E}">
        <p14:creationId xmlns:p14="http://schemas.microsoft.com/office/powerpoint/2010/main" val="3826321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AEE6FF63-003F-8A47-AA53-7376B16E1F53}"/>
              </a:ext>
            </a:extLst>
          </p:cNvPr>
          <p:cNvSpPr txBox="1">
            <a:spLocks noChangeArrowheads="1"/>
          </p:cNvSpPr>
          <p:nvPr/>
        </p:nvSpPr>
        <p:spPr bwMode="auto">
          <a:xfrm>
            <a:off x="410167" y="196281"/>
            <a:ext cx="8122920" cy="931024"/>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spAutoFit/>
          </a:bodyPr>
          <a:lstStyle/>
          <a:p>
            <a:pPr algn="ctr"/>
            <a:r>
              <a:rPr lang="fr-FR" sz="2800" dirty="0">
                <a:latin typeface="Times" charset="0"/>
              </a:rPr>
              <a:t>Car il n’y a pas que les variables « atmosphériques » qui vont changer…</a:t>
            </a:r>
          </a:p>
        </p:txBody>
      </p:sp>
      <p:sp>
        <p:nvSpPr>
          <p:cNvPr id="3" name="ZoneTexte 2">
            <a:extLst>
              <a:ext uri="{FF2B5EF4-FFF2-40B4-BE49-F238E27FC236}">
                <a16:creationId xmlns:a16="http://schemas.microsoft.com/office/drawing/2014/main" id="{D12639CB-CE74-F844-8192-7D632810534A}"/>
              </a:ext>
            </a:extLst>
          </p:cNvPr>
          <p:cNvSpPr txBox="1"/>
          <p:nvPr/>
        </p:nvSpPr>
        <p:spPr>
          <a:xfrm>
            <a:off x="276111" y="1468241"/>
            <a:ext cx="8618503" cy="4993675"/>
          </a:xfrm>
          <a:prstGeom prst="rect">
            <a:avLst/>
          </a:prstGeom>
          <a:noFill/>
        </p:spPr>
        <p:txBody>
          <a:bodyPr wrap="square" lIns="68580" tIns="34290" rIns="68580" bIns="34290" rtlCol="0">
            <a:spAutoFit/>
          </a:bodyPr>
          <a:lstStyle/>
          <a:p>
            <a:pPr marL="214313" indent="-214313">
              <a:buFontTx/>
              <a:buChar char="-"/>
            </a:pPr>
            <a:r>
              <a:rPr lang="fr-FR" sz="1600" dirty="0"/>
              <a:t>La dynamique des calottes de glace et le niveau marin</a:t>
            </a:r>
          </a:p>
          <a:p>
            <a:pPr lvl="1"/>
            <a:r>
              <a:rPr lang="fr-FR" sz="1600" dirty="0"/>
              <a:t>(problème du « </a:t>
            </a:r>
            <a:r>
              <a:rPr lang="fr-FR" sz="1600" dirty="0" err="1"/>
              <a:t>Melt</a:t>
            </a:r>
            <a:r>
              <a:rPr lang="fr-FR" sz="1600" dirty="0"/>
              <a:t> Water Pulse » durant la déglaciation ⇒ stabilité future des calottes)</a:t>
            </a:r>
          </a:p>
          <a:p>
            <a:pPr lvl="1"/>
            <a:endParaRPr lang="fr-FR" sz="1600" dirty="0"/>
          </a:p>
          <a:p>
            <a:pPr marL="214313" indent="-214313">
              <a:buFontTx/>
              <a:buChar char="-"/>
            </a:pPr>
            <a:r>
              <a:rPr lang="fr-FR" sz="1600" dirty="0"/>
              <a:t>La circulation océanique profonde dans l'Atlantique</a:t>
            </a:r>
          </a:p>
          <a:p>
            <a:pPr lvl="1"/>
            <a:r>
              <a:rPr lang="fr-FR" sz="1600" dirty="0"/>
              <a:t>(problème des « </a:t>
            </a:r>
            <a:r>
              <a:rPr lang="fr-FR" sz="1600" dirty="0" err="1"/>
              <a:t>Dansgaard-Oeschger</a:t>
            </a:r>
            <a:r>
              <a:rPr lang="fr-FR" sz="1600" dirty="0"/>
              <a:t> » ⇒ ralentissement actuel de la circulation </a:t>
            </a:r>
            <a:r>
              <a:rPr lang="fr-FR" sz="1600" dirty="0" err="1"/>
              <a:t>thermohaline</a:t>
            </a:r>
            <a:r>
              <a:rPr lang="fr-FR" sz="1600" dirty="0"/>
              <a:t>)</a:t>
            </a:r>
          </a:p>
          <a:p>
            <a:pPr lvl="1"/>
            <a:endParaRPr lang="fr-FR" sz="1600" dirty="0"/>
          </a:p>
          <a:p>
            <a:pPr marL="214313" indent="-214313">
              <a:buFontTx/>
              <a:buChar char="-"/>
            </a:pPr>
            <a:r>
              <a:rPr lang="fr-FR" sz="1600" dirty="0"/>
              <a:t>Le stockage du carbone dans les sols / du méthane dans les pergélisols et plateformes continentales</a:t>
            </a:r>
          </a:p>
          <a:p>
            <a:pPr lvl="1"/>
            <a:r>
              <a:rPr lang="fr-FR" sz="1600" dirty="0"/>
              <a:t>(événements « hyperthermaux » ou PETM ⇒ déstabilisation actuelle/future des pergélisols/</a:t>
            </a:r>
            <a:r>
              <a:rPr lang="fr-FR" sz="1600" dirty="0" err="1"/>
              <a:t>clathrates</a:t>
            </a:r>
            <a:r>
              <a:rPr lang="fr-FR" sz="1600" dirty="0"/>
              <a:t>)</a:t>
            </a:r>
          </a:p>
          <a:p>
            <a:pPr marL="214313" indent="-214313">
              <a:buFontTx/>
              <a:buChar char="-"/>
            </a:pPr>
            <a:endParaRPr lang="fr-FR" sz="1600" dirty="0"/>
          </a:p>
          <a:p>
            <a:pPr marL="214313" indent="-214313">
              <a:buFontTx/>
              <a:buChar char="-"/>
            </a:pPr>
            <a:r>
              <a:rPr lang="fr-FR" sz="1600" dirty="0"/>
              <a:t>Le cycle hydrologique dans les régions semi-arides </a:t>
            </a:r>
          </a:p>
          <a:p>
            <a:pPr lvl="1"/>
            <a:r>
              <a:rPr lang="fr-FR" sz="1600" dirty="0"/>
              <a:t>(problème du « Sahara vert » à l’Holocène ⇒ désertification)</a:t>
            </a:r>
          </a:p>
          <a:p>
            <a:pPr lvl="1"/>
            <a:endParaRPr lang="fr-FR" sz="1600" dirty="0"/>
          </a:p>
          <a:p>
            <a:pPr marL="214313" indent="-214313">
              <a:buFontTx/>
              <a:buChar char="-"/>
            </a:pPr>
            <a:r>
              <a:rPr lang="fr-FR" sz="1600" dirty="0"/>
              <a:t>Désoxygénation des océans</a:t>
            </a:r>
          </a:p>
          <a:p>
            <a:pPr lvl="1"/>
            <a:r>
              <a:rPr lang="fr-FR" sz="1600" dirty="0"/>
              <a:t>(événements « OAE » ⇒ extension actuelle/future des OMZ)</a:t>
            </a:r>
          </a:p>
          <a:p>
            <a:pPr lvl="1"/>
            <a:endParaRPr lang="fr-FR" sz="1600" dirty="0"/>
          </a:p>
          <a:p>
            <a:pPr lvl="1"/>
            <a:endParaRPr lang="fr-FR" sz="1600" dirty="0"/>
          </a:p>
          <a:p>
            <a:pPr lvl="1"/>
            <a:endParaRPr lang="fr-FR" sz="1600" dirty="0"/>
          </a:p>
          <a:p>
            <a:pPr marL="214313" indent="-214313">
              <a:buFontTx/>
              <a:buChar char="-"/>
            </a:pPr>
            <a:r>
              <a:rPr lang="fr-FR" sz="1600" i="1" dirty="0"/>
              <a:t>... liste non-exhaustive ... sans parler des écosystèmes (6</a:t>
            </a:r>
            <a:r>
              <a:rPr lang="fr-FR" sz="1600" i="1" baseline="30000" dirty="0"/>
              <a:t>ème</a:t>
            </a:r>
            <a:r>
              <a:rPr lang="fr-FR" sz="1600" i="1" dirty="0"/>
              <a:t> extinction) ... ni d'économie ou de géopolitique…</a:t>
            </a:r>
          </a:p>
        </p:txBody>
      </p:sp>
      <p:sp>
        <p:nvSpPr>
          <p:cNvPr id="4" name="ZoneTexte 3"/>
          <p:cNvSpPr txBox="1"/>
          <p:nvPr/>
        </p:nvSpPr>
        <p:spPr>
          <a:xfrm>
            <a:off x="8756050" y="5862252"/>
            <a:ext cx="138564" cy="346249"/>
          </a:xfrm>
          <a:prstGeom prst="rect">
            <a:avLst/>
          </a:prstGeom>
          <a:noFill/>
        </p:spPr>
        <p:txBody>
          <a:bodyPr wrap="none" lIns="68580" tIns="34290" rIns="68580" bIns="34290" rtlCol="0">
            <a:spAutoFit/>
          </a:bodyPr>
          <a:lstStyle/>
          <a:p>
            <a:endParaRPr lang="fr-FR" dirty="0"/>
          </a:p>
        </p:txBody>
      </p:sp>
    </p:spTree>
    <p:extLst>
      <p:ext uri="{BB962C8B-B14F-4D97-AF65-F5344CB8AC3E}">
        <p14:creationId xmlns:p14="http://schemas.microsoft.com/office/powerpoint/2010/main" val="3181029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560A99E7-CEC8-B146-B762-6FF19BFE2A2F}"/>
              </a:ext>
            </a:extLst>
          </p:cNvPr>
          <p:cNvSpPr txBox="1">
            <a:spLocks noChangeArrowheads="1"/>
          </p:cNvSpPr>
          <p:nvPr/>
        </p:nvSpPr>
        <p:spPr bwMode="auto">
          <a:xfrm>
            <a:off x="338131" y="228600"/>
            <a:ext cx="8362585" cy="523220"/>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FR" sz="2800" dirty="0">
                <a:latin typeface="Times" charset="0"/>
              </a:rPr>
              <a:t>Hydrates de méthane</a:t>
            </a:r>
          </a:p>
        </p:txBody>
      </p:sp>
      <p:pic>
        <p:nvPicPr>
          <p:cNvPr id="5" name="Image 4">
            <a:extLst>
              <a:ext uri="{FF2B5EF4-FFF2-40B4-BE49-F238E27FC236}">
                <a16:creationId xmlns:a16="http://schemas.microsoft.com/office/drawing/2014/main" id="{48E71252-F530-0F4A-ADE2-5CDC19C823B4}"/>
              </a:ext>
            </a:extLst>
          </p:cNvPr>
          <p:cNvPicPr>
            <a:picLocks noChangeAspect="1"/>
          </p:cNvPicPr>
          <p:nvPr/>
        </p:nvPicPr>
        <p:blipFill>
          <a:blip r:embed="rId2"/>
          <a:stretch>
            <a:fillRect/>
          </a:stretch>
        </p:blipFill>
        <p:spPr>
          <a:xfrm>
            <a:off x="445478" y="1399420"/>
            <a:ext cx="4394200" cy="2628900"/>
          </a:xfrm>
          <a:prstGeom prst="rect">
            <a:avLst/>
          </a:prstGeom>
        </p:spPr>
      </p:pic>
      <p:pic>
        <p:nvPicPr>
          <p:cNvPr id="7" name="Image 6">
            <a:extLst>
              <a:ext uri="{FF2B5EF4-FFF2-40B4-BE49-F238E27FC236}">
                <a16:creationId xmlns:a16="http://schemas.microsoft.com/office/drawing/2014/main" id="{A255B680-1366-EB4B-87A1-01D510D86DD3}"/>
              </a:ext>
            </a:extLst>
          </p:cNvPr>
          <p:cNvPicPr>
            <a:picLocks noChangeAspect="1"/>
          </p:cNvPicPr>
          <p:nvPr/>
        </p:nvPicPr>
        <p:blipFill rotWithShape="1">
          <a:blip r:embed="rId3"/>
          <a:srcRect l="11437" r="48973"/>
          <a:stretch/>
        </p:blipFill>
        <p:spPr>
          <a:xfrm>
            <a:off x="5547419" y="2675303"/>
            <a:ext cx="2934465" cy="3397251"/>
          </a:xfrm>
          <a:prstGeom prst="rect">
            <a:avLst/>
          </a:prstGeom>
        </p:spPr>
      </p:pic>
      <p:pic>
        <p:nvPicPr>
          <p:cNvPr id="10" name="Image 9">
            <a:extLst>
              <a:ext uri="{FF2B5EF4-FFF2-40B4-BE49-F238E27FC236}">
                <a16:creationId xmlns:a16="http://schemas.microsoft.com/office/drawing/2014/main" id="{35E85D34-82D0-584A-A262-D1D0D0B43425}"/>
              </a:ext>
            </a:extLst>
          </p:cNvPr>
          <p:cNvPicPr>
            <a:picLocks noChangeAspect="1"/>
          </p:cNvPicPr>
          <p:nvPr/>
        </p:nvPicPr>
        <p:blipFill>
          <a:blip r:embed="rId4"/>
          <a:stretch>
            <a:fillRect/>
          </a:stretch>
        </p:blipFill>
        <p:spPr>
          <a:xfrm>
            <a:off x="257907" y="4315379"/>
            <a:ext cx="5578691" cy="2314021"/>
          </a:xfrm>
          <a:prstGeom prst="rect">
            <a:avLst/>
          </a:prstGeom>
        </p:spPr>
      </p:pic>
      <p:sp>
        <p:nvSpPr>
          <p:cNvPr id="11" name="ZoneTexte 10">
            <a:extLst>
              <a:ext uri="{FF2B5EF4-FFF2-40B4-BE49-F238E27FC236}">
                <a16:creationId xmlns:a16="http://schemas.microsoft.com/office/drawing/2014/main" id="{01144DB5-6ABE-004B-B0D9-5308A3310167}"/>
              </a:ext>
            </a:extLst>
          </p:cNvPr>
          <p:cNvSpPr txBox="1"/>
          <p:nvPr/>
        </p:nvSpPr>
        <p:spPr>
          <a:xfrm>
            <a:off x="1470029" y="842574"/>
            <a:ext cx="6151043" cy="369332"/>
          </a:xfrm>
          <a:prstGeom prst="rect">
            <a:avLst/>
          </a:prstGeom>
          <a:noFill/>
        </p:spPr>
        <p:txBody>
          <a:bodyPr wrap="none" rtlCol="0">
            <a:spAutoFit/>
          </a:bodyPr>
          <a:lstStyle/>
          <a:p>
            <a:r>
              <a:rPr lang="fr-FR" dirty="0"/>
              <a:t>15 à 150 fois les réserves prouvées de gaz naturel conventionnel</a:t>
            </a:r>
          </a:p>
        </p:txBody>
      </p:sp>
    </p:spTree>
    <p:extLst>
      <p:ext uri="{BB962C8B-B14F-4D97-AF65-F5344CB8AC3E}">
        <p14:creationId xmlns:p14="http://schemas.microsoft.com/office/powerpoint/2010/main" val="3897743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771651"/>
            <a:ext cx="3911600" cy="38219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165" y="2000252"/>
            <a:ext cx="3906837" cy="34230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3556" name="Text Box 4"/>
          <p:cNvSpPr txBox="1">
            <a:spLocks noChangeArrowheads="1"/>
          </p:cNvSpPr>
          <p:nvPr/>
        </p:nvSpPr>
        <p:spPr bwMode="auto">
          <a:xfrm>
            <a:off x="381001" y="316333"/>
            <a:ext cx="8309918"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spAutoFit/>
          </a:bodyPr>
          <a:lstStyle/>
          <a:p>
            <a:pPr algn="ctr"/>
            <a:r>
              <a:rPr lang="fr-FR" sz="2800" dirty="0">
                <a:latin typeface="Times" charset="0"/>
              </a:rPr>
              <a:t>L’énigme du « </a:t>
            </a:r>
            <a:r>
              <a:rPr lang="fr-FR" sz="2800" dirty="0" err="1">
                <a:latin typeface="Times" charset="0"/>
              </a:rPr>
              <a:t>Meltwater</a:t>
            </a:r>
            <a:r>
              <a:rPr lang="fr-FR" sz="2800" dirty="0">
                <a:latin typeface="Times" charset="0"/>
              </a:rPr>
              <a:t> Pulse 1A » ~ 4 à 5 m / siècle</a:t>
            </a:r>
          </a:p>
        </p:txBody>
      </p:sp>
      <p:sp>
        <p:nvSpPr>
          <p:cNvPr id="23557" name="Text Box 5"/>
          <p:cNvSpPr txBox="1">
            <a:spLocks noChangeArrowheads="1"/>
          </p:cNvSpPr>
          <p:nvPr/>
        </p:nvSpPr>
        <p:spPr bwMode="auto">
          <a:xfrm>
            <a:off x="5946776" y="5691187"/>
            <a:ext cx="2182544" cy="2539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68580" tIns="34290" rIns="68580" bIns="34290">
            <a:spAutoFit/>
          </a:bodyPr>
          <a:lstStyle/>
          <a:p>
            <a:r>
              <a:rPr lang="fr-FR" sz="1200" i="1"/>
              <a:t>(Deschamps et al., Nature 2012)</a:t>
            </a:r>
          </a:p>
        </p:txBody>
      </p:sp>
      <p:cxnSp>
        <p:nvCxnSpPr>
          <p:cNvPr id="6" name="Connecteur droit avec flèche 5">
            <a:extLst>
              <a:ext uri="{FF2B5EF4-FFF2-40B4-BE49-F238E27FC236}">
                <a16:creationId xmlns:a16="http://schemas.microsoft.com/office/drawing/2014/main" id="{DB1D0224-6ADC-914A-AA14-6A1CB85A7BC5}"/>
              </a:ext>
            </a:extLst>
          </p:cNvPr>
          <p:cNvCxnSpPr>
            <a:cxnSpLocks/>
          </p:cNvCxnSpPr>
          <p:nvPr/>
        </p:nvCxnSpPr>
        <p:spPr>
          <a:xfrm flipH="1">
            <a:off x="1290483" y="5691187"/>
            <a:ext cx="2499852" cy="0"/>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 name="Connecteur droit avec flèche 7">
            <a:extLst>
              <a:ext uri="{FF2B5EF4-FFF2-40B4-BE49-F238E27FC236}">
                <a16:creationId xmlns:a16="http://schemas.microsoft.com/office/drawing/2014/main" id="{54F2ECEE-72FD-B249-A556-AF245288EAEB}"/>
              </a:ext>
            </a:extLst>
          </p:cNvPr>
          <p:cNvCxnSpPr>
            <a:cxnSpLocks/>
          </p:cNvCxnSpPr>
          <p:nvPr/>
        </p:nvCxnSpPr>
        <p:spPr>
          <a:xfrm flipH="1">
            <a:off x="5469193" y="5574660"/>
            <a:ext cx="2499852" cy="0"/>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6296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76351" y="1717734"/>
            <a:ext cx="6656070" cy="3924876"/>
          </a:xfrm>
          <a:prstGeom prst="rect">
            <a:avLst/>
          </a:prstGeom>
        </p:spPr>
      </p:pic>
      <p:sp>
        <p:nvSpPr>
          <p:cNvPr id="5" name="Text Box 10"/>
          <p:cNvSpPr txBox="1">
            <a:spLocks noChangeArrowheads="1"/>
          </p:cNvSpPr>
          <p:nvPr/>
        </p:nvSpPr>
        <p:spPr bwMode="auto">
          <a:xfrm>
            <a:off x="399828" y="213556"/>
            <a:ext cx="8276817" cy="50013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spAutoFit/>
          </a:bodyPr>
          <a:lstStyle/>
          <a:p>
            <a:pPr algn="ctr"/>
            <a:r>
              <a:rPr lang="fr-FR" sz="2800" dirty="0">
                <a:latin typeface="Times New Roman"/>
                <a:cs typeface="Times New Roman"/>
              </a:rPr>
              <a:t>Niveau marin futur ~ 1 mètre/siècle</a:t>
            </a:r>
            <a:endParaRPr lang="fr-FR" sz="2800" i="1" dirty="0">
              <a:latin typeface="Times New Roman"/>
              <a:cs typeface="Times New Roman"/>
            </a:endParaRPr>
          </a:p>
        </p:txBody>
      </p:sp>
    </p:spTree>
    <p:extLst>
      <p:ext uri="{BB962C8B-B14F-4D97-AF65-F5344CB8AC3E}">
        <p14:creationId xmlns:p14="http://schemas.microsoft.com/office/powerpoint/2010/main" val="3511106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0"/>
          <p:cNvSpPr txBox="1">
            <a:spLocks noChangeArrowheads="1"/>
          </p:cNvSpPr>
          <p:nvPr/>
        </p:nvSpPr>
        <p:spPr bwMode="auto">
          <a:xfrm>
            <a:off x="399829" y="347383"/>
            <a:ext cx="8276817" cy="438582"/>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spAutoFit/>
          </a:bodyPr>
          <a:lstStyle/>
          <a:p>
            <a:pPr algn="ctr"/>
            <a:r>
              <a:rPr lang="fr-FR" sz="2400" dirty="0">
                <a:latin typeface="Times New Roman"/>
                <a:cs typeface="Times New Roman"/>
              </a:rPr>
              <a:t>Niveau marin : modèles vs. avis d’expert</a:t>
            </a:r>
            <a:endParaRPr lang="fr-FR" sz="2400" i="1" dirty="0">
              <a:latin typeface="Times New Roman"/>
              <a:cs typeface="Times New Roman"/>
            </a:endParaRPr>
          </a:p>
        </p:txBody>
      </p:sp>
      <p:pic>
        <p:nvPicPr>
          <p:cNvPr id="4" name="Image 3"/>
          <p:cNvPicPr>
            <a:picLocks noChangeAspect="1"/>
          </p:cNvPicPr>
          <p:nvPr/>
        </p:nvPicPr>
        <p:blipFill>
          <a:blip r:embed="rId2"/>
          <a:stretch>
            <a:fillRect/>
          </a:stretch>
        </p:blipFill>
        <p:spPr>
          <a:xfrm>
            <a:off x="399829" y="2919418"/>
            <a:ext cx="3450227" cy="2153983"/>
          </a:xfrm>
          <a:prstGeom prst="rect">
            <a:avLst/>
          </a:prstGeom>
        </p:spPr>
      </p:pic>
      <p:cxnSp>
        <p:nvCxnSpPr>
          <p:cNvPr id="7" name="Connecteur droit 6"/>
          <p:cNvCxnSpPr/>
          <p:nvPr/>
        </p:nvCxnSpPr>
        <p:spPr>
          <a:xfrm>
            <a:off x="3006460" y="1730242"/>
            <a:ext cx="70255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3006460" y="1978619"/>
            <a:ext cx="70255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3006460" y="2239721"/>
            <a:ext cx="70255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a:off x="3006460" y="2500823"/>
            <a:ext cx="70255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3006460" y="2761925"/>
            <a:ext cx="70255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3006460" y="3023028"/>
            <a:ext cx="70255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782522" y="1855188"/>
            <a:ext cx="284818" cy="958958"/>
          </a:xfrm>
          <a:prstGeom prst="rect">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sz="1100"/>
          </a:p>
        </p:txBody>
      </p:sp>
      <p:sp>
        <p:nvSpPr>
          <p:cNvPr id="16" name="ZoneTexte 15"/>
          <p:cNvSpPr txBox="1"/>
          <p:nvPr/>
        </p:nvSpPr>
        <p:spPr>
          <a:xfrm>
            <a:off x="2637893" y="2650794"/>
            <a:ext cx="317103" cy="238527"/>
          </a:xfrm>
          <a:prstGeom prst="rect">
            <a:avLst/>
          </a:prstGeom>
          <a:noFill/>
        </p:spPr>
        <p:txBody>
          <a:bodyPr wrap="none" lIns="68580" tIns="34290" rIns="68580" bIns="34290" rtlCol="0">
            <a:spAutoFit/>
          </a:bodyPr>
          <a:lstStyle/>
          <a:p>
            <a:r>
              <a:rPr lang="fr-FR" sz="1100" dirty="0"/>
              <a:t>1.6</a:t>
            </a:r>
          </a:p>
        </p:txBody>
      </p:sp>
      <p:sp>
        <p:nvSpPr>
          <p:cNvPr id="17" name="ZoneTexte 16"/>
          <p:cNvSpPr txBox="1"/>
          <p:nvPr/>
        </p:nvSpPr>
        <p:spPr>
          <a:xfrm>
            <a:off x="2637893" y="2389691"/>
            <a:ext cx="317103" cy="238527"/>
          </a:xfrm>
          <a:prstGeom prst="rect">
            <a:avLst/>
          </a:prstGeom>
          <a:noFill/>
        </p:spPr>
        <p:txBody>
          <a:bodyPr wrap="none" lIns="68580" tIns="34290" rIns="68580" bIns="34290" rtlCol="0">
            <a:spAutoFit/>
          </a:bodyPr>
          <a:lstStyle/>
          <a:p>
            <a:r>
              <a:rPr lang="fr-FR" sz="1100" dirty="0"/>
              <a:t>1.8</a:t>
            </a:r>
          </a:p>
        </p:txBody>
      </p:sp>
      <p:sp>
        <p:nvSpPr>
          <p:cNvPr id="18" name="ZoneTexte 17"/>
          <p:cNvSpPr txBox="1"/>
          <p:nvPr/>
        </p:nvSpPr>
        <p:spPr>
          <a:xfrm>
            <a:off x="2637893" y="2128589"/>
            <a:ext cx="317103" cy="238527"/>
          </a:xfrm>
          <a:prstGeom prst="rect">
            <a:avLst/>
          </a:prstGeom>
          <a:noFill/>
        </p:spPr>
        <p:txBody>
          <a:bodyPr wrap="none" lIns="68580" tIns="34290" rIns="68580" bIns="34290" rtlCol="0">
            <a:spAutoFit/>
          </a:bodyPr>
          <a:lstStyle/>
          <a:p>
            <a:r>
              <a:rPr lang="fr-FR" sz="1100" dirty="0"/>
              <a:t>2.0</a:t>
            </a:r>
          </a:p>
        </p:txBody>
      </p:sp>
      <p:sp>
        <p:nvSpPr>
          <p:cNvPr id="19" name="ZoneTexte 18"/>
          <p:cNvSpPr txBox="1"/>
          <p:nvPr/>
        </p:nvSpPr>
        <p:spPr>
          <a:xfrm>
            <a:off x="2623769" y="1867487"/>
            <a:ext cx="317103" cy="238527"/>
          </a:xfrm>
          <a:prstGeom prst="rect">
            <a:avLst/>
          </a:prstGeom>
          <a:noFill/>
        </p:spPr>
        <p:txBody>
          <a:bodyPr wrap="none" lIns="68580" tIns="34290" rIns="68580" bIns="34290" rtlCol="0">
            <a:spAutoFit/>
          </a:bodyPr>
          <a:lstStyle/>
          <a:p>
            <a:r>
              <a:rPr lang="fr-FR" sz="1100" dirty="0"/>
              <a:t>2.2</a:t>
            </a:r>
          </a:p>
        </p:txBody>
      </p:sp>
      <p:sp>
        <p:nvSpPr>
          <p:cNvPr id="20" name="ZoneTexte 19"/>
          <p:cNvSpPr txBox="1"/>
          <p:nvPr/>
        </p:nvSpPr>
        <p:spPr>
          <a:xfrm>
            <a:off x="2637892" y="1614363"/>
            <a:ext cx="318036" cy="238527"/>
          </a:xfrm>
          <a:prstGeom prst="rect">
            <a:avLst/>
          </a:prstGeom>
          <a:noFill/>
        </p:spPr>
        <p:txBody>
          <a:bodyPr wrap="none" lIns="68580" tIns="34290" rIns="68580" bIns="34290" rtlCol="0">
            <a:spAutoFit/>
          </a:bodyPr>
          <a:lstStyle/>
          <a:p>
            <a:r>
              <a:rPr lang="fr-FR" sz="1100" dirty="0"/>
              <a:t>2.4</a:t>
            </a:r>
          </a:p>
        </p:txBody>
      </p:sp>
      <p:sp>
        <p:nvSpPr>
          <p:cNvPr id="21" name="ZoneTexte 20"/>
          <p:cNvSpPr txBox="1"/>
          <p:nvPr/>
        </p:nvSpPr>
        <p:spPr>
          <a:xfrm rot="16200000">
            <a:off x="2792359" y="4032078"/>
            <a:ext cx="2203167" cy="238527"/>
          </a:xfrm>
          <a:prstGeom prst="rect">
            <a:avLst/>
          </a:prstGeom>
          <a:noFill/>
        </p:spPr>
        <p:txBody>
          <a:bodyPr wrap="none" lIns="68580" tIns="34290" rIns="68580" bIns="34290" rtlCol="0">
            <a:spAutoFit/>
          </a:bodyPr>
          <a:lstStyle/>
          <a:p>
            <a:r>
              <a:rPr lang="fr-FR" sz="1100" dirty="0"/>
              <a:t>(4) + 1m  (</a:t>
            </a:r>
            <a:r>
              <a:rPr lang="fr-FR" sz="1100" dirty="0" err="1"/>
              <a:t>Pollard</a:t>
            </a:r>
            <a:r>
              <a:rPr lang="fr-FR" sz="1100" dirty="0"/>
              <a:t> et </a:t>
            </a:r>
            <a:r>
              <a:rPr lang="fr-FR" sz="1100" dirty="0" err="1"/>
              <a:t>DeConto</a:t>
            </a:r>
            <a:r>
              <a:rPr lang="fr-FR" sz="1100" dirty="0"/>
              <a:t>, 2016)</a:t>
            </a:r>
          </a:p>
        </p:txBody>
      </p:sp>
      <p:sp>
        <p:nvSpPr>
          <p:cNvPr id="24" name="ZoneTexte 23"/>
          <p:cNvSpPr txBox="1"/>
          <p:nvPr/>
        </p:nvSpPr>
        <p:spPr>
          <a:xfrm rot="16200000">
            <a:off x="2472444" y="5137802"/>
            <a:ext cx="510396" cy="238527"/>
          </a:xfrm>
          <a:prstGeom prst="rect">
            <a:avLst/>
          </a:prstGeom>
          <a:noFill/>
        </p:spPr>
        <p:txBody>
          <a:bodyPr wrap="none" lIns="68580" tIns="34290" rIns="68580" bIns="34290" rtlCol="0">
            <a:spAutoFit/>
          </a:bodyPr>
          <a:lstStyle/>
          <a:p>
            <a:r>
              <a:rPr lang="fr-FR" sz="1100" dirty="0"/>
              <a:t>(2013)</a:t>
            </a:r>
          </a:p>
        </p:txBody>
      </p:sp>
      <p:sp>
        <p:nvSpPr>
          <p:cNvPr id="25" name="ZoneTexte 24"/>
          <p:cNvSpPr txBox="1"/>
          <p:nvPr/>
        </p:nvSpPr>
        <p:spPr>
          <a:xfrm rot="16200000">
            <a:off x="2050411" y="5137803"/>
            <a:ext cx="510396" cy="238527"/>
          </a:xfrm>
          <a:prstGeom prst="rect">
            <a:avLst/>
          </a:prstGeom>
          <a:noFill/>
        </p:spPr>
        <p:txBody>
          <a:bodyPr wrap="none" lIns="68580" tIns="34290" rIns="68580" bIns="34290" rtlCol="0">
            <a:spAutoFit/>
          </a:bodyPr>
          <a:lstStyle/>
          <a:p>
            <a:r>
              <a:rPr lang="fr-FR" sz="1100" dirty="0"/>
              <a:t>(2007)</a:t>
            </a:r>
          </a:p>
        </p:txBody>
      </p:sp>
      <p:sp>
        <p:nvSpPr>
          <p:cNvPr id="26" name="ZoneTexte 25"/>
          <p:cNvSpPr txBox="1"/>
          <p:nvPr/>
        </p:nvSpPr>
        <p:spPr>
          <a:xfrm rot="16200000">
            <a:off x="1204315" y="5137803"/>
            <a:ext cx="510396" cy="238527"/>
          </a:xfrm>
          <a:prstGeom prst="rect">
            <a:avLst/>
          </a:prstGeom>
          <a:noFill/>
        </p:spPr>
        <p:txBody>
          <a:bodyPr wrap="none" lIns="68580" tIns="34290" rIns="68580" bIns="34290" rtlCol="0">
            <a:spAutoFit/>
          </a:bodyPr>
          <a:lstStyle/>
          <a:p>
            <a:r>
              <a:rPr lang="fr-FR" sz="1100" dirty="0"/>
              <a:t>(1996)</a:t>
            </a:r>
          </a:p>
        </p:txBody>
      </p:sp>
      <p:sp>
        <p:nvSpPr>
          <p:cNvPr id="27" name="ZoneTexte 26"/>
          <p:cNvSpPr txBox="1"/>
          <p:nvPr/>
        </p:nvSpPr>
        <p:spPr>
          <a:xfrm rot="16200000">
            <a:off x="1643068" y="5137803"/>
            <a:ext cx="510396" cy="238527"/>
          </a:xfrm>
          <a:prstGeom prst="rect">
            <a:avLst/>
          </a:prstGeom>
          <a:noFill/>
        </p:spPr>
        <p:txBody>
          <a:bodyPr wrap="none" lIns="68580" tIns="34290" rIns="68580" bIns="34290" rtlCol="0">
            <a:spAutoFit/>
          </a:bodyPr>
          <a:lstStyle/>
          <a:p>
            <a:r>
              <a:rPr lang="fr-FR" sz="1100" dirty="0"/>
              <a:t>(2001)</a:t>
            </a:r>
          </a:p>
        </p:txBody>
      </p:sp>
      <p:sp>
        <p:nvSpPr>
          <p:cNvPr id="28" name="ZoneTexte 27"/>
          <p:cNvSpPr txBox="1"/>
          <p:nvPr/>
        </p:nvSpPr>
        <p:spPr>
          <a:xfrm rot="16200000">
            <a:off x="794943" y="5139324"/>
            <a:ext cx="510396" cy="238527"/>
          </a:xfrm>
          <a:prstGeom prst="rect">
            <a:avLst/>
          </a:prstGeom>
          <a:noFill/>
        </p:spPr>
        <p:txBody>
          <a:bodyPr wrap="none" lIns="68580" tIns="34290" rIns="68580" bIns="34290" rtlCol="0">
            <a:spAutoFit/>
          </a:bodyPr>
          <a:lstStyle/>
          <a:p>
            <a:r>
              <a:rPr lang="fr-FR" sz="1100" dirty="0"/>
              <a:t>(1990)</a:t>
            </a:r>
          </a:p>
        </p:txBody>
      </p:sp>
      <p:sp>
        <p:nvSpPr>
          <p:cNvPr id="29" name="ZoneTexte 28"/>
          <p:cNvSpPr txBox="1"/>
          <p:nvPr/>
        </p:nvSpPr>
        <p:spPr>
          <a:xfrm rot="16200000">
            <a:off x="3299307" y="5139324"/>
            <a:ext cx="510396" cy="238527"/>
          </a:xfrm>
          <a:prstGeom prst="rect">
            <a:avLst/>
          </a:prstGeom>
          <a:noFill/>
        </p:spPr>
        <p:txBody>
          <a:bodyPr wrap="none" lIns="68580" tIns="34290" rIns="68580" bIns="34290" rtlCol="0">
            <a:spAutoFit/>
          </a:bodyPr>
          <a:lstStyle/>
          <a:p>
            <a:r>
              <a:rPr lang="fr-FR" sz="1100" dirty="0"/>
              <a:t>(2016)</a:t>
            </a:r>
          </a:p>
        </p:txBody>
      </p:sp>
      <p:sp>
        <p:nvSpPr>
          <p:cNvPr id="35" name="Rectangle 34"/>
          <p:cNvSpPr/>
          <p:nvPr/>
        </p:nvSpPr>
        <p:spPr>
          <a:xfrm>
            <a:off x="5594685" y="5193314"/>
            <a:ext cx="648369" cy="160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a:ln>
                <a:solidFill>
                  <a:schemeClr val="bg1"/>
                </a:solidFill>
              </a:ln>
              <a:solidFill>
                <a:schemeClr val="bg1"/>
              </a:solidFill>
            </a:endParaRPr>
          </a:p>
        </p:txBody>
      </p:sp>
      <p:sp>
        <p:nvSpPr>
          <p:cNvPr id="36" name="ZoneTexte 35"/>
          <p:cNvSpPr txBox="1"/>
          <p:nvPr/>
        </p:nvSpPr>
        <p:spPr>
          <a:xfrm>
            <a:off x="6822173" y="4850766"/>
            <a:ext cx="1983300" cy="346249"/>
          </a:xfrm>
          <a:prstGeom prst="rect">
            <a:avLst/>
          </a:prstGeom>
          <a:noFill/>
        </p:spPr>
        <p:txBody>
          <a:bodyPr wrap="none" lIns="68580" tIns="34290" rIns="68580" bIns="34290" rtlCol="0">
            <a:spAutoFit/>
          </a:bodyPr>
          <a:lstStyle/>
          <a:p>
            <a:r>
              <a:rPr lang="fr-FR" dirty="0"/>
              <a:t>(Horton et al, 2014)</a:t>
            </a:r>
          </a:p>
        </p:txBody>
      </p:sp>
      <p:sp>
        <p:nvSpPr>
          <p:cNvPr id="38" name="ZoneTexte 37"/>
          <p:cNvSpPr txBox="1"/>
          <p:nvPr/>
        </p:nvSpPr>
        <p:spPr>
          <a:xfrm>
            <a:off x="1135827" y="5503638"/>
            <a:ext cx="3352328" cy="346249"/>
          </a:xfrm>
          <a:prstGeom prst="rect">
            <a:avLst/>
          </a:prstGeom>
          <a:noFill/>
        </p:spPr>
        <p:txBody>
          <a:bodyPr wrap="none" lIns="68580" tIns="34290" rIns="68580" bIns="34290" rtlCol="0">
            <a:spAutoFit/>
          </a:bodyPr>
          <a:lstStyle/>
          <a:p>
            <a:r>
              <a:rPr lang="fr-FR" dirty="0"/>
              <a:t>(d’après Oppenheimer et al, 2016)</a:t>
            </a:r>
          </a:p>
        </p:txBody>
      </p:sp>
      <p:pic>
        <p:nvPicPr>
          <p:cNvPr id="39" name="Image 38"/>
          <p:cNvPicPr>
            <a:picLocks noChangeAspect="1"/>
          </p:cNvPicPr>
          <p:nvPr/>
        </p:nvPicPr>
        <p:blipFill>
          <a:blip r:embed="rId3"/>
          <a:stretch>
            <a:fillRect/>
          </a:stretch>
        </p:blipFill>
        <p:spPr>
          <a:xfrm>
            <a:off x="4964776" y="2620524"/>
            <a:ext cx="4104757" cy="2230243"/>
          </a:xfrm>
          <a:prstGeom prst="rect">
            <a:avLst/>
          </a:prstGeom>
        </p:spPr>
      </p:pic>
      <p:sp>
        <p:nvSpPr>
          <p:cNvPr id="30" name="Rectangle 29"/>
          <p:cNvSpPr/>
          <p:nvPr/>
        </p:nvSpPr>
        <p:spPr>
          <a:xfrm>
            <a:off x="4067340" y="3356610"/>
            <a:ext cx="284818" cy="762000"/>
          </a:xfrm>
          <a:prstGeom prst="rect">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sz="1100"/>
          </a:p>
        </p:txBody>
      </p:sp>
      <p:sp>
        <p:nvSpPr>
          <p:cNvPr id="32" name="ZoneTexte 31"/>
          <p:cNvSpPr txBox="1"/>
          <p:nvPr/>
        </p:nvSpPr>
        <p:spPr>
          <a:xfrm rot="16200000">
            <a:off x="3949423" y="5139324"/>
            <a:ext cx="510396" cy="238527"/>
          </a:xfrm>
          <a:prstGeom prst="rect">
            <a:avLst/>
          </a:prstGeom>
          <a:noFill/>
        </p:spPr>
        <p:txBody>
          <a:bodyPr wrap="none" lIns="68580" tIns="34290" rIns="68580" bIns="34290" rtlCol="0">
            <a:spAutoFit/>
          </a:bodyPr>
          <a:lstStyle/>
          <a:p>
            <a:r>
              <a:rPr lang="fr-FR" sz="1100" dirty="0"/>
              <a:t>(2019)</a:t>
            </a:r>
          </a:p>
        </p:txBody>
      </p:sp>
    </p:spTree>
    <p:extLst>
      <p:ext uri="{BB962C8B-B14F-4D97-AF65-F5344CB8AC3E}">
        <p14:creationId xmlns:p14="http://schemas.microsoft.com/office/powerpoint/2010/main" val="709517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1-01-07 à 18.12.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272" y="2044164"/>
            <a:ext cx="2988239" cy="3222101"/>
          </a:xfrm>
          <a:prstGeom prst="rect">
            <a:avLst/>
          </a:prstGeom>
        </p:spPr>
      </p:pic>
      <p:sp>
        <p:nvSpPr>
          <p:cNvPr id="5" name="ZoneTexte 4"/>
          <p:cNvSpPr txBox="1"/>
          <p:nvPr/>
        </p:nvSpPr>
        <p:spPr>
          <a:xfrm>
            <a:off x="1516382" y="2627536"/>
            <a:ext cx="3078450" cy="2146742"/>
          </a:xfrm>
          <a:prstGeom prst="rect">
            <a:avLst/>
          </a:prstGeom>
          <a:noFill/>
        </p:spPr>
        <p:txBody>
          <a:bodyPr wrap="square" lIns="68580" tIns="34290" rIns="68580" bIns="34290" rtlCol="0">
            <a:spAutoFit/>
          </a:bodyPr>
          <a:lstStyle/>
          <a:p>
            <a:r>
              <a:rPr lang="fr-FR" sz="900" dirty="0" err="1"/>
              <a:t>Decomposition</a:t>
            </a:r>
            <a:r>
              <a:rPr lang="fr-FR" sz="900" dirty="0"/>
              <a:t> of </a:t>
            </a:r>
            <a:r>
              <a:rPr lang="fr-FR" sz="900" dirty="0" err="1"/>
              <a:t>uncertainty</a:t>
            </a:r>
            <a:r>
              <a:rPr lang="fr-FR" sz="900" dirty="0"/>
              <a:t> in GMSL projections, </a:t>
            </a:r>
            <a:r>
              <a:rPr lang="fr-FR" sz="900" dirty="0" err="1"/>
              <a:t>following</a:t>
            </a:r>
            <a:r>
              <a:rPr lang="fr-FR" sz="900" dirty="0"/>
              <a:t> the DP16 projections of </a:t>
            </a:r>
            <a:r>
              <a:rPr lang="fr-FR" sz="900" dirty="0" err="1"/>
              <a:t>Kopp</a:t>
            </a:r>
            <a:r>
              <a:rPr lang="fr-FR" sz="900" dirty="0"/>
              <a:t> et al. (144). </a:t>
            </a:r>
            <a:r>
              <a:rPr lang="fr-FR" sz="900" dirty="0" err="1"/>
              <a:t>Red</a:t>
            </a:r>
            <a:r>
              <a:rPr lang="fr-FR" sz="900" dirty="0"/>
              <a:t> </a:t>
            </a:r>
            <a:r>
              <a:rPr lang="fr-FR" sz="900" dirty="0" err="1"/>
              <a:t>represents</a:t>
            </a:r>
            <a:r>
              <a:rPr lang="fr-FR" sz="900" dirty="0"/>
              <a:t> </a:t>
            </a:r>
            <a:r>
              <a:rPr lang="fr-FR" sz="900" dirty="0" err="1"/>
              <a:t>within</a:t>
            </a:r>
            <a:r>
              <a:rPr lang="fr-FR" sz="900" dirty="0"/>
              <a:t>-scenario variance due to the </a:t>
            </a:r>
            <a:r>
              <a:rPr lang="fr-FR" sz="900" dirty="0" err="1"/>
              <a:t>Antarctic</a:t>
            </a:r>
            <a:r>
              <a:rPr lang="fr-FR" sz="900" dirty="0"/>
              <a:t> </a:t>
            </a:r>
            <a:r>
              <a:rPr lang="fr-FR" sz="900" dirty="0" err="1"/>
              <a:t>ice</a:t>
            </a:r>
            <a:r>
              <a:rPr lang="fr-FR" sz="900" dirty="0"/>
              <a:t> </a:t>
            </a:r>
            <a:r>
              <a:rPr lang="fr-FR" sz="900" dirty="0" err="1"/>
              <a:t>sheet</a:t>
            </a:r>
            <a:r>
              <a:rPr lang="fr-FR" sz="900" dirty="0"/>
              <a:t> (AIS), cyan the variance due to the </a:t>
            </a:r>
            <a:r>
              <a:rPr lang="fr-FR" sz="900" dirty="0" err="1"/>
              <a:t>Greenland</a:t>
            </a:r>
            <a:r>
              <a:rPr lang="fr-FR" sz="900" dirty="0"/>
              <a:t> </a:t>
            </a:r>
            <a:r>
              <a:rPr lang="fr-FR" sz="900" dirty="0" err="1"/>
              <a:t>ice</a:t>
            </a:r>
            <a:r>
              <a:rPr lang="fr-FR" sz="900" dirty="0"/>
              <a:t> </a:t>
            </a:r>
            <a:r>
              <a:rPr lang="fr-FR" sz="900" dirty="0" err="1"/>
              <a:t>sheet</a:t>
            </a:r>
            <a:r>
              <a:rPr lang="fr-FR" sz="900" dirty="0"/>
              <a:t> (GIS), </a:t>
            </a:r>
            <a:r>
              <a:rPr lang="fr-FR" sz="900" dirty="0" err="1"/>
              <a:t>blue</a:t>
            </a:r>
            <a:r>
              <a:rPr lang="fr-FR" sz="900" dirty="0"/>
              <a:t> the variance due to glaciers and </a:t>
            </a:r>
            <a:r>
              <a:rPr lang="fr-FR" sz="900" dirty="0" err="1"/>
              <a:t>ice</a:t>
            </a:r>
            <a:r>
              <a:rPr lang="fr-FR" sz="900" dirty="0"/>
              <a:t> caps (GIC), green the variance due to thermal expansion (TE), and </a:t>
            </a:r>
            <a:r>
              <a:rPr lang="fr-FR" sz="900" dirty="0" err="1"/>
              <a:t>purple</a:t>
            </a:r>
            <a:r>
              <a:rPr lang="fr-FR" sz="900" dirty="0"/>
              <a:t> the variance due to land-water </a:t>
            </a:r>
            <a:r>
              <a:rPr lang="fr-FR" sz="900" dirty="0" err="1"/>
              <a:t>storage</a:t>
            </a:r>
            <a:r>
              <a:rPr lang="fr-FR" sz="900" dirty="0"/>
              <a:t> (LWS). The </a:t>
            </a:r>
            <a:r>
              <a:rPr lang="fr-FR" sz="900" dirty="0" err="1"/>
              <a:t>yellow</a:t>
            </a:r>
            <a:r>
              <a:rPr lang="fr-FR" sz="900" dirty="0"/>
              <a:t> line </a:t>
            </a:r>
            <a:r>
              <a:rPr lang="fr-FR" sz="900" dirty="0" err="1"/>
              <a:t>represents</a:t>
            </a:r>
            <a:r>
              <a:rPr lang="fr-FR" sz="900" dirty="0"/>
              <a:t> the total variance, </a:t>
            </a:r>
            <a:r>
              <a:rPr lang="fr-FR" sz="900" dirty="0" err="1"/>
              <a:t>pooling</a:t>
            </a:r>
            <a:r>
              <a:rPr lang="fr-FR" sz="900" dirty="0"/>
              <a:t> </a:t>
            </a:r>
            <a:r>
              <a:rPr lang="fr-FR" sz="900" dirty="0" err="1"/>
              <a:t>across</a:t>
            </a:r>
            <a:r>
              <a:rPr lang="fr-FR" sz="900" dirty="0"/>
              <a:t> RCP2.6, RCP4.5, and RCP8.5 (</a:t>
            </a:r>
            <a:r>
              <a:rPr lang="fr-FR" sz="900" dirty="0" err="1"/>
              <a:t>Scen</a:t>
            </a:r>
            <a:r>
              <a:rPr lang="fr-FR" sz="900" dirty="0"/>
              <a:t>). </a:t>
            </a:r>
            <a:r>
              <a:rPr lang="fr-FR" sz="900" dirty="0" err="1"/>
              <a:t>Until</a:t>
            </a:r>
            <a:r>
              <a:rPr lang="fr-FR" sz="900" dirty="0"/>
              <a:t> the 2040s, cross-scenario variance </a:t>
            </a:r>
            <a:r>
              <a:rPr lang="fr-FR" sz="900" dirty="0" err="1"/>
              <a:t>is</a:t>
            </a:r>
            <a:r>
              <a:rPr lang="fr-FR" sz="900" dirty="0"/>
              <a:t> </a:t>
            </a:r>
            <a:r>
              <a:rPr lang="fr-FR" sz="900" dirty="0" err="1"/>
              <a:t>negligible</a:t>
            </a:r>
            <a:r>
              <a:rPr lang="fr-FR" sz="900" dirty="0"/>
              <a:t>, </a:t>
            </a:r>
            <a:r>
              <a:rPr lang="fr-FR" sz="900" dirty="0" err="1"/>
              <a:t>leading</a:t>
            </a:r>
            <a:r>
              <a:rPr lang="fr-FR" sz="900" dirty="0"/>
              <a:t> to a total variance </a:t>
            </a:r>
            <a:r>
              <a:rPr lang="fr-FR" sz="900" dirty="0" err="1"/>
              <a:t>across</a:t>
            </a:r>
            <a:r>
              <a:rPr lang="fr-FR" sz="900" dirty="0"/>
              <a:t> </a:t>
            </a:r>
            <a:r>
              <a:rPr lang="fr-FR" sz="900" dirty="0" err="1"/>
              <a:t>RCPs</a:t>
            </a:r>
            <a:r>
              <a:rPr lang="fr-FR" sz="900" dirty="0"/>
              <a:t> </a:t>
            </a:r>
            <a:r>
              <a:rPr lang="fr-FR" sz="900" dirty="0" err="1"/>
              <a:t>that</a:t>
            </a:r>
            <a:r>
              <a:rPr lang="fr-FR" sz="900" dirty="0"/>
              <a:t> </a:t>
            </a:r>
            <a:r>
              <a:rPr lang="fr-FR" sz="900" dirty="0" err="1"/>
              <a:t>is</a:t>
            </a:r>
            <a:r>
              <a:rPr lang="fr-FR" sz="900" dirty="0"/>
              <a:t> </a:t>
            </a:r>
            <a:r>
              <a:rPr lang="fr-FR" sz="900" dirty="0" err="1"/>
              <a:t>slightly</a:t>
            </a:r>
            <a:r>
              <a:rPr lang="fr-FR" sz="900" dirty="0"/>
              <a:t> </a:t>
            </a:r>
            <a:r>
              <a:rPr lang="fr-FR" sz="900" dirty="0" err="1"/>
              <a:t>smaller</a:t>
            </a:r>
            <a:r>
              <a:rPr lang="fr-FR" sz="900" dirty="0"/>
              <a:t> </a:t>
            </a:r>
            <a:r>
              <a:rPr lang="fr-FR" sz="900" dirty="0" err="1"/>
              <a:t>than</a:t>
            </a:r>
            <a:r>
              <a:rPr lang="fr-FR" sz="900" dirty="0"/>
              <a:t> the variance </a:t>
            </a:r>
            <a:r>
              <a:rPr lang="fr-FR" sz="900" dirty="0" err="1"/>
              <a:t>within</a:t>
            </a:r>
            <a:r>
              <a:rPr lang="fr-FR" sz="900" dirty="0"/>
              <a:t> RCP4.5 (</a:t>
            </a:r>
            <a:r>
              <a:rPr lang="fr-FR" sz="900" dirty="0" err="1"/>
              <a:t>represented</a:t>
            </a:r>
            <a:r>
              <a:rPr lang="fr-FR" sz="900" dirty="0"/>
              <a:t> by the </a:t>
            </a:r>
            <a:r>
              <a:rPr lang="fr-FR" sz="900" dirty="0" err="1"/>
              <a:t>sum</a:t>
            </a:r>
            <a:r>
              <a:rPr lang="fr-FR" sz="900" dirty="0"/>
              <a:t> of all </a:t>
            </a:r>
            <a:r>
              <a:rPr lang="fr-FR" sz="900" dirty="0" err="1"/>
              <a:t>other</a:t>
            </a:r>
            <a:r>
              <a:rPr lang="fr-FR" sz="900" dirty="0"/>
              <a:t> contributions). In the second </a:t>
            </a:r>
            <a:r>
              <a:rPr lang="fr-FR" sz="900" dirty="0" err="1"/>
              <a:t>half</a:t>
            </a:r>
            <a:r>
              <a:rPr lang="fr-FR" sz="900" dirty="0"/>
              <a:t> of the </a:t>
            </a:r>
            <a:r>
              <a:rPr lang="fr-FR" sz="900" dirty="0" err="1"/>
              <a:t>twenty</a:t>
            </a:r>
            <a:r>
              <a:rPr lang="fr-FR" sz="900" dirty="0"/>
              <a:t>-first </a:t>
            </a:r>
            <a:r>
              <a:rPr lang="fr-FR" sz="900" dirty="0" err="1"/>
              <a:t>century</a:t>
            </a:r>
            <a:r>
              <a:rPr lang="fr-FR" sz="900" dirty="0"/>
              <a:t>, </a:t>
            </a:r>
            <a:r>
              <a:rPr lang="fr-FR" sz="900" dirty="0" err="1"/>
              <a:t>across</a:t>
            </a:r>
            <a:r>
              <a:rPr lang="fr-FR" sz="900" dirty="0"/>
              <a:t>-scenario variance </a:t>
            </a:r>
            <a:r>
              <a:rPr lang="fr-FR" sz="900" dirty="0" err="1"/>
              <a:t>grows</a:t>
            </a:r>
            <a:r>
              <a:rPr lang="fr-FR" sz="900" dirty="0"/>
              <a:t> to </a:t>
            </a:r>
            <a:r>
              <a:rPr lang="fr-FR" sz="900" dirty="0" err="1"/>
              <a:t>dominate</a:t>
            </a:r>
            <a:r>
              <a:rPr lang="fr-FR" sz="900" dirty="0"/>
              <a:t> </a:t>
            </a:r>
            <a:r>
              <a:rPr lang="fr-FR" sz="900" dirty="0" err="1"/>
              <a:t>uncertainty</a:t>
            </a:r>
            <a:r>
              <a:rPr lang="fr-FR" sz="900" dirty="0"/>
              <a:t>. </a:t>
            </a:r>
          </a:p>
          <a:p>
            <a:endParaRPr lang="fr-FR" sz="900" dirty="0"/>
          </a:p>
        </p:txBody>
      </p:sp>
      <p:sp>
        <p:nvSpPr>
          <p:cNvPr id="6" name="ZoneTexte 5"/>
          <p:cNvSpPr txBox="1"/>
          <p:nvPr/>
        </p:nvSpPr>
        <p:spPr>
          <a:xfrm>
            <a:off x="2890254" y="4635780"/>
            <a:ext cx="1983300" cy="346249"/>
          </a:xfrm>
          <a:prstGeom prst="rect">
            <a:avLst/>
          </a:prstGeom>
          <a:noFill/>
        </p:spPr>
        <p:txBody>
          <a:bodyPr wrap="none" lIns="68580" tIns="34290" rIns="68580" bIns="34290" rtlCol="0">
            <a:spAutoFit/>
          </a:bodyPr>
          <a:lstStyle/>
          <a:p>
            <a:r>
              <a:rPr lang="fr-FR" dirty="0"/>
              <a:t>(Horton et al, 2018)</a:t>
            </a:r>
          </a:p>
        </p:txBody>
      </p:sp>
      <p:sp>
        <p:nvSpPr>
          <p:cNvPr id="7" name="Text Box 10"/>
          <p:cNvSpPr txBox="1">
            <a:spLocks noChangeArrowheads="1"/>
          </p:cNvSpPr>
          <p:nvPr/>
        </p:nvSpPr>
        <p:spPr bwMode="auto">
          <a:xfrm>
            <a:off x="304800" y="355941"/>
            <a:ext cx="8657968" cy="438582"/>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spAutoFit/>
          </a:bodyPr>
          <a:lstStyle/>
          <a:p>
            <a:pPr algn="ctr"/>
            <a:r>
              <a:rPr lang="fr-FR" sz="2400" dirty="0">
                <a:latin typeface="Times New Roman"/>
                <a:cs typeface="Times New Roman"/>
              </a:rPr>
              <a:t>Niveau marin : l'incertitude est largement liée à Antarctique</a:t>
            </a:r>
            <a:endParaRPr lang="fr-FR" sz="2400" i="1" dirty="0">
              <a:latin typeface="Times New Roman"/>
              <a:cs typeface="Times New Roman"/>
            </a:endParaRPr>
          </a:p>
        </p:txBody>
      </p:sp>
    </p:spTree>
    <p:extLst>
      <p:ext uri="{BB962C8B-B14F-4D97-AF65-F5344CB8AC3E}">
        <p14:creationId xmlns:p14="http://schemas.microsoft.com/office/powerpoint/2010/main" val="4032807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21-01-07 à 17.23.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40" y="1625038"/>
            <a:ext cx="6019298" cy="3788972"/>
          </a:xfrm>
          <a:prstGeom prst="rect">
            <a:avLst/>
          </a:prstGeom>
        </p:spPr>
      </p:pic>
      <p:sp>
        <p:nvSpPr>
          <p:cNvPr id="5" name="Text Box 10"/>
          <p:cNvSpPr txBox="1">
            <a:spLocks noChangeArrowheads="1"/>
          </p:cNvSpPr>
          <p:nvPr/>
        </p:nvSpPr>
        <p:spPr bwMode="auto">
          <a:xfrm>
            <a:off x="334663" y="337124"/>
            <a:ext cx="8446872" cy="438582"/>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spAutoFit/>
          </a:bodyPr>
          <a:lstStyle/>
          <a:p>
            <a:pPr algn="ctr"/>
            <a:r>
              <a:rPr lang="fr-FR" sz="2400" dirty="0">
                <a:latin typeface="Times New Roman"/>
                <a:cs typeface="Times New Roman"/>
              </a:rPr>
              <a:t>Les modèles ont du mal à reproduire les observations récentes</a:t>
            </a:r>
            <a:endParaRPr lang="fr-FR" sz="2400" i="1" dirty="0">
              <a:latin typeface="Times New Roman"/>
              <a:cs typeface="Times New Roman"/>
            </a:endParaRPr>
          </a:p>
        </p:txBody>
      </p:sp>
      <p:sp>
        <p:nvSpPr>
          <p:cNvPr id="6" name="ZoneTexte 5"/>
          <p:cNvSpPr txBox="1"/>
          <p:nvPr/>
        </p:nvSpPr>
        <p:spPr>
          <a:xfrm>
            <a:off x="4650474" y="5644586"/>
            <a:ext cx="3054426" cy="346249"/>
          </a:xfrm>
          <a:prstGeom prst="rect">
            <a:avLst/>
          </a:prstGeom>
          <a:noFill/>
        </p:spPr>
        <p:txBody>
          <a:bodyPr wrap="none" lIns="68580" tIns="34290" rIns="68580" bIns="34290" rtlCol="0">
            <a:spAutoFit/>
          </a:bodyPr>
          <a:lstStyle/>
          <a:p>
            <a:r>
              <a:rPr lang="fr-FR" i="1" dirty="0"/>
              <a:t>(Aurélien </a:t>
            </a:r>
            <a:r>
              <a:rPr lang="fr-FR" i="1" dirty="0" err="1"/>
              <a:t>Quiquet</a:t>
            </a:r>
            <a:r>
              <a:rPr lang="fr-FR" i="1" dirty="0"/>
              <a:t>, pers. </a:t>
            </a:r>
            <a:r>
              <a:rPr lang="fr-FR" i="1" dirty="0" err="1"/>
              <a:t>comm</a:t>
            </a:r>
            <a:r>
              <a:rPr lang="fr-FR" i="1" dirty="0"/>
              <a:t>)</a:t>
            </a:r>
          </a:p>
        </p:txBody>
      </p:sp>
    </p:spTree>
    <p:extLst>
      <p:ext uri="{BB962C8B-B14F-4D97-AF65-F5344CB8AC3E}">
        <p14:creationId xmlns:p14="http://schemas.microsoft.com/office/powerpoint/2010/main" val="418019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06C334C-83F2-414B-B347-A503FCBC9BCC}"/>
              </a:ext>
            </a:extLst>
          </p:cNvPr>
          <p:cNvPicPr>
            <a:picLocks noChangeAspect="1"/>
          </p:cNvPicPr>
          <p:nvPr/>
        </p:nvPicPr>
        <p:blipFill>
          <a:blip r:embed="rId3"/>
          <a:stretch>
            <a:fillRect/>
          </a:stretch>
        </p:blipFill>
        <p:spPr>
          <a:xfrm>
            <a:off x="1181750" y="1675225"/>
            <a:ext cx="5962257" cy="3338864"/>
          </a:xfrm>
          <a:prstGeom prst="rect">
            <a:avLst/>
          </a:prstGeom>
        </p:spPr>
      </p:pic>
      <p:sp>
        <p:nvSpPr>
          <p:cNvPr id="10" name="Text Box 3">
            <a:extLst>
              <a:ext uri="{FF2B5EF4-FFF2-40B4-BE49-F238E27FC236}">
                <a16:creationId xmlns:a16="http://schemas.microsoft.com/office/drawing/2014/main" id="{E7D063CF-510C-0245-9249-A87239787B7F}"/>
              </a:ext>
            </a:extLst>
          </p:cNvPr>
          <p:cNvSpPr txBox="1">
            <a:spLocks noChangeArrowheads="1"/>
          </p:cNvSpPr>
          <p:nvPr/>
        </p:nvSpPr>
        <p:spPr bwMode="auto">
          <a:xfrm>
            <a:off x="228599" y="239713"/>
            <a:ext cx="8649097" cy="584775"/>
          </a:xfrm>
          <a:prstGeom prst="rect">
            <a:avLst/>
          </a:prstGeom>
          <a:solidFill>
            <a:schemeClr val="bg1"/>
          </a:solidFill>
          <a:ln w="19050">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3200" b="1" dirty="0">
                <a:latin typeface="Times" charset="0"/>
              </a:rPr>
              <a:t>CO</a:t>
            </a:r>
            <a:r>
              <a:rPr lang="fr-FR" sz="3200" b="1" baseline="-25000" dirty="0">
                <a:latin typeface="Times" charset="0"/>
              </a:rPr>
              <a:t>2</a:t>
            </a:r>
            <a:r>
              <a:rPr lang="fr-FR" sz="3200" b="1" dirty="0">
                <a:latin typeface="Times" charset="0"/>
              </a:rPr>
              <a:t> : avec un peu de recul</a:t>
            </a:r>
          </a:p>
        </p:txBody>
      </p:sp>
      <p:pic>
        <p:nvPicPr>
          <p:cNvPr id="12" name="Image 11">
            <a:extLst>
              <a:ext uri="{FF2B5EF4-FFF2-40B4-BE49-F238E27FC236}">
                <a16:creationId xmlns:a16="http://schemas.microsoft.com/office/drawing/2014/main" id="{77D78706-EC00-C642-A009-5940998FE8FE}"/>
              </a:ext>
            </a:extLst>
          </p:cNvPr>
          <p:cNvPicPr>
            <a:picLocks noChangeAspect="1"/>
          </p:cNvPicPr>
          <p:nvPr/>
        </p:nvPicPr>
        <p:blipFill>
          <a:blip r:embed="rId4"/>
          <a:stretch>
            <a:fillRect/>
          </a:stretch>
        </p:blipFill>
        <p:spPr>
          <a:xfrm>
            <a:off x="7277858" y="4551528"/>
            <a:ext cx="1179111" cy="1576884"/>
          </a:xfrm>
          <a:prstGeom prst="rect">
            <a:avLst/>
          </a:prstGeom>
        </p:spPr>
      </p:pic>
      <p:sp>
        <p:nvSpPr>
          <p:cNvPr id="13" name="ZoneTexte 12">
            <a:extLst>
              <a:ext uri="{FF2B5EF4-FFF2-40B4-BE49-F238E27FC236}">
                <a16:creationId xmlns:a16="http://schemas.microsoft.com/office/drawing/2014/main" id="{C3DAF45A-DC00-4D49-A771-C11B37CCB11F}"/>
              </a:ext>
            </a:extLst>
          </p:cNvPr>
          <p:cNvSpPr txBox="1"/>
          <p:nvPr/>
        </p:nvSpPr>
        <p:spPr>
          <a:xfrm>
            <a:off x="3092577" y="5092884"/>
            <a:ext cx="4051430" cy="307777"/>
          </a:xfrm>
          <a:prstGeom prst="rect">
            <a:avLst/>
          </a:prstGeom>
          <a:noFill/>
        </p:spPr>
        <p:txBody>
          <a:bodyPr wrap="none" rtlCol="0">
            <a:spAutoFit/>
          </a:bodyPr>
          <a:lstStyle/>
          <a:p>
            <a:r>
              <a:rPr lang="fr-FR" sz="1400" dirty="0"/>
              <a:t>Une vérité qui dérange (An </a:t>
            </a:r>
            <a:r>
              <a:rPr lang="fr-FR" sz="1400" i="1" dirty="0" err="1"/>
              <a:t>Inconvenient</a:t>
            </a:r>
            <a:r>
              <a:rPr lang="fr-FR" sz="1400" i="1" dirty="0"/>
              <a:t> Truth</a:t>
            </a:r>
            <a:r>
              <a:rPr lang="fr-FR" sz="1400" dirty="0"/>
              <a:t>), 2006</a:t>
            </a:r>
          </a:p>
        </p:txBody>
      </p:sp>
    </p:spTree>
    <p:extLst>
      <p:ext uri="{BB962C8B-B14F-4D97-AF65-F5344CB8AC3E}">
        <p14:creationId xmlns:p14="http://schemas.microsoft.com/office/powerpoint/2010/main" val="4030026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a:extLst>
              <a:ext uri="{FF2B5EF4-FFF2-40B4-BE49-F238E27FC236}">
                <a16:creationId xmlns:a16="http://schemas.microsoft.com/office/drawing/2014/main" id="{4545AE9F-6D7D-FB44-B7BD-9A8AC7A35EEB}"/>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1964" t="10942" r="73508" b="47307"/>
          <a:stretch/>
        </p:blipFill>
        <p:spPr bwMode="auto">
          <a:xfrm>
            <a:off x="602367" y="1160218"/>
            <a:ext cx="3196493" cy="265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3">
            <a:extLst>
              <a:ext uri="{FF2B5EF4-FFF2-40B4-BE49-F238E27FC236}">
                <a16:creationId xmlns:a16="http://schemas.microsoft.com/office/drawing/2014/main" id="{CD3C71E7-8CF7-1842-9B05-8A613D9B3DC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l="5376" t="27321" r="48425" b="23679"/>
          <a:stretch>
            <a:fillRect/>
          </a:stretch>
        </p:blipFill>
        <p:spPr bwMode="auto">
          <a:xfrm>
            <a:off x="1999745" y="4087445"/>
            <a:ext cx="5039355" cy="222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3">
            <a:extLst>
              <a:ext uri="{FF2B5EF4-FFF2-40B4-BE49-F238E27FC236}">
                <a16:creationId xmlns:a16="http://schemas.microsoft.com/office/drawing/2014/main" id="{1EB13933-652F-A645-B850-8725D8C951E7}"/>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l="6688" t="16611" r="54726" b="7159"/>
          <a:stretch>
            <a:fillRect/>
          </a:stretch>
        </p:blipFill>
        <p:spPr bwMode="auto">
          <a:xfrm>
            <a:off x="5086803" y="1160218"/>
            <a:ext cx="3080274" cy="266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a:extLst>
              <a:ext uri="{FF2B5EF4-FFF2-40B4-BE49-F238E27FC236}">
                <a16:creationId xmlns:a16="http://schemas.microsoft.com/office/drawing/2014/main" id="{B60FD7D6-937E-C944-8EC1-298B04F58B40}"/>
              </a:ext>
            </a:extLst>
          </p:cNvPr>
          <p:cNvSpPr txBox="1">
            <a:spLocks noChangeArrowheads="1"/>
          </p:cNvSpPr>
          <p:nvPr/>
        </p:nvSpPr>
        <p:spPr bwMode="auto">
          <a:xfrm>
            <a:off x="338131" y="228600"/>
            <a:ext cx="8362585" cy="523220"/>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FR" sz="2800" dirty="0">
                <a:latin typeface="Times" charset="0"/>
              </a:rPr>
              <a:t>AMOC et mousson africaine</a:t>
            </a:r>
          </a:p>
        </p:txBody>
      </p:sp>
      <p:sp>
        <p:nvSpPr>
          <p:cNvPr id="8" name="ZoneTexte 7">
            <a:extLst>
              <a:ext uri="{FF2B5EF4-FFF2-40B4-BE49-F238E27FC236}">
                <a16:creationId xmlns:a16="http://schemas.microsoft.com/office/drawing/2014/main" id="{688B70E0-1C36-D94F-BC84-6D35FE058258}"/>
              </a:ext>
            </a:extLst>
          </p:cNvPr>
          <p:cNvSpPr txBox="1"/>
          <p:nvPr/>
        </p:nvSpPr>
        <p:spPr>
          <a:xfrm>
            <a:off x="3345863" y="6260068"/>
            <a:ext cx="2347117" cy="369332"/>
          </a:xfrm>
          <a:prstGeom prst="rect">
            <a:avLst/>
          </a:prstGeom>
          <a:noFill/>
        </p:spPr>
        <p:txBody>
          <a:bodyPr wrap="none" rtlCol="0">
            <a:spAutoFit/>
          </a:bodyPr>
          <a:lstStyle/>
          <a:p>
            <a:r>
              <a:rPr lang="fr-FR" dirty="0"/>
              <a:t>Précipitation </a:t>
            </a:r>
            <a:r>
              <a:rPr lang="fr-FR" dirty="0" err="1"/>
              <a:t>GrIS</a:t>
            </a:r>
            <a:r>
              <a:rPr lang="fr-FR" dirty="0"/>
              <a:t> 1.5m</a:t>
            </a:r>
          </a:p>
        </p:txBody>
      </p:sp>
    </p:spTree>
    <p:extLst>
      <p:ext uri="{BB962C8B-B14F-4D97-AF65-F5344CB8AC3E}">
        <p14:creationId xmlns:p14="http://schemas.microsoft.com/office/powerpoint/2010/main" val="4112715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167322-1D90-3C48-9130-C6DF755EBD41}"/>
              </a:ext>
            </a:extLst>
          </p:cNvPr>
          <p:cNvSpPr/>
          <p:nvPr/>
        </p:nvSpPr>
        <p:spPr>
          <a:xfrm>
            <a:off x="1087900" y="1485872"/>
            <a:ext cx="7184980" cy="3231654"/>
          </a:xfrm>
          <a:prstGeom prst="rect">
            <a:avLst/>
          </a:prstGeom>
        </p:spPr>
        <p:txBody>
          <a:bodyPr wrap="none">
            <a:spAutoFit/>
          </a:bodyPr>
          <a:lstStyle/>
          <a:p>
            <a:pPr>
              <a:lnSpc>
                <a:spcPct val="250000"/>
              </a:lnSpc>
            </a:pPr>
            <a:r>
              <a:rPr lang="fr-FR" sz="2400" b="1" dirty="0"/>
              <a:t>1 - Le pire n'est pas certain</a:t>
            </a:r>
          </a:p>
          <a:p>
            <a:pPr>
              <a:lnSpc>
                <a:spcPct val="250000"/>
              </a:lnSpc>
            </a:pPr>
            <a:r>
              <a:rPr lang="fr-FR" sz="2400" b="1" dirty="0"/>
              <a:t>2 - Il est encore temps d’agir pour limiter les dégâts</a:t>
            </a:r>
          </a:p>
          <a:p>
            <a:pPr>
              <a:lnSpc>
                <a:spcPct val="250000"/>
              </a:lnSpc>
            </a:pPr>
            <a:r>
              <a:rPr lang="fr-FR" sz="2400" b="1" dirty="0"/>
              <a:t>3 – L’anthropocène = crise d’adolescence de l’humanité</a:t>
            </a:r>
          </a:p>
          <a:p>
            <a:endParaRPr lang="fr-FR" sz="2400" b="1" dirty="0"/>
          </a:p>
        </p:txBody>
      </p:sp>
      <p:sp>
        <p:nvSpPr>
          <p:cNvPr id="5" name="Text Box 9">
            <a:extLst>
              <a:ext uri="{FF2B5EF4-FFF2-40B4-BE49-F238E27FC236}">
                <a16:creationId xmlns:a16="http://schemas.microsoft.com/office/drawing/2014/main" id="{B8683653-F1B8-B546-8A4B-60139C255C5C}"/>
              </a:ext>
            </a:extLst>
          </p:cNvPr>
          <p:cNvSpPr txBox="1">
            <a:spLocks noChangeArrowheads="1"/>
          </p:cNvSpPr>
          <p:nvPr/>
        </p:nvSpPr>
        <p:spPr bwMode="auto">
          <a:xfrm>
            <a:off x="338131" y="228600"/>
            <a:ext cx="8362585" cy="523220"/>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FR" sz="2800" dirty="0">
                <a:latin typeface="Times" charset="0"/>
              </a:rPr>
              <a:t>Quelques mots de conclusion</a:t>
            </a:r>
          </a:p>
        </p:txBody>
      </p:sp>
    </p:spTree>
    <p:extLst>
      <p:ext uri="{BB962C8B-B14F-4D97-AF65-F5344CB8AC3E}">
        <p14:creationId xmlns:p14="http://schemas.microsoft.com/office/powerpoint/2010/main" val="2272488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4"/>
          <p:cNvSpPr txBox="1">
            <a:spLocks noChangeArrowheads="1"/>
          </p:cNvSpPr>
          <p:nvPr/>
        </p:nvSpPr>
        <p:spPr bwMode="auto">
          <a:xfrm>
            <a:off x="2096732" y="2151239"/>
            <a:ext cx="4804520" cy="58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3200" b="1" dirty="0"/>
              <a:t>Merci de votre attention</a:t>
            </a:r>
          </a:p>
        </p:txBody>
      </p:sp>
    </p:spTree>
    <p:extLst>
      <p:ext uri="{BB962C8B-B14F-4D97-AF65-F5344CB8AC3E}">
        <p14:creationId xmlns:p14="http://schemas.microsoft.com/office/powerpoint/2010/main" val="2029903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FAE9F6C-B9B5-9148-AAB9-E9A35C8C7E40}"/>
              </a:ext>
            </a:extLst>
          </p:cNvPr>
          <p:cNvSpPr txBox="1">
            <a:spLocks noChangeArrowheads="1"/>
          </p:cNvSpPr>
          <p:nvPr/>
        </p:nvSpPr>
        <p:spPr bwMode="auto">
          <a:xfrm>
            <a:off x="3803129" y="2151239"/>
            <a:ext cx="1391728" cy="58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3200" b="1" dirty="0"/>
              <a:t>extras</a:t>
            </a:r>
          </a:p>
        </p:txBody>
      </p:sp>
    </p:spTree>
    <p:extLst>
      <p:ext uri="{BB962C8B-B14F-4D97-AF65-F5344CB8AC3E}">
        <p14:creationId xmlns:p14="http://schemas.microsoft.com/office/powerpoint/2010/main" val="3792762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3657600" y="457200"/>
            <a:ext cx="1677988"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5800">
                <a:solidFill>
                  <a:srgbClr val="000000"/>
                </a:solidFill>
                <a:latin typeface="Times" charset="0"/>
              </a:rPr>
              <a:t>GRIP</a:t>
            </a:r>
            <a:endParaRPr lang="fr-FR">
              <a:latin typeface="Times" charset="0"/>
            </a:endParaRPr>
          </a:p>
        </p:txBody>
      </p:sp>
      <p:grpSp>
        <p:nvGrpSpPr>
          <p:cNvPr id="61444" name="Group 4"/>
          <p:cNvGrpSpPr>
            <a:grpSpLocks/>
          </p:cNvGrpSpPr>
          <p:nvPr/>
        </p:nvGrpSpPr>
        <p:grpSpPr bwMode="auto">
          <a:xfrm>
            <a:off x="1011238" y="1981200"/>
            <a:ext cx="7194550" cy="3776663"/>
            <a:chOff x="637" y="1248"/>
            <a:chExt cx="4532" cy="2379"/>
          </a:xfrm>
        </p:grpSpPr>
        <p:grpSp>
          <p:nvGrpSpPr>
            <p:cNvPr id="61445" name="Group 5"/>
            <p:cNvGrpSpPr>
              <a:grpSpLocks/>
            </p:cNvGrpSpPr>
            <p:nvPr/>
          </p:nvGrpSpPr>
          <p:grpSpPr bwMode="auto">
            <a:xfrm>
              <a:off x="969" y="1520"/>
              <a:ext cx="27" cy="1785"/>
              <a:chOff x="969" y="1520"/>
              <a:chExt cx="27" cy="1785"/>
            </a:xfrm>
          </p:grpSpPr>
          <p:sp>
            <p:nvSpPr>
              <p:cNvPr id="61446" name="Line 6"/>
              <p:cNvSpPr>
                <a:spLocks noChangeShapeType="1"/>
              </p:cNvSpPr>
              <p:nvPr/>
            </p:nvSpPr>
            <p:spPr bwMode="auto">
              <a:xfrm>
                <a:off x="995" y="1520"/>
                <a:ext cx="1" cy="1784"/>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47" name="Line 7"/>
              <p:cNvSpPr>
                <a:spLocks noChangeShapeType="1"/>
              </p:cNvSpPr>
              <p:nvPr/>
            </p:nvSpPr>
            <p:spPr bwMode="auto">
              <a:xfrm>
                <a:off x="969" y="3304"/>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48" name="Line 8"/>
              <p:cNvSpPr>
                <a:spLocks noChangeShapeType="1"/>
              </p:cNvSpPr>
              <p:nvPr/>
            </p:nvSpPr>
            <p:spPr bwMode="auto">
              <a:xfrm>
                <a:off x="969" y="3125"/>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49" name="Line 9"/>
              <p:cNvSpPr>
                <a:spLocks noChangeShapeType="1"/>
              </p:cNvSpPr>
              <p:nvPr/>
            </p:nvSpPr>
            <p:spPr bwMode="auto">
              <a:xfrm>
                <a:off x="969" y="2946"/>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50" name="Line 10"/>
              <p:cNvSpPr>
                <a:spLocks noChangeShapeType="1"/>
              </p:cNvSpPr>
              <p:nvPr/>
            </p:nvSpPr>
            <p:spPr bwMode="auto">
              <a:xfrm>
                <a:off x="969" y="2767"/>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51" name="Line 11"/>
              <p:cNvSpPr>
                <a:spLocks noChangeShapeType="1"/>
              </p:cNvSpPr>
              <p:nvPr/>
            </p:nvSpPr>
            <p:spPr bwMode="auto">
              <a:xfrm>
                <a:off x="969" y="2588"/>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52" name="Line 12"/>
              <p:cNvSpPr>
                <a:spLocks noChangeShapeType="1"/>
              </p:cNvSpPr>
              <p:nvPr/>
            </p:nvSpPr>
            <p:spPr bwMode="auto">
              <a:xfrm>
                <a:off x="969" y="2415"/>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53" name="Line 13"/>
              <p:cNvSpPr>
                <a:spLocks noChangeShapeType="1"/>
              </p:cNvSpPr>
              <p:nvPr/>
            </p:nvSpPr>
            <p:spPr bwMode="auto">
              <a:xfrm>
                <a:off x="969" y="2236"/>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54" name="Line 14"/>
              <p:cNvSpPr>
                <a:spLocks noChangeShapeType="1"/>
              </p:cNvSpPr>
              <p:nvPr/>
            </p:nvSpPr>
            <p:spPr bwMode="auto">
              <a:xfrm>
                <a:off x="969" y="2057"/>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55" name="Line 15"/>
              <p:cNvSpPr>
                <a:spLocks noChangeShapeType="1"/>
              </p:cNvSpPr>
              <p:nvPr/>
            </p:nvSpPr>
            <p:spPr bwMode="auto">
              <a:xfrm>
                <a:off x="969" y="1878"/>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56" name="Line 16"/>
              <p:cNvSpPr>
                <a:spLocks noChangeShapeType="1"/>
              </p:cNvSpPr>
              <p:nvPr/>
            </p:nvSpPr>
            <p:spPr bwMode="auto">
              <a:xfrm>
                <a:off x="969" y="1699"/>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57" name="Line 17"/>
              <p:cNvSpPr>
                <a:spLocks noChangeShapeType="1"/>
              </p:cNvSpPr>
              <p:nvPr/>
            </p:nvSpPr>
            <p:spPr bwMode="auto">
              <a:xfrm>
                <a:off x="969" y="1520"/>
                <a:ext cx="26"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sp>
          <p:nvSpPr>
            <p:cNvPr id="61458" name="Freeform 18"/>
            <p:cNvSpPr>
              <a:spLocks/>
            </p:cNvSpPr>
            <p:nvPr/>
          </p:nvSpPr>
          <p:spPr bwMode="auto">
            <a:xfrm>
              <a:off x="995" y="1590"/>
              <a:ext cx="3774" cy="1567"/>
            </a:xfrm>
            <a:custGeom>
              <a:avLst/>
              <a:gdLst>
                <a:gd name="T0" fmla="*/ 58 w 3774"/>
                <a:gd name="T1" fmla="*/ 89 h 1567"/>
                <a:gd name="T2" fmla="*/ 115 w 3774"/>
                <a:gd name="T3" fmla="*/ 0 h 1567"/>
                <a:gd name="T4" fmla="*/ 173 w 3774"/>
                <a:gd name="T5" fmla="*/ 57 h 1567"/>
                <a:gd name="T6" fmla="*/ 230 w 3774"/>
                <a:gd name="T7" fmla="*/ 96 h 1567"/>
                <a:gd name="T8" fmla="*/ 301 w 3774"/>
                <a:gd name="T9" fmla="*/ 77 h 1567"/>
                <a:gd name="T10" fmla="*/ 358 w 3774"/>
                <a:gd name="T11" fmla="*/ 256 h 1567"/>
                <a:gd name="T12" fmla="*/ 416 w 3774"/>
                <a:gd name="T13" fmla="*/ 1094 h 1567"/>
                <a:gd name="T14" fmla="*/ 473 w 3774"/>
                <a:gd name="T15" fmla="*/ 799 h 1567"/>
                <a:gd name="T16" fmla="*/ 531 w 3774"/>
                <a:gd name="T17" fmla="*/ 1170 h 1567"/>
                <a:gd name="T18" fmla="*/ 588 w 3774"/>
                <a:gd name="T19" fmla="*/ 768 h 1567"/>
                <a:gd name="T20" fmla="*/ 646 w 3774"/>
                <a:gd name="T21" fmla="*/ 947 h 1567"/>
                <a:gd name="T22" fmla="*/ 704 w 3774"/>
                <a:gd name="T23" fmla="*/ 1298 h 1567"/>
                <a:gd name="T24" fmla="*/ 768 w 3774"/>
                <a:gd name="T25" fmla="*/ 1503 h 1567"/>
                <a:gd name="T26" fmla="*/ 825 w 3774"/>
                <a:gd name="T27" fmla="*/ 1196 h 1567"/>
                <a:gd name="T28" fmla="*/ 883 w 3774"/>
                <a:gd name="T29" fmla="*/ 1183 h 1567"/>
                <a:gd name="T30" fmla="*/ 940 w 3774"/>
                <a:gd name="T31" fmla="*/ 1420 h 1567"/>
                <a:gd name="T32" fmla="*/ 998 w 3774"/>
                <a:gd name="T33" fmla="*/ 1458 h 1567"/>
                <a:gd name="T34" fmla="*/ 1055 w 3774"/>
                <a:gd name="T35" fmla="*/ 1183 h 1567"/>
                <a:gd name="T36" fmla="*/ 1113 w 3774"/>
                <a:gd name="T37" fmla="*/ 710 h 1567"/>
                <a:gd name="T38" fmla="*/ 1171 w 3774"/>
                <a:gd name="T39" fmla="*/ 979 h 1567"/>
                <a:gd name="T40" fmla="*/ 1235 w 3774"/>
                <a:gd name="T41" fmla="*/ 1170 h 1567"/>
                <a:gd name="T42" fmla="*/ 1292 w 3774"/>
                <a:gd name="T43" fmla="*/ 1202 h 1567"/>
                <a:gd name="T44" fmla="*/ 1350 w 3774"/>
                <a:gd name="T45" fmla="*/ 1382 h 1567"/>
                <a:gd name="T46" fmla="*/ 1414 w 3774"/>
                <a:gd name="T47" fmla="*/ 1362 h 1567"/>
                <a:gd name="T48" fmla="*/ 1471 w 3774"/>
                <a:gd name="T49" fmla="*/ 755 h 1567"/>
                <a:gd name="T50" fmla="*/ 1535 w 3774"/>
                <a:gd name="T51" fmla="*/ 1183 h 1567"/>
                <a:gd name="T52" fmla="*/ 1593 w 3774"/>
                <a:gd name="T53" fmla="*/ 729 h 1567"/>
                <a:gd name="T54" fmla="*/ 1650 w 3774"/>
                <a:gd name="T55" fmla="*/ 876 h 1567"/>
                <a:gd name="T56" fmla="*/ 1708 w 3774"/>
                <a:gd name="T57" fmla="*/ 652 h 1567"/>
                <a:gd name="T58" fmla="*/ 1765 w 3774"/>
                <a:gd name="T59" fmla="*/ 550 h 1567"/>
                <a:gd name="T60" fmla="*/ 1823 w 3774"/>
                <a:gd name="T61" fmla="*/ 659 h 1567"/>
                <a:gd name="T62" fmla="*/ 1887 w 3774"/>
                <a:gd name="T63" fmla="*/ 716 h 1567"/>
                <a:gd name="T64" fmla="*/ 1951 w 3774"/>
                <a:gd name="T65" fmla="*/ 512 h 1567"/>
                <a:gd name="T66" fmla="*/ 2009 w 3774"/>
                <a:gd name="T67" fmla="*/ 940 h 1567"/>
                <a:gd name="T68" fmla="*/ 2073 w 3774"/>
                <a:gd name="T69" fmla="*/ 1254 h 1567"/>
                <a:gd name="T70" fmla="*/ 2130 w 3774"/>
                <a:gd name="T71" fmla="*/ 1343 h 1567"/>
                <a:gd name="T72" fmla="*/ 2188 w 3774"/>
                <a:gd name="T73" fmla="*/ 1254 h 1567"/>
                <a:gd name="T74" fmla="*/ 2252 w 3774"/>
                <a:gd name="T75" fmla="*/ 1324 h 1567"/>
                <a:gd name="T76" fmla="*/ 2309 w 3774"/>
                <a:gd name="T77" fmla="*/ 1375 h 1567"/>
                <a:gd name="T78" fmla="*/ 2367 w 3774"/>
                <a:gd name="T79" fmla="*/ 531 h 1567"/>
                <a:gd name="T80" fmla="*/ 2424 w 3774"/>
                <a:gd name="T81" fmla="*/ 1497 h 1567"/>
                <a:gd name="T82" fmla="*/ 2488 w 3774"/>
                <a:gd name="T83" fmla="*/ 684 h 1567"/>
                <a:gd name="T84" fmla="*/ 2552 w 3774"/>
                <a:gd name="T85" fmla="*/ 1292 h 1567"/>
                <a:gd name="T86" fmla="*/ 2610 w 3774"/>
                <a:gd name="T87" fmla="*/ 947 h 1567"/>
                <a:gd name="T88" fmla="*/ 2667 w 3774"/>
                <a:gd name="T89" fmla="*/ 729 h 1567"/>
                <a:gd name="T90" fmla="*/ 2731 w 3774"/>
                <a:gd name="T91" fmla="*/ 480 h 1567"/>
                <a:gd name="T92" fmla="*/ 2795 w 3774"/>
                <a:gd name="T93" fmla="*/ 499 h 1567"/>
                <a:gd name="T94" fmla="*/ 2853 w 3774"/>
                <a:gd name="T95" fmla="*/ 697 h 1567"/>
                <a:gd name="T96" fmla="*/ 2917 w 3774"/>
                <a:gd name="T97" fmla="*/ 985 h 1567"/>
                <a:gd name="T98" fmla="*/ 2981 w 3774"/>
                <a:gd name="T99" fmla="*/ 691 h 1567"/>
                <a:gd name="T100" fmla="*/ 3038 w 3774"/>
                <a:gd name="T101" fmla="*/ 704 h 1567"/>
                <a:gd name="T102" fmla="*/ 3096 w 3774"/>
                <a:gd name="T103" fmla="*/ 998 h 1567"/>
                <a:gd name="T104" fmla="*/ 3154 w 3774"/>
                <a:gd name="T105" fmla="*/ 908 h 1567"/>
                <a:gd name="T106" fmla="*/ 3218 w 3774"/>
                <a:gd name="T107" fmla="*/ 857 h 1567"/>
                <a:gd name="T108" fmla="*/ 3282 w 3774"/>
                <a:gd name="T109" fmla="*/ 799 h 1567"/>
                <a:gd name="T110" fmla="*/ 3339 w 3774"/>
                <a:gd name="T111" fmla="*/ 710 h 1567"/>
                <a:gd name="T112" fmla="*/ 3403 w 3774"/>
                <a:gd name="T113" fmla="*/ 614 h 1567"/>
                <a:gd name="T114" fmla="*/ 3461 w 3774"/>
                <a:gd name="T115" fmla="*/ 448 h 1567"/>
                <a:gd name="T116" fmla="*/ 3518 w 3774"/>
                <a:gd name="T117" fmla="*/ 307 h 1567"/>
                <a:gd name="T118" fmla="*/ 3576 w 3774"/>
                <a:gd name="T119" fmla="*/ 729 h 1567"/>
                <a:gd name="T120" fmla="*/ 3640 w 3774"/>
                <a:gd name="T121" fmla="*/ 428 h 1567"/>
                <a:gd name="T122" fmla="*/ 3697 w 3774"/>
                <a:gd name="T123" fmla="*/ 601 h 1567"/>
                <a:gd name="T124" fmla="*/ 3755 w 3774"/>
                <a:gd name="T125" fmla="*/ 74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74" h="1567">
                  <a:moveTo>
                    <a:pt x="0" y="121"/>
                  </a:moveTo>
                  <a:lnTo>
                    <a:pt x="6" y="134"/>
                  </a:lnTo>
                  <a:lnTo>
                    <a:pt x="6" y="121"/>
                  </a:lnTo>
                  <a:lnTo>
                    <a:pt x="13" y="160"/>
                  </a:lnTo>
                  <a:lnTo>
                    <a:pt x="13" y="96"/>
                  </a:lnTo>
                  <a:lnTo>
                    <a:pt x="19" y="128"/>
                  </a:lnTo>
                  <a:lnTo>
                    <a:pt x="19" y="185"/>
                  </a:lnTo>
                  <a:lnTo>
                    <a:pt x="26" y="115"/>
                  </a:lnTo>
                  <a:lnTo>
                    <a:pt x="26" y="179"/>
                  </a:lnTo>
                  <a:lnTo>
                    <a:pt x="32" y="134"/>
                  </a:lnTo>
                  <a:lnTo>
                    <a:pt x="32" y="89"/>
                  </a:lnTo>
                  <a:lnTo>
                    <a:pt x="38" y="134"/>
                  </a:lnTo>
                  <a:lnTo>
                    <a:pt x="38" y="57"/>
                  </a:lnTo>
                  <a:lnTo>
                    <a:pt x="45" y="121"/>
                  </a:lnTo>
                  <a:lnTo>
                    <a:pt x="51" y="134"/>
                  </a:lnTo>
                  <a:lnTo>
                    <a:pt x="51" y="141"/>
                  </a:lnTo>
                  <a:lnTo>
                    <a:pt x="58" y="89"/>
                  </a:lnTo>
                  <a:lnTo>
                    <a:pt x="58" y="128"/>
                  </a:lnTo>
                  <a:lnTo>
                    <a:pt x="64" y="121"/>
                  </a:lnTo>
                  <a:lnTo>
                    <a:pt x="64" y="51"/>
                  </a:lnTo>
                  <a:lnTo>
                    <a:pt x="70" y="121"/>
                  </a:lnTo>
                  <a:lnTo>
                    <a:pt x="70" y="89"/>
                  </a:lnTo>
                  <a:lnTo>
                    <a:pt x="77" y="83"/>
                  </a:lnTo>
                  <a:lnTo>
                    <a:pt x="77" y="102"/>
                  </a:lnTo>
                  <a:lnTo>
                    <a:pt x="83" y="64"/>
                  </a:lnTo>
                  <a:lnTo>
                    <a:pt x="83" y="32"/>
                  </a:lnTo>
                  <a:lnTo>
                    <a:pt x="90" y="70"/>
                  </a:lnTo>
                  <a:lnTo>
                    <a:pt x="90" y="83"/>
                  </a:lnTo>
                  <a:lnTo>
                    <a:pt x="96" y="70"/>
                  </a:lnTo>
                  <a:lnTo>
                    <a:pt x="102" y="70"/>
                  </a:lnTo>
                  <a:lnTo>
                    <a:pt x="102" y="83"/>
                  </a:lnTo>
                  <a:lnTo>
                    <a:pt x="109" y="109"/>
                  </a:lnTo>
                  <a:lnTo>
                    <a:pt x="109" y="51"/>
                  </a:lnTo>
                  <a:lnTo>
                    <a:pt x="115" y="0"/>
                  </a:lnTo>
                  <a:lnTo>
                    <a:pt x="115" y="77"/>
                  </a:lnTo>
                  <a:lnTo>
                    <a:pt x="122" y="51"/>
                  </a:lnTo>
                  <a:lnTo>
                    <a:pt x="122" y="109"/>
                  </a:lnTo>
                  <a:lnTo>
                    <a:pt x="128" y="38"/>
                  </a:lnTo>
                  <a:lnTo>
                    <a:pt x="128" y="77"/>
                  </a:lnTo>
                  <a:lnTo>
                    <a:pt x="134" y="77"/>
                  </a:lnTo>
                  <a:lnTo>
                    <a:pt x="134" y="57"/>
                  </a:lnTo>
                  <a:lnTo>
                    <a:pt x="141" y="70"/>
                  </a:lnTo>
                  <a:lnTo>
                    <a:pt x="147" y="89"/>
                  </a:lnTo>
                  <a:lnTo>
                    <a:pt x="147" y="96"/>
                  </a:lnTo>
                  <a:lnTo>
                    <a:pt x="153" y="57"/>
                  </a:lnTo>
                  <a:lnTo>
                    <a:pt x="153" y="89"/>
                  </a:lnTo>
                  <a:lnTo>
                    <a:pt x="160" y="102"/>
                  </a:lnTo>
                  <a:lnTo>
                    <a:pt x="160" y="128"/>
                  </a:lnTo>
                  <a:lnTo>
                    <a:pt x="166" y="89"/>
                  </a:lnTo>
                  <a:lnTo>
                    <a:pt x="166" y="70"/>
                  </a:lnTo>
                  <a:lnTo>
                    <a:pt x="173" y="57"/>
                  </a:lnTo>
                  <a:lnTo>
                    <a:pt x="173" y="77"/>
                  </a:lnTo>
                  <a:lnTo>
                    <a:pt x="179" y="115"/>
                  </a:lnTo>
                  <a:lnTo>
                    <a:pt x="185" y="77"/>
                  </a:lnTo>
                  <a:lnTo>
                    <a:pt x="192" y="70"/>
                  </a:lnTo>
                  <a:lnTo>
                    <a:pt x="192" y="64"/>
                  </a:lnTo>
                  <a:lnTo>
                    <a:pt x="198" y="64"/>
                  </a:lnTo>
                  <a:lnTo>
                    <a:pt x="198" y="77"/>
                  </a:lnTo>
                  <a:lnTo>
                    <a:pt x="205" y="83"/>
                  </a:lnTo>
                  <a:lnTo>
                    <a:pt x="205" y="115"/>
                  </a:lnTo>
                  <a:lnTo>
                    <a:pt x="211" y="83"/>
                  </a:lnTo>
                  <a:lnTo>
                    <a:pt x="211" y="89"/>
                  </a:lnTo>
                  <a:lnTo>
                    <a:pt x="217" y="89"/>
                  </a:lnTo>
                  <a:lnTo>
                    <a:pt x="217" y="83"/>
                  </a:lnTo>
                  <a:lnTo>
                    <a:pt x="224" y="89"/>
                  </a:lnTo>
                  <a:lnTo>
                    <a:pt x="224" y="83"/>
                  </a:lnTo>
                  <a:lnTo>
                    <a:pt x="230" y="38"/>
                  </a:lnTo>
                  <a:lnTo>
                    <a:pt x="230" y="96"/>
                  </a:lnTo>
                  <a:lnTo>
                    <a:pt x="237" y="51"/>
                  </a:lnTo>
                  <a:lnTo>
                    <a:pt x="243" y="77"/>
                  </a:lnTo>
                  <a:lnTo>
                    <a:pt x="249" y="19"/>
                  </a:lnTo>
                  <a:lnTo>
                    <a:pt x="256" y="51"/>
                  </a:lnTo>
                  <a:lnTo>
                    <a:pt x="256" y="38"/>
                  </a:lnTo>
                  <a:lnTo>
                    <a:pt x="262" y="45"/>
                  </a:lnTo>
                  <a:lnTo>
                    <a:pt x="262" y="13"/>
                  </a:lnTo>
                  <a:lnTo>
                    <a:pt x="269" y="57"/>
                  </a:lnTo>
                  <a:lnTo>
                    <a:pt x="269" y="51"/>
                  </a:lnTo>
                  <a:lnTo>
                    <a:pt x="275" y="147"/>
                  </a:lnTo>
                  <a:lnTo>
                    <a:pt x="275" y="269"/>
                  </a:lnTo>
                  <a:lnTo>
                    <a:pt x="281" y="89"/>
                  </a:lnTo>
                  <a:lnTo>
                    <a:pt x="288" y="77"/>
                  </a:lnTo>
                  <a:lnTo>
                    <a:pt x="288" y="70"/>
                  </a:lnTo>
                  <a:lnTo>
                    <a:pt x="294" y="70"/>
                  </a:lnTo>
                  <a:lnTo>
                    <a:pt x="294" y="102"/>
                  </a:lnTo>
                  <a:lnTo>
                    <a:pt x="301" y="77"/>
                  </a:lnTo>
                  <a:lnTo>
                    <a:pt x="301" y="0"/>
                  </a:lnTo>
                  <a:lnTo>
                    <a:pt x="307" y="57"/>
                  </a:lnTo>
                  <a:lnTo>
                    <a:pt x="307" y="25"/>
                  </a:lnTo>
                  <a:lnTo>
                    <a:pt x="313" y="57"/>
                  </a:lnTo>
                  <a:lnTo>
                    <a:pt x="313" y="77"/>
                  </a:lnTo>
                  <a:lnTo>
                    <a:pt x="320" y="6"/>
                  </a:lnTo>
                  <a:lnTo>
                    <a:pt x="320" y="70"/>
                  </a:lnTo>
                  <a:lnTo>
                    <a:pt x="326" y="57"/>
                  </a:lnTo>
                  <a:lnTo>
                    <a:pt x="326" y="25"/>
                  </a:lnTo>
                  <a:lnTo>
                    <a:pt x="333" y="64"/>
                  </a:lnTo>
                  <a:lnTo>
                    <a:pt x="339" y="64"/>
                  </a:lnTo>
                  <a:lnTo>
                    <a:pt x="339" y="128"/>
                  </a:lnTo>
                  <a:lnTo>
                    <a:pt x="345" y="128"/>
                  </a:lnTo>
                  <a:lnTo>
                    <a:pt x="345" y="211"/>
                  </a:lnTo>
                  <a:lnTo>
                    <a:pt x="352" y="237"/>
                  </a:lnTo>
                  <a:lnTo>
                    <a:pt x="352" y="179"/>
                  </a:lnTo>
                  <a:lnTo>
                    <a:pt x="358" y="256"/>
                  </a:lnTo>
                  <a:lnTo>
                    <a:pt x="358" y="249"/>
                  </a:lnTo>
                  <a:lnTo>
                    <a:pt x="365" y="294"/>
                  </a:lnTo>
                  <a:lnTo>
                    <a:pt x="365" y="384"/>
                  </a:lnTo>
                  <a:lnTo>
                    <a:pt x="371" y="371"/>
                  </a:lnTo>
                  <a:lnTo>
                    <a:pt x="371" y="377"/>
                  </a:lnTo>
                  <a:lnTo>
                    <a:pt x="377" y="441"/>
                  </a:lnTo>
                  <a:lnTo>
                    <a:pt x="384" y="377"/>
                  </a:lnTo>
                  <a:lnTo>
                    <a:pt x="384" y="467"/>
                  </a:lnTo>
                  <a:lnTo>
                    <a:pt x="390" y="601"/>
                  </a:lnTo>
                  <a:lnTo>
                    <a:pt x="390" y="416"/>
                  </a:lnTo>
                  <a:lnTo>
                    <a:pt x="397" y="454"/>
                  </a:lnTo>
                  <a:lnTo>
                    <a:pt x="397" y="959"/>
                  </a:lnTo>
                  <a:lnTo>
                    <a:pt x="403" y="1107"/>
                  </a:lnTo>
                  <a:lnTo>
                    <a:pt x="403" y="1081"/>
                  </a:lnTo>
                  <a:lnTo>
                    <a:pt x="409" y="1036"/>
                  </a:lnTo>
                  <a:lnTo>
                    <a:pt x="409" y="1113"/>
                  </a:lnTo>
                  <a:lnTo>
                    <a:pt x="416" y="1094"/>
                  </a:lnTo>
                  <a:lnTo>
                    <a:pt x="416" y="1107"/>
                  </a:lnTo>
                  <a:lnTo>
                    <a:pt x="422" y="1119"/>
                  </a:lnTo>
                  <a:lnTo>
                    <a:pt x="429" y="1234"/>
                  </a:lnTo>
                  <a:lnTo>
                    <a:pt x="429" y="1305"/>
                  </a:lnTo>
                  <a:lnTo>
                    <a:pt x="435" y="1132"/>
                  </a:lnTo>
                  <a:lnTo>
                    <a:pt x="435" y="761"/>
                  </a:lnTo>
                  <a:lnTo>
                    <a:pt x="441" y="716"/>
                  </a:lnTo>
                  <a:lnTo>
                    <a:pt x="441" y="940"/>
                  </a:lnTo>
                  <a:lnTo>
                    <a:pt x="448" y="953"/>
                  </a:lnTo>
                  <a:lnTo>
                    <a:pt x="448" y="806"/>
                  </a:lnTo>
                  <a:lnTo>
                    <a:pt x="454" y="608"/>
                  </a:lnTo>
                  <a:lnTo>
                    <a:pt x="454" y="544"/>
                  </a:lnTo>
                  <a:lnTo>
                    <a:pt x="461" y="652"/>
                  </a:lnTo>
                  <a:lnTo>
                    <a:pt x="461" y="537"/>
                  </a:lnTo>
                  <a:lnTo>
                    <a:pt x="467" y="588"/>
                  </a:lnTo>
                  <a:lnTo>
                    <a:pt x="467" y="518"/>
                  </a:lnTo>
                  <a:lnTo>
                    <a:pt x="473" y="799"/>
                  </a:lnTo>
                  <a:lnTo>
                    <a:pt x="480" y="601"/>
                  </a:lnTo>
                  <a:lnTo>
                    <a:pt x="480" y="492"/>
                  </a:lnTo>
                  <a:lnTo>
                    <a:pt x="486" y="269"/>
                  </a:lnTo>
                  <a:lnTo>
                    <a:pt x="486" y="301"/>
                  </a:lnTo>
                  <a:lnTo>
                    <a:pt x="493" y="185"/>
                  </a:lnTo>
                  <a:lnTo>
                    <a:pt x="493" y="262"/>
                  </a:lnTo>
                  <a:lnTo>
                    <a:pt x="499" y="799"/>
                  </a:lnTo>
                  <a:lnTo>
                    <a:pt x="499" y="883"/>
                  </a:lnTo>
                  <a:lnTo>
                    <a:pt x="505" y="940"/>
                  </a:lnTo>
                  <a:lnTo>
                    <a:pt x="505" y="966"/>
                  </a:lnTo>
                  <a:lnTo>
                    <a:pt x="512" y="870"/>
                  </a:lnTo>
                  <a:lnTo>
                    <a:pt x="512" y="921"/>
                  </a:lnTo>
                  <a:lnTo>
                    <a:pt x="518" y="1049"/>
                  </a:lnTo>
                  <a:lnTo>
                    <a:pt x="525" y="921"/>
                  </a:lnTo>
                  <a:lnTo>
                    <a:pt x="525" y="1036"/>
                  </a:lnTo>
                  <a:lnTo>
                    <a:pt x="531" y="1011"/>
                  </a:lnTo>
                  <a:lnTo>
                    <a:pt x="531" y="1170"/>
                  </a:lnTo>
                  <a:lnTo>
                    <a:pt x="537" y="1017"/>
                  </a:lnTo>
                  <a:lnTo>
                    <a:pt x="537" y="883"/>
                  </a:lnTo>
                  <a:lnTo>
                    <a:pt x="544" y="979"/>
                  </a:lnTo>
                  <a:lnTo>
                    <a:pt x="544" y="876"/>
                  </a:lnTo>
                  <a:lnTo>
                    <a:pt x="550" y="991"/>
                  </a:lnTo>
                  <a:lnTo>
                    <a:pt x="550" y="998"/>
                  </a:lnTo>
                  <a:lnTo>
                    <a:pt x="556" y="1043"/>
                  </a:lnTo>
                  <a:lnTo>
                    <a:pt x="556" y="985"/>
                  </a:lnTo>
                  <a:lnTo>
                    <a:pt x="563" y="1023"/>
                  </a:lnTo>
                  <a:lnTo>
                    <a:pt x="569" y="1049"/>
                  </a:lnTo>
                  <a:lnTo>
                    <a:pt x="569" y="940"/>
                  </a:lnTo>
                  <a:lnTo>
                    <a:pt x="576" y="819"/>
                  </a:lnTo>
                  <a:lnTo>
                    <a:pt x="576" y="799"/>
                  </a:lnTo>
                  <a:lnTo>
                    <a:pt x="582" y="761"/>
                  </a:lnTo>
                  <a:lnTo>
                    <a:pt x="582" y="940"/>
                  </a:lnTo>
                  <a:lnTo>
                    <a:pt x="588" y="831"/>
                  </a:lnTo>
                  <a:lnTo>
                    <a:pt x="588" y="768"/>
                  </a:lnTo>
                  <a:lnTo>
                    <a:pt x="595" y="851"/>
                  </a:lnTo>
                  <a:lnTo>
                    <a:pt x="595" y="799"/>
                  </a:lnTo>
                  <a:lnTo>
                    <a:pt x="601" y="1017"/>
                  </a:lnTo>
                  <a:lnTo>
                    <a:pt x="601" y="787"/>
                  </a:lnTo>
                  <a:lnTo>
                    <a:pt x="608" y="831"/>
                  </a:lnTo>
                  <a:lnTo>
                    <a:pt x="608" y="863"/>
                  </a:lnTo>
                  <a:lnTo>
                    <a:pt x="614" y="844"/>
                  </a:lnTo>
                  <a:lnTo>
                    <a:pt x="620" y="895"/>
                  </a:lnTo>
                  <a:lnTo>
                    <a:pt x="620" y="966"/>
                  </a:lnTo>
                  <a:lnTo>
                    <a:pt x="627" y="1036"/>
                  </a:lnTo>
                  <a:lnTo>
                    <a:pt x="627" y="1023"/>
                  </a:lnTo>
                  <a:lnTo>
                    <a:pt x="633" y="1081"/>
                  </a:lnTo>
                  <a:lnTo>
                    <a:pt x="633" y="947"/>
                  </a:lnTo>
                  <a:lnTo>
                    <a:pt x="640" y="1100"/>
                  </a:lnTo>
                  <a:lnTo>
                    <a:pt x="640" y="1139"/>
                  </a:lnTo>
                  <a:lnTo>
                    <a:pt x="646" y="1119"/>
                  </a:lnTo>
                  <a:lnTo>
                    <a:pt x="646" y="947"/>
                  </a:lnTo>
                  <a:lnTo>
                    <a:pt x="652" y="1043"/>
                  </a:lnTo>
                  <a:lnTo>
                    <a:pt x="652" y="1081"/>
                  </a:lnTo>
                  <a:lnTo>
                    <a:pt x="659" y="1158"/>
                  </a:lnTo>
                  <a:lnTo>
                    <a:pt x="665" y="1177"/>
                  </a:lnTo>
                  <a:lnTo>
                    <a:pt x="665" y="1164"/>
                  </a:lnTo>
                  <a:lnTo>
                    <a:pt x="672" y="1215"/>
                  </a:lnTo>
                  <a:lnTo>
                    <a:pt x="672" y="1209"/>
                  </a:lnTo>
                  <a:lnTo>
                    <a:pt x="678" y="1350"/>
                  </a:lnTo>
                  <a:lnTo>
                    <a:pt x="678" y="1145"/>
                  </a:lnTo>
                  <a:lnTo>
                    <a:pt x="684" y="1286"/>
                  </a:lnTo>
                  <a:lnTo>
                    <a:pt x="684" y="1222"/>
                  </a:lnTo>
                  <a:lnTo>
                    <a:pt x="691" y="1113"/>
                  </a:lnTo>
                  <a:lnTo>
                    <a:pt x="691" y="1234"/>
                  </a:lnTo>
                  <a:lnTo>
                    <a:pt x="697" y="1177"/>
                  </a:lnTo>
                  <a:lnTo>
                    <a:pt x="697" y="1087"/>
                  </a:lnTo>
                  <a:lnTo>
                    <a:pt x="704" y="1215"/>
                  </a:lnTo>
                  <a:lnTo>
                    <a:pt x="704" y="1298"/>
                  </a:lnTo>
                  <a:lnTo>
                    <a:pt x="710" y="1158"/>
                  </a:lnTo>
                  <a:lnTo>
                    <a:pt x="716" y="1190"/>
                  </a:lnTo>
                  <a:lnTo>
                    <a:pt x="716" y="1170"/>
                  </a:lnTo>
                  <a:lnTo>
                    <a:pt x="723" y="1158"/>
                  </a:lnTo>
                  <a:lnTo>
                    <a:pt x="723" y="889"/>
                  </a:lnTo>
                  <a:lnTo>
                    <a:pt x="729" y="1164"/>
                  </a:lnTo>
                  <a:lnTo>
                    <a:pt x="729" y="1279"/>
                  </a:lnTo>
                  <a:lnTo>
                    <a:pt x="736" y="1043"/>
                  </a:lnTo>
                  <a:lnTo>
                    <a:pt x="736" y="787"/>
                  </a:lnTo>
                  <a:lnTo>
                    <a:pt x="742" y="1228"/>
                  </a:lnTo>
                  <a:lnTo>
                    <a:pt x="742" y="1311"/>
                  </a:lnTo>
                  <a:lnTo>
                    <a:pt x="748" y="1426"/>
                  </a:lnTo>
                  <a:lnTo>
                    <a:pt x="748" y="1394"/>
                  </a:lnTo>
                  <a:lnTo>
                    <a:pt x="755" y="1542"/>
                  </a:lnTo>
                  <a:lnTo>
                    <a:pt x="761" y="1439"/>
                  </a:lnTo>
                  <a:lnTo>
                    <a:pt x="761" y="1426"/>
                  </a:lnTo>
                  <a:lnTo>
                    <a:pt x="768" y="1503"/>
                  </a:lnTo>
                  <a:lnTo>
                    <a:pt x="768" y="1330"/>
                  </a:lnTo>
                  <a:lnTo>
                    <a:pt x="774" y="1196"/>
                  </a:lnTo>
                  <a:lnTo>
                    <a:pt x="774" y="1234"/>
                  </a:lnTo>
                  <a:lnTo>
                    <a:pt x="780" y="1126"/>
                  </a:lnTo>
                  <a:lnTo>
                    <a:pt x="780" y="1337"/>
                  </a:lnTo>
                  <a:lnTo>
                    <a:pt x="787" y="1190"/>
                  </a:lnTo>
                  <a:lnTo>
                    <a:pt x="787" y="1254"/>
                  </a:lnTo>
                  <a:lnTo>
                    <a:pt x="793" y="1043"/>
                  </a:lnTo>
                  <a:lnTo>
                    <a:pt x="793" y="1228"/>
                  </a:lnTo>
                  <a:lnTo>
                    <a:pt x="800" y="1254"/>
                  </a:lnTo>
                  <a:lnTo>
                    <a:pt x="806" y="1202"/>
                  </a:lnTo>
                  <a:lnTo>
                    <a:pt x="806" y="1292"/>
                  </a:lnTo>
                  <a:lnTo>
                    <a:pt x="812" y="1439"/>
                  </a:lnTo>
                  <a:lnTo>
                    <a:pt x="812" y="1465"/>
                  </a:lnTo>
                  <a:lnTo>
                    <a:pt x="819" y="1305"/>
                  </a:lnTo>
                  <a:lnTo>
                    <a:pt x="819" y="1254"/>
                  </a:lnTo>
                  <a:lnTo>
                    <a:pt x="825" y="1196"/>
                  </a:lnTo>
                  <a:lnTo>
                    <a:pt x="825" y="1164"/>
                  </a:lnTo>
                  <a:lnTo>
                    <a:pt x="832" y="1170"/>
                  </a:lnTo>
                  <a:lnTo>
                    <a:pt x="832" y="1260"/>
                  </a:lnTo>
                  <a:lnTo>
                    <a:pt x="838" y="1241"/>
                  </a:lnTo>
                  <a:lnTo>
                    <a:pt x="838" y="1202"/>
                  </a:lnTo>
                  <a:lnTo>
                    <a:pt x="844" y="1273"/>
                  </a:lnTo>
                  <a:lnTo>
                    <a:pt x="844" y="1228"/>
                  </a:lnTo>
                  <a:lnTo>
                    <a:pt x="851" y="1228"/>
                  </a:lnTo>
                  <a:lnTo>
                    <a:pt x="857" y="1234"/>
                  </a:lnTo>
                  <a:lnTo>
                    <a:pt x="857" y="1068"/>
                  </a:lnTo>
                  <a:lnTo>
                    <a:pt x="864" y="1273"/>
                  </a:lnTo>
                  <a:lnTo>
                    <a:pt x="864" y="1292"/>
                  </a:lnTo>
                  <a:lnTo>
                    <a:pt x="870" y="1030"/>
                  </a:lnTo>
                  <a:lnTo>
                    <a:pt x="870" y="678"/>
                  </a:lnTo>
                  <a:lnTo>
                    <a:pt x="876" y="595"/>
                  </a:lnTo>
                  <a:lnTo>
                    <a:pt x="876" y="1049"/>
                  </a:lnTo>
                  <a:lnTo>
                    <a:pt x="883" y="1183"/>
                  </a:lnTo>
                  <a:lnTo>
                    <a:pt x="883" y="1362"/>
                  </a:lnTo>
                  <a:lnTo>
                    <a:pt x="889" y="1292"/>
                  </a:lnTo>
                  <a:lnTo>
                    <a:pt x="889" y="1228"/>
                  </a:lnTo>
                  <a:lnTo>
                    <a:pt x="896" y="1286"/>
                  </a:lnTo>
                  <a:lnTo>
                    <a:pt x="902" y="1311"/>
                  </a:lnTo>
                  <a:lnTo>
                    <a:pt x="902" y="1113"/>
                  </a:lnTo>
                  <a:lnTo>
                    <a:pt x="908" y="723"/>
                  </a:lnTo>
                  <a:lnTo>
                    <a:pt x="908" y="646"/>
                  </a:lnTo>
                  <a:lnTo>
                    <a:pt x="915" y="825"/>
                  </a:lnTo>
                  <a:lnTo>
                    <a:pt x="915" y="1305"/>
                  </a:lnTo>
                  <a:lnTo>
                    <a:pt x="921" y="1215"/>
                  </a:lnTo>
                  <a:lnTo>
                    <a:pt x="921" y="1158"/>
                  </a:lnTo>
                  <a:lnTo>
                    <a:pt x="928" y="1318"/>
                  </a:lnTo>
                  <a:lnTo>
                    <a:pt x="928" y="1362"/>
                  </a:lnTo>
                  <a:lnTo>
                    <a:pt x="934" y="1273"/>
                  </a:lnTo>
                  <a:lnTo>
                    <a:pt x="934" y="1439"/>
                  </a:lnTo>
                  <a:lnTo>
                    <a:pt x="940" y="1420"/>
                  </a:lnTo>
                  <a:lnTo>
                    <a:pt x="947" y="1490"/>
                  </a:lnTo>
                  <a:lnTo>
                    <a:pt x="947" y="1330"/>
                  </a:lnTo>
                  <a:lnTo>
                    <a:pt x="953" y="1279"/>
                  </a:lnTo>
                  <a:lnTo>
                    <a:pt x="953" y="1484"/>
                  </a:lnTo>
                  <a:lnTo>
                    <a:pt x="959" y="1330"/>
                  </a:lnTo>
                  <a:lnTo>
                    <a:pt x="959" y="1337"/>
                  </a:lnTo>
                  <a:lnTo>
                    <a:pt x="966" y="1305"/>
                  </a:lnTo>
                  <a:lnTo>
                    <a:pt x="966" y="1049"/>
                  </a:lnTo>
                  <a:lnTo>
                    <a:pt x="972" y="1286"/>
                  </a:lnTo>
                  <a:lnTo>
                    <a:pt x="972" y="1324"/>
                  </a:lnTo>
                  <a:lnTo>
                    <a:pt x="979" y="1394"/>
                  </a:lnTo>
                  <a:lnTo>
                    <a:pt x="979" y="1286"/>
                  </a:lnTo>
                  <a:lnTo>
                    <a:pt x="985" y="1266"/>
                  </a:lnTo>
                  <a:lnTo>
                    <a:pt x="985" y="1350"/>
                  </a:lnTo>
                  <a:lnTo>
                    <a:pt x="991" y="1311"/>
                  </a:lnTo>
                  <a:lnTo>
                    <a:pt x="998" y="1382"/>
                  </a:lnTo>
                  <a:lnTo>
                    <a:pt x="998" y="1458"/>
                  </a:lnTo>
                  <a:lnTo>
                    <a:pt x="1004" y="1356"/>
                  </a:lnTo>
                  <a:lnTo>
                    <a:pt x="1004" y="1254"/>
                  </a:lnTo>
                  <a:lnTo>
                    <a:pt x="1011" y="1266"/>
                  </a:lnTo>
                  <a:lnTo>
                    <a:pt x="1011" y="1113"/>
                  </a:lnTo>
                  <a:lnTo>
                    <a:pt x="1017" y="1062"/>
                  </a:lnTo>
                  <a:lnTo>
                    <a:pt x="1017" y="812"/>
                  </a:lnTo>
                  <a:lnTo>
                    <a:pt x="1023" y="774"/>
                  </a:lnTo>
                  <a:lnTo>
                    <a:pt x="1023" y="748"/>
                  </a:lnTo>
                  <a:lnTo>
                    <a:pt x="1030" y="972"/>
                  </a:lnTo>
                  <a:lnTo>
                    <a:pt x="1030" y="1209"/>
                  </a:lnTo>
                  <a:lnTo>
                    <a:pt x="1036" y="1279"/>
                  </a:lnTo>
                  <a:lnTo>
                    <a:pt x="1043" y="1279"/>
                  </a:lnTo>
                  <a:lnTo>
                    <a:pt x="1043" y="1362"/>
                  </a:lnTo>
                  <a:lnTo>
                    <a:pt x="1049" y="1446"/>
                  </a:lnTo>
                  <a:lnTo>
                    <a:pt x="1049" y="1382"/>
                  </a:lnTo>
                  <a:lnTo>
                    <a:pt x="1055" y="1260"/>
                  </a:lnTo>
                  <a:lnTo>
                    <a:pt x="1055" y="1183"/>
                  </a:lnTo>
                  <a:lnTo>
                    <a:pt x="1062" y="934"/>
                  </a:lnTo>
                  <a:lnTo>
                    <a:pt x="1062" y="819"/>
                  </a:lnTo>
                  <a:lnTo>
                    <a:pt x="1068" y="787"/>
                  </a:lnTo>
                  <a:lnTo>
                    <a:pt x="1068" y="876"/>
                  </a:lnTo>
                  <a:lnTo>
                    <a:pt x="1075" y="1260"/>
                  </a:lnTo>
                  <a:lnTo>
                    <a:pt x="1075" y="1228"/>
                  </a:lnTo>
                  <a:lnTo>
                    <a:pt x="1081" y="1139"/>
                  </a:lnTo>
                  <a:lnTo>
                    <a:pt x="1081" y="1279"/>
                  </a:lnTo>
                  <a:lnTo>
                    <a:pt x="1087" y="1196"/>
                  </a:lnTo>
                  <a:lnTo>
                    <a:pt x="1094" y="1254"/>
                  </a:lnTo>
                  <a:lnTo>
                    <a:pt x="1094" y="1177"/>
                  </a:lnTo>
                  <a:lnTo>
                    <a:pt x="1100" y="1241"/>
                  </a:lnTo>
                  <a:lnTo>
                    <a:pt x="1100" y="1087"/>
                  </a:lnTo>
                  <a:lnTo>
                    <a:pt x="1107" y="876"/>
                  </a:lnTo>
                  <a:lnTo>
                    <a:pt x="1107" y="998"/>
                  </a:lnTo>
                  <a:lnTo>
                    <a:pt x="1113" y="870"/>
                  </a:lnTo>
                  <a:lnTo>
                    <a:pt x="1113" y="710"/>
                  </a:lnTo>
                  <a:lnTo>
                    <a:pt x="1119" y="652"/>
                  </a:lnTo>
                  <a:lnTo>
                    <a:pt x="1119" y="691"/>
                  </a:lnTo>
                  <a:lnTo>
                    <a:pt x="1126" y="633"/>
                  </a:lnTo>
                  <a:lnTo>
                    <a:pt x="1126" y="1023"/>
                  </a:lnTo>
                  <a:lnTo>
                    <a:pt x="1132" y="1234"/>
                  </a:lnTo>
                  <a:lnTo>
                    <a:pt x="1139" y="1202"/>
                  </a:lnTo>
                  <a:lnTo>
                    <a:pt x="1139" y="1247"/>
                  </a:lnTo>
                  <a:lnTo>
                    <a:pt x="1145" y="1452"/>
                  </a:lnTo>
                  <a:lnTo>
                    <a:pt x="1145" y="1362"/>
                  </a:lnTo>
                  <a:lnTo>
                    <a:pt x="1151" y="1183"/>
                  </a:lnTo>
                  <a:lnTo>
                    <a:pt x="1151" y="1273"/>
                  </a:lnTo>
                  <a:lnTo>
                    <a:pt x="1158" y="1324"/>
                  </a:lnTo>
                  <a:lnTo>
                    <a:pt x="1158" y="1222"/>
                  </a:lnTo>
                  <a:lnTo>
                    <a:pt x="1164" y="1177"/>
                  </a:lnTo>
                  <a:lnTo>
                    <a:pt x="1164" y="953"/>
                  </a:lnTo>
                  <a:lnTo>
                    <a:pt x="1171" y="806"/>
                  </a:lnTo>
                  <a:lnTo>
                    <a:pt x="1171" y="979"/>
                  </a:lnTo>
                  <a:lnTo>
                    <a:pt x="1177" y="947"/>
                  </a:lnTo>
                  <a:lnTo>
                    <a:pt x="1183" y="953"/>
                  </a:lnTo>
                  <a:lnTo>
                    <a:pt x="1183" y="812"/>
                  </a:lnTo>
                  <a:lnTo>
                    <a:pt x="1190" y="768"/>
                  </a:lnTo>
                  <a:lnTo>
                    <a:pt x="1190" y="729"/>
                  </a:lnTo>
                  <a:lnTo>
                    <a:pt x="1196" y="755"/>
                  </a:lnTo>
                  <a:lnTo>
                    <a:pt x="1196" y="659"/>
                  </a:lnTo>
                  <a:lnTo>
                    <a:pt x="1203" y="697"/>
                  </a:lnTo>
                  <a:lnTo>
                    <a:pt x="1203" y="729"/>
                  </a:lnTo>
                  <a:lnTo>
                    <a:pt x="1209" y="633"/>
                  </a:lnTo>
                  <a:lnTo>
                    <a:pt x="1209" y="601"/>
                  </a:lnTo>
                  <a:lnTo>
                    <a:pt x="1215" y="614"/>
                  </a:lnTo>
                  <a:lnTo>
                    <a:pt x="1215" y="569"/>
                  </a:lnTo>
                  <a:lnTo>
                    <a:pt x="1222" y="480"/>
                  </a:lnTo>
                  <a:lnTo>
                    <a:pt x="1222" y="774"/>
                  </a:lnTo>
                  <a:lnTo>
                    <a:pt x="1228" y="1068"/>
                  </a:lnTo>
                  <a:lnTo>
                    <a:pt x="1235" y="1170"/>
                  </a:lnTo>
                  <a:lnTo>
                    <a:pt x="1235" y="1209"/>
                  </a:lnTo>
                  <a:lnTo>
                    <a:pt x="1241" y="1273"/>
                  </a:lnTo>
                  <a:lnTo>
                    <a:pt x="1241" y="1414"/>
                  </a:lnTo>
                  <a:lnTo>
                    <a:pt x="1247" y="1330"/>
                  </a:lnTo>
                  <a:lnTo>
                    <a:pt x="1254" y="1234"/>
                  </a:lnTo>
                  <a:lnTo>
                    <a:pt x="1254" y="1318"/>
                  </a:lnTo>
                  <a:lnTo>
                    <a:pt x="1260" y="1337"/>
                  </a:lnTo>
                  <a:lnTo>
                    <a:pt x="1260" y="1273"/>
                  </a:lnTo>
                  <a:lnTo>
                    <a:pt x="1267" y="1452"/>
                  </a:lnTo>
                  <a:lnTo>
                    <a:pt x="1267" y="1401"/>
                  </a:lnTo>
                  <a:lnTo>
                    <a:pt x="1273" y="1247"/>
                  </a:lnTo>
                  <a:lnTo>
                    <a:pt x="1279" y="1228"/>
                  </a:lnTo>
                  <a:lnTo>
                    <a:pt x="1279" y="1273"/>
                  </a:lnTo>
                  <a:lnTo>
                    <a:pt x="1286" y="1202"/>
                  </a:lnTo>
                  <a:lnTo>
                    <a:pt x="1286" y="998"/>
                  </a:lnTo>
                  <a:lnTo>
                    <a:pt x="1292" y="876"/>
                  </a:lnTo>
                  <a:lnTo>
                    <a:pt x="1292" y="1202"/>
                  </a:lnTo>
                  <a:lnTo>
                    <a:pt x="1299" y="1100"/>
                  </a:lnTo>
                  <a:lnTo>
                    <a:pt x="1299" y="1139"/>
                  </a:lnTo>
                  <a:lnTo>
                    <a:pt x="1305" y="1183"/>
                  </a:lnTo>
                  <a:lnTo>
                    <a:pt x="1305" y="1266"/>
                  </a:lnTo>
                  <a:lnTo>
                    <a:pt x="1311" y="1273"/>
                  </a:lnTo>
                  <a:lnTo>
                    <a:pt x="1311" y="1113"/>
                  </a:lnTo>
                  <a:lnTo>
                    <a:pt x="1318" y="1068"/>
                  </a:lnTo>
                  <a:lnTo>
                    <a:pt x="1324" y="883"/>
                  </a:lnTo>
                  <a:lnTo>
                    <a:pt x="1324" y="838"/>
                  </a:lnTo>
                  <a:lnTo>
                    <a:pt x="1331" y="838"/>
                  </a:lnTo>
                  <a:lnTo>
                    <a:pt x="1331" y="729"/>
                  </a:lnTo>
                  <a:lnTo>
                    <a:pt x="1337" y="633"/>
                  </a:lnTo>
                  <a:lnTo>
                    <a:pt x="1337" y="947"/>
                  </a:lnTo>
                  <a:lnTo>
                    <a:pt x="1343" y="1177"/>
                  </a:lnTo>
                  <a:lnTo>
                    <a:pt x="1343" y="1241"/>
                  </a:lnTo>
                  <a:lnTo>
                    <a:pt x="1350" y="1241"/>
                  </a:lnTo>
                  <a:lnTo>
                    <a:pt x="1350" y="1382"/>
                  </a:lnTo>
                  <a:lnTo>
                    <a:pt x="1356" y="1234"/>
                  </a:lnTo>
                  <a:lnTo>
                    <a:pt x="1356" y="1375"/>
                  </a:lnTo>
                  <a:lnTo>
                    <a:pt x="1362" y="1132"/>
                  </a:lnTo>
                  <a:lnTo>
                    <a:pt x="1362" y="895"/>
                  </a:lnTo>
                  <a:lnTo>
                    <a:pt x="1369" y="985"/>
                  </a:lnTo>
                  <a:lnTo>
                    <a:pt x="1375" y="959"/>
                  </a:lnTo>
                  <a:lnTo>
                    <a:pt x="1382" y="748"/>
                  </a:lnTo>
                  <a:lnTo>
                    <a:pt x="1382" y="761"/>
                  </a:lnTo>
                  <a:lnTo>
                    <a:pt x="1388" y="748"/>
                  </a:lnTo>
                  <a:lnTo>
                    <a:pt x="1388" y="614"/>
                  </a:lnTo>
                  <a:lnTo>
                    <a:pt x="1394" y="627"/>
                  </a:lnTo>
                  <a:lnTo>
                    <a:pt x="1394" y="710"/>
                  </a:lnTo>
                  <a:lnTo>
                    <a:pt x="1401" y="793"/>
                  </a:lnTo>
                  <a:lnTo>
                    <a:pt x="1401" y="1234"/>
                  </a:lnTo>
                  <a:lnTo>
                    <a:pt x="1407" y="1414"/>
                  </a:lnTo>
                  <a:lnTo>
                    <a:pt x="1407" y="1337"/>
                  </a:lnTo>
                  <a:lnTo>
                    <a:pt x="1414" y="1362"/>
                  </a:lnTo>
                  <a:lnTo>
                    <a:pt x="1420" y="1260"/>
                  </a:lnTo>
                  <a:lnTo>
                    <a:pt x="1420" y="1215"/>
                  </a:lnTo>
                  <a:lnTo>
                    <a:pt x="1426" y="1247"/>
                  </a:lnTo>
                  <a:lnTo>
                    <a:pt x="1426" y="1292"/>
                  </a:lnTo>
                  <a:lnTo>
                    <a:pt x="1433" y="1190"/>
                  </a:lnTo>
                  <a:lnTo>
                    <a:pt x="1433" y="1113"/>
                  </a:lnTo>
                  <a:lnTo>
                    <a:pt x="1439" y="876"/>
                  </a:lnTo>
                  <a:lnTo>
                    <a:pt x="1439" y="799"/>
                  </a:lnTo>
                  <a:lnTo>
                    <a:pt x="1446" y="972"/>
                  </a:lnTo>
                  <a:lnTo>
                    <a:pt x="1446" y="947"/>
                  </a:lnTo>
                  <a:lnTo>
                    <a:pt x="1452" y="902"/>
                  </a:lnTo>
                  <a:lnTo>
                    <a:pt x="1452" y="908"/>
                  </a:lnTo>
                  <a:lnTo>
                    <a:pt x="1458" y="934"/>
                  </a:lnTo>
                  <a:lnTo>
                    <a:pt x="1458" y="825"/>
                  </a:lnTo>
                  <a:lnTo>
                    <a:pt x="1465" y="851"/>
                  </a:lnTo>
                  <a:lnTo>
                    <a:pt x="1471" y="889"/>
                  </a:lnTo>
                  <a:lnTo>
                    <a:pt x="1471" y="755"/>
                  </a:lnTo>
                  <a:lnTo>
                    <a:pt x="1478" y="665"/>
                  </a:lnTo>
                  <a:lnTo>
                    <a:pt x="1478" y="646"/>
                  </a:lnTo>
                  <a:lnTo>
                    <a:pt x="1484" y="665"/>
                  </a:lnTo>
                  <a:lnTo>
                    <a:pt x="1484" y="659"/>
                  </a:lnTo>
                  <a:lnTo>
                    <a:pt x="1490" y="595"/>
                  </a:lnTo>
                  <a:lnTo>
                    <a:pt x="1497" y="531"/>
                  </a:lnTo>
                  <a:lnTo>
                    <a:pt x="1497" y="512"/>
                  </a:lnTo>
                  <a:lnTo>
                    <a:pt x="1503" y="524"/>
                  </a:lnTo>
                  <a:lnTo>
                    <a:pt x="1503" y="531"/>
                  </a:lnTo>
                  <a:lnTo>
                    <a:pt x="1510" y="467"/>
                  </a:lnTo>
                  <a:lnTo>
                    <a:pt x="1516" y="550"/>
                  </a:lnTo>
                  <a:lnTo>
                    <a:pt x="1516" y="416"/>
                  </a:lnTo>
                  <a:lnTo>
                    <a:pt x="1522" y="358"/>
                  </a:lnTo>
                  <a:lnTo>
                    <a:pt x="1522" y="966"/>
                  </a:lnTo>
                  <a:lnTo>
                    <a:pt x="1529" y="1170"/>
                  </a:lnTo>
                  <a:lnTo>
                    <a:pt x="1529" y="1222"/>
                  </a:lnTo>
                  <a:lnTo>
                    <a:pt x="1535" y="1183"/>
                  </a:lnTo>
                  <a:lnTo>
                    <a:pt x="1535" y="1145"/>
                  </a:lnTo>
                  <a:lnTo>
                    <a:pt x="1542" y="1068"/>
                  </a:lnTo>
                  <a:lnTo>
                    <a:pt x="1542" y="1107"/>
                  </a:lnTo>
                  <a:lnTo>
                    <a:pt x="1548" y="1183"/>
                  </a:lnTo>
                  <a:lnTo>
                    <a:pt x="1548" y="1215"/>
                  </a:lnTo>
                  <a:lnTo>
                    <a:pt x="1554" y="1209"/>
                  </a:lnTo>
                  <a:lnTo>
                    <a:pt x="1561" y="1318"/>
                  </a:lnTo>
                  <a:lnTo>
                    <a:pt x="1561" y="1215"/>
                  </a:lnTo>
                  <a:lnTo>
                    <a:pt x="1567" y="1234"/>
                  </a:lnTo>
                  <a:lnTo>
                    <a:pt x="1567" y="1164"/>
                  </a:lnTo>
                  <a:lnTo>
                    <a:pt x="1574" y="1132"/>
                  </a:lnTo>
                  <a:lnTo>
                    <a:pt x="1574" y="927"/>
                  </a:lnTo>
                  <a:lnTo>
                    <a:pt x="1580" y="959"/>
                  </a:lnTo>
                  <a:lnTo>
                    <a:pt x="1580" y="972"/>
                  </a:lnTo>
                  <a:lnTo>
                    <a:pt x="1586" y="889"/>
                  </a:lnTo>
                  <a:lnTo>
                    <a:pt x="1586" y="768"/>
                  </a:lnTo>
                  <a:lnTo>
                    <a:pt x="1593" y="729"/>
                  </a:lnTo>
                  <a:lnTo>
                    <a:pt x="1593" y="876"/>
                  </a:lnTo>
                  <a:lnTo>
                    <a:pt x="1599" y="684"/>
                  </a:lnTo>
                  <a:lnTo>
                    <a:pt x="1599" y="870"/>
                  </a:lnTo>
                  <a:lnTo>
                    <a:pt x="1606" y="1164"/>
                  </a:lnTo>
                  <a:lnTo>
                    <a:pt x="1612" y="1023"/>
                  </a:lnTo>
                  <a:lnTo>
                    <a:pt x="1612" y="959"/>
                  </a:lnTo>
                  <a:lnTo>
                    <a:pt x="1618" y="883"/>
                  </a:lnTo>
                  <a:lnTo>
                    <a:pt x="1618" y="863"/>
                  </a:lnTo>
                  <a:lnTo>
                    <a:pt x="1625" y="947"/>
                  </a:lnTo>
                  <a:lnTo>
                    <a:pt x="1625" y="959"/>
                  </a:lnTo>
                  <a:lnTo>
                    <a:pt x="1631" y="863"/>
                  </a:lnTo>
                  <a:lnTo>
                    <a:pt x="1631" y="947"/>
                  </a:lnTo>
                  <a:lnTo>
                    <a:pt x="1638" y="921"/>
                  </a:lnTo>
                  <a:lnTo>
                    <a:pt x="1638" y="915"/>
                  </a:lnTo>
                  <a:lnTo>
                    <a:pt x="1644" y="863"/>
                  </a:lnTo>
                  <a:lnTo>
                    <a:pt x="1644" y="857"/>
                  </a:lnTo>
                  <a:lnTo>
                    <a:pt x="1650" y="876"/>
                  </a:lnTo>
                  <a:lnTo>
                    <a:pt x="1657" y="883"/>
                  </a:lnTo>
                  <a:lnTo>
                    <a:pt x="1657" y="908"/>
                  </a:lnTo>
                  <a:lnTo>
                    <a:pt x="1663" y="883"/>
                  </a:lnTo>
                  <a:lnTo>
                    <a:pt x="1663" y="863"/>
                  </a:lnTo>
                  <a:lnTo>
                    <a:pt x="1670" y="889"/>
                  </a:lnTo>
                  <a:lnTo>
                    <a:pt x="1670" y="857"/>
                  </a:lnTo>
                  <a:lnTo>
                    <a:pt x="1676" y="857"/>
                  </a:lnTo>
                  <a:lnTo>
                    <a:pt x="1676" y="787"/>
                  </a:lnTo>
                  <a:lnTo>
                    <a:pt x="1682" y="857"/>
                  </a:lnTo>
                  <a:lnTo>
                    <a:pt x="1682" y="921"/>
                  </a:lnTo>
                  <a:lnTo>
                    <a:pt x="1689" y="768"/>
                  </a:lnTo>
                  <a:lnTo>
                    <a:pt x="1689" y="659"/>
                  </a:lnTo>
                  <a:lnTo>
                    <a:pt x="1695" y="736"/>
                  </a:lnTo>
                  <a:lnTo>
                    <a:pt x="1702" y="691"/>
                  </a:lnTo>
                  <a:lnTo>
                    <a:pt x="1702" y="780"/>
                  </a:lnTo>
                  <a:lnTo>
                    <a:pt x="1708" y="659"/>
                  </a:lnTo>
                  <a:lnTo>
                    <a:pt x="1708" y="652"/>
                  </a:lnTo>
                  <a:lnTo>
                    <a:pt x="1714" y="710"/>
                  </a:lnTo>
                  <a:lnTo>
                    <a:pt x="1714" y="678"/>
                  </a:lnTo>
                  <a:lnTo>
                    <a:pt x="1721" y="595"/>
                  </a:lnTo>
                  <a:lnTo>
                    <a:pt x="1721" y="620"/>
                  </a:lnTo>
                  <a:lnTo>
                    <a:pt x="1727" y="665"/>
                  </a:lnTo>
                  <a:lnTo>
                    <a:pt x="1727" y="659"/>
                  </a:lnTo>
                  <a:lnTo>
                    <a:pt x="1734" y="608"/>
                  </a:lnTo>
                  <a:lnTo>
                    <a:pt x="1734" y="588"/>
                  </a:lnTo>
                  <a:lnTo>
                    <a:pt x="1740" y="633"/>
                  </a:lnTo>
                  <a:lnTo>
                    <a:pt x="1740" y="614"/>
                  </a:lnTo>
                  <a:lnTo>
                    <a:pt x="1746" y="595"/>
                  </a:lnTo>
                  <a:lnTo>
                    <a:pt x="1753" y="588"/>
                  </a:lnTo>
                  <a:lnTo>
                    <a:pt x="1753" y="595"/>
                  </a:lnTo>
                  <a:lnTo>
                    <a:pt x="1759" y="544"/>
                  </a:lnTo>
                  <a:lnTo>
                    <a:pt x="1759" y="550"/>
                  </a:lnTo>
                  <a:lnTo>
                    <a:pt x="1765" y="569"/>
                  </a:lnTo>
                  <a:lnTo>
                    <a:pt x="1765" y="550"/>
                  </a:lnTo>
                  <a:lnTo>
                    <a:pt x="1772" y="422"/>
                  </a:lnTo>
                  <a:lnTo>
                    <a:pt x="1772" y="748"/>
                  </a:lnTo>
                  <a:lnTo>
                    <a:pt x="1778" y="512"/>
                  </a:lnTo>
                  <a:lnTo>
                    <a:pt x="1778" y="537"/>
                  </a:lnTo>
                  <a:lnTo>
                    <a:pt x="1785" y="1049"/>
                  </a:lnTo>
                  <a:lnTo>
                    <a:pt x="1785" y="1158"/>
                  </a:lnTo>
                  <a:lnTo>
                    <a:pt x="1791" y="1145"/>
                  </a:lnTo>
                  <a:lnTo>
                    <a:pt x="1797" y="1241"/>
                  </a:lnTo>
                  <a:lnTo>
                    <a:pt x="1797" y="1151"/>
                  </a:lnTo>
                  <a:lnTo>
                    <a:pt x="1804" y="1075"/>
                  </a:lnTo>
                  <a:lnTo>
                    <a:pt x="1804" y="1094"/>
                  </a:lnTo>
                  <a:lnTo>
                    <a:pt x="1810" y="627"/>
                  </a:lnTo>
                  <a:lnTo>
                    <a:pt x="1810" y="1062"/>
                  </a:lnTo>
                  <a:lnTo>
                    <a:pt x="1817" y="1222"/>
                  </a:lnTo>
                  <a:lnTo>
                    <a:pt x="1817" y="1126"/>
                  </a:lnTo>
                  <a:lnTo>
                    <a:pt x="1823" y="1036"/>
                  </a:lnTo>
                  <a:lnTo>
                    <a:pt x="1823" y="659"/>
                  </a:lnTo>
                  <a:lnTo>
                    <a:pt x="1829" y="678"/>
                  </a:lnTo>
                  <a:lnTo>
                    <a:pt x="1829" y="569"/>
                  </a:lnTo>
                  <a:lnTo>
                    <a:pt x="1836" y="774"/>
                  </a:lnTo>
                  <a:lnTo>
                    <a:pt x="1836" y="1107"/>
                  </a:lnTo>
                  <a:lnTo>
                    <a:pt x="1842" y="1190"/>
                  </a:lnTo>
                  <a:lnTo>
                    <a:pt x="1849" y="1036"/>
                  </a:lnTo>
                  <a:lnTo>
                    <a:pt x="1849" y="1062"/>
                  </a:lnTo>
                  <a:lnTo>
                    <a:pt x="1855" y="1228"/>
                  </a:lnTo>
                  <a:lnTo>
                    <a:pt x="1855" y="1023"/>
                  </a:lnTo>
                  <a:lnTo>
                    <a:pt x="1861" y="857"/>
                  </a:lnTo>
                  <a:lnTo>
                    <a:pt x="1861" y="774"/>
                  </a:lnTo>
                  <a:lnTo>
                    <a:pt x="1868" y="736"/>
                  </a:lnTo>
                  <a:lnTo>
                    <a:pt x="1868" y="774"/>
                  </a:lnTo>
                  <a:lnTo>
                    <a:pt x="1874" y="793"/>
                  </a:lnTo>
                  <a:lnTo>
                    <a:pt x="1874" y="716"/>
                  </a:lnTo>
                  <a:lnTo>
                    <a:pt x="1881" y="697"/>
                  </a:lnTo>
                  <a:lnTo>
                    <a:pt x="1887" y="716"/>
                  </a:lnTo>
                  <a:lnTo>
                    <a:pt x="1893" y="716"/>
                  </a:lnTo>
                  <a:lnTo>
                    <a:pt x="1893" y="748"/>
                  </a:lnTo>
                  <a:lnTo>
                    <a:pt x="1900" y="608"/>
                  </a:lnTo>
                  <a:lnTo>
                    <a:pt x="1900" y="544"/>
                  </a:lnTo>
                  <a:lnTo>
                    <a:pt x="1906" y="550"/>
                  </a:lnTo>
                  <a:lnTo>
                    <a:pt x="1906" y="576"/>
                  </a:lnTo>
                  <a:lnTo>
                    <a:pt x="1913" y="537"/>
                  </a:lnTo>
                  <a:lnTo>
                    <a:pt x="1913" y="870"/>
                  </a:lnTo>
                  <a:lnTo>
                    <a:pt x="1919" y="614"/>
                  </a:lnTo>
                  <a:lnTo>
                    <a:pt x="1919" y="831"/>
                  </a:lnTo>
                  <a:lnTo>
                    <a:pt x="1925" y="1055"/>
                  </a:lnTo>
                  <a:lnTo>
                    <a:pt x="1932" y="774"/>
                  </a:lnTo>
                  <a:lnTo>
                    <a:pt x="1938" y="544"/>
                  </a:lnTo>
                  <a:lnTo>
                    <a:pt x="1938" y="633"/>
                  </a:lnTo>
                  <a:lnTo>
                    <a:pt x="1945" y="601"/>
                  </a:lnTo>
                  <a:lnTo>
                    <a:pt x="1945" y="416"/>
                  </a:lnTo>
                  <a:lnTo>
                    <a:pt x="1951" y="512"/>
                  </a:lnTo>
                  <a:lnTo>
                    <a:pt x="1951" y="991"/>
                  </a:lnTo>
                  <a:lnTo>
                    <a:pt x="1957" y="998"/>
                  </a:lnTo>
                  <a:lnTo>
                    <a:pt x="1957" y="460"/>
                  </a:lnTo>
                  <a:lnTo>
                    <a:pt x="1964" y="755"/>
                  </a:lnTo>
                  <a:lnTo>
                    <a:pt x="1964" y="1094"/>
                  </a:lnTo>
                  <a:lnTo>
                    <a:pt x="1970" y="1119"/>
                  </a:lnTo>
                  <a:lnTo>
                    <a:pt x="1977" y="1279"/>
                  </a:lnTo>
                  <a:lnTo>
                    <a:pt x="1977" y="1190"/>
                  </a:lnTo>
                  <a:lnTo>
                    <a:pt x="1983" y="1202"/>
                  </a:lnTo>
                  <a:lnTo>
                    <a:pt x="1989" y="1215"/>
                  </a:lnTo>
                  <a:lnTo>
                    <a:pt x="1989" y="1049"/>
                  </a:lnTo>
                  <a:lnTo>
                    <a:pt x="1996" y="1055"/>
                  </a:lnTo>
                  <a:lnTo>
                    <a:pt x="1996" y="1030"/>
                  </a:lnTo>
                  <a:lnTo>
                    <a:pt x="2002" y="1068"/>
                  </a:lnTo>
                  <a:lnTo>
                    <a:pt x="2002" y="1139"/>
                  </a:lnTo>
                  <a:lnTo>
                    <a:pt x="2009" y="1049"/>
                  </a:lnTo>
                  <a:lnTo>
                    <a:pt x="2009" y="940"/>
                  </a:lnTo>
                  <a:lnTo>
                    <a:pt x="2015" y="1107"/>
                  </a:lnTo>
                  <a:lnTo>
                    <a:pt x="2015" y="1030"/>
                  </a:lnTo>
                  <a:lnTo>
                    <a:pt x="2021" y="1196"/>
                  </a:lnTo>
                  <a:lnTo>
                    <a:pt x="2021" y="1170"/>
                  </a:lnTo>
                  <a:lnTo>
                    <a:pt x="2028" y="1209"/>
                  </a:lnTo>
                  <a:lnTo>
                    <a:pt x="2034" y="1247"/>
                  </a:lnTo>
                  <a:lnTo>
                    <a:pt x="2034" y="1254"/>
                  </a:lnTo>
                  <a:lnTo>
                    <a:pt x="2041" y="1298"/>
                  </a:lnTo>
                  <a:lnTo>
                    <a:pt x="2047" y="1234"/>
                  </a:lnTo>
                  <a:lnTo>
                    <a:pt x="2047" y="1132"/>
                  </a:lnTo>
                  <a:lnTo>
                    <a:pt x="2053" y="1139"/>
                  </a:lnTo>
                  <a:lnTo>
                    <a:pt x="2053" y="1337"/>
                  </a:lnTo>
                  <a:lnTo>
                    <a:pt x="2060" y="1241"/>
                  </a:lnTo>
                  <a:lnTo>
                    <a:pt x="2060" y="1324"/>
                  </a:lnTo>
                  <a:lnTo>
                    <a:pt x="2066" y="1311"/>
                  </a:lnTo>
                  <a:lnTo>
                    <a:pt x="2066" y="1330"/>
                  </a:lnTo>
                  <a:lnTo>
                    <a:pt x="2073" y="1254"/>
                  </a:lnTo>
                  <a:lnTo>
                    <a:pt x="2079" y="1279"/>
                  </a:lnTo>
                  <a:lnTo>
                    <a:pt x="2079" y="1337"/>
                  </a:lnTo>
                  <a:lnTo>
                    <a:pt x="2085" y="1343"/>
                  </a:lnTo>
                  <a:lnTo>
                    <a:pt x="2085" y="1183"/>
                  </a:lnTo>
                  <a:lnTo>
                    <a:pt x="2092" y="1151"/>
                  </a:lnTo>
                  <a:lnTo>
                    <a:pt x="2092" y="1087"/>
                  </a:lnTo>
                  <a:lnTo>
                    <a:pt x="2098" y="1100"/>
                  </a:lnTo>
                  <a:lnTo>
                    <a:pt x="2098" y="1132"/>
                  </a:lnTo>
                  <a:lnTo>
                    <a:pt x="2105" y="1100"/>
                  </a:lnTo>
                  <a:lnTo>
                    <a:pt x="2105" y="1011"/>
                  </a:lnTo>
                  <a:lnTo>
                    <a:pt x="2111" y="659"/>
                  </a:lnTo>
                  <a:lnTo>
                    <a:pt x="2111" y="652"/>
                  </a:lnTo>
                  <a:lnTo>
                    <a:pt x="2117" y="825"/>
                  </a:lnTo>
                  <a:lnTo>
                    <a:pt x="2117" y="1254"/>
                  </a:lnTo>
                  <a:lnTo>
                    <a:pt x="2124" y="1298"/>
                  </a:lnTo>
                  <a:lnTo>
                    <a:pt x="2130" y="1311"/>
                  </a:lnTo>
                  <a:lnTo>
                    <a:pt x="2130" y="1343"/>
                  </a:lnTo>
                  <a:lnTo>
                    <a:pt x="2136" y="1324"/>
                  </a:lnTo>
                  <a:lnTo>
                    <a:pt x="2136" y="1305"/>
                  </a:lnTo>
                  <a:lnTo>
                    <a:pt x="2143" y="1241"/>
                  </a:lnTo>
                  <a:lnTo>
                    <a:pt x="2143" y="1202"/>
                  </a:lnTo>
                  <a:lnTo>
                    <a:pt x="2149" y="1107"/>
                  </a:lnTo>
                  <a:lnTo>
                    <a:pt x="2149" y="1183"/>
                  </a:lnTo>
                  <a:lnTo>
                    <a:pt x="2156" y="1311"/>
                  </a:lnTo>
                  <a:lnTo>
                    <a:pt x="2156" y="1369"/>
                  </a:lnTo>
                  <a:lnTo>
                    <a:pt x="2162" y="1407"/>
                  </a:lnTo>
                  <a:lnTo>
                    <a:pt x="2162" y="1452"/>
                  </a:lnTo>
                  <a:lnTo>
                    <a:pt x="2168" y="1362"/>
                  </a:lnTo>
                  <a:lnTo>
                    <a:pt x="2175" y="1324"/>
                  </a:lnTo>
                  <a:lnTo>
                    <a:pt x="2175" y="1388"/>
                  </a:lnTo>
                  <a:lnTo>
                    <a:pt x="2181" y="1324"/>
                  </a:lnTo>
                  <a:lnTo>
                    <a:pt x="2181" y="1266"/>
                  </a:lnTo>
                  <a:lnTo>
                    <a:pt x="2188" y="1260"/>
                  </a:lnTo>
                  <a:lnTo>
                    <a:pt x="2188" y="1254"/>
                  </a:lnTo>
                  <a:lnTo>
                    <a:pt x="2194" y="1254"/>
                  </a:lnTo>
                  <a:lnTo>
                    <a:pt x="2194" y="1305"/>
                  </a:lnTo>
                  <a:lnTo>
                    <a:pt x="2200" y="1241"/>
                  </a:lnTo>
                  <a:lnTo>
                    <a:pt x="2200" y="1177"/>
                  </a:lnTo>
                  <a:lnTo>
                    <a:pt x="2207" y="1292"/>
                  </a:lnTo>
                  <a:lnTo>
                    <a:pt x="2207" y="1234"/>
                  </a:lnTo>
                  <a:lnTo>
                    <a:pt x="2213" y="1292"/>
                  </a:lnTo>
                  <a:lnTo>
                    <a:pt x="2213" y="1305"/>
                  </a:lnTo>
                  <a:lnTo>
                    <a:pt x="2220" y="1260"/>
                  </a:lnTo>
                  <a:lnTo>
                    <a:pt x="2226" y="1228"/>
                  </a:lnTo>
                  <a:lnTo>
                    <a:pt x="2226" y="1343"/>
                  </a:lnTo>
                  <a:lnTo>
                    <a:pt x="2232" y="1369"/>
                  </a:lnTo>
                  <a:lnTo>
                    <a:pt x="2239" y="1343"/>
                  </a:lnTo>
                  <a:lnTo>
                    <a:pt x="2239" y="1254"/>
                  </a:lnTo>
                  <a:lnTo>
                    <a:pt x="2245" y="1279"/>
                  </a:lnTo>
                  <a:lnTo>
                    <a:pt x="2245" y="1266"/>
                  </a:lnTo>
                  <a:lnTo>
                    <a:pt x="2252" y="1324"/>
                  </a:lnTo>
                  <a:lnTo>
                    <a:pt x="2252" y="1337"/>
                  </a:lnTo>
                  <a:lnTo>
                    <a:pt x="2258" y="1394"/>
                  </a:lnTo>
                  <a:lnTo>
                    <a:pt x="2258" y="1369"/>
                  </a:lnTo>
                  <a:lnTo>
                    <a:pt x="2264" y="1273"/>
                  </a:lnTo>
                  <a:lnTo>
                    <a:pt x="2271" y="1247"/>
                  </a:lnTo>
                  <a:lnTo>
                    <a:pt x="2271" y="1202"/>
                  </a:lnTo>
                  <a:lnTo>
                    <a:pt x="2277" y="1215"/>
                  </a:lnTo>
                  <a:lnTo>
                    <a:pt x="2277" y="1266"/>
                  </a:lnTo>
                  <a:lnTo>
                    <a:pt x="2284" y="1343"/>
                  </a:lnTo>
                  <a:lnTo>
                    <a:pt x="2284" y="1273"/>
                  </a:lnTo>
                  <a:lnTo>
                    <a:pt x="2290" y="1183"/>
                  </a:lnTo>
                  <a:lnTo>
                    <a:pt x="2290" y="998"/>
                  </a:lnTo>
                  <a:lnTo>
                    <a:pt x="2296" y="736"/>
                  </a:lnTo>
                  <a:lnTo>
                    <a:pt x="2296" y="966"/>
                  </a:lnTo>
                  <a:lnTo>
                    <a:pt x="2303" y="1324"/>
                  </a:lnTo>
                  <a:lnTo>
                    <a:pt x="2303" y="1330"/>
                  </a:lnTo>
                  <a:lnTo>
                    <a:pt x="2309" y="1375"/>
                  </a:lnTo>
                  <a:lnTo>
                    <a:pt x="2316" y="1465"/>
                  </a:lnTo>
                  <a:lnTo>
                    <a:pt x="2316" y="1350"/>
                  </a:lnTo>
                  <a:lnTo>
                    <a:pt x="2322" y="1292"/>
                  </a:lnTo>
                  <a:lnTo>
                    <a:pt x="2322" y="1196"/>
                  </a:lnTo>
                  <a:lnTo>
                    <a:pt x="2328" y="1062"/>
                  </a:lnTo>
                  <a:lnTo>
                    <a:pt x="2328" y="1075"/>
                  </a:lnTo>
                  <a:lnTo>
                    <a:pt x="2335" y="934"/>
                  </a:lnTo>
                  <a:lnTo>
                    <a:pt x="2335" y="947"/>
                  </a:lnTo>
                  <a:lnTo>
                    <a:pt x="2341" y="825"/>
                  </a:lnTo>
                  <a:lnTo>
                    <a:pt x="2341" y="723"/>
                  </a:lnTo>
                  <a:lnTo>
                    <a:pt x="2348" y="697"/>
                  </a:lnTo>
                  <a:lnTo>
                    <a:pt x="2348" y="684"/>
                  </a:lnTo>
                  <a:lnTo>
                    <a:pt x="2354" y="678"/>
                  </a:lnTo>
                  <a:lnTo>
                    <a:pt x="2354" y="665"/>
                  </a:lnTo>
                  <a:lnTo>
                    <a:pt x="2360" y="614"/>
                  </a:lnTo>
                  <a:lnTo>
                    <a:pt x="2367" y="550"/>
                  </a:lnTo>
                  <a:lnTo>
                    <a:pt x="2367" y="531"/>
                  </a:lnTo>
                  <a:lnTo>
                    <a:pt x="2373" y="569"/>
                  </a:lnTo>
                  <a:lnTo>
                    <a:pt x="2373" y="467"/>
                  </a:lnTo>
                  <a:lnTo>
                    <a:pt x="2380" y="460"/>
                  </a:lnTo>
                  <a:lnTo>
                    <a:pt x="2380" y="422"/>
                  </a:lnTo>
                  <a:lnTo>
                    <a:pt x="2386" y="377"/>
                  </a:lnTo>
                  <a:lnTo>
                    <a:pt x="2386" y="333"/>
                  </a:lnTo>
                  <a:lnTo>
                    <a:pt x="2392" y="793"/>
                  </a:lnTo>
                  <a:lnTo>
                    <a:pt x="2392" y="1426"/>
                  </a:lnTo>
                  <a:lnTo>
                    <a:pt x="2399" y="1497"/>
                  </a:lnTo>
                  <a:lnTo>
                    <a:pt x="2399" y="1465"/>
                  </a:lnTo>
                  <a:lnTo>
                    <a:pt x="2405" y="1497"/>
                  </a:lnTo>
                  <a:lnTo>
                    <a:pt x="2412" y="1522"/>
                  </a:lnTo>
                  <a:lnTo>
                    <a:pt x="2412" y="1490"/>
                  </a:lnTo>
                  <a:lnTo>
                    <a:pt x="2418" y="1510"/>
                  </a:lnTo>
                  <a:lnTo>
                    <a:pt x="2418" y="1522"/>
                  </a:lnTo>
                  <a:lnTo>
                    <a:pt x="2424" y="1446"/>
                  </a:lnTo>
                  <a:lnTo>
                    <a:pt x="2424" y="1497"/>
                  </a:lnTo>
                  <a:lnTo>
                    <a:pt x="2431" y="1567"/>
                  </a:lnTo>
                  <a:lnTo>
                    <a:pt x="2431" y="1497"/>
                  </a:lnTo>
                  <a:lnTo>
                    <a:pt x="2437" y="1484"/>
                  </a:lnTo>
                  <a:lnTo>
                    <a:pt x="2437" y="1510"/>
                  </a:lnTo>
                  <a:lnTo>
                    <a:pt x="2444" y="1503"/>
                  </a:lnTo>
                  <a:lnTo>
                    <a:pt x="2450" y="1478"/>
                  </a:lnTo>
                  <a:lnTo>
                    <a:pt x="2456" y="1292"/>
                  </a:lnTo>
                  <a:lnTo>
                    <a:pt x="2456" y="1094"/>
                  </a:lnTo>
                  <a:lnTo>
                    <a:pt x="2463" y="844"/>
                  </a:lnTo>
                  <a:lnTo>
                    <a:pt x="2463" y="831"/>
                  </a:lnTo>
                  <a:lnTo>
                    <a:pt x="2469" y="857"/>
                  </a:lnTo>
                  <a:lnTo>
                    <a:pt x="2469" y="831"/>
                  </a:lnTo>
                  <a:lnTo>
                    <a:pt x="2476" y="799"/>
                  </a:lnTo>
                  <a:lnTo>
                    <a:pt x="2476" y="736"/>
                  </a:lnTo>
                  <a:lnTo>
                    <a:pt x="2482" y="755"/>
                  </a:lnTo>
                  <a:lnTo>
                    <a:pt x="2482" y="684"/>
                  </a:lnTo>
                  <a:lnTo>
                    <a:pt x="2488" y="684"/>
                  </a:lnTo>
                  <a:lnTo>
                    <a:pt x="2488" y="652"/>
                  </a:lnTo>
                  <a:lnTo>
                    <a:pt x="2495" y="678"/>
                  </a:lnTo>
                  <a:lnTo>
                    <a:pt x="2495" y="633"/>
                  </a:lnTo>
                  <a:lnTo>
                    <a:pt x="2501" y="640"/>
                  </a:lnTo>
                  <a:lnTo>
                    <a:pt x="2508" y="582"/>
                  </a:lnTo>
                  <a:lnTo>
                    <a:pt x="2508" y="518"/>
                  </a:lnTo>
                  <a:lnTo>
                    <a:pt x="2514" y="563"/>
                  </a:lnTo>
                  <a:lnTo>
                    <a:pt x="2514" y="550"/>
                  </a:lnTo>
                  <a:lnTo>
                    <a:pt x="2520" y="524"/>
                  </a:lnTo>
                  <a:lnTo>
                    <a:pt x="2527" y="454"/>
                  </a:lnTo>
                  <a:lnTo>
                    <a:pt x="2527" y="460"/>
                  </a:lnTo>
                  <a:lnTo>
                    <a:pt x="2533" y="492"/>
                  </a:lnTo>
                  <a:lnTo>
                    <a:pt x="2533" y="320"/>
                  </a:lnTo>
                  <a:lnTo>
                    <a:pt x="2539" y="857"/>
                  </a:lnTo>
                  <a:lnTo>
                    <a:pt x="2539" y="1286"/>
                  </a:lnTo>
                  <a:lnTo>
                    <a:pt x="2546" y="1298"/>
                  </a:lnTo>
                  <a:lnTo>
                    <a:pt x="2552" y="1292"/>
                  </a:lnTo>
                  <a:lnTo>
                    <a:pt x="2552" y="1330"/>
                  </a:lnTo>
                  <a:lnTo>
                    <a:pt x="2559" y="1439"/>
                  </a:lnTo>
                  <a:lnTo>
                    <a:pt x="2559" y="1452"/>
                  </a:lnTo>
                  <a:lnTo>
                    <a:pt x="2565" y="1394"/>
                  </a:lnTo>
                  <a:lnTo>
                    <a:pt x="2565" y="1426"/>
                  </a:lnTo>
                  <a:lnTo>
                    <a:pt x="2571" y="1414"/>
                  </a:lnTo>
                  <a:lnTo>
                    <a:pt x="2571" y="1356"/>
                  </a:lnTo>
                  <a:lnTo>
                    <a:pt x="2578" y="1407"/>
                  </a:lnTo>
                  <a:lnTo>
                    <a:pt x="2578" y="1362"/>
                  </a:lnTo>
                  <a:lnTo>
                    <a:pt x="2584" y="1234"/>
                  </a:lnTo>
                  <a:lnTo>
                    <a:pt x="2584" y="1107"/>
                  </a:lnTo>
                  <a:lnTo>
                    <a:pt x="2591" y="966"/>
                  </a:lnTo>
                  <a:lnTo>
                    <a:pt x="2591" y="831"/>
                  </a:lnTo>
                  <a:lnTo>
                    <a:pt x="2597" y="704"/>
                  </a:lnTo>
                  <a:lnTo>
                    <a:pt x="2603" y="812"/>
                  </a:lnTo>
                  <a:lnTo>
                    <a:pt x="2603" y="959"/>
                  </a:lnTo>
                  <a:lnTo>
                    <a:pt x="2610" y="947"/>
                  </a:lnTo>
                  <a:lnTo>
                    <a:pt x="2610" y="940"/>
                  </a:lnTo>
                  <a:lnTo>
                    <a:pt x="2616" y="831"/>
                  </a:lnTo>
                  <a:lnTo>
                    <a:pt x="2616" y="851"/>
                  </a:lnTo>
                  <a:lnTo>
                    <a:pt x="2623" y="825"/>
                  </a:lnTo>
                  <a:lnTo>
                    <a:pt x="2623" y="774"/>
                  </a:lnTo>
                  <a:lnTo>
                    <a:pt x="2629" y="659"/>
                  </a:lnTo>
                  <a:lnTo>
                    <a:pt x="2635" y="678"/>
                  </a:lnTo>
                  <a:lnTo>
                    <a:pt x="2635" y="761"/>
                  </a:lnTo>
                  <a:lnTo>
                    <a:pt x="2642" y="652"/>
                  </a:lnTo>
                  <a:lnTo>
                    <a:pt x="2648" y="831"/>
                  </a:lnTo>
                  <a:lnTo>
                    <a:pt x="2648" y="927"/>
                  </a:lnTo>
                  <a:lnTo>
                    <a:pt x="2655" y="863"/>
                  </a:lnTo>
                  <a:lnTo>
                    <a:pt x="2655" y="844"/>
                  </a:lnTo>
                  <a:lnTo>
                    <a:pt x="2661" y="857"/>
                  </a:lnTo>
                  <a:lnTo>
                    <a:pt x="2661" y="806"/>
                  </a:lnTo>
                  <a:lnTo>
                    <a:pt x="2667" y="748"/>
                  </a:lnTo>
                  <a:lnTo>
                    <a:pt x="2667" y="729"/>
                  </a:lnTo>
                  <a:lnTo>
                    <a:pt x="2674" y="748"/>
                  </a:lnTo>
                  <a:lnTo>
                    <a:pt x="2674" y="736"/>
                  </a:lnTo>
                  <a:lnTo>
                    <a:pt x="2680" y="748"/>
                  </a:lnTo>
                  <a:lnTo>
                    <a:pt x="2680" y="697"/>
                  </a:lnTo>
                  <a:lnTo>
                    <a:pt x="2687" y="748"/>
                  </a:lnTo>
                  <a:lnTo>
                    <a:pt x="2693" y="684"/>
                  </a:lnTo>
                  <a:lnTo>
                    <a:pt x="2693" y="563"/>
                  </a:lnTo>
                  <a:lnTo>
                    <a:pt x="2699" y="595"/>
                  </a:lnTo>
                  <a:lnTo>
                    <a:pt x="2699" y="627"/>
                  </a:lnTo>
                  <a:lnTo>
                    <a:pt x="2706" y="608"/>
                  </a:lnTo>
                  <a:lnTo>
                    <a:pt x="2712" y="601"/>
                  </a:lnTo>
                  <a:lnTo>
                    <a:pt x="2712" y="588"/>
                  </a:lnTo>
                  <a:lnTo>
                    <a:pt x="2719" y="537"/>
                  </a:lnTo>
                  <a:lnTo>
                    <a:pt x="2725" y="531"/>
                  </a:lnTo>
                  <a:lnTo>
                    <a:pt x="2725" y="486"/>
                  </a:lnTo>
                  <a:lnTo>
                    <a:pt x="2731" y="505"/>
                  </a:lnTo>
                  <a:lnTo>
                    <a:pt x="2731" y="480"/>
                  </a:lnTo>
                  <a:lnTo>
                    <a:pt x="2738" y="492"/>
                  </a:lnTo>
                  <a:lnTo>
                    <a:pt x="2744" y="518"/>
                  </a:lnTo>
                  <a:lnTo>
                    <a:pt x="2744" y="499"/>
                  </a:lnTo>
                  <a:lnTo>
                    <a:pt x="2751" y="480"/>
                  </a:lnTo>
                  <a:lnTo>
                    <a:pt x="2751" y="512"/>
                  </a:lnTo>
                  <a:lnTo>
                    <a:pt x="2757" y="556"/>
                  </a:lnTo>
                  <a:lnTo>
                    <a:pt x="2757" y="595"/>
                  </a:lnTo>
                  <a:lnTo>
                    <a:pt x="2763" y="499"/>
                  </a:lnTo>
                  <a:lnTo>
                    <a:pt x="2763" y="486"/>
                  </a:lnTo>
                  <a:lnTo>
                    <a:pt x="2770" y="460"/>
                  </a:lnTo>
                  <a:lnTo>
                    <a:pt x="2770" y="448"/>
                  </a:lnTo>
                  <a:lnTo>
                    <a:pt x="2776" y="480"/>
                  </a:lnTo>
                  <a:lnTo>
                    <a:pt x="2776" y="524"/>
                  </a:lnTo>
                  <a:lnTo>
                    <a:pt x="2783" y="454"/>
                  </a:lnTo>
                  <a:lnTo>
                    <a:pt x="2789" y="345"/>
                  </a:lnTo>
                  <a:lnTo>
                    <a:pt x="2789" y="409"/>
                  </a:lnTo>
                  <a:lnTo>
                    <a:pt x="2795" y="499"/>
                  </a:lnTo>
                  <a:lnTo>
                    <a:pt x="2795" y="480"/>
                  </a:lnTo>
                  <a:lnTo>
                    <a:pt x="2802" y="467"/>
                  </a:lnTo>
                  <a:lnTo>
                    <a:pt x="2802" y="390"/>
                  </a:lnTo>
                  <a:lnTo>
                    <a:pt x="2808" y="333"/>
                  </a:lnTo>
                  <a:lnTo>
                    <a:pt x="2808" y="326"/>
                  </a:lnTo>
                  <a:lnTo>
                    <a:pt x="2815" y="365"/>
                  </a:lnTo>
                  <a:lnTo>
                    <a:pt x="2815" y="396"/>
                  </a:lnTo>
                  <a:lnTo>
                    <a:pt x="2821" y="333"/>
                  </a:lnTo>
                  <a:lnTo>
                    <a:pt x="2827" y="403"/>
                  </a:lnTo>
                  <a:lnTo>
                    <a:pt x="2834" y="416"/>
                  </a:lnTo>
                  <a:lnTo>
                    <a:pt x="2834" y="384"/>
                  </a:lnTo>
                  <a:lnTo>
                    <a:pt x="2840" y="307"/>
                  </a:lnTo>
                  <a:lnTo>
                    <a:pt x="2840" y="288"/>
                  </a:lnTo>
                  <a:lnTo>
                    <a:pt x="2847" y="217"/>
                  </a:lnTo>
                  <a:lnTo>
                    <a:pt x="2847" y="358"/>
                  </a:lnTo>
                  <a:lnTo>
                    <a:pt x="2853" y="806"/>
                  </a:lnTo>
                  <a:lnTo>
                    <a:pt x="2853" y="697"/>
                  </a:lnTo>
                  <a:lnTo>
                    <a:pt x="2859" y="544"/>
                  </a:lnTo>
                  <a:lnTo>
                    <a:pt x="2859" y="684"/>
                  </a:lnTo>
                  <a:lnTo>
                    <a:pt x="2866" y="799"/>
                  </a:lnTo>
                  <a:lnTo>
                    <a:pt x="2866" y="819"/>
                  </a:lnTo>
                  <a:lnTo>
                    <a:pt x="2872" y="723"/>
                  </a:lnTo>
                  <a:lnTo>
                    <a:pt x="2872" y="806"/>
                  </a:lnTo>
                  <a:lnTo>
                    <a:pt x="2879" y="761"/>
                  </a:lnTo>
                  <a:lnTo>
                    <a:pt x="2885" y="819"/>
                  </a:lnTo>
                  <a:lnTo>
                    <a:pt x="2885" y="825"/>
                  </a:lnTo>
                  <a:lnTo>
                    <a:pt x="2891" y="902"/>
                  </a:lnTo>
                  <a:lnTo>
                    <a:pt x="2898" y="876"/>
                  </a:lnTo>
                  <a:lnTo>
                    <a:pt x="2898" y="927"/>
                  </a:lnTo>
                  <a:lnTo>
                    <a:pt x="2904" y="927"/>
                  </a:lnTo>
                  <a:lnTo>
                    <a:pt x="2904" y="902"/>
                  </a:lnTo>
                  <a:lnTo>
                    <a:pt x="2911" y="985"/>
                  </a:lnTo>
                  <a:lnTo>
                    <a:pt x="2911" y="1017"/>
                  </a:lnTo>
                  <a:lnTo>
                    <a:pt x="2917" y="985"/>
                  </a:lnTo>
                  <a:lnTo>
                    <a:pt x="2917" y="991"/>
                  </a:lnTo>
                  <a:lnTo>
                    <a:pt x="2923" y="1087"/>
                  </a:lnTo>
                  <a:lnTo>
                    <a:pt x="2930" y="1023"/>
                  </a:lnTo>
                  <a:lnTo>
                    <a:pt x="2930" y="1017"/>
                  </a:lnTo>
                  <a:lnTo>
                    <a:pt x="2936" y="1055"/>
                  </a:lnTo>
                  <a:lnTo>
                    <a:pt x="2936" y="1100"/>
                  </a:lnTo>
                  <a:lnTo>
                    <a:pt x="2942" y="1145"/>
                  </a:lnTo>
                  <a:lnTo>
                    <a:pt x="2942" y="1126"/>
                  </a:lnTo>
                  <a:lnTo>
                    <a:pt x="2949" y="1094"/>
                  </a:lnTo>
                  <a:lnTo>
                    <a:pt x="2949" y="1023"/>
                  </a:lnTo>
                  <a:lnTo>
                    <a:pt x="2955" y="825"/>
                  </a:lnTo>
                  <a:lnTo>
                    <a:pt x="2955" y="748"/>
                  </a:lnTo>
                  <a:lnTo>
                    <a:pt x="2962" y="851"/>
                  </a:lnTo>
                  <a:lnTo>
                    <a:pt x="2962" y="838"/>
                  </a:lnTo>
                  <a:lnTo>
                    <a:pt x="2968" y="742"/>
                  </a:lnTo>
                  <a:lnTo>
                    <a:pt x="2974" y="736"/>
                  </a:lnTo>
                  <a:lnTo>
                    <a:pt x="2981" y="691"/>
                  </a:lnTo>
                  <a:lnTo>
                    <a:pt x="2981" y="678"/>
                  </a:lnTo>
                  <a:lnTo>
                    <a:pt x="2987" y="646"/>
                  </a:lnTo>
                  <a:lnTo>
                    <a:pt x="2994" y="710"/>
                  </a:lnTo>
                  <a:lnTo>
                    <a:pt x="2994" y="780"/>
                  </a:lnTo>
                  <a:lnTo>
                    <a:pt x="3000" y="723"/>
                  </a:lnTo>
                  <a:lnTo>
                    <a:pt x="3000" y="640"/>
                  </a:lnTo>
                  <a:lnTo>
                    <a:pt x="3006" y="588"/>
                  </a:lnTo>
                  <a:lnTo>
                    <a:pt x="3006" y="640"/>
                  </a:lnTo>
                  <a:lnTo>
                    <a:pt x="3013" y="627"/>
                  </a:lnTo>
                  <a:lnTo>
                    <a:pt x="3013" y="608"/>
                  </a:lnTo>
                  <a:lnTo>
                    <a:pt x="3019" y="595"/>
                  </a:lnTo>
                  <a:lnTo>
                    <a:pt x="3026" y="563"/>
                  </a:lnTo>
                  <a:lnTo>
                    <a:pt x="3026" y="614"/>
                  </a:lnTo>
                  <a:lnTo>
                    <a:pt x="3032" y="601"/>
                  </a:lnTo>
                  <a:lnTo>
                    <a:pt x="3032" y="678"/>
                  </a:lnTo>
                  <a:lnTo>
                    <a:pt x="3038" y="646"/>
                  </a:lnTo>
                  <a:lnTo>
                    <a:pt x="3038" y="704"/>
                  </a:lnTo>
                  <a:lnTo>
                    <a:pt x="3045" y="844"/>
                  </a:lnTo>
                  <a:lnTo>
                    <a:pt x="3045" y="806"/>
                  </a:lnTo>
                  <a:lnTo>
                    <a:pt x="3051" y="831"/>
                  </a:lnTo>
                  <a:lnTo>
                    <a:pt x="3051" y="819"/>
                  </a:lnTo>
                  <a:lnTo>
                    <a:pt x="3058" y="857"/>
                  </a:lnTo>
                  <a:lnTo>
                    <a:pt x="3058" y="844"/>
                  </a:lnTo>
                  <a:lnTo>
                    <a:pt x="3064" y="895"/>
                  </a:lnTo>
                  <a:lnTo>
                    <a:pt x="3070" y="908"/>
                  </a:lnTo>
                  <a:lnTo>
                    <a:pt x="3070" y="876"/>
                  </a:lnTo>
                  <a:lnTo>
                    <a:pt x="3077" y="844"/>
                  </a:lnTo>
                  <a:lnTo>
                    <a:pt x="3077" y="838"/>
                  </a:lnTo>
                  <a:lnTo>
                    <a:pt x="3083" y="831"/>
                  </a:lnTo>
                  <a:lnTo>
                    <a:pt x="3083" y="908"/>
                  </a:lnTo>
                  <a:lnTo>
                    <a:pt x="3090" y="902"/>
                  </a:lnTo>
                  <a:lnTo>
                    <a:pt x="3090" y="921"/>
                  </a:lnTo>
                  <a:lnTo>
                    <a:pt x="3096" y="972"/>
                  </a:lnTo>
                  <a:lnTo>
                    <a:pt x="3096" y="998"/>
                  </a:lnTo>
                  <a:lnTo>
                    <a:pt x="3102" y="940"/>
                  </a:lnTo>
                  <a:lnTo>
                    <a:pt x="3102" y="921"/>
                  </a:lnTo>
                  <a:lnTo>
                    <a:pt x="3109" y="934"/>
                  </a:lnTo>
                  <a:lnTo>
                    <a:pt x="3109" y="927"/>
                  </a:lnTo>
                  <a:lnTo>
                    <a:pt x="3115" y="889"/>
                  </a:lnTo>
                  <a:lnTo>
                    <a:pt x="3122" y="883"/>
                  </a:lnTo>
                  <a:lnTo>
                    <a:pt x="3122" y="940"/>
                  </a:lnTo>
                  <a:lnTo>
                    <a:pt x="3128" y="934"/>
                  </a:lnTo>
                  <a:lnTo>
                    <a:pt x="3128" y="876"/>
                  </a:lnTo>
                  <a:lnTo>
                    <a:pt x="3134" y="863"/>
                  </a:lnTo>
                  <a:lnTo>
                    <a:pt x="3134" y="889"/>
                  </a:lnTo>
                  <a:lnTo>
                    <a:pt x="3141" y="921"/>
                  </a:lnTo>
                  <a:lnTo>
                    <a:pt x="3141" y="908"/>
                  </a:lnTo>
                  <a:lnTo>
                    <a:pt x="3147" y="915"/>
                  </a:lnTo>
                  <a:lnTo>
                    <a:pt x="3147" y="985"/>
                  </a:lnTo>
                  <a:lnTo>
                    <a:pt x="3154" y="947"/>
                  </a:lnTo>
                  <a:lnTo>
                    <a:pt x="3154" y="908"/>
                  </a:lnTo>
                  <a:lnTo>
                    <a:pt x="3160" y="895"/>
                  </a:lnTo>
                  <a:lnTo>
                    <a:pt x="3166" y="902"/>
                  </a:lnTo>
                  <a:lnTo>
                    <a:pt x="3166" y="921"/>
                  </a:lnTo>
                  <a:lnTo>
                    <a:pt x="3173" y="953"/>
                  </a:lnTo>
                  <a:lnTo>
                    <a:pt x="3173" y="940"/>
                  </a:lnTo>
                  <a:lnTo>
                    <a:pt x="3179" y="895"/>
                  </a:lnTo>
                  <a:lnTo>
                    <a:pt x="3179" y="851"/>
                  </a:lnTo>
                  <a:lnTo>
                    <a:pt x="3186" y="940"/>
                  </a:lnTo>
                  <a:lnTo>
                    <a:pt x="3186" y="915"/>
                  </a:lnTo>
                  <a:lnTo>
                    <a:pt x="3192" y="863"/>
                  </a:lnTo>
                  <a:lnTo>
                    <a:pt x="3192" y="844"/>
                  </a:lnTo>
                  <a:lnTo>
                    <a:pt x="3198" y="851"/>
                  </a:lnTo>
                  <a:lnTo>
                    <a:pt x="3198" y="857"/>
                  </a:lnTo>
                  <a:lnTo>
                    <a:pt x="3205" y="870"/>
                  </a:lnTo>
                  <a:lnTo>
                    <a:pt x="3211" y="870"/>
                  </a:lnTo>
                  <a:lnTo>
                    <a:pt x="3218" y="883"/>
                  </a:lnTo>
                  <a:lnTo>
                    <a:pt x="3218" y="857"/>
                  </a:lnTo>
                  <a:lnTo>
                    <a:pt x="3224" y="844"/>
                  </a:lnTo>
                  <a:lnTo>
                    <a:pt x="3224" y="870"/>
                  </a:lnTo>
                  <a:lnTo>
                    <a:pt x="3230" y="883"/>
                  </a:lnTo>
                  <a:lnTo>
                    <a:pt x="3230" y="825"/>
                  </a:lnTo>
                  <a:lnTo>
                    <a:pt x="3237" y="851"/>
                  </a:lnTo>
                  <a:lnTo>
                    <a:pt x="3237" y="787"/>
                  </a:lnTo>
                  <a:lnTo>
                    <a:pt x="3243" y="761"/>
                  </a:lnTo>
                  <a:lnTo>
                    <a:pt x="3243" y="806"/>
                  </a:lnTo>
                  <a:lnTo>
                    <a:pt x="3250" y="812"/>
                  </a:lnTo>
                  <a:lnTo>
                    <a:pt x="3250" y="787"/>
                  </a:lnTo>
                  <a:lnTo>
                    <a:pt x="3256" y="799"/>
                  </a:lnTo>
                  <a:lnTo>
                    <a:pt x="3262" y="799"/>
                  </a:lnTo>
                  <a:lnTo>
                    <a:pt x="3269" y="819"/>
                  </a:lnTo>
                  <a:lnTo>
                    <a:pt x="3269" y="812"/>
                  </a:lnTo>
                  <a:lnTo>
                    <a:pt x="3275" y="787"/>
                  </a:lnTo>
                  <a:lnTo>
                    <a:pt x="3275" y="812"/>
                  </a:lnTo>
                  <a:lnTo>
                    <a:pt x="3282" y="799"/>
                  </a:lnTo>
                  <a:lnTo>
                    <a:pt x="3282" y="736"/>
                  </a:lnTo>
                  <a:lnTo>
                    <a:pt x="3288" y="704"/>
                  </a:lnTo>
                  <a:lnTo>
                    <a:pt x="3288" y="768"/>
                  </a:lnTo>
                  <a:lnTo>
                    <a:pt x="3294" y="883"/>
                  </a:lnTo>
                  <a:lnTo>
                    <a:pt x="3294" y="819"/>
                  </a:lnTo>
                  <a:lnTo>
                    <a:pt x="3301" y="761"/>
                  </a:lnTo>
                  <a:lnTo>
                    <a:pt x="3307" y="780"/>
                  </a:lnTo>
                  <a:lnTo>
                    <a:pt x="3307" y="825"/>
                  </a:lnTo>
                  <a:lnTo>
                    <a:pt x="3314" y="812"/>
                  </a:lnTo>
                  <a:lnTo>
                    <a:pt x="3314" y="761"/>
                  </a:lnTo>
                  <a:lnTo>
                    <a:pt x="3320" y="723"/>
                  </a:lnTo>
                  <a:lnTo>
                    <a:pt x="3320" y="704"/>
                  </a:lnTo>
                  <a:lnTo>
                    <a:pt x="3326" y="691"/>
                  </a:lnTo>
                  <a:lnTo>
                    <a:pt x="3326" y="748"/>
                  </a:lnTo>
                  <a:lnTo>
                    <a:pt x="3333" y="723"/>
                  </a:lnTo>
                  <a:lnTo>
                    <a:pt x="3333" y="716"/>
                  </a:lnTo>
                  <a:lnTo>
                    <a:pt x="3339" y="710"/>
                  </a:lnTo>
                  <a:lnTo>
                    <a:pt x="3345" y="716"/>
                  </a:lnTo>
                  <a:lnTo>
                    <a:pt x="3345" y="697"/>
                  </a:lnTo>
                  <a:lnTo>
                    <a:pt x="3352" y="697"/>
                  </a:lnTo>
                  <a:lnTo>
                    <a:pt x="3358" y="704"/>
                  </a:lnTo>
                  <a:lnTo>
                    <a:pt x="3358" y="716"/>
                  </a:lnTo>
                  <a:lnTo>
                    <a:pt x="3365" y="646"/>
                  </a:lnTo>
                  <a:lnTo>
                    <a:pt x="3365" y="608"/>
                  </a:lnTo>
                  <a:lnTo>
                    <a:pt x="3371" y="659"/>
                  </a:lnTo>
                  <a:lnTo>
                    <a:pt x="3371" y="601"/>
                  </a:lnTo>
                  <a:lnTo>
                    <a:pt x="3377" y="627"/>
                  </a:lnTo>
                  <a:lnTo>
                    <a:pt x="3377" y="595"/>
                  </a:lnTo>
                  <a:lnTo>
                    <a:pt x="3384" y="608"/>
                  </a:lnTo>
                  <a:lnTo>
                    <a:pt x="3384" y="582"/>
                  </a:lnTo>
                  <a:lnTo>
                    <a:pt x="3390" y="550"/>
                  </a:lnTo>
                  <a:lnTo>
                    <a:pt x="3390" y="569"/>
                  </a:lnTo>
                  <a:lnTo>
                    <a:pt x="3397" y="608"/>
                  </a:lnTo>
                  <a:lnTo>
                    <a:pt x="3403" y="614"/>
                  </a:lnTo>
                  <a:lnTo>
                    <a:pt x="3403" y="595"/>
                  </a:lnTo>
                  <a:lnTo>
                    <a:pt x="3409" y="640"/>
                  </a:lnTo>
                  <a:lnTo>
                    <a:pt x="3409" y="595"/>
                  </a:lnTo>
                  <a:lnTo>
                    <a:pt x="3416" y="595"/>
                  </a:lnTo>
                  <a:lnTo>
                    <a:pt x="3416" y="620"/>
                  </a:lnTo>
                  <a:lnTo>
                    <a:pt x="3422" y="595"/>
                  </a:lnTo>
                  <a:lnTo>
                    <a:pt x="3422" y="563"/>
                  </a:lnTo>
                  <a:lnTo>
                    <a:pt x="3429" y="550"/>
                  </a:lnTo>
                  <a:lnTo>
                    <a:pt x="3429" y="537"/>
                  </a:lnTo>
                  <a:lnTo>
                    <a:pt x="3435" y="518"/>
                  </a:lnTo>
                  <a:lnTo>
                    <a:pt x="3435" y="499"/>
                  </a:lnTo>
                  <a:lnTo>
                    <a:pt x="3441" y="524"/>
                  </a:lnTo>
                  <a:lnTo>
                    <a:pt x="3448" y="499"/>
                  </a:lnTo>
                  <a:lnTo>
                    <a:pt x="3448" y="518"/>
                  </a:lnTo>
                  <a:lnTo>
                    <a:pt x="3454" y="448"/>
                  </a:lnTo>
                  <a:lnTo>
                    <a:pt x="3454" y="428"/>
                  </a:lnTo>
                  <a:lnTo>
                    <a:pt x="3461" y="448"/>
                  </a:lnTo>
                  <a:lnTo>
                    <a:pt x="3461" y="460"/>
                  </a:lnTo>
                  <a:lnTo>
                    <a:pt x="3467" y="422"/>
                  </a:lnTo>
                  <a:lnTo>
                    <a:pt x="3467" y="396"/>
                  </a:lnTo>
                  <a:lnTo>
                    <a:pt x="3473" y="422"/>
                  </a:lnTo>
                  <a:lnTo>
                    <a:pt x="3473" y="473"/>
                  </a:lnTo>
                  <a:lnTo>
                    <a:pt x="3480" y="460"/>
                  </a:lnTo>
                  <a:lnTo>
                    <a:pt x="3480" y="416"/>
                  </a:lnTo>
                  <a:lnTo>
                    <a:pt x="3486" y="416"/>
                  </a:lnTo>
                  <a:lnTo>
                    <a:pt x="3486" y="396"/>
                  </a:lnTo>
                  <a:lnTo>
                    <a:pt x="3493" y="384"/>
                  </a:lnTo>
                  <a:lnTo>
                    <a:pt x="3499" y="428"/>
                  </a:lnTo>
                  <a:lnTo>
                    <a:pt x="3499" y="365"/>
                  </a:lnTo>
                  <a:lnTo>
                    <a:pt x="3505" y="371"/>
                  </a:lnTo>
                  <a:lnTo>
                    <a:pt x="3505" y="365"/>
                  </a:lnTo>
                  <a:lnTo>
                    <a:pt x="3512" y="301"/>
                  </a:lnTo>
                  <a:lnTo>
                    <a:pt x="3512" y="313"/>
                  </a:lnTo>
                  <a:lnTo>
                    <a:pt x="3518" y="307"/>
                  </a:lnTo>
                  <a:lnTo>
                    <a:pt x="3518" y="281"/>
                  </a:lnTo>
                  <a:lnTo>
                    <a:pt x="3525" y="243"/>
                  </a:lnTo>
                  <a:lnTo>
                    <a:pt x="3525" y="301"/>
                  </a:lnTo>
                  <a:lnTo>
                    <a:pt x="3531" y="384"/>
                  </a:lnTo>
                  <a:lnTo>
                    <a:pt x="3531" y="409"/>
                  </a:lnTo>
                  <a:lnTo>
                    <a:pt x="3537" y="365"/>
                  </a:lnTo>
                  <a:lnTo>
                    <a:pt x="3544" y="294"/>
                  </a:lnTo>
                  <a:lnTo>
                    <a:pt x="3550" y="224"/>
                  </a:lnTo>
                  <a:lnTo>
                    <a:pt x="3550" y="256"/>
                  </a:lnTo>
                  <a:lnTo>
                    <a:pt x="3557" y="339"/>
                  </a:lnTo>
                  <a:lnTo>
                    <a:pt x="3557" y="352"/>
                  </a:lnTo>
                  <a:lnTo>
                    <a:pt x="3563" y="454"/>
                  </a:lnTo>
                  <a:lnTo>
                    <a:pt x="3563" y="678"/>
                  </a:lnTo>
                  <a:lnTo>
                    <a:pt x="3569" y="774"/>
                  </a:lnTo>
                  <a:lnTo>
                    <a:pt x="3569" y="601"/>
                  </a:lnTo>
                  <a:lnTo>
                    <a:pt x="3576" y="595"/>
                  </a:lnTo>
                  <a:lnTo>
                    <a:pt x="3576" y="729"/>
                  </a:lnTo>
                  <a:lnTo>
                    <a:pt x="3582" y="831"/>
                  </a:lnTo>
                  <a:lnTo>
                    <a:pt x="3589" y="723"/>
                  </a:lnTo>
                  <a:lnTo>
                    <a:pt x="3589" y="556"/>
                  </a:lnTo>
                  <a:lnTo>
                    <a:pt x="3595" y="435"/>
                  </a:lnTo>
                  <a:lnTo>
                    <a:pt x="3595" y="492"/>
                  </a:lnTo>
                  <a:lnTo>
                    <a:pt x="3601" y="704"/>
                  </a:lnTo>
                  <a:lnTo>
                    <a:pt x="3601" y="793"/>
                  </a:lnTo>
                  <a:lnTo>
                    <a:pt x="3608" y="812"/>
                  </a:lnTo>
                  <a:lnTo>
                    <a:pt x="3608" y="793"/>
                  </a:lnTo>
                  <a:lnTo>
                    <a:pt x="3614" y="697"/>
                  </a:lnTo>
                  <a:lnTo>
                    <a:pt x="3614" y="563"/>
                  </a:lnTo>
                  <a:lnTo>
                    <a:pt x="3621" y="403"/>
                  </a:lnTo>
                  <a:lnTo>
                    <a:pt x="3621" y="262"/>
                  </a:lnTo>
                  <a:lnTo>
                    <a:pt x="3627" y="205"/>
                  </a:lnTo>
                  <a:lnTo>
                    <a:pt x="3627" y="230"/>
                  </a:lnTo>
                  <a:lnTo>
                    <a:pt x="3633" y="333"/>
                  </a:lnTo>
                  <a:lnTo>
                    <a:pt x="3640" y="428"/>
                  </a:lnTo>
                  <a:lnTo>
                    <a:pt x="3640" y="518"/>
                  </a:lnTo>
                  <a:lnTo>
                    <a:pt x="3646" y="556"/>
                  </a:lnTo>
                  <a:lnTo>
                    <a:pt x="3646" y="569"/>
                  </a:lnTo>
                  <a:lnTo>
                    <a:pt x="3653" y="601"/>
                  </a:lnTo>
                  <a:lnTo>
                    <a:pt x="3653" y="588"/>
                  </a:lnTo>
                  <a:lnTo>
                    <a:pt x="3659" y="614"/>
                  </a:lnTo>
                  <a:lnTo>
                    <a:pt x="3659" y="659"/>
                  </a:lnTo>
                  <a:lnTo>
                    <a:pt x="3665" y="678"/>
                  </a:lnTo>
                  <a:lnTo>
                    <a:pt x="3665" y="633"/>
                  </a:lnTo>
                  <a:lnTo>
                    <a:pt x="3672" y="608"/>
                  </a:lnTo>
                  <a:lnTo>
                    <a:pt x="3672" y="614"/>
                  </a:lnTo>
                  <a:lnTo>
                    <a:pt x="3678" y="627"/>
                  </a:lnTo>
                  <a:lnTo>
                    <a:pt x="3685" y="620"/>
                  </a:lnTo>
                  <a:lnTo>
                    <a:pt x="3685" y="608"/>
                  </a:lnTo>
                  <a:lnTo>
                    <a:pt x="3691" y="614"/>
                  </a:lnTo>
                  <a:lnTo>
                    <a:pt x="3691" y="595"/>
                  </a:lnTo>
                  <a:lnTo>
                    <a:pt x="3697" y="601"/>
                  </a:lnTo>
                  <a:lnTo>
                    <a:pt x="3697" y="633"/>
                  </a:lnTo>
                  <a:lnTo>
                    <a:pt x="3704" y="704"/>
                  </a:lnTo>
                  <a:lnTo>
                    <a:pt x="3704" y="684"/>
                  </a:lnTo>
                  <a:lnTo>
                    <a:pt x="3710" y="640"/>
                  </a:lnTo>
                  <a:lnTo>
                    <a:pt x="3710" y="601"/>
                  </a:lnTo>
                  <a:lnTo>
                    <a:pt x="3717" y="627"/>
                  </a:lnTo>
                  <a:lnTo>
                    <a:pt x="3717" y="620"/>
                  </a:lnTo>
                  <a:lnTo>
                    <a:pt x="3723" y="576"/>
                  </a:lnTo>
                  <a:lnTo>
                    <a:pt x="3723" y="652"/>
                  </a:lnTo>
                  <a:lnTo>
                    <a:pt x="3729" y="652"/>
                  </a:lnTo>
                  <a:lnTo>
                    <a:pt x="3736" y="614"/>
                  </a:lnTo>
                  <a:lnTo>
                    <a:pt x="3736" y="640"/>
                  </a:lnTo>
                  <a:lnTo>
                    <a:pt x="3742" y="704"/>
                  </a:lnTo>
                  <a:lnTo>
                    <a:pt x="3742" y="761"/>
                  </a:lnTo>
                  <a:lnTo>
                    <a:pt x="3748" y="768"/>
                  </a:lnTo>
                  <a:lnTo>
                    <a:pt x="3748" y="755"/>
                  </a:lnTo>
                  <a:lnTo>
                    <a:pt x="3755" y="748"/>
                  </a:lnTo>
                  <a:lnTo>
                    <a:pt x="3755" y="812"/>
                  </a:lnTo>
                  <a:lnTo>
                    <a:pt x="3761" y="857"/>
                  </a:lnTo>
                  <a:lnTo>
                    <a:pt x="3761" y="876"/>
                  </a:lnTo>
                  <a:lnTo>
                    <a:pt x="3768" y="844"/>
                  </a:lnTo>
                  <a:lnTo>
                    <a:pt x="3768" y="799"/>
                  </a:lnTo>
                  <a:lnTo>
                    <a:pt x="3774" y="780"/>
                  </a:lnTo>
                </a:path>
              </a:pathLst>
            </a:custGeom>
            <a:noFill/>
            <a:ln w="14288">
              <a:solidFill>
                <a:srgbClr val="000099"/>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grpSp>
          <p:nvGrpSpPr>
            <p:cNvPr id="61459" name="Group 19"/>
            <p:cNvGrpSpPr>
              <a:grpSpLocks/>
            </p:cNvGrpSpPr>
            <p:nvPr/>
          </p:nvGrpSpPr>
          <p:grpSpPr bwMode="auto">
            <a:xfrm>
              <a:off x="787" y="1478"/>
              <a:ext cx="128" cy="1899"/>
              <a:chOff x="787" y="1478"/>
              <a:chExt cx="128" cy="1899"/>
            </a:xfrm>
          </p:grpSpPr>
          <p:sp>
            <p:nvSpPr>
              <p:cNvPr id="61460" name="Rectangle 20"/>
              <p:cNvSpPr>
                <a:spLocks noChangeArrowheads="1"/>
              </p:cNvSpPr>
              <p:nvPr/>
            </p:nvSpPr>
            <p:spPr bwMode="auto">
              <a:xfrm>
                <a:off x="787" y="3262"/>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-44</a:t>
                </a:r>
                <a:endParaRPr lang="fr-FR">
                  <a:latin typeface="Times" charset="0"/>
                </a:endParaRPr>
              </a:p>
            </p:txBody>
          </p:sp>
          <p:sp>
            <p:nvSpPr>
              <p:cNvPr id="61461" name="Rectangle 21"/>
              <p:cNvSpPr>
                <a:spLocks noChangeArrowheads="1"/>
              </p:cNvSpPr>
              <p:nvPr/>
            </p:nvSpPr>
            <p:spPr bwMode="auto">
              <a:xfrm>
                <a:off x="787" y="3083"/>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-43</a:t>
                </a:r>
                <a:endParaRPr lang="fr-FR">
                  <a:latin typeface="Times" charset="0"/>
                </a:endParaRPr>
              </a:p>
            </p:txBody>
          </p:sp>
          <p:sp>
            <p:nvSpPr>
              <p:cNvPr id="61462" name="Rectangle 22"/>
              <p:cNvSpPr>
                <a:spLocks noChangeArrowheads="1"/>
              </p:cNvSpPr>
              <p:nvPr/>
            </p:nvSpPr>
            <p:spPr bwMode="auto">
              <a:xfrm>
                <a:off x="787" y="2904"/>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-42</a:t>
                </a:r>
                <a:endParaRPr lang="fr-FR">
                  <a:latin typeface="Times" charset="0"/>
                </a:endParaRPr>
              </a:p>
            </p:txBody>
          </p:sp>
          <p:sp>
            <p:nvSpPr>
              <p:cNvPr id="61463" name="Rectangle 23"/>
              <p:cNvSpPr>
                <a:spLocks noChangeArrowheads="1"/>
              </p:cNvSpPr>
              <p:nvPr/>
            </p:nvSpPr>
            <p:spPr bwMode="auto">
              <a:xfrm>
                <a:off x="787" y="2725"/>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-41</a:t>
                </a:r>
                <a:endParaRPr lang="fr-FR">
                  <a:latin typeface="Times" charset="0"/>
                </a:endParaRPr>
              </a:p>
            </p:txBody>
          </p:sp>
          <p:sp>
            <p:nvSpPr>
              <p:cNvPr id="61464" name="Rectangle 24"/>
              <p:cNvSpPr>
                <a:spLocks noChangeArrowheads="1"/>
              </p:cNvSpPr>
              <p:nvPr/>
            </p:nvSpPr>
            <p:spPr bwMode="auto">
              <a:xfrm>
                <a:off x="787" y="2546"/>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-40</a:t>
                </a:r>
                <a:endParaRPr lang="fr-FR">
                  <a:latin typeface="Times" charset="0"/>
                </a:endParaRPr>
              </a:p>
            </p:txBody>
          </p:sp>
          <p:sp>
            <p:nvSpPr>
              <p:cNvPr id="61465" name="Rectangle 25"/>
              <p:cNvSpPr>
                <a:spLocks noChangeArrowheads="1"/>
              </p:cNvSpPr>
              <p:nvPr/>
            </p:nvSpPr>
            <p:spPr bwMode="auto">
              <a:xfrm>
                <a:off x="787" y="2373"/>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-39</a:t>
                </a:r>
                <a:endParaRPr lang="fr-FR">
                  <a:latin typeface="Times" charset="0"/>
                </a:endParaRPr>
              </a:p>
            </p:txBody>
          </p:sp>
          <p:sp>
            <p:nvSpPr>
              <p:cNvPr id="61466" name="Rectangle 26"/>
              <p:cNvSpPr>
                <a:spLocks noChangeArrowheads="1"/>
              </p:cNvSpPr>
              <p:nvPr/>
            </p:nvSpPr>
            <p:spPr bwMode="auto">
              <a:xfrm>
                <a:off x="787" y="2194"/>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-38</a:t>
                </a:r>
                <a:endParaRPr lang="fr-FR">
                  <a:latin typeface="Times" charset="0"/>
                </a:endParaRPr>
              </a:p>
            </p:txBody>
          </p:sp>
          <p:sp>
            <p:nvSpPr>
              <p:cNvPr id="61467" name="Rectangle 27"/>
              <p:cNvSpPr>
                <a:spLocks noChangeArrowheads="1"/>
              </p:cNvSpPr>
              <p:nvPr/>
            </p:nvSpPr>
            <p:spPr bwMode="auto">
              <a:xfrm>
                <a:off x="787" y="2015"/>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-37</a:t>
                </a:r>
                <a:endParaRPr lang="fr-FR">
                  <a:latin typeface="Times" charset="0"/>
                </a:endParaRPr>
              </a:p>
            </p:txBody>
          </p:sp>
          <p:sp>
            <p:nvSpPr>
              <p:cNvPr id="61468" name="Rectangle 28"/>
              <p:cNvSpPr>
                <a:spLocks noChangeArrowheads="1"/>
              </p:cNvSpPr>
              <p:nvPr/>
            </p:nvSpPr>
            <p:spPr bwMode="auto">
              <a:xfrm>
                <a:off x="787" y="1836"/>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-36</a:t>
                </a:r>
                <a:endParaRPr lang="fr-FR">
                  <a:latin typeface="Times" charset="0"/>
                </a:endParaRPr>
              </a:p>
            </p:txBody>
          </p:sp>
          <p:sp>
            <p:nvSpPr>
              <p:cNvPr id="61469" name="Rectangle 29"/>
              <p:cNvSpPr>
                <a:spLocks noChangeArrowheads="1"/>
              </p:cNvSpPr>
              <p:nvPr/>
            </p:nvSpPr>
            <p:spPr bwMode="auto">
              <a:xfrm>
                <a:off x="787" y="1657"/>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-35</a:t>
                </a:r>
                <a:endParaRPr lang="fr-FR">
                  <a:latin typeface="Times" charset="0"/>
                </a:endParaRPr>
              </a:p>
            </p:txBody>
          </p:sp>
          <p:sp>
            <p:nvSpPr>
              <p:cNvPr id="61470" name="Rectangle 30"/>
              <p:cNvSpPr>
                <a:spLocks noChangeArrowheads="1"/>
              </p:cNvSpPr>
              <p:nvPr/>
            </p:nvSpPr>
            <p:spPr bwMode="auto">
              <a:xfrm>
                <a:off x="787" y="1478"/>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-34</a:t>
                </a:r>
                <a:endParaRPr lang="fr-FR">
                  <a:latin typeface="Times" charset="0"/>
                </a:endParaRPr>
              </a:p>
            </p:txBody>
          </p:sp>
        </p:grpSp>
        <p:grpSp>
          <p:nvGrpSpPr>
            <p:cNvPr id="61471" name="Group 31"/>
            <p:cNvGrpSpPr>
              <a:grpSpLocks/>
            </p:cNvGrpSpPr>
            <p:nvPr/>
          </p:nvGrpSpPr>
          <p:grpSpPr bwMode="auto">
            <a:xfrm>
              <a:off x="972" y="3304"/>
              <a:ext cx="3797" cy="195"/>
              <a:chOff x="972" y="3304"/>
              <a:chExt cx="3797" cy="195"/>
            </a:xfrm>
          </p:grpSpPr>
          <p:grpSp>
            <p:nvGrpSpPr>
              <p:cNvPr id="61472" name="Group 32"/>
              <p:cNvGrpSpPr>
                <a:grpSpLocks/>
              </p:cNvGrpSpPr>
              <p:nvPr/>
            </p:nvGrpSpPr>
            <p:grpSpPr bwMode="auto">
              <a:xfrm>
                <a:off x="995" y="3304"/>
                <a:ext cx="3774" cy="26"/>
                <a:chOff x="995" y="3304"/>
                <a:chExt cx="3774" cy="26"/>
              </a:xfrm>
            </p:grpSpPr>
            <p:sp>
              <p:nvSpPr>
                <p:cNvPr id="61473" name="Line 33"/>
                <p:cNvSpPr>
                  <a:spLocks noChangeShapeType="1"/>
                </p:cNvSpPr>
                <p:nvPr/>
              </p:nvSpPr>
              <p:spPr bwMode="auto">
                <a:xfrm>
                  <a:off x="995" y="3304"/>
                  <a:ext cx="3774"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nvGrpSpPr>
                <p:cNvPr id="61474" name="Group 34"/>
                <p:cNvGrpSpPr>
                  <a:grpSpLocks/>
                </p:cNvGrpSpPr>
                <p:nvPr/>
              </p:nvGrpSpPr>
              <p:grpSpPr bwMode="auto">
                <a:xfrm>
                  <a:off x="995" y="3304"/>
                  <a:ext cx="3430" cy="26"/>
                  <a:chOff x="995" y="3304"/>
                  <a:chExt cx="3430" cy="26"/>
                </a:xfrm>
              </p:grpSpPr>
              <p:sp>
                <p:nvSpPr>
                  <p:cNvPr id="61475" name="Line 35"/>
                  <p:cNvSpPr>
                    <a:spLocks noChangeShapeType="1"/>
                  </p:cNvSpPr>
                  <p:nvPr/>
                </p:nvSpPr>
                <p:spPr bwMode="auto">
                  <a:xfrm flipV="1">
                    <a:off x="995" y="3304"/>
                    <a:ext cx="1" cy="26"/>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76" name="Line 36"/>
                  <p:cNvSpPr>
                    <a:spLocks noChangeShapeType="1"/>
                  </p:cNvSpPr>
                  <p:nvPr/>
                </p:nvSpPr>
                <p:spPr bwMode="auto">
                  <a:xfrm flipV="1">
                    <a:off x="1679" y="3304"/>
                    <a:ext cx="1" cy="26"/>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77" name="Line 37"/>
                  <p:cNvSpPr>
                    <a:spLocks noChangeShapeType="1"/>
                  </p:cNvSpPr>
                  <p:nvPr/>
                </p:nvSpPr>
                <p:spPr bwMode="auto">
                  <a:xfrm flipV="1">
                    <a:off x="2370" y="3304"/>
                    <a:ext cx="1" cy="26"/>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78" name="Line 38"/>
                  <p:cNvSpPr>
                    <a:spLocks noChangeShapeType="1"/>
                  </p:cNvSpPr>
                  <p:nvPr/>
                </p:nvSpPr>
                <p:spPr bwMode="auto">
                  <a:xfrm flipV="1">
                    <a:off x="3055" y="3304"/>
                    <a:ext cx="1" cy="26"/>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79" name="Line 39"/>
                  <p:cNvSpPr>
                    <a:spLocks noChangeShapeType="1"/>
                  </p:cNvSpPr>
                  <p:nvPr/>
                </p:nvSpPr>
                <p:spPr bwMode="auto">
                  <a:xfrm flipV="1">
                    <a:off x="3739" y="3304"/>
                    <a:ext cx="1" cy="26"/>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80" name="Line 40"/>
                  <p:cNvSpPr>
                    <a:spLocks noChangeShapeType="1"/>
                  </p:cNvSpPr>
                  <p:nvPr/>
                </p:nvSpPr>
                <p:spPr bwMode="auto">
                  <a:xfrm flipV="1">
                    <a:off x="4424" y="3304"/>
                    <a:ext cx="1" cy="26"/>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grpSp>
            <p:nvGrpSpPr>
              <p:cNvPr id="61481" name="Group 41"/>
              <p:cNvGrpSpPr>
                <a:grpSpLocks/>
              </p:cNvGrpSpPr>
              <p:nvPr/>
            </p:nvGrpSpPr>
            <p:grpSpPr bwMode="auto">
              <a:xfrm>
                <a:off x="972" y="3384"/>
                <a:ext cx="3528" cy="115"/>
                <a:chOff x="972" y="3384"/>
                <a:chExt cx="3528" cy="115"/>
              </a:xfrm>
            </p:grpSpPr>
            <p:sp>
              <p:nvSpPr>
                <p:cNvPr id="61482" name="Rectangle 42"/>
                <p:cNvSpPr>
                  <a:spLocks noChangeArrowheads="1"/>
                </p:cNvSpPr>
                <p:nvPr/>
              </p:nvSpPr>
              <p:spPr bwMode="auto">
                <a:xfrm>
                  <a:off x="972" y="3384"/>
                  <a:ext cx="4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0</a:t>
                  </a:r>
                  <a:endParaRPr lang="fr-FR">
                    <a:latin typeface="Times" charset="0"/>
                  </a:endParaRPr>
                </a:p>
              </p:txBody>
            </p:sp>
            <p:sp>
              <p:nvSpPr>
                <p:cNvPr id="61483" name="Rectangle 43"/>
                <p:cNvSpPr>
                  <a:spLocks noChangeArrowheads="1"/>
                </p:cNvSpPr>
                <p:nvPr/>
              </p:nvSpPr>
              <p:spPr bwMode="auto">
                <a:xfrm>
                  <a:off x="1637" y="3384"/>
                  <a:ext cx="96"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20</a:t>
                  </a:r>
                  <a:endParaRPr lang="fr-FR">
                    <a:latin typeface="Times" charset="0"/>
                  </a:endParaRPr>
                </a:p>
              </p:txBody>
            </p:sp>
            <p:sp>
              <p:nvSpPr>
                <p:cNvPr id="61484" name="Rectangle 44"/>
                <p:cNvSpPr>
                  <a:spLocks noChangeArrowheads="1"/>
                </p:cNvSpPr>
                <p:nvPr/>
              </p:nvSpPr>
              <p:spPr bwMode="auto">
                <a:xfrm>
                  <a:off x="2328" y="3384"/>
                  <a:ext cx="96"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40</a:t>
                  </a:r>
                  <a:endParaRPr lang="fr-FR">
                    <a:latin typeface="Times" charset="0"/>
                  </a:endParaRPr>
                </a:p>
              </p:txBody>
            </p:sp>
            <p:sp>
              <p:nvSpPr>
                <p:cNvPr id="61485" name="Rectangle 45"/>
                <p:cNvSpPr>
                  <a:spLocks noChangeArrowheads="1"/>
                </p:cNvSpPr>
                <p:nvPr/>
              </p:nvSpPr>
              <p:spPr bwMode="auto">
                <a:xfrm>
                  <a:off x="3013" y="3384"/>
                  <a:ext cx="96"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60</a:t>
                  </a:r>
                  <a:endParaRPr lang="fr-FR">
                    <a:latin typeface="Times" charset="0"/>
                  </a:endParaRPr>
                </a:p>
              </p:txBody>
            </p:sp>
            <p:sp>
              <p:nvSpPr>
                <p:cNvPr id="61486" name="Rectangle 46"/>
                <p:cNvSpPr>
                  <a:spLocks noChangeArrowheads="1"/>
                </p:cNvSpPr>
                <p:nvPr/>
              </p:nvSpPr>
              <p:spPr bwMode="auto">
                <a:xfrm>
                  <a:off x="3697" y="3384"/>
                  <a:ext cx="96"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80</a:t>
                  </a:r>
                  <a:endParaRPr lang="fr-FR">
                    <a:latin typeface="Times" charset="0"/>
                  </a:endParaRPr>
                </a:p>
              </p:txBody>
            </p:sp>
            <p:sp>
              <p:nvSpPr>
                <p:cNvPr id="61487" name="Rectangle 47"/>
                <p:cNvSpPr>
                  <a:spLocks noChangeArrowheads="1"/>
                </p:cNvSpPr>
                <p:nvPr/>
              </p:nvSpPr>
              <p:spPr bwMode="auto">
                <a:xfrm>
                  <a:off x="4356" y="3384"/>
                  <a:ext cx="144"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100</a:t>
                  </a:r>
                  <a:endParaRPr lang="fr-FR">
                    <a:latin typeface="Times" charset="0"/>
                  </a:endParaRPr>
                </a:p>
              </p:txBody>
            </p:sp>
          </p:grpSp>
        </p:grpSp>
        <p:sp>
          <p:nvSpPr>
            <p:cNvPr id="61488" name="Line 48"/>
            <p:cNvSpPr>
              <a:spLocks noChangeShapeType="1"/>
            </p:cNvSpPr>
            <p:nvPr/>
          </p:nvSpPr>
          <p:spPr bwMode="auto">
            <a:xfrm>
              <a:off x="4775" y="1520"/>
              <a:ext cx="1" cy="1784"/>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89" name="Line 49"/>
            <p:cNvSpPr>
              <a:spLocks noChangeShapeType="1"/>
            </p:cNvSpPr>
            <p:nvPr/>
          </p:nvSpPr>
          <p:spPr bwMode="auto">
            <a:xfrm>
              <a:off x="4775" y="1699"/>
              <a:ext cx="32"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90" name="Line 50"/>
            <p:cNvSpPr>
              <a:spLocks noChangeShapeType="1"/>
            </p:cNvSpPr>
            <p:nvPr/>
          </p:nvSpPr>
          <p:spPr bwMode="auto">
            <a:xfrm>
              <a:off x="4775" y="3068"/>
              <a:ext cx="32"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91" name="Line 51"/>
            <p:cNvSpPr>
              <a:spLocks noChangeShapeType="1"/>
            </p:cNvSpPr>
            <p:nvPr/>
          </p:nvSpPr>
          <p:spPr bwMode="auto">
            <a:xfrm>
              <a:off x="4775" y="2383"/>
              <a:ext cx="32" cy="1"/>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1492" name="Rectangle 52"/>
            <p:cNvSpPr>
              <a:spLocks noChangeArrowheads="1"/>
            </p:cNvSpPr>
            <p:nvPr/>
          </p:nvSpPr>
          <p:spPr bwMode="auto">
            <a:xfrm>
              <a:off x="4849" y="3026"/>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-20</a:t>
              </a:r>
              <a:endParaRPr lang="fr-FR">
                <a:latin typeface="Times" charset="0"/>
              </a:endParaRPr>
            </a:p>
          </p:txBody>
        </p:sp>
        <p:sp>
          <p:nvSpPr>
            <p:cNvPr id="61493" name="Rectangle 53"/>
            <p:cNvSpPr>
              <a:spLocks noChangeArrowheads="1"/>
            </p:cNvSpPr>
            <p:nvPr/>
          </p:nvSpPr>
          <p:spPr bwMode="auto">
            <a:xfrm>
              <a:off x="4849" y="2341"/>
              <a:ext cx="12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-10</a:t>
              </a:r>
              <a:endParaRPr lang="fr-FR">
                <a:latin typeface="Times" charset="0"/>
              </a:endParaRPr>
            </a:p>
          </p:txBody>
        </p:sp>
        <p:sp>
          <p:nvSpPr>
            <p:cNvPr id="61494" name="Rectangle 54"/>
            <p:cNvSpPr>
              <a:spLocks noChangeArrowheads="1"/>
            </p:cNvSpPr>
            <p:nvPr/>
          </p:nvSpPr>
          <p:spPr bwMode="auto">
            <a:xfrm>
              <a:off x="4861" y="1657"/>
              <a:ext cx="48"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0</a:t>
              </a:r>
              <a:endParaRPr lang="fr-FR">
                <a:latin typeface="Times" charset="0"/>
              </a:endParaRPr>
            </a:p>
          </p:txBody>
        </p:sp>
        <p:sp>
          <p:nvSpPr>
            <p:cNvPr id="61495" name="Rectangle 55"/>
            <p:cNvSpPr>
              <a:spLocks noChangeArrowheads="1"/>
            </p:cNvSpPr>
            <p:nvPr/>
          </p:nvSpPr>
          <p:spPr bwMode="auto">
            <a:xfrm>
              <a:off x="1964" y="3512"/>
              <a:ext cx="1904"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Temps (en milliers d</a:t>
              </a:r>
              <a:r>
                <a:rPr lang="ja-JP" altLang="fr-FR" sz="1200" b="1">
                  <a:solidFill>
                    <a:srgbClr val="000000"/>
                  </a:solidFill>
                  <a:latin typeface="Arial"/>
                </a:rPr>
                <a:t>’</a:t>
              </a:r>
              <a:r>
                <a:rPr lang="fr-FR" sz="1200" b="1">
                  <a:solidFill>
                    <a:srgbClr val="000000"/>
                  </a:solidFill>
                  <a:latin typeface="Times" charset="0"/>
                </a:rPr>
                <a:t>années avant le présent)</a:t>
              </a:r>
              <a:endParaRPr lang="fr-FR">
                <a:latin typeface="Times" charset="0"/>
              </a:endParaRPr>
            </a:p>
          </p:txBody>
        </p:sp>
        <p:sp>
          <p:nvSpPr>
            <p:cNvPr id="61496" name="Rectangle 56"/>
            <p:cNvSpPr>
              <a:spLocks noChangeArrowheads="1"/>
            </p:cNvSpPr>
            <p:nvPr/>
          </p:nvSpPr>
          <p:spPr bwMode="auto">
            <a:xfrm rot="16200000">
              <a:off x="-185" y="2278"/>
              <a:ext cx="176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Composition isotopique de la glace (</a:t>
              </a:r>
              <a:r>
                <a:rPr lang="fr-FR" sz="1200" b="1">
                  <a:solidFill>
                    <a:srgbClr val="000000"/>
                  </a:solidFill>
                  <a:latin typeface="Symbol" charset="0"/>
                </a:rPr>
                <a:t>d</a:t>
              </a:r>
              <a:r>
                <a:rPr lang="fr-FR" sz="1200" b="1" baseline="30000">
                  <a:solidFill>
                    <a:srgbClr val="000000"/>
                  </a:solidFill>
                  <a:latin typeface="Times" charset="0"/>
                </a:rPr>
                <a:t>18</a:t>
              </a:r>
              <a:r>
                <a:rPr lang="fr-FR" sz="1200" b="1">
                  <a:solidFill>
                    <a:srgbClr val="000000"/>
                  </a:solidFill>
                  <a:latin typeface="Times" charset="0"/>
                </a:rPr>
                <a:t>O)</a:t>
              </a:r>
              <a:endParaRPr lang="fr-FR">
                <a:latin typeface="Times" charset="0"/>
              </a:endParaRPr>
            </a:p>
          </p:txBody>
        </p:sp>
        <p:sp>
          <p:nvSpPr>
            <p:cNvPr id="61497" name="Rectangle 57"/>
            <p:cNvSpPr>
              <a:spLocks noChangeArrowheads="1"/>
            </p:cNvSpPr>
            <p:nvPr/>
          </p:nvSpPr>
          <p:spPr bwMode="auto">
            <a:xfrm rot="16200000">
              <a:off x="4236" y="2265"/>
              <a:ext cx="1752"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000000"/>
                  </a:solidFill>
                  <a:latin typeface="Times" charset="0"/>
                </a:rPr>
                <a:t>Changements relatifs de température (°C)</a:t>
              </a:r>
              <a:endParaRPr lang="fr-FR">
                <a:latin typeface="Times" charset="0"/>
              </a:endParaRPr>
            </a:p>
          </p:txBody>
        </p:sp>
        <p:sp>
          <p:nvSpPr>
            <p:cNvPr id="61498" name="Rectangle 58"/>
            <p:cNvSpPr>
              <a:spLocks noChangeArrowheads="1"/>
            </p:cNvSpPr>
            <p:nvPr/>
          </p:nvSpPr>
          <p:spPr bwMode="auto">
            <a:xfrm>
              <a:off x="1509" y="1248"/>
              <a:ext cx="12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FF0000"/>
                  </a:solidFill>
                  <a:latin typeface="Times" charset="0"/>
                </a:rPr>
                <a:t>H1</a:t>
              </a:r>
              <a:endParaRPr lang="fr-FR">
                <a:latin typeface="Times" charset="0"/>
              </a:endParaRPr>
            </a:p>
          </p:txBody>
        </p:sp>
        <p:sp>
          <p:nvSpPr>
            <p:cNvPr id="61499" name="Rectangle 59"/>
            <p:cNvSpPr>
              <a:spLocks noChangeArrowheads="1"/>
            </p:cNvSpPr>
            <p:nvPr/>
          </p:nvSpPr>
          <p:spPr bwMode="auto">
            <a:xfrm>
              <a:off x="1632" y="1392"/>
              <a:ext cx="12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FF0000"/>
                  </a:solidFill>
                  <a:latin typeface="Times" charset="0"/>
                </a:rPr>
                <a:t>H2</a:t>
              </a:r>
              <a:endParaRPr lang="fr-FR">
                <a:latin typeface="Times" charset="0"/>
              </a:endParaRPr>
            </a:p>
          </p:txBody>
        </p:sp>
        <p:sp>
          <p:nvSpPr>
            <p:cNvPr id="61500" name="Line 60"/>
            <p:cNvSpPr>
              <a:spLocks noChangeShapeType="1"/>
            </p:cNvSpPr>
            <p:nvPr/>
          </p:nvSpPr>
          <p:spPr bwMode="auto">
            <a:xfrm flipV="1">
              <a:off x="1688" y="1536"/>
              <a:ext cx="0" cy="576"/>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501" name="Rectangle 61"/>
            <p:cNvSpPr>
              <a:spLocks noChangeArrowheads="1"/>
            </p:cNvSpPr>
            <p:nvPr/>
          </p:nvSpPr>
          <p:spPr bwMode="auto">
            <a:xfrm>
              <a:off x="2160" y="1248"/>
              <a:ext cx="12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FF0000"/>
                  </a:solidFill>
                  <a:latin typeface="Times" charset="0"/>
                </a:rPr>
                <a:t>H4</a:t>
              </a:r>
              <a:endParaRPr lang="fr-FR">
                <a:latin typeface="Times" charset="0"/>
              </a:endParaRPr>
            </a:p>
          </p:txBody>
        </p:sp>
        <p:sp>
          <p:nvSpPr>
            <p:cNvPr id="61502" name="Line 62"/>
            <p:cNvSpPr>
              <a:spLocks noChangeShapeType="1"/>
            </p:cNvSpPr>
            <p:nvPr/>
          </p:nvSpPr>
          <p:spPr bwMode="auto">
            <a:xfrm flipV="1">
              <a:off x="2256" y="1392"/>
              <a:ext cx="0" cy="72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503" name="Line 63"/>
            <p:cNvSpPr>
              <a:spLocks noChangeShapeType="1"/>
            </p:cNvSpPr>
            <p:nvPr/>
          </p:nvSpPr>
          <p:spPr bwMode="auto">
            <a:xfrm flipV="1">
              <a:off x="2544" y="1392"/>
              <a:ext cx="0" cy="72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504" name="Rectangle 64"/>
            <p:cNvSpPr>
              <a:spLocks noChangeArrowheads="1"/>
            </p:cNvSpPr>
            <p:nvPr/>
          </p:nvSpPr>
          <p:spPr bwMode="auto">
            <a:xfrm>
              <a:off x="2517" y="1248"/>
              <a:ext cx="12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fr-FR" sz="1200" b="1">
                  <a:solidFill>
                    <a:srgbClr val="FF0000"/>
                  </a:solidFill>
                  <a:latin typeface="Times" charset="0"/>
                </a:rPr>
                <a:t>H5</a:t>
              </a:r>
              <a:endParaRPr lang="fr-FR">
                <a:latin typeface="Times" charset="0"/>
              </a:endParaRPr>
            </a:p>
          </p:txBody>
        </p:sp>
        <p:sp>
          <p:nvSpPr>
            <p:cNvPr id="61505" name="Line 65"/>
            <p:cNvSpPr>
              <a:spLocks noChangeShapeType="1"/>
            </p:cNvSpPr>
            <p:nvPr/>
          </p:nvSpPr>
          <p:spPr bwMode="auto">
            <a:xfrm flipV="1">
              <a:off x="1536" y="1392"/>
              <a:ext cx="0" cy="72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506" name="Line 66"/>
            <p:cNvSpPr>
              <a:spLocks noChangeShapeType="1"/>
            </p:cNvSpPr>
            <p:nvPr/>
          </p:nvSpPr>
          <p:spPr bwMode="auto">
            <a:xfrm flipV="1">
              <a:off x="1536" y="1488"/>
              <a:ext cx="0" cy="168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507" name="Line 67"/>
            <p:cNvSpPr>
              <a:spLocks noChangeShapeType="1"/>
            </p:cNvSpPr>
            <p:nvPr/>
          </p:nvSpPr>
          <p:spPr bwMode="auto">
            <a:xfrm flipV="1">
              <a:off x="1688" y="1488"/>
              <a:ext cx="0" cy="168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508" name="Line 68"/>
            <p:cNvSpPr>
              <a:spLocks noChangeShapeType="1"/>
            </p:cNvSpPr>
            <p:nvPr/>
          </p:nvSpPr>
          <p:spPr bwMode="auto">
            <a:xfrm flipV="1">
              <a:off x="2256" y="1488"/>
              <a:ext cx="0" cy="168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509" name="Line 69"/>
            <p:cNvSpPr>
              <a:spLocks noChangeShapeType="1"/>
            </p:cNvSpPr>
            <p:nvPr/>
          </p:nvSpPr>
          <p:spPr bwMode="auto">
            <a:xfrm flipV="1">
              <a:off x="2544" y="1488"/>
              <a:ext cx="0" cy="168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spTree>
    <p:extLst>
      <p:ext uri="{BB962C8B-B14F-4D97-AF65-F5344CB8AC3E}">
        <p14:creationId xmlns:p14="http://schemas.microsoft.com/office/powerpoint/2010/main" val="1836795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381000" y="533400"/>
            <a:ext cx="4343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fr-FR">
                <a:latin typeface="Times" charset="0"/>
              </a:rPr>
              <a:t>Le modèle de Stommel (1961)</a:t>
            </a:r>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146800" cy="234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541" name="Text Box 5"/>
          <p:cNvSpPr txBox="1">
            <a:spLocks noChangeArrowheads="1"/>
          </p:cNvSpPr>
          <p:nvPr/>
        </p:nvSpPr>
        <p:spPr bwMode="auto">
          <a:xfrm>
            <a:off x="685800" y="3781425"/>
            <a:ext cx="79248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fr-FR">
                <a:latin typeface="Times" charset="0"/>
              </a:rPr>
              <a:t>T</a:t>
            </a:r>
            <a:r>
              <a:rPr lang="fr-FR" baseline="-25000">
                <a:latin typeface="Times" charset="0"/>
              </a:rPr>
              <a:t>1</a:t>
            </a:r>
            <a:r>
              <a:rPr lang="fr-FR">
                <a:latin typeface="Times" charset="0"/>
              </a:rPr>
              <a:t>,T</a:t>
            </a:r>
            <a:r>
              <a:rPr lang="fr-FR" baseline="-25000">
                <a:latin typeface="Times" charset="0"/>
              </a:rPr>
              <a:t>2</a:t>
            </a:r>
            <a:r>
              <a:rPr lang="fr-FR">
                <a:latin typeface="Times" charset="0"/>
              </a:rPr>
              <a:t> : températures.</a:t>
            </a:r>
          </a:p>
          <a:p>
            <a:r>
              <a:rPr lang="fr-FR">
                <a:latin typeface="Times" charset="0"/>
              </a:rPr>
              <a:t>S</a:t>
            </a:r>
            <a:r>
              <a:rPr lang="fr-FR" baseline="-25000">
                <a:latin typeface="Times" charset="0"/>
              </a:rPr>
              <a:t>1</a:t>
            </a:r>
            <a:r>
              <a:rPr lang="fr-FR">
                <a:latin typeface="Times" charset="0"/>
              </a:rPr>
              <a:t>, S</a:t>
            </a:r>
            <a:r>
              <a:rPr lang="fr-FR" baseline="-25000">
                <a:latin typeface="Times" charset="0"/>
              </a:rPr>
              <a:t>2 </a:t>
            </a:r>
            <a:r>
              <a:rPr lang="fr-FR">
                <a:latin typeface="Times" charset="0"/>
              </a:rPr>
              <a:t>: salinités.</a:t>
            </a:r>
          </a:p>
          <a:p>
            <a:r>
              <a:rPr lang="fr-FR">
                <a:latin typeface="Times" charset="0"/>
              </a:rPr>
              <a:t>∑ : flux de sel     (équivalent à évaporation - précipitation)</a:t>
            </a:r>
          </a:p>
          <a:p>
            <a:r>
              <a:rPr lang="fr-FR" i="1">
                <a:latin typeface="Times" charset="0"/>
              </a:rPr>
              <a:t>m</a:t>
            </a:r>
            <a:r>
              <a:rPr lang="fr-FR">
                <a:latin typeface="Times" charset="0"/>
              </a:rPr>
              <a:t> : circulation thermohaline</a:t>
            </a:r>
          </a:p>
        </p:txBody>
      </p:sp>
      <p:sp>
        <p:nvSpPr>
          <p:cNvPr id="65542" name="Text Box 6"/>
          <p:cNvSpPr txBox="1">
            <a:spLocks noChangeArrowheads="1"/>
          </p:cNvSpPr>
          <p:nvPr/>
        </p:nvSpPr>
        <p:spPr bwMode="auto">
          <a:xfrm>
            <a:off x="1371600" y="5334000"/>
            <a:ext cx="6046788"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i="1">
                <a:latin typeface="Times" charset="0"/>
              </a:rPr>
              <a:t>m</a:t>
            </a:r>
            <a:r>
              <a:rPr lang="fr-FR">
                <a:latin typeface="Times" charset="0"/>
              </a:rPr>
              <a:t>, proportionnel à la différence de densité:</a:t>
            </a:r>
          </a:p>
          <a:p>
            <a:r>
              <a:rPr lang="fr-FR">
                <a:solidFill>
                  <a:schemeClr val="accent2"/>
                </a:solidFill>
                <a:latin typeface="Times" charset="0"/>
              </a:rPr>
              <a:t>	</a:t>
            </a:r>
            <a:r>
              <a:rPr lang="fr-FR" i="1">
                <a:solidFill>
                  <a:schemeClr val="accent2"/>
                </a:solidFill>
                <a:latin typeface="Times" charset="0"/>
              </a:rPr>
              <a:t>m</a:t>
            </a:r>
            <a:r>
              <a:rPr lang="fr-FR">
                <a:solidFill>
                  <a:schemeClr val="accent2"/>
                </a:solidFill>
                <a:latin typeface="Times" charset="0"/>
              </a:rPr>
              <a:t> = µ (</a:t>
            </a:r>
            <a:r>
              <a:rPr lang="fr-FR">
                <a:solidFill>
                  <a:schemeClr val="accent2"/>
                </a:solidFill>
                <a:latin typeface="Symbol" charset="0"/>
              </a:rPr>
              <a:t>r</a:t>
            </a:r>
            <a:r>
              <a:rPr lang="fr-FR" baseline="-25000">
                <a:solidFill>
                  <a:schemeClr val="accent2"/>
                </a:solidFill>
                <a:latin typeface="Times" charset="0"/>
              </a:rPr>
              <a:t>1</a:t>
            </a:r>
            <a:r>
              <a:rPr lang="fr-FR">
                <a:solidFill>
                  <a:schemeClr val="accent2"/>
                </a:solidFill>
                <a:latin typeface="Times" charset="0"/>
              </a:rPr>
              <a:t>-</a:t>
            </a:r>
            <a:r>
              <a:rPr lang="fr-FR">
                <a:solidFill>
                  <a:schemeClr val="accent2"/>
                </a:solidFill>
                <a:latin typeface="Symbol" charset="0"/>
              </a:rPr>
              <a:t>r</a:t>
            </a:r>
            <a:r>
              <a:rPr lang="fr-FR" baseline="-25000">
                <a:solidFill>
                  <a:schemeClr val="accent2"/>
                </a:solidFill>
                <a:latin typeface="Times" charset="0"/>
              </a:rPr>
              <a:t>2</a:t>
            </a:r>
            <a:r>
              <a:rPr lang="fr-FR">
                <a:solidFill>
                  <a:schemeClr val="accent2"/>
                </a:solidFill>
                <a:latin typeface="Times" charset="0"/>
              </a:rPr>
              <a:t>) = µ (</a:t>
            </a:r>
            <a:r>
              <a:rPr lang="fr-FR" i="1">
                <a:solidFill>
                  <a:schemeClr val="accent2"/>
                </a:solidFill>
                <a:latin typeface="Symbol" charset="0"/>
              </a:rPr>
              <a:t>a</a:t>
            </a:r>
            <a:r>
              <a:rPr lang="fr-FR">
                <a:solidFill>
                  <a:schemeClr val="accent2"/>
                </a:solidFill>
                <a:latin typeface="Times" charset="0"/>
              </a:rPr>
              <a:t> (T</a:t>
            </a:r>
            <a:r>
              <a:rPr lang="fr-FR" baseline="-25000">
                <a:solidFill>
                  <a:schemeClr val="accent2"/>
                </a:solidFill>
                <a:latin typeface="Times" charset="0"/>
              </a:rPr>
              <a:t>2</a:t>
            </a:r>
            <a:r>
              <a:rPr lang="fr-FR">
                <a:solidFill>
                  <a:schemeClr val="accent2"/>
                </a:solidFill>
                <a:latin typeface="Times" charset="0"/>
              </a:rPr>
              <a:t>-T</a:t>
            </a:r>
            <a:r>
              <a:rPr lang="fr-FR" baseline="-25000">
                <a:solidFill>
                  <a:schemeClr val="accent2"/>
                </a:solidFill>
                <a:latin typeface="Times" charset="0"/>
              </a:rPr>
              <a:t>1</a:t>
            </a:r>
            <a:r>
              <a:rPr lang="fr-FR">
                <a:solidFill>
                  <a:schemeClr val="accent2"/>
                </a:solidFill>
                <a:latin typeface="Times" charset="0"/>
              </a:rPr>
              <a:t>) - </a:t>
            </a:r>
            <a:r>
              <a:rPr lang="fr-FR" i="1">
                <a:solidFill>
                  <a:schemeClr val="accent2"/>
                </a:solidFill>
                <a:latin typeface="Symbol" charset="0"/>
              </a:rPr>
              <a:t>b</a:t>
            </a:r>
            <a:r>
              <a:rPr lang="fr-FR">
                <a:solidFill>
                  <a:schemeClr val="accent2"/>
                </a:solidFill>
                <a:latin typeface="Symbol" charset="0"/>
              </a:rPr>
              <a:t> </a:t>
            </a:r>
            <a:r>
              <a:rPr lang="fr-FR">
                <a:solidFill>
                  <a:schemeClr val="accent2"/>
                </a:solidFill>
                <a:latin typeface="Times" charset="0"/>
              </a:rPr>
              <a:t>(S</a:t>
            </a:r>
            <a:r>
              <a:rPr lang="fr-FR" baseline="-25000">
                <a:solidFill>
                  <a:schemeClr val="accent2"/>
                </a:solidFill>
                <a:latin typeface="Times" charset="0"/>
              </a:rPr>
              <a:t>2</a:t>
            </a:r>
            <a:r>
              <a:rPr lang="fr-FR">
                <a:solidFill>
                  <a:schemeClr val="accent2"/>
                </a:solidFill>
                <a:latin typeface="Times" charset="0"/>
              </a:rPr>
              <a:t>-S</a:t>
            </a:r>
            <a:r>
              <a:rPr lang="fr-FR" baseline="-25000">
                <a:solidFill>
                  <a:schemeClr val="accent2"/>
                </a:solidFill>
                <a:latin typeface="Times" charset="0"/>
              </a:rPr>
              <a:t>1</a:t>
            </a:r>
            <a:r>
              <a:rPr lang="fr-FR">
                <a:solidFill>
                  <a:schemeClr val="accent2"/>
                </a:solidFill>
                <a:latin typeface="Times" charset="0"/>
              </a:rPr>
              <a:t>))</a:t>
            </a:r>
          </a:p>
        </p:txBody>
      </p:sp>
    </p:spTree>
    <p:extLst>
      <p:ext uri="{BB962C8B-B14F-4D97-AF65-F5344CB8AC3E}">
        <p14:creationId xmlns:p14="http://schemas.microsoft.com/office/powerpoint/2010/main" val="131871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l="22145" r="22145"/>
          <a:stretch>
            <a:fillRect/>
          </a:stretch>
        </p:blipFill>
        <p:spPr bwMode="auto">
          <a:xfrm>
            <a:off x="4953000" y="1219200"/>
            <a:ext cx="3546475"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0659" name="Text Box 3"/>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Effet de serre : une question de point de vue</a:t>
            </a:r>
          </a:p>
        </p:txBody>
      </p:sp>
      <p:sp>
        <p:nvSpPr>
          <p:cNvPr id="70660" name="Text Box 4"/>
          <p:cNvSpPr txBox="1">
            <a:spLocks noChangeArrowheads="1"/>
          </p:cNvSpPr>
          <p:nvPr/>
        </p:nvSpPr>
        <p:spPr bwMode="auto">
          <a:xfrm>
            <a:off x="380999" y="1066800"/>
            <a:ext cx="4086495"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fr-FR" dirty="0"/>
              <a:t>La Terre, vue de l’espace, en infrarouge</a:t>
            </a:r>
          </a:p>
        </p:txBody>
      </p:sp>
      <p:sp>
        <p:nvSpPr>
          <p:cNvPr id="70661" name="Text Box 5"/>
          <p:cNvSpPr txBox="1">
            <a:spLocks noChangeArrowheads="1"/>
          </p:cNvSpPr>
          <p:nvPr/>
        </p:nvSpPr>
        <p:spPr bwMode="auto">
          <a:xfrm>
            <a:off x="4876800" y="4876800"/>
            <a:ext cx="4102726" cy="15081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dirty="0">
                <a:latin typeface="Arial"/>
              </a:rPr>
              <a:t>À l’équilibre:</a:t>
            </a:r>
            <a:r>
              <a:rPr lang="fr-FR" dirty="0">
                <a:latin typeface="Times" charset="0"/>
              </a:rPr>
              <a:t> </a:t>
            </a:r>
          </a:p>
          <a:p>
            <a:r>
              <a:rPr lang="fr-FR" dirty="0">
                <a:latin typeface="Times" charset="0"/>
              </a:rPr>
              <a:t>      (1-</a:t>
            </a:r>
            <a:r>
              <a:rPr lang="fr-FR" dirty="0">
                <a:latin typeface="Symbol" charset="0"/>
                <a:sym typeface="Symbol" charset="0"/>
              </a:rPr>
              <a:t></a:t>
            </a:r>
            <a:r>
              <a:rPr lang="fr-FR" dirty="0">
                <a:latin typeface="Times" charset="0"/>
              </a:rPr>
              <a:t>) </a:t>
            </a:r>
            <a:r>
              <a:rPr lang="fr-FR" dirty="0" err="1">
                <a:latin typeface="Times" charset="0"/>
              </a:rPr>
              <a:t>S</a:t>
            </a:r>
            <a:r>
              <a:rPr lang="fr-FR" baseline="-25000" dirty="0" err="1">
                <a:latin typeface="Times" charset="0"/>
              </a:rPr>
              <a:t>c</a:t>
            </a:r>
            <a:r>
              <a:rPr lang="fr-FR" dirty="0">
                <a:latin typeface="Times" charset="0"/>
              </a:rPr>
              <a:t>/4 = </a:t>
            </a:r>
            <a:r>
              <a:rPr lang="fr-FR" dirty="0">
                <a:latin typeface="Symbol" charset="0"/>
                <a:sym typeface="Symbol" charset="0"/>
              </a:rPr>
              <a:t></a:t>
            </a:r>
            <a:r>
              <a:rPr lang="fr-FR" dirty="0">
                <a:latin typeface="Times" charset="0"/>
              </a:rPr>
              <a:t> T</a:t>
            </a:r>
            <a:r>
              <a:rPr lang="fr-FR" baseline="-25000" dirty="0">
                <a:latin typeface="Times" charset="0"/>
              </a:rPr>
              <a:t>E</a:t>
            </a:r>
            <a:r>
              <a:rPr lang="fr-FR" baseline="30000" dirty="0">
                <a:latin typeface="Times" charset="0"/>
              </a:rPr>
              <a:t>4</a:t>
            </a:r>
            <a:endParaRPr lang="fr-FR" dirty="0">
              <a:latin typeface="Times" charset="0"/>
            </a:endParaRPr>
          </a:p>
          <a:p>
            <a:r>
              <a:rPr lang="fr-FR" dirty="0">
                <a:latin typeface="Times" charset="0"/>
              </a:rPr>
              <a:t>		= (1-</a:t>
            </a:r>
            <a:r>
              <a:rPr lang="fr-FR" dirty="0">
                <a:latin typeface="Symbol" charset="0"/>
                <a:sym typeface="Symbol" charset="0"/>
              </a:rPr>
              <a:t></a:t>
            </a:r>
            <a:r>
              <a:rPr lang="fr-FR" dirty="0">
                <a:latin typeface="Times" charset="0"/>
              </a:rPr>
              <a:t> </a:t>
            </a:r>
            <a:r>
              <a:rPr lang="fr-FR" dirty="0">
                <a:latin typeface="Symbol" charset="0"/>
                <a:sym typeface="Symbol" charset="0"/>
              </a:rPr>
              <a:t></a:t>
            </a:r>
            <a:r>
              <a:rPr lang="fr-FR" dirty="0">
                <a:latin typeface="Times" charset="0"/>
              </a:rPr>
              <a:t> T</a:t>
            </a:r>
            <a:r>
              <a:rPr lang="fr-FR" baseline="-25000" dirty="0">
                <a:latin typeface="Times" charset="0"/>
              </a:rPr>
              <a:t>S</a:t>
            </a:r>
            <a:r>
              <a:rPr lang="fr-FR" baseline="30000" dirty="0">
                <a:latin typeface="Times" charset="0"/>
              </a:rPr>
              <a:t>4</a:t>
            </a:r>
          </a:p>
          <a:p>
            <a:endParaRPr lang="fr-FR" dirty="0">
              <a:latin typeface="Times" charset="0"/>
            </a:endParaRPr>
          </a:p>
          <a:p>
            <a:r>
              <a:rPr lang="fr-FR" sz="2000" dirty="0">
                <a:latin typeface="Times" charset="0"/>
              </a:rPr>
              <a:t>( </a:t>
            </a:r>
            <a:r>
              <a:rPr lang="fr-FR" sz="2000" dirty="0" err="1">
                <a:latin typeface="Times" charset="0"/>
              </a:rPr>
              <a:t>S</a:t>
            </a:r>
            <a:r>
              <a:rPr lang="fr-FR" sz="2000" baseline="-25000" dirty="0" err="1">
                <a:latin typeface="Times" charset="0"/>
              </a:rPr>
              <a:t>c</a:t>
            </a:r>
            <a:r>
              <a:rPr lang="fr-FR" sz="2000" dirty="0">
                <a:latin typeface="Times" charset="0"/>
              </a:rPr>
              <a:t> = 1365 W/m</a:t>
            </a:r>
            <a:r>
              <a:rPr lang="fr-FR" sz="2000" baseline="30000" dirty="0">
                <a:latin typeface="Times" charset="0"/>
              </a:rPr>
              <a:t>-2</a:t>
            </a:r>
            <a:r>
              <a:rPr lang="fr-FR" sz="2000" dirty="0">
                <a:latin typeface="Times" charset="0"/>
              </a:rPr>
              <a:t>, </a:t>
            </a:r>
            <a:r>
              <a:rPr lang="fr-FR" sz="2000" dirty="0">
                <a:latin typeface="Symbol" charset="0"/>
                <a:sym typeface="Symbol" charset="0"/>
              </a:rPr>
              <a:t> </a:t>
            </a:r>
            <a:endParaRPr lang="fr-FR" sz="2000" dirty="0">
              <a:latin typeface="Times" charset="0"/>
            </a:endParaRPr>
          </a:p>
        </p:txBody>
      </p:sp>
      <p:sp>
        <p:nvSpPr>
          <p:cNvPr id="70662" name="Oval 6"/>
          <p:cNvSpPr>
            <a:spLocks noChangeArrowheads="1"/>
          </p:cNvSpPr>
          <p:nvPr/>
        </p:nvSpPr>
        <p:spPr bwMode="auto">
          <a:xfrm>
            <a:off x="1905000" y="3886200"/>
            <a:ext cx="304800" cy="838200"/>
          </a:xfrm>
          <a:prstGeom prst="ellipse">
            <a:avLst/>
          </a:prstGeom>
          <a:solidFill>
            <a:srgbClr val="F51415"/>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fr-FR"/>
          </a:p>
        </p:txBody>
      </p:sp>
      <p:sp>
        <p:nvSpPr>
          <p:cNvPr id="70663" name="Line 7"/>
          <p:cNvSpPr>
            <a:spLocks noChangeShapeType="1"/>
          </p:cNvSpPr>
          <p:nvPr/>
        </p:nvSpPr>
        <p:spPr bwMode="auto">
          <a:xfrm>
            <a:off x="533400" y="6019800"/>
            <a:ext cx="35814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fr-FR"/>
          </a:p>
        </p:txBody>
      </p:sp>
      <p:sp>
        <p:nvSpPr>
          <p:cNvPr id="70664" name="Line 8"/>
          <p:cNvSpPr>
            <a:spLocks noChangeShapeType="1"/>
          </p:cNvSpPr>
          <p:nvPr/>
        </p:nvSpPr>
        <p:spPr bwMode="auto">
          <a:xfrm flipV="1">
            <a:off x="685800" y="2819400"/>
            <a:ext cx="0" cy="32004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fr-FR"/>
          </a:p>
        </p:txBody>
      </p:sp>
      <p:sp>
        <p:nvSpPr>
          <p:cNvPr id="70665" name="Line 9"/>
          <p:cNvSpPr>
            <a:spLocks noChangeShapeType="1"/>
          </p:cNvSpPr>
          <p:nvPr/>
        </p:nvSpPr>
        <p:spPr bwMode="auto">
          <a:xfrm>
            <a:off x="1225550" y="3429000"/>
            <a:ext cx="2051050" cy="251460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70667" name="Text Box 11"/>
          <p:cNvSpPr txBox="1">
            <a:spLocks noChangeArrowheads="1"/>
          </p:cNvSpPr>
          <p:nvPr/>
        </p:nvSpPr>
        <p:spPr bwMode="auto">
          <a:xfrm rot="-5400000">
            <a:off x="-65881" y="2416969"/>
            <a:ext cx="93345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sz="1800">
                <a:latin typeface="Times" charset="0"/>
              </a:rPr>
              <a:t>Altitude</a:t>
            </a:r>
          </a:p>
        </p:txBody>
      </p:sp>
      <p:sp>
        <p:nvSpPr>
          <p:cNvPr id="70668" name="Line 12"/>
          <p:cNvSpPr>
            <a:spLocks noChangeShapeType="1"/>
          </p:cNvSpPr>
          <p:nvPr/>
        </p:nvSpPr>
        <p:spPr bwMode="auto">
          <a:xfrm>
            <a:off x="2057400" y="3581400"/>
            <a:ext cx="0" cy="2438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70669" name="Text Box 13"/>
          <p:cNvSpPr txBox="1">
            <a:spLocks noChangeArrowheads="1"/>
          </p:cNvSpPr>
          <p:nvPr/>
        </p:nvSpPr>
        <p:spPr bwMode="auto">
          <a:xfrm>
            <a:off x="1295400" y="6096000"/>
            <a:ext cx="11239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a:latin typeface="Times" charset="0"/>
              </a:rPr>
              <a:t>T</a:t>
            </a:r>
            <a:r>
              <a:rPr lang="fr-FR" baseline="-25000">
                <a:latin typeface="Times" charset="0"/>
              </a:rPr>
              <a:t>E</a:t>
            </a:r>
            <a:r>
              <a:rPr lang="fr-FR">
                <a:latin typeface="Times" charset="0"/>
              </a:rPr>
              <a:t>=255</a:t>
            </a:r>
          </a:p>
        </p:txBody>
      </p:sp>
      <p:sp>
        <p:nvSpPr>
          <p:cNvPr id="70670" name="Line 14"/>
          <p:cNvSpPr>
            <a:spLocks noChangeShapeType="1"/>
          </p:cNvSpPr>
          <p:nvPr/>
        </p:nvSpPr>
        <p:spPr bwMode="auto">
          <a:xfrm flipV="1">
            <a:off x="2057400" y="3200400"/>
            <a:ext cx="76200" cy="685800"/>
          </a:xfrm>
          <a:prstGeom prst="line">
            <a:avLst/>
          </a:prstGeom>
          <a:noFill/>
          <a:ln w="28575">
            <a:solidFill>
              <a:srgbClr val="F51415"/>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fr-FR"/>
          </a:p>
        </p:txBody>
      </p:sp>
      <p:sp>
        <p:nvSpPr>
          <p:cNvPr id="70671" name="Text Box 15"/>
          <p:cNvSpPr txBox="1">
            <a:spLocks noChangeArrowheads="1"/>
          </p:cNvSpPr>
          <p:nvPr/>
        </p:nvSpPr>
        <p:spPr bwMode="auto">
          <a:xfrm>
            <a:off x="2819400" y="6096000"/>
            <a:ext cx="111283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a:latin typeface="Times" charset="0"/>
              </a:rPr>
              <a:t>T</a:t>
            </a:r>
            <a:r>
              <a:rPr lang="fr-FR" baseline="-25000">
                <a:latin typeface="Times" charset="0"/>
              </a:rPr>
              <a:t>S</a:t>
            </a:r>
            <a:r>
              <a:rPr lang="fr-FR">
                <a:latin typeface="Times" charset="0"/>
              </a:rPr>
              <a:t>=288</a:t>
            </a:r>
          </a:p>
        </p:txBody>
      </p:sp>
      <p:sp>
        <p:nvSpPr>
          <p:cNvPr id="70672" name="Text Box 16"/>
          <p:cNvSpPr txBox="1">
            <a:spLocks noChangeArrowheads="1"/>
          </p:cNvSpPr>
          <p:nvPr/>
        </p:nvSpPr>
        <p:spPr bwMode="auto">
          <a:xfrm>
            <a:off x="685800" y="4191000"/>
            <a:ext cx="107950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altLang="ja-JP" sz="1800"/>
              <a:t>~ 6-8</a:t>
            </a:r>
            <a:r>
              <a:rPr lang="fr-FR" sz="1800"/>
              <a:t> km</a:t>
            </a:r>
          </a:p>
        </p:txBody>
      </p:sp>
      <p:sp>
        <p:nvSpPr>
          <p:cNvPr id="70674" name="Line 18"/>
          <p:cNvSpPr>
            <a:spLocks noChangeShapeType="1"/>
          </p:cNvSpPr>
          <p:nvPr/>
        </p:nvSpPr>
        <p:spPr bwMode="auto">
          <a:xfrm flipV="1">
            <a:off x="1219200" y="2743200"/>
            <a:ext cx="762000" cy="68580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70676" name="Text Box 20"/>
          <p:cNvSpPr txBox="1">
            <a:spLocks noChangeArrowheads="1"/>
          </p:cNvSpPr>
          <p:nvPr/>
        </p:nvSpPr>
        <p:spPr bwMode="auto">
          <a:xfrm>
            <a:off x="3733800" y="5562600"/>
            <a:ext cx="36988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a:latin typeface="Times" charset="0"/>
              </a:rPr>
              <a:t>T</a:t>
            </a:r>
          </a:p>
        </p:txBody>
      </p:sp>
      <p:sp>
        <p:nvSpPr>
          <p:cNvPr id="70677" name="Line 21"/>
          <p:cNvSpPr>
            <a:spLocks noChangeShapeType="1"/>
          </p:cNvSpPr>
          <p:nvPr/>
        </p:nvSpPr>
        <p:spPr bwMode="auto">
          <a:xfrm flipV="1">
            <a:off x="2133600" y="3352800"/>
            <a:ext cx="228600" cy="762000"/>
          </a:xfrm>
          <a:prstGeom prst="line">
            <a:avLst/>
          </a:prstGeom>
          <a:noFill/>
          <a:ln w="28575">
            <a:solidFill>
              <a:srgbClr val="F51415"/>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fr-FR"/>
          </a:p>
        </p:txBody>
      </p:sp>
      <p:sp>
        <p:nvSpPr>
          <p:cNvPr id="70678" name="Line 22"/>
          <p:cNvSpPr>
            <a:spLocks noChangeShapeType="1"/>
          </p:cNvSpPr>
          <p:nvPr/>
        </p:nvSpPr>
        <p:spPr bwMode="auto">
          <a:xfrm flipH="1" flipV="1">
            <a:off x="1828800" y="3276600"/>
            <a:ext cx="152400" cy="762000"/>
          </a:xfrm>
          <a:prstGeom prst="line">
            <a:avLst/>
          </a:prstGeom>
          <a:noFill/>
          <a:ln w="28575">
            <a:solidFill>
              <a:srgbClr val="F51415"/>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fr-FR"/>
          </a:p>
        </p:txBody>
      </p:sp>
      <p:sp>
        <p:nvSpPr>
          <p:cNvPr id="70679" name="Text Box 23"/>
          <p:cNvSpPr txBox="1">
            <a:spLocks noChangeArrowheads="1"/>
          </p:cNvSpPr>
          <p:nvPr/>
        </p:nvSpPr>
        <p:spPr bwMode="auto">
          <a:xfrm>
            <a:off x="2057400" y="2819400"/>
            <a:ext cx="4889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a:solidFill>
                  <a:srgbClr val="F51415"/>
                </a:solidFill>
              </a:rPr>
              <a:t>IR</a:t>
            </a:r>
          </a:p>
        </p:txBody>
      </p:sp>
      <p:sp>
        <p:nvSpPr>
          <p:cNvPr id="70680" name="Line 24"/>
          <p:cNvSpPr>
            <a:spLocks noChangeShapeType="1"/>
          </p:cNvSpPr>
          <p:nvPr/>
        </p:nvSpPr>
        <p:spPr bwMode="auto">
          <a:xfrm flipH="1">
            <a:off x="3352800" y="2971800"/>
            <a:ext cx="381000" cy="2895600"/>
          </a:xfrm>
          <a:prstGeom prst="line">
            <a:avLst/>
          </a:prstGeom>
          <a:noFill/>
          <a:ln w="38100">
            <a:solidFill>
              <a:srgbClr val="FF8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fr-FR"/>
          </a:p>
        </p:txBody>
      </p:sp>
      <p:sp>
        <p:nvSpPr>
          <p:cNvPr id="70681" name="Text Box 25"/>
          <p:cNvSpPr txBox="1">
            <a:spLocks noChangeArrowheads="1"/>
          </p:cNvSpPr>
          <p:nvPr/>
        </p:nvSpPr>
        <p:spPr bwMode="auto">
          <a:xfrm>
            <a:off x="3124200" y="2514600"/>
            <a:ext cx="1133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a:solidFill>
                  <a:srgbClr val="FF8000"/>
                </a:solidFill>
              </a:rPr>
              <a:t>Solaire</a:t>
            </a:r>
          </a:p>
        </p:txBody>
      </p:sp>
    </p:spTree>
    <p:extLst>
      <p:ext uri="{BB962C8B-B14F-4D97-AF65-F5344CB8AC3E}">
        <p14:creationId xmlns:p14="http://schemas.microsoft.com/office/powerpoint/2010/main" val="3852610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938" y="838200"/>
            <a:ext cx="3668712" cy="5162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7589" name="Text Box 1029"/>
          <p:cNvSpPr txBox="1">
            <a:spLocks noChangeArrowheads="1"/>
          </p:cNvSpPr>
          <p:nvPr/>
        </p:nvSpPr>
        <p:spPr bwMode="auto">
          <a:xfrm>
            <a:off x="533400" y="304800"/>
            <a:ext cx="8153400" cy="538163"/>
          </a:xfrm>
          <a:prstGeom prst="rect">
            <a:avLst/>
          </a:prstGeom>
          <a:noFill/>
          <a:ln w="190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r>
              <a:rPr lang="fr-FR" sz="2800" dirty="0">
                <a:latin typeface="Times" charset="0"/>
              </a:rPr>
              <a:t>Le réchauffement de la Terre… dans l’océan !</a:t>
            </a:r>
          </a:p>
        </p:txBody>
      </p:sp>
      <p:pic>
        <p:nvPicPr>
          <p:cNvPr id="67591"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910263"/>
            <a:ext cx="4572000" cy="82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7592" name="Text Box 1032"/>
          <p:cNvSpPr txBox="1">
            <a:spLocks noChangeArrowheads="1"/>
          </p:cNvSpPr>
          <p:nvPr/>
        </p:nvSpPr>
        <p:spPr bwMode="auto">
          <a:xfrm>
            <a:off x="762000" y="1295400"/>
            <a:ext cx="3352800" cy="3013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fr-FR">
                <a:latin typeface="Times New Roman" charset="0"/>
              </a:rPr>
              <a:t>∆E = M c</a:t>
            </a:r>
            <a:r>
              <a:rPr lang="fr-FR" baseline="-25000">
                <a:latin typeface="Times New Roman" charset="0"/>
              </a:rPr>
              <a:t>p</a:t>
            </a:r>
            <a:r>
              <a:rPr lang="fr-FR">
                <a:latin typeface="Times New Roman" charset="0"/>
              </a:rPr>
              <a:t> ∆T</a:t>
            </a:r>
          </a:p>
          <a:p>
            <a:pPr algn="ctr"/>
            <a:endParaRPr lang="fr-FR">
              <a:latin typeface="Times New Roman" charset="0"/>
            </a:endParaRPr>
          </a:p>
          <a:p>
            <a:pPr algn="ctr"/>
            <a:endParaRPr lang="fr-FR">
              <a:latin typeface="Times New Roman" charset="0"/>
            </a:endParaRPr>
          </a:p>
          <a:p>
            <a:r>
              <a:rPr lang="fr-FR">
                <a:latin typeface="Times New Roman" charset="0"/>
              </a:rPr>
              <a:t>M</a:t>
            </a:r>
            <a:r>
              <a:rPr lang="fr-FR" baseline="-25000">
                <a:latin typeface="Times New Roman" charset="0"/>
              </a:rPr>
              <a:t>océan</a:t>
            </a:r>
            <a:r>
              <a:rPr lang="fr-FR">
                <a:latin typeface="Times New Roman" charset="0"/>
              </a:rPr>
              <a:t> = 1.4 10</a:t>
            </a:r>
            <a:r>
              <a:rPr lang="fr-FR" baseline="30000">
                <a:latin typeface="Times New Roman" charset="0"/>
              </a:rPr>
              <a:t>21</a:t>
            </a:r>
            <a:r>
              <a:rPr lang="fr-FR">
                <a:latin typeface="Times New Roman" charset="0"/>
              </a:rPr>
              <a:t> kg</a:t>
            </a:r>
          </a:p>
          <a:p>
            <a:r>
              <a:rPr lang="fr-FR">
                <a:latin typeface="Times New Roman" charset="0"/>
              </a:rPr>
              <a:t>M</a:t>
            </a:r>
            <a:r>
              <a:rPr lang="fr-FR" baseline="-25000">
                <a:latin typeface="Times New Roman" charset="0"/>
              </a:rPr>
              <a:t>atm</a:t>
            </a:r>
            <a:r>
              <a:rPr lang="fr-FR">
                <a:latin typeface="Times New Roman" charset="0"/>
              </a:rPr>
              <a:t>   = 5.1 10</a:t>
            </a:r>
            <a:r>
              <a:rPr lang="fr-FR" baseline="30000">
                <a:latin typeface="Times New Roman" charset="0"/>
              </a:rPr>
              <a:t>18</a:t>
            </a:r>
            <a:r>
              <a:rPr lang="fr-FR">
                <a:latin typeface="Times New Roman" charset="0"/>
              </a:rPr>
              <a:t> kg</a:t>
            </a:r>
          </a:p>
          <a:p>
            <a:endParaRPr lang="fr-FR">
              <a:latin typeface="Times New Roman" charset="0"/>
            </a:endParaRPr>
          </a:p>
          <a:p>
            <a:r>
              <a:rPr lang="fr-FR">
                <a:latin typeface="Times New Roman" charset="0"/>
              </a:rPr>
              <a:t>c</a:t>
            </a:r>
            <a:r>
              <a:rPr lang="fr-FR" baseline="-25000">
                <a:latin typeface="Times New Roman" charset="0"/>
              </a:rPr>
              <a:t>p </a:t>
            </a:r>
            <a:r>
              <a:rPr lang="fr-FR">
                <a:latin typeface="Times New Roman" charset="0"/>
              </a:rPr>
              <a:t>= 4.18 kJ/kg/K  (eau) </a:t>
            </a:r>
          </a:p>
          <a:p>
            <a:r>
              <a:rPr lang="fr-FR">
                <a:latin typeface="Times New Roman" charset="0"/>
              </a:rPr>
              <a:t>c</a:t>
            </a:r>
            <a:r>
              <a:rPr lang="fr-FR" baseline="-25000">
                <a:latin typeface="Times New Roman" charset="0"/>
              </a:rPr>
              <a:t>p </a:t>
            </a:r>
            <a:r>
              <a:rPr lang="fr-FR">
                <a:latin typeface="Times New Roman" charset="0"/>
              </a:rPr>
              <a:t>= 1.0 kJ/kg/K  (air)</a:t>
            </a:r>
          </a:p>
        </p:txBody>
      </p:sp>
    </p:spTree>
    <p:extLst>
      <p:ext uri="{BB962C8B-B14F-4D97-AF65-F5344CB8AC3E}">
        <p14:creationId xmlns:p14="http://schemas.microsoft.com/office/powerpoint/2010/main" val="148590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5" name="Text Box 9"/>
          <p:cNvSpPr txBox="1">
            <a:spLocks noChangeArrowheads="1"/>
          </p:cNvSpPr>
          <p:nvPr/>
        </p:nvSpPr>
        <p:spPr bwMode="auto">
          <a:xfrm>
            <a:off x="338131" y="228600"/>
            <a:ext cx="8362585" cy="523220"/>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FR" sz="2800" dirty="0">
                <a:latin typeface="Times" charset="0"/>
              </a:rPr>
              <a:t>Une prédiction simple</a:t>
            </a:r>
            <a:r>
              <a:rPr lang="is-IS" sz="2800" dirty="0">
                <a:latin typeface="Times" charset="0"/>
              </a:rPr>
              <a:t>…</a:t>
            </a:r>
            <a:endParaRPr lang="fr-FR" sz="2800" dirty="0">
              <a:latin typeface="Times" charset="0"/>
            </a:endParaRPr>
          </a:p>
        </p:txBody>
      </p:sp>
      <p:sp>
        <p:nvSpPr>
          <p:cNvPr id="11" name="Text Box 8"/>
          <p:cNvSpPr txBox="1">
            <a:spLocks noChangeArrowheads="1"/>
          </p:cNvSpPr>
          <p:nvPr/>
        </p:nvSpPr>
        <p:spPr bwMode="auto">
          <a:xfrm>
            <a:off x="338131" y="1270542"/>
            <a:ext cx="6761904" cy="26161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r>
              <a:rPr lang="fr-FR" sz="2400" b="1" dirty="0"/>
              <a:t>Sensibilité climatique à l’équilibre (ECS) </a:t>
            </a:r>
            <a:r>
              <a:rPr lang="fr-FR" sz="2400" b="1" dirty="0">
                <a:latin typeface="Symbol" charset="0"/>
                <a:sym typeface="Symbol" charset="0"/>
              </a:rPr>
              <a:t></a:t>
            </a:r>
            <a:r>
              <a:rPr lang="fr-FR" sz="2400" b="1" dirty="0"/>
              <a:t>T</a:t>
            </a:r>
            <a:r>
              <a:rPr lang="fr-FR" sz="2400" b="1" baseline="-25000" dirty="0"/>
              <a:t>2xCO</a:t>
            </a:r>
            <a:r>
              <a:rPr lang="fr-FR" b="1" baseline="-25000" dirty="0"/>
              <a:t>2 </a:t>
            </a:r>
            <a:r>
              <a:rPr lang="fr-FR" sz="2400" b="1" dirty="0"/>
              <a:t>:</a:t>
            </a:r>
          </a:p>
          <a:p>
            <a:endParaRPr lang="fr-FR" sz="2000" b="1" dirty="0"/>
          </a:p>
          <a:p>
            <a:pPr>
              <a:buFontTx/>
              <a:buChar char="-"/>
            </a:pPr>
            <a:r>
              <a:rPr lang="fr-FR" sz="2000" dirty="0"/>
              <a:t> 1896 (</a:t>
            </a:r>
            <a:r>
              <a:rPr lang="fr-FR" sz="2000" dirty="0" err="1"/>
              <a:t>Arrhénius</a:t>
            </a:r>
            <a:r>
              <a:rPr lang="fr-FR" sz="2000" dirty="0"/>
              <a:t>):  	</a:t>
            </a:r>
            <a:r>
              <a:rPr lang="fr-FR" altLang="ja-JP" sz="2000" dirty="0"/>
              <a:t>~ 5°C</a:t>
            </a:r>
          </a:p>
          <a:p>
            <a:pPr>
              <a:buFontTx/>
              <a:buChar char="-"/>
            </a:pPr>
            <a:r>
              <a:rPr lang="fr-FR" sz="2000" dirty="0"/>
              <a:t> 1938 (</a:t>
            </a:r>
            <a:r>
              <a:rPr lang="fr-FR" sz="2000" dirty="0" err="1"/>
              <a:t>Callendar</a:t>
            </a:r>
            <a:r>
              <a:rPr lang="fr-FR" sz="2000" dirty="0"/>
              <a:t>):	2°C</a:t>
            </a:r>
            <a:endParaRPr lang="fr-FR" altLang="ja-JP" sz="2000" dirty="0"/>
          </a:p>
          <a:p>
            <a:pPr>
              <a:buFontTx/>
              <a:buChar char="-"/>
            </a:pPr>
            <a:r>
              <a:rPr lang="fr-FR" sz="2000" dirty="0"/>
              <a:t> 1956 (</a:t>
            </a:r>
            <a:r>
              <a:rPr lang="fr-FR" sz="2000" dirty="0" err="1"/>
              <a:t>Plass</a:t>
            </a:r>
            <a:r>
              <a:rPr lang="fr-FR" sz="2000" dirty="0"/>
              <a:t>):		3,6°C</a:t>
            </a:r>
            <a:endParaRPr lang="fr-FR" altLang="ja-JP" sz="2000" dirty="0"/>
          </a:p>
          <a:p>
            <a:pPr>
              <a:buFontTx/>
              <a:buChar char="-"/>
            </a:pPr>
            <a:r>
              <a:rPr lang="fr-FR" sz="2000" dirty="0"/>
              <a:t> 1979 (</a:t>
            </a:r>
            <a:r>
              <a:rPr lang="fr-FR" sz="2000" dirty="0" err="1"/>
              <a:t>Charney</a:t>
            </a:r>
            <a:r>
              <a:rPr lang="fr-FR" sz="2000" dirty="0"/>
              <a:t>):		3 ± 1,5°C</a:t>
            </a:r>
          </a:p>
          <a:p>
            <a:pPr>
              <a:buFontTx/>
              <a:buChar char="-"/>
            </a:pPr>
            <a:r>
              <a:rPr lang="fr-FR" sz="2000" dirty="0"/>
              <a:t> 1990 (IPCC):		2,5° [1,5 à 4,5°C]</a:t>
            </a:r>
          </a:p>
          <a:p>
            <a:pPr>
              <a:buFontTx/>
              <a:buChar char="-"/>
            </a:pPr>
            <a:r>
              <a:rPr lang="fr-FR" sz="2000" dirty="0"/>
              <a:t> 2015 (IPCC):		3° [1,5 à 4,5°]</a:t>
            </a:r>
          </a:p>
        </p:txBody>
      </p:sp>
      <p:pic>
        <p:nvPicPr>
          <p:cNvPr id="3" name="Image 2"/>
          <p:cNvPicPr>
            <a:picLocks noChangeAspect="1"/>
          </p:cNvPicPr>
          <p:nvPr/>
        </p:nvPicPr>
        <p:blipFill>
          <a:blip r:embed="rId3"/>
          <a:stretch>
            <a:fillRect/>
          </a:stretch>
        </p:blipFill>
        <p:spPr>
          <a:xfrm>
            <a:off x="6697728" y="1184752"/>
            <a:ext cx="1909295" cy="2811490"/>
          </a:xfrm>
          <a:prstGeom prst="rect">
            <a:avLst/>
          </a:prstGeom>
        </p:spPr>
      </p:pic>
      <p:pic>
        <p:nvPicPr>
          <p:cNvPr id="4" name="Image 3"/>
          <p:cNvPicPr>
            <a:picLocks noChangeAspect="1"/>
          </p:cNvPicPr>
          <p:nvPr/>
        </p:nvPicPr>
        <p:blipFill>
          <a:blip r:embed="rId4"/>
          <a:stretch>
            <a:fillRect/>
          </a:stretch>
        </p:blipFill>
        <p:spPr>
          <a:xfrm>
            <a:off x="5938221" y="4170310"/>
            <a:ext cx="2762495" cy="2069205"/>
          </a:xfrm>
          <a:prstGeom prst="rect">
            <a:avLst/>
          </a:prstGeom>
        </p:spPr>
      </p:pic>
      <p:sp>
        <p:nvSpPr>
          <p:cNvPr id="2" name="Rectangle 1"/>
          <p:cNvSpPr/>
          <p:nvPr/>
        </p:nvSpPr>
        <p:spPr>
          <a:xfrm>
            <a:off x="199851" y="4915961"/>
            <a:ext cx="5589388" cy="1169551"/>
          </a:xfrm>
          <a:prstGeom prst="rect">
            <a:avLst/>
          </a:prstGeom>
        </p:spPr>
        <p:txBody>
          <a:bodyPr wrap="square">
            <a:spAutoFit/>
          </a:bodyPr>
          <a:lstStyle/>
          <a:p>
            <a:pPr algn="just"/>
            <a:r>
              <a:rPr lang="en-US" sz="1400" b="1" i="1" dirty="0"/>
              <a:t>Mr. Scientist: </a:t>
            </a:r>
            <a:r>
              <a:rPr lang="en-US" sz="1400" i="1" dirty="0"/>
              <a:t>Even now, Man may be unwittingly changing the world's climate through the waste products of his civilization. Due to our release through factories and automobiles every year of more than six billion tons of carbon dioxide, which helps air absorb heat from the sun, our atmosphere seems to be getting warmer! </a:t>
            </a:r>
          </a:p>
        </p:txBody>
      </p:sp>
      <p:sp>
        <p:nvSpPr>
          <p:cNvPr id="7" name="Titre 1"/>
          <p:cNvSpPr txBox="1">
            <a:spLocks/>
          </p:cNvSpPr>
          <p:nvPr/>
        </p:nvSpPr>
        <p:spPr>
          <a:xfrm>
            <a:off x="77545" y="4441085"/>
            <a:ext cx="5363567" cy="36193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400" dirty="0">
                <a:latin typeface="Times"/>
                <a:cs typeface="Times"/>
              </a:rPr>
              <a:t>The </a:t>
            </a:r>
            <a:r>
              <a:rPr lang="fr-FR" sz="2400" dirty="0" err="1">
                <a:latin typeface="Times"/>
                <a:cs typeface="Times"/>
              </a:rPr>
              <a:t>unchained</a:t>
            </a:r>
            <a:r>
              <a:rPr lang="fr-FR" sz="2400" dirty="0">
                <a:latin typeface="Times"/>
                <a:cs typeface="Times"/>
              </a:rPr>
              <a:t> </a:t>
            </a:r>
            <a:r>
              <a:rPr lang="fr-FR" sz="2400" dirty="0" err="1">
                <a:latin typeface="Times"/>
                <a:cs typeface="Times"/>
              </a:rPr>
              <a:t>goddess</a:t>
            </a:r>
            <a:r>
              <a:rPr lang="fr-FR" sz="2400" dirty="0">
                <a:latin typeface="Times"/>
                <a:cs typeface="Times"/>
              </a:rPr>
              <a:t>, téléfilm de Frank Capra (1958)</a:t>
            </a:r>
          </a:p>
        </p:txBody>
      </p:sp>
    </p:spTree>
    <p:extLst>
      <p:ext uri="{BB962C8B-B14F-4D97-AF65-F5344CB8AC3E}">
        <p14:creationId xmlns:p14="http://schemas.microsoft.com/office/powerpoint/2010/main" val="1608149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 Box 5"/>
          <p:cNvSpPr txBox="1">
            <a:spLocks noChangeArrowheads="1"/>
          </p:cNvSpPr>
          <p:nvPr/>
        </p:nvSpPr>
        <p:spPr bwMode="auto">
          <a:xfrm>
            <a:off x="7703252" y="6225312"/>
            <a:ext cx="1217321" cy="346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68580" tIns="34290" rIns="68580" bIns="34290">
            <a:spAutoFit/>
          </a:bodyPr>
          <a:lstStyle/>
          <a:p>
            <a:r>
              <a:rPr lang="fr-FR" i="1" dirty="0"/>
              <a:t>(IPCC 2014)</a:t>
            </a:r>
          </a:p>
        </p:txBody>
      </p:sp>
      <p:sp>
        <p:nvSpPr>
          <p:cNvPr id="39945" name="Text Box 9"/>
          <p:cNvSpPr txBox="1">
            <a:spLocks noChangeArrowheads="1"/>
          </p:cNvSpPr>
          <p:nvPr/>
        </p:nvSpPr>
        <p:spPr bwMode="auto">
          <a:xfrm>
            <a:off x="335280" y="230210"/>
            <a:ext cx="8473440" cy="931024"/>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spAutoFit/>
          </a:bodyPr>
          <a:lstStyle/>
          <a:p>
            <a:pPr algn="ctr"/>
            <a:r>
              <a:rPr lang="fr-FR" sz="2800" dirty="0">
                <a:latin typeface="Times" charset="0"/>
              </a:rPr>
              <a:t>La température est liée (± linéairement) aux émissions </a:t>
            </a:r>
            <a:r>
              <a:rPr lang="fr-FR" sz="2800" b="1" dirty="0">
                <a:solidFill>
                  <a:srgbClr val="FF0000"/>
                </a:solidFill>
                <a:latin typeface="Times" charset="0"/>
              </a:rPr>
              <a:t>cumulées</a:t>
            </a:r>
            <a:r>
              <a:rPr lang="fr-FR" sz="2800" dirty="0">
                <a:latin typeface="Times" charset="0"/>
              </a:rPr>
              <a:t> de CO</a:t>
            </a:r>
            <a:r>
              <a:rPr lang="fr-FR" sz="2800" baseline="-25000" dirty="0">
                <a:latin typeface="Times" charset="0"/>
              </a:rPr>
              <a:t>2</a:t>
            </a:r>
          </a:p>
        </p:txBody>
      </p:sp>
      <p:pic>
        <p:nvPicPr>
          <p:cNvPr id="2" name="Image 1"/>
          <p:cNvPicPr>
            <a:picLocks noChangeAspect="1"/>
          </p:cNvPicPr>
          <p:nvPr/>
        </p:nvPicPr>
        <p:blipFill>
          <a:blip r:embed="rId3"/>
          <a:stretch>
            <a:fillRect/>
          </a:stretch>
        </p:blipFill>
        <p:spPr>
          <a:xfrm>
            <a:off x="3416581" y="2011893"/>
            <a:ext cx="5284288" cy="4213419"/>
          </a:xfrm>
          <a:prstGeom prst="rect">
            <a:avLst/>
          </a:prstGeom>
        </p:spPr>
      </p:pic>
      <p:sp>
        <p:nvSpPr>
          <p:cNvPr id="39946" name="Text Box 10"/>
          <p:cNvSpPr txBox="1">
            <a:spLocks noChangeArrowheads="1"/>
          </p:cNvSpPr>
          <p:nvPr/>
        </p:nvSpPr>
        <p:spPr bwMode="auto">
          <a:xfrm>
            <a:off x="4122933" y="2613529"/>
            <a:ext cx="1545248" cy="346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68580" tIns="34290" rIns="68580" bIns="34290">
            <a:spAutoFit/>
          </a:bodyPr>
          <a:lstStyle/>
          <a:p>
            <a:r>
              <a:rPr lang="fr-FR" dirty="0"/>
              <a:t>500 </a:t>
            </a:r>
            <a:r>
              <a:rPr lang="fr-FR" dirty="0" err="1"/>
              <a:t>PgC</a:t>
            </a:r>
            <a:r>
              <a:rPr lang="fr-FR" dirty="0"/>
              <a:t> ≈ +1°C</a:t>
            </a:r>
          </a:p>
        </p:txBody>
      </p:sp>
      <p:pic>
        <p:nvPicPr>
          <p:cNvPr id="6" name="Image 5">
            <a:extLst>
              <a:ext uri="{FF2B5EF4-FFF2-40B4-BE49-F238E27FC236}">
                <a16:creationId xmlns:a16="http://schemas.microsoft.com/office/drawing/2014/main" id="{5BB06505-F3D5-1945-A864-2F52D2829C0D}"/>
              </a:ext>
            </a:extLst>
          </p:cNvPr>
          <p:cNvPicPr>
            <a:picLocks noChangeAspect="1"/>
          </p:cNvPicPr>
          <p:nvPr/>
        </p:nvPicPr>
        <p:blipFill rotWithShape="1">
          <a:blip r:embed="rId3"/>
          <a:srcRect l="6807" t="59653" r="68835" b="8962"/>
          <a:stretch/>
        </p:blipFill>
        <p:spPr>
          <a:xfrm>
            <a:off x="443131" y="1735981"/>
            <a:ext cx="2753746" cy="2828985"/>
          </a:xfrm>
          <a:prstGeom prst="rect">
            <a:avLst/>
          </a:prstGeom>
        </p:spPr>
      </p:pic>
      <p:cxnSp>
        <p:nvCxnSpPr>
          <p:cNvPr id="4" name="Connecteur droit avec flèche 3">
            <a:extLst>
              <a:ext uri="{FF2B5EF4-FFF2-40B4-BE49-F238E27FC236}">
                <a16:creationId xmlns:a16="http://schemas.microsoft.com/office/drawing/2014/main" id="{D096AD8F-152E-8240-9BDC-4CD644F22405}"/>
              </a:ext>
            </a:extLst>
          </p:cNvPr>
          <p:cNvCxnSpPr>
            <a:cxnSpLocks/>
          </p:cNvCxnSpPr>
          <p:nvPr/>
        </p:nvCxnSpPr>
        <p:spPr>
          <a:xfrm flipH="1">
            <a:off x="521978" y="4918869"/>
            <a:ext cx="507160" cy="0"/>
          </a:xfrm>
          <a:prstGeom prst="straightConnector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0" name="Connecteur droit avec flèche 9">
            <a:extLst>
              <a:ext uri="{FF2B5EF4-FFF2-40B4-BE49-F238E27FC236}">
                <a16:creationId xmlns:a16="http://schemas.microsoft.com/office/drawing/2014/main" id="{44C8F351-D1D0-CD46-90E3-2EA7DBF4703D}"/>
              </a:ext>
            </a:extLst>
          </p:cNvPr>
          <p:cNvCxnSpPr>
            <a:cxnSpLocks/>
          </p:cNvCxnSpPr>
          <p:nvPr/>
        </p:nvCxnSpPr>
        <p:spPr>
          <a:xfrm flipH="1">
            <a:off x="1029138" y="4918869"/>
            <a:ext cx="894912" cy="0"/>
          </a:xfrm>
          <a:prstGeom prst="straightConnector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7D1126AF-3B8A-3847-97FD-9228705F20EE}"/>
              </a:ext>
            </a:extLst>
          </p:cNvPr>
          <p:cNvCxnSpPr>
            <a:cxnSpLocks/>
          </p:cNvCxnSpPr>
          <p:nvPr/>
        </p:nvCxnSpPr>
        <p:spPr>
          <a:xfrm flipH="1">
            <a:off x="1924050" y="4918869"/>
            <a:ext cx="682625" cy="0"/>
          </a:xfrm>
          <a:prstGeom prst="straightConnector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E33EFAB8-9CB0-3045-8A6E-097692182E01}"/>
              </a:ext>
            </a:extLst>
          </p:cNvPr>
          <p:cNvSpPr txBox="1"/>
          <p:nvPr/>
        </p:nvSpPr>
        <p:spPr>
          <a:xfrm>
            <a:off x="2273686" y="4399299"/>
            <a:ext cx="535724" cy="369332"/>
          </a:xfrm>
          <a:prstGeom prst="rect">
            <a:avLst/>
          </a:prstGeom>
          <a:noFill/>
        </p:spPr>
        <p:txBody>
          <a:bodyPr wrap="none" rtlCol="0">
            <a:spAutoFit/>
          </a:bodyPr>
          <a:lstStyle/>
          <a:p>
            <a:r>
              <a:rPr lang="fr-FR" dirty="0"/>
              <a:t>500</a:t>
            </a:r>
          </a:p>
        </p:txBody>
      </p:sp>
      <p:cxnSp>
        <p:nvCxnSpPr>
          <p:cNvPr id="8" name="Connecteur droit 7">
            <a:extLst>
              <a:ext uri="{FF2B5EF4-FFF2-40B4-BE49-F238E27FC236}">
                <a16:creationId xmlns:a16="http://schemas.microsoft.com/office/drawing/2014/main" id="{784B947D-3078-3C41-AB1B-60386DFFD92E}"/>
              </a:ext>
            </a:extLst>
          </p:cNvPr>
          <p:cNvCxnSpPr/>
          <p:nvPr/>
        </p:nvCxnSpPr>
        <p:spPr>
          <a:xfrm>
            <a:off x="2115047" y="4401741"/>
            <a:ext cx="0" cy="739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00DE6EA5-B2E9-6646-84E1-5CD7C3EA9FEF}"/>
              </a:ext>
            </a:extLst>
          </p:cNvPr>
          <p:cNvCxnSpPr/>
          <p:nvPr/>
        </p:nvCxnSpPr>
        <p:spPr>
          <a:xfrm>
            <a:off x="1688546" y="4399299"/>
            <a:ext cx="0" cy="739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4A4275AA-3F56-944F-97CE-1FC0DDCB0901}"/>
              </a:ext>
            </a:extLst>
          </p:cNvPr>
          <p:cNvCxnSpPr/>
          <p:nvPr/>
        </p:nvCxnSpPr>
        <p:spPr>
          <a:xfrm>
            <a:off x="1293841" y="4399299"/>
            <a:ext cx="0" cy="739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8B465260-5B0D-F64D-A4FC-21C2AC3B1336}"/>
              </a:ext>
            </a:extLst>
          </p:cNvPr>
          <p:cNvCxnSpPr/>
          <p:nvPr/>
        </p:nvCxnSpPr>
        <p:spPr>
          <a:xfrm>
            <a:off x="916681" y="4402836"/>
            <a:ext cx="0" cy="739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FE660F1F-38BE-2441-98D0-B5F26AFF482E}"/>
              </a:ext>
            </a:extLst>
          </p:cNvPr>
          <p:cNvSpPr txBox="1"/>
          <p:nvPr/>
        </p:nvSpPr>
        <p:spPr>
          <a:xfrm>
            <a:off x="371134" y="4436292"/>
            <a:ext cx="301686" cy="369332"/>
          </a:xfrm>
          <a:prstGeom prst="rect">
            <a:avLst/>
          </a:prstGeom>
          <a:noFill/>
        </p:spPr>
        <p:txBody>
          <a:bodyPr wrap="none" rtlCol="0">
            <a:spAutoFit/>
          </a:bodyPr>
          <a:lstStyle/>
          <a:p>
            <a:r>
              <a:rPr lang="fr-FR" dirty="0"/>
              <a:t>0</a:t>
            </a:r>
          </a:p>
        </p:txBody>
      </p:sp>
      <p:sp>
        <p:nvSpPr>
          <p:cNvPr id="23" name="ZoneTexte 22">
            <a:extLst>
              <a:ext uri="{FF2B5EF4-FFF2-40B4-BE49-F238E27FC236}">
                <a16:creationId xmlns:a16="http://schemas.microsoft.com/office/drawing/2014/main" id="{BE0E6089-51EB-9646-8044-59E468964634}"/>
              </a:ext>
            </a:extLst>
          </p:cNvPr>
          <p:cNvSpPr txBox="1"/>
          <p:nvPr/>
        </p:nvSpPr>
        <p:spPr>
          <a:xfrm rot="5400000">
            <a:off x="320144" y="5338699"/>
            <a:ext cx="910827" cy="369332"/>
          </a:xfrm>
          <a:prstGeom prst="rect">
            <a:avLst/>
          </a:prstGeom>
          <a:noFill/>
        </p:spPr>
        <p:txBody>
          <a:bodyPr wrap="none" rtlCol="0">
            <a:spAutoFit/>
          </a:bodyPr>
          <a:lstStyle/>
          <a:p>
            <a:r>
              <a:rPr lang="fr-FR" dirty="0"/>
              <a:t>100 ans</a:t>
            </a:r>
          </a:p>
        </p:txBody>
      </p:sp>
      <p:sp>
        <p:nvSpPr>
          <p:cNvPr id="27" name="ZoneTexte 26">
            <a:extLst>
              <a:ext uri="{FF2B5EF4-FFF2-40B4-BE49-F238E27FC236}">
                <a16:creationId xmlns:a16="http://schemas.microsoft.com/office/drawing/2014/main" id="{03C62D0E-10DE-8544-B70C-40DB459FA3A0}"/>
              </a:ext>
            </a:extLst>
          </p:cNvPr>
          <p:cNvSpPr txBox="1"/>
          <p:nvPr/>
        </p:nvSpPr>
        <p:spPr>
          <a:xfrm rot="5400000">
            <a:off x="1081603" y="5338699"/>
            <a:ext cx="793807" cy="369332"/>
          </a:xfrm>
          <a:prstGeom prst="rect">
            <a:avLst/>
          </a:prstGeom>
          <a:noFill/>
        </p:spPr>
        <p:txBody>
          <a:bodyPr wrap="none" rtlCol="0">
            <a:spAutoFit/>
          </a:bodyPr>
          <a:lstStyle/>
          <a:p>
            <a:r>
              <a:rPr lang="fr-FR" dirty="0"/>
              <a:t>50 ans</a:t>
            </a:r>
          </a:p>
        </p:txBody>
      </p:sp>
      <p:sp>
        <p:nvSpPr>
          <p:cNvPr id="32" name="ZoneTexte 31">
            <a:extLst>
              <a:ext uri="{FF2B5EF4-FFF2-40B4-BE49-F238E27FC236}">
                <a16:creationId xmlns:a16="http://schemas.microsoft.com/office/drawing/2014/main" id="{4223FDF5-21A2-4443-93D6-B7A6EA9B69FA}"/>
              </a:ext>
            </a:extLst>
          </p:cNvPr>
          <p:cNvSpPr txBox="1"/>
          <p:nvPr/>
        </p:nvSpPr>
        <p:spPr>
          <a:xfrm rot="5400000">
            <a:off x="1871096" y="5334772"/>
            <a:ext cx="793807" cy="369332"/>
          </a:xfrm>
          <a:prstGeom prst="rect">
            <a:avLst/>
          </a:prstGeom>
          <a:noFill/>
        </p:spPr>
        <p:txBody>
          <a:bodyPr wrap="none" rtlCol="0">
            <a:spAutoFit/>
          </a:bodyPr>
          <a:lstStyle/>
          <a:p>
            <a:r>
              <a:rPr lang="fr-FR" dirty="0"/>
              <a:t>20 ans</a:t>
            </a:r>
          </a:p>
        </p:txBody>
      </p:sp>
      <p:sp>
        <p:nvSpPr>
          <p:cNvPr id="3" name="Rectangle 2">
            <a:extLst>
              <a:ext uri="{FF2B5EF4-FFF2-40B4-BE49-F238E27FC236}">
                <a16:creationId xmlns:a16="http://schemas.microsoft.com/office/drawing/2014/main" id="{44309EC0-7C1B-FE4E-8ACF-8742B930372E}"/>
              </a:ext>
            </a:extLst>
          </p:cNvPr>
          <p:cNvSpPr/>
          <p:nvPr/>
        </p:nvSpPr>
        <p:spPr>
          <a:xfrm>
            <a:off x="3795386" y="4564966"/>
            <a:ext cx="1202499" cy="126428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1AAA1287-894D-1D4C-999C-5F10847921C5}"/>
              </a:ext>
            </a:extLst>
          </p:cNvPr>
          <p:cNvCxnSpPr/>
          <p:nvPr/>
        </p:nvCxnSpPr>
        <p:spPr>
          <a:xfrm>
            <a:off x="3196877" y="1735981"/>
            <a:ext cx="1801008" cy="2828985"/>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1D057658-F48C-FB44-B404-F86384E90B2D}"/>
              </a:ext>
            </a:extLst>
          </p:cNvPr>
          <p:cNvCxnSpPr>
            <a:cxnSpLocks/>
            <a:stCxn id="19" idx="0"/>
          </p:cNvCxnSpPr>
          <p:nvPr/>
        </p:nvCxnSpPr>
        <p:spPr>
          <a:xfrm>
            <a:off x="521977" y="4436292"/>
            <a:ext cx="3305108" cy="1392961"/>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349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B0C315E-2840-1E41-B8BA-5BAA7EEDB436}"/>
              </a:ext>
            </a:extLst>
          </p:cNvPr>
          <p:cNvSpPr txBox="1"/>
          <p:nvPr/>
        </p:nvSpPr>
        <p:spPr>
          <a:xfrm>
            <a:off x="844056" y="1266094"/>
            <a:ext cx="7455887" cy="3622530"/>
          </a:xfrm>
          <a:prstGeom prst="rect">
            <a:avLst/>
          </a:prstGeom>
          <a:noFill/>
        </p:spPr>
        <p:txBody>
          <a:bodyPr wrap="none" rtlCol="0">
            <a:spAutoFit/>
          </a:bodyPr>
          <a:lstStyle/>
          <a:p>
            <a:pPr marL="342900" indent="-342900">
              <a:lnSpc>
                <a:spcPct val="300000"/>
              </a:lnSpc>
              <a:buFont typeface="+mj-lt"/>
              <a:buAutoNum type="arabicPeriod"/>
            </a:pPr>
            <a:r>
              <a:rPr lang="fr-FR" sz="2000" dirty="0"/>
              <a:t>La perturbation anthropique : CO</a:t>
            </a:r>
            <a:r>
              <a:rPr lang="fr-FR" sz="2000" baseline="-25000" dirty="0"/>
              <a:t>2</a:t>
            </a:r>
            <a:r>
              <a:rPr lang="fr-FR" sz="2000" dirty="0"/>
              <a:t>, effet de serre et réchauffement</a:t>
            </a:r>
          </a:p>
          <a:p>
            <a:pPr marL="342900" indent="-342900">
              <a:lnSpc>
                <a:spcPct val="300000"/>
              </a:lnSpc>
              <a:buFont typeface="+mj-lt"/>
              <a:buAutoNum type="arabicPeriod"/>
            </a:pPr>
            <a:r>
              <a:rPr lang="fr-FR" sz="2000" dirty="0">
                <a:solidFill>
                  <a:srgbClr val="FF0000"/>
                </a:solidFill>
              </a:rPr>
              <a:t>Ce qu’on peut calculer sur le 21</a:t>
            </a:r>
            <a:r>
              <a:rPr lang="fr-FR" sz="2000" baseline="30000" dirty="0">
                <a:solidFill>
                  <a:srgbClr val="FF0000"/>
                </a:solidFill>
              </a:rPr>
              <a:t>ème</a:t>
            </a:r>
            <a:r>
              <a:rPr lang="fr-FR" sz="2000" dirty="0">
                <a:solidFill>
                  <a:srgbClr val="FF0000"/>
                </a:solidFill>
              </a:rPr>
              <a:t> siècle, en particulier en France</a:t>
            </a:r>
          </a:p>
          <a:p>
            <a:pPr marL="342900" indent="-342900">
              <a:lnSpc>
                <a:spcPct val="300000"/>
              </a:lnSpc>
              <a:buFont typeface="+mj-lt"/>
              <a:buAutoNum type="arabicPeriod"/>
            </a:pPr>
            <a:r>
              <a:rPr lang="fr-FR" sz="2000" dirty="0"/>
              <a:t>La perspective géologique</a:t>
            </a:r>
          </a:p>
          <a:p>
            <a:pPr marL="342900" indent="-342900">
              <a:lnSpc>
                <a:spcPct val="300000"/>
              </a:lnSpc>
              <a:buFont typeface="+mj-lt"/>
              <a:buAutoNum type="arabicPeriod"/>
            </a:pPr>
            <a:r>
              <a:rPr lang="fr-FR" sz="2000" dirty="0"/>
              <a:t>Ce qu’on peut imaginer pour se faire peur</a:t>
            </a:r>
          </a:p>
        </p:txBody>
      </p:sp>
    </p:spTree>
    <p:extLst>
      <p:ext uri="{BB962C8B-B14F-4D97-AF65-F5344CB8AC3E}">
        <p14:creationId xmlns:p14="http://schemas.microsoft.com/office/powerpoint/2010/main" val="13477763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7"/>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4229</TotalTime>
  <Words>1853</Words>
  <Application>Microsoft Macintosh PowerPoint</Application>
  <PresentationFormat>Affichage à l'écran (4:3)</PresentationFormat>
  <Paragraphs>300</Paragraphs>
  <Slides>45</Slides>
  <Notes>13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45</vt:i4>
      </vt:variant>
    </vt:vector>
  </HeadingPairs>
  <TitlesOfParts>
    <vt:vector size="51" baseType="lpstr">
      <vt:lpstr>Arial</vt:lpstr>
      <vt:lpstr>Calibri</vt:lpstr>
      <vt:lpstr>Symbol</vt:lpstr>
      <vt:lpstr>Times</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LSCE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Didier Paillard</dc:creator>
  <cp:lastModifiedBy>Microsoft Office User</cp:lastModifiedBy>
  <cp:revision>178</cp:revision>
  <dcterms:created xsi:type="dcterms:W3CDTF">2019-04-29T08:33:35Z</dcterms:created>
  <dcterms:modified xsi:type="dcterms:W3CDTF">2021-06-06T19:04:38Z</dcterms:modified>
</cp:coreProperties>
</file>