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351" r:id="rId2"/>
    <p:sldId id="754" r:id="rId3"/>
    <p:sldId id="529" r:id="rId4"/>
    <p:sldId id="530" r:id="rId5"/>
    <p:sldId id="557" r:id="rId6"/>
    <p:sldId id="531" r:id="rId7"/>
    <p:sldId id="556" r:id="rId8"/>
    <p:sldId id="533" r:id="rId9"/>
    <p:sldId id="532" r:id="rId10"/>
    <p:sldId id="755" r:id="rId11"/>
    <p:sldId id="553" r:id="rId12"/>
    <p:sldId id="549" r:id="rId13"/>
    <p:sldId id="550" r:id="rId14"/>
    <p:sldId id="552" r:id="rId15"/>
    <p:sldId id="445" r:id="rId16"/>
    <p:sldId id="261" r:id="rId17"/>
    <p:sldId id="446" r:id="rId18"/>
    <p:sldId id="454" r:id="rId19"/>
    <p:sldId id="284" r:id="rId20"/>
    <p:sldId id="523" r:id="rId21"/>
    <p:sldId id="285" r:id="rId22"/>
    <p:sldId id="276" r:id="rId23"/>
    <p:sldId id="368" r:id="rId24"/>
    <p:sldId id="559" r:id="rId25"/>
    <p:sldId id="463" r:id="rId26"/>
    <p:sldId id="455" r:id="rId27"/>
    <p:sldId id="756" r:id="rId28"/>
    <p:sldId id="286" r:id="rId29"/>
    <p:sldId id="290" r:id="rId30"/>
    <p:sldId id="288" r:id="rId31"/>
    <p:sldId id="287" r:id="rId32"/>
    <p:sldId id="289" r:id="rId33"/>
    <p:sldId id="291" r:id="rId34"/>
    <p:sldId id="292" r:id="rId35"/>
    <p:sldId id="757" r:id="rId36"/>
    <p:sldId id="293" r:id="rId37"/>
    <p:sldId id="294" r:id="rId38"/>
    <p:sldId id="295" r:id="rId39"/>
    <p:sldId id="558" r:id="rId40"/>
    <p:sldId id="462" r:id="rId41"/>
    <p:sldId id="296" r:id="rId42"/>
    <p:sldId id="297" r:id="rId43"/>
    <p:sldId id="298" r:id="rId44"/>
    <p:sldId id="299" r:id="rId45"/>
    <p:sldId id="302" r:id="rId46"/>
    <p:sldId id="317" r:id="rId47"/>
    <p:sldId id="303" r:id="rId48"/>
    <p:sldId id="555" r:id="rId49"/>
    <p:sldId id="554" r:id="rId50"/>
    <p:sldId id="305" r:id="rId51"/>
    <p:sldId id="310" r:id="rId52"/>
    <p:sldId id="312" r:id="rId53"/>
    <p:sldId id="551" r:id="rId54"/>
    <p:sldId id="355" r:id="rId55"/>
    <p:sldId id="356" r:id="rId56"/>
    <p:sldId id="321" r:id="rId57"/>
    <p:sldId id="306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60" r:id="rId66"/>
    <p:sldId id="361" r:id="rId67"/>
    <p:sldId id="514" r:id="rId68"/>
    <p:sldId id="515" r:id="rId69"/>
    <p:sldId id="516" r:id="rId7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610"/>
    <p:restoredTop sz="94351"/>
  </p:normalViewPr>
  <p:slideViewPr>
    <p:cSldViewPr snapToGrid="0" snapToObjects="1">
      <p:cViewPr varScale="1">
        <p:scale>
          <a:sx n="153" d="100"/>
          <a:sy n="153" d="100"/>
        </p:scale>
        <p:origin x="168" y="1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69" d="100"/>
        <a:sy n="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6656167979003"/>
          <c:y val="3.63517890959833E-2"/>
          <c:w val="0.65676826281882195"/>
          <c:h val="0.53410337326511204"/>
        </c:manualLayout>
      </c:layout>
      <c:pieChart>
        <c:varyColors val="1"/>
        <c:ser>
          <c:idx val="0"/>
          <c:order val="0"/>
          <c:cat>
            <c:strRef>
              <c:f>Feuil1!$A$6:$A$9</c:f>
              <c:strCache>
                <c:ptCount val="4"/>
                <c:pt idx="0">
                  <c:v>wild birds</c:v>
                </c:pt>
                <c:pt idx="1">
                  <c:v>wild mammals</c:v>
                </c:pt>
                <c:pt idx="2">
                  <c:v>humans</c:v>
                </c:pt>
                <c:pt idx="3">
                  <c:v>livestock</c:v>
                </c:pt>
              </c:strCache>
            </c:strRef>
          </c:cat>
          <c:val>
            <c:numRef>
              <c:f>Feuil1!$B$6:$B$9</c:f>
              <c:numCache>
                <c:formatCode>General</c:formatCode>
                <c:ptCount val="4"/>
                <c:pt idx="0">
                  <c:v>2</c:v>
                </c:pt>
                <c:pt idx="1">
                  <c:v>7</c:v>
                </c:pt>
                <c:pt idx="2">
                  <c:v>60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C-F148-AC96-54BD7017F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4.3647594050743602E-2"/>
          <c:y val="0.55904938702282503"/>
          <c:w val="0.93414082809026799"/>
          <c:h val="0.34253538323532301"/>
        </c:manualLayout>
      </c:layout>
      <c:overlay val="0"/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41.emf"/><Relationship Id="rId1" Type="http://schemas.openxmlformats.org/officeDocument/2006/relationships/image" Target="../media/image100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image" Target="../media/image104.emf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068EE-709D-644D-B444-1B92F3DF8ABD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0C399-86C3-A34F-AB4F-55C693026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94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126A6-51F4-3C4F-8A3C-57B4033551EC}" type="slidenum">
              <a:rPr lang="fr-FR"/>
              <a:pPr/>
              <a:t>1</a:t>
            </a:fld>
            <a:endParaRPr lang="fr-FR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A63C68-913A-EB4D-A8C2-6659F2A426C0}" type="slidenum">
              <a:rPr lang="fr-FR" sz="1200"/>
              <a:pPr/>
              <a:t>21</a:t>
            </a:fld>
            <a:endParaRPr lang="fr-FR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F2074A-2567-F24A-80CE-D19BAD9D627A}" type="slidenum">
              <a:rPr lang="fr-FR" sz="1200"/>
              <a:pPr/>
              <a:t>22</a:t>
            </a:fld>
            <a:endParaRPr lang="fr-FR" sz="120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579977-5FEE-2040-8D1D-E65F8C4F7336}" type="slidenum">
              <a:rPr lang="fr-FR"/>
              <a:pPr/>
              <a:t>26</a:t>
            </a:fld>
            <a:endParaRPr lang="fr-FR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102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1DB467-B9C1-AB47-9287-3D119083A397}" type="slidenum">
              <a:rPr lang="fr-FR" sz="1200"/>
              <a:pPr/>
              <a:t>28</a:t>
            </a:fld>
            <a:endParaRPr lang="fr-FR" sz="1200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B271D-0C0E-8F45-B192-2E077228E96F}" type="slidenum">
              <a:rPr lang="fr-FR" sz="1200"/>
              <a:pPr/>
              <a:t>29</a:t>
            </a:fld>
            <a:endParaRPr lang="fr-FR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57D145-E4F1-5740-950E-CFB4B8814D53}" type="slidenum">
              <a:rPr lang="fr-FR" sz="1200"/>
              <a:pPr/>
              <a:t>30</a:t>
            </a:fld>
            <a:endParaRPr lang="fr-FR" sz="1200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F5097B-B3BC-A641-8F0F-44276E78DEB6}" type="slidenum">
              <a:rPr lang="fr-FR" sz="1200"/>
              <a:pPr/>
              <a:t>31</a:t>
            </a:fld>
            <a:endParaRPr lang="fr-FR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E4DA94-B82D-CF49-8827-F4607F5529AA}" type="slidenum">
              <a:rPr lang="fr-FR" sz="1200"/>
              <a:pPr/>
              <a:t>32</a:t>
            </a:fld>
            <a:endParaRPr lang="fr-FR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614F28-67BB-764C-AAFC-67B94513B302}" type="slidenum">
              <a:rPr lang="fr-FR" sz="1200"/>
              <a:pPr/>
              <a:t>33</a:t>
            </a:fld>
            <a:endParaRPr lang="fr-FR" sz="1200"/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DFF2DB-20C5-C546-8A12-08ADA77A751E}" type="slidenum">
              <a:rPr lang="fr-FR" sz="1200"/>
              <a:pPr/>
              <a:t>34</a:t>
            </a:fld>
            <a:endParaRPr lang="fr-FR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DFF2DB-20C5-C546-8A12-08ADA77A751E}" type="slidenum">
              <a:rPr lang="fr-FR" sz="1200"/>
              <a:pPr/>
              <a:t>11</a:t>
            </a:fld>
            <a:endParaRPr lang="fr-FR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945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8E6C01-8A05-EE4B-8A33-8573A1CFAA36}" type="slidenum">
              <a:rPr lang="fr-FR" sz="1200"/>
              <a:pPr/>
              <a:t>36</a:t>
            </a:fld>
            <a:endParaRPr lang="fr-FR" sz="1200"/>
          </a:p>
        </p:txBody>
      </p:sp>
      <p:sp>
        <p:nvSpPr>
          <p:cNvPr id="378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B1BC5255-22CB-084E-AA04-C5E57E0E9EEE}" type="slidenum">
              <a:rPr lang="fr-FR" smtClean="0"/>
              <a:pPr algn="r" eaLnBrk="1" hangingPunct="1">
                <a:defRPr/>
              </a:pPr>
              <a:t>36</a:t>
            </a:fld>
            <a:endParaRPr lang="fr-FR"/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ED8E88-032A-7A48-9F0F-B372F300B38D}" type="slidenum">
              <a:rPr lang="fr-FR" sz="1200"/>
              <a:pPr/>
              <a:t>37</a:t>
            </a:fld>
            <a:endParaRPr lang="fr-FR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8E789B-D045-084B-8815-3CAA77A1F9A1}" type="slidenum">
              <a:rPr lang="fr-FR" sz="1200"/>
              <a:pPr/>
              <a:t>41</a:t>
            </a:fld>
            <a:endParaRPr lang="fr-FR" sz="1200"/>
          </a:p>
        </p:txBody>
      </p:sp>
      <p:sp>
        <p:nvSpPr>
          <p:cNvPr id="3840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2B52EBB-1E66-E341-9957-0ECD08A0050E}" type="slidenum">
              <a:rPr lang="fr-FR" smtClean="0"/>
              <a:pPr algn="r" eaLnBrk="1" hangingPunct="1">
                <a:defRPr/>
              </a:pPr>
              <a:t>41</a:t>
            </a:fld>
            <a:endParaRPr lang="fr-FR"/>
          </a:p>
        </p:txBody>
      </p:sp>
      <p:sp>
        <p:nvSpPr>
          <p:cNvPr id="384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5AEDE-DD08-3348-9820-C415FEC0EBFF}" type="slidenum">
              <a:rPr lang="fr-FR" sz="1200"/>
              <a:pPr/>
              <a:t>43</a:t>
            </a:fld>
            <a:endParaRPr lang="fr-FR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358394-8F01-314D-9F1E-77E0C532542D}" type="slidenum">
              <a:rPr lang="fr-FR" sz="1200"/>
              <a:pPr/>
              <a:t>44</a:t>
            </a:fld>
            <a:endParaRPr lang="fr-FR" sz="1200"/>
          </a:p>
        </p:txBody>
      </p:sp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B406B3B6-A033-A44A-A427-A4CC1C056FC6}" type="slidenum">
              <a:rPr lang="fr-FR" smtClean="0"/>
              <a:pPr algn="r" eaLnBrk="1" hangingPunct="1">
                <a:defRPr/>
              </a:pPr>
              <a:t>44</a:t>
            </a:fld>
            <a:endParaRPr lang="fr-FR"/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CE239F-6DFB-8D41-85D6-A684094FDF37}" type="slidenum">
              <a:rPr lang="fr-FR" sz="1200"/>
              <a:pPr/>
              <a:t>45</a:t>
            </a:fld>
            <a:endParaRPr lang="fr-FR" sz="1200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36D50-DCB8-3C45-8E94-8FE84A1E8FFC}" type="slidenum">
              <a:rPr lang="fr-FR"/>
              <a:pPr/>
              <a:t>46</a:t>
            </a:fld>
            <a:endParaRPr lang="fr-FR"/>
          </a:p>
        </p:txBody>
      </p:sp>
      <p:sp>
        <p:nvSpPr>
          <p:cNvPr id="22528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87B1B7-42D0-6F46-AE9F-F9CC0A77AE25}" type="slidenum">
              <a:rPr lang="fr-FR" sz="1200"/>
              <a:pPr/>
              <a:t>47</a:t>
            </a:fld>
            <a:endParaRPr lang="fr-FR" sz="1200"/>
          </a:p>
        </p:txBody>
      </p:sp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187A14-8414-1A4A-97DA-893604580C5F}" type="slidenum">
              <a:rPr lang="fr-FR" sz="1200"/>
              <a:pPr/>
              <a:t>48</a:t>
            </a:fld>
            <a:endParaRPr lang="fr-FR" sz="120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997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52021C-5F8F-F145-A479-91875137D892}" type="slidenum">
              <a:rPr lang="fr-FR" sz="1200"/>
              <a:pPr/>
              <a:t>50</a:t>
            </a:fld>
            <a:endParaRPr lang="fr-FR" sz="1200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E86A5-0138-0540-91FD-B677BD1DFEE5}" type="slidenum">
              <a:rPr lang="fr-FR"/>
              <a:pPr/>
              <a:t>12</a:t>
            </a:fld>
            <a:endParaRPr lang="fr-FR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9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30B56-94E2-B64D-BA68-6429A5AC3E78}" type="slidenum">
              <a:rPr lang="fr-FR"/>
              <a:pPr/>
              <a:t>51</a:t>
            </a:fld>
            <a:endParaRPr lang="fr-FR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C001E-403F-104C-A9F2-AC62E52AC4C0}" type="slidenum">
              <a:rPr lang="en-US"/>
              <a:pPr/>
              <a:t>54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BFBA6A-6CDA-AE4B-ABFB-C927EA75AA56}" type="slidenum">
              <a:rPr lang="en-US"/>
              <a:pPr/>
              <a:t>55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3984D0-5436-9E44-9A52-60FF42F0B4BD}" type="slidenum">
              <a:rPr lang="fr-FR" sz="1200"/>
              <a:pPr/>
              <a:t>56</a:t>
            </a:fld>
            <a:endParaRPr lang="fr-FR" sz="120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B6C183-677E-6145-AC5F-CC914CE11FCD}" type="slidenum">
              <a:rPr lang="fr-FR" sz="1200"/>
              <a:pPr/>
              <a:t>57</a:t>
            </a:fld>
            <a:endParaRPr lang="fr-FR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D674A-697C-F040-986B-E152D4CBD742}" type="slidenum">
              <a:rPr lang="fr-FR"/>
              <a:pPr/>
              <a:t>65</a:t>
            </a:fld>
            <a:endParaRPr lang="fr-FR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7750C-0768-234C-BF27-9E872D613F28}" type="slidenum">
              <a:rPr lang="fr-FR"/>
              <a:pPr/>
              <a:t>66</a:t>
            </a:fld>
            <a:endParaRPr lang="fr-FR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01E04-4B3B-7C4E-A667-B90ACD2CB8EC}" type="slidenum">
              <a:rPr lang="fr-FR"/>
              <a:pPr/>
              <a:t>67</a:t>
            </a:fld>
            <a:endParaRPr lang="fr-FR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527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024A1F-CE1B-9947-BE5F-A9B548A1494B}" type="slidenum">
              <a:rPr lang="fr-FR"/>
              <a:pPr/>
              <a:t>68</a:t>
            </a:fld>
            <a:endParaRPr lang="fr-FR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926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3308C-8818-7647-9521-E955CB339EC7}" type="slidenum">
              <a:rPr lang="fr-FR"/>
              <a:pPr/>
              <a:t>69</a:t>
            </a:fld>
            <a:endParaRPr lang="fr-FR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50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D9263-A594-2142-B5E9-A3CD91335963}" type="slidenum">
              <a:rPr lang="fr-FR"/>
              <a:pPr/>
              <a:t>15</a:t>
            </a:fld>
            <a:endParaRPr lang="fr-FR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3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ABE79-2CFF-3043-80C4-EF88051BB720}" type="slidenum">
              <a:rPr lang="fr-FR"/>
              <a:pPr/>
              <a:t>16</a:t>
            </a:fld>
            <a:endParaRPr lang="fr-FR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D9263-A594-2142-B5E9-A3CD91335963}" type="slidenum">
              <a:rPr lang="fr-FR"/>
              <a:pPr/>
              <a:t>17</a:t>
            </a:fld>
            <a:endParaRPr lang="fr-FR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9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B2B10-A28B-2D4E-AA9B-A0DF3E2BC766}" type="slidenum">
              <a:rPr lang="fr-FR"/>
              <a:pPr/>
              <a:t>18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0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E4958E-640D-FF47-8B5A-0A8C437D8483}" type="slidenum">
              <a:rPr lang="fr-FR" sz="1200"/>
              <a:pPr/>
              <a:t>19</a:t>
            </a:fld>
            <a:endParaRPr lang="fr-FR" sz="1200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901ED-66D2-8A4E-B447-1C9BF1E9179E}" type="slidenum">
              <a:rPr lang="fr-FR"/>
              <a:pPr/>
              <a:t>20</a:t>
            </a:fld>
            <a:endParaRPr lang="fr-FR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9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19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17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49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74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14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97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00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91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7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69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7908C-89DC-6D48-A7E8-9CB223CB9E71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A8C54-BAA4-E345-BF56-6F1528E4C1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23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3.xml"/><Relationship Id="rId7" Type="http://schemas.openxmlformats.org/officeDocument/2006/relationships/image" Target="../media/image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tif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37.png"/><Relationship Id="rId4" Type="http://schemas.openxmlformats.org/officeDocument/2006/relationships/image" Target="../media/image34.emf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2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emf"/><Relationship Id="rId5" Type="http://schemas.openxmlformats.org/officeDocument/2006/relationships/image" Target="../media/image3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5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1.emf"/><Relationship Id="rId4" Type="http://schemas.openxmlformats.org/officeDocument/2006/relationships/oleObject" Target="../embeddings/oleObject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03.e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1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02.emf"/><Relationship Id="rId5" Type="http://schemas.openxmlformats.org/officeDocument/2006/relationships/image" Target="../media/image100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01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08.e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05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07.emf"/><Relationship Id="rId5" Type="http://schemas.openxmlformats.org/officeDocument/2006/relationships/image" Target="../media/image104.emf"/><Relationship Id="rId15" Type="http://schemas.openxmlformats.org/officeDocument/2006/relationships/image" Target="../media/image109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06.emf"/><Relationship Id="rId14" Type="http://schemas.openxmlformats.org/officeDocument/2006/relationships/oleObject" Target="../embeddings/oleObject18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114.e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11.e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113.emf"/><Relationship Id="rId5" Type="http://schemas.openxmlformats.org/officeDocument/2006/relationships/image" Target="../media/image110.emf"/><Relationship Id="rId15" Type="http://schemas.openxmlformats.org/officeDocument/2006/relationships/image" Target="../media/image115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12.emf"/><Relationship Id="rId14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37166" y="491129"/>
            <a:ext cx="706966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3200" i="1" dirty="0" err="1"/>
              <a:t>EcoClim</a:t>
            </a:r>
            <a:r>
              <a:rPr lang="fr-FR" sz="3200" i="1" dirty="0"/>
              <a:t> – 2021</a:t>
            </a:r>
          </a:p>
          <a:p>
            <a:pPr algn="ctr"/>
            <a:endParaRPr lang="fr-FR" sz="2000" i="1" dirty="0"/>
          </a:p>
          <a:p>
            <a:pPr algn="ctr"/>
            <a:endParaRPr lang="fr-FR" sz="2000" dirty="0"/>
          </a:p>
          <a:p>
            <a:pPr algn="ctr"/>
            <a:r>
              <a:rPr lang="fr-FR" sz="4400" b="1" dirty="0"/>
              <a:t>Les variations climatiques passées de la Terre</a:t>
            </a:r>
          </a:p>
          <a:p>
            <a:pPr algn="ctr"/>
            <a:endParaRPr lang="fr-FR" sz="4000" dirty="0"/>
          </a:p>
          <a:p>
            <a:pPr algn="ctr"/>
            <a:r>
              <a:rPr lang="fr-FR" sz="3600" dirty="0"/>
              <a:t>D. Paillard</a:t>
            </a:r>
          </a:p>
          <a:p>
            <a:pPr algn="ctr"/>
            <a:r>
              <a:rPr lang="fr-FR" sz="3600" dirty="0"/>
              <a:t>LSCE - IPSL</a:t>
            </a:r>
          </a:p>
          <a:p>
            <a:pPr algn="ctr"/>
            <a:endParaRPr lang="fr-FR" sz="3600" dirty="0"/>
          </a:p>
          <a:p>
            <a:pPr algn="ctr"/>
            <a:r>
              <a:rPr lang="fr-FR" sz="2800" i="1" dirty="0" err="1"/>
              <a:t>didier.paillard@lsce.ipsl.fr</a:t>
            </a:r>
            <a:endParaRPr lang="fr-FR" sz="2800" i="1" dirty="0"/>
          </a:p>
        </p:txBody>
      </p:sp>
      <p:pic>
        <p:nvPicPr>
          <p:cNvPr id="3" name="Picture 3" descr="F:\Users\ncaud\Documents utiles\logos\Logo_LSCE.jpg">
            <a:extLst>
              <a:ext uri="{FF2B5EF4-FFF2-40B4-BE49-F238E27FC236}">
                <a16:creationId xmlns:a16="http://schemas.microsoft.com/office/drawing/2014/main" id="{B071C394-74D3-3742-9058-FA1CFE61E0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65" y="5873194"/>
            <a:ext cx="1224345" cy="90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:\Users\ncaud\Documents utiles\logos\IPSLVertical_couleur.jpg">
            <a:extLst>
              <a:ext uri="{FF2B5EF4-FFF2-40B4-BE49-F238E27FC236}">
                <a16:creationId xmlns:a16="http://schemas.microsoft.com/office/drawing/2014/main" id="{7E94D40F-9A6C-2943-B946-26430E20448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61" y="5817581"/>
            <a:ext cx="1224344" cy="104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:\Users\ncaud\Documents utiles\logos\CEA_logotype.jpg">
            <a:extLst>
              <a:ext uri="{FF2B5EF4-FFF2-40B4-BE49-F238E27FC236}">
                <a16:creationId xmlns:a16="http://schemas.microsoft.com/office/drawing/2014/main" id="{14EE01B7-9180-9246-95EF-47DA80218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8" y="6069729"/>
            <a:ext cx="72548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Users\ncaud\Documents utiles\logos\CNRSfr-grand.jpg">
            <a:extLst>
              <a:ext uri="{FF2B5EF4-FFF2-40B4-BE49-F238E27FC236}">
                <a16:creationId xmlns:a16="http://schemas.microsoft.com/office/drawing/2014/main" id="{667F9E63-D6A8-7B4B-A865-C52D6951B47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73" y="6076872"/>
            <a:ext cx="577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1F34F5-8A2C-9C4E-80E1-AC54FD893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8486" y="6069729"/>
            <a:ext cx="1232406" cy="5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9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B0C315E-2840-1E41-B8BA-5BAA7EEDB436}"/>
              </a:ext>
            </a:extLst>
          </p:cNvPr>
          <p:cNvSpPr txBox="1"/>
          <p:nvPr/>
        </p:nvSpPr>
        <p:spPr>
          <a:xfrm>
            <a:off x="1413096" y="1011034"/>
            <a:ext cx="2393604" cy="4328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climat ?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>
                <a:solidFill>
                  <a:srgbClr val="FF0000"/>
                </a:solidFill>
              </a:rPr>
              <a:t>Le Quaternaire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Cénozoïque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Et avant…</a:t>
            </a:r>
          </a:p>
        </p:txBody>
      </p:sp>
    </p:spTree>
    <p:extLst>
      <p:ext uri="{BB962C8B-B14F-4D97-AF65-F5344CB8AC3E}">
        <p14:creationId xmlns:p14="http://schemas.microsoft.com/office/powerpoint/2010/main" val="324066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30300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22" name="Oval 4"/>
          <p:cNvSpPr>
            <a:spLocks noChangeArrowheads="1"/>
          </p:cNvSpPr>
          <p:nvPr/>
        </p:nvSpPr>
        <p:spPr bwMode="auto">
          <a:xfrm>
            <a:off x="8348663" y="2728913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3" name="Oval 5"/>
          <p:cNvSpPr>
            <a:spLocks noChangeArrowheads="1"/>
          </p:cNvSpPr>
          <p:nvPr/>
        </p:nvSpPr>
        <p:spPr bwMode="auto">
          <a:xfrm>
            <a:off x="8348663" y="2528888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4" name="Oval 6"/>
          <p:cNvSpPr>
            <a:spLocks noChangeArrowheads="1"/>
          </p:cNvSpPr>
          <p:nvPr/>
        </p:nvSpPr>
        <p:spPr bwMode="auto">
          <a:xfrm>
            <a:off x="8348663" y="2286000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5" name="Rectangle 7"/>
          <p:cNvSpPr>
            <a:spLocks noChangeArrowheads="1"/>
          </p:cNvSpPr>
          <p:nvPr/>
        </p:nvSpPr>
        <p:spPr bwMode="auto">
          <a:xfrm>
            <a:off x="8158163" y="2695575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26" name="Rectangle 8"/>
          <p:cNvSpPr>
            <a:spLocks noChangeArrowheads="1"/>
          </p:cNvSpPr>
          <p:nvPr/>
        </p:nvSpPr>
        <p:spPr bwMode="auto">
          <a:xfrm>
            <a:off x="8153400" y="25146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27" name="Text Box 9"/>
          <p:cNvSpPr txBox="1">
            <a:spLocks noChangeArrowheads="1"/>
          </p:cNvSpPr>
          <p:nvPr/>
        </p:nvSpPr>
        <p:spPr bwMode="auto">
          <a:xfrm>
            <a:off x="7891463" y="26289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2050</a:t>
            </a:r>
          </a:p>
        </p:txBody>
      </p:sp>
      <p:sp>
        <p:nvSpPr>
          <p:cNvPr id="389128" name="Text Box 10"/>
          <p:cNvSpPr txBox="1">
            <a:spLocks noChangeArrowheads="1"/>
          </p:cNvSpPr>
          <p:nvPr/>
        </p:nvSpPr>
        <p:spPr bwMode="auto">
          <a:xfrm>
            <a:off x="7886700" y="2392363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2100</a:t>
            </a:r>
          </a:p>
        </p:txBody>
      </p:sp>
      <p:sp>
        <p:nvSpPr>
          <p:cNvPr id="389129" name="Text Box 11"/>
          <p:cNvSpPr txBox="1">
            <a:spLocks noChangeArrowheads="1"/>
          </p:cNvSpPr>
          <p:nvPr/>
        </p:nvSpPr>
        <p:spPr bwMode="auto">
          <a:xfrm>
            <a:off x="7891463" y="21336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2500</a:t>
            </a:r>
          </a:p>
        </p:txBody>
      </p:sp>
      <p:sp>
        <p:nvSpPr>
          <p:cNvPr id="389130" name="Text Box 12"/>
          <p:cNvSpPr txBox="1">
            <a:spLocks noChangeArrowheads="1"/>
          </p:cNvSpPr>
          <p:nvPr/>
        </p:nvSpPr>
        <p:spPr bwMode="auto">
          <a:xfrm>
            <a:off x="5105400" y="23622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Greenland</a:t>
            </a:r>
          </a:p>
        </p:txBody>
      </p:sp>
      <p:sp>
        <p:nvSpPr>
          <p:cNvPr id="389131" name="Line 13"/>
          <p:cNvSpPr>
            <a:spLocks noChangeShapeType="1"/>
          </p:cNvSpPr>
          <p:nvPr/>
        </p:nvSpPr>
        <p:spPr bwMode="auto">
          <a:xfrm flipH="1">
            <a:off x="4705350" y="2547938"/>
            <a:ext cx="457200" cy="195262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2" name="Text Box 14"/>
          <p:cNvSpPr txBox="1">
            <a:spLocks noChangeArrowheads="1"/>
          </p:cNvSpPr>
          <p:nvPr/>
        </p:nvSpPr>
        <p:spPr bwMode="auto">
          <a:xfrm>
            <a:off x="3943350" y="1873250"/>
            <a:ext cx="1096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Antarctica</a:t>
            </a:r>
          </a:p>
        </p:txBody>
      </p:sp>
      <p:sp>
        <p:nvSpPr>
          <p:cNvPr id="389133" name="Line 15"/>
          <p:cNvSpPr>
            <a:spLocks noChangeShapeType="1"/>
          </p:cNvSpPr>
          <p:nvPr/>
        </p:nvSpPr>
        <p:spPr bwMode="auto">
          <a:xfrm flipH="1">
            <a:off x="3098800" y="2057400"/>
            <a:ext cx="863600" cy="309563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4" name="Line 16"/>
          <p:cNvSpPr>
            <a:spLocks noChangeShapeType="1"/>
          </p:cNvSpPr>
          <p:nvPr/>
        </p:nvSpPr>
        <p:spPr bwMode="auto">
          <a:xfrm flipH="1">
            <a:off x="3606800" y="2133600"/>
            <a:ext cx="381000" cy="304800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5" name="Rectangle 17"/>
          <p:cNvSpPr>
            <a:spLocks noChangeArrowheads="1"/>
          </p:cNvSpPr>
          <p:nvPr/>
        </p:nvSpPr>
        <p:spPr bwMode="auto">
          <a:xfrm>
            <a:off x="3257550" y="5181600"/>
            <a:ext cx="3977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ja-JP" sz="2800" dirty="0"/>
              <a:t>3</a:t>
            </a:r>
            <a:r>
              <a:rPr lang="fr-FR" altLang="ja-JP" sz="2800" baseline="30000" dirty="0"/>
              <a:t>e</a:t>
            </a:r>
            <a:r>
              <a:rPr lang="fr-FR" altLang="ja-JP" sz="2800" dirty="0"/>
              <a:t> millénaire: + 2 – 5 ?? °C</a:t>
            </a:r>
            <a:endParaRPr lang="fr-FR" sz="2800" dirty="0"/>
          </a:p>
        </p:txBody>
      </p:sp>
      <p:sp>
        <p:nvSpPr>
          <p:cNvPr id="389137" name="Line 19"/>
          <p:cNvSpPr>
            <a:spLocks noChangeShapeType="1"/>
          </p:cNvSpPr>
          <p:nvPr/>
        </p:nvSpPr>
        <p:spPr bwMode="auto">
          <a:xfrm flipH="1">
            <a:off x="4724399" y="2528888"/>
            <a:ext cx="3624263" cy="2652712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Une petite histoire du climat</a:t>
            </a:r>
          </a:p>
        </p:txBody>
      </p:sp>
    </p:spTree>
    <p:extLst>
      <p:ext uri="{BB962C8B-B14F-4D97-AF65-F5344CB8AC3E}">
        <p14:creationId xmlns:p14="http://schemas.microsoft.com/office/powerpoint/2010/main" val="263773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925" y="1295400"/>
            <a:ext cx="40798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155950"/>
            <a:ext cx="40290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129161" y="914400"/>
            <a:ext cx="38624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dirty="0">
                <a:latin typeface="Times" charset="0"/>
              </a:rPr>
              <a:t>Baisse du </a:t>
            </a:r>
            <a:r>
              <a:rPr lang="fr-FR" sz="2000" dirty="0" err="1">
                <a:latin typeface="Times" charset="0"/>
              </a:rPr>
              <a:t>niveu</a:t>
            </a:r>
            <a:r>
              <a:rPr lang="fr-FR" sz="2000" dirty="0">
                <a:latin typeface="Times" charset="0"/>
              </a:rPr>
              <a:t> marin (</a:t>
            </a:r>
            <a:r>
              <a:rPr lang="fr-FR" altLang="ja-JP" sz="2000" dirty="0">
                <a:latin typeface="Times" charset="0"/>
              </a:rPr>
              <a:t>~ </a:t>
            </a:r>
            <a:r>
              <a:rPr lang="fr-FR" sz="2000" dirty="0">
                <a:latin typeface="Times" charset="0"/>
              </a:rPr>
              <a:t>-120 m)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28600" y="1752600"/>
            <a:ext cx="441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000" dirty="0">
                <a:latin typeface="Times" charset="0"/>
              </a:rPr>
              <a:t>Calottes de glace de l’hémisphère nord</a:t>
            </a:r>
          </a:p>
        </p:txBody>
      </p:sp>
      <p:sp>
        <p:nvSpPr>
          <p:cNvPr id="9" name="Text Box 1032"/>
          <p:cNvSpPr txBox="1">
            <a:spLocks noChangeArrowheads="1"/>
          </p:cNvSpPr>
          <p:nvPr/>
        </p:nvSpPr>
        <p:spPr bwMode="auto">
          <a:xfrm>
            <a:off x="533400" y="304800"/>
            <a:ext cx="7924800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/>
              <a:t>Le dernier maximum glaciaire :  environ </a:t>
            </a:r>
            <a:r>
              <a:rPr lang="fr-FR" altLang="ja-JP" sz="2400" dirty="0"/>
              <a:t>4°C plus froid</a:t>
            </a:r>
            <a:endParaRPr lang="fr-FR" sz="2400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86" y="2165736"/>
            <a:ext cx="4250027" cy="446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22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929" y="2896801"/>
            <a:ext cx="4445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837917" y="6097201"/>
            <a:ext cx="1601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latin typeface="Times New Roman" charset="0"/>
              </a:rPr>
              <a:t>Grotte </a:t>
            </a:r>
            <a:r>
              <a:rPr lang="fr-FR" dirty="0" err="1">
                <a:latin typeface="Times New Roman" charset="0"/>
              </a:rPr>
              <a:t>Cosquer</a:t>
            </a:r>
            <a:endParaRPr lang="fr-FR" dirty="0">
              <a:latin typeface="Times New Roman" charset="0"/>
            </a:endParaRPr>
          </a:p>
        </p:txBody>
      </p:sp>
      <p:sp>
        <p:nvSpPr>
          <p:cNvPr id="6" name="Rectangle 1028"/>
          <p:cNvSpPr>
            <a:spLocks noChangeArrowheads="1"/>
          </p:cNvSpPr>
          <p:nvPr/>
        </p:nvSpPr>
        <p:spPr bwMode="auto">
          <a:xfrm>
            <a:off x="1788652" y="4132826"/>
            <a:ext cx="2097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  <a:latin typeface="Times" charset="0"/>
              </a:rPr>
              <a:t>La grotte est large de 60 m</a:t>
            </a:r>
          </a:p>
          <a:p>
            <a:r>
              <a:rPr lang="fr-FR" sz="1200" dirty="0">
                <a:solidFill>
                  <a:schemeClr val="accent2"/>
                </a:solidFill>
                <a:latin typeface="Times" charset="0"/>
              </a:rPr>
              <a:t>Et longue de + de 100 m avec des parties immergées.</a:t>
            </a:r>
          </a:p>
        </p:txBody>
      </p:sp>
      <p:sp>
        <p:nvSpPr>
          <p:cNvPr id="7" name="Rectangle 1029"/>
          <p:cNvSpPr>
            <a:spLocks noChangeArrowheads="1"/>
          </p:cNvSpPr>
          <p:nvPr/>
        </p:nvSpPr>
        <p:spPr bwMode="auto">
          <a:xfrm>
            <a:off x="2089150" y="5486400"/>
            <a:ext cx="14408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  <a:latin typeface="Times" charset="0"/>
              </a:rPr>
              <a:t>Galerie immergée</a:t>
            </a:r>
          </a:p>
          <a:p>
            <a:r>
              <a:rPr lang="fr-FR" sz="1200" dirty="0">
                <a:solidFill>
                  <a:schemeClr val="accent2"/>
                </a:solidFill>
                <a:latin typeface="Times" charset="0"/>
              </a:rPr>
              <a:t>de 175 m de long</a:t>
            </a:r>
          </a:p>
        </p:txBody>
      </p:sp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228600" y="5715000"/>
            <a:ext cx="1133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  <a:latin typeface="Times" charset="0"/>
              </a:rPr>
              <a:t>Entrée à -37 m</a:t>
            </a:r>
          </a:p>
        </p:txBody>
      </p:sp>
      <p:sp>
        <p:nvSpPr>
          <p:cNvPr id="9" name="Rectangle 1031"/>
          <p:cNvSpPr>
            <a:spLocks noChangeArrowheads="1"/>
          </p:cNvSpPr>
          <p:nvPr/>
        </p:nvSpPr>
        <p:spPr bwMode="auto">
          <a:xfrm>
            <a:off x="228600" y="6461919"/>
            <a:ext cx="3959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Times New Roman" charset="0"/>
              </a:rPr>
              <a:t>http://</a:t>
            </a:r>
            <a:r>
              <a:rPr lang="fr-FR" sz="1200" dirty="0" err="1">
                <a:solidFill>
                  <a:srgbClr val="000000"/>
                </a:solidFill>
                <a:latin typeface="Times New Roman" charset="0"/>
              </a:rPr>
              <a:t>www.culture.gouv.fr</a:t>
            </a:r>
            <a:r>
              <a:rPr lang="fr-FR" sz="1200" dirty="0">
                <a:solidFill>
                  <a:srgbClr val="000000"/>
                </a:solidFill>
                <a:latin typeface="Times New Roman" charset="0"/>
              </a:rPr>
              <a:t>/culture/</a:t>
            </a:r>
            <a:r>
              <a:rPr lang="fr-FR" sz="1200" dirty="0" err="1">
                <a:solidFill>
                  <a:srgbClr val="000000"/>
                </a:solidFill>
                <a:latin typeface="Times New Roman" charset="0"/>
              </a:rPr>
              <a:t>archeosm</a:t>
            </a:r>
            <a:r>
              <a:rPr lang="fr-FR" sz="1200" dirty="0">
                <a:solidFill>
                  <a:srgbClr val="000000"/>
                </a:solidFill>
                <a:latin typeface="Times New Roman" charset="0"/>
              </a:rPr>
              <a:t>/</a:t>
            </a:r>
            <a:r>
              <a:rPr lang="fr-FR" sz="1200" dirty="0" err="1">
                <a:solidFill>
                  <a:srgbClr val="000000"/>
                </a:solidFill>
                <a:latin typeface="Times New Roman" charset="0"/>
              </a:rPr>
              <a:t>fr</a:t>
            </a:r>
            <a:r>
              <a:rPr lang="fr-FR" sz="1200" dirty="0">
                <a:solidFill>
                  <a:srgbClr val="000000"/>
                </a:solidFill>
                <a:latin typeface="Times New Roman" charset="0"/>
              </a:rPr>
              <a:t>/fr-cosqu2.htm</a:t>
            </a:r>
          </a:p>
        </p:txBody>
      </p:sp>
      <p:pic>
        <p:nvPicPr>
          <p:cNvPr id="11" name="Picture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4114800" cy="3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1035"/>
          <p:cNvSpPr>
            <a:spLocks noChangeShapeType="1"/>
          </p:cNvSpPr>
          <p:nvPr/>
        </p:nvSpPr>
        <p:spPr bwMode="auto">
          <a:xfrm flipH="1">
            <a:off x="3886200" y="3886200"/>
            <a:ext cx="1752600" cy="914400"/>
          </a:xfrm>
          <a:prstGeom prst="line">
            <a:avLst/>
          </a:prstGeom>
          <a:noFill/>
          <a:ln w="762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7315200" y="4114800"/>
            <a:ext cx="1692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>
                <a:latin typeface="Times New Roman" charset="0"/>
              </a:rPr>
              <a:t>© </a:t>
            </a:r>
            <a:r>
              <a:rPr lang="fr-FR" sz="1200">
                <a:solidFill>
                  <a:srgbClr val="000000"/>
                </a:solidFill>
                <a:latin typeface="Times New Roman" charset="0"/>
              </a:rPr>
              <a:t>A. Chené, CCJ/CNRS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58" y="4451366"/>
            <a:ext cx="1298459" cy="1950736"/>
          </a:xfrm>
          <a:prstGeom prst="rect">
            <a:avLst/>
          </a:prstGeom>
        </p:spPr>
      </p:pic>
      <p:sp>
        <p:nvSpPr>
          <p:cNvPr id="14" name="Text Box 1027"/>
          <p:cNvSpPr txBox="1">
            <a:spLocks noChangeArrowheads="1"/>
          </p:cNvSpPr>
          <p:nvPr/>
        </p:nvSpPr>
        <p:spPr bwMode="auto">
          <a:xfrm>
            <a:off x="5754432" y="5145567"/>
            <a:ext cx="1949283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dirty="0">
                <a:latin typeface="Times New Roman" charset="0"/>
              </a:rPr>
              <a:t>Grand Pingouin</a:t>
            </a:r>
          </a:p>
          <a:p>
            <a:pPr algn="r"/>
            <a:r>
              <a:rPr lang="fr-FR" dirty="0">
                <a:latin typeface="Times New Roman" charset="0"/>
              </a:rPr>
              <a:t>Great </a:t>
            </a:r>
            <a:r>
              <a:rPr lang="fr-FR" dirty="0" err="1">
                <a:latin typeface="Times New Roman" charset="0"/>
              </a:rPr>
              <a:t>Auk</a:t>
            </a:r>
            <a:endParaRPr lang="fr-FR" dirty="0">
              <a:latin typeface="Times New Roman" charset="0"/>
            </a:endParaRPr>
          </a:p>
          <a:p>
            <a:pPr algn="r"/>
            <a:r>
              <a:rPr lang="fr-FR" sz="1100" dirty="0">
                <a:latin typeface="Times New Roman" charset="0"/>
              </a:rPr>
              <a:t>(éteint au XIX</a:t>
            </a:r>
            <a:r>
              <a:rPr lang="fr-FR" sz="1100" baseline="30000" dirty="0">
                <a:latin typeface="Times New Roman" charset="0"/>
              </a:rPr>
              <a:t>e</a:t>
            </a:r>
            <a:r>
              <a:rPr lang="fr-FR" sz="1100" dirty="0">
                <a:latin typeface="Times New Roman" charset="0"/>
              </a:rPr>
              <a:t> siècle)</a:t>
            </a:r>
          </a:p>
        </p:txBody>
      </p:sp>
      <p:sp>
        <p:nvSpPr>
          <p:cNvPr id="15" name="Text Box 1032"/>
          <p:cNvSpPr txBox="1">
            <a:spLocks noChangeArrowheads="1"/>
          </p:cNvSpPr>
          <p:nvPr/>
        </p:nvSpPr>
        <p:spPr bwMode="auto">
          <a:xfrm>
            <a:off x="533400" y="304800"/>
            <a:ext cx="7924800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/>
              <a:t>Le dernier maximum glaciaire :  environ </a:t>
            </a:r>
            <a:r>
              <a:rPr lang="fr-FR" altLang="ja-JP" sz="2400" dirty="0"/>
              <a:t>4°C plus froid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5309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59280"/>
            <a:ext cx="5295900" cy="4236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278" y="1233311"/>
            <a:ext cx="3810000" cy="482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36167" y="1726634"/>
            <a:ext cx="314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Mesolithic</a:t>
            </a:r>
            <a:r>
              <a:rPr lang="fr-FR" sz="1400" dirty="0"/>
              <a:t> </a:t>
            </a:r>
            <a:r>
              <a:rPr lang="fr-FR" sz="1400" dirty="0" err="1"/>
              <a:t>harpoon</a:t>
            </a:r>
            <a:r>
              <a:rPr lang="fr-FR" sz="1400" dirty="0"/>
              <a:t> point </a:t>
            </a:r>
            <a:r>
              <a:rPr lang="fr-FR" sz="1400" dirty="0" err="1"/>
              <a:t>found</a:t>
            </a:r>
            <a:r>
              <a:rPr lang="fr-FR" sz="1400" dirty="0"/>
              <a:t> in the </a:t>
            </a:r>
            <a:r>
              <a:rPr lang="fr-FR" sz="1400" dirty="0" err="1"/>
              <a:t>North</a:t>
            </a:r>
            <a:r>
              <a:rPr lang="fr-FR" sz="1400" dirty="0"/>
              <a:t> </a:t>
            </a:r>
            <a:r>
              <a:rPr lang="fr-FR" sz="1400" dirty="0" err="1"/>
              <a:t>Sea</a:t>
            </a:r>
            <a:r>
              <a:rPr lang="fr-FR" sz="1400" dirty="0"/>
              <a:t> by the </a:t>
            </a:r>
            <a:r>
              <a:rPr lang="fr-FR" sz="1400" dirty="0" err="1"/>
              <a:t>ship</a:t>
            </a:r>
            <a:r>
              <a:rPr lang="fr-FR" sz="1400" dirty="0"/>
              <a:t> </a:t>
            </a:r>
            <a:r>
              <a:rPr lang="fr-FR" sz="1400" dirty="0" err="1"/>
              <a:t>Colinda</a:t>
            </a:r>
            <a:r>
              <a:rPr lang="fr-FR" sz="1400" dirty="0"/>
              <a:t> in 1931.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944" y="3344334"/>
            <a:ext cx="2681111" cy="134055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61944" y="4945944"/>
            <a:ext cx="2589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 </a:t>
            </a:r>
            <a:r>
              <a:rPr lang="fr-FR" sz="1400" dirty="0" err="1"/>
              <a:t>Mesolithic-age</a:t>
            </a:r>
            <a:r>
              <a:rPr lang="fr-FR" sz="1400" dirty="0"/>
              <a:t> artefact, made </a:t>
            </a:r>
            <a:r>
              <a:rPr lang="fr-FR" sz="1400" dirty="0" err="1"/>
              <a:t>from</a:t>
            </a:r>
            <a:r>
              <a:rPr lang="fr-FR" sz="1400" dirty="0"/>
              <a:t> the </a:t>
            </a:r>
            <a:r>
              <a:rPr lang="fr-FR" sz="1400" dirty="0" err="1"/>
              <a:t>antler</a:t>
            </a:r>
            <a:r>
              <a:rPr lang="fr-FR" sz="1400" dirty="0"/>
              <a:t> of a </a:t>
            </a:r>
            <a:r>
              <a:rPr lang="fr-FR" sz="1400" dirty="0" err="1"/>
              <a:t>red</a:t>
            </a:r>
            <a:r>
              <a:rPr lang="fr-FR" sz="1400" dirty="0"/>
              <a:t> </a:t>
            </a:r>
            <a:r>
              <a:rPr lang="fr-FR" sz="1400" dirty="0" err="1"/>
              <a:t>deer</a:t>
            </a:r>
            <a:r>
              <a:rPr lang="fr-FR" sz="1400" dirty="0"/>
              <a:t>, </a:t>
            </a:r>
            <a:r>
              <a:rPr lang="fr-FR" sz="1400" dirty="0" err="1"/>
              <a:t>trawled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</a:t>
            </a:r>
            <a:r>
              <a:rPr lang="fr-FR" sz="1400" dirty="0" err="1"/>
              <a:t>bottom</a:t>
            </a:r>
            <a:r>
              <a:rPr lang="fr-FR" sz="1400" dirty="0"/>
              <a:t> of the </a:t>
            </a:r>
            <a:r>
              <a:rPr lang="fr-FR" sz="1400" dirty="0" err="1"/>
              <a:t>North</a:t>
            </a:r>
            <a:r>
              <a:rPr lang="fr-FR" sz="1400" dirty="0"/>
              <a:t> </a:t>
            </a:r>
            <a:r>
              <a:rPr lang="fr-FR" sz="1400" dirty="0" err="1"/>
              <a:t>Sea</a:t>
            </a:r>
            <a:r>
              <a:rPr lang="fr-FR" sz="1400" dirty="0"/>
              <a:t>.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829278" y="1665111"/>
            <a:ext cx="2504722" cy="22507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765778" y="4240390"/>
            <a:ext cx="2970390" cy="77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13000" y="239713"/>
            <a:ext cx="4494389" cy="59848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dirty="0" err="1">
                <a:latin typeface="Times" charset="0"/>
              </a:rPr>
              <a:t>Doggerland</a:t>
            </a:r>
            <a:endParaRPr lang="fr-FR" sz="32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0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371600" y="304800"/>
            <a:ext cx="64008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 dirty="0" err="1">
                <a:latin typeface="Times" charset="0"/>
              </a:rPr>
              <a:t>Ice</a:t>
            </a:r>
            <a:r>
              <a:rPr lang="fr-FR" sz="3200" dirty="0">
                <a:latin typeface="Times" charset="0"/>
              </a:rPr>
              <a:t> </a:t>
            </a:r>
            <a:r>
              <a:rPr lang="fr-FR" sz="3200" dirty="0" err="1">
                <a:latin typeface="Times" charset="0"/>
              </a:rPr>
              <a:t>ages</a:t>
            </a:r>
            <a:r>
              <a:rPr lang="fr-FR" sz="3200" dirty="0">
                <a:latin typeface="Times" charset="0"/>
              </a:rPr>
              <a:t> : </a:t>
            </a:r>
            <a:r>
              <a:rPr lang="fr-FR" sz="3200" dirty="0" err="1">
                <a:latin typeface="Times" charset="0"/>
              </a:rPr>
              <a:t>two</a:t>
            </a:r>
            <a:r>
              <a:rPr lang="fr-FR" sz="3200" dirty="0">
                <a:latin typeface="Times" charset="0"/>
              </a:rPr>
              <a:t> </a:t>
            </a:r>
            <a:r>
              <a:rPr lang="fr-FR" sz="3200" dirty="0" err="1">
                <a:latin typeface="Times" charset="0"/>
              </a:rPr>
              <a:t>theories</a:t>
            </a:r>
            <a:endParaRPr lang="fr-FR" sz="3200" dirty="0">
              <a:latin typeface="Times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10124" b="14316"/>
          <a:stretch>
            <a:fillRect/>
          </a:stretch>
        </p:blipFill>
        <p:spPr bwMode="auto">
          <a:xfrm>
            <a:off x="2679540" y="2770348"/>
            <a:ext cx="95423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5707" r="11249" b="13318"/>
          <a:stretch>
            <a:fillRect/>
          </a:stretch>
        </p:blipFill>
        <p:spPr bwMode="auto">
          <a:xfrm>
            <a:off x="343523" y="4138613"/>
            <a:ext cx="1141753" cy="140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299587" y="2346316"/>
            <a:ext cx="1327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Times" charset="0"/>
              </a:rPr>
              <a:t>Tyndall, </a:t>
            </a:r>
          </a:p>
          <a:p>
            <a:r>
              <a:rPr lang="fr-FR" sz="2000" dirty="0">
                <a:latin typeface="Times" charset="0"/>
              </a:rPr>
              <a:t>1861, 1863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434694" y="3384397"/>
            <a:ext cx="13003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FR" sz="2000" dirty="0">
                <a:latin typeface="Times" charset="0"/>
              </a:rPr>
              <a:t>Arrhenius,</a:t>
            </a:r>
          </a:p>
          <a:p>
            <a:pPr algn="r"/>
            <a:r>
              <a:rPr lang="fr-FR" sz="2000" dirty="0">
                <a:latin typeface="Times" charset="0"/>
              </a:rPr>
              <a:t>1896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434694" y="4618755"/>
            <a:ext cx="1446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 err="1">
                <a:latin typeface="Times" charset="0"/>
              </a:rPr>
              <a:t>Chamberlin</a:t>
            </a:r>
            <a:r>
              <a:rPr lang="fr-FR" sz="2000" dirty="0">
                <a:latin typeface="Times" charset="0"/>
              </a:rPr>
              <a:t>,</a:t>
            </a:r>
          </a:p>
          <a:p>
            <a:r>
              <a:rPr lang="fr-FR" sz="2000" dirty="0">
                <a:latin typeface="Times" charset="0"/>
              </a:rPr>
              <a:t>1897,1899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30" y="2242959"/>
            <a:ext cx="1268293" cy="140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627100" y="2513937"/>
            <a:ext cx="1654175" cy="6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fr-FR" sz="2000" dirty="0" err="1">
                <a:latin typeface="Times" charset="0"/>
              </a:rPr>
              <a:t>Croll</a:t>
            </a:r>
            <a:r>
              <a:rPr lang="fr-FR" sz="2000" dirty="0">
                <a:latin typeface="Times" charset="0"/>
              </a:rPr>
              <a:t>, 1864,1867</a:t>
            </a:r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54" y="3457076"/>
            <a:ext cx="1327992" cy="136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555028" y="4210111"/>
            <a:ext cx="167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>
                <a:latin typeface="Times" charset="0"/>
              </a:rPr>
              <a:t>Milankoviç</a:t>
            </a:r>
            <a:r>
              <a:rPr lang="fr-FR" sz="2000" dirty="0">
                <a:latin typeface="Times" charset="0"/>
              </a:rPr>
              <a:t>,</a:t>
            </a: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fr-FR" sz="2000" dirty="0">
                <a:latin typeface="Times" charset="0"/>
              </a:rPr>
              <a:t>1920, 1941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2971800" y="1158875"/>
            <a:ext cx="911225" cy="6080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3200">
                <a:latin typeface="Times" charset="0"/>
              </a:rPr>
              <a:t>CO</a:t>
            </a:r>
            <a:r>
              <a:rPr lang="fr-FR" sz="3200" baseline="-25000">
                <a:latin typeface="Times" charset="0"/>
              </a:rPr>
              <a:t>2</a:t>
            </a:r>
            <a:endParaRPr lang="fr-FR" sz="3200">
              <a:latin typeface="Times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800600" y="1158875"/>
            <a:ext cx="2031325" cy="58477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3200" dirty="0" err="1">
                <a:latin typeface="Times" charset="0"/>
              </a:rPr>
              <a:t>Astronomy</a:t>
            </a:r>
            <a:endParaRPr lang="fr-FR" sz="3200" dirty="0">
              <a:latin typeface="Times" charset="0"/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653708" y="1949441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Times" charset="0"/>
              </a:rPr>
              <a:t>Adhémar, 1842</a:t>
            </a: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2491581" y="1968366"/>
            <a:ext cx="1722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Ebelmen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, 1845</a:t>
            </a: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4495800" y="2166804"/>
            <a:ext cx="0" cy="414985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3500575" y="4406699"/>
            <a:ext cx="162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 err="1">
                <a:latin typeface="Times" charset="0"/>
              </a:rPr>
              <a:t>Ekholm</a:t>
            </a:r>
            <a:r>
              <a:rPr lang="fr-FR" sz="2000" dirty="0">
                <a:latin typeface="Times" charset="0"/>
              </a:rPr>
              <a:t>, 1901</a:t>
            </a:r>
          </a:p>
        </p:txBody>
      </p:sp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3360592"/>
            <a:ext cx="938213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4" y="2242959"/>
            <a:ext cx="966166" cy="136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1683705" y="1315494"/>
            <a:ext cx="12649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i="1" dirty="0"/>
              <a:t>(J. Fourier, 1824)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6922896" y="1230393"/>
            <a:ext cx="20702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i="1" dirty="0"/>
              <a:t>(3rd mouvement of the </a:t>
            </a:r>
            <a:r>
              <a:rPr lang="fr-FR" sz="1200" i="1" dirty="0" err="1"/>
              <a:t>Earth</a:t>
            </a:r>
            <a:r>
              <a:rPr lang="fr-FR" sz="1200" i="1" dirty="0"/>
              <a:t>, </a:t>
            </a:r>
          </a:p>
          <a:p>
            <a:r>
              <a:rPr lang="fr-FR" sz="1200" i="1" dirty="0"/>
              <a:t>Hipparque, 127 BC)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/>
          <a:srcRect l="22010" t="3783" r="28116" b="48256"/>
          <a:stretch/>
        </p:blipFill>
        <p:spPr>
          <a:xfrm>
            <a:off x="3266414" y="4980031"/>
            <a:ext cx="1108255" cy="1381283"/>
          </a:xfrm>
          <a:prstGeom prst="rect">
            <a:avLst/>
          </a:prstGeom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051371" y="5460655"/>
            <a:ext cx="12747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FR" sz="2000" dirty="0" err="1">
                <a:latin typeface="Times" charset="0"/>
              </a:rPr>
              <a:t>Callendar</a:t>
            </a:r>
            <a:r>
              <a:rPr lang="fr-FR" sz="2000" dirty="0">
                <a:latin typeface="Times" charset="0"/>
              </a:rPr>
              <a:t>,</a:t>
            </a:r>
          </a:p>
          <a:p>
            <a:pPr algn="r"/>
            <a:r>
              <a:rPr lang="fr-FR" sz="2000" dirty="0">
                <a:latin typeface="Times" charset="0"/>
              </a:rPr>
              <a:t>1938</a:t>
            </a:r>
          </a:p>
        </p:txBody>
      </p:sp>
    </p:spTree>
    <p:extLst>
      <p:ext uri="{BB962C8B-B14F-4D97-AF65-F5344CB8AC3E}">
        <p14:creationId xmlns:p14="http://schemas.microsoft.com/office/powerpoint/2010/main" val="47736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/>
          <a:stretch>
            <a:fillRect/>
          </a:stretch>
        </p:blipFill>
        <p:spPr bwMode="auto">
          <a:xfrm>
            <a:off x="76200" y="76200"/>
            <a:ext cx="38100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/>
          <a:stretch>
            <a:fillRect/>
          </a:stretch>
        </p:blipFill>
        <p:spPr bwMode="auto">
          <a:xfrm>
            <a:off x="2209800" y="3016250"/>
            <a:ext cx="639127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962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846513" y="3352800"/>
            <a:ext cx="344487" cy="3048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6027738" y="3352800"/>
            <a:ext cx="250825" cy="3048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334000" y="228600"/>
            <a:ext cx="35052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Times" charset="0"/>
              </a:rPr>
              <a:t>Arrhenius, 1896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590800" y="2590800"/>
            <a:ext cx="1500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0.67xCO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3352800" y="6400800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-3°C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5029200" y="2590800"/>
            <a:ext cx="133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2.0xCO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562600" y="6400800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+5°C</a:t>
            </a:r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12922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45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10124" b="14316"/>
          <a:stretch>
            <a:fillRect/>
          </a:stretch>
        </p:blipFill>
        <p:spPr bwMode="auto">
          <a:xfrm>
            <a:off x="2679540" y="2770348"/>
            <a:ext cx="95423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5707" r="11249" b="13318"/>
          <a:stretch>
            <a:fillRect/>
          </a:stretch>
        </p:blipFill>
        <p:spPr bwMode="auto">
          <a:xfrm>
            <a:off x="343523" y="4138613"/>
            <a:ext cx="1141753" cy="140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299587" y="2346316"/>
            <a:ext cx="1327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>
                <a:latin typeface="Times" charset="0"/>
              </a:rPr>
              <a:t>Tyndall, </a:t>
            </a:r>
          </a:p>
          <a:p>
            <a:r>
              <a:rPr lang="fr-FR" sz="2000" dirty="0">
                <a:latin typeface="Times" charset="0"/>
              </a:rPr>
              <a:t>1861, 1863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434694" y="3384397"/>
            <a:ext cx="13003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FR" sz="2000" dirty="0">
                <a:latin typeface="Times" charset="0"/>
              </a:rPr>
              <a:t>Arrhenius,</a:t>
            </a:r>
          </a:p>
          <a:p>
            <a:pPr algn="r"/>
            <a:r>
              <a:rPr lang="fr-FR" sz="2000" dirty="0">
                <a:latin typeface="Times" charset="0"/>
              </a:rPr>
              <a:t>1896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434694" y="4618755"/>
            <a:ext cx="1446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 err="1">
                <a:latin typeface="Times" charset="0"/>
              </a:rPr>
              <a:t>Chamberlin</a:t>
            </a:r>
            <a:r>
              <a:rPr lang="fr-FR" sz="2000" dirty="0">
                <a:latin typeface="Times" charset="0"/>
              </a:rPr>
              <a:t>,</a:t>
            </a:r>
          </a:p>
          <a:p>
            <a:r>
              <a:rPr lang="fr-FR" sz="2000" dirty="0">
                <a:latin typeface="Times" charset="0"/>
              </a:rPr>
              <a:t>1897,1899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30" y="2242959"/>
            <a:ext cx="1268293" cy="140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627100" y="2513937"/>
            <a:ext cx="1654175" cy="6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fr-FR" sz="2000" dirty="0" err="1">
                <a:latin typeface="Times" charset="0"/>
              </a:rPr>
              <a:t>Croll</a:t>
            </a:r>
            <a:r>
              <a:rPr lang="fr-FR" sz="2000" dirty="0">
                <a:latin typeface="Times" charset="0"/>
              </a:rPr>
              <a:t>, 1864,1867</a:t>
            </a:r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54" y="3457076"/>
            <a:ext cx="1327992" cy="136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555028" y="4210111"/>
            <a:ext cx="167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>
                <a:latin typeface="Times" charset="0"/>
              </a:rPr>
              <a:t>Milankoviç</a:t>
            </a:r>
            <a:r>
              <a:rPr lang="fr-FR" sz="2000" dirty="0">
                <a:latin typeface="Times" charset="0"/>
              </a:rPr>
              <a:t>,</a:t>
            </a: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fr-FR" sz="2000" dirty="0">
                <a:latin typeface="Times" charset="0"/>
              </a:rPr>
              <a:t>1920, 1941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2971800" y="1158875"/>
            <a:ext cx="911225" cy="6080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3200">
                <a:latin typeface="Times" charset="0"/>
              </a:rPr>
              <a:t>CO</a:t>
            </a:r>
            <a:r>
              <a:rPr lang="fr-FR" sz="3200" baseline="-25000">
                <a:latin typeface="Times" charset="0"/>
              </a:rPr>
              <a:t>2</a:t>
            </a:r>
            <a:endParaRPr lang="fr-FR" sz="3200">
              <a:latin typeface="Times" charset="0"/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653708" y="1949441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Times" charset="0"/>
              </a:rPr>
              <a:t>Adhémar, 1842</a:t>
            </a: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2491581" y="1968366"/>
            <a:ext cx="1722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Ebelmen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, 1845</a:t>
            </a: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4495800" y="2166804"/>
            <a:ext cx="0" cy="414985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3500575" y="4360877"/>
            <a:ext cx="162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dirty="0" err="1">
                <a:latin typeface="Times" charset="0"/>
              </a:rPr>
              <a:t>Ekholm</a:t>
            </a:r>
            <a:r>
              <a:rPr lang="fr-FR" sz="2000" dirty="0">
                <a:latin typeface="Times" charset="0"/>
              </a:rPr>
              <a:t>, 1901</a:t>
            </a:r>
          </a:p>
        </p:txBody>
      </p:sp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3314770"/>
            <a:ext cx="938213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4" y="2242959"/>
            <a:ext cx="966166" cy="136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1683705" y="1315494"/>
            <a:ext cx="12649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i="1" dirty="0"/>
              <a:t>(J. Fourier, 1824)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/>
          <a:srcRect l="22010" t="3783" r="28116" b="48256"/>
          <a:stretch/>
        </p:blipFill>
        <p:spPr>
          <a:xfrm>
            <a:off x="3266414" y="4980031"/>
            <a:ext cx="1108255" cy="1381283"/>
          </a:xfrm>
          <a:prstGeom prst="rect">
            <a:avLst/>
          </a:prstGeom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051371" y="5623857"/>
            <a:ext cx="12747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FR" sz="2000" dirty="0" err="1">
                <a:latin typeface="Times" charset="0"/>
              </a:rPr>
              <a:t>Callendar</a:t>
            </a:r>
            <a:r>
              <a:rPr lang="fr-FR" sz="2000" dirty="0">
                <a:latin typeface="Times" charset="0"/>
              </a:rPr>
              <a:t>,</a:t>
            </a:r>
          </a:p>
          <a:p>
            <a:pPr algn="r"/>
            <a:r>
              <a:rPr lang="fr-FR" sz="2000" dirty="0">
                <a:latin typeface="Times" charset="0"/>
              </a:rPr>
              <a:t>1938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0"/>
          <a:srcRect l="18413" r="20939"/>
          <a:stretch/>
        </p:blipFill>
        <p:spPr>
          <a:xfrm>
            <a:off x="4628627" y="5163766"/>
            <a:ext cx="1031204" cy="1196195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600912" y="5460655"/>
            <a:ext cx="958808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Times" charset="0"/>
              </a:rPr>
              <a:t>Calder,</a:t>
            </a: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fr-FR" sz="2000" dirty="0">
                <a:latin typeface="Times" charset="0"/>
              </a:rPr>
              <a:t>1974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95414" y="2342715"/>
            <a:ext cx="2711913" cy="1569660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Géologues et chimistes reconnus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764577" y="3258327"/>
            <a:ext cx="3131237" cy="2062103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Mathématiciens amateurs, ingénieurs,</a:t>
            </a:r>
          </a:p>
          <a:p>
            <a:pPr algn="ctr"/>
            <a:r>
              <a:rPr lang="fr-FR" sz="32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journaliste</a:t>
            </a:r>
          </a:p>
        </p:txBody>
      </p:sp>
      <p:sp>
        <p:nvSpPr>
          <p:cNvPr id="4" name="Forme libre 3"/>
          <p:cNvSpPr/>
          <p:nvPr/>
        </p:nvSpPr>
        <p:spPr>
          <a:xfrm>
            <a:off x="1683705" y="1836257"/>
            <a:ext cx="3689894" cy="3931905"/>
          </a:xfrm>
          <a:custGeom>
            <a:avLst/>
            <a:gdLst>
              <a:gd name="connsiteX0" fmla="*/ 2838155 w 4121824"/>
              <a:gd name="connsiteY0" fmla="*/ 0 h 3931905"/>
              <a:gd name="connsiteX1" fmla="*/ 3944535 w 4121824"/>
              <a:gd name="connsiteY1" fmla="*/ 1636559 h 3931905"/>
              <a:gd name="connsiteX2" fmla="*/ 3728496 w 4121824"/>
              <a:gd name="connsiteY2" fmla="*/ 2952352 h 3931905"/>
              <a:gd name="connsiteX3" fmla="*/ 271878 w 4121824"/>
              <a:gd name="connsiteY3" fmla="*/ 3862279 h 3931905"/>
              <a:gd name="connsiteX4" fmla="*/ 226051 w 4121824"/>
              <a:gd name="connsiteY4" fmla="*/ 3868825 h 393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1824" h="3931905">
                <a:moveTo>
                  <a:pt x="2838155" y="0"/>
                </a:moveTo>
                <a:cubicBezTo>
                  <a:pt x="3317150" y="572250"/>
                  <a:pt x="3796145" y="1144500"/>
                  <a:pt x="3944535" y="1636559"/>
                </a:cubicBezTo>
                <a:cubicBezTo>
                  <a:pt x="4092925" y="2128618"/>
                  <a:pt x="4340605" y="2581399"/>
                  <a:pt x="3728496" y="2952352"/>
                </a:cubicBezTo>
                <a:cubicBezTo>
                  <a:pt x="3116387" y="3323305"/>
                  <a:pt x="855619" y="3709534"/>
                  <a:pt x="271878" y="3862279"/>
                </a:cubicBezTo>
                <a:cubicBezTo>
                  <a:pt x="-311863" y="4015024"/>
                  <a:pt x="226051" y="3868825"/>
                  <a:pt x="226051" y="3868825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371600" y="304800"/>
            <a:ext cx="64008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 dirty="0" err="1">
                <a:latin typeface="Times" charset="0"/>
              </a:rPr>
              <a:t>Ice</a:t>
            </a:r>
            <a:r>
              <a:rPr lang="fr-FR" sz="3200" dirty="0">
                <a:latin typeface="Times" charset="0"/>
              </a:rPr>
              <a:t> </a:t>
            </a:r>
            <a:r>
              <a:rPr lang="fr-FR" sz="3200" dirty="0" err="1">
                <a:latin typeface="Times" charset="0"/>
              </a:rPr>
              <a:t>ages</a:t>
            </a:r>
            <a:r>
              <a:rPr lang="fr-FR" sz="3200" dirty="0">
                <a:latin typeface="Times" charset="0"/>
              </a:rPr>
              <a:t> : </a:t>
            </a:r>
            <a:r>
              <a:rPr lang="fr-FR" sz="3200" dirty="0" err="1">
                <a:latin typeface="Times" charset="0"/>
              </a:rPr>
              <a:t>two</a:t>
            </a:r>
            <a:r>
              <a:rPr lang="fr-FR" sz="3200" dirty="0">
                <a:latin typeface="Times" charset="0"/>
              </a:rPr>
              <a:t> </a:t>
            </a:r>
            <a:r>
              <a:rPr lang="fr-FR" sz="3200" dirty="0" err="1">
                <a:latin typeface="Times" charset="0"/>
              </a:rPr>
              <a:t>theories</a:t>
            </a:r>
            <a:endParaRPr lang="fr-FR" sz="3200" dirty="0">
              <a:latin typeface="Times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4800600" y="1158875"/>
            <a:ext cx="2031325" cy="58477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3200" dirty="0" err="1">
                <a:latin typeface="Times" charset="0"/>
              </a:rPr>
              <a:t>Astronomy</a:t>
            </a:r>
            <a:endParaRPr lang="fr-FR" sz="3200" dirty="0">
              <a:latin typeface="Times" charset="0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922896" y="1230393"/>
            <a:ext cx="20702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i="1" dirty="0"/>
              <a:t>(3rd mouvement of the </a:t>
            </a:r>
            <a:r>
              <a:rPr lang="fr-FR" sz="1200" i="1" dirty="0" err="1"/>
              <a:t>Earth</a:t>
            </a:r>
            <a:r>
              <a:rPr lang="fr-FR" sz="1200" i="1" dirty="0"/>
              <a:t>, </a:t>
            </a:r>
          </a:p>
          <a:p>
            <a:r>
              <a:rPr lang="fr-FR" sz="1200" i="1" dirty="0"/>
              <a:t>Hipparque, 127 BC)</a:t>
            </a:r>
          </a:p>
        </p:txBody>
      </p:sp>
    </p:spTree>
    <p:extLst>
      <p:ext uri="{BB962C8B-B14F-4D97-AF65-F5344CB8AC3E}">
        <p14:creationId xmlns:p14="http://schemas.microsoft.com/office/powerpoint/2010/main" val="3776651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685800" y="838200"/>
          <a:ext cx="21209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9" name="Equation" r:id="rId4" imgW="2120900" imgH="1117600" progId="Equation.3">
                  <p:embed/>
                </p:oleObj>
              </mc:Choice>
              <mc:Fallback>
                <p:oleObj name="Equation" r:id="rId4" imgW="2120900" imgH="111760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838200"/>
                        <a:ext cx="21209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3505200" y="1016000"/>
          <a:ext cx="2438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0" name="Equation" r:id="rId6" imgW="2438400" imgH="812800" progId="Equation.3">
                  <p:embed/>
                </p:oleObj>
              </mc:Choice>
              <mc:Fallback>
                <p:oleObj name="Equation" r:id="rId6" imgW="2438400" imgH="812800" progId="Equation.3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016000"/>
                        <a:ext cx="2438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6578600" y="838200"/>
          <a:ext cx="2032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1" name="Equation" r:id="rId8" imgW="2032000" imgH="1219200" progId="Equation.3">
                  <p:embed/>
                </p:oleObj>
              </mc:Choice>
              <mc:Fallback>
                <p:oleObj name="Equation" r:id="rId8" imgW="2032000" imgH="1219200" progId="Equation.3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600" y="838200"/>
                        <a:ext cx="2032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382000" cy="476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Times" charset="0"/>
              </a:rPr>
              <a:t>Calder</a:t>
            </a:r>
            <a:r>
              <a:rPr lang="ja-JP" altLang="fr-FR" sz="2400" dirty="0">
                <a:latin typeface="Arial"/>
              </a:rPr>
              <a:t>’</a:t>
            </a:r>
            <a:r>
              <a:rPr lang="fr-FR" sz="2400" dirty="0">
                <a:latin typeface="Times" charset="0"/>
              </a:rPr>
              <a:t>s Model </a:t>
            </a:r>
            <a:r>
              <a:rPr lang="fr-FR" sz="2400" i="1" dirty="0">
                <a:latin typeface="Times" charset="0"/>
              </a:rPr>
              <a:t>(Nature, 1974)</a:t>
            </a:r>
          </a:p>
        </p:txBody>
      </p:sp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254000" y="4700588"/>
          <a:ext cx="8737600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2" name="Worksheet" r:id="rId10" imgW="36614100" imgH="8356600" progId="Excel.Sheet.8">
                  <p:embed/>
                </p:oleObj>
              </mc:Choice>
              <mc:Fallback>
                <p:oleObj name="Worksheet" r:id="rId10" imgW="36614100" imgH="8356600" progId="Excel.Sheet.8">
                  <p:embed/>
                  <p:pic>
                    <p:nvPicPr>
                      <p:cNvPr id="245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4700588"/>
                        <a:ext cx="8737600" cy="177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246063" y="2719388"/>
          <a:ext cx="8745537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" name="Feuille de calcul" r:id="rId12" imgW="36614100" imgH="8356600" progId="Excel.Sheet.8">
                  <p:embed/>
                </p:oleObj>
              </mc:Choice>
              <mc:Fallback>
                <p:oleObj name="Feuille de calcul" r:id="rId12" imgW="36614100" imgH="8356600" progId="Excel.Sheet.8">
                  <p:embed/>
                  <p:pic>
                    <p:nvPicPr>
                      <p:cNvPr id="245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2719388"/>
                        <a:ext cx="8745537" cy="200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14363" y="2667000"/>
            <a:ext cx="3944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latin typeface="Times" charset="0"/>
              </a:rPr>
              <a:t>i(t) </a:t>
            </a:r>
            <a:r>
              <a:rPr lang="fr-FR" sz="1800">
                <a:latin typeface="Times" charset="0"/>
              </a:rPr>
              <a:t>(W.m</a:t>
            </a:r>
            <a:r>
              <a:rPr lang="fr-FR" sz="1800" baseline="30000">
                <a:latin typeface="Times" charset="0"/>
              </a:rPr>
              <a:t>-2</a:t>
            </a:r>
            <a:r>
              <a:rPr lang="fr-FR" sz="1800">
                <a:latin typeface="Times" charset="0"/>
              </a:rPr>
              <a:t>) insolation june solstice 65°N</a:t>
            </a:r>
            <a:endParaRPr lang="fr-FR" sz="180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914400" y="57912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latin typeface="Times" charset="0"/>
              </a:rPr>
              <a:t>V(t)</a:t>
            </a:r>
            <a:r>
              <a:rPr lang="fr-FR" sz="1800">
                <a:latin typeface="Times" charset="0"/>
              </a:rPr>
              <a:t> ice sheet volume</a:t>
            </a:r>
            <a:endParaRPr lang="fr-FR" sz="1800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28600" y="3581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0" y="3413125"/>
            <a:ext cx="33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i="1">
                <a:latin typeface="Times" charset="0"/>
              </a:rPr>
              <a:t>i</a:t>
            </a:r>
            <a:r>
              <a:rPr lang="fr-FR" sz="2000" baseline="-25000">
                <a:latin typeface="Times" charset="0"/>
              </a:rPr>
              <a:t>0</a:t>
            </a:r>
            <a:endParaRPr lang="fr-FR" sz="2000">
              <a:latin typeface="Times" charset="0"/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304800" y="4876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H="1">
            <a:off x="2514600" y="64008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2895600" y="6365875"/>
            <a:ext cx="363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latin typeface="Times" charset="0"/>
              </a:rPr>
              <a:t>Time</a:t>
            </a:r>
            <a:r>
              <a:rPr lang="fr-FR" sz="1800">
                <a:latin typeface="Times" charset="0"/>
              </a:rPr>
              <a:t> </a:t>
            </a:r>
            <a:r>
              <a:rPr lang="fr-FR" sz="1600">
                <a:latin typeface="Times" charset="0"/>
              </a:rPr>
              <a:t>(thousands of years before present)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7543800" y="26670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i="1"/>
              <a:t>(Laskar, 2004)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7543800" y="57912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i="1"/>
              <a:t>(Calder, 1974)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212725" y="2043113"/>
            <a:ext cx="8626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 i="1">
                <a:latin typeface="Arial"/>
              </a:rPr>
              <a:t>« </a:t>
            </a:r>
            <a:r>
              <a:rPr lang="fr-FR" sz="1600" i="1">
                <a:latin typeface="Times New Roman" charset="0"/>
              </a:rPr>
              <a:t>Meteorological processes are so notoriously nonlinear that my assumptions are almost frivolous</a:t>
            </a:r>
            <a:r>
              <a:rPr lang="fr-FR" sz="1600" i="1">
                <a:latin typeface="Arial"/>
              </a:rPr>
              <a:t> »</a:t>
            </a:r>
            <a:endParaRPr lang="en-US" sz="1600" i="1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1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5725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" y="239713"/>
            <a:ext cx="8382000" cy="59848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>
                <a:latin typeface="Times" charset="0"/>
              </a:rPr>
              <a:t>Des cycles Quaternaire encore mal expliqués</a:t>
            </a:r>
          </a:p>
        </p:txBody>
      </p:sp>
    </p:spTree>
    <p:extLst>
      <p:ext uri="{BB962C8B-B14F-4D97-AF65-F5344CB8AC3E}">
        <p14:creationId xmlns:p14="http://schemas.microsoft.com/office/powerpoint/2010/main" val="182434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B0C315E-2840-1E41-B8BA-5BAA7EEDB436}"/>
              </a:ext>
            </a:extLst>
          </p:cNvPr>
          <p:cNvSpPr txBox="1"/>
          <p:nvPr/>
        </p:nvSpPr>
        <p:spPr>
          <a:xfrm>
            <a:off x="1413096" y="1011034"/>
            <a:ext cx="2393604" cy="4328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>
                <a:solidFill>
                  <a:srgbClr val="FF0000"/>
                </a:solidFill>
              </a:rPr>
              <a:t>Le climat ?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Quaternaire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Cénozoïque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Et avant…</a:t>
            </a:r>
          </a:p>
        </p:txBody>
      </p:sp>
    </p:spTree>
    <p:extLst>
      <p:ext uri="{BB962C8B-B14F-4D97-AF65-F5344CB8AC3E}">
        <p14:creationId xmlns:p14="http://schemas.microsoft.com/office/powerpoint/2010/main" val="1535651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791200" y="1371600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i="1">
                <a:latin typeface="Times" charset="0"/>
              </a:rPr>
              <a:t>V = ice volume</a:t>
            </a:r>
          </a:p>
          <a:p>
            <a:r>
              <a:rPr lang="fr-FR" sz="1800" i="1">
                <a:latin typeface="Times" charset="0"/>
              </a:rPr>
              <a:t>A = Antarctic ice sheet area</a:t>
            </a:r>
          </a:p>
          <a:p>
            <a:r>
              <a:rPr lang="fr-FR" sz="1800" i="1">
                <a:latin typeface="Times" charset="0"/>
              </a:rPr>
              <a:t>C = atmospheric CO</a:t>
            </a:r>
            <a:r>
              <a:rPr lang="fr-FR" sz="1800" i="1" baseline="-25000">
                <a:latin typeface="Times" charset="0"/>
              </a:rPr>
              <a:t>2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562600" y="2514600"/>
            <a:ext cx="3352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Times" charset="0"/>
              </a:rPr>
              <a:t>F   </a:t>
            </a:r>
            <a:r>
              <a:rPr lang="fr-FR" sz="2000" b="1">
                <a:latin typeface="Times" charset="0"/>
              </a:rPr>
              <a:t>=</a:t>
            </a:r>
            <a:r>
              <a:rPr lang="fr-FR" sz="2000" b="1">
                <a:solidFill>
                  <a:srgbClr val="FF0000"/>
                </a:solidFill>
                <a:latin typeface="Times" charset="0"/>
              </a:rPr>
              <a:t> </a:t>
            </a:r>
            <a:r>
              <a:rPr lang="fr-FR" sz="2000" b="1">
                <a:latin typeface="Times" charset="0"/>
              </a:rPr>
              <a:t>a</a:t>
            </a:r>
            <a:r>
              <a:rPr lang="fr-FR" sz="2000" b="1">
                <a:solidFill>
                  <a:srgbClr val="FF0000"/>
                </a:solidFill>
                <a:latin typeface="Times" charset="0"/>
              </a:rPr>
              <a:t> V - </a:t>
            </a:r>
            <a:r>
              <a:rPr lang="fr-FR" sz="2000" b="1">
                <a:latin typeface="Times" charset="0"/>
              </a:rPr>
              <a:t>b</a:t>
            </a:r>
            <a:r>
              <a:rPr lang="fr-FR" sz="2000" b="1">
                <a:solidFill>
                  <a:srgbClr val="FF0000"/>
                </a:solidFill>
                <a:latin typeface="Times" charset="0"/>
              </a:rPr>
              <a:t> A</a:t>
            </a:r>
            <a:r>
              <a:rPr lang="fr-FR" sz="2000" b="1">
                <a:latin typeface="Times" charset="0"/>
              </a:rPr>
              <a:t> - c I</a:t>
            </a:r>
            <a:r>
              <a:rPr lang="fr-FR" sz="2000" b="1" baseline="-25000">
                <a:latin typeface="Times" charset="0"/>
              </a:rPr>
              <a:t>60 </a:t>
            </a:r>
            <a:r>
              <a:rPr lang="fr-FR" sz="2000" b="1">
                <a:latin typeface="Times" charset="0"/>
              </a:rPr>
              <a:t>+ d </a:t>
            </a:r>
          </a:p>
          <a:p>
            <a:r>
              <a:rPr lang="fr-FR" sz="2000" b="1">
                <a:solidFill>
                  <a:srgbClr val="FF0000"/>
                </a:solidFill>
                <a:latin typeface="Times" charset="0"/>
              </a:rPr>
              <a:t>C</a:t>
            </a:r>
            <a:r>
              <a:rPr lang="fr-FR" sz="2000" b="1" baseline="-25000">
                <a:solidFill>
                  <a:srgbClr val="FF0000"/>
                </a:solidFill>
                <a:latin typeface="Times" charset="0"/>
              </a:rPr>
              <a:t>R</a:t>
            </a:r>
            <a:r>
              <a:rPr lang="fr-FR" sz="2000" b="1">
                <a:solidFill>
                  <a:srgbClr val="FF0000"/>
                </a:solidFill>
                <a:latin typeface="Times" charset="0"/>
              </a:rPr>
              <a:t> </a:t>
            </a:r>
            <a:r>
              <a:rPr lang="fr-FR" sz="2000" b="1">
                <a:latin typeface="Times" charset="0"/>
              </a:rPr>
              <a:t>= </a:t>
            </a:r>
            <a:r>
              <a:rPr lang="fr-FR" sz="2000" b="1" i="1">
                <a:latin typeface="Symbol" charset="0"/>
              </a:rPr>
              <a:t></a:t>
            </a:r>
            <a:r>
              <a:rPr lang="fr-FR" sz="2000" b="1">
                <a:latin typeface="Times" charset="0"/>
              </a:rPr>
              <a:t> I</a:t>
            </a:r>
            <a:r>
              <a:rPr lang="fr-FR" sz="2000" b="1" baseline="-25000">
                <a:latin typeface="Times" charset="0"/>
              </a:rPr>
              <a:t>65</a:t>
            </a:r>
            <a:r>
              <a:rPr lang="fr-FR" sz="2000" b="1">
                <a:latin typeface="Times" charset="0"/>
              </a:rPr>
              <a:t> - </a:t>
            </a:r>
            <a:r>
              <a:rPr lang="fr-FR" sz="2000" b="1" i="1">
                <a:latin typeface="Symbol" charset="0"/>
              </a:rPr>
              <a:t></a:t>
            </a:r>
            <a:r>
              <a:rPr lang="fr-FR" sz="2000" b="1">
                <a:latin typeface="Times" charset="0"/>
              </a:rPr>
              <a:t> V + </a:t>
            </a:r>
            <a:r>
              <a:rPr lang="fr-FR" sz="2000" b="1" i="1">
                <a:latin typeface="Symbol" charset="0"/>
              </a:rPr>
              <a:t></a:t>
            </a:r>
            <a:r>
              <a:rPr lang="fr-FR" sz="2000" b="1">
                <a:solidFill>
                  <a:srgbClr val="FF0000"/>
                </a:solidFill>
                <a:latin typeface="Times" charset="0"/>
              </a:rPr>
              <a:t>H(-F)</a:t>
            </a:r>
            <a:r>
              <a:rPr lang="fr-FR" sz="2000" b="1">
                <a:latin typeface="Times" charset="0"/>
              </a:rPr>
              <a:t> + </a:t>
            </a:r>
            <a:r>
              <a:rPr lang="fr-FR" sz="2000" b="1">
                <a:latin typeface="Symbol" charset="0"/>
              </a:rPr>
              <a:t></a:t>
            </a:r>
            <a:endParaRPr lang="fr-FR" sz="2000" b="1">
              <a:latin typeface="Times" charset="0"/>
            </a:endParaRPr>
          </a:p>
          <a:p>
            <a:r>
              <a:rPr lang="fr-FR" sz="2000" b="1">
                <a:latin typeface="Times" charset="0"/>
              </a:rPr>
              <a:t>V</a:t>
            </a:r>
            <a:r>
              <a:rPr lang="fr-FR" sz="2000" b="1" baseline="-25000">
                <a:latin typeface="Times" charset="0"/>
              </a:rPr>
              <a:t>R</a:t>
            </a:r>
            <a:r>
              <a:rPr lang="fr-FR" sz="2000" b="1">
                <a:latin typeface="Times" charset="0"/>
              </a:rPr>
              <a:t> = - x C - y I</a:t>
            </a:r>
            <a:r>
              <a:rPr lang="fr-FR" sz="2000" b="1" baseline="-25000">
                <a:latin typeface="Times" charset="0"/>
              </a:rPr>
              <a:t>65</a:t>
            </a:r>
            <a:r>
              <a:rPr lang="fr-FR" sz="2000" b="1">
                <a:latin typeface="Times" charset="0"/>
              </a:rPr>
              <a:t> + z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275" y="3733800"/>
            <a:ext cx="17621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46050" y="6099175"/>
            <a:ext cx="358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latin typeface="Times" charset="0"/>
              </a:rPr>
              <a:t>(Paillard and Parrenin, EPSL, 2004)</a:t>
            </a: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5410200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81000" y="228600"/>
            <a:ext cx="8382000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>
                <a:latin typeface="Times New Roman"/>
                <a:cs typeface="Times New Roman"/>
              </a:rPr>
              <a:t>Conceptual model for ice sheet volume and CO</a:t>
            </a:r>
            <a:r>
              <a:rPr lang="fr-FR" sz="2400" baseline="-25000">
                <a:latin typeface="Times New Roman"/>
                <a:cs typeface="Times New Roman"/>
              </a:rPr>
              <a:t>2</a:t>
            </a:r>
            <a:endParaRPr lang="fr-FR" sz="2400" i="1">
              <a:latin typeface="Times New Roman"/>
              <a:cs typeface="Times New Roman"/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 flipH="1">
            <a:off x="2057400" y="60198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993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30300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8099" name="Oval 5"/>
          <p:cNvSpPr>
            <a:spLocks noChangeArrowheads="1"/>
          </p:cNvSpPr>
          <p:nvPr/>
        </p:nvSpPr>
        <p:spPr bwMode="auto">
          <a:xfrm>
            <a:off x="8348663" y="2728913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8100" name="Oval 6"/>
          <p:cNvSpPr>
            <a:spLocks noChangeArrowheads="1"/>
          </p:cNvSpPr>
          <p:nvPr/>
        </p:nvSpPr>
        <p:spPr bwMode="auto">
          <a:xfrm>
            <a:off x="8348663" y="2528888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8101" name="Oval 7"/>
          <p:cNvSpPr>
            <a:spLocks noChangeArrowheads="1"/>
          </p:cNvSpPr>
          <p:nvPr/>
        </p:nvSpPr>
        <p:spPr bwMode="auto">
          <a:xfrm>
            <a:off x="8348663" y="2286000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8102" name="Rectangle 8"/>
          <p:cNvSpPr>
            <a:spLocks noChangeArrowheads="1"/>
          </p:cNvSpPr>
          <p:nvPr/>
        </p:nvSpPr>
        <p:spPr bwMode="auto">
          <a:xfrm>
            <a:off x="8158163" y="2695575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8103" name="Rectangle 9"/>
          <p:cNvSpPr>
            <a:spLocks noChangeArrowheads="1"/>
          </p:cNvSpPr>
          <p:nvPr/>
        </p:nvSpPr>
        <p:spPr bwMode="auto">
          <a:xfrm>
            <a:off x="8153400" y="25146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8104" name="Text Box 10"/>
          <p:cNvSpPr txBox="1">
            <a:spLocks noChangeArrowheads="1"/>
          </p:cNvSpPr>
          <p:nvPr/>
        </p:nvSpPr>
        <p:spPr bwMode="auto">
          <a:xfrm>
            <a:off x="7891463" y="26289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2050</a:t>
            </a:r>
          </a:p>
        </p:txBody>
      </p:sp>
      <p:sp>
        <p:nvSpPr>
          <p:cNvPr id="388105" name="Text Box 11"/>
          <p:cNvSpPr txBox="1">
            <a:spLocks noChangeArrowheads="1"/>
          </p:cNvSpPr>
          <p:nvPr/>
        </p:nvSpPr>
        <p:spPr bwMode="auto">
          <a:xfrm>
            <a:off x="7886700" y="2392363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2100</a:t>
            </a:r>
          </a:p>
        </p:txBody>
      </p:sp>
      <p:sp>
        <p:nvSpPr>
          <p:cNvPr id="388106" name="Text Box 12"/>
          <p:cNvSpPr txBox="1">
            <a:spLocks noChangeArrowheads="1"/>
          </p:cNvSpPr>
          <p:nvPr/>
        </p:nvSpPr>
        <p:spPr bwMode="auto">
          <a:xfrm>
            <a:off x="7891463" y="21336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2500</a:t>
            </a:r>
          </a:p>
        </p:txBody>
      </p:sp>
      <p:sp>
        <p:nvSpPr>
          <p:cNvPr id="388107" name="Text Box 13"/>
          <p:cNvSpPr txBox="1">
            <a:spLocks noChangeArrowheads="1"/>
          </p:cNvSpPr>
          <p:nvPr/>
        </p:nvSpPr>
        <p:spPr bwMode="auto">
          <a:xfrm>
            <a:off x="5105400" y="23622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Greenland</a:t>
            </a:r>
          </a:p>
        </p:txBody>
      </p:sp>
      <p:sp>
        <p:nvSpPr>
          <p:cNvPr id="388108" name="Line 14"/>
          <p:cNvSpPr>
            <a:spLocks noChangeShapeType="1"/>
          </p:cNvSpPr>
          <p:nvPr/>
        </p:nvSpPr>
        <p:spPr bwMode="auto">
          <a:xfrm flipH="1">
            <a:off x="4705350" y="2547938"/>
            <a:ext cx="457200" cy="195262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8109" name="Text Box 15"/>
          <p:cNvSpPr txBox="1">
            <a:spLocks noChangeArrowheads="1"/>
          </p:cNvSpPr>
          <p:nvPr/>
        </p:nvSpPr>
        <p:spPr bwMode="auto">
          <a:xfrm>
            <a:off x="3943350" y="1873250"/>
            <a:ext cx="1096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Antarctica</a:t>
            </a:r>
          </a:p>
        </p:txBody>
      </p:sp>
      <p:sp>
        <p:nvSpPr>
          <p:cNvPr id="388110" name="Line 16"/>
          <p:cNvSpPr>
            <a:spLocks noChangeShapeType="1"/>
          </p:cNvSpPr>
          <p:nvPr/>
        </p:nvSpPr>
        <p:spPr bwMode="auto">
          <a:xfrm flipH="1">
            <a:off x="3098800" y="2057400"/>
            <a:ext cx="863600" cy="309563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8111" name="Line 17"/>
          <p:cNvSpPr>
            <a:spLocks noChangeShapeType="1"/>
          </p:cNvSpPr>
          <p:nvPr/>
        </p:nvSpPr>
        <p:spPr bwMode="auto">
          <a:xfrm flipH="1">
            <a:off x="3606800" y="2133600"/>
            <a:ext cx="381000" cy="304800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8112" name="Rectangle 18"/>
          <p:cNvSpPr>
            <a:spLocks noChangeArrowheads="1"/>
          </p:cNvSpPr>
          <p:nvPr/>
        </p:nvSpPr>
        <p:spPr bwMode="auto">
          <a:xfrm>
            <a:off x="1165225" y="5181600"/>
            <a:ext cx="50663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800" dirty="0"/>
              <a:t>Dernier maximum glaciaire : </a:t>
            </a:r>
            <a:r>
              <a:rPr lang="fr-FR" altLang="ja-JP" sz="2800" dirty="0"/>
              <a:t>- 4°C</a:t>
            </a:r>
            <a:endParaRPr lang="fr-FR" sz="2800" dirty="0"/>
          </a:p>
        </p:txBody>
      </p:sp>
      <p:sp>
        <p:nvSpPr>
          <p:cNvPr id="388113" name="Oval 19"/>
          <p:cNvSpPr>
            <a:spLocks noChangeArrowheads="1"/>
          </p:cNvSpPr>
          <p:nvPr/>
        </p:nvSpPr>
        <p:spPr bwMode="auto">
          <a:xfrm>
            <a:off x="6705600" y="3200400"/>
            <a:ext cx="381000" cy="533400"/>
          </a:xfrm>
          <a:prstGeom prst="ellipse">
            <a:avLst/>
          </a:prstGeom>
          <a:noFill/>
          <a:ln w="28575">
            <a:solidFill>
              <a:srgbClr val="F5141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8114" name="Line 20"/>
          <p:cNvSpPr>
            <a:spLocks noChangeShapeType="1"/>
          </p:cNvSpPr>
          <p:nvPr/>
        </p:nvSpPr>
        <p:spPr bwMode="auto">
          <a:xfrm flipH="1">
            <a:off x="4724400" y="3667125"/>
            <a:ext cx="2046288" cy="1514475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Une petite histoire du climat</a:t>
            </a:r>
          </a:p>
        </p:txBody>
      </p:sp>
    </p:spTree>
    <p:extLst>
      <p:ext uri="{BB962C8B-B14F-4D97-AF65-F5344CB8AC3E}">
        <p14:creationId xmlns:p14="http://schemas.microsoft.com/office/powerpoint/2010/main" val="4294948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41148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28829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50165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62000" y="533400"/>
            <a:ext cx="3975652" cy="9541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>
                <a:latin typeface="Times" charset="0"/>
              </a:rPr>
              <a:t>Il y a environ 6000 ans</a:t>
            </a:r>
          </a:p>
          <a:p>
            <a:pPr algn="ctr">
              <a:defRPr/>
            </a:pPr>
            <a:r>
              <a:rPr lang="fr-FR" sz="2800">
                <a:latin typeface="Times" charset="0"/>
              </a:rPr>
              <a:t>le Sahara vert ?</a:t>
            </a:r>
          </a:p>
        </p:txBody>
      </p:sp>
    </p:spTree>
    <p:extLst>
      <p:ext uri="{BB962C8B-B14F-4D97-AF65-F5344CB8AC3E}">
        <p14:creationId xmlns:p14="http://schemas.microsoft.com/office/powerpoint/2010/main" val="2150926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395506"/>
            <a:ext cx="8051800" cy="4927600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9A45F892-9163-074F-8C7C-84B7968E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83" y="294287"/>
            <a:ext cx="7836434" cy="9541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latin typeface="Times" charset="0"/>
              </a:rPr>
              <a:t>L’hydrologie africaine : des liens étroits avec l’histoire des civilisations méditerranéennes</a:t>
            </a:r>
          </a:p>
        </p:txBody>
      </p:sp>
    </p:spTree>
    <p:extLst>
      <p:ext uri="{BB962C8B-B14F-4D97-AF65-F5344CB8AC3E}">
        <p14:creationId xmlns:p14="http://schemas.microsoft.com/office/powerpoint/2010/main" val="2893817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9">
            <a:extLst>
              <a:ext uri="{FF2B5EF4-FFF2-40B4-BE49-F238E27FC236}">
                <a16:creationId xmlns:a16="http://schemas.microsoft.com/office/drawing/2014/main" id="{F344B5C6-5158-8F4D-AD81-542507FD0B2A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724525" y="3789363"/>
            <a:ext cx="3384550" cy="2738437"/>
            <a:chOff x="5724128" y="3789040"/>
            <a:chExt cx="3384376" cy="2739538"/>
          </a:xfrm>
        </p:grpSpPr>
        <p:pic>
          <p:nvPicPr>
            <p:cNvPr id="6" name="Picture 4" descr="http://sciencetonnante.files.wordpress.com/2011/04/toumai_jpg2.jpg">
              <a:extLst>
                <a:ext uri="{FF2B5EF4-FFF2-40B4-BE49-F238E27FC236}">
                  <a16:creationId xmlns:a16="http://schemas.microsoft.com/office/drawing/2014/main" id="{E6696A87-D807-1D4F-90EC-0C73CBA1D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363" y="4120836"/>
              <a:ext cx="2515093" cy="240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CB59190-EA78-374D-9BFF-62C173EFEC2F}"/>
                </a:ext>
              </a:extLst>
            </p:cNvPr>
            <p:cNvSpPr txBox="1"/>
            <p:nvPr/>
          </p:nvSpPr>
          <p:spPr>
            <a:xfrm>
              <a:off x="5724128" y="3789040"/>
              <a:ext cx="3384376" cy="3382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 err="1">
                  <a:solidFill>
                    <a:schemeClr val="tx1"/>
                  </a:solidFill>
                </a:rPr>
                <a:t>Toumaï</a:t>
              </a:r>
              <a:r>
                <a:rPr lang="fr-FR" sz="1600" dirty="0">
                  <a:solidFill>
                    <a:schemeClr val="tx1"/>
                  </a:solidFill>
                </a:rPr>
                <a:t>, 7 Ma </a:t>
              </a:r>
              <a:r>
                <a:rPr lang="fr-FR" sz="1400" i="1" dirty="0">
                  <a:solidFill>
                    <a:schemeClr val="tx1"/>
                  </a:solidFill>
                </a:rPr>
                <a:t>(Brunet et al., 2002)</a:t>
              </a:r>
            </a:p>
          </p:txBody>
        </p: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15783F27-E2A5-A24C-9FD9-CE0184B72DA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44688" y="1700213"/>
            <a:ext cx="2555875" cy="339725"/>
          </a:xfrm>
          <a:prstGeom prst="rect">
            <a:avLst/>
          </a:prstGeom>
          <a:noFill/>
          <a:ln>
            <a:solidFill>
              <a:srgbClr val="FDDC1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1600" b="1" dirty="0">
                <a:latin typeface="+mn-lt"/>
              </a:rPr>
              <a:t>Surface  ~ 300 000 km²</a:t>
            </a: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895FF56B-ABC1-F846-8BAB-A8EFC8D5160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7"/>
          <a:stretch>
            <a:fillRect/>
          </a:stretch>
        </p:blipFill>
        <p:spPr bwMode="auto">
          <a:xfrm>
            <a:off x="1439863" y="2212975"/>
            <a:ext cx="3348037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861BAA7-5B17-AC41-B99E-D97D5D7AA99F}"/>
              </a:ext>
            </a:extLst>
          </p:cNvPr>
          <p:cNvSpPr txBox="1"/>
          <p:nvPr/>
        </p:nvSpPr>
        <p:spPr bwMode="auto">
          <a:xfrm>
            <a:off x="5653088" y="1651079"/>
            <a:ext cx="3455987" cy="338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chemeClr val="tx1"/>
                </a:solidFill>
              </a:rPr>
              <a:t>Abel, 3.6 Ma </a:t>
            </a:r>
            <a:r>
              <a:rPr lang="fr-FR" sz="1400" i="1" dirty="0">
                <a:solidFill>
                  <a:schemeClr val="tx1"/>
                </a:solidFill>
              </a:rPr>
              <a:t>(Brunet et al., 1995)</a:t>
            </a:r>
          </a:p>
        </p:txBody>
      </p:sp>
      <p:pic>
        <p:nvPicPr>
          <p:cNvPr id="19" name="Picture 2" descr="http://www.quia.com/files/quia/users/servism/Hominid_Fossils/KT12-95-H1-bahrelghazali.jpg">
            <a:extLst>
              <a:ext uri="{FF2B5EF4-FFF2-40B4-BE49-F238E27FC236}">
                <a16:creationId xmlns:a16="http://schemas.microsoft.com/office/drawing/2014/main" id="{B052B386-6321-B846-8ACB-63C687F1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20253"/>
          <a:stretch>
            <a:fillRect/>
          </a:stretch>
        </p:blipFill>
        <p:spPr bwMode="auto">
          <a:xfrm>
            <a:off x="5364163" y="1867048"/>
            <a:ext cx="3347796" cy="179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74CA6E7A-D2D7-2C4D-8DA4-8CEF34517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55" y="301972"/>
            <a:ext cx="7836434" cy="9541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latin typeface="Times" charset="0"/>
              </a:rPr>
              <a:t>L’hydrologie africaine : des liens étroits avec l’histoire des hominidés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A1C855E-19A5-1C40-AAC0-C01F2C84851E}"/>
              </a:ext>
            </a:extLst>
          </p:cNvPr>
          <p:cNvCxnSpPr>
            <a:cxnSpLocks/>
          </p:cNvCxnSpPr>
          <p:nvPr/>
        </p:nvCxnSpPr>
        <p:spPr>
          <a:xfrm flipV="1">
            <a:off x="4500563" y="2981406"/>
            <a:ext cx="1152525" cy="5916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BB6E910-B5BC-C940-B476-6EB02086349F}"/>
              </a:ext>
            </a:extLst>
          </p:cNvPr>
          <p:cNvCxnSpPr>
            <a:cxnSpLocks/>
          </p:cNvCxnSpPr>
          <p:nvPr/>
        </p:nvCxnSpPr>
        <p:spPr>
          <a:xfrm>
            <a:off x="3834333" y="3573076"/>
            <a:ext cx="1598279" cy="14215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9D1E8E-F64F-5842-9748-42BD80E1B4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58" y="748756"/>
            <a:ext cx="7227790" cy="252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6253BC-53BC-6740-BC10-DED056AD2F1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58" y="3580848"/>
            <a:ext cx="7227790" cy="2528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559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388269"/>
            <a:ext cx="86106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388269"/>
            <a:ext cx="451485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1140" name="Line 4"/>
          <p:cNvSpPr>
            <a:spLocks noChangeShapeType="1"/>
          </p:cNvSpPr>
          <p:nvPr/>
        </p:nvSpPr>
        <p:spPr bwMode="auto">
          <a:xfrm>
            <a:off x="2209800" y="4283869"/>
            <a:ext cx="2286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1" name="Line 5"/>
          <p:cNvSpPr>
            <a:spLocks noChangeShapeType="1"/>
          </p:cNvSpPr>
          <p:nvPr/>
        </p:nvSpPr>
        <p:spPr bwMode="auto">
          <a:xfrm>
            <a:off x="3048000" y="3674269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6096000" y="2129632"/>
            <a:ext cx="1066800" cy="76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2209800" y="4512469"/>
            <a:ext cx="2286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3048000" y="3902869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6096000" y="2434432"/>
            <a:ext cx="1066800" cy="76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>
            <a:off x="2209800" y="4817269"/>
            <a:ext cx="228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3048000" y="4207669"/>
            <a:ext cx="4572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6096000" y="3044032"/>
            <a:ext cx="1066800" cy="762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4708525" y="4849019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>
                <a:solidFill>
                  <a:schemeClr val="bg1"/>
                </a:solidFill>
                <a:latin typeface="Tahoma" charset="0"/>
              </a:rPr>
              <a:t>Punta piccola</a:t>
            </a:r>
          </a:p>
        </p:txBody>
      </p:sp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7299325" y="2074069"/>
            <a:ext cx="503238" cy="284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>
                <a:solidFill>
                  <a:schemeClr val="hlink"/>
                </a:solidFill>
                <a:latin typeface="Times New Roman" charset="0"/>
              </a:rPr>
              <a:t>i 282</a:t>
            </a:r>
          </a:p>
        </p:txBody>
      </p:sp>
      <p:pic>
        <p:nvPicPr>
          <p:cNvPr id="16" name="Picture 6" descr="sicile 6">
            <a:extLst>
              <a:ext uri="{FF2B5EF4-FFF2-40B4-BE49-F238E27FC236}">
                <a16:creationId xmlns:a16="http://schemas.microsoft.com/office/drawing/2014/main" id="{D790B2B2-1D72-9148-840E-79CE686C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4797425"/>
            <a:ext cx="2160587" cy="1620838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7">
            <a:extLst>
              <a:ext uri="{FF2B5EF4-FFF2-40B4-BE49-F238E27FC236}">
                <a16:creationId xmlns:a16="http://schemas.microsoft.com/office/drawing/2014/main" id="{05A8F21D-44CD-0D44-A8F5-AF48827B92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5713413"/>
            <a:ext cx="144463" cy="2159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35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B0C315E-2840-1E41-B8BA-5BAA7EEDB436}"/>
              </a:ext>
            </a:extLst>
          </p:cNvPr>
          <p:cNvSpPr txBox="1"/>
          <p:nvPr/>
        </p:nvSpPr>
        <p:spPr>
          <a:xfrm>
            <a:off x="1413096" y="1011034"/>
            <a:ext cx="2393604" cy="4328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climat ?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Quaternaire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>
                <a:solidFill>
                  <a:srgbClr val="FF0000"/>
                </a:solidFill>
              </a:rPr>
              <a:t>Le Cénozoïque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Et avant…</a:t>
            </a:r>
          </a:p>
        </p:txBody>
      </p:sp>
    </p:spTree>
    <p:extLst>
      <p:ext uri="{BB962C8B-B14F-4D97-AF65-F5344CB8AC3E}">
        <p14:creationId xmlns:p14="http://schemas.microsoft.com/office/powerpoint/2010/main" val="744610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582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402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30300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1170" name="Oval 4"/>
          <p:cNvSpPr>
            <a:spLocks noChangeArrowheads="1"/>
          </p:cNvSpPr>
          <p:nvPr/>
        </p:nvSpPr>
        <p:spPr bwMode="auto">
          <a:xfrm>
            <a:off x="8348663" y="2728913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1171" name="Oval 5"/>
          <p:cNvSpPr>
            <a:spLocks noChangeArrowheads="1"/>
          </p:cNvSpPr>
          <p:nvPr/>
        </p:nvSpPr>
        <p:spPr bwMode="auto">
          <a:xfrm>
            <a:off x="8348663" y="2528888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1172" name="Oval 6"/>
          <p:cNvSpPr>
            <a:spLocks noChangeArrowheads="1"/>
          </p:cNvSpPr>
          <p:nvPr/>
        </p:nvSpPr>
        <p:spPr bwMode="auto">
          <a:xfrm>
            <a:off x="8348663" y="2286000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1173" name="Rectangle 7"/>
          <p:cNvSpPr>
            <a:spLocks noChangeArrowheads="1"/>
          </p:cNvSpPr>
          <p:nvPr/>
        </p:nvSpPr>
        <p:spPr bwMode="auto">
          <a:xfrm>
            <a:off x="8158163" y="2695575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1174" name="Rectangle 8"/>
          <p:cNvSpPr>
            <a:spLocks noChangeArrowheads="1"/>
          </p:cNvSpPr>
          <p:nvPr/>
        </p:nvSpPr>
        <p:spPr bwMode="auto">
          <a:xfrm>
            <a:off x="8153400" y="25146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1175" name="Text Box 9"/>
          <p:cNvSpPr txBox="1">
            <a:spLocks noChangeArrowheads="1"/>
          </p:cNvSpPr>
          <p:nvPr/>
        </p:nvSpPr>
        <p:spPr bwMode="auto">
          <a:xfrm>
            <a:off x="7891463" y="26289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2050</a:t>
            </a:r>
          </a:p>
        </p:txBody>
      </p:sp>
      <p:sp>
        <p:nvSpPr>
          <p:cNvPr id="391176" name="Text Box 10"/>
          <p:cNvSpPr txBox="1">
            <a:spLocks noChangeArrowheads="1"/>
          </p:cNvSpPr>
          <p:nvPr/>
        </p:nvSpPr>
        <p:spPr bwMode="auto">
          <a:xfrm>
            <a:off x="7886700" y="2392363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2100</a:t>
            </a:r>
          </a:p>
        </p:txBody>
      </p:sp>
      <p:sp>
        <p:nvSpPr>
          <p:cNvPr id="391177" name="Text Box 11"/>
          <p:cNvSpPr txBox="1">
            <a:spLocks noChangeArrowheads="1"/>
          </p:cNvSpPr>
          <p:nvPr/>
        </p:nvSpPr>
        <p:spPr bwMode="auto">
          <a:xfrm>
            <a:off x="7891463" y="21336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2500</a:t>
            </a:r>
          </a:p>
        </p:txBody>
      </p:sp>
      <p:sp>
        <p:nvSpPr>
          <p:cNvPr id="391178" name="Text Box 12"/>
          <p:cNvSpPr txBox="1">
            <a:spLocks noChangeArrowheads="1"/>
          </p:cNvSpPr>
          <p:nvPr/>
        </p:nvSpPr>
        <p:spPr bwMode="auto">
          <a:xfrm>
            <a:off x="5105400" y="2362200"/>
            <a:ext cx="113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Groenland</a:t>
            </a:r>
          </a:p>
        </p:txBody>
      </p:sp>
      <p:sp>
        <p:nvSpPr>
          <p:cNvPr id="391179" name="Line 13"/>
          <p:cNvSpPr>
            <a:spLocks noChangeShapeType="1"/>
          </p:cNvSpPr>
          <p:nvPr/>
        </p:nvSpPr>
        <p:spPr bwMode="auto">
          <a:xfrm flipH="1">
            <a:off x="4705350" y="2547938"/>
            <a:ext cx="457200" cy="195262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1180" name="Text Box 14"/>
          <p:cNvSpPr txBox="1">
            <a:spLocks noChangeArrowheads="1"/>
          </p:cNvSpPr>
          <p:nvPr/>
        </p:nvSpPr>
        <p:spPr bwMode="auto">
          <a:xfrm>
            <a:off x="3943350" y="1873250"/>
            <a:ext cx="1212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Antarctique</a:t>
            </a:r>
          </a:p>
        </p:txBody>
      </p:sp>
      <p:sp>
        <p:nvSpPr>
          <p:cNvPr id="391181" name="Line 15"/>
          <p:cNvSpPr>
            <a:spLocks noChangeShapeType="1"/>
          </p:cNvSpPr>
          <p:nvPr/>
        </p:nvSpPr>
        <p:spPr bwMode="auto">
          <a:xfrm flipH="1">
            <a:off x="3098800" y="2057400"/>
            <a:ext cx="863600" cy="309563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1182" name="Line 16"/>
          <p:cNvSpPr>
            <a:spLocks noChangeShapeType="1"/>
          </p:cNvSpPr>
          <p:nvPr/>
        </p:nvSpPr>
        <p:spPr bwMode="auto">
          <a:xfrm flipH="1">
            <a:off x="3606800" y="2133600"/>
            <a:ext cx="381000" cy="304800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1183" name="Rectangle 17"/>
          <p:cNvSpPr>
            <a:spLocks noChangeArrowheads="1"/>
          </p:cNvSpPr>
          <p:nvPr/>
        </p:nvSpPr>
        <p:spPr bwMode="auto">
          <a:xfrm>
            <a:off x="2362200" y="5346700"/>
            <a:ext cx="4608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800" dirty="0">
                <a:latin typeface="Times" charset="0"/>
              </a:rPr>
              <a:t>Transition Paléocène – Eocène</a:t>
            </a:r>
          </a:p>
        </p:txBody>
      </p:sp>
      <p:sp>
        <p:nvSpPr>
          <p:cNvPr id="391184" name="Line 19"/>
          <p:cNvSpPr>
            <a:spLocks noChangeShapeType="1"/>
          </p:cNvSpPr>
          <p:nvPr/>
        </p:nvSpPr>
        <p:spPr bwMode="auto">
          <a:xfrm>
            <a:off x="2514600" y="1905000"/>
            <a:ext cx="2209800" cy="3276600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Une petite histoire du climat</a:t>
            </a:r>
          </a:p>
        </p:txBody>
      </p:sp>
    </p:spTree>
    <p:extLst>
      <p:ext uri="{BB962C8B-B14F-4D97-AF65-F5344CB8AC3E}">
        <p14:creationId xmlns:p14="http://schemas.microsoft.com/office/powerpoint/2010/main" val="76703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929DEF30-A074-DB4B-AB76-718B81CD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5" y="4234095"/>
            <a:ext cx="5433516" cy="236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lipse 15"/>
          <p:cNvSpPr/>
          <p:nvPr/>
        </p:nvSpPr>
        <p:spPr>
          <a:xfrm>
            <a:off x="5046947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65428" y="304800"/>
            <a:ext cx="8138342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climatologie ?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2314" y="766465"/>
            <a:ext cx="86517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Aux origines de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l’astronomie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 et du </a:t>
            </a:r>
            <a:r>
              <a:rPr kumimoji="0" lang="is-I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déterminisme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à travers l’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invention du calendrier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fr-FR" sz="2000" kern="0" dirty="0">
                <a:solidFill>
                  <a:sysClr val="windowText" lastClr="000000"/>
                </a:solidFill>
              </a:rPr>
              <a:t>(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 retour des saisons est piloté par les astres !)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665656" y="2717554"/>
            <a:ext cx="12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physiques &amp; math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711695" y="3291517"/>
            <a:ext cx="128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Astronomie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3FE48A-7BAE-3A43-BC93-0216C9F05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73" y="1862631"/>
            <a:ext cx="21336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47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381000"/>
            <a:ext cx="5140325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7013" y="239713"/>
            <a:ext cx="3657600" cy="10858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>
                <a:latin typeface="Times" charset="0"/>
              </a:rPr>
              <a:t>La transition Paléocène-Eocène</a:t>
            </a:r>
          </a:p>
        </p:txBody>
      </p:sp>
    </p:spTree>
    <p:extLst>
      <p:ext uri="{BB962C8B-B14F-4D97-AF65-F5344CB8AC3E}">
        <p14:creationId xmlns:p14="http://schemas.microsoft.com/office/powerpoint/2010/main" val="19366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30300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22" name="Oval 4"/>
          <p:cNvSpPr>
            <a:spLocks noChangeArrowheads="1"/>
          </p:cNvSpPr>
          <p:nvPr/>
        </p:nvSpPr>
        <p:spPr bwMode="auto">
          <a:xfrm>
            <a:off x="8348663" y="2728913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3" name="Oval 5"/>
          <p:cNvSpPr>
            <a:spLocks noChangeArrowheads="1"/>
          </p:cNvSpPr>
          <p:nvPr/>
        </p:nvSpPr>
        <p:spPr bwMode="auto">
          <a:xfrm>
            <a:off x="8348663" y="2528888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4" name="Oval 6"/>
          <p:cNvSpPr>
            <a:spLocks noChangeArrowheads="1"/>
          </p:cNvSpPr>
          <p:nvPr/>
        </p:nvSpPr>
        <p:spPr bwMode="auto">
          <a:xfrm>
            <a:off x="8348663" y="2286000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5" name="Rectangle 7"/>
          <p:cNvSpPr>
            <a:spLocks noChangeArrowheads="1"/>
          </p:cNvSpPr>
          <p:nvPr/>
        </p:nvSpPr>
        <p:spPr bwMode="auto">
          <a:xfrm>
            <a:off x="8158163" y="2695575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26" name="Rectangle 8"/>
          <p:cNvSpPr>
            <a:spLocks noChangeArrowheads="1"/>
          </p:cNvSpPr>
          <p:nvPr/>
        </p:nvSpPr>
        <p:spPr bwMode="auto">
          <a:xfrm>
            <a:off x="8153400" y="25146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27" name="Text Box 9"/>
          <p:cNvSpPr txBox="1">
            <a:spLocks noChangeArrowheads="1"/>
          </p:cNvSpPr>
          <p:nvPr/>
        </p:nvSpPr>
        <p:spPr bwMode="auto">
          <a:xfrm>
            <a:off x="7891463" y="26289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2050</a:t>
            </a:r>
          </a:p>
        </p:txBody>
      </p:sp>
      <p:sp>
        <p:nvSpPr>
          <p:cNvPr id="389128" name="Text Box 10"/>
          <p:cNvSpPr txBox="1">
            <a:spLocks noChangeArrowheads="1"/>
          </p:cNvSpPr>
          <p:nvPr/>
        </p:nvSpPr>
        <p:spPr bwMode="auto">
          <a:xfrm>
            <a:off x="7886700" y="2392363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2100</a:t>
            </a:r>
          </a:p>
        </p:txBody>
      </p:sp>
      <p:sp>
        <p:nvSpPr>
          <p:cNvPr id="389129" name="Text Box 11"/>
          <p:cNvSpPr txBox="1">
            <a:spLocks noChangeArrowheads="1"/>
          </p:cNvSpPr>
          <p:nvPr/>
        </p:nvSpPr>
        <p:spPr bwMode="auto">
          <a:xfrm>
            <a:off x="7891463" y="21336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2500</a:t>
            </a:r>
          </a:p>
        </p:txBody>
      </p:sp>
      <p:sp>
        <p:nvSpPr>
          <p:cNvPr id="389130" name="Text Box 12"/>
          <p:cNvSpPr txBox="1">
            <a:spLocks noChangeArrowheads="1"/>
          </p:cNvSpPr>
          <p:nvPr/>
        </p:nvSpPr>
        <p:spPr bwMode="auto">
          <a:xfrm>
            <a:off x="5105400" y="23622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Greenland</a:t>
            </a:r>
          </a:p>
        </p:txBody>
      </p:sp>
      <p:sp>
        <p:nvSpPr>
          <p:cNvPr id="389131" name="Line 13"/>
          <p:cNvSpPr>
            <a:spLocks noChangeShapeType="1"/>
          </p:cNvSpPr>
          <p:nvPr/>
        </p:nvSpPr>
        <p:spPr bwMode="auto">
          <a:xfrm flipH="1">
            <a:off x="4705350" y="2547938"/>
            <a:ext cx="457200" cy="195262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2" name="Text Box 14"/>
          <p:cNvSpPr txBox="1">
            <a:spLocks noChangeArrowheads="1"/>
          </p:cNvSpPr>
          <p:nvPr/>
        </p:nvSpPr>
        <p:spPr bwMode="auto">
          <a:xfrm>
            <a:off x="3943350" y="1873250"/>
            <a:ext cx="1096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Antarctica</a:t>
            </a:r>
          </a:p>
        </p:txBody>
      </p:sp>
      <p:sp>
        <p:nvSpPr>
          <p:cNvPr id="389133" name="Line 15"/>
          <p:cNvSpPr>
            <a:spLocks noChangeShapeType="1"/>
          </p:cNvSpPr>
          <p:nvPr/>
        </p:nvSpPr>
        <p:spPr bwMode="auto">
          <a:xfrm flipH="1">
            <a:off x="3098800" y="2057400"/>
            <a:ext cx="863600" cy="309563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4" name="Line 16"/>
          <p:cNvSpPr>
            <a:spLocks noChangeShapeType="1"/>
          </p:cNvSpPr>
          <p:nvPr/>
        </p:nvSpPr>
        <p:spPr bwMode="auto">
          <a:xfrm flipH="1">
            <a:off x="3606800" y="2133600"/>
            <a:ext cx="381000" cy="304800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5" name="Rectangle 17"/>
          <p:cNvSpPr>
            <a:spLocks noChangeArrowheads="1"/>
          </p:cNvSpPr>
          <p:nvPr/>
        </p:nvSpPr>
        <p:spPr bwMode="auto">
          <a:xfrm>
            <a:off x="3257550" y="5181600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ja-JP" sz="2800"/>
              <a:t>Eocene : + 8 - 10°C</a:t>
            </a:r>
            <a:endParaRPr lang="fr-FR" sz="2800"/>
          </a:p>
        </p:txBody>
      </p:sp>
      <p:sp>
        <p:nvSpPr>
          <p:cNvPr id="389136" name="Oval 18"/>
          <p:cNvSpPr>
            <a:spLocks noChangeArrowheads="1"/>
          </p:cNvSpPr>
          <p:nvPr/>
        </p:nvSpPr>
        <p:spPr bwMode="auto">
          <a:xfrm>
            <a:off x="2514600" y="1752600"/>
            <a:ext cx="381000" cy="533400"/>
          </a:xfrm>
          <a:prstGeom prst="ellipse">
            <a:avLst/>
          </a:prstGeom>
          <a:noFill/>
          <a:ln w="28575">
            <a:solidFill>
              <a:srgbClr val="F5141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7" name="Line 19"/>
          <p:cNvSpPr>
            <a:spLocks noChangeShapeType="1"/>
          </p:cNvSpPr>
          <p:nvPr/>
        </p:nvSpPr>
        <p:spPr bwMode="auto">
          <a:xfrm>
            <a:off x="2743200" y="2286000"/>
            <a:ext cx="1981200" cy="2895600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Une petite histoire du climat</a:t>
            </a:r>
          </a:p>
        </p:txBody>
      </p:sp>
    </p:spTree>
    <p:extLst>
      <p:ext uri="{BB962C8B-B14F-4D97-AF65-F5344CB8AC3E}">
        <p14:creationId xmlns:p14="http://schemas.microsoft.com/office/powerpoint/2010/main" val="715469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4781550"/>
            <a:ext cx="25654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01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2590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7" name="Text Box 5"/>
          <p:cNvSpPr txBox="1">
            <a:spLocks noChangeArrowheads="1"/>
          </p:cNvSpPr>
          <p:nvPr/>
        </p:nvSpPr>
        <p:spPr bwMode="auto">
          <a:xfrm>
            <a:off x="3527425" y="2667000"/>
            <a:ext cx="167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000"/>
              <a:t>Metasequoia occidentalis</a:t>
            </a:r>
          </a:p>
        </p:txBody>
      </p:sp>
      <p:pic>
        <p:nvPicPr>
          <p:cNvPr id="39014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2796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9" name="Text Box 7"/>
          <p:cNvSpPr txBox="1">
            <a:spLocks noChangeArrowheads="1"/>
          </p:cNvSpPr>
          <p:nvPr/>
        </p:nvSpPr>
        <p:spPr bwMode="auto">
          <a:xfrm>
            <a:off x="6019800" y="1371600"/>
            <a:ext cx="2438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/>
              <a:t>Forêt tropicale en zone arctique</a:t>
            </a:r>
          </a:p>
          <a:p>
            <a:endParaRPr lang="fr-FR" altLang="ja-JP" dirty="0"/>
          </a:p>
          <a:p>
            <a:pPr>
              <a:buFontTx/>
              <a:buChar char="-"/>
            </a:pPr>
            <a:r>
              <a:rPr lang="fr-FR" dirty="0"/>
              <a:t> palmiers, conifères,…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 crocodiles, tortues, mammifères, …</a:t>
            </a:r>
          </a:p>
        </p:txBody>
      </p:sp>
      <p:pic>
        <p:nvPicPr>
          <p:cNvPr id="390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2606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51" name="Line 9"/>
          <p:cNvSpPr>
            <a:spLocks noChangeShapeType="1"/>
          </p:cNvSpPr>
          <p:nvPr/>
        </p:nvSpPr>
        <p:spPr bwMode="auto">
          <a:xfrm flipH="1" flipV="1">
            <a:off x="838200" y="1905000"/>
            <a:ext cx="152400" cy="1905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0152" name="Line 10"/>
          <p:cNvSpPr>
            <a:spLocks noChangeShapeType="1"/>
          </p:cNvSpPr>
          <p:nvPr/>
        </p:nvSpPr>
        <p:spPr bwMode="auto">
          <a:xfrm flipH="1" flipV="1">
            <a:off x="1752600" y="1447800"/>
            <a:ext cx="14478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122078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0154" name="Line 13"/>
          <p:cNvSpPr>
            <a:spLocks noChangeShapeType="1"/>
          </p:cNvSpPr>
          <p:nvPr/>
        </p:nvSpPr>
        <p:spPr bwMode="auto">
          <a:xfrm flipH="1" flipV="1">
            <a:off x="990600" y="1905000"/>
            <a:ext cx="2819400" cy="182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0155" name="Text Box 14"/>
          <p:cNvSpPr txBox="1">
            <a:spLocks noChangeArrowheads="1"/>
          </p:cNvSpPr>
          <p:nvPr/>
        </p:nvSpPr>
        <p:spPr bwMode="auto">
          <a:xfrm>
            <a:off x="4191000" y="5867400"/>
            <a:ext cx="2187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/>
              <a:t>Vertèbres de crocodilien</a:t>
            </a:r>
          </a:p>
        </p:txBody>
      </p:sp>
      <p:sp>
        <p:nvSpPr>
          <p:cNvPr id="390156" name="Text Box 16"/>
          <p:cNvSpPr txBox="1">
            <a:spLocks noChangeArrowheads="1"/>
          </p:cNvSpPr>
          <p:nvPr/>
        </p:nvSpPr>
        <p:spPr bwMode="auto">
          <a:xfrm>
            <a:off x="533400" y="304800"/>
            <a:ext cx="7924800" cy="476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dirty="0"/>
              <a:t>E</a:t>
            </a:r>
            <a:r>
              <a:rPr lang="fr-FR" altLang="ja-JP" dirty="0"/>
              <a:t>ocène : + 8 - 10°C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5295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ext Box 2"/>
          <p:cNvSpPr txBox="1">
            <a:spLocks noChangeArrowheads="1"/>
          </p:cNvSpPr>
          <p:nvPr/>
        </p:nvSpPr>
        <p:spPr bwMode="auto">
          <a:xfrm>
            <a:off x="228600" y="239713"/>
            <a:ext cx="3657600" cy="157321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latin typeface="Times" charset="0"/>
              </a:rPr>
              <a:t>Chaud</a:t>
            </a:r>
          </a:p>
          <a:p>
            <a:pPr algn="ctr">
              <a:defRPr/>
            </a:pPr>
            <a:r>
              <a:rPr lang="fr-FR" sz="3200" b="1" dirty="0">
                <a:latin typeface="Times" charset="0"/>
              </a:rPr>
              <a:t>?=</a:t>
            </a:r>
          </a:p>
          <a:p>
            <a:pPr algn="ctr">
              <a:defRPr/>
            </a:pPr>
            <a:r>
              <a:rPr lang="fr-FR" sz="3200" b="1" dirty="0">
                <a:latin typeface="Times" charset="0"/>
              </a:rPr>
              <a:t>CO</a:t>
            </a:r>
            <a:r>
              <a:rPr lang="fr-FR" sz="3200" b="1" baseline="-25000" dirty="0">
                <a:latin typeface="Times" charset="0"/>
              </a:rPr>
              <a:t>2</a:t>
            </a:r>
            <a:r>
              <a:rPr lang="fr-FR" sz="3200" b="1" dirty="0">
                <a:latin typeface="Times" charset="0"/>
              </a:rPr>
              <a:t> élevé</a:t>
            </a:r>
          </a:p>
        </p:txBody>
      </p:sp>
      <p:pic>
        <p:nvPicPr>
          <p:cNvPr id="375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86251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91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30300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22" name="Oval 4"/>
          <p:cNvSpPr>
            <a:spLocks noChangeArrowheads="1"/>
          </p:cNvSpPr>
          <p:nvPr/>
        </p:nvSpPr>
        <p:spPr bwMode="auto">
          <a:xfrm>
            <a:off x="8348663" y="2728913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3" name="Oval 5"/>
          <p:cNvSpPr>
            <a:spLocks noChangeArrowheads="1"/>
          </p:cNvSpPr>
          <p:nvPr/>
        </p:nvSpPr>
        <p:spPr bwMode="auto">
          <a:xfrm>
            <a:off x="8348663" y="2528888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4" name="Oval 6"/>
          <p:cNvSpPr>
            <a:spLocks noChangeArrowheads="1"/>
          </p:cNvSpPr>
          <p:nvPr/>
        </p:nvSpPr>
        <p:spPr bwMode="auto">
          <a:xfrm>
            <a:off x="8348663" y="2286000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125" name="Rectangle 7"/>
          <p:cNvSpPr>
            <a:spLocks noChangeArrowheads="1"/>
          </p:cNvSpPr>
          <p:nvPr/>
        </p:nvSpPr>
        <p:spPr bwMode="auto">
          <a:xfrm>
            <a:off x="8158163" y="2695575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26" name="Rectangle 8"/>
          <p:cNvSpPr>
            <a:spLocks noChangeArrowheads="1"/>
          </p:cNvSpPr>
          <p:nvPr/>
        </p:nvSpPr>
        <p:spPr bwMode="auto">
          <a:xfrm>
            <a:off x="8153400" y="25146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27" name="Text Box 9"/>
          <p:cNvSpPr txBox="1">
            <a:spLocks noChangeArrowheads="1"/>
          </p:cNvSpPr>
          <p:nvPr/>
        </p:nvSpPr>
        <p:spPr bwMode="auto">
          <a:xfrm>
            <a:off x="7891463" y="26289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2050</a:t>
            </a:r>
          </a:p>
        </p:txBody>
      </p:sp>
      <p:sp>
        <p:nvSpPr>
          <p:cNvPr id="389128" name="Text Box 10"/>
          <p:cNvSpPr txBox="1">
            <a:spLocks noChangeArrowheads="1"/>
          </p:cNvSpPr>
          <p:nvPr/>
        </p:nvSpPr>
        <p:spPr bwMode="auto">
          <a:xfrm>
            <a:off x="7886700" y="2392363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2100</a:t>
            </a:r>
          </a:p>
        </p:txBody>
      </p:sp>
      <p:sp>
        <p:nvSpPr>
          <p:cNvPr id="389129" name="Text Box 11"/>
          <p:cNvSpPr txBox="1">
            <a:spLocks noChangeArrowheads="1"/>
          </p:cNvSpPr>
          <p:nvPr/>
        </p:nvSpPr>
        <p:spPr bwMode="auto">
          <a:xfrm>
            <a:off x="7891463" y="21336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2500</a:t>
            </a:r>
          </a:p>
        </p:txBody>
      </p:sp>
      <p:sp>
        <p:nvSpPr>
          <p:cNvPr id="389130" name="Text Box 12"/>
          <p:cNvSpPr txBox="1">
            <a:spLocks noChangeArrowheads="1"/>
          </p:cNvSpPr>
          <p:nvPr/>
        </p:nvSpPr>
        <p:spPr bwMode="auto">
          <a:xfrm>
            <a:off x="5105400" y="23622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Greenland</a:t>
            </a:r>
          </a:p>
        </p:txBody>
      </p:sp>
      <p:sp>
        <p:nvSpPr>
          <p:cNvPr id="389131" name="Line 13"/>
          <p:cNvSpPr>
            <a:spLocks noChangeShapeType="1"/>
          </p:cNvSpPr>
          <p:nvPr/>
        </p:nvSpPr>
        <p:spPr bwMode="auto">
          <a:xfrm flipH="1">
            <a:off x="4705350" y="2547938"/>
            <a:ext cx="457200" cy="195262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2" name="Text Box 14"/>
          <p:cNvSpPr txBox="1">
            <a:spLocks noChangeArrowheads="1"/>
          </p:cNvSpPr>
          <p:nvPr/>
        </p:nvSpPr>
        <p:spPr bwMode="auto">
          <a:xfrm>
            <a:off x="3943350" y="1873250"/>
            <a:ext cx="1096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Antarctica</a:t>
            </a:r>
          </a:p>
        </p:txBody>
      </p:sp>
      <p:sp>
        <p:nvSpPr>
          <p:cNvPr id="389133" name="Line 15"/>
          <p:cNvSpPr>
            <a:spLocks noChangeShapeType="1"/>
          </p:cNvSpPr>
          <p:nvPr/>
        </p:nvSpPr>
        <p:spPr bwMode="auto">
          <a:xfrm flipH="1">
            <a:off x="3098800" y="2057400"/>
            <a:ext cx="863600" cy="309563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4" name="Line 16"/>
          <p:cNvSpPr>
            <a:spLocks noChangeShapeType="1"/>
          </p:cNvSpPr>
          <p:nvPr/>
        </p:nvSpPr>
        <p:spPr bwMode="auto">
          <a:xfrm flipH="1">
            <a:off x="3606800" y="2133600"/>
            <a:ext cx="381000" cy="304800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135" name="Rectangle 17"/>
          <p:cNvSpPr>
            <a:spLocks noChangeArrowheads="1"/>
          </p:cNvSpPr>
          <p:nvPr/>
        </p:nvSpPr>
        <p:spPr bwMode="auto">
          <a:xfrm>
            <a:off x="3257550" y="5181600"/>
            <a:ext cx="3977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ja-JP" sz="2800" dirty="0"/>
              <a:t>3</a:t>
            </a:r>
            <a:r>
              <a:rPr lang="fr-FR" altLang="ja-JP" sz="2800" baseline="30000" dirty="0"/>
              <a:t>e</a:t>
            </a:r>
            <a:r>
              <a:rPr lang="fr-FR" altLang="ja-JP" sz="2800" dirty="0"/>
              <a:t> millénaire: + 2 – 5 ?? °C</a:t>
            </a:r>
            <a:endParaRPr lang="fr-FR" sz="2800" dirty="0"/>
          </a:p>
        </p:txBody>
      </p:sp>
      <p:sp>
        <p:nvSpPr>
          <p:cNvPr id="389137" name="Line 19"/>
          <p:cNvSpPr>
            <a:spLocks noChangeShapeType="1"/>
          </p:cNvSpPr>
          <p:nvPr/>
        </p:nvSpPr>
        <p:spPr bwMode="auto">
          <a:xfrm flipH="1">
            <a:off x="4724399" y="2528888"/>
            <a:ext cx="3624263" cy="2652712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Une petite histoire du climat</a:t>
            </a:r>
          </a:p>
        </p:txBody>
      </p:sp>
    </p:spTree>
    <p:extLst>
      <p:ext uri="{BB962C8B-B14F-4D97-AF65-F5344CB8AC3E}">
        <p14:creationId xmlns:p14="http://schemas.microsoft.com/office/powerpoint/2010/main" val="2962998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B0C315E-2840-1E41-B8BA-5BAA7EEDB436}"/>
              </a:ext>
            </a:extLst>
          </p:cNvPr>
          <p:cNvSpPr txBox="1"/>
          <p:nvPr/>
        </p:nvSpPr>
        <p:spPr>
          <a:xfrm>
            <a:off x="1413096" y="1011034"/>
            <a:ext cx="2393604" cy="4328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climat ?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Quaternaire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/>
              <a:t>Le Cénozoïque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fr-FR" sz="2400" dirty="0">
                <a:solidFill>
                  <a:srgbClr val="FF0000"/>
                </a:solidFill>
              </a:rPr>
              <a:t>Et avant…</a:t>
            </a:r>
          </a:p>
        </p:txBody>
      </p:sp>
    </p:spTree>
    <p:extLst>
      <p:ext uri="{BB962C8B-B14F-4D97-AF65-F5344CB8AC3E}">
        <p14:creationId xmlns:p14="http://schemas.microsoft.com/office/powerpoint/2010/main" val="1264756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ext Box 3"/>
          <p:cNvSpPr txBox="1">
            <a:spLocks noChangeArrowheads="1"/>
          </p:cNvSpPr>
          <p:nvPr/>
        </p:nvSpPr>
        <p:spPr bwMode="auto">
          <a:xfrm>
            <a:off x="1812925" y="1641475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 typeface="Wingdings 2" charset="0"/>
              <a:buChar char="í"/>
              <a:defRPr/>
            </a:pPr>
            <a:endParaRPr lang="fr-FR">
              <a:latin typeface="Times New Roman" charset="0"/>
            </a:endParaRPr>
          </a:p>
        </p:txBody>
      </p:sp>
      <p:pic>
        <p:nvPicPr>
          <p:cNvPr id="62466" name="Picture 7" descr="C:\Users\bernard\Desktop\carbonif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45" y="115888"/>
            <a:ext cx="6096000" cy="64468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162023" y="290308"/>
            <a:ext cx="2367856" cy="52322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fr-FR" sz="2800" dirty="0">
                <a:latin typeface="Times" charset="0"/>
              </a:rPr>
              <a:t>Le Carbonifère</a:t>
            </a:r>
          </a:p>
        </p:txBody>
      </p:sp>
    </p:spTree>
    <p:extLst>
      <p:ext uri="{BB962C8B-B14F-4D97-AF65-F5344CB8AC3E}">
        <p14:creationId xmlns:p14="http://schemas.microsoft.com/office/powerpoint/2010/main" val="576086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30300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2194" name="Oval 4"/>
          <p:cNvSpPr>
            <a:spLocks noChangeArrowheads="1"/>
          </p:cNvSpPr>
          <p:nvPr/>
        </p:nvSpPr>
        <p:spPr bwMode="auto">
          <a:xfrm>
            <a:off x="8348663" y="2728913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2195" name="Oval 5"/>
          <p:cNvSpPr>
            <a:spLocks noChangeArrowheads="1"/>
          </p:cNvSpPr>
          <p:nvPr/>
        </p:nvSpPr>
        <p:spPr bwMode="auto">
          <a:xfrm>
            <a:off x="8348663" y="2528888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2196" name="Oval 6"/>
          <p:cNvSpPr>
            <a:spLocks noChangeArrowheads="1"/>
          </p:cNvSpPr>
          <p:nvPr/>
        </p:nvSpPr>
        <p:spPr bwMode="auto">
          <a:xfrm>
            <a:off x="8348663" y="2286000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2197" name="Rectangle 7"/>
          <p:cNvSpPr>
            <a:spLocks noChangeArrowheads="1"/>
          </p:cNvSpPr>
          <p:nvPr/>
        </p:nvSpPr>
        <p:spPr bwMode="auto">
          <a:xfrm>
            <a:off x="8158163" y="2695575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2198" name="Rectangle 8"/>
          <p:cNvSpPr>
            <a:spLocks noChangeArrowheads="1"/>
          </p:cNvSpPr>
          <p:nvPr/>
        </p:nvSpPr>
        <p:spPr bwMode="auto">
          <a:xfrm>
            <a:off x="8153400" y="25146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2199" name="Text Box 9"/>
          <p:cNvSpPr txBox="1">
            <a:spLocks noChangeArrowheads="1"/>
          </p:cNvSpPr>
          <p:nvPr/>
        </p:nvSpPr>
        <p:spPr bwMode="auto">
          <a:xfrm>
            <a:off x="7891463" y="26289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2050</a:t>
            </a:r>
          </a:p>
        </p:txBody>
      </p:sp>
      <p:sp>
        <p:nvSpPr>
          <p:cNvPr id="392200" name="Text Box 10"/>
          <p:cNvSpPr txBox="1">
            <a:spLocks noChangeArrowheads="1"/>
          </p:cNvSpPr>
          <p:nvPr/>
        </p:nvSpPr>
        <p:spPr bwMode="auto">
          <a:xfrm>
            <a:off x="7886700" y="2392363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2100</a:t>
            </a:r>
          </a:p>
        </p:txBody>
      </p:sp>
      <p:sp>
        <p:nvSpPr>
          <p:cNvPr id="392201" name="Text Box 11"/>
          <p:cNvSpPr txBox="1">
            <a:spLocks noChangeArrowheads="1"/>
          </p:cNvSpPr>
          <p:nvPr/>
        </p:nvSpPr>
        <p:spPr bwMode="auto">
          <a:xfrm>
            <a:off x="7891463" y="21336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2500</a:t>
            </a:r>
          </a:p>
        </p:txBody>
      </p:sp>
      <p:sp>
        <p:nvSpPr>
          <p:cNvPr id="392202" name="Text Box 12"/>
          <p:cNvSpPr txBox="1">
            <a:spLocks noChangeArrowheads="1"/>
          </p:cNvSpPr>
          <p:nvPr/>
        </p:nvSpPr>
        <p:spPr bwMode="auto">
          <a:xfrm>
            <a:off x="5105400" y="2362200"/>
            <a:ext cx="113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Groenland</a:t>
            </a:r>
          </a:p>
        </p:txBody>
      </p:sp>
      <p:sp>
        <p:nvSpPr>
          <p:cNvPr id="392203" name="Line 13"/>
          <p:cNvSpPr>
            <a:spLocks noChangeShapeType="1"/>
          </p:cNvSpPr>
          <p:nvPr/>
        </p:nvSpPr>
        <p:spPr bwMode="auto">
          <a:xfrm flipH="1">
            <a:off x="4705350" y="2547938"/>
            <a:ext cx="457200" cy="195262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2204" name="Text Box 14"/>
          <p:cNvSpPr txBox="1">
            <a:spLocks noChangeArrowheads="1"/>
          </p:cNvSpPr>
          <p:nvPr/>
        </p:nvSpPr>
        <p:spPr bwMode="auto">
          <a:xfrm>
            <a:off x="3943350" y="1873250"/>
            <a:ext cx="1212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Antarctique</a:t>
            </a:r>
          </a:p>
        </p:txBody>
      </p:sp>
      <p:sp>
        <p:nvSpPr>
          <p:cNvPr id="392205" name="Line 15"/>
          <p:cNvSpPr>
            <a:spLocks noChangeShapeType="1"/>
          </p:cNvSpPr>
          <p:nvPr/>
        </p:nvSpPr>
        <p:spPr bwMode="auto">
          <a:xfrm flipH="1">
            <a:off x="3098800" y="2057400"/>
            <a:ext cx="863600" cy="309563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2206" name="Line 16"/>
          <p:cNvSpPr>
            <a:spLocks noChangeShapeType="1"/>
          </p:cNvSpPr>
          <p:nvPr/>
        </p:nvSpPr>
        <p:spPr bwMode="auto">
          <a:xfrm flipH="1">
            <a:off x="3606800" y="2133600"/>
            <a:ext cx="381000" cy="304800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2207" name="Rectangle 17"/>
          <p:cNvSpPr>
            <a:spLocks noChangeArrowheads="1"/>
          </p:cNvSpPr>
          <p:nvPr/>
        </p:nvSpPr>
        <p:spPr bwMode="auto">
          <a:xfrm>
            <a:off x="4856163" y="4919663"/>
            <a:ext cx="1899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800" dirty="0">
                <a:latin typeface="Times" charset="0"/>
              </a:rPr>
              <a:t>Carbonifère</a:t>
            </a:r>
          </a:p>
        </p:txBody>
      </p:sp>
      <p:sp>
        <p:nvSpPr>
          <p:cNvPr id="392208" name="Line 19"/>
          <p:cNvSpPr>
            <a:spLocks noChangeShapeType="1"/>
          </p:cNvSpPr>
          <p:nvPr/>
        </p:nvSpPr>
        <p:spPr bwMode="auto">
          <a:xfrm>
            <a:off x="1487488" y="2743200"/>
            <a:ext cx="3236912" cy="2438400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Une petite histoire du climat</a:t>
            </a:r>
          </a:p>
        </p:txBody>
      </p:sp>
    </p:spTree>
    <p:extLst>
      <p:ext uri="{BB962C8B-B14F-4D97-AF65-F5344CB8AC3E}">
        <p14:creationId xmlns:p14="http://schemas.microsoft.com/office/powerpoint/2010/main" val="4267013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3"/>
          <p:cNvSpPr>
            <a:spLocks noChangeShapeType="1"/>
          </p:cNvSpPr>
          <p:nvPr/>
        </p:nvSpPr>
        <p:spPr bwMode="auto">
          <a:xfrm>
            <a:off x="990600" y="3200400"/>
            <a:ext cx="6051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 flipV="1">
            <a:off x="2622550" y="22860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1828800" y="1752600"/>
            <a:ext cx="1736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volcanisme</a:t>
            </a:r>
            <a:endParaRPr lang="en-US" dirty="0"/>
          </a:p>
        </p:txBody>
      </p:sp>
      <p:sp>
        <p:nvSpPr>
          <p:cNvPr id="66565" name="Line 6"/>
          <p:cNvSpPr>
            <a:spLocks noChangeShapeType="1"/>
          </p:cNvSpPr>
          <p:nvPr/>
        </p:nvSpPr>
        <p:spPr bwMode="auto">
          <a:xfrm>
            <a:off x="4070350" y="274320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2933539" y="3962400"/>
            <a:ext cx="2340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/>
              <a:t>Préservation</a:t>
            </a:r>
            <a:r>
              <a:rPr lang="en-US" dirty="0"/>
              <a:t> de </a:t>
            </a:r>
          </a:p>
          <a:p>
            <a:pPr algn="ctr"/>
            <a:r>
              <a:rPr lang="en-US" dirty="0" err="1"/>
              <a:t>matière</a:t>
            </a:r>
            <a:r>
              <a:rPr lang="en-US" dirty="0"/>
              <a:t> org.</a:t>
            </a:r>
          </a:p>
        </p:txBody>
      </p:sp>
      <p:sp>
        <p:nvSpPr>
          <p:cNvPr id="66567" name="Line 8"/>
          <p:cNvSpPr>
            <a:spLocks noChangeShapeType="1"/>
          </p:cNvSpPr>
          <p:nvPr/>
        </p:nvSpPr>
        <p:spPr bwMode="auto">
          <a:xfrm>
            <a:off x="6584950" y="274320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5125900" y="3962400"/>
            <a:ext cx="31609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Carbonate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érosion</a:t>
            </a:r>
            <a:r>
              <a:rPr lang="en-US" dirty="0"/>
              <a:t> des silicates)</a:t>
            </a:r>
          </a:p>
        </p:txBody>
      </p:sp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990600" y="2514600"/>
            <a:ext cx="857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Océan</a:t>
            </a:r>
            <a:endParaRPr lang="en-US" sz="1800" dirty="0"/>
          </a:p>
          <a:p>
            <a:r>
              <a:rPr lang="en-US" sz="1800" dirty="0"/>
              <a:t>+ </a:t>
            </a:r>
            <a:r>
              <a:rPr lang="en-US" sz="1800" dirty="0" err="1"/>
              <a:t>atm</a:t>
            </a:r>
            <a:endParaRPr lang="en-US" sz="1800" dirty="0"/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>
            <a:off x="990600" y="3276600"/>
            <a:ext cx="787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Terre</a:t>
            </a:r>
          </a:p>
          <a:p>
            <a:r>
              <a:rPr lang="en-US" sz="1800" dirty="0" err="1"/>
              <a:t>solide</a:t>
            </a:r>
            <a:endParaRPr lang="en-US" sz="1800" dirty="0"/>
          </a:p>
        </p:txBody>
      </p:sp>
      <p:sp>
        <p:nvSpPr>
          <p:cNvPr id="66571" name="Text Box 12"/>
          <p:cNvSpPr txBox="1">
            <a:spLocks noChangeArrowheads="1"/>
          </p:cNvSpPr>
          <p:nvPr/>
        </p:nvSpPr>
        <p:spPr bwMode="auto">
          <a:xfrm>
            <a:off x="2209800" y="1371600"/>
            <a:ext cx="754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66572" name="Text Box 13"/>
          <p:cNvSpPr txBox="1">
            <a:spLocks noChangeArrowheads="1"/>
          </p:cNvSpPr>
          <p:nvPr/>
        </p:nvSpPr>
        <p:spPr bwMode="auto">
          <a:xfrm>
            <a:off x="3962400" y="4724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</a:t>
            </a:r>
          </a:p>
        </p:txBody>
      </p:sp>
      <p:sp>
        <p:nvSpPr>
          <p:cNvPr id="66573" name="Text Box 14"/>
          <p:cNvSpPr txBox="1">
            <a:spLocks noChangeArrowheads="1"/>
          </p:cNvSpPr>
          <p:nvPr/>
        </p:nvSpPr>
        <p:spPr bwMode="auto">
          <a:xfrm>
            <a:off x="6163188" y="47244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CaCO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Cycle géologique du carbone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700754-F238-694A-A7FC-EE9474987C15}"/>
              </a:ext>
            </a:extLst>
          </p:cNvPr>
          <p:cNvSpPr txBox="1"/>
          <p:nvPr/>
        </p:nvSpPr>
        <p:spPr>
          <a:xfrm>
            <a:off x="2622550" y="2387159"/>
            <a:ext cx="58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V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C05333E-9339-9F40-9155-C198662CA8E9}"/>
              </a:ext>
            </a:extLst>
          </p:cNvPr>
          <p:cNvSpPr txBox="1"/>
          <p:nvPr/>
        </p:nvSpPr>
        <p:spPr>
          <a:xfrm>
            <a:off x="4118692" y="2373312"/>
            <a:ext cx="643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O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51C535-E7BA-CA4D-9CF2-A990D58FF297}"/>
              </a:ext>
            </a:extLst>
          </p:cNvPr>
          <p:cNvSpPr txBox="1"/>
          <p:nvPr/>
        </p:nvSpPr>
        <p:spPr>
          <a:xfrm>
            <a:off x="6654578" y="2310507"/>
            <a:ext cx="522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D89150-4571-8D4A-ACE9-A20028861A4E}"/>
              </a:ext>
            </a:extLst>
          </p:cNvPr>
          <p:cNvSpPr txBox="1"/>
          <p:nvPr/>
        </p:nvSpPr>
        <p:spPr>
          <a:xfrm>
            <a:off x="653490" y="5589657"/>
            <a:ext cx="3706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dC</a:t>
            </a:r>
            <a:r>
              <a:rPr lang="fr-FR" sz="4000" dirty="0"/>
              <a:t>/</a:t>
            </a:r>
            <a:r>
              <a:rPr lang="fr-FR" sz="4000" dirty="0" err="1"/>
              <a:t>dt</a:t>
            </a:r>
            <a:r>
              <a:rPr lang="fr-FR" sz="4000" dirty="0"/>
              <a:t> = V – O – E</a:t>
            </a:r>
          </a:p>
        </p:txBody>
      </p:sp>
    </p:spTree>
    <p:extLst>
      <p:ext uri="{BB962C8B-B14F-4D97-AF65-F5344CB8AC3E}">
        <p14:creationId xmlns:p14="http://schemas.microsoft.com/office/powerpoint/2010/main" val="2872519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3"/>
          <p:cNvSpPr>
            <a:spLocks noChangeShapeType="1"/>
          </p:cNvSpPr>
          <p:nvPr/>
        </p:nvSpPr>
        <p:spPr bwMode="auto">
          <a:xfrm>
            <a:off x="990600" y="3200400"/>
            <a:ext cx="6051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 flipV="1">
            <a:off x="2622550" y="22860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1828800" y="1752600"/>
            <a:ext cx="1736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volcanisme</a:t>
            </a:r>
            <a:endParaRPr lang="en-US" dirty="0"/>
          </a:p>
        </p:txBody>
      </p:sp>
      <p:sp>
        <p:nvSpPr>
          <p:cNvPr id="66565" name="Line 6"/>
          <p:cNvSpPr>
            <a:spLocks noChangeShapeType="1"/>
          </p:cNvSpPr>
          <p:nvPr/>
        </p:nvSpPr>
        <p:spPr bwMode="auto">
          <a:xfrm>
            <a:off x="4070350" y="274320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2933539" y="3962400"/>
            <a:ext cx="2340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/>
              <a:t>Préservation</a:t>
            </a:r>
            <a:r>
              <a:rPr lang="en-US" dirty="0"/>
              <a:t> de </a:t>
            </a:r>
          </a:p>
          <a:p>
            <a:pPr algn="ctr"/>
            <a:r>
              <a:rPr lang="en-US" dirty="0" err="1"/>
              <a:t>matière</a:t>
            </a:r>
            <a:r>
              <a:rPr lang="en-US" dirty="0"/>
              <a:t> org.</a:t>
            </a:r>
          </a:p>
        </p:txBody>
      </p:sp>
      <p:sp>
        <p:nvSpPr>
          <p:cNvPr id="66567" name="Line 8"/>
          <p:cNvSpPr>
            <a:spLocks noChangeShapeType="1"/>
          </p:cNvSpPr>
          <p:nvPr/>
        </p:nvSpPr>
        <p:spPr bwMode="auto">
          <a:xfrm>
            <a:off x="6584950" y="274320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5125900" y="3962400"/>
            <a:ext cx="31609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Carbonate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érosion</a:t>
            </a:r>
            <a:r>
              <a:rPr lang="en-US" dirty="0"/>
              <a:t> des silicates)</a:t>
            </a:r>
          </a:p>
        </p:txBody>
      </p:sp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990600" y="2514600"/>
            <a:ext cx="857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Océan</a:t>
            </a:r>
            <a:endParaRPr lang="en-US" sz="1800" dirty="0"/>
          </a:p>
          <a:p>
            <a:r>
              <a:rPr lang="en-US" sz="1800" dirty="0"/>
              <a:t>+ </a:t>
            </a:r>
            <a:r>
              <a:rPr lang="en-US" sz="1800" dirty="0" err="1"/>
              <a:t>atm</a:t>
            </a:r>
            <a:endParaRPr lang="en-US" sz="1800" dirty="0"/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>
            <a:off x="990600" y="3276600"/>
            <a:ext cx="787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Terre</a:t>
            </a:r>
          </a:p>
          <a:p>
            <a:r>
              <a:rPr lang="en-US" sz="1800" dirty="0" err="1"/>
              <a:t>solide</a:t>
            </a:r>
            <a:endParaRPr lang="en-US" sz="1800" dirty="0"/>
          </a:p>
        </p:txBody>
      </p:sp>
      <p:sp>
        <p:nvSpPr>
          <p:cNvPr id="66571" name="Text Box 12"/>
          <p:cNvSpPr txBox="1">
            <a:spLocks noChangeArrowheads="1"/>
          </p:cNvSpPr>
          <p:nvPr/>
        </p:nvSpPr>
        <p:spPr bwMode="auto">
          <a:xfrm>
            <a:off x="2209800" y="1371600"/>
            <a:ext cx="754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66572" name="Text Box 13"/>
          <p:cNvSpPr txBox="1">
            <a:spLocks noChangeArrowheads="1"/>
          </p:cNvSpPr>
          <p:nvPr/>
        </p:nvSpPr>
        <p:spPr bwMode="auto">
          <a:xfrm>
            <a:off x="3962400" y="4724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</a:t>
            </a:r>
          </a:p>
        </p:txBody>
      </p:sp>
      <p:sp>
        <p:nvSpPr>
          <p:cNvPr id="66573" name="Text Box 14"/>
          <p:cNvSpPr txBox="1">
            <a:spLocks noChangeArrowheads="1"/>
          </p:cNvSpPr>
          <p:nvPr/>
        </p:nvSpPr>
        <p:spPr bwMode="auto">
          <a:xfrm>
            <a:off x="6163188" y="47244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CaCO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Le carbone = thermostat de la planète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700754-F238-694A-A7FC-EE9474987C15}"/>
              </a:ext>
            </a:extLst>
          </p:cNvPr>
          <p:cNvSpPr txBox="1"/>
          <p:nvPr/>
        </p:nvSpPr>
        <p:spPr>
          <a:xfrm>
            <a:off x="2622550" y="2387159"/>
            <a:ext cx="58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V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C05333E-9339-9F40-9155-C198662CA8E9}"/>
              </a:ext>
            </a:extLst>
          </p:cNvPr>
          <p:cNvSpPr txBox="1"/>
          <p:nvPr/>
        </p:nvSpPr>
        <p:spPr>
          <a:xfrm>
            <a:off x="4118692" y="2373312"/>
            <a:ext cx="643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O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51C535-E7BA-CA4D-9CF2-A990D58FF297}"/>
              </a:ext>
            </a:extLst>
          </p:cNvPr>
          <p:cNvSpPr txBox="1"/>
          <p:nvPr/>
        </p:nvSpPr>
        <p:spPr>
          <a:xfrm>
            <a:off x="6654578" y="2310507"/>
            <a:ext cx="522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D89150-4571-8D4A-ACE9-A20028861A4E}"/>
              </a:ext>
            </a:extLst>
          </p:cNvPr>
          <p:cNvSpPr txBox="1"/>
          <p:nvPr/>
        </p:nvSpPr>
        <p:spPr>
          <a:xfrm>
            <a:off x="653490" y="5589657"/>
            <a:ext cx="496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dC</a:t>
            </a:r>
            <a:r>
              <a:rPr lang="fr-FR" sz="4000" dirty="0"/>
              <a:t>/</a:t>
            </a:r>
            <a:r>
              <a:rPr lang="fr-FR" sz="4000" dirty="0" err="1"/>
              <a:t>dt</a:t>
            </a:r>
            <a:r>
              <a:rPr lang="fr-FR" sz="4000" dirty="0"/>
              <a:t> = V – O – E(</a:t>
            </a:r>
            <a:r>
              <a:rPr lang="fr-FR" sz="4000" dirty="0" err="1"/>
              <a:t>T</a:t>
            </a:r>
            <a:r>
              <a:rPr lang="fr-FR" sz="4000" dirty="0"/>
              <a:t>(C))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F70FEA3C-2DDC-9A47-A6F2-7BA1EA8B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110" y="952341"/>
            <a:ext cx="2409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(</a:t>
            </a:r>
            <a:r>
              <a:rPr lang="en-US" sz="2000" dirty="0" err="1"/>
              <a:t>Ebelmen</a:t>
            </a:r>
            <a:r>
              <a:rPr lang="en-US" sz="2000" dirty="0"/>
              <a:t>, 1855)</a:t>
            </a:r>
          </a:p>
          <a:p>
            <a:r>
              <a:rPr lang="en-US" sz="2000" dirty="0"/>
              <a:t>(Walker et al, 1981)</a:t>
            </a:r>
          </a:p>
        </p:txBody>
      </p:sp>
    </p:spTree>
    <p:extLst>
      <p:ext uri="{BB962C8B-B14F-4D97-AF65-F5344CB8AC3E}">
        <p14:creationId xmlns:p14="http://schemas.microsoft.com/office/powerpoint/2010/main" val="1251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/>
          <p:cNvSpPr/>
          <p:nvPr/>
        </p:nvSpPr>
        <p:spPr>
          <a:xfrm>
            <a:off x="1492899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046947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91622" y="4092230"/>
            <a:ext cx="13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Géographes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598366" y="45549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Médecins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465428" y="304800"/>
            <a:ext cx="8138342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climatologie ?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62314" y="766465"/>
            <a:ext cx="80634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Aux origines de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l’astronomie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Une science de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l’environnement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(XVIII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Etymologie de « climat »:   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0"/>
                <a:sym typeface="Symbol" charset="0"/>
              </a:rPr>
              <a:t> 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(= pente, inclinaison = hauteur du Soleil)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ymbol" charset="0"/>
              <a:sym typeface="Symbo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Parfois synonyme du mot latitude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89865" y="2823891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humaines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665656" y="2717554"/>
            <a:ext cx="12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physiques &amp; math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11695" y="3291517"/>
            <a:ext cx="128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Astronomie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514BFC6-7871-DE45-8372-1ED7413BEE2A}"/>
              </a:ext>
            </a:extLst>
          </p:cNvPr>
          <p:cNvCxnSpPr>
            <a:cxnSpLocks/>
          </p:cNvCxnSpPr>
          <p:nvPr/>
        </p:nvCxnSpPr>
        <p:spPr>
          <a:xfrm flipH="1">
            <a:off x="3544437" y="2315623"/>
            <a:ext cx="2280166" cy="0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746829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6" y="1480101"/>
            <a:ext cx="4800792" cy="46995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1000" y="6227097"/>
            <a:ext cx="1644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(Foster et al., 2017)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FYSP : Le carbone = thermostat de la planète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A34600B-83B2-1849-97A1-DC12AD3704DA}"/>
              </a:ext>
            </a:extLst>
          </p:cNvPr>
          <p:cNvGrpSpPr/>
          <p:nvPr/>
        </p:nvGrpSpPr>
        <p:grpSpPr>
          <a:xfrm>
            <a:off x="4879987" y="2247256"/>
            <a:ext cx="3876662" cy="2824124"/>
            <a:chOff x="653490" y="1371600"/>
            <a:chExt cx="7167221" cy="4749498"/>
          </a:xfrm>
        </p:grpSpPr>
        <p:sp>
          <p:nvSpPr>
            <p:cNvPr id="7" name="Line 3">
              <a:extLst>
                <a:ext uri="{FF2B5EF4-FFF2-40B4-BE49-F238E27FC236}">
                  <a16:creationId xmlns:a16="http://schemas.microsoft.com/office/drawing/2014/main" id="{E181F9B1-F948-1C43-9A38-DB6B94EB0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600" y="3200400"/>
              <a:ext cx="6051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24F44351-ED92-0743-9AB2-D60ED0B5F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2550" y="2286000"/>
              <a:ext cx="0" cy="1676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E00B0B6-FCE4-1644-AF49-23EE7CDAC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0" y="1752599"/>
              <a:ext cx="1282931" cy="3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 dirty="0" err="1"/>
                <a:t>volcanisme</a:t>
              </a:r>
              <a:endParaRPr lang="en-US" sz="1100" dirty="0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EFE77EAA-C591-BE47-B0B6-68953E687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350" y="2743200"/>
              <a:ext cx="0" cy="1143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C08871BE-E87D-3042-98F6-B464CF3BB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2718" y="3962398"/>
              <a:ext cx="1741943" cy="62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 dirty="0" err="1"/>
                <a:t>Préservation</a:t>
              </a:r>
              <a:r>
                <a:rPr lang="en-US" sz="1100" dirty="0"/>
                <a:t> de </a:t>
              </a:r>
            </a:p>
            <a:p>
              <a:pPr algn="ctr"/>
              <a:r>
                <a:rPr lang="en-US" sz="1100" dirty="0" err="1"/>
                <a:t>matière</a:t>
              </a:r>
              <a:r>
                <a:rPr lang="en-US" sz="1100" dirty="0"/>
                <a:t> org.</a:t>
              </a: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D521EAC-1BB6-C544-92A6-BCE6401BD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4950" y="2743200"/>
              <a:ext cx="0" cy="1143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F04EDEFD-CF1A-254E-ABCE-1562A0358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2075" y="3962398"/>
              <a:ext cx="2228636" cy="62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 dirty="0"/>
                <a:t>Carbonate</a:t>
              </a:r>
            </a:p>
            <a:p>
              <a:pPr algn="ctr"/>
              <a:r>
                <a:rPr lang="en-US" sz="1100" dirty="0"/>
                <a:t>(</a:t>
              </a:r>
              <a:r>
                <a:rPr lang="en-US" sz="1100" dirty="0" err="1"/>
                <a:t>érosion</a:t>
              </a:r>
              <a:r>
                <a:rPr lang="en-US" sz="1100" dirty="0"/>
                <a:t> des silicates)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C8AC92C2-E775-7442-B88B-D211BD99A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2514600"/>
              <a:ext cx="805465" cy="575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dirty="0" err="1"/>
                <a:t>Océan</a:t>
              </a:r>
              <a:endParaRPr lang="en-US" sz="1000" dirty="0"/>
            </a:p>
            <a:p>
              <a:r>
                <a:rPr lang="en-US" sz="1000" dirty="0"/>
                <a:t>+ </a:t>
              </a:r>
              <a:r>
                <a:rPr lang="en-US" sz="1000" dirty="0" err="1"/>
                <a:t>atm</a:t>
              </a:r>
              <a:endParaRPr lang="en-US" sz="1000" dirty="0"/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BB954FD2-9485-044F-A0B0-F0A407002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276602"/>
              <a:ext cx="745493" cy="575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dirty="0"/>
                <a:t>Terre</a:t>
              </a:r>
            </a:p>
            <a:p>
              <a:r>
                <a:rPr lang="en-US" sz="1000" dirty="0" err="1"/>
                <a:t>solide</a:t>
              </a:r>
              <a:endParaRPr lang="en-US" sz="1000" dirty="0"/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55D17774-9C59-444F-8089-2A1F1340B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1" y="1371600"/>
              <a:ext cx="646310" cy="3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/>
                <a:t>CO</a:t>
              </a:r>
              <a:r>
                <a:rPr lang="en-US" sz="1100" baseline="-25000"/>
                <a:t>2</a:t>
              </a:r>
              <a:endParaRPr lang="en-US" sz="1100"/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0DAD0973-5E24-5E47-81A5-787A52354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1" y="4724400"/>
              <a:ext cx="413342" cy="3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/>
                <a:t>C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BDA4A57-99D9-144E-B4A6-0AFADD070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3186" y="4724400"/>
              <a:ext cx="906955" cy="3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00" dirty="0"/>
                <a:t>CaCO</a:t>
              </a:r>
              <a:r>
                <a:rPr lang="en-US" sz="1100" baseline="-25000" dirty="0"/>
                <a:t>3</a:t>
              </a:r>
              <a:endParaRPr lang="en-US" sz="110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16DD22C-7C2A-374B-82C0-DEE31CDC5BFE}"/>
                </a:ext>
              </a:extLst>
            </p:cNvPr>
            <p:cNvSpPr txBox="1"/>
            <p:nvPr/>
          </p:nvSpPr>
          <p:spPr>
            <a:xfrm>
              <a:off x="2622550" y="2387159"/>
              <a:ext cx="558659" cy="752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V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C6238CA-E129-4845-A245-40979EBF533D}"/>
                </a:ext>
              </a:extLst>
            </p:cNvPr>
            <p:cNvSpPr txBox="1"/>
            <p:nvPr/>
          </p:nvSpPr>
          <p:spPr>
            <a:xfrm>
              <a:off x="4118692" y="2373312"/>
              <a:ext cx="607096" cy="752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O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CDC6C22-4E88-1F4F-9CC0-F7D22C2AB782}"/>
                </a:ext>
              </a:extLst>
            </p:cNvPr>
            <p:cNvSpPr txBox="1"/>
            <p:nvPr/>
          </p:nvSpPr>
          <p:spPr>
            <a:xfrm>
              <a:off x="6654577" y="2310507"/>
              <a:ext cx="517140" cy="752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5284DE1-197C-7547-A348-4C03384FBC09}"/>
                </a:ext>
              </a:extLst>
            </p:cNvPr>
            <p:cNvSpPr txBox="1"/>
            <p:nvPr/>
          </p:nvSpPr>
          <p:spPr>
            <a:xfrm>
              <a:off x="653490" y="5589658"/>
              <a:ext cx="3303510" cy="531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dC</a:t>
              </a:r>
              <a:r>
                <a:rPr lang="fr-FR" dirty="0"/>
                <a:t>/</a:t>
              </a:r>
              <a:r>
                <a:rPr lang="fr-FR" dirty="0" err="1"/>
                <a:t>dt</a:t>
              </a:r>
              <a:r>
                <a:rPr lang="fr-FR" dirty="0"/>
                <a:t> = V – O – E(</a:t>
              </a:r>
              <a:r>
                <a:rPr lang="fr-FR" dirty="0" err="1"/>
                <a:t>T</a:t>
              </a:r>
              <a:r>
                <a:rPr lang="fr-FR" dirty="0"/>
                <a:t>(C))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055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ext Box 3"/>
          <p:cNvSpPr txBox="1">
            <a:spLocks noChangeArrowheads="1"/>
          </p:cNvSpPr>
          <p:nvPr/>
        </p:nvSpPr>
        <p:spPr bwMode="auto">
          <a:xfrm>
            <a:off x="1922463" y="1641475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 typeface="Wingdings 2" charset="0"/>
              <a:buChar char="í"/>
              <a:defRPr/>
            </a:pPr>
            <a:endParaRPr lang="fr-FR">
              <a:latin typeface="Times New Roman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8C0F302-6A69-D04A-B72F-9DDE771ACB3F}"/>
              </a:ext>
            </a:extLst>
          </p:cNvPr>
          <p:cNvGrpSpPr/>
          <p:nvPr/>
        </p:nvGrpSpPr>
        <p:grpSpPr>
          <a:xfrm>
            <a:off x="1619703" y="1165386"/>
            <a:ext cx="7178674" cy="3648075"/>
            <a:chOff x="982663" y="1603375"/>
            <a:chExt cx="7178674" cy="3648075"/>
          </a:xfrm>
        </p:grpSpPr>
        <p:pic>
          <p:nvPicPr>
            <p:cNvPr id="67586" name="Picture 6" descr="C:\Users\bernard\Desktop\tillites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475" y="1603375"/>
              <a:ext cx="6334125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2307EC7-FDB3-7F4F-BB26-F523DFDA1D13}"/>
                </a:ext>
              </a:extLst>
            </p:cNvPr>
            <p:cNvGrpSpPr/>
            <p:nvPr/>
          </p:nvGrpSpPr>
          <p:grpSpPr>
            <a:xfrm>
              <a:off x="7319722" y="4527870"/>
              <a:ext cx="841615" cy="581799"/>
              <a:chOff x="1243013" y="5457825"/>
              <a:chExt cx="841615" cy="581799"/>
            </a:xfrm>
          </p:grpSpPr>
          <p:sp>
            <p:nvSpPr>
              <p:cNvPr id="4" name="Ellipse 3"/>
              <p:cNvSpPr/>
              <p:nvPr/>
            </p:nvSpPr>
            <p:spPr>
              <a:xfrm>
                <a:off x="1252538" y="5562600"/>
                <a:ext cx="76200" cy="762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 sz="1200">
                  <a:solidFill>
                    <a:srgbClr val="C00000"/>
                  </a:solidFill>
                </a:endParaRPr>
              </a:p>
            </p:txBody>
          </p:sp>
          <p:sp>
            <p:nvSpPr>
              <p:cNvPr id="67588" name="ZoneTexte 4"/>
              <p:cNvSpPr txBox="1">
                <a:spLocks noChangeArrowheads="1"/>
              </p:cNvSpPr>
              <p:nvPr/>
            </p:nvSpPr>
            <p:spPr bwMode="auto">
              <a:xfrm>
                <a:off x="1371600" y="5457825"/>
                <a:ext cx="48895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200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tillite</a:t>
                </a:r>
              </a:p>
            </p:txBody>
          </p:sp>
          <p:sp>
            <p:nvSpPr>
              <p:cNvPr id="67589" name="Rectangle 5"/>
              <p:cNvSpPr>
                <a:spLocks noChangeArrowheads="1"/>
              </p:cNvSpPr>
              <p:nvPr/>
            </p:nvSpPr>
            <p:spPr bwMode="auto">
              <a:xfrm>
                <a:off x="1243013" y="5867400"/>
                <a:ext cx="80962" cy="762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fr-F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67590" name="ZoneTexte 11"/>
              <p:cNvSpPr txBox="1">
                <a:spLocks noChangeArrowheads="1"/>
              </p:cNvSpPr>
              <p:nvPr/>
            </p:nvSpPr>
            <p:spPr bwMode="auto">
              <a:xfrm>
                <a:off x="1366838" y="5762625"/>
                <a:ext cx="71779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200" dirty="0">
                    <a:solidFill>
                      <a:srgbClr val="002060"/>
                    </a:solidFill>
                    <a:latin typeface="Calibri" charset="0"/>
                    <a:cs typeface="Calibri" charset="0"/>
                  </a:rPr>
                  <a:t>Charbon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982663" y="4695825"/>
              <a:ext cx="1260475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200"/>
            </a:p>
          </p:txBody>
        </p:sp>
      </p:grp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365700" y="290308"/>
            <a:ext cx="2367856" cy="52322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fr-FR" sz="2800" dirty="0">
                <a:latin typeface="Times" charset="0"/>
              </a:rPr>
              <a:t>Le Carbonifère</a:t>
            </a:r>
          </a:p>
        </p:txBody>
      </p:sp>
      <p:pic>
        <p:nvPicPr>
          <p:cNvPr id="67591" name="Picture 2" descr="C:\Users\bernard\Desktop\carbonife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7" y="4067044"/>
            <a:ext cx="2378918" cy="25157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674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400800" cy="48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6200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DAEDE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 err="1">
                <a:latin typeface="+mn-lt"/>
              </a:rPr>
              <a:t>Mésozoique</a:t>
            </a:r>
            <a:r>
              <a:rPr lang="fr-FR" sz="2800" dirty="0">
                <a:latin typeface="+mn-lt"/>
              </a:rPr>
              <a:t> : 252 - 66 Ma</a:t>
            </a:r>
          </a:p>
        </p:txBody>
      </p:sp>
    </p:spTree>
    <p:extLst>
      <p:ext uri="{BB962C8B-B14F-4D97-AF65-F5344CB8AC3E}">
        <p14:creationId xmlns:p14="http://schemas.microsoft.com/office/powerpoint/2010/main" val="1404754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30300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3218" name="Oval 4"/>
          <p:cNvSpPr>
            <a:spLocks noChangeArrowheads="1"/>
          </p:cNvSpPr>
          <p:nvPr/>
        </p:nvSpPr>
        <p:spPr bwMode="auto">
          <a:xfrm>
            <a:off x="8348663" y="2728913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3219" name="Oval 5"/>
          <p:cNvSpPr>
            <a:spLocks noChangeArrowheads="1"/>
          </p:cNvSpPr>
          <p:nvPr/>
        </p:nvSpPr>
        <p:spPr bwMode="auto">
          <a:xfrm>
            <a:off x="8348663" y="2528888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3220" name="Oval 6"/>
          <p:cNvSpPr>
            <a:spLocks noChangeArrowheads="1"/>
          </p:cNvSpPr>
          <p:nvPr/>
        </p:nvSpPr>
        <p:spPr bwMode="auto">
          <a:xfrm>
            <a:off x="8348663" y="2286000"/>
            <a:ext cx="76200" cy="76200"/>
          </a:xfrm>
          <a:prstGeom prst="ellipse">
            <a:avLst/>
          </a:prstGeom>
          <a:solidFill>
            <a:srgbClr val="F5141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3221" name="Rectangle 7"/>
          <p:cNvSpPr>
            <a:spLocks noChangeArrowheads="1"/>
          </p:cNvSpPr>
          <p:nvPr/>
        </p:nvSpPr>
        <p:spPr bwMode="auto">
          <a:xfrm>
            <a:off x="8158163" y="2695575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3222" name="Rectangle 8"/>
          <p:cNvSpPr>
            <a:spLocks noChangeArrowheads="1"/>
          </p:cNvSpPr>
          <p:nvPr/>
        </p:nvSpPr>
        <p:spPr bwMode="auto">
          <a:xfrm>
            <a:off x="8153400" y="25146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3223" name="Text Box 9"/>
          <p:cNvSpPr txBox="1">
            <a:spLocks noChangeArrowheads="1"/>
          </p:cNvSpPr>
          <p:nvPr/>
        </p:nvSpPr>
        <p:spPr bwMode="auto">
          <a:xfrm>
            <a:off x="7891463" y="26289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2050</a:t>
            </a:r>
          </a:p>
        </p:txBody>
      </p:sp>
      <p:sp>
        <p:nvSpPr>
          <p:cNvPr id="393224" name="Text Box 10"/>
          <p:cNvSpPr txBox="1">
            <a:spLocks noChangeArrowheads="1"/>
          </p:cNvSpPr>
          <p:nvPr/>
        </p:nvSpPr>
        <p:spPr bwMode="auto">
          <a:xfrm>
            <a:off x="7886700" y="2392363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2100</a:t>
            </a:r>
          </a:p>
        </p:txBody>
      </p:sp>
      <p:sp>
        <p:nvSpPr>
          <p:cNvPr id="393225" name="Text Box 11"/>
          <p:cNvSpPr txBox="1">
            <a:spLocks noChangeArrowheads="1"/>
          </p:cNvSpPr>
          <p:nvPr/>
        </p:nvSpPr>
        <p:spPr bwMode="auto">
          <a:xfrm>
            <a:off x="7891463" y="2133600"/>
            <a:ext cx="52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srgbClr val="F51415"/>
                </a:solidFill>
              </a:rPr>
              <a:t>2500</a:t>
            </a:r>
          </a:p>
        </p:txBody>
      </p:sp>
      <p:sp>
        <p:nvSpPr>
          <p:cNvPr id="393226" name="Text Box 12"/>
          <p:cNvSpPr txBox="1">
            <a:spLocks noChangeArrowheads="1"/>
          </p:cNvSpPr>
          <p:nvPr/>
        </p:nvSpPr>
        <p:spPr bwMode="auto">
          <a:xfrm>
            <a:off x="5105400" y="2362200"/>
            <a:ext cx="113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Groenland</a:t>
            </a:r>
          </a:p>
        </p:txBody>
      </p:sp>
      <p:sp>
        <p:nvSpPr>
          <p:cNvPr id="393227" name="Line 13"/>
          <p:cNvSpPr>
            <a:spLocks noChangeShapeType="1"/>
          </p:cNvSpPr>
          <p:nvPr/>
        </p:nvSpPr>
        <p:spPr bwMode="auto">
          <a:xfrm flipH="1">
            <a:off x="4705350" y="2547938"/>
            <a:ext cx="457200" cy="195262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3228" name="Text Box 14"/>
          <p:cNvSpPr txBox="1">
            <a:spLocks noChangeArrowheads="1"/>
          </p:cNvSpPr>
          <p:nvPr/>
        </p:nvSpPr>
        <p:spPr bwMode="auto">
          <a:xfrm>
            <a:off x="3943350" y="1873250"/>
            <a:ext cx="1212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F51415"/>
                </a:solidFill>
              </a:rPr>
              <a:t>Antarctique</a:t>
            </a:r>
          </a:p>
        </p:txBody>
      </p:sp>
      <p:sp>
        <p:nvSpPr>
          <p:cNvPr id="393229" name="Line 15"/>
          <p:cNvSpPr>
            <a:spLocks noChangeShapeType="1"/>
          </p:cNvSpPr>
          <p:nvPr/>
        </p:nvSpPr>
        <p:spPr bwMode="auto">
          <a:xfrm flipH="1">
            <a:off x="3098800" y="2057400"/>
            <a:ext cx="863600" cy="309563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3230" name="Line 16"/>
          <p:cNvSpPr>
            <a:spLocks noChangeShapeType="1"/>
          </p:cNvSpPr>
          <p:nvPr/>
        </p:nvSpPr>
        <p:spPr bwMode="auto">
          <a:xfrm flipH="1">
            <a:off x="3606800" y="2133600"/>
            <a:ext cx="381000" cy="304800"/>
          </a:xfrm>
          <a:prstGeom prst="line">
            <a:avLst/>
          </a:prstGeom>
          <a:noFill/>
          <a:ln w="3810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3231" name="Rectangle 17"/>
          <p:cNvSpPr>
            <a:spLocks noChangeArrowheads="1"/>
          </p:cNvSpPr>
          <p:nvPr/>
        </p:nvSpPr>
        <p:spPr bwMode="auto">
          <a:xfrm>
            <a:off x="4856163" y="4919663"/>
            <a:ext cx="1680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800" dirty="0">
                <a:latin typeface="Times" charset="0"/>
              </a:rPr>
              <a:t>Jurassique</a:t>
            </a:r>
          </a:p>
        </p:txBody>
      </p:sp>
      <p:sp>
        <p:nvSpPr>
          <p:cNvPr id="393232" name="Line 19"/>
          <p:cNvSpPr>
            <a:spLocks noChangeShapeType="1"/>
          </p:cNvSpPr>
          <p:nvPr/>
        </p:nvSpPr>
        <p:spPr bwMode="auto">
          <a:xfrm>
            <a:off x="1979613" y="1989138"/>
            <a:ext cx="2744787" cy="3192462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984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Une petite histoire du climat</a:t>
            </a:r>
          </a:p>
        </p:txBody>
      </p:sp>
    </p:spTree>
    <p:extLst>
      <p:ext uri="{BB962C8B-B14F-4D97-AF65-F5344CB8AC3E}">
        <p14:creationId xmlns:p14="http://schemas.microsoft.com/office/powerpoint/2010/main" val="474139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2"/>
          <p:cNvSpPr txBox="1">
            <a:spLocks noChangeArrowheads="1"/>
          </p:cNvSpPr>
          <p:nvPr/>
        </p:nvSpPr>
        <p:spPr bwMode="auto">
          <a:xfrm>
            <a:off x="1812925" y="1641475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 typeface="Wingdings 2" charset="0"/>
              <a:buChar char="í"/>
              <a:defRPr/>
            </a:pPr>
            <a:endParaRPr lang="fr-FR">
              <a:latin typeface="Times New Roman" charset="0"/>
            </a:endParaRPr>
          </a:p>
        </p:txBody>
      </p:sp>
      <p:graphicFrame>
        <p:nvGraphicFramePr>
          <p:cNvPr id="70658" name="Object 3"/>
          <p:cNvGraphicFramePr>
            <a:graphicFrameLocks noChangeAspect="1"/>
          </p:cNvGraphicFramePr>
          <p:nvPr/>
        </p:nvGraphicFramePr>
        <p:xfrm>
          <a:off x="533400" y="1143000"/>
          <a:ext cx="8001000" cy="468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Photo Editor Photo" r:id="rId4" imgW="24428571" imgH="14542857" progId="MSPhotoEd.3">
                  <p:embed/>
                </p:oleObj>
              </mc:Choice>
              <mc:Fallback>
                <p:oleObj name="Photo Editor Photo" r:id="rId4" imgW="24428571" imgH="145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99"/>
                      <a:stretch>
                        <a:fillRect/>
                      </a:stretch>
                    </p:blipFill>
                    <p:spPr bwMode="auto">
                      <a:xfrm>
                        <a:off x="533400" y="1143000"/>
                        <a:ext cx="8001000" cy="4687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6200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DAEDE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 err="1">
                <a:latin typeface="+mn-lt"/>
              </a:rPr>
              <a:t>Mésozoique</a:t>
            </a:r>
            <a:r>
              <a:rPr lang="fr-FR" sz="2800" dirty="0">
                <a:latin typeface="+mn-lt"/>
              </a:rPr>
              <a:t> : 252 - 66 Ma</a:t>
            </a:r>
          </a:p>
        </p:txBody>
      </p:sp>
    </p:spTree>
    <p:extLst>
      <p:ext uri="{BB962C8B-B14F-4D97-AF65-F5344CB8AC3E}">
        <p14:creationId xmlns:p14="http://schemas.microsoft.com/office/powerpoint/2010/main" val="287326240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 b="12642"/>
          <a:stretch/>
        </p:blipFill>
        <p:spPr bwMode="auto">
          <a:xfrm>
            <a:off x="242136" y="1478071"/>
            <a:ext cx="3079520" cy="45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4051710" cy="107721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dirty="0">
                <a:latin typeface="Times" charset="0"/>
              </a:rPr>
              <a:t>La Terre</a:t>
            </a:r>
          </a:p>
          <a:p>
            <a:pPr algn="ctr">
              <a:defRPr/>
            </a:pPr>
            <a:r>
              <a:rPr lang="fr-FR" sz="3200" dirty="0">
                <a:latin typeface="Times" charset="0"/>
              </a:rPr>
              <a:t>boule de neige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D69677-D9AA-FE4B-BCD4-E63B02CE2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32" b="1458"/>
          <a:stretch/>
        </p:blipFill>
        <p:spPr bwMode="auto">
          <a:xfrm>
            <a:off x="3829873" y="1763038"/>
            <a:ext cx="1441256" cy="486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DCC0325C-744D-F247-9291-41C499710C62}"/>
              </a:ext>
            </a:extLst>
          </p:cNvPr>
          <p:cNvSpPr/>
          <p:nvPr/>
        </p:nvSpPr>
        <p:spPr>
          <a:xfrm>
            <a:off x="3440206" y="2754300"/>
            <a:ext cx="618422" cy="1999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9574A939-7E56-4F4C-B2E7-4F7B2F1E850B}"/>
              </a:ext>
            </a:extLst>
          </p:cNvPr>
          <p:cNvSpPr/>
          <p:nvPr/>
        </p:nvSpPr>
        <p:spPr>
          <a:xfrm>
            <a:off x="3440206" y="4317496"/>
            <a:ext cx="618422" cy="1999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546A82-4A0A-004E-960A-0D398B80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30" y="956944"/>
            <a:ext cx="3727988" cy="119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6693AD49-DBF3-5C46-8F72-4C4B52543A0A}"/>
              </a:ext>
            </a:extLst>
          </p:cNvPr>
          <p:cNvSpPr/>
          <p:nvPr/>
        </p:nvSpPr>
        <p:spPr>
          <a:xfrm rot="9520915">
            <a:off x="5434825" y="2198533"/>
            <a:ext cx="618422" cy="1999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689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" y="838499"/>
            <a:ext cx="5641975" cy="424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4259" name="Text Box 1027"/>
          <p:cNvSpPr txBox="1">
            <a:spLocks noChangeArrowheads="1"/>
          </p:cNvSpPr>
          <p:nvPr/>
        </p:nvSpPr>
        <p:spPr bwMode="auto">
          <a:xfrm>
            <a:off x="838200" y="205740"/>
            <a:ext cx="7391400" cy="538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>
                <a:latin typeface="Times" charset="0"/>
              </a:rPr>
              <a:t>Rétroaction glace - albédo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67B5D6-48B1-B745-9731-80BACF9DF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540" y="4997664"/>
            <a:ext cx="5562600" cy="17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18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lo1">
            <a:extLst>
              <a:ext uri="{FF2B5EF4-FFF2-40B4-BE49-F238E27FC236}">
                <a16:creationId xmlns:a16="http://schemas.microsoft.com/office/drawing/2014/main" id="{5DD8BC0C-EEF8-E846-AD63-EB3AD19C3E1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066800"/>
            <a:ext cx="5441362" cy="4081022"/>
          </a:xfrm>
          <a:prstGeom prst="rect">
            <a:avLst/>
          </a:prstGeom>
          <a:noFill/>
        </p:spPr>
      </p:pic>
      <p:pic>
        <p:nvPicPr>
          <p:cNvPr id="3737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03" y="5223353"/>
            <a:ext cx="2279985" cy="148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36" y="5215002"/>
            <a:ext cx="1987463" cy="149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838200" y="304800"/>
            <a:ext cx="7391400" cy="538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latin typeface="Times" charset="0"/>
              </a:rPr>
              <a:t>Lien avec l’O</a:t>
            </a:r>
            <a:r>
              <a:rPr lang="fr-FR" sz="2800" baseline="-25000" dirty="0">
                <a:latin typeface="Times" charset="0"/>
              </a:rPr>
              <a:t>2</a:t>
            </a:r>
            <a:r>
              <a:rPr lang="fr-FR" sz="2800" dirty="0">
                <a:latin typeface="Times" charset="0"/>
              </a:rPr>
              <a:t> et la vie </a:t>
            </a:r>
            <a:r>
              <a:rPr lang="fr-FR" sz="2800" dirty="0" err="1">
                <a:latin typeface="Times" charset="0"/>
              </a:rPr>
              <a:t>multi-cellulaire</a:t>
            </a:r>
            <a:r>
              <a:rPr lang="fr-FR" sz="2800" dirty="0">
                <a:latin typeface="Times" charset="0"/>
              </a:rPr>
              <a:t> ?</a:t>
            </a:r>
          </a:p>
        </p:txBody>
      </p:sp>
      <p:sp>
        <p:nvSpPr>
          <p:cNvPr id="82951" name="Rectangle 8"/>
          <p:cNvSpPr>
            <a:spLocks noChangeArrowheads="1"/>
          </p:cNvSpPr>
          <p:nvPr/>
        </p:nvSpPr>
        <p:spPr bwMode="auto">
          <a:xfrm>
            <a:off x="4170776" y="1066800"/>
            <a:ext cx="152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952" name="Rectangle 9"/>
          <p:cNvSpPr>
            <a:spLocks noChangeArrowheads="1"/>
          </p:cNvSpPr>
          <p:nvPr/>
        </p:nvSpPr>
        <p:spPr bwMode="auto">
          <a:xfrm>
            <a:off x="5502840" y="1066800"/>
            <a:ext cx="152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956" name="Text Box 13"/>
          <p:cNvSpPr txBox="1">
            <a:spLocks noChangeArrowheads="1"/>
          </p:cNvSpPr>
          <p:nvPr/>
        </p:nvSpPr>
        <p:spPr bwMode="auto">
          <a:xfrm>
            <a:off x="7535862" y="4727825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Ediacara</a:t>
            </a:r>
            <a:endParaRPr lang="en-US" dirty="0"/>
          </a:p>
        </p:txBody>
      </p:sp>
      <p:sp>
        <p:nvSpPr>
          <p:cNvPr id="82957" name="Text Box 14"/>
          <p:cNvSpPr txBox="1">
            <a:spLocks noChangeArrowheads="1"/>
          </p:cNvSpPr>
          <p:nvPr/>
        </p:nvSpPr>
        <p:spPr bwMode="auto">
          <a:xfrm>
            <a:off x="228600" y="5791200"/>
            <a:ext cx="1300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El Albani </a:t>
            </a:r>
          </a:p>
          <a:p>
            <a:r>
              <a:rPr lang="en-US" sz="2000"/>
              <a:t>et al 2010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C7EA90C-0091-4C43-9565-011D56CE3545}"/>
              </a:ext>
            </a:extLst>
          </p:cNvPr>
          <p:cNvCxnSpPr>
            <a:cxnSpLocks/>
          </p:cNvCxnSpPr>
          <p:nvPr/>
        </p:nvCxnSpPr>
        <p:spPr>
          <a:xfrm flipH="1" flipV="1">
            <a:off x="5655241" y="3107311"/>
            <a:ext cx="1127342" cy="244798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31E5705-DC9F-A944-B305-702E15C99EAF}"/>
              </a:ext>
            </a:extLst>
          </p:cNvPr>
          <p:cNvCxnSpPr>
            <a:cxnSpLocks/>
          </p:cNvCxnSpPr>
          <p:nvPr/>
        </p:nvCxnSpPr>
        <p:spPr>
          <a:xfrm flipV="1">
            <a:off x="3916028" y="3070858"/>
            <a:ext cx="478236" cy="242806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10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4"/>
          <p:cNvSpPr txBox="1">
            <a:spLocks noChangeArrowheads="1"/>
          </p:cNvSpPr>
          <p:nvPr/>
        </p:nvSpPr>
        <p:spPr bwMode="auto">
          <a:xfrm>
            <a:off x="2169740" y="729763"/>
            <a:ext cx="48045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3200" b="1" dirty="0"/>
              <a:t>Merci de votre attention</a:t>
            </a:r>
          </a:p>
          <a:p>
            <a:pPr algn="ctr"/>
            <a:endParaRPr lang="fr-FR" sz="3200" b="1" dirty="0"/>
          </a:p>
          <a:p>
            <a:pPr algn="ctr"/>
            <a:r>
              <a:rPr lang="fr-FR" sz="3200" b="1" dirty="0"/>
              <a:t>À demain !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02AC4B0-5F2D-D94A-9577-83D1F0DDD20D}"/>
              </a:ext>
            </a:extLst>
          </p:cNvPr>
          <p:cNvGrpSpPr/>
          <p:nvPr/>
        </p:nvGrpSpPr>
        <p:grpSpPr>
          <a:xfrm>
            <a:off x="369124" y="3429000"/>
            <a:ext cx="8245414" cy="2652713"/>
            <a:chOff x="273050" y="1130300"/>
            <a:chExt cx="8566150" cy="27559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E72358B5-4CE9-7E4B-BFAF-59AC33E1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" y="1130300"/>
              <a:ext cx="8566150" cy="2755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B3F131E-22D2-6D44-8503-2B8168AE7A61}"/>
                </a:ext>
              </a:extLst>
            </p:cNvPr>
            <p:cNvGrpSpPr/>
            <p:nvPr/>
          </p:nvGrpSpPr>
          <p:grpSpPr>
            <a:xfrm>
              <a:off x="3098800" y="1873250"/>
              <a:ext cx="5326063" cy="1030288"/>
              <a:chOff x="3098800" y="1873250"/>
              <a:chExt cx="5326063" cy="103028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223A422-88F3-854A-9726-B78F39599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48663" y="2728913"/>
                <a:ext cx="76200" cy="76200"/>
              </a:xfrm>
              <a:prstGeom prst="ellipse">
                <a:avLst/>
              </a:prstGeom>
              <a:solidFill>
                <a:srgbClr val="F514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39DB384-257C-964F-BCF6-564A0107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48663" y="2528888"/>
                <a:ext cx="76200" cy="76200"/>
              </a:xfrm>
              <a:prstGeom prst="ellipse">
                <a:avLst/>
              </a:prstGeom>
              <a:solidFill>
                <a:srgbClr val="F514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075341F-8016-0843-A127-EEEA65DD2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48663" y="2286000"/>
                <a:ext cx="76200" cy="76200"/>
              </a:xfrm>
              <a:prstGeom prst="ellipse">
                <a:avLst/>
              </a:prstGeom>
              <a:solidFill>
                <a:srgbClr val="F514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14B3EDA-BF3E-394F-A7B1-982F30F0F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8163" y="2695575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8B9A034-C865-DE44-AAB8-ECE09FD46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3400" y="25146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B1FF4A05-5789-0744-9A44-2DC396FB2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91463" y="2628900"/>
                <a:ext cx="523875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200" b="1">
                    <a:solidFill>
                      <a:srgbClr val="F51415"/>
                    </a:solidFill>
                  </a:rPr>
                  <a:t>2050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79F520AA-4BB2-9645-9780-B19F8A87BA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2392363"/>
                <a:ext cx="523875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200" b="1">
                    <a:solidFill>
                      <a:srgbClr val="F51415"/>
                    </a:solidFill>
                  </a:rPr>
                  <a:t>2100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2CB6B029-71F6-E745-B68F-6DC49FCEFE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91463" y="2133600"/>
                <a:ext cx="523875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200" b="1" dirty="0">
                    <a:solidFill>
                      <a:srgbClr val="F51415"/>
                    </a:solidFill>
                  </a:rPr>
                  <a:t>2500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D2DA3FB3-0F6C-5442-AC0A-7B87A8740C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5400" y="2362200"/>
                <a:ext cx="11430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600">
                    <a:solidFill>
                      <a:srgbClr val="F51415"/>
                    </a:solidFill>
                  </a:rPr>
                  <a:t>Greenland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3D6CFFDB-AB71-FB42-B2AF-A806EAD92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5350" y="2547938"/>
                <a:ext cx="457200" cy="195262"/>
              </a:xfrm>
              <a:prstGeom prst="line">
                <a:avLst/>
              </a:prstGeom>
              <a:noFill/>
              <a:ln w="38100">
                <a:solidFill>
                  <a:srgbClr val="F5141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Text Box 14">
                <a:extLst>
                  <a:ext uri="{FF2B5EF4-FFF2-40B4-BE49-F238E27FC236}">
                    <a16:creationId xmlns:a16="http://schemas.microsoft.com/office/drawing/2014/main" id="{9870EC4C-5699-8D41-98BE-C2F2034B16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3350" y="1873250"/>
                <a:ext cx="1096963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600">
                    <a:solidFill>
                      <a:srgbClr val="F51415"/>
                    </a:solidFill>
                  </a:rPr>
                  <a:t>Antarctica</a:t>
                </a: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0E72605B-9CC6-1C4D-84E2-8443E9147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8800" y="2057400"/>
                <a:ext cx="863600" cy="309563"/>
              </a:xfrm>
              <a:prstGeom prst="line">
                <a:avLst/>
              </a:prstGeom>
              <a:noFill/>
              <a:ln w="38100">
                <a:solidFill>
                  <a:srgbClr val="F5141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66443BB8-163C-DD41-9A3E-CFAC97261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06800" y="2133600"/>
                <a:ext cx="381000" cy="304800"/>
              </a:xfrm>
              <a:prstGeom prst="line">
                <a:avLst/>
              </a:prstGeom>
              <a:noFill/>
              <a:ln w="38100">
                <a:solidFill>
                  <a:srgbClr val="F5141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9" name="Line 19">
            <a:extLst>
              <a:ext uri="{FF2B5EF4-FFF2-40B4-BE49-F238E27FC236}">
                <a16:creationId xmlns:a16="http://schemas.microsoft.com/office/drawing/2014/main" id="{1861DDCF-ACA0-614A-A537-7025476A5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0818" y="2053245"/>
            <a:ext cx="2016369" cy="2362882"/>
          </a:xfrm>
          <a:prstGeom prst="line">
            <a:avLst/>
          </a:prstGeom>
          <a:noFill/>
          <a:ln w="57150">
            <a:solidFill>
              <a:srgbClr val="F5141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903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BFAE9F6C-B9B5-9148-AAB9-E9A35C8C7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129" y="2151239"/>
            <a:ext cx="13917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3200" b="1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792762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/>
          <p:cNvSpPr/>
          <p:nvPr/>
        </p:nvSpPr>
        <p:spPr>
          <a:xfrm>
            <a:off x="1492899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046947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91622" y="4092230"/>
            <a:ext cx="13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Géographes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598366" y="45549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Médecins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465428" y="304800"/>
            <a:ext cx="8138342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climatologie ?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62314" y="766465"/>
            <a:ext cx="80634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Aux origines de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l’astronomie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Une science de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l’environnement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(XVIII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Etymologie de « climat »:   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0"/>
                <a:sym typeface="Symbol" charset="0"/>
              </a:rPr>
              <a:t> 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(= pente, inclinaison = hauteur du Soleil)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ymbol" charset="0"/>
              <a:sym typeface="Symbo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Parfois synonyme du mot latitude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89865" y="2823891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humaines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665656" y="2717554"/>
            <a:ext cx="12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physiques &amp; math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11695" y="3291517"/>
            <a:ext cx="128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Astronomie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952AA6-25EC-F546-89EB-108512DD0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631" y="3322832"/>
            <a:ext cx="3901680" cy="3453401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514BFC6-7871-DE45-8372-1ED7413BEE2A}"/>
              </a:ext>
            </a:extLst>
          </p:cNvPr>
          <p:cNvCxnSpPr>
            <a:cxnSpLocks/>
          </p:cNvCxnSpPr>
          <p:nvPr/>
        </p:nvCxnSpPr>
        <p:spPr>
          <a:xfrm flipH="1">
            <a:off x="3544437" y="2315623"/>
            <a:ext cx="2280166" cy="0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75175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38200" y="304800"/>
            <a:ext cx="7391400" cy="538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latin typeface="Times" charset="0"/>
              </a:rPr>
              <a:t>La vie sur Terre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80728"/>
            <a:ext cx="6120680" cy="24856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933056"/>
            <a:ext cx="6177557" cy="27320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88224" y="6381328"/>
            <a:ext cx="2477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Bar-On</a:t>
            </a:r>
            <a:r>
              <a:rPr lang="fr-FR" sz="1600" dirty="0"/>
              <a:t> et al, PNAS 2018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574840"/>
              </p:ext>
            </p:extLst>
          </p:nvPr>
        </p:nvGraphicFramePr>
        <p:xfrm>
          <a:off x="6588224" y="1459743"/>
          <a:ext cx="2727116" cy="3830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68544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3871913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41275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>
                <a:latin typeface="Times" charset="0"/>
              </a:rPr>
              <a:t>Rayonnement solaire intercepté:</a:t>
            </a:r>
          </a:p>
          <a:p>
            <a:r>
              <a:rPr lang="fr-FR">
                <a:latin typeface="Times" charset="0"/>
              </a:rPr>
              <a:t>	(</a:t>
            </a:r>
            <a:r>
              <a:rPr lang="fr-FR">
                <a:latin typeface="Symbol" charset="0"/>
                <a:sym typeface="Symbol" charset="0"/>
              </a:rPr>
              <a:t></a:t>
            </a:r>
            <a:r>
              <a:rPr lang="fr-FR">
                <a:latin typeface="Times" charset="0"/>
              </a:rPr>
              <a:t> R</a:t>
            </a:r>
            <a:r>
              <a:rPr lang="fr-FR" baseline="30000">
                <a:latin typeface="Times" charset="0"/>
              </a:rPr>
              <a:t>2</a:t>
            </a:r>
            <a:r>
              <a:rPr lang="fr-FR">
                <a:latin typeface="Times" charset="0"/>
              </a:rPr>
              <a:t>) (1-</a:t>
            </a:r>
            <a:r>
              <a:rPr lang="fr-FR">
                <a:latin typeface="Symbol" charset="0"/>
                <a:sym typeface="Symbol" charset="0"/>
              </a:rPr>
              <a:t></a:t>
            </a:r>
            <a:r>
              <a:rPr lang="fr-FR">
                <a:latin typeface="Times" charset="0"/>
              </a:rPr>
              <a:t>) S</a:t>
            </a:r>
            <a:r>
              <a:rPr lang="fr-FR" baseline="-25000">
                <a:latin typeface="Times" charset="0"/>
              </a:rPr>
              <a:t>c</a:t>
            </a:r>
            <a:r>
              <a:rPr lang="fr-FR">
                <a:latin typeface="Times" charset="0"/>
              </a:rPr>
              <a:t> </a:t>
            </a:r>
          </a:p>
          <a:p>
            <a:endParaRPr lang="fr-FR">
              <a:latin typeface="Times" charset="0"/>
            </a:endParaRPr>
          </a:p>
          <a:p>
            <a:r>
              <a:rPr lang="fr-FR">
                <a:latin typeface="Times" charset="0"/>
              </a:rPr>
              <a:t>Rayonnement IR réémis:</a:t>
            </a:r>
          </a:p>
          <a:p>
            <a:pPr lvl="1"/>
            <a:r>
              <a:rPr lang="fr-FR">
                <a:latin typeface="Times" charset="0"/>
              </a:rPr>
              <a:t>(4 </a:t>
            </a:r>
            <a:r>
              <a:rPr lang="fr-FR">
                <a:latin typeface="Symbol" charset="0"/>
                <a:sym typeface="Symbol" charset="0"/>
              </a:rPr>
              <a:t></a:t>
            </a:r>
            <a:r>
              <a:rPr lang="fr-FR">
                <a:latin typeface="Times" charset="0"/>
              </a:rPr>
              <a:t> R</a:t>
            </a:r>
            <a:r>
              <a:rPr lang="fr-FR" baseline="30000">
                <a:latin typeface="Times" charset="0"/>
              </a:rPr>
              <a:t>2</a:t>
            </a:r>
            <a:r>
              <a:rPr lang="fr-FR">
                <a:latin typeface="Times" charset="0"/>
              </a:rPr>
              <a:t>) (1-</a:t>
            </a:r>
            <a:r>
              <a:rPr lang="fr-FR">
                <a:latin typeface="Symbol" charset="0"/>
                <a:sym typeface="Symbol" charset="0"/>
              </a:rPr>
              <a:t></a:t>
            </a:r>
            <a:r>
              <a:rPr lang="fr-FR">
                <a:latin typeface="Times" charset="0"/>
              </a:rPr>
              <a:t> </a:t>
            </a:r>
            <a:r>
              <a:rPr lang="fr-FR">
                <a:latin typeface="Symbol" charset="0"/>
                <a:sym typeface="Symbol" charset="0"/>
              </a:rPr>
              <a:t></a:t>
            </a:r>
            <a:r>
              <a:rPr lang="fr-FR">
                <a:latin typeface="Times" charset="0"/>
              </a:rPr>
              <a:t> T</a:t>
            </a:r>
            <a:r>
              <a:rPr lang="fr-FR" baseline="30000">
                <a:latin typeface="Times" charset="0"/>
              </a:rPr>
              <a:t>4</a:t>
            </a:r>
            <a:endParaRPr lang="fr-FR">
              <a:latin typeface="Times" charset="0"/>
            </a:endParaRPr>
          </a:p>
          <a:p>
            <a:endParaRPr lang="fr-FR">
              <a:latin typeface="Times" charset="0"/>
            </a:endParaRPr>
          </a:p>
          <a:p>
            <a:r>
              <a:rPr lang="fr-FR">
                <a:latin typeface="Arial"/>
              </a:rPr>
              <a:t>À l</a:t>
            </a:r>
            <a:r>
              <a:rPr lang="ja-JP" altLang="fr-FR">
                <a:latin typeface="Arial"/>
              </a:rPr>
              <a:t>’</a:t>
            </a:r>
            <a:r>
              <a:rPr lang="fr-FR">
                <a:latin typeface="Arial"/>
              </a:rPr>
              <a:t>équilibre:</a:t>
            </a:r>
            <a:endParaRPr lang="fr-FR">
              <a:latin typeface="Times" charset="0"/>
            </a:endParaRPr>
          </a:p>
          <a:p>
            <a:r>
              <a:rPr lang="fr-FR">
                <a:latin typeface="Times" charset="0"/>
              </a:rPr>
              <a:t>    (1-</a:t>
            </a:r>
            <a:r>
              <a:rPr lang="fr-FR">
                <a:latin typeface="Symbol" charset="0"/>
                <a:sym typeface="Symbol" charset="0"/>
              </a:rPr>
              <a:t></a:t>
            </a:r>
            <a:r>
              <a:rPr lang="fr-FR">
                <a:latin typeface="Times" charset="0"/>
              </a:rPr>
              <a:t>) S</a:t>
            </a:r>
            <a:r>
              <a:rPr lang="fr-FR" baseline="-25000">
                <a:latin typeface="Times" charset="0"/>
              </a:rPr>
              <a:t>c</a:t>
            </a:r>
            <a:r>
              <a:rPr lang="fr-FR">
                <a:latin typeface="Times" charset="0"/>
              </a:rPr>
              <a:t>  = 4 (1-</a:t>
            </a:r>
            <a:r>
              <a:rPr lang="fr-FR">
                <a:latin typeface="Symbol" charset="0"/>
                <a:sym typeface="Symbol" charset="0"/>
              </a:rPr>
              <a:t></a:t>
            </a:r>
            <a:r>
              <a:rPr lang="fr-FR">
                <a:latin typeface="Times" charset="0"/>
              </a:rPr>
              <a:t> </a:t>
            </a:r>
            <a:r>
              <a:rPr lang="fr-FR">
                <a:latin typeface="Symbol" charset="0"/>
                <a:sym typeface="Symbol" charset="0"/>
              </a:rPr>
              <a:t></a:t>
            </a:r>
            <a:r>
              <a:rPr lang="fr-FR">
                <a:latin typeface="Times" charset="0"/>
              </a:rPr>
              <a:t> T</a:t>
            </a:r>
            <a:r>
              <a:rPr lang="fr-FR" baseline="30000">
                <a:latin typeface="Times" charset="0"/>
              </a:rPr>
              <a:t>4</a:t>
            </a:r>
          </a:p>
          <a:p>
            <a:endParaRPr lang="fr-FR">
              <a:latin typeface="Times" charset="0"/>
            </a:endParaRPr>
          </a:p>
          <a:p>
            <a:r>
              <a:rPr lang="fr-FR" sz="2000">
                <a:latin typeface="Times" charset="0"/>
              </a:rPr>
              <a:t>Pour:</a:t>
            </a:r>
          </a:p>
          <a:p>
            <a:r>
              <a:rPr lang="fr-FR" sz="2000">
                <a:latin typeface="Times" charset="0"/>
              </a:rPr>
              <a:t> S</a:t>
            </a:r>
            <a:r>
              <a:rPr lang="fr-FR" sz="2000" baseline="-25000">
                <a:latin typeface="Times" charset="0"/>
              </a:rPr>
              <a:t>c</a:t>
            </a:r>
            <a:r>
              <a:rPr lang="fr-FR" sz="2000">
                <a:latin typeface="Times" charset="0"/>
              </a:rPr>
              <a:t> = 1365 W/m</a:t>
            </a:r>
            <a:r>
              <a:rPr lang="fr-FR" sz="2000" baseline="30000">
                <a:latin typeface="Times" charset="0"/>
              </a:rPr>
              <a:t>-2</a:t>
            </a:r>
            <a:r>
              <a:rPr lang="fr-FR" sz="2000">
                <a:latin typeface="Times" charset="0"/>
              </a:rPr>
              <a:t>, </a:t>
            </a:r>
            <a:r>
              <a:rPr lang="fr-FR" sz="2000">
                <a:latin typeface="Symbol" charset="0"/>
                <a:sym typeface="Symbol" charset="0"/>
              </a:rPr>
              <a:t> </a:t>
            </a:r>
          </a:p>
          <a:p>
            <a:r>
              <a:rPr lang="fr-FR" sz="2000">
                <a:latin typeface="Symbol" charset="0"/>
                <a:sym typeface="Symbol" charset="0"/>
              </a:rPr>
              <a:t>	</a:t>
            </a:r>
            <a:r>
              <a:rPr lang="fr-FR" sz="2000">
                <a:latin typeface="Times" charset="0"/>
              </a:rPr>
              <a:t>C</a:t>
            </a:r>
          </a:p>
          <a:p>
            <a:r>
              <a:rPr lang="fr-FR" sz="2000">
                <a:latin typeface="Times" charset="0"/>
              </a:rPr>
              <a:t>Pour:</a:t>
            </a:r>
          </a:p>
          <a:p>
            <a:r>
              <a:rPr lang="fr-FR" sz="2000">
                <a:latin typeface="Symbol" charset="0"/>
                <a:sym typeface="Symbol" charset="0"/>
              </a:rPr>
              <a:t></a:t>
            </a:r>
          </a:p>
          <a:p>
            <a:r>
              <a:rPr lang="fr-FR" sz="2000">
                <a:latin typeface="Symbol" charset="0"/>
                <a:sym typeface="Symbol" charset="0"/>
              </a:rPr>
              <a:t>	</a:t>
            </a:r>
            <a:r>
              <a:rPr lang="fr-FR" sz="2000">
                <a:latin typeface="Times" charset="0"/>
              </a:rPr>
              <a:t>C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28600" y="239713"/>
            <a:ext cx="4495800" cy="59848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 b="1">
                <a:latin typeface="Times" charset="0"/>
              </a:rPr>
              <a:t>L</a:t>
            </a:r>
            <a:r>
              <a:rPr lang="ja-JP" altLang="fr-FR" sz="3200" b="1">
                <a:latin typeface="Arial"/>
              </a:rPr>
              <a:t>’</a:t>
            </a:r>
            <a:r>
              <a:rPr lang="fr-FR" sz="3200" b="1">
                <a:latin typeface="Times" charset="0"/>
              </a:rPr>
              <a:t>effet de serre</a:t>
            </a:r>
          </a:p>
        </p:txBody>
      </p:sp>
    </p:spTree>
    <p:extLst>
      <p:ext uri="{BB962C8B-B14F-4D97-AF65-F5344CB8AC3E}">
        <p14:creationId xmlns:p14="http://schemas.microsoft.com/office/powerpoint/2010/main" val="3485511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82" name="Picture 1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3" t="20200" r="14174" b="20200"/>
          <a:stretch>
            <a:fillRect/>
          </a:stretch>
        </p:blipFill>
        <p:spPr bwMode="auto">
          <a:xfrm>
            <a:off x="3267075" y="2979738"/>
            <a:ext cx="314325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62" name="Text Box 1026"/>
          <p:cNvSpPr txBox="1">
            <a:spLocks noChangeArrowheads="1"/>
          </p:cNvSpPr>
          <p:nvPr/>
        </p:nvSpPr>
        <p:spPr bwMode="auto">
          <a:xfrm>
            <a:off x="533400" y="304800"/>
            <a:ext cx="8153400" cy="538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>
                <a:latin typeface="Times" charset="0"/>
              </a:rPr>
              <a:t>Quelle est la température de la Planète ?</a:t>
            </a:r>
          </a:p>
        </p:txBody>
      </p:sp>
      <p:sp>
        <p:nvSpPr>
          <p:cNvPr id="66563" name="Line 1027"/>
          <p:cNvSpPr>
            <a:spLocks noChangeShapeType="1"/>
          </p:cNvSpPr>
          <p:nvPr/>
        </p:nvSpPr>
        <p:spPr bwMode="auto">
          <a:xfrm flipV="1">
            <a:off x="1600200" y="1371600"/>
            <a:ext cx="0" cy="495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4" name="Line 1028"/>
          <p:cNvSpPr>
            <a:spLocks noChangeShapeType="1"/>
          </p:cNvSpPr>
          <p:nvPr/>
        </p:nvSpPr>
        <p:spPr bwMode="auto">
          <a:xfrm>
            <a:off x="1524000" y="3581400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65" name="Text Box 1029"/>
          <p:cNvSpPr txBox="1">
            <a:spLocks noChangeArrowheads="1"/>
          </p:cNvSpPr>
          <p:nvPr/>
        </p:nvSpPr>
        <p:spPr bwMode="auto">
          <a:xfrm>
            <a:off x="304800" y="3429000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/>
              <a:t>Surface</a:t>
            </a:r>
          </a:p>
        </p:txBody>
      </p:sp>
      <p:sp>
        <p:nvSpPr>
          <p:cNvPr id="66566" name="Text Box 1030"/>
          <p:cNvSpPr txBox="1">
            <a:spLocks noChangeArrowheads="1"/>
          </p:cNvSpPr>
          <p:nvPr/>
        </p:nvSpPr>
        <p:spPr bwMode="auto">
          <a:xfrm>
            <a:off x="1149350" y="3352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0</a:t>
            </a:r>
          </a:p>
        </p:txBody>
      </p:sp>
      <p:sp>
        <p:nvSpPr>
          <p:cNvPr id="66567" name="Text Box 1031"/>
          <p:cNvSpPr txBox="1">
            <a:spLocks noChangeArrowheads="1"/>
          </p:cNvSpPr>
          <p:nvPr/>
        </p:nvSpPr>
        <p:spPr bwMode="auto">
          <a:xfrm>
            <a:off x="381000" y="2133600"/>
            <a:ext cx="119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ja-JP"/>
              <a:t>~</a:t>
            </a:r>
            <a:r>
              <a:rPr lang="fr-FR"/>
              <a:t>10 km</a:t>
            </a:r>
          </a:p>
        </p:txBody>
      </p:sp>
      <p:sp>
        <p:nvSpPr>
          <p:cNvPr id="66568" name="Text Box 1032"/>
          <p:cNvSpPr txBox="1">
            <a:spLocks noChangeArrowheads="1"/>
          </p:cNvSpPr>
          <p:nvPr/>
        </p:nvSpPr>
        <p:spPr bwMode="auto">
          <a:xfrm>
            <a:off x="3657600" y="3581400"/>
            <a:ext cx="1347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/>
              <a:t>Température</a:t>
            </a:r>
          </a:p>
        </p:txBody>
      </p:sp>
      <p:sp>
        <p:nvSpPr>
          <p:cNvPr id="66569" name="Text Box 1033"/>
          <p:cNvSpPr txBox="1">
            <a:spLocks noChangeArrowheads="1"/>
          </p:cNvSpPr>
          <p:nvPr/>
        </p:nvSpPr>
        <p:spPr bwMode="auto">
          <a:xfrm>
            <a:off x="263525" y="2743200"/>
            <a:ext cx="1336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/>
              <a:t>Troposphère</a:t>
            </a:r>
          </a:p>
        </p:txBody>
      </p:sp>
      <p:sp>
        <p:nvSpPr>
          <p:cNvPr id="66570" name="Line 1034"/>
          <p:cNvSpPr>
            <a:spLocks noChangeShapeType="1"/>
          </p:cNvSpPr>
          <p:nvPr/>
        </p:nvSpPr>
        <p:spPr bwMode="auto">
          <a:xfrm flipH="1" flipV="1">
            <a:off x="2438400" y="2438400"/>
            <a:ext cx="533400" cy="114300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71" name="Line 1035"/>
          <p:cNvSpPr>
            <a:spLocks noChangeShapeType="1"/>
          </p:cNvSpPr>
          <p:nvPr/>
        </p:nvSpPr>
        <p:spPr bwMode="auto">
          <a:xfrm flipH="1">
            <a:off x="2438400" y="1676400"/>
            <a:ext cx="381000" cy="76200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72" name="Text Box 1036"/>
          <p:cNvSpPr txBox="1">
            <a:spLocks noChangeArrowheads="1"/>
          </p:cNvSpPr>
          <p:nvPr/>
        </p:nvSpPr>
        <p:spPr bwMode="auto">
          <a:xfrm>
            <a:off x="152400" y="1676400"/>
            <a:ext cx="1347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/>
              <a:t>Stratosphère</a:t>
            </a:r>
          </a:p>
        </p:txBody>
      </p:sp>
      <p:sp>
        <p:nvSpPr>
          <p:cNvPr id="66573" name="Text Box 1037"/>
          <p:cNvSpPr txBox="1">
            <a:spLocks noChangeArrowheads="1"/>
          </p:cNvSpPr>
          <p:nvPr/>
        </p:nvSpPr>
        <p:spPr bwMode="auto">
          <a:xfrm>
            <a:off x="152400" y="3886200"/>
            <a:ext cx="1246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/>
              <a:t>Océan / Sol</a:t>
            </a:r>
          </a:p>
        </p:txBody>
      </p:sp>
      <p:sp>
        <p:nvSpPr>
          <p:cNvPr id="66574" name="Line 1038"/>
          <p:cNvSpPr>
            <a:spLocks noChangeShapeType="1"/>
          </p:cNvSpPr>
          <p:nvPr/>
        </p:nvSpPr>
        <p:spPr bwMode="auto">
          <a:xfrm flipH="1">
            <a:off x="2819400" y="3581400"/>
            <a:ext cx="762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75" name="Line 1039"/>
          <p:cNvSpPr>
            <a:spLocks noChangeShapeType="1"/>
          </p:cNvSpPr>
          <p:nvPr/>
        </p:nvSpPr>
        <p:spPr bwMode="auto">
          <a:xfrm flipH="1">
            <a:off x="2514600" y="3810000"/>
            <a:ext cx="3048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76" name="Line 1040"/>
          <p:cNvSpPr>
            <a:spLocks noChangeShapeType="1"/>
          </p:cNvSpPr>
          <p:nvPr/>
        </p:nvSpPr>
        <p:spPr bwMode="auto">
          <a:xfrm flipH="1" flipV="1">
            <a:off x="2514600" y="3886200"/>
            <a:ext cx="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77" name="Line 1041"/>
          <p:cNvSpPr>
            <a:spLocks noChangeShapeType="1"/>
          </p:cNvSpPr>
          <p:nvPr/>
        </p:nvSpPr>
        <p:spPr bwMode="auto">
          <a:xfrm flipH="1" flipV="1">
            <a:off x="3124200" y="3581400"/>
            <a:ext cx="1066800" cy="1676400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78" name="Text Box 1042"/>
          <p:cNvSpPr txBox="1">
            <a:spLocks noChangeArrowheads="1"/>
          </p:cNvSpPr>
          <p:nvPr/>
        </p:nvSpPr>
        <p:spPr bwMode="auto">
          <a:xfrm>
            <a:off x="533400" y="4191000"/>
            <a:ext cx="102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ja-JP"/>
              <a:t>~4</a:t>
            </a:r>
            <a:r>
              <a:rPr lang="fr-FR"/>
              <a:t> km</a:t>
            </a:r>
          </a:p>
        </p:txBody>
      </p:sp>
      <p:sp>
        <p:nvSpPr>
          <p:cNvPr id="66579" name="Text Box 1043"/>
          <p:cNvSpPr txBox="1">
            <a:spLocks noChangeArrowheads="1"/>
          </p:cNvSpPr>
          <p:nvPr/>
        </p:nvSpPr>
        <p:spPr bwMode="auto">
          <a:xfrm>
            <a:off x="76200" y="6019800"/>
            <a:ext cx="153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ja-JP"/>
              <a:t>~6300</a:t>
            </a:r>
            <a:r>
              <a:rPr lang="fr-FR"/>
              <a:t> km</a:t>
            </a:r>
          </a:p>
        </p:txBody>
      </p:sp>
      <p:pic>
        <p:nvPicPr>
          <p:cNvPr id="66580" name="Picture 1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8862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81" name="Oval 1045"/>
          <p:cNvSpPr>
            <a:spLocks noChangeArrowheads="1"/>
          </p:cNvSpPr>
          <p:nvPr/>
        </p:nvSpPr>
        <p:spPr bwMode="auto">
          <a:xfrm>
            <a:off x="5105400" y="2286000"/>
            <a:ext cx="1066800" cy="762000"/>
          </a:xfrm>
          <a:prstGeom prst="ellipse">
            <a:avLst/>
          </a:prstGeom>
          <a:noFill/>
          <a:ln w="28575">
            <a:solidFill>
              <a:srgbClr val="F5141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83" name="Line 1047"/>
          <p:cNvSpPr>
            <a:spLocks noChangeShapeType="1"/>
          </p:cNvSpPr>
          <p:nvPr/>
        </p:nvSpPr>
        <p:spPr bwMode="auto">
          <a:xfrm flipH="1">
            <a:off x="3657600" y="2819400"/>
            <a:ext cx="1447800" cy="304800"/>
          </a:xfrm>
          <a:prstGeom prst="line">
            <a:avLst/>
          </a:prstGeom>
          <a:noFill/>
          <a:ln w="28575">
            <a:solidFill>
              <a:srgbClr val="F51415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6584" name="Text Box 1048"/>
          <p:cNvSpPr txBox="1">
            <a:spLocks noChangeArrowheads="1"/>
          </p:cNvSpPr>
          <p:nvPr/>
        </p:nvSpPr>
        <p:spPr bwMode="auto">
          <a:xfrm>
            <a:off x="3733800" y="2362200"/>
            <a:ext cx="111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51415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rgbClr val="F51415"/>
                </a:solidFill>
              </a:rPr>
              <a:t>1,50 m</a:t>
            </a:r>
          </a:p>
        </p:txBody>
      </p:sp>
      <p:sp>
        <p:nvSpPr>
          <p:cNvPr id="66585" name="Text Box 1049"/>
          <p:cNvSpPr txBox="1">
            <a:spLocks noChangeArrowheads="1"/>
          </p:cNvSpPr>
          <p:nvPr/>
        </p:nvSpPr>
        <p:spPr bwMode="auto">
          <a:xfrm>
            <a:off x="4419600" y="4419600"/>
            <a:ext cx="468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… là où l</a:t>
            </a:r>
            <a:r>
              <a:rPr lang="ja-JP" altLang="fr-FR"/>
              <a:t>’</a:t>
            </a:r>
            <a:r>
              <a:rPr lang="fr-FR"/>
              <a:t>on met le thermomètre !</a:t>
            </a:r>
          </a:p>
        </p:txBody>
      </p:sp>
      <p:sp>
        <p:nvSpPr>
          <p:cNvPr id="66586" name="Text Box 1050"/>
          <p:cNvSpPr txBox="1">
            <a:spLocks noChangeArrowheads="1"/>
          </p:cNvSpPr>
          <p:nvPr/>
        </p:nvSpPr>
        <p:spPr bwMode="auto">
          <a:xfrm>
            <a:off x="3048000" y="5638800"/>
            <a:ext cx="541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/>
              <a:t>Les météorologues parlent de « température de surface »</a:t>
            </a:r>
          </a:p>
        </p:txBody>
      </p:sp>
    </p:spTree>
    <p:extLst>
      <p:ext uri="{BB962C8B-B14F-4D97-AF65-F5344CB8AC3E}">
        <p14:creationId xmlns:p14="http://schemas.microsoft.com/office/powerpoint/2010/main" val="155034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322" y="4260055"/>
            <a:ext cx="6341807" cy="23286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089" y="1311377"/>
            <a:ext cx="3498645" cy="27872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18503" y="96662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plateaux glaciaires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96258"/>
            <a:ext cx="3638505" cy="3000696"/>
          </a:xfrm>
          <a:prstGeom prst="rect">
            <a:avLst/>
          </a:prstGeom>
        </p:spPr>
      </p:pic>
      <p:sp>
        <p:nvSpPr>
          <p:cNvPr id="8" name="Text Box 1032"/>
          <p:cNvSpPr txBox="1">
            <a:spLocks noChangeArrowheads="1"/>
          </p:cNvSpPr>
          <p:nvPr/>
        </p:nvSpPr>
        <p:spPr bwMode="auto">
          <a:xfrm>
            <a:off x="533400" y="304800"/>
            <a:ext cx="7924800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/>
              <a:t>Une calotte de glace: l’Antarctique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09266" y="89535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socle rocheux</a:t>
            </a:r>
          </a:p>
        </p:txBody>
      </p:sp>
    </p:spTree>
    <p:extLst>
      <p:ext uri="{BB962C8B-B14F-4D97-AF65-F5344CB8AC3E}">
        <p14:creationId xmlns:p14="http://schemas.microsoft.com/office/powerpoint/2010/main" val="1017860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5257800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4648200" cy="52322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dirty="0"/>
              <a:t>Blocs erratiques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63500"/>
            <a:ext cx="219868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43100"/>
            <a:ext cx="3208337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114800" y="1981200"/>
            <a:ext cx="2292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i="1"/>
              <a:t>(from S. Couteran, PhD thesis)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828800" y="6553200"/>
            <a:ext cx="1403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i="1"/>
              <a:t>(from Bard, 2004)</a:t>
            </a:r>
          </a:p>
        </p:txBody>
      </p:sp>
    </p:spTree>
    <p:extLst>
      <p:ext uri="{BB962C8B-B14F-4D97-AF65-F5344CB8AC3E}">
        <p14:creationId xmlns:p14="http://schemas.microsoft.com/office/powerpoint/2010/main" val="942470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0"/>
            <a:ext cx="6742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629400" y="6477000"/>
            <a:ext cx="2292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i="1" dirty="0"/>
              <a:t>(</a:t>
            </a:r>
            <a:r>
              <a:rPr lang="fr-FR" sz="1200" i="1" dirty="0" err="1"/>
              <a:t>from</a:t>
            </a:r>
            <a:r>
              <a:rPr lang="fr-FR" sz="1200" i="1" dirty="0"/>
              <a:t> S. </a:t>
            </a:r>
            <a:r>
              <a:rPr lang="fr-FR" sz="1200" i="1" dirty="0" err="1"/>
              <a:t>Couteran</a:t>
            </a:r>
            <a:r>
              <a:rPr lang="fr-FR" sz="1200" i="1" dirty="0"/>
              <a:t>, </a:t>
            </a:r>
            <a:r>
              <a:rPr lang="fr-FR" sz="1200" i="1" dirty="0" err="1"/>
              <a:t>PhD</a:t>
            </a:r>
            <a:r>
              <a:rPr lang="fr-FR" sz="1200" i="1" dirty="0"/>
              <a:t> </a:t>
            </a:r>
            <a:r>
              <a:rPr lang="fr-FR" sz="1200" i="1" dirty="0" err="1"/>
              <a:t>thesis</a:t>
            </a:r>
            <a:r>
              <a:rPr lang="fr-FR" sz="12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6873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3" name="Object 2"/>
          <p:cNvGraphicFramePr>
            <a:graphicFrameLocks noChangeAspect="1"/>
          </p:cNvGraphicFramePr>
          <p:nvPr/>
        </p:nvGraphicFramePr>
        <p:xfrm>
          <a:off x="685800" y="457200"/>
          <a:ext cx="7467600" cy="458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Document" r:id="rId4" imgW="3873500" imgH="2374900" progId="Word.Document.8">
                  <p:embed/>
                </p:oleObj>
              </mc:Choice>
              <mc:Fallback>
                <p:oleObj name="Document" r:id="rId4" imgW="3873500" imgH="2374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"/>
                        <a:ext cx="7467600" cy="458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1000" y="5334000"/>
            <a:ext cx="84740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i="1">
                <a:latin typeface="Times" charset="0"/>
              </a:rPr>
              <a:t>Série de tirages aléatoires (100 tirages entre 0 et 1, puis 100 autres entre 0,2 et 1,2). Par construction, il y a une "augmentation brutale" de 0,2 unités à l'instant 100. Cette augmentation est visible sur le long terme, mais peut difficilement être attribuée à un instant précis sur une moyenne glissante de 30 échantillons.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1066800" y="3040063"/>
            <a:ext cx="3429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4522788" y="2309813"/>
            <a:ext cx="3429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4503738" y="2293938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6705600" y="4267200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7543800" y="4114800"/>
            <a:ext cx="1112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/>
              <a:t>le physicien</a:t>
            </a:r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6705600" y="45720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7543800" y="4419600"/>
            <a:ext cx="122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/>
              <a:t>le géographe</a:t>
            </a:r>
          </a:p>
        </p:txBody>
      </p:sp>
    </p:spTree>
    <p:extLst>
      <p:ext uri="{BB962C8B-B14F-4D97-AF65-F5344CB8AC3E}">
        <p14:creationId xmlns:p14="http://schemas.microsoft.com/office/powerpoint/2010/main" val="853319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7724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28600" y="239713"/>
            <a:ext cx="8382000" cy="59848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>
                <a:latin typeface="Times" charset="0"/>
              </a:rPr>
              <a:t>Le bilan radiatif terrestre</a:t>
            </a:r>
          </a:p>
        </p:txBody>
      </p:sp>
    </p:spTree>
    <p:extLst>
      <p:ext uri="{BB962C8B-B14F-4D97-AF65-F5344CB8AC3E}">
        <p14:creationId xmlns:p14="http://schemas.microsoft.com/office/powerpoint/2010/main" val="2738087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676400"/>
            <a:ext cx="8413750" cy="43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7391400" cy="120032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600" dirty="0">
                <a:latin typeface="Times" charset="0"/>
              </a:rPr>
              <a:t>Rayonnement au sommet de l’atmosphère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358169" y="5766757"/>
            <a:ext cx="853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Mois</a:t>
            </a:r>
          </a:p>
        </p:txBody>
      </p:sp>
    </p:spTree>
    <p:extLst>
      <p:ext uri="{BB962C8B-B14F-4D97-AF65-F5344CB8AC3E}">
        <p14:creationId xmlns:p14="http://schemas.microsoft.com/office/powerpoint/2010/main" val="244855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33600"/>
            <a:ext cx="8377237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958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e 28"/>
          <p:cNvSpPr/>
          <p:nvPr/>
        </p:nvSpPr>
        <p:spPr>
          <a:xfrm>
            <a:off x="1492899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266545" y="3755163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046947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791622" y="4092230"/>
            <a:ext cx="13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Géographes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164986" y="5546744"/>
            <a:ext cx="117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Géologues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598366" y="45549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Médecins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65428" y="304800"/>
            <a:ext cx="8138342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climatologie ?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62314" y="766465"/>
            <a:ext cx="78390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Aux origines de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l’astronomie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Une science de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l’environnement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(XVIII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science de la Terre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(XIX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Découverte des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périodes glaciaires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=&gt; le climat change (astronomie, CO</a:t>
            </a:r>
            <a:r>
              <a:rPr kumimoji="0" lang="fr-FR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389865" y="2823891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humaines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665656" y="2717554"/>
            <a:ext cx="12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physiques &amp; math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124214" y="4714065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naturelles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1791622" y="4852076"/>
            <a:ext cx="1699089" cy="1498078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ZoneTexte 13"/>
          <p:cNvSpPr txBox="1"/>
          <p:nvPr/>
        </p:nvSpPr>
        <p:spPr>
          <a:xfrm>
            <a:off x="6711695" y="3291517"/>
            <a:ext cx="128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Astronomie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BC2A735-99C6-E446-ACF8-3A6EB449C8A6}"/>
              </a:ext>
            </a:extLst>
          </p:cNvPr>
          <p:cNvCxnSpPr>
            <a:cxnSpLocks/>
          </p:cNvCxnSpPr>
          <p:nvPr/>
        </p:nvCxnSpPr>
        <p:spPr>
          <a:xfrm flipH="1">
            <a:off x="3544437" y="2315623"/>
            <a:ext cx="2280166" cy="0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39605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607300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7391400" cy="660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600" dirty="0">
                <a:latin typeface="Times" charset="0"/>
              </a:rPr>
              <a:t>Moyenne annuelle vs. obliquité</a:t>
            </a:r>
          </a:p>
        </p:txBody>
      </p:sp>
    </p:spTree>
    <p:extLst>
      <p:ext uri="{BB962C8B-B14F-4D97-AF65-F5344CB8AC3E}">
        <p14:creationId xmlns:p14="http://schemas.microsoft.com/office/powerpoint/2010/main" val="11443475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2147888" y="1857375"/>
            <a:ext cx="2571750" cy="771525"/>
            <a:chOff x="1374" y="1556"/>
            <a:chExt cx="1620" cy="486"/>
          </a:xfrm>
        </p:grpSpPr>
        <p:sp>
          <p:nvSpPr>
            <p:cNvPr id="63491" name="Freeform 3"/>
            <p:cNvSpPr>
              <a:spLocks/>
            </p:cNvSpPr>
            <p:nvPr/>
          </p:nvSpPr>
          <p:spPr bwMode="auto">
            <a:xfrm>
              <a:off x="1374" y="1630"/>
              <a:ext cx="1079" cy="412"/>
            </a:xfrm>
            <a:custGeom>
              <a:avLst/>
              <a:gdLst>
                <a:gd name="T0" fmla="*/ 16 w 1079"/>
                <a:gd name="T1" fmla="*/ 276 h 412"/>
                <a:gd name="T2" fmla="*/ 35 w 1079"/>
                <a:gd name="T3" fmla="*/ 280 h 412"/>
                <a:gd name="T4" fmla="*/ 51 w 1079"/>
                <a:gd name="T5" fmla="*/ 307 h 412"/>
                <a:gd name="T6" fmla="*/ 70 w 1079"/>
                <a:gd name="T7" fmla="*/ 327 h 412"/>
                <a:gd name="T8" fmla="*/ 86 w 1079"/>
                <a:gd name="T9" fmla="*/ 307 h 412"/>
                <a:gd name="T10" fmla="*/ 106 w 1079"/>
                <a:gd name="T11" fmla="*/ 264 h 412"/>
                <a:gd name="T12" fmla="*/ 121 w 1079"/>
                <a:gd name="T13" fmla="*/ 210 h 412"/>
                <a:gd name="T14" fmla="*/ 141 w 1079"/>
                <a:gd name="T15" fmla="*/ 152 h 412"/>
                <a:gd name="T16" fmla="*/ 156 w 1079"/>
                <a:gd name="T17" fmla="*/ 97 h 412"/>
                <a:gd name="T18" fmla="*/ 176 w 1079"/>
                <a:gd name="T19" fmla="*/ 58 h 412"/>
                <a:gd name="T20" fmla="*/ 195 w 1079"/>
                <a:gd name="T21" fmla="*/ 58 h 412"/>
                <a:gd name="T22" fmla="*/ 211 w 1079"/>
                <a:gd name="T23" fmla="*/ 101 h 412"/>
                <a:gd name="T24" fmla="*/ 230 w 1079"/>
                <a:gd name="T25" fmla="*/ 159 h 412"/>
                <a:gd name="T26" fmla="*/ 246 w 1079"/>
                <a:gd name="T27" fmla="*/ 202 h 412"/>
                <a:gd name="T28" fmla="*/ 265 w 1079"/>
                <a:gd name="T29" fmla="*/ 179 h 412"/>
                <a:gd name="T30" fmla="*/ 281 w 1079"/>
                <a:gd name="T31" fmla="*/ 124 h 412"/>
                <a:gd name="T32" fmla="*/ 300 w 1079"/>
                <a:gd name="T33" fmla="*/ 74 h 412"/>
                <a:gd name="T34" fmla="*/ 320 w 1079"/>
                <a:gd name="T35" fmla="*/ 31 h 412"/>
                <a:gd name="T36" fmla="*/ 335 w 1079"/>
                <a:gd name="T37" fmla="*/ 8 h 412"/>
                <a:gd name="T38" fmla="*/ 355 w 1079"/>
                <a:gd name="T39" fmla="*/ 0 h 412"/>
                <a:gd name="T40" fmla="*/ 370 w 1079"/>
                <a:gd name="T41" fmla="*/ 27 h 412"/>
                <a:gd name="T42" fmla="*/ 390 w 1079"/>
                <a:gd name="T43" fmla="*/ 93 h 412"/>
                <a:gd name="T44" fmla="*/ 409 w 1079"/>
                <a:gd name="T45" fmla="*/ 187 h 412"/>
                <a:gd name="T46" fmla="*/ 425 w 1079"/>
                <a:gd name="T47" fmla="*/ 261 h 412"/>
                <a:gd name="T48" fmla="*/ 444 w 1079"/>
                <a:gd name="T49" fmla="*/ 253 h 412"/>
                <a:gd name="T50" fmla="*/ 460 w 1079"/>
                <a:gd name="T51" fmla="*/ 194 h 412"/>
                <a:gd name="T52" fmla="*/ 479 w 1079"/>
                <a:gd name="T53" fmla="*/ 144 h 412"/>
                <a:gd name="T54" fmla="*/ 495 w 1079"/>
                <a:gd name="T55" fmla="*/ 124 h 412"/>
                <a:gd name="T56" fmla="*/ 514 w 1079"/>
                <a:gd name="T57" fmla="*/ 128 h 412"/>
                <a:gd name="T58" fmla="*/ 534 w 1079"/>
                <a:gd name="T59" fmla="*/ 152 h 412"/>
                <a:gd name="T60" fmla="*/ 549 w 1079"/>
                <a:gd name="T61" fmla="*/ 198 h 412"/>
                <a:gd name="T62" fmla="*/ 569 w 1079"/>
                <a:gd name="T63" fmla="*/ 268 h 412"/>
                <a:gd name="T64" fmla="*/ 584 w 1079"/>
                <a:gd name="T65" fmla="*/ 350 h 412"/>
                <a:gd name="T66" fmla="*/ 604 w 1079"/>
                <a:gd name="T67" fmla="*/ 412 h 412"/>
                <a:gd name="T68" fmla="*/ 619 w 1079"/>
                <a:gd name="T69" fmla="*/ 362 h 412"/>
                <a:gd name="T70" fmla="*/ 639 w 1079"/>
                <a:gd name="T71" fmla="*/ 319 h 412"/>
                <a:gd name="T72" fmla="*/ 658 w 1079"/>
                <a:gd name="T73" fmla="*/ 307 h 412"/>
                <a:gd name="T74" fmla="*/ 674 w 1079"/>
                <a:gd name="T75" fmla="*/ 331 h 412"/>
                <a:gd name="T76" fmla="*/ 693 w 1079"/>
                <a:gd name="T77" fmla="*/ 370 h 412"/>
                <a:gd name="T78" fmla="*/ 709 w 1079"/>
                <a:gd name="T79" fmla="*/ 389 h 412"/>
                <a:gd name="T80" fmla="*/ 728 w 1079"/>
                <a:gd name="T81" fmla="*/ 346 h 412"/>
                <a:gd name="T82" fmla="*/ 744 w 1079"/>
                <a:gd name="T83" fmla="*/ 276 h 412"/>
                <a:gd name="T84" fmla="*/ 764 w 1079"/>
                <a:gd name="T85" fmla="*/ 206 h 412"/>
                <a:gd name="T86" fmla="*/ 783 w 1079"/>
                <a:gd name="T87" fmla="*/ 155 h 412"/>
                <a:gd name="T88" fmla="*/ 799 w 1079"/>
                <a:gd name="T89" fmla="*/ 136 h 412"/>
                <a:gd name="T90" fmla="*/ 818 w 1079"/>
                <a:gd name="T91" fmla="*/ 159 h 412"/>
                <a:gd name="T92" fmla="*/ 834 w 1079"/>
                <a:gd name="T93" fmla="*/ 229 h 412"/>
                <a:gd name="T94" fmla="*/ 853 w 1079"/>
                <a:gd name="T95" fmla="*/ 311 h 412"/>
                <a:gd name="T96" fmla="*/ 869 w 1079"/>
                <a:gd name="T97" fmla="*/ 335 h 412"/>
                <a:gd name="T98" fmla="*/ 888 w 1079"/>
                <a:gd name="T99" fmla="*/ 264 h 412"/>
                <a:gd name="T100" fmla="*/ 908 w 1079"/>
                <a:gd name="T101" fmla="*/ 179 h 412"/>
                <a:gd name="T102" fmla="*/ 923 w 1079"/>
                <a:gd name="T103" fmla="*/ 105 h 412"/>
                <a:gd name="T104" fmla="*/ 943 w 1079"/>
                <a:gd name="T105" fmla="*/ 50 h 412"/>
                <a:gd name="T106" fmla="*/ 958 w 1079"/>
                <a:gd name="T107" fmla="*/ 27 h 412"/>
                <a:gd name="T108" fmla="*/ 978 w 1079"/>
                <a:gd name="T109" fmla="*/ 35 h 412"/>
                <a:gd name="T110" fmla="*/ 993 w 1079"/>
                <a:gd name="T111" fmla="*/ 93 h 412"/>
                <a:gd name="T112" fmla="*/ 1013 w 1079"/>
                <a:gd name="T113" fmla="*/ 190 h 412"/>
                <a:gd name="T114" fmla="*/ 1032 w 1079"/>
                <a:gd name="T115" fmla="*/ 299 h 412"/>
                <a:gd name="T116" fmla="*/ 1048 w 1079"/>
                <a:gd name="T117" fmla="*/ 323 h 412"/>
                <a:gd name="T118" fmla="*/ 1067 w 1079"/>
                <a:gd name="T119" fmla="*/ 23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9" h="412">
                  <a:moveTo>
                    <a:pt x="0" y="299"/>
                  </a:moveTo>
                  <a:lnTo>
                    <a:pt x="0" y="296"/>
                  </a:lnTo>
                  <a:lnTo>
                    <a:pt x="4" y="292"/>
                  </a:lnTo>
                  <a:lnTo>
                    <a:pt x="4" y="288"/>
                  </a:lnTo>
                  <a:lnTo>
                    <a:pt x="4" y="288"/>
                  </a:lnTo>
                  <a:lnTo>
                    <a:pt x="8" y="284"/>
                  </a:lnTo>
                  <a:lnTo>
                    <a:pt x="8" y="280"/>
                  </a:lnTo>
                  <a:lnTo>
                    <a:pt x="12" y="280"/>
                  </a:lnTo>
                  <a:lnTo>
                    <a:pt x="12" y="276"/>
                  </a:lnTo>
                  <a:lnTo>
                    <a:pt x="12" y="276"/>
                  </a:lnTo>
                  <a:lnTo>
                    <a:pt x="16" y="276"/>
                  </a:lnTo>
                  <a:lnTo>
                    <a:pt x="16" y="272"/>
                  </a:lnTo>
                  <a:lnTo>
                    <a:pt x="20" y="272"/>
                  </a:lnTo>
                  <a:lnTo>
                    <a:pt x="20" y="272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8" y="276"/>
                  </a:lnTo>
                  <a:lnTo>
                    <a:pt x="28" y="276"/>
                  </a:lnTo>
                  <a:lnTo>
                    <a:pt x="32" y="276"/>
                  </a:lnTo>
                  <a:lnTo>
                    <a:pt x="32" y="280"/>
                  </a:lnTo>
                  <a:lnTo>
                    <a:pt x="35" y="280"/>
                  </a:lnTo>
                  <a:lnTo>
                    <a:pt x="35" y="284"/>
                  </a:lnTo>
                  <a:lnTo>
                    <a:pt x="35" y="284"/>
                  </a:lnTo>
                  <a:lnTo>
                    <a:pt x="39" y="288"/>
                  </a:lnTo>
                  <a:lnTo>
                    <a:pt x="39" y="288"/>
                  </a:lnTo>
                  <a:lnTo>
                    <a:pt x="43" y="292"/>
                  </a:lnTo>
                  <a:lnTo>
                    <a:pt x="43" y="296"/>
                  </a:lnTo>
                  <a:lnTo>
                    <a:pt x="43" y="296"/>
                  </a:lnTo>
                  <a:lnTo>
                    <a:pt x="47" y="299"/>
                  </a:lnTo>
                  <a:lnTo>
                    <a:pt x="47" y="303"/>
                  </a:lnTo>
                  <a:lnTo>
                    <a:pt x="51" y="307"/>
                  </a:lnTo>
                  <a:lnTo>
                    <a:pt x="51" y="307"/>
                  </a:lnTo>
                  <a:lnTo>
                    <a:pt x="51" y="311"/>
                  </a:lnTo>
                  <a:lnTo>
                    <a:pt x="55" y="315"/>
                  </a:lnTo>
                  <a:lnTo>
                    <a:pt x="55" y="315"/>
                  </a:lnTo>
                  <a:lnTo>
                    <a:pt x="59" y="319"/>
                  </a:lnTo>
                  <a:lnTo>
                    <a:pt x="59" y="323"/>
                  </a:lnTo>
                  <a:lnTo>
                    <a:pt x="63" y="323"/>
                  </a:lnTo>
                  <a:lnTo>
                    <a:pt x="63" y="323"/>
                  </a:lnTo>
                  <a:lnTo>
                    <a:pt x="63" y="327"/>
                  </a:lnTo>
                  <a:lnTo>
                    <a:pt x="67" y="327"/>
                  </a:lnTo>
                  <a:lnTo>
                    <a:pt x="67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4" y="327"/>
                  </a:lnTo>
                  <a:lnTo>
                    <a:pt x="74" y="327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19"/>
                  </a:lnTo>
                  <a:lnTo>
                    <a:pt x="82" y="315"/>
                  </a:lnTo>
                  <a:lnTo>
                    <a:pt x="82" y="315"/>
                  </a:lnTo>
                  <a:lnTo>
                    <a:pt x="86" y="311"/>
                  </a:lnTo>
                  <a:lnTo>
                    <a:pt x="86" y="307"/>
                  </a:lnTo>
                  <a:lnTo>
                    <a:pt x="90" y="303"/>
                  </a:lnTo>
                  <a:lnTo>
                    <a:pt x="90" y="299"/>
                  </a:lnTo>
                  <a:lnTo>
                    <a:pt x="90" y="296"/>
                  </a:lnTo>
                  <a:lnTo>
                    <a:pt x="94" y="292"/>
                  </a:lnTo>
                  <a:lnTo>
                    <a:pt x="94" y="288"/>
                  </a:lnTo>
                  <a:lnTo>
                    <a:pt x="98" y="284"/>
                  </a:lnTo>
                  <a:lnTo>
                    <a:pt x="98" y="280"/>
                  </a:lnTo>
                  <a:lnTo>
                    <a:pt x="98" y="276"/>
                  </a:lnTo>
                  <a:lnTo>
                    <a:pt x="102" y="272"/>
                  </a:lnTo>
                  <a:lnTo>
                    <a:pt x="102" y="268"/>
                  </a:lnTo>
                  <a:lnTo>
                    <a:pt x="106" y="264"/>
                  </a:lnTo>
                  <a:lnTo>
                    <a:pt x="106" y="257"/>
                  </a:lnTo>
                  <a:lnTo>
                    <a:pt x="109" y="253"/>
                  </a:lnTo>
                  <a:lnTo>
                    <a:pt x="109" y="249"/>
                  </a:lnTo>
                  <a:lnTo>
                    <a:pt x="109" y="245"/>
                  </a:lnTo>
                  <a:lnTo>
                    <a:pt x="113" y="241"/>
                  </a:lnTo>
                  <a:lnTo>
                    <a:pt x="113" y="237"/>
                  </a:lnTo>
                  <a:lnTo>
                    <a:pt x="117" y="229"/>
                  </a:lnTo>
                  <a:lnTo>
                    <a:pt x="117" y="226"/>
                  </a:lnTo>
                  <a:lnTo>
                    <a:pt x="121" y="222"/>
                  </a:lnTo>
                  <a:lnTo>
                    <a:pt x="121" y="218"/>
                  </a:lnTo>
                  <a:lnTo>
                    <a:pt x="121" y="210"/>
                  </a:lnTo>
                  <a:lnTo>
                    <a:pt x="125" y="206"/>
                  </a:lnTo>
                  <a:lnTo>
                    <a:pt x="125" y="202"/>
                  </a:lnTo>
                  <a:lnTo>
                    <a:pt x="129" y="194"/>
                  </a:lnTo>
                  <a:lnTo>
                    <a:pt x="129" y="190"/>
                  </a:lnTo>
                  <a:lnTo>
                    <a:pt x="129" y="187"/>
                  </a:lnTo>
                  <a:lnTo>
                    <a:pt x="133" y="179"/>
                  </a:lnTo>
                  <a:lnTo>
                    <a:pt x="133" y="175"/>
                  </a:lnTo>
                  <a:lnTo>
                    <a:pt x="137" y="167"/>
                  </a:lnTo>
                  <a:lnTo>
                    <a:pt x="137" y="163"/>
                  </a:lnTo>
                  <a:lnTo>
                    <a:pt x="141" y="159"/>
                  </a:lnTo>
                  <a:lnTo>
                    <a:pt x="141" y="152"/>
                  </a:lnTo>
                  <a:lnTo>
                    <a:pt x="141" y="148"/>
                  </a:lnTo>
                  <a:lnTo>
                    <a:pt x="144" y="144"/>
                  </a:lnTo>
                  <a:lnTo>
                    <a:pt x="144" y="136"/>
                  </a:lnTo>
                  <a:lnTo>
                    <a:pt x="148" y="132"/>
                  </a:lnTo>
                  <a:lnTo>
                    <a:pt x="148" y="128"/>
                  </a:lnTo>
                  <a:lnTo>
                    <a:pt x="148" y="120"/>
                  </a:lnTo>
                  <a:lnTo>
                    <a:pt x="152" y="117"/>
                  </a:lnTo>
                  <a:lnTo>
                    <a:pt x="152" y="113"/>
                  </a:lnTo>
                  <a:lnTo>
                    <a:pt x="156" y="105"/>
                  </a:lnTo>
                  <a:lnTo>
                    <a:pt x="156" y="101"/>
                  </a:lnTo>
                  <a:lnTo>
                    <a:pt x="156" y="97"/>
                  </a:lnTo>
                  <a:lnTo>
                    <a:pt x="160" y="93"/>
                  </a:lnTo>
                  <a:lnTo>
                    <a:pt x="160" y="89"/>
                  </a:lnTo>
                  <a:lnTo>
                    <a:pt x="164" y="85"/>
                  </a:lnTo>
                  <a:lnTo>
                    <a:pt x="164" y="81"/>
                  </a:lnTo>
                  <a:lnTo>
                    <a:pt x="168" y="78"/>
                  </a:lnTo>
                  <a:lnTo>
                    <a:pt x="168" y="74"/>
                  </a:lnTo>
                  <a:lnTo>
                    <a:pt x="168" y="70"/>
                  </a:lnTo>
                  <a:lnTo>
                    <a:pt x="172" y="66"/>
                  </a:lnTo>
                  <a:lnTo>
                    <a:pt x="172" y="66"/>
                  </a:lnTo>
                  <a:lnTo>
                    <a:pt x="176" y="62"/>
                  </a:lnTo>
                  <a:lnTo>
                    <a:pt x="176" y="58"/>
                  </a:lnTo>
                  <a:lnTo>
                    <a:pt x="176" y="58"/>
                  </a:lnTo>
                  <a:lnTo>
                    <a:pt x="179" y="58"/>
                  </a:lnTo>
                  <a:lnTo>
                    <a:pt x="179" y="54"/>
                  </a:lnTo>
                  <a:lnTo>
                    <a:pt x="183" y="54"/>
                  </a:lnTo>
                  <a:lnTo>
                    <a:pt x="183" y="54"/>
                  </a:lnTo>
                  <a:lnTo>
                    <a:pt x="183" y="54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91" y="54"/>
                  </a:lnTo>
                  <a:lnTo>
                    <a:pt x="191" y="58"/>
                  </a:lnTo>
                  <a:lnTo>
                    <a:pt x="195" y="58"/>
                  </a:lnTo>
                  <a:lnTo>
                    <a:pt x="195" y="62"/>
                  </a:lnTo>
                  <a:lnTo>
                    <a:pt x="195" y="62"/>
                  </a:lnTo>
                  <a:lnTo>
                    <a:pt x="199" y="66"/>
                  </a:lnTo>
                  <a:lnTo>
                    <a:pt x="199" y="70"/>
                  </a:lnTo>
                  <a:lnTo>
                    <a:pt x="203" y="74"/>
                  </a:lnTo>
                  <a:lnTo>
                    <a:pt x="203" y="78"/>
                  </a:lnTo>
                  <a:lnTo>
                    <a:pt x="207" y="81"/>
                  </a:lnTo>
                  <a:lnTo>
                    <a:pt x="207" y="85"/>
                  </a:lnTo>
                  <a:lnTo>
                    <a:pt x="207" y="89"/>
                  </a:lnTo>
                  <a:lnTo>
                    <a:pt x="211" y="93"/>
                  </a:lnTo>
                  <a:lnTo>
                    <a:pt x="211" y="101"/>
                  </a:lnTo>
                  <a:lnTo>
                    <a:pt x="215" y="105"/>
                  </a:lnTo>
                  <a:lnTo>
                    <a:pt x="215" y="109"/>
                  </a:lnTo>
                  <a:lnTo>
                    <a:pt x="218" y="117"/>
                  </a:lnTo>
                  <a:lnTo>
                    <a:pt x="218" y="120"/>
                  </a:lnTo>
                  <a:lnTo>
                    <a:pt x="218" y="128"/>
                  </a:lnTo>
                  <a:lnTo>
                    <a:pt x="222" y="132"/>
                  </a:lnTo>
                  <a:lnTo>
                    <a:pt x="222" y="140"/>
                  </a:lnTo>
                  <a:lnTo>
                    <a:pt x="226" y="144"/>
                  </a:lnTo>
                  <a:lnTo>
                    <a:pt x="226" y="152"/>
                  </a:lnTo>
                  <a:lnTo>
                    <a:pt x="226" y="155"/>
                  </a:lnTo>
                  <a:lnTo>
                    <a:pt x="230" y="159"/>
                  </a:lnTo>
                  <a:lnTo>
                    <a:pt x="230" y="167"/>
                  </a:lnTo>
                  <a:lnTo>
                    <a:pt x="234" y="171"/>
                  </a:lnTo>
                  <a:lnTo>
                    <a:pt x="234" y="175"/>
                  </a:lnTo>
                  <a:lnTo>
                    <a:pt x="234" y="179"/>
                  </a:lnTo>
                  <a:lnTo>
                    <a:pt x="238" y="187"/>
                  </a:lnTo>
                  <a:lnTo>
                    <a:pt x="238" y="187"/>
                  </a:lnTo>
                  <a:lnTo>
                    <a:pt x="242" y="190"/>
                  </a:lnTo>
                  <a:lnTo>
                    <a:pt x="242" y="194"/>
                  </a:lnTo>
                  <a:lnTo>
                    <a:pt x="246" y="198"/>
                  </a:lnTo>
                  <a:lnTo>
                    <a:pt x="246" y="198"/>
                  </a:lnTo>
                  <a:lnTo>
                    <a:pt x="246" y="202"/>
                  </a:lnTo>
                  <a:lnTo>
                    <a:pt x="250" y="202"/>
                  </a:lnTo>
                  <a:lnTo>
                    <a:pt x="250" y="202"/>
                  </a:lnTo>
                  <a:lnTo>
                    <a:pt x="253" y="202"/>
                  </a:lnTo>
                  <a:lnTo>
                    <a:pt x="253" y="198"/>
                  </a:lnTo>
                  <a:lnTo>
                    <a:pt x="253" y="198"/>
                  </a:lnTo>
                  <a:lnTo>
                    <a:pt x="257" y="194"/>
                  </a:lnTo>
                  <a:lnTo>
                    <a:pt x="257" y="194"/>
                  </a:lnTo>
                  <a:lnTo>
                    <a:pt x="261" y="190"/>
                  </a:lnTo>
                  <a:lnTo>
                    <a:pt x="261" y="187"/>
                  </a:lnTo>
                  <a:lnTo>
                    <a:pt x="261" y="183"/>
                  </a:lnTo>
                  <a:lnTo>
                    <a:pt x="265" y="179"/>
                  </a:lnTo>
                  <a:lnTo>
                    <a:pt x="265" y="175"/>
                  </a:lnTo>
                  <a:lnTo>
                    <a:pt x="269" y="171"/>
                  </a:lnTo>
                  <a:lnTo>
                    <a:pt x="269" y="167"/>
                  </a:lnTo>
                  <a:lnTo>
                    <a:pt x="273" y="159"/>
                  </a:lnTo>
                  <a:lnTo>
                    <a:pt x="273" y="155"/>
                  </a:lnTo>
                  <a:lnTo>
                    <a:pt x="273" y="152"/>
                  </a:lnTo>
                  <a:lnTo>
                    <a:pt x="277" y="148"/>
                  </a:lnTo>
                  <a:lnTo>
                    <a:pt x="277" y="140"/>
                  </a:lnTo>
                  <a:lnTo>
                    <a:pt x="281" y="136"/>
                  </a:lnTo>
                  <a:lnTo>
                    <a:pt x="281" y="132"/>
                  </a:lnTo>
                  <a:lnTo>
                    <a:pt x="281" y="124"/>
                  </a:lnTo>
                  <a:lnTo>
                    <a:pt x="285" y="120"/>
                  </a:lnTo>
                  <a:lnTo>
                    <a:pt x="285" y="117"/>
                  </a:lnTo>
                  <a:lnTo>
                    <a:pt x="289" y="109"/>
                  </a:lnTo>
                  <a:lnTo>
                    <a:pt x="289" y="105"/>
                  </a:lnTo>
                  <a:lnTo>
                    <a:pt x="292" y="101"/>
                  </a:lnTo>
                  <a:lnTo>
                    <a:pt x="292" y="97"/>
                  </a:lnTo>
                  <a:lnTo>
                    <a:pt x="292" y="89"/>
                  </a:lnTo>
                  <a:lnTo>
                    <a:pt x="296" y="85"/>
                  </a:lnTo>
                  <a:lnTo>
                    <a:pt x="296" y="81"/>
                  </a:lnTo>
                  <a:lnTo>
                    <a:pt x="300" y="78"/>
                  </a:lnTo>
                  <a:lnTo>
                    <a:pt x="300" y="74"/>
                  </a:lnTo>
                  <a:lnTo>
                    <a:pt x="304" y="70"/>
                  </a:lnTo>
                  <a:lnTo>
                    <a:pt x="304" y="66"/>
                  </a:lnTo>
                  <a:lnTo>
                    <a:pt x="304" y="62"/>
                  </a:lnTo>
                  <a:lnTo>
                    <a:pt x="308" y="58"/>
                  </a:lnTo>
                  <a:lnTo>
                    <a:pt x="308" y="54"/>
                  </a:lnTo>
                  <a:lnTo>
                    <a:pt x="312" y="50"/>
                  </a:lnTo>
                  <a:lnTo>
                    <a:pt x="312" y="46"/>
                  </a:lnTo>
                  <a:lnTo>
                    <a:pt x="312" y="43"/>
                  </a:lnTo>
                  <a:lnTo>
                    <a:pt x="316" y="39"/>
                  </a:lnTo>
                  <a:lnTo>
                    <a:pt x="316" y="35"/>
                  </a:lnTo>
                  <a:lnTo>
                    <a:pt x="320" y="31"/>
                  </a:lnTo>
                  <a:lnTo>
                    <a:pt x="320" y="31"/>
                  </a:lnTo>
                  <a:lnTo>
                    <a:pt x="324" y="27"/>
                  </a:lnTo>
                  <a:lnTo>
                    <a:pt x="324" y="23"/>
                  </a:lnTo>
                  <a:lnTo>
                    <a:pt x="324" y="23"/>
                  </a:lnTo>
                  <a:lnTo>
                    <a:pt x="327" y="19"/>
                  </a:lnTo>
                  <a:lnTo>
                    <a:pt x="327" y="15"/>
                  </a:lnTo>
                  <a:lnTo>
                    <a:pt x="331" y="15"/>
                  </a:lnTo>
                  <a:lnTo>
                    <a:pt x="331" y="11"/>
                  </a:lnTo>
                  <a:lnTo>
                    <a:pt x="331" y="11"/>
                  </a:lnTo>
                  <a:lnTo>
                    <a:pt x="335" y="8"/>
                  </a:lnTo>
                  <a:lnTo>
                    <a:pt x="335" y="8"/>
                  </a:lnTo>
                  <a:lnTo>
                    <a:pt x="339" y="4"/>
                  </a:lnTo>
                  <a:lnTo>
                    <a:pt x="339" y="4"/>
                  </a:lnTo>
                  <a:lnTo>
                    <a:pt x="339" y="4"/>
                  </a:lnTo>
                  <a:lnTo>
                    <a:pt x="343" y="4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47" y="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55" y="0"/>
                  </a:lnTo>
                  <a:lnTo>
                    <a:pt x="355" y="4"/>
                  </a:lnTo>
                  <a:lnTo>
                    <a:pt x="359" y="4"/>
                  </a:lnTo>
                  <a:lnTo>
                    <a:pt x="359" y="4"/>
                  </a:lnTo>
                  <a:lnTo>
                    <a:pt x="359" y="8"/>
                  </a:lnTo>
                  <a:lnTo>
                    <a:pt x="362" y="8"/>
                  </a:lnTo>
                  <a:lnTo>
                    <a:pt x="362" y="11"/>
                  </a:lnTo>
                  <a:lnTo>
                    <a:pt x="366" y="11"/>
                  </a:lnTo>
                  <a:lnTo>
                    <a:pt x="366" y="15"/>
                  </a:lnTo>
                  <a:lnTo>
                    <a:pt x="366" y="19"/>
                  </a:lnTo>
                  <a:lnTo>
                    <a:pt x="370" y="23"/>
                  </a:lnTo>
                  <a:lnTo>
                    <a:pt x="370" y="27"/>
                  </a:lnTo>
                  <a:lnTo>
                    <a:pt x="374" y="31"/>
                  </a:lnTo>
                  <a:lnTo>
                    <a:pt x="374" y="35"/>
                  </a:lnTo>
                  <a:lnTo>
                    <a:pt x="378" y="43"/>
                  </a:lnTo>
                  <a:lnTo>
                    <a:pt x="378" y="46"/>
                  </a:lnTo>
                  <a:lnTo>
                    <a:pt x="378" y="54"/>
                  </a:lnTo>
                  <a:lnTo>
                    <a:pt x="382" y="58"/>
                  </a:lnTo>
                  <a:lnTo>
                    <a:pt x="382" y="66"/>
                  </a:lnTo>
                  <a:lnTo>
                    <a:pt x="386" y="74"/>
                  </a:lnTo>
                  <a:lnTo>
                    <a:pt x="386" y="78"/>
                  </a:lnTo>
                  <a:lnTo>
                    <a:pt x="390" y="85"/>
                  </a:lnTo>
                  <a:lnTo>
                    <a:pt x="390" y="93"/>
                  </a:lnTo>
                  <a:lnTo>
                    <a:pt x="390" y="101"/>
                  </a:lnTo>
                  <a:lnTo>
                    <a:pt x="394" y="109"/>
                  </a:lnTo>
                  <a:lnTo>
                    <a:pt x="394" y="117"/>
                  </a:lnTo>
                  <a:lnTo>
                    <a:pt x="398" y="124"/>
                  </a:lnTo>
                  <a:lnTo>
                    <a:pt x="398" y="132"/>
                  </a:lnTo>
                  <a:lnTo>
                    <a:pt x="398" y="140"/>
                  </a:lnTo>
                  <a:lnTo>
                    <a:pt x="401" y="152"/>
                  </a:lnTo>
                  <a:lnTo>
                    <a:pt x="401" y="159"/>
                  </a:lnTo>
                  <a:lnTo>
                    <a:pt x="405" y="167"/>
                  </a:lnTo>
                  <a:lnTo>
                    <a:pt x="405" y="175"/>
                  </a:lnTo>
                  <a:lnTo>
                    <a:pt x="409" y="187"/>
                  </a:lnTo>
                  <a:lnTo>
                    <a:pt x="409" y="194"/>
                  </a:lnTo>
                  <a:lnTo>
                    <a:pt x="409" y="202"/>
                  </a:lnTo>
                  <a:lnTo>
                    <a:pt x="413" y="210"/>
                  </a:lnTo>
                  <a:lnTo>
                    <a:pt x="413" y="218"/>
                  </a:lnTo>
                  <a:lnTo>
                    <a:pt x="417" y="226"/>
                  </a:lnTo>
                  <a:lnTo>
                    <a:pt x="417" y="233"/>
                  </a:lnTo>
                  <a:lnTo>
                    <a:pt x="417" y="237"/>
                  </a:lnTo>
                  <a:lnTo>
                    <a:pt x="421" y="245"/>
                  </a:lnTo>
                  <a:lnTo>
                    <a:pt x="421" y="249"/>
                  </a:lnTo>
                  <a:lnTo>
                    <a:pt x="425" y="257"/>
                  </a:lnTo>
                  <a:lnTo>
                    <a:pt x="425" y="261"/>
                  </a:lnTo>
                  <a:lnTo>
                    <a:pt x="429" y="261"/>
                  </a:lnTo>
                  <a:lnTo>
                    <a:pt x="429" y="264"/>
                  </a:lnTo>
                  <a:lnTo>
                    <a:pt x="429" y="264"/>
                  </a:lnTo>
                  <a:lnTo>
                    <a:pt x="433" y="268"/>
                  </a:lnTo>
                  <a:lnTo>
                    <a:pt x="433" y="268"/>
                  </a:lnTo>
                  <a:lnTo>
                    <a:pt x="436" y="268"/>
                  </a:lnTo>
                  <a:lnTo>
                    <a:pt x="436" y="264"/>
                  </a:lnTo>
                  <a:lnTo>
                    <a:pt x="436" y="264"/>
                  </a:lnTo>
                  <a:lnTo>
                    <a:pt x="440" y="261"/>
                  </a:lnTo>
                  <a:lnTo>
                    <a:pt x="440" y="257"/>
                  </a:lnTo>
                  <a:lnTo>
                    <a:pt x="444" y="253"/>
                  </a:lnTo>
                  <a:lnTo>
                    <a:pt x="444" y="249"/>
                  </a:lnTo>
                  <a:lnTo>
                    <a:pt x="444" y="245"/>
                  </a:lnTo>
                  <a:lnTo>
                    <a:pt x="448" y="237"/>
                  </a:lnTo>
                  <a:lnTo>
                    <a:pt x="448" y="233"/>
                  </a:lnTo>
                  <a:lnTo>
                    <a:pt x="452" y="229"/>
                  </a:lnTo>
                  <a:lnTo>
                    <a:pt x="452" y="222"/>
                  </a:lnTo>
                  <a:lnTo>
                    <a:pt x="456" y="218"/>
                  </a:lnTo>
                  <a:lnTo>
                    <a:pt x="456" y="210"/>
                  </a:lnTo>
                  <a:lnTo>
                    <a:pt x="456" y="206"/>
                  </a:lnTo>
                  <a:lnTo>
                    <a:pt x="460" y="202"/>
                  </a:lnTo>
                  <a:lnTo>
                    <a:pt x="460" y="194"/>
                  </a:lnTo>
                  <a:lnTo>
                    <a:pt x="464" y="190"/>
                  </a:lnTo>
                  <a:lnTo>
                    <a:pt x="464" y="183"/>
                  </a:lnTo>
                  <a:lnTo>
                    <a:pt x="464" y="179"/>
                  </a:lnTo>
                  <a:lnTo>
                    <a:pt x="468" y="175"/>
                  </a:lnTo>
                  <a:lnTo>
                    <a:pt x="468" y="167"/>
                  </a:lnTo>
                  <a:lnTo>
                    <a:pt x="472" y="163"/>
                  </a:lnTo>
                  <a:lnTo>
                    <a:pt x="472" y="159"/>
                  </a:lnTo>
                  <a:lnTo>
                    <a:pt x="475" y="155"/>
                  </a:lnTo>
                  <a:lnTo>
                    <a:pt x="475" y="152"/>
                  </a:lnTo>
                  <a:lnTo>
                    <a:pt x="475" y="148"/>
                  </a:lnTo>
                  <a:lnTo>
                    <a:pt x="479" y="144"/>
                  </a:lnTo>
                  <a:lnTo>
                    <a:pt x="479" y="140"/>
                  </a:lnTo>
                  <a:lnTo>
                    <a:pt x="483" y="140"/>
                  </a:lnTo>
                  <a:lnTo>
                    <a:pt x="483" y="136"/>
                  </a:lnTo>
                  <a:lnTo>
                    <a:pt x="487" y="132"/>
                  </a:lnTo>
                  <a:lnTo>
                    <a:pt x="487" y="132"/>
                  </a:lnTo>
                  <a:lnTo>
                    <a:pt x="487" y="128"/>
                  </a:lnTo>
                  <a:lnTo>
                    <a:pt x="491" y="128"/>
                  </a:lnTo>
                  <a:lnTo>
                    <a:pt x="491" y="128"/>
                  </a:lnTo>
                  <a:lnTo>
                    <a:pt x="495" y="124"/>
                  </a:lnTo>
                  <a:lnTo>
                    <a:pt x="495" y="124"/>
                  </a:lnTo>
                  <a:lnTo>
                    <a:pt x="495" y="124"/>
                  </a:lnTo>
                  <a:lnTo>
                    <a:pt x="499" y="124"/>
                  </a:lnTo>
                  <a:lnTo>
                    <a:pt x="499" y="124"/>
                  </a:lnTo>
                  <a:lnTo>
                    <a:pt x="503" y="124"/>
                  </a:lnTo>
                  <a:lnTo>
                    <a:pt x="503" y="124"/>
                  </a:lnTo>
                  <a:lnTo>
                    <a:pt x="507" y="124"/>
                  </a:lnTo>
                  <a:lnTo>
                    <a:pt x="507" y="124"/>
                  </a:lnTo>
                  <a:lnTo>
                    <a:pt x="507" y="124"/>
                  </a:lnTo>
                  <a:lnTo>
                    <a:pt x="510" y="124"/>
                  </a:lnTo>
                  <a:lnTo>
                    <a:pt x="510" y="124"/>
                  </a:lnTo>
                  <a:lnTo>
                    <a:pt x="514" y="128"/>
                  </a:lnTo>
                  <a:lnTo>
                    <a:pt x="514" y="128"/>
                  </a:lnTo>
                  <a:lnTo>
                    <a:pt x="514" y="128"/>
                  </a:lnTo>
                  <a:lnTo>
                    <a:pt x="518" y="132"/>
                  </a:lnTo>
                  <a:lnTo>
                    <a:pt x="518" y="132"/>
                  </a:lnTo>
                  <a:lnTo>
                    <a:pt x="522" y="136"/>
                  </a:lnTo>
                  <a:lnTo>
                    <a:pt x="522" y="136"/>
                  </a:lnTo>
                  <a:lnTo>
                    <a:pt x="522" y="140"/>
                  </a:lnTo>
                  <a:lnTo>
                    <a:pt x="526" y="140"/>
                  </a:lnTo>
                  <a:lnTo>
                    <a:pt x="526" y="144"/>
                  </a:lnTo>
                  <a:lnTo>
                    <a:pt x="530" y="148"/>
                  </a:lnTo>
                  <a:lnTo>
                    <a:pt x="530" y="152"/>
                  </a:lnTo>
                  <a:lnTo>
                    <a:pt x="534" y="152"/>
                  </a:lnTo>
                  <a:lnTo>
                    <a:pt x="534" y="155"/>
                  </a:lnTo>
                  <a:lnTo>
                    <a:pt x="534" y="159"/>
                  </a:lnTo>
                  <a:lnTo>
                    <a:pt x="538" y="163"/>
                  </a:lnTo>
                  <a:lnTo>
                    <a:pt x="538" y="167"/>
                  </a:lnTo>
                  <a:lnTo>
                    <a:pt x="542" y="171"/>
                  </a:lnTo>
                  <a:lnTo>
                    <a:pt x="542" y="175"/>
                  </a:lnTo>
                  <a:lnTo>
                    <a:pt x="542" y="179"/>
                  </a:lnTo>
                  <a:lnTo>
                    <a:pt x="545" y="183"/>
                  </a:lnTo>
                  <a:lnTo>
                    <a:pt x="545" y="190"/>
                  </a:lnTo>
                  <a:lnTo>
                    <a:pt x="549" y="194"/>
                  </a:lnTo>
                  <a:lnTo>
                    <a:pt x="549" y="198"/>
                  </a:lnTo>
                  <a:lnTo>
                    <a:pt x="549" y="206"/>
                  </a:lnTo>
                  <a:lnTo>
                    <a:pt x="553" y="210"/>
                  </a:lnTo>
                  <a:lnTo>
                    <a:pt x="553" y="214"/>
                  </a:lnTo>
                  <a:lnTo>
                    <a:pt x="557" y="222"/>
                  </a:lnTo>
                  <a:lnTo>
                    <a:pt x="557" y="226"/>
                  </a:lnTo>
                  <a:lnTo>
                    <a:pt x="561" y="233"/>
                  </a:lnTo>
                  <a:lnTo>
                    <a:pt x="561" y="241"/>
                  </a:lnTo>
                  <a:lnTo>
                    <a:pt x="561" y="245"/>
                  </a:lnTo>
                  <a:lnTo>
                    <a:pt x="565" y="253"/>
                  </a:lnTo>
                  <a:lnTo>
                    <a:pt x="565" y="261"/>
                  </a:lnTo>
                  <a:lnTo>
                    <a:pt x="569" y="268"/>
                  </a:lnTo>
                  <a:lnTo>
                    <a:pt x="569" y="272"/>
                  </a:lnTo>
                  <a:lnTo>
                    <a:pt x="573" y="280"/>
                  </a:lnTo>
                  <a:lnTo>
                    <a:pt x="573" y="288"/>
                  </a:lnTo>
                  <a:lnTo>
                    <a:pt x="573" y="296"/>
                  </a:lnTo>
                  <a:lnTo>
                    <a:pt x="577" y="303"/>
                  </a:lnTo>
                  <a:lnTo>
                    <a:pt x="577" y="311"/>
                  </a:lnTo>
                  <a:lnTo>
                    <a:pt x="581" y="319"/>
                  </a:lnTo>
                  <a:lnTo>
                    <a:pt x="581" y="327"/>
                  </a:lnTo>
                  <a:lnTo>
                    <a:pt x="581" y="335"/>
                  </a:lnTo>
                  <a:lnTo>
                    <a:pt x="584" y="342"/>
                  </a:lnTo>
                  <a:lnTo>
                    <a:pt x="584" y="350"/>
                  </a:lnTo>
                  <a:lnTo>
                    <a:pt x="588" y="358"/>
                  </a:lnTo>
                  <a:lnTo>
                    <a:pt x="588" y="366"/>
                  </a:lnTo>
                  <a:lnTo>
                    <a:pt x="592" y="373"/>
                  </a:lnTo>
                  <a:lnTo>
                    <a:pt x="592" y="381"/>
                  </a:lnTo>
                  <a:lnTo>
                    <a:pt x="592" y="389"/>
                  </a:lnTo>
                  <a:lnTo>
                    <a:pt x="596" y="393"/>
                  </a:lnTo>
                  <a:lnTo>
                    <a:pt x="596" y="401"/>
                  </a:lnTo>
                  <a:lnTo>
                    <a:pt x="600" y="405"/>
                  </a:lnTo>
                  <a:lnTo>
                    <a:pt x="600" y="408"/>
                  </a:lnTo>
                  <a:lnTo>
                    <a:pt x="600" y="408"/>
                  </a:lnTo>
                  <a:lnTo>
                    <a:pt x="604" y="412"/>
                  </a:lnTo>
                  <a:lnTo>
                    <a:pt x="604" y="408"/>
                  </a:lnTo>
                  <a:lnTo>
                    <a:pt x="608" y="408"/>
                  </a:lnTo>
                  <a:lnTo>
                    <a:pt x="608" y="405"/>
                  </a:lnTo>
                  <a:lnTo>
                    <a:pt x="612" y="401"/>
                  </a:lnTo>
                  <a:lnTo>
                    <a:pt x="612" y="397"/>
                  </a:lnTo>
                  <a:lnTo>
                    <a:pt x="612" y="389"/>
                  </a:lnTo>
                  <a:lnTo>
                    <a:pt x="616" y="385"/>
                  </a:lnTo>
                  <a:lnTo>
                    <a:pt x="616" y="377"/>
                  </a:lnTo>
                  <a:lnTo>
                    <a:pt x="619" y="373"/>
                  </a:lnTo>
                  <a:lnTo>
                    <a:pt x="619" y="366"/>
                  </a:lnTo>
                  <a:lnTo>
                    <a:pt x="619" y="362"/>
                  </a:lnTo>
                  <a:lnTo>
                    <a:pt x="623" y="358"/>
                  </a:lnTo>
                  <a:lnTo>
                    <a:pt x="623" y="350"/>
                  </a:lnTo>
                  <a:lnTo>
                    <a:pt x="627" y="346"/>
                  </a:lnTo>
                  <a:lnTo>
                    <a:pt x="627" y="342"/>
                  </a:lnTo>
                  <a:lnTo>
                    <a:pt x="627" y="338"/>
                  </a:lnTo>
                  <a:lnTo>
                    <a:pt x="631" y="335"/>
                  </a:lnTo>
                  <a:lnTo>
                    <a:pt x="631" y="331"/>
                  </a:lnTo>
                  <a:lnTo>
                    <a:pt x="635" y="327"/>
                  </a:lnTo>
                  <a:lnTo>
                    <a:pt x="635" y="323"/>
                  </a:lnTo>
                  <a:lnTo>
                    <a:pt x="639" y="319"/>
                  </a:lnTo>
                  <a:lnTo>
                    <a:pt x="639" y="319"/>
                  </a:lnTo>
                  <a:lnTo>
                    <a:pt x="639" y="315"/>
                  </a:lnTo>
                  <a:lnTo>
                    <a:pt x="643" y="311"/>
                  </a:lnTo>
                  <a:lnTo>
                    <a:pt x="643" y="311"/>
                  </a:lnTo>
                  <a:lnTo>
                    <a:pt x="647" y="311"/>
                  </a:lnTo>
                  <a:lnTo>
                    <a:pt x="647" y="307"/>
                  </a:lnTo>
                  <a:lnTo>
                    <a:pt x="647" y="307"/>
                  </a:lnTo>
                  <a:lnTo>
                    <a:pt x="651" y="307"/>
                  </a:lnTo>
                  <a:lnTo>
                    <a:pt x="651" y="307"/>
                  </a:lnTo>
                  <a:lnTo>
                    <a:pt x="655" y="307"/>
                  </a:lnTo>
                  <a:lnTo>
                    <a:pt x="655" y="307"/>
                  </a:lnTo>
                  <a:lnTo>
                    <a:pt x="658" y="307"/>
                  </a:lnTo>
                  <a:lnTo>
                    <a:pt x="658" y="307"/>
                  </a:lnTo>
                  <a:lnTo>
                    <a:pt x="658" y="307"/>
                  </a:lnTo>
                  <a:lnTo>
                    <a:pt x="662" y="311"/>
                  </a:lnTo>
                  <a:lnTo>
                    <a:pt x="662" y="311"/>
                  </a:lnTo>
                  <a:lnTo>
                    <a:pt x="666" y="315"/>
                  </a:lnTo>
                  <a:lnTo>
                    <a:pt x="666" y="315"/>
                  </a:lnTo>
                  <a:lnTo>
                    <a:pt x="666" y="319"/>
                  </a:lnTo>
                  <a:lnTo>
                    <a:pt x="670" y="319"/>
                  </a:lnTo>
                  <a:lnTo>
                    <a:pt x="670" y="323"/>
                  </a:lnTo>
                  <a:lnTo>
                    <a:pt x="674" y="327"/>
                  </a:lnTo>
                  <a:lnTo>
                    <a:pt x="674" y="331"/>
                  </a:lnTo>
                  <a:lnTo>
                    <a:pt x="678" y="331"/>
                  </a:lnTo>
                  <a:lnTo>
                    <a:pt x="678" y="335"/>
                  </a:lnTo>
                  <a:lnTo>
                    <a:pt x="678" y="338"/>
                  </a:lnTo>
                  <a:lnTo>
                    <a:pt x="682" y="342"/>
                  </a:lnTo>
                  <a:lnTo>
                    <a:pt x="682" y="346"/>
                  </a:lnTo>
                  <a:lnTo>
                    <a:pt x="686" y="350"/>
                  </a:lnTo>
                  <a:lnTo>
                    <a:pt x="686" y="354"/>
                  </a:lnTo>
                  <a:lnTo>
                    <a:pt x="690" y="358"/>
                  </a:lnTo>
                  <a:lnTo>
                    <a:pt x="690" y="362"/>
                  </a:lnTo>
                  <a:lnTo>
                    <a:pt x="690" y="366"/>
                  </a:lnTo>
                  <a:lnTo>
                    <a:pt x="693" y="370"/>
                  </a:lnTo>
                  <a:lnTo>
                    <a:pt x="693" y="373"/>
                  </a:lnTo>
                  <a:lnTo>
                    <a:pt x="697" y="377"/>
                  </a:lnTo>
                  <a:lnTo>
                    <a:pt x="697" y="381"/>
                  </a:lnTo>
                  <a:lnTo>
                    <a:pt x="697" y="381"/>
                  </a:lnTo>
                  <a:lnTo>
                    <a:pt x="701" y="385"/>
                  </a:lnTo>
                  <a:lnTo>
                    <a:pt x="701" y="385"/>
                  </a:lnTo>
                  <a:lnTo>
                    <a:pt x="705" y="389"/>
                  </a:lnTo>
                  <a:lnTo>
                    <a:pt x="705" y="389"/>
                  </a:lnTo>
                  <a:lnTo>
                    <a:pt x="705" y="389"/>
                  </a:lnTo>
                  <a:lnTo>
                    <a:pt x="709" y="389"/>
                  </a:lnTo>
                  <a:lnTo>
                    <a:pt x="709" y="389"/>
                  </a:lnTo>
                  <a:lnTo>
                    <a:pt x="713" y="389"/>
                  </a:lnTo>
                  <a:lnTo>
                    <a:pt x="713" y="385"/>
                  </a:lnTo>
                  <a:lnTo>
                    <a:pt x="717" y="381"/>
                  </a:lnTo>
                  <a:lnTo>
                    <a:pt x="717" y="381"/>
                  </a:lnTo>
                  <a:lnTo>
                    <a:pt x="717" y="377"/>
                  </a:lnTo>
                  <a:lnTo>
                    <a:pt x="721" y="373"/>
                  </a:lnTo>
                  <a:lnTo>
                    <a:pt x="721" y="370"/>
                  </a:lnTo>
                  <a:lnTo>
                    <a:pt x="725" y="362"/>
                  </a:lnTo>
                  <a:lnTo>
                    <a:pt x="725" y="358"/>
                  </a:lnTo>
                  <a:lnTo>
                    <a:pt x="725" y="354"/>
                  </a:lnTo>
                  <a:lnTo>
                    <a:pt x="728" y="346"/>
                  </a:lnTo>
                  <a:lnTo>
                    <a:pt x="728" y="342"/>
                  </a:lnTo>
                  <a:lnTo>
                    <a:pt x="732" y="335"/>
                  </a:lnTo>
                  <a:lnTo>
                    <a:pt x="732" y="327"/>
                  </a:lnTo>
                  <a:lnTo>
                    <a:pt x="732" y="323"/>
                  </a:lnTo>
                  <a:lnTo>
                    <a:pt x="736" y="315"/>
                  </a:lnTo>
                  <a:lnTo>
                    <a:pt x="736" y="311"/>
                  </a:lnTo>
                  <a:lnTo>
                    <a:pt x="740" y="303"/>
                  </a:lnTo>
                  <a:lnTo>
                    <a:pt x="740" y="296"/>
                  </a:lnTo>
                  <a:lnTo>
                    <a:pt x="744" y="292"/>
                  </a:lnTo>
                  <a:lnTo>
                    <a:pt x="744" y="284"/>
                  </a:lnTo>
                  <a:lnTo>
                    <a:pt x="744" y="276"/>
                  </a:lnTo>
                  <a:lnTo>
                    <a:pt x="748" y="272"/>
                  </a:lnTo>
                  <a:lnTo>
                    <a:pt x="748" y="264"/>
                  </a:lnTo>
                  <a:lnTo>
                    <a:pt x="752" y="257"/>
                  </a:lnTo>
                  <a:lnTo>
                    <a:pt x="752" y="253"/>
                  </a:lnTo>
                  <a:lnTo>
                    <a:pt x="752" y="245"/>
                  </a:lnTo>
                  <a:lnTo>
                    <a:pt x="756" y="237"/>
                  </a:lnTo>
                  <a:lnTo>
                    <a:pt x="756" y="233"/>
                  </a:lnTo>
                  <a:lnTo>
                    <a:pt x="760" y="226"/>
                  </a:lnTo>
                  <a:lnTo>
                    <a:pt x="760" y="218"/>
                  </a:lnTo>
                  <a:lnTo>
                    <a:pt x="764" y="214"/>
                  </a:lnTo>
                  <a:lnTo>
                    <a:pt x="764" y="206"/>
                  </a:lnTo>
                  <a:lnTo>
                    <a:pt x="764" y="202"/>
                  </a:lnTo>
                  <a:lnTo>
                    <a:pt x="767" y="194"/>
                  </a:lnTo>
                  <a:lnTo>
                    <a:pt x="767" y="190"/>
                  </a:lnTo>
                  <a:lnTo>
                    <a:pt x="771" y="187"/>
                  </a:lnTo>
                  <a:lnTo>
                    <a:pt x="771" y="179"/>
                  </a:lnTo>
                  <a:lnTo>
                    <a:pt x="775" y="175"/>
                  </a:lnTo>
                  <a:lnTo>
                    <a:pt x="775" y="171"/>
                  </a:lnTo>
                  <a:lnTo>
                    <a:pt x="775" y="167"/>
                  </a:lnTo>
                  <a:lnTo>
                    <a:pt x="779" y="163"/>
                  </a:lnTo>
                  <a:lnTo>
                    <a:pt x="779" y="159"/>
                  </a:lnTo>
                  <a:lnTo>
                    <a:pt x="783" y="155"/>
                  </a:lnTo>
                  <a:lnTo>
                    <a:pt x="783" y="152"/>
                  </a:lnTo>
                  <a:lnTo>
                    <a:pt x="783" y="148"/>
                  </a:lnTo>
                  <a:lnTo>
                    <a:pt x="787" y="144"/>
                  </a:lnTo>
                  <a:lnTo>
                    <a:pt x="787" y="144"/>
                  </a:lnTo>
                  <a:lnTo>
                    <a:pt x="791" y="140"/>
                  </a:lnTo>
                  <a:lnTo>
                    <a:pt x="791" y="140"/>
                  </a:lnTo>
                  <a:lnTo>
                    <a:pt x="795" y="136"/>
                  </a:lnTo>
                  <a:lnTo>
                    <a:pt x="795" y="136"/>
                  </a:lnTo>
                  <a:lnTo>
                    <a:pt x="795" y="136"/>
                  </a:lnTo>
                  <a:lnTo>
                    <a:pt x="799" y="136"/>
                  </a:lnTo>
                  <a:lnTo>
                    <a:pt x="799" y="136"/>
                  </a:lnTo>
                  <a:lnTo>
                    <a:pt x="802" y="136"/>
                  </a:lnTo>
                  <a:lnTo>
                    <a:pt x="802" y="136"/>
                  </a:lnTo>
                  <a:lnTo>
                    <a:pt x="802" y="136"/>
                  </a:lnTo>
                  <a:lnTo>
                    <a:pt x="806" y="140"/>
                  </a:lnTo>
                  <a:lnTo>
                    <a:pt x="806" y="140"/>
                  </a:lnTo>
                  <a:lnTo>
                    <a:pt x="810" y="144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4" y="152"/>
                  </a:lnTo>
                  <a:lnTo>
                    <a:pt x="814" y="155"/>
                  </a:lnTo>
                  <a:lnTo>
                    <a:pt x="818" y="159"/>
                  </a:lnTo>
                  <a:lnTo>
                    <a:pt x="818" y="167"/>
                  </a:lnTo>
                  <a:lnTo>
                    <a:pt x="822" y="171"/>
                  </a:lnTo>
                  <a:lnTo>
                    <a:pt x="822" y="175"/>
                  </a:lnTo>
                  <a:lnTo>
                    <a:pt x="822" y="183"/>
                  </a:lnTo>
                  <a:lnTo>
                    <a:pt x="826" y="187"/>
                  </a:lnTo>
                  <a:lnTo>
                    <a:pt x="826" y="194"/>
                  </a:lnTo>
                  <a:lnTo>
                    <a:pt x="830" y="198"/>
                  </a:lnTo>
                  <a:lnTo>
                    <a:pt x="830" y="206"/>
                  </a:lnTo>
                  <a:lnTo>
                    <a:pt x="830" y="214"/>
                  </a:lnTo>
                  <a:lnTo>
                    <a:pt x="834" y="222"/>
                  </a:lnTo>
                  <a:lnTo>
                    <a:pt x="834" y="229"/>
                  </a:lnTo>
                  <a:lnTo>
                    <a:pt x="838" y="237"/>
                  </a:lnTo>
                  <a:lnTo>
                    <a:pt x="838" y="245"/>
                  </a:lnTo>
                  <a:lnTo>
                    <a:pt x="841" y="253"/>
                  </a:lnTo>
                  <a:lnTo>
                    <a:pt x="841" y="261"/>
                  </a:lnTo>
                  <a:lnTo>
                    <a:pt x="841" y="268"/>
                  </a:lnTo>
                  <a:lnTo>
                    <a:pt x="845" y="276"/>
                  </a:lnTo>
                  <a:lnTo>
                    <a:pt x="845" y="284"/>
                  </a:lnTo>
                  <a:lnTo>
                    <a:pt x="849" y="292"/>
                  </a:lnTo>
                  <a:lnTo>
                    <a:pt x="849" y="299"/>
                  </a:lnTo>
                  <a:lnTo>
                    <a:pt x="849" y="307"/>
                  </a:lnTo>
                  <a:lnTo>
                    <a:pt x="853" y="311"/>
                  </a:lnTo>
                  <a:lnTo>
                    <a:pt x="853" y="319"/>
                  </a:lnTo>
                  <a:lnTo>
                    <a:pt x="857" y="327"/>
                  </a:lnTo>
                  <a:lnTo>
                    <a:pt x="857" y="331"/>
                  </a:lnTo>
                  <a:lnTo>
                    <a:pt x="861" y="335"/>
                  </a:lnTo>
                  <a:lnTo>
                    <a:pt x="861" y="338"/>
                  </a:lnTo>
                  <a:lnTo>
                    <a:pt x="861" y="342"/>
                  </a:lnTo>
                  <a:lnTo>
                    <a:pt x="865" y="342"/>
                  </a:lnTo>
                  <a:lnTo>
                    <a:pt x="865" y="342"/>
                  </a:lnTo>
                  <a:lnTo>
                    <a:pt x="869" y="342"/>
                  </a:lnTo>
                  <a:lnTo>
                    <a:pt x="869" y="338"/>
                  </a:lnTo>
                  <a:lnTo>
                    <a:pt x="869" y="335"/>
                  </a:lnTo>
                  <a:lnTo>
                    <a:pt x="873" y="331"/>
                  </a:lnTo>
                  <a:lnTo>
                    <a:pt x="873" y="327"/>
                  </a:lnTo>
                  <a:lnTo>
                    <a:pt x="876" y="323"/>
                  </a:lnTo>
                  <a:lnTo>
                    <a:pt x="876" y="315"/>
                  </a:lnTo>
                  <a:lnTo>
                    <a:pt x="880" y="311"/>
                  </a:lnTo>
                  <a:lnTo>
                    <a:pt x="880" y="303"/>
                  </a:lnTo>
                  <a:lnTo>
                    <a:pt x="880" y="296"/>
                  </a:lnTo>
                  <a:lnTo>
                    <a:pt x="884" y="288"/>
                  </a:lnTo>
                  <a:lnTo>
                    <a:pt x="884" y="280"/>
                  </a:lnTo>
                  <a:lnTo>
                    <a:pt x="888" y="272"/>
                  </a:lnTo>
                  <a:lnTo>
                    <a:pt x="888" y="264"/>
                  </a:lnTo>
                  <a:lnTo>
                    <a:pt x="888" y="257"/>
                  </a:lnTo>
                  <a:lnTo>
                    <a:pt x="892" y="249"/>
                  </a:lnTo>
                  <a:lnTo>
                    <a:pt x="892" y="237"/>
                  </a:lnTo>
                  <a:lnTo>
                    <a:pt x="896" y="229"/>
                  </a:lnTo>
                  <a:lnTo>
                    <a:pt x="896" y="222"/>
                  </a:lnTo>
                  <a:lnTo>
                    <a:pt x="900" y="214"/>
                  </a:lnTo>
                  <a:lnTo>
                    <a:pt x="900" y="206"/>
                  </a:lnTo>
                  <a:lnTo>
                    <a:pt x="900" y="198"/>
                  </a:lnTo>
                  <a:lnTo>
                    <a:pt x="904" y="190"/>
                  </a:lnTo>
                  <a:lnTo>
                    <a:pt x="904" y="183"/>
                  </a:lnTo>
                  <a:lnTo>
                    <a:pt x="908" y="179"/>
                  </a:lnTo>
                  <a:lnTo>
                    <a:pt x="908" y="171"/>
                  </a:lnTo>
                  <a:lnTo>
                    <a:pt x="908" y="163"/>
                  </a:lnTo>
                  <a:lnTo>
                    <a:pt x="911" y="155"/>
                  </a:lnTo>
                  <a:lnTo>
                    <a:pt x="911" y="148"/>
                  </a:lnTo>
                  <a:lnTo>
                    <a:pt x="915" y="144"/>
                  </a:lnTo>
                  <a:lnTo>
                    <a:pt x="915" y="136"/>
                  </a:lnTo>
                  <a:lnTo>
                    <a:pt x="915" y="128"/>
                  </a:lnTo>
                  <a:lnTo>
                    <a:pt x="919" y="124"/>
                  </a:lnTo>
                  <a:lnTo>
                    <a:pt x="919" y="117"/>
                  </a:lnTo>
                  <a:lnTo>
                    <a:pt x="923" y="113"/>
                  </a:lnTo>
                  <a:lnTo>
                    <a:pt x="923" y="105"/>
                  </a:lnTo>
                  <a:lnTo>
                    <a:pt x="927" y="101"/>
                  </a:lnTo>
                  <a:lnTo>
                    <a:pt x="927" y="93"/>
                  </a:lnTo>
                  <a:lnTo>
                    <a:pt x="927" y="89"/>
                  </a:lnTo>
                  <a:lnTo>
                    <a:pt x="931" y="81"/>
                  </a:lnTo>
                  <a:lnTo>
                    <a:pt x="931" y="78"/>
                  </a:lnTo>
                  <a:lnTo>
                    <a:pt x="935" y="74"/>
                  </a:lnTo>
                  <a:lnTo>
                    <a:pt x="935" y="70"/>
                  </a:lnTo>
                  <a:lnTo>
                    <a:pt x="935" y="66"/>
                  </a:lnTo>
                  <a:lnTo>
                    <a:pt x="939" y="58"/>
                  </a:lnTo>
                  <a:lnTo>
                    <a:pt x="939" y="54"/>
                  </a:lnTo>
                  <a:lnTo>
                    <a:pt x="943" y="50"/>
                  </a:lnTo>
                  <a:lnTo>
                    <a:pt x="943" y="50"/>
                  </a:lnTo>
                  <a:lnTo>
                    <a:pt x="947" y="46"/>
                  </a:lnTo>
                  <a:lnTo>
                    <a:pt x="947" y="43"/>
                  </a:lnTo>
                  <a:lnTo>
                    <a:pt x="947" y="39"/>
                  </a:lnTo>
                  <a:lnTo>
                    <a:pt x="950" y="35"/>
                  </a:lnTo>
                  <a:lnTo>
                    <a:pt x="950" y="35"/>
                  </a:lnTo>
                  <a:lnTo>
                    <a:pt x="954" y="31"/>
                  </a:lnTo>
                  <a:lnTo>
                    <a:pt x="954" y="31"/>
                  </a:lnTo>
                  <a:lnTo>
                    <a:pt x="958" y="27"/>
                  </a:lnTo>
                  <a:lnTo>
                    <a:pt x="958" y="27"/>
                  </a:lnTo>
                  <a:lnTo>
                    <a:pt x="958" y="27"/>
                  </a:lnTo>
                  <a:lnTo>
                    <a:pt x="962" y="23"/>
                  </a:lnTo>
                  <a:lnTo>
                    <a:pt x="962" y="23"/>
                  </a:lnTo>
                  <a:lnTo>
                    <a:pt x="966" y="23"/>
                  </a:lnTo>
                  <a:lnTo>
                    <a:pt x="966" y="23"/>
                  </a:lnTo>
                  <a:lnTo>
                    <a:pt x="966" y="23"/>
                  </a:lnTo>
                  <a:lnTo>
                    <a:pt x="970" y="27"/>
                  </a:lnTo>
                  <a:lnTo>
                    <a:pt x="970" y="27"/>
                  </a:lnTo>
                  <a:lnTo>
                    <a:pt x="974" y="31"/>
                  </a:lnTo>
                  <a:lnTo>
                    <a:pt x="974" y="31"/>
                  </a:lnTo>
                  <a:lnTo>
                    <a:pt x="974" y="35"/>
                  </a:lnTo>
                  <a:lnTo>
                    <a:pt x="978" y="35"/>
                  </a:lnTo>
                  <a:lnTo>
                    <a:pt x="978" y="39"/>
                  </a:lnTo>
                  <a:lnTo>
                    <a:pt x="982" y="43"/>
                  </a:lnTo>
                  <a:lnTo>
                    <a:pt x="982" y="46"/>
                  </a:lnTo>
                  <a:lnTo>
                    <a:pt x="985" y="50"/>
                  </a:lnTo>
                  <a:lnTo>
                    <a:pt x="985" y="58"/>
                  </a:lnTo>
                  <a:lnTo>
                    <a:pt x="985" y="62"/>
                  </a:lnTo>
                  <a:lnTo>
                    <a:pt x="989" y="66"/>
                  </a:lnTo>
                  <a:lnTo>
                    <a:pt x="989" y="74"/>
                  </a:lnTo>
                  <a:lnTo>
                    <a:pt x="993" y="78"/>
                  </a:lnTo>
                  <a:lnTo>
                    <a:pt x="993" y="85"/>
                  </a:lnTo>
                  <a:lnTo>
                    <a:pt x="993" y="93"/>
                  </a:lnTo>
                  <a:lnTo>
                    <a:pt x="997" y="101"/>
                  </a:lnTo>
                  <a:lnTo>
                    <a:pt x="997" y="109"/>
                  </a:lnTo>
                  <a:lnTo>
                    <a:pt x="1001" y="117"/>
                  </a:lnTo>
                  <a:lnTo>
                    <a:pt x="1001" y="124"/>
                  </a:lnTo>
                  <a:lnTo>
                    <a:pt x="1005" y="132"/>
                  </a:lnTo>
                  <a:lnTo>
                    <a:pt x="1005" y="144"/>
                  </a:lnTo>
                  <a:lnTo>
                    <a:pt x="1005" y="152"/>
                  </a:lnTo>
                  <a:lnTo>
                    <a:pt x="1009" y="163"/>
                  </a:lnTo>
                  <a:lnTo>
                    <a:pt x="1009" y="171"/>
                  </a:lnTo>
                  <a:lnTo>
                    <a:pt x="1013" y="183"/>
                  </a:lnTo>
                  <a:lnTo>
                    <a:pt x="1013" y="190"/>
                  </a:lnTo>
                  <a:lnTo>
                    <a:pt x="1013" y="202"/>
                  </a:lnTo>
                  <a:lnTo>
                    <a:pt x="1017" y="214"/>
                  </a:lnTo>
                  <a:lnTo>
                    <a:pt x="1017" y="222"/>
                  </a:lnTo>
                  <a:lnTo>
                    <a:pt x="1021" y="233"/>
                  </a:lnTo>
                  <a:lnTo>
                    <a:pt x="1021" y="245"/>
                  </a:lnTo>
                  <a:lnTo>
                    <a:pt x="1021" y="253"/>
                  </a:lnTo>
                  <a:lnTo>
                    <a:pt x="1024" y="264"/>
                  </a:lnTo>
                  <a:lnTo>
                    <a:pt x="1024" y="272"/>
                  </a:lnTo>
                  <a:lnTo>
                    <a:pt x="1028" y="284"/>
                  </a:lnTo>
                  <a:lnTo>
                    <a:pt x="1028" y="292"/>
                  </a:lnTo>
                  <a:lnTo>
                    <a:pt x="1032" y="299"/>
                  </a:lnTo>
                  <a:lnTo>
                    <a:pt x="1032" y="307"/>
                  </a:lnTo>
                  <a:lnTo>
                    <a:pt x="1032" y="315"/>
                  </a:lnTo>
                  <a:lnTo>
                    <a:pt x="1036" y="319"/>
                  </a:lnTo>
                  <a:lnTo>
                    <a:pt x="1036" y="327"/>
                  </a:lnTo>
                  <a:lnTo>
                    <a:pt x="1040" y="331"/>
                  </a:lnTo>
                  <a:lnTo>
                    <a:pt x="1040" y="331"/>
                  </a:lnTo>
                  <a:lnTo>
                    <a:pt x="1044" y="331"/>
                  </a:lnTo>
                  <a:lnTo>
                    <a:pt x="1044" y="331"/>
                  </a:lnTo>
                  <a:lnTo>
                    <a:pt x="1044" y="331"/>
                  </a:lnTo>
                  <a:lnTo>
                    <a:pt x="1048" y="327"/>
                  </a:lnTo>
                  <a:lnTo>
                    <a:pt x="1048" y="323"/>
                  </a:lnTo>
                  <a:lnTo>
                    <a:pt x="1052" y="315"/>
                  </a:lnTo>
                  <a:lnTo>
                    <a:pt x="1052" y="311"/>
                  </a:lnTo>
                  <a:lnTo>
                    <a:pt x="1052" y="303"/>
                  </a:lnTo>
                  <a:lnTo>
                    <a:pt x="1056" y="296"/>
                  </a:lnTo>
                  <a:lnTo>
                    <a:pt x="1056" y="288"/>
                  </a:lnTo>
                  <a:lnTo>
                    <a:pt x="1059" y="280"/>
                  </a:lnTo>
                  <a:lnTo>
                    <a:pt x="1059" y="272"/>
                  </a:lnTo>
                  <a:lnTo>
                    <a:pt x="1063" y="264"/>
                  </a:lnTo>
                  <a:lnTo>
                    <a:pt x="1063" y="253"/>
                  </a:lnTo>
                  <a:lnTo>
                    <a:pt x="1063" y="245"/>
                  </a:lnTo>
                  <a:lnTo>
                    <a:pt x="1067" y="237"/>
                  </a:lnTo>
                  <a:lnTo>
                    <a:pt x="1067" y="229"/>
                  </a:lnTo>
                  <a:lnTo>
                    <a:pt x="1071" y="222"/>
                  </a:lnTo>
                  <a:lnTo>
                    <a:pt x="1071" y="214"/>
                  </a:lnTo>
                  <a:lnTo>
                    <a:pt x="1071" y="206"/>
                  </a:lnTo>
                  <a:lnTo>
                    <a:pt x="1075" y="198"/>
                  </a:lnTo>
                  <a:lnTo>
                    <a:pt x="1075" y="190"/>
                  </a:lnTo>
                  <a:lnTo>
                    <a:pt x="1079" y="183"/>
                  </a:lnTo>
                  <a:lnTo>
                    <a:pt x="1079" y="175"/>
                  </a:lnTo>
                  <a:lnTo>
                    <a:pt x="1079" y="171"/>
                  </a:lnTo>
                </a:path>
              </a:pathLst>
            </a:custGeom>
            <a:noFill/>
            <a:ln w="12700">
              <a:solidFill>
                <a:srgbClr val="DD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492" name="Freeform 4"/>
            <p:cNvSpPr>
              <a:spLocks/>
            </p:cNvSpPr>
            <p:nvPr/>
          </p:nvSpPr>
          <p:spPr bwMode="auto">
            <a:xfrm>
              <a:off x="2457" y="1556"/>
              <a:ext cx="537" cy="459"/>
            </a:xfrm>
            <a:custGeom>
              <a:avLst/>
              <a:gdLst>
                <a:gd name="T0" fmla="*/ 8 w 537"/>
                <a:gd name="T1" fmla="*/ 218 h 459"/>
                <a:gd name="T2" fmla="*/ 15 w 537"/>
                <a:gd name="T3" fmla="*/ 191 h 459"/>
                <a:gd name="T4" fmla="*/ 27 w 537"/>
                <a:gd name="T5" fmla="*/ 179 h 459"/>
                <a:gd name="T6" fmla="*/ 35 w 537"/>
                <a:gd name="T7" fmla="*/ 175 h 459"/>
                <a:gd name="T8" fmla="*/ 47 w 537"/>
                <a:gd name="T9" fmla="*/ 179 h 459"/>
                <a:gd name="T10" fmla="*/ 54 w 537"/>
                <a:gd name="T11" fmla="*/ 191 h 459"/>
                <a:gd name="T12" fmla="*/ 66 w 537"/>
                <a:gd name="T13" fmla="*/ 214 h 459"/>
                <a:gd name="T14" fmla="*/ 74 w 537"/>
                <a:gd name="T15" fmla="*/ 241 h 459"/>
                <a:gd name="T16" fmla="*/ 85 w 537"/>
                <a:gd name="T17" fmla="*/ 276 h 459"/>
                <a:gd name="T18" fmla="*/ 93 w 537"/>
                <a:gd name="T19" fmla="*/ 319 h 459"/>
                <a:gd name="T20" fmla="*/ 105 w 537"/>
                <a:gd name="T21" fmla="*/ 370 h 459"/>
                <a:gd name="T22" fmla="*/ 113 w 537"/>
                <a:gd name="T23" fmla="*/ 416 h 459"/>
                <a:gd name="T24" fmla="*/ 121 w 537"/>
                <a:gd name="T25" fmla="*/ 455 h 459"/>
                <a:gd name="T26" fmla="*/ 132 w 537"/>
                <a:gd name="T27" fmla="*/ 455 h 459"/>
                <a:gd name="T28" fmla="*/ 144 w 537"/>
                <a:gd name="T29" fmla="*/ 424 h 459"/>
                <a:gd name="T30" fmla="*/ 152 w 537"/>
                <a:gd name="T31" fmla="*/ 389 h 459"/>
                <a:gd name="T32" fmla="*/ 163 w 537"/>
                <a:gd name="T33" fmla="*/ 362 h 459"/>
                <a:gd name="T34" fmla="*/ 171 w 537"/>
                <a:gd name="T35" fmla="*/ 342 h 459"/>
                <a:gd name="T36" fmla="*/ 179 w 537"/>
                <a:gd name="T37" fmla="*/ 338 h 459"/>
                <a:gd name="T38" fmla="*/ 191 w 537"/>
                <a:gd name="T39" fmla="*/ 346 h 459"/>
                <a:gd name="T40" fmla="*/ 198 w 537"/>
                <a:gd name="T41" fmla="*/ 358 h 459"/>
                <a:gd name="T42" fmla="*/ 210 w 537"/>
                <a:gd name="T43" fmla="*/ 381 h 459"/>
                <a:gd name="T44" fmla="*/ 218 w 537"/>
                <a:gd name="T45" fmla="*/ 405 h 459"/>
                <a:gd name="T46" fmla="*/ 230 w 537"/>
                <a:gd name="T47" fmla="*/ 416 h 459"/>
                <a:gd name="T48" fmla="*/ 241 w 537"/>
                <a:gd name="T49" fmla="*/ 416 h 459"/>
                <a:gd name="T50" fmla="*/ 249 w 537"/>
                <a:gd name="T51" fmla="*/ 397 h 459"/>
                <a:gd name="T52" fmla="*/ 257 w 537"/>
                <a:gd name="T53" fmla="*/ 366 h 459"/>
                <a:gd name="T54" fmla="*/ 268 w 537"/>
                <a:gd name="T55" fmla="*/ 323 h 459"/>
                <a:gd name="T56" fmla="*/ 276 w 537"/>
                <a:gd name="T57" fmla="*/ 280 h 459"/>
                <a:gd name="T58" fmla="*/ 288 w 537"/>
                <a:gd name="T59" fmla="*/ 241 h 459"/>
                <a:gd name="T60" fmla="*/ 296 w 537"/>
                <a:gd name="T61" fmla="*/ 206 h 459"/>
                <a:gd name="T62" fmla="*/ 307 w 537"/>
                <a:gd name="T63" fmla="*/ 183 h 459"/>
                <a:gd name="T64" fmla="*/ 315 w 537"/>
                <a:gd name="T65" fmla="*/ 167 h 459"/>
                <a:gd name="T66" fmla="*/ 327 w 537"/>
                <a:gd name="T67" fmla="*/ 167 h 459"/>
                <a:gd name="T68" fmla="*/ 335 w 537"/>
                <a:gd name="T69" fmla="*/ 187 h 459"/>
                <a:gd name="T70" fmla="*/ 346 w 537"/>
                <a:gd name="T71" fmla="*/ 218 h 459"/>
                <a:gd name="T72" fmla="*/ 354 w 537"/>
                <a:gd name="T73" fmla="*/ 264 h 459"/>
                <a:gd name="T74" fmla="*/ 366 w 537"/>
                <a:gd name="T75" fmla="*/ 323 h 459"/>
                <a:gd name="T76" fmla="*/ 374 w 537"/>
                <a:gd name="T77" fmla="*/ 389 h 459"/>
                <a:gd name="T78" fmla="*/ 385 w 537"/>
                <a:gd name="T79" fmla="*/ 440 h 459"/>
                <a:gd name="T80" fmla="*/ 393 w 537"/>
                <a:gd name="T81" fmla="*/ 432 h 459"/>
                <a:gd name="T82" fmla="*/ 405 w 537"/>
                <a:gd name="T83" fmla="*/ 370 h 459"/>
                <a:gd name="T84" fmla="*/ 413 w 537"/>
                <a:gd name="T85" fmla="*/ 303 h 459"/>
                <a:gd name="T86" fmla="*/ 424 w 537"/>
                <a:gd name="T87" fmla="*/ 237 h 459"/>
                <a:gd name="T88" fmla="*/ 432 w 537"/>
                <a:gd name="T89" fmla="*/ 175 h 459"/>
                <a:gd name="T90" fmla="*/ 444 w 537"/>
                <a:gd name="T91" fmla="*/ 124 h 459"/>
                <a:gd name="T92" fmla="*/ 451 w 537"/>
                <a:gd name="T93" fmla="*/ 78 h 459"/>
                <a:gd name="T94" fmla="*/ 463 w 537"/>
                <a:gd name="T95" fmla="*/ 43 h 459"/>
                <a:gd name="T96" fmla="*/ 471 w 537"/>
                <a:gd name="T97" fmla="*/ 15 h 459"/>
                <a:gd name="T98" fmla="*/ 483 w 537"/>
                <a:gd name="T99" fmla="*/ 4 h 459"/>
                <a:gd name="T100" fmla="*/ 490 w 537"/>
                <a:gd name="T101" fmla="*/ 4 h 459"/>
                <a:gd name="T102" fmla="*/ 502 w 537"/>
                <a:gd name="T103" fmla="*/ 19 h 459"/>
                <a:gd name="T104" fmla="*/ 510 w 537"/>
                <a:gd name="T105" fmla="*/ 50 h 459"/>
                <a:gd name="T106" fmla="*/ 522 w 537"/>
                <a:gd name="T107" fmla="*/ 101 h 459"/>
                <a:gd name="T108" fmla="*/ 529 w 537"/>
                <a:gd name="T109" fmla="*/ 167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37" h="459">
                  <a:moveTo>
                    <a:pt x="0" y="245"/>
                  </a:moveTo>
                  <a:lnTo>
                    <a:pt x="0" y="237"/>
                  </a:lnTo>
                  <a:lnTo>
                    <a:pt x="0" y="233"/>
                  </a:lnTo>
                  <a:lnTo>
                    <a:pt x="4" y="226"/>
                  </a:lnTo>
                  <a:lnTo>
                    <a:pt x="4" y="222"/>
                  </a:lnTo>
                  <a:lnTo>
                    <a:pt x="8" y="218"/>
                  </a:lnTo>
                  <a:lnTo>
                    <a:pt x="8" y="210"/>
                  </a:lnTo>
                  <a:lnTo>
                    <a:pt x="8" y="206"/>
                  </a:lnTo>
                  <a:lnTo>
                    <a:pt x="11" y="202"/>
                  </a:lnTo>
                  <a:lnTo>
                    <a:pt x="11" y="198"/>
                  </a:lnTo>
                  <a:lnTo>
                    <a:pt x="15" y="194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9" y="187"/>
                  </a:lnTo>
                  <a:lnTo>
                    <a:pt x="19" y="183"/>
                  </a:lnTo>
                  <a:lnTo>
                    <a:pt x="23" y="183"/>
                  </a:lnTo>
                  <a:lnTo>
                    <a:pt x="23" y="179"/>
                  </a:lnTo>
                  <a:lnTo>
                    <a:pt x="27" y="179"/>
                  </a:lnTo>
                  <a:lnTo>
                    <a:pt x="27" y="179"/>
                  </a:lnTo>
                  <a:lnTo>
                    <a:pt x="27" y="175"/>
                  </a:lnTo>
                  <a:lnTo>
                    <a:pt x="31" y="175"/>
                  </a:lnTo>
                  <a:lnTo>
                    <a:pt x="31" y="175"/>
                  </a:lnTo>
                  <a:lnTo>
                    <a:pt x="35" y="175"/>
                  </a:lnTo>
                  <a:lnTo>
                    <a:pt x="35" y="175"/>
                  </a:lnTo>
                  <a:lnTo>
                    <a:pt x="35" y="175"/>
                  </a:lnTo>
                  <a:lnTo>
                    <a:pt x="39" y="175"/>
                  </a:lnTo>
                  <a:lnTo>
                    <a:pt x="39" y="175"/>
                  </a:lnTo>
                  <a:lnTo>
                    <a:pt x="43" y="175"/>
                  </a:lnTo>
                  <a:lnTo>
                    <a:pt x="43" y="179"/>
                  </a:lnTo>
                  <a:lnTo>
                    <a:pt x="47" y="179"/>
                  </a:lnTo>
                  <a:lnTo>
                    <a:pt x="47" y="179"/>
                  </a:lnTo>
                  <a:lnTo>
                    <a:pt x="47" y="183"/>
                  </a:lnTo>
                  <a:lnTo>
                    <a:pt x="50" y="183"/>
                  </a:lnTo>
                  <a:lnTo>
                    <a:pt x="50" y="187"/>
                  </a:lnTo>
                  <a:lnTo>
                    <a:pt x="54" y="191"/>
                  </a:lnTo>
                  <a:lnTo>
                    <a:pt x="54" y="191"/>
                  </a:lnTo>
                  <a:lnTo>
                    <a:pt x="58" y="194"/>
                  </a:lnTo>
                  <a:lnTo>
                    <a:pt x="58" y="198"/>
                  </a:lnTo>
                  <a:lnTo>
                    <a:pt x="58" y="202"/>
                  </a:lnTo>
                  <a:lnTo>
                    <a:pt x="62" y="206"/>
                  </a:lnTo>
                  <a:lnTo>
                    <a:pt x="62" y="210"/>
                  </a:lnTo>
                  <a:lnTo>
                    <a:pt x="66" y="214"/>
                  </a:lnTo>
                  <a:lnTo>
                    <a:pt x="66" y="218"/>
                  </a:lnTo>
                  <a:lnTo>
                    <a:pt x="66" y="222"/>
                  </a:lnTo>
                  <a:lnTo>
                    <a:pt x="70" y="226"/>
                  </a:lnTo>
                  <a:lnTo>
                    <a:pt x="70" y="229"/>
                  </a:lnTo>
                  <a:lnTo>
                    <a:pt x="74" y="237"/>
                  </a:lnTo>
                  <a:lnTo>
                    <a:pt x="74" y="241"/>
                  </a:lnTo>
                  <a:lnTo>
                    <a:pt x="74" y="245"/>
                  </a:lnTo>
                  <a:lnTo>
                    <a:pt x="78" y="253"/>
                  </a:lnTo>
                  <a:lnTo>
                    <a:pt x="78" y="257"/>
                  </a:lnTo>
                  <a:lnTo>
                    <a:pt x="82" y="264"/>
                  </a:lnTo>
                  <a:lnTo>
                    <a:pt x="82" y="268"/>
                  </a:lnTo>
                  <a:lnTo>
                    <a:pt x="85" y="276"/>
                  </a:lnTo>
                  <a:lnTo>
                    <a:pt x="85" y="284"/>
                  </a:lnTo>
                  <a:lnTo>
                    <a:pt x="85" y="292"/>
                  </a:lnTo>
                  <a:lnTo>
                    <a:pt x="89" y="296"/>
                  </a:lnTo>
                  <a:lnTo>
                    <a:pt x="89" y="303"/>
                  </a:lnTo>
                  <a:lnTo>
                    <a:pt x="93" y="311"/>
                  </a:lnTo>
                  <a:lnTo>
                    <a:pt x="93" y="319"/>
                  </a:lnTo>
                  <a:lnTo>
                    <a:pt x="93" y="327"/>
                  </a:lnTo>
                  <a:lnTo>
                    <a:pt x="97" y="335"/>
                  </a:lnTo>
                  <a:lnTo>
                    <a:pt x="97" y="342"/>
                  </a:lnTo>
                  <a:lnTo>
                    <a:pt x="101" y="354"/>
                  </a:lnTo>
                  <a:lnTo>
                    <a:pt x="101" y="362"/>
                  </a:lnTo>
                  <a:lnTo>
                    <a:pt x="105" y="370"/>
                  </a:lnTo>
                  <a:lnTo>
                    <a:pt x="105" y="377"/>
                  </a:lnTo>
                  <a:lnTo>
                    <a:pt x="105" y="385"/>
                  </a:lnTo>
                  <a:lnTo>
                    <a:pt x="109" y="393"/>
                  </a:lnTo>
                  <a:lnTo>
                    <a:pt x="109" y="401"/>
                  </a:lnTo>
                  <a:lnTo>
                    <a:pt x="113" y="409"/>
                  </a:lnTo>
                  <a:lnTo>
                    <a:pt x="113" y="416"/>
                  </a:lnTo>
                  <a:lnTo>
                    <a:pt x="113" y="424"/>
                  </a:lnTo>
                  <a:lnTo>
                    <a:pt x="117" y="432"/>
                  </a:lnTo>
                  <a:lnTo>
                    <a:pt x="117" y="440"/>
                  </a:lnTo>
                  <a:lnTo>
                    <a:pt x="121" y="444"/>
                  </a:lnTo>
                  <a:lnTo>
                    <a:pt x="121" y="451"/>
                  </a:lnTo>
                  <a:lnTo>
                    <a:pt x="121" y="455"/>
                  </a:lnTo>
                  <a:lnTo>
                    <a:pt x="124" y="459"/>
                  </a:lnTo>
                  <a:lnTo>
                    <a:pt x="124" y="459"/>
                  </a:lnTo>
                  <a:lnTo>
                    <a:pt x="128" y="459"/>
                  </a:lnTo>
                  <a:lnTo>
                    <a:pt x="128" y="459"/>
                  </a:lnTo>
                  <a:lnTo>
                    <a:pt x="132" y="459"/>
                  </a:lnTo>
                  <a:lnTo>
                    <a:pt x="132" y="455"/>
                  </a:lnTo>
                  <a:lnTo>
                    <a:pt x="132" y="451"/>
                  </a:lnTo>
                  <a:lnTo>
                    <a:pt x="136" y="447"/>
                  </a:lnTo>
                  <a:lnTo>
                    <a:pt x="136" y="440"/>
                  </a:lnTo>
                  <a:lnTo>
                    <a:pt x="140" y="436"/>
                  </a:lnTo>
                  <a:lnTo>
                    <a:pt x="140" y="428"/>
                  </a:lnTo>
                  <a:lnTo>
                    <a:pt x="144" y="424"/>
                  </a:lnTo>
                  <a:lnTo>
                    <a:pt x="144" y="416"/>
                  </a:lnTo>
                  <a:lnTo>
                    <a:pt x="144" y="412"/>
                  </a:lnTo>
                  <a:lnTo>
                    <a:pt x="148" y="405"/>
                  </a:lnTo>
                  <a:lnTo>
                    <a:pt x="148" y="401"/>
                  </a:lnTo>
                  <a:lnTo>
                    <a:pt x="152" y="393"/>
                  </a:lnTo>
                  <a:lnTo>
                    <a:pt x="152" y="389"/>
                  </a:lnTo>
                  <a:lnTo>
                    <a:pt x="152" y="385"/>
                  </a:lnTo>
                  <a:lnTo>
                    <a:pt x="156" y="377"/>
                  </a:lnTo>
                  <a:lnTo>
                    <a:pt x="156" y="373"/>
                  </a:lnTo>
                  <a:lnTo>
                    <a:pt x="159" y="370"/>
                  </a:lnTo>
                  <a:lnTo>
                    <a:pt x="159" y="366"/>
                  </a:lnTo>
                  <a:lnTo>
                    <a:pt x="163" y="362"/>
                  </a:lnTo>
                  <a:lnTo>
                    <a:pt x="163" y="358"/>
                  </a:lnTo>
                  <a:lnTo>
                    <a:pt x="163" y="354"/>
                  </a:lnTo>
                  <a:lnTo>
                    <a:pt x="167" y="350"/>
                  </a:lnTo>
                  <a:lnTo>
                    <a:pt x="167" y="350"/>
                  </a:lnTo>
                  <a:lnTo>
                    <a:pt x="171" y="346"/>
                  </a:lnTo>
                  <a:lnTo>
                    <a:pt x="171" y="342"/>
                  </a:lnTo>
                  <a:lnTo>
                    <a:pt x="171" y="342"/>
                  </a:lnTo>
                  <a:lnTo>
                    <a:pt x="175" y="342"/>
                  </a:lnTo>
                  <a:lnTo>
                    <a:pt x="175" y="338"/>
                  </a:lnTo>
                  <a:lnTo>
                    <a:pt x="179" y="338"/>
                  </a:lnTo>
                  <a:lnTo>
                    <a:pt x="179" y="338"/>
                  </a:lnTo>
                  <a:lnTo>
                    <a:pt x="179" y="338"/>
                  </a:lnTo>
                  <a:lnTo>
                    <a:pt x="183" y="338"/>
                  </a:lnTo>
                  <a:lnTo>
                    <a:pt x="183" y="338"/>
                  </a:lnTo>
                  <a:lnTo>
                    <a:pt x="187" y="342"/>
                  </a:lnTo>
                  <a:lnTo>
                    <a:pt x="187" y="342"/>
                  </a:lnTo>
                  <a:lnTo>
                    <a:pt x="191" y="342"/>
                  </a:lnTo>
                  <a:lnTo>
                    <a:pt x="191" y="346"/>
                  </a:lnTo>
                  <a:lnTo>
                    <a:pt x="191" y="346"/>
                  </a:lnTo>
                  <a:lnTo>
                    <a:pt x="194" y="350"/>
                  </a:lnTo>
                  <a:lnTo>
                    <a:pt x="194" y="350"/>
                  </a:lnTo>
                  <a:lnTo>
                    <a:pt x="198" y="354"/>
                  </a:lnTo>
                  <a:lnTo>
                    <a:pt x="198" y="358"/>
                  </a:lnTo>
                  <a:lnTo>
                    <a:pt x="198" y="358"/>
                  </a:lnTo>
                  <a:lnTo>
                    <a:pt x="202" y="362"/>
                  </a:lnTo>
                  <a:lnTo>
                    <a:pt x="202" y="366"/>
                  </a:lnTo>
                  <a:lnTo>
                    <a:pt x="206" y="370"/>
                  </a:lnTo>
                  <a:lnTo>
                    <a:pt x="206" y="373"/>
                  </a:lnTo>
                  <a:lnTo>
                    <a:pt x="210" y="377"/>
                  </a:lnTo>
                  <a:lnTo>
                    <a:pt x="210" y="381"/>
                  </a:lnTo>
                  <a:lnTo>
                    <a:pt x="210" y="385"/>
                  </a:lnTo>
                  <a:lnTo>
                    <a:pt x="214" y="389"/>
                  </a:lnTo>
                  <a:lnTo>
                    <a:pt x="214" y="393"/>
                  </a:lnTo>
                  <a:lnTo>
                    <a:pt x="218" y="397"/>
                  </a:lnTo>
                  <a:lnTo>
                    <a:pt x="218" y="401"/>
                  </a:lnTo>
                  <a:lnTo>
                    <a:pt x="218" y="405"/>
                  </a:lnTo>
                  <a:lnTo>
                    <a:pt x="222" y="405"/>
                  </a:lnTo>
                  <a:lnTo>
                    <a:pt x="222" y="409"/>
                  </a:lnTo>
                  <a:lnTo>
                    <a:pt x="226" y="412"/>
                  </a:lnTo>
                  <a:lnTo>
                    <a:pt x="226" y="412"/>
                  </a:lnTo>
                  <a:lnTo>
                    <a:pt x="230" y="416"/>
                  </a:lnTo>
                  <a:lnTo>
                    <a:pt x="230" y="416"/>
                  </a:lnTo>
                  <a:lnTo>
                    <a:pt x="230" y="420"/>
                  </a:lnTo>
                  <a:lnTo>
                    <a:pt x="233" y="420"/>
                  </a:lnTo>
                  <a:lnTo>
                    <a:pt x="233" y="420"/>
                  </a:lnTo>
                  <a:lnTo>
                    <a:pt x="237" y="420"/>
                  </a:lnTo>
                  <a:lnTo>
                    <a:pt x="237" y="420"/>
                  </a:lnTo>
                  <a:lnTo>
                    <a:pt x="241" y="416"/>
                  </a:lnTo>
                  <a:lnTo>
                    <a:pt x="241" y="416"/>
                  </a:lnTo>
                  <a:lnTo>
                    <a:pt x="241" y="412"/>
                  </a:lnTo>
                  <a:lnTo>
                    <a:pt x="245" y="409"/>
                  </a:lnTo>
                  <a:lnTo>
                    <a:pt x="245" y="405"/>
                  </a:lnTo>
                  <a:lnTo>
                    <a:pt x="249" y="401"/>
                  </a:lnTo>
                  <a:lnTo>
                    <a:pt x="249" y="397"/>
                  </a:lnTo>
                  <a:lnTo>
                    <a:pt x="249" y="393"/>
                  </a:lnTo>
                  <a:lnTo>
                    <a:pt x="253" y="389"/>
                  </a:lnTo>
                  <a:lnTo>
                    <a:pt x="253" y="381"/>
                  </a:lnTo>
                  <a:lnTo>
                    <a:pt x="257" y="377"/>
                  </a:lnTo>
                  <a:lnTo>
                    <a:pt x="257" y="370"/>
                  </a:lnTo>
                  <a:lnTo>
                    <a:pt x="257" y="366"/>
                  </a:lnTo>
                  <a:lnTo>
                    <a:pt x="261" y="358"/>
                  </a:lnTo>
                  <a:lnTo>
                    <a:pt x="261" y="350"/>
                  </a:lnTo>
                  <a:lnTo>
                    <a:pt x="265" y="346"/>
                  </a:lnTo>
                  <a:lnTo>
                    <a:pt x="265" y="338"/>
                  </a:lnTo>
                  <a:lnTo>
                    <a:pt x="268" y="331"/>
                  </a:lnTo>
                  <a:lnTo>
                    <a:pt x="268" y="323"/>
                  </a:lnTo>
                  <a:lnTo>
                    <a:pt x="268" y="319"/>
                  </a:lnTo>
                  <a:lnTo>
                    <a:pt x="272" y="311"/>
                  </a:lnTo>
                  <a:lnTo>
                    <a:pt x="272" y="303"/>
                  </a:lnTo>
                  <a:lnTo>
                    <a:pt x="276" y="296"/>
                  </a:lnTo>
                  <a:lnTo>
                    <a:pt x="276" y="288"/>
                  </a:lnTo>
                  <a:lnTo>
                    <a:pt x="276" y="280"/>
                  </a:lnTo>
                  <a:lnTo>
                    <a:pt x="280" y="276"/>
                  </a:lnTo>
                  <a:lnTo>
                    <a:pt x="280" y="268"/>
                  </a:lnTo>
                  <a:lnTo>
                    <a:pt x="284" y="261"/>
                  </a:lnTo>
                  <a:lnTo>
                    <a:pt x="284" y="253"/>
                  </a:lnTo>
                  <a:lnTo>
                    <a:pt x="288" y="249"/>
                  </a:lnTo>
                  <a:lnTo>
                    <a:pt x="288" y="241"/>
                  </a:lnTo>
                  <a:lnTo>
                    <a:pt x="288" y="237"/>
                  </a:lnTo>
                  <a:lnTo>
                    <a:pt x="292" y="229"/>
                  </a:lnTo>
                  <a:lnTo>
                    <a:pt x="292" y="226"/>
                  </a:lnTo>
                  <a:lnTo>
                    <a:pt x="296" y="218"/>
                  </a:lnTo>
                  <a:lnTo>
                    <a:pt x="296" y="214"/>
                  </a:lnTo>
                  <a:lnTo>
                    <a:pt x="296" y="206"/>
                  </a:lnTo>
                  <a:lnTo>
                    <a:pt x="300" y="202"/>
                  </a:lnTo>
                  <a:lnTo>
                    <a:pt x="300" y="198"/>
                  </a:lnTo>
                  <a:lnTo>
                    <a:pt x="304" y="194"/>
                  </a:lnTo>
                  <a:lnTo>
                    <a:pt x="304" y="191"/>
                  </a:lnTo>
                  <a:lnTo>
                    <a:pt x="304" y="187"/>
                  </a:lnTo>
                  <a:lnTo>
                    <a:pt x="307" y="183"/>
                  </a:lnTo>
                  <a:lnTo>
                    <a:pt x="307" y="179"/>
                  </a:lnTo>
                  <a:lnTo>
                    <a:pt x="311" y="175"/>
                  </a:lnTo>
                  <a:lnTo>
                    <a:pt x="311" y="171"/>
                  </a:lnTo>
                  <a:lnTo>
                    <a:pt x="315" y="171"/>
                  </a:lnTo>
                  <a:lnTo>
                    <a:pt x="315" y="167"/>
                  </a:lnTo>
                  <a:lnTo>
                    <a:pt x="315" y="167"/>
                  </a:lnTo>
                  <a:lnTo>
                    <a:pt x="319" y="167"/>
                  </a:lnTo>
                  <a:lnTo>
                    <a:pt x="319" y="167"/>
                  </a:lnTo>
                  <a:lnTo>
                    <a:pt x="323" y="167"/>
                  </a:lnTo>
                  <a:lnTo>
                    <a:pt x="323" y="167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27" y="171"/>
                  </a:lnTo>
                  <a:lnTo>
                    <a:pt x="331" y="171"/>
                  </a:lnTo>
                  <a:lnTo>
                    <a:pt x="331" y="175"/>
                  </a:lnTo>
                  <a:lnTo>
                    <a:pt x="335" y="179"/>
                  </a:lnTo>
                  <a:lnTo>
                    <a:pt x="335" y="183"/>
                  </a:lnTo>
                  <a:lnTo>
                    <a:pt x="335" y="187"/>
                  </a:lnTo>
                  <a:lnTo>
                    <a:pt x="339" y="191"/>
                  </a:lnTo>
                  <a:lnTo>
                    <a:pt x="339" y="194"/>
                  </a:lnTo>
                  <a:lnTo>
                    <a:pt x="342" y="198"/>
                  </a:lnTo>
                  <a:lnTo>
                    <a:pt x="342" y="206"/>
                  </a:lnTo>
                  <a:lnTo>
                    <a:pt x="346" y="210"/>
                  </a:lnTo>
                  <a:lnTo>
                    <a:pt x="346" y="218"/>
                  </a:lnTo>
                  <a:lnTo>
                    <a:pt x="346" y="226"/>
                  </a:lnTo>
                  <a:lnTo>
                    <a:pt x="350" y="233"/>
                  </a:lnTo>
                  <a:lnTo>
                    <a:pt x="350" y="241"/>
                  </a:lnTo>
                  <a:lnTo>
                    <a:pt x="354" y="249"/>
                  </a:lnTo>
                  <a:lnTo>
                    <a:pt x="354" y="257"/>
                  </a:lnTo>
                  <a:lnTo>
                    <a:pt x="354" y="264"/>
                  </a:lnTo>
                  <a:lnTo>
                    <a:pt x="358" y="276"/>
                  </a:lnTo>
                  <a:lnTo>
                    <a:pt x="358" y="284"/>
                  </a:lnTo>
                  <a:lnTo>
                    <a:pt x="362" y="296"/>
                  </a:lnTo>
                  <a:lnTo>
                    <a:pt x="362" y="303"/>
                  </a:lnTo>
                  <a:lnTo>
                    <a:pt x="362" y="315"/>
                  </a:lnTo>
                  <a:lnTo>
                    <a:pt x="366" y="323"/>
                  </a:lnTo>
                  <a:lnTo>
                    <a:pt x="366" y="335"/>
                  </a:lnTo>
                  <a:lnTo>
                    <a:pt x="370" y="346"/>
                  </a:lnTo>
                  <a:lnTo>
                    <a:pt x="370" y="354"/>
                  </a:lnTo>
                  <a:lnTo>
                    <a:pt x="374" y="366"/>
                  </a:lnTo>
                  <a:lnTo>
                    <a:pt x="374" y="377"/>
                  </a:lnTo>
                  <a:lnTo>
                    <a:pt x="374" y="389"/>
                  </a:lnTo>
                  <a:lnTo>
                    <a:pt x="377" y="397"/>
                  </a:lnTo>
                  <a:lnTo>
                    <a:pt x="377" y="409"/>
                  </a:lnTo>
                  <a:lnTo>
                    <a:pt x="381" y="416"/>
                  </a:lnTo>
                  <a:lnTo>
                    <a:pt x="381" y="424"/>
                  </a:lnTo>
                  <a:lnTo>
                    <a:pt x="381" y="432"/>
                  </a:lnTo>
                  <a:lnTo>
                    <a:pt x="385" y="440"/>
                  </a:lnTo>
                  <a:lnTo>
                    <a:pt x="385" y="444"/>
                  </a:lnTo>
                  <a:lnTo>
                    <a:pt x="389" y="444"/>
                  </a:lnTo>
                  <a:lnTo>
                    <a:pt x="389" y="444"/>
                  </a:lnTo>
                  <a:lnTo>
                    <a:pt x="393" y="440"/>
                  </a:lnTo>
                  <a:lnTo>
                    <a:pt x="393" y="436"/>
                  </a:lnTo>
                  <a:lnTo>
                    <a:pt x="393" y="432"/>
                  </a:lnTo>
                  <a:lnTo>
                    <a:pt x="397" y="424"/>
                  </a:lnTo>
                  <a:lnTo>
                    <a:pt x="397" y="412"/>
                  </a:lnTo>
                  <a:lnTo>
                    <a:pt x="401" y="405"/>
                  </a:lnTo>
                  <a:lnTo>
                    <a:pt x="401" y="393"/>
                  </a:lnTo>
                  <a:lnTo>
                    <a:pt x="401" y="381"/>
                  </a:lnTo>
                  <a:lnTo>
                    <a:pt x="405" y="370"/>
                  </a:lnTo>
                  <a:lnTo>
                    <a:pt x="405" y="358"/>
                  </a:lnTo>
                  <a:lnTo>
                    <a:pt x="409" y="350"/>
                  </a:lnTo>
                  <a:lnTo>
                    <a:pt x="409" y="338"/>
                  </a:lnTo>
                  <a:lnTo>
                    <a:pt x="413" y="327"/>
                  </a:lnTo>
                  <a:lnTo>
                    <a:pt x="413" y="315"/>
                  </a:lnTo>
                  <a:lnTo>
                    <a:pt x="413" y="303"/>
                  </a:lnTo>
                  <a:lnTo>
                    <a:pt x="416" y="292"/>
                  </a:lnTo>
                  <a:lnTo>
                    <a:pt x="416" y="280"/>
                  </a:lnTo>
                  <a:lnTo>
                    <a:pt x="420" y="268"/>
                  </a:lnTo>
                  <a:lnTo>
                    <a:pt x="420" y="257"/>
                  </a:lnTo>
                  <a:lnTo>
                    <a:pt x="420" y="245"/>
                  </a:lnTo>
                  <a:lnTo>
                    <a:pt x="424" y="237"/>
                  </a:lnTo>
                  <a:lnTo>
                    <a:pt x="424" y="226"/>
                  </a:lnTo>
                  <a:lnTo>
                    <a:pt x="428" y="214"/>
                  </a:lnTo>
                  <a:lnTo>
                    <a:pt x="428" y="206"/>
                  </a:lnTo>
                  <a:lnTo>
                    <a:pt x="432" y="194"/>
                  </a:lnTo>
                  <a:lnTo>
                    <a:pt x="432" y="187"/>
                  </a:lnTo>
                  <a:lnTo>
                    <a:pt x="432" y="175"/>
                  </a:lnTo>
                  <a:lnTo>
                    <a:pt x="436" y="167"/>
                  </a:lnTo>
                  <a:lnTo>
                    <a:pt x="436" y="159"/>
                  </a:lnTo>
                  <a:lnTo>
                    <a:pt x="440" y="148"/>
                  </a:lnTo>
                  <a:lnTo>
                    <a:pt x="440" y="140"/>
                  </a:lnTo>
                  <a:lnTo>
                    <a:pt x="440" y="132"/>
                  </a:lnTo>
                  <a:lnTo>
                    <a:pt x="444" y="124"/>
                  </a:lnTo>
                  <a:lnTo>
                    <a:pt x="444" y="117"/>
                  </a:lnTo>
                  <a:lnTo>
                    <a:pt x="448" y="109"/>
                  </a:lnTo>
                  <a:lnTo>
                    <a:pt x="448" y="101"/>
                  </a:lnTo>
                  <a:lnTo>
                    <a:pt x="451" y="93"/>
                  </a:lnTo>
                  <a:lnTo>
                    <a:pt x="451" y="85"/>
                  </a:lnTo>
                  <a:lnTo>
                    <a:pt x="451" y="78"/>
                  </a:lnTo>
                  <a:lnTo>
                    <a:pt x="455" y="70"/>
                  </a:lnTo>
                  <a:lnTo>
                    <a:pt x="455" y="66"/>
                  </a:lnTo>
                  <a:lnTo>
                    <a:pt x="459" y="58"/>
                  </a:lnTo>
                  <a:lnTo>
                    <a:pt x="459" y="54"/>
                  </a:lnTo>
                  <a:lnTo>
                    <a:pt x="459" y="46"/>
                  </a:lnTo>
                  <a:lnTo>
                    <a:pt x="463" y="43"/>
                  </a:lnTo>
                  <a:lnTo>
                    <a:pt x="463" y="39"/>
                  </a:lnTo>
                  <a:lnTo>
                    <a:pt x="467" y="31"/>
                  </a:lnTo>
                  <a:lnTo>
                    <a:pt x="467" y="27"/>
                  </a:lnTo>
                  <a:lnTo>
                    <a:pt x="467" y="23"/>
                  </a:lnTo>
                  <a:lnTo>
                    <a:pt x="471" y="19"/>
                  </a:lnTo>
                  <a:lnTo>
                    <a:pt x="471" y="15"/>
                  </a:lnTo>
                  <a:lnTo>
                    <a:pt x="475" y="15"/>
                  </a:lnTo>
                  <a:lnTo>
                    <a:pt x="475" y="11"/>
                  </a:lnTo>
                  <a:lnTo>
                    <a:pt x="479" y="8"/>
                  </a:lnTo>
                  <a:lnTo>
                    <a:pt x="479" y="8"/>
                  </a:lnTo>
                  <a:lnTo>
                    <a:pt x="479" y="4"/>
                  </a:lnTo>
                  <a:lnTo>
                    <a:pt x="483" y="4"/>
                  </a:lnTo>
                  <a:lnTo>
                    <a:pt x="483" y="4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90" y="4"/>
                  </a:lnTo>
                  <a:lnTo>
                    <a:pt x="490" y="4"/>
                  </a:lnTo>
                  <a:lnTo>
                    <a:pt x="494" y="4"/>
                  </a:lnTo>
                  <a:lnTo>
                    <a:pt x="494" y="8"/>
                  </a:lnTo>
                  <a:lnTo>
                    <a:pt x="498" y="8"/>
                  </a:lnTo>
                  <a:lnTo>
                    <a:pt x="498" y="11"/>
                  </a:lnTo>
                  <a:lnTo>
                    <a:pt x="498" y="15"/>
                  </a:lnTo>
                  <a:lnTo>
                    <a:pt x="502" y="19"/>
                  </a:lnTo>
                  <a:lnTo>
                    <a:pt x="502" y="23"/>
                  </a:lnTo>
                  <a:lnTo>
                    <a:pt x="506" y="27"/>
                  </a:lnTo>
                  <a:lnTo>
                    <a:pt x="506" y="35"/>
                  </a:lnTo>
                  <a:lnTo>
                    <a:pt x="506" y="39"/>
                  </a:lnTo>
                  <a:lnTo>
                    <a:pt x="510" y="46"/>
                  </a:lnTo>
                  <a:lnTo>
                    <a:pt x="510" y="50"/>
                  </a:lnTo>
                  <a:lnTo>
                    <a:pt x="514" y="58"/>
                  </a:lnTo>
                  <a:lnTo>
                    <a:pt x="514" y="66"/>
                  </a:lnTo>
                  <a:lnTo>
                    <a:pt x="518" y="74"/>
                  </a:lnTo>
                  <a:lnTo>
                    <a:pt x="518" y="85"/>
                  </a:lnTo>
                  <a:lnTo>
                    <a:pt x="518" y="93"/>
                  </a:lnTo>
                  <a:lnTo>
                    <a:pt x="522" y="101"/>
                  </a:lnTo>
                  <a:lnTo>
                    <a:pt x="522" y="113"/>
                  </a:lnTo>
                  <a:lnTo>
                    <a:pt x="525" y="120"/>
                  </a:lnTo>
                  <a:lnTo>
                    <a:pt x="525" y="132"/>
                  </a:lnTo>
                  <a:lnTo>
                    <a:pt x="529" y="144"/>
                  </a:lnTo>
                  <a:lnTo>
                    <a:pt x="529" y="155"/>
                  </a:lnTo>
                  <a:lnTo>
                    <a:pt x="529" y="167"/>
                  </a:lnTo>
                  <a:lnTo>
                    <a:pt x="533" y="179"/>
                  </a:lnTo>
                  <a:lnTo>
                    <a:pt x="533" y="191"/>
                  </a:lnTo>
                  <a:lnTo>
                    <a:pt x="537" y="202"/>
                  </a:lnTo>
                </a:path>
              </a:pathLst>
            </a:custGeom>
            <a:noFill/>
            <a:ln w="12700">
              <a:solidFill>
                <a:srgbClr val="DD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442913" y="1116013"/>
            <a:ext cx="258762" cy="258762"/>
          </a:xfrm>
          <a:prstGeom prst="ellipse">
            <a:avLst/>
          </a:prstGeom>
          <a:noFill/>
          <a:ln w="30163">
            <a:solidFill>
              <a:srgbClr val="FFD3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455613" y="1128713"/>
            <a:ext cx="228600" cy="234950"/>
          </a:xfrm>
          <a:prstGeom prst="ellipse">
            <a:avLst/>
          </a:prstGeom>
          <a:noFill/>
          <a:ln w="30163">
            <a:solidFill>
              <a:srgbClr val="FFD85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466725" y="1139825"/>
            <a:ext cx="204788" cy="211138"/>
          </a:xfrm>
          <a:prstGeom prst="ellipse">
            <a:avLst/>
          </a:prstGeom>
          <a:noFill/>
          <a:ln w="30163">
            <a:solidFill>
              <a:srgbClr val="FFD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479425" y="1152525"/>
            <a:ext cx="179388" cy="185738"/>
          </a:xfrm>
          <a:prstGeom prst="ellipse">
            <a:avLst/>
          </a:prstGeom>
          <a:noFill/>
          <a:ln w="30163">
            <a:solidFill>
              <a:srgbClr val="FFE36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492125" y="1165225"/>
            <a:ext cx="153988" cy="160338"/>
          </a:xfrm>
          <a:prstGeom prst="ellipse">
            <a:avLst/>
          </a:prstGeom>
          <a:noFill/>
          <a:ln w="30163">
            <a:solidFill>
              <a:srgbClr val="FFE9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504825" y="1177925"/>
            <a:ext cx="128588" cy="134938"/>
          </a:xfrm>
          <a:prstGeom prst="ellipse">
            <a:avLst/>
          </a:prstGeom>
          <a:noFill/>
          <a:ln w="30163">
            <a:solidFill>
              <a:srgbClr val="FFEF7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515938" y="1190625"/>
            <a:ext cx="106362" cy="111125"/>
          </a:xfrm>
          <a:prstGeom prst="ellipse">
            <a:avLst/>
          </a:prstGeom>
          <a:noFill/>
          <a:ln w="30163">
            <a:solidFill>
              <a:srgbClr val="FFF48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528638" y="1201738"/>
            <a:ext cx="80962" cy="87312"/>
          </a:xfrm>
          <a:prstGeom prst="ellipse">
            <a:avLst/>
          </a:prstGeom>
          <a:noFill/>
          <a:ln w="30163">
            <a:solidFill>
              <a:srgbClr val="FFFA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1" name="Oval 13"/>
          <p:cNvSpPr>
            <a:spLocks noChangeArrowheads="1"/>
          </p:cNvSpPr>
          <p:nvPr/>
        </p:nvSpPr>
        <p:spPr bwMode="auto">
          <a:xfrm>
            <a:off x="541338" y="1214438"/>
            <a:ext cx="55562" cy="61912"/>
          </a:xfrm>
          <a:prstGeom prst="ellipse">
            <a:avLst/>
          </a:prstGeom>
          <a:solidFill>
            <a:srgbClr val="FFFF99"/>
          </a:solidFill>
          <a:ln w="30163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502" name="Oval 14"/>
          <p:cNvSpPr>
            <a:spLocks noChangeArrowheads="1"/>
          </p:cNvSpPr>
          <p:nvPr/>
        </p:nvSpPr>
        <p:spPr bwMode="auto">
          <a:xfrm>
            <a:off x="442913" y="1116013"/>
            <a:ext cx="258762" cy="258762"/>
          </a:xfrm>
          <a:prstGeom prst="ellipse">
            <a:avLst/>
          </a:prstGeom>
          <a:noFill/>
          <a:ln w="6350">
            <a:solidFill>
              <a:srgbClr val="FFE9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3" name="Oval 15"/>
          <p:cNvSpPr>
            <a:spLocks noChangeArrowheads="1"/>
          </p:cNvSpPr>
          <p:nvPr/>
        </p:nvSpPr>
        <p:spPr bwMode="auto">
          <a:xfrm>
            <a:off x="282575" y="862013"/>
            <a:ext cx="1273175" cy="7731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282575" y="1239838"/>
            <a:ext cx="126047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 flipV="1">
            <a:off x="912813" y="862013"/>
            <a:ext cx="1587" cy="7604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6" name="Oval 18"/>
          <p:cNvSpPr>
            <a:spLocks noChangeArrowheads="1"/>
          </p:cNvSpPr>
          <p:nvPr/>
        </p:nvSpPr>
        <p:spPr bwMode="auto">
          <a:xfrm>
            <a:off x="1203325" y="862013"/>
            <a:ext cx="153988" cy="160337"/>
          </a:xfrm>
          <a:prstGeom prst="ellipse">
            <a:avLst/>
          </a:prstGeom>
          <a:noFill/>
          <a:ln w="30163">
            <a:solidFill>
              <a:srgbClr val="00C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7" name="Oval 19"/>
          <p:cNvSpPr>
            <a:spLocks noChangeArrowheads="1"/>
          </p:cNvSpPr>
          <p:nvPr/>
        </p:nvSpPr>
        <p:spPr bwMode="auto">
          <a:xfrm>
            <a:off x="1214438" y="874713"/>
            <a:ext cx="130175" cy="130175"/>
          </a:xfrm>
          <a:prstGeom prst="ellipse">
            <a:avLst/>
          </a:prstGeom>
          <a:noFill/>
          <a:ln w="30163">
            <a:solidFill>
              <a:srgbClr val="0F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8" name="Oval 20"/>
          <p:cNvSpPr>
            <a:spLocks noChangeArrowheads="1"/>
          </p:cNvSpPr>
          <p:nvPr/>
        </p:nvSpPr>
        <p:spPr bwMode="auto">
          <a:xfrm>
            <a:off x="1227138" y="887413"/>
            <a:ext cx="104775" cy="104775"/>
          </a:xfrm>
          <a:prstGeom prst="ellipse">
            <a:avLst/>
          </a:prstGeom>
          <a:noFill/>
          <a:ln w="30163">
            <a:solidFill>
              <a:srgbClr val="1ED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09" name="Oval 21"/>
          <p:cNvSpPr>
            <a:spLocks noChangeArrowheads="1"/>
          </p:cNvSpPr>
          <p:nvPr/>
        </p:nvSpPr>
        <p:spPr bwMode="auto">
          <a:xfrm>
            <a:off x="1239838" y="900113"/>
            <a:ext cx="80962" cy="79375"/>
          </a:xfrm>
          <a:prstGeom prst="ellipse">
            <a:avLst/>
          </a:prstGeom>
          <a:noFill/>
          <a:ln w="30163">
            <a:solidFill>
              <a:srgbClr val="2EE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10" name="Oval 22"/>
          <p:cNvSpPr>
            <a:spLocks noChangeArrowheads="1"/>
          </p:cNvSpPr>
          <p:nvPr/>
        </p:nvSpPr>
        <p:spPr bwMode="auto">
          <a:xfrm>
            <a:off x="1252538" y="911225"/>
            <a:ext cx="55562" cy="55563"/>
          </a:xfrm>
          <a:prstGeom prst="ellipse">
            <a:avLst/>
          </a:prstGeom>
          <a:noFill/>
          <a:ln w="30163">
            <a:solidFill>
              <a:srgbClr val="3DF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11" name="Oval 23"/>
          <p:cNvSpPr>
            <a:spLocks noChangeArrowheads="1"/>
          </p:cNvSpPr>
          <p:nvPr/>
        </p:nvSpPr>
        <p:spPr bwMode="auto">
          <a:xfrm>
            <a:off x="1265238" y="923925"/>
            <a:ext cx="30162" cy="31750"/>
          </a:xfrm>
          <a:prstGeom prst="ellipse">
            <a:avLst/>
          </a:prstGeom>
          <a:solidFill>
            <a:srgbClr val="4CFFFF"/>
          </a:solidFill>
          <a:ln w="30163">
            <a:solidFill>
              <a:srgbClr val="4C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512" name="Oval 24"/>
          <p:cNvSpPr>
            <a:spLocks noChangeArrowheads="1"/>
          </p:cNvSpPr>
          <p:nvPr/>
        </p:nvSpPr>
        <p:spPr bwMode="auto">
          <a:xfrm>
            <a:off x="1203325" y="862013"/>
            <a:ext cx="153988" cy="160337"/>
          </a:xfrm>
          <a:prstGeom prst="ellipse">
            <a:avLst/>
          </a:prstGeom>
          <a:noFill/>
          <a:ln w="6350">
            <a:solidFill>
              <a:srgbClr val="00C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704850" y="660400"/>
            <a:ext cx="68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c</a:t>
            </a:r>
            <a:endParaRPr lang="fr-FR"/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568325" y="541338"/>
            <a:ext cx="68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a</a:t>
            </a:r>
            <a:endParaRPr lang="fr-FR"/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 flipV="1">
            <a:off x="573088" y="750888"/>
            <a:ext cx="1587" cy="4889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 flipV="1">
            <a:off x="282575" y="671513"/>
            <a:ext cx="1588" cy="568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17" name="Line 29"/>
          <p:cNvSpPr>
            <a:spLocks noChangeShapeType="1"/>
          </p:cNvSpPr>
          <p:nvPr/>
        </p:nvSpPr>
        <p:spPr bwMode="auto">
          <a:xfrm flipV="1">
            <a:off x="912813" y="671513"/>
            <a:ext cx="1587" cy="2032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3518" name="Group 30"/>
          <p:cNvGrpSpPr>
            <a:grpSpLocks/>
          </p:cNvGrpSpPr>
          <p:nvPr/>
        </p:nvGrpSpPr>
        <p:grpSpPr bwMode="auto">
          <a:xfrm>
            <a:off x="282575" y="660400"/>
            <a:ext cx="630238" cy="61913"/>
            <a:chOff x="199" y="446"/>
            <a:chExt cx="397" cy="39"/>
          </a:xfrm>
        </p:grpSpPr>
        <p:sp>
          <p:nvSpPr>
            <p:cNvPr id="63519" name="Freeform 31"/>
            <p:cNvSpPr>
              <a:spLocks/>
            </p:cNvSpPr>
            <p:nvPr/>
          </p:nvSpPr>
          <p:spPr bwMode="auto">
            <a:xfrm>
              <a:off x="199" y="446"/>
              <a:ext cx="50" cy="39"/>
            </a:xfrm>
            <a:custGeom>
              <a:avLst/>
              <a:gdLst>
                <a:gd name="T0" fmla="*/ 0 w 50"/>
                <a:gd name="T1" fmla="*/ 20 h 39"/>
                <a:gd name="T2" fmla="*/ 50 w 50"/>
                <a:gd name="T3" fmla="*/ 0 h 39"/>
                <a:gd name="T4" fmla="*/ 35 w 50"/>
                <a:gd name="T5" fmla="*/ 20 h 39"/>
                <a:gd name="T6" fmla="*/ 50 w 50"/>
                <a:gd name="T7" fmla="*/ 39 h 39"/>
                <a:gd name="T8" fmla="*/ 0 w 50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9">
                  <a:moveTo>
                    <a:pt x="0" y="20"/>
                  </a:moveTo>
                  <a:lnTo>
                    <a:pt x="50" y="0"/>
                  </a:lnTo>
                  <a:lnTo>
                    <a:pt x="35" y="20"/>
                  </a:lnTo>
                  <a:lnTo>
                    <a:pt x="50" y="3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20" name="Freeform 32"/>
            <p:cNvSpPr>
              <a:spLocks/>
            </p:cNvSpPr>
            <p:nvPr/>
          </p:nvSpPr>
          <p:spPr bwMode="auto">
            <a:xfrm>
              <a:off x="545" y="446"/>
              <a:ext cx="51" cy="39"/>
            </a:xfrm>
            <a:custGeom>
              <a:avLst/>
              <a:gdLst>
                <a:gd name="T0" fmla="*/ 51 w 51"/>
                <a:gd name="T1" fmla="*/ 20 h 39"/>
                <a:gd name="T2" fmla="*/ 0 w 51"/>
                <a:gd name="T3" fmla="*/ 39 h 39"/>
                <a:gd name="T4" fmla="*/ 16 w 51"/>
                <a:gd name="T5" fmla="*/ 20 h 39"/>
                <a:gd name="T6" fmla="*/ 0 w 51"/>
                <a:gd name="T7" fmla="*/ 0 h 39"/>
                <a:gd name="T8" fmla="*/ 51 w 51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9">
                  <a:moveTo>
                    <a:pt x="51" y="20"/>
                  </a:moveTo>
                  <a:lnTo>
                    <a:pt x="0" y="39"/>
                  </a:lnTo>
                  <a:lnTo>
                    <a:pt x="16" y="20"/>
                  </a:lnTo>
                  <a:lnTo>
                    <a:pt x="0" y="0"/>
                  </a:lnTo>
                  <a:lnTo>
                    <a:pt x="51" y="2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21" name="Line 33"/>
            <p:cNvSpPr>
              <a:spLocks noChangeShapeType="1"/>
            </p:cNvSpPr>
            <p:nvPr/>
          </p:nvSpPr>
          <p:spPr bwMode="auto">
            <a:xfrm>
              <a:off x="234" y="466"/>
              <a:ext cx="32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522" name="Group 34"/>
          <p:cNvGrpSpPr>
            <a:grpSpLocks/>
          </p:cNvGrpSpPr>
          <p:nvPr/>
        </p:nvGrpSpPr>
        <p:grpSpPr bwMode="auto">
          <a:xfrm>
            <a:off x="573088" y="769938"/>
            <a:ext cx="339725" cy="61912"/>
            <a:chOff x="382" y="501"/>
            <a:chExt cx="214" cy="39"/>
          </a:xfrm>
        </p:grpSpPr>
        <p:sp>
          <p:nvSpPr>
            <p:cNvPr id="63523" name="Freeform 35"/>
            <p:cNvSpPr>
              <a:spLocks/>
            </p:cNvSpPr>
            <p:nvPr/>
          </p:nvSpPr>
          <p:spPr bwMode="auto">
            <a:xfrm>
              <a:off x="382" y="501"/>
              <a:ext cx="50" cy="39"/>
            </a:xfrm>
            <a:custGeom>
              <a:avLst/>
              <a:gdLst>
                <a:gd name="T0" fmla="*/ 0 w 50"/>
                <a:gd name="T1" fmla="*/ 19 h 39"/>
                <a:gd name="T2" fmla="*/ 50 w 50"/>
                <a:gd name="T3" fmla="*/ 0 h 39"/>
                <a:gd name="T4" fmla="*/ 35 w 50"/>
                <a:gd name="T5" fmla="*/ 19 h 39"/>
                <a:gd name="T6" fmla="*/ 50 w 50"/>
                <a:gd name="T7" fmla="*/ 39 h 39"/>
                <a:gd name="T8" fmla="*/ 0 w 50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9">
                  <a:moveTo>
                    <a:pt x="0" y="19"/>
                  </a:moveTo>
                  <a:lnTo>
                    <a:pt x="50" y="0"/>
                  </a:lnTo>
                  <a:lnTo>
                    <a:pt x="35" y="19"/>
                  </a:lnTo>
                  <a:lnTo>
                    <a:pt x="50" y="3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24" name="Freeform 36"/>
            <p:cNvSpPr>
              <a:spLocks/>
            </p:cNvSpPr>
            <p:nvPr/>
          </p:nvSpPr>
          <p:spPr bwMode="auto">
            <a:xfrm>
              <a:off x="545" y="501"/>
              <a:ext cx="51" cy="39"/>
            </a:xfrm>
            <a:custGeom>
              <a:avLst/>
              <a:gdLst>
                <a:gd name="T0" fmla="*/ 51 w 51"/>
                <a:gd name="T1" fmla="*/ 19 h 39"/>
                <a:gd name="T2" fmla="*/ 0 w 51"/>
                <a:gd name="T3" fmla="*/ 39 h 39"/>
                <a:gd name="T4" fmla="*/ 16 w 51"/>
                <a:gd name="T5" fmla="*/ 19 h 39"/>
                <a:gd name="T6" fmla="*/ 0 w 51"/>
                <a:gd name="T7" fmla="*/ 0 h 39"/>
                <a:gd name="T8" fmla="*/ 51 w 51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9">
                  <a:moveTo>
                    <a:pt x="51" y="19"/>
                  </a:moveTo>
                  <a:lnTo>
                    <a:pt x="0" y="39"/>
                  </a:lnTo>
                  <a:lnTo>
                    <a:pt x="16" y="19"/>
                  </a:lnTo>
                  <a:lnTo>
                    <a:pt x="0" y="0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25" name="Line 37"/>
            <p:cNvSpPr>
              <a:spLocks noChangeShapeType="1"/>
            </p:cNvSpPr>
            <p:nvPr/>
          </p:nvSpPr>
          <p:spPr bwMode="auto">
            <a:xfrm>
              <a:off x="417" y="520"/>
              <a:ext cx="14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526" name="Line 38"/>
          <p:cNvSpPr>
            <a:spLocks noChangeShapeType="1"/>
          </p:cNvSpPr>
          <p:nvPr/>
        </p:nvSpPr>
        <p:spPr bwMode="auto">
          <a:xfrm flipV="1">
            <a:off x="573088" y="862013"/>
            <a:ext cx="339725" cy="377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27" name="Rectangle 39"/>
          <p:cNvSpPr>
            <a:spLocks noChangeArrowheads="1"/>
          </p:cNvSpPr>
          <p:nvPr/>
        </p:nvSpPr>
        <p:spPr bwMode="auto">
          <a:xfrm>
            <a:off x="685800" y="889000"/>
            <a:ext cx="68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a</a:t>
            </a:r>
            <a:endParaRPr lang="fr-FR"/>
          </a:p>
        </p:txBody>
      </p:sp>
      <p:sp>
        <p:nvSpPr>
          <p:cNvPr id="63528" name="Rectangle 40"/>
          <p:cNvSpPr>
            <a:spLocks noChangeArrowheads="1"/>
          </p:cNvSpPr>
          <p:nvPr/>
        </p:nvSpPr>
        <p:spPr bwMode="auto">
          <a:xfrm>
            <a:off x="766763" y="1085850"/>
            <a:ext cx="682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c</a:t>
            </a:r>
            <a:endParaRPr lang="fr-FR"/>
          </a:p>
        </p:txBody>
      </p:sp>
      <p:sp>
        <p:nvSpPr>
          <p:cNvPr id="63529" name="Rectangle 41"/>
          <p:cNvSpPr>
            <a:spLocks noChangeArrowheads="1"/>
          </p:cNvSpPr>
          <p:nvPr/>
        </p:nvSpPr>
        <p:spPr bwMode="auto">
          <a:xfrm>
            <a:off x="827088" y="981075"/>
            <a:ext cx="762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b</a:t>
            </a:r>
            <a:endParaRPr lang="fr-FR"/>
          </a:p>
        </p:txBody>
      </p:sp>
      <p:sp>
        <p:nvSpPr>
          <p:cNvPr id="63530" name="Oval 42"/>
          <p:cNvSpPr>
            <a:spLocks noChangeArrowheads="1"/>
          </p:cNvSpPr>
          <p:nvPr/>
        </p:nvSpPr>
        <p:spPr bwMode="auto">
          <a:xfrm>
            <a:off x="763588" y="2416175"/>
            <a:ext cx="260350" cy="260350"/>
          </a:xfrm>
          <a:prstGeom prst="ellipse">
            <a:avLst/>
          </a:prstGeom>
          <a:noFill/>
          <a:ln w="30163">
            <a:solidFill>
              <a:srgbClr val="FFD3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1" name="Oval 43"/>
          <p:cNvSpPr>
            <a:spLocks noChangeArrowheads="1"/>
          </p:cNvSpPr>
          <p:nvPr/>
        </p:nvSpPr>
        <p:spPr bwMode="auto">
          <a:xfrm>
            <a:off x="776288" y="2428875"/>
            <a:ext cx="228600" cy="234950"/>
          </a:xfrm>
          <a:prstGeom prst="ellipse">
            <a:avLst/>
          </a:prstGeom>
          <a:noFill/>
          <a:ln w="30163">
            <a:solidFill>
              <a:srgbClr val="FFD85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2" name="Oval 44"/>
          <p:cNvSpPr>
            <a:spLocks noChangeArrowheads="1"/>
          </p:cNvSpPr>
          <p:nvPr/>
        </p:nvSpPr>
        <p:spPr bwMode="auto">
          <a:xfrm>
            <a:off x="788988" y="2441575"/>
            <a:ext cx="203200" cy="209550"/>
          </a:xfrm>
          <a:prstGeom prst="ellipse">
            <a:avLst/>
          </a:prstGeom>
          <a:noFill/>
          <a:ln w="30163">
            <a:solidFill>
              <a:srgbClr val="FFDE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3" name="Oval 45"/>
          <p:cNvSpPr>
            <a:spLocks noChangeArrowheads="1"/>
          </p:cNvSpPr>
          <p:nvPr/>
        </p:nvSpPr>
        <p:spPr bwMode="auto">
          <a:xfrm>
            <a:off x="801688" y="2452688"/>
            <a:ext cx="177800" cy="185737"/>
          </a:xfrm>
          <a:prstGeom prst="ellipse">
            <a:avLst/>
          </a:prstGeom>
          <a:noFill/>
          <a:ln w="30163">
            <a:solidFill>
              <a:srgbClr val="FFE36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4" name="Oval 46"/>
          <p:cNvSpPr>
            <a:spLocks noChangeArrowheads="1"/>
          </p:cNvSpPr>
          <p:nvPr/>
        </p:nvSpPr>
        <p:spPr bwMode="auto">
          <a:xfrm>
            <a:off x="812800" y="2465388"/>
            <a:ext cx="155575" cy="160337"/>
          </a:xfrm>
          <a:prstGeom prst="ellipse">
            <a:avLst/>
          </a:prstGeom>
          <a:noFill/>
          <a:ln w="30163">
            <a:solidFill>
              <a:srgbClr val="FFE9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5" name="Oval 47"/>
          <p:cNvSpPr>
            <a:spLocks noChangeArrowheads="1"/>
          </p:cNvSpPr>
          <p:nvPr/>
        </p:nvSpPr>
        <p:spPr bwMode="auto">
          <a:xfrm>
            <a:off x="825500" y="2478088"/>
            <a:ext cx="130175" cy="136525"/>
          </a:xfrm>
          <a:prstGeom prst="ellipse">
            <a:avLst/>
          </a:prstGeom>
          <a:noFill/>
          <a:ln w="30163">
            <a:solidFill>
              <a:srgbClr val="FFEF7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6" name="Oval 48"/>
          <p:cNvSpPr>
            <a:spLocks noChangeArrowheads="1"/>
          </p:cNvSpPr>
          <p:nvPr/>
        </p:nvSpPr>
        <p:spPr bwMode="auto">
          <a:xfrm>
            <a:off x="838200" y="2490788"/>
            <a:ext cx="104775" cy="111125"/>
          </a:xfrm>
          <a:prstGeom prst="ellipse">
            <a:avLst/>
          </a:prstGeom>
          <a:noFill/>
          <a:ln w="30163">
            <a:solidFill>
              <a:srgbClr val="FFF48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7" name="Oval 49"/>
          <p:cNvSpPr>
            <a:spLocks noChangeArrowheads="1"/>
          </p:cNvSpPr>
          <p:nvPr/>
        </p:nvSpPr>
        <p:spPr bwMode="auto">
          <a:xfrm>
            <a:off x="850900" y="2503488"/>
            <a:ext cx="79375" cy="85725"/>
          </a:xfrm>
          <a:prstGeom prst="ellipse">
            <a:avLst/>
          </a:prstGeom>
          <a:noFill/>
          <a:ln w="30163">
            <a:solidFill>
              <a:srgbClr val="FFFA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38" name="Oval 50"/>
          <p:cNvSpPr>
            <a:spLocks noChangeArrowheads="1"/>
          </p:cNvSpPr>
          <p:nvPr/>
        </p:nvSpPr>
        <p:spPr bwMode="auto">
          <a:xfrm>
            <a:off x="863600" y="2514600"/>
            <a:ext cx="55563" cy="61913"/>
          </a:xfrm>
          <a:prstGeom prst="ellipse">
            <a:avLst/>
          </a:prstGeom>
          <a:solidFill>
            <a:srgbClr val="FFFF99"/>
          </a:solidFill>
          <a:ln w="30163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539" name="Oval 51"/>
          <p:cNvSpPr>
            <a:spLocks noChangeArrowheads="1"/>
          </p:cNvSpPr>
          <p:nvPr/>
        </p:nvSpPr>
        <p:spPr bwMode="auto">
          <a:xfrm>
            <a:off x="763588" y="2416175"/>
            <a:ext cx="260350" cy="260350"/>
          </a:xfrm>
          <a:prstGeom prst="ellipse">
            <a:avLst/>
          </a:prstGeom>
          <a:noFill/>
          <a:ln w="6350">
            <a:solidFill>
              <a:srgbClr val="FFE9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40" name="Oval 52"/>
          <p:cNvSpPr>
            <a:spLocks noChangeArrowheads="1"/>
          </p:cNvSpPr>
          <p:nvPr/>
        </p:nvSpPr>
        <p:spPr bwMode="auto">
          <a:xfrm>
            <a:off x="287338" y="1952625"/>
            <a:ext cx="1273175" cy="1187450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41" name="Line 53"/>
          <p:cNvSpPr>
            <a:spLocks noChangeShapeType="1"/>
          </p:cNvSpPr>
          <p:nvPr/>
        </p:nvSpPr>
        <p:spPr bwMode="auto">
          <a:xfrm>
            <a:off x="287338" y="2559050"/>
            <a:ext cx="12620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42" name="Line 54"/>
          <p:cNvSpPr>
            <a:spLocks noChangeShapeType="1"/>
          </p:cNvSpPr>
          <p:nvPr/>
        </p:nvSpPr>
        <p:spPr bwMode="auto">
          <a:xfrm flipV="1">
            <a:off x="919163" y="1952625"/>
            <a:ext cx="1587" cy="11747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43" name="Line 55"/>
          <p:cNvSpPr>
            <a:spLocks noChangeShapeType="1"/>
          </p:cNvSpPr>
          <p:nvPr/>
        </p:nvSpPr>
        <p:spPr bwMode="auto">
          <a:xfrm flipV="1">
            <a:off x="893763" y="1822450"/>
            <a:ext cx="1587" cy="7366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 flipV="1">
            <a:off x="287338" y="1749425"/>
            <a:ext cx="1587" cy="8096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45" name="Line 57"/>
          <p:cNvSpPr>
            <a:spLocks noChangeShapeType="1"/>
          </p:cNvSpPr>
          <p:nvPr/>
        </p:nvSpPr>
        <p:spPr bwMode="auto">
          <a:xfrm flipV="1">
            <a:off x="919163" y="1749425"/>
            <a:ext cx="1587" cy="2159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3546" name="Group 58"/>
          <p:cNvGrpSpPr>
            <a:grpSpLocks/>
          </p:cNvGrpSpPr>
          <p:nvPr/>
        </p:nvGrpSpPr>
        <p:grpSpPr bwMode="auto">
          <a:xfrm>
            <a:off x="287338" y="1766888"/>
            <a:ext cx="631825" cy="61912"/>
            <a:chOff x="202" y="1318"/>
            <a:chExt cx="398" cy="39"/>
          </a:xfrm>
        </p:grpSpPr>
        <p:sp>
          <p:nvSpPr>
            <p:cNvPr id="63547" name="Freeform 59"/>
            <p:cNvSpPr>
              <a:spLocks/>
            </p:cNvSpPr>
            <p:nvPr/>
          </p:nvSpPr>
          <p:spPr bwMode="auto">
            <a:xfrm>
              <a:off x="202" y="1318"/>
              <a:ext cx="51" cy="39"/>
            </a:xfrm>
            <a:custGeom>
              <a:avLst/>
              <a:gdLst>
                <a:gd name="T0" fmla="*/ 0 w 51"/>
                <a:gd name="T1" fmla="*/ 20 h 39"/>
                <a:gd name="T2" fmla="*/ 51 w 51"/>
                <a:gd name="T3" fmla="*/ 0 h 39"/>
                <a:gd name="T4" fmla="*/ 35 w 51"/>
                <a:gd name="T5" fmla="*/ 20 h 39"/>
                <a:gd name="T6" fmla="*/ 51 w 51"/>
                <a:gd name="T7" fmla="*/ 39 h 39"/>
                <a:gd name="T8" fmla="*/ 0 w 51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9">
                  <a:moveTo>
                    <a:pt x="0" y="20"/>
                  </a:moveTo>
                  <a:lnTo>
                    <a:pt x="51" y="0"/>
                  </a:lnTo>
                  <a:lnTo>
                    <a:pt x="35" y="20"/>
                  </a:lnTo>
                  <a:lnTo>
                    <a:pt x="51" y="3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48" name="Freeform 60"/>
            <p:cNvSpPr>
              <a:spLocks/>
            </p:cNvSpPr>
            <p:nvPr/>
          </p:nvSpPr>
          <p:spPr bwMode="auto">
            <a:xfrm>
              <a:off x="549" y="1318"/>
              <a:ext cx="51" cy="39"/>
            </a:xfrm>
            <a:custGeom>
              <a:avLst/>
              <a:gdLst>
                <a:gd name="T0" fmla="*/ 51 w 51"/>
                <a:gd name="T1" fmla="*/ 20 h 39"/>
                <a:gd name="T2" fmla="*/ 0 w 51"/>
                <a:gd name="T3" fmla="*/ 39 h 39"/>
                <a:gd name="T4" fmla="*/ 16 w 51"/>
                <a:gd name="T5" fmla="*/ 20 h 39"/>
                <a:gd name="T6" fmla="*/ 0 w 51"/>
                <a:gd name="T7" fmla="*/ 0 h 39"/>
                <a:gd name="T8" fmla="*/ 51 w 51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9">
                  <a:moveTo>
                    <a:pt x="51" y="20"/>
                  </a:moveTo>
                  <a:lnTo>
                    <a:pt x="0" y="39"/>
                  </a:lnTo>
                  <a:lnTo>
                    <a:pt x="16" y="20"/>
                  </a:lnTo>
                  <a:lnTo>
                    <a:pt x="0" y="0"/>
                  </a:lnTo>
                  <a:lnTo>
                    <a:pt x="51" y="2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49" name="Line 61"/>
            <p:cNvSpPr>
              <a:spLocks noChangeShapeType="1"/>
            </p:cNvSpPr>
            <p:nvPr/>
          </p:nvSpPr>
          <p:spPr bwMode="auto">
            <a:xfrm>
              <a:off x="237" y="1338"/>
              <a:ext cx="3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550" name="Line 62"/>
          <p:cNvSpPr>
            <a:spLocks noChangeShapeType="1"/>
          </p:cNvSpPr>
          <p:nvPr/>
        </p:nvSpPr>
        <p:spPr bwMode="auto">
          <a:xfrm>
            <a:off x="763588" y="1854200"/>
            <a:ext cx="22860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51" name="Oval 63"/>
          <p:cNvSpPr>
            <a:spLocks noChangeArrowheads="1"/>
          </p:cNvSpPr>
          <p:nvPr/>
        </p:nvSpPr>
        <p:spPr bwMode="auto">
          <a:xfrm>
            <a:off x="1196975" y="1989138"/>
            <a:ext cx="153988" cy="161925"/>
          </a:xfrm>
          <a:prstGeom prst="ellipse">
            <a:avLst/>
          </a:prstGeom>
          <a:noFill/>
          <a:ln w="30163">
            <a:solidFill>
              <a:srgbClr val="00C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52" name="Oval 64"/>
          <p:cNvSpPr>
            <a:spLocks noChangeArrowheads="1"/>
          </p:cNvSpPr>
          <p:nvPr/>
        </p:nvSpPr>
        <p:spPr bwMode="auto">
          <a:xfrm>
            <a:off x="1209675" y="2001838"/>
            <a:ext cx="128588" cy="130175"/>
          </a:xfrm>
          <a:prstGeom prst="ellipse">
            <a:avLst/>
          </a:prstGeom>
          <a:noFill/>
          <a:ln w="30163">
            <a:solidFill>
              <a:srgbClr val="0F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53" name="Oval 65"/>
          <p:cNvSpPr>
            <a:spLocks noChangeArrowheads="1"/>
          </p:cNvSpPr>
          <p:nvPr/>
        </p:nvSpPr>
        <p:spPr bwMode="auto">
          <a:xfrm>
            <a:off x="1220788" y="2014538"/>
            <a:ext cx="106362" cy="104775"/>
          </a:xfrm>
          <a:prstGeom prst="ellipse">
            <a:avLst/>
          </a:prstGeom>
          <a:noFill/>
          <a:ln w="30163">
            <a:solidFill>
              <a:srgbClr val="1ED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54" name="Oval 66"/>
          <p:cNvSpPr>
            <a:spLocks noChangeArrowheads="1"/>
          </p:cNvSpPr>
          <p:nvPr/>
        </p:nvSpPr>
        <p:spPr bwMode="auto">
          <a:xfrm>
            <a:off x="1233488" y="2027238"/>
            <a:ext cx="80962" cy="79375"/>
          </a:xfrm>
          <a:prstGeom prst="ellipse">
            <a:avLst/>
          </a:prstGeom>
          <a:noFill/>
          <a:ln w="30163">
            <a:solidFill>
              <a:srgbClr val="2EE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55" name="Oval 67"/>
          <p:cNvSpPr>
            <a:spLocks noChangeArrowheads="1"/>
          </p:cNvSpPr>
          <p:nvPr/>
        </p:nvSpPr>
        <p:spPr bwMode="auto">
          <a:xfrm>
            <a:off x="1246188" y="2039938"/>
            <a:ext cx="55562" cy="55562"/>
          </a:xfrm>
          <a:prstGeom prst="ellipse">
            <a:avLst/>
          </a:prstGeom>
          <a:noFill/>
          <a:ln w="30163">
            <a:solidFill>
              <a:srgbClr val="3DF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56" name="Oval 68"/>
          <p:cNvSpPr>
            <a:spLocks noChangeArrowheads="1"/>
          </p:cNvSpPr>
          <p:nvPr/>
        </p:nvSpPr>
        <p:spPr bwMode="auto">
          <a:xfrm>
            <a:off x="1258888" y="2051050"/>
            <a:ext cx="30162" cy="31750"/>
          </a:xfrm>
          <a:prstGeom prst="ellipse">
            <a:avLst/>
          </a:prstGeom>
          <a:solidFill>
            <a:srgbClr val="4CFFFF"/>
          </a:solidFill>
          <a:ln w="30163">
            <a:solidFill>
              <a:srgbClr val="4C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557" name="Oval 69"/>
          <p:cNvSpPr>
            <a:spLocks noChangeArrowheads="1"/>
          </p:cNvSpPr>
          <p:nvPr/>
        </p:nvSpPr>
        <p:spPr bwMode="auto">
          <a:xfrm>
            <a:off x="1196975" y="1989138"/>
            <a:ext cx="153988" cy="161925"/>
          </a:xfrm>
          <a:prstGeom prst="ellipse">
            <a:avLst/>
          </a:prstGeom>
          <a:noFill/>
          <a:ln w="6350">
            <a:solidFill>
              <a:srgbClr val="00C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58" name="Rectangle 70"/>
          <p:cNvSpPr>
            <a:spLocks noChangeArrowheads="1"/>
          </p:cNvSpPr>
          <p:nvPr/>
        </p:nvSpPr>
        <p:spPr bwMode="auto">
          <a:xfrm>
            <a:off x="692150" y="1800225"/>
            <a:ext cx="68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c</a:t>
            </a:r>
            <a:endParaRPr lang="fr-FR"/>
          </a:p>
        </p:txBody>
      </p:sp>
      <p:sp>
        <p:nvSpPr>
          <p:cNvPr id="63559" name="Rectangle 71"/>
          <p:cNvSpPr>
            <a:spLocks noChangeArrowheads="1"/>
          </p:cNvSpPr>
          <p:nvPr/>
        </p:nvSpPr>
        <p:spPr bwMode="auto">
          <a:xfrm>
            <a:off x="593725" y="1644650"/>
            <a:ext cx="682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a</a:t>
            </a:r>
            <a:endParaRPr lang="fr-FR"/>
          </a:p>
        </p:txBody>
      </p:sp>
      <p:grpSp>
        <p:nvGrpSpPr>
          <p:cNvPr id="63560" name="Group 72"/>
          <p:cNvGrpSpPr>
            <a:grpSpLocks/>
          </p:cNvGrpSpPr>
          <p:nvPr/>
        </p:nvGrpSpPr>
        <p:grpSpPr bwMode="auto">
          <a:xfrm>
            <a:off x="923925" y="1822450"/>
            <a:ext cx="80963" cy="61913"/>
            <a:chOff x="603" y="1353"/>
            <a:chExt cx="51" cy="39"/>
          </a:xfrm>
        </p:grpSpPr>
        <p:sp>
          <p:nvSpPr>
            <p:cNvPr id="63561" name="Freeform 73"/>
            <p:cNvSpPr>
              <a:spLocks/>
            </p:cNvSpPr>
            <p:nvPr/>
          </p:nvSpPr>
          <p:spPr bwMode="auto">
            <a:xfrm>
              <a:off x="603" y="1353"/>
              <a:ext cx="51" cy="39"/>
            </a:xfrm>
            <a:custGeom>
              <a:avLst/>
              <a:gdLst>
                <a:gd name="T0" fmla="*/ 0 w 51"/>
                <a:gd name="T1" fmla="*/ 20 h 39"/>
                <a:gd name="T2" fmla="*/ 51 w 51"/>
                <a:gd name="T3" fmla="*/ 0 h 39"/>
                <a:gd name="T4" fmla="*/ 35 w 51"/>
                <a:gd name="T5" fmla="*/ 20 h 39"/>
                <a:gd name="T6" fmla="*/ 51 w 51"/>
                <a:gd name="T7" fmla="*/ 39 h 39"/>
                <a:gd name="T8" fmla="*/ 0 w 51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9">
                  <a:moveTo>
                    <a:pt x="0" y="20"/>
                  </a:moveTo>
                  <a:lnTo>
                    <a:pt x="51" y="0"/>
                  </a:lnTo>
                  <a:lnTo>
                    <a:pt x="35" y="20"/>
                  </a:lnTo>
                  <a:lnTo>
                    <a:pt x="51" y="3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62" name="Line 74"/>
            <p:cNvSpPr>
              <a:spLocks noChangeShapeType="1"/>
            </p:cNvSpPr>
            <p:nvPr/>
          </p:nvSpPr>
          <p:spPr bwMode="auto">
            <a:xfrm>
              <a:off x="638" y="1373"/>
              <a:ext cx="1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563" name="Group 75"/>
          <p:cNvGrpSpPr>
            <a:grpSpLocks/>
          </p:cNvGrpSpPr>
          <p:nvPr/>
        </p:nvGrpSpPr>
        <p:grpSpPr bwMode="auto">
          <a:xfrm>
            <a:off x="812800" y="1822450"/>
            <a:ext cx="80963" cy="61913"/>
            <a:chOff x="533" y="1353"/>
            <a:chExt cx="51" cy="39"/>
          </a:xfrm>
        </p:grpSpPr>
        <p:sp>
          <p:nvSpPr>
            <p:cNvPr id="63564" name="Freeform 76"/>
            <p:cNvSpPr>
              <a:spLocks/>
            </p:cNvSpPr>
            <p:nvPr/>
          </p:nvSpPr>
          <p:spPr bwMode="auto">
            <a:xfrm>
              <a:off x="533" y="1353"/>
              <a:ext cx="51" cy="39"/>
            </a:xfrm>
            <a:custGeom>
              <a:avLst/>
              <a:gdLst>
                <a:gd name="T0" fmla="*/ 51 w 51"/>
                <a:gd name="T1" fmla="*/ 20 h 39"/>
                <a:gd name="T2" fmla="*/ 0 w 51"/>
                <a:gd name="T3" fmla="*/ 39 h 39"/>
                <a:gd name="T4" fmla="*/ 16 w 51"/>
                <a:gd name="T5" fmla="*/ 20 h 39"/>
                <a:gd name="T6" fmla="*/ 0 w 51"/>
                <a:gd name="T7" fmla="*/ 0 h 39"/>
                <a:gd name="T8" fmla="*/ 51 w 51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9">
                  <a:moveTo>
                    <a:pt x="51" y="20"/>
                  </a:moveTo>
                  <a:lnTo>
                    <a:pt x="0" y="39"/>
                  </a:lnTo>
                  <a:lnTo>
                    <a:pt x="16" y="20"/>
                  </a:lnTo>
                  <a:lnTo>
                    <a:pt x="0" y="0"/>
                  </a:lnTo>
                  <a:lnTo>
                    <a:pt x="51" y="2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65" name="Line 77"/>
            <p:cNvSpPr>
              <a:spLocks noChangeShapeType="1"/>
            </p:cNvSpPr>
            <p:nvPr/>
          </p:nvSpPr>
          <p:spPr bwMode="auto">
            <a:xfrm>
              <a:off x="533" y="1373"/>
              <a:ext cx="1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566" name="Rectangle 78"/>
          <p:cNvSpPr>
            <a:spLocks noChangeArrowheads="1"/>
          </p:cNvSpPr>
          <p:nvPr/>
        </p:nvSpPr>
        <p:spPr bwMode="auto">
          <a:xfrm>
            <a:off x="2243138" y="1001713"/>
            <a:ext cx="571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imes" charset="0"/>
              </a:rPr>
              <a:t>today:</a:t>
            </a:r>
            <a:endParaRPr lang="fr-FR"/>
          </a:p>
        </p:txBody>
      </p:sp>
      <p:sp>
        <p:nvSpPr>
          <p:cNvPr id="63567" name="Rectangle 79"/>
          <p:cNvSpPr>
            <a:spLocks noChangeArrowheads="1"/>
          </p:cNvSpPr>
          <p:nvPr/>
        </p:nvSpPr>
        <p:spPr bwMode="auto">
          <a:xfrm>
            <a:off x="3578225" y="1001713"/>
            <a:ext cx="973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imes" charset="0"/>
              </a:rPr>
              <a:t>e = 0.0167</a:t>
            </a:r>
            <a:endParaRPr lang="fr-FR"/>
          </a:p>
        </p:txBody>
      </p:sp>
      <p:sp>
        <p:nvSpPr>
          <p:cNvPr id="63568" name="Rectangle 80"/>
          <p:cNvSpPr>
            <a:spLocks noChangeArrowheads="1"/>
          </p:cNvSpPr>
          <p:nvPr/>
        </p:nvSpPr>
        <p:spPr bwMode="auto">
          <a:xfrm>
            <a:off x="2243138" y="1223963"/>
            <a:ext cx="990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imes" charset="0"/>
              </a:rPr>
              <a:t>maximum:</a:t>
            </a:r>
            <a:endParaRPr lang="fr-FR"/>
          </a:p>
        </p:txBody>
      </p:sp>
      <p:sp>
        <p:nvSpPr>
          <p:cNvPr id="63569" name="Rectangle 81"/>
          <p:cNvSpPr>
            <a:spLocks noChangeArrowheads="1"/>
          </p:cNvSpPr>
          <p:nvPr/>
        </p:nvSpPr>
        <p:spPr bwMode="auto">
          <a:xfrm>
            <a:off x="3578225" y="1223963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imes" charset="0"/>
              </a:rPr>
              <a:t>e </a:t>
            </a:r>
            <a:r>
              <a:rPr lang="en-US" altLang="ja-JP" sz="1800">
                <a:solidFill>
                  <a:srgbClr val="000000"/>
                </a:solidFill>
                <a:latin typeface="Times" charset="0"/>
              </a:rPr>
              <a:t>~</a:t>
            </a:r>
            <a:r>
              <a:rPr lang="fr-FR" sz="180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" charset="0"/>
              </a:rPr>
              <a:t>0.06</a:t>
            </a:r>
            <a:endParaRPr lang="fr-FR"/>
          </a:p>
        </p:txBody>
      </p:sp>
      <p:sp>
        <p:nvSpPr>
          <p:cNvPr id="63570" name="Rectangle 82"/>
          <p:cNvSpPr>
            <a:spLocks noChangeArrowheads="1"/>
          </p:cNvSpPr>
          <p:nvPr/>
        </p:nvSpPr>
        <p:spPr bwMode="auto">
          <a:xfrm>
            <a:off x="2243138" y="1447800"/>
            <a:ext cx="952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imes" charset="0"/>
              </a:rPr>
              <a:t>minimum:</a:t>
            </a:r>
            <a:endParaRPr lang="fr-FR"/>
          </a:p>
        </p:txBody>
      </p:sp>
      <p:sp>
        <p:nvSpPr>
          <p:cNvPr id="63571" name="Rectangle 83"/>
          <p:cNvSpPr>
            <a:spLocks noChangeArrowheads="1"/>
          </p:cNvSpPr>
          <p:nvPr/>
        </p:nvSpPr>
        <p:spPr bwMode="auto">
          <a:xfrm>
            <a:off x="3578225" y="1447800"/>
            <a:ext cx="458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imes" charset="0"/>
              </a:rPr>
              <a:t>e = 0</a:t>
            </a:r>
            <a:endParaRPr lang="fr-FR"/>
          </a:p>
        </p:txBody>
      </p:sp>
      <p:sp>
        <p:nvSpPr>
          <p:cNvPr id="63572" name="Rectangle 84"/>
          <p:cNvSpPr>
            <a:spLocks noChangeArrowheads="1"/>
          </p:cNvSpPr>
          <p:nvPr/>
        </p:nvSpPr>
        <p:spPr bwMode="auto">
          <a:xfrm>
            <a:off x="3581400" y="533400"/>
            <a:ext cx="995363" cy="3937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charset="0"/>
              </a:rPr>
              <a:t> e = c/a </a:t>
            </a:r>
            <a:endParaRPr lang="fr-FR"/>
          </a:p>
        </p:txBody>
      </p:sp>
      <p:sp>
        <p:nvSpPr>
          <p:cNvPr id="63573" name="Line 85"/>
          <p:cNvSpPr>
            <a:spLocks noChangeShapeType="1"/>
          </p:cNvSpPr>
          <p:nvPr/>
        </p:nvSpPr>
        <p:spPr bwMode="auto">
          <a:xfrm>
            <a:off x="2141538" y="1814513"/>
            <a:ext cx="1587" cy="8953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74" name="Line 86"/>
          <p:cNvSpPr>
            <a:spLocks noChangeShapeType="1"/>
          </p:cNvSpPr>
          <p:nvPr/>
        </p:nvSpPr>
        <p:spPr bwMode="auto">
          <a:xfrm>
            <a:off x="2117725" y="2709863"/>
            <a:ext cx="238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75" name="Line 87"/>
          <p:cNvSpPr>
            <a:spLocks noChangeShapeType="1"/>
          </p:cNvSpPr>
          <p:nvPr/>
        </p:nvSpPr>
        <p:spPr bwMode="auto">
          <a:xfrm>
            <a:off x="2117725" y="2413000"/>
            <a:ext cx="2381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76" name="Line 88"/>
          <p:cNvSpPr>
            <a:spLocks noChangeShapeType="1"/>
          </p:cNvSpPr>
          <p:nvPr/>
        </p:nvSpPr>
        <p:spPr bwMode="auto">
          <a:xfrm>
            <a:off x="2117725" y="2109788"/>
            <a:ext cx="238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77" name="Line 89"/>
          <p:cNvSpPr>
            <a:spLocks noChangeShapeType="1"/>
          </p:cNvSpPr>
          <p:nvPr/>
        </p:nvSpPr>
        <p:spPr bwMode="auto">
          <a:xfrm>
            <a:off x="2117725" y="1814513"/>
            <a:ext cx="238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78" name="Line 90"/>
          <p:cNvSpPr>
            <a:spLocks noChangeShapeType="1"/>
          </p:cNvSpPr>
          <p:nvPr/>
        </p:nvSpPr>
        <p:spPr bwMode="auto">
          <a:xfrm>
            <a:off x="2141538" y="2709863"/>
            <a:ext cx="257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79" name="Line 91"/>
          <p:cNvSpPr>
            <a:spLocks noChangeShapeType="1"/>
          </p:cNvSpPr>
          <p:nvPr/>
        </p:nvSpPr>
        <p:spPr bwMode="auto">
          <a:xfrm flipV="1">
            <a:off x="2141538" y="2709863"/>
            <a:ext cx="1587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80" name="Line 92"/>
          <p:cNvSpPr>
            <a:spLocks noChangeShapeType="1"/>
          </p:cNvSpPr>
          <p:nvPr/>
        </p:nvSpPr>
        <p:spPr bwMode="auto">
          <a:xfrm flipV="1">
            <a:off x="2655888" y="2709863"/>
            <a:ext cx="1587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81" name="Line 93"/>
          <p:cNvSpPr>
            <a:spLocks noChangeShapeType="1"/>
          </p:cNvSpPr>
          <p:nvPr/>
        </p:nvSpPr>
        <p:spPr bwMode="auto">
          <a:xfrm flipV="1">
            <a:off x="3168650" y="2709863"/>
            <a:ext cx="1588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82" name="Line 94"/>
          <p:cNvSpPr>
            <a:spLocks noChangeShapeType="1"/>
          </p:cNvSpPr>
          <p:nvPr/>
        </p:nvSpPr>
        <p:spPr bwMode="auto">
          <a:xfrm flipV="1">
            <a:off x="3687763" y="2709863"/>
            <a:ext cx="1587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83" name="Line 95"/>
          <p:cNvSpPr>
            <a:spLocks noChangeShapeType="1"/>
          </p:cNvSpPr>
          <p:nvPr/>
        </p:nvSpPr>
        <p:spPr bwMode="auto">
          <a:xfrm flipV="1">
            <a:off x="4200525" y="2709863"/>
            <a:ext cx="1588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84" name="Line 96"/>
          <p:cNvSpPr>
            <a:spLocks noChangeShapeType="1"/>
          </p:cNvSpPr>
          <p:nvPr/>
        </p:nvSpPr>
        <p:spPr bwMode="auto">
          <a:xfrm flipV="1">
            <a:off x="4713288" y="2709863"/>
            <a:ext cx="1587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85" name="Freeform 97"/>
          <p:cNvSpPr>
            <a:spLocks/>
          </p:cNvSpPr>
          <p:nvPr/>
        </p:nvSpPr>
        <p:spPr bwMode="auto">
          <a:xfrm>
            <a:off x="3094038" y="2622550"/>
            <a:ext cx="19050" cy="19050"/>
          </a:xfrm>
          <a:custGeom>
            <a:avLst/>
            <a:gdLst>
              <a:gd name="T0" fmla="*/ 0 w 12"/>
              <a:gd name="T1" fmla="*/ 4 h 12"/>
              <a:gd name="T2" fmla="*/ 0 w 12"/>
              <a:gd name="T3" fmla="*/ 8 h 12"/>
              <a:gd name="T4" fmla="*/ 4 w 12"/>
              <a:gd name="T5" fmla="*/ 12 h 12"/>
              <a:gd name="T6" fmla="*/ 8 w 12"/>
              <a:gd name="T7" fmla="*/ 12 h 12"/>
              <a:gd name="T8" fmla="*/ 8 w 12"/>
              <a:gd name="T9" fmla="*/ 8 h 12"/>
              <a:gd name="T10" fmla="*/ 12 w 12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12">
                <a:moveTo>
                  <a:pt x="0" y="4"/>
                </a:moveTo>
                <a:lnTo>
                  <a:pt x="0" y="8"/>
                </a:lnTo>
                <a:lnTo>
                  <a:pt x="4" y="12"/>
                </a:lnTo>
                <a:lnTo>
                  <a:pt x="8" y="12"/>
                </a:lnTo>
                <a:lnTo>
                  <a:pt x="8" y="8"/>
                </a:lnTo>
                <a:lnTo>
                  <a:pt x="12" y="0"/>
                </a:lnTo>
              </a:path>
            </a:pathLst>
          </a:custGeom>
          <a:noFill/>
          <a:ln w="12700">
            <a:solidFill>
              <a:srgbClr val="DD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586" name="Rectangle 98"/>
          <p:cNvSpPr>
            <a:spLocks noChangeArrowheads="1"/>
          </p:cNvSpPr>
          <p:nvPr/>
        </p:nvSpPr>
        <p:spPr bwMode="auto">
          <a:xfrm>
            <a:off x="2016125" y="2647950"/>
            <a:ext cx="63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</a:t>
            </a:r>
            <a:endParaRPr lang="fr-FR" sz="1000"/>
          </a:p>
        </p:txBody>
      </p:sp>
      <p:sp>
        <p:nvSpPr>
          <p:cNvPr id="63587" name="Rectangle 99"/>
          <p:cNvSpPr>
            <a:spLocks noChangeArrowheads="1"/>
          </p:cNvSpPr>
          <p:nvPr/>
        </p:nvSpPr>
        <p:spPr bwMode="auto">
          <a:xfrm>
            <a:off x="1860550" y="2351088"/>
            <a:ext cx="222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0.02</a:t>
            </a:r>
            <a:endParaRPr lang="fr-FR" sz="1000"/>
          </a:p>
        </p:txBody>
      </p:sp>
      <p:sp>
        <p:nvSpPr>
          <p:cNvPr id="63588" name="Rectangle 100"/>
          <p:cNvSpPr>
            <a:spLocks noChangeArrowheads="1"/>
          </p:cNvSpPr>
          <p:nvPr/>
        </p:nvSpPr>
        <p:spPr bwMode="auto">
          <a:xfrm>
            <a:off x="1860550" y="2047875"/>
            <a:ext cx="222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0.04</a:t>
            </a:r>
            <a:endParaRPr lang="fr-FR" sz="1000"/>
          </a:p>
        </p:txBody>
      </p:sp>
      <p:sp>
        <p:nvSpPr>
          <p:cNvPr id="63589" name="Rectangle 101"/>
          <p:cNvSpPr>
            <a:spLocks noChangeArrowheads="1"/>
          </p:cNvSpPr>
          <p:nvPr/>
        </p:nvSpPr>
        <p:spPr bwMode="auto">
          <a:xfrm>
            <a:off x="1860550" y="1752600"/>
            <a:ext cx="222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0.06</a:t>
            </a:r>
            <a:endParaRPr lang="fr-FR" sz="1000"/>
          </a:p>
        </p:txBody>
      </p:sp>
      <p:sp>
        <p:nvSpPr>
          <p:cNvPr id="63590" name="Rectangle 102"/>
          <p:cNvSpPr>
            <a:spLocks noChangeArrowheads="1"/>
          </p:cNvSpPr>
          <p:nvPr/>
        </p:nvSpPr>
        <p:spPr bwMode="auto">
          <a:xfrm>
            <a:off x="2108200" y="2765425"/>
            <a:ext cx="63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</a:t>
            </a:r>
            <a:endParaRPr lang="fr-FR" sz="1000"/>
          </a:p>
        </p:txBody>
      </p:sp>
      <p:sp>
        <p:nvSpPr>
          <p:cNvPr id="63591" name="Rectangle 103"/>
          <p:cNvSpPr>
            <a:spLocks noChangeArrowheads="1"/>
          </p:cNvSpPr>
          <p:nvPr/>
        </p:nvSpPr>
        <p:spPr bwMode="auto">
          <a:xfrm>
            <a:off x="2540000" y="27654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200</a:t>
            </a:r>
            <a:endParaRPr lang="fr-FR" sz="1000"/>
          </a:p>
        </p:txBody>
      </p:sp>
      <p:sp>
        <p:nvSpPr>
          <p:cNvPr id="63592" name="Rectangle 104"/>
          <p:cNvSpPr>
            <a:spLocks noChangeArrowheads="1"/>
          </p:cNvSpPr>
          <p:nvPr/>
        </p:nvSpPr>
        <p:spPr bwMode="auto">
          <a:xfrm>
            <a:off x="3052763" y="27654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400</a:t>
            </a:r>
            <a:endParaRPr lang="fr-FR" sz="1000"/>
          </a:p>
        </p:txBody>
      </p:sp>
      <p:sp>
        <p:nvSpPr>
          <p:cNvPr id="63593" name="Rectangle 105"/>
          <p:cNvSpPr>
            <a:spLocks noChangeArrowheads="1"/>
          </p:cNvSpPr>
          <p:nvPr/>
        </p:nvSpPr>
        <p:spPr bwMode="auto">
          <a:xfrm>
            <a:off x="3573463" y="27654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600</a:t>
            </a:r>
            <a:endParaRPr lang="fr-FR" sz="1000"/>
          </a:p>
        </p:txBody>
      </p:sp>
      <p:sp>
        <p:nvSpPr>
          <p:cNvPr id="63594" name="Rectangle 106"/>
          <p:cNvSpPr>
            <a:spLocks noChangeArrowheads="1"/>
          </p:cNvSpPr>
          <p:nvPr/>
        </p:nvSpPr>
        <p:spPr bwMode="auto">
          <a:xfrm>
            <a:off x="4086225" y="27654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800</a:t>
            </a:r>
            <a:endParaRPr lang="fr-FR" sz="1000"/>
          </a:p>
        </p:txBody>
      </p:sp>
      <p:sp>
        <p:nvSpPr>
          <p:cNvPr id="63595" name="Rectangle 107"/>
          <p:cNvSpPr>
            <a:spLocks noChangeArrowheads="1"/>
          </p:cNvSpPr>
          <p:nvPr/>
        </p:nvSpPr>
        <p:spPr bwMode="auto">
          <a:xfrm>
            <a:off x="4573588" y="2765425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1000</a:t>
            </a:r>
            <a:endParaRPr lang="fr-FR" sz="1000"/>
          </a:p>
        </p:txBody>
      </p:sp>
      <p:sp>
        <p:nvSpPr>
          <p:cNvPr id="63596" name="Rectangle 108"/>
          <p:cNvSpPr>
            <a:spLocks noChangeArrowheads="1"/>
          </p:cNvSpPr>
          <p:nvPr/>
        </p:nvSpPr>
        <p:spPr bwMode="auto">
          <a:xfrm>
            <a:off x="152400" y="457200"/>
            <a:ext cx="8839200" cy="2819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97" name="Rectangle 109"/>
          <p:cNvSpPr>
            <a:spLocks noChangeArrowheads="1"/>
          </p:cNvSpPr>
          <p:nvPr/>
        </p:nvSpPr>
        <p:spPr bwMode="auto">
          <a:xfrm>
            <a:off x="1524000" y="228600"/>
            <a:ext cx="1898650" cy="3841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" charset="0"/>
              </a:rPr>
              <a:t>  Eccentricity  </a:t>
            </a:r>
            <a:endParaRPr lang="fr-FR"/>
          </a:p>
        </p:txBody>
      </p:sp>
      <p:grpSp>
        <p:nvGrpSpPr>
          <p:cNvPr id="63598" name="Group 110"/>
          <p:cNvGrpSpPr>
            <a:grpSpLocks/>
          </p:cNvGrpSpPr>
          <p:nvPr/>
        </p:nvGrpSpPr>
        <p:grpSpPr bwMode="auto">
          <a:xfrm>
            <a:off x="931863" y="3886200"/>
            <a:ext cx="668337" cy="1401763"/>
            <a:chOff x="1015" y="2238"/>
            <a:chExt cx="421" cy="883"/>
          </a:xfrm>
        </p:grpSpPr>
        <p:sp>
          <p:nvSpPr>
            <p:cNvPr id="63599" name="Line 111"/>
            <p:cNvSpPr>
              <a:spLocks noChangeShapeType="1"/>
            </p:cNvSpPr>
            <p:nvPr/>
          </p:nvSpPr>
          <p:spPr bwMode="auto">
            <a:xfrm flipV="1">
              <a:off x="1100" y="2364"/>
              <a:ext cx="283" cy="56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00" name="Line 112"/>
            <p:cNvSpPr>
              <a:spLocks noChangeShapeType="1"/>
            </p:cNvSpPr>
            <p:nvPr/>
          </p:nvSpPr>
          <p:spPr bwMode="auto">
            <a:xfrm flipV="1">
              <a:off x="1100" y="2785"/>
              <a:ext cx="73" cy="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601" name="Group 113"/>
            <p:cNvGrpSpPr>
              <a:grpSpLocks/>
            </p:cNvGrpSpPr>
            <p:nvPr/>
          </p:nvGrpSpPr>
          <p:grpSpPr bwMode="auto">
            <a:xfrm>
              <a:off x="1015" y="2477"/>
              <a:ext cx="421" cy="417"/>
              <a:chOff x="1015" y="2477"/>
              <a:chExt cx="421" cy="417"/>
            </a:xfrm>
          </p:grpSpPr>
          <p:sp>
            <p:nvSpPr>
              <p:cNvPr id="63602" name="Oval 114"/>
              <p:cNvSpPr>
                <a:spLocks noChangeArrowheads="1"/>
              </p:cNvSpPr>
              <p:nvPr/>
            </p:nvSpPr>
            <p:spPr bwMode="auto">
              <a:xfrm>
                <a:off x="1015" y="2477"/>
                <a:ext cx="421" cy="417"/>
              </a:xfrm>
              <a:prstGeom prst="ellipse">
                <a:avLst/>
              </a:pr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3603" name="Group 115"/>
              <p:cNvGrpSpPr>
                <a:grpSpLocks/>
              </p:cNvGrpSpPr>
              <p:nvPr/>
            </p:nvGrpSpPr>
            <p:grpSpPr bwMode="auto">
              <a:xfrm>
                <a:off x="1015" y="2478"/>
                <a:ext cx="211" cy="416"/>
                <a:chOff x="1015" y="2478"/>
                <a:chExt cx="211" cy="416"/>
              </a:xfrm>
            </p:grpSpPr>
            <p:sp>
              <p:nvSpPr>
                <p:cNvPr id="63604" name="Arc 116"/>
                <p:cNvSpPr>
                  <a:spLocks/>
                </p:cNvSpPr>
                <p:nvPr/>
              </p:nvSpPr>
              <p:spPr bwMode="auto">
                <a:xfrm>
                  <a:off x="1016" y="2478"/>
                  <a:ext cx="208" cy="208"/>
                </a:xfrm>
                <a:custGeom>
                  <a:avLst/>
                  <a:gdLst>
                    <a:gd name="G0" fmla="+- 21599 0 0"/>
                    <a:gd name="G1" fmla="+- 21599 0 0"/>
                    <a:gd name="G2" fmla="+- 21600 0 0"/>
                    <a:gd name="T0" fmla="*/ 0 w 21599"/>
                    <a:gd name="T1" fmla="*/ 21496 h 21599"/>
                    <a:gd name="T2" fmla="*/ 21496 w 21599"/>
                    <a:gd name="T3" fmla="*/ 0 h 21599"/>
                    <a:gd name="T4" fmla="*/ 21599 w 21599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99" h="21599" fill="none" extrusionOk="0">
                      <a:moveTo>
                        <a:pt x="-1" y="21495"/>
                      </a:moveTo>
                      <a:cubicBezTo>
                        <a:pt x="55" y="9647"/>
                        <a:pt x="9647" y="55"/>
                        <a:pt x="21495" y="-1"/>
                      </a:cubicBezTo>
                    </a:path>
                    <a:path w="21599" h="21599" stroke="0" extrusionOk="0">
                      <a:moveTo>
                        <a:pt x="-1" y="21495"/>
                      </a:moveTo>
                      <a:cubicBezTo>
                        <a:pt x="55" y="9647"/>
                        <a:pt x="9647" y="55"/>
                        <a:pt x="21495" y="-1"/>
                      </a:cubicBezTo>
                      <a:lnTo>
                        <a:pt x="21599" y="21599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605" name="Arc 117"/>
                <p:cNvSpPr>
                  <a:spLocks/>
                </p:cNvSpPr>
                <p:nvPr/>
              </p:nvSpPr>
              <p:spPr bwMode="auto">
                <a:xfrm>
                  <a:off x="1015" y="2685"/>
                  <a:ext cx="211" cy="209"/>
                </a:xfrm>
                <a:custGeom>
                  <a:avLst/>
                  <a:gdLst>
                    <a:gd name="G0" fmla="+- 21600 0 0"/>
                    <a:gd name="G1" fmla="+- 103 0 0"/>
                    <a:gd name="G2" fmla="+- 21600 0 0"/>
                    <a:gd name="T0" fmla="*/ 21497 w 21600"/>
                    <a:gd name="T1" fmla="*/ 21702 h 21702"/>
                    <a:gd name="T2" fmla="*/ 1 w 21600"/>
                    <a:gd name="T3" fmla="*/ 0 h 21702"/>
                    <a:gd name="T4" fmla="*/ 21600 w 21600"/>
                    <a:gd name="T5" fmla="*/ 103 h 21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02" fill="none" extrusionOk="0">
                      <a:moveTo>
                        <a:pt x="21496" y="21702"/>
                      </a:moveTo>
                      <a:cubicBezTo>
                        <a:pt x="9607" y="21646"/>
                        <a:pt x="0" y="11992"/>
                        <a:pt x="0" y="103"/>
                      </a:cubicBezTo>
                      <a:cubicBezTo>
                        <a:pt x="0" y="68"/>
                        <a:pt x="0" y="34"/>
                        <a:pt x="0" y="-1"/>
                      </a:cubicBezTo>
                    </a:path>
                    <a:path w="21600" h="21702" stroke="0" extrusionOk="0">
                      <a:moveTo>
                        <a:pt x="21496" y="21702"/>
                      </a:moveTo>
                      <a:cubicBezTo>
                        <a:pt x="9607" y="21646"/>
                        <a:pt x="0" y="11992"/>
                        <a:pt x="0" y="103"/>
                      </a:cubicBezTo>
                      <a:cubicBezTo>
                        <a:pt x="0" y="68"/>
                        <a:pt x="0" y="34"/>
                        <a:pt x="0" y="-1"/>
                      </a:cubicBezTo>
                      <a:lnTo>
                        <a:pt x="21600" y="103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63606" name="Arc 118"/>
            <p:cNvSpPr>
              <a:spLocks/>
            </p:cNvSpPr>
            <p:nvPr/>
          </p:nvSpPr>
          <p:spPr bwMode="auto">
            <a:xfrm>
              <a:off x="1035" y="2596"/>
              <a:ext cx="375" cy="197"/>
            </a:xfrm>
            <a:custGeom>
              <a:avLst/>
              <a:gdLst>
                <a:gd name="G0" fmla="+- 21600 0 0"/>
                <a:gd name="G1" fmla="+- 109 0 0"/>
                <a:gd name="G2" fmla="+- 21600 0 0"/>
                <a:gd name="T0" fmla="*/ 21542 w 21600"/>
                <a:gd name="T1" fmla="*/ 21708 h 21708"/>
                <a:gd name="T2" fmla="*/ 1 w 21600"/>
                <a:gd name="T3" fmla="*/ 0 h 21708"/>
                <a:gd name="T4" fmla="*/ 21600 w 21600"/>
                <a:gd name="T5" fmla="*/ 109 h 21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08" fill="none" extrusionOk="0">
                  <a:moveTo>
                    <a:pt x="21541" y="21708"/>
                  </a:moveTo>
                  <a:cubicBezTo>
                    <a:pt x="9635" y="21676"/>
                    <a:pt x="0" y="12015"/>
                    <a:pt x="0" y="109"/>
                  </a:cubicBezTo>
                  <a:cubicBezTo>
                    <a:pt x="0" y="72"/>
                    <a:pt x="0" y="36"/>
                    <a:pt x="0" y="-1"/>
                  </a:cubicBezTo>
                </a:path>
                <a:path w="21600" h="21708" stroke="0" extrusionOk="0">
                  <a:moveTo>
                    <a:pt x="21541" y="21708"/>
                  </a:moveTo>
                  <a:cubicBezTo>
                    <a:pt x="9635" y="21676"/>
                    <a:pt x="0" y="12015"/>
                    <a:pt x="0" y="109"/>
                  </a:cubicBezTo>
                  <a:cubicBezTo>
                    <a:pt x="0" y="72"/>
                    <a:pt x="0" y="36"/>
                    <a:pt x="0" y="-1"/>
                  </a:cubicBezTo>
                  <a:lnTo>
                    <a:pt x="21600" y="109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607" name="Group 119"/>
            <p:cNvGrpSpPr>
              <a:grpSpLocks/>
            </p:cNvGrpSpPr>
            <p:nvPr/>
          </p:nvGrpSpPr>
          <p:grpSpPr bwMode="auto">
            <a:xfrm>
              <a:off x="1015" y="2696"/>
              <a:ext cx="421" cy="69"/>
              <a:chOff x="1015" y="2696"/>
              <a:chExt cx="421" cy="69"/>
            </a:xfrm>
          </p:grpSpPr>
          <p:sp>
            <p:nvSpPr>
              <p:cNvPr id="63608" name="Arc 120"/>
              <p:cNvSpPr>
                <a:spLocks/>
              </p:cNvSpPr>
              <p:nvPr/>
            </p:nvSpPr>
            <p:spPr bwMode="auto">
              <a:xfrm>
                <a:off x="1015" y="2698"/>
                <a:ext cx="211" cy="67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498 w 21600"/>
                  <a:gd name="T1" fmla="*/ 21599 h 21599"/>
                  <a:gd name="T2" fmla="*/ 0 w 21600"/>
                  <a:gd name="T3" fmla="*/ 0 h 21599"/>
                  <a:gd name="T4" fmla="*/ 21600 w 21600"/>
                  <a:gd name="T5" fmla="*/ 0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21497" y="21599"/>
                    </a:moveTo>
                    <a:cubicBezTo>
                      <a:pt x="9608" y="21543"/>
                      <a:pt x="-1" y="11889"/>
                      <a:pt x="-1" y="-1"/>
                    </a:cubicBezTo>
                  </a:path>
                  <a:path w="21600" h="21599" stroke="0" extrusionOk="0">
                    <a:moveTo>
                      <a:pt x="21497" y="21599"/>
                    </a:moveTo>
                    <a:cubicBezTo>
                      <a:pt x="9608" y="21543"/>
                      <a:pt x="-1" y="1188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9" name="Arc 121"/>
              <p:cNvSpPr>
                <a:spLocks/>
              </p:cNvSpPr>
              <p:nvPr/>
            </p:nvSpPr>
            <p:spPr bwMode="auto">
              <a:xfrm>
                <a:off x="1225" y="2696"/>
                <a:ext cx="211" cy="69"/>
              </a:xfrm>
              <a:custGeom>
                <a:avLst/>
                <a:gdLst>
                  <a:gd name="G0" fmla="+- 102 0 0"/>
                  <a:gd name="G1" fmla="+- 0 0 0"/>
                  <a:gd name="G2" fmla="+- 21600 0 0"/>
                  <a:gd name="T0" fmla="*/ 21702 w 21702"/>
                  <a:gd name="T1" fmla="*/ 0 h 21600"/>
                  <a:gd name="T2" fmla="*/ 0 w 21702"/>
                  <a:gd name="T3" fmla="*/ 21599 h 21600"/>
                  <a:gd name="T4" fmla="*/ 102 w 21702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02" h="21600" fill="none" extrusionOk="0">
                    <a:moveTo>
                      <a:pt x="21702" y="0"/>
                    </a:moveTo>
                    <a:cubicBezTo>
                      <a:pt x="21702" y="11929"/>
                      <a:pt x="12031" y="21600"/>
                      <a:pt x="102" y="21600"/>
                    </a:cubicBezTo>
                    <a:cubicBezTo>
                      <a:pt x="67" y="21599"/>
                      <a:pt x="33" y="21599"/>
                      <a:pt x="-1" y="21599"/>
                    </a:cubicBezTo>
                  </a:path>
                  <a:path w="21702" h="21600" stroke="0" extrusionOk="0">
                    <a:moveTo>
                      <a:pt x="21702" y="0"/>
                    </a:moveTo>
                    <a:cubicBezTo>
                      <a:pt x="21702" y="11929"/>
                      <a:pt x="12031" y="21600"/>
                      <a:pt x="102" y="21600"/>
                    </a:cubicBezTo>
                    <a:cubicBezTo>
                      <a:pt x="67" y="21599"/>
                      <a:pt x="33" y="21599"/>
                      <a:pt x="-1" y="21599"/>
                    </a:cubicBezTo>
                    <a:lnTo>
                      <a:pt x="102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610" name="Line 122"/>
            <p:cNvSpPr>
              <a:spLocks noChangeShapeType="1"/>
            </p:cNvSpPr>
            <p:nvPr/>
          </p:nvSpPr>
          <p:spPr bwMode="auto">
            <a:xfrm flipV="1">
              <a:off x="1302" y="2355"/>
              <a:ext cx="81" cy="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1" name="Arc 123"/>
            <p:cNvSpPr>
              <a:spLocks/>
            </p:cNvSpPr>
            <p:nvPr/>
          </p:nvSpPr>
          <p:spPr bwMode="auto">
            <a:xfrm>
              <a:off x="1096" y="2521"/>
              <a:ext cx="340" cy="175"/>
            </a:xfrm>
            <a:custGeom>
              <a:avLst/>
              <a:gdLst>
                <a:gd name="G0" fmla="+- 21600 0 0"/>
                <a:gd name="G1" fmla="+- 123 0 0"/>
                <a:gd name="G2" fmla="+- 21600 0 0"/>
                <a:gd name="T0" fmla="*/ 21600 w 21600"/>
                <a:gd name="T1" fmla="*/ 21723 h 21723"/>
                <a:gd name="T2" fmla="*/ 1 w 21600"/>
                <a:gd name="T3" fmla="*/ 0 h 21723"/>
                <a:gd name="T4" fmla="*/ 21600 w 21600"/>
                <a:gd name="T5" fmla="*/ 123 h 2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23" fill="none" extrusionOk="0">
                  <a:moveTo>
                    <a:pt x="21600" y="21722"/>
                  </a:moveTo>
                  <a:cubicBezTo>
                    <a:pt x="9670" y="21723"/>
                    <a:pt x="0" y="12052"/>
                    <a:pt x="0" y="123"/>
                  </a:cubicBezTo>
                  <a:cubicBezTo>
                    <a:pt x="0" y="81"/>
                    <a:pt x="0" y="40"/>
                    <a:pt x="0" y="-1"/>
                  </a:cubicBezTo>
                </a:path>
                <a:path w="21600" h="21723" stroke="0" extrusionOk="0">
                  <a:moveTo>
                    <a:pt x="21600" y="21722"/>
                  </a:moveTo>
                  <a:cubicBezTo>
                    <a:pt x="9670" y="21723"/>
                    <a:pt x="0" y="12052"/>
                    <a:pt x="0" y="123"/>
                  </a:cubicBezTo>
                  <a:cubicBezTo>
                    <a:pt x="0" y="81"/>
                    <a:pt x="0" y="40"/>
                    <a:pt x="0" y="-1"/>
                  </a:cubicBezTo>
                  <a:lnTo>
                    <a:pt x="21600" y="123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2" name="Arc 124"/>
            <p:cNvSpPr>
              <a:spLocks/>
            </p:cNvSpPr>
            <p:nvPr/>
          </p:nvSpPr>
          <p:spPr bwMode="auto">
            <a:xfrm>
              <a:off x="1225" y="2479"/>
              <a:ext cx="173" cy="95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475 w 21600"/>
                <a:gd name="T1" fmla="*/ 21599 h 21599"/>
                <a:gd name="T2" fmla="*/ 0 w 21600"/>
                <a:gd name="T3" fmla="*/ 0 h 21599"/>
                <a:gd name="T4" fmla="*/ 21600 w 21600"/>
                <a:gd name="T5" fmla="*/ 0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474" y="21599"/>
                  </a:moveTo>
                  <a:cubicBezTo>
                    <a:pt x="9594" y="21530"/>
                    <a:pt x="-1" y="11880"/>
                    <a:pt x="-1" y="-1"/>
                  </a:cubicBezTo>
                </a:path>
                <a:path w="21600" h="21599" stroke="0" extrusionOk="0">
                  <a:moveTo>
                    <a:pt x="21474" y="21599"/>
                  </a:moveTo>
                  <a:cubicBezTo>
                    <a:pt x="9594" y="21530"/>
                    <a:pt x="-1" y="11880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3" name="Arc 125"/>
            <p:cNvSpPr>
              <a:spLocks/>
            </p:cNvSpPr>
            <p:nvPr/>
          </p:nvSpPr>
          <p:spPr bwMode="auto">
            <a:xfrm>
              <a:off x="1015" y="2685"/>
              <a:ext cx="322" cy="181"/>
            </a:xfrm>
            <a:custGeom>
              <a:avLst/>
              <a:gdLst>
                <a:gd name="G0" fmla="+- 21600 0 0"/>
                <a:gd name="G1" fmla="+- 119 0 0"/>
                <a:gd name="G2" fmla="+- 21600 0 0"/>
                <a:gd name="T0" fmla="*/ 21600 w 21600"/>
                <a:gd name="T1" fmla="*/ 21719 h 21719"/>
                <a:gd name="T2" fmla="*/ 1 w 21600"/>
                <a:gd name="T3" fmla="*/ 0 h 21719"/>
                <a:gd name="T4" fmla="*/ 21600 w 21600"/>
                <a:gd name="T5" fmla="*/ 119 h 2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19" fill="none" extrusionOk="0">
                  <a:moveTo>
                    <a:pt x="21600" y="21718"/>
                  </a:moveTo>
                  <a:cubicBezTo>
                    <a:pt x="9670" y="21719"/>
                    <a:pt x="0" y="12048"/>
                    <a:pt x="0" y="119"/>
                  </a:cubicBezTo>
                  <a:cubicBezTo>
                    <a:pt x="0" y="79"/>
                    <a:pt x="0" y="39"/>
                    <a:pt x="0" y="-1"/>
                  </a:cubicBezTo>
                </a:path>
                <a:path w="21600" h="21719" stroke="0" extrusionOk="0">
                  <a:moveTo>
                    <a:pt x="21600" y="21718"/>
                  </a:moveTo>
                  <a:cubicBezTo>
                    <a:pt x="9670" y="21719"/>
                    <a:pt x="0" y="12048"/>
                    <a:pt x="0" y="119"/>
                  </a:cubicBezTo>
                  <a:cubicBezTo>
                    <a:pt x="0" y="79"/>
                    <a:pt x="0" y="39"/>
                    <a:pt x="0" y="-1"/>
                  </a:cubicBezTo>
                  <a:lnTo>
                    <a:pt x="21600" y="119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4" name="Line 126"/>
            <p:cNvSpPr>
              <a:spLocks noChangeShapeType="1"/>
            </p:cNvSpPr>
            <p:nvPr/>
          </p:nvSpPr>
          <p:spPr bwMode="auto">
            <a:xfrm>
              <a:off x="1225" y="2238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5" name="Line 127"/>
            <p:cNvSpPr>
              <a:spLocks noChangeShapeType="1"/>
            </p:cNvSpPr>
            <p:nvPr/>
          </p:nvSpPr>
          <p:spPr bwMode="auto">
            <a:xfrm>
              <a:off x="1225" y="2258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6" name="Line 128"/>
            <p:cNvSpPr>
              <a:spLocks noChangeShapeType="1"/>
            </p:cNvSpPr>
            <p:nvPr/>
          </p:nvSpPr>
          <p:spPr bwMode="auto">
            <a:xfrm>
              <a:off x="1225" y="2278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7" name="Line 129"/>
            <p:cNvSpPr>
              <a:spLocks noChangeShapeType="1"/>
            </p:cNvSpPr>
            <p:nvPr/>
          </p:nvSpPr>
          <p:spPr bwMode="auto">
            <a:xfrm>
              <a:off x="1225" y="2299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8" name="Line 130"/>
            <p:cNvSpPr>
              <a:spLocks noChangeShapeType="1"/>
            </p:cNvSpPr>
            <p:nvPr/>
          </p:nvSpPr>
          <p:spPr bwMode="auto">
            <a:xfrm>
              <a:off x="1225" y="2319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19" name="Line 131"/>
            <p:cNvSpPr>
              <a:spLocks noChangeShapeType="1"/>
            </p:cNvSpPr>
            <p:nvPr/>
          </p:nvSpPr>
          <p:spPr bwMode="auto">
            <a:xfrm>
              <a:off x="1225" y="2339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0" name="Line 132"/>
            <p:cNvSpPr>
              <a:spLocks noChangeShapeType="1"/>
            </p:cNvSpPr>
            <p:nvPr/>
          </p:nvSpPr>
          <p:spPr bwMode="auto">
            <a:xfrm>
              <a:off x="1225" y="2359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1" name="Line 133"/>
            <p:cNvSpPr>
              <a:spLocks noChangeShapeType="1"/>
            </p:cNvSpPr>
            <p:nvPr/>
          </p:nvSpPr>
          <p:spPr bwMode="auto">
            <a:xfrm>
              <a:off x="1225" y="2380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2" name="Line 134"/>
            <p:cNvSpPr>
              <a:spLocks noChangeShapeType="1"/>
            </p:cNvSpPr>
            <p:nvPr/>
          </p:nvSpPr>
          <p:spPr bwMode="auto">
            <a:xfrm>
              <a:off x="1225" y="2400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3" name="Line 135"/>
            <p:cNvSpPr>
              <a:spLocks noChangeShapeType="1"/>
            </p:cNvSpPr>
            <p:nvPr/>
          </p:nvSpPr>
          <p:spPr bwMode="auto">
            <a:xfrm>
              <a:off x="1225" y="2420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4" name="Line 136"/>
            <p:cNvSpPr>
              <a:spLocks noChangeShapeType="1"/>
            </p:cNvSpPr>
            <p:nvPr/>
          </p:nvSpPr>
          <p:spPr bwMode="auto">
            <a:xfrm>
              <a:off x="1225" y="2441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5" name="Line 137"/>
            <p:cNvSpPr>
              <a:spLocks noChangeShapeType="1"/>
            </p:cNvSpPr>
            <p:nvPr/>
          </p:nvSpPr>
          <p:spPr bwMode="auto">
            <a:xfrm>
              <a:off x="1225" y="2461"/>
              <a:ext cx="1" cy="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6" name="Arc 138"/>
            <p:cNvSpPr>
              <a:spLocks/>
            </p:cNvSpPr>
            <p:nvPr/>
          </p:nvSpPr>
          <p:spPr bwMode="auto">
            <a:xfrm>
              <a:off x="1227" y="2364"/>
              <a:ext cx="120" cy="71"/>
            </a:xfrm>
            <a:custGeom>
              <a:avLst/>
              <a:gdLst>
                <a:gd name="G0" fmla="+- 179 0 0"/>
                <a:gd name="G1" fmla="+- 21600 0 0"/>
                <a:gd name="G2" fmla="+- 21600 0 0"/>
                <a:gd name="T0" fmla="*/ 0 w 21776"/>
                <a:gd name="T1" fmla="*/ 1 h 21600"/>
                <a:gd name="T2" fmla="*/ 21776 w 21776"/>
                <a:gd name="T3" fmla="*/ 21290 h 21600"/>
                <a:gd name="T4" fmla="*/ 179 w 2177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6" h="21600" fill="none" extrusionOk="0">
                  <a:moveTo>
                    <a:pt x="-1" y="0"/>
                  </a:moveTo>
                  <a:cubicBezTo>
                    <a:pt x="59" y="0"/>
                    <a:pt x="119" y="-1"/>
                    <a:pt x="179" y="-1"/>
                  </a:cubicBezTo>
                  <a:cubicBezTo>
                    <a:pt x="11987" y="-1"/>
                    <a:pt x="21607" y="9482"/>
                    <a:pt x="21776" y="21289"/>
                  </a:cubicBezTo>
                </a:path>
                <a:path w="21776" h="21600" stroke="0" extrusionOk="0">
                  <a:moveTo>
                    <a:pt x="-1" y="0"/>
                  </a:moveTo>
                  <a:cubicBezTo>
                    <a:pt x="59" y="0"/>
                    <a:pt x="119" y="-1"/>
                    <a:pt x="179" y="-1"/>
                  </a:cubicBezTo>
                  <a:cubicBezTo>
                    <a:pt x="11987" y="-1"/>
                    <a:pt x="21607" y="9482"/>
                    <a:pt x="21776" y="21289"/>
                  </a:cubicBezTo>
                  <a:lnTo>
                    <a:pt x="179" y="2160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7" name="Rectangle 139"/>
            <p:cNvSpPr>
              <a:spLocks noChangeArrowheads="1"/>
            </p:cNvSpPr>
            <p:nvPr/>
          </p:nvSpPr>
          <p:spPr bwMode="auto">
            <a:xfrm>
              <a:off x="1312" y="2268"/>
              <a:ext cx="3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Symbol" charset="0"/>
                  <a:sym typeface="Symbol" charset="0"/>
                </a:rPr>
                <a:t></a:t>
              </a:r>
              <a:endParaRPr lang="fr-FR" baseline="30000"/>
            </a:p>
          </p:txBody>
        </p:sp>
        <p:sp>
          <p:nvSpPr>
            <p:cNvPr id="63628" name="Line 140"/>
            <p:cNvSpPr>
              <a:spLocks noChangeShapeType="1"/>
            </p:cNvSpPr>
            <p:nvPr/>
          </p:nvSpPr>
          <p:spPr bwMode="auto">
            <a:xfrm>
              <a:off x="1225" y="289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29" name="Line 141"/>
            <p:cNvSpPr>
              <a:spLocks noChangeShapeType="1"/>
            </p:cNvSpPr>
            <p:nvPr/>
          </p:nvSpPr>
          <p:spPr bwMode="auto">
            <a:xfrm>
              <a:off x="1225" y="2914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0" name="Line 142"/>
            <p:cNvSpPr>
              <a:spLocks noChangeShapeType="1"/>
            </p:cNvSpPr>
            <p:nvPr/>
          </p:nvSpPr>
          <p:spPr bwMode="auto">
            <a:xfrm>
              <a:off x="1225" y="2935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1" name="Line 143"/>
            <p:cNvSpPr>
              <a:spLocks noChangeShapeType="1"/>
            </p:cNvSpPr>
            <p:nvPr/>
          </p:nvSpPr>
          <p:spPr bwMode="auto">
            <a:xfrm>
              <a:off x="1225" y="2955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2" name="Line 144"/>
            <p:cNvSpPr>
              <a:spLocks noChangeShapeType="1"/>
            </p:cNvSpPr>
            <p:nvPr/>
          </p:nvSpPr>
          <p:spPr bwMode="auto">
            <a:xfrm>
              <a:off x="1225" y="2975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3" name="Line 145"/>
            <p:cNvSpPr>
              <a:spLocks noChangeShapeType="1"/>
            </p:cNvSpPr>
            <p:nvPr/>
          </p:nvSpPr>
          <p:spPr bwMode="auto">
            <a:xfrm>
              <a:off x="1225" y="2995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4" name="Line 146"/>
            <p:cNvSpPr>
              <a:spLocks noChangeShapeType="1"/>
            </p:cNvSpPr>
            <p:nvPr/>
          </p:nvSpPr>
          <p:spPr bwMode="auto">
            <a:xfrm>
              <a:off x="1225" y="3016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5" name="Line 147"/>
            <p:cNvSpPr>
              <a:spLocks noChangeShapeType="1"/>
            </p:cNvSpPr>
            <p:nvPr/>
          </p:nvSpPr>
          <p:spPr bwMode="auto">
            <a:xfrm>
              <a:off x="1225" y="3036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6" name="Line 148"/>
            <p:cNvSpPr>
              <a:spLocks noChangeShapeType="1"/>
            </p:cNvSpPr>
            <p:nvPr/>
          </p:nvSpPr>
          <p:spPr bwMode="auto">
            <a:xfrm>
              <a:off x="1225" y="3056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7" name="Line 149"/>
            <p:cNvSpPr>
              <a:spLocks noChangeShapeType="1"/>
            </p:cNvSpPr>
            <p:nvPr/>
          </p:nvSpPr>
          <p:spPr bwMode="auto">
            <a:xfrm>
              <a:off x="1225" y="3077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8" name="Line 150"/>
            <p:cNvSpPr>
              <a:spLocks noChangeShapeType="1"/>
            </p:cNvSpPr>
            <p:nvPr/>
          </p:nvSpPr>
          <p:spPr bwMode="auto">
            <a:xfrm>
              <a:off x="1225" y="3097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39" name="Line 151"/>
            <p:cNvSpPr>
              <a:spLocks noChangeShapeType="1"/>
            </p:cNvSpPr>
            <p:nvPr/>
          </p:nvSpPr>
          <p:spPr bwMode="auto">
            <a:xfrm>
              <a:off x="1225" y="3117"/>
              <a:ext cx="1" cy="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640" name="Group 152"/>
          <p:cNvGrpSpPr>
            <a:grpSpLocks/>
          </p:cNvGrpSpPr>
          <p:nvPr/>
        </p:nvGrpSpPr>
        <p:grpSpPr bwMode="auto">
          <a:xfrm>
            <a:off x="1509713" y="4953000"/>
            <a:ext cx="3290887" cy="1204913"/>
            <a:chOff x="1202" y="3344"/>
            <a:chExt cx="2073" cy="759"/>
          </a:xfrm>
        </p:grpSpPr>
        <p:grpSp>
          <p:nvGrpSpPr>
            <p:cNvPr id="63641" name="Group 153"/>
            <p:cNvGrpSpPr>
              <a:grpSpLocks/>
            </p:cNvGrpSpPr>
            <p:nvPr/>
          </p:nvGrpSpPr>
          <p:grpSpPr bwMode="auto">
            <a:xfrm>
              <a:off x="1310" y="3348"/>
              <a:ext cx="1901" cy="616"/>
              <a:chOff x="1310" y="3348"/>
              <a:chExt cx="1901" cy="616"/>
            </a:xfrm>
          </p:grpSpPr>
          <p:sp>
            <p:nvSpPr>
              <p:cNvPr id="63642" name="Freeform 154"/>
              <p:cNvSpPr>
                <a:spLocks/>
              </p:cNvSpPr>
              <p:nvPr/>
            </p:nvSpPr>
            <p:spPr bwMode="auto">
              <a:xfrm>
                <a:off x="1310" y="3348"/>
                <a:ext cx="961" cy="616"/>
              </a:xfrm>
              <a:custGeom>
                <a:avLst/>
                <a:gdLst>
                  <a:gd name="T0" fmla="*/ 12 w 961"/>
                  <a:gd name="T1" fmla="*/ 73 h 616"/>
                  <a:gd name="T2" fmla="*/ 29 w 961"/>
                  <a:gd name="T3" fmla="*/ 146 h 616"/>
                  <a:gd name="T4" fmla="*/ 41 w 961"/>
                  <a:gd name="T5" fmla="*/ 466 h 616"/>
                  <a:gd name="T6" fmla="*/ 57 w 961"/>
                  <a:gd name="T7" fmla="*/ 563 h 616"/>
                  <a:gd name="T8" fmla="*/ 73 w 961"/>
                  <a:gd name="T9" fmla="*/ 263 h 616"/>
                  <a:gd name="T10" fmla="*/ 89 w 961"/>
                  <a:gd name="T11" fmla="*/ 12 h 616"/>
                  <a:gd name="T12" fmla="*/ 102 w 961"/>
                  <a:gd name="T13" fmla="*/ 126 h 616"/>
                  <a:gd name="T14" fmla="*/ 118 w 961"/>
                  <a:gd name="T15" fmla="*/ 425 h 616"/>
                  <a:gd name="T16" fmla="*/ 134 w 961"/>
                  <a:gd name="T17" fmla="*/ 543 h 616"/>
                  <a:gd name="T18" fmla="*/ 150 w 961"/>
                  <a:gd name="T19" fmla="*/ 360 h 616"/>
                  <a:gd name="T20" fmla="*/ 162 w 961"/>
                  <a:gd name="T21" fmla="*/ 105 h 616"/>
                  <a:gd name="T22" fmla="*/ 179 w 961"/>
                  <a:gd name="T23" fmla="*/ 69 h 616"/>
                  <a:gd name="T24" fmla="*/ 195 w 961"/>
                  <a:gd name="T25" fmla="*/ 320 h 616"/>
                  <a:gd name="T26" fmla="*/ 211 w 961"/>
                  <a:gd name="T27" fmla="*/ 543 h 616"/>
                  <a:gd name="T28" fmla="*/ 223 w 961"/>
                  <a:gd name="T29" fmla="*/ 393 h 616"/>
                  <a:gd name="T30" fmla="*/ 239 w 961"/>
                  <a:gd name="T31" fmla="*/ 93 h 616"/>
                  <a:gd name="T32" fmla="*/ 256 w 961"/>
                  <a:gd name="T33" fmla="*/ 105 h 616"/>
                  <a:gd name="T34" fmla="*/ 272 w 961"/>
                  <a:gd name="T35" fmla="*/ 397 h 616"/>
                  <a:gd name="T36" fmla="*/ 284 w 961"/>
                  <a:gd name="T37" fmla="*/ 514 h 616"/>
                  <a:gd name="T38" fmla="*/ 300 w 961"/>
                  <a:gd name="T39" fmla="*/ 296 h 616"/>
                  <a:gd name="T40" fmla="*/ 316 w 961"/>
                  <a:gd name="T41" fmla="*/ 97 h 616"/>
                  <a:gd name="T42" fmla="*/ 333 w 961"/>
                  <a:gd name="T43" fmla="*/ 158 h 616"/>
                  <a:gd name="T44" fmla="*/ 345 w 961"/>
                  <a:gd name="T45" fmla="*/ 385 h 616"/>
                  <a:gd name="T46" fmla="*/ 361 w 961"/>
                  <a:gd name="T47" fmla="*/ 518 h 616"/>
                  <a:gd name="T48" fmla="*/ 377 w 961"/>
                  <a:gd name="T49" fmla="*/ 377 h 616"/>
                  <a:gd name="T50" fmla="*/ 393 w 961"/>
                  <a:gd name="T51" fmla="*/ 85 h 616"/>
                  <a:gd name="T52" fmla="*/ 406 w 961"/>
                  <a:gd name="T53" fmla="*/ 24 h 616"/>
                  <a:gd name="T54" fmla="*/ 422 w 961"/>
                  <a:gd name="T55" fmla="*/ 332 h 616"/>
                  <a:gd name="T56" fmla="*/ 438 w 961"/>
                  <a:gd name="T57" fmla="*/ 608 h 616"/>
                  <a:gd name="T58" fmla="*/ 454 w 961"/>
                  <a:gd name="T59" fmla="*/ 425 h 616"/>
                  <a:gd name="T60" fmla="*/ 466 w 961"/>
                  <a:gd name="T61" fmla="*/ 77 h 616"/>
                  <a:gd name="T62" fmla="*/ 483 w 961"/>
                  <a:gd name="T63" fmla="*/ 49 h 616"/>
                  <a:gd name="T64" fmla="*/ 499 w 961"/>
                  <a:gd name="T65" fmla="*/ 316 h 616"/>
                  <a:gd name="T66" fmla="*/ 511 w 961"/>
                  <a:gd name="T67" fmla="*/ 494 h 616"/>
                  <a:gd name="T68" fmla="*/ 527 w 961"/>
                  <a:gd name="T69" fmla="*/ 401 h 616"/>
                  <a:gd name="T70" fmla="*/ 543 w 961"/>
                  <a:gd name="T71" fmla="*/ 202 h 616"/>
                  <a:gd name="T72" fmla="*/ 560 w 961"/>
                  <a:gd name="T73" fmla="*/ 121 h 616"/>
                  <a:gd name="T74" fmla="*/ 576 w 961"/>
                  <a:gd name="T75" fmla="*/ 263 h 616"/>
                  <a:gd name="T76" fmla="*/ 588 w 961"/>
                  <a:gd name="T77" fmla="*/ 466 h 616"/>
                  <a:gd name="T78" fmla="*/ 604 w 961"/>
                  <a:gd name="T79" fmla="*/ 417 h 616"/>
                  <a:gd name="T80" fmla="*/ 620 w 961"/>
                  <a:gd name="T81" fmla="*/ 146 h 616"/>
                  <a:gd name="T82" fmla="*/ 636 w 961"/>
                  <a:gd name="T83" fmla="*/ 69 h 616"/>
                  <a:gd name="T84" fmla="*/ 649 w 961"/>
                  <a:gd name="T85" fmla="*/ 328 h 616"/>
                  <a:gd name="T86" fmla="*/ 665 w 961"/>
                  <a:gd name="T87" fmla="*/ 555 h 616"/>
                  <a:gd name="T88" fmla="*/ 681 w 961"/>
                  <a:gd name="T89" fmla="*/ 393 h 616"/>
                  <a:gd name="T90" fmla="*/ 693 w 961"/>
                  <a:gd name="T91" fmla="*/ 109 h 616"/>
                  <a:gd name="T92" fmla="*/ 709 w 961"/>
                  <a:gd name="T93" fmla="*/ 65 h 616"/>
                  <a:gd name="T94" fmla="*/ 726 w 961"/>
                  <a:gd name="T95" fmla="*/ 279 h 616"/>
                  <a:gd name="T96" fmla="*/ 742 w 961"/>
                  <a:gd name="T97" fmla="*/ 498 h 616"/>
                  <a:gd name="T98" fmla="*/ 754 w 961"/>
                  <a:gd name="T99" fmla="*/ 474 h 616"/>
                  <a:gd name="T100" fmla="*/ 770 w 961"/>
                  <a:gd name="T101" fmla="*/ 231 h 616"/>
                  <a:gd name="T102" fmla="*/ 786 w 961"/>
                  <a:gd name="T103" fmla="*/ 53 h 616"/>
                  <a:gd name="T104" fmla="*/ 803 w 961"/>
                  <a:gd name="T105" fmla="*/ 170 h 616"/>
                  <a:gd name="T106" fmla="*/ 815 w 961"/>
                  <a:gd name="T107" fmla="*/ 450 h 616"/>
                  <a:gd name="T108" fmla="*/ 831 w 961"/>
                  <a:gd name="T109" fmla="*/ 494 h 616"/>
                  <a:gd name="T110" fmla="*/ 847 w 961"/>
                  <a:gd name="T111" fmla="*/ 247 h 616"/>
                  <a:gd name="T112" fmla="*/ 863 w 961"/>
                  <a:gd name="T113" fmla="*/ 105 h 616"/>
                  <a:gd name="T114" fmla="*/ 876 w 961"/>
                  <a:gd name="T115" fmla="*/ 239 h 616"/>
                  <a:gd name="T116" fmla="*/ 892 w 961"/>
                  <a:gd name="T117" fmla="*/ 421 h 616"/>
                  <a:gd name="T118" fmla="*/ 908 w 961"/>
                  <a:gd name="T119" fmla="*/ 393 h 616"/>
                  <a:gd name="T120" fmla="*/ 924 w 961"/>
                  <a:gd name="T121" fmla="*/ 231 h 616"/>
                  <a:gd name="T122" fmla="*/ 936 w 961"/>
                  <a:gd name="T123" fmla="*/ 150 h 616"/>
                  <a:gd name="T124" fmla="*/ 953 w 961"/>
                  <a:gd name="T125" fmla="*/ 247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61" h="616">
                    <a:moveTo>
                      <a:pt x="0" y="263"/>
                    </a:moveTo>
                    <a:lnTo>
                      <a:pt x="0" y="231"/>
                    </a:lnTo>
                    <a:lnTo>
                      <a:pt x="4" y="194"/>
                    </a:lnTo>
                    <a:lnTo>
                      <a:pt x="4" y="166"/>
                    </a:lnTo>
                    <a:lnTo>
                      <a:pt x="4" y="138"/>
                    </a:lnTo>
                    <a:lnTo>
                      <a:pt x="8" y="113"/>
                    </a:lnTo>
                    <a:lnTo>
                      <a:pt x="8" y="93"/>
                    </a:lnTo>
                    <a:lnTo>
                      <a:pt x="12" y="73"/>
                    </a:lnTo>
                    <a:lnTo>
                      <a:pt x="12" y="65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21" y="65"/>
                    </a:lnTo>
                    <a:lnTo>
                      <a:pt x="21" y="77"/>
                    </a:lnTo>
                    <a:lnTo>
                      <a:pt x="25" y="97"/>
                    </a:lnTo>
                    <a:lnTo>
                      <a:pt x="25" y="117"/>
                    </a:lnTo>
                    <a:lnTo>
                      <a:pt x="29" y="146"/>
                    </a:lnTo>
                    <a:lnTo>
                      <a:pt x="29" y="182"/>
                    </a:lnTo>
                    <a:lnTo>
                      <a:pt x="33" y="219"/>
                    </a:lnTo>
                    <a:lnTo>
                      <a:pt x="33" y="259"/>
                    </a:lnTo>
                    <a:lnTo>
                      <a:pt x="33" y="300"/>
                    </a:lnTo>
                    <a:lnTo>
                      <a:pt x="37" y="340"/>
                    </a:lnTo>
                    <a:lnTo>
                      <a:pt x="37" y="385"/>
                    </a:lnTo>
                    <a:lnTo>
                      <a:pt x="41" y="425"/>
                    </a:lnTo>
                    <a:lnTo>
                      <a:pt x="41" y="466"/>
                    </a:lnTo>
                    <a:lnTo>
                      <a:pt x="45" y="498"/>
                    </a:lnTo>
                    <a:lnTo>
                      <a:pt x="45" y="527"/>
                    </a:lnTo>
                    <a:lnTo>
                      <a:pt x="49" y="551"/>
                    </a:lnTo>
                    <a:lnTo>
                      <a:pt x="49" y="567"/>
                    </a:lnTo>
                    <a:lnTo>
                      <a:pt x="53" y="579"/>
                    </a:lnTo>
                    <a:lnTo>
                      <a:pt x="53" y="579"/>
                    </a:lnTo>
                    <a:lnTo>
                      <a:pt x="57" y="575"/>
                    </a:lnTo>
                    <a:lnTo>
                      <a:pt x="57" y="563"/>
                    </a:lnTo>
                    <a:lnTo>
                      <a:pt x="61" y="539"/>
                    </a:lnTo>
                    <a:lnTo>
                      <a:pt x="61" y="514"/>
                    </a:lnTo>
                    <a:lnTo>
                      <a:pt x="65" y="478"/>
                    </a:lnTo>
                    <a:lnTo>
                      <a:pt x="65" y="441"/>
                    </a:lnTo>
                    <a:lnTo>
                      <a:pt x="69" y="401"/>
                    </a:lnTo>
                    <a:lnTo>
                      <a:pt x="69" y="356"/>
                    </a:lnTo>
                    <a:lnTo>
                      <a:pt x="69" y="312"/>
                    </a:lnTo>
                    <a:lnTo>
                      <a:pt x="73" y="263"/>
                    </a:lnTo>
                    <a:lnTo>
                      <a:pt x="73" y="219"/>
                    </a:lnTo>
                    <a:lnTo>
                      <a:pt x="77" y="178"/>
                    </a:lnTo>
                    <a:lnTo>
                      <a:pt x="77" y="138"/>
                    </a:lnTo>
                    <a:lnTo>
                      <a:pt x="81" y="101"/>
                    </a:lnTo>
                    <a:lnTo>
                      <a:pt x="81" y="69"/>
                    </a:lnTo>
                    <a:lnTo>
                      <a:pt x="85" y="44"/>
                    </a:lnTo>
                    <a:lnTo>
                      <a:pt x="85" y="28"/>
                    </a:lnTo>
                    <a:lnTo>
                      <a:pt x="89" y="12"/>
                    </a:lnTo>
                    <a:lnTo>
                      <a:pt x="89" y="4"/>
                    </a:lnTo>
                    <a:lnTo>
                      <a:pt x="94" y="4"/>
                    </a:lnTo>
                    <a:lnTo>
                      <a:pt x="94" y="12"/>
                    </a:lnTo>
                    <a:lnTo>
                      <a:pt x="98" y="24"/>
                    </a:lnTo>
                    <a:lnTo>
                      <a:pt x="98" y="40"/>
                    </a:lnTo>
                    <a:lnTo>
                      <a:pt x="98" y="65"/>
                    </a:lnTo>
                    <a:lnTo>
                      <a:pt x="102" y="93"/>
                    </a:lnTo>
                    <a:lnTo>
                      <a:pt x="102" y="126"/>
                    </a:lnTo>
                    <a:lnTo>
                      <a:pt x="106" y="162"/>
                    </a:lnTo>
                    <a:lnTo>
                      <a:pt x="106" y="198"/>
                    </a:lnTo>
                    <a:lnTo>
                      <a:pt x="110" y="235"/>
                    </a:lnTo>
                    <a:lnTo>
                      <a:pt x="110" y="275"/>
                    </a:lnTo>
                    <a:lnTo>
                      <a:pt x="114" y="316"/>
                    </a:lnTo>
                    <a:lnTo>
                      <a:pt x="114" y="356"/>
                    </a:lnTo>
                    <a:lnTo>
                      <a:pt x="118" y="393"/>
                    </a:lnTo>
                    <a:lnTo>
                      <a:pt x="118" y="425"/>
                    </a:lnTo>
                    <a:lnTo>
                      <a:pt x="122" y="458"/>
                    </a:lnTo>
                    <a:lnTo>
                      <a:pt x="122" y="486"/>
                    </a:lnTo>
                    <a:lnTo>
                      <a:pt x="126" y="506"/>
                    </a:lnTo>
                    <a:lnTo>
                      <a:pt x="126" y="523"/>
                    </a:lnTo>
                    <a:lnTo>
                      <a:pt x="126" y="535"/>
                    </a:lnTo>
                    <a:lnTo>
                      <a:pt x="130" y="543"/>
                    </a:lnTo>
                    <a:lnTo>
                      <a:pt x="130" y="547"/>
                    </a:lnTo>
                    <a:lnTo>
                      <a:pt x="134" y="543"/>
                    </a:lnTo>
                    <a:lnTo>
                      <a:pt x="134" y="531"/>
                    </a:lnTo>
                    <a:lnTo>
                      <a:pt x="138" y="518"/>
                    </a:lnTo>
                    <a:lnTo>
                      <a:pt x="138" y="502"/>
                    </a:lnTo>
                    <a:lnTo>
                      <a:pt x="142" y="478"/>
                    </a:lnTo>
                    <a:lnTo>
                      <a:pt x="142" y="454"/>
                    </a:lnTo>
                    <a:lnTo>
                      <a:pt x="146" y="425"/>
                    </a:lnTo>
                    <a:lnTo>
                      <a:pt x="146" y="393"/>
                    </a:lnTo>
                    <a:lnTo>
                      <a:pt x="150" y="360"/>
                    </a:lnTo>
                    <a:lnTo>
                      <a:pt x="150" y="324"/>
                    </a:lnTo>
                    <a:lnTo>
                      <a:pt x="154" y="292"/>
                    </a:lnTo>
                    <a:lnTo>
                      <a:pt x="154" y="255"/>
                    </a:lnTo>
                    <a:lnTo>
                      <a:pt x="154" y="219"/>
                    </a:lnTo>
                    <a:lnTo>
                      <a:pt x="158" y="190"/>
                    </a:lnTo>
                    <a:lnTo>
                      <a:pt x="158" y="158"/>
                    </a:lnTo>
                    <a:lnTo>
                      <a:pt x="162" y="130"/>
                    </a:lnTo>
                    <a:lnTo>
                      <a:pt x="162" y="105"/>
                    </a:lnTo>
                    <a:lnTo>
                      <a:pt x="166" y="85"/>
                    </a:lnTo>
                    <a:lnTo>
                      <a:pt x="166" y="69"/>
                    </a:lnTo>
                    <a:lnTo>
                      <a:pt x="171" y="57"/>
                    </a:lnTo>
                    <a:lnTo>
                      <a:pt x="171" y="49"/>
                    </a:lnTo>
                    <a:lnTo>
                      <a:pt x="175" y="49"/>
                    </a:lnTo>
                    <a:lnTo>
                      <a:pt x="175" y="49"/>
                    </a:lnTo>
                    <a:lnTo>
                      <a:pt x="179" y="57"/>
                    </a:lnTo>
                    <a:lnTo>
                      <a:pt x="179" y="69"/>
                    </a:lnTo>
                    <a:lnTo>
                      <a:pt x="183" y="89"/>
                    </a:lnTo>
                    <a:lnTo>
                      <a:pt x="183" y="113"/>
                    </a:lnTo>
                    <a:lnTo>
                      <a:pt x="187" y="138"/>
                    </a:lnTo>
                    <a:lnTo>
                      <a:pt x="187" y="170"/>
                    </a:lnTo>
                    <a:lnTo>
                      <a:pt x="187" y="202"/>
                    </a:lnTo>
                    <a:lnTo>
                      <a:pt x="191" y="243"/>
                    </a:lnTo>
                    <a:lnTo>
                      <a:pt x="191" y="279"/>
                    </a:lnTo>
                    <a:lnTo>
                      <a:pt x="195" y="320"/>
                    </a:lnTo>
                    <a:lnTo>
                      <a:pt x="195" y="360"/>
                    </a:lnTo>
                    <a:lnTo>
                      <a:pt x="199" y="397"/>
                    </a:lnTo>
                    <a:lnTo>
                      <a:pt x="199" y="433"/>
                    </a:lnTo>
                    <a:lnTo>
                      <a:pt x="203" y="466"/>
                    </a:lnTo>
                    <a:lnTo>
                      <a:pt x="203" y="494"/>
                    </a:lnTo>
                    <a:lnTo>
                      <a:pt x="207" y="518"/>
                    </a:lnTo>
                    <a:lnTo>
                      <a:pt x="207" y="535"/>
                    </a:lnTo>
                    <a:lnTo>
                      <a:pt x="211" y="543"/>
                    </a:lnTo>
                    <a:lnTo>
                      <a:pt x="211" y="551"/>
                    </a:lnTo>
                    <a:lnTo>
                      <a:pt x="215" y="547"/>
                    </a:lnTo>
                    <a:lnTo>
                      <a:pt x="215" y="535"/>
                    </a:lnTo>
                    <a:lnTo>
                      <a:pt x="215" y="518"/>
                    </a:lnTo>
                    <a:lnTo>
                      <a:pt x="219" y="494"/>
                    </a:lnTo>
                    <a:lnTo>
                      <a:pt x="219" y="466"/>
                    </a:lnTo>
                    <a:lnTo>
                      <a:pt x="223" y="433"/>
                    </a:lnTo>
                    <a:lnTo>
                      <a:pt x="223" y="393"/>
                    </a:lnTo>
                    <a:lnTo>
                      <a:pt x="227" y="356"/>
                    </a:lnTo>
                    <a:lnTo>
                      <a:pt x="227" y="312"/>
                    </a:lnTo>
                    <a:lnTo>
                      <a:pt x="231" y="271"/>
                    </a:lnTo>
                    <a:lnTo>
                      <a:pt x="231" y="231"/>
                    </a:lnTo>
                    <a:lnTo>
                      <a:pt x="235" y="190"/>
                    </a:lnTo>
                    <a:lnTo>
                      <a:pt x="235" y="154"/>
                    </a:lnTo>
                    <a:lnTo>
                      <a:pt x="239" y="121"/>
                    </a:lnTo>
                    <a:lnTo>
                      <a:pt x="239" y="93"/>
                    </a:lnTo>
                    <a:lnTo>
                      <a:pt x="243" y="73"/>
                    </a:lnTo>
                    <a:lnTo>
                      <a:pt x="243" y="57"/>
                    </a:lnTo>
                    <a:lnTo>
                      <a:pt x="243" y="49"/>
                    </a:lnTo>
                    <a:lnTo>
                      <a:pt x="248" y="44"/>
                    </a:lnTo>
                    <a:lnTo>
                      <a:pt x="248" y="53"/>
                    </a:lnTo>
                    <a:lnTo>
                      <a:pt x="252" y="61"/>
                    </a:lnTo>
                    <a:lnTo>
                      <a:pt x="252" y="81"/>
                    </a:lnTo>
                    <a:lnTo>
                      <a:pt x="256" y="105"/>
                    </a:lnTo>
                    <a:lnTo>
                      <a:pt x="256" y="134"/>
                    </a:lnTo>
                    <a:lnTo>
                      <a:pt x="260" y="166"/>
                    </a:lnTo>
                    <a:lnTo>
                      <a:pt x="260" y="202"/>
                    </a:lnTo>
                    <a:lnTo>
                      <a:pt x="264" y="239"/>
                    </a:lnTo>
                    <a:lnTo>
                      <a:pt x="264" y="279"/>
                    </a:lnTo>
                    <a:lnTo>
                      <a:pt x="268" y="320"/>
                    </a:lnTo>
                    <a:lnTo>
                      <a:pt x="268" y="360"/>
                    </a:lnTo>
                    <a:lnTo>
                      <a:pt x="272" y="397"/>
                    </a:lnTo>
                    <a:lnTo>
                      <a:pt x="272" y="429"/>
                    </a:lnTo>
                    <a:lnTo>
                      <a:pt x="272" y="458"/>
                    </a:lnTo>
                    <a:lnTo>
                      <a:pt x="276" y="482"/>
                    </a:lnTo>
                    <a:lnTo>
                      <a:pt x="276" y="502"/>
                    </a:lnTo>
                    <a:lnTo>
                      <a:pt x="280" y="514"/>
                    </a:lnTo>
                    <a:lnTo>
                      <a:pt x="280" y="518"/>
                    </a:lnTo>
                    <a:lnTo>
                      <a:pt x="284" y="518"/>
                    </a:lnTo>
                    <a:lnTo>
                      <a:pt x="284" y="514"/>
                    </a:lnTo>
                    <a:lnTo>
                      <a:pt x="288" y="498"/>
                    </a:lnTo>
                    <a:lnTo>
                      <a:pt x="288" y="478"/>
                    </a:lnTo>
                    <a:lnTo>
                      <a:pt x="292" y="454"/>
                    </a:lnTo>
                    <a:lnTo>
                      <a:pt x="292" y="429"/>
                    </a:lnTo>
                    <a:lnTo>
                      <a:pt x="296" y="397"/>
                    </a:lnTo>
                    <a:lnTo>
                      <a:pt x="296" y="365"/>
                    </a:lnTo>
                    <a:lnTo>
                      <a:pt x="300" y="328"/>
                    </a:lnTo>
                    <a:lnTo>
                      <a:pt x="300" y="296"/>
                    </a:lnTo>
                    <a:lnTo>
                      <a:pt x="300" y="259"/>
                    </a:lnTo>
                    <a:lnTo>
                      <a:pt x="304" y="227"/>
                    </a:lnTo>
                    <a:lnTo>
                      <a:pt x="308" y="194"/>
                    </a:lnTo>
                    <a:lnTo>
                      <a:pt x="308" y="170"/>
                    </a:lnTo>
                    <a:lnTo>
                      <a:pt x="308" y="146"/>
                    </a:lnTo>
                    <a:lnTo>
                      <a:pt x="312" y="126"/>
                    </a:lnTo>
                    <a:lnTo>
                      <a:pt x="312" y="109"/>
                    </a:lnTo>
                    <a:lnTo>
                      <a:pt x="316" y="97"/>
                    </a:lnTo>
                    <a:lnTo>
                      <a:pt x="316" y="89"/>
                    </a:lnTo>
                    <a:lnTo>
                      <a:pt x="320" y="85"/>
                    </a:lnTo>
                    <a:lnTo>
                      <a:pt x="320" y="89"/>
                    </a:lnTo>
                    <a:lnTo>
                      <a:pt x="324" y="93"/>
                    </a:lnTo>
                    <a:lnTo>
                      <a:pt x="324" y="105"/>
                    </a:lnTo>
                    <a:lnTo>
                      <a:pt x="329" y="117"/>
                    </a:lnTo>
                    <a:lnTo>
                      <a:pt x="329" y="138"/>
                    </a:lnTo>
                    <a:lnTo>
                      <a:pt x="333" y="158"/>
                    </a:lnTo>
                    <a:lnTo>
                      <a:pt x="333" y="182"/>
                    </a:lnTo>
                    <a:lnTo>
                      <a:pt x="337" y="207"/>
                    </a:lnTo>
                    <a:lnTo>
                      <a:pt x="337" y="235"/>
                    </a:lnTo>
                    <a:lnTo>
                      <a:pt x="341" y="263"/>
                    </a:lnTo>
                    <a:lnTo>
                      <a:pt x="341" y="296"/>
                    </a:lnTo>
                    <a:lnTo>
                      <a:pt x="341" y="324"/>
                    </a:lnTo>
                    <a:lnTo>
                      <a:pt x="345" y="356"/>
                    </a:lnTo>
                    <a:lnTo>
                      <a:pt x="345" y="385"/>
                    </a:lnTo>
                    <a:lnTo>
                      <a:pt x="349" y="409"/>
                    </a:lnTo>
                    <a:lnTo>
                      <a:pt x="349" y="437"/>
                    </a:lnTo>
                    <a:lnTo>
                      <a:pt x="353" y="458"/>
                    </a:lnTo>
                    <a:lnTo>
                      <a:pt x="353" y="478"/>
                    </a:lnTo>
                    <a:lnTo>
                      <a:pt x="357" y="494"/>
                    </a:lnTo>
                    <a:lnTo>
                      <a:pt x="357" y="506"/>
                    </a:lnTo>
                    <a:lnTo>
                      <a:pt x="361" y="514"/>
                    </a:lnTo>
                    <a:lnTo>
                      <a:pt x="361" y="518"/>
                    </a:lnTo>
                    <a:lnTo>
                      <a:pt x="365" y="518"/>
                    </a:lnTo>
                    <a:lnTo>
                      <a:pt x="365" y="510"/>
                    </a:lnTo>
                    <a:lnTo>
                      <a:pt x="369" y="498"/>
                    </a:lnTo>
                    <a:lnTo>
                      <a:pt x="369" y="486"/>
                    </a:lnTo>
                    <a:lnTo>
                      <a:pt x="369" y="462"/>
                    </a:lnTo>
                    <a:lnTo>
                      <a:pt x="373" y="437"/>
                    </a:lnTo>
                    <a:lnTo>
                      <a:pt x="373" y="409"/>
                    </a:lnTo>
                    <a:lnTo>
                      <a:pt x="377" y="377"/>
                    </a:lnTo>
                    <a:lnTo>
                      <a:pt x="377" y="340"/>
                    </a:lnTo>
                    <a:lnTo>
                      <a:pt x="381" y="304"/>
                    </a:lnTo>
                    <a:lnTo>
                      <a:pt x="381" y="263"/>
                    </a:lnTo>
                    <a:lnTo>
                      <a:pt x="385" y="227"/>
                    </a:lnTo>
                    <a:lnTo>
                      <a:pt x="385" y="186"/>
                    </a:lnTo>
                    <a:lnTo>
                      <a:pt x="389" y="150"/>
                    </a:lnTo>
                    <a:lnTo>
                      <a:pt x="389" y="117"/>
                    </a:lnTo>
                    <a:lnTo>
                      <a:pt x="393" y="85"/>
                    </a:lnTo>
                    <a:lnTo>
                      <a:pt x="393" y="57"/>
                    </a:lnTo>
                    <a:lnTo>
                      <a:pt x="397" y="36"/>
                    </a:lnTo>
                    <a:lnTo>
                      <a:pt x="397" y="16"/>
                    </a:lnTo>
                    <a:lnTo>
                      <a:pt x="397" y="4"/>
                    </a:lnTo>
                    <a:lnTo>
                      <a:pt x="401" y="0"/>
                    </a:lnTo>
                    <a:lnTo>
                      <a:pt x="401" y="0"/>
                    </a:lnTo>
                    <a:lnTo>
                      <a:pt x="406" y="8"/>
                    </a:lnTo>
                    <a:lnTo>
                      <a:pt x="406" y="24"/>
                    </a:lnTo>
                    <a:lnTo>
                      <a:pt x="410" y="44"/>
                    </a:lnTo>
                    <a:lnTo>
                      <a:pt x="410" y="73"/>
                    </a:lnTo>
                    <a:lnTo>
                      <a:pt x="414" y="105"/>
                    </a:lnTo>
                    <a:lnTo>
                      <a:pt x="414" y="146"/>
                    </a:lnTo>
                    <a:lnTo>
                      <a:pt x="418" y="186"/>
                    </a:lnTo>
                    <a:lnTo>
                      <a:pt x="418" y="235"/>
                    </a:lnTo>
                    <a:lnTo>
                      <a:pt x="422" y="279"/>
                    </a:lnTo>
                    <a:lnTo>
                      <a:pt x="422" y="332"/>
                    </a:lnTo>
                    <a:lnTo>
                      <a:pt x="426" y="381"/>
                    </a:lnTo>
                    <a:lnTo>
                      <a:pt x="426" y="429"/>
                    </a:lnTo>
                    <a:lnTo>
                      <a:pt x="426" y="474"/>
                    </a:lnTo>
                    <a:lnTo>
                      <a:pt x="430" y="514"/>
                    </a:lnTo>
                    <a:lnTo>
                      <a:pt x="430" y="551"/>
                    </a:lnTo>
                    <a:lnTo>
                      <a:pt x="434" y="575"/>
                    </a:lnTo>
                    <a:lnTo>
                      <a:pt x="434" y="595"/>
                    </a:lnTo>
                    <a:lnTo>
                      <a:pt x="438" y="608"/>
                    </a:lnTo>
                    <a:lnTo>
                      <a:pt x="438" y="616"/>
                    </a:lnTo>
                    <a:lnTo>
                      <a:pt x="442" y="608"/>
                    </a:lnTo>
                    <a:lnTo>
                      <a:pt x="442" y="595"/>
                    </a:lnTo>
                    <a:lnTo>
                      <a:pt x="446" y="575"/>
                    </a:lnTo>
                    <a:lnTo>
                      <a:pt x="446" y="547"/>
                    </a:lnTo>
                    <a:lnTo>
                      <a:pt x="450" y="510"/>
                    </a:lnTo>
                    <a:lnTo>
                      <a:pt x="450" y="470"/>
                    </a:lnTo>
                    <a:lnTo>
                      <a:pt x="454" y="425"/>
                    </a:lnTo>
                    <a:lnTo>
                      <a:pt x="454" y="377"/>
                    </a:lnTo>
                    <a:lnTo>
                      <a:pt x="454" y="328"/>
                    </a:lnTo>
                    <a:lnTo>
                      <a:pt x="458" y="279"/>
                    </a:lnTo>
                    <a:lnTo>
                      <a:pt x="458" y="235"/>
                    </a:lnTo>
                    <a:lnTo>
                      <a:pt x="462" y="186"/>
                    </a:lnTo>
                    <a:lnTo>
                      <a:pt x="462" y="146"/>
                    </a:lnTo>
                    <a:lnTo>
                      <a:pt x="466" y="109"/>
                    </a:lnTo>
                    <a:lnTo>
                      <a:pt x="466" y="77"/>
                    </a:lnTo>
                    <a:lnTo>
                      <a:pt x="470" y="53"/>
                    </a:lnTo>
                    <a:lnTo>
                      <a:pt x="470" y="32"/>
                    </a:lnTo>
                    <a:lnTo>
                      <a:pt x="474" y="16"/>
                    </a:lnTo>
                    <a:lnTo>
                      <a:pt x="474" y="12"/>
                    </a:lnTo>
                    <a:lnTo>
                      <a:pt x="478" y="12"/>
                    </a:lnTo>
                    <a:lnTo>
                      <a:pt x="478" y="16"/>
                    </a:lnTo>
                    <a:lnTo>
                      <a:pt x="483" y="32"/>
                    </a:lnTo>
                    <a:lnTo>
                      <a:pt x="483" y="49"/>
                    </a:lnTo>
                    <a:lnTo>
                      <a:pt x="483" y="73"/>
                    </a:lnTo>
                    <a:lnTo>
                      <a:pt x="487" y="101"/>
                    </a:lnTo>
                    <a:lnTo>
                      <a:pt x="487" y="134"/>
                    </a:lnTo>
                    <a:lnTo>
                      <a:pt x="491" y="166"/>
                    </a:lnTo>
                    <a:lnTo>
                      <a:pt x="491" y="202"/>
                    </a:lnTo>
                    <a:lnTo>
                      <a:pt x="495" y="239"/>
                    </a:lnTo>
                    <a:lnTo>
                      <a:pt x="495" y="275"/>
                    </a:lnTo>
                    <a:lnTo>
                      <a:pt x="499" y="316"/>
                    </a:lnTo>
                    <a:lnTo>
                      <a:pt x="499" y="348"/>
                    </a:lnTo>
                    <a:lnTo>
                      <a:pt x="503" y="381"/>
                    </a:lnTo>
                    <a:lnTo>
                      <a:pt x="503" y="409"/>
                    </a:lnTo>
                    <a:lnTo>
                      <a:pt x="507" y="437"/>
                    </a:lnTo>
                    <a:lnTo>
                      <a:pt x="507" y="458"/>
                    </a:lnTo>
                    <a:lnTo>
                      <a:pt x="511" y="474"/>
                    </a:lnTo>
                    <a:lnTo>
                      <a:pt x="511" y="486"/>
                    </a:lnTo>
                    <a:lnTo>
                      <a:pt x="511" y="494"/>
                    </a:lnTo>
                    <a:lnTo>
                      <a:pt x="515" y="494"/>
                    </a:lnTo>
                    <a:lnTo>
                      <a:pt x="515" y="494"/>
                    </a:lnTo>
                    <a:lnTo>
                      <a:pt x="519" y="486"/>
                    </a:lnTo>
                    <a:lnTo>
                      <a:pt x="519" y="478"/>
                    </a:lnTo>
                    <a:lnTo>
                      <a:pt x="523" y="462"/>
                    </a:lnTo>
                    <a:lnTo>
                      <a:pt x="523" y="446"/>
                    </a:lnTo>
                    <a:lnTo>
                      <a:pt x="527" y="425"/>
                    </a:lnTo>
                    <a:lnTo>
                      <a:pt x="527" y="401"/>
                    </a:lnTo>
                    <a:lnTo>
                      <a:pt x="531" y="377"/>
                    </a:lnTo>
                    <a:lnTo>
                      <a:pt x="531" y="352"/>
                    </a:lnTo>
                    <a:lnTo>
                      <a:pt x="535" y="328"/>
                    </a:lnTo>
                    <a:lnTo>
                      <a:pt x="535" y="300"/>
                    </a:lnTo>
                    <a:lnTo>
                      <a:pt x="539" y="275"/>
                    </a:lnTo>
                    <a:lnTo>
                      <a:pt x="539" y="251"/>
                    </a:lnTo>
                    <a:lnTo>
                      <a:pt x="543" y="227"/>
                    </a:lnTo>
                    <a:lnTo>
                      <a:pt x="543" y="202"/>
                    </a:lnTo>
                    <a:lnTo>
                      <a:pt x="543" y="182"/>
                    </a:lnTo>
                    <a:lnTo>
                      <a:pt x="547" y="166"/>
                    </a:lnTo>
                    <a:lnTo>
                      <a:pt x="547" y="150"/>
                    </a:lnTo>
                    <a:lnTo>
                      <a:pt x="551" y="138"/>
                    </a:lnTo>
                    <a:lnTo>
                      <a:pt x="551" y="130"/>
                    </a:lnTo>
                    <a:lnTo>
                      <a:pt x="555" y="126"/>
                    </a:lnTo>
                    <a:lnTo>
                      <a:pt x="555" y="121"/>
                    </a:lnTo>
                    <a:lnTo>
                      <a:pt x="560" y="121"/>
                    </a:lnTo>
                    <a:lnTo>
                      <a:pt x="560" y="130"/>
                    </a:lnTo>
                    <a:lnTo>
                      <a:pt x="564" y="138"/>
                    </a:lnTo>
                    <a:lnTo>
                      <a:pt x="564" y="150"/>
                    </a:lnTo>
                    <a:lnTo>
                      <a:pt x="568" y="170"/>
                    </a:lnTo>
                    <a:lnTo>
                      <a:pt x="568" y="186"/>
                    </a:lnTo>
                    <a:lnTo>
                      <a:pt x="572" y="211"/>
                    </a:lnTo>
                    <a:lnTo>
                      <a:pt x="572" y="235"/>
                    </a:lnTo>
                    <a:lnTo>
                      <a:pt x="576" y="263"/>
                    </a:lnTo>
                    <a:lnTo>
                      <a:pt x="576" y="292"/>
                    </a:lnTo>
                    <a:lnTo>
                      <a:pt x="580" y="320"/>
                    </a:lnTo>
                    <a:lnTo>
                      <a:pt x="580" y="348"/>
                    </a:lnTo>
                    <a:lnTo>
                      <a:pt x="580" y="377"/>
                    </a:lnTo>
                    <a:lnTo>
                      <a:pt x="584" y="405"/>
                    </a:lnTo>
                    <a:lnTo>
                      <a:pt x="584" y="429"/>
                    </a:lnTo>
                    <a:lnTo>
                      <a:pt x="588" y="450"/>
                    </a:lnTo>
                    <a:lnTo>
                      <a:pt x="588" y="466"/>
                    </a:lnTo>
                    <a:lnTo>
                      <a:pt x="592" y="482"/>
                    </a:lnTo>
                    <a:lnTo>
                      <a:pt x="592" y="490"/>
                    </a:lnTo>
                    <a:lnTo>
                      <a:pt x="596" y="490"/>
                    </a:lnTo>
                    <a:lnTo>
                      <a:pt x="596" y="486"/>
                    </a:lnTo>
                    <a:lnTo>
                      <a:pt x="600" y="478"/>
                    </a:lnTo>
                    <a:lnTo>
                      <a:pt x="600" y="462"/>
                    </a:lnTo>
                    <a:lnTo>
                      <a:pt x="604" y="441"/>
                    </a:lnTo>
                    <a:lnTo>
                      <a:pt x="604" y="417"/>
                    </a:lnTo>
                    <a:lnTo>
                      <a:pt x="608" y="389"/>
                    </a:lnTo>
                    <a:lnTo>
                      <a:pt x="608" y="356"/>
                    </a:lnTo>
                    <a:lnTo>
                      <a:pt x="608" y="320"/>
                    </a:lnTo>
                    <a:lnTo>
                      <a:pt x="612" y="284"/>
                    </a:lnTo>
                    <a:lnTo>
                      <a:pt x="612" y="251"/>
                    </a:lnTo>
                    <a:lnTo>
                      <a:pt x="616" y="215"/>
                    </a:lnTo>
                    <a:lnTo>
                      <a:pt x="616" y="178"/>
                    </a:lnTo>
                    <a:lnTo>
                      <a:pt x="620" y="146"/>
                    </a:lnTo>
                    <a:lnTo>
                      <a:pt x="620" y="117"/>
                    </a:lnTo>
                    <a:lnTo>
                      <a:pt x="624" y="93"/>
                    </a:lnTo>
                    <a:lnTo>
                      <a:pt x="624" y="73"/>
                    </a:lnTo>
                    <a:lnTo>
                      <a:pt x="628" y="61"/>
                    </a:lnTo>
                    <a:lnTo>
                      <a:pt x="628" y="53"/>
                    </a:lnTo>
                    <a:lnTo>
                      <a:pt x="632" y="53"/>
                    </a:lnTo>
                    <a:lnTo>
                      <a:pt x="632" y="57"/>
                    </a:lnTo>
                    <a:lnTo>
                      <a:pt x="636" y="69"/>
                    </a:lnTo>
                    <a:lnTo>
                      <a:pt x="636" y="85"/>
                    </a:lnTo>
                    <a:lnTo>
                      <a:pt x="636" y="109"/>
                    </a:lnTo>
                    <a:lnTo>
                      <a:pt x="641" y="138"/>
                    </a:lnTo>
                    <a:lnTo>
                      <a:pt x="641" y="174"/>
                    </a:lnTo>
                    <a:lnTo>
                      <a:pt x="645" y="207"/>
                    </a:lnTo>
                    <a:lnTo>
                      <a:pt x="645" y="247"/>
                    </a:lnTo>
                    <a:lnTo>
                      <a:pt x="649" y="288"/>
                    </a:lnTo>
                    <a:lnTo>
                      <a:pt x="649" y="328"/>
                    </a:lnTo>
                    <a:lnTo>
                      <a:pt x="653" y="373"/>
                    </a:lnTo>
                    <a:lnTo>
                      <a:pt x="653" y="409"/>
                    </a:lnTo>
                    <a:lnTo>
                      <a:pt x="657" y="446"/>
                    </a:lnTo>
                    <a:lnTo>
                      <a:pt x="657" y="478"/>
                    </a:lnTo>
                    <a:lnTo>
                      <a:pt x="661" y="506"/>
                    </a:lnTo>
                    <a:lnTo>
                      <a:pt x="661" y="527"/>
                    </a:lnTo>
                    <a:lnTo>
                      <a:pt x="665" y="543"/>
                    </a:lnTo>
                    <a:lnTo>
                      <a:pt x="665" y="555"/>
                    </a:lnTo>
                    <a:lnTo>
                      <a:pt x="665" y="555"/>
                    </a:lnTo>
                    <a:lnTo>
                      <a:pt x="669" y="551"/>
                    </a:lnTo>
                    <a:lnTo>
                      <a:pt x="669" y="535"/>
                    </a:lnTo>
                    <a:lnTo>
                      <a:pt x="673" y="518"/>
                    </a:lnTo>
                    <a:lnTo>
                      <a:pt x="673" y="494"/>
                    </a:lnTo>
                    <a:lnTo>
                      <a:pt x="677" y="462"/>
                    </a:lnTo>
                    <a:lnTo>
                      <a:pt x="677" y="429"/>
                    </a:lnTo>
                    <a:lnTo>
                      <a:pt x="681" y="393"/>
                    </a:lnTo>
                    <a:lnTo>
                      <a:pt x="681" y="356"/>
                    </a:lnTo>
                    <a:lnTo>
                      <a:pt x="685" y="316"/>
                    </a:lnTo>
                    <a:lnTo>
                      <a:pt x="685" y="275"/>
                    </a:lnTo>
                    <a:lnTo>
                      <a:pt x="689" y="239"/>
                    </a:lnTo>
                    <a:lnTo>
                      <a:pt x="689" y="198"/>
                    </a:lnTo>
                    <a:lnTo>
                      <a:pt x="693" y="166"/>
                    </a:lnTo>
                    <a:lnTo>
                      <a:pt x="693" y="134"/>
                    </a:lnTo>
                    <a:lnTo>
                      <a:pt x="693" y="109"/>
                    </a:lnTo>
                    <a:lnTo>
                      <a:pt x="697" y="85"/>
                    </a:lnTo>
                    <a:lnTo>
                      <a:pt x="697" y="65"/>
                    </a:lnTo>
                    <a:lnTo>
                      <a:pt x="701" y="53"/>
                    </a:lnTo>
                    <a:lnTo>
                      <a:pt x="701" y="44"/>
                    </a:lnTo>
                    <a:lnTo>
                      <a:pt x="705" y="44"/>
                    </a:lnTo>
                    <a:lnTo>
                      <a:pt x="705" y="44"/>
                    </a:lnTo>
                    <a:lnTo>
                      <a:pt x="709" y="53"/>
                    </a:lnTo>
                    <a:lnTo>
                      <a:pt x="709" y="65"/>
                    </a:lnTo>
                    <a:lnTo>
                      <a:pt x="713" y="81"/>
                    </a:lnTo>
                    <a:lnTo>
                      <a:pt x="713" y="105"/>
                    </a:lnTo>
                    <a:lnTo>
                      <a:pt x="718" y="126"/>
                    </a:lnTo>
                    <a:lnTo>
                      <a:pt x="718" y="154"/>
                    </a:lnTo>
                    <a:lnTo>
                      <a:pt x="722" y="182"/>
                    </a:lnTo>
                    <a:lnTo>
                      <a:pt x="722" y="215"/>
                    </a:lnTo>
                    <a:lnTo>
                      <a:pt x="726" y="247"/>
                    </a:lnTo>
                    <a:lnTo>
                      <a:pt x="726" y="279"/>
                    </a:lnTo>
                    <a:lnTo>
                      <a:pt x="726" y="312"/>
                    </a:lnTo>
                    <a:lnTo>
                      <a:pt x="730" y="344"/>
                    </a:lnTo>
                    <a:lnTo>
                      <a:pt x="730" y="377"/>
                    </a:lnTo>
                    <a:lnTo>
                      <a:pt x="734" y="405"/>
                    </a:lnTo>
                    <a:lnTo>
                      <a:pt x="734" y="433"/>
                    </a:lnTo>
                    <a:lnTo>
                      <a:pt x="738" y="458"/>
                    </a:lnTo>
                    <a:lnTo>
                      <a:pt x="738" y="478"/>
                    </a:lnTo>
                    <a:lnTo>
                      <a:pt x="742" y="498"/>
                    </a:lnTo>
                    <a:lnTo>
                      <a:pt x="742" y="510"/>
                    </a:lnTo>
                    <a:lnTo>
                      <a:pt x="746" y="518"/>
                    </a:lnTo>
                    <a:lnTo>
                      <a:pt x="746" y="523"/>
                    </a:lnTo>
                    <a:lnTo>
                      <a:pt x="750" y="523"/>
                    </a:lnTo>
                    <a:lnTo>
                      <a:pt x="750" y="518"/>
                    </a:lnTo>
                    <a:lnTo>
                      <a:pt x="754" y="506"/>
                    </a:lnTo>
                    <a:lnTo>
                      <a:pt x="754" y="494"/>
                    </a:lnTo>
                    <a:lnTo>
                      <a:pt x="754" y="474"/>
                    </a:lnTo>
                    <a:lnTo>
                      <a:pt x="758" y="450"/>
                    </a:lnTo>
                    <a:lnTo>
                      <a:pt x="758" y="425"/>
                    </a:lnTo>
                    <a:lnTo>
                      <a:pt x="762" y="397"/>
                    </a:lnTo>
                    <a:lnTo>
                      <a:pt x="762" y="365"/>
                    </a:lnTo>
                    <a:lnTo>
                      <a:pt x="766" y="332"/>
                    </a:lnTo>
                    <a:lnTo>
                      <a:pt x="766" y="300"/>
                    </a:lnTo>
                    <a:lnTo>
                      <a:pt x="770" y="263"/>
                    </a:lnTo>
                    <a:lnTo>
                      <a:pt x="770" y="231"/>
                    </a:lnTo>
                    <a:lnTo>
                      <a:pt x="774" y="198"/>
                    </a:lnTo>
                    <a:lnTo>
                      <a:pt x="774" y="166"/>
                    </a:lnTo>
                    <a:lnTo>
                      <a:pt x="778" y="138"/>
                    </a:lnTo>
                    <a:lnTo>
                      <a:pt x="778" y="113"/>
                    </a:lnTo>
                    <a:lnTo>
                      <a:pt x="782" y="89"/>
                    </a:lnTo>
                    <a:lnTo>
                      <a:pt x="782" y="73"/>
                    </a:lnTo>
                    <a:lnTo>
                      <a:pt x="782" y="61"/>
                    </a:lnTo>
                    <a:lnTo>
                      <a:pt x="786" y="53"/>
                    </a:lnTo>
                    <a:lnTo>
                      <a:pt x="786" y="49"/>
                    </a:lnTo>
                    <a:lnTo>
                      <a:pt x="790" y="53"/>
                    </a:lnTo>
                    <a:lnTo>
                      <a:pt x="790" y="57"/>
                    </a:lnTo>
                    <a:lnTo>
                      <a:pt x="795" y="73"/>
                    </a:lnTo>
                    <a:lnTo>
                      <a:pt x="795" y="89"/>
                    </a:lnTo>
                    <a:lnTo>
                      <a:pt x="799" y="113"/>
                    </a:lnTo>
                    <a:lnTo>
                      <a:pt x="799" y="138"/>
                    </a:lnTo>
                    <a:lnTo>
                      <a:pt x="803" y="170"/>
                    </a:lnTo>
                    <a:lnTo>
                      <a:pt x="803" y="202"/>
                    </a:lnTo>
                    <a:lnTo>
                      <a:pt x="807" y="239"/>
                    </a:lnTo>
                    <a:lnTo>
                      <a:pt x="807" y="275"/>
                    </a:lnTo>
                    <a:lnTo>
                      <a:pt x="811" y="316"/>
                    </a:lnTo>
                    <a:lnTo>
                      <a:pt x="811" y="352"/>
                    </a:lnTo>
                    <a:lnTo>
                      <a:pt x="811" y="389"/>
                    </a:lnTo>
                    <a:lnTo>
                      <a:pt x="815" y="421"/>
                    </a:lnTo>
                    <a:lnTo>
                      <a:pt x="815" y="450"/>
                    </a:lnTo>
                    <a:lnTo>
                      <a:pt x="819" y="474"/>
                    </a:lnTo>
                    <a:lnTo>
                      <a:pt x="819" y="498"/>
                    </a:lnTo>
                    <a:lnTo>
                      <a:pt x="823" y="510"/>
                    </a:lnTo>
                    <a:lnTo>
                      <a:pt x="823" y="518"/>
                    </a:lnTo>
                    <a:lnTo>
                      <a:pt x="827" y="523"/>
                    </a:lnTo>
                    <a:lnTo>
                      <a:pt x="827" y="518"/>
                    </a:lnTo>
                    <a:lnTo>
                      <a:pt x="831" y="510"/>
                    </a:lnTo>
                    <a:lnTo>
                      <a:pt x="831" y="494"/>
                    </a:lnTo>
                    <a:lnTo>
                      <a:pt x="835" y="470"/>
                    </a:lnTo>
                    <a:lnTo>
                      <a:pt x="835" y="446"/>
                    </a:lnTo>
                    <a:lnTo>
                      <a:pt x="839" y="417"/>
                    </a:lnTo>
                    <a:lnTo>
                      <a:pt x="839" y="385"/>
                    </a:lnTo>
                    <a:lnTo>
                      <a:pt x="843" y="348"/>
                    </a:lnTo>
                    <a:lnTo>
                      <a:pt x="843" y="316"/>
                    </a:lnTo>
                    <a:lnTo>
                      <a:pt x="847" y="279"/>
                    </a:lnTo>
                    <a:lnTo>
                      <a:pt x="847" y="247"/>
                    </a:lnTo>
                    <a:lnTo>
                      <a:pt x="847" y="215"/>
                    </a:lnTo>
                    <a:lnTo>
                      <a:pt x="851" y="186"/>
                    </a:lnTo>
                    <a:lnTo>
                      <a:pt x="851" y="162"/>
                    </a:lnTo>
                    <a:lnTo>
                      <a:pt x="855" y="142"/>
                    </a:lnTo>
                    <a:lnTo>
                      <a:pt x="855" y="126"/>
                    </a:lnTo>
                    <a:lnTo>
                      <a:pt x="859" y="113"/>
                    </a:lnTo>
                    <a:lnTo>
                      <a:pt x="859" y="105"/>
                    </a:lnTo>
                    <a:lnTo>
                      <a:pt x="863" y="105"/>
                    </a:lnTo>
                    <a:lnTo>
                      <a:pt x="863" y="109"/>
                    </a:lnTo>
                    <a:lnTo>
                      <a:pt x="867" y="117"/>
                    </a:lnTo>
                    <a:lnTo>
                      <a:pt x="867" y="130"/>
                    </a:lnTo>
                    <a:lnTo>
                      <a:pt x="872" y="146"/>
                    </a:lnTo>
                    <a:lnTo>
                      <a:pt x="872" y="166"/>
                    </a:lnTo>
                    <a:lnTo>
                      <a:pt x="876" y="190"/>
                    </a:lnTo>
                    <a:lnTo>
                      <a:pt x="876" y="215"/>
                    </a:lnTo>
                    <a:lnTo>
                      <a:pt x="876" y="239"/>
                    </a:lnTo>
                    <a:lnTo>
                      <a:pt x="880" y="267"/>
                    </a:lnTo>
                    <a:lnTo>
                      <a:pt x="880" y="296"/>
                    </a:lnTo>
                    <a:lnTo>
                      <a:pt x="884" y="324"/>
                    </a:lnTo>
                    <a:lnTo>
                      <a:pt x="884" y="348"/>
                    </a:lnTo>
                    <a:lnTo>
                      <a:pt x="888" y="373"/>
                    </a:lnTo>
                    <a:lnTo>
                      <a:pt x="888" y="393"/>
                    </a:lnTo>
                    <a:lnTo>
                      <a:pt x="892" y="409"/>
                    </a:lnTo>
                    <a:lnTo>
                      <a:pt x="892" y="421"/>
                    </a:lnTo>
                    <a:lnTo>
                      <a:pt x="896" y="433"/>
                    </a:lnTo>
                    <a:lnTo>
                      <a:pt x="896" y="437"/>
                    </a:lnTo>
                    <a:lnTo>
                      <a:pt x="900" y="441"/>
                    </a:lnTo>
                    <a:lnTo>
                      <a:pt x="900" y="437"/>
                    </a:lnTo>
                    <a:lnTo>
                      <a:pt x="904" y="433"/>
                    </a:lnTo>
                    <a:lnTo>
                      <a:pt x="904" y="421"/>
                    </a:lnTo>
                    <a:lnTo>
                      <a:pt x="908" y="409"/>
                    </a:lnTo>
                    <a:lnTo>
                      <a:pt x="908" y="393"/>
                    </a:lnTo>
                    <a:lnTo>
                      <a:pt x="908" y="377"/>
                    </a:lnTo>
                    <a:lnTo>
                      <a:pt x="912" y="356"/>
                    </a:lnTo>
                    <a:lnTo>
                      <a:pt x="912" y="336"/>
                    </a:lnTo>
                    <a:lnTo>
                      <a:pt x="916" y="316"/>
                    </a:lnTo>
                    <a:lnTo>
                      <a:pt x="916" y="292"/>
                    </a:lnTo>
                    <a:lnTo>
                      <a:pt x="920" y="271"/>
                    </a:lnTo>
                    <a:lnTo>
                      <a:pt x="920" y="251"/>
                    </a:lnTo>
                    <a:lnTo>
                      <a:pt x="924" y="231"/>
                    </a:lnTo>
                    <a:lnTo>
                      <a:pt x="924" y="211"/>
                    </a:lnTo>
                    <a:lnTo>
                      <a:pt x="928" y="194"/>
                    </a:lnTo>
                    <a:lnTo>
                      <a:pt x="928" y="182"/>
                    </a:lnTo>
                    <a:lnTo>
                      <a:pt x="932" y="170"/>
                    </a:lnTo>
                    <a:lnTo>
                      <a:pt x="932" y="162"/>
                    </a:lnTo>
                    <a:lnTo>
                      <a:pt x="936" y="154"/>
                    </a:lnTo>
                    <a:lnTo>
                      <a:pt x="936" y="150"/>
                    </a:lnTo>
                    <a:lnTo>
                      <a:pt x="936" y="150"/>
                    </a:lnTo>
                    <a:lnTo>
                      <a:pt x="940" y="154"/>
                    </a:lnTo>
                    <a:lnTo>
                      <a:pt x="940" y="158"/>
                    </a:lnTo>
                    <a:lnTo>
                      <a:pt x="944" y="166"/>
                    </a:lnTo>
                    <a:lnTo>
                      <a:pt x="944" y="178"/>
                    </a:lnTo>
                    <a:lnTo>
                      <a:pt x="948" y="190"/>
                    </a:lnTo>
                    <a:lnTo>
                      <a:pt x="948" y="207"/>
                    </a:lnTo>
                    <a:lnTo>
                      <a:pt x="953" y="227"/>
                    </a:lnTo>
                    <a:lnTo>
                      <a:pt x="953" y="247"/>
                    </a:lnTo>
                    <a:lnTo>
                      <a:pt x="957" y="267"/>
                    </a:lnTo>
                    <a:lnTo>
                      <a:pt x="957" y="292"/>
                    </a:lnTo>
                    <a:lnTo>
                      <a:pt x="961" y="31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3" name="Freeform 155"/>
              <p:cNvSpPr>
                <a:spLocks/>
              </p:cNvSpPr>
              <p:nvPr/>
            </p:nvSpPr>
            <p:spPr bwMode="auto">
              <a:xfrm>
                <a:off x="2271" y="3409"/>
                <a:ext cx="940" cy="457"/>
              </a:xfrm>
              <a:custGeom>
                <a:avLst/>
                <a:gdLst>
                  <a:gd name="T0" fmla="*/ 16 w 940"/>
                  <a:gd name="T1" fmla="*/ 397 h 457"/>
                  <a:gd name="T2" fmla="*/ 28 w 940"/>
                  <a:gd name="T3" fmla="*/ 360 h 457"/>
                  <a:gd name="T4" fmla="*/ 44 w 940"/>
                  <a:gd name="T5" fmla="*/ 121 h 457"/>
                  <a:gd name="T6" fmla="*/ 60 w 940"/>
                  <a:gd name="T7" fmla="*/ 0 h 457"/>
                  <a:gd name="T8" fmla="*/ 77 w 940"/>
                  <a:gd name="T9" fmla="*/ 174 h 457"/>
                  <a:gd name="T10" fmla="*/ 89 w 940"/>
                  <a:gd name="T11" fmla="*/ 425 h 457"/>
                  <a:gd name="T12" fmla="*/ 105 w 940"/>
                  <a:gd name="T13" fmla="*/ 409 h 457"/>
                  <a:gd name="T14" fmla="*/ 121 w 940"/>
                  <a:gd name="T15" fmla="*/ 178 h 457"/>
                  <a:gd name="T16" fmla="*/ 133 w 940"/>
                  <a:gd name="T17" fmla="*/ 40 h 457"/>
                  <a:gd name="T18" fmla="*/ 150 w 940"/>
                  <a:gd name="T19" fmla="*/ 125 h 457"/>
                  <a:gd name="T20" fmla="*/ 166 w 940"/>
                  <a:gd name="T21" fmla="*/ 308 h 457"/>
                  <a:gd name="T22" fmla="*/ 182 w 940"/>
                  <a:gd name="T23" fmla="*/ 389 h 457"/>
                  <a:gd name="T24" fmla="*/ 194 w 940"/>
                  <a:gd name="T25" fmla="*/ 271 h 457"/>
                  <a:gd name="T26" fmla="*/ 210 w 940"/>
                  <a:gd name="T27" fmla="*/ 109 h 457"/>
                  <a:gd name="T28" fmla="*/ 227 w 940"/>
                  <a:gd name="T29" fmla="*/ 121 h 457"/>
                  <a:gd name="T30" fmla="*/ 243 w 940"/>
                  <a:gd name="T31" fmla="*/ 283 h 457"/>
                  <a:gd name="T32" fmla="*/ 259 w 940"/>
                  <a:gd name="T33" fmla="*/ 348 h 457"/>
                  <a:gd name="T34" fmla="*/ 271 w 940"/>
                  <a:gd name="T35" fmla="*/ 227 h 457"/>
                  <a:gd name="T36" fmla="*/ 287 w 940"/>
                  <a:gd name="T37" fmla="*/ 121 h 457"/>
                  <a:gd name="T38" fmla="*/ 304 w 940"/>
                  <a:gd name="T39" fmla="*/ 178 h 457"/>
                  <a:gd name="T40" fmla="*/ 316 w 940"/>
                  <a:gd name="T41" fmla="*/ 308 h 457"/>
                  <a:gd name="T42" fmla="*/ 332 w 940"/>
                  <a:gd name="T43" fmla="*/ 348 h 457"/>
                  <a:gd name="T44" fmla="*/ 348 w 940"/>
                  <a:gd name="T45" fmla="*/ 235 h 457"/>
                  <a:gd name="T46" fmla="*/ 364 w 940"/>
                  <a:gd name="T47" fmla="*/ 97 h 457"/>
                  <a:gd name="T48" fmla="*/ 376 w 940"/>
                  <a:gd name="T49" fmla="*/ 101 h 457"/>
                  <a:gd name="T50" fmla="*/ 393 w 940"/>
                  <a:gd name="T51" fmla="*/ 279 h 457"/>
                  <a:gd name="T52" fmla="*/ 409 w 940"/>
                  <a:gd name="T53" fmla="*/ 417 h 457"/>
                  <a:gd name="T54" fmla="*/ 425 w 940"/>
                  <a:gd name="T55" fmla="*/ 308 h 457"/>
                  <a:gd name="T56" fmla="*/ 437 w 940"/>
                  <a:gd name="T57" fmla="*/ 109 h 457"/>
                  <a:gd name="T58" fmla="*/ 453 w 940"/>
                  <a:gd name="T59" fmla="*/ 65 h 457"/>
                  <a:gd name="T60" fmla="*/ 470 w 940"/>
                  <a:gd name="T61" fmla="*/ 202 h 457"/>
                  <a:gd name="T62" fmla="*/ 486 w 940"/>
                  <a:gd name="T63" fmla="*/ 348 h 457"/>
                  <a:gd name="T64" fmla="*/ 498 w 940"/>
                  <a:gd name="T65" fmla="*/ 360 h 457"/>
                  <a:gd name="T66" fmla="*/ 514 w 940"/>
                  <a:gd name="T67" fmla="*/ 227 h 457"/>
                  <a:gd name="T68" fmla="*/ 530 w 940"/>
                  <a:gd name="T69" fmla="*/ 101 h 457"/>
                  <a:gd name="T70" fmla="*/ 547 w 940"/>
                  <a:gd name="T71" fmla="*/ 133 h 457"/>
                  <a:gd name="T72" fmla="*/ 559 w 940"/>
                  <a:gd name="T73" fmla="*/ 287 h 457"/>
                  <a:gd name="T74" fmla="*/ 575 w 940"/>
                  <a:gd name="T75" fmla="*/ 344 h 457"/>
                  <a:gd name="T76" fmla="*/ 591 w 940"/>
                  <a:gd name="T77" fmla="*/ 227 h 457"/>
                  <a:gd name="T78" fmla="*/ 607 w 940"/>
                  <a:gd name="T79" fmla="*/ 137 h 457"/>
                  <a:gd name="T80" fmla="*/ 620 w 940"/>
                  <a:gd name="T81" fmla="*/ 198 h 457"/>
                  <a:gd name="T82" fmla="*/ 636 w 940"/>
                  <a:gd name="T83" fmla="*/ 299 h 457"/>
                  <a:gd name="T84" fmla="*/ 652 w 940"/>
                  <a:gd name="T85" fmla="*/ 299 h 457"/>
                  <a:gd name="T86" fmla="*/ 668 w 940"/>
                  <a:gd name="T87" fmla="*/ 210 h 457"/>
                  <a:gd name="T88" fmla="*/ 680 w 940"/>
                  <a:gd name="T89" fmla="*/ 125 h 457"/>
                  <a:gd name="T90" fmla="*/ 697 w 940"/>
                  <a:gd name="T91" fmla="*/ 150 h 457"/>
                  <a:gd name="T92" fmla="*/ 713 w 940"/>
                  <a:gd name="T93" fmla="*/ 299 h 457"/>
                  <a:gd name="T94" fmla="*/ 729 w 940"/>
                  <a:gd name="T95" fmla="*/ 401 h 457"/>
                  <a:gd name="T96" fmla="*/ 741 w 940"/>
                  <a:gd name="T97" fmla="*/ 275 h 457"/>
                  <a:gd name="T98" fmla="*/ 757 w 940"/>
                  <a:gd name="T99" fmla="*/ 65 h 457"/>
                  <a:gd name="T100" fmla="*/ 774 w 940"/>
                  <a:gd name="T101" fmla="*/ 56 h 457"/>
                  <a:gd name="T102" fmla="*/ 790 w 940"/>
                  <a:gd name="T103" fmla="*/ 263 h 457"/>
                  <a:gd name="T104" fmla="*/ 802 w 940"/>
                  <a:gd name="T105" fmla="*/ 413 h 457"/>
                  <a:gd name="T106" fmla="*/ 818 w 940"/>
                  <a:gd name="T107" fmla="*/ 332 h 457"/>
                  <a:gd name="T108" fmla="*/ 834 w 940"/>
                  <a:gd name="T109" fmla="*/ 158 h 457"/>
                  <a:gd name="T110" fmla="*/ 851 w 940"/>
                  <a:gd name="T111" fmla="*/ 77 h 457"/>
                  <a:gd name="T112" fmla="*/ 863 w 940"/>
                  <a:gd name="T113" fmla="*/ 154 h 457"/>
                  <a:gd name="T114" fmla="*/ 879 w 940"/>
                  <a:gd name="T115" fmla="*/ 328 h 457"/>
                  <a:gd name="T116" fmla="*/ 895 w 940"/>
                  <a:gd name="T117" fmla="*/ 380 h 457"/>
                  <a:gd name="T118" fmla="*/ 911 w 940"/>
                  <a:gd name="T119" fmla="*/ 223 h 457"/>
                  <a:gd name="T120" fmla="*/ 923 w 940"/>
                  <a:gd name="T121" fmla="*/ 7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40" h="457">
                    <a:moveTo>
                      <a:pt x="0" y="255"/>
                    </a:moveTo>
                    <a:lnTo>
                      <a:pt x="4" y="279"/>
                    </a:lnTo>
                    <a:lnTo>
                      <a:pt x="4" y="304"/>
                    </a:lnTo>
                    <a:lnTo>
                      <a:pt x="8" y="328"/>
                    </a:lnTo>
                    <a:lnTo>
                      <a:pt x="8" y="348"/>
                    </a:lnTo>
                    <a:lnTo>
                      <a:pt x="12" y="364"/>
                    </a:lnTo>
                    <a:lnTo>
                      <a:pt x="12" y="385"/>
                    </a:lnTo>
                    <a:lnTo>
                      <a:pt x="16" y="397"/>
                    </a:lnTo>
                    <a:lnTo>
                      <a:pt x="16" y="409"/>
                    </a:lnTo>
                    <a:lnTo>
                      <a:pt x="20" y="413"/>
                    </a:lnTo>
                    <a:lnTo>
                      <a:pt x="20" y="417"/>
                    </a:lnTo>
                    <a:lnTo>
                      <a:pt x="20" y="413"/>
                    </a:lnTo>
                    <a:lnTo>
                      <a:pt x="24" y="405"/>
                    </a:lnTo>
                    <a:lnTo>
                      <a:pt x="24" y="393"/>
                    </a:lnTo>
                    <a:lnTo>
                      <a:pt x="28" y="376"/>
                    </a:lnTo>
                    <a:lnTo>
                      <a:pt x="28" y="360"/>
                    </a:lnTo>
                    <a:lnTo>
                      <a:pt x="32" y="336"/>
                    </a:lnTo>
                    <a:lnTo>
                      <a:pt x="32" y="308"/>
                    </a:lnTo>
                    <a:lnTo>
                      <a:pt x="36" y="279"/>
                    </a:lnTo>
                    <a:lnTo>
                      <a:pt x="36" y="251"/>
                    </a:lnTo>
                    <a:lnTo>
                      <a:pt x="40" y="218"/>
                    </a:lnTo>
                    <a:lnTo>
                      <a:pt x="40" y="186"/>
                    </a:lnTo>
                    <a:lnTo>
                      <a:pt x="44" y="154"/>
                    </a:lnTo>
                    <a:lnTo>
                      <a:pt x="44" y="121"/>
                    </a:lnTo>
                    <a:lnTo>
                      <a:pt x="48" y="93"/>
                    </a:lnTo>
                    <a:lnTo>
                      <a:pt x="48" y="69"/>
                    </a:lnTo>
                    <a:lnTo>
                      <a:pt x="48" y="44"/>
                    </a:lnTo>
                    <a:lnTo>
                      <a:pt x="52" y="28"/>
                    </a:lnTo>
                    <a:lnTo>
                      <a:pt x="52" y="12"/>
                    </a:lnTo>
                    <a:lnTo>
                      <a:pt x="56" y="4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8"/>
                    </a:lnTo>
                    <a:lnTo>
                      <a:pt x="64" y="20"/>
                    </a:lnTo>
                    <a:lnTo>
                      <a:pt x="64" y="36"/>
                    </a:lnTo>
                    <a:lnTo>
                      <a:pt x="69" y="56"/>
                    </a:lnTo>
                    <a:lnTo>
                      <a:pt x="69" y="81"/>
                    </a:lnTo>
                    <a:lnTo>
                      <a:pt x="73" y="109"/>
                    </a:lnTo>
                    <a:lnTo>
                      <a:pt x="73" y="141"/>
                    </a:lnTo>
                    <a:lnTo>
                      <a:pt x="77" y="174"/>
                    </a:lnTo>
                    <a:lnTo>
                      <a:pt x="77" y="210"/>
                    </a:lnTo>
                    <a:lnTo>
                      <a:pt x="77" y="247"/>
                    </a:lnTo>
                    <a:lnTo>
                      <a:pt x="81" y="283"/>
                    </a:lnTo>
                    <a:lnTo>
                      <a:pt x="81" y="316"/>
                    </a:lnTo>
                    <a:lnTo>
                      <a:pt x="85" y="352"/>
                    </a:lnTo>
                    <a:lnTo>
                      <a:pt x="85" y="380"/>
                    </a:lnTo>
                    <a:lnTo>
                      <a:pt x="89" y="405"/>
                    </a:lnTo>
                    <a:lnTo>
                      <a:pt x="89" y="425"/>
                    </a:lnTo>
                    <a:lnTo>
                      <a:pt x="93" y="441"/>
                    </a:lnTo>
                    <a:lnTo>
                      <a:pt x="93" y="453"/>
                    </a:lnTo>
                    <a:lnTo>
                      <a:pt x="97" y="457"/>
                    </a:lnTo>
                    <a:lnTo>
                      <a:pt x="97" y="457"/>
                    </a:lnTo>
                    <a:lnTo>
                      <a:pt x="101" y="453"/>
                    </a:lnTo>
                    <a:lnTo>
                      <a:pt x="101" y="445"/>
                    </a:lnTo>
                    <a:lnTo>
                      <a:pt x="105" y="429"/>
                    </a:lnTo>
                    <a:lnTo>
                      <a:pt x="105" y="409"/>
                    </a:lnTo>
                    <a:lnTo>
                      <a:pt x="105" y="385"/>
                    </a:lnTo>
                    <a:lnTo>
                      <a:pt x="109" y="360"/>
                    </a:lnTo>
                    <a:lnTo>
                      <a:pt x="109" y="332"/>
                    </a:lnTo>
                    <a:lnTo>
                      <a:pt x="113" y="299"/>
                    </a:lnTo>
                    <a:lnTo>
                      <a:pt x="113" y="267"/>
                    </a:lnTo>
                    <a:lnTo>
                      <a:pt x="117" y="235"/>
                    </a:lnTo>
                    <a:lnTo>
                      <a:pt x="117" y="206"/>
                    </a:lnTo>
                    <a:lnTo>
                      <a:pt x="121" y="178"/>
                    </a:lnTo>
                    <a:lnTo>
                      <a:pt x="121" y="150"/>
                    </a:lnTo>
                    <a:lnTo>
                      <a:pt x="125" y="125"/>
                    </a:lnTo>
                    <a:lnTo>
                      <a:pt x="125" y="101"/>
                    </a:lnTo>
                    <a:lnTo>
                      <a:pt x="129" y="81"/>
                    </a:lnTo>
                    <a:lnTo>
                      <a:pt x="129" y="65"/>
                    </a:lnTo>
                    <a:lnTo>
                      <a:pt x="133" y="52"/>
                    </a:lnTo>
                    <a:lnTo>
                      <a:pt x="133" y="44"/>
                    </a:lnTo>
                    <a:lnTo>
                      <a:pt x="133" y="40"/>
                    </a:lnTo>
                    <a:lnTo>
                      <a:pt x="137" y="40"/>
                    </a:lnTo>
                    <a:lnTo>
                      <a:pt x="137" y="40"/>
                    </a:lnTo>
                    <a:lnTo>
                      <a:pt x="141" y="48"/>
                    </a:lnTo>
                    <a:lnTo>
                      <a:pt x="141" y="56"/>
                    </a:lnTo>
                    <a:lnTo>
                      <a:pt x="146" y="69"/>
                    </a:lnTo>
                    <a:lnTo>
                      <a:pt x="146" y="89"/>
                    </a:lnTo>
                    <a:lnTo>
                      <a:pt x="150" y="105"/>
                    </a:lnTo>
                    <a:lnTo>
                      <a:pt x="150" y="125"/>
                    </a:lnTo>
                    <a:lnTo>
                      <a:pt x="154" y="146"/>
                    </a:lnTo>
                    <a:lnTo>
                      <a:pt x="154" y="170"/>
                    </a:lnTo>
                    <a:lnTo>
                      <a:pt x="158" y="194"/>
                    </a:lnTo>
                    <a:lnTo>
                      <a:pt x="158" y="218"/>
                    </a:lnTo>
                    <a:lnTo>
                      <a:pt x="162" y="243"/>
                    </a:lnTo>
                    <a:lnTo>
                      <a:pt x="162" y="267"/>
                    </a:lnTo>
                    <a:lnTo>
                      <a:pt x="162" y="287"/>
                    </a:lnTo>
                    <a:lnTo>
                      <a:pt x="166" y="308"/>
                    </a:lnTo>
                    <a:lnTo>
                      <a:pt x="166" y="332"/>
                    </a:lnTo>
                    <a:lnTo>
                      <a:pt x="170" y="348"/>
                    </a:lnTo>
                    <a:lnTo>
                      <a:pt x="170" y="360"/>
                    </a:lnTo>
                    <a:lnTo>
                      <a:pt x="174" y="372"/>
                    </a:lnTo>
                    <a:lnTo>
                      <a:pt x="174" y="385"/>
                    </a:lnTo>
                    <a:lnTo>
                      <a:pt x="178" y="389"/>
                    </a:lnTo>
                    <a:lnTo>
                      <a:pt x="178" y="389"/>
                    </a:lnTo>
                    <a:lnTo>
                      <a:pt x="182" y="389"/>
                    </a:lnTo>
                    <a:lnTo>
                      <a:pt x="182" y="385"/>
                    </a:lnTo>
                    <a:lnTo>
                      <a:pt x="186" y="376"/>
                    </a:lnTo>
                    <a:lnTo>
                      <a:pt x="186" y="364"/>
                    </a:lnTo>
                    <a:lnTo>
                      <a:pt x="190" y="352"/>
                    </a:lnTo>
                    <a:lnTo>
                      <a:pt x="190" y="336"/>
                    </a:lnTo>
                    <a:lnTo>
                      <a:pt x="190" y="316"/>
                    </a:lnTo>
                    <a:lnTo>
                      <a:pt x="194" y="295"/>
                    </a:lnTo>
                    <a:lnTo>
                      <a:pt x="194" y="271"/>
                    </a:lnTo>
                    <a:lnTo>
                      <a:pt x="198" y="247"/>
                    </a:lnTo>
                    <a:lnTo>
                      <a:pt x="198" y="223"/>
                    </a:lnTo>
                    <a:lnTo>
                      <a:pt x="202" y="202"/>
                    </a:lnTo>
                    <a:lnTo>
                      <a:pt x="202" y="178"/>
                    </a:lnTo>
                    <a:lnTo>
                      <a:pt x="206" y="158"/>
                    </a:lnTo>
                    <a:lnTo>
                      <a:pt x="206" y="137"/>
                    </a:lnTo>
                    <a:lnTo>
                      <a:pt x="210" y="121"/>
                    </a:lnTo>
                    <a:lnTo>
                      <a:pt x="210" y="109"/>
                    </a:lnTo>
                    <a:lnTo>
                      <a:pt x="214" y="101"/>
                    </a:lnTo>
                    <a:lnTo>
                      <a:pt x="214" y="93"/>
                    </a:lnTo>
                    <a:lnTo>
                      <a:pt x="218" y="89"/>
                    </a:lnTo>
                    <a:lnTo>
                      <a:pt x="218" y="89"/>
                    </a:lnTo>
                    <a:lnTo>
                      <a:pt x="223" y="93"/>
                    </a:lnTo>
                    <a:lnTo>
                      <a:pt x="223" y="97"/>
                    </a:lnTo>
                    <a:lnTo>
                      <a:pt x="223" y="109"/>
                    </a:lnTo>
                    <a:lnTo>
                      <a:pt x="227" y="121"/>
                    </a:lnTo>
                    <a:lnTo>
                      <a:pt x="227" y="137"/>
                    </a:lnTo>
                    <a:lnTo>
                      <a:pt x="231" y="154"/>
                    </a:lnTo>
                    <a:lnTo>
                      <a:pt x="231" y="178"/>
                    </a:lnTo>
                    <a:lnTo>
                      <a:pt x="235" y="198"/>
                    </a:lnTo>
                    <a:lnTo>
                      <a:pt x="235" y="218"/>
                    </a:lnTo>
                    <a:lnTo>
                      <a:pt x="239" y="243"/>
                    </a:lnTo>
                    <a:lnTo>
                      <a:pt x="239" y="263"/>
                    </a:lnTo>
                    <a:lnTo>
                      <a:pt x="243" y="283"/>
                    </a:lnTo>
                    <a:lnTo>
                      <a:pt x="243" y="299"/>
                    </a:lnTo>
                    <a:lnTo>
                      <a:pt x="247" y="316"/>
                    </a:lnTo>
                    <a:lnTo>
                      <a:pt x="247" y="332"/>
                    </a:lnTo>
                    <a:lnTo>
                      <a:pt x="251" y="344"/>
                    </a:lnTo>
                    <a:lnTo>
                      <a:pt x="251" y="348"/>
                    </a:lnTo>
                    <a:lnTo>
                      <a:pt x="255" y="352"/>
                    </a:lnTo>
                    <a:lnTo>
                      <a:pt x="255" y="352"/>
                    </a:lnTo>
                    <a:lnTo>
                      <a:pt x="259" y="348"/>
                    </a:lnTo>
                    <a:lnTo>
                      <a:pt x="259" y="340"/>
                    </a:lnTo>
                    <a:lnTo>
                      <a:pt x="259" y="332"/>
                    </a:lnTo>
                    <a:lnTo>
                      <a:pt x="263" y="320"/>
                    </a:lnTo>
                    <a:lnTo>
                      <a:pt x="263" y="304"/>
                    </a:lnTo>
                    <a:lnTo>
                      <a:pt x="267" y="287"/>
                    </a:lnTo>
                    <a:lnTo>
                      <a:pt x="267" y="267"/>
                    </a:lnTo>
                    <a:lnTo>
                      <a:pt x="271" y="251"/>
                    </a:lnTo>
                    <a:lnTo>
                      <a:pt x="271" y="227"/>
                    </a:lnTo>
                    <a:lnTo>
                      <a:pt x="275" y="210"/>
                    </a:lnTo>
                    <a:lnTo>
                      <a:pt x="275" y="190"/>
                    </a:lnTo>
                    <a:lnTo>
                      <a:pt x="279" y="174"/>
                    </a:lnTo>
                    <a:lnTo>
                      <a:pt x="279" y="158"/>
                    </a:lnTo>
                    <a:lnTo>
                      <a:pt x="283" y="146"/>
                    </a:lnTo>
                    <a:lnTo>
                      <a:pt x="283" y="133"/>
                    </a:lnTo>
                    <a:lnTo>
                      <a:pt x="287" y="125"/>
                    </a:lnTo>
                    <a:lnTo>
                      <a:pt x="287" y="121"/>
                    </a:lnTo>
                    <a:lnTo>
                      <a:pt x="287" y="117"/>
                    </a:lnTo>
                    <a:lnTo>
                      <a:pt x="291" y="121"/>
                    </a:lnTo>
                    <a:lnTo>
                      <a:pt x="291" y="121"/>
                    </a:lnTo>
                    <a:lnTo>
                      <a:pt x="295" y="129"/>
                    </a:lnTo>
                    <a:lnTo>
                      <a:pt x="295" y="137"/>
                    </a:lnTo>
                    <a:lnTo>
                      <a:pt x="299" y="150"/>
                    </a:lnTo>
                    <a:lnTo>
                      <a:pt x="299" y="162"/>
                    </a:lnTo>
                    <a:lnTo>
                      <a:pt x="304" y="178"/>
                    </a:lnTo>
                    <a:lnTo>
                      <a:pt x="304" y="190"/>
                    </a:lnTo>
                    <a:lnTo>
                      <a:pt x="308" y="206"/>
                    </a:lnTo>
                    <a:lnTo>
                      <a:pt x="308" y="227"/>
                    </a:lnTo>
                    <a:lnTo>
                      <a:pt x="312" y="243"/>
                    </a:lnTo>
                    <a:lnTo>
                      <a:pt x="312" y="259"/>
                    </a:lnTo>
                    <a:lnTo>
                      <a:pt x="316" y="275"/>
                    </a:lnTo>
                    <a:lnTo>
                      <a:pt x="316" y="291"/>
                    </a:lnTo>
                    <a:lnTo>
                      <a:pt x="316" y="308"/>
                    </a:lnTo>
                    <a:lnTo>
                      <a:pt x="320" y="320"/>
                    </a:lnTo>
                    <a:lnTo>
                      <a:pt x="320" y="332"/>
                    </a:lnTo>
                    <a:lnTo>
                      <a:pt x="324" y="340"/>
                    </a:lnTo>
                    <a:lnTo>
                      <a:pt x="324" y="348"/>
                    </a:lnTo>
                    <a:lnTo>
                      <a:pt x="328" y="348"/>
                    </a:lnTo>
                    <a:lnTo>
                      <a:pt x="328" y="352"/>
                    </a:lnTo>
                    <a:lnTo>
                      <a:pt x="332" y="352"/>
                    </a:lnTo>
                    <a:lnTo>
                      <a:pt x="332" y="348"/>
                    </a:lnTo>
                    <a:lnTo>
                      <a:pt x="336" y="340"/>
                    </a:lnTo>
                    <a:lnTo>
                      <a:pt x="336" y="332"/>
                    </a:lnTo>
                    <a:lnTo>
                      <a:pt x="340" y="320"/>
                    </a:lnTo>
                    <a:lnTo>
                      <a:pt x="340" y="308"/>
                    </a:lnTo>
                    <a:lnTo>
                      <a:pt x="344" y="291"/>
                    </a:lnTo>
                    <a:lnTo>
                      <a:pt x="344" y="275"/>
                    </a:lnTo>
                    <a:lnTo>
                      <a:pt x="344" y="255"/>
                    </a:lnTo>
                    <a:lnTo>
                      <a:pt x="348" y="235"/>
                    </a:lnTo>
                    <a:lnTo>
                      <a:pt x="348" y="218"/>
                    </a:lnTo>
                    <a:lnTo>
                      <a:pt x="352" y="198"/>
                    </a:lnTo>
                    <a:lnTo>
                      <a:pt x="352" y="178"/>
                    </a:lnTo>
                    <a:lnTo>
                      <a:pt x="356" y="158"/>
                    </a:lnTo>
                    <a:lnTo>
                      <a:pt x="356" y="141"/>
                    </a:lnTo>
                    <a:lnTo>
                      <a:pt x="360" y="125"/>
                    </a:lnTo>
                    <a:lnTo>
                      <a:pt x="360" y="109"/>
                    </a:lnTo>
                    <a:lnTo>
                      <a:pt x="364" y="97"/>
                    </a:lnTo>
                    <a:lnTo>
                      <a:pt x="364" y="89"/>
                    </a:lnTo>
                    <a:lnTo>
                      <a:pt x="368" y="81"/>
                    </a:lnTo>
                    <a:lnTo>
                      <a:pt x="368" y="77"/>
                    </a:lnTo>
                    <a:lnTo>
                      <a:pt x="372" y="77"/>
                    </a:lnTo>
                    <a:lnTo>
                      <a:pt x="372" y="77"/>
                    </a:lnTo>
                    <a:lnTo>
                      <a:pt x="376" y="81"/>
                    </a:lnTo>
                    <a:lnTo>
                      <a:pt x="376" y="89"/>
                    </a:lnTo>
                    <a:lnTo>
                      <a:pt x="376" y="101"/>
                    </a:lnTo>
                    <a:lnTo>
                      <a:pt x="381" y="117"/>
                    </a:lnTo>
                    <a:lnTo>
                      <a:pt x="381" y="133"/>
                    </a:lnTo>
                    <a:lnTo>
                      <a:pt x="385" y="158"/>
                    </a:lnTo>
                    <a:lnTo>
                      <a:pt x="385" y="178"/>
                    </a:lnTo>
                    <a:lnTo>
                      <a:pt x="389" y="202"/>
                    </a:lnTo>
                    <a:lnTo>
                      <a:pt x="389" y="227"/>
                    </a:lnTo>
                    <a:lnTo>
                      <a:pt x="393" y="255"/>
                    </a:lnTo>
                    <a:lnTo>
                      <a:pt x="393" y="279"/>
                    </a:lnTo>
                    <a:lnTo>
                      <a:pt x="397" y="304"/>
                    </a:lnTo>
                    <a:lnTo>
                      <a:pt x="397" y="332"/>
                    </a:lnTo>
                    <a:lnTo>
                      <a:pt x="401" y="352"/>
                    </a:lnTo>
                    <a:lnTo>
                      <a:pt x="401" y="372"/>
                    </a:lnTo>
                    <a:lnTo>
                      <a:pt x="405" y="389"/>
                    </a:lnTo>
                    <a:lnTo>
                      <a:pt x="405" y="401"/>
                    </a:lnTo>
                    <a:lnTo>
                      <a:pt x="405" y="413"/>
                    </a:lnTo>
                    <a:lnTo>
                      <a:pt x="409" y="417"/>
                    </a:lnTo>
                    <a:lnTo>
                      <a:pt x="409" y="417"/>
                    </a:lnTo>
                    <a:lnTo>
                      <a:pt x="413" y="413"/>
                    </a:lnTo>
                    <a:lnTo>
                      <a:pt x="413" y="405"/>
                    </a:lnTo>
                    <a:lnTo>
                      <a:pt x="417" y="393"/>
                    </a:lnTo>
                    <a:lnTo>
                      <a:pt x="417" y="376"/>
                    </a:lnTo>
                    <a:lnTo>
                      <a:pt x="421" y="356"/>
                    </a:lnTo>
                    <a:lnTo>
                      <a:pt x="421" y="336"/>
                    </a:lnTo>
                    <a:lnTo>
                      <a:pt x="425" y="308"/>
                    </a:lnTo>
                    <a:lnTo>
                      <a:pt x="425" y="283"/>
                    </a:lnTo>
                    <a:lnTo>
                      <a:pt x="429" y="259"/>
                    </a:lnTo>
                    <a:lnTo>
                      <a:pt x="429" y="231"/>
                    </a:lnTo>
                    <a:lnTo>
                      <a:pt x="433" y="202"/>
                    </a:lnTo>
                    <a:lnTo>
                      <a:pt x="433" y="178"/>
                    </a:lnTo>
                    <a:lnTo>
                      <a:pt x="433" y="150"/>
                    </a:lnTo>
                    <a:lnTo>
                      <a:pt x="437" y="129"/>
                    </a:lnTo>
                    <a:lnTo>
                      <a:pt x="437" y="109"/>
                    </a:lnTo>
                    <a:lnTo>
                      <a:pt x="441" y="93"/>
                    </a:lnTo>
                    <a:lnTo>
                      <a:pt x="441" y="77"/>
                    </a:lnTo>
                    <a:lnTo>
                      <a:pt x="445" y="65"/>
                    </a:lnTo>
                    <a:lnTo>
                      <a:pt x="445" y="56"/>
                    </a:lnTo>
                    <a:lnTo>
                      <a:pt x="449" y="56"/>
                    </a:lnTo>
                    <a:lnTo>
                      <a:pt x="449" y="56"/>
                    </a:lnTo>
                    <a:lnTo>
                      <a:pt x="453" y="56"/>
                    </a:lnTo>
                    <a:lnTo>
                      <a:pt x="453" y="65"/>
                    </a:lnTo>
                    <a:lnTo>
                      <a:pt x="458" y="77"/>
                    </a:lnTo>
                    <a:lnTo>
                      <a:pt x="458" y="89"/>
                    </a:lnTo>
                    <a:lnTo>
                      <a:pt x="462" y="101"/>
                    </a:lnTo>
                    <a:lnTo>
                      <a:pt x="462" y="117"/>
                    </a:lnTo>
                    <a:lnTo>
                      <a:pt x="462" y="137"/>
                    </a:lnTo>
                    <a:lnTo>
                      <a:pt x="466" y="158"/>
                    </a:lnTo>
                    <a:lnTo>
                      <a:pt x="466" y="178"/>
                    </a:lnTo>
                    <a:lnTo>
                      <a:pt x="470" y="202"/>
                    </a:lnTo>
                    <a:lnTo>
                      <a:pt x="470" y="223"/>
                    </a:lnTo>
                    <a:lnTo>
                      <a:pt x="474" y="247"/>
                    </a:lnTo>
                    <a:lnTo>
                      <a:pt x="474" y="267"/>
                    </a:lnTo>
                    <a:lnTo>
                      <a:pt x="478" y="287"/>
                    </a:lnTo>
                    <a:lnTo>
                      <a:pt x="478" y="304"/>
                    </a:lnTo>
                    <a:lnTo>
                      <a:pt x="482" y="324"/>
                    </a:lnTo>
                    <a:lnTo>
                      <a:pt x="482" y="336"/>
                    </a:lnTo>
                    <a:lnTo>
                      <a:pt x="486" y="348"/>
                    </a:lnTo>
                    <a:lnTo>
                      <a:pt x="486" y="360"/>
                    </a:lnTo>
                    <a:lnTo>
                      <a:pt x="490" y="368"/>
                    </a:lnTo>
                    <a:lnTo>
                      <a:pt x="490" y="372"/>
                    </a:lnTo>
                    <a:lnTo>
                      <a:pt x="490" y="376"/>
                    </a:lnTo>
                    <a:lnTo>
                      <a:pt x="494" y="376"/>
                    </a:lnTo>
                    <a:lnTo>
                      <a:pt x="494" y="372"/>
                    </a:lnTo>
                    <a:lnTo>
                      <a:pt x="498" y="368"/>
                    </a:lnTo>
                    <a:lnTo>
                      <a:pt x="498" y="360"/>
                    </a:lnTo>
                    <a:lnTo>
                      <a:pt x="502" y="348"/>
                    </a:lnTo>
                    <a:lnTo>
                      <a:pt x="502" y="336"/>
                    </a:lnTo>
                    <a:lnTo>
                      <a:pt x="506" y="324"/>
                    </a:lnTo>
                    <a:lnTo>
                      <a:pt x="506" y="304"/>
                    </a:lnTo>
                    <a:lnTo>
                      <a:pt x="510" y="287"/>
                    </a:lnTo>
                    <a:lnTo>
                      <a:pt x="510" y="267"/>
                    </a:lnTo>
                    <a:lnTo>
                      <a:pt x="514" y="251"/>
                    </a:lnTo>
                    <a:lnTo>
                      <a:pt x="514" y="227"/>
                    </a:lnTo>
                    <a:lnTo>
                      <a:pt x="518" y="210"/>
                    </a:lnTo>
                    <a:lnTo>
                      <a:pt x="518" y="190"/>
                    </a:lnTo>
                    <a:lnTo>
                      <a:pt x="522" y="170"/>
                    </a:lnTo>
                    <a:lnTo>
                      <a:pt x="522" y="154"/>
                    </a:lnTo>
                    <a:lnTo>
                      <a:pt x="526" y="137"/>
                    </a:lnTo>
                    <a:lnTo>
                      <a:pt x="526" y="125"/>
                    </a:lnTo>
                    <a:lnTo>
                      <a:pt x="526" y="113"/>
                    </a:lnTo>
                    <a:lnTo>
                      <a:pt x="530" y="101"/>
                    </a:lnTo>
                    <a:lnTo>
                      <a:pt x="530" y="97"/>
                    </a:lnTo>
                    <a:lnTo>
                      <a:pt x="535" y="93"/>
                    </a:lnTo>
                    <a:lnTo>
                      <a:pt x="535" y="93"/>
                    </a:lnTo>
                    <a:lnTo>
                      <a:pt x="539" y="97"/>
                    </a:lnTo>
                    <a:lnTo>
                      <a:pt x="539" y="101"/>
                    </a:lnTo>
                    <a:lnTo>
                      <a:pt x="543" y="109"/>
                    </a:lnTo>
                    <a:lnTo>
                      <a:pt x="543" y="121"/>
                    </a:lnTo>
                    <a:lnTo>
                      <a:pt x="547" y="133"/>
                    </a:lnTo>
                    <a:lnTo>
                      <a:pt x="547" y="150"/>
                    </a:lnTo>
                    <a:lnTo>
                      <a:pt x="551" y="170"/>
                    </a:lnTo>
                    <a:lnTo>
                      <a:pt x="551" y="190"/>
                    </a:lnTo>
                    <a:lnTo>
                      <a:pt x="555" y="210"/>
                    </a:lnTo>
                    <a:lnTo>
                      <a:pt x="555" y="231"/>
                    </a:lnTo>
                    <a:lnTo>
                      <a:pt x="559" y="251"/>
                    </a:lnTo>
                    <a:lnTo>
                      <a:pt x="559" y="271"/>
                    </a:lnTo>
                    <a:lnTo>
                      <a:pt x="559" y="287"/>
                    </a:lnTo>
                    <a:lnTo>
                      <a:pt x="563" y="304"/>
                    </a:lnTo>
                    <a:lnTo>
                      <a:pt x="563" y="320"/>
                    </a:lnTo>
                    <a:lnTo>
                      <a:pt x="567" y="332"/>
                    </a:lnTo>
                    <a:lnTo>
                      <a:pt x="567" y="340"/>
                    </a:lnTo>
                    <a:lnTo>
                      <a:pt x="571" y="348"/>
                    </a:lnTo>
                    <a:lnTo>
                      <a:pt x="571" y="348"/>
                    </a:lnTo>
                    <a:lnTo>
                      <a:pt x="575" y="348"/>
                    </a:lnTo>
                    <a:lnTo>
                      <a:pt x="575" y="344"/>
                    </a:lnTo>
                    <a:lnTo>
                      <a:pt x="579" y="336"/>
                    </a:lnTo>
                    <a:lnTo>
                      <a:pt x="579" y="328"/>
                    </a:lnTo>
                    <a:lnTo>
                      <a:pt x="583" y="312"/>
                    </a:lnTo>
                    <a:lnTo>
                      <a:pt x="583" y="295"/>
                    </a:lnTo>
                    <a:lnTo>
                      <a:pt x="587" y="279"/>
                    </a:lnTo>
                    <a:lnTo>
                      <a:pt x="587" y="263"/>
                    </a:lnTo>
                    <a:lnTo>
                      <a:pt x="587" y="247"/>
                    </a:lnTo>
                    <a:lnTo>
                      <a:pt x="591" y="227"/>
                    </a:lnTo>
                    <a:lnTo>
                      <a:pt x="591" y="210"/>
                    </a:lnTo>
                    <a:lnTo>
                      <a:pt x="595" y="194"/>
                    </a:lnTo>
                    <a:lnTo>
                      <a:pt x="595" y="178"/>
                    </a:lnTo>
                    <a:lnTo>
                      <a:pt x="599" y="166"/>
                    </a:lnTo>
                    <a:lnTo>
                      <a:pt x="599" y="154"/>
                    </a:lnTo>
                    <a:lnTo>
                      <a:pt x="603" y="146"/>
                    </a:lnTo>
                    <a:lnTo>
                      <a:pt x="603" y="137"/>
                    </a:lnTo>
                    <a:lnTo>
                      <a:pt x="607" y="137"/>
                    </a:lnTo>
                    <a:lnTo>
                      <a:pt x="607" y="137"/>
                    </a:lnTo>
                    <a:lnTo>
                      <a:pt x="611" y="137"/>
                    </a:lnTo>
                    <a:lnTo>
                      <a:pt x="611" y="146"/>
                    </a:lnTo>
                    <a:lnTo>
                      <a:pt x="616" y="150"/>
                    </a:lnTo>
                    <a:lnTo>
                      <a:pt x="616" y="162"/>
                    </a:lnTo>
                    <a:lnTo>
                      <a:pt x="616" y="174"/>
                    </a:lnTo>
                    <a:lnTo>
                      <a:pt x="620" y="186"/>
                    </a:lnTo>
                    <a:lnTo>
                      <a:pt x="620" y="198"/>
                    </a:lnTo>
                    <a:lnTo>
                      <a:pt x="624" y="214"/>
                    </a:lnTo>
                    <a:lnTo>
                      <a:pt x="624" y="227"/>
                    </a:lnTo>
                    <a:lnTo>
                      <a:pt x="628" y="243"/>
                    </a:lnTo>
                    <a:lnTo>
                      <a:pt x="628" y="255"/>
                    </a:lnTo>
                    <a:lnTo>
                      <a:pt x="632" y="271"/>
                    </a:lnTo>
                    <a:lnTo>
                      <a:pt x="632" y="279"/>
                    </a:lnTo>
                    <a:lnTo>
                      <a:pt x="636" y="291"/>
                    </a:lnTo>
                    <a:lnTo>
                      <a:pt x="636" y="299"/>
                    </a:lnTo>
                    <a:lnTo>
                      <a:pt x="640" y="308"/>
                    </a:lnTo>
                    <a:lnTo>
                      <a:pt x="640" y="312"/>
                    </a:lnTo>
                    <a:lnTo>
                      <a:pt x="644" y="316"/>
                    </a:lnTo>
                    <a:lnTo>
                      <a:pt x="644" y="316"/>
                    </a:lnTo>
                    <a:lnTo>
                      <a:pt x="644" y="316"/>
                    </a:lnTo>
                    <a:lnTo>
                      <a:pt x="648" y="312"/>
                    </a:lnTo>
                    <a:lnTo>
                      <a:pt x="648" y="308"/>
                    </a:lnTo>
                    <a:lnTo>
                      <a:pt x="652" y="299"/>
                    </a:lnTo>
                    <a:lnTo>
                      <a:pt x="652" y="291"/>
                    </a:lnTo>
                    <a:lnTo>
                      <a:pt x="656" y="283"/>
                    </a:lnTo>
                    <a:lnTo>
                      <a:pt x="656" y="271"/>
                    </a:lnTo>
                    <a:lnTo>
                      <a:pt x="660" y="259"/>
                    </a:lnTo>
                    <a:lnTo>
                      <a:pt x="660" y="247"/>
                    </a:lnTo>
                    <a:lnTo>
                      <a:pt x="664" y="235"/>
                    </a:lnTo>
                    <a:lnTo>
                      <a:pt x="664" y="223"/>
                    </a:lnTo>
                    <a:lnTo>
                      <a:pt x="668" y="210"/>
                    </a:lnTo>
                    <a:lnTo>
                      <a:pt x="668" y="194"/>
                    </a:lnTo>
                    <a:lnTo>
                      <a:pt x="672" y="182"/>
                    </a:lnTo>
                    <a:lnTo>
                      <a:pt x="672" y="170"/>
                    </a:lnTo>
                    <a:lnTo>
                      <a:pt x="672" y="162"/>
                    </a:lnTo>
                    <a:lnTo>
                      <a:pt x="676" y="150"/>
                    </a:lnTo>
                    <a:lnTo>
                      <a:pt x="676" y="137"/>
                    </a:lnTo>
                    <a:lnTo>
                      <a:pt x="680" y="133"/>
                    </a:lnTo>
                    <a:lnTo>
                      <a:pt x="680" y="125"/>
                    </a:lnTo>
                    <a:lnTo>
                      <a:pt x="684" y="121"/>
                    </a:lnTo>
                    <a:lnTo>
                      <a:pt x="684" y="121"/>
                    </a:lnTo>
                    <a:lnTo>
                      <a:pt x="688" y="117"/>
                    </a:lnTo>
                    <a:lnTo>
                      <a:pt x="688" y="121"/>
                    </a:lnTo>
                    <a:lnTo>
                      <a:pt x="693" y="125"/>
                    </a:lnTo>
                    <a:lnTo>
                      <a:pt x="693" y="133"/>
                    </a:lnTo>
                    <a:lnTo>
                      <a:pt x="697" y="141"/>
                    </a:lnTo>
                    <a:lnTo>
                      <a:pt x="697" y="150"/>
                    </a:lnTo>
                    <a:lnTo>
                      <a:pt x="701" y="166"/>
                    </a:lnTo>
                    <a:lnTo>
                      <a:pt x="701" y="182"/>
                    </a:lnTo>
                    <a:lnTo>
                      <a:pt x="701" y="198"/>
                    </a:lnTo>
                    <a:lnTo>
                      <a:pt x="705" y="218"/>
                    </a:lnTo>
                    <a:lnTo>
                      <a:pt x="705" y="239"/>
                    </a:lnTo>
                    <a:lnTo>
                      <a:pt x="709" y="259"/>
                    </a:lnTo>
                    <a:lnTo>
                      <a:pt x="709" y="279"/>
                    </a:lnTo>
                    <a:lnTo>
                      <a:pt x="713" y="299"/>
                    </a:lnTo>
                    <a:lnTo>
                      <a:pt x="713" y="324"/>
                    </a:lnTo>
                    <a:lnTo>
                      <a:pt x="717" y="340"/>
                    </a:lnTo>
                    <a:lnTo>
                      <a:pt x="717" y="356"/>
                    </a:lnTo>
                    <a:lnTo>
                      <a:pt x="721" y="372"/>
                    </a:lnTo>
                    <a:lnTo>
                      <a:pt x="721" y="385"/>
                    </a:lnTo>
                    <a:lnTo>
                      <a:pt x="725" y="393"/>
                    </a:lnTo>
                    <a:lnTo>
                      <a:pt x="725" y="401"/>
                    </a:lnTo>
                    <a:lnTo>
                      <a:pt x="729" y="401"/>
                    </a:lnTo>
                    <a:lnTo>
                      <a:pt x="729" y="397"/>
                    </a:lnTo>
                    <a:lnTo>
                      <a:pt x="729" y="393"/>
                    </a:lnTo>
                    <a:lnTo>
                      <a:pt x="733" y="380"/>
                    </a:lnTo>
                    <a:lnTo>
                      <a:pt x="733" y="364"/>
                    </a:lnTo>
                    <a:lnTo>
                      <a:pt x="737" y="348"/>
                    </a:lnTo>
                    <a:lnTo>
                      <a:pt x="737" y="324"/>
                    </a:lnTo>
                    <a:lnTo>
                      <a:pt x="741" y="299"/>
                    </a:lnTo>
                    <a:lnTo>
                      <a:pt x="741" y="275"/>
                    </a:lnTo>
                    <a:lnTo>
                      <a:pt x="745" y="247"/>
                    </a:lnTo>
                    <a:lnTo>
                      <a:pt x="745" y="214"/>
                    </a:lnTo>
                    <a:lnTo>
                      <a:pt x="749" y="186"/>
                    </a:lnTo>
                    <a:lnTo>
                      <a:pt x="749" y="158"/>
                    </a:lnTo>
                    <a:lnTo>
                      <a:pt x="753" y="129"/>
                    </a:lnTo>
                    <a:lnTo>
                      <a:pt x="753" y="105"/>
                    </a:lnTo>
                    <a:lnTo>
                      <a:pt x="757" y="85"/>
                    </a:lnTo>
                    <a:lnTo>
                      <a:pt x="757" y="65"/>
                    </a:lnTo>
                    <a:lnTo>
                      <a:pt x="761" y="48"/>
                    </a:lnTo>
                    <a:lnTo>
                      <a:pt x="761" y="36"/>
                    </a:lnTo>
                    <a:lnTo>
                      <a:pt x="765" y="28"/>
                    </a:lnTo>
                    <a:lnTo>
                      <a:pt x="765" y="28"/>
                    </a:lnTo>
                    <a:lnTo>
                      <a:pt x="770" y="28"/>
                    </a:lnTo>
                    <a:lnTo>
                      <a:pt x="770" y="32"/>
                    </a:lnTo>
                    <a:lnTo>
                      <a:pt x="770" y="44"/>
                    </a:lnTo>
                    <a:lnTo>
                      <a:pt x="774" y="56"/>
                    </a:lnTo>
                    <a:lnTo>
                      <a:pt x="774" y="77"/>
                    </a:lnTo>
                    <a:lnTo>
                      <a:pt x="778" y="97"/>
                    </a:lnTo>
                    <a:lnTo>
                      <a:pt x="778" y="121"/>
                    </a:lnTo>
                    <a:lnTo>
                      <a:pt x="782" y="150"/>
                    </a:lnTo>
                    <a:lnTo>
                      <a:pt x="782" y="178"/>
                    </a:lnTo>
                    <a:lnTo>
                      <a:pt x="786" y="206"/>
                    </a:lnTo>
                    <a:lnTo>
                      <a:pt x="786" y="235"/>
                    </a:lnTo>
                    <a:lnTo>
                      <a:pt x="790" y="263"/>
                    </a:lnTo>
                    <a:lnTo>
                      <a:pt x="790" y="291"/>
                    </a:lnTo>
                    <a:lnTo>
                      <a:pt x="794" y="316"/>
                    </a:lnTo>
                    <a:lnTo>
                      <a:pt x="794" y="340"/>
                    </a:lnTo>
                    <a:lnTo>
                      <a:pt x="798" y="364"/>
                    </a:lnTo>
                    <a:lnTo>
                      <a:pt x="798" y="380"/>
                    </a:lnTo>
                    <a:lnTo>
                      <a:pt x="798" y="393"/>
                    </a:lnTo>
                    <a:lnTo>
                      <a:pt x="802" y="405"/>
                    </a:lnTo>
                    <a:lnTo>
                      <a:pt x="802" y="413"/>
                    </a:lnTo>
                    <a:lnTo>
                      <a:pt x="806" y="413"/>
                    </a:lnTo>
                    <a:lnTo>
                      <a:pt x="806" y="413"/>
                    </a:lnTo>
                    <a:lnTo>
                      <a:pt x="810" y="409"/>
                    </a:lnTo>
                    <a:lnTo>
                      <a:pt x="810" y="397"/>
                    </a:lnTo>
                    <a:lnTo>
                      <a:pt x="814" y="385"/>
                    </a:lnTo>
                    <a:lnTo>
                      <a:pt x="814" y="368"/>
                    </a:lnTo>
                    <a:lnTo>
                      <a:pt x="818" y="352"/>
                    </a:lnTo>
                    <a:lnTo>
                      <a:pt x="818" y="332"/>
                    </a:lnTo>
                    <a:lnTo>
                      <a:pt x="822" y="312"/>
                    </a:lnTo>
                    <a:lnTo>
                      <a:pt x="822" y="287"/>
                    </a:lnTo>
                    <a:lnTo>
                      <a:pt x="826" y="267"/>
                    </a:lnTo>
                    <a:lnTo>
                      <a:pt x="826" y="243"/>
                    </a:lnTo>
                    <a:lnTo>
                      <a:pt x="826" y="223"/>
                    </a:lnTo>
                    <a:lnTo>
                      <a:pt x="830" y="198"/>
                    </a:lnTo>
                    <a:lnTo>
                      <a:pt x="830" y="178"/>
                    </a:lnTo>
                    <a:lnTo>
                      <a:pt x="834" y="158"/>
                    </a:lnTo>
                    <a:lnTo>
                      <a:pt x="834" y="141"/>
                    </a:lnTo>
                    <a:lnTo>
                      <a:pt x="838" y="125"/>
                    </a:lnTo>
                    <a:lnTo>
                      <a:pt x="838" y="109"/>
                    </a:lnTo>
                    <a:lnTo>
                      <a:pt x="842" y="97"/>
                    </a:lnTo>
                    <a:lnTo>
                      <a:pt x="842" y="89"/>
                    </a:lnTo>
                    <a:lnTo>
                      <a:pt x="847" y="81"/>
                    </a:lnTo>
                    <a:lnTo>
                      <a:pt x="847" y="77"/>
                    </a:lnTo>
                    <a:lnTo>
                      <a:pt x="851" y="77"/>
                    </a:lnTo>
                    <a:lnTo>
                      <a:pt x="851" y="77"/>
                    </a:lnTo>
                    <a:lnTo>
                      <a:pt x="855" y="81"/>
                    </a:lnTo>
                    <a:lnTo>
                      <a:pt x="855" y="89"/>
                    </a:lnTo>
                    <a:lnTo>
                      <a:pt x="855" y="97"/>
                    </a:lnTo>
                    <a:lnTo>
                      <a:pt x="859" y="109"/>
                    </a:lnTo>
                    <a:lnTo>
                      <a:pt x="859" y="121"/>
                    </a:lnTo>
                    <a:lnTo>
                      <a:pt x="863" y="137"/>
                    </a:lnTo>
                    <a:lnTo>
                      <a:pt x="863" y="154"/>
                    </a:lnTo>
                    <a:lnTo>
                      <a:pt x="867" y="178"/>
                    </a:lnTo>
                    <a:lnTo>
                      <a:pt x="867" y="198"/>
                    </a:lnTo>
                    <a:lnTo>
                      <a:pt x="871" y="218"/>
                    </a:lnTo>
                    <a:lnTo>
                      <a:pt x="871" y="243"/>
                    </a:lnTo>
                    <a:lnTo>
                      <a:pt x="875" y="263"/>
                    </a:lnTo>
                    <a:lnTo>
                      <a:pt x="875" y="287"/>
                    </a:lnTo>
                    <a:lnTo>
                      <a:pt x="879" y="308"/>
                    </a:lnTo>
                    <a:lnTo>
                      <a:pt x="879" y="328"/>
                    </a:lnTo>
                    <a:lnTo>
                      <a:pt x="883" y="344"/>
                    </a:lnTo>
                    <a:lnTo>
                      <a:pt x="883" y="360"/>
                    </a:lnTo>
                    <a:lnTo>
                      <a:pt x="883" y="372"/>
                    </a:lnTo>
                    <a:lnTo>
                      <a:pt x="887" y="380"/>
                    </a:lnTo>
                    <a:lnTo>
                      <a:pt x="887" y="389"/>
                    </a:lnTo>
                    <a:lnTo>
                      <a:pt x="891" y="389"/>
                    </a:lnTo>
                    <a:lnTo>
                      <a:pt x="891" y="389"/>
                    </a:lnTo>
                    <a:lnTo>
                      <a:pt x="895" y="380"/>
                    </a:lnTo>
                    <a:lnTo>
                      <a:pt x="895" y="372"/>
                    </a:lnTo>
                    <a:lnTo>
                      <a:pt x="899" y="356"/>
                    </a:lnTo>
                    <a:lnTo>
                      <a:pt x="899" y="340"/>
                    </a:lnTo>
                    <a:lnTo>
                      <a:pt x="903" y="320"/>
                    </a:lnTo>
                    <a:lnTo>
                      <a:pt x="903" y="295"/>
                    </a:lnTo>
                    <a:lnTo>
                      <a:pt x="907" y="275"/>
                    </a:lnTo>
                    <a:lnTo>
                      <a:pt x="907" y="247"/>
                    </a:lnTo>
                    <a:lnTo>
                      <a:pt x="911" y="223"/>
                    </a:lnTo>
                    <a:lnTo>
                      <a:pt x="911" y="194"/>
                    </a:lnTo>
                    <a:lnTo>
                      <a:pt x="911" y="170"/>
                    </a:lnTo>
                    <a:lnTo>
                      <a:pt x="915" y="150"/>
                    </a:lnTo>
                    <a:lnTo>
                      <a:pt x="915" y="129"/>
                    </a:lnTo>
                    <a:lnTo>
                      <a:pt x="919" y="109"/>
                    </a:lnTo>
                    <a:lnTo>
                      <a:pt x="919" y="97"/>
                    </a:lnTo>
                    <a:lnTo>
                      <a:pt x="923" y="85"/>
                    </a:lnTo>
                    <a:lnTo>
                      <a:pt x="923" y="77"/>
                    </a:lnTo>
                    <a:lnTo>
                      <a:pt x="928" y="73"/>
                    </a:lnTo>
                    <a:lnTo>
                      <a:pt x="928" y="77"/>
                    </a:lnTo>
                    <a:lnTo>
                      <a:pt x="932" y="81"/>
                    </a:lnTo>
                    <a:lnTo>
                      <a:pt x="932" y="93"/>
                    </a:lnTo>
                    <a:lnTo>
                      <a:pt x="936" y="105"/>
                    </a:lnTo>
                    <a:lnTo>
                      <a:pt x="936" y="121"/>
                    </a:lnTo>
                    <a:lnTo>
                      <a:pt x="940" y="14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644" name="Group 156"/>
            <p:cNvGrpSpPr>
              <a:grpSpLocks/>
            </p:cNvGrpSpPr>
            <p:nvPr/>
          </p:nvGrpSpPr>
          <p:grpSpPr bwMode="auto">
            <a:xfrm>
              <a:off x="1290" y="3344"/>
              <a:ext cx="1922" cy="652"/>
              <a:chOff x="1290" y="3344"/>
              <a:chExt cx="1922" cy="652"/>
            </a:xfrm>
          </p:grpSpPr>
          <p:sp>
            <p:nvSpPr>
              <p:cNvPr id="63645" name="Line 157"/>
              <p:cNvSpPr>
                <a:spLocks noChangeShapeType="1"/>
              </p:cNvSpPr>
              <p:nvPr/>
            </p:nvSpPr>
            <p:spPr bwMode="auto">
              <a:xfrm>
                <a:off x="1306" y="3344"/>
                <a:ext cx="1" cy="63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6" name="Line 158"/>
              <p:cNvSpPr>
                <a:spLocks noChangeShapeType="1"/>
              </p:cNvSpPr>
              <p:nvPr/>
            </p:nvSpPr>
            <p:spPr bwMode="auto">
              <a:xfrm>
                <a:off x="1290" y="3980"/>
                <a:ext cx="16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7" name="Line 159"/>
              <p:cNvSpPr>
                <a:spLocks noChangeShapeType="1"/>
              </p:cNvSpPr>
              <p:nvPr/>
            </p:nvSpPr>
            <p:spPr bwMode="auto">
              <a:xfrm>
                <a:off x="1290" y="3725"/>
                <a:ext cx="16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8" name="Line 160"/>
              <p:cNvSpPr>
                <a:spLocks noChangeShapeType="1"/>
              </p:cNvSpPr>
              <p:nvPr/>
            </p:nvSpPr>
            <p:spPr bwMode="auto">
              <a:xfrm>
                <a:off x="1290" y="3469"/>
                <a:ext cx="16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9" name="Line 161"/>
              <p:cNvSpPr>
                <a:spLocks noChangeShapeType="1"/>
              </p:cNvSpPr>
              <p:nvPr/>
            </p:nvSpPr>
            <p:spPr bwMode="auto">
              <a:xfrm>
                <a:off x="1306" y="3980"/>
                <a:ext cx="1905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0" name="Line 162"/>
              <p:cNvSpPr>
                <a:spLocks noChangeShapeType="1"/>
              </p:cNvSpPr>
              <p:nvPr/>
            </p:nvSpPr>
            <p:spPr bwMode="auto">
              <a:xfrm flipV="1">
                <a:off x="1306" y="3980"/>
                <a:ext cx="1" cy="1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1" name="Line 163"/>
              <p:cNvSpPr>
                <a:spLocks noChangeShapeType="1"/>
              </p:cNvSpPr>
              <p:nvPr/>
            </p:nvSpPr>
            <p:spPr bwMode="auto">
              <a:xfrm flipV="1">
                <a:off x="1687" y="3980"/>
                <a:ext cx="1" cy="1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2" name="Line 164"/>
              <p:cNvSpPr>
                <a:spLocks noChangeShapeType="1"/>
              </p:cNvSpPr>
              <p:nvPr/>
            </p:nvSpPr>
            <p:spPr bwMode="auto">
              <a:xfrm flipV="1">
                <a:off x="2068" y="3980"/>
                <a:ext cx="1" cy="1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3" name="Line 165"/>
              <p:cNvSpPr>
                <a:spLocks noChangeShapeType="1"/>
              </p:cNvSpPr>
              <p:nvPr/>
            </p:nvSpPr>
            <p:spPr bwMode="auto">
              <a:xfrm flipV="1">
                <a:off x="2449" y="3980"/>
                <a:ext cx="1" cy="1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4" name="Line 166"/>
              <p:cNvSpPr>
                <a:spLocks noChangeShapeType="1"/>
              </p:cNvSpPr>
              <p:nvPr/>
            </p:nvSpPr>
            <p:spPr bwMode="auto">
              <a:xfrm flipV="1">
                <a:off x="2830" y="3980"/>
                <a:ext cx="1" cy="1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5" name="Line 167"/>
              <p:cNvSpPr>
                <a:spLocks noChangeShapeType="1"/>
              </p:cNvSpPr>
              <p:nvPr/>
            </p:nvSpPr>
            <p:spPr bwMode="auto">
              <a:xfrm flipV="1">
                <a:off x="3211" y="3980"/>
                <a:ext cx="1" cy="1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656" name="Rectangle 168"/>
            <p:cNvSpPr>
              <a:spLocks noChangeArrowheads="1"/>
            </p:cNvSpPr>
            <p:nvPr/>
          </p:nvSpPr>
          <p:spPr bwMode="auto">
            <a:xfrm>
              <a:off x="1202" y="3949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22</a:t>
              </a:r>
              <a:endParaRPr lang="fr-FR" baseline="30000"/>
            </a:p>
          </p:txBody>
        </p:sp>
        <p:sp>
          <p:nvSpPr>
            <p:cNvPr id="63657" name="Rectangle 169"/>
            <p:cNvSpPr>
              <a:spLocks noChangeArrowheads="1"/>
            </p:cNvSpPr>
            <p:nvPr/>
          </p:nvSpPr>
          <p:spPr bwMode="auto">
            <a:xfrm>
              <a:off x="1202" y="3693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23</a:t>
              </a:r>
              <a:endParaRPr lang="fr-FR" baseline="30000"/>
            </a:p>
          </p:txBody>
        </p:sp>
        <p:sp>
          <p:nvSpPr>
            <p:cNvPr id="63658" name="Rectangle 170"/>
            <p:cNvSpPr>
              <a:spLocks noChangeArrowheads="1"/>
            </p:cNvSpPr>
            <p:nvPr/>
          </p:nvSpPr>
          <p:spPr bwMode="auto">
            <a:xfrm>
              <a:off x="1202" y="3438"/>
              <a:ext cx="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24</a:t>
              </a:r>
              <a:endParaRPr lang="fr-FR" baseline="30000"/>
            </a:p>
          </p:txBody>
        </p:sp>
        <p:sp>
          <p:nvSpPr>
            <p:cNvPr id="63659" name="Rectangle 171"/>
            <p:cNvSpPr>
              <a:spLocks noChangeArrowheads="1"/>
            </p:cNvSpPr>
            <p:nvPr/>
          </p:nvSpPr>
          <p:spPr bwMode="auto">
            <a:xfrm>
              <a:off x="1292" y="40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0</a:t>
              </a:r>
              <a:endParaRPr lang="fr-FR" baseline="30000"/>
            </a:p>
          </p:txBody>
        </p:sp>
        <p:sp>
          <p:nvSpPr>
            <p:cNvPr id="63660" name="Rectangle 172"/>
            <p:cNvSpPr>
              <a:spLocks noChangeArrowheads="1"/>
            </p:cNvSpPr>
            <p:nvPr/>
          </p:nvSpPr>
          <p:spPr bwMode="auto">
            <a:xfrm>
              <a:off x="1640" y="402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200</a:t>
              </a:r>
              <a:endParaRPr lang="fr-FR" baseline="30000"/>
            </a:p>
          </p:txBody>
        </p:sp>
        <p:sp>
          <p:nvSpPr>
            <p:cNvPr id="63661" name="Rectangle 173"/>
            <p:cNvSpPr>
              <a:spLocks noChangeArrowheads="1"/>
            </p:cNvSpPr>
            <p:nvPr/>
          </p:nvSpPr>
          <p:spPr bwMode="auto">
            <a:xfrm>
              <a:off x="2021" y="402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400</a:t>
              </a:r>
              <a:endParaRPr lang="fr-FR" baseline="30000"/>
            </a:p>
          </p:txBody>
        </p:sp>
        <p:sp>
          <p:nvSpPr>
            <p:cNvPr id="63662" name="Rectangle 174"/>
            <p:cNvSpPr>
              <a:spLocks noChangeArrowheads="1"/>
            </p:cNvSpPr>
            <p:nvPr/>
          </p:nvSpPr>
          <p:spPr bwMode="auto">
            <a:xfrm>
              <a:off x="2402" y="402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600</a:t>
              </a:r>
              <a:endParaRPr lang="fr-FR" baseline="30000"/>
            </a:p>
          </p:txBody>
        </p:sp>
        <p:sp>
          <p:nvSpPr>
            <p:cNvPr id="63663" name="Rectangle 175"/>
            <p:cNvSpPr>
              <a:spLocks noChangeArrowheads="1"/>
            </p:cNvSpPr>
            <p:nvPr/>
          </p:nvSpPr>
          <p:spPr bwMode="auto">
            <a:xfrm>
              <a:off x="2783" y="4026"/>
              <a:ext cx="9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800</a:t>
              </a:r>
              <a:endParaRPr lang="fr-FR" baseline="30000"/>
            </a:p>
          </p:txBody>
        </p:sp>
        <p:sp>
          <p:nvSpPr>
            <p:cNvPr id="63664" name="Rectangle 176"/>
            <p:cNvSpPr>
              <a:spLocks noChangeArrowheads="1"/>
            </p:cNvSpPr>
            <p:nvPr/>
          </p:nvSpPr>
          <p:spPr bwMode="auto">
            <a:xfrm>
              <a:off x="3147" y="4026"/>
              <a:ext cx="12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" charset="0"/>
                </a:rPr>
                <a:t>1000</a:t>
              </a:r>
              <a:endParaRPr lang="fr-FR" baseline="30000"/>
            </a:p>
          </p:txBody>
        </p:sp>
      </p:grpSp>
      <p:sp>
        <p:nvSpPr>
          <p:cNvPr id="63665" name="Rectangle 177"/>
          <p:cNvSpPr>
            <a:spLocks noChangeArrowheads="1"/>
          </p:cNvSpPr>
          <p:nvPr/>
        </p:nvSpPr>
        <p:spPr bwMode="auto">
          <a:xfrm>
            <a:off x="2060575" y="408622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66" name="Rectangle 178"/>
          <p:cNvSpPr>
            <a:spLocks noChangeArrowheads="1"/>
          </p:cNvSpPr>
          <p:nvPr/>
        </p:nvSpPr>
        <p:spPr bwMode="auto">
          <a:xfrm>
            <a:off x="2119313" y="4117975"/>
            <a:ext cx="6032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Times" charset="0"/>
              </a:rPr>
              <a:t>today:</a:t>
            </a:r>
            <a:endParaRPr lang="fr-FR" baseline="30000"/>
          </a:p>
        </p:txBody>
      </p:sp>
      <p:sp>
        <p:nvSpPr>
          <p:cNvPr id="63667" name="Rectangle 179"/>
          <p:cNvSpPr>
            <a:spLocks noChangeArrowheads="1"/>
          </p:cNvSpPr>
          <p:nvPr/>
        </p:nvSpPr>
        <p:spPr bwMode="auto">
          <a:xfrm>
            <a:off x="2987675" y="408622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68" name="Rectangle 180"/>
          <p:cNvSpPr>
            <a:spLocks noChangeArrowheads="1"/>
          </p:cNvSpPr>
          <p:nvPr/>
        </p:nvSpPr>
        <p:spPr bwMode="auto">
          <a:xfrm>
            <a:off x="3219450" y="408622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69" name="Rectangle 181"/>
          <p:cNvSpPr>
            <a:spLocks noChangeArrowheads="1"/>
          </p:cNvSpPr>
          <p:nvPr/>
        </p:nvSpPr>
        <p:spPr bwMode="auto">
          <a:xfrm>
            <a:off x="3449638" y="408622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70" name="Rectangle 182"/>
          <p:cNvSpPr>
            <a:spLocks noChangeArrowheads="1"/>
          </p:cNvSpPr>
          <p:nvPr/>
        </p:nvSpPr>
        <p:spPr bwMode="auto">
          <a:xfrm>
            <a:off x="3508375" y="4130675"/>
            <a:ext cx="1063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Symbol" charset="0"/>
                <a:sym typeface="Symbol" charset="0"/>
              </a:rPr>
              <a:t></a:t>
            </a:r>
            <a:endParaRPr lang="fr-FR" baseline="30000"/>
          </a:p>
        </p:txBody>
      </p:sp>
      <p:sp>
        <p:nvSpPr>
          <p:cNvPr id="63671" name="Rectangle 183"/>
          <p:cNvSpPr>
            <a:spLocks noChangeArrowheads="1"/>
          </p:cNvSpPr>
          <p:nvPr/>
        </p:nvSpPr>
        <p:spPr bwMode="auto">
          <a:xfrm>
            <a:off x="3609975" y="4117975"/>
            <a:ext cx="10175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Times" charset="0"/>
              </a:rPr>
              <a:t> = 23.439°</a:t>
            </a:r>
            <a:endParaRPr lang="fr-FR" baseline="30000"/>
          </a:p>
        </p:txBody>
      </p:sp>
      <p:sp>
        <p:nvSpPr>
          <p:cNvPr id="63672" name="Rectangle 184"/>
          <p:cNvSpPr>
            <a:spLocks noChangeArrowheads="1"/>
          </p:cNvSpPr>
          <p:nvPr/>
        </p:nvSpPr>
        <p:spPr bwMode="auto">
          <a:xfrm>
            <a:off x="2060575" y="4330700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73" name="Rectangle 185"/>
          <p:cNvSpPr>
            <a:spLocks noChangeArrowheads="1"/>
          </p:cNvSpPr>
          <p:nvPr/>
        </p:nvSpPr>
        <p:spPr bwMode="auto">
          <a:xfrm>
            <a:off x="2119313" y="4362450"/>
            <a:ext cx="1046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Times" charset="0"/>
              </a:rPr>
              <a:t>maximum:</a:t>
            </a:r>
            <a:endParaRPr lang="fr-FR" baseline="30000"/>
          </a:p>
        </p:txBody>
      </p:sp>
      <p:sp>
        <p:nvSpPr>
          <p:cNvPr id="63674" name="Rectangle 186"/>
          <p:cNvSpPr>
            <a:spLocks noChangeArrowheads="1"/>
          </p:cNvSpPr>
          <p:nvPr/>
        </p:nvSpPr>
        <p:spPr bwMode="auto">
          <a:xfrm>
            <a:off x="3219450" y="4330700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75" name="Rectangle 187"/>
          <p:cNvSpPr>
            <a:spLocks noChangeArrowheads="1"/>
          </p:cNvSpPr>
          <p:nvPr/>
        </p:nvSpPr>
        <p:spPr bwMode="auto">
          <a:xfrm>
            <a:off x="3449638" y="4330700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76" name="Rectangle 188"/>
          <p:cNvSpPr>
            <a:spLocks noChangeArrowheads="1"/>
          </p:cNvSpPr>
          <p:nvPr/>
        </p:nvSpPr>
        <p:spPr bwMode="auto">
          <a:xfrm>
            <a:off x="3508375" y="4375150"/>
            <a:ext cx="1063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Symbol" charset="0"/>
                <a:sym typeface="Symbol" charset="0"/>
              </a:rPr>
              <a:t></a:t>
            </a:r>
            <a:endParaRPr lang="fr-FR" baseline="30000"/>
          </a:p>
        </p:txBody>
      </p:sp>
      <p:sp>
        <p:nvSpPr>
          <p:cNvPr id="63677" name="Rectangle 189"/>
          <p:cNvSpPr>
            <a:spLocks noChangeArrowheads="1"/>
          </p:cNvSpPr>
          <p:nvPr/>
        </p:nvSpPr>
        <p:spPr bwMode="auto">
          <a:xfrm>
            <a:off x="3609975" y="4362450"/>
            <a:ext cx="769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sz="1900">
                <a:solidFill>
                  <a:srgbClr val="000000"/>
                </a:solidFill>
                <a:latin typeface="Times" charset="0"/>
              </a:rPr>
              <a:t>~</a:t>
            </a:r>
            <a:r>
              <a:rPr lang="fr-FR" sz="190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1900">
                <a:solidFill>
                  <a:srgbClr val="000000"/>
                </a:solidFill>
                <a:latin typeface="Times" charset="0"/>
              </a:rPr>
              <a:t>24.5</a:t>
            </a:r>
            <a:r>
              <a:rPr lang="fr-FR" sz="1900">
                <a:solidFill>
                  <a:srgbClr val="000000"/>
                </a:solidFill>
                <a:latin typeface="Times" charset="0"/>
              </a:rPr>
              <a:t>°</a:t>
            </a:r>
            <a:endParaRPr lang="fr-FR" baseline="30000"/>
          </a:p>
        </p:txBody>
      </p:sp>
      <p:sp>
        <p:nvSpPr>
          <p:cNvPr id="63678" name="Rectangle 190"/>
          <p:cNvSpPr>
            <a:spLocks noChangeArrowheads="1"/>
          </p:cNvSpPr>
          <p:nvPr/>
        </p:nvSpPr>
        <p:spPr bwMode="auto">
          <a:xfrm>
            <a:off x="2060575" y="457517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79" name="Rectangle 191"/>
          <p:cNvSpPr>
            <a:spLocks noChangeArrowheads="1"/>
          </p:cNvSpPr>
          <p:nvPr/>
        </p:nvSpPr>
        <p:spPr bwMode="auto">
          <a:xfrm>
            <a:off x="2119313" y="4606925"/>
            <a:ext cx="1004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Times" charset="0"/>
              </a:rPr>
              <a:t>minimum:</a:t>
            </a:r>
            <a:endParaRPr lang="fr-FR" baseline="30000"/>
          </a:p>
        </p:txBody>
      </p:sp>
      <p:sp>
        <p:nvSpPr>
          <p:cNvPr id="63680" name="Rectangle 192"/>
          <p:cNvSpPr>
            <a:spLocks noChangeArrowheads="1"/>
          </p:cNvSpPr>
          <p:nvPr/>
        </p:nvSpPr>
        <p:spPr bwMode="auto">
          <a:xfrm>
            <a:off x="3219450" y="457517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81" name="Rectangle 193"/>
          <p:cNvSpPr>
            <a:spLocks noChangeArrowheads="1"/>
          </p:cNvSpPr>
          <p:nvPr/>
        </p:nvSpPr>
        <p:spPr bwMode="auto">
          <a:xfrm>
            <a:off x="3449638" y="4575175"/>
            <a:ext cx="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baseline="30000"/>
          </a:p>
        </p:txBody>
      </p:sp>
      <p:sp>
        <p:nvSpPr>
          <p:cNvPr id="63682" name="Rectangle 194"/>
          <p:cNvSpPr>
            <a:spLocks noChangeArrowheads="1"/>
          </p:cNvSpPr>
          <p:nvPr/>
        </p:nvSpPr>
        <p:spPr bwMode="auto">
          <a:xfrm>
            <a:off x="3508375" y="4619625"/>
            <a:ext cx="1063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Symbol" charset="0"/>
                <a:sym typeface="Symbol" charset="0"/>
              </a:rPr>
              <a:t></a:t>
            </a:r>
            <a:endParaRPr lang="fr-FR" baseline="30000"/>
          </a:p>
        </p:txBody>
      </p:sp>
      <p:sp>
        <p:nvSpPr>
          <p:cNvPr id="63683" name="Rectangle 195"/>
          <p:cNvSpPr>
            <a:spLocks noChangeArrowheads="1"/>
          </p:cNvSpPr>
          <p:nvPr/>
        </p:nvSpPr>
        <p:spPr bwMode="auto">
          <a:xfrm>
            <a:off x="3609975" y="4606925"/>
            <a:ext cx="7699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altLang="ja-JP" sz="1900">
                <a:solidFill>
                  <a:srgbClr val="000000"/>
                </a:solidFill>
                <a:latin typeface="Times" charset="0"/>
              </a:rPr>
              <a:t>~</a:t>
            </a:r>
            <a:r>
              <a:rPr lang="fr-FR" sz="190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1900">
                <a:solidFill>
                  <a:srgbClr val="000000"/>
                </a:solidFill>
                <a:latin typeface="Times" charset="0"/>
              </a:rPr>
              <a:t>21.9</a:t>
            </a:r>
            <a:r>
              <a:rPr lang="fr-FR" sz="1900">
                <a:solidFill>
                  <a:srgbClr val="000000"/>
                </a:solidFill>
                <a:latin typeface="Times" charset="0"/>
              </a:rPr>
              <a:t>°</a:t>
            </a:r>
            <a:endParaRPr lang="fr-FR" baseline="30000"/>
          </a:p>
        </p:txBody>
      </p:sp>
      <p:grpSp>
        <p:nvGrpSpPr>
          <p:cNvPr id="63684" name="Group 196"/>
          <p:cNvGrpSpPr>
            <a:grpSpLocks/>
          </p:cNvGrpSpPr>
          <p:nvPr/>
        </p:nvGrpSpPr>
        <p:grpSpPr bwMode="auto">
          <a:xfrm>
            <a:off x="398463" y="4800600"/>
            <a:ext cx="668337" cy="1397000"/>
            <a:chOff x="354" y="3202"/>
            <a:chExt cx="421" cy="880"/>
          </a:xfrm>
        </p:grpSpPr>
        <p:sp>
          <p:nvSpPr>
            <p:cNvPr id="63685" name="Line 197"/>
            <p:cNvSpPr>
              <a:spLocks noChangeShapeType="1"/>
            </p:cNvSpPr>
            <p:nvPr/>
          </p:nvSpPr>
          <p:spPr bwMode="auto">
            <a:xfrm flipV="1">
              <a:off x="484" y="3283"/>
              <a:ext cx="170" cy="66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686" name="Group 198"/>
            <p:cNvGrpSpPr>
              <a:grpSpLocks/>
            </p:cNvGrpSpPr>
            <p:nvPr/>
          </p:nvGrpSpPr>
          <p:grpSpPr bwMode="auto">
            <a:xfrm>
              <a:off x="358" y="3441"/>
              <a:ext cx="417" cy="417"/>
              <a:chOff x="358" y="3441"/>
              <a:chExt cx="417" cy="417"/>
            </a:xfrm>
          </p:grpSpPr>
          <p:sp>
            <p:nvSpPr>
              <p:cNvPr id="63687" name="Oval 199"/>
              <p:cNvSpPr>
                <a:spLocks noChangeArrowheads="1"/>
              </p:cNvSpPr>
              <p:nvPr/>
            </p:nvSpPr>
            <p:spPr bwMode="auto">
              <a:xfrm>
                <a:off x="358" y="3441"/>
                <a:ext cx="417" cy="417"/>
              </a:xfrm>
              <a:prstGeom prst="ellipse">
                <a:avLst/>
              </a:pr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3688" name="Group 200"/>
              <p:cNvGrpSpPr>
                <a:grpSpLocks/>
              </p:cNvGrpSpPr>
              <p:nvPr/>
            </p:nvGrpSpPr>
            <p:grpSpPr bwMode="auto">
              <a:xfrm>
                <a:off x="358" y="3442"/>
                <a:ext cx="209" cy="416"/>
                <a:chOff x="358" y="3442"/>
                <a:chExt cx="209" cy="416"/>
              </a:xfrm>
            </p:grpSpPr>
            <p:sp>
              <p:nvSpPr>
                <p:cNvPr id="63689" name="Arc 201"/>
                <p:cNvSpPr>
                  <a:spLocks/>
                </p:cNvSpPr>
                <p:nvPr/>
              </p:nvSpPr>
              <p:spPr bwMode="auto">
                <a:xfrm>
                  <a:off x="359" y="3442"/>
                  <a:ext cx="208" cy="208"/>
                </a:xfrm>
                <a:custGeom>
                  <a:avLst/>
                  <a:gdLst>
                    <a:gd name="G0" fmla="+- 21599 0 0"/>
                    <a:gd name="G1" fmla="+- 21599 0 0"/>
                    <a:gd name="G2" fmla="+- 21600 0 0"/>
                    <a:gd name="T0" fmla="*/ 0 w 21599"/>
                    <a:gd name="T1" fmla="*/ 21496 h 21599"/>
                    <a:gd name="T2" fmla="*/ 21496 w 21599"/>
                    <a:gd name="T3" fmla="*/ 0 h 21599"/>
                    <a:gd name="T4" fmla="*/ 21599 w 21599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99" h="21599" fill="none" extrusionOk="0">
                      <a:moveTo>
                        <a:pt x="-1" y="21495"/>
                      </a:moveTo>
                      <a:cubicBezTo>
                        <a:pt x="55" y="9647"/>
                        <a:pt x="9647" y="55"/>
                        <a:pt x="21495" y="-1"/>
                      </a:cubicBezTo>
                    </a:path>
                    <a:path w="21599" h="21599" stroke="0" extrusionOk="0">
                      <a:moveTo>
                        <a:pt x="-1" y="21495"/>
                      </a:moveTo>
                      <a:cubicBezTo>
                        <a:pt x="55" y="9647"/>
                        <a:pt x="9647" y="55"/>
                        <a:pt x="21495" y="-1"/>
                      </a:cubicBezTo>
                      <a:lnTo>
                        <a:pt x="21599" y="21599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690" name="Arc 202"/>
                <p:cNvSpPr>
                  <a:spLocks/>
                </p:cNvSpPr>
                <p:nvPr/>
              </p:nvSpPr>
              <p:spPr bwMode="auto">
                <a:xfrm>
                  <a:off x="358" y="3649"/>
                  <a:ext cx="209" cy="209"/>
                </a:xfrm>
                <a:custGeom>
                  <a:avLst/>
                  <a:gdLst>
                    <a:gd name="G0" fmla="+- 21600 0 0"/>
                    <a:gd name="G1" fmla="+- 103 0 0"/>
                    <a:gd name="G2" fmla="+- 21600 0 0"/>
                    <a:gd name="T0" fmla="*/ 21496 w 21600"/>
                    <a:gd name="T1" fmla="*/ 21702 h 21702"/>
                    <a:gd name="T2" fmla="*/ 1 w 21600"/>
                    <a:gd name="T3" fmla="*/ 0 h 21702"/>
                    <a:gd name="T4" fmla="*/ 21600 w 21600"/>
                    <a:gd name="T5" fmla="*/ 103 h 21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02" fill="none" extrusionOk="0">
                      <a:moveTo>
                        <a:pt x="21495" y="21702"/>
                      </a:moveTo>
                      <a:cubicBezTo>
                        <a:pt x="9607" y="21645"/>
                        <a:pt x="0" y="11991"/>
                        <a:pt x="0" y="103"/>
                      </a:cubicBezTo>
                      <a:cubicBezTo>
                        <a:pt x="0" y="68"/>
                        <a:pt x="0" y="34"/>
                        <a:pt x="0" y="-1"/>
                      </a:cubicBezTo>
                    </a:path>
                    <a:path w="21600" h="21702" stroke="0" extrusionOk="0">
                      <a:moveTo>
                        <a:pt x="21495" y="21702"/>
                      </a:moveTo>
                      <a:cubicBezTo>
                        <a:pt x="9607" y="21645"/>
                        <a:pt x="0" y="11991"/>
                        <a:pt x="0" y="103"/>
                      </a:cubicBezTo>
                      <a:cubicBezTo>
                        <a:pt x="0" y="68"/>
                        <a:pt x="0" y="34"/>
                        <a:pt x="0" y="-1"/>
                      </a:cubicBezTo>
                      <a:lnTo>
                        <a:pt x="21600" y="103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63691" name="Arc 203"/>
            <p:cNvSpPr>
              <a:spLocks/>
            </p:cNvSpPr>
            <p:nvPr/>
          </p:nvSpPr>
          <p:spPr bwMode="auto">
            <a:xfrm>
              <a:off x="358" y="3617"/>
              <a:ext cx="395" cy="128"/>
            </a:xfrm>
            <a:custGeom>
              <a:avLst/>
              <a:gdLst>
                <a:gd name="G0" fmla="+- 21600 0 0"/>
                <a:gd name="G1" fmla="+- 169 0 0"/>
                <a:gd name="G2" fmla="+- 21600 0 0"/>
                <a:gd name="T0" fmla="*/ 21600 w 21600"/>
                <a:gd name="T1" fmla="*/ 21769 h 21769"/>
                <a:gd name="T2" fmla="*/ 1 w 21600"/>
                <a:gd name="T3" fmla="*/ 0 h 21769"/>
                <a:gd name="T4" fmla="*/ 21600 w 21600"/>
                <a:gd name="T5" fmla="*/ 169 h 2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69" fill="none" extrusionOk="0">
                  <a:moveTo>
                    <a:pt x="21600" y="21768"/>
                  </a:moveTo>
                  <a:cubicBezTo>
                    <a:pt x="9670" y="21769"/>
                    <a:pt x="0" y="12098"/>
                    <a:pt x="0" y="169"/>
                  </a:cubicBezTo>
                  <a:cubicBezTo>
                    <a:pt x="0" y="112"/>
                    <a:pt x="0" y="56"/>
                    <a:pt x="0" y="-1"/>
                  </a:cubicBezTo>
                </a:path>
                <a:path w="21600" h="21769" stroke="0" extrusionOk="0">
                  <a:moveTo>
                    <a:pt x="21600" y="21768"/>
                  </a:moveTo>
                  <a:cubicBezTo>
                    <a:pt x="9670" y="21769"/>
                    <a:pt x="0" y="12098"/>
                    <a:pt x="0" y="169"/>
                  </a:cubicBezTo>
                  <a:cubicBezTo>
                    <a:pt x="0" y="112"/>
                    <a:pt x="0" y="56"/>
                    <a:pt x="0" y="-1"/>
                  </a:cubicBezTo>
                  <a:lnTo>
                    <a:pt x="21600" y="169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692" name="Group 204"/>
            <p:cNvGrpSpPr>
              <a:grpSpLocks/>
            </p:cNvGrpSpPr>
            <p:nvPr/>
          </p:nvGrpSpPr>
          <p:grpSpPr bwMode="auto">
            <a:xfrm>
              <a:off x="354" y="3676"/>
              <a:ext cx="421" cy="49"/>
              <a:chOff x="354" y="3676"/>
              <a:chExt cx="421" cy="49"/>
            </a:xfrm>
          </p:grpSpPr>
          <p:sp>
            <p:nvSpPr>
              <p:cNvPr id="63693" name="Arc 205"/>
              <p:cNvSpPr>
                <a:spLocks/>
              </p:cNvSpPr>
              <p:nvPr/>
            </p:nvSpPr>
            <p:spPr bwMode="auto">
              <a:xfrm>
                <a:off x="354" y="3676"/>
                <a:ext cx="213" cy="49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4" name="Arc 206"/>
              <p:cNvSpPr>
                <a:spLocks/>
              </p:cNvSpPr>
              <p:nvPr/>
            </p:nvSpPr>
            <p:spPr bwMode="auto">
              <a:xfrm>
                <a:off x="564" y="3676"/>
                <a:ext cx="211" cy="49"/>
              </a:xfrm>
              <a:custGeom>
                <a:avLst/>
                <a:gdLst>
                  <a:gd name="G0" fmla="+- 102 0 0"/>
                  <a:gd name="G1" fmla="+- 0 0 0"/>
                  <a:gd name="G2" fmla="+- 21600 0 0"/>
                  <a:gd name="T0" fmla="*/ 21702 w 21702"/>
                  <a:gd name="T1" fmla="*/ 0 h 21600"/>
                  <a:gd name="T2" fmla="*/ 0 w 21702"/>
                  <a:gd name="T3" fmla="*/ 21599 h 21600"/>
                  <a:gd name="T4" fmla="*/ 102 w 21702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02" h="21600" fill="none" extrusionOk="0">
                    <a:moveTo>
                      <a:pt x="21702" y="0"/>
                    </a:moveTo>
                    <a:cubicBezTo>
                      <a:pt x="21702" y="11929"/>
                      <a:pt x="12031" y="21600"/>
                      <a:pt x="102" y="21600"/>
                    </a:cubicBezTo>
                    <a:cubicBezTo>
                      <a:pt x="67" y="21599"/>
                      <a:pt x="33" y="21599"/>
                      <a:pt x="-1" y="21599"/>
                    </a:cubicBezTo>
                  </a:path>
                  <a:path w="21702" h="21600" stroke="0" extrusionOk="0">
                    <a:moveTo>
                      <a:pt x="21702" y="0"/>
                    </a:moveTo>
                    <a:cubicBezTo>
                      <a:pt x="21702" y="11929"/>
                      <a:pt x="12031" y="21600"/>
                      <a:pt x="102" y="21600"/>
                    </a:cubicBezTo>
                    <a:cubicBezTo>
                      <a:pt x="67" y="21599"/>
                      <a:pt x="33" y="21599"/>
                      <a:pt x="-1" y="21599"/>
                    </a:cubicBezTo>
                    <a:lnTo>
                      <a:pt x="102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695" name="Line 207"/>
            <p:cNvSpPr>
              <a:spLocks noChangeShapeType="1"/>
            </p:cNvSpPr>
            <p:nvPr/>
          </p:nvSpPr>
          <p:spPr bwMode="auto">
            <a:xfrm flipV="1">
              <a:off x="613" y="3267"/>
              <a:ext cx="45" cy="1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96" name="Arc 208"/>
            <p:cNvSpPr>
              <a:spLocks/>
            </p:cNvSpPr>
            <p:nvPr/>
          </p:nvSpPr>
          <p:spPr bwMode="auto">
            <a:xfrm>
              <a:off x="374" y="3562"/>
              <a:ext cx="400" cy="122"/>
            </a:xfrm>
            <a:custGeom>
              <a:avLst/>
              <a:gdLst>
                <a:gd name="G0" fmla="+- 21600 0 0"/>
                <a:gd name="G1" fmla="+- 177 0 0"/>
                <a:gd name="G2" fmla="+- 21600 0 0"/>
                <a:gd name="T0" fmla="*/ 21546 w 21600"/>
                <a:gd name="T1" fmla="*/ 21776 h 21776"/>
                <a:gd name="T2" fmla="*/ 1 w 21600"/>
                <a:gd name="T3" fmla="*/ 0 h 21776"/>
                <a:gd name="T4" fmla="*/ 21600 w 21600"/>
                <a:gd name="T5" fmla="*/ 177 h 2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76" fill="none" extrusionOk="0">
                  <a:moveTo>
                    <a:pt x="21545" y="21776"/>
                  </a:moveTo>
                  <a:cubicBezTo>
                    <a:pt x="9637" y="21747"/>
                    <a:pt x="0" y="12085"/>
                    <a:pt x="0" y="177"/>
                  </a:cubicBezTo>
                  <a:cubicBezTo>
                    <a:pt x="0" y="117"/>
                    <a:pt x="0" y="58"/>
                    <a:pt x="0" y="-1"/>
                  </a:cubicBezTo>
                </a:path>
                <a:path w="21600" h="21776" stroke="0" extrusionOk="0">
                  <a:moveTo>
                    <a:pt x="21545" y="21776"/>
                  </a:moveTo>
                  <a:cubicBezTo>
                    <a:pt x="9637" y="21747"/>
                    <a:pt x="0" y="12085"/>
                    <a:pt x="0" y="177"/>
                  </a:cubicBezTo>
                  <a:cubicBezTo>
                    <a:pt x="0" y="117"/>
                    <a:pt x="0" y="58"/>
                    <a:pt x="0" y="-1"/>
                  </a:cubicBezTo>
                  <a:lnTo>
                    <a:pt x="21600" y="177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97" name="Arc 209"/>
            <p:cNvSpPr>
              <a:spLocks/>
            </p:cNvSpPr>
            <p:nvPr/>
          </p:nvSpPr>
          <p:spPr bwMode="auto">
            <a:xfrm>
              <a:off x="565" y="3441"/>
              <a:ext cx="108" cy="33"/>
            </a:xfrm>
            <a:custGeom>
              <a:avLst/>
              <a:gdLst>
                <a:gd name="G0" fmla="+- 21600 0 0"/>
                <a:gd name="G1" fmla="+- 661 0 0"/>
                <a:gd name="G2" fmla="+- 21600 0 0"/>
                <a:gd name="T0" fmla="*/ 21390 w 21600"/>
                <a:gd name="T1" fmla="*/ 22259 h 22259"/>
                <a:gd name="T2" fmla="*/ 11 w 21600"/>
                <a:gd name="T3" fmla="*/ 0 h 22259"/>
                <a:gd name="T4" fmla="*/ 21600 w 21600"/>
                <a:gd name="T5" fmla="*/ 661 h 22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259" fill="none" extrusionOk="0">
                  <a:moveTo>
                    <a:pt x="21389" y="22259"/>
                  </a:moveTo>
                  <a:cubicBezTo>
                    <a:pt x="9543" y="22144"/>
                    <a:pt x="0" y="12508"/>
                    <a:pt x="0" y="661"/>
                  </a:cubicBezTo>
                  <a:cubicBezTo>
                    <a:pt x="0" y="440"/>
                    <a:pt x="3" y="220"/>
                    <a:pt x="10" y="-1"/>
                  </a:cubicBezTo>
                </a:path>
                <a:path w="21600" h="22259" stroke="0" extrusionOk="0">
                  <a:moveTo>
                    <a:pt x="21389" y="22259"/>
                  </a:moveTo>
                  <a:cubicBezTo>
                    <a:pt x="9543" y="22144"/>
                    <a:pt x="0" y="12508"/>
                    <a:pt x="0" y="661"/>
                  </a:cubicBezTo>
                  <a:cubicBezTo>
                    <a:pt x="0" y="440"/>
                    <a:pt x="3" y="220"/>
                    <a:pt x="10" y="-1"/>
                  </a:cubicBezTo>
                  <a:lnTo>
                    <a:pt x="21600" y="661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98" name="Arc 210"/>
            <p:cNvSpPr>
              <a:spLocks/>
            </p:cNvSpPr>
            <p:nvPr/>
          </p:nvSpPr>
          <p:spPr bwMode="auto">
            <a:xfrm>
              <a:off x="354" y="3672"/>
              <a:ext cx="355" cy="134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540 w 21600"/>
                <a:gd name="T1" fmla="*/ 21599 h 21599"/>
                <a:gd name="T2" fmla="*/ 0 w 21600"/>
                <a:gd name="T3" fmla="*/ 0 h 21599"/>
                <a:gd name="T4" fmla="*/ 21600 w 21600"/>
                <a:gd name="T5" fmla="*/ 0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539" y="21599"/>
                  </a:moveTo>
                  <a:cubicBezTo>
                    <a:pt x="9634" y="21566"/>
                    <a:pt x="-1" y="11905"/>
                    <a:pt x="-1" y="-1"/>
                  </a:cubicBezTo>
                </a:path>
                <a:path w="21600" h="21599" stroke="0" extrusionOk="0">
                  <a:moveTo>
                    <a:pt x="21539" y="21599"/>
                  </a:moveTo>
                  <a:cubicBezTo>
                    <a:pt x="9634" y="21566"/>
                    <a:pt x="-1" y="11905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99" name="Line 211"/>
            <p:cNvSpPr>
              <a:spLocks noChangeShapeType="1"/>
            </p:cNvSpPr>
            <p:nvPr/>
          </p:nvSpPr>
          <p:spPr bwMode="auto">
            <a:xfrm>
              <a:off x="565" y="3202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0" name="Line 212"/>
            <p:cNvSpPr>
              <a:spLocks noChangeShapeType="1"/>
            </p:cNvSpPr>
            <p:nvPr/>
          </p:nvSpPr>
          <p:spPr bwMode="auto">
            <a:xfrm>
              <a:off x="565" y="3222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1" name="Line 213"/>
            <p:cNvSpPr>
              <a:spLocks noChangeShapeType="1"/>
            </p:cNvSpPr>
            <p:nvPr/>
          </p:nvSpPr>
          <p:spPr bwMode="auto">
            <a:xfrm>
              <a:off x="565" y="3243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2" name="Line 214"/>
            <p:cNvSpPr>
              <a:spLocks noChangeShapeType="1"/>
            </p:cNvSpPr>
            <p:nvPr/>
          </p:nvSpPr>
          <p:spPr bwMode="auto">
            <a:xfrm>
              <a:off x="565" y="3263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3" name="Line 215"/>
            <p:cNvSpPr>
              <a:spLocks noChangeShapeType="1"/>
            </p:cNvSpPr>
            <p:nvPr/>
          </p:nvSpPr>
          <p:spPr bwMode="auto">
            <a:xfrm>
              <a:off x="565" y="3283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4" name="Line 216"/>
            <p:cNvSpPr>
              <a:spLocks noChangeShapeType="1"/>
            </p:cNvSpPr>
            <p:nvPr/>
          </p:nvSpPr>
          <p:spPr bwMode="auto">
            <a:xfrm>
              <a:off x="565" y="3303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5" name="Line 217"/>
            <p:cNvSpPr>
              <a:spLocks noChangeShapeType="1"/>
            </p:cNvSpPr>
            <p:nvPr/>
          </p:nvSpPr>
          <p:spPr bwMode="auto">
            <a:xfrm>
              <a:off x="565" y="332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6" name="Line 218"/>
            <p:cNvSpPr>
              <a:spLocks noChangeShapeType="1"/>
            </p:cNvSpPr>
            <p:nvPr/>
          </p:nvSpPr>
          <p:spPr bwMode="auto">
            <a:xfrm>
              <a:off x="565" y="334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7" name="Line 219"/>
            <p:cNvSpPr>
              <a:spLocks noChangeShapeType="1"/>
            </p:cNvSpPr>
            <p:nvPr/>
          </p:nvSpPr>
          <p:spPr bwMode="auto">
            <a:xfrm>
              <a:off x="565" y="336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8" name="Line 220"/>
            <p:cNvSpPr>
              <a:spLocks noChangeShapeType="1"/>
            </p:cNvSpPr>
            <p:nvPr/>
          </p:nvSpPr>
          <p:spPr bwMode="auto">
            <a:xfrm>
              <a:off x="565" y="338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09" name="Line 221"/>
            <p:cNvSpPr>
              <a:spLocks noChangeShapeType="1"/>
            </p:cNvSpPr>
            <p:nvPr/>
          </p:nvSpPr>
          <p:spPr bwMode="auto">
            <a:xfrm>
              <a:off x="565" y="3405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0" name="Line 222"/>
            <p:cNvSpPr>
              <a:spLocks noChangeShapeType="1"/>
            </p:cNvSpPr>
            <p:nvPr/>
          </p:nvSpPr>
          <p:spPr bwMode="auto">
            <a:xfrm>
              <a:off x="565" y="3425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1" name="Arc 223"/>
            <p:cNvSpPr>
              <a:spLocks/>
            </p:cNvSpPr>
            <p:nvPr/>
          </p:nvSpPr>
          <p:spPr bwMode="auto">
            <a:xfrm>
              <a:off x="569" y="3328"/>
              <a:ext cx="69" cy="3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2" name="Rectangle 224"/>
            <p:cNvSpPr>
              <a:spLocks noChangeArrowheads="1"/>
            </p:cNvSpPr>
            <p:nvPr/>
          </p:nvSpPr>
          <p:spPr bwMode="auto">
            <a:xfrm>
              <a:off x="595" y="3228"/>
              <a:ext cx="3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Symbol" charset="0"/>
                  <a:sym typeface="Symbol" charset="0"/>
                </a:rPr>
                <a:t></a:t>
              </a:r>
              <a:endParaRPr lang="fr-FR" baseline="30000"/>
            </a:p>
          </p:txBody>
        </p:sp>
        <p:sp>
          <p:nvSpPr>
            <p:cNvPr id="63713" name="Line 225"/>
            <p:cNvSpPr>
              <a:spLocks noChangeShapeType="1"/>
            </p:cNvSpPr>
            <p:nvPr/>
          </p:nvSpPr>
          <p:spPr bwMode="auto">
            <a:xfrm>
              <a:off x="565" y="3858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4" name="Line 226"/>
            <p:cNvSpPr>
              <a:spLocks noChangeShapeType="1"/>
            </p:cNvSpPr>
            <p:nvPr/>
          </p:nvSpPr>
          <p:spPr bwMode="auto">
            <a:xfrm>
              <a:off x="565" y="3879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5" name="Line 227"/>
            <p:cNvSpPr>
              <a:spLocks noChangeShapeType="1"/>
            </p:cNvSpPr>
            <p:nvPr/>
          </p:nvSpPr>
          <p:spPr bwMode="auto">
            <a:xfrm>
              <a:off x="565" y="3899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6" name="Line 228"/>
            <p:cNvSpPr>
              <a:spLocks noChangeShapeType="1"/>
            </p:cNvSpPr>
            <p:nvPr/>
          </p:nvSpPr>
          <p:spPr bwMode="auto">
            <a:xfrm>
              <a:off x="565" y="3919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7" name="Line 229"/>
            <p:cNvSpPr>
              <a:spLocks noChangeShapeType="1"/>
            </p:cNvSpPr>
            <p:nvPr/>
          </p:nvSpPr>
          <p:spPr bwMode="auto">
            <a:xfrm>
              <a:off x="565" y="3939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8" name="Line 230"/>
            <p:cNvSpPr>
              <a:spLocks noChangeShapeType="1"/>
            </p:cNvSpPr>
            <p:nvPr/>
          </p:nvSpPr>
          <p:spPr bwMode="auto">
            <a:xfrm>
              <a:off x="565" y="3960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19" name="Line 231"/>
            <p:cNvSpPr>
              <a:spLocks noChangeShapeType="1"/>
            </p:cNvSpPr>
            <p:nvPr/>
          </p:nvSpPr>
          <p:spPr bwMode="auto">
            <a:xfrm>
              <a:off x="565" y="3980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20" name="Line 232"/>
            <p:cNvSpPr>
              <a:spLocks noChangeShapeType="1"/>
            </p:cNvSpPr>
            <p:nvPr/>
          </p:nvSpPr>
          <p:spPr bwMode="auto">
            <a:xfrm>
              <a:off x="565" y="4000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21" name="Line 233"/>
            <p:cNvSpPr>
              <a:spLocks noChangeShapeType="1"/>
            </p:cNvSpPr>
            <p:nvPr/>
          </p:nvSpPr>
          <p:spPr bwMode="auto">
            <a:xfrm>
              <a:off x="565" y="4020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22" name="Line 234"/>
            <p:cNvSpPr>
              <a:spLocks noChangeShapeType="1"/>
            </p:cNvSpPr>
            <p:nvPr/>
          </p:nvSpPr>
          <p:spPr bwMode="auto">
            <a:xfrm>
              <a:off x="565" y="4041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23" name="Line 235"/>
            <p:cNvSpPr>
              <a:spLocks noChangeShapeType="1"/>
            </p:cNvSpPr>
            <p:nvPr/>
          </p:nvSpPr>
          <p:spPr bwMode="auto">
            <a:xfrm>
              <a:off x="565" y="4061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24" name="Line 236"/>
            <p:cNvSpPr>
              <a:spLocks noChangeShapeType="1"/>
            </p:cNvSpPr>
            <p:nvPr/>
          </p:nvSpPr>
          <p:spPr bwMode="auto">
            <a:xfrm>
              <a:off x="565" y="4081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25" name="Line 237"/>
            <p:cNvSpPr>
              <a:spLocks noChangeShapeType="1"/>
            </p:cNvSpPr>
            <p:nvPr/>
          </p:nvSpPr>
          <p:spPr bwMode="auto">
            <a:xfrm flipV="1">
              <a:off x="480" y="3846"/>
              <a:ext cx="28" cy="1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726" name="Rectangle 238"/>
          <p:cNvSpPr>
            <a:spLocks noChangeArrowheads="1"/>
          </p:cNvSpPr>
          <p:nvPr/>
        </p:nvSpPr>
        <p:spPr bwMode="auto">
          <a:xfrm>
            <a:off x="152400" y="3657600"/>
            <a:ext cx="8839200" cy="2819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727" name="Rectangle 239"/>
          <p:cNvSpPr>
            <a:spLocks noChangeArrowheads="1"/>
          </p:cNvSpPr>
          <p:nvPr/>
        </p:nvSpPr>
        <p:spPr bwMode="auto">
          <a:xfrm>
            <a:off x="1676400" y="3429000"/>
            <a:ext cx="1590675" cy="4000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500" b="1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b="1">
                <a:solidFill>
                  <a:srgbClr val="000000"/>
                </a:solidFill>
                <a:latin typeface="Times" charset="0"/>
              </a:rPr>
              <a:t>Obliquity</a:t>
            </a:r>
            <a:r>
              <a:rPr lang="en-US" sz="2500" b="1">
                <a:solidFill>
                  <a:srgbClr val="000000"/>
                </a:solidFill>
                <a:latin typeface="Times" charset="0"/>
              </a:rPr>
              <a:t>  </a:t>
            </a:r>
            <a:endParaRPr lang="fr-FR" baseline="30000"/>
          </a:p>
        </p:txBody>
      </p:sp>
      <p:sp>
        <p:nvSpPr>
          <p:cNvPr id="63728" name="Rectangle 240"/>
          <p:cNvSpPr>
            <a:spLocks noChangeArrowheads="1"/>
          </p:cNvSpPr>
          <p:nvPr/>
        </p:nvSpPr>
        <p:spPr bwMode="auto">
          <a:xfrm>
            <a:off x="5638800" y="914400"/>
            <a:ext cx="279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Times" charset="0"/>
              </a:rPr>
              <a:t>Globally averaged insolation</a:t>
            </a:r>
            <a:endParaRPr lang="fr-FR" sz="1800" baseline="30000">
              <a:latin typeface="Times" charset="0"/>
            </a:endParaRPr>
          </a:p>
        </p:txBody>
      </p:sp>
      <p:grpSp>
        <p:nvGrpSpPr>
          <p:cNvPr id="63729" name="Group 241"/>
          <p:cNvGrpSpPr>
            <a:grpSpLocks/>
          </p:cNvGrpSpPr>
          <p:nvPr/>
        </p:nvGrpSpPr>
        <p:grpSpPr bwMode="auto">
          <a:xfrm>
            <a:off x="5410200" y="1371600"/>
            <a:ext cx="2970213" cy="1573213"/>
            <a:chOff x="3120" y="576"/>
            <a:chExt cx="2421" cy="1279"/>
          </a:xfrm>
        </p:grpSpPr>
        <p:sp>
          <p:nvSpPr>
            <p:cNvPr id="63730" name="Line 242"/>
            <p:cNvSpPr>
              <a:spLocks noChangeShapeType="1"/>
            </p:cNvSpPr>
            <p:nvPr/>
          </p:nvSpPr>
          <p:spPr bwMode="auto">
            <a:xfrm>
              <a:off x="3408" y="777"/>
              <a:ext cx="1" cy="8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1" name="Line 243"/>
            <p:cNvSpPr>
              <a:spLocks noChangeShapeType="1"/>
            </p:cNvSpPr>
            <p:nvPr/>
          </p:nvSpPr>
          <p:spPr bwMode="auto">
            <a:xfrm>
              <a:off x="3385" y="166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2" name="Line 244"/>
            <p:cNvSpPr>
              <a:spLocks noChangeShapeType="1"/>
            </p:cNvSpPr>
            <p:nvPr/>
          </p:nvSpPr>
          <p:spPr bwMode="auto">
            <a:xfrm>
              <a:off x="3385" y="1370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3" name="Line 245"/>
            <p:cNvSpPr>
              <a:spLocks noChangeShapeType="1"/>
            </p:cNvSpPr>
            <p:nvPr/>
          </p:nvSpPr>
          <p:spPr bwMode="auto">
            <a:xfrm>
              <a:off x="3385" y="1074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4" name="Line 246"/>
            <p:cNvSpPr>
              <a:spLocks noChangeShapeType="1"/>
            </p:cNvSpPr>
            <p:nvPr/>
          </p:nvSpPr>
          <p:spPr bwMode="auto">
            <a:xfrm>
              <a:off x="3385" y="77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5" name="Line 247"/>
            <p:cNvSpPr>
              <a:spLocks noChangeShapeType="1"/>
            </p:cNvSpPr>
            <p:nvPr/>
          </p:nvSpPr>
          <p:spPr bwMode="auto">
            <a:xfrm>
              <a:off x="3408" y="1667"/>
              <a:ext cx="20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6" name="Line 248"/>
            <p:cNvSpPr>
              <a:spLocks noChangeShapeType="1"/>
            </p:cNvSpPr>
            <p:nvPr/>
          </p:nvSpPr>
          <p:spPr bwMode="auto">
            <a:xfrm flipV="1">
              <a:off x="3408" y="1667"/>
              <a:ext cx="1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7" name="Line 249"/>
            <p:cNvSpPr>
              <a:spLocks noChangeShapeType="1"/>
            </p:cNvSpPr>
            <p:nvPr/>
          </p:nvSpPr>
          <p:spPr bwMode="auto">
            <a:xfrm flipV="1">
              <a:off x="3810" y="1667"/>
              <a:ext cx="1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8" name="Line 250"/>
            <p:cNvSpPr>
              <a:spLocks noChangeShapeType="1"/>
            </p:cNvSpPr>
            <p:nvPr/>
          </p:nvSpPr>
          <p:spPr bwMode="auto">
            <a:xfrm flipV="1">
              <a:off x="4213" y="1667"/>
              <a:ext cx="1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39" name="Line 251"/>
            <p:cNvSpPr>
              <a:spLocks noChangeShapeType="1"/>
            </p:cNvSpPr>
            <p:nvPr/>
          </p:nvSpPr>
          <p:spPr bwMode="auto">
            <a:xfrm flipV="1">
              <a:off x="4616" y="1667"/>
              <a:ext cx="1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40" name="Line 252"/>
            <p:cNvSpPr>
              <a:spLocks noChangeShapeType="1"/>
            </p:cNvSpPr>
            <p:nvPr/>
          </p:nvSpPr>
          <p:spPr bwMode="auto">
            <a:xfrm flipV="1">
              <a:off x="5019" y="1667"/>
              <a:ext cx="1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41" name="Line 253"/>
            <p:cNvSpPr>
              <a:spLocks noChangeShapeType="1"/>
            </p:cNvSpPr>
            <p:nvPr/>
          </p:nvSpPr>
          <p:spPr bwMode="auto">
            <a:xfrm flipV="1">
              <a:off x="5422" y="1667"/>
              <a:ext cx="1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42" name="Freeform 254"/>
            <p:cNvSpPr>
              <a:spLocks/>
            </p:cNvSpPr>
            <p:nvPr/>
          </p:nvSpPr>
          <p:spPr bwMode="auto">
            <a:xfrm>
              <a:off x="3408" y="816"/>
              <a:ext cx="2014" cy="845"/>
            </a:xfrm>
            <a:custGeom>
              <a:avLst/>
              <a:gdLst>
                <a:gd name="T0" fmla="*/ 39 w 2014"/>
                <a:gd name="T1" fmla="*/ 761 h 845"/>
                <a:gd name="T2" fmla="*/ 83 w 2014"/>
                <a:gd name="T3" fmla="*/ 806 h 845"/>
                <a:gd name="T4" fmla="*/ 123 w 2014"/>
                <a:gd name="T5" fmla="*/ 761 h 845"/>
                <a:gd name="T6" fmla="*/ 151 w 2014"/>
                <a:gd name="T7" fmla="*/ 677 h 845"/>
                <a:gd name="T8" fmla="*/ 179 w 2014"/>
                <a:gd name="T9" fmla="*/ 554 h 845"/>
                <a:gd name="T10" fmla="*/ 207 w 2014"/>
                <a:gd name="T11" fmla="*/ 414 h 845"/>
                <a:gd name="T12" fmla="*/ 246 w 2014"/>
                <a:gd name="T13" fmla="*/ 381 h 845"/>
                <a:gd name="T14" fmla="*/ 274 w 2014"/>
                <a:gd name="T15" fmla="*/ 515 h 845"/>
                <a:gd name="T16" fmla="*/ 302 w 2014"/>
                <a:gd name="T17" fmla="*/ 644 h 845"/>
                <a:gd name="T18" fmla="*/ 335 w 2014"/>
                <a:gd name="T19" fmla="*/ 588 h 845"/>
                <a:gd name="T20" fmla="*/ 369 w 2014"/>
                <a:gd name="T21" fmla="*/ 448 h 845"/>
                <a:gd name="T22" fmla="*/ 397 w 2014"/>
                <a:gd name="T23" fmla="*/ 319 h 845"/>
                <a:gd name="T24" fmla="*/ 425 w 2014"/>
                <a:gd name="T25" fmla="*/ 224 h 845"/>
                <a:gd name="T26" fmla="*/ 464 w 2014"/>
                <a:gd name="T27" fmla="*/ 308 h 845"/>
                <a:gd name="T28" fmla="*/ 492 w 2014"/>
                <a:gd name="T29" fmla="*/ 521 h 845"/>
                <a:gd name="T30" fmla="*/ 520 w 2014"/>
                <a:gd name="T31" fmla="*/ 711 h 845"/>
                <a:gd name="T32" fmla="*/ 559 w 2014"/>
                <a:gd name="T33" fmla="*/ 705 h 845"/>
                <a:gd name="T34" fmla="*/ 587 w 2014"/>
                <a:gd name="T35" fmla="*/ 588 h 845"/>
                <a:gd name="T36" fmla="*/ 626 w 2014"/>
                <a:gd name="T37" fmla="*/ 515 h 845"/>
                <a:gd name="T38" fmla="*/ 665 w 2014"/>
                <a:gd name="T39" fmla="*/ 582 h 845"/>
                <a:gd name="T40" fmla="*/ 693 w 2014"/>
                <a:gd name="T41" fmla="*/ 688 h 845"/>
                <a:gd name="T42" fmla="*/ 721 w 2014"/>
                <a:gd name="T43" fmla="*/ 795 h 845"/>
                <a:gd name="T44" fmla="*/ 760 w 2014"/>
                <a:gd name="T45" fmla="*/ 839 h 845"/>
                <a:gd name="T46" fmla="*/ 805 w 2014"/>
                <a:gd name="T47" fmla="*/ 789 h 845"/>
                <a:gd name="T48" fmla="*/ 855 w 2014"/>
                <a:gd name="T49" fmla="*/ 823 h 845"/>
                <a:gd name="T50" fmla="*/ 906 w 2014"/>
                <a:gd name="T51" fmla="*/ 823 h 845"/>
                <a:gd name="T52" fmla="*/ 934 w 2014"/>
                <a:gd name="T53" fmla="*/ 733 h 845"/>
                <a:gd name="T54" fmla="*/ 962 w 2014"/>
                <a:gd name="T55" fmla="*/ 616 h 845"/>
                <a:gd name="T56" fmla="*/ 1001 w 2014"/>
                <a:gd name="T57" fmla="*/ 543 h 845"/>
                <a:gd name="T58" fmla="*/ 1029 w 2014"/>
                <a:gd name="T59" fmla="*/ 644 h 845"/>
                <a:gd name="T60" fmla="*/ 1057 w 2014"/>
                <a:gd name="T61" fmla="*/ 778 h 845"/>
                <a:gd name="T62" fmla="*/ 1096 w 2014"/>
                <a:gd name="T63" fmla="*/ 772 h 845"/>
                <a:gd name="T64" fmla="*/ 1124 w 2014"/>
                <a:gd name="T65" fmla="*/ 632 h 845"/>
                <a:gd name="T66" fmla="*/ 1152 w 2014"/>
                <a:gd name="T67" fmla="*/ 459 h 845"/>
                <a:gd name="T68" fmla="*/ 1180 w 2014"/>
                <a:gd name="T69" fmla="*/ 319 h 845"/>
                <a:gd name="T70" fmla="*/ 1214 w 2014"/>
                <a:gd name="T71" fmla="*/ 319 h 845"/>
                <a:gd name="T72" fmla="*/ 1242 w 2014"/>
                <a:gd name="T73" fmla="*/ 504 h 845"/>
                <a:gd name="T74" fmla="*/ 1275 w 2014"/>
                <a:gd name="T75" fmla="*/ 728 h 845"/>
                <a:gd name="T76" fmla="*/ 1309 w 2014"/>
                <a:gd name="T77" fmla="*/ 795 h 845"/>
                <a:gd name="T78" fmla="*/ 1337 w 2014"/>
                <a:gd name="T79" fmla="*/ 666 h 845"/>
                <a:gd name="T80" fmla="*/ 1365 w 2014"/>
                <a:gd name="T81" fmla="*/ 521 h 845"/>
                <a:gd name="T82" fmla="*/ 1404 w 2014"/>
                <a:gd name="T83" fmla="*/ 481 h 845"/>
                <a:gd name="T84" fmla="*/ 1432 w 2014"/>
                <a:gd name="T85" fmla="*/ 577 h 845"/>
                <a:gd name="T86" fmla="*/ 1460 w 2014"/>
                <a:gd name="T87" fmla="*/ 711 h 845"/>
                <a:gd name="T88" fmla="*/ 1493 w 2014"/>
                <a:gd name="T89" fmla="*/ 823 h 845"/>
                <a:gd name="T90" fmla="*/ 1532 w 2014"/>
                <a:gd name="T91" fmla="*/ 800 h 845"/>
                <a:gd name="T92" fmla="*/ 1583 w 2014"/>
                <a:gd name="T93" fmla="*/ 744 h 845"/>
                <a:gd name="T94" fmla="*/ 1622 w 2014"/>
                <a:gd name="T95" fmla="*/ 806 h 845"/>
                <a:gd name="T96" fmla="*/ 1667 w 2014"/>
                <a:gd name="T97" fmla="*/ 772 h 845"/>
                <a:gd name="T98" fmla="*/ 1695 w 2014"/>
                <a:gd name="T99" fmla="*/ 644 h 845"/>
                <a:gd name="T100" fmla="*/ 1728 w 2014"/>
                <a:gd name="T101" fmla="*/ 504 h 845"/>
                <a:gd name="T102" fmla="*/ 1762 w 2014"/>
                <a:gd name="T103" fmla="*/ 476 h 845"/>
                <a:gd name="T104" fmla="*/ 1790 w 2014"/>
                <a:gd name="T105" fmla="*/ 644 h 845"/>
                <a:gd name="T106" fmla="*/ 1818 w 2014"/>
                <a:gd name="T107" fmla="*/ 806 h 845"/>
                <a:gd name="T108" fmla="*/ 1857 w 2014"/>
                <a:gd name="T109" fmla="*/ 756 h 845"/>
                <a:gd name="T110" fmla="*/ 1885 w 2014"/>
                <a:gd name="T111" fmla="*/ 515 h 845"/>
                <a:gd name="T112" fmla="*/ 1913 w 2014"/>
                <a:gd name="T113" fmla="*/ 235 h 845"/>
                <a:gd name="T114" fmla="*/ 1941 w 2014"/>
                <a:gd name="T115" fmla="*/ 34 h 845"/>
                <a:gd name="T116" fmla="*/ 1974 w 2014"/>
                <a:gd name="T117" fmla="*/ 73 h 845"/>
                <a:gd name="T118" fmla="*/ 2002 w 2014"/>
                <a:gd name="T119" fmla="*/ 37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14" h="845">
                  <a:moveTo>
                    <a:pt x="0" y="778"/>
                  </a:moveTo>
                  <a:lnTo>
                    <a:pt x="5" y="772"/>
                  </a:lnTo>
                  <a:lnTo>
                    <a:pt x="5" y="767"/>
                  </a:lnTo>
                  <a:lnTo>
                    <a:pt x="11" y="767"/>
                  </a:lnTo>
                  <a:lnTo>
                    <a:pt x="11" y="761"/>
                  </a:lnTo>
                  <a:lnTo>
                    <a:pt x="16" y="761"/>
                  </a:lnTo>
                  <a:lnTo>
                    <a:pt x="16" y="756"/>
                  </a:lnTo>
                  <a:lnTo>
                    <a:pt x="22" y="756"/>
                  </a:lnTo>
                  <a:lnTo>
                    <a:pt x="22" y="750"/>
                  </a:lnTo>
                  <a:lnTo>
                    <a:pt x="28" y="750"/>
                  </a:lnTo>
                  <a:lnTo>
                    <a:pt x="28" y="756"/>
                  </a:lnTo>
                  <a:lnTo>
                    <a:pt x="33" y="756"/>
                  </a:lnTo>
                  <a:lnTo>
                    <a:pt x="39" y="756"/>
                  </a:lnTo>
                  <a:lnTo>
                    <a:pt x="39" y="761"/>
                  </a:lnTo>
                  <a:lnTo>
                    <a:pt x="44" y="761"/>
                  </a:lnTo>
                  <a:lnTo>
                    <a:pt x="44" y="767"/>
                  </a:lnTo>
                  <a:lnTo>
                    <a:pt x="50" y="767"/>
                  </a:lnTo>
                  <a:lnTo>
                    <a:pt x="50" y="772"/>
                  </a:lnTo>
                  <a:lnTo>
                    <a:pt x="55" y="772"/>
                  </a:lnTo>
                  <a:lnTo>
                    <a:pt x="55" y="778"/>
                  </a:lnTo>
                  <a:lnTo>
                    <a:pt x="61" y="783"/>
                  </a:lnTo>
                  <a:lnTo>
                    <a:pt x="67" y="789"/>
                  </a:lnTo>
                  <a:lnTo>
                    <a:pt x="67" y="795"/>
                  </a:lnTo>
                  <a:lnTo>
                    <a:pt x="72" y="795"/>
                  </a:lnTo>
                  <a:lnTo>
                    <a:pt x="72" y="800"/>
                  </a:lnTo>
                  <a:lnTo>
                    <a:pt x="78" y="800"/>
                  </a:lnTo>
                  <a:lnTo>
                    <a:pt x="83" y="800"/>
                  </a:lnTo>
                  <a:lnTo>
                    <a:pt x="83" y="806"/>
                  </a:lnTo>
                  <a:lnTo>
                    <a:pt x="89" y="806"/>
                  </a:lnTo>
                  <a:lnTo>
                    <a:pt x="89" y="800"/>
                  </a:lnTo>
                  <a:lnTo>
                    <a:pt x="95" y="800"/>
                  </a:lnTo>
                  <a:lnTo>
                    <a:pt x="100" y="800"/>
                  </a:lnTo>
                  <a:lnTo>
                    <a:pt x="100" y="795"/>
                  </a:lnTo>
                  <a:lnTo>
                    <a:pt x="106" y="789"/>
                  </a:lnTo>
                  <a:lnTo>
                    <a:pt x="106" y="783"/>
                  </a:lnTo>
                  <a:lnTo>
                    <a:pt x="111" y="783"/>
                  </a:lnTo>
                  <a:lnTo>
                    <a:pt x="111" y="778"/>
                  </a:lnTo>
                  <a:lnTo>
                    <a:pt x="117" y="778"/>
                  </a:lnTo>
                  <a:lnTo>
                    <a:pt x="117" y="772"/>
                  </a:lnTo>
                  <a:lnTo>
                    <a:pt x="117" y="767"/>
                  </a:lnTo>
                  <a:lnTo>
                    <a:pt x="123" y="767"/>
                  </a:lnTo>
                  <a:lnTo>
                    <a:pt x="123" y="761"/>
                  </a:lnTo>
                  <a:lnTo>
                    <a:pt x="123" y="756"/>
                  </a:lnTo>
                  <a:lnTo>
                    <a:pt x="128" y="750"/>
                  </a:lnTo>
                  <a:lnTo>
                    <a:pt x="128" y="744"/>
                  </a:lnTo>
                  <a:lnTo>
                    <a:pt x="128" y="739"/>
                  </a:lnTo>
                  <a:lnTo>
                    <a:pt x="134" y="733"/>
                  </a:lnTo>
                  <a:lnTo>
                    <a:pt x="134" y="728"/>
                  </a:lnTo>
                  <a:lnTo>
                    <a:pt x="134" y="722"/>
                  </a:lnTo>
                  <a:lnTo>
                    <a:pt x="139" y="716"/>
                  </a:lnTo>
                  <a:lnTo>
                    <a:pt x="139" y="711"/>
                  </a:lnTo>
                  <a:lnTo>
                    <a:pt x="145" y="705"/>
                  </a:lnTo>
                  <a:lnTo>
                    <a:pt x="145" y="700"/>
                  </a:lnTo>
                  <a:lnTo>
                    <a:pt x="145" y="694"/>
                  </a:lnTo>
                  <a:lnTo>
                    <a:pt x="151" y="688"/>
                  </a:lnTo>
                  <a:lnTo>
                    <a:pt x="151" y="677"/>
                  </a:lnTo>
                  <a:lnTo>
                    <a:pt x="151" y="672"/>
                  </a:lnTo>
                  <a:lnTo>
                    <a:pt x="156" y="666"/>
                  </a:lnTo>
                  <a:lnTo>
                    <a:pt x="156" y="655"/>
                  </a:lnTo>
                  <a:lnTo>
                    <a:pt x="156" y="649"/>
                  </a:lnTo>
                  <a:lnTo>
                    <a:pt x="162" y="638"/>
                  </a:lnTo>
                  <a:lnTo>
                    <a:pt x="162" y="632"/>
                  </a:lnTo>
                  <a:lnTo>
                    <a:pt x="167" y="621"/>
                  </a:lnTo>
                  <a:lnTo>
                    <a:pt x="167" y="616"/>
                  </a:lnTo>
                  <a:lnTo>
                    <a:pt x="167" y="605"/>
                  </a:lnTo>
                  <a:lnTo>
                    <a:pt x="173" y="593"/>
                  </a:lnTo>
                  <a:lnTo>
                    <a:pt x="173" y="588"/>
                  </a:lnTo>
                  <a:lnTo>
                    <a:pt x="173" y="577"/>
                  </a:lnTo>
                  <a:lnTo>
                    <a:pt x="179" y="565"/>
                  </a:lnTo>
                  <a:lnTo>
                    <a:pt x="179" y="554"/>
                  </a:lnTo>
                  <a:lnTo>
                    <a:pt x="179" y="543"/>
                  </a:lnTo>
                  <a:lnTo>
                    <a:pt x="184" y="537"/>
                  </a:lnTo>
                  <a:lnTo>
                    <a:pt x="184" y="526"/>
                  </a:lnTo>
                  <a:lnTo>
                    <a:pt x="184" y="515"/>
                  </a:lnTo>
                  <a:lnTo>
                    <a:pt x="190" y="504"/>
                  </a:lnTo>
                  <a:lnTo>
                    <a:pt x="190" y="493"/>
                  </a:lnTo>
                  <a:lnTo>
                    <a:pt x="195" y="481"/>
                  </a:lnTo>
                  <a:lnTo>
                    <a:pt x="195" y="470"/>
                  </a:lnTo>
                  <a:lnTo>
                    <a:pt x="195" y="465"/>
                  </a:lnTo>
                  <a:lnTo>
                    <a:pt x="201" y="453"/>
                  </a:lnTo>
                  <a:lnTo>
                    <a:pt x="201" y="442"/>
                  </a:lnTo>
                  <a:lnTo>
                    <a:pt x="201" y="437"/>
                  </a:lnTo>
                  <a:lnTo>
                    <a:pt x="207" y="426"/>
                  </a:lnTo>
                  <a:lnTo>
                    <a:pt x="207" y="414"/>
                  </a:lnTo>
                  <a:lnTo>
                    <a:pt x="207" y="409"/>
                  </a:lnTo>
                  <a:lnTo>
                    <a:pt x="212" y="403"/>
                  </a:lnTo>
                  <a:lnTo>
                    <a:pt x="212" y="392"/>
                  </a:lnTo>
                  <a:lnTo>
                    <a:pt x="218" y="386"/>
                  </a:lnTo>
                  <a:lnTo>
                    <a:pt x="218" y="381"/>
                  </a:lnTo>
                  <a:lnTo>
                    <a:pt x="218" y="375"/>
                  </a:lnTo>
                  <a:lnTo>
                    <a:pt x="223" y="375"/>
                  </a:lnTo>
                  <a:lnTo>
                    <a:pt x="223" y="370"/>
                  </a:lnTo>
                  <a:lnTo>
                    <a:pt x="223" y="364"/>
                  </a:lnTo>
                  <a:lnTo>
                    <a:pt x="229" y="364"/>
                  </a:lnTo>
                  <a:lnTo>
                    <a:pt x="235" y="364"/>
                  </a:lnTo>
                  <a:lnTo>
                    <a:pt x="240" y="370"/>
                  </a:lnTo>
                  <a:lnTo>
                    <a:pt x="240" y="375"/>
                  </a:lnTo>
                  <a:lnTo>
                    <a:pt x="246" y="381"/>
                  </a:lnTo>
                  <a:lnTo>
                    <a:pt x="246" y="386"/>
                  </a:lnTo>
                  <a:lnTo>
                    <a:pt x="246" y="392"/>
                  </a:lnTo>
                  <a:lnTo>
                    <a:pt x="251" y="398"/>
                  </a:lnTo>
                  <a:lnTo>
                    <a:pt x="251" y="409"/>
                  </a:lnTo>
                  <a:lnTo>
                    <a:pt x="251" y="414"/>
                  </a:lnTo>
                  <a:lnTo>
                    <a:pt x="257" y="426"/>
                  </a:lnTo>
                  <a:lnTo>
                    <a:pt x="257" y="437"/>
                  </a:lnTo>
                  <a:lnTo>
                    <a:pt x="257" y="448"/>
                  </a:lnTo>
                  <a:lnTo>
                    <a:pt x="262" y="459"/>
                  </a:lnTo>
                  <a:lnTo>
                    <a:pt x="262" y="470"/>
                  </a:lnTo>
                  <a:lnTo>
                    <a:pt x="268" y="481"/>
                  </a:lnTo>
                  <a:lnTo>
                    <a:pt x="268" y="493"/>
                  </a:lnTo>
                  <a:lnTo>
                    <a:pt x="268" y="504"/>
                  </a:lnTo>
                  <a:lnTo>
                    <a:pt x="274" y="515"/>
                  </a:lnTo>
                  <a:lnTo>
                    <a:pt x="274" y="526"/>
                  </a:lnTo>
                  <a:lnTo>
                    <a:pt x="274" y="537"/>
                  </a:lnTo>
                  <a:lnTo>
                    <a:pt x="279" y="549"/>
                  </a:lnTo>
                  <a:lnTo>
                    <a:pt x="279" y="560"/>
                  </a:lnTo>
                  <a:lnTo>
                    <a:pt x="279" y="571"/>
                  </a:lnTo>
                  <a:lnTo>
                    <a:pt x="285" y="582"/>
                  </a:lnTo>
                  <a:lnTo>
                    <a:pt x="285" y="588"/>
                  </a:lnTo>
                  <a:lnTo>
                    <a:pt x="285" y="599"/>
                  </a:lnTo>
                  <a:lnTo>
                    <a:pt x="290" y="610"/>
                  </a:lnTo>
                  <a:lnTo>
                    <a:pt x="290" y="616"/>
                  </a:lnTo>
                  <a:lnTo>
                    <a:pt x="296" y="627"/>
                  </a:lnTo>
                  <a:lnTo>
                    <a:pt x="296" y="632"/>
                  </a:lnTo>
                  <a:lnTo>
                    <a:pt x="296" y="638"/>
                  </a:lnTo>
                  <a:lnTo>
                    <a:pt x="302" y="644"/>
                  </a:lnTo>
                  <a:lnTo>
                    <a:pt x="302" y="649"/>
                  </a:lnTo>
                  <a:lnTo>
                    <a:pt x="307" y="655"/>
                  </a:lnTo>
                  <a:lnTo>
                    <a:pt x="313" y="655"/>
                  </a:lnTo>
                  <a:lnTo>
                    <a:pt x="318" y="655"/>
                  </a:lnTo>
                  <a:lnTo>
                    <a:pt x="318" y="649"/>
                  </a:lnTo>
                  <a:lnTo>
                    <a:pt x="324" y="644"/>
                  </a:lnTo>
                  <a:lnTo>
                    <a:pt x="324" y="638"/>
                  </a:lnTo>
                  <a:lnTo>
                    <a:pt x="324" y="632"/>
                  </a:lnTo>
                  <a:lnTo>
                    <a:pt x="330" y="627"/>
                  </a:lnTo>
                  <a:lnTo>
                    <a:pt x="330" y="621"/>
                  </a:lnTo>
                  <a:lnTo>
                    <a:pt x="330" y="616"/>
                  </a:lnTo>
                  <a:lnTo>
                    <a:pt x="335" y="605"/>
                  </a:lnTo>
                  <a:lnTo>
                    <a:pt x="335" y="599"/>
                  </a:lnTo>
                  <a:lnTo>
                    <a:pt x="335" y="588"/>
                  </a:lnTo>
                  <a:lnTo>
                    <a:pt x="341" y="582"/>
                  </a:lnTo>
                  <a:lnTo>
                    <a:pt x="341" y="571"/>
                  </a:lnTo>
                  <a:lnTo>
                    <a:pt x="346" y="565"/>
                  </a:lnTo>
                  <a:lnTo>
                    <a:pt x="346" y="554"/>
                  </a:lnTo>
                  <a:lnTo>
                    <a:pt x="346" y="543"/>
                  </a:lnTo>
                  <a:lnTo>
                    <a:pt x="352" y="532"/>
                  </a:lnTo>
                  <a:lnTo>
                    <a:pt x="352" y="521"/>
                  </a:lnTo>
                  <a:lnTo>
                    <a:pt x="352" y="515"/>
                  </a:lnTo>
                  <a:lnTo>
                    <a:pt x="358" y="504"/>
                  </a:lnTo>
                  <a:lnTo>
                    <a:pt x="358" y="493"/>
                  </a:lnTo>
                  <a:lnTo>
                    <a:pt x="358" y="481"/>
                  </a:lnTo>
                  <a:lnTo>
                    <a:pt x="363" y="470"/>
                  </a:lnTo>
                  <a:lnTo>
                    <a:pt x="363" y="459"/>
                  </a:lnTo>
                  <a:lnTo>
                    <a:pt x="369" y="448"/>
                  </a:lnTo>
                  <a:lnTo>
                    <a:pt x="369" y="437"/>
                  </a:lnTo>
                  <a:lnTo>
                    <a:pt x="369" y="426"/>
                  </a:lnTo>
                  <a:lnTo>
                    <a:pt x="374" y="420"/>
                  </a:lnTo>
                  <a:lnTo>
                    <a:pt x="374" y="409"/>
                  </a:lnTo>
                  <a:lnTo>
                    <a:pt x="374" y="398"/>
                  </a:lnTo>
                  <a:lnTo>
                    <a:pt x="380" y="386"/>
                  </a:lnTo>
                  <a:lnTo>
                    <a:pt x="380" y="381"/>
                  </a:lnTo>
                  <a:lnTo>
                    <a:pt x="380" y="370"/>
                  </a:lnTo>
                  <a:lnTo>
                    <a:pt x="386" y="358"/>
                  </a:lnTo>
                  <a:lnTo>
                    <a:pt x="386" y="353"/>
                  </a:lnTo>
                  <a:lnTo>
                    <a:pt x="386" y="342"/>
                  </a:lnTo>
                  <a:lnTo>
                    <a:pt x="391" y="336"/>
                  </a:lnTo>
                  <a:lnTo>
                    <a:pt x="391" y="325"/>
                  </a:lnTo>
                  <a:lnTo>
                    <a:pt x="397" y="319"/>
                  </a:lnTo>
                  <a:lnTo>
                    <a:pt x="397" y="308"/>
                  </a:lnTo>
                  <a:lnTo>
                    <a:pt x="397" y="302"/>
                  </a:lnTo>
                  <a:lnTo>
                    <a:pt x="402" y="297"/>
                  </a:lnTo>
                  <a:lnTo>
                    <a:pt x="402" y="286"/>
                  </a:lnTo>
                  <a:lnTo>
                    <a:pt x="402" y="280"/>
                  </a:lnTo>
                  <a:lnTo>
                    <a:pt x="408" y="275"/>
                  </a:lnTo>
                  <a:lnTo>
                    <a:pt x="408" y="269"/>
                  </a:lnTo>
                  <a:lnTo>
                    <a:pt x="408" y="263"/>
                  </a:lnTo>
                  <a:lnTo>
                    <a:pt x="414" y="252"/>
                  </a:lnTo>
                  <a:lnTo>
                    <a:pt x="419" y="247"/>
                  </a:lnTo>
                  <a:lnTo>
                    <a:pt x="419" y="241"/>
                  </a:lnTo>
                  <a:lnTo>
                    <a:pt x="419" y="235"/>
                  </a:lnTo>
                  <a:lnTo>
                    <a:pt x="425" y="230"/>
                  </a:lnTo>
                  <a:lnTo>
                    <a:pt x="425" y="224"/>
                  </a:lnTo>
                  <a:lnTo>
                    <a:pt x="430" y="224"/>
                  </a:lnTo>
                  <a:lnTo>
                    <a:pt x="436" y="224"/>
                  </a:lnTo>
                  <a:lnTo>
                    <a:pt x="442" y="224"/>
                  </a:lnTo>
                  <a:lnTo>
                    <a:pt x="447" y="230"/>
                  </a:lnTo>
                  <a:lnTo>
                    <a:pt x="447" y="235"/>
                  </a:lnTo>
                  <a:lnTo>
                    <a:pt x="447" y="241"/>
                  </a:lnTo>
                  <a:lnTo>
                    <a:pt x="453" y="241"/>
                  </a:lnTo>
                  <a:lnTo>
                    <a:pt x="453" y="252"/>
                  </a:lnTo>
                  <a:lnTo>
                    <a:pt x="453" y="258"/>
                  </a:lnTo>
                  <a:lnTo>
                    <a:pt x="458" y="263"/>
                  </a:lnTo>
                  <a:lnTo>
                    <a:pt x="458" y="275"/>
                  </a:lnTo>
                  <a:lnTo>
                    <a:pt x="458" y="286"/>
                  </a:lnTo>
                  <a:lnTo>
                    <a:pt x="464" y="297"/>
                  </a:lnTo>
                  <a:lnTo>
                    <a:pt x="464" y="308"/>
                  </a:lnTo>
                  <a:lnTo>
                    <a:pt x="469" y="319"/>
                  </a:lnTo>
                  <a:lnTo>
                    <a:pt x="469" y="330"/>
                  </a:lnTo>
                  <a:lnTo>
                    <a:pt x="469" y="347"/>
                  </a:lnTo>
                  <a:lnTo>
                    <a:pt x="475" y="358"/>
                  </a:lnTo>
                  <a:lnTo>
                    <a:pt x="475" y="375"/>
                  </a:lnTo>
                  <a:lnTo>
                    <a:pt x="475" y="392"/>
                  </a:lnTo>
                  <a:lnTo>
                    <a:pt x="481" y="409"/>
                  </a:lnTo>
                  <a:lnTo>
                    <a:pt x="481" y="420"/>
                  </a:lnTo>
                  <a:lnTo>
                    <a:pt x="481" y="437"/>
                  </a:lnTo>
                  <a:lnTo>
                    <a:pt x="486" y="453"/>
                  </a:lnTo>
                  <a:lnTo>
                    <a:pt x="486" y="470"/>
                  </a:lnTo>
                  <a:lnTo>
                    <a:pt x="486" y="487"/>
                  </a:lnTo>
                  <a:lnTo>
                    <a:pt x="492" y="504"/>
                  </a:lnTo>
                  <a:lnTo>
                    <a:pt x="492" y="521"/>
                  </a:lnTo>
                  <a:lnTo>
                    <a:pt x="497" y="537"/>
                  </a:lnTo>
                  <a:lnTo>
                    <a:pt x="497" y="554"/>
                  </a:lnTo>
                  <a:lnTo>
                    <a:pt x="497" y="571"/>
                  </a:lnTo>
                  <a:lnTo>
                    <a:pt x="503" y="588"/>
                  </a:lnTo>
                  <a:lnTo>
                    <a:pt x="503" y="605"/>
                  </a:lnTo>
                  <a:lnTo>
                    <a:pt x="503" y="616"/>
                  </a:lnTo>
                  <a:lnTo>
                    <a:pt x="509" y="632"/>
                  </a:lnTo>
                  <a:lnTo>
                    <a:pt x="509" y="644"/>
                  </a:lnTo>
                  <a:lnTo>
                    <a:pt x="509" y="660"/>
                  </a:lnTo>
                  <a:lnTo>
                    <a:pt x="514" y="672"/>
                  </a:lnTo>
                  <a:lnTo>
                    <a:pt x="514" y="683"/>
                  </a:lnTo>
                  <a:lnTo>
                    <a:pt x="520" y="694"/>
                  </a:lnTo>
                  <a:lnTo>
                    <a:pt x="520" y="705"/>
                  </a:lnTo>
                  <a:lnTo>
                    <a:pt x="520" y="711"/>
                  </a:lnTo>
                  <a:lnTo>
                    <a:pt x="525" y="716"/>
                  </a:lnTo>
                  <a:lnTo>
                    <a:pt x="525" y="728"/>
                  </a:lnTo>
                  <a:lnTo>
                    <a:pt x="525" y="733"/>
                  </a:lnTo>
                  <a:lnTo>
                    <a:pt x="531" y="739"/>
                  </a:lnTo>
                  <a:lnTo>
                    <a:pt x="531" y="744"/>
                  </a:lnTo>
                  <a:lnTo>
                    <a:pt x="537" y="744"/>
                  </a:lnTo>
                  <a:lnTo>
                    <a:pt x="542" y="744"/>
                  </a:lnTo>
                  <a:lnTo>
                    <a:pt x="548" y="739"/>
                  </a:lnTo>
                  <a:lnTo>
                    <a:pt x="548" y="733"/>
                  </a:lnTo>
                  <a:lnTo>
                    <a:pt x="553" y="728"/>
                  </a:lnTo>
                  <a:lnTo>
                    <a:pt x="553" y="722"/>
                  </a:lnTo>
                  <a:lnTo>
                    <a:pt x="553" y="716"/>
                  </a:lnTo>
                  <a:lnTo>
                    <a:pt x="559" y="711"/>
                  </a:lnTo>
                  <a:lnTo>
                    <a:pt x="559" y="705"/>
                  </a:lnTo>
                  <a:lnTo>
                    <a:pt x="559" y="700"/>
                  </a:lnTo>
                  <a:lnTo>
                    <a:pt x="565" y="688"/>
                  </a:lnTo>
                  <a:lnTo>
                    <a:pt x="565" y="683"/>
                  </a:lnTo>
                  <a:lnTo>
                    <a:pt x="570" y="672"/>
                  </a:lnTo>
                  <a:lnTo>
                    <a:pt x="570" y="666"/>
                  </a:lnTo>
                  <a:lnTo>
                    <a:pt x="570" y="655"/>
                  </a:lnTo>
                  <a:lnTo>
                    <a:pt x="576" y="649"/>
                  </a:lnTo>
                  <a:lnTo>
                    <a:pt x="576" y="638"/>
                  </a:lnTo>
                  <a:lnTo>
                    <a:pt x="576" y="632"/>
                  </a:lnTo>
                  <a:lnTo>
                    <a:pt x="581" y="621"/>
                  </a:lnTo>
                  <a:lnTo>
                    <a:pt x="581" y="610"/>
                  </a:lnTo>
                  <a:lnTo>
                    <a:pt x="581" y="605"/>
                  </a:lnTo>
                  <a:lnTo>
                    <a:pt x="587" y="593"/>
                  </a:lnTo>
                  <a:lnTo>
                    <a:pt x="587" y="588"/>
                  </a:lnTo>
                  <a:lnTo>
                    <a:pt x="587" y="582"/>
                  </a:lnTo>
                  <a:lnTo>
                    <a:pt x="593" y="571"/>
                  </a:lnTo>
                  <a:lnTo>
                    <a:pt x="593" y="565"/>
                  </a:lnTo>
                  <a:lnTo>
                    <a:pt x="598" y="560"/>
                  </a:lnTo>
                  <a:lnTo>
                    <a:pt x="598" y="554"/>
                  </a:lnTo>
                  <a:lnTo>
                    <a:pt x="598" y="549"/>
                  </a:lnTo>
                  <a:lnTo>
                    <a:pt x="604" y="543"/>
                  </a:lnTo>
                  <a:lnTo>
                    <a:pt x="604" y="537"/>
                  </a:lnTo>
                  <a:lnTo>
                    <a:pt x="609" y="532"/>
                  </a:lnTo>
                  <a:lnTo>
                    <a:pt x="609" y="526"/>
                  </a:lnTo>
                  <a:lnTo>
                    <a:pt x="615" y="521"/>
                  </a:lnTo>
                  <a:lnTo>
                    <a:pt x="621" y="521"/>
                  </a:lnTo>
                  <a:lnTo>
                    <a:pt x="621" y="515"/>
                  </a:lnTo>
                  <a:lnTo>
                    <a:pt x="626" y="515"/>
                  </a:lnTo>
                  <a:lnTo>
                    <a:pt x="632" y="515"/>
                  </a:lnTo>
                  <a:lnTo>
                    <a:pt x="632" y="521"/>
                  </a:lnTo>
                  <a:lnTo>
                    <a:pt x="637" y="521"/>
                  </a:lnTo>
                  <a:lnTo>
                    <a:pt x="637" y="526"/>
                  </a:lnTo>
                  <a:lnTo>
                    <a:pt x="643" y="532"/>
                  </a:lnTo>
                  <a:lnTo>
                    <a:pt x="648" y="537"/>
                  </a:lnTo>
                  <a:lnTo>
                    <a:pt x="648" y="543"/>
                  </a:lnTo>
                  <a:lnTo>
                    <a:pt x="654" y="549"/>
                  </a:lnTo>
                  <a:lnTo>
                    <a:pt x="654" y="554"/>
                  </a:lnTo>
                  <a:lnTo>
                    <a:pt x="654" y="560"/>
                  </a:lnTo>
                  <a:lnTo>
                    <a:pt x="660" y="565"/>
                  </a:lnTo>
                  <a:lnTo>
                    <a:pt x="660" y="571"/>
                  </a:lnTo>
                  <a:lnTo>
                    <a:pt x="660" y="577"/>
                  </a:lnTo>
                  <a:lnTo>
                    <a:pt x="665" y="582"/>
                  </a:lnTo>
                  <a:lnTo>
                    <a:pt x="665" y="588"/>
                  </a:lnTo>
                  <a:lnTo>
                    <a:pt x="671" y="593"/>
                  </a:lnTo>
                  <a:lnTo>
                    <a:pt x="671" y="599"/>
                  </a:lnTo>
                  <a:lnTo>
                    <a:pt x="671" y="610"/>
                  </a:lnTo>
                  <a:lnTo>
                    <a:pt x="676" y="616"/>
                  </a:lnTo>
                  <a:lnTo>
                    <a:pt x="676" y="621"/>
                  </a:lnTo>
                  <a:lnTo>
                    <a:pt x="676" y="632"/>
                  </a:lnTo>
                  <a:lnTo>
                    <a:pt x="682" y="638"/>
                  </a:lnTo>
                  <a:lnTo>
                    <a:pt x="682" y="644"/>
                  </a:lnTo>
                  <a:lnTo>
                    <a:pt x="682" y="655"/>
                  </a:lnTo>
                  <a:lnTo>
                    <a:pt x="688" y="660"/>
                  </a:lnTo>
                  <a:lnTo>
                    <a:pt x="688" y="672"/>
                  </a:lnTo>
                  <a:lnTo>
                    <a:pt x="688" y="677"/>
                  </a:lnTo>
                  <a:lnTo>
                    <a:pt x="693" y="688"/>
                  </a:lnTo>
                  <a:lnTo>
                    <a:pt x="693" y="694"/>
                  </a:lnTo>
                  <a:lnTo>
                    <a:pt x="699" y="705"/>
                  </a:lnTo>
                  <a:lnTo>
                    <a:pt x="699" y="711"/>
                  </a:lnTo>
                  <a:lnTo>
                    <a:pt x="699" y="722"/>
                  </a:lnTo>
                  <a:lnTo>
                    <a:pt x="704" y="728"/>
                  </a:lnTo>
                  <a:lnTo>
                    <a:pt x="704" y="739"/>
                  </a:lnTo>
                  <a:lnTo>
                    <a:pt x="704" y="744"/>
                  </a:lnTo>
                  <a:lnTo>
                    <a:pt x="710" y="756"/>
                  </a:lnTo>
                  <a:lnTo>
                    <a:pt x="710" y="761"/>
                  </a:lnTo>
                  <a:lnTo>
                    <a:pt x="710" y="767"/>
                  </a:lnTo>
                  <a:lnTo>
                    <a:pt x="716" y="778"/>
                  </a:lnTo>
                  <a:lnTo>
                    <a:pt x="716" y="783"/>
                  </a:lnTo>
                  <a:lnTo>
                    <a:pt x="721" y="789"/>
                  </a:lnTo>
                  <a:lnTo>
                    <a:pt x="721" y="795"/>
                  </a:lnTo>
                  <a:lnTo>
                    <a:pt x="721" y="806"/>
                  </a:lnTo>
                  <a:lnTo>
                    <a:pt x="727" y="811"/>
                  </a:lnTo>
                  <a:lnTo>
                    <a:pt x="727" y="817"/>
                  </a:lnTo>
                  <a:lnTo>
                    <a:pt x="727" y="823"/>
                  </a:lnTo>
                  <a:lnTo>
                    <a:pt x="732" y="823"/>
                  </a:lnTo>
                  <a:lnTo>
                    <a:pt x="732" y="828"/>
                  </a:lnTo>
                  <a:lnTo>
                    <a:pt x="732" y="834"/>
                  </a:lnTo>
                  <a:lnTo>
                    <a:pt x="738" y="834"/>
                  </a:lnTo>
                  <a:lnTo>
                    <a:pt x="738" y="839"/>
                  </a:lnTo>
                  <a:lnTo>
                    <a:pt x="744" y="845"/>
                  </a:lnTo>
                  <a:lnTo>
                    <a:pt x="749" y="845"/>
                  </a:lnTo>
                  <a:lnTo>
                    <a:pt x="755" y="845"/>
                  </a:lnTo>
                  <a:lnTo>
                    <a:pt x="760" y="845"/>
                  </a:lnTo>
                  <a:lnTo>
                    <a:pt x="760" y="839"/>
                  </a:lnTo>
                  <a:lnTo>
                    <a:pt x="766" y="839"/>
                  </a:lnTo>
                  <a:lnTo>
                    <a:pt x="766" y="834"/>
                  </a:lnTo>
                  <a:lnTo>
                    <a:pt x="772" y="834"/>
                  </a:lnTo>
                  <a:lnTo>
                    <a:pt x="772" y="828"/>
                  </a:lnTo>
                  <a:lnTo>
                    <a:pt x="777" y="823"/>
                  </a:lnTo>
                  <a:lnTo>
                    <a:pt x="777" y="817"/>
                  </a:lnTo>
                  <a:lnTo>
                    <a:pt x="783" y="811"/>
                  </a:lnTo>
                  <a:lnTo>
                    <a:pt x="783" y="806"/>
                  </a:lnTo>
                  <a:lnTo>
                    <a:pt x="788" y="806"/>
                  </a:lnTo>
                  <a:lnTo>
                    <a:pt x="788" y="800"/>
                  </a:lnTo>
                  <a:lnTo>
                    <a:pt x="794" y="795"/>
                  </a:lnTo>
                  <a:lnTo>
                    <a:pt x="800" y="795"/>
                  </a:lnTo>
                  <a:lnTo>
                    <a:pt x="800" y="789"/>
                  </a:lnTo>
                  <a:lnTo>
                    <a:pt x="805" y="789"/>
                  </a:lnTo>
                  <a:lnTo>
                    <a:pt x="805" y="783"/>
                  </a:lnTo>
                  <a:lnTo>
                    <a:pt x="811" y="783"/>
                  </a:lnTo>
                  <a:lnTo>
                    <a:pt x="816" y="783"/>
                  </a:lnTo>
                  <a:lnTo>
                    <a:pt x="822" y="789"/>
                  </a:lnTo>
                  <a:lnTo>
                    <a:pt x="828" y="789"/>
                  </a:lnTo>
                  <a:lnTo>
                    <a:pt x="828" y="795"/>
                  </a:lnTo>
                  <a:lnTo>
                    <a:pt x="833" y="795"/>
                  </a:lnTo>
                  <a:lnTo>
                    <a:pt x="833" y="800"/>
                  </a:lnTo>
                  <a:lnTo>
                    <a:pt x="839" y="800"/>
                  </a:lnTo>
                  <a:lnTo>
                    <a:pt x="839" y="806"/>
                  </a:lnTo>
                  <a:lnTo>
                    <a:pt x="844" y="811"/>
                  </a:lnTo>
                  <a:lnTo>
                    <a:pt x="850" y="811"/>
                  </a:lnTo>
                  <a:lnTo>
                    <a:pt x="850" y="817"/>
                  </a:lnTo>
                  <a:lnTo>
                    <a:pt x="855" y="823"/>
                  </a:lnTo>
                  <a:lnTo>
                    <a:pt x="855" y="828"/>
                  </a:lnTo>
                  <a:lnTo>
                    <a:pt x="861" y="828"/>
                  </a:lnTo>
                  <a:lnTo>
                    <a:pt x="861" y="834"/>
                  </a:lnTo>
                  <a:lnTo>
                    <a:pt x="867" y="834"/>
                  </a:lnTo>
                  <a:lnTo>
                    <a:pt x="872" y="834"/>
                  </a:lnTo>
                  <a:lnTo>
                    <a:pt x="872" y="839"/>
                  </a:lnTo>
                  <a:lnTo>
                    <a:pt x="878" y="839"/>
                  </a:lnTo>
                  <a:lnTo>
                    <a:pt x="883" y="839"/>
                  </a:lnTo>
                  <a:lnTo>
                    <a:pt x="889" y="839"/>
                  </a:lnTo>
                  <a:lnTo>
                    <a:pt x="889" y="834"/>
                  </a:lnTo>
                  <a:lnTo>
                    <a:pt x="895" y="834"/>
                  </a:lnTo>
                  <a:lnTo>
                    <a:pt x="900" y="828"/>
                  </a:lnTo>
                  <a:lnTo>
                    <a:pt x="900" y="823"/>
                  </a:lnTo>
                  <a:lnTo>
                    <a:pt x="906" y="823"/>
                  </a:lnTo>
                  <a:lnTo>
                    <a:pt x="906" y="817"/>
                  </a:lnTo>
                  <a:lnTo>
                    <a:pt x="906" y="811"/>
                  </a:lnTo>
                  <a:lnTo>
                    <a:pt x="911" y="806"/>
                  </a:lnTo>
                  <a:lnTo>
                    <a:pt x="911" y="800"/>
                  </a:lnTo>
                  <a:lnTo>
                    <a:pt x="917" y="795"/>
                  </a:lnTo>
                  <a:lnTo>
                    <a:pt x="917" y="789"/>
                  </a:lnTo>
                  <a:lnTo>
                    <a:pt x="923" y="783"/>
                  </a:lnTo>
                  <a:lnTo>
                    <a:pt x="923" y="778"/>
                  </a:lnTo>
                  <a:lnTo>
                    <a:pt x="923" y="772"/>
                  </a:lnTo>
                  <a:lnTo>
                    <a:pt x="928" y="767"/>
                  </a:lnTo>
                  <a:lnTo>
                    <a:pt x="928" y="756"/>
                  </a:lnTo>
                  <a:lnTo>
                    <a:pt x="928" y="750"/>
                  </a:lnTo>
                  <a:lnTo>
                    <a:pt x="934" y="744"/>
                  </a:lnTo>
                  <a:lnTo>
                    <a:pt x="934" y="733"/>
                  </a:lnTo>
                  <a:lnTo>
                    <a:pt x="934" y="728"/>
                  </a:lnTo>
                  <a:lnTo>
                    <a:pt x="939" y="716"/>
                  </a:lnTo>
                  <a:lnTo>
                    <a:pt x="939" y="711"/>
                  </a:lnTo>
                  <a:lnTo>
                    <a:pt x="939" y="700"/>
                  </a:lnTo>
                  <a:lnTo>
                    <a:pt x="945" y="694"/>
                  </a:lnTo>
                  <a:lnTo>
                    <a:pt x="945" y="683"/>
                  </a:lnTo>
                  <a:lnTo>
                    <a:pt x="951" y="677"/>
                  </a:lnTo>
                  <a:lnTo>
                    <a:pt x="951" y="666"/>
                  </a:lnTo>
                  <a:lnTo>
                    <a:pt x="951" y="660"/>
                  </a:lnTo>
                  <a:lnTo>
                    <a:pt x="956" y="649"/>
                  </a:lnTo>
                  <a:lnTo>
                    <a:pt x="956" y="638"/>
                  </a:lnTo>
                  <a:lnTo>
                    <a:pt x="956" y="632"/>
                  </a:lnTo>
                  <a:lnTo>
                    <a:pt x="962" y="621"/>
                  </a:lnTo>
                  <a:lnTo>
                    <a:pt x="962" y="616"/>
                  </a:lnTo>
                  <a:lnTo>
                    <a:pt x="962" y="610"/>
                  </a:lnTo>
                  <a:lnTo>
                    <a:pt x="967" y="599"/>
                  </a:lnTo>
                  <a:lnTo>
                    <a:pt x="967" y="593"/>
                  </a:lnTo>
                  <a:lnTo>
                    <a:pt x="973" y="588"/>
                  </a:lnTo>
                  <a:lnTo>
                    <a:pt x="973" y="577"/>
                  </a:lnTo>
                  <a:lnTo>
                    <a:pt x="973" y="571"/>
                  </a:lnTo>
                  <a:lnTo>
                    <a:pt x="979" y="565"/>
                  </a:lnTo>
                  <a:lnTo>
                    <a:pt x="979" y="560"/>
                  </a:lnTo>
                  <a:lnTo>
                    <a:pt x="979" y="554"/>
                  </a:lnTo>
                  <a:lnTo>
                    <a:pt x="984" y="554"/>
                  </a:lnTo>
                  <a:lnTo>
                    <a:pt x="984" y="549"/>
                  </a:lnTo>
                  <a:lnTo>
                    <a:pt x="990" y="543"/>
                  </a:lnTo>
                  <a:lnTo>
                    <a:pt x="995" y="543"/>
                  </a:lnTo>
                  <a:lnTo>
                    <a:pt x="1001" y="543"/>
                  </a:lnTo>
                  <a:lnTo>
                    <a:pt x="1001" y="549"/>
                  </a:lnTo>
                  <a:lnTo>
                    <a:pt x="1007" y="554"/>
                  </a:lnTo>
                  <a:lnTo>
                    <a:pt x="1007" y="560"/>
                  </a:lnTo>
                  <a:lnTo>
                    <a:pt x="1007" y="565"/>
                  </a:lnTo>
                  <a:lnTo>
                    <a:pt x="1012" y="571"/>
                  </a:lnTo>
                  <a:lnTo>
                    <a:pt x="1012" y="577"/>
                  </a:lnTo>
                  <a:lnTo>
                    <a:pt x="1012" y="582"/>
                  </a:lnTo>
                  <a:lnTo>
                    <a:pt x="1018" y="593"/>
                  </a:lnTo>
                  <a:lnTo>
                    <a:pt x="1018" y="599"/>
                  </a:lnTo>
                  <a:lnTo>
                    <a:pt x="1023" y="605"/>
                  </a:lnTo>
                  <a:lnTo>
                    <a:pt x="1023" y="616"/>
                  </a:lnTo>
                  <a:lnTo>
                    <a:pt x="1023" y="627"/>
                  </a:lnTo>
                  <a:lnTo>
                    <a:pt x="1029" y="632"/>
                  </a:lnTo>
                  <a:lnTo>
                    <a:pt x="1029" y="644"/>
                  </a:lnTo>
                  <a:lnTo>
                    <a:pt x="1029" y="655"/>
                  </a:lnTo>
                  <a:lnTo>
                    <a:pt x="1035" y="666"/>
                  </a:lnTo>
                  <a:lnTo>
                    <a:pt x="1035" y="677"/>
                  </a:lnTo>
                  <a:lnTo>
                    <a:pt x="1035" y="688"/>
                  </a:lnTo>
                  <a:lnTo>
                    <a:pt x="1040" y="700"/>
                  </a:lnTo>
                  <a:lnTo>
                    <a:pt x="1040" y="705"/>
                  </a:lnTo>
                  <a:lnTo>
                    <a:pt x="1040" y="716"/>
                  </a:lnTo>
                  <a:lnTo>
                    <a:pt x="1046" y="728"/>
                  </a:lnTo>
                  <a:lnTo>
                    <a:pt x="1046" y="739"/>
                  </a:lnTo>
                  <a:lnTo>
                    <a:pt x="1051" y="744"/>
                  </a:lnTo>
                  <a:lnTo>
                    <a:pt x="1051" y="756"/>
                  </a:lnTo>
                  <a:lnTo>
                    <a:pt x="1051" y="761"/>
                  </a:lnTo>
                  <a:lnTo>
                    <a:pt x="1057" y="772"/>
                  </a:lnTo>
                  <a:lnTo>
                    <a:pt x="1057" y="778"/>
                  </a:lnTo>
                  <a:lnTo>
                    <a:pt x="1057" y="783"/>
                  </a:lnTo>
                  <a:lnTo>
                    <a:pt x="1062" y="789"/>
                  </a:lnTo>
                  <a:lnTo>
                    <a:pt x="1062" y="795"/>
                  </a:lnTo>
                  <a:lnTo>
                    <a:pt x="1062" y="800"/>
                  </a:lnTo>
                  <a:lnTo>
                    <a:pt x="1068" y="806"/>
                  </a:lnTo>
                  <a:lnTo>
                    <a:pt x="1074" y="811"/>
                  </a:lnTo>
                  <a:lnTo>
                    <a:pt x="1079" y="811"/>
                  </a:lnTo>
                  <a:lnTo>
                    <a:pt x="1085" y="811"/>
                  </a:lnTo>
                  <a:lnTo>
                    <a:pt x="1085" y="806"/>
                  </a:lnTo>
                  <a:lnTo>
                    <a:pt x="1090" y="800"/>
                  </a:lnTo>
                  <a:lnTo>
                    <a:pt x="1090" y="795"/>
                  </a:lnTo>
                  <a:lnTo>
                    <a:pt x="1090" y="789"/>
                  </a:lnTo>
                  <a:lnTo>
                    <a:pt x="1096" y="783"/>
                  </a:lnTo>
                  <a:lnTo>
                    <a:pt x="1096" y="772"/>
                  </a:lnTo>
                  <a:lnTo>
                    <a:pt x="1102" y="767"/>
                  </a:lnTo>
                  <a:lnTo>
                    <a:pt x="1102" y="761"/>
                  </a:lnTo>
                  <a:lnTo>
                    <a:pt x="1102" y="750"/>
                  </a:lnTo>
                  <a:lnTo>
                    <a:pt x="1107" y="744"/>
                  </a:lnTo>
                  <a:lnTo>
                    <a:pt x="1107" y="733"/>
                  </a:lnTo>
                  <a:lnTo>
                    <a:pt x="1107" y="722"/>
                  </a:lnTo>
                  <a:lnTo>
                    <a:pt x="1113" y="711"/>
                  </a:lnTo>
                  <a:lnTo>
                    <a:pt x="1113" y="700"/>
                  </a:lnTo>
                  <a:lnTo>
                    <a:pt x="1113" y="688"/>
                  </a:lnTo>
                  <a:lnTo>
                    <a:pt x="1118" y="677"/>
                  </a:lnTo>
                  <a:lnTo>
                    <a:pt x="1118" y="666"/>
                  </a:lnTo>
                  <a:lnTo>
                    <a:pt x="1124" y="655"/>
                  </a:lnTo>
                  <a:lnTo>
                    <a:pt x="1124" y="644"/>
                  </a:lnTo>
                  <a:lnTo>
                    <a:pt x="1124" y="632"/>
                  </a:lnTo>
                  <a:lnTo>
                    <a:pt x="1130" y="616"/>
                  </a:lnTo>
                  <a:lnTo>
                    <a:pt x="1130" y="605"/>
                  </a:lnTo>
                  <a:lnTo>
                    <a:pt x="1130" y="593"/>
                  </a:lnTo>
                  <a:lnTo>
                    <a:pt x="1135" y="582"/>
                  </a:lnTo>
                  <a:lnTo>
                    <a:pt x="1135" y="571"/>
                  </a:lnTo>
                  <a:lnTo>
                    <a:pt x="1135" y="554"/>
                  </a:lnTo>
                  <a:lnTo>
                    <a:pt x="1141" y="543"/>
                  </a:lnTo>
                  <a:lnTo>
                    <a:pt x="1141" y="532"/>
                  </a:lnTo>
                  <a:lnTo>
                    <a:pt x="1141" y="521"/>
                  </a:lnTo>
                  <a:lnTo>
                    <a:pt x="1146" y="504"/>
                  </a:lnTo>
                  <a:lnTo>
                    <a:pt x="1146" y="493"/>
                  </a:lnTo>
                  <a:lnTo>
                    <a:pt x="1152" y="481"/>
                  </a:lnTo>
                  <a:lnTo>
                    <a:pt x="1152" y="470"/>
                  </a:lnTo>
                  <a:lnTo>
                    <a:pt x="1152" y="459"/>
                  </a:lnTo>
                  <a:lnTo>
                    <a:pt x="1158" y="442"/>
                  </a:lnTo>
                  <a:lnTo>
                    <a:pt x="1158" y="431"/>
                  </a:lnTo>
                  <a:lnTo>
                    <a:pt x="1158" y="420"/>
                  </a:lnTo>
                  <a:lnTo>
                    <a:pt x="1163" y="409"/>
                  </a:lnTo>
                  <a:lnTo>
                    <a:pt x="1163" y="398"/>
                  </a:lnTo>
                  <a:lnTo>
                    <a:pt x="1163" y="386"/>
                  </a:lnTo>
                  <a:lnTo>
                    <a:pt x="1169" y="375"/>
                  </a:lnTo>
                  <a:lnTo>
                    <a:pt x="1169" y="370"/>
                  </a:lnTo>
                  <a:lnTo>
                    <a:pt x="1174" y="358"/>
                  </a:lnTo>
                  <a:lnTo>
                    <a:pt x="1174" y="347"/>
                  </a:lnTo>
                  <a:lnTo>
                    <a:pt x="1174" y="342"/>
                  </a:lnTo>
                  <a:lnTo>
                    <a:pt x="1180" y="330"/>
                  </a:lnTo>
                  <a:lnTo>
                    <a:pt x="1180" y="325"/>
                  </a:lnTo>
                  <a:lnTo>
                    <a:pt x="1180" y="319"/>
                  </a:lnTo>
                  <a:lnTo>
                    <a:pt x="1186" y="314"/>
                  </a:lnTo>
                  <a:lnTo>
                    <a:pt x="1186" y="308"/>
                  </a:lnTo>
                  <a:lnTo>
                    <a:pt x="1186" y="302"/>
                  </a:lnTo>
                  <a:lnTo>
                    <a:pt x="1191" y="297"/>
                  </a:lnTo>
                  <a:lnTo>
                    <a:pt x="1191" y="291"/>
                  </a:lnTo>
                  <a:lnTo>
                    <a:pt x="1197" y="286"/>
                  </a:lnTo>
                  <a:lnTo>
                    <a:pt x="1202" y="286"/>
                  </a:lnTo>
                  <a:lnTo>
                    <a:pt x="1202" y="291"/>
                  </a:lnTo>
                  <a:lnTo>
                    <a:pt x="1208" y="291"/>
                  </a:lnTo>
                  <a:lnTo>
                    <a:pt x="1208" y="297"/>
                  </a:lnTo>
                  <a:lnTo>
                    <a:pt x="1208" y="302"/>
                  </a:lnTo>
                  <a:lnTo>
                    <a:pt x="1214" y="308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19" y="325"/>
                  </a:lnTo>
                  <a:lnTo>
                    <a:pt x="1219" y="336"/>
                  </a:lnTo>
                  <a:lnTo>
                    <a:pt x="1225" y="347"/>
                  </a:lnTo>
                  <a:lnTo>
                    <a:pt x="1225" y="358"/>
                  </a:lnTo>
                  <a:lnTo>
                    <a:pt x="1225" y="370"/>
                  </a:lnTo>
                  <a:lnTo>
                    <a:pt x="1230" y="381"/>
                  </a:lnTo>
                  <a:lnTo>
                    <a:pt x="1230" y="392"/>
                  </a:lnTo>
                  <a:lnTo>
                    <a:pt x="1230" y="409"/>
                  </a:lnTo>
                  <a:lnTo>
                    <a:pt x="1236" y="420"/>
                  </a:lnTo>
                  <a:lnTo>
                    <a:pt x="1236" y="437"/>
                  </a:lnTo>
                  <a:lnTo>
                    <a:pt x="1236" y="453"/>
                  </a:lnTo>
                  <a:lnTo>
                    <a:pt x="1242" y="470"/>
                  </a:lnTo>
                  <a:lnTo>
                    <a:pt x="1242" y="487"/>
                  </a:lnTo>
                  <a:lnTo>
                    <a:pt x="1242" y="504"/>
                  </a:lnTo>
                  <a:lnTo>
                    <a:pt x="1247" y="521"/>
                  </a:lnTo>
                  <a:lnTo>
                    <a:pt x="1247" y="537"/>
                  </a:lnTo>
                  <a:lnTo>
                    <a:pt x="1253" y="554"/>
                  </a:lnTo>
                  <a:lnTo>
                    <a:pt x="1253" y="571"/>
                  </a:lnTo>
                  <a:lnTo>
                    <a:pt x="1253" y="593"/>
                  </a:lnTo>
                  <a:lnTo>
                    <a:pt x="1258" y="610"/>
                  </a:lnTo>
                  <a:lnTo>
                    <a:pt x="1258" y="627"/>
                  </a:lnTo>
                  <a:lnTo>
                    <a:pt x="1258" y="644"/>
                  </a:lnTo>
                  <a:lnTo>
                    <a:pt x="1264" y="660"/>
                  </a:lnTo>
                  <a:lnTo>
                    <a:pt x="1264" y="672"/>
                  </a:lnTo>
                  <a:lnTo>
                    <a:pt x="1264" y="688"/>
                  </a:lnTo>
                  <a:lnTo>
                    <a:pt x="1269" y="705"/>
                  </a:lnTo>
                  <a:lnTo>
                    <a:pt x="1269" y="716"/>
                  </a:lnTo>
                  <a:lnTo>
                    <a:pt x="1275" y="728"/>
                  </a:lnTo>
                  <a:lnTo>
                    <a:pt x="1275" y="744"/>
                  </a:lnTo>
                  <a:lnTo>
                    <a:pt x="1275" y="750"/>
                  </a:lnTo>
                  <a:lnTo>
                    <a:pt x="1281" y="761"/>
                  </a:lnTo>
                  <a:lnTo>
                    <a:pt x="1281" y="772"/>
                  </a:lnTo>
                  <a:lnTo>
                    <a:pt x="1281" y="778"/>
                  </a:lnTo>
                  <a:lnTo>
                    <a:pt x="1286" y="789"/>
                  </a:lnTo>
                  <a:lnTo>
                    <a:pt x="1286" y="795"/>
                  </a:lnTo>
                  <a:lnTo>
                    <a:pt x="1286" y="800"/>
                  </a:lnTo>
                  <a:lnTo>
                    <a:pt x="1292" y="800"/>
                  </a:lnTo>
                  <a:lnTo>
                    <a:pt x="1292" y="806"/>
                  </a:lnTo>
                  <a:lnTo>
                    <a:pt x="1297" y="806"/>
                  </a:lnTo>
                  <a:lnTo>
                    <a:pt x="1303" y="806"/>
                  </a:lnTo>
                  <a:lnTo>
                    <a:pt x="1303" y="800"/>
                  </a:lnTo>
                  <a:lnTo>
                    <a:pt x="1309" y="795"/>
                  </a:lnTo>
                  <a:lnTo>
                    <a:pt x="1309" y="789"/>
                  </a:lnTo>
                  <a:lnTo>
                    <a:pt x="1309" y="783"/>
                  </a:lnTo>
                  <a:lnTo>
                    <a:pt x="1314" y="778"/>
                  </a:lnTo>
                  <a:lnTo>
                    <a:pt x="1314" y="767"/>
                  </a:lnTo>
                  <a:lnTo>
                    <a:pt x="1314" y="761"/>
                  </a:lnTo>
                  <a:lnTo>
                    <a:pt x="1320" y="750"/>
                  </a:lnTo>
                  <a:lnTo>
                    <a:pt x="1320" y="739"/>
                  </a:lnTo>
                  <a:lnTo>
                    <a:pt x="1325" y="733"/>
                  </a:lnTo>
                  <a:lnTo>
                    <a:pt x="1325" y="722"/>
                  </a:lnTo>
                  <a:lnTo>
                    <a:pt x="1325" y="711"/>
                  </a:lnTo>
                  <a:lnTo>
                    <a:pt x="1331" y="700"/>
                  </a:lnTo>
                  <a:lnTo>
                    <a:pt x="1331" y="688"/>
                  </a:lnTo>
                  <a:lnTo>
                    <a:pt x="1331" y="677"/>
                  </a:lnTo>
                  <a:lnTo>
                    <a:pt x="1337" y="666"/>
                  </a:lnTo>
                  <a:lnTo>
                    <a:pt x="1337" y="649"/>
                  </a:lnTo>
                  <a:lnTo>
                    <a:pt x="1337" y="638"/>
                  </a:lnTo>
                  <a:lnTo>
                    <a:pt x="1342" y="627"/>
                  </a:lnTo>
                  <a:lnTo>
                    <a:pt x="1342" y="616"/>
                  </a:lnTo>
                  <a:lnTo>
                    <a:pt x="1342" y="605"/>
                  </a:lnTo>
                  <a:lnTo>
                    <a:pt x="1348" y="593"/>
                  </a:lnTo>
                  <a:lnTo>
                    <a:pt x="1348" y="588"/>
                  </a:lnTo>
                  <a:lnTo>
                    <a:pt x="1353" y="577"/>
                  </a:lnTo>
                  <a:lnTo>
                    <a:pt x="1353" y="565"/>
                  </a:lnTo>
                  <a:lnTo>
                    <a:pt x="1353" y="554"/>
                  </a:lnTo>
                  <a:lnTo>
                    <a:pt x="1359" y="549"/>
                  </a:lnTo>
                  <a:lnTo>
                    <a:pt x="1359" y="537"/>
                  </a:lnTo>
                  <a:lnTo>
                    <a:pt x="1359" y="532"/>
                  </a:lnTo>
                  <a:lnTo>
                    <a:pt x="1365" y="521"/>
                  </a:lnTo>
                  <a:lnTo>
                    <a:pt x="1365" y="515"/>
                  </a:lnTo>
                  <a:lnTo>
                    <a:pt x="1365" y="509"/>
                  </a:lnTo>
                  <a:lnTo>
                    <a:pt x="1370" y="504"/>
                  </a:lnTo>
                  <a:lnTo>
                    <a:pt x="1370" y="498"/>
                  </a:lnTo>
                  <a:lnTo>
                    <a:pt x="1376" y="493"/>
                  </a:lnTo>
                  <a:lnTo>
                    <a:pt x="1376" y="487"/>
                  </a:lnTo>
                  <a:lnTo>
                    <a:pt x="1376" y="481"/>
                  </a:lnTo>
                  <a:lnTo>
                    <a:pt x="1381" y="481"/>
                  </a:lnTo>
                  <a:lnTo>
                    <a:pt x="1381" y="476"/>
                  </a:lnTo>
                  <a:lnTo>
                    <a:pt x="1387" y="470"/>
                  </a:lnTo>
                  <a:lnTo>
                    <a:pt x="1393" y="470"/>
                  </a:lnTo>
                  <a:lnTo>
                    <a:pt x="1398" y="476"/>
                  </a:lnTo>
                  <a:lnTo>
                    <a:pt x="1404" y="476"/>
                  </a:lnTo>
                  <a:lnTo>
                    <a:pt x="1404" y="481"/>
                  </a:lnTo>
                  <a:lnTo>
                    <a:pt x="1409" y="487"/>
                  </a:lnTo>
                  <a:lnTo>
                    <a:pt x="1409" y="493"/>
                  </a:lnTo>
                  <a:lnTo>
                    <a:pt x="1409" y="498"/>
                  </a:lnTo>
                  <a:lnTo>
                    <a:pt x="1415" y="498"/>
                  </a:lnTo>
                  <a:lnTo>
                    <a:pt x="1415" y="504"/>
                  </a:lnTo>
                  <a:lnTo>
                    <a:pt x="1415" y="515"/>
                  </a:lnTo>
                  <a:lnTo>
                    <a:pt x="1421" y="521"/>
                  </a:lnTo>
                  <a:lnTo>
                    <a:pt x="1421" y="526"/>
                  </a:lnTo>
                  <a:lnTo>
                    <a:pt x="1426" y="532"/>
                  </a:lnTo>
                  <a:lnTo>
                    <a:pt x="1426" y="543"/>
                  </a:lnTo>
                  <a:lnTo>
                    <a:pt x="1426" y="549"/>
                  </a:lnTo>
                  <a:lnTo>
                    <a:pt x="1432" y="554"/>
                  </a:lnTo>
                  <a:lnTo>
                    <a:pt x="1432" y="565"/>
                  </a:lnTo>
                  <a:lnTo>
                    <a:pt x="1432" y="577"/>
                  </a:lnTo>
                  <a:lnTo>
                    <a:pt x="1437" y="582"/>
                  </a:lnTo>
                  <a:lnTo>
                    <a:pt x="1437" y="593"/>
                  </a:lnTo>
                  <a:lnTo>
                    <a:pt x="1437" y="599"/>
                  </a:lnTo>
                  <a:lnTo>
                    <a:pt x="1443" y="610"/>
                  </a:lnTo>
                  <a:lnTo>
                    <a:pt x="1443" y="621"/>
                  </a:lnTo>
                  <a:lnTo>
                    <a:pt x="1443" y="632"/>
                  </a:lnTo>
                  <a:lnTo>
                    <a:pt x="1448" y="638"/>
                  </a:lnTo>
                  <a:lnTo>
                    <a:pt x="1448" y="649"/>
                  </a:lnTo>
                  <a:lnTo>
                    <a:pt x="1454" y="660"/>
                  </a:lnTo>
                  <a:lnTo>
                    <a:pt x="1454" y="672"/>
                  </a:lnTo>
                  <a:lnTo>
                    <a:pt x="1454" y="677"/>
                  </a:lnTo>
                  <a:lnTo>
                    <a:pt x="1460" y="688"/>
                  </a:lnTo>
                  <a:lnTo>
                    <a:pt x="1460" y="700"/>
                  </a:lnTo>
                  <a:lnTo>
                    <a:pt x="1460" y="711"/>
                  </a:lnTo>
                  <a:lnTo>
                    <a:pt x="1465" y="722"/>
                  </a:lnTo>
                  <a:lnTo>
                    <a:pt x="1465" y="728"/>
                  </a:lnTo>
                  <a:lnTo>
                    <a:pt x="1465" y="739"/>
                  </a:lnTo>
                  <a:lnTo>
                    <a:pt x="1471" y="750"/>
                  </a:lnTo>
                  <a:lnTo>
                    <a:pt x="1471" y="756"/>
                  </a:lnTo>
                  <a:lnTo>
                    <a:pt x="1476" y="767"/>
                  </a:lnTo>
                  <a:lnTo>
                    <a:pt x="1476" y="772"/>
                  </a:lnTo>
                  <a:lnTo>
                    <a:pt x="1476" y="783"/>
                  </a:lnTo>
                  <a:lnTo>
                    <a:pt x="1482" y="789"/>
                  </a:lnTo>
                  <a:lnTo>
                    <a:pt x="1482" y="795"/>
                  </a:lnTo>
                  <a:lnTo>
                    <a:pt x="1482" y="806"/>
                  </a:lnTo>
                  <a:lnTo>
                    <a:pt x="1488" y="811"/>
                  </a:lnTo>
                  <a:lnTo>
                    <a:pt x="1488" y="817"/>
                  </a:lnTo>
                  <a:lnTo>
                    <a:pt x="1493" y="823"/>
                  </a:lnTo>
                  <a:lnTo>
                    <a:pt x="1493" y="828"/>
                  </a:lnTo>
                  <a:lnTo>
                    <a:pt x="1499" y="834"/>
                  </a:lnTo>
                  <a:lnTo>
                    <a:pt x="1504" y="834"/>
                  </a:lnTo>
                  <a:lnTo>
                    <a:pt x="1504" y="839"/>
                  </a:lnTo>
                  <a:lnTo>
                    <a:pt x="1510" y="839"/>
                  </a:lnTo>
                  <a:lnTo>
                    <a:pt x="1510" y="834"/>
                  </a:lnTo>
                  <a:lnTo>
                    <a:pt x="1516" y="834"/>
                  </a:lnTo>
                  <a:lnTo>
                    <a:pt x="1516" y="828"/>
                  </a:lnTo>
                  <a:lnTo>
                    <a:pt x="1521" y="828"/>
                  </a:lnTo>
                  <a:lnTo>
                    <a:pt x="1521" y="823"/>
                  </a:lnTo>
                  <a:lnTo>
                    <a:pt x="1527" y="817"/>
                  </a:lnTo>
                  <a:lnTo>
                    <a:pt x="1527" y="811"/>
                  </a:lnTo>
                  <a:lnTo>
                    <a:pt x="1532" y="806"/>
                  </a:lnTo>
                  <a:lnTo>
                    <a:pt x="1532" y="800"/>
                  </a:lnTo>
                  <a:lnTo>
                    <a:pt x="1538" y="795"/>
                  </a:lnTo>
                  <a:lnTo>
                    <a:pt x="1538" y="789"/>
                  </a:lnTo>
                  <a:lnTo>
                    <a:pt x="1538" y="783"/>
                  </a:lnTo>
                  <a:lnTo>
                    <a:pt x="1544" y="778"/>
                  </a:lnTo>
                  <a:lnTo>
                    <a:pt x="1544" y="772"/>
                  </a:lnTo>
                  <a:lnTo>
                    <a:pt x="1549" y="767"/>
                  </a:lnTo>
                  <a:lnTo>
                    <a:pt x="1549" y="761"/>
                  </a:lnTo>
                  <a:lnTo>
                    <a:pt x="1555" y="761"/>
                  </a:lnTo>
                  <a:lnTo>
                    <a:pt x="1555" y="756"/>
                  </a:lnTo>
                  <a:lnTo>
                    <a:pt x="1560" y="750"/>
                  </a:lnTo>
                  <a:lnTo>
                    <a:pt x="1566" y="744"/>
                  </a:lnTo>
                  <a:lnTo>
                    <a:pt x="1572" y="744"/>
                  </a:lnTo>
                  <a:lnTo>
                    <a:pt x="1577" y="744"/>
                  </a:lnTo>
                  <a:lnTo>
                    <a:pt x="1583" y="744"/>
                  </a:lnTo>
                  <a:lnTo>
                    <a:pt x="1583" y="750"/>
                  </a:lnTo>
                  <a:lnTo>
                    <a:pt x="1588" y="750"/>
                  </a:lnTo>
                  <a:lnTo>
                    <a:pt x="1588" y="756"/>
                  </a:lnTo>
                  <a:lnTo>
                    <a:pt x="1594" y="761"/>
                  </a:lnTo>
                  <a:lnTo>
                    <a:pt x="1594" y="767"/>
                  </a:lnTo>
                  <a:lnTo>
                    <a:pt x="1600" y="767"/>
                  </a:lnTo>
                  <a:lnTo>
                    <a:pt x="1600" y="772"/>
                  </a:lnTo>
                  <a:lnTo>
                    <a:pt x="1605" y="778"/>
                  </a:lnTo>
                  <a:lnTo>
                    <a:pt x="1605" y="783"/>
                  </a:lnTo>
                  <a:lnTo>
                    <a:pt x="1611" y="789"/>
                  </a:lnTo>
                  <a:lnTo>
                    <a:pt x="1611" y="795"/>
                  </a:lnTo>
                  <a:lnTo>
                    <a:pt x="1616" y="795"/>
                  </a:lnTo>
                  <a:lnTo>
                    <a:pt x="1616" y="800"/>
                  </a:lnTo>
                  <a:lnTo>
                    <a:pt x="1622" y="806"/>
                  </a:lnTo>
                  <a:lnTo>
                    <a:pt x="1628" y="811"/>
                  </a:lnTo>
                  <a:lnTo>
                    <a:pt x="1633" y="811"/>
                  </a:lnTo>
                  <a:lnTo>
                    <a:pt x="1633" y="817"/>
                  </a:lnTo>
                  <a:lnTo>
                    <a:pt x="1639" y="817"/>
                  </a:lnTo>
                  <a:lnTo>
                    <a:pt x="1644" y="817"/>
                  </a:lnTo>
                  <a:lnTo>
                    <a:pt x="1644" y="811"/>
                  </a:lnTo>
                  <a:lnTo>
                    <a:pt x="1650" y="811"/>
                  </a:lnTo>
                  <a:lnTo>
                    <a:pt x="1655" y="806"/>
                  </a:lnTo>
                  <a:lnTo>
                    <a:pt x="1655" y="800"/>
                  </a:lnTo>
                  <a:lnTo>
                    <a:pt x="1661" y="795"/>
                  </a:lnTo>
                  <a:lnTo>
                    <a:pt x="1661" y="789"/>
                  </a:lnTo>
                  <a:lnTo>
                    <a:pt x="1667" y="783"/>
                  </a:lnTo>
                  <a:lnTo>
                    <a:pt x="1667" y="778"/>
                  </a:lnTo>
                  <a:lnTo>
                    <a:pt x="1667" y="772"/>
                  </a:lnTo>
                  <a:lnTo>
                    <a:pt x="1672" y="761"/>
                  </a:lnTo>
                  <a:lnTo>
                    <a:pt x="1672" y="756"/>
                  </a:lnTo>
                  <a:lnTo>
                    <a:pt x="1678" y="750"/>
                  </a:lnTo>
                  <a:lnTo>
                    <a:pt x="1678" y="744"/>
                  </a:lnTo>
                  <a:lnTo>
                    <a:pt x="1678" y="733"/>
                  </a:lnTo>
                  <a:lnTo>
                    <a:pt x="1683" y="728"/>
                  </a:lnTo>
                  <a:lnTo>
                    <a:pt x="1683" y="716"/>
                  </a:lnTo>
                  <a:lnTo>
                    <a:pt x="1683" y="705"/>
                  </a:lnTo>
                  <a:lnTo>
                    <a:pt x="1689" y="700"/>
                  </a:lnTo>
                  <a:lnTo>
                    <a:pt x="1689" y="688"/>
                  </a:lnTo>
                  <a:lnTo>
                    <a:pt x="1689" y="677"/>
                  </a:lnTo>
                  <a:lnTo>
                    <a:pt x="1695" y="666"/>
                  </a:lnTo>
                  <a:lnTo>
                    <a:pt x="1695" y="655"/>
                  </a:lnTo>
                  <a:lnTo>
                    <a:pt x="1695" y="644"/>
                  </a:lnTo>
                  <a:lnTo>
                    <a:pt x="1700" y="632"/>
                  </a:lnTo>
                  <a:lnTo>
                    <a:pt x="1700" y="621"/>
                  </a:lnTo>
                  <a:lnTo>
                    <a:pt x="1706" y="616"/>
                  </a:lnTo>
                  <a:lnTo>
                    <a:pt x="1706" y="605"/>
                  </a:lnTo>
                  <a:lnTo>
                    <a:pt x="1706" y="593"/>
                  </a:lnTo>
                  <a:lnTo>
                    <a:pt x="1711" y="582"/>
                  </a:lnTo>
                  <a:lnTo>
                    <a:pt x="1711" y="571"/>
                  </a:lnTo>
                  <a:lnTo>
                    <a:pt x="1711" y="560"/>
                  </a:lnTo>
                  <a:lnTo>
                    <a:pt x="1717" y="549"/>
                  </a:lnTo>
                  <a:lnTo>
                    <a:pt x="1717" y="537"/>
                  </a:lnTo>
                  <a:lnTo>
                    <a:pt x="1717" y="526"/>
                  </a:lnTo>
                  <a:lnTo>
                    <a:pt x="1723" y="521"/>
                  </a:lnTo>
                  <a:lnTo>
                    <a:pt x="1723" y="509"/>
                  </a:lnTo>
                  <a:lnTo>
                    <a:pt x="1728" y="504"/>
                  </a:lnTo>
                  <a:lnTo>
                    <a:pt x="1728" y="493"/>
                  </a:lnTo>
                  <a:lnTo>
                    <a:pt x="1728" y="487"/>
                  </a:lnTo>
                  <a:lnTo>
                    <a:pt x="1734" y="476"/>
                  </a:lnTo>
                  <a:lnTo>
                    <a:pt x="1734" y="470"/>
                  </a:lnTo>
                  <a:lnTo>
                    <a:pt x="1734" y="465"/>
                  </a:lnTo>
                  <a:lnTo>
                    <a:pt x="1739" y="465"/>
                  </a:lnTo>
                  <a:lnTo>
                    <a:pt x="1739" y="459"/>
                  </a:lnTo>
                  <a:lnTo>
                    <a:pt x="1739" y="453"/>
                  </a:lnTo>
                  <a:lnTo>
                    <a:pt x="1745" y="453"/>
                  </a:lnTo>
                  <a:lnTo>
                    <a:pt x="1751" y="453"/>
                  </a:lnTo>
                  <a:lnTo>
                    <a:pt x="1756" y="459"/>
                  </a:lnTo>
                  <a:lnTo>
                    <a:pt x="1756" y="465"/>
                  </a:lnTo>
                  <a:lnTo>
                    <a:pt x="1762" y="470"/>
                  </a:lnTo>
                  <a:lnTo>
                    <a:pt x="1762" y="476"/>
                  </a:lnTo>
                  <a:lnTo>
                    <a:pt x="1762" y="487"/>
                  </a:lnTo>
                  <a:lnTo>
                    <a:pt x="1767" y="493"/>
                  </a:lnTo>
                  <a:lnTo>
                    <a:pt x="1767" y="504"/>
                  </a:lnTo>
                  <a:lnTo>
                    <a:pt x="1767" y="509"/>
                  </a:lnTo>
                  <a:lnTo>
                    <a:pt x="1773" y="521"/>
                  </a:lnTo>
                  <a:lnTo>
                    <a:pt x="1773" y="532"/>
                  </a:lnTo>
                  <a:lnTo>
                    <a:pt x="1779" y="543"/>
                  </a:lnTo>
                  <a:lnTo>
                    <a:pt x="1779" y="560"/>
                  </a:lnTo>
                  <a:lnTo>
                    <a:pt x="1779" y="571"/>
                  </a:lnTo>
                  <a:lnTo>
                    <a:pt x="1784" y="582"/>
                  </a:lnTo>
                  <a:lnTo>
                    <a:pt x="1784" y="599"/>
                  </a:lnTo>
                  <a:lnTo>
                    <a:pt x="1784" y="616"/>
                  </a:lnTo>
                  <a:lnTo>
                    <a:pt x="1790" y="627"/>
                  </a:lnTo>
                  <a:lnTo>
                    <a:pt x="1790" y="644"/>
                  </a:lnTo>
                  <a:lnTo>
                    <a:pt x="1790" y="655"/>
                  </a:lnTo>
                  <a:lnTo>
                    <a:pt x="1795" y="672"/>
                  </a:lnTo>
                  <a:lnTo>
                    <a:pt x="1795" y="683"/>
                  </a:lnTo>
                  <a:lnTo>
                    <a:pt x="1795" y="700"/>
                  </a:lnTo>
                  <a:lnTo>
                    <a:pt x="1801" y="711"/>
                  </a:lnTo>
                  <a:lnTo>
                    <a:pt x="1801" y="728"/>
                  </a:lnTo>
                  <a:lnTo>
                    <a:pt x="1807" y="739"/>
                  </a:lnTo>
                  <a:lnTo>
                    <a:pt x="1807" y="750"/>
                  </a:lnTo>
                  <a:lnTo>
                    <a:pt x="1807" y="761"/>
                  </a:lnTo>
                  <a:lnTo>
                    <a:pt x="1812" y="772"/>
                  </a:lnTo>
                  <a:lnTo>
                    <a:pt x="1812" y="783"/>
                  </a:lnTo>
                  <a:lnTo>
                    <a:pt x="1812" y="795"/>
                  </a:lnTo>
                  <a:lnTo>
                    <a:pt x="1818" y="800"/>
                  </a:lnTo>
                  <a:lnTo>
                    <a:pt x="1818" y="806"/>
                  </a:lnTo>
                  <a:lnTo>
                    <a:pt x="1818" y="811"/>
                  </a:lnTo>
                  <a:lnTo>
                    <a:pt x="1823" y="817"/>
                  </a:lnTo>
                  <a:lnTo>
                    <a:pt x="1823" y="823"/>
                  </a:lnTo>
                  <a:lnTo>
                    <a:pt x="1829" y="828"/>
                  </a:lnTo>
                  <a:lnTo>
                    <a:pt x="1835" y="828"/>
                  </a:lnTo>
                  <a:lnTo>
                    <a:pt x="1840" y="823"/>
                  </a:lnTo>
                  <a:lnTo>
                    <a:pt x="1840" y="817"/>
                  </a:lnTo>
                  <a:lnTo>
                    <a:pt x="1840" y="811"/>
                  </a:lnTo>
                  <a:lnTo>
                    <a:pt x="1846" y="806"/>
                  </a:lnTo>
                  <a:lnTo>
                    <a:pt x="1846" y="795"/>
                  </a:lnTo>
                  <a:lnTo>
                    <a:pt x="1846" y="789"/>
                  </a:lnTo>
                  <a:lnTo>
                    <a:pt x="1851" y="778"/>
                  </a:lnTo>
                  <a:lnTo>
                    <a:pt x="1851" y="767"/>
                  </a:lnTo>
                  <a:lnTo>
                    <a:pt x="1857" y="756"/>
                  </a:lnTo>
                  <a:lnTo>
                    <a:pt x="1857" y="739"/>
                  </a:lnTo>
                  <a:lnTo>
                    <a:pt x="1857" y="728"/>
                  </a:lnTo>
                  <a:lnTo>
                    <a:pt x="1862" y="711"/>
                  </a:lnTo>
                  <a:lnTo>
                    <a:pt x="1862" y="700"/>
                  </a:lnTo>
                  <a:lnTo>
                    <a:pt x="1862" y="683"/>
                  </a:lnTo>
                  <a:lnTo>
                    <a:pt x="1868" y="666"/>
                  </a:lnTo>
                  <a:lnTo>
                    <a:pt x="1868" y="649"/>
                  </a:lnTo>
                  <a:lnTo>
                    <a:pt x="1868" y="627"/>
                  </a:lnTo>
                  <a:lnTo>
                    <a:pt x="1874" y="610"/>
                  </a:lnTo>
                  <a:lnTo>
                    <a:pt x="1874" y="593"/>
                  </a:lnTo>
                  <a:lnTo>
                    <a:pt x="1879" y="571"/>
                  </a:lnTo>
                  <a:lnTo>
                    <a:pt x="1879" y="554"/>
                  </a:lnTo>
                  <a:lnTo>
                    <a:pt x="1879" y="537"/>
                  </a:lnTo>
                  <a:lnTo>
                    <a:pt x="1885" y="515"/>
                  </a:lnTo>
                  <a:lnTo>
                    <a:pt x="1885" y="493"/>
                  </a:lnTo>
                  <a:lnTo>
                    <a:pt x="1885" y="476"/>
                  </a:lnTo>
                  <a:lnTo>
                    <a:pt x="1890" y="453"/>
                  </a:lnTo>
                  <a:lnTo>
                    <a:pt x="1890" y="431"/>
                  </a:lnTo>
                  <a:lnTo>
                    <a:pt x="1890" y="414"/>
                  </a:lnTo>
                  <a:lnTo>
                    <a:pt x="1896" y="392"/>
                  </a:lnTo>
                  <a:lnTo>
                    <a:pt x="1896" y="370"/>
                  </a:lnTo>
                  <a:lnTo>
                    <a:pt x="1896" y="353"/>
                  </a:lnTo>
                  <a:lnTo>
                    <a:pt x="1902" y="330"/>
                  </a:lnTo>
                  <a:lnTo>
                    <a:pt x="1902" y="314"/>
                  </a:lnTo>
                  <a:lnTo>
                    <a:pt x="1907" y="291"/>
                  </a:lnTo>
                  <a:lnTo>
                    <a:pt x="1907" y="269"/>
                  </a:lnTo>
                  <a:lnTo>
                    <a:pt x="1907" y="252"/>
                  </a:lnTo>
                  <a:lnTo>
                    <a:pt x="1913" y="235"/>
                  </a:lnTo>
                  <a:lnTo>
                    <a:pt x="1913" y="213"/>
                  </a:lnTo>
                  <a:lnTo>
                    <a:pt x="1913" y="196"/>
                  </a:lnTo>
                  <a:lnTo>
                    <a:pt x="1918" y="179"/>
                  </a:lnTo>
                  <a:lnTo>
                    <a:pt x="1918" y="163"/>
                  </a:lnTo>
                  <a:lnTo>
                    <a:pt x="1918" y="146"/>
                  </a:lnTo>
                  <a:lnTo>
                    <a:pt x="1924" y="129"/>
                  </a:lnTo>
                  <a:lnTo>
                    <a:pt x="1924" y="112"/>
                  </a:lnTo>
                  <a:lnTo>
                    <a:pt x="1930" y="101"/>
                  </a:lnTo>
                  <a:lnTo>
                    <a:pt x="1930" y="84"/>
                  </a:lnTo>
                  <a:lnTo>
                    <a:pt x="1930" y="73"/>
                  </a:lnTo>
                  <a:lnTo>
                    <a:pt x="1935" y="62"/>
                  </a:lnTo>
                  <a:lnTo>
                    <a:pt x="1935" y="51"/>
                  </a:lnTo>
                  <a:lnTo>
                    <a:pt x="1935" y="40"/>
                  </a:lnTo>
                  <a:lnTo>
                    <a:pt x="1941" y="34"/>
                  </a:lnTo>
                  <a:lnTo>
                    <a:pt x="1941" y="23"/>
                  </a:lnTo>
                  <a:lnTo>
                    <a:pt x="1941" y="17"/>
                  </a:lnTo>
                  <a:lnTo>
                    <a:pt x="1946" y="12"/>
                  </a:lnTo>
                  <a:lnTo>
                    <a:pt x="1946" y="6"/>
                  </a:lnTo>
                  <a:lnTo>
                    <a:pt x="1952" y="0"/>
                  </a:lnTo>
                  <a:lnTo>
                    <a:pt x="1958" y="0"/>
                  </a:lnTo>
                  <a:lnTo>
                    <a:pt x="1958" y="6"/>
                  </a:lnTo>
                  <a:lnTo>
                    <a:pt x="1963" y="12"/>
                  </a:lnTo>
                  <a:lnTo>
                    <a:pt x="1963" y="17"/>
                  </a:lnTo>
                  <a:lnTo>
                    <a:pt x="1963" y="28"/>
                  </a:lnTo>
                  <a:lnTo>
                    <a:pt x="1969" y="34"/>
                  </a:lnTo>
                  <a:lnTo>
                    <a:pt x="1969" y="45"/>
                  </a:lnTo>
                  <a:lnTo>
                    <a:pt x="1969" y="56"/>
                  </a:lnTo>
                  <a:lnTo>
                    <a:pt x="1974" y="73"/>
                  </a:lnTo>
                  <a:lnTo>
                    <a:pt x="1974" y="84"/>
                  </a:lnTo>
                  <a:lnTo>
                    <a:pt x="1980" y="101"/>
                  </a:lnTo>
                  <a:lnTo>
                    <a:pt x="1980" y="118"/>
                  </a:lnTo>
                  <a:lnTo>
                    <a:pt x="1980" y="140"/>
                  </a:lnTo>
                  <a:lnTo>
                    <a:pt x="1986" y="157"/>
                  </a:lnTo>
                  <a:lnTo>
                    <a:pt x="1986" y="179"/>
                  </a:lnTo>
                  <a:lnTo>
                    <a:pt x="1986" y="202"/>
                  </a:lnTo>
                  <a:lnTo>
                    <a:pt x="1991" y="224"/>
                  </a:lnTo>
                  <a:lnTo>
                    <a:pt x="1991" y="247"/>
                  </a:lnTo>
                  <a:lnTo>
                    <a:pt x="1991" y="275"/>
                  </a:lnTo>
                  <a:lnTo>
                    <a:pt x="1997" y="297"/>
                  </a:lnTo>
                  <a:lnTo>
                    <a:pt x="1997" y="325"/>
                  </a:lnTo>
                  <a:lnTo>
                    <a:pt x="1997" y="347"/>
                  </a:lnTo>
                  <a:lnTo>
                    <a:pt x="2002" y="375"/>
                  </a:lnTo>
                  <a:lnTo>
                    <a:pt x="2002" y="403"/>
                  </a:lnTo>
                  <a:lnTo>
                    <a:pt x="2008" y="426"/>
                  </a:lnTo>
                  <a:lnTo>
                    <a:pt x="2008" y="453"/>
                  </a:lnTo>
                  <a:lnTo>
                    <a:pt x="2008" y="481"/>
                  </a:lnTo>
                  <a:lnTo>
                    <a:pt x="2014" y="504"/>
                  </a:lnTo>
                  <a:lnTo>
                    <a:pt x="2014" y="532"/>
                  </a:lnTo>
                </a:path>
              </a:pathLst>
            </a:custGeom>
            <a:noFill/>
            <a:ln w="17463">
              <a:solidFill>
                <a:srgbClr val="DD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743" name="Rectangle 255"/>
            <p:cNvSpPr>
              <a:spLocks noChangeArrowheads="1"/>
            </p:cNvSpPr>
            <p:nvPr/>
          </p:nvSpPr>
          <p:spPr bwMode="auto">
            <a:xfrm>
              <a:off x="3136" y="1612"/>
              <a:ext cx="23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342.5</a:t>
              </a:r>
              <a:endParaRPr lang="fr-FR" sz="1000" baseline="30000"/>
            </a:p>
          </p:txBody>
        </p:sp>
        <p:sp>
          <p:nvSpPr>
            <p:cNvPr id="63744" name="Rectangle 256"/>
            <p:cNvSpPr>
              <a:spLocks noChangeArrowheads="1"/>
            </p:cNvSpPr>
            <p:nvPr/>
          </p:nvSpPr>
          <p:spPr bwMode="auto">
            <a:xfrm>
              <a:off x="3136" y="1317"/>
              <a:ext cx="23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342.7</a:t>
              </a:r>
              <a:endParaRPr lang="fr-FR" sz="1000" baseline="30000"/>
            </a:p>
          </p:txBody>
        </p:sp>
        <p:sp>
          <p:nvSpPr>
            <p:cNvPr id="63745" name="Rectangle 257"/>
            <p:cNvSpPr>
              <a:spLocks noChangeArrowheads="1"/>
            </p:cNvSpPr>
            <p:nvPr/>
          </p:nvSpPr>
          <p:spPr bwMode="auto">
            <a:xfrm>
              <a:off x="3136" y="1020"/>
              <a:ext cx="23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342.9</a:t>
              </a:r>
              <a:endParaRPr lang="fr-FR" sz="1000" baseline="30000"/>
            </a:p>
          </p:txBody>
        </p:sp>
        <p:sp>
          <p:nvSpPr>
            <p:cNvPr id="63746" name="Rectangle 258"/>
            <p:cNvSpPr>
              <a:spLocks noChangeArrowheads="1"/>
            </p:cNvSpPr>
            <p:nvPr/>
          </p:nvSpPr>
          <p:spPr bwMode="auto">
            <a:xfrm>
              <a:off x="3141" y="735"/>
              <a:ext cx="23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343.1</a:t>
              </a:r>
              <a:endParaRPr lang="fr-FR" sz="1000" baseline="30000"/>
            </a:p>
          </p:txBody>
        </p:sp>
        <p:sp>
          <p:nvSpPr>
            <p:cNvPr id="63747" name="Rectangle 259"/>
            <p:cNvSpPr>
              <a:spLocks noChangeArrowheads="1"/>
            </p:cNvSpPr>
            <p:nvPr/>
          </p:nvSpPr>
          <p:spPr bwMode="auto">
            <a:xfrm>
              <a:off x="3393" y="1731"/>
              <a:ext cx="5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0</a:t>
              </a:r>
              <a:endParaRPr lang="fr-FR" sz="1000" baseline="30000"/>
            </a:p>
          </p:txBody>
        </p:sp>
        <p:sp>
          <p:nvSpPr>
            <p:cNvPr id="63748" name="Rectangle 260"/>
            <p:cNvSpPr>
              <a:spLocks noChangeArrowheads="1"/>
            </p:cNvSpPr>
            <p:nvPr/>
          </p:nvSpPr>
          <p:spPr bwMode="auto">
            <a:xfrm>
              <a:off x="3746" y="1731"/>
              <a:ext cx="156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200</a:t>
              </a:r>
              <a:endParaRPr lang="fr-FR" sz="1000" baseline="30000"/>
            </a:p>
          </p:txBody>
        </p:sp>
        <p:sp>
          <p:nvSpPr>
            <p:cNvPr id="63749" name="Rectangle 261"/>
            <p:cNvSpPr>
              <a:spLocks noChangeArrowheads="1"/>
            </p:cNvSpPr>
            <p:nvPr/>
          </p:nvSpPr>
          <p:spPr bwMode="auto">
            <a:xfrm>
              <a:off x="4147" y="1731"/>
              <a:ext cx="156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400</a:t>
              </a:r>
              <a:endParaRPr lang="fr-FR" sz="1000" baseline="30000"/>
            </a:p>
          </p:txBody>
        </p:sp>
        <p:sp>
          <p:nvSpPr>
            <p:cNvPr id="63750" name="Rectangle 262"/>
            <p:cNvSpPr>
              <a:spLocks noChangeArrowheads="1"/>
            </p:cNvSpPr>
            <p:nvPr/>
          </p:nvSpPr>
          <p:spPr bwMode="auto">
            <a:xfrm>
              <a:off x="4551" y="1731"/>
              <a:ext cx="155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600</a:t>
              </a:r>
              <a:endParaRPr lang="fr-FR" sz="1000" baseline="30000"/>
            </a:p>
          </p:txBody>
        </p:sp>
        <p:sp>
          <p:nvSpPr>
            <p:cNvPr id="63751" name="Rectangle 263"/>
            <p:cNvSpPr>
              <a:spLocks noChangeArrowheads="1"/>
            </p:cNvSpPr>
            <p:nvPr/>
          </p:nvSpPr>
          <p:spPr bwMode="auto">
            <a:xfrm>
              <a:off x="4953" y="1731"/>
              <a:ext cx="156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800</a:t>
              </a:r>
              <a:endParaRPr lang="fr-FR" sz="1000" baseline="30000"/>
            </a:p>
          </p:txBody>
        </p:sp>
        <p:sp>
          <p:nvSpPr>
            <p:cNvPr id="63752" name="Rectangle 264"/>
            <p:cNvSpPr>
              <a:spLocks noChangeArrowheads="1"/>
            </p:cNvSpPr>
            <p:nvPr/>
          </p:nvSpPr>
          <p:spPr bwMode="auto">
            <a:xfrm>
              <a:off x="5334" y="1731"/>
              <a:ext cx="20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Times" charset="0"/>
                </a:rPr>
                <a:t>1000</a:t>
              </a:r>
              <a:endParaRPr lang="fr-FR" sz="1000" baseline="30000"/>
            </a:p>
          </p:txBody>
        </p:sp>
        <p:sp>
          <p:nvSpPr>
            <p:cNvPr id="63753" name="Rectangle 265"/>
            <p:cNvSpPr>
              <a:spLocks noChangeArrowheads="1"/>
            </p:cNvSpPr>
            <p:nvPr/>
          </p:nvSpPr>
          <p:spPr bwMode="auto">
            <a:xfrm>
              <a:off x="3120" y="576"/>
              <a:ext cx="24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W/m</a:t>
              </a:r>
              <a:r>
                <a:rPr lang="en-US" sz="1000" baseline="30000">
                  <a:solidFill>
                    <a:srgbClr val="000000"/>
                  </a:solidFill>
                  <a:latin typeface="Times" charset="0"/>
                </a:rPr>
                <a:t>2</a:t>
              </a:r>
              <a:endParaRPr lang="fr-FR" sz="1000" baseline="30000"/>
            </a:p>
          </p:txBody>
        </p:sp>
      </p:grpSp>
      <p:sp>
        <p:nvSpPr>
          <p:cNvPr id="63754" name="Line 266"/>
          <p:cNvSpPr>
            <a:spLocks noChangeShapeType="1"/>
          </p:cNvSpPr>
          <p:nvPr/>
        </p:nvSpPr>
        <p:spPr bwMode="auto">
          <a:xfrm>
            <a:off x="5580063" y="4416425"/>
            <a:ext cx="1587" cy="1531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55" name="Line 267"/>
          <p:cNvSpPr>
            <a:spLocks noChangeShapeType="1"/>
          </p:cNvSpPr>
          <p:nvPr/>
        </p:nvSpPr>
        <p:spPr bwMode="auto">
          <a:xfrm>
            <a:off x="5580063" y="5948363"/>
            <a:ext cx="30702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56" name="Line 268"/>
          <p:cNvSpPr>
            <a:spLocks noChangeShapeType="1"/>
          </p:cNvSpPr>
          <p:nvPr/>
        </p:nvSpPr>
        <p:spPr bwMode="auto">
          <a:xfrm flipV="1">
            <a:off x="5580063" y="5948363"/>
            <a:ext cx="1587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57" name="Line 269"/>
          <p:cNvSpPr>
            <a:spLocks noChangeShapeType="1"/>
          </p:cNvSpPr>
          <p:nvPr/>
        </p:nvSpPr>
        <p:spPr bwMode="auto">
          <a:xfrm flipV="1">
            <a:off x="6194425" y="5948363"/>
            <a:ext cx="1588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58" name="Line 270"/>
          <p:cNvSpPr>
            <a:spLocks noChangeShapeType="1"/>
          </p:cNvSpPr>
          <p:nvPr/>
        </p:nvSpPr>
        <p:spPr bwMode="auto">
          <a:xfrm flipV="1">
            <a:off x="6808788" y="5948363"/>
            <a:ext cx="1587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59" name="Line 271"/>
          <p:cNvSpPr>
            <a:spLocks noChangeShapeType="1"/>
          </p:cNvSpPr>
          <p:nvPr/>
        </p:nvSpPr>
        <p:spPr bwMode="auto">
          <a:xfrm flipV="1">
            <a:off x="7423150" y="5948363"/>
            <a:ext cx="1588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0" name="Line 272"/>
          <p:cNvSpPr>
            <a:spLocks noChangeShapeType="1"/>
          </p:cNvSpPr>
          <p:nvPr/>
        </p:nvSpPr>
        <p:spPr bwMode="auto">
          <a:xfrm flipV="1">
            <a:off x="8035925" y="5948363"/>
            <a:ext cx="1588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1" name="Line 273"/>
          <p:cNvSpPr>
            <a:spLocks noChangeShapeType="1"/>
          </p:cNvSpPr>
          <p:nvPr/>
        </p:nvSpPr>
        <p:spPr bwMode="auto">
          <a:xfrm flipV="1">
            <a:off x="8650288" y="5948363"/>
            <a:ext cx="1587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2" name="Line 274"/>
          <p:cNvSpPr>
            <a:spLocks noChangeShapeType="1"/>
          </p:cNvSpPr>
          <p:nvPr/>
        </p:nvSpPr>
        <p:spPr bwMode="auto">
          <a:xfrm>
            <a:off x="8650288" y="4481513"/>
            <a:ext cx="1587" cy="1466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3" name="Line 275"/>
          <p:cNvSpPr>
            <a:spLocks noChangeShapeType="1"/>
          </p:cNvSpPr>
          <p:nvPr/>
        </p:nvSpPr>
        <p:spPr bwMode="auto">
          <a:xfrm>
            <a:off x="5556250" y="5948363"/>
            <a:ext cx="238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4" name="Line 276"/>
          <p:cNvSpPr>
            <a:spLocks noChangeShapeType="1"/>
          </p:cNvSpPr>
          <p:nvPr/>
        </p:nvSpPr>
        <p:spPr bwMode="auto">
          <a:xfrm>
            <a:off x="5556250" y="5713413"/>
            <a:ext cx="238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5" name="Line 277"/>
          <p:cNvSpPr>
            <a:spLocks noChangeShapeType="1"/>
          </p:cNvSpPr>
          <p:nvPr/>
        </p:nvSpPr>
        <p:spPr bwMode="auto">
          <a:xfrm>
            <a:off x="5556250" y="5478463"/>
            <a:ext cx="238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6" name="Line 278"/>
          <p:cNvSpPr>
            <a:spLocks noChangeShapeType="1"/>
          </p:cNvSpPr>
          <p:nvPr/>
        </p:nvSpPr>
        <p:spPr bwMode="auto">
          <a:xfrm>
            <a:off x="8628063" y="5235575"/>
            <a:ext cx="460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7" name="Line 279"/>
          <p:cNvSpPr>
            <a:spLocks noChangeShapeType="1"/>
          </p:cNvSpPr>
          <p:nvPr/>
        </p:nvSpPr>
        <p:spPr bwMode="auto">
          <a:xfrm>
            <a:off x="8628063" y="5000625"/>
            <a:ext cx="460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8" name="Line 280"/>
          <p:cNvSpPr>
            <a:spLocks noChangeShapeType="1"/>
          </p:cNvSpPr>
          <p:nvPr/>
        </p:nvSpPr>
        <p:spPr bwMode="auto">
          <a:xfrm>
            <a:off x="8628063" y="4765675"/>
            <a:ext cx="460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69" name="Line 281"/>
          <p:cNvSpPr>
            <a:spLocks noChangeShapeType="1"/>
          </p:cNvSpPr>
          <p:nvPr/>
        </p:nvSpPr>
        <p:spPr bwMode="auto">
          <a:xfrm>
            <a:off x="8628063" y="4529138"/>
            <a:ext cx="460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70" name="Freeform 282"/>
          <p:cNvSpPr>
            <a:spLocks/>
          </p:cNvSpPr>
          <p:nvPr/>
        </p:nvSpPr>
        <p:spPr bwMode="auto">
          <a:xfrm>
            <a:off x="5580063" y="5508625"/>
            <a:ext cx="3070225" cy="182563"/>
          </a:xfrm>
          <a:custGeom>
            <a:avLst/>
            <a:gdLst>
              <a:gd name="T0" fmla="*/ 39 w 2269"/>
              <a:gd name="T1" fmla="*/ 90 h 135"/>
              <a:gd name="T2" fmla="*/ 79 w 2269"/>
              <a:gd name="T3" fmla="*/ 34 h 135"/>
              <a:gd name="T4" fmla="*/ 107 w 2269"/>
              <a:gd name="T5" fmla="*/ 129 h 135"/>
              <a:gd name="T6" fmla="*/ 140 w 2269"/>
              <a:gd name="T7" fmla="*/ 62 h 135"/>
              <a:gd name="T8" fmla="*/ 179 w 2269"/>
              <a:gd name="T9" fmla="*/ 51 h 135"/>
              <a:gd name="T10" fmla="*/ 213 w 2269"/>
              <a:gd name="T11" fmla="*/ 112 h 135"/>
              <a:gd name="T12" fmla="*/ 247 w 2269"/>
              <a:gd name="T13" fmla="*/ 28 h 135"/>
              <a:gd name="T14" fmla="*/ 280 w 2269"/>
              <a:gd name="T15" fmla="*/ 79 h 135"/>
              <a:gd name="T16" fmla="*/ 314 w 2269"/>
              <a:gd name="T17" fmla="*/ 95 h 135"/>
              <a:gd name="T18" fmla="*/ 347 w 2269"/>
              <a:gd name="T19" fmla="*/ 34 h 135"/>
              <a:gd name="T20" fmla="*/ 381 w 2269"/>
              <a:gd name="T21" fmla="*/ 107 h 135"/>
              <a:gd name="T22" fmla="*/ 415 w 2269"/>
              <a:gd name="T23" fmla="*/ 51 h 135"/>
              <a:gd name="T24" fmla="*/ 454 w 2269"/>
              <a:gd name="T25" fmla="*/ 45 h 135"/>
              <a:gd name="T26" fmla="*/ 488 w 2269"/>
              <a:gd name="T27" fmla="*/ 118 h 135"/>
              <a:gd name="T28" fmla="*/ 516 w 2269"/>
              <a:gd name="T29" fmla="*/ 17 h 135"/>
              <a:gd name="T30" fmla="*/ 549 w 2269"/>
              <a:gd name="T31" fmla="*/ 67 h 135"/>
              <a:gd name="T32" fmla="*/ 583 w 2269"/>
              <a:gd name="T33" fmla="*/ 118 h 135"/>
              <a:gd name="T34" fmla="*/ 616 w 2269"/>
              <a:gd name="T35" fmla="*/ 34 h 135"/>
              <a:gd name="T36" fmla="*/ 661 w 2269"/>
              <a:gd name="T37" fmla="*/ 101 h 135"/>
              <a:gd name="T38" fmla="*/ 700 w 2269"/>
              <a:gd name="T39" fmla="*/ 51 h 135"/>
              <a:gd name="T40" fmla="*/ 734 w 2269"/>
              <a:gd name="T41" fmla="*/ 67 h 135"/>
              <a:gd name="T42" fmla="*/ 768 w 2269"/>
              <a:gd name="T43" fmla="*/ 101 h 135"/>
              <a:gd name="T44" fmla="*/ 801 w 2269"/>
              <a:gd name="T45" fmla="*/ 23 h 135"/>
              <a:gd name="T46" fmla="*/ 835 w 2269"/>
              <a:gd name="T47" fmla="*/ 107 h 135"/>
              <a:gd name="T48" fmla="*/ 874 w 2269"/>
              <a:gd name="T49" fmla="*/ 73 h 135"/>
              <a:gd name="T50" fmla="*/ 908 w 2269"/>
              <a:gd name="T51" fmla="*/ 45 h 135"/>
              <a:gd name="T52" fmla="*/ 941 w 2269"/>
              <a:gd name="T53" fmla="*/ 118 h 135"/>
              <a:gd name="T54" fmla="*/ 975 w 2269"/>
              <a:gd name="T55" fmla="*/ 56 h 135"/>
              <a:gd name="T56" fmla="*/ 1009 w 2269"/>
              <a:gd name="T57" fmla="*/ 67 h 135"/>
              <a:gd name="T58" fmla="*/ 1048 w 2269"/>
              <a:gd name="T59" fmla="*/ 95 h 135"/>
              <a:gd name="T60" fmla="*/ 1087 w 2269"/>
              <a:gd name="T61" fmla="*/ 45 h 135"/>
              <a:gd name="T62" fmla="*/ 1126 w 2269"/>
              <a:gd name="T63" fmla="*/ 95 h 135"/>
              <a:gd name="T64" fmla="*/ 1171 w 2269"/>
              <a:gd name="T65" fmla="*/ 39 h 135"/>
              <a:gd name="T66" fmla="*/ 1205 w 2269"/>
              <a:gd name="T67" fmla="*/ 101 h 135"/>
              <a:gd name="T68" fmla="*/ 1244 w 2269"/>
              <a:gd name="T69" fmla="*/ 79 h 135"/>
              <a:gd name="T70" fmla="*/ 1278 w 2269"/>
              <a:gd name="T71" fmla="*/ 34 h 135"/>
              <a:gd name="T72" fmla="*/ 1311 w 2269"/>
              <a:gd name="T73" fmla="*/ 101 h 135"/>
              <a:gd name="T74" fmla="*/ 1350 w 2269"/>
              <a:gd name="T75" fmla="*/ 39 h 135"/>
              <a:gd name="T76" fmla="*/ 1390 w 2269"/>
              <a:gd name="T77" fmla="*/ 67 h 135"/>
              <a:gd name="T78" fmla="*/ 1429 w 2269"/>
              <a:gd name="T79" fmla="*/ 79 h 135"/>
              <a:gd name="T80" fmla="*/ 1474 w 2269"/>
              <a:gd name="T81" fmla="*/ 79 h 135"/>
              <a:gd name="T82" fmla="*/ 1524 w 2269"/>
              <a:gd name="T83" fmla="*/ 62 h 135"/>
              <a:gd name="T84" fmla="*/ 1563 w 2269"/>
              <a:gd name="T85" fmla="*/ 67 h 135"/>
              <a:gd name="T86" fmla="*/ 1608 w 2269"/>
              <a:gd name="T87" fmla="*/ 90 h 135"/>
              <a:gd name="T88" fmla="*/ 1642 w 2269"/>
              <a:gd name="T89" fmla="*/ 34 h 135"/>
              <a:gd name="T90" fmla="*/ 1675 w 2269"/>
              <a:gd name="T91" fmla="*/ 101 h 135"/>
              <a:gd name="T92" fmla="*/ 1715 w 2269"/>
              <a:gd name="T93" fmla="*/ 73 h 135"/>
              <a:gd name="T94" fmla="*/ 1765 w 2269"/>
              <a:gd name="T95" fmla="*/ 73 h 135"/>
              <a:gd name="T96" fmla="*/ 1810 w 2269"/>
              <a:gd name="T97" fmla="*/ 84 h 135"/>
              <a:gd name="T98" fmla="*/ 1855 w 2269"/>
              <a:gd name="T99" fmla="*/ 73 h 135"/>
              <a:gd name="T100" fmla="*/ 1899 w 2269"/>
              <a:gd name="T101" fmla="*/ 67 h 135"/>
              <a:gd name="T102" fmla="*/ 1944 w 2269"/>
              <a:gd name="T103" fmla="*/ 73 h 135"/>
              <a:gd name="T104" fmla="*/ 1995 w 2269"/>
              <a:gd name="T105" fmla="*/ 67 h 135"/>
              <a:gd name="T106" fmla="*/ 2040 w 2269"/>
              <a:gd name="T107" fmla="*/ 73 h 135"/>
              <a:gd name="T108" fmla="*/ 2079 w 2269"/>
              <a:gd name="T109" fmla="*/ 95 h 135"/>
              <a:gd name="T110" fmla="*/ 2124 w 2269"/>
              <a:gd name="T111" fmla="*/ 39 h 135"/>
              <a:gd name="T112" fmla="*/ 2163 w 2269"/>
              <a:gd name="T113" fmla="*/ 90 h 135"/>
              <a:gd name="T114" fmla="*/ 2202 w 2269"/>
              <a:gd name="T115" fmla="*/ 28 h 135"/>
              <a:gd name="T116" fmla="*/ 2241 w 2269"/>
              <a:gd name="T117" fmla="*/ 6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135">
                <a:moveTo>
                  <a:pt x="0" y="79"/>
                </a:moveTo>
                <a:lnTo>
                  <a:pt x="6" y="90"/>
                </a:lnTo>
                <a:lnTo>
                  <a:pt x="6" y="95"/>
                </a:lnTo>
                <a:lnTo>
                  <a:pt x="11" y="101"/>
                </a:lnTo>
                <a:lnTo>
                  <a:pt x="11" y="107"/>
                </a:lnTo>
                <a:lnTo>
                  <a:pt x="11" y="112"/>
                </a:lnTo>
                <a:lnTo>
                  <a:pt x="17" y="118"/>
                </a:lnTo>
                <a:lnTo>
                  <a:pt x="23" y="123"/>
                </a:lnTo>
                <a:lnTo>
                  <a:pt x="28" y="118"/>
                </a:lnTo>
                <a:lnTo>
                  <a:pt x="34" y="112"/>
                </a:lnTo>
                <a:lnTo>
                  <a:pt x="34" y="101"/>
                </a:lnTo>
                <a:lnTo>
                  <a:pt x="39" y="95"/>
                </a:lnTo>
                <a:lnTo>
                  <a:pt x="39" y="90"/>
                </a:lnTo>
                <a:lnTo>
                  <a:pt x="45" y="84"/>
                </a:lnTo>
                <a:lnTo>
                  <a:pt x="45" y="73"/>
                </a:lnTo>
                <a:lnTo>
                  <a:pt x="51" y="67"/>
                </a:lnTo>
                <a:lnTo>
                  <a:pt x="51" y="56"/>
                </a:lnTo>
                <a:lnTo>
                  <a:pt x="51" y="51"/>
                </a:lnTo>
                <a:lnTo>
                  <a:pt x="56" y="39"/>
                </a:lnTo>
                <a:lnTo>
                  <a:pt x="56" y="34"/>
                </a:lnTo>
                <a:lnTo>
                  <a:pt x="62" y="28"/>
                </a:lnTo>
                <a:lnTo>
                  <a:pt x="62" y="23"/>
                </a:lnTo>
                <a:lnTo>
                  <a:pt x="67" y="17"/>
                </a:lnTo>
                <a:lnTo>
                  <a:pt x="73" y="23"/>
                </a:lnTo>
                <a:lnTo>
                  <a:pt x="73" y="28"/>
                </a:lnTo>
                <a:lnTo>
                  <a:pt x="79" y="34"/>
                </a:lnTo>
                <a:lnTo>
                  <a:pt x="79" y="39"/>
                </a:lnTo>
                <a:lnTo>
                  <a:pt x="84" y="45"/>
                </a:lnTo>
                <a:lnTo>
                  <a:pt x="84" y="56"/>
                </a:lnTo>
                <a:lnTo>
                  <a:pt x="84" y="62"/>
                </a:lnTo>
                <a:lnTo>
                  <a:pt x="90" y="73"/>
                </a:lnTo>
                <a:lnTo>
                  <a:pt x="90" y="84"/>
                </a:lnTo>
                <a:lnTo>
                  <a:pt x="95" y="90"/>
                </a:lnTo>
                <a:lnTo>
                  <a:pt x="95" y="101"/>
                </a:lnTo>
                <a:lnTo>
                  <a:pt x="95" y="107"/>
                </a:lnTo>
                <a:lnTo>
                  <a:pt x="101" y="112"/>
                </a:lnTo>
                <a:lnTo>
                  <a:pt x="101" y="123"/>
                </a:lnTo>
                <a:lnTo>
                  <a:pt x="107" y="123"/>
                </a:lnTo>
                <a:lnTo>
                  <a:pt x="107" y="129"/>
                </a:lnTo>
                <a:lnTo>
                  <a:pt x="107" y="135"/>
                </a:lnTo>
                <a:lnTo>
                  <a:pt x="112" y="135"/>
                </a:lnTo>
                <a:lnTo>
                  <a:pt x="118" y="135"/>
                </a:lnTo>
                <a:lnTo>
                  <a:pt x="118" y="129"/>
                </a:lnTo>
                <a:lnTo>
                  <a:pt x="123" y="123"/>
                </a:lnTo>
                <a:lnTo>
                  <a:pt x="123" y="118"/>
                </a:lnTo>
                <a:lnTo>
                  <a:pt x="129" y="107"/>
                </a:lnTo>
                <a:lnTo>
                  <a:pt x="129" y="101"/>
                </a:lnTo>
                <a:lnTo>
                  <a:pt x="129" y="95"/>
                </a:lnTo>
                <a:lnTo>
                  <a:pt x="135" y="84"/>
                </a:lnTo>
                <a:lnTo>
                  <a:pt x="135" y="79"/>
                </a:lnTo>
                <a:lnTo>
                  <a:pt x="140" y="67"/>
                </a:lnTo>
                <a:lnTo>
                  <a:pt x="140" y="62"/>
                </a:lnTo>
                <a:lnTo>
                  <a:pt x="146" y="56"/>
                </a:lnTo>
                <a:lnTo>
                  <a:pt x="146" y="51"/>
                </a:lnTo>
                <a:lnTo>
                  <a:pt x="146" y="39"/>
                </a:lnTo>
                <a:lnTo>
                  <a:pt x="151" y="34"/>
                </a:lnTo>
                <a:lnTo>
                  <a:pt x="157" y="28"/>
                </a:lnTo>
                <a:lnTo>
                  <a:pt x="157" y="23"/>
                </a:lnTo>
                <a:lnTo>
                  <a:pt x="163" y="23"/>
                </a:lnTo>
                <a:lnTo>
                  <a:pt x="168" y="28"/>
                </a:lnTo>
                <a:lnTo>
                  <a:pt x="168" y="34"/>
                </a:lnTo>
                <a:lnTo>
                  <a:pt x="174" y="34"/>
                </a:lnTo>
                <a:lnTo>
                  <a:pt x="174" y="39"/>
                </a:lnTo>
                <a:lnTo>
                  <a:pt x="179" y="45"/>
                </a:lnTo>
                <a:lnTo>
                  <a:pt x="179" y="51"/>
                </a:lnTo>
                <a:lnTo>
                  <a:pt x="179" y="56"/>
                </a:lnTo>
                <a:lnTo>
                  <a:pt x="185" y="67"/>
                </a:lnTo>
                <a:lnTo>
                  <a:pt x="185" y="73"/>
                </a:lnTo>
                <a:lnTo>
                  <a:pt x="191" y="79"/>
                </a:lnTo>
                <a:lnTo>
                  <a:pt x="191" y="84"/>
                </a:lnTo>
                <a:lnTo>
                  <a:pt x="191" y="90"/>
                </a:lnTo>
                <a:lnTo>
                  <a:pt x="196" y="95"/>
                </a:lnTo>
                <a:lnTo>
                  <a:pt x="196" y="101"/>
                </a:lnTo>
                <a:lnTo>
                  <a:pt x="202" y="107"/>
                </a:lnTo>
                <a:lnTo>
                  <a:pt x="202" y="112"/>
                </a:lnTo>
                <a:lnTo>
                  <a:pt x="207" y="118"/>
                </a:lnTo>
                <a:lnTo>
                  <a:pt x="213" y="118"/>
                </a:lnTo>
                <a:lnTo>
                  <a:pt x="213" y="112"/>
                </a:lnTo>
                <a:lnTo>
                  <a:pt x="219" y="112"/>
                </a:lnTo>
                <a:lnTo>
                  <a:pt x="219" y="107"/>
                </a:lnTo>
                <a:lnTo>
                  <a:pt x="224" y="101"/>
                </a:lnTo>
                <a:lnTo>
                  <a:pt x="224" y="95"/>
                </a:lnTo>
                <a:lnTo>
                  <a:pt x="230" y="90"/>
                </a:lnTo>
                <a:lnTo>
                  <a:pt x="230" y="84"/>
                </a:lnTo>
                <a:lnTo>
                  <a:pt x="230" y="73"/>
                </a:lnTo>
                <a:lnTo>
                  <a:pt x="235" y="67"/>
                </a:lnTo>
                <a:lnTo>
                  <a:pt x="235" y="62"/>
                </a:lnTo>
                <a:lnTo>
                  <a:pt x="241" y="51"/>
                </a:lnTo>
                <a:lnTo>
                  <a:pt x="241" y="45"/>
                </a:lnTo>
                <a:lnTo>
                  <a:pt x="241" y="34"/>
                </a:lnTo>
                <a:lnTo>
                  <a:pt x="247" y="28"/>
                </a:lnTo>
                <a:lnTo>
                  <a:pt x="247" y="23"/>
                </a:lnTo>
                <a:lnTo>
                  <a:pt x="252" y="17"/>
                </a:lnTo>
                <a:lnTo>
                  <a:pt x="252" y="11"/>
                </a:lnTo>
                <a:lnTo>
                  <a:pt x="258" y="11"/>
                </a:lnTo>
                <a:lnTo>
                  <a:pt x="263" y="17"/>
                </a:lnTo>
                <a:lnTo>
                  <a:pt x="263" y="23"/>
                </a:lnTo>
                <a:lnTo>
                  <a:pt x="269" y="28"/>
                </a:lnTo>
                <a:lnTo>
                  <a:pt x="269" y="34"/>
                </a:lnTo>
                <a:lnTo>
                  <a:pt x="275" y="45"/>
                </a:lnTo>
                <a:lnTo>
                  <a:pt x="275" y="51"/>
                </a:lnTo>
                <a:lnTo>
                  <a:pt x="275" y="62"/>
                </a:lnTo>
                <a:lnTo>
                  <a:pt x="280" y="67"/>
                </a:lnTo>
                <a:lnTo>
                  <a:pt x="280" y="79"/>
                </a:lnTo>
                <a:lnTo>
                  <a:pt x="286" y="84"/>
                </a:lnTo>
                <a:lnTo>
                  <a:pt x="286" y="90"/>
                </a:lnTo>
                <a:lnTo>
                  <a:pt x="286" y="101"/>
                </a:lnTo>
                <a:lnTo>
                  <a:pt x="291" y="107"/>
                </a:lnTo>
                <a:lnTo>
                  <a:pt x="291" y="112"/>
                </a:lnTo>
                <a:lnTo>
                  <a:pt x="297" y="112"/>
                </a:lnTo>
                <a:lnTo>
                  <a:pt x="297" y="118"/>
                </a:lnTo>
                <a:lnTo>
                  <a:pt x="303" y="118"/>
                </a:lnTo>
                <a:lnTo>
                  <a:pt x="303" y="112"/>
                </a:lnTo>
                <a:lnTo>
                  <a:pt x="308" y="112"/>
                </a:lnTo>
                <a:lnTo>
                  <a:pt x="308" y="107"/>
                </a:lnTo>
                <a:lnTo>
                  <a:pt x="308" y="101"/>
                </a:lnTo>
                <a:lnTo>
                  <a:pt x="314" y="95"/>
                </a:lnTo>
                <a:lnTo>
                  <a:pt x="314" y="84"/>
                </a:lnTo>
                <a:lnTo>
                  <a:pt x="319" y="79"/>
                </a:lnTo>
                <a:lnTo>
                  <a:pt x="319" y="73"/>
                </a:lnTo>
                <a:lnTo>
                  <a:pt x="325" y="62"/>
                </a:lnTo>
                <a:lnTo>
                  <a:pt x="325" y="56"/>
                </a:lnTo>
                <a:lnTo>
                  <a:pt x="325" y="51"/>
                </a:lnTo>
                <a:lnTo>
                  <a:pt x="331" y="45"/>
                </a:lnTo>
                <a:lnTo>
                  <a:pt x="331" y="39"/>
                </a:lnTo>
                <a:lnTo>
                  <a:pt x="336" y="34"/>
                </a:lnTo>
                <a:lnTo>
                  <a:pt x="336" y="28"/>
                </a:lnTo>
                <a:lnTo>
                  <a:pt x="342" y="28"/>
                </a:lnTo>
                <a:lnTo>
                  <a:pt x="347" y="28"/>
                </a:lnTo>
                <a:lnTo>
                  <a:pt x="347" y="34"/>
                </a:lnTo>
                <a:lnTo>
                  <a:pt x="353" y="39"/>
                </a:lnTo>
                <a:lnTo>
                  <a:pt x="353" y="45"/>
                </a:lnTo>
                <a:lnTo>
                  <a:pt x="359" y="51"/>
                </a:lnTo>
                <a:lnTo>
                  <a:pt x="359" y="56"/>
                </a:lnTo>
                <a:lnTo>
                  <a:pt x="359" y="62"/>
                </a:lnTo>
                <a:lnTo>
                  <a:pt x="364" y="73"/>
                </a:lnTo>
                <a:lnTo>
                  <a:pt x="364" y="79"/>
                </a:lnTo>
                <a:lnTo>
                  <a:pt x="370" y="84"/>
                </a:lnTo>
                <a:lnTo>
                  <a:pt x="370" y="90"/>
                </a:lnTo>
                <a:lnTo>
                  <a:pt x="370" y="95"/>
                </a:lnTo>
                <a:lnTo>
                  <a:pt x="375" y="101"/>
                </a:lnTo>
                <a:lnTo>
                  <a:pt x="375" y="107"/>
                </a:lnTo>
                <a:lnTo>
                  <a:pt x="381" y="107"/>
                </a:lnTo>
                <a:lnTo>
                  <a:pt x="381" y="112"/>
                </a:lnTo>
                <a:lnTo>
                  <a:pt x="387" y="112"/>
                </a:lnTo>
                <a:lnTo>
                  <a:pt x="392" y="107"/>
                </a:lnTo>
                <a:lnTo>
                  <a:pt x="392" y="101"/>
                </a:lnTo>
                <a:lnTo>
                  <a:pt x="398" y="101"/>
                </a:lnTo>
                <a:lnTo>
                  <a:pt x="398" y="95"/>
                </a:lnTo>
                <a:lnTo>
                  <a:pt x="404" y="90"/>
                </a:lnTo>
                <a:lnTo>
                  <a:pt x="404" y="84"/>
                </a:lnTo>
                <a:lnTo>
                  <a:pt x="404" y="79"/>
                </a:lnTo>
                <a:lnTo>
                  <a:pt x="409" y="73"/>
                </a:lnTo>
                <a:lnTo>
                  <a:pt x="409" y="67"/>
                </a:lnTo>
                <a:lnTo>
                  <a:pt x="415" y="62"/>
                </a:lnTo>
                <a:lnTo>
                  <a:pt x="415" y="51"/>
                </a:lnTo>
                <a:lnTo>
                  <a:pt x="420" y="45"/>
                </a:lnTo>
                <a:lnTo>
                  <a:pt x="420" y="39"/>
                </a:lnTo>
                <a:lnTo>
                  <a:pt x="420" y="34"/>
                </a:lnTo>
                <a:lnTo>
                  <a:pt x="426" y="34"/>
                </a:lnTo>
                <a:lnTo>
                  <a:pt x="426" y="28"/>
                </a:lnTo>
                <a:lnTo>
                  <a:pt x="432" y="23"/>
                </a:lnTo>
                <a:lnTo>
                  <a:pt x="432" y="17"/>
                </a:lnTo>
                <a:lnTo>
                  <a:pt x="437" y="17"/>
                </a:lnTo>
                <a:lnTo>
                  <a:pt x="443" y="23"/>
                </a:lnTo>
                <a:lnTo>
                  <a:pt x="448" y="28"/>
                </a:lnTo>
                <a:lnTo>
                  <a:pt x="448" y="34"/>
                </a:lnTo>
                <a:lnTo>
                  <a:pt x="454" y="39"/>
                </a:lnTo>
                <a:lnTo>
                  <a:pt x="454" y="45"/>
                </a:lnTo>
                <a:lnTo>
                  <a:pt x="454" y="51"/>
                </a:lnTo>
                <a:lnTo>
                  <a:pt x="460" y="56"/>
                </a:lnTo>
                <a:lnTo>
                  <a:pt x="460" y="67"/>
                </a:lnTo>
                <a:lnTo>
                  <a:pt x="465" y="73"/>
                </a:lnTo>
                <a:lnTo>
                  <a:pt x="465" y="79"/>
                </a:lnTo>
                <a:lnTo>
                  <a:pt x="465" y="90"/>
                </a:lnTo>
                <a:lnTo>
                  <a:pt x="471" y="95"/>
                </a:lnTo>
                <a:lnTo>
                  <a:pt x="471" y="101"/>
                </a:lnTo>
                <a:lnTo>
                  <a:pt x="476" y="107"/>
                </a:lnTo>
                <a:lnTo>
                  <a:pt x="476" y="112"/>
                </a:lnTo>
                <a:lnTo>
                  <a:pt x="476" y="118"/>
                </a:lnTo>
                <a:lnTo>
                  <a:pt x="482" y="118"/>
                </a:lnTo>
                <a:lnTo>
                  <a:pt x="488" y="118"/>
                </a:lnTo>
                <a:lnTo>
                  <a:pt x="488" y="112"/>
                </a:lnTo>
                <a:lnTo>
                  <a:pt x="493" y="107"/>
                </a:lnTo>
                <a:lnTo>
                  <a:pt x="493" y="101"/>
                </a:lnTo>
                <a:lnTo>
                  <a:pt x="499" y="95"/>
                </a:lnTo>
                <a:lnTo>
                  <a:pt x="499" y="90"/>
                </a:lnTo>
                <a:lnTo>
                  <a:pt x="504" y="79"/>
                </a:lnTo>
                <a:lnTo>
                  <a:pt x="504" y="73"/>
                </a:lnTo>
                <a:lnTo>
                  <a:pt x="504" y="62"/>
                </a:lnTo>
                <a:lnTo>
                  <a:pt x="510" y="51"/>
                </a:lnTo>
                <a:lnTo>
                  <a:pt x="510" y="45"/>
                </a:lnTo>
                <a:lnTo>
                  <a:pt x="516" y="34"/>
                </a:lnTo>
                <a:lnTo>
                  <a:pt x="516" y="23"/>
                </a:lnTo>
                <a:lnTo>
                  <a:pt x="516" y="17"/>
                </a:lnTo>
                <a:lnTo>
                  <a:pt x="521" y="11"/>
                </a:lnTo>
                <a:lnTo>
                  <a:pt x="521" y="6"/>
                </a:lnTo>
                <a:lnTo>
                  <a:pt x="527" y="0"/>
                </a:lnTo>
                <a:lnTo>
                  <a:pt x="532" y="0"/>
                </a:lnTo>
                <a:lnTo>
                  <a:pt x="532" y="6"/>
                </a:lnTo>
                <a:lnTo>
                  <a:pt x="538" y="6"/>
                </a:lnTo>
                <a:lnTo>
                  <a:pt x="538" y="11"/>
                </a:lnTo>
                <a:lnTo>
                  <a:pt x="538" y="23"/>
                </a:lnTo>
                <a:lnTo>
                  <a:pt x="544" y="28"/>
                </a:lnTo>
                <a:lnTo>
                  <a:pt x="544" y="39"/>
                </a:lnTo>
                <a:lnTo>
                  <a:pt x="549" y="51"/>
                </a:lnTo>
                <a:lnTo>
                  <a:pt x="549" y="56"/>
                </a:lnTo>
                <a:lnTo>
                  <a:pt x="549" y="67"/>
                </a:lnTo>
                <a:lnTo>
                  <a:pt x="555" y="79"/>
                </a:lnTo>
                <a:lnTo>
                  <a:pt x="555" y="90"/>
                </a:lnTo>
                <a:lnTo>
                  <a:pt x="560" y="95"/>
                </a:lnTo>
                <a:lnTo>
                  <a:pt x="560" y="107"/>
                </a:lnTo>
                <a:lnTo>
                  <a:pt x="560" y="112"/>
                </a:lnTo>
                <a:lnTo>
                  <a:pt x="566" y="118"/>
                </a:lnTo>
                <a:lnTo>
                  <a:pt x="566" y="123"/>
                </a:lnTo>
                <a:lnTo>
                  <a:pt x="572" y="123"/>
                </a:lnTo>
                <a:lnTo>
                  <a:pt x="572" y="129"/>
                </a:lnTo>
                <a:lnTo>
                  <a:pt x="577" y="129"/>
                </a:lnTo>
                <a:lnTo>
                  <a:pt x="577" y="123"/>
                </a:lnTo>
                <a:lnTo>
                  <a:pt x="583" y="123"/>
                </a:lnTo>
                <a:lnTo>
                  <a:pt x="583" y="118"/>
                </a:lnTo>
                <a:lnTo>
                  <a:pt x="583" y="112"/>
                </a:lnTo>
                <a:lnTo>
                  <a:pt x="588" y="107"/>
                </a:lnTo>
                <a:lnTo>
                  <a:pt x="588" y="101"/>
                </a:lnTo>
                <a:lnTo>
                  <a:pt x="594" y="90"/>
                </a:lnTo>
                <a:lnTo>
                  <a:pt x="594" y="84"/>
                </a:lnTo>
                <a:lnTo>
                  <a:pt x="600" y="79"/>
                </a:lnTo>
                <a:lnTo>
                  <a:pt x="600" y="67"/>
                </a:lnTo>
                <a:lnTo>
                  <a:pt x="600" y="62"/>
                </a:lnTo>
                <a:lnTo>
                  <a:pt x="605" y="56"/>
                </a:lnTo>
                <a:lnTo>
                  <a:pt x="605" y="51"/>
                </a:lnTo>
                <a:lnTo>
                  <a:pt x="611" y="45"/>
                </a:lnTo>
                <a:lnTo>
                  <a:pt x="611" y="39"/>
                </a:lnTo>
                <a:lnTo>
                  <a:pt x="616" y="34"/>
                </a:lnTo>
                <a:lnTo>
                  <a:pt x="622" y="34"/>
                </a:lnTo>
                <a:lnTo>
                  <a:pt x="628" y="39"/>
                </a:lnTo>
                <a:lnTo>
                  <a:pt x="633" y="45"/>
                </a:lnTo>
                <a:lnTo>
                  <a:pt x="633" y="51"/>
                </a:lnTo>
                <a:lnTo>
                  <a:pt x="639" y="56"/>
                </a:lnTo>
                <a:lnTo>
                  <a:pt x="639" y="62"/>
                </a:lnTo>
                <a:lnTo>
                  <a:pt x="644" y="67"/>
                </a:lnTo>
                <a:lnTo>
                  <a:pt x="644" y="73"/>
                </a:lnTo>
                <a:lnTo>
                  <a:pt x="650" y="79"/>
                </a:lnTo>
                <a:lnTo>
                  <a:pt x="650" y="84"/>
                </a:lnTo>
                <a:lnTo>
                  <a:pt x="656" y="90"/>
                </a:lnTo>
                <a:lnTo>
                  <a:pt x="656" y="95"/>
                </a:lnTo>
                <a:lnTo>
                  <a:pt x="661" y="101"/>
                </a:lnTo>
                <a:lnTo>
                  <a:pt x="667" y="101"/>
                </a:lnTo>
                <a:lnTo>
                  <a:pt x="672" y="101"/>
                </a:lnTo>
                <a:lnTo>
                  <a:pt x="678" y="101"/>
                </a:lnTo>
                <a:lnTo>
                  <a:pt x="678" y="95"/>
                </a:lnTo>
                <a:lnTo>
                  <a:pt x="684" y="95"/>
                </a:lnTo>
                <a:lnTo>
                  <a:pt x="684" y="90"/>
                </a:lnTo>
                <a:lnTo>
                  <a:pt x="684" y="84"/>
                </a:lnTo>
                <a:lnTo>
                  <a:pt x="689" y="79"/>
                </a:lnTo>
                <a:lnTo>
                  <a:pt x="689" y="73"/>
                </a:lnTo>
                <a:lnTo>
                  <a:pt x="695" y="67"/>
                </a:lnTo>
                <a:lnTo>
                  <a:pt x="695" y="62"/>
                </a:lnTo>
                <a:lnTo>
                  <a:pt x="695" y="56"/>
                </a:lnTo>
                <a:lnTo>
                  <a:pt x="700" y="51"/>
                </a:lnTo>
                <a:lnTo>
                  <a:pt x="700" y="45"/>
                </a:lnTo>
                <a:lnTo>
                  <a:pt x="706" y="39"/>
                </a:lnTo>
                <a:lnTo>
                  <a:pt x="706" y="34"/>
                </a:lnTo>
                <a:lnTo>
                  <a:pt x="712" y="28"/>
                </a:lnTo>
                <a:lnTo>
                  <a:pt x="717" y="28"/>
                </a:lnTo>
                <a:lnTo>
                  <a:pt x="717" y="34"/>
                </a:lnTo>
                <a:lnTo>
                  <a:pt x="723" y="34"/>
                </a:lnTo>
                <a:lnTo>
                  <a:pt x="723" y="39"/>
                </a:lnTo>
                <a:lnTo>
                  <a:pt x="728" y="45"/>
                </a:lnTo>
                <a:lnTo>
                  <a:pt x="728" y="51"/>
                </a:lnTo>
                <a:lnTo>
                  <a:pt x="728" y="56"/>
                </a:lnTo>
                <a:lnTo>
                  <a:pt x="734" y="62"/>
                </a:lnTo>
                <a:lnTo>
                  <a:pt x="734" y="67"/>
                </a:lnTo>
                <a:lnTo>
                  <a:pt x="740" y="79"/>
                </a:lnTo>
                <a:lnTo>
                  <a:pt x="740" y="84"/>
                </a:lnTo>
                <a:lnTo>
                  <a:pt x="740" y="90"/>
                </a:lnTo>
                <a:lnTo>
                  <a:pt x="745" y="101"/>
                </a:lnTo>
                <a:lnTo>
                  <a:pt x="745" y="107"/>
                </a:lnTo>
                <a:lnTo>
                  <a:pt x="751" y="107"/>
                </a:lnTo>
                <a:lnTo>
                  <a:pt x="751" y="112"/>
                </a:lnTo>
                <a:lnTo>
                  <a:pt x="751" y="118"/>
                </a:lnTo>
                <a:lnTo>
                  <a:pt x="756" y="118"/>
                </a:lnTo>
                <a:lnTo>
                  <a:pt x="762" y="118"/>
                </a:lnTo>
                <a:lnTo>
                  <a:pt x="762" y="112"/>
                </a:lnTo>
                <a:lnTo>
                  <a:pt x="768" y="107"/>
                </a:lnTo>
                <a:lnTo>
                  <a:pt x="768" y="101"/>
                </a:lnTo>
                <a:lnTo>
                  <a:pt x="773" y="95"/>
                </a:lnTo>
                <a:lnTo>
                  <a:pt x="773" y="90"/>
                </a:lnTo>
                <a:lnTo>
                  <a:pt x="779" y="79"/>
                </a:lnTo>
                <a:lnTo>
                  <a:pt x="779" y="73"/>
                </a:lnTo>
                <a:lnTo>
                  <a:pt x="779" y="67"/>
                </a:lnTo>
                <a:lnTo>
                  <a:pt x="785" y="56"/>
                </a:lnTo>
                <a:lnTo>
                  <a:pt x="785" y="51"/>
                </a:lnTo>
                <a:lnTo>
                  <a:pt x="790" y="45"/>
                </a:lnTo>
                <a:lnTo>
                  <a:pt x="790" y="39"/>
                </a:lnTo>
                <a:lnTo>
                  <a:pt x="790" y="34"/>
                </a:lnTo>
                <a:lnTo>
                  <a:pt x="796" y="28"/>
                </a:lnTo>
                <a:lnTo>
                  <a:pt x="796" y="23"/>
                </a:lnTo>
                <a:lnTo>
                  <a:pt x="801" y="23"/>
                </a:lnTo>
                <a:lnTo>
                  <a:pt x="807" y="28"/>
                </a:lnTo>
                <a:lnTo>
                  <a:pt x="807" y="34"/>
                </a:lnTo>
                <a:lnTo>
                  <a:pt x="813" y="34"/>
                </a:lnTo>
                <a:lnTo>
                  <a:pt x="813" y="39"/>
                </a:lnTo>
                <a:lnTo>
                  <a:pt x="813" y="51"/>
                </a:lnTo>
                <a:lnTo>
                  <a:pt x="818" y="56"/>
                </a:lnTo>
                <a:lnTo>
                  <a:pt x="818" y="62"/>
                </a:lnTo>
                <a:lnTo>
                  <a:pt x="824" y="73"/>
                </a:lnTo>
                <a:lnTo>
                  <a:pt x="824" y="79"/>
                </a:lnTo>
                <a:lnTo>
                  <a:pt x="824" y="90"/>
                </a:lnTo>
                <a:lnTo>
                  <a:pt x="829" y="95"/>
                </a:lnTo>
                <a:lnTo>
                  <a:pt x="829" y="101"/>
                </a:lnTo>
                <a:lnTo>
                  <a:pt x="835" y="107"/>
                </a:lnTo>
                <a:lnTo>
                  <a:pt x="835" y="112"/>
                </a:lnTo>
                <a:lnTo>
                  <a:pt x="835" y="118"/>
                </a:lnTo>
                <a:lnTo>
                  <a:pt x="841" y="123"/>
                </a:lnTo>
                <a:lnTo>
                  <a:pt x="846" y="129"/>
                </a:lnTo>
                <a:lnTo>
                  <a:pt x="852" y="123"/>
                </a:lnTo>
                <a:lnTo>
                  <a:pt x="857" y="118"/>
                </a:lnTo>
                <a:lnTo>
                  <a:pt x="857" y="112"/>
                </a:lnTo>
                <a:lnTo>
                  <a:pt x="863" y="107"/>
                </a:lnTo>
                <a:lnTo>
                  <a:pt x="863" y="101"/>
                </a:lnTo>
                <a:lnTo>
                  <a:pt x="869" y="90"/>
                </a:lnTo>
                <a:lnTo>
                  <a:pt x="869" y="84"/>
                </a:lnTo>
                <a:lnTo>
                  <a:pt x="874" y="79"/>
                </a:lnTo>
                <a:lnTo>
                  <a:pt x="874" y="73"/>
                </a:lnTo>
                <a:lnTo>
                  <a:pt x="874" y="67"/>
                </a:lnTo>
                <a:lnTo>
                  <a:pt x="880" y="62"/>
                </a:lnTo>
                <a:lnTo>
                  <a:pt x="880" y="56"/>
                </a:lnTo>
                <a:lnTo>
                  <a:pt x="885" y="51"/>
                </a:lnTo>
                <a:lnTo>
                  <a:pt x="885" y="45"/>
                </a:lnTo>
                <a:lnTo>
                  <a:pt x="885" y="39"/>
                </a:lnTo>
                <a:lnTo>
                  <a:pt x="891" y="34"/>
                </a:lnTo>
                <a:lnTo>
                  <a:pt x="897" y="34"/>
                </a:lnTo>
                <a:lnTo>
                  <a:pt x="897" y="28"/>
                </a:lnTo>
                <a:lnTo>
                  <a:pt x="902" y="34"/>
                </a:lnTo>
                <a:lnTo>
                  <a:pt x="908" y="34"/>
                </a:lnTo>
                <a:lnTo>
                  <a:pt x="908" y="39"/>
                </a:lnTo>
                <a:lnTo>
                  <a:pt x="908" y="45"/>
                </a:lnTo>
                <a:lnTo>
                  <a:pt x="913" y="51"/>
                </a:lnTo>
                <a:lnTo>
                  <a:pt x="913" y="56"/>
                </a:lnTo>
                <a:lnTo>
                  <a:pt x="919" y="62"/>
                </a:lnTo>
                <a:lnTo>
                  <a:pt x="919" y="67"/>
                </a:lnTo>
                <a:lnTo>
                  <a:pt x="919" y="73"/>
                </a:lnTo>
                <a:lnTo>
                  <a:pt x="925" y="79"/>
                </a:lnTo>
                <a:lnTo>
                  <a:pt x="925" y="90"/>
                </a:lnTo>
                <a:lnTo>
                  <a:pt x="930" y="95"/>
                </a:lnTo>
                <a:lnTo>
                  <a:pt x="930" y="101"/>
                </a:lnTo>
                <a:lnTo>
                  <a:pt x="930" y="107"/>
                </a:lnTo>
                <a:lnTo>
                  <a:pt x="936" y="112"/>
                </a:lnTo>
                <a:lnTo>
                  <a:pt x="936" y="118"/>
                </a:lnTo>
                <a:lnTo>
                  <a:pt x="941" y="118"/>
                </a:lnTo>
                <a:lnTo>
                  <a:pt x="941" y="123"/>
                </a:lnTo>
                <a:lnTo>
                  <a:pt x="947" y="123"/>
                </a:lnTo>
                <a:lnTo>
                  <a:pt x="953" y="123"/>
                </a:lnTo>
                <a:lnTo>
                  <a:pt x="958" y="118"/>
                </a:lnTo>
                <a:lnTo>
                  <a:pt x="958" y="112"/>
                </a:lnTo>
                <a:lnTo>
                  <a:pt x="958" y="107"/>
                </a:lnTo>
                <a:lnTo>
                  <a:pt x="964" y="101"/>
                </a:lnTo>
                <a:lnTo>
                  <a:pt x="964" y="95"/>
                </a:lnTo>
                <a:lnTo>
                  <a:pt x="969" y="84"/>
                </a:lnTo>
                <a:lnTo>
                  <a:pt x="969" y="79"/>
                </a:lnTo>
                <a:lnTo>
                  <a:pt x="969" y="73"/>
                </a:lnTo>
                <a:lnTo>
                  <a:pt x="975" y="67"/>
                </a:lnTo>
                <a:lnTo>
                  <a:pt x="975" y="56"/>
                </a:lnTo>
                <a:lnTo>
                  <a:pt x="981" y="51"/>
                </a:lnTo>
                <a:lnTo>
                  <a:pt x="981" y="45"/>
                </a:lnTo>
                <a:lnTo>
                  <a:pt x="981" y="39"/>
                </a:lnTo>
                <a:lnTo>
                  <a:pt x="986" y="39"/>
                </a:lnTo>
                <a:lnTo>
                  <a:pt x="986" y="34"/>
                </a:lnTo>
                <a:lnTo>
                  <a:pt x="992" y="34"/>
                </a:lnTo>
                <a:lnTo>
                  <a:pt x="997" y="34"/>
                </a:lnTo>
                <a:lnTo>
                  <a:pt x="997" y="39"/>
                </a:lnTo>
                <a:lnTo>
                  <a:pt x="1003" y="39"/>
                </a:lnTo>
                <a:lnTo>
                  <a:pt x="1003" y="45"/>
                </a:lnTo>
                <a:lnTo>
                  <a:pt x="1003" y="51"/>
                </a:lnTo>
                <a:lnTo>
                  <a:pt x="1009" y="56"/>
                </a:lnTo>
                <a:lnTo>
                  <a:pt x="1009" y="67"/>
                </a:lnTo>
                <a:lnTo>
                  <a:pt x="1014" y="73"/>
                </a:lnTo>
                <a:lnTo>
                  <a:pt x="1014" y="79"/>
                </a:lnTo>
                <a:lnTo>
                  <a:pt x="1014" y="84"/>
                </a:lnTo>
                <a:lnTo>
                  <a:pt x="1020" y="90"/>
                </a:lnTo>
                <a:lnTo>
                  <a:pt x="1020" y="95"/>
                </a:lnTo>
                <a:lnTo>
                  <a:pt x="1025" y="101"/>
                </a:lnTo>
                <a:lnTo>
                  <a:pt x="1025" y="107"/>
                </a:lnTo>
                <a:lnTo>
                  <a:pt x="1025" y="112"/>
                </a:lnTo>
                <a:lnTo>
                  <a:pt x="1031" y="112"/>
                </a:lnTo>
                <a:lnTo>
                  <a:pt x="1037" y="112"/>
                </a:lnTo>
                <a:lnTo>
                  <a:pt x="1042" y="107"/>
                </a:lnTo>
                <a:lnTo>
                  <a:pt x="1048" y="101"/>
                </a:lnTo>
                <a:lnTo>
                  <a:pt x="1048" y="95"/>
                </a:lnTo>
                <a:lnTo>
                  <a:pt x="1053" y="90"/>
                </a:lnTo>
                <a:lnTo>
                  <a:pt x="1053" y="84"/>
                </a:lnTo>
                <a:lnTo>
                  <a:pt x="1053" y="79"/>
                </a:lnTo>
                <a:lnTo>
                  <a:pt x="1059" y="73"/>
                </a:lnTo>
                <a:lnTo>
                  <a:pt x="1059" y="67"/>
                </a:lnTo>
                <a:lnTo>
                  <a:pt x="1065" y="62"/>
                </a:lnTo>
                <a:lnTo>
                  <a:pt x="1065" y="56"/>
                </a:lnTo>
                <a:lnTo>
                  <a:pt x="1065" y="51"/>
                </a:lnTo>
                <a:lnTo>
                  <a:pt x="1070" y="51"/>
                </a:lnTo>
                <a:lnTo>
                  <a:pt x="1070" y="45"/>
                </a:lnTo>
                <a:lnTo>
                  <a:pt x="1076" y="45"/>
                </a:lnTo>
                <a:lnTo>
                  <a:pt x="1081" y="45"/>
                </a:lnTo>
                <a:lnTo>
                  <a:pt x="1087" y="45"/>
                </a:lnTo>
                <a:lnTo>
                  <a:pt x="1087" y="51"/>
                </a:lnTo>
                <a:lnTo>
                  <a:pt x="1093" y="56"/>
                </a:lnTo>
                <a:lnTo>
                  <a:pt x="1098" y="62"/>
                </a:lnTo>
                <a:lnTo>
                  <a:pt x="1098" y="67"/>
                </a:lnTo>
                <a:lnTo>
                  <a:pt x="1104" y="73"/>
                </a:lnTo>
                <a:lnTo>
                  <a:pt x="1104" y="79"/>
                </a:lnTo>
                <a:lnTo>
                  <a:pt x="1109" y="79"/>
                </a:lnTo>
                <a:lnTo>
                  <a:pt x="1109" y="84"/>
                </a:lnTo>
                <a:lnTo>
                  <a:pt x="1109" y="90"/>
                </a:lnTo>
                <a:lnTo>
                  <a:pt x="1115" y="90"/>
                </a:lnTo>
                <a:lnTo>
                  <a:pt x="1115" y="95"/>
                </a:lnTo>
                <a:lnTo>
                  <a:pt x="1121" y="95"/>
                </a:lnTo>
                <a:lnTo>
                  <a:pt x="1126" y="95"/>
                </a:lnTo>
                <a:lnTo>
                  <a:pt x="1132" y="95"/>
                </a:lnTo>
                <a:lnTo>
                  <a:pt x="1137" y="90"/>
                </a:lnTo>
                <a:lnTo>
                  <a:pt x="1137" y="84"/>
                </a:lnTo>
                <a:lnTo>
                  <a:pt x="1143" y="84"/>
                </a:lnTo>
                <a:lnTo>
                  <a:pt x="1143" y="79"/>
                </a:lnTo>
                <a:lnTo>
                  <a:pt x="1149" y="73"/>
                </a:lnTo>
                <a:lnTo>
                  <a:pt x="1149" y="67"/>
                </a:lnTo>
                <a:lnTo>
                  <a:pt x="1154" y="62"/>
                </a:lnTo>
                <a:lnTo>
                  <a:pt x="1154" y="56"/>
                </a:lnTo>
                <a:lnTo>
                  <a:pt x="1160" y="51"/>
                </a:lnTo>
                <a:lnTo>
                  <a:pt x="1160" y="45"/>
                </a:lnTo>
                <a:lnTo>
                  <a:pt x="1166" y="39"/>
                </a:lnTo>
                <a:lnTo>
                  <a:pt x="1171" y="39"/>
                </a:lnTo>
                <a:lnTo>
                  <a:pt x="1177" y="39"/>
                </a:lnTo>
                <a:lnTo>
                  <a:pt x="1182" y="39"/>
                </a:lnTo>
                <a:lnTo>
                  <a:pt x="1182" y="45"/>
                </a:lnTo>
                <a:lnTo>
                  <a:pt x="1182" y="51"/>
                </a:lnTo>
                <a:lnTo>
                  <a:pt x="1188" y="56"/>
                </a:lnTo>
                <a:lnTo>
                  <a:pt x="1188" y="62"/>
                </a:lnTo>
                <a:lnTo>
                  <a:pt x="1194" y="67"/>
                </a:lnTo>
                <a:lnTo>
                  <a:pt x="1194" y="73"/>
                </a:lnTo>
                <a:lnTo>
                  <a:pt x="1194" y="79"/>
                </a:lnTo>
                <a:lnTo>
                  <a:pt x="1199" y="84"/>
                </a:lnTo>
                <a:lnTo>
                  <a:pt x="1199" y="90"/>
                </a:lnTo>
                <a:lnTo>
                  <a:pt x="1205" y="95"/>
                </a:lnTo>
                <a:lnTo>
                  <a:pt x="1205" y="101"/>
                </a:lnTo>
                <a:lnTo>
                  <a:pt x="1205" y="107"/>
                </a:lnTo>
                <a:lnTo>
                  <a:pt x="1210" y="112"/>
                </a:lnTo>
                <a:lnTo>
                  <a:pt x="1210" y="118"/>
                </a:lnTo>
                <a:lnTo>
                  <a:pt x="1216" y="118"/>
                </a:lnTo>
                <a:lnTo>
                  <a:pt x="1216" y="123"/>
                </a:lnTo>
                <a:lnTo>
                  <a:pt x="1222" y="123"/>
                </a:lnTo>
                <a:lnTo>
                  <a:pt x="1227" y="118"/>
                </a:lnTo>
                <a:lnTo>
                  <a:pt x="1233" y="112"/>
                </a:lnTo>
                <a:lnTo>
                  <a:pt x="1233" y="107"/>
                </a:lnTo>
                <a:lnTo>
                  <a:pt x="1233" y="101"/>
                </a:lnTo>
                <a:lnTo>
                  <a:pt x="1238" y="95"/>
                </a:lnTo>
                <a:lnTo>
                  <a:pt x="1238" y="84"/>
                </a:lnTo>
                <a:lnTo>
                  <a:pt x="1244" y="79"/>
                </a:lnTo>
                <a:lnTo>
                  <a:pt x="1244" y="73"/>
                </a:lnTo>
                <a:lnTo>
                  <a:pt x="1244" y="62"/>
                </a:lnTo>
                <a:lnTo>
                  <a:pt x="1250" y="56"/>
                </a:lnTo>
                <a:lnTo>
                  <a:pt x="1250" y="51"/>
                </a:lnTo>
                <a:lnTo>
                  <a:pt x="1255" y="45"/>
                </a:lnTo>
                <a:lnTo>
                  <a:pt x="1255" y="39"/>
                </a:lnTo>
                <a:lnTo>
                  <a:pt x="1255" y="34"/>
                </a:lnTo>
                <a:lnTo>
                  <a:pt x="1261" y="34"/>
                </a:lnTo>
                <a:lnTo>
                  <a:pt x="1261" y="28"/>
                </a:lnTo>
                <a:lnTo>
                  <a:pt x="1266" y="28"/>
                </a:lnTo>
                <a:lnTo>
                  <a:pt x="1272" y="28"/>
                </a:lnTo>
                <a:lnTo>
                  <a:pt x="1272" y="34"/>
                </a:lnTo>
                <a:lnTo>
                  <a:pt x="1278" y="34"/>
                </a:lnTo>
                <a:lnTo>
                  <a:pt x="1278" y="39"/>
                </a:lnTo>
                <a:lnTo>
                  <a:pt x="1278" y="45"/>
                </a:lnTo>
                <a:lnTo>
                  <a:pt x="1283" y="51"/>
                </a:lnTo>
                <a:lnTo>
                  <a:pt x="1283" y="56"/>
                </a:lnTo>
                <a:lnTo>
                  <a:pt x="1289" y="62"/>
                </a:lnTo>
                <a:lnTo>
                  <a:pt x="1289" y="67"/>
                </a:lnTo>
                <a:lnTo>
                  <a:pt x="1289" y="73"/>
                </a:lnTo>
                <a:lnTo>
                  <a:pt x="1294" y="79"/>
                </a:lnTo>
                <a:lnTo>
                  <a:pt x="1294" y="84"/>
                </a:lnTo>
                <a:lnTo>
                  <a:pt x="1300" y="90"/>
                </a:lnTo>
                <a:lnTo>
                  <a:pt x="1300" y="95"/>
                </a:lnTo>
                <a:lnTo>
                  <a:pt x="1306" y="101"/>
                </a:lnTo>
                <a:lnTo>
                  <a:pt x="1311" y="101"/>
                </a:lnTo>
                <a:lnTo>
                  <a:pt x="1317" y="101"/>
                </a:lnTo>
                <a:lnTo>
                  <a:pt x="1322" y="101"/>
                </a:lnTo>
                <a:lnTo>
                  <a:pt x="1322" y="95"/>
                </a:lnTo>
                <a:lnTo>
                  <a:pt x="1328" y="90"/>
                </a:lnTo>
                <a:lnTo>
                  <a:pt x="1328" y="84"/>
                </a:lnTo>
                <a:lnTo>
                  <a:pt x="1334" y="79"/>
                </a:lnTo>
                <a:lnTo>
                  <a:pt x="1334" y="73"/>
                </a:lnTo>
                <a:lnTo>
                  <a:pt x="1339" y="67"/>
                </a:lnTo>
                <a:lnTo>
                  <a:pt x="1339" y="62"/>
                </a:lnTo>
                <a:lnTo>
                  <a:pt x="1345" y="56"/>
                </a:lnTo>
                <a:lnTo>
                  <a:pt x="1345" y="51"/>
                </a:lnTo>
                <a:lnTo>
                  <a:pt x="1350" y="45"/>
                </a:lnTo>
                <a:lnTo>
                  <a:pt x="1350" y="39"/>
                </a:lnTo>
                <a:lnTo>
                  <a:pt x="1356" y="34"/>
                </a:lnTo>
                <a:lnTo>
                  <a:pt x="1362" y="34"/>
                </a:lnTo>
                <a:lnTo>
                  <a:pt x="1362" y="28"/>
                </a:lnTo>
                <a:lnTo>
                  <a:pt x="1367" y="28"/>
                </a:lnTo>
                <a:lnTo>
                  <a:pt x="1367" y="34"/>
                </a:lnTo>
                <a:lnTo>
                  <a:pt x="1373" y="34"/>
                </a:lnTo>
                <a:lnTo>
                  <a:pt x="1373" y="39"/>
                </a:lnTo>
                <a:lnTo>
                  <a:pt x="1378" y="39"/>
                </a:lnTo>
                <a:lnTo>
                  <a:pt x="1378" y="45"/>
                </a:lnTo>
                <a:lnTo>
                  <a:pt x="1384" y="51"/>
                </a:lnTo>
                <a:lnTo>
                  <a:pt x="1384" y="56"/>
                </a:lnTo>
                <a:lnTo>
                  <a:pt x="1384" y="62"/>
                </a:lnTo>
                <a:lnTo>
                  <a:pt x="1390" y="67"/>
                </a:lnTo>
                <a:lnTo>
                  <a:pt x="1390" y="73"/>
                </a:lnTo>
                <a:lnTo>
                  <a:pt x="1395" y="73"/>
                </a:lnTo>
                <a:lnTo>
                  <a:pt x="1395" y="79"/>
                </a:lnTo>
                <a:lnTo>
                  <a:pt x="1395" y="84"/>
                </a:lnTo>
                <a:lnTo>
                  <a:pt x="1401" y="90"/>
                </a:lnTo>
                <a:lnTo>
                  <a:pt x="1406" y="95"/>
                </a:lnTo>
                <a:lnTo>
                  <a:pt x="1412" y="95"/>
                </a:lnTo>
                <a:lnTo>
                  <a:pt x="1418" y="95"/>
                </a:lnTo>
                <a:lnTo>
                  <a:pt x="1423" y="95"/>
                </a:lnTo>
                <a:lnTo>
                  <a:pt x="1423" y="90"/>
                </a:lnTo>
                <a:lnTo>
                  <a:pt x="1423" y="84"/>
                </a:lnTo>
                <a:lnTo>
                  <a:pt x="1429" y="84"/>
                </a:lnTo>
                <a:lnTo>
                  <a:pt x="1429" y="79"/>
                </a:lnTo>
                <a:lnTo>
                  <a:pt x="1434" y="73"/>
                </a:lnTo>
                <a:lnTo>
                  <a:pt x="1434" y="67"/>
                </a:lnTo>
                <a:lnTo>
                  <a:pt x="1440" y="62"/>
                </a:lnTo>
                <a:lnTo>
                  <a:pt x="1446" y="56"/>
                </a:lnTo>
                <a:lnTo>
                  <a:pt x="1446" y="51"/>
                </a:lnTo>
                <a:lnTo>
                  <a:pt x="1451" y="51"/>
                </a:lnTo>
                <a:lnTo>
                  <a:pt x="1457" y="51"/>
                </a:lnTo>
                <a:lnTo>
                  <a:pt x="1457" y="56"/>
                </a:lnTo>
                <a:lnTo>
                  <a:pt x="1462" y="56"/>
                </a:lnTo>
                <a:lnTo>
                  <a:pt x="1468" y="62"/>
                </a:lnTo>
                <a:lnTo>
                  <a:pt x="1468" y="67"/>
                </a:lnTo>
                <a:lnTo>
                  <a:pt x="1474" y="73"/>
                </a:lnTo>
                <a:lnTo>
                  <a:pt x="1474" y="79"/>
                </a:lnTo>
                <a:lnTo>
                  <a:pt x="1479" y="79"/>
                </a:lnTo>
                <a:lnTo>
                  <a:pt x="1479" y="84"/>
                </a:lnTo>
                <a:lnTo>
                  <a:pt x="1485" y="90"/>
                </a:lnTo>
                <a:lnTo>
                  <a:pt x="1490" y="95"/>
                </a:lnTo>
                <a:lnTo>
                  <a:pt x="1496" y="95"/>
                </a:lnTo>
                <a:lnTo>
                  <a:pt x="1502" y="95"/>
                </a:lnTo>
                <a:lnTo>
                  <a:pt x="1507" y="90"/>
                </a:lnTo>
                <a:lnTo>
                  <a:pt x="1507" y="84"/>
                </a:lnTo>
                <a:lnTo>
                  <a:pt x="1513" y="84"/>
                </a:lnTo>
                <a:lnTo>
                  <a:pt x="1513" y="79"/>
                </a:lnTo>
                <a:lnTo>
                  <a:pt x="1518" y="73"/>
                </a:lnTo>
                <a:lnTo>
                  <a:pt x="1518" y="67"/>
                </a:lnTo>
                <a:lnTo>
                  <a:pt x="1524" y="62"/>
                </a:lnTo>
                <a:lnTo>
                  <a:pt x="1530" y="56"/>
                </a:lnTo>
                <a:lnTo>
                  <a:pt x="1530" y="51"/>
                </a:lnTo>
                <a:lnTo>
                  <a:pt x="1535" y="51"/>
                </a:lnTo>
                <a:lnTo>
                  <a:pt x="1535" y="45"/>
                </a:lnTo>
                <a:lnTo>
                  <a:pt x="1541" y="45"/>
                </a:lnTo>
                <a:lnTo>
                  <a:pt x="1546" y="45"/>
                </a:lnTo>
                <a:lnTo>
                  <a:pt x="1552" y="45"/>
                </a:lnTo>
                <a:lnTo>
                  <a:pt x="1552" y="51"/>
                </a:lnTo>
                <a:lnTo>
                  <a:pt x="1558" y="51"/>
                </a:lnTo>
                <a:lnTo>
                  <a:pt x="1558" y="56"/>
                </a:lnTo>
                <a:lnTo>
                  <a:pt x="1563" y="56"/>
                </a:lnTo>
                <a:lnTo>
                  <a:pt x="1563" y="62"/>
                </a:lnTo>
                <a:lnTo>
                  <a:pt x="1563" y="67"/>
                </a:lnTo>
                <a:lnTo>
                  <a:pt x="1569" y="67"/>
                </a:lnTo>
                <a:lnTo>
                  <a:pt x="1569" y="73"/>
                </a:lnTo>
                <a:lnTo>
                  <a:pt x="1575" y="79"/>
                </a:lnTo>
                <a:lnTo>
                  <a:pt x="1575" y="84"/>
                </a:lnTo>
                <a:lnTo>
                  <a:pt x="1580" y="90"/>
                </a:lnTo>
                <a:lnTo>
                  <a:pt x="1586" y="95"/>
                </a:lnTo>
                <a:lnTo>
                  <a:pt x="1591" y="95"/>
                </a:lnTo>
                <a:lnTo>
                  <a:pt x="1591" y="101"/>
                </a:lnTo>
                <a:lnTo>
                  <a:pt x="1597" y="101"/>
                </a:lnTo>
                <a:lnTo>
                  <a:pt x="1597" y="95"/>
                </a:lnTo>
                <a:lnTo>
                  <a:pt x="1603" y="95"/>
                </a:lnTo>
                <a:lnTo>
                  <a:pt x="1603" y="90"/>
                </a:lnTo>
                <a:lnTo>
                  <a:pt x="1608" y="90"/>
                </a:lnTo>
                <a:lnTo>
                  <a:pt x="1608" y="84"/>
                </a:lnTo>
                <a:lnTo>
                  <a:pt x="1614" y="79"/>
                </a:lnTo>
                <a:lnTo>
                  <a:pt x="1614" y="73"/>
                </a:lnTo>
                <a:lnTo>
                  <a:pt x="1614" y="67"/>
                </a:lnTo>
                <a:lnTo>
                  <a:pt x="1619" y="62"/>
                </a:lnTo>
                <a:lnTo>
                  <a:pt x="1625" y="56"/>
                </a:lnTo>
                <a:lnTo>
                  <a:pt x="1625" y="51"/>
                </a:lnTo>
                <a:lnTo>
                  <a:pt x="1625" y="45"/>
                </a:lnTo>
                <a:lnTo>
                  <a:pt x="1631" y="45"/>
                </a:lnTo>
                <a:lnTo>
                  <a:pt x="1631" y="39"/>
                </a:lnTo>
                <a:lnTo>
                  <a:pt x="1636" y="39"/>
                </a:lnTo>
                <a:lnTo>
                  <a:pt x="1636" y="34"/>
                </a:lnTo>
                <a:lnTo>
                  <a:pt x="1642" y="34"/>
                </a:lnTo>
                <a:lnTo>
                  <a:pt x="1642" y="39"/>
                </a:lnTo>
                <a:lnTo>
                  <a:pt x="1647" y="39"/>
                </a:lnTo>
                <a:lnTo>
                  <a:pt x="1647" y="45"/>
                </a:lnTo>
                <a:lnTo>
                  <a:pt x="1653" y="51"/>
                </a:lnTo>
                <a:lnTo>
                  <a:pt x="1659" y="56"/>
                </a:lnTo>
                <a:lnTo>
                  <a:pt x="1659" y="62"/>
                </a:lnTo>
                <a:lnTo>
                  <a:pt x="1659" y="67"/>
                </a:lnTo>
                <a:lnTo>
                  <a:pt x="1664" y="73"/>
                </a:lnTo>
                <a:lnTo>
                  <a:pt x="1664" y="79"/>
                </a:lnTo>
                <a:lnTo>
                  <a:pt x="1670" y="84"/>
                </a:lnTo>
                <a:lnTo>
                  <a:pt x="1670" y="90"/>
                </a:lnTo>
                <a:lnTo>
                  <a:pt x="1670" y="95"/>
                </a:lnTo>
                <a:lnTo>
                  <a:pt x="1675" y="101"/>
                </a:lnTo>
                <a:lnTo>
                  <a:pt x="1675" y="107"/>
                </a:lnTo>
                <a:lnTo>
                  <a:pt x="1681" y="107"/>
                </a:lnTo>
                <a:lnTo>
                  <a:pt x="1681" y="112"/>
                </a:lnTo>
                <a:lnTo>
                  <a:pt x="1687" y="112"/>
                </a:lnTo>
                <a:lnTo>
                  <a:pt x="1692" y="112"/>
                </a:lnTo>
                <a:lnTo>
                  <a:pt x="1698" y="107"/>
                </a:lnTo>
                <a:lnTo>
                  <a:pt x="1698" y="101"/>
                </a:lnTo>
                <a:lnTo>
                  <a:pt x="1703" y="101"/>
                </a:lnTo>
                <a:lnTo>
                  <a:pt x="1703" y="95"/>
                </a:lnTo>
                <a:lnTo>
                  <a:pt x="1709" y="90"/>
                </a:lnTo>
                <a:lnTo>
                  <a:pt x="1709" y="84"/>
                </a:lnTo>
                <a:lnTo>
                  <a:pt x="1715" y="79"/>
                </a:lnTo>
                <a:lnTo>
                  <a:pt x="1715" y="73"/>
                </a:lnTo>
                <a:lnTo>
                  <a:pt x="1720" y="67"/>
                </a:lnTo>
                <a:lnTo>
                  <a:pt x="1720" y="62"/>
                </a:lnTo>
                <a:lnTo>
                  <a:pt x="1726" y="56"/>
                </a:lnTo>
                <a:lnTo>
                  <a:pt x="1731" y="51"/>
                </a:lnTo>
                <a:lnTo>
                  <a:pt x="1737" y="45"/>
                </a:lnTo>
                <a:lnTo>
                  <a:pt x="1743" y="45"/>
                </a:lnTo>
                <a:lnTo>
                  <a:pt x="1743" y="51"/>
                </a:lnTo>
                <a:lnTo>
                  <a:pt x="1748" y="51"/>
                </a:lnTo>
                <a:lnTo>
                  <a:pt x="1754" y="56"/>
                </a:lnTo>
                <a:lnTo>
                  <a:pt x="1754" y="62"/>
                </a:lnTo>
                <a:lnTo>
                  <a:pt x="1759" y="62"/>
                </a:lnTo>
                <a:lnTo>
                  <a:pt x="1759" y="67"/>
                </a:lnTo>
                <a:lnTo>
                  <a:pt x="1765" y="73"/>
                </a:lnTo>
                <a:lnTo>
                  <a:pt x="1765" y="79"/>
                </a:lnTo>
                <a:lnTo>
                  <a:pt x="1771" y="84"/>
                </a:lnTo>
                <a:lnTo>
                  <a:pt x="1776" y="90"/>
                </a:lnTo>
                <a:lnTo>
                  <a:pt x="1776" y="95"/>
                </a:lnTo>
                <a:lnTo>
                  <a:pt x="1782" y="95"/>
                </a:lnTo>
                <a:lnTo>
                  <a:pt x="1782" y="101"/>
                </a:lnTo>
                <a:lnTo>
                  <a:pt x="1787" y="101"/>
                </a:lnTo>
                <a:lnTo>
                  <a:pt x="1793" y="101"/>
                </a:lnTo>
                <a:lnTo>
                  <a:pt x="1799" y="101"/>
                </a:lnTo>
                <a:lnTo>
                  <a:pt x="1799" y="95"/>
                </a:lnTo>
                <a:lnTo>
                  <a:pt x="1804" y="95"/>
                </a:lnTo>
                <a:lnTo>
                  <a:pt x="1804" y="90"/>
                </a:lnTo>
                <a:lnTo>
                  <a:pt x="1810" y="84"/>
                </a:lnTo>
                <a:lnTo>
                  <a:pt x="1810" y="79"/>
                </a:lnTo>
                <a:lnTo>
                  <a:pt x="1815" y="73"/>
                </a:lnTo>
                <a:lnTo>
                  <a:pt x="1815" y="67"/>
                </a:lnTo>
                <a:lnTo>
                  <a:pt x="1821" y="62"/>
                </a:lnTo>
                <a:lnTo>
                  <a:pt x="1827" y="56"/>
                </a:lnTo>
                <a:lnTo>
                  <a:pt x="1832" y="51"/>
                </a:lnTo>
                <a:lnTo>
                  <a:pt x="1838" y="51"/>
                </a:lnTo>
                <a:lnTo>
                  <a:pt x="1838" y="56"/>
                </a:lnTo>
                <a:lnTo>
                  <a:pt x="1843" y="56"/>
                </a:lnTo>
                <a:lnTo>
                  <a:pt x="1843" y="62"/>
                </a:lnTo>
                <a:lnTo>
                  <a:pt x="1849" y="62"/>
                </a:lnTo>
                <a:lnTo>
                  <a:pt x="1849" y="67"/>
                </a:lnTo>
                <a:lnTo>
                  <a:pt x="1855" y="73"/>
                </a:lnTo>
                <a:lnTo>
                  <a:pt x="1855" y="79"/>
                </a:lnTo>
                <a:lnTo>
                  <a:pt x="1860" y="79"/>
                </a:lnTo>
                <a:lnTo>
                  <a:pt x="1860" y="84"/>
                </a:lnTo>
                <a:lnTo>
                  <a:pt x="1866" y="84"/>
                </a:lnTo>
                <a:lnTo>
                  <a:pt x="1866" y="90"/>
                </a:lnTo>
                <a:lnTo>
                  <a:pt x="1871" y="95"/>
                </a:lnTo>
                <a:lnTo>
                  <a:pt x="1877" y="95"/>
                </a:lnTo>
                <a:lnTo>
                  <a:pt x="1883" y="90"/>
                </a:lnTo>
                <a:lnTo>
                  <a:pt x="1888" y="90"/>
                </a:lnTo>
                <a:lnTo>
                  <a:pt x="1888" y="84"/>
                </a:lnTo>
                <a:lnTo>
                  <a:pt x="1894" y="79"/>
                </a:lnTo>
                <a:lnTo>
                  <a:pt x="1899" y="73"/>
                </a:lnTo>
                <a:lnTo>
                  <a:pt x="1899" y="67"/>
                </a:lnTo>
                <a:lnTo>
                  <a:pt x="1905" y="67"/>
                </a:lnTo>
                <a:lnTo>
                  <a:pt x="1905" y="62"/>
                </a:lnTo>
                <a:lnTo>
                  <a:pt x="1911" y="62"/>
                </a:lnTo>
                <a:lnTo>
                  <a:pt x="1911" y="56"/>
                </a:lnTo>
                <a:lnTo>
                  <a:pt x="1916" y="56"/>
                </a:lnTo>
                <a:lnTo>
                  <a:pt x="1922" y="56"/>
                </a:lnTo>
                <a:lnTo>
                  <a:pt x="1927" y="56"/>
                </a:lnTo>
                <a:lnTo>
                  <a:pt x="1933" y="56"/>
                </a:lnTo>
                <a:lnTo>
                  <a:pt x="1933" y="62"/>
                </a:lnTo>
                <a:lnTo>
                  <a:pt x="1939" y="62"/>
                </a:lnTo>
                <a:lnTo>
                  <a:pt x="1939" y="67"/>
                </a:lnTo>
                <a:lnTo>
                  <a:pt x="1944" y="67"/>
                </a:lnTo>
                <a:lnTo>
                  <a:pt x="1944" y="73"/>
                </a:lnTo>
                <a:lnTo>
                  <a:pt x="1950" y="73"/>
                </a:lnTo>
                <a:lnTo>
                  <a:pt x="1950" y="79"/>
                </a:lnTo>
                <a:lnTo>
                  <a:pt x="1956" y="79"/>
                </a:lnTo>
                <a:lnTo>
                  <a:pt x="1961" y="84"/>
                </a:lnTo>
                <a:lnTo>
                  <a:pt x="1967" y="90"/>
                </a:lnTo>
                <a:lnTo>
                  <a:pt x="1972" y="90"/>
                </a:lnTo>
                <a:lnTo>
                  <a:pt x="1978" y="90"/>
                </a:lnTo>
                <a:lnTo>
                  <a:pt x="1978" y="84"/>
                </a:lnTo>
                <a:lnTo>
                  <a:pt x="1984" y="84"/>
                </a:lnTo>
                <a:lnTo>
                  <a:pt x="1984" y="79"/>
                </a:lnTo>
                <a:lnTo>
                  <a:pt x="1989" y="79"/>
                </a:lnTo>
                <a:lnTo>
                  <a:pt x="1989" y="73"/>
                </a:lnTo>
                <a:lnTo>
                  <a:pt x="1995" y="67"/>
                </a:lnTo>
                <a:lnTo>
                  <a:pt x="1995" y="62"/>
                </a:lnTo>
                <a:lnTo>
                  <a:pt x="2000" y="56"/>
                </a:lnTo>
                <a:lnTo>
                  <a:pt x="2006" y="51"/>
                </a:lnTo>
                <a:lnTo>
                  <a:pt x="2006" y="45"/>
                </a:lnTo>
                <a:lnTo>
                  <a:pt x="2012" y="39"/>
                </a:lnTo>
                <a:lnTo>
                  <a:pt x="2017" y="39"/>
                </a:lnTo>
                <a:lnTo>
                  <a:pt x="2023" y="39"/>
                </a:lnTo>
                <a:lnTo>
                  <a:pt x="2028" y="45"/>
                </a:lnTo>
                <a:lnTo>
                  <a:pt x="2028" y="51"/>
                </a:lnTo>
                <a:lnTo>
                  <a:pt x="2034" y="56"/>
                </a:lnTo>
                <a:lnTo>
                  <a:pt x="2034" y="62"/>
                </a:lnTo>
                <a:lnTo>
                  <a:pt x="2040" y="67"/>
                </a:lnTo>
                <a:lnTo>
                  <a:pt x="2040" y="73"/>
                </a:lnTo>
                <a:lnTo>
                  <a:pt x="2045" y="79"/>
                </a:lnTo>
                <a:lnTo>
                  <a:pt x="2045" y="84"/>
                </a:lnTo>
                <a:lnTo>
                  <a:pt x="2045" y="90"/>
                </a:lnTo>
                <a:lnTo>
                  <a:pt x="2051" y="95"/>
                </a:lnTo>
                <a:lnTo>
                  <a:pt x="2051" y="101"/>
                </a:lnTo>
                <a:lnTo>
                  <a:pt x="2056" y="107"/>
                </a:lnTo>
                <a:lnTo>
                  <a:pt x="2056" y="112"/>
                </a:lnTo>
                <a:lnTo>
                  <a:pt x="2062" y="118"/>
                </a:lnTo>
                <a:lnTo>
                  <a:pt x="2068" y="118"/>
                </a:lnTo>
                <a:lnTo>
                  <a:pt x="2073" y="112"/>
                </a:lnTo>
                <a:lnTo>
                  <a:pt x="2079" y="107"/>
                </a:lnTo>
                <a:lnTo>
                  <a:pt x="2079" y="101"/>
                </a:lnTo>
                <a:lnTo>
                  <a:pt x="2079" y="95"/>
                </a:lnTo>
                <a:lnTo>
                  <a:pt x="2084" y="90"/>
                </a:lnTo>
                <a:lnTo>
                  <a:pt x="2084" y="84"/>
                </a:lnTo>
                <a:lnTo>
                  <a:pt x="2090" y="79"/>
                </a:lnTo>
                <a:lnTo>
                  <a:pt x="2090" y="73"/>
                </a:lnTo>
                <a:lnTo>
                  <a:pt x="2090" y="67"/>
                </a:lnTo>
                <a:lnTo>
                  <a:pt x="2096" y="62"/>
                </a:lnTo>
                <a:lnTo>
                  <a:pt x="2096" y="56"/>
                </a:lnTo>
                <a:lnTo>
                  <a:pt x="2101" y="51"/>
                </a:lnTo>
                <a:lnTo>
                  <a:pt x="2101" y="45"/>
                </a:lnTo>
                <a:lnTo>
                  <a:pt x="2107" y="39"/>
                </a:lnTo>
                <a:lnTo>
                  <a:pt x="2112" y="34"/>
                </a:lnTo>
                <a:lnTo>
                  <a:pt x="2118" y="34"/>
                </a:lnTo>
                <a:lnTo>
                  <a:pt x="2124" y="39"/>
                </a:lnTo>
                <a:lnTo>
                  <a:pt x="2124" y="45"/>
                </a:lnTo>
                <a:lnTo>
                  <a:pt x="2129" y="45"/>
                </a:lnTo>
                <a:lnTo>
                  <a:pt x="2129" y="51"/>
                </a:lnTo>
                <a:lnTo>
                  <a:pt x="2135" y="56"/>
                </a:lnTo>
                <a:lnTo>
                  <a:pt x="2140" y="62"/>
                </a:lnTo>
                <a:lnTo>
                  <a:pt x="2140" y="67"/>
                </a:lnTo>
                <a:lnTo>
                  <a:pt x="2146" y="73"/>
                </a:lnTo>
                <a:lnTo>
                  <a:pt x="2146" y="79"/>
                </a:lnTo>
                <a:lnTo>
                  <a:pt x="2152" y="79"/>
                </a:lnTo>
                <a:lnTo>
                  <a:pt x="2152" y="84"/>
                </a:lnTo>
                <a:lnTo>
                  <a:pt x="2157" y="84"/>
                </a:lnTo>
                <a:lnTo>
                  <a:pt x="2157" y="90"/>
                </a:lnTo>
                <a:lnTo>
                  <a:pt x="2163" y="90"/>
                </a:lnTo>
                <a:lnTo>
                  <a:pt x="2168" y="90"/>
                </a:lnTo>
                <a:lnTo>
                  <a:pt x="2174" y="84"/>
                </a:lnTo>
                <a:lnTo>
                  <a:pt x="2174" y="79"/>
                </a:lnTo>
                <a:lnTo>
                  <a:pt x="2180" y="79"/>
                </a:lnTo>
                <a:lnTo>
                  <a:pt x="2180" y="73"/>
                </a:lnTo>
                <a:lnTo>
                  <a:pt x="2185" y="67"/>
                </a:lnTo>
                <a:lnTo>
                  <a:pt x="2185" y="62"/>
                </a:lnTo>
                <a:lnTo>
                  <a:pt x="2191" y="56"/>
                </a:lnTo>
                <a:lnTo>
                  <a:pt x="2191" y="51"/>
                </a:lnTo>
                <a:lnTo>
                  <a:pt x="2196" y="45"/>
                </a:lnTo>
                <a:lnTo>
                  <a:pt x="2196" y="39"/>
                </a:lnTo>
                <a:lnTo>
                  <a:pt x="2202" y="34"/>
                </a:lnTo>
                <a:lnTo>
                  <a:pt x="2202" y="28"/>
                </a:lnTo>
                <a:lnTo>
                  <a:pt x="2208" y="28"/>
                </a:lnTo>
                <a:lnTo>
                  <a:pt x="2208" y="23"/>
                </a:lnTo>
                <a:lnTo>
                  <a:pt x="2213" y="23"/>
                </a:lnTo>
                <a:lnTo>
                  <a:pt x="2219" y="23"/>
                </a:lnTo>
                <a:lnTo>
                  <a:pt x="2219" y="28"/>
                </a:lnTo>
                <a:lnTo>
                  <a:pt x="2224" y="28"/>
                </a:lnTo>
                <a:lnTo>
                  <a:pt x="2224" y="34"/>
                </a:lnTo>
                <a:lnTo>
                  <a:pt x="2230" y="39"/>
                </a:lnTo>
                <a:lnTo>
                  <a:pt x="2230" y="45"/>
                </a:lnTo>
                <a:lnTo>
                  <a:pt x="2236" y="51"/>
                </a:lnTo>
                <a:lnTo>
                  <a:pt x="2236" y="56"/>
                </a:lnTo>
                <a:lnTo>
                  <a:pt x="2236" y="62"/>
                </a:lnTo>
                <a:lnTo>
                  <a:pt x="2241" y="67"/>
                </a:lnTo>
                <a:lnTo>
                  <a:pt x="2241" y="73"/>
                </a:lnTo>
                <a:lnTo>
                  <a:pt x="2247" y="79"/>
                </a:lnTo>
                <a:lnTo>
                  <a:pt x="2247" y="84"/>
                </a:lnTo>
                <a:lnTo>
                  <a:pt x="2252" y="90"/>
                </a:lnTo>
                <a:lnTo>
                  <a:pt x="2258" y="95"/>
                </a:lnTo>
                <a:lnTo>
                  <a:pt x="2264" y="95"/>
                </a:lnTo>
                <a:lnTo>
                  <a:pt x="2269" y="90"/>
                </a:lnTo>
                <a:lnTo>
                  <a:pt x="2269" y="84"/>
                </a:lnTo>
              </a:path>
            </a:pathLst>
          </a:custGeom>
          <a:noFill/>
          <a:ln w="17463">
            <a:solidFill>
              <a:srgbClr val="00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71" name="Freeform 283"/>
          <p:cNvSpPr>
            <a:spLocks/>
          </p:cNvSpPr>
          <p:nvPr/>
        </p:nvSpPr>
        <p:spPr bwMode="auto">
          <a:xfrm>
            <a:off x="5580063" y="4514850"/>
            <a:ext cx="3070225" cy="788988"/>
          </a:xfrm>
          <a:custGeom>
            <a:avLst/>
            <a:gdLst>
              <a:gd name="T0" fmla="*/ 34 w 2269"/>
              <a:gd name="T1" fmla="*/ 146 h 583"/>
              <a:gd name="T2" fmla="*/ 73 w 2269"/>
              <a:gd name="T3" fmla="*/ 538 h 583"/>
              <a:gd name="T4" fmla="*/ 107 w 2269"/>
              <a:gd name="T5" fmla="*/ 34 h 583"/>
              <a:gd name="T6" fmla="*/ 146 w 2269"/>
              <a:gd name="T7" fmla="*/ 376 h 583"/>
              <a:gd name="T8" fmla="*/ 179 w 2269"/>
              <a:gd name="T9" fmla="*/ 404 h 583"/>
              <a:gd name="T10" fmla="*/ 213 w 2269"/>
              <a:gd name="T11" fmla="*/ 51 h 583"/>
              <a:gd name="T12" fmla="*/ 247 w 2269"/>
              <a:gd name="T13" fmla="*/ 471 h 583"/>
              <a:gd name="T14" fmla="*/ 280 w 2269"/>
              <a:gd name="T15" fmla="*/ 219 h 583"/>
              <a:gd name="T16" fmla="*/ 314 w 2269"/>
              <a:gd name="T17" fmla="*/ 196 h 583"/>
              <a:gd name="T18" fmla="*/ 353 w 2269"/>
              <a:gd name="T19" fmla="*/ 437 h 583"/>
              <a:gd name="T20" fmla="*/ 387 w 2269"/>
              <a:gd name="T21" fmla="*/ 84 h 583"/>
              <a:gd name="T22" fmla="*/ 420 w 2269"/>
              <a:gd name="T23" fmla="*/ 392 h 583"/>
              <a:gd name="T24" fmla="*/ 454 w 2269"/>
              <a:gd name="T25" fmla="*/ 325 h 583"/>
              <a:gd name="T26" fmla="*/ 488 w 2269"/>
              <a:gd name="T27" fmla="*/ 23 h 583"/>
              <a:gd name="T28" fmla="*/ 527 w 2269"/>
              <a:gd name="T29" fmla="*/ 566 h 583"/>
              <a:gd name="T30" fmla="*/ 560 w 2269"/>
              <a:gd name="T31" fmla="*/ 140 h 583"/>
              <a:gd name="T32" fmla="*/ 594 w 2269"/>
              <a:gd name="T33" fmla="*/ 235 h 583"/>
              <a:gd name="T34" fmla="*/ 628 w 2269"/>
              <a:gd name="T35" fmla="*/ 443 h 583"/>
              <a:gd name="T36" fmla="*/ 661 w 2269"/>
              <a:gd name="T37" fmla="*/ 135 h 583"/>
              <a:gd name="T38" fmla="*/ 695 w 2269"/>
              <a:gd name="T39" fmla="*/ 336 h 583"/>
              <a:gd name="T40" fmla="*/ 734 w 2269"/>
              <a:gd name="T41" fmla="*/ 308 h 583"/>
              <a:gd name="T42" fmla="*/ 768 w 2269"/>
              <a:gd name="T43" fmla="*/ 135 h 583"/>
              <a:gd name="T44" fmla="*/ 801 w 2269"/>
              <a:gd name="T45" fmla="*/ 527 h 583"/>
              <a:gd name="T46" fmla="*/ 835 w 2269"/>
              <a:gd name="T47" fmla="*/ 90 h 583"/>
              <a:gd name="T48" fmla="*/ 874 w 2269"/>
              <a:gd name="T49" fmla="*/ 331 h 583"/>
              <a:gd name="T50" fmla="*/ 913 w 2269"/>
              <a:gd name="T51" fmla="*/ 381 h 583"/>
              <a:gd name="T52" fmla="*/ 953 w 2269"/>
              <a:gd name="T53" fmla="*/ 62 h 583"/>
              <a:gd name="T54" fmla="*/ 986 w 2269"/>
              <a:gd name="T55" fmla="*/ 476 h 583"/>
              <a:gd name="T56" fmla="*/ 1025 w 2269"/>
              <a:gd name="T57" fmla="*/ 163 h 583"/>
              <a:gd name="T58" fmla="*/ 1059 w 2269"/>
              <a:gd name="T59" fmla="*/ 308 h 583"/>
              <a:gd name="T60" fmla="*/ 1098 w 2269"/>
              <a:gd name="T61" fmla="*/ 320 h 583"/>
              <a:gd name="T62" fmla="*/ 1132 w 2269"/>
              <a:gd name="T63" fmla="*/ 163 h 583"/>
              <a:gd name="T64" fmla="*/ 1166 w 2269"/>
              <a:gd name="T65" fmla="*/ 437 h 583"/>
              <a:gd name="T66" fmla="*/ 1205 w 2269"/>
              <a:gd name="T67" fmla="*/ 179 h 583"/>
              <a:gd name="T68" fmla="*/ 1238 w 2269"/>
              <a:gd name="T69" fmla="*/ 230 h 583"/>
              <a:gd name="T70" fmla="*/ 1278 w 2269"/>
              <a:gd name="T71" fmla="*/ 448 h 583"/>
              <a:gd name="T72" fmla="*/ 1311 w 2269"/>
              <a:gd name="T73" fmla="*/ 101 h 583"/>
              <a:gd name="T74" fmla="*/ 1345 w 2269"/>
              <a:gd name="T75" fmla="*/ 331 h 583"/>
              <a:gd name="T76" fmla="*/ 1378 w 2269"/>
              <a:gd name="T77" fmla="*/ 359 h 583"/>
              <a:gd name="T78" fmla="*/ 1418 w 2269"/>
              <a:gd name="T79" fmla="*/ 163 h 583"/>
              <a:gd name="T80" fmla="*/ 1451 w 2269"/>
              <a:gd name="T81" fmla="*/ 398 h 583"/>
              <a:gd name="T82" fmla="*/ 1485 w 2269"/>
              <a:gd name="T83" fmla="*/ 202 h 583"/>
              <a:gd name="T84" fmla="*/ 1524 w 2269"/>
              <a:gd name="T85" fmla="*/ 308 h 583"/>
              <a:gd name="T86" fmla="*/ 1558 w 2269"/>
              <a:gd name="T87" fmla="*/ 336 h 583"/>
              <a:gd name="T88" fmla="*/ 1597 w 2269"/>
              <a:gd name="T89" fmla="*/ 135 h 583"/>
              <a:gd name="T90" fmla="*/ 1631 w 2269"/>
              <a:gd name="T91" fmla="*/ 415 h 583"/>
              <a:gd name="T92" fmla="*/ 1664 w 2269"/>
              <a:gd name="T93" fmla="*/ 258 h 583"/>
              <a:gd name="T94" fmla="*/ 1703 w 2269"/>
              <a:gd name="T95" fmla="*/ 196 h 583"/>
              <a:gd name="T96" fmla="*/ 1743 w 2269"/>
              <a:gd name="T97" fmla="*/ 420 h 583"/>
              <a:gd name="T98" fmla="*/ 1776 w 2269"/>
              <a:gd name="T99" fmla="*/ 196 h 583"/>
              <a:gd name="T100" fmla="*/ 1815 w 2269"/>
              <a:gd name="T101" fmla="*/ 280 h 583"/>
              <a:gd name="T102" fmla="*/ 1849 w 2269"/>
              <a:gd name="T103" fmla="*/ 331 h 583"/>
              <a:gd name="T104" fmla="*/ 1883 w 2269"/>
              <a:gd name="T105" fmla="*/ 207 h 583"/>
              <a:gd name="T106" fmla="*/ 1922 w 2269"/>
              <a:gd name="T107" fmla="*/ 359 h 583"/>
              <a:gd name="T108" fmla="*/ 1961 w 2269"/>
              <a:gd name="T109" fmla="*/ 202 h 583"/>
              <a:gd name="T110" fmla="*/ 1995 w 2269"/>
              <a:gd name="T111" fmla="*/ 308 h 583"/>
              <a:gd name="T112" fmla="*/ 2034 w 2269"/>
              <a:gd name="T113" fmla="*/ 370 h 583"/>
              <a:gd name="T114" fmla="*/ 2068 w 2269"/>
              <a:gd name="T115" fmla="*/ 95 h 583"/>
              <a:gd name="T116" fmla="*/ 2101 w 2269"/>
              <a:gd name="T117" fmla="*/ 426 h 583"/>
              <a:gd name="T118" fmla="*/ 2140 w 2269"/>
              <a:gd name="T119" fmla="*/ 247 h 583"/>
              <a:gd name="T120" fmla="*/ 2180 w 2269"/>
              <a:gd name="T121" fmla="*/ 168 h 583"/>
              <a:gd name="T122" fmla="*/ 2213 w 2269"/>
              <a:gd name="T123" fmla="*/ 420 h 583"/>
              <a:gd name="T124" fmla="*/ 2247 w 2269"/>
              <a:gd name="T125" fmla="*/ 179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69" h="583">
                <a:moveTo>
                  <a:pt x="0" y="252"/>
                </a:moveTo>
                <a:lnTo>
                  <a:pt x="6" y="224"/>
                </a:lnTo>
                <a:lnTo>
                  <a:pt x="6" y="191"/>
                </a:lnTo>
                <a:lnTo>
                  <a:pt x="11" y="163"/>
                </a:lnTo>
                <a:lnTo>
                  <a:pt x="11" y="135"/>
                </a:lnTo>
                <a:lnTo>
                  <a:pt x="11" y="112"/>
                </a:lnTo>
                <a:lnTo>
                  <a:pt x="17" y="95"/>
                </a:lnTo>
                <a:lnTo>
                  <a:pt x="17" y="79"/>
                </a:lnTo>
                <a:lnTo>
                  <a:pt x="23" y="67"/>
                </a:lnTo>
                <a:lnTo>
                  <a:pt x="23" y="62"/>
                </a:lnTo>
                <a:lnTo>
                  <a:pt x="28" y="67"/>
                </a:lnTo>
                <a:lnTo>
                  <a:pt x="28" y="79"/>
                </a:lnTo>
                <a:lnTo>
                  <a:pt x="34" y="95"/>
                </a:lnTo>
                <a:lnTo>
                  <a:pt x="34" y="118"/>
                </a:lnTo>
                <a:lnTo>
                  <a:pt x="34" y="146"/>
                </a:lnTo>
                <a:lnTo>
                  <a:pt x="39" y="179"/>
                </a:lnTo>
                <a:lnTo>
                  <a:pt x="39" y="213"/>
                </a:lnTo>
                <a:lnTo>
                  <a:pt x="45" y="252"/>
                </a:lnTo>
                <a:lnTo>
                  <a:pt x="45" y="291"/>
                </a:lnTo>
                <a:lnTo>
                  <a:pt x="51" y="331"/>
                </a:lnTo>
                <a:lnTo>
                  <a:pt x="51" y="370"/>
                </a:lnTo>
                <a:lnTo>
                  <a:pt x="51" y="409"/>
                </a:lnTo>
                <a:lnTo>
                  <a:pt x="56" y="443"/>
                </a:lnTo>
                <a:lnTo>
                  <a:pt x="56" y="476"/>
                </a:lnTo>
                <a:lnTo>
                  <a:pt x="62" y="504"/>
                </a:lnTo>
                <a:lnTo>
                  <a:pt x="62" y="527"/>
                </a:lnTo>
                <a:lnTo>
                  <a:pt x="62" y="544"/>
                </a:lnTo>
                <a:lnTo>
                  <a:pt x="67" y="555"/>
                </a:lnTo>
                <a:lnTo>
                  <a:pt x="73" y="549"/>
                </a:lnTo>
                <a:lnTo>
                  <a:pt x="73" y="538"/>
                </a:lnTo>
                <a:lnTo>
                  <a:pt x="73" y="516"/>
                </a:lnTo>
                <a:lnTo>
                  <a:pt x="79" y="493"/>
                </a:lnTo>
                <a:lnTo>
                  <a:pt x="79" y="460"/>
                </a:lnTo>
                <a:lnTo>
                  <a:pt x="84" y="426"/>
                </a:lnTo>
                <a:lnTo>
                  <a:pt x="84" y="387"/>
                </a:lnTo>
                <a:lnTo>
                  <a:pt x="84" y="342"/>
                </a:lnTo>
                <a:lnTo>
                  <a:pt x="90" y="297"/>
                </a:lnTo>
                <a:lnTo>
                  <a:pt x="90" y="258"/>
                </a:lnTo>
                <a:lnTo>
                  <a:pt x="95" y="213"/>
                </a:lnTo>
                <a:lnTo>
                  <a:pt x="95" y="174"/>
                </a:lnTo>
                <a:lnTo>
                  <a:pt x="95" y="135"/>
                </a:lnTo>
                <a:lnTo>
                  <a:pt x="101" y="101"/>
                </a:lnTo>
                <a:lnTo>
                  <a:pt x="101" y="73"/>
                </a:lnTo>
                <a:lnTo>
                  <a:pt x="107" y="51"/>
                </a:lnTo>
                <a:lnTo>
                  <a:pt x="107" y="34"/>
                </a:lnTo>
                <a:lnTo>
                  <a:pt x="107" y="23"/>
                </a:lnTo>
                <a:lnTo>
                  <a:pt x="112" y="11"/>
                </a:lnTo>
                <a:lnTo>
                  <a:pt x="118" y="17"/>
                </a:lnTo>
                <a:lnTo>
                  <a:pt x="118" y="28"/>
                </a:lnTo>
                <a:lnTo>
                  <a:pt x="118" y="45"/>
                </a:lnTo>
                <a:lnTo>
                  <a:pt x="123" y="67"/>
                </a:lnTo>
                <a:lnTo>
                  <a:pt x="123" y="95"/>
                </a:lnTo>
                <a:lnTo>
                  <a:pt x="129" y="123"/>
                </a:lnTo>
                <a:lnTo>
                  <a:pt x="129" y="157"/>
                </a:lnTo>
                <a:lnTo>
                  <a:pt x="129" y="191"/>
                </a:lnTo>
                <a:lnTo>
                  <a:pt x="135" y="230"/>
                </a:lnTo>
                <a:lnTo>
                  <a:pt x="135" y="269"/>
                </a:lnTo>
                <a:lnTo>
                  <a:pt x="140" y="303"/>
                </a:lnTo>
                <a:lnTo>
                  <a:pt x="140" y="342"/>
                </a:lnTo>
                <a:lnTo>
                  <a:pt x="146" y="376"/>
                </a:lnTo>
                <a:lnTo>
                  <a:pt x="146" y="409"/>
                </a:lnTo>
                <a:lnTo>
                  <a:pt x="146" y="437"/>
                </a:lnTo>
                <a:lnTo>
                  <a:pt x="151" y="465"/>
                </a:lnTo>
                <a:lnTo>
                  <a:pt x="151" y="488"/>
                </a:lnTo>
                <a:lnTo>
                  <a:pt x="157" y="504"/>
                </a:lnTo>
                <a:lnTo>
                  <a:pt x="157" y="516"/>
                </a:lnTo>
                <a:lnTo>
                  <a:pt x="157" y="521"/>
                </a:lnTo>
                <a:lnTo>
                  <a:pt x="163" y="521"/>
                </a:lnTo>
                <a:lnTo>
                  <a:pt x="163" y="516"/>
                </a:lnTo>
                <a:lnTo>
                  <a:pt x="168" y="510"/>
                </a:lnTo>
                <a:lnTo>
                  <a:pt x="168" y="499"/>
                </a:lnTo>
                <a:lnTo>
                  <a:pt x="168" y="476"/>
                </a:lnTo>
                <a:lnTo>
                  <a:pt x="174" y="460"/>
                </a:lnTo>
                <a:lnTo>
                  <a:pt x="174" y="432"/>
                </a:lnTo>
                <a:lnTo>
                  <a:pt x="179" y="404"/>
                </a:lnTo>
                <a:lnTo>
                  <a:pt x="179" y="376"/>
                </a:lnTo>
                <a:lnTo>
                  <a:pt x="179" y="342"/>
                </a:lnTo>
                <a:lnTo>
                  <a:pt x="185" y="308"/>
                </a:lnTo>
                <a:lnTo>
                  <a:pt x="185" y="280"/>
                </a:lnTo>
                <a:lnTo>
                  <a:pt x="191" y="247"/>
                </a:lnTo>
                <a:lnTo>
                  <a:pt x="191" y="213"/>
                </a:lnTo>
                <a:lnTo>
                  <a:pt x="191" y="185"/>
                </a:lnTo>
                <a:lnTo>
                  <a:pt x="196" y="157"/>
                </a:lnTo>
                <a:lnTo>
                  <a:pt x="196" y="129"/>
                </a:lnTo>
                <a:lnTo>
                  <a:pt x="202" y="107"/>
                </a:lnTo>
                <a:lnTo>
                  <a:pt x="202" y="84"/>
                </a:lnTo>
                <a:lnTo>
                  <a:pt x="202" y="73"/>
                </a:lnTo>
                <a:lnTo>
                  <a:pt x="207" y="56"/>
                </a:lnTo>
                <a:lnTo>
                  <a:pt x="207" y="51"/>
                </a:lnTo>
                <a:lnTo>
                  <a:pt x="213" y="51"/>
                </a:lnTo>
                <a:lnTo>
                  <a:pt x="213" y="56"/>
                </a:lnTo>
                <a:lnTo>
                  <a:pt x="219" y="73"/>
                </a:lnTo>
                <a:lnTo>
                  <a:pt x="219" y="90"/>
                </a:lnTo>
                <a:lnTo>
                  <a:pt x="224" y="107"/>
                </a:lnTo>
                <a:lnTo>
                  <a:pt x="224" y="135"/>
                </a:lnTo>
                <a:lnTo>
                  <a:pt x="230" y="163"/>
                </a:lnTo>
                <a:lnTo>
                  <a:pt x="230" y="196"/>
                </a:lnTo>
                <a:lnTo>
                  <a:pt x="230" y="230"/>
                </a:lnTo>
                <a:lnTo>
                  <a:pt x="235" y="269"/>
                </a:lnTo>
                <a:lnTo>
                  <a:pt x="235" y="303"/>
                </a:lnTo>
                <a:lnTo>
                  <a:pt x="241" y="342"/>
                </a:lnTo>
                <a:lnTo>
                  <a:pt x="241" y="376"/>
                </a:lnTo>
                <a:lnTo>
                  <a:pt x="241" y="409"/>
                </a:lnTo>
                <a:lnTo>
                  <a:pt x="247" y="443"/>
                </a:lnTo>
                <a:lnTo>
                  <a:pt x="247" y="471"/>
                </a:lnTo>
                <a:lnTo>
                  <a:pt x="252" y="488"/>
                </a:lnTo>
                <a:lnTo>
                  <a:pt x="252" y="504"/>
                </a:lnTo>
                <a:lnTo>
                  <a:pt x="252" y="516"/>
                </a:lnTo>
                <a:lnTo>
                  <a:pt x="258" y="521"/>
                </a:lnTo>
                <a:lnTo>
                  <a:pt x="258" y="516"/>
                </a:lnTo>
                <a:lnTo>
                  <a:pt x="263" y="510"/>
                </a:lnTo>
                <a:lnTo>
                  <a:pt x="263" y="493"/>
                </a:lnTo>
                <a:lnTo>
                  <a:pt x="263" y="471"/>
                </a:lnTo>
                <a:lnTo>
                  <a:pt x="269" y="443"/>
                </a:lnTo>
                <a:lnTo>
                  <a:pt x="269" y="409"/>
                </a:lnTo>
                <a:lnTo>
                  <a:pt x="275" y="376"/>
                </a:lnTo>
                <a:lnTo>
                  <a:pt x="275" y="336"/>
                </a:lnTo>
                <a:lnTo>
                  <a:pt x="275" y="297"/>
                </a:lnTo>
                <a:lnTo>
                  <a:pt x="280" y="258"/>
                </a:lnTo>
                <a:lnTo>
                  <a:pt x="280" y="219"/>
                </a:lnTo>
                <a:lnTo>
                  <a:pt x="286" y="179"/>
                </a:lnTo>
                <a:lnTo>
                  <a:pt x="286" y="146"/>
                </a:lnTo>
                <a:lnTo>
                  <a:pt x="286" y="118"/>
                </a:lnTo>
                <a:lnTo>
                  <a:pt x="291" y="90"/>
                </a:lnTo>
                <a:lnTo>
                  <a:pt x="291" y="73"/>
                </a:lnTo>
                <a:lnTo>
                  <a:pt x="297" y="56"/>
                </a:lnTo>
                <a:lnTo>
                  <a:pt x="297" y="51"/>
                </a:lnTo>
                <a:lnTo>
                  <a:pt x="297" y="45"/>
                </a:lnTo>
                <a:lnTo>
                  <a:pt x="303" y="51"/>
                </a:lnTo>
                <a:lnTo>
                  <a:pt x="303" y="62"/>
                </a:lnTo>
                <a:lnTo>
                  <a:pt x="308" y="79"/>
                </a:lnTo>
                <a:lnTo>
                  <a:pt x="308" y="101"/>
                </a:lnTo>
                <a:lnTo>
                  <a:pt x="308" y="129"/>
                </a:lnTo>
                <a:lnTo>
                  <a:pt x="314" y="163"/>
                </a:lnTo>
                <a:lnTo>
                  <a:pt x="314" y="196"/>
                </a:lnTo>
                <a:lnTo>
                  <a:pt x="319" y="230"/>
                </a:lnTo>
                <a:lnTo>
                  <a:pt x="319" y="269"/>
                </a:lnTo>
                <a:lnTo>
                  <a:pt x="325" y="308"/>
                </a:lnTo>
                <a:lnTo>
                  <a:pt x="325" y="342"/>
                </a:lnTo>
                <a:lnTo>
                  <a:pt x="325" y="381"/>
                </a:lnTo>
                <a:lnTo>
                  <a:pt x="331" y="409"/>
                </a:lnTo>
                <a:lnTo>
                  <a:pt x="331" y="437"/>
                </a:lnTo>
                <a:lnTo>
                  <a:pt x="336" y="460"/>
                </a:lnTo>
                <a:lnTo>
                  <a:pt x="336" y="482"/>
                </a:lnTo>
                <a:lnTo>
                  <a:pt x="336" y="493"/>
                </a:lnTo>
                <a:lnTo>
                  <a:pt x="342" y="499"/>
                </a:lnTo>
                <a:lnTo>
                  <a:pt x="347" y="488"/>
                </a:lnTo>
                <a:lnTo>
                  <a:pt x="347" y="476"/>
                </a:lnTo>
                <a:lnTo>
                  <a:pt x="347" y="460"/>
                </a:lnTo>
                <a:lnTo>
                  <a:pt x="353" y="437"/>
                </a:lnTo>
                <a:lnTo>
                  <a:pt x="353" y="409"/>
                </a:lnTo>
                <a:lnTo>
                  <a:pt x="359" y="381"/>
                </a:lnTo>
                <a:lnTo>
                  <a:pt x="359" y="348"/>
                </a:lnTo>
                <a:lnTo>
                  <a:pt x="359" y="314"/>
                </a:lnTo>
                <a:lnTo>
                  <a:pt x="364" y="280"/>
                </a:lnTo>
                <a:lnTo>
                  <a:pt x="364" y="252"/>
                </a:lnTo>
                <a:lnTo>
                  <a:pt x="370" y="219"/>
                </a:lnTo>
                <a:lnTo>
                  <a:pt x="370" y="191"/>
                </a:lnTo>
                <a:lnTo>
                  <a:pt x="370" y="163"/>
                </a:lnTo>
                <a:lnTo>
                  <a:pt x="375" y="140"/>
                </a:lnTo>
                <a:lnTo>
                  <a:pt x="375" y="123"/>
                </a:lnTo>
                <a:lnTo>
                  <a:pt x="381" y="107"/>
                </a:lnTo>
                <a:lnTo>
                  <a:pt x="381" y="95"/>
                </a:lnTo>
                <a:lnTo>
                  <a:pt x="381" y="90"/>
                </a:lnTo>
                <a:lnTo>
                  <a:pt x="387" y="84"/>
                </a:lnTo>
                <a:lnTo>
                  <a:pt x="387" y="90"/>
                </a:lnTo>
                <a:lnTo>
                  <a:pt x="392" y="95"/>
                </a:lnTo>
                <a:lnTo>
                  <a:pt x="392" y="101"/>
                </a:lnTo>
                <a:lnTo>
                  <a:pt x="392" y="118"/>
                </a:lnTo>
                <a:lnTo>
                  <a:pt x="398" y="135"/>
                </a:lnTo>
                <a:lnTo>
                  <a:pt x="398" y="151"/>
                </a:lnTo>
                <a:lnTo>
                  <a:pt x="404" y="174"/>
                </a:lnTo>
                <a:lnTo>
                  <a:pt x="404" y="202"/>
                </a:lnTo>
                <a:lnTo>
                  <a:pt x="404" y="224"/>
                </a:lnTo>
                <a:lnTo>
                  <a:pt x="409" y="252"/>
                </a:lnTo>
                <a:lnTo>
                  <a:pt x="409" y="280"/>
                </a:lnTo>
                <a:lnTo>
                  <a:pt x="415" y="308"/>
                </a:lnTo>
                <a:lnTo>
                  <a:pt x="415" y="336"/>
                </a:lnTo>
                <a:lnTo>
                  <a:pt x="420" y="364"/>
                </a:lnTo>
                <a:lnTo>
                  <a:pt x="420" y="392"/>
                </a:lnTo>
                <a:lnTo>
                  <a:pt x="420" y="415"/>
                </a:lnTo>
                <a:lnTo>
                  <a:pt x="426" y="437"/>
                </a:lnTo>
                <a:lnTo>
                  <a:pt x="426" y="454"/>
                </a:lnTo>
                <a:lnTo>
                  <a:pt x="432" y="471"/>
                </a:lnTo>
                <a:lnTo>
                  <a:pt x="432" y="482"/>
                </a:lnTo>
                <a:lnTo>
                  <a:pt x="432" y="488"/>
                </a:lnTo>
                <a:lnTo>
                  <a:pt x="437" y="493"/>
                </a:lnTo>
                <a:lnTo>
                  <a:pt x="443" y="482"/>
                </a:lnTo>
                <a:lnTo>
                  <a:pt x="443" y="476"/>
                </a:lnTo>
                <a:lnTo>
                  <a:pt x="443" y="460"/>
                </a:lnTo>
                <a:lnTo>
                  <a:pt x="448" y="437"/>
                </a:lnTo>
                <a:lnTo>
                  <a:pt x="448" y="415"/>
                </a:lnTo>
                <a:lnTo>
                  <a:pt x="454" y="387"/>
                </a:lnTo>
                <a:lnTo>
                  <a:pt x="454" y="359"/>
                </a:lnTo>
                <a:lnTo>
                  <a:pt x="454" y="325"/>
                </a:lnTo>
                <a:lnTo>
                  <a:pt x="460" y="286"/>
                </a:lnTo>
                <a:lnTo>
                  <a:pt x="460" y="252"/>
                </a:lnTo>
                <a:lnTo>
                  <a:pt x="465" y="213"/>
                </a:lnTo>
                <a:lnTo>
                  <a:pt x="465" y="179"/>
                </a:lnTo>
                <a:lnTo>
                  <a:pt x="465" y="146"/>
                </a:lnTo>
                <a:lnTo>
                  <a:pt x="471" y="112"/>
                </a:lnTo>
                <a:lnTo>
                  <a:pt x="471" y="79"/>
                </a:lnTo>
                <a:lnTo>
                  <a:pt x="476" y="56"/>
                </a:lnTo>
                <a:lnTo>
                  <a:pt x="476" y="34"/>
                </a:lnTo>
                <a:lnTo>
                  <a:pt x="476" y="17"/>
                </a:lnTo>
                <a:lnTo>
                  <a:pt x="482" y="6"/>
                </a:lnTo>
                <a:lnTo>
                  <a:pt x="482" y="0"/>
                </a:lnTo>
                <a:lnTo>
                  <a:pt x="488" y="0"/>
                </a:lnTo>
                <a:lnTo>
                  <a:pt x="488" y="11"/>
                </a:lnTo>
                <a:lnTo>
                  <a:pt x="488" y="23"/>
                </a:lnTo>
                <a:lnTo>
                  <a:pt x="493" y="45"/>
                </a:lnTo>
                <a:lnTo>
                  <a:pt x="493" y="67"/>
                </a:lnTo>
                <a:lnTo>
                  <a:pt x="499" y="101"/>
                </a:lnTo>
                <a:lnTo>
                  <a:pt x="499" y="135"/>
                </a:lnTo>
                <a:lnTo>
                  <a:pt x="504" y="179"/>
                </a:lnTo>
                <a:lnTo>
                  <a:pt x="504" y="219"/>
                </a:lnTo>
                <a:lnTo>
                  <a:pt x="504" y="269"/>
                </a:lnTo>
                <a:lnTo>
                  <a:pt x="510" y="314"/>
                </a:lnTo>
                <a:lnTo>
                  <a:pt x="510" y="359"/>
                </a:lnTo>
                <a:lnTo>
                  <a:pt x="516" y="404"/>
                </a:lnTo>
                <a:lnTo>
                  <a:pt x="516" y="448"/>
                </a:lnTo>
                <a:lnTo>
                  <a:pt x="516" y="488"/>
                </a:lnTo>
                <a:lnTo>
                  <a:pt x="521" y="521"/>
                </a:lnTo>
                <a:lnTo>
                  <a:pt x="521" y="549"/>
                </a:lnTo>
                <a:lnTo>
                  <a:pt x="527" y="566"/>
                </a:lnTo>
                <a:lnTo>
                  <a:pt x="527" y="577"/>
                </a:lnTo>
                <a:lnTo>
                  <a:pt x="527" y="583"/>
                </a:lnTo>
                <a:lnTo>
                  <a:pt x="532" y="577"/>
                </a:lnTo>
                <a:lnTo>
                  <a:pt x="532" y="566"/>
                </a:lnTo>
                <a:lnTo>
                  <a:pt x="538" y="544"/>
                </a:lnTo>
                <a:lnTo>
                  <a:pt x="538" y="516"/>
                </a:lnTo>
                <a:lnTo>
                  <a:pt x="538" y="488"/>
                </a:lnTo>
                <a:lnTo>
                  <a:pt x="544" y="448"/>
                </a:lnTo>
                <a:lnTo>
                  <a:pt x="544" y="404"/>
                </a:lnTo>
                <a:lnTo>
                  <a:pt x="549" y="359"/>
                </a:lnTo>
                <a:lnTo>
                  <a:pt x="549" y="314"/>
                </a:lnTo>
                <a:lnTo>
                  <a:pt x="549" y="269"/>
                </a:lnTo>
                <a:lnTo>
                  <a:pt x="555" y="224"/>
                </a:lnTo>
                <a:lnTo>
                  <a:pt x="555" y="179"/>
                </a:lnTo>
                <a:lnTo>
                  <a:pt x="560" y="140"/>
                </a:lnTo>
                <a:lnTo>
                  <a:pt x="560" y="107"/>
                </a:lnTo>
                <a:lnTo>
                  <a:pt x="560" y="79"/>
                </a:lnTo>
                <a:lnTo>
                  <a:pt x="566" y="56"/>
                </a:lnTo>
                <a:lnTo>
                  <a:pt x="566" y="34"/>
                </a:lnTo>
                <a:lnTo>
                  <a:pt x="572" y="23"/>
                </a:lnTo>
                <a:lnTo>
                  <a:pt x="572" y="17"/>
                </a:lnTo>
                <a:lnTo>
                  <a:pt x="577" y="23"/>
                </a:lnTo>
                <a:lnTo>
                  <a:pt x="577" y="34"/>
                </a:lnTo>
                <a:lnTo>
                  <a:pt x="583" y="51"/>
                </a:lnTo>
                <a:lnTo>
                  <a:pt x="583" y="73"/>
                </a:lnTo>
                <a:lnTo>
                  <a:pt x="583" y="101"/>
                </a:lnTo>
                <a:lnTo>
                  <a:pt x="588" y="129"/>
                </a:lnTo>
                <a:lnTo>
                  <a:pt x="588" y="163"/>
                </a:lnTo>
                <a:lnTo>
                  <a:pt x="594" y="196"/>
                </a:lnTo>
                <a:lnTo>
                  <a:pt x="594" y="235"/>
                </a:lnTo>
                <a:lnTo>
                  <a:pt x="600" y="269"/>
                </a:lnTo>
                <a:lnTo>
                  <a:pt x="600" y="303"/>
                </a:lnTo>
                <a:lnTo>
                  <a:pt x="600" y="336"/>
                </a:lnTo>
                <a:lnTo>
                  <a:pt x="605" y="364"/>
                </a:lnTo>
                <a:lnTo>
                  <a:pt x="605" y="392"/>
                </a:lnTo>
                <a:lnTo>
                  <a:pt x="611" y="420"/>
                </a:lnTo>
                <a:lnTo>
                  <a:pt x="611" y="437"/>
                </a:lnTo>
                <a:lnTo>
                  <a:pt x="611" y="454"/>
                </a:lnTo>
                <a:lnTo>
                  <a:pt x="616" y="465"/>
                </a:lnTo>
                <a:lnTo>
                  <a:pt x="616" y="471"/>
                </a:lnTo>
                <a:lnTo>
                  <a:pt x="622" y="476"/>
                </a:lnTo>
                <a:lnTo>
                  <a:pt x="622" y="471"/>
                </a:lnTo>
                <a:lnTo>
                  <a:pt x="622" y="465"/>
                </a:lnTo>
                <a:lnTo>
                  <a:pt x="628" y="454"/>
                </a:lnTo>
                <a:lnTo>
                  <a:pt x="628" y="443"/>
                </a:lnTo>
                <a:lnTo>
                  <a:pt x="633" y="426"/>
                </a:lnTo>
                <a:lnTo>
                  <a:pt x="633" y="409"/>
                </a:lnTo>
                <a:lnTo>
                  <a:pt x="633" y="387"/>
                </a:lnTo>
                <a:lnTo>
                  <a:pt x="639" y="364"/>
                </a:lnTo>
                <a:lnTo>
                  <a:pt x="639" y="336"/>
                </a:lnTo>
                <a:lnTo>
                  <a:pt x="644" y="314"/>
                </a:lnTo>
                <a:lnTo>
                  <a:pt x="644" y="291"/>
                </a:lnTo>
                <a:lnTo>
                  <a:pt x="644" y="263"/>
                </a:lnTo>
                <a:lnTo>
                  <a:pt x="650" y="241"/>
                </a:lnTo>
                <a:lnTo>
                  <a:pt x="650" y="219"/>
                </a:lnTo>
                <a:lnTo>
                  <a:pt x="656" y="196"/>
                </a:lnTo>
                <a:lnTo>
                  <a:pt x="656" y="179"/>
                </a:lnTo>
                <a:lnTo>
                  <a:pt x="656" y="163"/>
                </a:lnTo>
                <a:lnTo>
                  <a:pt x="661" y="146"/>
                </a:lnTo>
                <a:lnTo>
                  <a:pt x="661" y="135"/>
                </a:lnTo>
                <a:lnTo>
                  <a:pt x="667" y="129"/>
                </a:lnTo>
                <a:lnTo>
                  <a:pt x="667" y="123"/>
                </a:lnTo>
                <a:lnTo>
                  <a:pt x="667" y="118"/>
                </a:lnTo>
                <a:lnTo>
                  <a:pt x="672" y="123"/>
                </a:lnTo>
                <a:lnTo>
                  <a:pt x="672" y="129"/>
                </a:lnTo>
                <a:lnTo>
                  <a:pt x="678" y="135"/>
                </a:lnTo>
                <a:lnTo>
                  <a:pt x="678" y="146"/>
                </a:lnTo>
                <a:lnTo>
                  <a:pt x="684" y="163"/>
                </a:lnTo>
                <a:lnTo>
                  <a:pt x="684" y="179"/>
                </a:lnTo>
                <a:lnTo>
                  <a:pt x="684" y="202"/>
                </a:lnTo>
                <a:lnTo>
                  <a:pt x="689" y="224"/>
                </a:lnTo>
                <a:lnTo>
                  <a:pt x="689" y="252"/>
                </a:lnTo>
                <a:lnTo>
                  <a:pt x="695" y="280"/>
                </a:lnTo>
                <a:lnTo>
                  <a:pt x="695" y="308"/>
                </a:lnTo>
                <a:lnTo>
                  <a:pt x="695" y="336"/>
                </a:lnTo>
                <a:lnTo>
                  <a:pt x="700" y="359"/>
                </a:lnTo>
                <a:lnTo>
                  <a:pt x="700" y="387"/>
                </a:lnTo>
                <a:lnTo>
                  <a:pt x="706" y="409"/>
                </a:lnTo>
                <a:lnTo>
                  <a:pt x="706" y="432"/>
                </a:lnTo>
                <a:lnTo>
                  <a:pt x="706" y="448"/>
                </a:lnTo>
                <a:lnTo>
                  <a:pt x="712" y="460"/>
                </a:lnTo>
                <a:lnTo>
                  <a:pt x="712" y="465"/>
                </a:lnTo>
                <a:lnTo>
                  <a:pt x="717" y="465"/>
                </a:lnTo>
                <a:lnTo>
                  <a:pt x="717" y="454"/>
                </a:lnTo>
                <a:lnTo>
                  <a:pt x="723" y="443"/>
                </a:lnTo>
                <a:lnTo>
                  <a:pt x="723" y="420"/>
                </a:lnTo>
                <a:lnTo>
                  <a:pt x="728" y="398"/>
                </a:lnTo>
                <a:lnTo>
                  <a:pt x="728" y="370"/>
                </a:lnTo>
                <a:lnTo>
                  <a:pt x="728" y="342"/>
                </a:lnTo>
                <a:lnTo>
                  <a:pt x="734" y="308"/>
                </a:lnTo>
                <a:lnTo>
                  <a:pt x="734" y="275"/>
                </a:lnTo>
                <a:lnTo>
                  <a:pt x="740" y="241"/>
                </a:lnTo>
                <a:lnTo>
                  <a:pt x="740" y="207"/>
                </a:lnTo>
                <a:lnTo>
                  <a:pt x="740" y="174"/>
                </a:lnTo>
                <a:lnTo>
                  <a:pt x="745" y="146"/>
                </a:lnTo>
                <a:lnTo>
                  <a:pt x="745" y="118"/>
                </a:lnTo>
                <a:lnTo>
                  <a:pt x="751" y="95"/>
                </a:lnTo>
                <a:lnTo>
                  <a:pt x="751" y="79"/>
                </a:lnTo>
                <a:lnTo>
                  <a:pt x="751" y="62"/>
                </a:lnTo>
                <a:lnTo>
                  <a:pt x="756" y="56"/>
                </a:lnTo>
                <a:lnTo>
                  <a:pt x="762" y="62"/>
                </a:lnTo>
                <a:lnTo>
                  <a:pt x="762" y="73"/>
                </a:lnTo>
                <a:lnTo>
                  <a:pt x="762" y="90"/>
                </a:lnTo>
                <a:lnTo>
                  <a:pt x="768" y="112"/>
                </a:lnTo>
                <a:lnTo>
                  <a:pt x="768" y="135"/>
                </a:lnTo>
                <a:lnTo>
                  <a:pt x="773" y="168"/>
                </a:lnTo>
                <a:lnTo>
                  <a:pt x="773" y="202"/>
                </a:lnTo>
                <a:lnTo>
                  <a:pt x="779" y="241"/>
                </a:lnTo>
                <a:lnTo>
                  <a:pt x="779" y="280"/>
                </a:lnTo>
                <a:lnTo>
                  <a:pt x="779" y="320"/>
                </a:lnTo>
                <a:lnTo>
                  <a:pt x="785" y="359"/>
                </a:lnTo>
                <a:lnTo>
                  <a:pt x="785" y="392"/>
                </a:lnTo>
                <a:lnTo>
                  <a:pt x="790" y="426"/>
                </a:lnTo>
                <a:lnTo>
                  <a:pt x="790" y="460"/>
                </a:lnTo>
                <a:lnTo>
                  <a:pt x="790" y="488"/>
                </a:lnTo>
                <a:lnTo>
                  <a:pt x="796" y="504"/>
                </a:lnTo>
                <a:lnTo>
                  <a:pt x="796" y="521"/>
                </a:lnTo>
                <a:lnTo>
                  <a:pt x="801" y="527"/>
                </a:lnTo>
                <a:lnTo>
                  <a:pt x="801" y="532"/>
                </a:lnTo>
                <a:lnTo>
                  <a:pt x="801" y="527"/>
                </a:lnTo>
                <a:lnTo>
                  <a:pt x="807" y="516"/>
                </a:lnTo>
                <a:lnTo>
                  <a:pt x="807" y="493"/>
                </a:lnTo>
                <a:lnTo>
                  <a:pt x="813" y="471"/>
                </a:lnTo>
                <a:lnTo>
                  <a:pt x="813" y="443"/>
                </a:lnTo>
                <a:lnTo>
                  <a:pt x="813" y="415"/>
                </a:lnTo>
                <a:lnTo>
                  <a:pt x="818" y="381"/>
                </a:lnTo>
                <a:lnTo>
                  <a:pt x="818" y="342"/>
                </a:lnTo>
                <a:lnTo>
                  <a:pt x="824" y="303"/>
                </a:lnTo>
                <a:lnTo>
                  <a:pt x="824" y="269"/>
                </a:lnTo>
                <a:lnTo>
                  <a:pt x="824" y="230"/>
                </a:lnTo>
                <a:lnTo>
                  <a:pt x="829" y="196"/>
                </a:lnTo>
                <a:lnTo>
                  <a:pt x="829" y="163"/>
                </a:lnTo>
                <a:lnTo>
                  <a:pt x="835" y="135"/>
                </a:lnTo>
                <a:lnTo>
                  <a:pt x="835" y="107"/>
                </a:lnTo>
                <a:lnTo>
                  <a:pt x="835" y="90"/>
                </a:lnTo>
                <a:lnTo>
                  <a:pt x="841" y="73"/>
                </a:lnTo>
                <a:lnTo>
                  <a:pt x="841" y="62"/>
                </a:lnTo>
                <a:lnTo>
                  <a:pt x="846" y="51"/>
                </a:lnTo>
                <a:lnTo>
                  <a:pt x="852" y="62"/>
                </a:lnTo>
                <a:lnTo>
                  <a:pt x="852" y="73"/>
                </a:lnTo>
                <a:lnTo>
                  <a:pt x="857" y="84"/>
                </a:lnTo>
                <a:lnTo>
                  <a:pt x="857" y="107"/>
                </a:lnTo>
                <a:lnTo>
                  <a:pt x="857" y="129"/>
                </a:lnTo>
                <a:lnTo>
                  <a:pt x="863" y="151"/>
                </a:lnTo>
                <a:lnTo>
                  <a:pt x="863" y="179"/>
                </a:lnTo>
                <a:lnTo>
                  <a:pt x="869" y="207"/>
                </a:lnTo>
                <a:lnTo>
                  <a:pt x="869" y="241"/>
                </a:lnTo>
                <a:lnTo>
                  <a:pt x="874" y="269"/>
                </a:lnTo>
                <a:lnTo>
                  <a:pt x="874" y="303"/>
                </a:lnTo>
                <a:lnTo>
                  <a:pt x="874" y="331"/>
                </a:lnTo>
                <a:lnTo>
                  <a:pt x="880" y="364"/>
                </a:lnTo>
                <a:lnTo>
                  <a:pt x="880" y="392"/>
                </a:lnTo>
                <a:lnTo>
                  <a:pt x="885" y="415"/>
                </a:lnTo>
                <a:lnTo>
                  <a:pt x="885" y="443"/>
                </a:lnTo>
                <a:lnTo>
                  <a:pt x="885" y="460"/>
                </a:lnTo>
                <a:lnTo>
                  <a:pt x="891" y="476"/>
                </a:lnTo>
                <a:lnTo>
                  <a:pt x="891" y="488"/>
                </a:lnTo>
                <a:lnTo>
                  <a:pt x="897" y="499"/>
                </a:lnTo>
                <a:lnTo>
                  <a:pt x="902" y="493"/>
                </a:lnTo>
                <a:lnTo>
                  <a:pt x="902" y="488"/>
                </a:lnTo>
                <a:lnTo>
                  <a:pt x="908" y="471"/>
                </a:lnTo>
                <a:lnTo>
                  <a:pt x="908" y="454"/>
                </a:lnTo>
                <a:lnTo>
                  <a:pt x="908" y="432"/>
                </a:lnTo>
                <a:lnTo>
                  <a:pt x="913" y="409"/>
                </a:lnTo>
                <a:lnTo>
                  <a:pt x="913" y="381"/>
                </a:lnTo>
                <a:lnTo>
                  <a:pt x="919" y="353"/>
                </a:lnTo>
                <a:lnTo>
                  <a:pt x="919" y="320"/>
                </a:lnTo>
                <a:lnTo>
                  <a:pt x="919" y="286"/>
                </a:lnTo>
                <a:lnTo>
                  <a:pt x="925" y="258"/>
                </a:lnTo>
                <a:lnTo>
                  <a:pt x="925" y="224"/>
                </a:lnTo>
                <a:lnTo>
                  <a:pt x="930" y="191"/>
                </a:lnTo>
                <a:lnTo>
                  <a:pt x="930" y="163"/>
                </a:lnTo>
                <a:lnTo>
                  <a:pt x="930" y="135"/>
                </a:lnTo>
                <a:lnTo>
                  <a:pt x="936" y="112"/>
                </a:lnTo>
                <a:lnTo>
                  <a:pt x="936" y="90"/>
                </a:lnTo>
                <a:lnTo>
                  <a:pt x="941" y="79"/>
                </a:lnTo>
                <a:lnTo>
                  <a:pt x="941" y="62"/>
                </a:lnTo>
                <a:lnTo>
                  <a:pt x="941" y="56"/>
                </a:lnTo>
                <a:lnTo>
                  <a:pt x="947" y="56"/>
                </a:lnTo>
                <a:lnTo>
                  <a:pt x="953" y="62"/>
                </a:lnTo>
                <a:lnTo>
                  <a:pt x="953" y="73"/>
                </a:lnTo>
                <a:lnTo>
                  <a:pt x="958" y="90"/>
                </a:lnTo>
                <a:lnTo>
                  <a:pt x="958" y="112"/>
                </a:lnTo>
                <a:lnTo>
                  <a:pt x="958" y="140"/>
                </a:lnTo>
                <a:lnTo>
                  <a:pt x="964" y="168"/>
                </a:lnTo>
                <a:lnTo>
                  <a:pt x="964" y="202"/>
                </a:lnTo>
                <a:lnTo>
                  <a:pt x="969" y="235"/>
                </a:lnTo>
                <a:lnTo>
                  <a:pt x="969" y="269"/>
                </a:lnTo>
                <a:lnTo>
                  <a:pt x="969" y="303"/>
                </a:lnTo>
                <a:lnTo>
                  <a:pt x="975" y="342"/>
                </a:lnTo>
                <a:lnTo>
                  <a:pt x="975" y="376"/>
                </a:lnTo>
                <a:lnTo>
                  <a:pt x="981" y="404"/>
                </a:lnTo>
                <a:lnTo>
                  <a:pt x="981" y="432"/>
                </a:lnTo>
                <a:lnTo>
                  <a:pt x="981" y="460"/>
                </a:lnTo>
                <a:lnTo>
                  <a:pt x="986" y="476"/>
                </a:lnTo>
                <a:lnTo>
                  <a:pt x="986" y="488"/>
                </a:lnTo>
                <a:lnTo>
                  <a:pt x="992" y="499"/>
                </a:lnTo>
                <a:lnTo>
                  <a:pt x="997" y="488"/>
                </a:lnTo>
                <a:lnTo>
                  <a:pt x="997" y="471"/>
                </a:lnTo>
                <a:lnTo>
                  <a:pt x="1003" y="454"/>
                </a:lnTo>
                <a:lnTo>
                  <a:pt x="1003" y="426"/>
                </a:lnTo>
                <a:lnTo>
                  <a:pt x="1003" y="398"/>
                </a:lnTo>
                <a:lnTo>
                  <a:pt x="1009" y="370"/>
                </a:lnTo>
                <a:lnTo>
                  <a:pt x="1009" y="336"/>
                </a:lnTo>
                <a:lnTo>
                  <a:pt x="1014" y="303"/>
                </a:lnTo>
                <a:lnTo>
                  <a:pt x="1014" y="275"/>
                </a:lnTo>
                <a:lnTo>
                  <a:pt x="1014" y="241"/>
                </a:lnTo>
                <a:lnTo>
                  <a:pt x="1020" y="213"/>
                </a:lnTo>
                <a:lnTo>
                  <a:pt x="1020" y="185"/>
                </a:lnTo>
                <a:lnTo>
                  <a:pt x="1025" y="163"/>
                </a:lnTo>
                <a:lnTo>
                  <a:pt x="1025" y="140"/>
                </a:lnTo>
                <a:lnTo>
                  <a:pt x="1025" y="123"/>
                </a:lnTo>
                <a:lnTo>
                  <a:pt x="1031" y="112"/>
                </a:lnTo>
                <a:lnTo>
                  <a:pt x="1031" y="107"/>
                </a:lnTo>
                <a:lnTo>
                  <a:pt x="1037" y="107"/>
                </a:lnTo>
                <a:lnTo>
                  <a:pt x="1037" y="118"/>
                </a:lnTo>
                <a:lnTo>
                  <a:pt x="1042" y="129"/>
                </a:lnTo>
                <a:lnTo>
                  <a:pt x="1042" y="146"/>
                </a:lnTo>
                <a:lnTo>
                  <a:pt x="1048" y="163"/>
                </a:lnTo>
                <a:lnTo>
                  <a:pt x="1048" y="185"/>
                </a:lnTo>
                <a:lnTo>
                  <a:pt x="1053" y="207"/>
                </a:lnTo>
                <a:lnTo>
                  <a:pt x="1053" y="235"/>
                </a:lnTo>
                <a:lnTo>
                  <a:pt x="1053" y="258"/>
                </a:lnTo>
                <a:lnTo>
                  <a:pt x="1059" y="286"/>
                </a:lnTo>
                <a:lnTo>
                  <a:pt x="1059" y="308"/>
                </a:lnTo>
                <a:lnTo>
                  <a:pt x="1065" y="336"/>
                </a:lnTo>
                <a:lnTo>
                  <a:pt x="1065" y="359"/>
                </a:lnTo>
                <a:lnTo>
                  <a:pt x="1065" y="376"/>
                </a:lnTo>
                <a:lnTo>
                  <a:pt x="1070" y="392"/>
                </a:lnTo>
                <a:lnTo>
                  <a:pt x="1070" y="404"/>
                </a:lnTo>
                <a:lnTo>
                  <a:pt x="1076" y="415"/>
                </a:lnTo>
                <a:lnTo>
                  <a:pt x="1076" y="420"/>
                </a:lnTo>
                <a:lnTo>
                  <a:pt x="1081" y="420"/>
                </a:lnTo>
                <a:lnTo>
                  <a:pt x="1081" y="415"/>
                </a:lnTo>
                <a:lnTo>
                  <a:pt x="1087" y="404"/>
                </a:lnTo>
                <a:lnTo>
                  <a:pt x="1087" y="392"/>
                </a:lnTo>
                <a:lnTo>
                  <a:pt x="1087" y="376"/>
                </a:lnTo>
                <a:lnTo>
                  <a:pt x="1093" y="359"/>
                </a:lnTo>
                <a:lnTo>
                  <a:pt x="1093" y="342"/>
                </a:lnTo>
                <a:lnTo>
                  <a:pt x="1098" y="320"/>
                </a:lnTo>
                <a:lnTo>
                  <a:pt x="1098" y="303"/>
                </a:lnTo>
                <a:lnTo>
                  <a:pt x="1098" y="280"/>
                </a:lnTo>
                <a:lnTo>
                  <a:pt x="1104" y="258"/>
                </a:lnTo>
                <a:lnTo>
                  <a:pt x="1104" y="241"/>
                </a:lnTo>
                <a:lnTo>
                  <a:pt x="1109" y="224"/>
                </a:lnTo>
                <a:lnTo>
                  <a:pt x="1109" y="202"/>
                </a:lnTo>
                <a:lnTo>
                  <a:pt x="1109" y="191"/>
                </a:lnTo>
                <a:lnTo>
                  <a:pt x="1115" y="174"/>
                </a:lnTo>
                <a:lnTo>
                  <a:pt x="1115" y="163"/>
                </a:lnTo>
                <a:lnTo>
                  <a:pt x="1121" y="157"/>
                </a:lnTo>
                <a:lnTo>
                  <a:pt x="1121" y="151"/>
                </a:lnTo>
                <a:lnTo>
                  <a:pt x="1121" y="146"/>
                </a:lnTo>
                <a:lnTo>
                  <a:pt x="1126" y="146"/>
                </a:lnTo>
                <a:lnTo>
                  <a:pt x="1132" y="151"/>
                </a:lnTo>
                <a:lnTo>
                  <a:pt x="1132" y="163"/>
                </a:lnTo>
                <a:lnTo>
                  <a:pt x="1137" y="174"/>
                </a:lnTo>
                <a:lnTo>
                  <a:pt x="1137" y="185"/>
                </a:lnTo>
                <a:lnTo>
                  <a:pt x="1137" y="202"/>
                </a:lnTo>
                <a:lnTo>
                  <a:pt x="1143" y="219"/>
                </a:lnTo>
                <a:lnTo>
                  <a:pt x="1143" y="235"/>
                </a:lnTo>
                <a:lnTo>
                  <a:pt x="1149" y="258"/>
                </a:lnTo>
                <a:lnTo>
                  <a:pt x="1149" y="280"/>
                </a:lnTo>
                <a:lnTo>
                  <a:pt x="1149" y="303"/>
                </a:lnTo>
                <a:lnTo>
                  <a:pt x="1154" y="325"/>
                </a:lnTo>
                <a:lnTo>
                  <a:pt x="1154" y="348"/>
                </a:lnTo>
                <a:lnTo>
                  <a:pt x="1160" y="370"/>
                </a:lnTo>
                <a:lnTo>
                  <a:pt x="1160" y="392"/>
                </a:lnTo>
                <a:lnTo>
                  <a:pt x="1160" y="409"/>
                </a:lnTo>
                <a:lnTo>
                  <a:pt x="1166" y="426"/>
                </a:lnTo>
                <a:lnTo>
                  <a:pt x="1166" y="437"/>
                </a:lnTo>
                <a:lnTo>
                  <a:pt x="1171" y="448"/>
                </a:lnTo>
                <a:lnTo>
                  <a:pt x="1171" y="454"/>
                </a:lnTo>
                <a:lnTo>
                  <a:pt x="1177" y="454"/>
                </a:lnTo>
                <a:lnTo>
                  <a:pt x="1177" y="448"/>
                </a:lnTo>
                <a:lnTo>
                  <a:pt x="1182" y="437"/>
                </a:lnTo>
                <a:lnTo>
                  <a:pt x="1182" y="420"/>
                </a:lnTo>
                <a:lnTo>
                  <a:pt x="1182" y="404"/>
                </a:lnTo>
                <a:lnTo>
                  <a:pt x="1188" y="381"/>
                </a:lnTo>
                <a:lnTo>
                  <a:pt x="1188" y="359"/>
                </a:lnTo>
                <a:lnTo>
                  <a:pt x="1194" y="331"/>
                </a:lnTo>
                <a:lnTo>
                  <a:pt x="1194" y="303"/>
                </a:lnTo>
                <a:lnTo>
                  <a:pt x="1194" y="269"/>
                </a:lnTo>
                <a:lnTo>
                  <a:pt x="1199" y="241"/>
                </a:lnTo>
                <a:lnTo>
                  <a:pt x="1199" y="207"/>
                </a:lnTo>
                <a:lnTo>
                  <a:pt x="1205" y="179"/>
                </a:lnTo>
                <a:lnTo>
                  <a:pt x="1205" y="151"/>
                </a:lnTo>
                <a:lnTo>
                  <a:pt x="1205" y="129"/>
                </a:lnTo>
                <a:lnTo>
                  <a:pt x="1210" y="107"/>
                </a:lnTo>
                <a:lnTo>
                  <a:pt x="1210" y="90"/>
                </a:lnTo>
                <a:lnTo>
                  <a:pt x="1216" y="79"/>
                </a:lnTo>
                <a:lnTo>
                  <a:pt x="1216" y="67"/>
                </a:lnTo>
                <a:lnTo>
                  <a:pt x="1222" y="67"/>
                </a:lnTo>
                <a:lnTo>
                  <a:pt x="1222" y="73"/>
                </a:lnTo>
                <a:lnTo>
                  <a:pt x="1227" y="84"/>
                </a:lnTo>
                <a:lnTo>
                  <a:pt x="1227" y="95"/>
                </a:lnTo>
                <a:lnTo>
                  <a:pt x="1233" y="118"/>
                </a:lnTo>
                <a:lnTo>
                  <a:pt x="1233" y="140"/>
                </a:lnTo>
                <a:lnTo>
                  <a:pt x="1233" y="168"/>
                </a:lnTo>
                <a:lnTo>
                  <a:pt x="1238" y="196"/>
                </a:lnTo>
                <a:lnTo>
                  <a:pt x="1238" y="230"/>
                </a:lnTo>
                <a:lnTo>
                  <a:pt x="1244" y="263"/>
                </a:lnTo>
                <a:lnTo>
                  <a:pt x="1244" y="297"/>
                </a:lnTo>
                <a:lnTo>
                  <a:pt x="1244" y="331"/>
                </a:lnTo>
                <a:lnTo>
                  <a:pt x="1250" y="364"/>
                </a:lnTo>
                <a:lnTo>
                  <a:pt x="1250" y="392"/>
                </a:lnTo>
                <a:lnTo>
                  <a:pt x="1255" y="420"/>
                </a:lnTo>
                <a:lnTo>
                  <a:pt x="1255" y="448"/>
                </a:lnTo>
                <a:lnTo>
                  <a:pt x="1255" y="465"/>
                </a:lnTo>
                <a:lnTo>
                  <a:pt x="1261" y="482"/>
                </a:lnTo>
                <a:lnTo>
                  <a:pt x="1261" y="493"/>
                </a:lnTo>
                <a:lnTo>
                  <a:pt x="1266" y="499"/>
                </a:lnTo>
                <a:lnTo>
                  <a:pt x="1266" y="493"/>
                </a:lnTo>
                <a:lnTo>
                  <a:pt x="1272" y="482"/>
                </a:lnTo>
                <a:lnTo>
                  <a:pt x="1272" y="471"/>
                </a:lnTo>
                <a:lnTo>
                  <a:pt x="1278" y="448"/>
                </a:lnTo>
                <a:lnTo>
                  <a:pt x="1278" y="426"/>
                </a:lnTo>
                <a:lnTo>
                  <a:pt x="1278" y="404"/>
                </a:lnTo>
                <a:lnTo>
                  <a:pt x="1283" y="376"/>
                </a:lnTo>
                <a:lnTo>
                  <a:pt x="1283" y="348"/>
                </a:lnTo>
                <a:lnTo>
                  <a:pt x="1289" y="314"/>
                </a:lnTo>
                <a:lnTo>
                  <a:pt x="1289" y="286"/>
                </a:lnTo>
                <a:lnTo>
                  <a:pt x="1289" y="258"/>
                </a:lnTo>
                <a:lnTo>
                  <a:pt x="1294" y="230"/>
                </a:lnTo>
                <a:lnTo>
                  <a:pt x="1294" y="202"/>
                </a:lnTo>
                <a:lnTo>
                  <a:pt x="1300" y="179"/>
                </a:lnTo>
                <a:lnTo>
                  <a:pt x="1300" y="157"/>
                </a:lnTo>
                <a:lnTo>
                  <a:pt x="1300" y="140"/>
                </a:lnTo>
                <a:lnTo>
                  <a:pt x="1306" y="123"/>
                </a:lnTo>
                <a:lnTo>
                  <a:pt x="1306" y="112"/>
                </a:lnTo>
                <a:lnTo>
                  <a:pt x="1311" y="101"/>
                </a:lnTo>
                <a:lnTo>
                  <a:pt x="1311" y="95"/>
                </a:lnTo>
                <a:lnTo>
                  <a:pt x="1317" y="101"/>
                </a:lnTo>
                <a:lnTo>
                  <a:pt x="1317" y="107"/>
                </a:lnTo>
                <a:lnTo>
                  <a:pt x="1322" y="112"/>
                </a:lnTo>
                <a:lnTo>
                  <a:pt x="1322" y="123"/>
                </a:lnTo>
                <a:lnTo>
                  <a:pt x="1328" y="140"/>
                </a:lnTo>
                <a:lnTo>
                  <a:pt x="1328" y="157"/>
                </a:lnTo>
                <a:lnTo>
                  <a:pt x="1328" y="179"/>
                </a:lnTo>
                <a:lnTo>
                  <a:pt x="1334" y="196"/>
                </a:lnTo>
                <a:lnTo>
                  <a:pt x="1334" y="219"/>
                </a:lnTo>
                <a:lnTo>
                  <a:pt x="1339" y="241"/>
                </a:lnTo>
                <a:lnTo>
                  <a:pt x="1339" y="263"/>
                </a:lnTo>
                <a:lnTo>
                  <a:pt x="1339" y="286"/>
                </a:lnTo>
                <a:lnTo>
                  <a:pt x="1345" y="308"/>
                </a:lnTo>
                <a:lnTo>
                  <a:pt x="1345" y="331"/>
                </a:lnTo>
                <a:lnTo>
                  <a:pt x="1350" y="353"/>
                </a:lnTo>
                <a:lnTo>
                  <a:pt x="1350" y="370"/>
                </a:lnTo>
                <a:lnTo>
                  <a:pt x="1350" y="387"/>
                </a:lnTo>
                <a:lnTo>
                  <a:pt x="1356" y="404"/>
                </a:lnTo>
                <a:lnTo>
                  <a:pt x="1356" y="415"/>
                </a:lnTo>
                <a:lnTo>
                  <a:pt x="1362" y="420"/>
                </a:lnTo>
                <a:lnTo>
                  <a:pt x="1362" y="426"/>
                </a:lnTo>
                <a:lnTo>
                  <a:pt x="1362" y="432"/>
                </a:lnTo>
                <a:lnTo>
                  <a:pt x="1367" y="426"/>
                </a:lnTo>
                <a:lnTo>
                  <a:pt x="1367" y="420"/>
                </a:lnTo>
                <a:lnTo>
                  <a:pt x="1373" y="415"/>
                </a:lnTo>
                <a:lnTo>
                  <a:pt x="1373" y="404"/>
                </a:lnTo>
                <a:lnTo>
                  <a:pt x="1373" y="392"/>
                </a:lnTo>
                <a:lnTo>
                  <a:pt x="1378" y="376"/>
                </a:lnTo>
                <a:lnTo>
                  <a:pt x="1378" y="359"/>
                </a:lnTo>
                <a:lnTo>
                  <a:pt x="1384" y="336"/>
                </a:lnTo>
                <a:lnTo>
                  <a:pt x="1384" y="314"/>
                </a:lnTo>
                <a:lnTo>
                  <a:pt x="1384" y="297"/>
                </a:lnTo>
                <a:lnTo>
                  <a:pt x="1390" y="275"/>
                </a:lnTo>
                <a:lnTo>
                  <a:pt x="1390" y="252"/>
                </a:lnTo>
                <a:lnTo>
                  <a:pt x="1395" y="230"/>
                </a:lnTo>
                <a:lnTo>
                  <a:pt x="1395" y="207"/>
                </a:lnTo>
                <a:lnTo>
                  <a:pt x="1395" y="191"/>
                </a:lnTo>
                <a:lnTo>
                  <a:pt x="1401" y="179"/>
                </a:lnTo>
                <a:lnTo>
                  <a:pt x="1401" y="163"/>
                </a:lnTo>
                <a:lnTo>
                  <a:pt x="1406" y="157"/>
                </a:lnTo>
                <a:lnTo>
                  <a:pt x="1406" y="146"/>
                </a:lnTo>
                <a:lnTo>
                  <a:pt x="1412" y="146"/>
                </a:lnTo>
                <a:lnTo>
                  <a:pt x="1418" y="157"/>
                </a:lnTo>
                <a:lnTo>
                  <a:pt x="1418" y="163"/>
                </a:lnTo>
                <a:lnTo>
                  <a:pt x="1423" y="179"/>
                </a:lnTo>
                <a:lnTo>
                  <a:pt x="1423" y="191"/>
                </a:lnTo>
                <a:lnTo>
                  <a:pt x="1423" y="207"/>
                </a:lnTo>
                <a:lnTo>
                  <a:pt x="1429" y="230"/>
                </a:lnTo>
                <a:lnTo>
                  <a:pt x="1429" y="247"/>
                </a:lnTo>
                <a:lnTo>
                  <a:pt x="1434" y="269"/>
                </a:lnTo>
                <a:lnTo>
                  <a:pt x="1434" y="291"/>
                </a:lnTo>
                <a:lnTo>
                  <a:pt x="1434" y="314"/>
                </a:lnTo>
                <a:lnTo>
                  <a:pt x="1440" y="331"/>
                </a:lnTo>
                <a:lnTo>
                  <a:pt x="1440" y="348"/>
                </a:lnTo>
                <a:lnTo>
                  <a:pt x="1446" y="364"/>
                </a:lnTo>
                <a:lnTo>
                  <a:pt x="1446" y="376"/>
                </a:lnTo>
                <a:lnTo>
                  <a:pt x="1446" y="387"/>
                </a:lnTo>
                <a:lnTo>
                  <a:pt x="1451" y="392"/>
                </a:lnTo>
                <a:lnTo>
                  <a:pt x="1451" y="398"/>
                </a:lnTo>
                <a:lnTo>
                  <a:pt x="1457" y="398"/>
                </a:lnTo>
                <a:lnTo>
                  <a:pt x="1457" y="392"/>
                </a:lnTo>
                <a:lnTo>
                  <a:pt x="1457" y="387"/>
                </a:lnTo>
                <a:lnTo>
                  <a:pt x="1462" y="376"/>
                </a:lnTo>
                <a:lnTo>
                  <a:pt x="1462" y="364"/>
                </a:lnTo>
                <a:lnTo>
                  <a:pt x="1468" y="353"/>
                </a:lnTo>
                <a:lnTo>
                  <a:pt x="1468" y="336"/>
                </a:lnTo>
                <a:lnTo>
                  <a:pt x="1468" y="320"/>
                </a:lnTo>
                <a:lnTo>
                  <a:pt x="1474" y="297"/>
                </a:lnTo>
                <a:lnTo>
                  <a:pt x="1474" y="280"/>
                </a:lnTo>
                <a:lnTo>
                  <a:pt x="1479" y="263"/>
                </a:lnTo>
                <a:lnTo>
                  <a:pt x="1479" y="247"/>
                </a:lnTo>
                <a:lnTo>
                  <a:pt x="1479" y="230"/>
                </a:lnTo>
                <a:lnTo>
                  <a:pt x="1485" y="213"/>
                </a:lnTo>
                <a:lnTo>
                  <a:pt x="1485" y="202"/>
                </a:lnTo>
                <a:lnTo>
                  <a:pt x="1490" y="191"/>
                </a:lnTo>
                <a:lnTo>
                  <a:pt x="1490" y="185"/>
                </a:lnTo>
                <a:lnTo>
                  <a:pt x="1490" y="179"/>
                </a:lnTo>
                <a:lnTo>
                  <a:pt x="1496" y="174"/>
                </a:lnTo>
                <a:lnTo>
                  <a:pt x="1502" y="179"/>
                </a:lnTo>
                <a:lnTo>
                  <a:pt x="1502" y="185"/>
                </a:lnTo>
                <a:lnTo>
                  <a:pt x="1507" y="191"/>
                </a:lnTo>
                <a:lnTo>
                  <a:pt x="1507" y="202"/>
                </a:lnTo>
                <a:lnTo>
                  <a:pt x="1507" y="213"/>
                </a:lnTo>
                <a:lnTo>
                  <a:pt x="1513" y="230"/>
                </a:lnTo>
                <a:lnTo>
                  <a:pt x="1513" y="241"/>
                </a:lnTo>
                <a:lnTo>
                  <a:pt x="1518" y="258"/>
                </a:lnTo>
                <a:lnTo>
                  <a:pt x="1518" y="275"/>
                </a:lnTo>
                <a:lnTo>
                  <a:pt x="1518" y="291"/>
                </a:lnTo>
                <a:lnTo>
                  <a:pt x="1524" y="308"/>
                </a:lnTo>
                <a:lnTo>
                  <a:pt x="1524" y="325"/>
                </a:lnTo>
                <a:lnTo>
                  <a:pt x="1530" y="336"/>
                </a:lnTo>
                <a:lnTo>
                  <a:pt x="1530" y="353"/>
                </a:lnTo>
                <a:lnTo>
                  <a:pt x="1530" y="364"/>
                </a:lnTo>
                <a:lnTo>
                  <a:pt x="1535" y="376"/>
                </a:lnTo>
                <a:lnTo>
                  <a:pt x="1535" y="381"/>
                </a:lnTo>
                <a:lnTo>
                  <a:pt x="1541" y="387"/>
                </a:lnTo>
                <a:lnTo>
                  <a:pt x="1541" y="392"/>
                </a:lnTo>
                <a:lnTo>
                  <a:pt x="1546" y="392"/>
                </a:lnTo>
                <a:lnTo>
                  <a:pt x="1546" y="387"/>
                </a:lnTo>
                <a:lnTo>
                  <a:pt x="1552" y="381"/>
                </a:lnTo>
                <a:lnTo>
                  <a:pt x="1552" y="376"/>
                </a:lnTo>
                <a:lnTo>
                  <a:pt x="1552" y="364"/>
                </a:lnTo>
                <a:lnTo>
                  <a:pt x="1558" y="353"/>
                </a:lnTo>
                <a:lnTo>
                  <a:pt x="1558" y="336"/>
                </a:lnTo>
                <a:lnTo>
                  <a:pt x="1563" y="320"/>
                </a:lnTo>
                <a:lnTo>
                  <a:pt x="1563" y="303"/>
                </a:lnTo>
                <a:lnTo>
                  <a:pt x="1563" y="286"/>
                </a:lnTo>
                <a:lnTo>
                  <a:pt x="1569" y="263"/>
                </a:lnTo>
                <a:lnTo>
                  <a:pt x="1569" y="247"/>
                </a:lnTo>
                <a:lnTo>
                  <a:pt x="1575" y="230"/>
                </a:lnTo>
                <a:lnTo>
                  <a:pt x="1575" y="213"/>
                </a:lnTo>
                <a:lnTo>
                  <a:pt x="1575" y="196"/>
                </a:lnTo>
                <a:lnTo>
                  <a:pt x="1580" y="179"/>
                </a:lnTo>
                <a:lnTo>
                  <a:pt x="1580" y="163"/>
                </a:lnTo>
                <a:lnTo>
                  <a:pt x="1586" y="151"/>
                </a:lnTo>
                <a:lnTo>
                  <a:pt x="1586" y="146"/>
                </a:lnTo>
                <a:lnTo>
                  <a:pt x="1591" y="135"/>
                </a:lnTo>
                <a:lnTo>
                  <a:pt x="1591" y="129"/>
                </a:lnTo>
                <a:lnTo>
                  <a:pt x="1597" y="135"/>
                </a:lnTo>
                <a:lnTo>
                  <a:pt x="1597" y="140"/>
                </a:lnTo>
                <a:lnTo>
                  <a:pt x="1603" y="146"/>
                </a:lnTo>
                <a:lnTo>
                  <a:pt x="1603" y="157"/>
                </a:lnTo>
                <a:lnTo>
                  <a:pt x="1603" y="174"/>
                </a:lnTo>
                <a:lnTo>
                  <a:pt x="1608" y="191"/>
                </a:lnTo>
                <a:lnTo>
                  <a:pt x="1608" y="207"/>
                </a:lnTo>
                <a:lnTo>
                  <a:pt x="1614" y="230"/>
                </a:lnTo>
                <a:lnTo>
                  <a:pt x="1614" y="252"/>
                </a:lnTo>
                <a:lnTo>
                  <a:pt x="1614" y="280"/>
                </a:lnTo>
                <a:lnTo>
                  <a:pt x="1619" y="303"/>
                </a:lnTo>
                <a:lnTo>
                  <a:pt x="1619" y="325"/>
                </a:lnTo>
                <a:lnTo>
                  <a:pt x="1625" y="353"/>
                </a:lnTo>
                <a:lnTo>
                  <a:pt x="1625" y="376"/>
                </a:lnTo>
                <a:lnTo>
                  <a:pt x="1625" y="398"/>
                </a:lnTo>
                <a:lnTo>
                  <a:pt x="1631" y="415"/>
                </a:lnTo>
                <a:lnTo>
                  <a:pt x="1631" y="432"/>
                </a:lnTo>
                <a:lnTo>
                  <a:pt x="1636" y="443"/>
                </a:lnTo>
                <a:lnTo>
                  <a:pt x="1636" y="454"/>
                </a:lnTo>
                <a:lnTo>
                  <a:pt x="1642" y="460"/>
                </a:lnTo>
                <a:lnTo>
                  <a:pt x="1642" y="454"/>
                </a:lnTo>
                <a:lnTo>
                  <a:pt x="1647" y="448"/>
                </a:lnTo>
                <a:lnTo>
                  <a:pt x="1647" y="432"/>
                </a:lnTo>
                <a:lnTo>
                  <a:pt x="1647" y="420"/>
                </a:lnTo>
                <a:lnTo>
                  <a:pt x="1653" y="404"/>
                </a:lnTo>
                <a:lnTo>
                  <a:pt x="1653" y="381"/>
                </a:lnTo>
                <a:lnTo>
                  <a:pt x="1659" y="359"/>
                </a:lnTo>
                <a:lnTo>
                  <a:pt x="1659" y="331"/>
                </a:lnTo>
                <a:lnTo>
                  <a:pt x="1659" y="308"/>
                </a:lnTo>
                <a:lnTo>
                  <a:pt x="1664" y="280"/>
                </a:lnTo>
                <a:lnTo>
                  <a:pt x="1664" y="258"/>
                </a:lnTo>
                <a:lnTo>
                  <a:pt x="1670" y="230"/>
                </a:lnTo>
                <a:lnTo>
                  <a:pt x="1670" y="207"/>
                </a:lnTo>
                <a:lnTo>
                  <a:pt x="1670" y="185"/>
                </a:lnTo>
                <a:lnTo>
                  <a:pt x="1675" y="168"/>
                </a:lnTo>
                <a:lnTo>
                  <a:pt x="1675" y="151"/>
                </a:lnTo>
                <a:lnTo>
                  <a:pt x="1681" y="140"/>
                </a:lnTo>
                <a:lnTo>
                  <a:pt x="1681" y="129"/>
                </a:lnTo>
                <a:lnTo>
                  <a:pt x="1687" y="118"/>
                </a:lnTo>
                <a:lnTo>
                  <a:pt x="1692" y="118"/>
                </a:lnTo>
                <a:lnTo>
                  <a:pt x="1692" y="123"/>
                </a:lnTo>
                <a:lnTo>
                  <a:pt x="1698" y="135"/>
                </a:lnTo>
                <a:lnTo>
                  <a:pt x="1698" y="146"/>
                </a:lnTo>
                <a:lnTo>
                  <a:pt x="1698" y="163"/>
                </a:lnTo>
                <a:lnTo>
                  <a:pt x="1703" y="179"/>
                </a:lnTo>
                <a:lnTo>
                  <a:pt x="1703" y="196"/>
                </a:lnTo>
                <a:lnTo>
                  <a:pt x="1709" y="213"/>
                </a:lnTo>
                <a:lnTo>
                  <a:pt x="1709" y="235"/>
                </a:lnTo>
                <a:lnTo>
                  <a:pt x="1709" y="252"/>
                </a:lnTo>
                <a:lnTo>
                  <a:pt x="1715" y="275"/>
                </a:lnTo>
                <a:lnTo>
                  <a:pt x="1715" y="297"/>
                </a:lnTo>
                <a:lnTo>
                  <a:pt x="1720" y="314"/>
                </a:lnTo>
                <a:lnTo>
                  <a:pt x="1720" y="336"/>
                </a:lnTo>
                <a:lnTo>
                  <a:pt x="1720" y="353"/>
                </a:lnTo>
                <a:lnTo>
                  <a:pt x="1726" y="370"/>
                </a:lnTo>
                <a:lnTo>
                  <a:pt x="1726" y="381"/>
                </a:lnTo>
                <a:lnTo>
                  <a:pt x="1731" y="398"/>
                </a:lnTo>
                <a:lnTo>
                  <a:pt x="1731" y="404"/>
                </a:lnTo>
                <a:lnTo>
                  <a:pt x="1731" y="415"/>
                </a:lnTo>
                <a:lnTo>
                  <a:pt x="1737" y="420"/>
                </a:lnTo>
                <a:lnTo>
                  <a:pt x="1743" y="420"/>
                </a:lnTo>
                <a:lnTo>
                  <a:pt x="1743" y="415"/>
                </a:lnTo>
                <a:lnTo>
                  <a:pt x="1748" y="404"/>
                </a:lnTo>
                <a:lnTo>
                  <a:pt x="1748" y="392"/>
                </a:lnTo>
                <a:lnTo>
                  <a:pt x="1754" y="381"/>
                </a:lnTo>
                <a:lnTo>
                  <a:pt x="1754" y="370"/>
                </a:lnTo>
                <a:lnTo>
                  <a:pt x="1754" y="353"/>
                </a:lnTo>
                <a:lnTo>
                  <a:pt x="1759" y="336"/>
                </a:lnTo>
                <a:lnTo>
                  <a:pt x="1759" y="320"/>
                </a:lnTo>
                <a:lnTo>
                  <a:pt x="1765" y="297"/>
                </a:lnTo>
                <a:lnTo>
                  <a:pt x="1765" y="280"/>
                </a:lnTo>
                <a:lnTo>
                  <a:pt x="1765" y="263"/>
                </a:lnTo>
                <a:lnTo>
                  <a:pt x="1771" y="241"/>
                </a:lnTo>
                <a:lnTo>
                  <a:pt x="1771" y="224"/>
                </a:lnTo>
                <a:lnTo>
                  <a:pt x="1776" y="207"/>
                </a:lnTo>
                <a:lnTo>
                  <a:pt x="1776" y="196"/>
                </a:lnTo>
                <a:lnTo>
                  <a:pt x="1782" y="179"/>
                </a:lnTo>
                <a:lnTo>
                  <a:pt x="1782" y="168"/>
                </a:lnTo>
                <a:lnTo>
                  <a:pt x="1782" y="163"/>
                </a:lnTo>
                <a:lnTo>
                  <a:pt x="1787" y="157"/>
                </a:lnTo>
                <a:lnTo>
                  <a:pt x="1787" y="151"/>
                </a:lnTo>
                <a:lnTo>
                  <a:pt x="1793" y="151"/>
                </a:lnTo>
                <a:lnTo>
                  <a:pt x="1793" y="157"/>
                </a:lnTo>
                <a:lnTo>
                  <a:pt x="1799" y="168"/>
                </a:lnTo>
                <a:lnTo>
                  <a:pt x="1799" y="179"/>
                </a:lnTo>
                <a:lnTo>
                  <a:pt x="1804" y="191"/>
                </a:lnTo>
                <a:lnTo>
                  <a:pt x="1804" y="207"/>
                </a:lnTo>
                <a:lnTo>
                  <a:pt x="1804" y="224"/>
                </a:lnTo>
                <a:lnTo>
                  <a:pt x="1810" y="241"/>
                </a:lnTo>
                <a:lnTo>
                  <a:pt x="1810" y="263"/>
                </a:lnTo>
                <a:lnTo>
                  <a:pt x="1815" y="280"/>
                </a:lnTo>
                <a:lnTo>
                  <a:pt x="1815" y="303"/>
                </a:lnTo>
                <a:lnTo>
                  <a:pt x="1815" y="320"/>
                </a:lnTo>
                <a:lnTo>
                  <a:pt x="1821" y="336"/>
                </a:lnTo>
                <a:lnTo>
                  <a:pt x="1821" y="353"/>
                </a:lnTo>
                <a:lnTo>
                  <a:pt x="1827" y="370"/>
                </a:lnTo>
                <a:lnTo>
                  <a:pt x="1827" y="381"/>
                </a:lnTo>
                <a:lnTo>
                  <a:pt x="1827" y="387"/>
                </a:lnTo>
                <a:lnTo>
                  <a:pt x="1832" y="392"/>
                </a:lnTo>
                <a:lnTo>
                  <a:pt x="1832" y="398"/>
                </a:lnTo>
                <a:lnTo>
                  <a:pt x="1838" y="392"/>
                </a:lnTo>
                <a:lnTo>
                  <a:pt x="1838" y="381"/>
                </a:lnTo>
                <a:lnTo>
                  <a:pt x="1843" y="376"/>
                </a:lnTo>
                <a:lnTo>
                  <a:pt x="1843" y="359"/>
                </a:lnTo>
                <a:lnTo>
                  <a:pt x="1849" y="348"/>
                </a:lnTo>
                <a:lnTo>
                  <a:pt x="1849" y="331"/>
                </a:lnTo>
                <a:lnTo>
                  <a:pt x="1849" y="314"/>
                </a:lnTo>
                <a:lnTo>
                  <a:pt x="1855" y="297"/>
                </a:lnTo>
                <a:lnTo>
                  <a:pt x="1855" y="280"/>
                </a:lnTo>
                <a:lnTo>
                  <a:pt x="1860" y="263"/>
                </a:lnTo>
                <a:lnTo>
                  <a:pt x="1860" y="247"/>
                </a:lnTo>
                <a:lnTo>
                  <a:pt x="1866" y="235"/>
                </a:lnTo>
                <a:lnTo>
                  <a:pt x="1866" y="219"/>
                </a:lnTo>
                <a:lnTo>
                  <a:pt x="1866" y="207"/>
                </a:lnTo>
                <a:lnTo>
                  <a:pt x="1871" y="202"/>
                </a:lnTo>
                <a:lnTo>
                  <a:pt x="1871" y="196"/>
                </a:lnTo>
                <a:lnTo>
                  <a:pt x="1877" y="196"/>
                </a:lnTo>
                <a:lnTo>
                  <a:pt x="1877" y="191"/>
                </a:lnTo>
                <a:lnTo>
                  <a:pt x="1877" y="196"/>
                </a:lnTo>
                <a:lnTo>
                  <a:pt x="1883" y="202"/>
                </a:lnTo>
                <a:lnTo>
                  <a:pt x="1883" y="207"/>
                </a:lnTo>
                <a:lnTo>
                  <a:pt x="1888" y="219"/>
                </a:lnTo>
                <a:lnTo>
                  <a:pt x="1888" y="230"/>
                </a:lnTo>
                <a:lnTo>
                  <a:pt x="1888" y="241"/>
                </a:lnTo>
                <a:lnTo>
                  <a:pt x="1894" y="252"/>
                </a:lnTo>
                <a:lnTo>
                  <a:pt x="1894" y="263"/>
                </a:lnTo>
                <a:lnTo>
                  <a:pt x="1899" y="280"/>
                </a:lnTo>
                <a:lnTo>
                  <a:pt x="1899" y="291"/>
                </a:lnTo>
                <a:lnTo>
                  <a:pt x="1899" y="308"/>
                </a:lnTo>
                <a:lnTo>
                  <a:pt x="1905" y="320"/>
                </a:lnTo>
                <a:lnTo>
                  <a:pt x="1905" y="331"/>
                </a:lnTo>
                <a:lnTo>
                  <a:pt x="1911" y="336"/>
                </a:lnTo>
                <a:lnTo>
                  <a:pt x="1911" y="348"/>
                </a:lnTo>
                <a:lnTo>
                  <a:pt x="1911" y="353"/>
                </a:lnTo>
                <a:lnTo>
                  <a:pt x="1916" y="359"/>
                </a:lnTo>
                <a:lnTo>
                  <a:pt x="1922" y="359"/>
                </a:lnTo>
                <a:lnTo>
                  <a:pt x="1927" y="353"/>
                </a:lnTo>
                <a:lnTo>
                  <a:pt x="1927" y="348"/>
                </a:lnTo>
                <a:lnTo>
                  <a:pt x="1933" y="336"/>
                </a:lnTo>
                <a:lnTo>
                  <a:pt x="1933" y="331"/>
                </a:lnTo>
                <a:lnTo>
                  <a:pt x="1933" y="320"/>
                </a:lnTo>
                <a:lnTo>
                  <a:pt x="1939" y="308"/>
                </a:lnTo>
                <a:lnTo>
                  <a:pt x="1939" y="297"/>
                </a:lnTo>
                <a:lnTo>
                  <a:pt x="1944" y="286"/>
                </a:lnTo>
                <a:lnTo>
                  <a:pt x="1944" y="269"/>
                </a:lnTo>
                <a:lnTo>
                  <a:pt x="1944" y="258"/>
                </a:lnTo>
                <a:lnTo>
                  <a:pt x="1950" y="247"/>
                </a:lnTo>
                <a:lnTo>
                  <a:pt x="1950" y="235"/>
                </a:lnTo>
                <a:lnTo>
                  <a:pt x="1956" y="224"/>
                </a:lnTo>
                <a:lnTo>
                  <a:pt x="1956" y="213"/>
                </a:lnTo>
                <a:lnTo>
                  <a:pt x="1961" y="202"/>
                </a:lnTo>
                <a:lnTo>
                  <a:pt x="1961" y="191"/>
                </a:lnTo>
                <a:lnTo>
                  <a:pt x="1961" y="185"/>
                </a:lnTo>
                <a:lnTo>
                  <a:pt x="1967" y="179"/>
                </a:lnTo>
                <a:lnTo>
                  <a:pt x="1967" y="174"/>
                </a:lnTo>
                <a:lnTo>
                  <a:pt x="1972" y="174"/>
                </a:lnTo>
                <a:lnTo>
                  <a:pt x="1978" y="179"/>
                </a:lnTo>
                <a:lnTo>
                  <a:pt x="1978" y="185"/>
                </a:lnTo>
                <a:lnTo>
                  <a:pt x="1984" y="196"/>
                </a:lnTo>
                <a:lnTo>
                  <a:pt x="1984" y="202"/>
                </a:lnTo>
                <a:lnTo>
                  <a:pt x="1984" y="219"/>
                </a:lnTo>
                <a:lnTo>
                  <a:pt x="1989" y="230"/>
                </a:lnTo>
                <a:lnTo>
                  <a:pt x="1989" y="247"/>
                </a:lnTo>
                <a:lnTo>
                  <a:pt x="1995" y="269"/>
                </a:lnTo>
                <a:lnTo>
                  <a:pt x="1995" y="286"/>
                </a:lnTo>
                <a:lnTo>
                  <a:pt x="1995" y="308"/>
                </a:lnTo>
                <a:lnTo>
                  <a:pt x="2000" y="325"/>
                </a:lnTo>
                <a:lnTo>
                  <a:pt x="2000" y="348"/>
                </a:lnTo>
                <a:lnTo>
                  <a:pt x="2006" y="364"/>
                </a:lnTo>
                <a:lnTo>
                  <a:pt x="2006" y="381"/>
                </a:lnTo>
                <a:lnTo>
                  <a:pt x="2006" y="398"/>
                </a:lnTo>
                <a:lnTo>
                  <a:pt x="2012" y="415"/>
                </a:lnTo>
                <a:lnTo>
                  <a:pt x="2012" y="426"/>
                </a:lnTo>
                <a:lnTo>
                  <a:pt x="2017" y="437"/>
                </a:lnTo>
                <a:lnTo>
                  <a:pt x="2017" y="443"/>
                </a:lnTo>
                <a:lnTo>
                  <a:pt x="2023" y="443"/>
                </a:lnTo>
                <a:lnTo>
                  <a:pt x="2023" y="432"/>
                </a:lnTo>
                <a:lnTo>
                  <a:pt x="2028" y="426"/>
                </a:lnTo>
                <a:lnTo>
                  <a:pt x="2028" y="409"/>
                </a:lnTo>
                <a:lnTo>
                  <a:pt x="2028" y="392"/>
                </a:lnTo>
                <a:lnTo>
                  <a:pt x="2034" y="370"/>
                </a:lnTo>
                <a:lnTo>
                  <a:pt x="2034" y="348"/>
                </a:lnTo>
                <a:lnTo>
                  <a:pt x="2040" y="325"/>
                </a:lnTo>
                <a:lnTo>
                  <a:pt x="2040" y="297"/>
                </a:lnTo>
                <a:lnTo>
                  <a:pt x="2045" y="269"/>
                </a:lnTo>
                <a:lnTo>
                  <a:pt x="2045" y="241"/>
                </a:lnTo>
                <a:lnTo>
                  <a:pt x="2045" y="213"/>
                </a:lnTo>
                <a:lnTo>
                  <a:pt x="2051" y="191"/>
                </a:lnTo>
                <a:lnTo>
                  <a:pt x="2051" y="163"/>
                </a:lnTo>
                <a:lnTo>
                  <a:pt x="2056" y="146"/>
                </a:lnTo>
                <a:lnTo>
                  <a:pt x="2056" y="123"/>
                </a:lnTo>
                <a:lnTo>
                  <a:pt x="2056" y="112"/>
                </a:lnTo>
                <a:lnTo>
                  <a:pt x="2062" y="101"/>
                </a:lnTo>
                <a:lnTo>
                  <a:pt x="2062" y="90"/>
                </a:lnTo>
                <a:lnTo>
                  <a:pt x="2068" y="90"/>
                </a:lnTo>
                <a:lnTo>
                  <a:pt x="2068" y="95"/>
                </a:lnTo>
                <a:lnTo>
                  <a:pt x="2073" y="107"/>
                </a:lnTo>
                <a:lnTo>
                  <a:pt x="2073" y="118"/>
                </a:lnTo>
                <a:lnTo>
                  <a:pt x="2079" y="135"/>
                </a:lnTo>
                <a:lnTo>
                  <a:pt x="2079" y="157"/>
                </a:lnTo>
                <a:lnTo>
                  <a:pt x="2079" y="179"/>
                </a:lnTo>
                <a:lnTo>
                  <a:pt x="2084" y="207"/>
                </a:lnTo>
                <a:lnTo>
                  <a:pt x="2084" y="230"/>
                </a:lnTo>
                <a:lnTo>
                  <a:pt x="2090" y="258"/>
                </a:lnTo>
                <a:lnTo>
                  <a:pt x="2090" y="286"/>
                </a:lnTo>
                <a:lnTo>
                  <a:pt x="2090" y="314"/>
                </a:lnTo>
                <a:lnTo>
                  <a:pt x="2096" y="342"/>
                </a:lnTo>
                <a:lnTo>
                  <a:pt x="2096" y="364"/>
                </a:lnTo>
                <a:lnTo>
                  <a:pt x="2101" y="387"/>
                </a:lnTo>
                <a:lnTo>
                  <a:pt x="2101" y="409"/>
                </a:lnTo>
                <a:lnTo>
                  <a:pt x="2101" y="426"/>
                </a:lnTo>
                <a:lnTo>
                  <a:pt x="2107" y="437"/>
                </a:lnTo>
                <a:lnTo>
                  <a:pt x="2107" y="448"/>
                </a:lnTo>
                <a:lnTo>
                  <a:pt x="2112" y="454"/>
                </a:lnTo>
                <a:lnTo>
                  <a:pt x="2118" y="448"/>
                </a:lnTo>
                <a:lnTo>
                  <a:pt x="2118" y="437"/>
                </a:lnTo>
                <a:lnTo>
                  <a:pt x="2124" y="426"/>
                </a:lnTo>
                <a:lnTo>
                  <a:pt x="2124" y="409"/>
                </a:lnTo>
                <a:lnTo>
                  <a:pt x="2124" y="392"/>
                </a:lnTo>
                <a:lnTo>
                  <a:pt x="2129" y="376"/>
                </a:lnTo>
                <a:lnTo>
                  <a:pt x="2129" y="353"/>
                </a:lnTo>
                <a:lnTo>
                  <a:pt x="2135" y="336"/>
                </a:lnTo>
                <a:lnTo>
                  <a:pt x="2135" y="314"/>
                </a:lnTo>
                <a:lnTo>
                  <a:pt x="2140" y="291"/>
                </a:lnTo>
                <a:lnTo>
                  <a:pt x="2140" y="269"/>
                </a:lnTo>
                <a:lnTo>
                  <a:pt x="2140" y="247"/>
                </a:lnTo>
                <a:lnTo>
                  <a:pt x="2146" y="230"/>
                </a:lnTo>
                <a:lnTo>
                  <a:pt x="2146" y="207"/>
                </a:lnTo>
                <a:lnTo>
                  <a:pt x="2152" y="191"/>
                </a:lnTo>
                <a:lnTo>
                  <a:pt x="2152" y="174"/>
                </a:lnTo>
                <a:lnTo>
                  <a:pt x="2152" y="163"/>
                </a:lnTo>
                <a:lnTo>
                  <a:pt x="2157" y="151"/>
                </a:lnTo>
                <a:lnTo>
                  <a:pt x="2157" y="140"/>
                </a:lnTo>
                <a:lnTo>
                  <a:pt x="2163" y="135"/>
                </a:lnTo>
                <a:lnTo>
                  <a:pt x="2163" y="129"/>
                </a:lnTo>
                <a:lnTo>
                  <a:pt x="2168" y="129"/>
                </a:lnTo>
                <a:lnTo>
                  <a:pt x="2168" y="135"/>
                </a:lnTo>
                <a:lnTo>
                  <a:pt x="2174" y="140"/>
                </a:lnTo>
                <a:lnTo>
                  <a:pt x="2174" y="146"/>
                </a:lnTo>
                <a:lnTo>
                  <a:pt x="2174" y="157"/>
                </a:lnTo>
                <a:lnTo>
                  <a:pt x="2180" y="168"/>
                </a:lnTo>
                <a:lnTo>
                  <a:pt x="2180" y="185"/>
                </a:lnTo>
                <a:lnTo>
                  <a:pt x="2185" y="202"/>
                </a:lnTo>
                <a:lnTo>
                  <a:pt x="2185" y="219"/>
                </a:lnTo>
                <a:lnTo>
                  <a:pt x="2185" y="241"/>
                </a:lnTo>
                <a:lnTo>
                  <a:pt x="2191" y="263"/>
                </a:lnTo>
                <a:lnTo>
                  <a:pt x="2191" y="286"/>
                </a:lnTo>
                <a:lnTo>
                  <a:pt x="2196" y="303"/>
                </a:lnTo>
                <a:lnTo>
                  <a:pt x="2196" y="325"/>
                </a:lnTo>
                <a:lnTo>
                  <a:pt x="2196" y="348"/>
                </a:lnTo>
                <a:lnTo>
                  <a:pt x="2202" y="364"/>
                </a:lnTo>
                <a:lnTo>
                  <a:pt x="2202" y="381"/>
                </a:lnTo>
                <a:lnTo>
                  <a:pt x="2208" y="398"/>
                </a:lnTo>
                <a:lnTo>
                  <a:pt x="2208" y="409"/>
                </a:lnTo>
                <a:lnTo>
                  <a:pt x="2208" y="420"/>
                </a:lnTo>
                <a:lnTo>
                  <a:pt x="2213" y="420"/>
                </a:lnTo>
                <a:lnTo>
                  <a:pt x="2213" y="426"/>
                </a:lnTo>
                <a:lnTo>
                  <a:pt x="2219" y="420"/>
                </a:lnTo>
                <a:lnTo>
                  <a:pt x="2219" y="415"/>
                </a:lnTo>
                <a:lnTo>
                  <a:pt x="2219" y="409"/>
                </a:lnTo>
                <a:lnTo>
                  <a:pt x="2224" y="392"/>
                </a:lnTo>
                <a:lnTo>
                  <a:pt x="2224" y="376"/>
                </a:lnTo>
                <a:lnTo>
                  <a:pt x="2230" y="359"/>
                </a:lnTo>
                <a:lnTo>
                  <a:pt x="2230" y="336"/>
                </a:lnTo>
                <a:lnTo>
                  <a:pt x="2236" y="314"/>
                </a:lnTo>
                <a:lnTo>
                  <a:pt x="2236" y="291"/>
                </a:lnTo>
                <a:lnTo>
                  <a:pt x="2236" y="269"/>
                </a:lnTo>
                <a:lnTo>
                  <a:pt x="2241" y="241"/>
                </a:lnTo>
                <a:lnTo>
                  <a:pt x="2241" y="219"/>
                </a:lnTo>
                <a:lnTo>
                  <a:pt x="2247" y="196"/>
                </a:lnTo>
                <a:lnTo>
                  <a:pt x="2247" y="179"/>
                </a:lnTo>
                <a:lnTo>
                  <a:pt x="2247" y="163"/>
                </a:lnTo>
                <a:lnTo>
                  <a:pt x="2252" y="146"/>
                </a:lnTo>
                <a:lnTo>
                  <a:pt x="2252" y="140"/>
                </a:lnTo>
                <a:lnTo>
                  <a:pt x="2258" y="129"/>
                </a:lnTo>
                <a:lnTo>
                  <a:pt x="2264" y="135"/>
                </a:lnTo>
                <a:lnTo>
                  <a:pt x="2264" y="146"/>
                </a:lnTo>
                <a:lnTo>
                  <a:pt x="2269" y="157"/>
                </a:lnTo>
                <a:lnTo>
                  <a:pt x="2269" y="174"/>
                </a:lnTo>
                <a:lnTo>
                  <a:pt x="2269" y="196"/>
                </a:lnTo>
              </a:path>
            </a:pathLst>
          </a:custGeom>
          <a:noFill/>
          <a:ln w="17463">
            <a:solidFill>
              <a:srgbClr val="4C4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772" name="Rectangle 284"/>
          <p:cNvSpPr>
            <a:spLocks noChangeArrowheads="1"/>
          </p:cNvSpPr>
          <p:nvPr/>
        </p:nvSpPr>
        <p:spPr bwMode="auto">
          <a:xfrm>
            <a:off x="5545138" y="6019800"/>
            <a:ext cx="63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</a:t>
            </a:r>
            <a:endParaRPr lang="fr-FR" sz="1000" baseline="30000"/>
          </a:p>
        </p:txBody>
      </p:sp>
      <p:sp>
        <p:nvSpPr>
          <p:cNvPr id="63773" name="Rectangle 285"/>
          <p:cNvSpPr>
            <a:spLocks noChangeArrowheads="1"/>
          </p:cNvSpPr>
          <p:nvPr/>
        </p:nvSpPr>
        <p:spPr bwMode="auto">
          <a:xfrm>
            <a:off x="6105525" y="601980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200</a:t>
            </a:r>
            <a:endParaRPr lang="fr-FR" sz="1000" baseline="30000"/>
          </a:p>
        </p:txBody>
      </p:sp>
      <p:sp>
        <p:nvSpPr>
          <p:cNvPr id="63774" name="Rectangle 286"/>
          <p:cNvSpPr>
            <a:spLocks noChangeArrowheads="1"/>
          </p:cNvSpPr>
          <p:nvPr/>
        </p:nvSpPr>
        <p:spPr bwMode="auto">
          <a:xfrm>
            <a:off x="6719888" y="601980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400</a:t>
            </a:r>
            <a:endParaRPr lang="fr-FR" sz="1000" baseline="30000"/>
          </a:p>
        </p:txBody>
      </p:sp>
      <p:sp>
        <p:nvSpPr>
          <p:cNvPr id="63775" name="Rectangle 287"/>
          <p:cNvSpPr>
            <a:spLocks noChangeArrowheads="1"/>
          </p:cNvSpPr>
          <p:nvPr/>
        </p:nvSpPr>
        <p:spPr bwMode="auto">
          <a:xfrm>
            <a:off x="7335838" y="601980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600</a:t>
            </a:r>
            <a:endParaRPr lang="fr-FR" sz="1000" baseline="30000"/>
          </a:p>
        </p:txBody>
      </p:sp>
      <p:sp>
        <p:nvSpPr>
          <p:cNvPr id="63776" name="Rectangle 288"/>
          <p:cNvSpPr>
            <a:spLocks noChangeArrowheads="1"/>
          </p:cNvSpPr>
          <p:nvPr/>
        </p:nvSpPr>
        <p:spPr bwMode="auto">
          <a:xfrm>
            <a:off x="7950200" y="601980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800</a:t>
            </a:r>
            <a:endParaRPr lang="fr-FR" sz="1000" baseline="30000"/>
          </a:p>
        </p:txBody>
      </p:sp>
      <p:sp>
        <p:nvSpPr>
          <p:cNvPr id="63777" name="Rectangle 289"/>
          <p:cNvSpPr>
            <a:spLocks noChangeArrowheads="1"/>
          </p:cNvSpPr>
          <p:nvPr/>
        </p:nvSpPr>
        <p:spPr bwMode="auto">
          <a:xfrm>
            <a:off x="8540750" y="6019800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1000</a:t>
            </a:r>
            <a:endParaRPr lang="fr-FR" sz="1000" baseline="30000"/>
          </a:p>
        </p:txBody>
      </p:sp>
      <p:sp>
        <p:nvSpPr>
          <p:cNvPr id="63778" name="Rectangle 290"/>
          <p:cNvSpPr>
            <a:spLocks noChangeArrowheads="1"/>
          </p:cNvSpPr>
          <p:nvPr/>
        </p:nvSpPr>
        <p:spPr bwMode="auto">
          <a:xfrm>
            <a:off x="5326063" y="58912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410</a:t>
            </a:r>
            <a:endParaRPr lang="fr-FR" sz="1000" baseline="30000"/>
          </a:p>
        </p:txBody>
      </p:sp>
      <p:sp>
        <p:nvSpPr>
          <p:cNvPr id="63779" name="Rectangle 291"/>
          <p:cNvSpPr>
            <a:spLocks noChangeArrowheads="1"/>
          </p:cNvSpPr>
          <p:nvPr/>
        </p:nvSpPr>
        <p:spPr bwMode="auto">
          <a:xfrm>
            <a:off x="5326063" y="565626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415</a:t>
            </a:r>
            <a:endParaRPr lang="fr-FR" sz="1000" baseline="30000"/>
          </a:p>
        </p:txBody>
      </p:sp>
      <p:sp>
        <p:nvSpPr>
          <p:cNvPr id="63780" name="Rectangle 292"/>
          <p:cNvSpPr>
            <a:spLocks noChangeArrowheads="1"/>
          </p:cNvSpPr>
          <p:nvPr/>
        </p:nvSpPr>
        <p:spPr bwMode="auto">
          <a:xfrm>
            <a:off x="5326063" y="54213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420</a:t>
            </a:r>
            <a:endParaRPr lang="fr-FR" sz="1000" baseline="30000"/>
          </a:p>
        </p:txBody>
      </p:sp>
      <p:sp>
        <p:nvSpPr>
          <p:cNvPr id="63781" name="Rectangle 293"/>
          <p:cNvSpPr>
            <a:spLocks noChangeArrowheads="1"/>
          </p:cNvSpPr>
          <p:nvPr/>
        </p:nvSpPr>
        <p:spPr bwMode="auto">
          <a:xfrm>
            <a:off x="8721725" y="51784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165</a:t>
            </a:r>
            <a:endParaRPr lang="fr-FR" sz="1000" baseline="30000"/>
          </a:p>
        </p:txBody>
      </p:sp>
      <p:sp>
        <p:nvSpPr>
          <p:cNvPr id="63782" name="Rectangle 294"/>
          <p:cNvSpPr>
            <a:spLocks noChangeArrowheads="1"/>
          </p:cNvSpPr>
          <p:nvPr/>
        </p:nvSpPr>
        <p:spPr bwMode="auto">
          <a:xfrm>
            <a:off x="8721725" y="494347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170</a:t>
            </a:r>
            <a:endParaRPr lang="fr-FR" sz="1000" baseline="30000"/>
          </a:p>
        </p:txBody>
      </p:sp>
      <p:sp>
        <p:nvSpPr>
          <p:cNvPr id="63783" name="Rectangle 295"/>
          <p:cNvSpPr>
            <a:spLocks noChangeArrowheads="1"/>
          </p:cNvSpPr>
          <p:nvPr/>
        </p:nvSpPr>
        <p:spPr bwMode="auto">
          <a:xfrm>
            <a:off x="8721725" y="47085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175</a:t>
            </a:r>
            <a:endParaRPr lang="fr-FR" sz="1000" baseline="30000"/>
          </a:p>
        </p:txBody>
      </p:sp>
      <p:sp>
        <p:nvSpPr>
          <p:cNvPr id="63784" name="Rectangle 296"/>
          <p:cNvSpPr>
            <a:spLocks noChangeArrowheads="1"/>
          </p:cNvSpPr>
          <p:nvPr/>
        </p:nvSpPr>
        <p:spPr bwMode="auto">
          <a:xfrm>
            <a:off x="8721725" y="4471988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180</a:t>
            </a:r>
            <a:endParaRPr lang="fr-FR" sz="1000" baseline="30000"/>
          </a:p>
        </p:txBody>
      </p:sp>
      <p:sp>
        <p:nvSpPr>
          <p:cNvPr id="63785" name="Rectangle 297"/>
          <p:cNvSpPr>
            <a:spLocks noChangeArrowheads="1"/>
          </p:cNvSpPr>
          <p:nvPr/>
        </p:nvSpPr>
        <p:spPr bwMode="auto">
          <a:xfrm>
            <a:off x="5638800" y="3886200"/>
            <a:ext cx="2876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Times" charset="0"/>
              </a:rPr>
              <a:t>Local annual mean insolation</a:t>
            </a:r>
            <a:endParaRPr lang="fr-FR" sz="1800" baseline="30000">
              <a:latin typeface="Times" charset="0"/>
            </a:endParaRPr>
          </a:p>
        </p:txBody>
      </p:sp>
      <p:sp>
        <p:nvSpPr>
          <p:cNvPr id="63786" name="Rectangle 298"/>
          <p:cNvSpPr>
            <a:spLocks noChangeArrowheads="1"/>
          </p:cNvSpPr>
          <p:nvPr/>
        </p:nvSpPr>
        <p:spPr bwMode="auto">
          <a:xfrm>
            <a:off x="7523163" y="4351338"/>
            <a:ext cx="373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Times" charset="0"/>
              </a:rPr>
              <a:t>Pole</a:t>
            </a:r>
            <a:endParaRPr lang="fr-FR" sz="1600" baseline="30000"/>
          </a:p>
        </p:txBody>
      </p:sp>
      <p:sp>
        <p:nvSpPr>
          <p:cNvPr id="63787" name="Rectangle 299"/>
          <p:cNvSpPr>
            <a:spLocks noChangeArrowheads="1"/>
          </p:cNvSpPr>
          <p:nvPr/>
        </p:nvSpPr>
        <p:spPr bwMode="auto">
          <a:xfrm>
            <a:off x="7318375" y="5678488"/>
            <a:ext cx="722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600" b="1">
                <a:solidFill>
                  <a:srgbClr val="000000"/>
                </a:solidFill>
                <a:latin typeface="Times" charset="0"/>
              </a:rPr>
              <a:t>Equator</a:t>
            </a:r>
            <a:endParaRPr lang="fr-FR" sz="1600" baseline="30000"/>
          </a:p>
        </p:txBody>
      </p:sp>
      <p:sp>
        <p:nvSpPr>
          <p:cNvPr id="63788" name="Rectangle 300"/>
          <p:cNvSpPr>
            <a:spLocks noChangeArrowheads="1"/>
          </p:cNvSpPr>
          <p:nvPr/>
        </p:nvSpPr>
        <p:spPr bwMode="auto">
          <a:xfrm>
            <a:off x="5257800" y="5257800"/>
            <a:ext cx="298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Times" charset="0"/>
              </a:rPr>
              <a:t>W/m</a:t>
            </a:r>
            <a:r>
              <a:rPr lang="en-US" sz="1000" baseline="30000">
                <a:solidFill>
                  <a:srgbClr val="000000"/>
                </a:solidFill>
                <a:latin typeface="Times" charset="0"/>
              </a:rPr>
              <a:t>2</a:t>
            </a:r>
            <a:endParaRPr lang="fr-FR" sz="1000" baseline="30000"/>
          </a:p>
        </p:txBody>
      </p:sp>
      <p:sp>
        <p:nvSpPr>
          <p:cNvPr id="63789" name="Rectangle 301"/>
          <p:cNvSpPr>
            <a:spLocks noChangeArrowheads="1"/>
          </p:cNvSpPr>
          <p:nvPr/>
        </p:nvSpPr>
        <p:spPr bwMode="auto">
          <a:xfrm>
            <a:off x="8610600" y="4267200"/>
            <a:ext cx="298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Times" charset="0"/>
              </a:rPr>
              <a:t>W/m</a:t>
            </a:r>
            <a:r>
              <a:rPr lang="en-US" sz="1000" baseline="30000">
                <a:solidFill>
                  <a:srgbClr val="000000"/>
                </a:solidFill>
                <a:latin typeface="Times" charset="0"/>
              </a:rPr>
              <a:t>2</a:t>
            </a:r>
            <a:endParaRPr lang="fr-FR" sz="1000" baseline="30000"/>
          </a:p>
        </p:txBody>
      </p:sp>
      <p:sp>
        <p:nvSpPr>
          <p:cNvPr id="63790" name="Rectangle 302"/>
          <p:cNvSpPr>
            <a:spLocks noChangeArrowheads="1"/>
          </p:cNvSpPr>
          <p:nvPr/>
        </p:nvSpPr>
        <p:spPr bwMode="auto">
          <a:xfrm>
            <a:off x="6781800" y="6226175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charset="0"/>
              </a:rPr>
              <a:t>Age (ka BP)</a:t>
            </a:r>
            <a:endParaRPr lang="fr-FR" sz="1400"/>
          </a:p>
        </p:txBody>
      </p:sp>
      <p:sp>
        <p:nvSpPr>
          <p:cNvPr id="63791" name="Line 303"/>
          <p:cNvSpPr>
            <a:spLocks noChangeShapeType="1"/>
          </p:cNvSpPr>
          <p:nvPr/>
        </p:nvSpPr>
        <p:spPr bwMode="auto">
          <a:xfrm>
            <a:off x="6553200" y="620395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792" name="Rectangle 304"/>
          <p:cNvSpPr>
            <a:spLocks noChangeArrowheads="1"/>
          </p:cNvSpPr>
          <p:nvPr/>
        </p:nvSpPr>
        <p:spPr bwMode="auto">
          <a:xfrm>
            <a:off x="2895600" y="6216650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charset="0"/>
              </a:rPr>
              <a:t>Age (ka BP)</a:t>
            </a:r>
            <a:endParaRPr lang="fr-FR" sz="1400"/>
          </a:p>
        </p:txBody>
      </p:sp>
      <p:sp>
        <p:nvSpPr>
          <p:cNvPr id="63793" name="Line 305"/>
          <p:cNvSpPr>
            <a:spLocks noChangeShapeType="1"/>
          </p:cNvSpPr>
          <p:nvPr/>
        </p:nvSpPr>
        <p:spPr bwMode="auto">
          <a:xfrm>
            <a:off x="2590800" y="6194425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794" name="Rectangle 306"/>
          <p:cNvSpPr>
            <a:spLocks noChangeArrowheads="1"/>
          </p:cNvSpPr>
          <p:nvPr/>
        </p:nvSpPr>
        <p:spPr bwMode="auto">
          <a:xfrm>
            <a:off x="3124200" y="2971800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charset="0"/>
              </a:rPr>
              <a:t>Age (ka BP)</a:t>
            </a:r>
            <a:endParaRPr lang="fr-FR" sz="1400"/>
          </a:p>
        </p:txBody>
      </p:sp>
      <p:sp>
        <p:nvSpPr>
          <p:cNvPr id="63795" name="Line 307"/>
          <p:cNvSpPr>
            <a:spLocks noChangeShapeType="1"/>
          </p:cNvSpPr>
          <p:nvPr/>
        </p:nvSpPr>
        <p:spPr bwMode="auto">
          <a:xfrm>
            <a:off x="2819400" y="2949575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796" name="Rectangle 308"/>
          <p:cNvSpPr>
            <a:spLocks noChangeArrowheads="1"/>
          </p:cNvSpPr>
          <p:nvPr/>
        </p:nvSpPr>
        <p:spPr bwMode="auto">
          <a:xfrm>
            <a:off x="6781800" y="3008313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charset="0"/>
              </a:rPr>
              <a:t>Age (ka BP)</a:t>
            </a:r>
            <a:endParaRPr lang="fr-FR" sz="1400"/>
          </a:p>
        </p:txBody>
      </p:sp>
      <p:sp>
        <p:nvSpPr>
          <p:cNvPr id="63797" name="Line 309"/>
          <p:cNvSpPr>
            <a:spLocks noChangeShapeType="1"/>
          </p:cNvSpPr>
          <p:nvPr/>
        </p:nvSpPr>
        <p:spPr bwMode="auto">
          <a:xfrm>
            <a:off x="6477000" y="2986088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454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1371600" y="5791200"/>
            <a:ext cx="664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/>
              <a:t>Trópico de Cáncer en México - Carretera 83 (Vía Corta) Zaragoza-Victoria, Km 27</a:t>
            </a:r>
          </a:p>
        </p:txBody>
      </p:sp>
    </p:spTree>
    <p:extLst>
      <p:ext uri="{BB962C8B-B14F-4D97-AF65-F5344CB8AC3E}">
        <p14:creationId xmlns:p14="http://schemas.microsoft.com/office/powerpoint/2010/main" val="3818158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7086600" y="1500188"/>
            <a:ext cx="1063625" cy="536575"/>
            <a:chOff x="3982" y="679"/>
            <a:chExt cx="670" cy="338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>
              <a:off x="4114" y="704"/>
              <a:ext cx="487" cy="29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516" name="Rectangle 4"/>
            <p:cNvSpPr>
              <a:spLocks noChangeArrowheads="1"/>
            </p:cNvSpPr>
            <p:nvPr/>
          </p:nvSpPr>
          <p:spPr bwMode="auto">
            <a:xfrm>
              <a:off x="3982" y="679"/>
              <a:ext cx="670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17" name="Rectangle 5"/>
            <p:cNvSpPr>
              <a:spLocks noChangeArrowheads="1"/>
            </p:cNvSpPr>
            <p:nvPr/>
          </p:nvSpPr>
          <p:spPr bwMode="auto">
            <a:xfrm>
              <a:off x="4044" y="850"/>
              <a:ext cx="288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4518" name="Group 6"/>
          <p:cNvGrpSpPr>
            <a:grpSpLocks/>
          </p:cNvGrpSpPr>
          <p:nvPr/>
        </p:nvGrpSpPr>
        <p:grpSpPr bwMode="auto">
          <a:xfrm>
            <a:off x="3128963" y="3286125"/>
            <a:ext cx="546100" cy="896938"/>
            <a:chOff x="403" y="2971"/>
            <a:chExt cx="344" cy="565"/>
          </a:xfrm>
        </p:grpSpPr>
        <p:sp>
          <p:nvSpPr>
            <p:cNvPr id="64519" name="Line 7"/>
            <p:cNvSpPr>
              <a:spLocks noChangeShapeType="1"/>
            </p:cNvSpPr>
            <p:nvPr/>
          </p:nvSpPr>
          <p:spPr bwMode="auto">
            <a:xfrm flipV="1">
              <a:off x="472" y="3065"/>
              <a:ext cx="229" cy="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0" name="Line 8"/>
            <p:cNvSpPr>
              <a:spLocks noChangeShapeType="1"/>
            </p:cNvSpPr>
            <p:nvPr/>
          </p:nvSpPr>
          <p:spPr bwMode="auto">
            <a:xfrm flipV="1">
              <a:off x="472" y="3404"/>
              <a:ext cx="61" cy="1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4521" name="Group 9"/>
            <p:cNvGrpSpPr>
              <a:grpSpLocks/>
            </p:cNvGrpSpPr>
            <p:nvPr/>
          </p:nvGrpSpPr>
          <p:grpSpPr bwMode="auto">
            <a:xfrm>
              <a:off x="407" y="3159"/>
              <a:ext cx="335" cy="335"/>
              <a:chOff x="407" y="3159"/>
              <a:chExt cx="335" cy="335"/>
            </a:xfrm>
          </p:grpSpPr>
          <p:sp>
            <p:nvSpPr>
              <p:cNvPr id="64522" name="Oval 10"/>
              <p:cNvSpPr>
                <a:spLocks noChangeArrowheads="1"/>
              </p:cNvSpPr>
              <p:nvPr/>
            </p:nvSpPr>
            <p:spPr bwMode="auto">
              <a:xfrm>
                <a:off x="407" y="3159"/>
                <a:ext cx="335" cy="335"/>
              </a:xfrm>
              <a:prstGeom prst="ellipse">
                <a:avLst/>
              </a:pr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4523" name="Group 11"/>
              <p:cNvGrpSpPr>
                <a:grpSpLocks/>
              </p:cNvGrpSpPr>
              <p:nvPr/>
            </p:nvGrpSpPr>
            <p:grpSpPr bwMode="auto">
              <a:xfrm>
                <a:off x="407" y="3160"/>
                <a:ext cx="168" cy="334"/>
                <a:chOff x="407" y="3160"/>
                <a:chExt cx="168" cy="334"/>
              </a:xfrm>
            </p:grpSpPr>
            <p:sp>
              <p:nvSpPr>
                <p:cNvPr id="64524" name="Arc 12"/>
                <p:cNvSpPr>
                  <a:spLocks/>
                </p:cNvSpPr>
                <p:nvPr/>
              </p:nvSpPr>
              <p:spPr bwMode="auto">
                <a:xfrm>
                  <a:off x="408" y="3160"/>
                  <a:ext cx="167" cy="167"/>
                </a:xfrm>
                <a:custGeom>
                  <a:avLst/>
                  <a:gdLst>
                    <a:gd name="G0" fmla="+- 21599 0 0"/>
                    <a:gd name="G1" fmla="+- 21599 0 0"/>
                    <a:gd name="G2" fmla="+- 21600 0 0"/>
                    <a:gd name="T0" fmla="*/ 0 w 21599"/>
                    <a:gd name="T1" fmla="*/ 21471 h 21599"/>
                    <a:gd name="T2" fmla="*/ 21471 w 21599"/>
                    <a:gd name="T3" fmla="*/ 0 h 21599"/>
                    <a:gd name="T4" fmla="*/ 21599 w 21599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99" h="21599" fill="none" extrusionOk="0">
                      <a:moveTo>
                        <a:pt x="-1" y="21470"/>
                      </a:moveTo>
                      <a:cubicBezTo>
                        <a:pt x="69" y="9641"/>
                        <a:pt x="9641" y="69"/>
                        <a:pt x="21470" y="-1"/>
                      </a:cubicBezTo>
                    </a:path>
                    <a:path w="21599" h="21599" stroke="0" extrusionOk="0">
                      <a:moveTo>
                        <a:pt x="-1" y="21470"/>
                      </a:moveTo>
                      <a:cubicBezTo>
                        <a:pt x="69" y="9641"/>
                        <a:pt x="9641" y="69"/>
                        <a:pt x="21470" y="-1"/>
                      </a:cubicBezTo>
                      <a:lnTo>
                        <a:pt x="21599" y="21599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525" name="Arc 13"/>
                <p:cNvSpPr>
                  <a:spLocks/>
                </p:cNvSpPr>
                <p:nvPr/>
              </p:nvSpPr>
              <p:spPr bwMode="auto">
                <a:xfrm>
                  <a:off x="407" y="3326"/>
                  <a:ext cx="168" cy="168"/>
                </a:xfrm>
                <a:custGeom>
                  <a:avLst/>
                  <a:gdLst>
                    <a:gd name="G0" fmla="+- 21600 0 0"/>
                    <a:gd name="G1" fmla="+- 128 0 0"/>
                    <a:gd name="G2" fmla="+- 21600 0 0"/>
                    <a:gd name="T0" fmla="*/ 21470 w 21600"/>
                    <a:gd name="T1" fmla="*/ 21727 h 21727"/>
                    <a:gd name="T2" fmla="*/ 1 w 21600"/>
                    <a:gd name="T3" fmla="*/ 0 h 21727"/>
                    <a:gd name="T4" fmla="*/ 21600 w 21600"/>
                    <a:gd name="T5" fmla="*/ 128 h 2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27" fill="none" extrusionOk="0">
                      <a:moveTo>
                        <a:pt x="21469" y="21727"/>
                      </a:moveTo>
                      <a:cubicBezTo>
                        <a:pt x="9591" y="21656"/>
                        <a:pt x="0" y="12006"/>
                        <a:pt x="0" y="128"/>
                      </a:cubicBezTo>
                      <a:cubicBezTo>
                        <a:pt x="0" y="85"/>
                        <a:pt x="0" y="42"/>
                        <a:pt x="0" y="-1"/>
                      </a:cubicBezTo>
                    </a:path>
                    <a:path w="21600" h="21727" stroke="0" extrusionOk="0">
                      <a:moveTo>
                        <a:pt x="21469" y="21727"/>
                      </a:moveTo>
                      <a:cubicBezTo>
                        <a:pt x="9591" y="21656"/>
                        <a:pt x="0" y="12006"/>
                        <a:pt x="0" y="128"/>
                      </a:cubicBezTo>
                      <a:cubicBezTo>
                        <a:pt x="0" y="85"/>
                        <a:pt x="0" y="42"/>
                        <a:pt x="0" y="-1"/>
                      </a:cubicBezTo>
                      <a:lnTo>
                        <a:pt x="21600" y="128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64526" name="Arc 14"/>
            <p:cNvSpPr>
              <a:spLocks/>
            </p:cNvSpPr>
            <p:nvPr/>
          </p:nvSpPr>
          <p:spPr bwMode="auto">
            <a:xfrm>
              <a:off x="423" y="3254"/>
              <a:ext cx="299" cy="158"/>
            </a:xfrm>
            <a:custGeom>
              <a:avLst/>
              <a:gdLst>
                <a:gd name="G0" fmla="+- 21600 0 0"/>
                <a:gd name="G1" fmla="+- 136 0 0"/>
                <a:gd name="G2" fmla="+- 21600 0 0"/>
                <a:gd name="T0" fmla="*/ 21527 w 21600"/>
                <a:gd name="T1" fmla="*/ 21735 h 21735"/>
                <a:gd name="T2" fmla="*/ 1 w 21600"/>
                <a:gd name="T3" fmla="*/ 0 h 21735"/>
                <a:gd name="T4" fmla="*/ 21600 w 21600"/>
                <a:gd name="T5" fmla="*/ 136 h 2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35" fill="none" extrusionOk="0">
                  <a:moveTo>
                    <a:pt x="21526" y="21735"/>
                  </a:moveTo>
                  <a:cubicBezTo>
                    <a:pt x="9626" y="21695"/>
                    <a:pt x="0" y="12036"/>
                    <a:pt x="0" y="136"/>
                  </a:cubicBezTo>
                  <a:cubicBezTo>
                    <a:pt x="0" y="90"/>
                    <a:pt x="0" y="45"/>
                    <a:pt x="0" y="-1"/>
                  </a:cubicBezTo>
                </a:path>
                <a:path w="21600" h="21735" stroke="0" extrusionOk="0">
                  <a:moveTo>
                    <a:pt x="21526" y="21735"/>
                  </a:moveTo>
                  <a:cubicBezTo>
                    <a:pt x="9626" y="21695"/>
                    <a:pt x="0" y="12036"/>
                    <a:pt x="0" y="136"/>
                  </a:cubicBezTo>
                  <a:cubicBezTo>
                    <a:pt x="0" y="90"/>
                    <a:pt x="0" y="45"/>
                    <a:pt x="0" y="-1"/>
                  </a:cubicBezTo>
                  <a:lnTo>
                    <a:pt x="21600" y="136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4527" name="Group 15"/>
            <p:cNvGrpSpPr>
              <a:grpSpLocks/>
            </p:cNvGrpSpPr>
            <p:nvPr/>
          </p:nvGrpSpPr>
          <p:grpSpPr bwMode="auto">
            <a:xfrm>
              <a:off x="403" y="3332"/>
              <a:ext cx="344" cy="57"/>
              <a:chOff x="403" y="3332"/>
              <a:chExt cx="344" cy="57"/>
            </a:xfrm>
          </p:grpSpPr>
          <p:sp>
            <p:nvSpPr>
              <p:cNvPr id="64528" name="Arc 16"/>
              <p:cNvSpPr>
                <a:spLocks/>
              </p:cNvSpPr>
              <p:nvPr/>
            </p:nvSpPr>
            <p:spPr bwMode="auto">
              <a:xfrm>
                <a:off x="403" y="3334"/>
                <a:ext cx="172" cy="54"/>
              </a:xfrm>
              <a:custGeom>
                <a:avLst/>
                <a:gdLst>
                  <a:gd name="G0" fmla="+- 21600 0 0"/>
                  <a:gd name="G1" fmla="+- 402 0 0"/>
                  <a:gd name="G2" fmla="+- 21600 0 0"/>
                  <a:gd name="T0" fmla="*/ 21471 w 21600"/>
                  <a:gd name="T1" fmla="*/ 22001 h 22001"/>
                  <a:gd name="T2" fmla="*/ 4 w 21600"/>
                  <a:gd name="T3" fmla="*/ 0 h 22001"/>
                  <a:gd name="T4" fmla="*/ 21600 w 21600"/>
                  <a:gd name="T5" fmla="*/ 402 h 22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01" fill="none" extrusionOk="0">
                    <a:moveTo>
                      <a:pt x="21470" y="22001"/>
                    </a:moveTo>
                    <a:cubicBezTo>
                      <a:pt x="9592" y="21930"/>
                      <a:pt x="0" y="12281"/>
                      <a:pt x="0" y="402"/>
                    </a:cubicBezTo>
                    <a:cubicBezTo>
                      <a:pt x="0" y="267"/>
                      <a:pt x="1" y="133"/>
                      <a:pt x="3" y="-1"/>
                    </a:cubicBezTo>
                  </a:path>
                  <a:path w="21600" h="22001" stroke="0" extrusionOk="0">
                    <a:moveTo>
                      <a:pt x="21470" y="22001"/>
                    </a:moveTo>
                    <a:cubicBezTo>
                      <a:pt x="9592" y="21930"/>
                      <a:pt x="0" y="12281"/>
                      <a:pt x="0" y="402"/>
                    </a:cubicBezTo>
                    <a:cubicBezTo>
                      <a:pt x="0" y="267"/>
                      <a:pt x="1" y="133"/>
                      <a:pt x="3" y="-1"/>
                    </a:cubicBezTo>
                    <a:lnTo>
                      <a:pt x="21600" y="402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29" name="Arc 17"/>
              <p:cNvSpPr>
                <a:spLocks/>
              </p:cNvSpPr>
              <p:nvPr/>
            </p:nvSpPr>
            <p:spPr bwMode="auto">
              <a:xfrm>
                <a:off x="574" y="3332"/>
                <a:ext cx="173" cy="57"/>
              </a:xfrm>
              <a:custGeom>
                <a:avLst/>
                <a:gdLst>
                  <a:gd name="G0" fmla="+- 129 0 0"/>
                  <a:gd name="G1" fmla="+- 392 0 0"/>
                  <a:gd name="G2" fmla="+- 21600 0 0"/>
                  <a:gd name="T0" fmla="*/ 21725 w 21729"/>
                  <a:gd name="T1" fmla="*/ 0 h 21992"/>
                  <a:gd name="T2" fmla="*/ 0 w 21729"/>
                  <a:gd name="T3" fmla="*/ 21991 h 21992"/>
                  <a:gd name="T4" fmla="*/ 129 w 21729"/>
                  <a:gd name="T5" fmla="*/ 392 h 2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29" h="21992" fill="none" extrusionOk="0">
                    <a:moveTo>
                      <a:pt x="21725" y="-1"/>
                    </a:moveTo>
                    <a:cubicBezTo>
                      <a:pt x="21727" y="130"/>
                      <a:pt x="21729" y="261"/>
                      <a:pt x="21729" y="392"/>
                    </a:cubicBezTo>
                    <a:cubicBezTo>
                      <a:pt x="21729" y="12321"/>
                      <a:pt x="12058" y="21992"/>
                      <a:pt x="129" y="21992"/>
                    </a:cubicBezTo>
                    <a:cubicBezTo>
                      <a:pt x="85" y="21991"/>
                      <a:pt x="42" y="21991"/>
                      <a:pt x="-1" y="21991"/>
                    </a:cubicBezTo>
                  </a:path>
                  <a:path w="21729" h="21992" stroke="0" extrusionOk="0">
                    <a:moveTo>
                      <a:pt x="21725" y="-1"/>
                    </a:moveTo>
                    <a:cubicBezTo>
                      <a:pt x="21727" y="130"/>
                      <a:pt x="21729" y="261"/>
                      <a:pt x="21729" y="392"/>
                    </a:cubicBezTo>
                    <a:cubicBezTo>
                      <a:pt x="21729" y="12321"/>
                      <a:pt x="12058" y="21992"/>
                      <a:pt x="129" y="21992"/>
                    </a:cubicBezTo>
                    <a:cubicBezTo>
                      <a:pt x="85" y="21991"/>
                      <a:pt x="42" y="21991"/>
                      <a:pt x="-1" y="21991"/>
                    </a:cubicBezTo>
                    <a:lnTo>
                      <a:pt x="129" y="392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530" name="Line 18"/>
            <p:cNvSpPr>
              <a:spLocks noChangeShapeType="1"/>
            </p:cNvSpPr>
            <p:nvPr/>
          </p:nvSpPr>
          <p:spPr bwMode="auto">
            <a:xfrm flipV="1">
              <a:off x="636" y="3061"/>
              <a:ext cx="65" cy="1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1" name="Arc 19"/>
            <p:cNvSpPr>
              <a:spLocks/>
            </p:cNvSpPr>
            <p:nvPr/>
          </p:nvSpPr>
          <p:spPr bwMode="auto">
            <a:xfrm>
              <a:off x="468" y="3193"/>
              <a:ext cx="276" cy="141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2" name="Arc 20"/>
            <p:cNvSpPr>
              <a:spLocks/>
            </p:cNvSpPr>
            <p:nvPr/>
          </p:nvSpPr>
          <p:spPr bwMode="auto">
            <a:xfrm>
              <a:off x="574" y="3158"/>
              <a:ext cx="139" cy="78"/>
            </a:xfrm>
            <a:custGeom>
              <a:avLst/>
              <a:gdLst>
                <a:gd name="G0" fmla="+- 21600 0 0"/>
                <a:gd name="G1" fmla="+- 278 0 0"/>
                <a:gd name="G2" fmla="+- 21600 0 0"/>
                <a:gd name="T0" fmla="*/ 21600 w 21600"/>
                <a:gd name="T1" fmla="*/ 21878 h 21878"/>
                <a:gd name="T2" fmla="*/ 2 w 21600"/>
                <a:gd name="T3" fmla="*/ 0 h 21878"/>
                <a:gd name="T4" fmla="*/ 21600 w 21600"/>
                <a:gd name="T5" fmla="*/ 278 h 21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878" fill="none" extrusionOk="0">
                  <a:moveTo>
                    <a:pt x="21600" y="21877"/>
                  </a:moveTo>
                  <a:cubicBezTo>
                    <a:pt x="9670" y="21878"/>
                    <a:pt x="0" y="12207"/>
                    <a:pt x="0" y="278"/>
                  </a:cubicBezTo>
                  <a:cubicBezTo>
                    <a:pt x="0" y="185"/>
                    <a:pt x="0" y="92"/>
                    <a:pt x="1" y="-1"/>
                  </a:cubicBezTo>
                </a:path>
                <a:path w="21600" h="21878" stroke="0" extrusionOk="0">
                  <a:moveTo>
                    <a:pt x="21600" y="21877"/>
                  </a:moveTo>
                  <a:cubicBezTo>
                    <a:pt x="9670" y="21878"/>
                    <a:pt x="0" y="12207"/>
                    <a:pt x="0" y="278"/>
                  </a:cubicBezTo>
                  <a:cubicBezTo>
                    <a:pt x="0" y="185"/>
                    <a:pt x="0" y="92"/>
                    <a:pt x="1" y="-1"/>
                  </a:cubicBezTo>
                  <a:lnTo>
                    <a:pt x="21600" y="278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3" name="Arc 21"/>
            <p:cNvSpPr>
              <a:spLocks/>
            </p:cNvSpPr>
            <p:nvPr/>
          </p:nvSpPr>
          <p:spPr bwMode="auto">
            <a:xfrm>
              <a:off x="403" y="3326"/>
              <a:ext cx="262" cy="147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518 w 21600"/>
                <a:gd name="T1" fmla="*/ 21599 h 21599"/>
                <a:gd name="T2" fmla="*/ 0 w 21600"/>
                <a:gd name="T3" fmla="*/ 0 h 21599"/>
                <a:gd name="T4" fmla="*/ 21600 w 21600"/>
                <a:gd name="T5" fmla="*/ 0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517" y="21599"/>
                  </a:moveTo>
                  <a:cubicBezTo>
                    <a:pt x="9620" y="21554"/>
                    <a:pt x="-1" y="11897"/>
                    <a:pt x="-1" y="-1"/>
                  </a:cubicBezTo>
                </a:path>
                <a:path w="21600" h="21599" stroke="0" extrusionOk="0">
                  <a:moveTo>
                    <a:pt x="21517" y="21599"/>
                  </a:moveTo>
                  <a:cubicBezTo>
                    <a:pt x="9620" y="21554"/>
                    <a:pt x="-1" y="11897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4" name="Line 22"/>
            <p:cNvSpPr>
              <a:spLocks noChangeShapeType="1"/>
            </p:cNvSpPr>
            <p:nvPr/>
          </p:nvSpPr>
          <p:spPr bwMode="auto">
            <a:xfrm>
              <a:off x="570" y="3077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5" name="Line 23"/>
            <p:cNvSpPr>
              <a:spLocks noChangeShapeType="1"/>
            </p:cNvSpPr>
            <p:nvPr/>
          </p:nvSpPr>
          <p:spPr bwMode="auto">
            <a:xfrm>
              <a:off x="570" y="3097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6" name="Line 24"/>
            <p:cNvSpPr>
              <a:spLocks noChangeShapeType="1"/>
            </p:cNvSpPr>
            <p:nvPr/>
          </p:nvSpPr>
          <p:spPr bwMode="auto">
            <a:xfrm>
              <a:off x="570" y="3118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7" name="Line 25"/>
            <p:cNvSpPr>
              <a:spLocks noChangeShapeType="1"/>
            </p:cNvSpPr>
            <p:nvPr/>
          </p:nvSpPr>
          <p:spPr bwMode="auto">
            <a:xfrm>
              <a:off x="570" y="3138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8" name="Line 26"/>
            <p:cNvSpPr>
              <a:spLocks noChangeShapeType="1"/>
            </p:cNvSpPr>
            <p:nvPr/>
          </p:nvSpPr>
          <p:spPr bwMode="auto">
            <a:xfrm>
              <a:off x="570" y="3155"/>
              <a:ext cx="1" cy="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9" name="Line 27"/>
            <p:cNvSpPr>
              <a:spLocks noChangeShapeType="1"/>
            </p:cNvSpPr>
            <p:nvPr/>
          </p:nvSpPr>
          <p:spPr bwMode="auto">
            <a:xfrm>
              <a:off x="570" y="3494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0" name="Line 28"/>
            <p:cNvSpPr>
              <a:spLocks noChangeShapeType="1"/>
            </p:cNvSpPr>
            <p:nvPr/>
          </p:nvSpPr>
          <p:spPr bwMode="auto">
            <a:xfrm>
              <a:off x="570" y="3514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1" name="Line 29"/>
            <p:cNvSpPr>
              <a:spLocks noChangeShapeType="1"/>
            </p:cNvSpPr>
            <p:nvPr/>
          </p:nvSpPr>
          <p:spPr bwMode="auto">
            <a:xfrm>
              <a:off x="570" y="3535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42" name="Oval 30"/>
            <p:cNvSpPr>
              <a:spLocks noChangeArrowheads="1"/>
            </p:cNvSpPr>
            <p:nvPr/>
          </p:nvSpPr>
          <p:spPr bwMode="auto">
            <a:xfrm>
              <a:off x="443" y="3036"/>
              <a:ext cx="266" cy="5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4543" name="Group 31"/>
            <p:cNvGrpSpPr>
              <a:grpSpLocks/>
            </p:cNvGrpSpPr>
            <p:nvPr/>
          </p:nvGrpSpPr>
          <p:grpSpPr bwMode="auto">
            <a:xfrm>
              <a:off x="533" y="3016"/>
              <a:ext cx="86" cy="41"/>
              <a:chOff x="533" y="3016"/>
              <a:chExt cx="86" cy="41"/>
            </a:xfrm>
          </p:grpSpPr>
          <p:sp>
            <p:nvSpPr>
              <p:cNvPr id="64544" name="Freeform 32"/>
              <p:cNvSpPr>
                <a:spLocks/>
              </p:cNvSpPr>
              <p:nvPr/>
            </p:nvSpPr>
            <p:spPr bwMode="auto">
              <a:xfrm>
                <a:off x="562" y="3016"/>
                <a:ext cx="57" cy="41"/>
              </a:xfrm>
              <a:custGeom>
                <a:avLst/>
                <a:gdLst>
                  <a:gd name="T0" fmla="*/ 57 w 57"/>
                  <a:gd name="T1" fmla="*/ 20 h 41"/>
                  <a:gd name="T2" fmla="*/ 0 w 57"/>
                  <a:gd name="T3" fmla="*/ 41 h 41"/>
                  <a:gd name="T4" fmla="*/ 20 w 57"/>
                  <a:gd name="T5" fmla="*/ 20 h 41"/>
                  <a:gd name="T6" fmla="*/ 0 w 57"/>
                  <a:gd name="T7" fmla="*/ 0 h 41"/>
                  <a:gd name="T8" fmla="*/ 57 w 57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1">
                    <a:moveTo>
                      <a:pt x="57" y="20"/>
                    </a:moveTo>
                    <a:lnTo>
                      <a:pt x="0" y="41"/>
                    </a:lnTo>
                    <a:lnTo>
                      <a:pt x="20" y="20"/>
                    </a:lnTo>
                    <a:lnTo>
                      <a:pt x="0" y="0"/>
                    </a:lnTo>
                    <a:lnTo>
                      <a:pt x="57" y="2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45" name="Line 33"/>
              <p:cNvSpPr>
                <a:spLocks noChangeShapeType="1"/>
              </p:cNvSpPr>
              <p:nvPr/>
            </p:nvSpPr>
            <p:spPr bwMode="auto">
              <a:xfrm>
                <a:off x="533" y="3036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546" name="Group 34"/>
            <p:cNvGrpSpPr>
              <a:grpSpLocks/>
            </p:cNvGrpSpPr>
            <p:nvPr/>
          </p:nvGrpSpPr>
          <p:grpSpPr bwMode="auto">
            <a:xfrm>
              <a:off x="529" y="3061"/>
              <a:ext cx="86" cy="41"/>
              <a:chOff x="529" y="3061"/>
              <a:chExt cx="86" cy="41"/>
            </a:xfrm>
          </p:grpSpPr>
          <p:sp>
            <p:nvSpPr>
              <p:cNvPr id="64547" name="Freeform 35"/>
              <p:cNvSpPr>
                <a:spLocks/>
              </p:cNvSpPr>
              <p:nvPr/>
            </p:nvSpPr>
            <p:spPr bwMode="auto">
              <a:xfrm>
                <a:off x="529" y="3061"/>
                <a:ext cx="58" cy="41"/>
              </a:xfrm>
              <a:custGeom>
                <a:avLst/>
                <a:gdLst>
                  <a:gd name="T0" fmla="*/ 0 w 58"/>
                  <a:gd name="T1" fmla="*/ 20 h 41"/>
                  <a:gd name="T2" fmla="*/ 58 w 58"/>
                  <a:gd name="T3" fmla="*/ 0 h 41"/>
                  <a:gd name="T4" fmla="*/ 37 w 58"/>
                  <a:gd name="T5" fmla="*/ 20 h 41"/>
                  <a:gd name="T6" fmla="*/ 58 w 58"/>
                  <a:gd name="T7" fmla="*/ 41 h 41"/>
                  <a:gd name="T8" fmla="*/ 0 w 58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41">
                    <a:moveTo>
                      <a:pt x="0" y="20"/>
                    </a:moveTo>
                    <a:lnTo>
                      <a:pt x="58" y="0"/>
                    </a:lnTo>
                    <a:lnTo>
                      <a:pt x="37" y="20"/>
                    </a:lnTo>
                    <a:lnTo>
                      <a:pt x="58" y="4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48" name="Line 36"/>
              <p:cNvSpPr>
                <a:spLocks noChangeShapeType="1"/>
              </p:cNvSpPr>
              <p:nvPr/>
            </p:nvSpPr>
            <p:spPr bwMode="auto">
              <a:xfrm>
                <a:off x="566" y="3081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549" name="Line 37"/>
            <p:cNvSpPr>
              <a:spLocks noChangeShapeType="1"/>
            </p:cNvSpPr>
            <p:nvPr/>
          </p:nvSpPr>
          <p:spPr bwMode="auto">
            <a:xfrm>
              <a:off x="570" y="2971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0" name="Line 38"/>
            <p:cNvSpPr>
              <a:spLocks noChangeShapeType="1"/>
            </p:cNvSpPr>
            <p:nvPr/>
          </p:nvSpPr>
          <p:spPr bwMode="auto">
            <a:xfrm>
              <a:off x="570" y="2991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1" name="Line 39"/>
            <p:cNvSpPr>
              <a:spLocks noChangeShapeType="1"/>
            </p:cNvSpPr>
            <p:nvPr/>
          </p:nvSpPr>
          <p:spPr bwMode="auto">
            <a:xfrm>
              <a:off x="570" y="3012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2" name="Line 40"/>
            <p:cNvSpPr>
              <a:spLocks noChangeShapeType="1"/>
            </p:cNvSpPr>
            <p:nvPr/>
          </p:nvSpPr>
          <p:spPr bwMode="auto">
            <a:xfrm>
              <a:off x="570" y="3032"/>
              <a:ext cx="1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53" name="Line 41"/>
            <p:cNvSpPr>
              <a:spLocks noChangeShapeType="1"/>
            </p:cNvSpPr>
            <p:nvPr/>
          </p:nvSpPr>
          <p:spPr bwMode="auto">
            <a:xfrm>
              <a:off x="570" y="3052"/>
              <a:ext cx="1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4554" name="Group 42"/>
          <p:cNvGrpSpPr>
            <a:grpSpLocks/>
          </p:cNvGrpSpPr>
          <p:nvPr/>
        </p:nvGrpSpPr>
        <p:grpSpPr bwMode="auto">
          <a:xfrm>
            <a:off x="209550" y="762000"/>
            <a:ext cx="4062413" cy="1485900"/>
            <a:chOff x="420" y="672"/>
            <a:chExt cx="2559" cy="936"/>
          </a:xfrm>
        </p:grpSpPr>
        <p:grpSp>
          <p:nvGrpSpPr>
            <p:cNvPr id="64555" name="Group 43"/>
            <p:cNvGrpSpPr>
              <a:grpSpLocks/>
            </p:cNvGrpSpPr>
            <p:nvPr/>
          </p:nvGrpSpPr>
          <p:grpSpPr bwMode="auto">
            <a:xfrm>
              <a:off x="889" y="924"/>
              <a:ext cx="1513" cy="192"/>
              <a:chOff x="889" y="2100"/>
              <a:chExt cx="1513" cy="192"/>
            </a:xfrm>
          </p:grpSpPr>
          <p:sp>
            <p:nvSpPr>
              <p:cNvPr id="64556" name="Arc 44"/>
              <p:cNvSpPr>
                <a:spLocks/>
              </p:cNvSpPr>
              <p:nvPr/>
            </p:nvSpPr>
            <p:spPr bwMode="auto">
              <a:xfrm>
                <a:off x="1645" y="2100"/>
                <a:ext cx="757" cy="192"/>
              </a:xfrm>
              <a:custGeom>
                <a:avLst/>
                <a:gdLst>
                  <a:gd name="G0" fmla="+- 28 0 0"/>
                  <a:gd name="G1" fmla="+- 21600 0 0"/>
                  <a:gd name="G2" fmla="+- 21600 0 0"/>
                  <a:gd name="T0" fmla="*/ 0 w 21628"/>
                  <a:gd name="T1" fmla="*/ 1 h 21600"/>
                  <a:gd name="T2" fmla="*/ 21628 w 21628"/>
                  <a:gd name="T3" fmla="*/ 21600 h 21600"/>
                  <a:gd name="T4" fmla="*/ 28 w 2162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8" h="21600" fill="none" extrusionOk="0">
                    <a:moveTo>
                      <a:pt x="-1" y="0"/>
                    </a:moveTo>
                    <a:cubicBezTo>
                      <a:pt x="9" y="0"/>
                      <a:pt x="18" y="-1"/>
                      <a:pt x="28" y="-1"/>
                    </a:cubicBezTo>
                    <a:cubicBezTo>
                      <a:pt x="11957" y="-1"/>
                      <a:pt x="21628" y="9670"/>
                      <a:pt x="21628" y="21600"/>
                    </a:cubicBezTo>
                  </a:path>
                  <a:path w="21628" h="21600" stroke="0" extrusionOk="0">
                    <a:moveTo>
                      <a:pt x="-1" y="0"/>
                    </a:moveTo>
                    <a:cubicBezTo>
                      <a:pt x="9" y="0"/>
                      <a:pt x="18" y="-1"/>
                      <a:pt x="28" y="-1"/>
                    </a:cubicBezTo>
                    <a:cubicBezTo>
                      <a:pt x="11957" y="-1"/>
                      <a:pt x="21628" y="9670"/>
                      <a:pt x="21628" y="21600"/>
                    </a:cubicBezTo>
                    <a:lnTo>
                      <a:pt x="28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57" name="Arc 45"/>
              <p:cNvSpPr>
                <a:spLocks/>
              </p:cNvSpPr>
              <p:nvPr/>
            </p:nvSpPr>
            <p:spPr bwMode="auto">
              <a:xfrm>
                <a:off x="889" y="2100"/>
                <a:ext cx="757" cy="192"/>
              </a:xfrm>
              <a:custGeom>
                <a:avLst/>
                <a:gdLst>
                  <a:gd name="G0" fmla="+- 21600 0 0"/>
                  <a:gd name="G1" fmla="+- 21599 0 0"/>
                  <a:gd name="G2" fmla="+- 21600 0 0"/>
                  <a:gd name="T0" fmla="*/ 0 w 21600"/>
                  <a:gd name="T1" fmla="*/ 21599 h 21599"/>
                  <a:gd name="T2" fmla="*/ 21572 w 21600"/>
                  <a:gd name="T3" fmla="*/ 0 h 21599"/>
                  <a:gd name="T4" fmla="*/ 21600 w 21600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0"/>
                      <a:pt x="9653" y="14"/>
                      <a:pt x="21571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0"/>
                      <a:pt x="9653" y="14"/>
                      <a:pt x="21571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558" name="Group 46"/>
            <p:cNvGrpSpPr>
              <a:grpSpLocks/>
            </p:cNvGrpSpPr>
            <p:nvPr/>
          </p:nvGrpSpPr>
          <p:grpSpPr bwMode="auto">
            <a:xfrm>
              <a:off x="1621" y="769"/>
              <a:ext cx="192" cy="290"/>
              <a:chOff x="1621" y="1945"/>
              <a:chExt cx="192" cy="290"/>
            </a:xfrm>
          </p:grpSpPr>
          <p:sp>
            <p:nvSpPr>
              <p:cNvPr id="64559" name="Line 47"/>
              <p:cNvSpPr>
                <a:spLocks noChangeShapeType="1"/>
              </p:cNvSpPr>
              <p:nvPr/>
            </p:nvSpPr>
            <p:spPr bwMode="auto">
              <a:xfrm flipV="1">
                <a:off x="1658" y="1945"/>
                <a:ext cx="130" cy="25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60" name="Line 48"/>
              <p:cNvSpPr>
                <a:spLocks noChangeShapeType="1"/>
              </p:cNvSpPr>
              <p:nvPr/>
            </p:nvSpPr>
            <p:spPr bwMode="auto">
              <a:xfrm flipV="1">
                <a:off x="1658" y="2137"/>
                <a:ext cx="36" cy="6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61" name="Oval 49"/>
              <p:cNvSpPr>
                <a:spLocks noChangeArrowheads="1"/>
              </p:cNvSpPr>
              <p:nvPr/>
            </p:nvSpPr>
            <p:spPr bwMode="auto">
              <a:xfrm>
                <a:off x="1621" y="1998"/>
                <a:ext cx="192" cy="192"/>
              </a:xfrm>
              <a:prstGeom prst="ellipse">
                <a:avLst/>
              </a:prstGeom>
              <a:solidFill>
                <a:srgbClr val="4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62" name="Arc 50"/>
              <p:cNvSpPr>
                <a:spLocks/>
              </p:cNvSpPr>
              <p:nvPr/>
            </p:nvSpPr>
            <p:spPr bwMode="auto">
              <a:xfrm>
                <a:off x="1629" y="2051"/>
                <a:ext cx="170" cy="90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473 w 21600"/>
                  <a:gd name="T1" fmla="*/ 21599 h 21599"/>
                  <a:gd name="T2" fmla="*/ 0 w 21600"/>
                  <a:gd name="T3" fmla="*/ 0 h 21599"/>
                  <a:gd name="T4" fmla="*/ 21600 w 21600"/>
                  <a:gd name="T5" fmla="*/ 0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21472" y="21599"/>
                    </a:moveTo>
                    <a:cubicBezTo>
                      <a:pt x="9593" y="21529"/>
                      <a:pt x="-1" y="11879"/>
                      <a:pt x="-1" y="-1"/>
                    </a:cubicBezTo>
                  </a:path>
                  <a:path w="21600" h="21599" stroke="0" extrusionOk="0">
                    <a:moveTo>
                      <a:pt x="21472" y="21599"/>
                    </a:moveTo>
                    <a:cubicBezTo>
                      <a:pt x="9593" y="21529"/>
                      <a:pt x="-1" y="1187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4563" name="Group 51"/>
              <p:cNvGrpSpPr>
                <a:grpSpLocks/>
              </p:cNvGrpSpPr>
              <p:nvPr/>
            </p:nvGrpSpPr>
            <p:grpSpPr bwMode="auto">
              <a:xfrm>
                <a:off x="1621" y="2096"/>
                <a:ext cx="192" cy="33"/>
                <a:chOff x="1621" y="2096"/>
                <a:chExt cx="192" cy="33"/>
              </a:xfrm>
            </p:grpSpPr>
            <p:sp>
              <p:nvSpPr>
                <p:cNvPr id="64564" name="Arc 52"/>
                <p:cNvSpPr>
                  <a:spLocks/>
                </p:cNvSpPr>
                <p:nvPr/>
              </p:nvSpPr>
              <p:spPr bwMode="auto">
                <a:xfrm>
                  <a:off x="1621" y="2098"/>
                  <a:ext cx="96" cy="31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600 w 21600"/>
                    <a:gd name="T1" fmla="*/ 21600 h 21600"/>
                    <a:gd name="T2" fmla="*/ 0 w 21600"/>
                    <a:gd name="T3" fmla="*/ 0 h 21600"/>
                    <a:gd name="T4" fmla="*/ 2160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565" name="Arc 53"/>
                <p:cNvSpPr>
                  <a:spLocks/>
                </p:cNvSpPr>
                <p:nvPr/>
              </p:nvSpPr>
              <p:spPr bwMode="auto">
                <a:xfrm>
                  <a:off x="1717" y="2096"/>
                  <a:ext cx="96" cy="33"/>
                </a:xfrm>
                <a:custGeom>
                  <a:avLst/>
                  <a:gdLst>
                    <a:gd name="G0" fmla="+- 0 0 0"/>
                    <a:gd name="G1" fmla="+- 0 0 0"/>
                    <a:gd name="G2" fmla="+- 21600 0 0"/>
                    <a:gd name="T0" fmla="*/ 21600 w 21600"/>
                    <a:gd name="T1" fmla="*/ 0 h 21600"/>
                    <a:gd name="T2" fmla="*/ 0 w 21600"/>
                    <a:gd name="T3" fmla="*/ 21600 h 21600"/>
                    <a:gd name="T4" fmla="*/ 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4566" name="Line 54"/>
              <p:cNvSpPr>
                <a:spLocks noChangeShapeType="1"/>
              </p:cNvSpPr>
              <p:nvPr/>
            </p:nvSpPr>
            <p:spPr bwMode="auto">
              <a:xfrm flipV="1">
                <a:off x="1752" y="1945"/>
                <a:ext cx="36" cy="6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67" name="Arc 55"/>
              <p:cNvSpPr>
                <a:spLocks/>
              </p:cNvSpPr>
              <p:nvPr/>
            </p:nvSpPr>
            <p:spPr bwMode="auto">
              <a:xfrm>
                <a:off x="1658" y="2018"/>
                <a:ext cx="155" cy="82"/>
              </a:xfrm>
              <a:custGeom>
                <a:avLst/>
                <a:gdLst>
                  <a:gd name="G0" fmla="+- 21600 0 0"/>
                  <a:gd name="G1" fmla="+- 265 0 0"/>
                  <a:gd name="G2" fmla="+- 21600 0 0"/>
                  <a:gd name="T0" fmla="*/ 21600 w 21600"/>
                  <a:gd name="T1" fmla="*/ 21865 h 21865"/>
                  <a:gd name="T2" fmla="*/ 2 w 21600"/>
                  <a:gd name="T3" fmla="*/ 0 h 21865"/>
                  <a:gd name="T4" fmla="*/ 21600 w 21600"/>
                  <a:gd name="T5" fmla="*/ 265 h 2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65" fill="none" extrusionOk="0">
                    <a:moveTo>
                      <a:pt x="21600" y="21864"/>
                    </a:moveTo>
                    <a:cubicBezTo>
                      <a:pt x="9670" y="21865"/>
                      <a:pt x="0" y="12194"/>
                      <a:pt x="0" y="265"/>
                    </a:cubicBezTo>
                    <a:cubicBezTo>
                      <a:pt x="0" y="176"/>
                      <a:pt x="0" y="88"/>
                      <a:pt x="1" y="-1"/>
                    </a:cubicBezTo>
                  </a:path>
                  <a:path w="21600" h="21865" stroke="0" extrusionOk="0">
                    <a:moveTo>
                      <a:pt x="21600" y="21864"/>
                    </a:moveTo>
                    <a:cubicBezTo>
                      <a:pt x="9670" y="21865"/>
                      <a:pt x="0" y="12194"/>
                      <a:pt x="0" y="265"/>
                    </a:cubicBezTo>
                    <a:cubicBezTo>
                      <a:pt x="0" y="176"/>
                      <a:pt x="0" y="88"/>
                      <a:pt x="1" y="-1"/>
                    </a:cubicBezTo>
                    <a:lnTo>
                      <a:pt x="21600" y="265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68" name="Arc 56"/>
              <p:cNvSpPr>
                <a:spLocks/>
              </p:cNvSpPr>
              <p:nvPr/>
            </p:nvSpPr>
            <p:spPr bwMode="auto">
              <a:xfrm>
                <a:off x="1715" y="1998"/>
                <a:ext cx="80" cy="45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329 w 21600"/>
                  <a:gd name="T1" fmla="*/ 21598 h 21598"/>
                  <a:gd name="T2" fmla="*/ 0 w 21600"/>
                  <a:gd name="T3" fmla="*/ 0 h 21598"/>
                  <a:gd name="T4" fmla="*/ 21600 w 21600"/>
                  <a:gd name="T5" fmla="*/ 0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21328" y="21598"/>
                    </a:moveTo>
                    <a:cubicBezTo>
                      <a:pt x="9506" y="21449"/>
                      <a:pt x="-1" y="11823"/>
                      <a:pt x="-1" y="-1"/>
                    </a:cubicBezTo>
                  </a:path>
                  <a:path w="21600" h="21598" stroke="0" extrusionOk="0">
                    <a:moveTo>
                      <a:pt x="21328" y="21598"/>
                    </a:moveTo>
                    <a:cubicBezTo>
                      <a:pt x="9506" y="21449"/>
                      <a:pt x="-1" y="11823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69" name="Arc 57"/>
              <p:cNvSpPr>
                <a:spLocks/>
              </p:cNvSpPr>
              <p:nvPr/>
            </p:nvSpPr>
            <p:spPr bwMode="auto">
              <a:xfrm>
                <a:off x="1621" y="2094"/>
                <a:ext cx="147" cy="84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70" name="Line 58"/>
              <p:cNvSpPr>
                <a:spLocks noChangeShapeType="1"/>
              </p:cNvSpPr>
              <p:nvPr/>
            </p:nvSpPr>
            <p:spPr bwMode="auto">
              <a:xfrm>
                <a:off x="1715" y="1949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71" name="Line 59"/>
              <p:cNvSpPr>
                <a:spLocks noChangeShapeType="1"/>
              </p:cNvSpPr>
              <p:nvPr/>
            </p:nvSpPr>
            <p:spPr bwMode="auto">
              <a:xfrm>
                <a:off x="1715" y="1969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72" name="Line 60"/>
              <p:cNvSpPr>
                <a:spLocks noChangeShapeType="1"/>
              </p:cNvSpPr>
              <p:nvPr/>
            </p:nvSpPr>
            <p:spPr bwMode="auto">
              <a:xfrm>
                <a:off x="1715" y="1990"/>
                <a:ext cx="1" cy="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73" name="Line 61"/>
              <p:cNvSpPr>
                <a:spLocks noChangeShapeType="1"/>
              </p:cNvSpPr>
              <p:nvPr/>
            </p:nvSpPr>
            <p:spPr bwMode="auto">
              <a:xfrm>
                <a:off x="1715" y="2186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74" name="Line 62"/>
              <p:cNvSpPr>
                <a:spLocks noChangeShapeType="1"/>
              </p:cNvSpPr>
              <p:nvPr/>
            </p:nvSpPr>
            <p:spPr bwMode="auto">
              <a:xfrm>
                <a:off x="1715" y="2206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75" name="Line 63"/>
              <p:cNvSpPr>
                <a:spLocks noChangeShapeType="1"/>
              </p:cNvSpPr>
              <p:nvPr/>
            </p:nvSpPr>
            <p:spPr bwMode="auto">
              <a:xfrm>
                <a:off x="1715" y="2227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576" name="Group 64"/>
            <p:cNvGrpSpPr>
              <a:grpSpLocks/>
            </p:cNvGrpSpPr>
            <p:nvPr/>
          </p:nvGrpSpPr>
          <p:grpSpPr bwMode="auto">
            <a:xfrm>
              <a:off x="2242" y="818"/>
              <a:ext cx="307" cy="478"/>
              <a:chOff x="2242" y="1994"/>
              <a:chExt cx="307" cy="478"/>
            </a:xfrm>
          </p:grpSpPr>
          <p:sp>
            <p:nvSpPr>
              <p:cNvPr id="64577" name="Line 65"/>
              <p:cNvSpPr>
                <a:spLocks noChangeShapeType="1"/>
              </p:cNvSpPr>
              <p:nvPr/>
            </p:nvSpPr>
            <p:spPr bwMode="auto">
              <a:xfrm flipV="1">
                <a:off x="2304" y="1998"/>
                <a:ext cx="204" cy="4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78" name="Line 66"/>
              <p:cNvSpPr>
                <a:spLocks noChangeShapeType="1"/>
              </p:cNvSpPr>
              <p:nvPr/>
            </p:nvSpPr>
            <p:spPr bwMode="auto">
              <a:xfrm flipV="1">
                <a:off x="2304" y="2304"/>
                <a:ext cx="53" cy="11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4579" name="Group 67"/>
              <p:cNvGrpSpPr>
                <a:grpSpLocks/>
              </p:cNvGrpSpPr>
              <p:nvPr/>
            </p:nvGrpSpPr>
            <p:grpSpPr bwMode="auto">
              <a:xfrm>
                <a:off x="2242" y="2080"/>
                <a:ext cx="307" cy="306"/>
                <a:chOff x="2242" y="2080"/>
                <a:chExt cx="307" cy="306"/>
              </a:xfrm>
            </p:grpSpPr>
            <p:sp>
              <p:nvSpPr>
                <p:cNvPr id="64580" name="Oval 68"/>
                <p:cNvSpPr>
                  <a:spLocks noChangeArrowheads="1"/>
                </p:cNvSpPr>
                <p:nvPr/>
              </p:nvSpPr>
              <p:spPr bwMode="auto">
                <a:xfrm>
                  <a:off x="2242" y="2080"/>
                  <a:ext cx="307" cy="306"/>
                </a:xfrm>
                <a:prstGeom prst="ellipse">
                  <a:avLst/>
                </a:prstGeom>
                <a:solidFill>
                  <a:srgbClr val="8C8C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64581" name="Group 69"/>
                <p:cNvGrpSpPr>
                  <a:grpSpLocks/>
                </p:cNvGrpSpPr>
                <p:nvPr/>
              </p:nvGrpSpPr>
              <p:grpSpPr bwMode="auto">
                <a:xfrm>
                  <a:off x="2242" y="2080"/>
                  <a:ext cx="154" cy="306"/>
                  <a:chOff x="2242" y="2080"/>
                  <a:chExt cx="154" cy="306"/>
                </a:xfrm>
              </p:grpSpPr>
              <p:sp>
                <p:nvSpPr>
                  <p:cNvPr id="64582" name="Arc 70"/>
                  <p:cNvSpPr>
                    <a:spLocks/>
                  </p:cNvSpPr>
                  <p:nvPr/>
                </p:nvSpPr>
                <p:spPr bwMode="auto">
                  <a:xfrm>
                    <a:off x="2242" y="2080"/>
                    <a:ext cx="154" cy="153"/>
                  </a:xfrm>
                  <a:custGeom>
                    <a:avLst/>
                    <a:gdLst>
                      <a:gd name="G0" fmla="+- 21600 0 0"/>
                      <a:gd name="G1" fmla="+- 21599 0 0"/>
                      <a:gd name="G2" fmla="+- 21600 0 0"/>
                      <a:gd name="T0" fmla="*/ 0 w 21600"/>
                      <a:gd name="T1" fmla="*/ 21599 h 21599"/>
                      <a:gd name="T2" fmla="*/ 21460 w 21600"/>
                      <a:gd name="T3" fmla="*/ 0 h 21599"/>
                      <a:gd name="T4" fmla="*/ 21600 w 21600"/>
                      <a:gd name="T5" fmla="*/ 21599 h 215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9" fill="none" extrusionOk="0">
                        <a:moveTo>
                          <a:pt x="-1" y="21598"/>
                        </a:moveTo>
                        <a:cubicBezTo>
                          <a:pt x="-1" y="9724"/>
                          <a:pt x="9585" y="76"/>
                          <a:pt x="21459" y="-1"/>
                        </a:cubicBezTo>
                      </a:path>
                      <a:path w="21600" h="21599" stroke="0" extrusionOk="0">
                        <a:moveTo>
                          <a:pt x="-1" y="21598"/>
                        </a:moveTo>
                        <a:cubicBezTo>
                          <a:pt x="-1" y="9724"/>
                          <a:pt x="9585" y="76"/>
                          <a:pt x="21459" y="-1"/>
                        </a:cubicBezTo>
                        <a:lnTo>
                          <a:pt x="21600" y="21599"/>
                        </a:lnTo>
                        <a:close/>
                      </a:path>
                    </a:pathLst>
                  </a:custGeom>
                  <a:solidFill>
                    <a:srgbClr val="4C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583" name="Arc 71"/>
                  <p:cNvSpPr>
                    <a:spLocks/>
                  </p:cNvSpPr>
                  <p:nvPr/>
                </p:nvSpPr>
                <p:spPr bwMode="auto">
                  <a:xfrm>
                    <a:off x="2242" y="2233"/>
                    <a:ext cx="154" cy="153"/>
                  </a:xfrm>
                  <a:custGeom>
                    <a:avLst/>
                    <a:gdLst>
                      <a:gd name="G0" fmla="+- 21600 0 0"/>
                      <a:gd name="G1" fmla="+- 0 0 0"/>
                      <a:gd name="G2" fmla="+- 21600 0 0"/>
                      <a:gd name="T0" fmla="*/ 21460 w 21600"/>
                      <a:gd name="T1" fmla="*/ 21599 h 21599"/>
                      <a:gd name="T2" fmla="*/ 0 w 21600"/>
                      <a:gd name="T3" fmla="*/ 0 h 21599"/>
                      <a:gd name="T4" fmla="*/ 21600 w 21600"/>
                      <a:gd name="T5" fmla="*/ 0 h 215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9" fill="none" extrusionOk="0">
                        <a:moveTo>
                          <a:pt x="21459" y="21599"/>
                        </a:moveTo>
                        <a:cubicBezTo>
                          <a:pt x="9585" y="21522"/>
                          <a:pt x="-1" y="11874"/>
                          <a:pt x="-1" y="-1"/>
                        </a:cubicBezTo>
                      </a:path>
                      <a:path w="21600" h="21599" stroke="0" extrusionOk="0">
                        <a:moveTo>
                          <a:pt x="21459" y="21599"/>
                        </a:moveTo>
                        <a:cubicBezTo>
                          <a:pt x="9585" y="21522"/>
                          <a:pt x="-1" y="11874"/>
                          <a:pt x="-1" y="-1"/>
                        </a:cubicBez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C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64584" name="Arc 72"/>
              <p:cNvSpPr>
                <a:spLocks/>
              </p:cNvSpPr>
              <p:nvPr/>
            </p:nvSpPr>
            <p:spPr bwMode="auto">
              <a:xfrm>
                <a:off x="2259" y="2167"/>
                <a:ext cx="270" cy="142"/>
              </a:xfrm>
              <a:custGeom>
                <a:avLst/>
                <a:gdLst>
                  <a:gd name="G0" fmla="+- 21600 0 0"/>
                  <a:gd name="G1" fmla="+- 152 0 0"/>
                  <a:gd name="G2" fmla="+- 21600 0 0"/>
                  <a:gd name="T0" fmla="*/ 21519 w 21600"/>
                  <a:gd name="T1" fmla="*/ 21751 h 21751"/>
                  <a:gd name="T2" fmla="*/ 1 w 21600"/>
                  <a:gd name="T3" fmla="*/ 0 h 21751"/>
                  <a:gd name="T4" fmla="*/ 21600 w 21600"/>
                  <a:gd name="T5" fmla="*/ 152 h 21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51" fill="none" extrusionOk="0">
                    <a:moveTo>
                      <a:pt x="21518" y="21751"/>
                    </a:moveTo>
                    <a:cubicBezTo>
                      <a:pt x="9621" y="21707"/>
                      <a:pt x="0" y="12049"/>
                      <a:pt x="0" y="152"/>
                    </a:cubicBezTo>
                    <a:cubicBezTo>
                      <a:pt x="0" y="101"/>
                      <a:pt x="0" y="50"/>
                      <a:pt x="0" y="-1"/>
                    </a:cubicBezTo>
                  </a:path>
                  <a:path w="21600" h="21751" stroke="0" extrusionOk="0">
                    <a:moveTo>
                      <a:pt x="21518" y="21751"/>
                    </a:moveTo>
                    <a:cubicBezTo>
                      <a:pt x="9621" y="21707"/>
                      <a:pt x="0" y="12049"/>
                      <a:pt x="0" y="152"/>
                    </a:cubicBezTo>
                    <a:cubicBezTo>
                      <a:pt x="0" y="101"/>
                      <a:pt x="0" y="50"/>
                      <a:pt x="0" y="-1"/>
                    </a:cubicBezTo>
                    <a:lnTo>
                      <a:pt x="21600" y="152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4585" name="Group 73"/>
              <p:cNvGrpSpPr>
                <a:grpSpLocks/>
              </p:cNvGrpSpPr>
              <p:nvPr/>
            </p:nvGrpSpPr>
            <p:grpSpPr bwMode="auto">
              <a:xfrm>
                <a:off x="2242" y="2239"/>
                <a:ext cx="307" cy="49"/>
                <a:chOff x="2242" y="2239"/>
                <a:chExt cx="307" cy="49"/>
              </a:xfrm>
            </p:grpSpPr>
            <p:sp>
              <p:nvSpPr>
                <p:cNvPr id="64586" name="Arc 74"/>
                <p:cNvSpPr>
                  <a:spLocks/>
                </p:cNvSpPr>
                <p:nvPr/>
              </p:nvSpPr>
              <p:spPr bwMode="auto">
                <a:xfrm>
                  <a:off x="2242" y="2239"/>
                  <a:ext cx="154" cy="49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460 w 21600"/>
                    <a:gd name="T1" fmla="*/ 21599 h 21599"/>
                    <a:gd name="T2" fmla="*/ 0 w 21600"/>
                    <a:gd name="T3" fmla="*/ 0 h 21599"/>
                    <a:gd name="T4" fmla="*/ 21600 w 21600"/>
                    <a:gd name="T5" fmla="*/ 0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9" fill="none" extrusionOk="0">
                      <a:moveTo>
                        <a:pt x="21459" y="21599"/>
                      </a:moveTo>
                      <a:cubicBezTo>
                        <a:pt x="9585" y="21522"/>
                        <a:pt x="-1" y="11874"/>
                        <a:pt x="-1" y="-1"/>
                      </a:cubicBezTo>
                    </a:path>
                    <a:path w="21600" h="21599" stroke="0" extrusionOk="0">
                      <a:moveTo>
                        <a:pt x="21459" y="21599"/>
                      </a:moveTo>
                      <a:cubicBezTo>
                        <a:pt x="9585" y="21522"/>
                        <a:pt x="-1" y="11874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587" name="Arc 75"/>
                <p:cNvSpPr>
                  <a:spLocks/>
                </p:cNvSpPr>
                <p:nvPr/>
              </p:nvSpPr>
              <p:spPr bwMode="auto">
                <a:xfrm>
                  <a:off x="2395" y="2239"/>
                  <a:ext cx="154" cy="49"/>
                </a:xfrm>
                <a:custGeom>
                  <a:avLst/>
                  <a:gdLst>
                    <a:gd name="G0" fmla="+- 140 0 0"/>
                    <a:gd name="G1" fmla="+- 0 0 0"/>
                    <a:gd name="G2" fmla="+- 21600 0 0"/>
                    <a:gd name="T0" fmla="*/ 21740 w 21740"/>
                    <a:gd name="T1" fmla="*/ 0 h 21600"/>
                    <a:gd name="T2" fmla="*/ 0 w 21740"/>
                    <a:gd name="T3" fmla="*/ 21599 h 21600"/>
                    <a:gd name="T4" fmla="*/ 140 w 2174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40" h="21600" fill="none" extrusionOk="0">
                      <a:moveTo>
                        <a:pt x="21740" y="0"/>
                      </a:moveTo>
                      <a:cubicBezTo>
                        <a:pt x="21740" y="11929"/>
                        <a:pt x="12069" y="21600"/>
                        <a:pt x="140" y="21600"/>
                      </a:cubicBezTo>
                      <a:cubicBezTo>
                        <a:pt x="93" y="21599"/>
                        <a:pt x="46" y="21599"/>
                        <a:pt x="-1" y="21599"/>
                      </a:cubicBezTo>
                    </a:path>
                    <a:path w="21740" h="21600" stroke="0" extrusionOk="0">
                      <a:moveTo>
                        <a:pt x="21740" y="0"/>
                      </a:moveTo>
                      <a:cubicBezTo>
                        <a:pt x="21740" y="11929"/>
                        <a:pt x="12069" y="21600"/>
                        <a:pt x="140" y="21600"/>
                      </a:cubicBezTo>
                      <a:cubicBezTo>
                        <a:pt x="93" y="21599"/>
                        <a:pt x="46" y="21599"/>
                        <a:pt x="-1" y="21599"/>
                      </a:cubicBezTo>
                      <a:lnTo>
                        <a:pt x="140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4588" name="Line 76"/>
              <p:cNvSpPr>
                <a:spLocks noChangeShapeType="1"/>
              </p:cNvSpPr>
              <p:nvPr/>
            </p:nvSpPr>
            <p:spPr bwMode="auto">
              <a:xfrm flipV="1">
                <a:off x="2451" y="1994"/>
                <a:ext cx="61" cy="11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89" name="Arc 77"/>
              <p:cNvSpPr>
                <a:spLocks/>
              </p:cNvSpPr>
              <p:nvPr/>
            </p:nvSpPr>
            <p:spPr bwMode="auto">
              <a:xfrm>
                <a:off x="2299" y="2112"/>
                <a:ext cx="250" cy="127"/>
              </a:xfrm>
              <a:custGeom>
                <a:avLst/>
                <a:gdLst>
                  <a:gd name="G0" fmla="+- 21600 0 0"/>
                  <a:gd name="G1" fmla="+- 170 0 0"/>
                  <a:gd name="G2" fmla="+- 21600 0 0"/>
                  <a:gd name="T0" fmla="*/ 21513 w 21600"/>
                  <a:gd name="T1" fmla="*/ 21769 h 21769"/>
                  <a:gd name="T2" fmla="*/ 1 w 21600"/>
                  <a:gd name="T3" fmla="*/ 0 h 21769"/>
                  <a:gd name="T4" fmla="*/ 21600 w 21600"/>
                  <a:gd name="T5" fmla="*/ 170 h 21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69" fill="none" extrusionOk="0">
                    <a:moveTo>
                      <a:pt x="21512" y="21769"/>
                    </a:moveTo>
                    <a:cubicBezTo>
                      <a:pt x="9617" y="21721"/>
                      <a:pt x="0" y="12065"/>
                      <a:pt x="0" y="170"/>
                    </a:cubicBezTo>
                    <a:cubicBezTo>
                      <a:pt x="0" y="113"/>
                      <a:pt x="0" y="56"/>
                      <a:pt x="0" y="-1"/>
                    </a:cubicBezTo>
                  </a:path>
                  <a:path w="21600" h="21769" stroke="0" extrusionOk="0">
                    <a:moveTo>
                      <a:pt x="21512" y="21769"/>
                    </a:moveTo>
                    <a:cubicBezTo>
                      <a:pt x="9617" y="21721"/>
                      <a:pt x="0" y="12065"/>
                      <a:pt x="0" y="170"/>
                    </a:cubicBezTo>
                    <a:cubicBezTo>
                      <a:pt x="0" y="113"/>
                      <a:pt x="0" y="56"/>
                      <a:pt x="0" y="-1"/>
                    </a:cubicBezTo>
                    <a:lnTo>
                      <a:pt x="21600" y="17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0" name="Arc 78"/>
              <p:cNvSpPr>
                <a:spLocks/>
              </p:cNvSpPr>
              <p:nvPr/>
            </p:nvSpPr>
            <p:spPr bwMode="auto">
              <a:xfrm>
                <a:off x="2394" y="2081"/>
                <a:ext cx="127" cy="72"/>
              </a:xfrm>
              <a:custGeom>
                <a:avLst/>
                <a:gdLst>
                  <a:gd name="G0" fmla="+- 21600 0 0"/>
                  <a:gd name="G1" fmla="+- 300 0 0"/>
                  <a:gd name="G2" fmla="+- 21600 0 0"/>
                  <a:gd name="T0" fmla="*/ 21426 w 21600"/>
                  <a:gd name="T1" fmla="*/ 21899 h 21899"/>
                  <a:gd name="T2" fmla="*/ 3 w 21600"/>
                  <a:gd name="T3" fmla="*/ 0 h 21899"/>
                  <a:gd name="T4" fmla="*/ 21600 w 21600"/>
                  <a:gd name="T5" fmla="*/ 300 h 21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99" fill="none" extrusionOk="0">
                    <a:moveTo>
                      <a:pt x="21425" y="21899"/>
                    </a:moveTo>
                    <a:cubicBezTo>
                      <a:pt x="9564" y="21803"/>
                      <a:pt x="0" y="12161"/>
                      <a:pt x="0" y="300"/>
                    </a:cubicBezTo>
                    <a:cubicBezTo>
                      <a:pt x="0" y="199"/>
                      <a:pt x="0" y="99"/>
                      <a:pt x="2" y="-1"/>
                    </a:cubicBezTo>
                  </a:path>
                  <a:path w="21600" h="21899" stroke="0" extrusionOk="0">
                    <a:moveTo>
                      <a:pt x="21425" y="21899"/>
                    </a:moveTo>
                    <a:cubicBezTo>
                      <a:pt x="9564" y="21803"/>
                      <a:pt x="0" y="12161"/>
                      <a:pt x="0" y="300"/>
                    </a:cubicBezTo>
                    <a:cubicBezTo>
                      <a:pt x="0" y="199"/>
                      <a:pt x="0" y="99"/>
                      <a:pt x="2" y="-1"/>
                    </a:cubicBezTo>
                    <a:lnTo>
                      <a:pt x="21600" y="30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1" name="Arc 79"/>
              <p:cNvSpPr>
                <a:spLocks/>
              </p:cNvSpPr>
              <p:nvPr/>
            </p:nvSpPr>
            <p:spPr bwMode="auto">
              <a:xfrm>
                <a:off x="2242" y="2233"/>
                <a:ext cx="235" cy="133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2" name="Line 80"/>
              <p:cNvSpPr>
                <a:spLocks noChangeShapeType="1"/>
              </p:cNvSpPr>
              <p:nvPr/>
            </p:nvSpPr>
            <p:spPr bwMode="auto">
              <a:xfrm>
                <a:off x="2394" y="2006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3" name="Line 81"/>
              <p:cNvSpPr>
                <a:spLocks noChangeShapeType="1"/>
              </p:cNvSpPr>
              <p:nvPr/>
            </p:nvSpPr>
            <p:spPr bwMode="auto">
              <a:xfrm>
                <a:off x="2394" y="2026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4" name="Line 82"/>
              <p:cNvSpPr>
                <a:spLocks noChangeShapeType="1"/>
              </p:cNvSpPr>
              <p:nvPr/>
            </p:nvSpPr>
            <p:spPr bwMode="auto">
              <a:xfrm>
                <a:off x="2394" y="2047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5" name="Line 83"/>
              <p:cNvSpPr>
                <a:spLocks noChangeShapeType="1"/>
              </p:cNvSpPr>
              <p:nvPr/>
            </p:nvSpPr>
            <p:spPr bwMode="auto">
              <a:xfrm>
                <a:off x="2394" y="2067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6" name="Line 84"/>
              <p:cNvSpPr>
                <a:spLocks noChangeShapeType="1"/>
              </p:cNvSpPr>
              <p:nvPr/>
            </p:nvSpPr>
            <p:spPr bwMode="auto">
              <a:xfrm>
                <a:off x="2394" y="2382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7" name="Line 85"/>
              <p:cNvSpPr>
                <a:spLocks noChangeShapeType="1"/>
              </p:cNvSpPr>
              <p:nvPr/>
            </p:nvSpPr>
            <p:spPr bwMode="auto">
              <a:xfrm>
                <a:off x="2394" y="2403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8" name="Line 86"/>
              <p:cNvSpPr>
                <a:spLocks noChangeShapeType="1"/>
              </p:cNvSpPr>
              <p:nvPr/>
            </p:nvSpPr>
            <p:spPr bwMode="auto">
              <a:xfrm>
                <a:off x="2394" y="2423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99" name="Line 87"/>
              <p:cNvSpPr>
                <a:spLocks noChangeShapeType="1"/>
              </p:cNvSpPr>
              <p:nvPr/>
            </p:nvSpPr>
            <p:spPr bwMode="auto">
              <a:xfrm>
                <a:off x="2394" y="2443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00" name="Line 88"/>
              <p:cNvSpPr>
                <a:spLocks noChangeShapeType="1"/>
              </p:cNvSpPr>
              <p:nvPr/>
            </p:nvSpPr>
            <p:spPr bwMode="auto">
              <a:xfrm>
                <a:off x="2394" y="2464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601" name="Group 89"/>
            <p:cNvGrpSpPr>
              <a:grpSpLocks/>
            </p:cNvGrpSpPr>
            <p:nvPr/>
          </p:nvGrpSpPr>
          <p:grpSpPr bwMode="auto">
            <a:xfrm>
              <a:off x="742" y="814"/>
              <a:ext cx="307" cy="478"/>
              <a:chOff x="742" y="1990"/>
              <a:chExt cx="307" cy="478"/>
            </a:xfrm>
          </p:grpSpPr>
          <p:sp>
            <p:nvSpPr>
              <p:cNvPr id="64602" name="Line 90"/>
              <p:cNvSpPr>
                <a:spLocks noChangeShapeType="1"/>
              </p:cNvSpPr>
              <p:nvPr/>
            </p:nvSpPr>
            <p:spPr bwMode="auto">
              <a:xfrm flipV="1">
                <a:off x="803" y="1994"/>
                <a:ext cx="205" cy="4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03" name="Line 91"/>
              <p:cNvSpPr>
                <a:spLocks noChangeShapeType="1"/>
              </p:cNvSpPr>
              <p:nvPr/>
            </p:nvSpPr>
            <p:spPr bwMode="auto">
              <a:xfrm flipV="1">
                <a:off x="803" y="2300"/>
                <a:ext cx="53" cy="11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04" name="Oval 92"/>
              <p:cNvSpPr>
                <a:spLocks noChangeArrowheads="1"/>
              </p:cNvSpPr>
              <p:nvPr/>
            </p:nvSpPr>
            <p:spPr bwMode="auto">
              <a:xfrm>
                <a:off x="742" y="2076"/>
                <a:ext cx="307" cy="306"/>
              </a:xfrm>
              <a:prstGeom prst="ellipse">
                <a:avLst/>
              </a:pr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4605" name="Group 93"/>
              <p:cNvGrpSpPr>
                <a:grpSpLocks/>
              </p:cNvGrpSpPr>
              <p:nvPr/>
            </p:nvGrpSpPr>
            <p:grpSpPr bwMode="auto">
              <a:xfrm>
                <a:off x="895" y="2076"/>
                <a:ext cx="154" cy="306"/>
                <a:chOff x="895" y="2076"/>
                <a:chExt cx="154" cy="306"/>
              </a:xfrm>
            </p:grpSpPr>
            <p:sp>
              <p:nvSpPr>
                <p:cNvPr id="64606" name="Arc 94"/>
                <p:cNvSpPr>
                  <a:spLocks/>
                </p:cNvSpPr>
                <p:nvPr/>
              </p:nvSpPr>
              <p:spPr bwMode="auto">
                <a:xfrm>
                  <a:off x="895" y="2076"/>
                  <a:ext cx="154" cy="153"/>
                </a:xfrm>
                <a:custGeom>
                  <a:avLst/>
                  <a:gdLst>
                    <a:gd name="G0" fmla="+- 140 0 0"/>
                    <a:gd name="G1" fmla="+- 21600 0 0"/>
                    <a:gd name="G2" fmla="+- 21600 0 0"/>
                    <a:gd name="T0" fmla="*/ 0 w 21740"/>
                    <a:gd name="T1" fmla="*/ 1 h 21600"/>
                    <a:gd name="T2" fmla="*/ 21740 w 21740"/>
                    <a:gd name="T3" fmla="*/ 21600 h 21600"/>
                    <a:gd name="T4" fmla="*/ 140 w 2174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40" h="21600" fill="none" extrusionOk="0">
                      <a:moveTo>
                        <a:pt x="-1" y="0"/>
                      </a:moveTo>
                      <a:cubicBezTo>
                        <a:pt x="46" y="0"/>
                        <a:pt x="93" y="-1"/>
                        <a:pt x="140" y="-1"/>
                      </a:cubicBezTo>
                      <a:cubicBezTo>
                        <a:pt x="12069" y="-1"/>
                        <a:pt x="21740" y="9670"/>
                        <a:pt x="21740" y="21600"/>
                      </a:cubicBezTo>
                    </a:path>
                    <a:path w="21740" h="21600" stroke="0" extrusionOk="0">
                      <a:moveTo>
                        <a:pt x="-1" y="0"/>
                      </a:moveTo>
                      <a:cubicBezTo>
                        <a:pt x="46" y="0"/>
                        <a:pt x="93" y="-1"/>
                        <a:pt x="140" y="-1"/>
                      </a:cubicBezTo>
                      <a:cubicBezTo>
                        <a:pt x="12069" y="-1"/>
                        <a:pt x="21740" y="9670"/>
                        <a:pt x="21740" y="21600"/>
                      </a:cubicBezTo>
                      <a:lnTo>
                        <a:pt x="140" y="2160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607" name="Arc 95"/>
                <p:cNvSpPr>
                  <a:spLocks/>
                </p:cNvSpPr>
                <p:nvPr/>
              </p:nvSpPr>
              <p:spPr bwMode="auto">
                <a:xfrm>
                  <a:off x="895" y="2229"/>
                  <a:ext cx="154" cy="153"/>
                </a:xfrm>
                <a:custGeom>
                  <a:avLst/>
                  <a:gdLst>
                    <a:gd name="G0" fmla="+- 140 0 0"/>
                    <a:gd name="G1" fmla="+- 0 0 0"/>
                    <a:gd name="G2" fmla="+- 21600 0 0"/>
                    <a:gd name="T0" fmla="*/ 21740 w 21740"/>
                    <a:gd name="T1" fmla="*/ 0 h 21600"/>
                    <a:gd name="T2" fmla="*/ 0 w 21740"/>
                    <a:gd name="T3" fmla="*/ 21599 h 21600"/>
                    <a:gd name="T4" fmla="*/ 140 w 2174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40" h="21600" fill="none" extrusionOk="0">
                      <a:moveTo>
                        <a:pt x="21740" y="0"/>
                      </a:moveTo>
                      <a:cubicBezTo>
                        <a:pt x="21740" y="11929"/>
                        <a:pt x="12069" y="21600"/>
                        <a:pt x="140" y="21600"/>
                      </a:cubicBezTo>
                      <a:cubicBezTo>
                        <a:pt x="93" y="21599"/>
                        <a:pt x="46" y="21599"/>
                        <a:pt x="-1" y="21599"/>
                      </a:cubicBezTo>
                    </a:path>
                    <a:path w="21740" h="21600" stroke="0" extrusionOk="0">
                      <a:moveTo>
                        <a:pt x="21740" y="0"/>
                      </a:moveTo>
                      <a:cubicBezTo>
                        <a:pt x="21740" y="11929"/>
                        <a:pt x="12069" y="21600"/>
                        <a:pt x="140" y="21600"/>
                      </a:cubicBezTo>
                      <a:cubicBezTo>
                        <a:pt x="93" y="21599"/>
                        <a:pt x="46" y="21599"/>
                        <a:pt x="-1" y="21599"/>
                      </a:cubicBezTo>
                      <a:lnTo>
                        <a:pt x="140" y="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4608" name="Arc 96"/>
              <p:cNvSpPr>
                <a:spLocks/>
              </p:cNvSpPr>
              <p:nvPr/>
            </p:nvSpPr>
            <p:spPr bwMode="auto">
              <a:xfrm>
                <a:off x="758" y="2163"/>
                <a:ext cx="270" cy="141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4609" name="Group 97"/>
              <p:cNvGrpSpPr>
                <a:grpSpLocks/>
              </p:cNvGrpSpPr>
              <p:nvPr/>
            </p:nvGrpSpPr>
            <p:grpSpPr bwMode="auto">
              <a:xfrm>
                <a:off x="742" y="2235"/>
                <a:ext cx="307" cy="49"/>
                <a:chOff x="742" y="2235"/>
                <a:chExt cx="307" cy="49"/>
              </a:xfrm>
            </p:grpSpPr>
            <p:sp>
              <p:nvSpPr>
                <p:cNvPr id="64610" name="Arc 98"/>
                <p:cNvSpPr>
                  <a:spLocks/>
                </p:cNvSpPr>
                <p:nvPr/>
              </p:nvSpPr>
              <p:spPr bwMode="auto">
                <a:xfrm>
                  <a:off x="742" y="2235"/>
                  <a:ext cx="154" cy="49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460 w 21600"/>
                    <a:gd name="T1" fmla="*/ 21599 h 21599"/>
                    <a:gd name="T2" fmla="*/ 0 w 21600"/>
                    <a:gd name="T3" fmla="*/ 0 h 21599"/>
                    <a:gd name="T4" fmla="*/ 21600 w 21600"/>
                    <a:gd name="T5" fmla="*/ 0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9" fill="none" extrusionOk="0">
                      <a:moveTo>
                        <a:pt x="21459" y="21599"/>
                      </a:moveTo>
                      <a:cubicBezTo>
                        <a:pt x="9585" y="21522"/>
                        <a:pt x="-1" y="11874"/>
                        <a:pt x="-1" y="-1"/>
                      </a:cubicBezTo>
                    </a:path>
                    <a:path w="21600" h="21599" stroke="0" extrusionOk="0">
                      <a:moveTo>
                        <a:pt x="21459" y="21599"/>
                      </a:moveTo>
                      <a:cubicBezTo>
                        <a:pt x="9585" y="21522"/>
                        <a:pt x="-1" y="11874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611" name="Arc 99"/>
                <p:cNvSpPr>
                  <a:spLocks/>
                </p:cNvSpPr>
                <p:nvPr/>
              </p:nvSpPr>
              <p:spPr bwMode="auto">
                <a:xfrm>
                  <a:off x="895" y="2235"/>
                  <a:ext cx="154" cy="49"/>
                </a:xfrm>
                <a:custGeom>
                  <a:avLst/>
                  <a:gdLst>
                    <a:gd name="G0" fmla="+- 140 0 0"/>
                    <a:gd name="G1" fmla="+- 0 0 0"/>
                    <a:gd name="G2" fmla="+- 21600 0 0"/>
                    <a:gd name="T0" fmla="*/ 21740 w 21740"/>
                    <a:gd name="T1" fmla="*/ 0 h 21600"/>
                    <a:gd name="T2" fmla="*/ 0 w 21740"/>
                    <a:gd name="T3" fmla="*/ 21599 h 21600"/>
                    <a:gd name="T4" fmla="*/ 140 w 2174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40" h="21600" fill="none" extrusionOk="0">
                      <a:moveTo>
                        <a:pt x="21740" y="0"/>
                      </a:moveTo>
                      <a:cubicBezTo>
                        <a:pt x="21740" y="11929"/>
                        <a:pt x="12069" y="21600"/>
                        <a:pt x="140" y="21600"/>
                      </a:cubicBezTo>
                      <a:cubicBezTo>
                        <a:pt x="93" y="21599"/>
                        <a:pt x="46" y="21599"/>
                        <a:pt x="-1" y="21599"/>
                      </a:cubicBezTo>
                    </a:path>
                    <a:path w="21740" h="21600" stroke="0" extrusionOk="0">
                      <a:moveTo>
                        <a:pt x="21740" y="0"/>
                      </a:moveTo>
                      <a:cubicBezTo>
                        <a:pt x="21740" y="11929"/>
                        <a:pt x="12069" y="21600"/>
                        <a:pt x="140" y="21600"/>
                      </a:cubicBezTo>
                      <a:cubicBezTo>
                        <a:pt x="93" y="21599"/>
                        <a:pt x="46" y="21599"/>
                        <a:pt x="-1" y="21599"/>
                      </a:cubicBezTo>
                      <a:lnTo>
                        <a:pt x="140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4612" name="Line 100"/>
              <p:cNvSpPr>
                <a:spLocks noChangeShapeType="1"/>
              </p:cNvSpPr>
              <p:nvPr/>
            </p:nvSpPr>
            <p:spPr bwMode="auto">
              <a:xfrm flipV="1">
                <a:off x="950" y="1990"/>
                <a:ext cx="62" cy="11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13" name="Arc 101"/>
              <p:cNvSpPr>
                <a:spLocks/>
              </p:cNvSpPr>
              <p:nvPr/>
            </p:nvSpPr>
            <p:spPr bwMode="auto">
              <a:xfrm>
                <a:off x="799" y="2108"/>
                <a:ext cx="250" cy="127"/>
              </a:xfrm>
              <a:custGeom>
                <a:avLst/>
                <a:gdLst>
                  <a:gd name="G0" fmla="+- 21600 0 0"/>
                  <a:gd name="G1" fmla="+- 170 0 0"/>
                  <a:gd name="G2" fmla="+- 21600 0 0"/>
                  <a:gd name="T0" fmla="*/ 21513 w 21600"/>
                  <a:gd name="T1" fmla="*/ 21769 h 21769"/>
                  <a:gd name="T2" fmla="*/ 1 w 21600"/>
                  <a:gd name="T3" fmla="*/ 0 h 21769"/>
                  <a:gd name="T4" fmla="*/ 21600 w 21600"/>
                  <a:gd name="T5" fmla="*/ 170 h 21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69" fill="none" extrusionOk="0">
                    <a:moveTo>
                      <a:pt x="21512" y="21769"/>
                    </a:moveTo>
                    <a:cubicBezTo>
                      <a:pt x="9617" y="21721"/>
                      <a:pt x="0" y="12065"/>
                      <a:pt x="0" y="170"/>
                    </a:cubicBezTo>
                    <a:cubicBezTo>
                      <a:pt x="0" y="113"/>
                      <a:pt x="0" y="56"/>
                      <a:pt x="0" y="-1"/>
                    </a:cubicBezTo>
                  </a:path>
                  <a:path w="21600" h="21769" stroke="0" extrusionOk="0">
                    <a:moveTo>
                      <a:pt x="21512" y="21769"/>
                    </a:moveTo>
                    <a:cubicBezTo>
                      <a:pt x="9617" y="21721"/>
                      <a:pt x="0" y="12065"/>
                      <a:pt x="0" y="170"/>
                    </a:cubicBezTo>
                    <a:cubicBezTo>
                      <a:pt x="0" y="113"/>
                      <a:pt x="0" y="56"/>
                      <a:pt x="0" y="-1"/>
                    </a:cubicBezTo>
                    <a:lnTo>
                      <a:pt x="21600" y="17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14" name="Arc 102"/>
              <p:cNvSpPr>
                <a:spLocks/>
              </p:cNvSpPr>
              <p:nvPr/>
            </p:nvSpPr>
            <p:spPr bwMode="auto">
              <a:xfrm>
                <a:off x="893" y="2077"/>
                <a:ext cx="127" cy="72"/>
              </a:xfrm>
              <a:custGeom>
                <a:avLst/>
                <a:gdLst>
                  <a:gd name="G0" fmla="+- 21600 0 0"/>
                  <a:gd name="G1" fmla="+- 302 0 0"/>
                  <a:gd name="G2" fmla="+- 21600 0 0"/>
                  <a:gd name="T0" fmla="*/ 21600 w 21600"/>
                  <a:gd name="T1" fmla="*/ 21902 h 21902"/>
                  <a:gd name="T2" fmla="*/ 3 w 21600"/>
                  <a:gd name="T3" fmla="*/ 0 h 21902"/>
                  <a:gd name="T4" fmla="*/ 21600 w 21600"/>
                  <a:gd name="T5" fmla="*/ 302 h 21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902" fill="none" extrusionOk="0">
                    <a:moveTo>
                      <a:pt x="21600" y="21901"/>
                    </a:moveTo>
                    <a:cubicBezTo>
                      <a:pt x="9670" y="21902"/>
                      <a:pt x="0" y="12231"/>
                      <a:pt x="0" y="302"/>
                    </a:cubicBezTo>
                    <a:cubicBezTo>
                      <a:pt x="0" y="201"/>
                      <a:pt x="0" y="100"/>
                      <a:pt x="2" y="-1"/>
                    </a:cubicBezTo>
                  </a:path>
                  <a:path w="21600" h="21902" stroke="0" extrusionOk="0">
                    <a:moveTo>
                      <a:pt x="21600" y="21901"/>
                    </a:moveTo>
                    <a:cubicBezTo>
                      <a:pt x="9670" y="21902"/>
                      <a:pt x="0" y="12231"/>
                      <a:pt x="0" y="302"/>
                    </a:cubicBezTo>
                    <a:cubicBezTo>
                      <a:pt x="0" y="201"/>
                      <a:pt x="0" y="100"/>
                      <a:pt x="2" y="-1"/>
                    </a:cubicBezTo>
                    <a:lnTo>
                      <a:pt x="21600" y="302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15" name="Arc 103"/>
              <p:cNvSpPr>
                <a:spLocks/>
              </p:cNvSpPr>
              <p:nvPr/>
            </p:nvSpPr>
            <p:spPr bwMode="auto">
              <a:xfrm>
                <a:off x="742" y="2229"/>
                <a:ext cx="235" cy="133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16" name="Line 104"/>
              <p:cNvSpPr>
                <a:spLocks noChangeShapeType="1"/>
              </p:cNvSpPr>
              <p:nvPr/>
            </p:nvSpPr>
            <p:spPr bwMode="auto">
              <a:xfrm>
                <a:off x="893" y="2002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17" name="Line 105"/>
              <p:cNvSpPr>
                <a:spLocks noChangeShapeType="1"/>
              </p:cNvSpPr>
              <p:nvPr/>
            </p:nvSpPr>
            <p:spPr bwMode="auto">
              <a:xfrm>
                <a:off x="893" y="2022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18" name="Line 106"/>
              <p:cNvSpPr>
                <a:spLocks noChangeShapeType="1"/>
              </p:cNvSpPr>
              <p:nvPr/>
            </p:nvSpPr>
            <p:spPr bwMode="auto">
              <a:xfrm>
                <a:off x="893" y="2043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19" name="Line 107"/>
              <p:cNvSpPr>
                <a:spLocks noChangeShapeType="1"/>
              </p:cNvSpPr>
              <p:nvPr/>
            </p:nvSpPr>
            <p:spPr bwMode="auto">
              <a:xfrm>
                <a:off x="893" y="2063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20" name="Line 108"/>
              <p:cNvSpPr>
                <a:spLocks noChangeShapeType="1"/>
              </p:cNvSpPr>
              <p:nvPr/>
            </p:nvSpPr>
            <p:spPr bwMode="auto">
              <a:xfrm>
                <a:off x="893" y="2378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21" name="Line 109"/>
              <p:cNvSpPr>
                <a:spLocks noChangeShapeType="1"/>
              </p:cNvSpPr>
              <p:nvPr/>
            </p:nvSpPr>
            <p:spPr bwMode="auto">
              <a:xfrm>
                <a:off x="893" y="2398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22" name="Line 110"/>
              <p:cNvSpPr>
                <a:spLocks noChangeShapeType="1"/>
              </p:cNvSpPr>
              <p:nvPr/>
            </p:nvSpPr>
            <p:spPr bwMode="auto">
              <a:xfrm>
                <a:off x="893" y="2419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23" name="Line 111"/>
              <p:cNvSpPr>
                <a:spLocks noChangeShapeType="1"/>
              </p:cNvSpPr>
              <p:nvPr/>
            </p:nvSpPr>
            <p:spPr bwMode="auto">
              <a:xfrm>
                <a:off x="893" y="2439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24" name="Line 112"/>
              <p:cNvSpPr>
                <a:spLocks noChangeShapeType="1"/>
              </p:cNvSpPr>
              <p:nvPr/>
            </p:nvSpPr>
            <p:spPr bwMode="auto">
              <a:xfrm>
                <a:off x="893" y="2460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625" name="Group 113"/>
            <p:cNvGrpSpPr>
              <a:grpSpLocks/>
            </p:cNvGrpSpPr>
            <p:nvPr/>
          </p:nvGrpSpPr>
          <p:grpSpPr bwMode="auto">
            <a:xfrm>
              <a:off x="893" y="1112"/>
              <a:ext cx="1509" cy="192"/>
              <a:chOff x="893" y="2288"/>
              <a:chExt cx="1509" cy="192"/>
            </a:xfrm>
          </p:grpSpPr>
          <p:sp>
            <p:nvSpPr>
              <p:cNvPr id="64626" name="Arc 114"/>
              <p:cNvSpPr>
                <a:spLocks/>
              </p:cNvSpPr>
              <p:nvPr/>
            </p:nvSpPr>
            <p:spPr bwMode="auto">
              <a:xfrm>
                <a:off x="893" y="2288"/>
                <a:ext cx="755" cy="192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572 w 21600"/>
                  <a:gd name="T1" fmla="*/ 21599 h 21599"/>
                  <a:gd name="T2" fmla="*/ 0 w 21600"/>
                  <a:gd name="T3" fmla="*/ 0 h 21599"/>
                  <a:gd name="T4" fmla="*/ 21600 w 21600"/>
                  <a:gd name="T5" fmla="*/ 0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21571" y="21599"/>
                    </a:moveTo>
                    <a:cubicBezTo>
                      <a:pt x="9653" y="21584"/>
                      <a:pt x="-1" y="11918"/>
                      <a:pt x="-1" y="-1"/>
                    </a:cubicBezTo>
                  </a:path>
                  <a:path w="21600" h="21599" stroke="0" extrusionOk="0">
                    <a:moveTo>
                      <a:pt x="21571" y="21599"/>
                    </a:moveTo>
                    <a:cubicBezTo>
                      <a:pt x="9653" y="21584"/>
                      <a:pt x="-1" y="11918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27" name="Arc 115"/>
              <p:cNvSpPr>
                <a:spLocks/>
              </p:cNvSpPr>
              <p:nvPr/>
            </p:nvSpPr>
            <p:spPr bwMode="auto">
              <a:xfrm>
                <a:off x="1647" y="2288"/>
                <a:ext cx="755" cy="192"/>
              </a:xfrm>
              <a:custGeom>
                <a:avLst/>
                <a:gdLst>
                  <a:gd name="G0" fmla="+- 28 0 0"/>
                  <a:gd name="G1" fmla="+- 0 0 0"/>
                  <a:gd name="G2" fmla="+- 21600 0 0"/>
                  <a:gd name="T0" fmla="*/ 21628 w 21628"/>
                  <a:gd name="T1" fmla="*/ 0 h 21600"/>
                  <a:gd name="T2" fmla="*/ 0 w 21628"/>
                  <a:gd name="T3" fmla="*/ 21599 h 21600"/>
                  <a:gd name="T4" fmla="*/ 28 w 21628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8" h="21600" fill="none" extrusionOk="0">
                    <a:moveTo>
                      <a:pt x="21628" y="0"/>
                    </a:moveTo>
                    <a:cubicBezTo>
                      <a:pt x="21628" y="11929"/>
                      <a:pt x="11957" y="21600"/>
                      <a:pt x="28" y="21600"/>
                    </a:cubicBezTo>
                    <a:cubicBezTo>
                      <a:pt x="18" y="21599"/>
                      <a:pt x="9" y="21599"/>
                      <a:pt x="-1" y="21599"/>
                    </a:cubicBezTo>
                  </a:path>
                  <a:path w="21628" h="21600" stroke="0" extrusionOk="0">
                    <a:moveTo>
                      <a:pt x="21628" y="0"/>
                    </a:moveTo>
                    <a:cubicBezTo>
                      <a:pt x="21628" y="11929"/>
                      <a:pt x="11957" y="21600"/>
                      <a:pt x="28" y="21600"/>
                    </a:cubicBezTo>
                    <a:cubicBezTo>
                      <a:pt x="18" y="21599"/>
                      <a:pt x="9" y="21599"/>
                      <a:pt x="-1" y="21599"/>
                    </a:cubicBezTo>
                    <a:lnTo>
                      <a:pt x="28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628" name="Line 116"/>
            <p:cNvSpPr>
              <a:spLocks noChangeShapeType="1"/>
            </p:cNvSpPr>
            <p:nvPr/>
          </p:nvSpPr>
          <p:spPr bwMode="auto">
            <a:xfrm flipV="1">
              <a:off x="1882" y="985"/>
              <a:ext cx="319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29" name="Oval 117"/>
            <p:cNvSpPr>
              <a:spLocks noChangeArrowheads="1"/>
            </p:cNvSpPr>
            <p:nvPr/>
          </p:nvSpPr>
          <p:spPr bwMode="auto">
            <a:xfrm>
              <a:off x="1690" y="920"/>
              <a:ext cx="274" cy="278"/>
            </a:xfrm>
            <a:prstGeom prst="ellipse">
              <a:avLst/>
            </a:prstGeom>
            <a:noFill/>
            <a:ln w="31750">
              <a:solidFill>
                <a:srgbClr val="FFD3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0" name="Oval 118"/>
            <p:cNvSpPr>
              <a:spLocks noChangeArrowheads="1"/>
            </p:cNvSpPr>
            <p:nvPr/>
          </p:nvSpPr>
          <p:spPr bwMode="auto">
            <a:xfrm>
              <a:off x="1694" y="928"/>
              <a:ext cx="262" cy="262"/>
            </a:xfrm>
            <a:prstGeom prst="ellipse">
              <a:avLst/>
            </a:prstGeom>
            <a:noFill/>
            <a:ln w="31750">
              <a:solidFill>
                <a:srgbClr val="FFD65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1" name="Oval 119"/>
            <p:cNvSpPr>
              <a:spLocks noChangeArrowheads="1"/>
            </p:cNvSpPr>
            <p:nvPr/>
          </p:nvSpPr>
          <p:spPr bwMode="auto">
            <a:xfrm>
              <a:off x="1703" y="936"/>
              <a:ext cx="245" cy="246"/>
            </a:xfrm>
            <a:prstGeom prst="ellipse">
              <a:avLst/>
            </a:prstGeom>
            <a:noFill/>
            <a:ln w="31750">
              <a:solidFill>
                <a:srgbClr val="FFD9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2" name="Oval 120"/>
            <p:cNvSpPr>
              <a:spLocks noChangeArrowheads="1"/>
            </p:cNvSpPr>
            <p:nvPr/>
          </p:nvSpPr>
          <p:spPr bwMode="auto">
            <a:xfrm>
              <a:off x="1711" y="945"/>
              <a:ext cx="229" cy="228"/>
            </a:xfrm>
            <a:prstGeom prst="ellipse">
              <a:avLst/>
            </a:prstGeom>
            <a:noFill/>
            <a:ln w="31750">
              <a:solidFill>
                <a:srgbClr val="FFDC5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3" name="Oval 121"/>
            <p:cNvSpPr>
              <a:spLocks noChangeArrowheads="1"/>
            </p:cNvSpPr>
            <p:nvPr/>
          </p:nvSpPr>
          <p:spPr bwMode="auto">
            <a:xfrm>
              <a:off x="1719" y="953"/>
              <a:ext cx="213" cy="212"/>
            </a:xfrm>
            <a:prstGeom prst="ellipse">
              <a:avLst/>
            </a:prstGeom>
            <a:noFill/>
            <a:ln w="31750">
              <a:solidFill>
                <a:srgbClr val="FFDF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4" name="Oval 122"/>
            <p:cNvSpPr>
              <a:spLocks noChangeArrowheads="1"/>
            </p:cNvSpPr>
            <p:nvPr/>
          </p:nvSpPr>
          <p:spPr bwMode="auto">
            <a:xfrm>
              <a:off x="1727" y="961"/>
              <a:ext cx="196" cy="196"/>
            </a:xfrm>
            <a:prstGeom prst="ellipse">
              <a:avLst/>
            </a:prstGeom>
            <a:noFill/>
            <a:ln w="31750">
              <a:solidFill>
                <a:srgbClr val="FFE36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5" name="Oval 123"/>
            <p:cNvSpPr>
              <a:spLocks noChangeArrowheads="1"/>
            </p:cNvSpPr>
            <p:nvPr/>
          </p:nvSpPr>
          <p:spPr bwMode="auto">
            <a:xfrm>
              <a:off x="1735" y="969"/>
              <a:ext cx="180" cy="180"/>
            </a:xfrm>
            <a:prstGeom prst="ellipse">
              <a:avLst/>
            </a:prstGeom>
            <a:noFill/>
            <a:ln w="31750">
              <a:solidFill>
                <a:srgbClr val="FFE66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6" name="Oval 124"/>
            <p:cNvSpPr>
              <a:spLocks noChangeArrowheads="1"/>
            </p:cNvSpPr>
            <p:nvPr/>
          </p:nvSpPr>
          <p:spPr bwMode="auto">
            <a:xfrm>
              <a:off x="1743" y="977"/>
              <a:ext cx="164" cy="164"/>
            </a:xfrm>
            <a:prstGeom prst="ellipse">
              <a:avLst/>
            </a:prstGeom>
            <a:noFill/>
            <a:ln w="31750">
              <a:solidFill>
                <a:srgbClr val="FFE9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7" name="Oval 125"/>
            <p:cNvSpPr>
              <a:spLocks noChangeArrowheads="1"/>
            </p:cNvSpPr>
            <p:nvPr/>
          </p:nvSpPr>
          <p:spPr bwMode="auto">
            <a:xfrm>
              <a:off x="1752" y="985"/>
              <a:ext cx="147" cy="152"/>
            </a:xfrm>
            <a:prstGeom prst="ellipse">
              <a:avLst/>
            </a:prstGeom>
            <a:noFill/>
            <a:ln w="31750">
              <a:solidFill>
                <a:srgbClr val="FFEC7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8" name="Oval 126"/>
            <p:cNvSpPr>
              <a:spLocks noChangeArrowheads="1"/>
            </p:cNvSpPr>
            <p:nvPr/>
          </p:nvSpPr>
          <p:spPr bwMode="auto">
            <a:xfrm>
              <a:off x="1760" y="994"/>
              <a:ext cx="131" cy="134"/>
            </a:xfrm>
            <a:prstGeom prst="ellipse">
              <a:avLst/>
            </a:prstGeom>
            <a:noFill/>
            <a:ln w="31750">
              <a:solidFill>
                <a:srgbClr val="FFEF7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39" name="Oval 127"/>
            <p:cNvSpPr>
              <a:spLocks noChangeArrowheads="1"/>
            </p:cNvSpPr>
            <p:nvPr/>
          </p:nvSpPr>
          <p:spPr bwMode="auto">
            <a:xfrm>
              <a:off x="1768" y="1002"/>
              <a:ext cx="114" cy="118"/>
            </a:xfrm>
            <a:prstGeom prst="ellipse">
              <a:avLst/>
            </a:prstGeom>
            <a:noFill/>
            <a:ln w="31750">
              <a:solidFill>
                <a:srgbClr val="FFF38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0" name="Oval 128"/>
            <p:cNvSpPr>
              <a:spLocks noChangeArrowheads="1"/>
            </p:cNvSpPr>
            <p:nvPr/>
          </p:nvSpPr>
          <p:spPr bwMode="auto">
            <a:xfrm>
              <a:off x="1776" y="1010"/>
              <a:ext cx="98" cy="102"/>
            </a:xfrm>
            <a:prstGeom prst="ellipse">
              <a:avLst/>
            </a:prstGeom>
            <a:noFill/>
            <a:ln w="31750">
              <a:solidFill>
                <a:srgbClr val="FFF6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1" name="Oval 129"/>
            <p:cNvSpPr>
              <a:spLocks noChangeArrowheads="1"/>
            </p:cNvSpPr>
            <p:nvPr/>
          </p:nvSpPr>
          <p:spPr bwMode="auto">
            <a:xfrm>
              <a:off x="1784" y="1018"/>
              <a:ext cx="82" cy="86"/>
            </a:xfrm>
            <a:prstGeom prst="ellipse">
              <a:avLst/>
            </a:prstGeom>
            <a:noFill/>
            <a:ln w="31750">
              <a:solidFill>
                <a:srgbClr val="FFF98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2" name="Oval 130"/>
            <p:cNvSpPr>
              <a:spLocks noChangeArrowheads="1"/>
            </p:cNvSpPr>
            <p:nvPr/>
          </p:nvSpPr>
          <p:spPr bwMode="auto">
            <a:xfrm>
              <a:off x="1793" y="1026"/>
              <a:ext cx="65" cy="70"/>
            </a:xfrm>
            <a:prstGeom prst="ellipse">
              <a:avLst/>
            </a:prstGeom>
            <a:noFill/>
            <a:ln w="31750">
              <a:solidFill>
                <a:srgbClr val="FFFC9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3" name="Oval 131"/>
            <p:cNvSpPr>
              <a:spLocks noChangeArrowheads="1"/>
            </p:cNvSpPr>
            <p:nvPr/>
          </p:nvSpPr>
          <p:spPr bwMode="auto">
            <a:xfrm>
              <a:off x="1801" y="1034"/>
              <a:ext cx="49" cy="54"/>
            </a:xfrm>
            <a:prstGeom prst="ellipse">
              <a:avLst/>
            </a:prstGeom>
            <a:solidFill>
              <a:srgbClr val="FFFF99"/>
            </a:solidFill>
            <a:ln w="31750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644" name="Oval 132"/>
            <p:cNvSpPr>
              <a:spLocks noChangeArrowheads="1"/>
            </p:cNvSpPr>
            <p:nvPr/>
          </p:nvSpPr>
          <p:spPr bwMode="auto">
            <a:xfrm>
              <a:off x="1690" y="920"/>
              <a:ext cx="274" cy="278"/>
            </a:xfrm>
            <a:prstGeom prst="ellipse">
              <a:avLst/>
            </a:prstGeom>
            <a:noFill/>
            <a:ln w="6350">
              <a:solidFill>
                <a:srgbClr val="FFE9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5" name="Line 133"/>
            <p:cNvSpPr>
              <a:spLocks noChangeShapeType="1"/>
            </p:cNvSpPr>
            <p:nvPr/>
          </p:nvSpPr>
          <p:spPr bwMode="auto">
            <a:xfrm flipV="1">
              <a:off x="1028" y="1071"/>
              <a:ext cx="765" cy="14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46" name="Rectangle 134"/>
            <p:cNvSpPr>
              <a:spLocks noChangeArrowheads="1"/>
            </p:cNvSpPr>
            <p:nvPr/>
          </p:nvSpPr>
          <p:spPr bwMode="auto">
            <a:xfrm>
              <a:off x="2568" y="936"/>
              <a:ext cx="4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21 december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(winter)</a:t>
              </a:r>
              <a:endParaRPr lang="fr-FR" sz="1000" baseline="30000"/>
            </a:p>
          </p:txBody>
        </p:sp>
        <p:sp>
          <p:nvSpPr>
            <p:cNvPr id="64647" name="Rectangle 135"/>
            <p:cNvSpPr>
              <a:spLocks noChangeArrowheads="1"/>
            </p:cNvSpPr>
            <p:nvPr/>
          </p:nvSpPr>
          <p:spPr bwMode="auto">
            <a:xfrm>
              <a:off x="420" y="936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21 june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(summer)</a:t>
              </a:r>
              <a:endParaRPr lang="fr-FR" sz="1000" baseline="30000"/>
            </a:p>
          </p:txBody>
        </p:sp>
        <p:grpSp>
          <p:nvGrpSpPr>
            <p:cNvPr id="64648" name="Group 136"/>
            <p:cNvGrpSpPr>
              <a:grpSpLocks/>
            </p:cNvGrpSpPr>
            <p:nvPr/>
          </p:nvGrpSpPr>
          <p:grpSpPr bwMode="auto">
            <a:xfrm>
              <a:off x="1564" y="1276"/>
              <a:ext cx="135" cy="40"/>
              <a:chOff x="1564" y="2452"/>
              <a:chExt cx="135" cy="40"/>
            </a:xfrm>
          </p:grpSpPr>
          <p:sp>
            <p:nvSpPr>
              <p:cNvPr id="64649" name="Freeform 137"/>
              <p:cNvSpPr>
                <a:spLocks/>
              </p:cNvSpPr>
              <p:nvPr/>
            </p:nvSpPr>
            <p:spPr bwMode="auto">
              <a:xfrm>
                <a:off x="1641" y="2452"/>
                <a:ext cx="58" cy="40"/>
              </a:xfrm>
              <a:custGeom>
                <a:avLst/>
                <a:gdLst>
                  <a:gd name="T0" fmla="*/ 58 w 58"/>
                  <a:gd name="T1" fmla="*/ 20 h 40"/>
                  <a:gd name="T2" fmla="*/ 0 w 58"/>
                  <a:gd name="T3" fmla="*/ 40 h 40"/>
                  <a:gd name="T4" fmla="*/ 21 w 58"/>
                  <a:gd name="T5" fmla="*/ 20 h 40"/>
                  <a:gd name="T6" fmla="*/ 0 w 58"/>
                  <a:gd name="T7" fmla="*/ 0 h 40"/>
                  <a:gd name="T8" fmla="*/ 58 w 58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40">
                    <a:moveTo>
                      <a:pt x="58" y="20"/>
                    </a:moveTo>
                    <a:lnTo>
                      <a:pt x="0" y="40"/>
                    </a:lnTo>
                    <a:lnTo>
                      <a:pt x="21" y="20"/>
                    </a:lnTo>
                    <a:lnTo>
                      <a:pt x="0" y="0"/>
                    </a:lnTo>
                    <a:lnTo>
                      <a:pt x="5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50" name="Line 138"/>
              <p:cNvSpPr>
                <a:spLocks noChangeShapeType="1"/>
              </p:cNvSpPr>
              <p:nvPr/>
            </p:nvSpPr>
            <p:spPr bwMode="auto">
              <a:xfrm>
                <a:off x="1564" y="2472"/>
                <a:ext cx="98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651" name="Group 139"/>
            <p:cNvGrpSpPr>
              <a:grpSpLocks/>
            </p:cNvGrpSpPr>
            <p:nvPr/>
          </p:nvGrpSpPr>
          <p:grpSpPr bwMode="auto">
            <a:xfrm>
              <a:off x="1461" y="908"/>
              <a:ext cx="58" cy="41"/>
              <a:chOff x="1461" y="2084"/>
              <a:chExt cx="58" cy="41"/>
            </a:xfrm>
          </p:grpSpPr>
          <p:sp>
            <p:nvSpPr>
              <p:cNvPr id="64652" name="Freeform 140"/>
              <p:cNvSpPr>
                <a:spLocks/>
              </p:cNvSpPr>
              <p:nvPr/>
            </p:nvSpPr>
            <p:spPr bwMode="auto">
              <a:xfrm>
                <a:off x="1461" y="2084"/>
                <a:ext cx="58" cy="41"/>
              </a:xfrm>
              <a:custGeom>
                <a:avLst/>
                <a:gdLst>
                  <a:gd name="T0" fmla="*/ 0 w 58"/>
                  <a:gd name="T1" fmla="*/ 20 h 41"/>
                  <a:gd name="T2" fmla="*/ 58 w 58"/>
                  <a:gd name="T3" fmla="*/ 0 h 41"/>
                  <a:gd name="T4" fmla="*/ 37 w 58"/>
                  <a:gd name="T5" fmla="*/ 20 h 41"/>
                  <a:gd name="T6" fmla="*/ 58 w 58"/>
                  <a:gd name="T7" fmla="*/ 41 h 41"/>
                  <a:gd name="T8" fmla="*/ 0 w 58"/>
                  <a:gd name="T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41">
                    <a:moveTo>
                      <a:pt x="0" y="20"/>
                    </a:moveTo>
                    <a:lnTo>
                      <a:pt x="58" y="0"/>
                    </a:lnTo>
                    <a:lnTo>
                      <a:pt x="37" y="20"/>
                    </a:lnTo>
                    <a:lnTo>
                      <a:pt x="58" y="4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53" name="Line 141"/>
              <p:cNvSpPr>
                <a:spLocks noChangeShapeType="1"/>
              </p:cNvSpPr>
              <p:nvPr/>
            </p:nvSpPr>
            <p:spPr bwMode="auto">
              <a:xfrm>
                <a:off x="1498" y="2104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654" name="Rectangle 142"/>
            <p:cNvSpPr>
              <a:spLocks noChangeArrowheads="1"/>
            </p:cNvSpPr>
            <p:nvPr/>
          </p:nvSpPr>
          <p:spPr bwMode="auto">
            <a:xfrm>
              <a:off x="1993" y="672"/>
              <a:ext cx="3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3 january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(perihelion)</a:t>
              </a:r>
              <a:endParaRPr lang="fr-FR" sz="1000" baseline="30000"/>
            </a:p>
          </p:txBody>
        </p:sp>
        <p:grpSp>
          <p:nvGrpSpPr>
            <p:cNvPr id="64655" name="Group 143"/>
            <p:cNvGrpSpPr>
              <a:grpSpLocks/>
            </p:cNvGrpSpPr>
            <p:nvPr/>
          </p:nvGrpSpPr>
          <p:grpSpPr bwMode="auto">
            <a:xfrm>
              <a:off x="2148" y="822"/>
              <a:ext cx="45" cy="159"/>
              <a:chOff x="2148" y="1998"/>
              <a:chExt cx="45" cy="159"/>
            </a:xfrm>
          </p:grpSpPr>
          <p:sp>
            <p:nvSpPr>
              <p:cNvPr id="64656" name="Freeform 144"/>
              <p:cNvSpPr>
                <a:spLocks/>
              </p:cNvSpPr>
              <p:nvPr/>
            </p:nvSpPr>
            <p:spPr bwMode="auto">
              <a:xfrm>
                <a:off x="2156" y="2096"/>
                <a:ext cx="37" cy="61"/>
              </a:xfrm>
              <a:custGeom>
                <a:avLst/>
                <a:gdLst>
                  <a:gd name="T0" fmla="*/ 33 w 37"/>
                  <a:gd name="T1" fmla="*/ 61 h 61"/>
                  <a:gd name="T2" fmla="*/ 0 w 37"/>
                  <a:gd name="T3" fmla="*/ 12 h 61"/>
                  <a:gd name="T4" fmla="*/ 25 w 37"/>
                  <a:gd name="T5" fmla="*/ 25 h 61"/>
                  <a:gd name="T6" fmla="*/ 37 w 37"/>
                  <a:gd name="T7" fmla="*/ 0 h 61"/>
                  <a:gd name="T8" fmla="*/ 33 w 37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61">
                    <a:moveTo>
                      <a:pt x="33" y="61"/>
                    </a:moveTo>
                    <a:lnTo>
                      <a:pt x="0" y="12"/>
                    </a:lnTo>
                    <a:lnTo>
                      <a:pt x="25" y="25"/>
                    </a:lnTo>
                    <a:lnTo>
                      <a:pt x="37" y="0"/>
                    </a:lnTo>
                    <a:lnTo>
                      <a:pt x="33" y="61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57" name="Line 145"/>
              <p:cNvSpPr>
                <a:spLocks noChangeShapeType="1"/>
              </p:cNvSpPr>
              <p:nvPr/>
            </p:nvSpPr>
            <p:spPr bwMode="auto">
              <a:xfrm>
                <a:off x="2148" y="1998"/>
                <a:ext cx="33" cy="12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658" name="Rectangle 146"/>
            <p:cNvSpPr>
              <a:spLocks noChangeArrowheads="1"/>
            </p:cNvSpPr>
            <p:nvPr/>
          </p:nvSpPr>
          <p:spPr bwMode="auto">
            <a:xfrm>
              <a:off x="1024" y="1384"/>
              <a:ext cx="32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4 july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(aph</a:t>
              </a:r>
              <a:r>
                <a:rPr lang="fr-FR" sz="1000">
                  <a:solidFill>
                    <a:srgbClr val="000000"/>
                  </a:solidFill>
                  <a:latin typeface="Times" charset="0"/>
                </a:rPr>
                <a:t>elion</a:t>
              </a:r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)</a:t>
              </a:r>
              <a:endParaRPr lang="fr-FR" sz="1000">
                <a:solidFill>
                  <a:srgbClr val="000000"/>
                </a:solidFill>
                <a:latin typeface="Times" charset="0"/>
              </a:endParaRPr>
            </a:p>
          </p:txBody>
        </p:sp>
        <p:grpSp>
          <p:nvGrpSpPr>
            <p:cNvPr id="64659" name="Group 147"/>
            <p:cNvGrpSpPr>
              <a:grpSpLocks/>
            </p:cNvGrpSpPr>
            <p:nvPr/>
          </p:nvGrpSpPr>
          <p:grpSpPr bwMode="auto">
            <a:xfrm>
              <a:off x="1032" y="1227"/>
              <a:ext cx="78" cy="167"/>
              <a:chOff x="1032" y="2403"/>
              <a:chExt cx="78" cy="167"/>
            </a:xfrm>
          </p:grpSpPr>
          <p:sp>
            <p:nvSpPr>
              <p:cNvPr id="64660" name="Freeform 148"/>
              <p:cNvSpPr>
                <a:spLocks/>
              </p:cNvSpPr>
              <p:nvPr/>
            </p:nvSpPr>
            <p:spPr bwMode="auto">
              <a:xfrm>
                <a:off x="1032" y="2403"/>
                <a:ext cx="45" cy="61"/>
              </a:xfrm>
              <a:custGeom>
                <a:avLst/>
                <a:gdLst>
                  <a:gd name="T0" fmla="*/ 0 w 45"/>
                  <a:gd name="T1" fmla="*/ 0 h 61"/>
                  <a:gd name="T2" fmla="*/ 45 w 45"/>
                  <a:gd name="T3" fmla="*/ 45 h 61"/>
                  <a:gd name="T4" fmla="*/ 17 w 45"/>
                  <a:gd name="T5" fmla="*/ 32 h 61"/>
                  <a:gd name="T6" fmla="*/ 4 w 45"/>
                  <a:gd name="T7" fmla="*/ 61 h 61"/>
                  <a:gd name="T8" fmla="*/ 0 w 45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1">
                    <a:moveTo>
                      <a:pt x="0" y="0"/>
                    </a:moveTo>
                    <a:lnTo>
                      <a:pt x="45" y="45"/>
                    </a:lnTo>
                    <a:lnTo>
                      <a:pt x="17" y="32"/>
                    </a:lnTo>
                    <a:lnTo>
                      <a:pt x="4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61" name="Line 149"/>
              <p:cNvSpPr>
                <a:spLocks noChangeShapeType="1"/>
              </p:cNvSpPr>
              <p:nvPr/>
            </p:nvSpPr>
            <p:spPr bwMode="auto">
              <a:xfrm>
                <a:off x="1049" y="2435"/>
                <a:ext cx="61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662" name="Group 150"/>
            <p:cNvGrpSpPr>
              <a:grpSpLocks/>
            </p:cNvGrpSpPr>
            <p:nvPr/>
          </p:nvGrpSpPr>
          <p:grpSpPr bwMode="auto">
            <a:xfrm>
              <a:off x="1821" y="961"/>
              <a:ext cx="385" cy="601"/>
              <a:chOff x="1821" y="2137"/>
              <a:chExt cx="385" cy="601"/>
            </a:xfrm>
          </p:grpSpPr>
          <p:sp>
            <p:nvSpPr>
              <p:cNvPr id="64663" name="Line 151"/>
              <p:cNvSpPr>
                <a:spLocks noChangeShapeType="1"/>
              </p:cNvSpPr>
              <p:nvPr/>
            </p:nvSpPr>
            <p:spPr bwMode="auto">
              <a:xfrm flipV="1">
                <a:off x="1899" y="2141"/>
                <a:ext cx="257" cy="51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64" name="Line 152"/>
              <p:cNvSpPr>
                <a:spLocks noChangeShapeType="1"/>
              </p:cNvSpPr>
              <p:nvPr/>
            </p:nvSpPr>
            <p:spPr bwMode="auto">
              <a:xfrm flipV="1">
                <a:off x="1899" y="2525"/>
                <a:ext cx="69" cy="1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65" name="Oval 153"/>
              <p:cNvSpPr>
                <a:spLocks noChangeArrowheads="1"/>
              </p:cNvSpPr>
              <p:nvPr/>
            </p:nvSpPr>
            <p:spPr bwMode="auto">
              <a:xfrm>
                <a:off x="1825" y="2247"/>
                <a:ext cx="380" cy="380"/>
              </a:xfrm>
              <a:prstGeom prst="ellipse">
                <a:avLst/>
              </a:pr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66" name="Arc 154"/>
              <p:cNvSpPr>
                <a:spLocks/>
              </p:cNvSpPr>
              <p:nvPr/>
            </p:nvSpPr>
            <p:spPr bwMode="auto">
              <a:xfrm>
                <a:off x="1842" y="2357"/>
                <a:ext cx="341" cy="180"/>
              </a:xfrm>
              <a:custGeom>
                <a:avLst/>
                <a:gdLst>
                  <a:gd name="G0" fmla="+- 21600 0 0"/>
                  <a:gd name="G1" fmla="+- 120 0 0"/>
                  <a:gd name="G2" fmla="+- 21600 0 0"/>
                  <a:gd name="T0" fmla="*/ 21600 w 21600"/>
                  <a:gd name="T1" fmla="*/ 21720 h 21720"/>
                  <a:gd name="T2" fmla="*/ 1 w 21600"/>
                  <a:gd name="T3" fmla="*/ 0 h 21720"/>
                  <a:gd name="T4" fmla="*/ 21600 w 21600"/>
                  <a:gd name="T5" fmla="*/ 120 h 21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20" fill="none" extrusionOk="0">
                    <a:moveTo>
                      <a:pt x="21600" y="21719"/>
                    </a:moveTo>
                    <a:cubicBezTo>
                      <a:pt x="9670" y="21720"/>
                      <a:pt x="0" y="12049"/>
                      <a:pt x="0" y="120"/>
                    </a:cubicBezTo>
                    <a:cubicBezTo>
                      <a:pt x="0" y="79"/>
                      <a:pt x="0" y="39"/>
                      <a:pt x="0" y="-1"/>
                    </a:cubicBezTo>
                  </a:path>
                  <a:path w="21600" h="21720" stroke="0" extrusionOk="0">
                    <a:moveTo>
                      <a:pt x="21600" y="21719"/>
                    </a:moveTo>
                    <a:cubicBezTo>
                      <a:pt x="9670" y="21720"/>
                      <a:pt x="0" y="12049"/>
                      <a:pt x="0" y="120"/>
                    </a:cubicBezTo>
                    <a:cubicBezTo>
                      <a:pt x="0" y="79"/>
                      <a:pt x="0" y="39"/>
                      <a:pt x="0" y="-1"/>
                    </a:cubicBezTo>
                    <a:lnTo>
                      <a:pt x="21600" y="12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4667" name="Group 155"/>
              <p:cNvGrpSpPr>
                <a:grpSpLocks/>
              </p:cNvGrpSpPr>
              <p:nvPr/>
            </p:nvGrpSpPr>
            <p:grpSpPr bwMode="auto">
              <a:xfrm>
                <a:off x="1825" y="2447"/>
                <a:ext cx="380" cy="62"/>
                <a:chOff x="1825" y="2447"/>
                <a:chExt cx="380" cy="62"/>
              </a:xfrm>
            </p:grpSpPr>
            <p:sp>
              <p:nvSpPr>
                <p:cNvPr id="64668" name="Arc 156"/>
                <p:cNvSpPr>
                  <a:spLocks/>
                </p:cNvSpPr>
                <p:nvPr/>
              </p:nvSpPr>
              <p:spPr bwMode="auto">
                <a:xfrm>
                  <a:off x="1825" y="2447"/>
                  <a:ext cx="193" cy="62"/>
                </a:xfrm>
                <a:custGeom>
                  <a:avLst/>
                  <a:gdLst>
                    <a:gd name="G0" fmla="+- 21600 0 0"/>
                    <a:gd name="G1" fmla="+- 350 0 0"/>
                    <a:gd name="G2" fmla="+- 21600 0 0"/>
                    <a:gd name="T0" fmla="*/ 21485 w 21600"/>
                    <a:gd name="T1" fmla="*/ 21949 h 21949"/>
                    <a:gd name="T2" fmla="*/ 3 w 21600"/>
                    <a:gd name="T3" fmla="*/ 0 h 21949"/>
                    <a:gd name="T4" fmla="*/ 21600 w 21600"/>
                    <a:gd name="T5" fmla="*/ 350 h 21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949" fill="none" extrusionOk="0">
                      <a:moveTo>
                        <a:pt x="21484" y="21949"/>
                      </a:moveTo>
                      <a:cubicBezTo>
                        <a:pt x="9600" y="21886"/>
                        <a:pt x="0" y="12234"/>
                        <a:pt x="0" y="350"/>
                      </a:cubicBezTo>
                      <a:cubicBezTo>
                        <a:pt x="0" y="233"/>
                        <a:pt x="0" y="116"/>
                        <a:pt x="2" y="-1"/>
                      </a:cubicBezTo>
                    </a:path>
                    <a:path w="21600" h="21949" stroke="0" extrusionOk="0">
                      <a:moveTo>
                        <a:pt x="21484" y="21949"/>
                      </a:moveTo>
                      <a:cubicBezTo>
                        <a:pt x="9600" y="21886"/>
                        <a:pt x="0" y="12234"/>
                        <a:pt x="0" y="350"/>
                      </a:cubicBezTo>
                      <a:cubicBezTo>
                        <a:pt x="0" y="233"/>
                        <a:pt x="0" y="116"/>
                        <a:pt x="2" y="-1"/>
                      </a:cubicBezTo>
                      <a:lnTo>
                        <a:pt x="21600" y="35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669" name="Arc 157"/>
                <p:cNvSpPr>
                  <a:spLocks/>
                </p:cNvSpPr>
                <p:nvPr/>
              </p:nvSpPr>
              <p:spPr bwMode="auto">
                <a:xfrm>
                  <a:off x="2015" y="2447"/>
                  <a:ext cx="190" cy="62"/>
                </a:xfrm>
                <a:custGeom>
                  <a:avLst/>
                  <a:gdLst>
                    <a:gd name="G0" fmla="+- 0 0 0"/>
                    <a:gd name="G1" fmla="+- 351 0 0"/>
                    <a:gd name="G2" fmla="+- 21600 0 0"/>
                    <a:gd name="T0" fmla="*/ 21597 w 21600"/>
                    <a:gd name="T1" fmla="*/ 0 h 21951"/>
                    <a:gd name="T2" fmla="*/ 0 w 21600"/>
                    <a:gd name="T3" fmla="*/ 21951 h 21951"/>
                    <a:gd name="T4" fmla="*/ 0 w 21600"/>
                    <a:gd name="T5" fmla="*/ 351 h 219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951" fill="none" extrusionOk="0">
                      <a:moveTo>
                        <a:pt x="21597" y="-1"/>
                      </a:moveTo>
                      <a:cubicBezTo>
                        <a:pt x="21599" y="116"/>
                        <a:pt x="21600" y="233"/>
                        <a:pt x="21600" y="351"/>
                      </a:cubicBezTo>
                      <a:cubicBezTo>
                        <a:pt x="21600" y="12280"/>
                        <a:pt x="11929" y="21951"/>
                        <a:pt x="-1" y="21951"/>
                      </a:cubicBezTo>
                    </a:path>
                    <a:path w="21600" h="21951" stroke="0" extrusionOk="0">
                      <a:moveTo>
                        <a:pt x="21597" y="-1"/>
                      </a:moveTo>
                      <a:cubicBezTo>
                        <a:pt x="21599" y="116"/>
                        <a:pt x="21600" y="233"/>
                        <a:pt x="21600" y="351"/>
                      </a:cubicBezTo>
                      <a:cubicBezTo>
                        <a:pt x="21600" y="12280"/>
                        <a:pt x="11929" y="21951"/>
                        <a:pt x="-1" y="21951"/>
                      </a:cubicBezTo>
                      <a:lnTo>
                        <a:pt x="0" y="351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4670" name="Line 158"/>
              <p:cNvSpPr>
                <a:spLocks noChangeShapeType="1"/>
              </p:cNvSpPr>
              <p:nvPr/>
            </p:nvSpPr>
            <p:spPr bwMode="auto">
              <a:xfrm flipV="1">
                <a:off x="2087" y="2137"/>
                <a:ext cx="73" cy="14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1" name="Arc 159"/>
              <p:cNvSpPr>
                <a:spLocks/>
              </p:cNvSpPr>
              <p:nvPr/>
            </p:nvSpPr>
            <p:spPr bwMode="auto">
              <a:xfrm>
                <a:off x="1895" y="2290"/>
                <a:ext cx="311" cy="158"/>
              </a:xfrm>
              <a:custGeom>
                <a:avLst/>
                <a:gdLst>
                  <a:gd name="G0" fmla="+- 21600 0 0"/>
                  <a:gd name="G1" fmla="+- 136 0 0"/>
                  <a:gd name="G2" fmla="+- 21600 0 0"/>
                  <a:gd name="T0" fmla="*/ 21530 w 21600"/>
                  <a:gd name="T1" fmla="*/ 21735 h 21735"/>
                  <a:gd name="T2" fmla="*/ 1 w 21600"/>
                  <a:gd name="T3" fmla="*/ 0 h 21735"/>
                  <a:gd name="T4" fmla="*/ 21600 w 21600"/>
                  <a:gd name="T5" fmla="*/ 136 h 21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35" fill="none" extrusionOk="0">
                    <a:moveTo>
                      <a:pt x="21529" y="21735"/>
                    </a:moveTo>
                    <a:cubicBezTo>
                      <a:pt x="9628" y="21697"/>
                      <a:pt x="0" y="12038"/>
                      <a:pt x="0" y="136"/>
                    </a:cubicBezTo>
                    <a:cubicBezTo>
                      <a:pt x="0" y="90"/>
                      <a:pt x="0" y="45"/>
                      <a:pt x="0" y="-1"/>
                    </a:cubicBezTo>
                  </a:path>
                  <a:path w="21600" h="21735" stroke="0" extrusionOk="0">
                    <a:moveTo>
                      <a:pt x="21529" y="21735"/>
                    </a:moveTo>
                    <a:cubicBezTo>
                      <a:pt x="9628" y="21697"/>
                      <a:pt x="0" y="12038"/>
                      <a:pt x="0" y="136"/>
                    </a:cubicBezTo>
                    <a:cubicBezTo>
                      <a:pt x="0" y="90"/>
                      <a:pt x="0" y="45"/>
                      <a:pt x="0" y="-1"/>
                    </a:cubicBezTo>
                    <a:lnTo>
                      <a:pt x="21600" y="136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2" name="Arc 160"/>
              <p:cNvSpPr>
                <a:spLocks/>
              </p:cNvSpPr>
              <p:nvPr/>
            </p:nvSpPr>
            <p:spPr bwMode="auto">
              <a:xfrm>
                <a:off x="2013" y="2249"/>
                <a:ext cx="158" cy="88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463 w 21600"/>
                  <a:gd name="T1" fmla="*/ 21599 h 21599"/>
                  <a:gd name="T2" fmla="*/ 0 w 21600"/>
                  <a:gd name="T3" fmla="*/ 0 h 21599"/>
                  <a:gd name="T4" fmla="*/ 21600 w 21600"/>
                  <a:gd name="T5" fmla="*/ 0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21462" y="21599"/>
                    </a:moveTo>
                    <a:cubicBezTo>
                      <a:pt x="9587" y="21524"/>
                      <a:pt x="-1" y="11875"/>
                      <a:pt x="-1" y="-1"/>
                    </a:cubicBezTo>
                  </a:path>
                  <a:path w="21600" h="21599" stroke="0" extrusionOk="0">
                    <a:moveTo>
                      <a:pt x="21462" y="21599"/>
                    </a:moveTo>
                    <a:cubicBezTo>
                      <a:pt x="9587" y="21524"/>
                      <a:pt x="-1" y="11875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3" name="Arc 161"/>
              <p:cNvSpPr>
                <a:spLocks/>
              </p:cNvSpPr>
              <p:nvPr/>
            </p:nvSpPr>
            <p:spPr bwMode="auto">
              <a:xfrm>
                <a:off x="1821" y="2437"/>
                <a:ext cx="295" cy="166"/>
              </a:xfrm>
              <a:custGeom>
                <a:avLst/>
                <a:gdLst>
                  <a:gd name="G0" fmla="+- 21600 0 0"/>
                  <a:gd name="G1" fmla="+- 130 0 0"/>
                  <a:gd name="G2" fmla="+- 21600 0 0"/>
                  <a:gd name="T0" fmla="*/ 21526 w 21600"/>
                  <a:gd name="T1" fmla="*/ 21729 h 21729"/>
                  <a:gd name="T2" fmla="*/ 1 w 21600"/>
                  <a:gd name="T3" fmla="*/ 0 h 21729"/>
                  <a:gd name="T4" fmla="*/ 21600 w 21600"/>
                  <a:gd name="T5" fmla="*/ 130 h 2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29" fill="none" extrusionOk="0">
                    <a:moveTo>
                      <a:pt x="21525" y="21729"/>
                    </a:moveTo>
                    <a:cubicBezTo>
                      <a:pt x="9625" y="21689"/>
                      <a:pt x="0" y="12030"/>
                      <a:pt x="0" y="130"/>
                    </a:cubicBezTo>
                    <a:cubicBezTo>
                      <a:pt x="0" y="86"/>
                      <a:pt x="0" y="43"/>
                      <a:pt x="0" y="-1"/>
                    </a:cubicBezTo>
                  </a:path>
                  <a:path w="21600" h="21729" stroke="0" extrusionOk="0">
                    <a:moveTo>
                      <a:pt x="21525" y="21729"/>
                    </a:moveTo>
                    <a:cubicBezTo>
                      <a:pt x="9625" y="21689"/>
                      <a:pt x="0" y="12030"/>
                      <a:pt x="0" y="130"/>
                    </a:cubicBezTo>
                    <a:cubicBezTo>
                      <a:pt x="0" y="86"/>
                      <a:pt x="0" y="43"/>
                      <a:pt x="0" y="-1"/>
                    </a:cubicBezTo>
                    <a:lnTo>
                      <a:pt x="21600" y="130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4" name="Line 162"/>
              <p:cNvSpPr>
                <a:spLocks noChangeShapeType="1"/>
              </p:cNvSpPr>
              <p:nvPr/>
            </p:nvSpPr>
            <p:spPr bwMode="auto">
              <a:xfrm>
                <a:off x="2013" y="2157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5" name="Line 163"/>
              <p:cNvSpPr>
                <a:spLocks noChangeShapeType="1"/>
              </p:cNvSpPr>
              <p:nvPr/>
            </p:nvSpPr>
            <p:spPr bwMode="auto">
              <a:xfrm>
                <a:off x="2013" y="2178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6" name="Line 164"/>
              <p:cNvSpPr>
                <a:spLocks noChangeShapeType="1"/>
              </p:cNvSpPr>
              <p:nvPr/>
            </p:nvSpPr>
            <p:spPr bwMode="auto">
              <a:xfrm>
                <a:off x="2013" y="2198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7" name="Line 165"/>
              <p:cNvSpPr>
                <a:spLocks noChangeShapeType="1"/>
              </p:cNvSpPr>
              <p:nvPr/>
            </p:nvSpPr>
            <p:spPr bwMode="auto">
              <a:xfrm>
                <a:off x="2013" y="2219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8" name="Line 166"/>
              <p:cNvSpPr>
                <a:spLocks noChangeShapeType="1"/>
              </p:cNvSpPr>
              <p:nvPr/>
            </p:nvSpPr>
            <p:spPr bwMode="auto">
              <a:xfrm>
                <a:off x="2013" y="2239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79" name="Line 167"/>
              <p:cNvSpPr>
                <a:spLocks noChangeShapeType="1"/>
              </p:cNvSpPr>
              <p:nvPr/>
            </p:nvSpPr>
            <p:spPr bwMode="auto">
              <a:xfrm>
                <a:off x="2013" y="2627"/>
                <a:ext cx="1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80" name="Line 168"/>
              <p:cNvSpPr>
                <a:spLocks noChangeShapeType="1"/>
              </p:cNvSpPr>
              <p:nvPr/>
            </p:nvSpPr>
            <p:spPr bwMode="auto">
              <a:xfrm>
                <a:off x="2013" y="2648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81" name="Line 169"/>
              <p:cNvSpPr>
                <a:spLocks noChangeShapeType="1"/>
              </p:cNvSpPr>
              <p:nvPr/>
            </p:nvSpPr>
            <p:spPr bwMode="auto">
              <a:xfrm>
                <a:off x="2013" y="2668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82" name="Line 170"/>
              <p:cNvSpPr>
                <a:spLocks noChangeShapeType="1"/>
              </p:cNvSpPr>
              <p:nvPr/>
            </p:nvSpPr>
            <p:spPr bwMode="auto">
              <a:xfrm>
                <a:off x="2013" y="2689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83" name="Line 171"/>
              <p:cNvSpPr>
                <a:spLocks noChangeShapeType="1"/>
              </p:cNvSpPr>
              <p:nvPr/>
            </p:nvSpPr>
            <p:spPr bwMode="auto">
              <a:xfrm>
                <a:off x="2013" y="2709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84" name="Line 172"/>
              <p:cNvSpPr>
                <a:spLocks noChangeShapeType="1"/>
              </p:cNvSpPr>
              <p:nvPr/>
            </p:nvSpPr>
            <p:spPr bwMode="auto">
              <a:xfrm>
                <a:off x="2013" y="2730"/>
                <a:ext cx="1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685" name="Rectangle 173"/>
            <p:cNvSpPr>
              <a:spLocks noChangeArrowheads="1"/>
            </p:cNvSpPr>
            <p:nvPr/>
          </p:nvSpPr>
          <p:spPr bwMode="auto">
            <a:xfrm>
              <a:off x="1257" y="696"/>
              <a:ext cx="3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20 march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(spring)</a:t>
              </a:r>
              <a:endParaRPr lang="fr-FR" sz="100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64686" name="Rectangle 174"/>
            <p:cNvSpPr>
              <a:spLocks noChangeArrowheads="1"/>
            </p:cNvSpPr>
            <p:nvPr/>
          </p:nvSpPr>
          <p:spPr bwMode="auto">
            <a:xfrm>
              <a:off x="2160" y="1416"/>
              <a:ext cx="4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 22 september</a:t>
              </a:r>
            </a:p>
            <a:p>
              <a:r>
                <a:rPr lang="en-US" sz="1000">
                  <a:solidFill>
                    <a:srgbClr val="000000"/>
                  </a:solidFill>
                  <a:latin typeface="Times" charset="0"/>
                </a:rPr>
                <a:t>(autumn)</a:t>
              </a:r>
              <a:endParaRPr lang="fr-FR" sz="1000" baseline="30000"/>
            </a:p>
          </p:txBody>
        </p:sp>
      </p:grpSp>
      <p:sp>
        <p:nvSpPr>
          <p:cNvPr id="64687" name="Rectangle 175"/>
          <p:cNvSpPr>
            <a:spLocks noChangeArrowheads="1"/>
          </p:cNvSpPr>
          <p:nvPr/>
        </p:nvSpPr>
        <p:spPr bwMode="auto">
          <a:xfrm>
            <a:off x="2386013" y="5857875"/>
            <a:ext cx="1997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ja-JP" sz="1300" b="1">
                <a:solidFill>
                  <a:srgbClr val="000000"/>
                </a:solidFill>
                <a:latin typeface="Times" charset="0"/>
              </a:rPr>
              <a:t>~</a:t>
            </a:r>
            <a:r>
              <a:rPr lang="fr-FR" sz="1300" b="1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1300" b="1">
                <a:solidFill>
                  <a:srgbClr val="000000"/>
                </a:solidFill>
                <a:latin typeface="Times" charset="0"/>
              </a:rPr>
              <a:t>135 000 years (on average)</a:t>
            </a:r>
            <a:endParaRPr lang="fr-FR" sz="1000" baseline="30000"/>
          </a:p>
        </p:txBody>
      </p:sp>
      <p:grpSp>
        <p:nvGrpSpPr>
          <p:cNvPr id="64688" name="Group 176"/>
          <p:cNvGrpSpPr>
            <a:grpSpLocks/>
          </p:cNvGrpSpPr>
          <p:nvPr/>
        </p:nvGrpSpPr>
        <p:grpSpPr bwMode="auto">
          <a:xfrm>
            <a:off x="2286000" y="5327650"/>
            <a:ext cx="254000" cy="357188"/>
            <a:chOff x="2667" y="3138"/>
            <a:chExt cx="160" cy="225"/>
          </a:xfrm>
        </p:grpSpPr>
        <p:sp>
          <p:nvSpPr>
            <p:cNvPr id="64689" name="Arc 177"/>
            <p:cNvSpPr>
              <a:spLocks/>
            </p:cNvSpPr>
            <p:nvPr/>
          </p:nvSpPr>
          <p:spPr bwMode="auto">
            <a:xfrm>
              <a:off x="2698" y="3159"/>
              <a:ext cx="129" cy="20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64690" name="Group 178"/>
            <p:cNvGrpSpPr>
              <a:grpSpLocks/>
            </p:cNvGrpSpPr>
            <p:nvPr/>
          </p:nvGrpSpPr>
          <p:grpSpPr bwMode="auto">
            <a:xfrm>
              <a:off x="2667" y="3138"/>
              <a:ext cx="86" cy="66"/>
              <a:chOff x="2667" y="3138"/>
              <a:chExt cx="86" cy="66"/>
            </a:xfrm>
          </p:grpSpPr>
          <p:sp>
            <p:nvSpPr>
              <p:cNvPr id="64691" name="Freeform 179"/>
              <p:cNvSpPr>
                <a:spLocks/>
              </p:cNvSpPr>
              <p:nvPr/>
            </p:nvSpPr>
            <p:spPr bwMode="auto">
              <a:xfrm>
                <a:off x="2667" y="3138"/>
                <a:ext cx="86" cy="66"/>
              </a:xfrm>
              <a:custGeom>
                <a:avLst/>
                <a:gdLst>
                  <a:gd name="T0" fmla="*/ 0 w 86"/>
                  <a:gd name="T1" fmla="*/ 0 h 66"/>
                  <a:gd name="T2" fmla="*/ 86 w 86"/>
                  <a:gd name="T3" fmla="*/ 13 h 66"/>
                  <a:gd name="T4" fmla="*/ 45 w 86"/>
                  <a:gd name="T5" fmla="*/ 25 h 66"/>
                  <a:gd name="T6" fmla="*/ 58 w 86"/>
                  <a:gd name="T7" fmla="*/ 66 h 66"/>
                  <a:gd name="T8" fmla="*/ 0 w 8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6">
                    <a:moveTo>
                      <a:pt x="0" y="0"/>
                    </a:moveTo>
                    <a:lnTo>
                      <a:pt x="86" y="13"/>
                    </a:lnTo>
                    <a:lnTo>
                      <a:pt x="45" y="25"/>
                    </a:lnTo>
                    <a:lnTo>
                      <a:pt x="58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692" name="Line 180"/>
              <p:cNvSpPr>
                <a:spLocks noChangeShapeType="1"/>
              </p:cNvSpPr>
              <p:nvPr/>
            </p:nvSpPr>
            <p:spPr bwMode="auto">
              <a:xfrm>
                <a:off x="2708" y="3159"/>
                <a:ext cx="8" cy="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4693" name="Rectangle 181"/>
          <p:cNvSpPr>
            <a:spLocks noChangeArrowheads="1"/>
          </p:cNvSpPr>
          <p:nvPr/>
        </p:nvSpPr>
        <p:spPr bwMode="auto">
          <a:xfrm>
            <a:off x="3733800" y="3521075"/>
            <a:ext cx="9985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ja-JP" sz="1300" b="1">
                <a:solidFill>
                  <a:srgbClr val="000000"/>
                </a:solidFill>
                <a:latin typeface="Times" charset="0"/>
              </a:rPr>
              <a:t>~</a:t>
            </a:r>
            <a:r>
              <a:rPr lang="fr-FR" sz="1300" b="1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1300" b="1">
                <a:solidFill>
                  <a:srgbClr val="000000"/>
                </a:solidFill>
                <a:latin typeface="Times" charset="0"/>
              </a:rPr>
              <a:t>25 700 years</a:t>
            </a:r>
            <a:endParaRPr lang="fr-FR" sz="1000" baseline="30000"/>
          </a:p>
        </p:txBody>
      </p:sp>
      <p:sp>
        <p:nvSpPr>
          <p:cNvPr id="64694" name="Rectangle 182"/>
          <p:cNvSpPr>
            <a:spLocks noChangeArrowheads="1"/>
          </p:cNvSpPr>
          <p:nvPr/>
        </p:nvSpPr>
        <p:spPr bwMode="auto">
          <a:xfrm>
            <a:off x="228600" y="2682875"/>
            <a:ext cx="457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600" b="1">
                <a:latin typeface="Times" charset="0"/>
              </a:rPr>
              <a:t>Pr</a:t>
            </a:r>
            <a:r>
              <a:rPr lang="fr-FR" sz="1600" b="1">
                <a:latin typeface="Times" charset="0"/>
              </a:rPr>
              <a:t>ece</a:t>
            </a:r>
            <a:r>
              <a:rPr lang="en-US" sz="1600" b="1">
                <a:latin typeface="Times" charset="0"/>
              </a:rPr>
              <a:t>ssion of Earth axis (Prec. of the equinox)</a:t>
            </a:r>
            <a:endParaRPr lang="fr-FR" sz="1600" baseline="30000"/>
          </a:p>
        </p:txBody>
      </p:sp>
      <p:grpSp>
        <p:nvGrpSpPr>
          <p:cNvPr id="64695" name="Group 183"/>
          <p:cNvGrpSpPr>
            <a:grpSpLocks/>
          </p:cNvGrpSpPr>
          <p:nvPr/>
        </p:nvGrpSpPr>
        <p:grpSpPr bwMode="auto">
          <a:xfrm>
            <a:off x="914400" y="5327650"/>
            <a:ext cx="1349375" cy="920750"/>
            <a:chOff x="1752" y="3012"/>
            <a:chExt cx="850" cy="580"/>
          </a:xfrm>
        </p:grpSpPr>
        <p:sp>
          <p:nvSpPr>
            <p:cNvPr id="64696" name="Oval 184"/>
            <p:cNvSpPr>
              <a:spLocks noChangeArrowheads="1"/>
            </p:cNvSpPr>
            <p:nvPr/>
          </p:nvSpPr>
          <p:spPr bwMode="auto">
            <a:xfrm>
              <a:off x="1752" y="3110"/>
              <a:ext cx="850" cy="482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97" name="Line 185"/>
            <p:cNvSpPr>
              <a:spLocks noChangeShapeType="1"/>
            </p:cNvSpPr>
            <p:nvPr/>
          </p:nvSpPr>
          <p:spPr bwMode="auto">
            <a:xfrm>
              <a:off x="1752" y="3347"/>
              <a:ext cx="84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98" name="Freeform 186"/>
            <p:cNvSpPr>
              <a:spLocks/>
            </p:cNvSpPr>
            <p:nvPr/>
          </p:nvSpPr>
          <p:spPr bwMode="auto">
            <a:xfrm>
              <a:off x="1756" y="3012"/>
              <a:ext cx="809" cy="527"/>
            </a:xfrm>
            <a:custGeom>
              <a:avLst/>
              <a:gdLst>
                <a:gd name="T0" fmla="*/ 801 w 809"/>
                <a:gd name="T1" fmla="*/ 118 h 527"/>
                <a:gd name="T2" fmla="*/ 809 w 809"/>
                <a:gd name="T3" fmla="*/ 159 h 527"/>
                <a:gd name="T4" fmla="*/ 805 w 809"/>
                <a:gd name="T5" fmla="*/ 204 h 527"/>
                <a:gd name="T6" fmla="*/ 789 w 809"/>
                <a:gd name="T7" fmla="*/ 249 h 527"/>
                <a:gd name="T8" fmla="*/ 760 w 809"/>
                <a:gd name="T9" fmla="*/ 298 h 527"/>
                <a:gd name="T10" fmla="*/ 723 w 809"/>
                <a:gd name="T11" fmla="*/ 343 h 527"/>
                <a:gd name="T12" fmla="*/ 674 w 809"/>
                <a:gd name="T13" fmla="*/ 384 h 527"/>
                <a:gd name="T14" fmla="*/ 617 w 809"/>
                <a:gd name="T15" fmla="*/ 425 h 527"/>
                <a:gd name="T16" fmla="*/ 552 w 809"/>
                <a:gd name="T17" fmla="*/ 457 h 527"/>
                <a:gd name="T18" fmla="*/ 486 w 809"/>
                <a:gd name="T19" fmla="*/ 486 h 527"/>
                <a:gd name="T20" fmla="*/ 417 w 809"/>
                <a:gd name="T21" fmla="*/ 506 h 527"/>
                <a:gd name="T22" fmla="*/ 343 w 809"/>
                <a:gd name="T23" fmla="*/ 523 h 527"/>
                <a:gd name="T24" fmla="*/ 278 w 809"/>
                <a:gd name="T25" fmla="*/ 527 h 527"/>
                <a:gd name="T26" fmla="*/ 212 w 809"/>
                <a:gd name="T27" fmla="*/ 527 h 527"/>
                <a:gd name="T28" fmla="*/ 151 w 809"/>
                <a:gd name="T29" fmla="*/ 515 h 527"/>
                <a:gd name="T30" fmla="*/ 102 w 809"/>
                <a:gd name="T31" fmla="*/ 498 h 527"/>
                <a:gd name="T32" fmla="*/ 61 w 809"/>
                <a:gd name="T33" fmla="*/ 474 h 527"/>
                <a:gd name="T34" fmla="*/ 28 w 809"/>
                <a:gd name="T35" fmla="*/ 441 h 527"/>
                <a:gd name="T36" fmla="*/ 8 w 809"/>
                <a:gd name="T37" fmla="*/ 404 h 527"/>
                <a:gd name="T38" fmla="*/ 0 w 809"/>
                <a:gd name="T39" fmla="*/ 363 h 527"/>
                <a:gd name="T40" fmla="*/ 4 w 809"/>
                <a:gd name="T41" fmla="*/ 318 h 527"/>
                <a:gd name="T42" fmla="*/ 20 w 809"/>
                <a:gd name="T43" fmla="*/ 273 h 527"/>
                <a:gd name="T44" fmla="*/ 49 w 809"/>
                <a:gd name="T45" fmla="*/ 228 h 527"/>
                <a:gd name="T46" fmla="*/ 90 w 809"/>
                <a:gd name="T47" fmla="*/ 184 h 527"/>
                <a:gd name="T48" fmla="*/ 139 w 809"/>
                <a:gd name="T49" fmla="*/ 139 h 527"/>
                <a:gd name="T50" fmla="*/ 192 w 809"/>
                <a:gd name="T51" fmla="*/ 102 h 527"/>
                <a:gd name="T52" fmla="*/ 257 w 809"/>
                <a:gd name="T53" fmla="*/ 69 h 527"/>
                <a:gd name="T54" fmla="*/ 327 w 809"/>
                <a:gd name="T55" fmla="*/ 40 h 527"/>
                <a:gd name="T56" fmla="*/ 396 w 809"/>
                <a:gd name="T57" fmla="*/ 16 h 527"/>
                <a:gd name="T58" fmla="*/ 466 w 809"/>
                <a:gd name="T59" fmla="*/ 4 h 527"/>
                <a:gd name="T60" fmla="*/ 535 w 809"/>
                <a:gd name="T61" fmla="*/ 0 h 527"/>
                <a:gd name="T62" fmla="*/ 601 w 809"/>
                <a:gd name="T63" fmla="*/ 0 h 527"/>
                <a:gd name="T64" fmla="*/ 658 w 809"/>
                <a:gd name="T65" fmla="*/ 8 h 527"/>
                <a:gd name="T66" fmla="*/ 711 w 809"/>
                <a:gd name="T67" fmla="*/ 28 h 527"/>
                <a:gd name="T68" fmla="*/ 752 w 809"/>
                <a:gd name="T69" fmla="*/ 53 h 527"/>
                <a:gd name="T70" fmla="*/ 781 w 809"/>
                <a:gd name="T71" fmla="*/ 81 h 527"/>
                <a:gd name="T72" fmla="*/ 801 w 809"/>
                <a:gd name="T73" fmla="*/ 1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9" h="527">
                  <a:moveTo>
                    <a:pt x="801" y="118"/>
                  </a:moveTo>
                  <a:lnTo>
                    <a:pt x="809" y="159"/>
                  </a:lnTo>
                  <a:lnTo>
                    <a:pt x="805" y="204"/>
                  </a:lnTo>
                  <a:lnTo>
                    <a:pt x="789" y="249"/>
                  </a:lnTo>
                  <a:lnTo>
                    <a:pt x="760" y="298"/>
                  </a:lnTo>
                  <a:lnTo>
                    <a:pt x="723" y="343"/>
                  </a:lnTo>
                  <a:lnTo>
                    <a:pt x="674" y="384"/>
                  </a:lnTo>
                  <a:lnTo>
                    <a:pt x="617" y="425"/>
                  </a:lnTo>
                  <a:lnTo>
                    <a:pt x="552" y="457"/>
                  </a:lnTo>
                  <a:lnTo>
                    <a:pt x="486" y="486"/>
                  </a:lnTo>
                  <a:lnTo>
                    <a:pt x="417" y="506"/>
                  </a:lnTo>
                  <a:lnTo>
                    <a:pt x="343" y="523"/>
                  </a:lnTo>
                  <a:lnTo>
                    <a:pt x="278" y="527"/>
                  </a:lnTo>
                  <a:lnTo>
                    <a:pt x="212" y="527"/>
                  </a:lnTo>
                  <a:lnTo>
                    <a:pt x="151" y="515"/>
                  </a:lnTo>
                  <a:lnTo>
                    <a:pt x="102" y="498"/>
                  </a:lnTo>
                  <a:lnTo>
                    <a:pt x="61" y="474"/>
                  </a:lnTo>
                  <a:lnTo>
                    <a:pt x="28" y="441"/>
                  </a:lnTo>
                  <a:lnTo>
                    <a:pt x="8" y="404"/>
                  </a:lnTo>
                  <a:lnTo>
                    <a:pt x="0" y="363"/>
                  </a:lnTo>
                  <a:lnTo>
                    <a:pt x="4" y="318"/>
                  </a:lnTo>
                  <a:lnTo>
                    <a:pt x="20" y="273"/>
                  </a:lnTo>
                  <a:lnTo>
                    <a:pt x="49" y="228"/>
                  </a:lnTo>
                  <a:lnTo>
                    <a:pt x="90" y="184"/>
                  </a:lnTo>
                  <a:lnTo>
                    <a:pt x="139" y="139"/>
                  </a:lnTo>
                  <a:lnTo>
                    <a:pt x="192" y="102"/>
                  </a:lnTo>
                  <a:lnTo>
                    <a:pt x="257" y="69"/>
                  </a:lnTo>
                  <a:lnTo>
                    <a:pt x="327" y="40"/>
                  </a:lnTo>
                  <a:lnTo>
                    <a:pt x="396" y="16"/>
                  </a:lnTo>
                  <a:lnTo>
                    <a:pt x="466" y="4"/>
                  </a:lnTo>
                  <a:lnTo>
                    <a:pt x="535" y="0"/>
                  </a:lnTo>
                  <a:lnTo>
                    <a:pt x="601" y="0"/>
                  </a:lnTo>
                  <a:lnTo>
                    <a:pt x="658" y="8"/>
                  </a:lnTo>
                  <a:lnTo>
                    <a:pt x="711" y="28"/>
                  </a:lnTo>
                  <a:lnTo>
                    <a:pt x="752" y="53"/>
                  </a:lnTo>
                  <a:lnTo>
                    <a:pt x="781" y="81"/>
                  </a:lnTo>
                  <a:lnTo>
                    <a:pt x="801" y="11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99" name="Line 187"/>
            <p:cNvSpPr>
              <a:spLocks noChangeShapeType="1"/>
            </p:cNvSpPr>
            <p:nvPr/>
          </p:nvSpPr>
          <p:spPr bwMode="auto">
            <a:xfrm flipV="1">
              <a:off x="1764" y="3130"/>
              <a:ext cx="793" cy="2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00" name="Oval 188"/>
            <p:cNvSpPr>
              <a:spLocks noChangeArrowheads="1"/>
            </p:cNvSpPr>
            <p:nvPr/>
          </p:nvSpPr>
          <p:spPr bwMode="auto">
            <a:xfrm>
              <a:off x="1895" y="3277"/>
              <a:ext cx="139" cy="139"/>
            </a:xfrm>
            <a:prstGeom prst="ellipse">
              <a:avLst/>
            </a:prstGeom>
            <a:noFill/>
            <a:ln w="31750">
              <a:solidFill>
                <a:srgbClr val="FFD3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01" name="Oval 189"/>
            <p:cNvSpPr>
              <a:spLocks noChangeArrowheads="1"/>
            </p:cNvSpPr>
            <p:nvPr/>
          </p:nvSpPr>
          <p:spPr bwMode="auto">
            <a:xfrm>
              <a:off x="1903" y="3285"/>
              <a:ext cx="118" cy="123"/>
            </a:xfrm>
            <a:prstGeom prst="ellipse">
              <a:avLst/>
            </a:prstGeom>
            <a:noFill/>
            <a:ln w="31750">
              <a:solidFill>
                <a:srgbClr val="FFDA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02" name="Oval 190"/>
            <p:cNvSpPr>
              <a:spLocks noChangeArrowheads="1"/>
            </p:cNvSpPr>
            <p:nvPr/>
          </p:nvSpPr>
          <p:spPr bwMode="auto">
            <a:xfrm>
              <a:off x="1911" y="3294"/>
              <a:ext cx="102" cy="106"/>
            </a:xfrm>
            <a:prstGeom prst="ellipse">
              <a:avLst/>
            </a:prstGeom>
            <a:noFill/>
            <a:ln w="31750">
              <a:solidFill>
                <a:srgbClr val="FFE2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03" name="Oval 191"/>
            <p:cNvSpPr>
              <a:spLocks noChangeArrowheads="1"/>
            </p:cNvSpPr>
            <p:nvPr/>
          </p:nvSpPr>
          <p:spPr bwMode="auto">
            <a:xfrm>
              <a:off x="1919" y="3302"/>
              <a:ext cx="86" cy="90"/>
            </a:xfrm>
            <a:prstGeom prst="ellipse">
              <a:avLst/>
            </a:prstGeom>
            <a:noFill/>
            <a:ln w="31750">
              <a:solidFill>
                <a:srgbClr val="FFE9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04" name="Oval 192"/>
            <p:cNvSpPr>
              <a:spLocks noChangeArrowheads="1"/>
            </p:cNvSpPr>
            <p:nvPr/>
          </p:nvSpPr>
          <p:spPr bwMode="auto">
            <a:xfrm>
              <a:off x="1927" y="3310"/>
              <a:ext cx="70" cy="74"/>
            </a:xfrm>
            <a:prstGeom prst="ellipse">
              <a:avLst/>
            </a:prstGeom>
            <a:noFill/>
            <a:ln w="31750">
              <a:solidFill>
                <a:srgbClr val="FFF1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05" name="Oval 193"/>
            <p:cNvSpPr>
              <a:spLocks noChangeArrowheads="1"/>
            </p:cNvSpPr>
            <p:nvPr/>
          </p:nvSpPr>
          <p:spPr bwMode="auto">
            <a:xfrm>
              <a:off x="1936" y="3318"/>
              <a:ext cx="53" cy="57"/>
            </a:xfrm>
            <a:prstGeom prst="ellipse">
              <a:avLst/>
            </a:prstGeom>
            <a:noFill/>
            <a:ln w="31750">
              <a:solidFill>
                <a:srgbClr val="FFF8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06" name="Oval 194"/>
            <p:cNvSpPr>
              <a:spLocks noChangeArrowheads="1"/>
            </p:cNvSpPr>
            <p:nvPr/>
          </p:nvSpPr>
          <p:spPr bwMode="auto">
            <a:xfrm>
              <a:off x="1944" y="3326"/>
              <a:ext cx="37" cy="41"/>
            </a:xfrm>
            <a:prstGeom prst="ellipse">
              <a:avLst/>
            </a:prstGeom>
            <a:solidFill>
              <a:srgbClr val="FFFF99"/>
            </a:solidFill>
            <a:ln w="31750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707" name="Oval 195"/>
            <p:cNvSpPr>
              <a:spLocks noChangeArrowheads="1"/>
            </p:cNvSpPr>
            <p:nvPr/>
          </p:nvSpPr>
          <p:spPr bwMode="auto">
            <a:xfrm>
              <a:off x="1895" y="3277"/>
              <a:ext cx="139" cy="139"/>
            </a:xfrm>
            <a:prstGeom prst="ellipse">
              <a:avLst/>
            </a:prstGeom>
            <a:noFill/>
            <a:ln w="6350">
              <a:solidFill>
                <a:srgbClr val="FFE9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4708" name="Rectangle 196"/>
          <p:cNvSpPr>
            <a:spLocks noChangeArrowheads="1"/>
          </p:cNvSpPr>
          <p:nvPr/>
        </p:nvSpPr>
        <p:spPr bwMode="auto">
          <a:xfrm>
            <a:off x="4495800" y="381000"/>
            <a:ext cx="44196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600" b="1">
                <a:latin typeface="Times" charset="0"/>
              </a:rPr>
              <a:t>Climatic precession </a:t>
            </a:r>
            <a:r>
              <a:rPr lang="en-US" sz="1600" b="1">
                <a:solidFill>
                  <a:srgbClr val="000000"/>
                </a:solidFill>
                <a:latin typeface="Symbol" charset="0"/>
                <a:sym typeface="Symbol" charset="0"/>
              </a:rPr>
              <a:t></a:t>
            </a:r>
          </a:p>
          <a:p>
            <a:r>
              <a:rPr lang="en-US" sz="1600" b="1">
                <a:solidFill>
                  <a:srgbClr val="000000"/>
                </a:solidFill>
                <a:latin typeface="Times" charset="0"/>
              </a:rPr>
              <a:t>       </a:t>
            </a:r>
            <a:r>
              <a:rPr lang="en-US" sz="1200" b="1">
                <a:solidFill>
                  <a:srgbClr val="000000"/>
                </a:solidFill>
                <a:latin typeface="Times" charset="0"/>
              </a:rPr>
              <a:t>periodicity ~  21 600 years (</a:t>
            </a:r>
            <a:r>
              <a:rPr lang="en-US" sz="1300" b="1">
                <a:solidFill>
                  <a:srgbClr val="000000"/>
                </a:solidFill>
                <a:latin typeface="Times" charset="0"/>
              </a:rPr>
              <a:t>on average</a:t>
            </a:r>
            <a:r>
              <a:rPr lang="en-US" sz="1200" b="1">
                <a:solidFill>
                  <a:srgbClr val="000000"/>
                </a:solidFill>
                <a:latin typeface="Times" charset="0"/>
              </a:rPr>
              <a:t>)</a:t>
            </a:r>
          </a:p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        with amplitude modulation ~  19 000 &amp; 23 000 years</a:t>
            </a:r>
          </a:p>
        </p:txBody>
      </p:sp>
      <p:sp>
        <p:nvSpPr>
          <p:cNvPr id="64709" name="Rectangle 197"/>
          <p:cNvSpPr>
            <a:spLocks noChangeArrowheads="1"/>
          </p:cNvSpPr>
          <p:nvPr/>
        </p:nvSpPr>
        <p:spPr bwMode="auto">
          <a:xfrm>
            <a:off x="485775" y="5881688"/>
            <a:ext cx="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000" baseline="30000"/>
          </a:p>
        </p:txBody>
      </p:sp>
      <p:sp>
        <p:nvSpPr>
          <p:cNvPr id="64710" name="Rectangle 198"/>
          <p:cNvSpPr>
            <a:spLocks noChangeArrowheads="1"/>
          </p:cNvSpPr>
          <p:nvPr/>
        </p:nvSpPr>
        <p:spPr bwMode="auto">
          <a:xfrm>
            <a:off x="719138" y="5881688"/>
            <a:ext cx="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000" baseline="30000"/>
          </a:p>
        </p:txBody>
      </p:sp>
      <p:sp>
        <p:nvSpPr>
          <p:cNvPr id="64711" name="Rectangle 199"/>
          <p:cNvSpPr>
            <a:spLocks noChangeArrowheads="1"/>
          </p:cNvSpPr>
          <p:nvPr/>
        </p:nvSpPr>
        <p:spPr bwMode="auto">
          <a:xfrm>
            <a:off x="952500" y="5881688"/>
            <a:ext cx="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000" baseline="30000"/>
          </a:p>
        </p:txBody>
      </p:sp>
      <p:sp>
        <p:nvSpPr>
          <p:cNvPr id="64712" name="Rectangle 200"/>
          <p:cNvSpPr>
            <a:spLocks noChangeArrowheads="1"/>
          </p:cNvSpPr>
          <p:nvPr/>
        </p:nvSpPr>
        <p:spPr bwMode="auto">
          <a:xfrm>
            <a:off x="1187450" y="5881688"/>
            <a:ext cx="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000" baseline="30000"/>
          </a:p>
        </p:txBody>
      </p:sp>
      <p:grpSp>
        <p:nvGrpSpPr>
          <p:cNvPr id="64713" name="Group 201"/>
          <p:cNvGrpSpPr>
            <a:grpSpLocks/>
          </p:cNvGrpSpPr>
          <p:nvPr/>
        </p:nvGrpSpPr>
        <p:grpSpPr bwMode="auto">
          <a:xfrm>
            <a:off x="5715000" y="2838450"/>
            <a:ext cx="30163" cy="906463"/>
            <a:chOff x="3675" y="780"/>
            <a:chExt cx="19" cy="571"/>
          </a:xfrm>
        </p:grpSpPr>
        <p:sp>
          <p:nvSpPr>
            <p:cNvPr id="64714" name="Line 202"/>
            <p:cNvSpPr>
              <a:spLocks noChangeShapeType="1"/>
            </p:cNvSpPr>
            <p:nvPr/>
          </p:nvSpPr>
          <p:spPr bwMode="auto">
            <a:xfrm>
              <a:off x="3693" y="780"/>
              <a:ext cx="1" cy="57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15" name="Line 203"/>
            <p:cNvSpPr>
              <a:spLocks noChangeShapeType="1"/>
            </p:cNvSpPr>
            <p:nvPr/>
          </p:nvSpPr>
          <p:spPr bwMode="auto">
            <a:xfrm>
              <a:off x="3675" y="1350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16" name="Line 204"/>
            <p:cNvSpPr>
              <a:spLocks noChangeShapeType="1"/>
            </p:cNvSpPr>
            <p:nvPr/>
          </p:nvSpPr>
          <p:spPr bwMode="auto">
            <a:xfrm>
              <a:off x="3675" y="1254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17" name="Line 205"/>
            <p:cNvSpPr>
              <a:spLocks noChangeShapeType="1"/>
            </p:cNvSpPr>
            <p:nvPr/>
          </p:nvSpPr>
          <p:spPr bwMode="auto">
            <a:xfrm>
              <a:off x="3675" y="1158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18" name="Line 206"/>
            <p:cNvSpPr>
              <a:spLocks noChangeShapeType="1"/>
            </p:cNvSpPr>
            <p:nvPr/>
          </p:nvSpPr>
          <p:spPr bwMode="auto">
            <a:xfrm>
              <a:off x="3675" y="1063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19" name="Line 207"/>
            <p:cNvSpPr>
              <a:spLocks noChangeShapeType="1"/>
            </p:cNvSpPr>
            <p:nvPr/>
          </p:nvSpPr>
          <p:spPr bwMode="auto">
            <a:xfrm>
              <a:off x="3675" y="971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0" name="Line 208"/>
            <p:cNvSpPr>
              <a:spLocks noChangeShapeType="1"/>
            </p:cNvSpPr>
            <p:nvPr/>
          </p:nvSpPr>
          <p:spPr bwMode="auto">
            <a:xfrm>
              <a:off x="3675" y="876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1" name="Line 209"/>
            <p:cNvSpPr>
              <a:spLocks noChangeShapeType="1"/>
            </p:cNvSpPr>
            <p:nvPr/>
          </p:nvSpPr>
          <p:spPr bwMode="auto">
            <a:xfrm>
              <a:off x="3675" y="780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4722" name="Group 210"/>
          <p:cNvGrpSpPr>
            <a:grpSpLocks/>
          </p:cNvGrpSpPr>
          <p:nvPr/>
        </p:nvGrpSpPr>
        <p:grpSpPr bwMode="auto">
          <a:xfrm>
            <a:off x="5743575" y="3743325"/>
            <a:ext cx="2570163" cy="26988"/>
            <a:chOff x="3693" y="1350"/>
            <a:chExt cx="1619" cy="17"/>
          </a:xfrm>
        </p:grpSpPr>
        <p:sp>
          <p:nvSpPr>
            <p:cNvPr id="64723" name="Line 211"/>
            <p:cNvSpPr>
              <a:spLocks noChangeShapeType="1"/>
            </p:cNvSpPr>
            <p:nvPr/>
          </p:nvSpPr>
          <p:spPr bwMode="auto">
            <a:xfrm>
              <a:off x="3693" y="1350"/>
              <a:ext cx="16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4" name="Line 212"/>
            <p:cNvSpPr>
              <a:spLocks noChangeShapeType="1"/>
            </p:cNvSpPr>
            <p:nvPr/>
          </p:nvSpPr>
          <p:spPr bwMode="auto">
            <a:xfrm flipV="1">
              <a:off x="3693" y="135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5" name="Line 213"/>
            <p:cNvSpPr>
              <a:spLocks noChangeShapeType="1"/>
            </p:cNvSpPr>
            <p:nvPr/>
          </p:nvSpPr>
          <p:spPr bwMode="auto">
            <a:xfrm flipV="1">
              <a:off x="4015" y="135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6" name="Line 214"/>
            <p:cNvSpPr>
              <a:spLocks noChangeShapeType="1"/>
            </p:cNvSpPr>
            <p:nvPr/>
          </p:nvSpPr>
          <p:spPr bwMode="auto">
            <a:xfrm flipV="1">
              <a:off x="4341" y="135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7" name="Line 215"/>
            <p:cNvSpPr>
              <a:spLocks noChangeShapeType="1"/>
            </p:cNvSpPr>
            <p:nvPr/>
          </p:nvSpPr>
          <p:spPr bwMode="auto">
            <a:xfrm flipV="1">
              <a:off x="4663" y="135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8" name="Line 216"/>
            <p:cNvSpPr>
              <a:spLocks noChangeShapeType="1"/>
            </p:cNvSpPr>
            <p:nvPr/>
          </p:nvSpPr>
          <p:spPr bwMode="auto">
            <a:xfrm flipV="1">
              <a:off x="4989" y="135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29" name="Line 217"/>
            <p:cNvSpPr>
              <a:spLocks noChangeShapeType="1"/>
            </p:cNvSpPr>
            <p:nvPr/>
          </p:nvSpPr>
          <p:spPr bwMode="auto">
            <a:xfrm flipV="1">
              <a:off x="5311" y="135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4730" name="Group 218"/>
          <p:cNvGrpSpPr>
            <a:grpSpLocks/>
          </p:cNvGrpSpPr>
          <p:nvPr/>
        </p:nvGrpSpPr>
        <p:grpSpPr bwMode="auto">
          <a:xfrm>
            <a:off x="5735638" y="2852738"/>
            <a:ext cx="2576512" cy="876300"/>
            <a:chOff x="3688" y="789"/>
            <a:chExt cx="1623" cy="552"/>
          </a:xfrm>
        </p:grpSpPr>
        <p:sp>
          <p:nvSpPr>
            <p:cNvPr id="64731" name="Freeform 219"/>
            <p:cNvSpPr>
              <a:spLocks/>
            </p:cNvSpPr>
            <p:nvPr/>
          </p:nvSpPr>
          <p:spPr bwMode="auto">
            <a:xfrm>
              <a:off x="3688" y="789"/>
              <a:ext cx="1619" cy="539"/>
            </a:xfrm>
            <a:custGeom>
              <a:avLst/>
              <a:gdLst>
                <a:gd name="T0" fmla="*/ 27 w 1619"/>
                <a:gd name="T1" fmla="*/ 304 h 539"/>
                <a:gd name="T2" fmla="*/ 53 w 1619"/>
                <a:gd name="T3" fmla="*/ 343 h 539"/>
                <a:gd name="T4" fmla="*/ 79 w 1619"/>
                <a:gd name="T5" fmla="*/ 213 h 539"/>
                <a:gd name="T6" fmla="*/ 105 w 1619"/>
                <a:gd name="T7" fmla="*/ 317 h 539"/>
                <a:gd name="T8" fmla="*/ 131 w 1619"/>
                <a:gd name="T9" fmla="*/ 374 h 539"/>
                <a:gd name="T10" fmla="*/ 157 w 1619"/>
                <a:gd name="T11" fmla="*/ 143 h 539"/>
                <a:gd name="T12" fmla="*/ 183 w 1619"/>
                <a:gd name="T13" fmla="*/ 108 h 539"/>
                <a:gd name="T14" fmla="*/ 209 w 1619"/>
                <a:gd name="T15" fmla="*/ 409 h 539"/>
                <a:gd name="T16" fmla="*/ 235 w 1619"/>
                <a:gd name="T17" fmla="*/ 322 h 539"/>
                <a:gd name="T18" fmla="*/ 266 w 1619"/>
                <a:gd name="T19" fmla="*/ 135 h 539"/>
                <a:gd name="T20" fmla="*/ 292 w 1619"/>
                <a:gd name="T21" fmla="*/ 335 h 539"/>
                <a:gd name="T22" fmla="*/ 318 w 1619"/>
                <a:gd name="T23" fmla="*/ 465 h 539"/>
                <a:gd name="T24" fmla="*/ 344 w 1619"/>
                <a:gd name="T25" fmla="*/ 113 h 539"/>
                <a:gd name="T26" fmla="*/ 370 w 1619"/>
                <a:gd name="T27" fmla="*/ 95 h 539"/>
                <a:gd name="T28" fmla="*/ 396 w 1619"/>
                <a:gd name="T29" fmla="*/ 391 h 539"/>
                <a:gd name="T30" fmla="*/ 423 w 1619"/>
                <a:gd name="T31" fmla="*/ 300 h 539"/>
                <a:gd name="T32" fmla="*/ 449 w 1619"/>
                <a:gd name="T33" fmla="*/ 187 h 539"/>
                <a:gd name="T34" fmla="*/ 475 w 1619"/>
                <a:gd name="T35" fmla="*/ 409 h 539"/>
                <a:gd name="T36" fmla="*/ 501 w 1619"/>
                <a:gd name="T37" fmla="*/ 339 h 539"/>
                <a:gd name="T38" fmla="*/ 527 w 1619"/>
                <a:gd name="T39" fmla="*/ 122 h 539"/>
                <a:gd name="T40" fmla="*/ 553 w 1619"/>
                <a:gd name="T41" fmla="*/ 243 h 539"/>
                <a:gd name="T42" fmla="*/ 579 w 1619"/>
                <a:gd name="T43" fmla="*/ 339 h 539"/>
                <a:gd name="T44" fmla="*/ 605 w 1619"/>
                <a:gd name="T45" fmla="*/ 291 h 539"/>
                <a:gd name="T46" fmla="*/ 636 w 1619"/>
                <a:gd name="T47" fmla="*/ 309 h 539"/>
                <a:gd name="T48" fmla="*/ 666 w 1619"/>
                <a:gd name="T49" fmla="*/ 343 h 539"/>
                <a:gd name="T50" fmla="*/ 688 w 1619"/>
                <a:gd name="T51" fmla="*/ 309 h 539"/>
                <a:gd name="T52" fmla="*/ 718 w 1619"/>
                <a:gd name="T53" fmla="*/ 304 h 539"/>
                <a:gd name="T54" fmla="*/ 744 w 1619"/>
                <a:gd name="T55" fmla="*/ 322 h 539"/>
                <a:gd name="T56" fmla="*/ 775 w 1619"/>
                <a:gd name="T57" fmla="*/ 200 h 539"/>
                <a:gd name="T58" fmla="*/ 801 w 1619"/>
                <a:gd name="T59" fmla="*/ 130 h 539"/>
                <a:gd name="T60" fmla="*/ 827 w 1619"/>
                <a:gd name="T61" fmla="*/ 343 h 539"/>
                <a:gd name="T62" fmla="*/ 853 w 1619"/>
                <a:gd name="T63" fmla="*/ 339 h 539"/>
                <a:gd name="T64" fmla="*/ 879 w 1619"/>
                <a:gd name="T65" fmla="*/ 204 h 539"/>
                <a:gd name="T66" fmla="*/ 910 w 1619"/>
                <a:gd name="T67" fmla="*/ 300 h 539"/>
                <a:gd name="T68" fmla="*/ 936 w 1619"/>
                <a:gd name="T69" fmla="*/ 474 h 539"/>
                <a:gd name="T70" fmla="*/ 962 w 1619"/>
                <a:gd name="T71" fmla="*/ 304 h 539"/>
                <a:gd name="T72" fmla="*/ 988 w 1619"/>
                <a:gd name="T73" fmla="*/ 78 h 539"/>
                <a:gd name="T74" fmla="*/ 1014 w 1619"/>
                <a:gd name="T75" fmla="*/ 282 h 539"/>
                <a:gd name="T76" fmla="*/ 1040 w 1619"/>
                <a:gd name="T77" fmla="*/ 317 h 539"/>
                <a:gd name="T78" fmla="*/ 1071 w 1619"/>
                <a:gd name="T79" fmla="*/ 161 h 539"/>
                <a:gd name="T80" fmla="*/ 1093 w 1619"/>
                <a:gd name="T81" fmla="*/ 317 h 539"/>
                <a:gd name="T82" fmla="*/ 1119 w 1619"/>
                <a:gd name="T83" fmla="*/ 452 h 539"/>
                <a:gd name="T84" fmla="*/ 1149 w 1619"/>
                <a:gd name="T85" fmla="*/ 274 h 539"/>
                <a:gd name="T86" fmla="*/ 1175 w 1619"/>
                <a:gd name="T87" fmla="*/ 161 h 539"/>
                <a:gd name="T88" fmla="*/ 1201 w 1619"/>
                <a:gd name="T89" fmla="*/ 235 h 539"/>
                <a:gd name="T90" fmla="*/ 1232 w 1619"/>
                <a:gd name="T91" fmla="*/ 222 h 539"/>
                <a:gd name="T92" fmla="*/ 1258 w 1619"/>
                <a:gd name="T93" fmla="*/ 195 h 539"/>
                <a:gd name="T94" fmla="*/ 1284 w 1619"/>
                <a:gd name="T95" fmla="*/ 300 h 539"/>
                <a:gd name="T96" fmla="*/ 1310 w 1619"/>
                <a:gd name="T97" fmla="*/ 322 h 539"/>
                <a:gd name="T98" fmla="*/ 1336 w 1619"/>
                <a:gd name="T99" fmla="*/ 348 h 539"/>
                <a:gd name="T100" fmla="*/ 1362 w 1619"/>
                <a:gd name="T101" fmla="*/ 352 h 539"/>
                <a:gd name="T102" fmla="*/ 1393 w 1619"/>
                <a:gd name="T103" fmla="*/ 252 h 539"/>
                <a:gd name="T104" fmla="*/ 1419 w 1619"/>
                <a:gd name="T105" fmla="*/ 95 h 539"/>
                <a:gd name="T106" fmla="*/ 1441 w 1619"/>
                <a:gd name="T107" fmla="*/ 274 h 539"/>
                <a:gd name="T108" fmla="*/ 1471 w 1619"/>
                <a:gd name="T109" fmla="*/ 313 h 539"/>
                <a:gd name="T110" fmla="*/ 1502 w 1619"/>
                <a:gd name="T111" fmla="*/ 161 h 539"/>
                <a:gd name="T112" fmla="*/ 1528 w 1619"/>
                <a:gd name="T113" fmla="*/ 204 h 539"/>
                <a:gd name="T114" fmla="*/ 1554 w 1619"/>
                <a:gd name="T115" fmla="*/ 530 h 539"/>
                <a:gd name="T116" fmla="*/ 1580 w 1619"/>
                <a:gd name="T117" fmla="*/ 335 h 539"/>
                <a:gd name="T118" fmla="*/ 1606 w 1619"/>
                <a:gd name="T119" fmla="*/ 6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9" h="539">
                  <a:moveTo>
                    <a:pt x="0" y="200"/>
                  </a:moveTo>
                  <a:lnTo>
                    <a:pt x="0" y="195"/>
                  </a:lnTo>
                  <a:lnTo>
                    <a:pt x="5" y="200"/>
                  </a:lnTo>
                  <a:lnTo>
                    <a:pt x="5" y="209"/>
                  </a:lnTo>
                  <a:lnTo>
                    <a:pt x="5" y="226"/>
                  </a:lnTo>
                  <a:lnTo>
                    <a:pt x="9" y="248"/>
                  </a:lnTo>
                  <a:lnTo>
                    <a:pt x="9" y="274"/>
                  </a:lnTo>
                  <a:lnTo>
                    <a:pt x="13" y="300"/>
                  </a:lnTo>
                  <a:lnTo>
                    <a:pt x="13" y="326"/>
                  </a:lnTo>
                  <a:lnTo>
                    <a:pt x="13" y="343"/>
                  </a:lnTo>
                  <a:lnTo>
                    <a:pt x="18" y="361"/>
                  </a:lnTo>
                  <a:lnTo>
                    <a:pt x="18" y="369"/>
                  </a:lnTo>
                  <a:lnTo>
                    <a:pt x="22" y="361"/>
                  </a:lnTo>
                  <a:lnTo>
                    <a:pt x="22" y="348"/>
                  </a:lnTo>
                  <a:lnTo>
                    <a:pt x="27" y="326"/>
                  </a:lnTo>
                  <a:lnTo>
                    <a:pt x="27" y="304"/>
                  </a:lnTo>
                  <a:lnTo>
                    <a:pt x="27" y="278"/>
                  </a:lnTo>
                  <a:lnTo>
                    <a:pt x="31" y="252"/>
                  </a:lnTo>
                  <a:lnTo>
                    <a:pt x="31" y="226"/>
                  </a:lnTo>
                  <a:lnTo>
                    <a:pt x="31" y="209"/>
                  </a:lnTo>
                  <a:lnTo>
                    <a:pt x="35" y="195"/>
                  </a:lnTo>
                  <a:lnTo>
                    <a:pt x="35" y="187"/>
                  </a:lnTo>
                  <a:lnTo>
                    <a:pt x="40" y="191"/>
                  </a:lnTo>
                  <a:lnTo>
                    <a:pt x="40" y="195"/>
                  </a:lnTo>
                  <a:lnTo>
                    <a:pt x="40" y="213"/>
                  </a:lnTo>
                  <a:lnTo>
                    <a:pt x="44" y="230"/>
                  </a:lnTo>
                  <a:lnTo>
                    <a:pt x="44" y="252"/>
                  </a:lnTo>
                  <a:lnTo>
                    <a:pt x="44" y="274"/>
                  </a:lnTo>
                  <a:lnTo>
                    <a:pt x="48" y="296"/>
                  </a:lnTo>
                  <a:lnTo>
                    <a:pt x="48" y="317"/>
                  </a:lnTo>
                  <a:lnTo>
                    <a:pt x="53" y="330"/>
                  </a:lnTo>
                  <a:lnTo>
                    <a:pt x="53" y="343"/>
                  </a:lnTo>
                  <a:lnTo>
                    <a:pt x="53" y="348"/>
                  </a:lnTo>
                  <a:lnTo>
                    <a:pt x="57" y="348"/>
                  </a:lnTo>
                  <a:lnTo>
                    <a:pt x="57" y="343"/>
                  </a:lnTo>
                  <a:lnTo>
                    <a:pt x="57" y="335"/>
                  </a:lnTo>
                  <a:lnTo>
                    <a:pt x="61" y="322"/>
                  </a:lnTo>
                  <a:lnTo>
                    <a:pt x="61" y="309"/>
                  </a:lnTo>
                  <a:lnTo>
                    <a:pt x="66" y="296"/>
                  </a:lnTo>
                  <a:lnTo>
                    <a:pt x="66" y="278"/>
                  </a:lnTo>
                  <a:lnTo>
                    <a:pt x="66" y="261"/>
                  </a:lnTo>
                  <a:lnTo>
                    <a:pt x="70" y="248"/>
                  </a:lnTo>
                  <a:lnTo>
                    <a:pt x="70" y="235"/>
                  </a:lnTo>
                  <a:lnTo>
                    <a:pt x="70" y="226"/>
                  </a:lnTo>
                  <a:lnTo>
                    <a:pt x="74" y="217"/>
                  </a:lnTo>
                  <a:lnTo>
                    <a:pt x="74" y="213"/>
                  </a:lnTo>
                  <a:lnTo>
                    <a:pt x="74" y="209"/>
                  </a:lnTo>
                  <a:lnTo>
                    <a:pt x="79" y="213"/>
                  </a:lnTo>
                  <a:lnTo>
                    <a:pt x="79" y="217"/>
                  </a:lnTo>
                  <a:lnTo>
                    <a:pt x="83" y="226"/>
                  </a:lnTo>
                  <a:lnTo>
                    <a:pt x="83" y="235"/>
                  </a:lnTo>
                  <a:lnTo>
                    <a:pt x="83" y="252"/>
                  </a:lnTo>
                  <a:lnTo>
                    <a:pt x="87" y="265"/>
                  </a:lnTo>
                  <a:lnTo>
                    <a:pt x="87" y="282"/>
                  </a:lnTo>
                  <a:lnTo>
                    <a:pt x="87" y="304"/>
                  </a:lnTo>
                  <a:lnTo>
                    <a:pt x="92" y="322"/>
                  </a:lnTo>
                  <a:lnTo>
                    <a:pt x="92" y="339"/>
                  </a:lnTo>
                  <a:lnTo>
                    <a:pt x="96" y="352"/>
                  </a:lnTo>
                  <a:lnTo>
                    <a:pt x="96" y="361"/>
                  </a:lnTo>
                  <a:lnTo>
                    <a:pt x="96" y="365"/>
                  </a:lnTo>
                  <a:lnTo>
                    <a:pt x="101" y="361"/>
                  </a:lnTo>
                  <a:lnTo>
                    <a:pt x="101" y="352"/>
                  </a:lnTo>
                  <a:lnTo>
                    <a:pt x="101" y="339"/>
                  </a:lnTo>
                  <a:lnTo>
                    <a:pt x="105" y="317"/>
                  </a:lnTo>
                  <a:lnTo>
                    <a:pt x="105" y="296"/>
                  </a:lnTo>
                  <a:lnTo>
                    <a:pt x="109" y="265"/>
                  </a:lnTo>
                  <a:lnTo>
                    <a:pt x="109" y="239"/>
                  </a:lnTo>
                  <a:lnTo>
                    <a:pt x="109" y="213"/>
                  </a:lnTo>
                  <a:lnTo>
                    <a:pt x="114" y="191"/>
                  </a:lnTo>
                  <a:lnTo>
                    <a:pt x="114" y="174"/>
                  </a:lnTo>
                  <a:lnTo>
                    <a:pt x="114" y="165"/>
                  </a:lnTo>
                  <a:lnTo>
                    <a:pt x="118" y="161"/>
                  </a:lnTo>
                  <a:lnTo>
                    <a:pt x="118" y="169"/>
                  </a:lnTo>
                  <a:lnTo>
                    <a:pt x="122" y="187"/>
                  </a:lnTo>
                  <a:lnTo>
                    <a:pt x="122" y="209"/>
                  </a:lnTo>
                  <a:lnTo>
                    <a:pt x="122" y="239"/>
                  </a:lnTo>
                  <a:lnTo>
                    <a:pt x="127" y="274"/>
                  </a:lnTo>
                  <a:lnTo>
                    <a:pt x="127" y="309"/>
                  </a:lnTo>
                  <a:lnTo>
                    <a:pt x="127" y="343"/>
                  </a:lnTo>
                  <a:lnTo>
                    <a:pt x="131" y="374"/>
                  </a:lnTo>
                  <a:lnTo>
                    <a:pt x="131" y="400"/>
                  </a:lnTo>
                  <a:lnTo>
                    <a:pt x="135" y="413"/>
                  </a:lnTo>
                  <a:lnTo>
                    <a:pt x="135" y="422"/>
                  </a:lnTo>
                  <a:lnTo>
                    <a:pt x="135" y="417"/>
                  </a:lnTo>
                  <a:lnTo>
                    <a:pt x="140" y="400"/>
                  </a:lnTo>
                  <a:lnTo>
                    <a:pt x="140" y="374"/>
                  </a:lnTo>
                  <a:lnTo>
                    <a:pt x="140" y="339"/>
                  </a:lnTo>
                  <a:lnTo>
                    <a:pt x="144" y="300"/>
                  </a:lnTo>
                  <a:lnTo>
                    <a:pt x="144" y="256"/>
                  </a:lnTo>
                  <a:lnTo>
                    <a:pt x="144" y="213"/>
                  </a:lnTo>
                  <a:lnTo>
                    <a:pt x="148" y="174"/>
                  </a:lnTo>
                  <a:lnTo>
                    <a:pt x="148" y="139"/>
                  </a:lnTo>
                  <a:lnTo>
                    <a:pt x="153" y="113"/>
                  </a:lnTo>
                  <a:lnTo>
                    <a:pt x="153" y="100"/>
                  </a:lnTo>
                  <a:lnTo>
                    <a:pt x="157" y="113"/>
                  </a:lnTo>
                  <a:lnTo>
                    <a:pt x="157" y="143"/>
                  </a:lnTo>
                  <a:lnTo>
                    <a:pt x="157" y="178"/>
                  </a:lnTo>
                  <a:lnTo>
                    <a:pt x="161" y="226"/>
                  </a:lnTo>
                  <a:lnTo>
                    <a:pt x="161" y="278"/>
                  </a:lnTo>
                  <a:lnTo>
                    <a:pt x="166" y="330"/>
                  </a:lnTo>
                  <a:lnTo>
                    <a:pt x="166" y="383"/>
                  </a:lnTo>
                  <a:lnTo>
                    <a:pt x="166" y="426"/>
                  </a:lnTo>
                  <a:lnTo>
                    <a:pt x="170" y="456"/>
                  </a:lnTo>
                  <a:lnTo>
                    <a:pt x="170" y="474"/>
                  </a:lnTo>
                  <a:lnTo>
                    <a:pt x="174" y="456"/>
                  </a:lnTo>
                  <a:lnTo>
                    <a:pt x="174" y="426"/>
                  </a:lnTo>
                  <a:lnTo>
                    <a:pt x="179" y="378"/>
                  </a:lnTo>
                  <a:lnTo>
                    <a:pt x="179" y="326"/>
                  </a:lnTo>
                  <a:lnTo>
                    <a:pt x="179" y="265"/>
                  </a:lnTo>
                  <a:lnTo>
                    <a:pt x="183" y="204"/>
                  </a:lnTo>
                  <a:lnTo>
                    <a:pt x="183" y="152"/>
                  </a:lnTo>
                  <a:lnTo>
                    <a:pt x="183" y="108"/>
                  </a:lnTo>
                  <a:lnTo>
                    <a:pt x="188" y="78"/>
                  </a:lnTo>
                  <a:lnTo>
                    <a:pt x="188" y="69"/>
                  </a:lnTo>
                  <a:lnTo>
                    <a:pt x="192" y="74"/>
                  </a:lnTo>
                  <a:lnTo>
                    <a:pt x="192" y="100"/>
                  </a:lnTo>
                  <a:lnTo>
                    <a:pt x="192" y="139"/>
                  </a:lnTo>
                  <a:lnTo>
                    <a:pt x="196" y="187"/>
                  </a:lnTo>
                  <a:lnTo>
                    <a:pt x="196" y="243"/>
                  </a:lnTo>
                  <a:lnTo>
                    <a:pt x="196" y="300"/>
                  </a:lnTo>
                  <a:lnTo>
                    <a:pt x="201" y="356"/>
                  </a:lnTo>
                  <a:lnTo>
                    <a:pt x="201" y="404"/>
                  </a:lnTo>
                  <a:lnTo>
                    <a:pt x="205" y="439"/>
                  </a:lnTo>
                  <a:lnTo>
                    <a:pt x="205" y="461"/>
                  </a:lnTo>
                  <a:lnTo>
                    <a:pt x="205" y="470"/>
                  </a:lnTo>
                  <a:lnTo>
                    <a:pt x="209" y="461"/>
                  </a:lnTo>
                  <a:lnTo>
                    <a:pt x="209" y="443"/>
                  </a:lnTo>
                  <a:lnTo>
                    <a:pt x="209" y="409"/>
                  </a:lnTo>
                  <a:lnTo>
                    <a:pt x="214" y="369"/>
                  </a:lnTo>
                  <a:lnTo>
                    <a:pt x="214" y="322"/>
                  </a:lnTo>
                  <a:lnTo>
                    <a:pt x="214" y="274"/>
                  </a:lnTo>
                  <a:lnTo>
                    <a:pt x="218" y="226"/>
                  </a:lnTo>
                  <a:lnTo>
                    <a:pt x="218" y="187"/>
                  </a:lnTo>
                  <a:lnTo>
                    <a:pt x="222" y="152"/>
                  </a:lnTo>
                  <a:lnTo>
                    <a:pt x="222" y="126"/>
                  </a:lnTo>
                  <a:lnTo>
                    <a:pt x="222" y="117"/>
                  </a:lnTo>
                  <a:lnTo>
                    <a:pt x="227" y="117"/>
                  </a:lnTo>
                  <a:lnTo>
                    <a:pt x="227" y="126"/>
                  </a:lnTo>
                  <a:lnTo>
                    <a:pt x="227" y="148"/>
                  </a:lnTo>
                  <a:lnTo>
                    <a:pt x="231" y="174"/>
                  </a:lnTo>
                  <a:lnTo>
                    <a:pt x="231" y="209"/>
                  </a:lnTo>
                  <a:lnTo>
                    <a:pt x="235" y="248"/>
                  </a:lnTo>
                  <a:lnTo>
                    <a:pt x="235" y="287"/>
                  </a:lnTo>
                  <a:lnTo>
                    <a:pt x="235" y="322"/>
                  </a:lnTo>
                  <a:lnTo>
                    <a:pt x="240" y="356"/>
                  </a:lnTo>
                  <a:lnTo>
                    <a:pt x="240" y="378"/>
                  </a:lnTo>
                  <a:lnTo>
                    <a:pt x="240" y="400"/>
                  </a:lnTo>
                  <a:lnTo>
                    <a:pt x="244" y="409"/>
                  </a:lnTo>
                  <a:lnTo>
                    <a:pt x="248" y="400"/>
                  </a:lnTo>
                  <a:lnTo>
                    <a:pt x="248" y="387"/>
                  </a:lnTo>
                  <a:lnTo>
                    <a:pt x="248" y="365"/>
                  </a:lnTo>
                  <a:lnTo>
                    <a:pt x="253" y="335"/>
                  </a:lnTo>
                  <a:lnTo>
                    <a:pt x="253" y="304"/>
                  </a:lnTo>
                  <a:lnTo>
                    <a:pt x="253" y="274"/>
                  </a:lnTo>
                  <a:lnTo>
                    <a:pt x="257" y="239"/>
                  </a:lnTo>
                  <a:lnTo>
                    <a:pt x="257" y="209"/>
                  </a:lnTo>
                  <a:lnTo>
                    <a:pt x="262" y="182"/>
                  </a:lnTo>
                  <a:lnTo>
                    <a:pt x="262" y="161"/>
                  </a:lnTo>
                  <a:lnTo>
                    <a:pt x="262" y="143"/>
                  </a:lnTo>
                  <a:lnTo>
                    <a:pt x="266" y="135"/>
                  </a:lnTo>
                  <a:lnTo>
                    <a:pt x="266" y="148"/>
                  </a:lnTo>
                  <a:lnTo>
                    <a:pt x="270" y="165"/>
                  </a:lnTo>
                  <a:lnTo>
                    <a:pt x="270" y="191"/>
                  </a:lnTo>
                  <a:lnTo>
                    <a:pt x="270" y="222"/>
                  </a:lnTo>
                  <a:lnTo>
                    <a:pt x="275" y="261"/>
                  </a:lnTo>
                  <a:lnTo>
                    <a:pt x="275" y="300"/>
                  </a:lnTo>
                  <a:lnTo>
                    <a:pt x="279" y="339"/>
                  </a:lnTo>
                  <a:lnTo>
                    <a:pt x="279" y="378"/>
                  </a:lnTo>
                  <a:lnTo>
                    <a:pt x="279" y="409"/>
                  </a:lnTo>
                  <a:lnTo>
                    <a:pt x="283" y="430"/>
                  </a:lnTo>
                  <a:lnTo>
                    <a:pt x="283" y="443"/>
                  </a:lnTo>
                  <a:lnTo>
                    <a:pt x="283" y="448"/>
                  </a:lnTo>
                  <a:lnTo>
                    <a:pt x="288" y="435"/>
                  </a:lnTo>
                  <a:lnTo>
                    <a:pt x="288" y="413"/>
                  </a:lnTo>
                  <a:lnTo>
                    <a:pt x="292" y="378"/>
                  </a:lnTo>
                  <a:lnTo>
                    <a:pt x="292" y="335"/>
                  </a:lnTo>
                  <a:lnTo>
                    <a:pt x="292" y="282"/>
                  </a:lnTo>
                  <a:lnTo>
                    <a:pt x="296" y="235"/>
                  </a:lnTo>
                  <a:lnTo>
                    <a:pt x="296" y="182"/>
                  </a:lnTo>
                  <a:lnTo>
                    <a:pt x="296" y="139"/>
                  </a:lnTo>
                  <a:lnTo>
                    <a:pt x="301" y="104"/>
                  </a:lnTo>
                  <a:lnTo>
                    <a:pt x="301" y="82"/>
                  </a:lnTo>
                  <a:lnTo>
                    <a:pt x="305" y="74"/>
                  </a:lnTo>
                  <a:lnTo>
                    <a:pt x="305" y="87"/>
                  </a:lnTo>
                  <a:lnTo>
                    <a:pt x="305" y="108"/>
                  </a:lnTo>
                  <a:lnTo>
                    <a:pt x="309" y="148"/>
                  </a:lnTo>
                  <a:lnTo>
                    <a:pt x="309" y="200"/>
                  </a:lnTo>
                  <a:lnTo>
                    <a:pt x="309" y="256"/>
                  </a:lnTo>
                  <a:lnTo>
                    <a:pt x="314" y="317"/>
                  </a:lnTo>
                  <a:lnTo>
                    <a:pt x="314" y="374"/>
                  </a:lnTo>
                  <a:lnTo>
                    <a:pt x="318" y="426"/>
                  </a:lnTo>
                  <a:lnTo>
                    <a:pt x="318" y="465"/>
                  </a:lnTo>
                  <a:lnTo>
                    <a:pt x="318" y="491"/>
                  </a:lnTo>
                  <a:lnTo>
                    <a:pt x="322" y="496"/>
                  </a:lnTo>
                  <a:lnTo>
                    <a:pt x="322" y="487"/>
                  </a:lnTo>
                  <a:lnTo>
                    <a:pt x="322" y="456"/>
                  </a:lnTo>
                  <a:lnTo>
                    <a:pt x="327" y="417"/>
                  </a:lnTo>
                  <a:lnTo>
                    <a:pt x="327" y="361"/>
                  </a:lnTo>
                  <a:lnTo>
                    <a:pt x="331" y="300"/>
                  </a:lnTo>
                  <a:lnTo>
                    <a:pt x="331" y="239"/>
                  </a:lnTo>
                  <a:lnTo>
                    <a:pt x="331" y="174"/>
                  </a:lnTo>
                  <a:lnTo>
                    <a:pt x="335" y="122"/>
                  </a:lnTo>
                  <a:lnTo>
                    <a:pt x="335" y="82"/>
                  </a:lnTo>
                  <a:lnTo>
                    <a:pt x="335" y="52"/>
                  </a:lnTo>
                  <a:lnTo>
                    <a:pt x="340" y="43"/>
                  </a:lnTo>
                  <a:lnTo>
                    <a:pt x="340" y="48"/>
                  </a:lnTo>
                  <a:lnTo>
                    <a:pt x="340" y="74"/>
                  </a:lnTo>
                  <a:lnTo>
                    <a:pt x="344" y="113"/>
                  </a:lnTo>
                  <a:lnTo>
                    <a:pt x="344" y="165"/>
                  </a:lnTo>
                  <a:lnTo>
                    <a:pt x="349" y="226"/>
                  </a:lnTo>
                  <a:lnTo>
                    <a:pt x="349" y="291"/>
                  </a:lnTo>
                  <a:lnTo>
                    <a:pt x="349" y="356"/>
                  </a:lnTo>
                  <a:lnTo>
                    <a:pt x="353" y="413"/>
                  </a:lnTo>
                  <a:lnTo>
                    <a:pt x="353" y="461"/>
                  </a:lnTo>
                  <a:lnTo>
                    <a:pt x="353" y="496"/>
                  </a:lnTo>
                  <a:lnTo>
                    <a:pt x="357" y="509"/>
                  </a:lnTo>
                  <a:lnTo>
                    <a:pt x="362" y="487"/>
                  </a:lnTo>
                  <a:lnTo>
                    <a:pt x="362" y="448"/>
                  </a:lnTo>
                  <a:lnTo>
                    <a:pt x="362" y="396"/>
                  </a:lnTo>
                  <a:lnTo>
                    <a:pt x="366" y="335"/>
                  </a:lnTo>
                  <a:lnTo>
                    <a:pt x="366" y="265"/>
                  </a:lnTo>
                  <a:lnTo>
                    <a:pt x="366" y="200"/>
                  </a:lnTo>
                  <a:lnTo>
                    <a:pt x="370" y="143"/>
                  </a:lnTo>
                  <a:lnTo>
                    <a:pt x="370" y="95"/>
                  </a:lnTo>
                  <a:lnTo>
                    <a:pt x="375" y="69"/>
                  </a:lnTo>
                  <a:lnTo>
                    <a:pt x="375" y="56"/>
                  </a:lnTo>
                  <a:lnTo>
                    <a:pt x="375" y="65"/>
                  </a:lnTo>
                  <a:lnTo>
                    <a:pt x="379" y="91"/>
                  </a:lnTo>
                  <a:lnTo>
                    <a:pt x="379" y="135"/>
                  </a:lnTo>
                  <a:lnTo>
                    <a:pt x="379" y="187"/>
                  </a:lnTo>
                  <a:lnTo>
                    <a:pt x="383" y="248"/>
                  </a:lnTo>
                  <a:lnTo>
                    <a:pt x="383" y="304"/>
                  </a:lnTo>
                  <a:lnTo>
                    <a:pt x="388" y="361"/>
                  </a:lnTo>
                  <a:lnTo>
                    <a:pt x="388" y="404"/>
                  </a:lnTo>
                  <a:lnTo>
                    <a:pt x="388" y="439"/>
                  </a:lnTo>
                  <a:lnTo>
                    <a:pt x="392" y="456"/>
                  </a:lnTo>
                  <a:lnTo>
                    <a:pt x="392" y="461"/>
                  </a:lnTo>
                  <a:lnTo>
                    <a:pt x="392" y="448"/>
                  </a:lnTo>
                  <a:lnTo>
                    <a:pt x="396" y="426"/>
                  </a:lnTo>
                  <a:lnTo>
                    <a:pt x="396" y="391"/>
                  </a:lnTo>
                  <a:lnTo>
                    <a:pt x="401" y="352"/>
                  </a:lnTo>
                  <a:lnTo>
                    <a:pt x="401" y="309"/>
                  </a:lnTo>
                  <a:lnTo>
                    <a:pt x="401" y="265"/>
                  </a:lnTo>
                  <a:lnTo>
                    <a:pt x="405" y="226"/>
                  </a:lnTo>
                  <a:lnTo>
                    <a:pt x="405" y="191"/>
                  </a:lnTo>
                  <a:lnTo>
                    <a:pt x="405" y="165"/>
                  </a:lnTo>
                  <a:lnTo>
                    <a:pt x="409" y="152"/>
                  </a:lnTo>
                  <a:lnTo>
                    <a:pt x="409" y="143"/>
                  </a:lnTo>
                  <a:lnTo>
                    <a:pt x="409" y="148"/>
                  </a:lnTo>
                  <a:lnTo>
                    <a:pt x="414" y="156"/>
                  </a:lnTo>
                  <a:lnTo>
                    <a:pt x="414" y="174"/>
                  </a:lnTo>
                  <a:lnTo>
                    <a:pt x="418" y="195"/>
                  </a:lnTo>
                  <a:lnTo>
                    <a:pt x="418" y="222"/>
                  </a:lnTo>
                  <a:lnTo>
                    <a:pt x="418" y="248"/>
                  </a:lnTo>
                  <a:lnTo>
                    <a:pt x="423" y="274"/>
                  </a:lnTo>
                  <a:lnTo>
                    <a:pt x="423" y="300"/>
                  </a:lnTo>
                  <a:lnTo>
                    <a:pt x="423" y="322"/>
                  </a:lnTo>
                  <a:lnTo>
                    <a:pt x="427" y="339"/>
                  </a:lnTo>
                  <a:lnTo>
                    <a:pt x="427" y="356"/>
                  </a:lnTo>
                  <a:lnTo>
                    <a:pt x="431" y="365"/>
                  </a:lnTo>
                  <a:lnTo>
                    <a:pt x="431" y="369"/>
                  </a:lnTo>
                  <a:lnTo>
                    <a:pt x="431" y="374"/>
                  </a:lnTo>
                  <a:lnTo>
                    <a:pt x="436" y="369"/>
                  </a:lnTo>
                  <a:lnTo>
                    <a:pt x="436" y="361"/>
                  </a:lnTo>
                  <a:lnTo>
                    <a:pt x="436" y="348"/>
                  </a:lnTo>
                  <a:lnTo>
                    <a:pt x="440" y="326"/>
                  </a:lnTo>
                  <a:lnTo>
                    <a:pt x="440" y="309"/>
                  </a:lnTo>
                  <a:lnTo>
                    <a:pt x="444" y="282"/>
                  </a:lnTo>
                  <a:lnTo>
                    <a:pt x="444" y="256"/>
                  </a:lnTo>
                  <a:lnTo>
                    <a:pt x="444" y="230"/>
                  </a:lnTo>
                  <a:lnTo>
                    <a:pt x="449" y="209"/>
                  </a:lnTo>
                  <a:lnTo>
                    <a:pt x="449" y="187"/>
                  </a:lnTo>
                  <a:lnTo>
                    <a:pt x="449" y="169"/>
                  </a:lnTo>
                  <a:lnTo>
                    <a:pt x="453" y="161"/>
                  </a:lnTo>
                  <a:lnTo>
                    <a:pt x="453" y="156"/>
                  </a:lnTo>
                  <a:lnTo>
                    <a:pt x="457" y="165"/>
                  </a:lnTo>
                  <a:lnTo>
                    <a:pt x="457" y="178"/>
                  </a:lnTo>
                  <a:lnTo>
                    <a:pt x="457" y="204"/>
                  </a:lnTo>
                  <a:lnTo>
                    <a:pt x="462" y="230"/>
                  </a:lnTo>
                  <a:lnTo>
                    <a:pt x="462" y="265"/>
                  </a:lnTo>
                  <a:lnTo>
                    <a:pt x="462" y="304"/>
                  </a:lnTo>
                  <a:lnTo>
                    <a:pt x="466" y="339"/>
                  </a:lnTo>
                  <a:lnTo>
                    <a:pt x="466" y="374"/>
                  </a:lnTo>
                  <a:lnTo>
                    <a:pt x="470" y="400"/>
                  </a:lnTo>
                  <a:lnTo>
                    <a:pt x="470" y="417"/>
                  </a:lnTo>
                  <a:lnTo>
                    <a:pt x="470" y="426"/>
                  </a:lnTo>
                  <a:lnTo>
                    <a:pt x="475" y="422"/>
                  </a:lnTo>
                  <a:lnTo>
                    <a:pt x="475" y="409"/>
                  </a:lnTo>
                  <a:lnTo>
                    <a:pt x="475" y="383"/>
                  </a:lnTo>
                  <a:lnTo>
                    <a:pt x="479" y="348"/>
                  </a:lnTo>
                  <a:lnTo>
                    <a:pt x="479" y="304"/>
                  </a:lnTo>
                  <a:lnTo>
                    <a:pt x="479" y="261"/>
                  </a:lnTo>
                  <a:lnTo>
                    <a:pt x="483" y="217"/>
                  </a:lnTo>
                  <a:lnTo>
                    <a:pt x="483" y="178"/>
                  </a:lnTo>
                  <a:lnTo>
                    <a:pt x="488" y="143"/>
                  </a:lnTo>
                  <a:lnTo>
                    <a:pt x="488" y="117"/>
                  </a:lnTo>
                  <a:lnTo>
                    <a:pt x="488" y="108"/>
                  </a:lnTo>
                  <a:lnTo>
                    <a:pt x="492" y="108"/>
                  </a:lnTo>
                  <a:lnTo>
                    <a:pt x="492" y="126"/>
                  </a:lnTo>
                  <a:lnTo>
                    <a:pt x="492" y="156"/>
                  </a:lnTo>
                  <a:lnTo>
                    <a:pt x="496" y="195"/>
                  </a:lnTo>
                  <a:lnTo>
                    <a:pt x="496" y="239"/>
                  </a:lnTo>
                  <a:lnTo>
                    <a:pt x="501" y="291"/>
                  </a:lnTo>
                  <a:lnTo>
                    <a:pt x="501" y="339"/>
                  </a:lnTo>
                  <a:lnTo>
                    <a:pt x="501" y="383"/>
                  </a:lnTo>
                  <a:lnTo>
                    <a:pt x="505" y="417"/>
                  </a:lnTo>
                  <a:lnTo>
                    <a:pt x="505" y="439"/>
                  </a:lnTo>
                  <a:lnTo>
                    <a:pt x="505" y="448"/>
                  </a:lnTo>
                  <a:lnTo>
                    <a:pt x="510" y="443"/>
                  </a:lnTo>
                  <a:lnTo>
                    <a:pt x="510" y="422"/>
                  </a:lnTo>
                  <a:lnTo>
                    <a:pt x="514" y="387"/>
                  </a:lnTo>
                  <a:lnTo>
                    <a:pt x="514" y="343"/>
                  </a:lnTo>
                  <a:lnTo>
                    <a:pt x="514" y="296"/>
                  </a:lnTo>
                  <a:lnTo>
                    <a:pt x="518" y="248"/>
                  </a:lnTo>
                  <a:lnTo>
                    <a:pt x="518" y="200"/>
                  </a:lnTo>
                  <a:lnTo>
                    <a:pt x="518" y="161"/>
                  </a:lnTo>
                  <a:lnTo>
                    <a:pt x="523" y="135"/>
                  </a:lnTo>
                  <a:lnTo>
                    <a:pt x="523" y="117"/>
                  </a:lnTo>
                  <a:lnTo>
                    <a:pt x="527" y="113"/>
                  </a:lnTo>
                  <a:lnTo>
                    <a:pt x="527" y="122"/>
                  </a:lnTo>
                  <a:lnTo>
                    <a:pt x="527" y="148"/>
                  </a:lnTo>
                  <a:lnTo>
                    <a:pt x="531" y="178"/>
                  </a:lnTo>
                  <a:lnTo>
                    <a:pt x="531" y="222"/>
                  </a:lnTo>
                  <a:lnTo>
                    <a:pt x="531" y="265"/>
                  </a:lnTo>
                  <a:lnTo>
                    <a:pt x="536" y="309"/>
                  </a:lnTo>
                  <a:lnTo>
                    <a:pt x="536" y="348"/>
                  </a:lnTo>
                  <a:lnTo>
                    <a:pt x="540" y="383"/>
                  </a:lnTo>
                  <a:lnTo>
                    <a:pt x="540" y="404"/>
                  </a:lnTo>
                  <a:lnTo>
                    <a:pt x="540" y="417"/>
                  </a:lnTo>
                  <a:lnTo>
                    <a:pt x="544" y="422"/>
                  </a:lnTo>
                  <a:lnTo>
                    <a:pt x="544" y="409"/>
                  </a:lnTo>
                  <a:lnTo>
                    <a:pt x="544" y="387"/>
                  </a:lnTo>
                  <a:lnTo>
                    <a:pt x="549" y="356"/>
                  </a:lnTo>
                  <a:lnTo>
                    <a:pt x="549" y="322"/>
                  </a:lnTo>
                  <a:lnTo>
                    <a:pt x="549" y="282"/>
                  </a:lnTo>
                  <a:lnTo>
                    <a:pt x="553" y="243"/>
                  </a:lnTo>
                  <a:lnTo>
                    <a:pt x="553" y="213"/>
                  </a:lnTo>
                  <a:lnTo>
                    <a:pt x="557" y="182"/>
                  </a:lnTo>
                  <a:lnTo>
                    <a:pt x="557" y="165"/>
                  </a:lnTo>
                  <a:lnTo>
                    <a:pt x="557" y="161"/>
                  </a:lnTo>
                  <a:lnTo>
                    <a:pt x="562" y="165"/>
                  </a:lnTo>
                  <a:lnTo>
                    <a:pt x="562" y="178"/>
                  </a:lnTo>
                  <a:lnTo>
                    <a:pt x="562" y="200"/>
                  </a:lnTo>
                  <a:lnTo>
                    <a:pt x="566" y="230"/>
                  </a:lnTo>
                  <a:lnTo>
                    <a:pt x="566" y="261"/>
                  </a:lnTo>
                  <a:lnTo>
                    <a:pt x="570" y="291"/>
                  </a:lnTo>
                  <a:lnTo>
                    <a:pt x="570" y="317"/>
                  </a:lnTo>
                  <a:lnTo>
                    <a:pt x="570" y="339"/>
                  </a:lnTo>
                  <a:lnTo>
                    <a:pt x="575" y="352"/>
                  </a:lnTo>
                  <a:lnTo>
                    <a:pt x="575" y="356"/>
                  </a:lnTo>
                  <a:lnTo>
                    <a:pt x="575" y="352"/>
                  </a:lnTo>
                  <a:lnTo>
                    <a:pt x="579" y="339"/>
                  </a:lnTo>
                  <a:lnTo>
                    <a:pt x="579" y="322"/>
                  </a:lnTo>
                  <a:lnTo>
                    <a:pt x="583" y="300"/>
                  </a:lnTo>
                  <a:lnTo>
                    <a:pt x="583" y="282"/>
                  </a:lnTo>
                  <a:lnTo>
                    <a:pt x="583" y="261"/>
                  </a:lnTo>
                  <a:lnTo>
                    <a:pt x="588" y="248"/>
                  </a:lnTo>
                  <a:lnTo>
                    <a:pt x="588" y="239"/>
                  </a:lnTo>
                  <a:lnTo>
                    <a:pt x="588" y="235"/>
                  </a:lnTo>
                  <a:lnTo>
                    <a:pt x="592" y="235"/>
                  </a:lnTo>
                  <a:lnTo>
                    <a:pt x="592" y="243"/>
                  </a:lnTo>
                  <a:lnTo>
                    <a:pt x="597" y="252"/>
                  </a:lnTo>
                  <a:lnTo>
                    <a:pt x="597" y="265"/>
                  </a:lnTo>
                  <a:lnTo>
                    <a:pt x="597" y="278"/>
                  </a:lnTo>
                  <a:lnTo>
                    <a:pt x="601" y="287"/>
                  </a:lnTo>
                  <a:lnTo>
                    <a:pt x="601" y="296"/>
                  </a:lnTo>
                  <a:lnTo>
                    <a:pt x="605" y="296"/>
                  </a:lnTo>
                  <a:lnTo>
                    <a:pt x="605" y="291"/>
                  </a:lnTo>
                  <a:lnTo>
                    <a:pt x="610" y="282"/>
                  </a:lnTo>
                  <a:lnTo>
                    <a:pt x="610" y="274"/>
                  </a:lnTo>
                  <a:lnTo>
                    <a:pt x="610" y="261"/>
                  </a:lnTo>
                  <a:lnTo>
                    <a:pt x="614" y="252"/>
                  </a:lnTo>
                  <a:lnTo>
                    <a:pt x="614" y="243"/>
                  </a:lnTo>
                  <a:lnTo>
                    <a:pt x="618" y="243"/>
                  </a:lnTo>
                  <a:lnTo>
                    <a:pt x="618" y="248"/>
                  </a:lnTo>
                  <a:lnTo>
                    <a:pt x="618" y="261"/>
                  </a:lnTo>
                  <a:lnTo>
                    <a:pt x="623" y="274"/>
                  </a:lnTo>
                  <a:lnTo>
                    <a:pt x="623" y="291"/>
                  </a:lnTo>
                  <a:lnTo>
                    <a:pt x="627" y="309"/>
                  </a:lnTo>
                  <a:lnTo>
                    <a:pt x="627" y="322"/>
                  </a:lnTo>
                  <a:lnTo>
                    <a:pt x="627" y="330"/>
                  </a:lnTo>
                  <a:lnTo>
                    <a:pt x="631" y="335"/>
                  </a:lnTo>
                  <a:lnTo>
                    <a:pt x="631" y="326"/>
                  </a:lnTo>
                  <a:lnTo>
                    <a:pt x="636" y="309"/>
                  </a:lnTo>
                  <a:lnTo>
                    <a:pt x="636" y="291"/>
                  </a:lnTo>
                  <a:lnTo>
                    <a:pt x="640" y="269"/>
                  </a:lnTo>
                  <a:lnTo>
                    <a:pt x="640" y="248"/>
                  </a:lnTo>
                  <a:lnTo>
                    <a:pt x="640" y="226"/>
                  </a:lnTo>
                  <a:lnTo>
                    <a:pt x="644" y="213"/>
                  </a:lnTo>
                  <a:lnTo>
                    <a:pt x="644" y="204"/>
                  </a:lnTo>
                  <a:lnTo>
                    <a:pt x="649" y="209"/>
                  </a:lnTo>
                  <a:lnTo>
                    <a:pt x="649" y="222"/>
                  </a:lnTo>
                  <a:lnTo>
                    <a:pt x="653" y="243"/>
                  </a:lnTo>
                  <a:lnTo>
                    <a:pt x="653" y="265"/>
                  </a:lnTo>
                  <a:lnTo>
                    <a:pt x="653" y="287"/>
                  </a:lnTo>
                  <a:lnTo>
                    <a:pt x="657" y="309"/>
                  </a:lnTo>
                  <a:lnTo>
                    <a:pt x="657" y="330"/>
                  </a:lnTo>
                  <a:lnTo>
                    <a:pt x="657" y="343"/>
                  </a:lnTo>
                  <a:lnTo>
                    <a:pt x="662" y="348"/>
                  </a:lnTo>
                  <a:lnTo>
                    <a:pt x="666" y="343"/>
                  </a:lnTo>
                  <a:lnTo>
                    <a:pt x="666" y="330"/>
                  </a:lnTo>
                  <a:lnTo>
                    <a:pt x="666" y="313"/>
                  </a:lnTo>
                  <a:lnTo>
                    <a:pt x="671" y="291"/>
                  </a:lnTo>
                  <a:lnTo>
                    <a:pt x="671" y="269"/>
                  </a:lnTo>
                  <a:lnTo>
                    <a:pt x="671" y="248"/>
                  </a:lnTo>
                  <a:lnTo>
                    <a:pt x="675" y="235"/>
                  </a:lnTo>
                  <a:lnTo>
                    <a:pt x="675" y="222"/>
                  </a:lnTo>
                  <a:lnTo>
                    <a:pt x="675" y="217"/>
                  </a:lnTo>
                  <a:lnTo>
                    <a:pt x="679" y="217"/>
                  </a:lnTo>
                  <a:lnTo>
                    <a:pt x="679" y="222"/>
                  </a:lnTo>
                  <a:lnTo>
                    <a:pt x="684" y="235"/>
                  </a:lnTo>
                  <a:lnTo>
                    <a:pt x="684" y="248"/>
                  </a:lnTo>
                  <a:lnTo>
                    <a:pt x="684" y="265"/>
                  </a:lnTo>
                  <a:lnTo>
                    <a:pt x="688" y="282"/>
                  </a:lnTo>
                  <a:lnTo>
                    <a:pt x="688" y="296"/>
                  </a:lnTo>
                  <a:lnTo>
                    <a:pt x="688" y="309"/>
                  </a:lnTo>
                  <a:lnTo>
                    <a:pt x="692" y="317"/>
                  </a:lnTo>
                  <a:lnTo>
                    <a:pt x="697" y="317"/>
                  </a:lnTo>
                  <a:lnTo>
                    <a:pt x="697" y="309"/>
                  </a:lnTo>
                  <a:lnTo>
                    <a:pt x="697" y="296"/>
                  </a:lnTo>
                  <a:lnTo>
                    <a:pt x="701" y="282"/>
                  </a:lnTo>
                  <a:lnTo>
                    <a:pt x="701" y="269"/>
                  </a:lnTo>
                  <a:lnTo>
                    <a:pt x="701" y="261"/>
                  </a:lnTo>
                  <a:lnTo>
                    <a:pt x="705" y="248"/>
                  </a:lnTo>
                  <a:lnTo>
                    <a:pt x="705" y="243"/>
                  </a:lnTo>
                  <a:lnTo>
                    <a:pt x="710" y="243"/>
                  </a:lnTo>
                  <a:lnTo>
                    <a:pt x="710" y="248"/>
                  </a:lnTo>
                  <a:lnTo>
                    <a:pt x="710" y="256"/>
                  </a:lnTo>
                  <a:lnTo>
                    <a:pt x="714" y="269"/>
                  </a:lnTo>
                  <a:lnTo>
                    <a:pt x="714" y="282"/>
                  </a:lnTo>
                  <a:lnTo>
                    <a:pt x="714" y="296"/>
                  </a:lnTo>
                  <a:lnTo>
                    <a:pt x="718" y="304"/>
                  </a:lnTo>
                  <a:lnTo>
                    <a:pt x="718" y="313"/>
                  </a:lnTo>
                  <a:lnTo>
                    <a:pt x="723" y="317"/>
                  </a:lnTo>
                  <a:lnTo>
                    <a:pt x="723" y="309"/>
                  </a:lnTo>
                  <a:lnTo>
                    <a:pt x="727" y="296"/>
                  </a:lnTo>
                  <a:lnTo>
                    <a:pt x="727" y="282"/>
                  </a:lnTo>
                  <a:lnTo>
                    <a:pt x="727" y="265"/>
                  </a:lnTo>
                  <a:lnTo>
                    <a:pt x="731" y="243"/>
                  </a:lnTo>
                  <a:lnTo>
                    <a:pt x="731" y="230"/>
                  </a:lnTo>
                  <a:lnTo>
                    <a:pt x="736" y="217"/>
                  </a:lnTo>
                  <a:lnTo>
                    <a:pt x="736" y="209"/>
                  </a:lnTo>
                  <a:lnTo>
                    <a:pt x="740" y="213"/>
                  </a:lnTo>
                  <a:lnTo>
                    <a:pt x="740" y="226"/>
                  </a:lnTo>
                  <a:lnTo>
                    <a:pt x="740" y="243"/>
                  </a:lnTo>
                  <a:lnTo>
                    <a:pt x="744" y="269"/>
                  </a:lnTo>
                  <a:lnTo>
                    <a:pt x="744" y="296"/>
                  </a:lnTo>
                  <a:lnTo>
                    <a:pt x="744" y="322"/>
                  </a:lnTo>
                  <a:lnTo>
                    <a:pt x="749" y="343"/>
                  </a:lnTo>
                  <a:lnTo>
                    <a:pt x="749" y="365"/>
                  </a:lnTo>
                  <a:lnTo>
                    <a:pt x="753" y="378"/>
                  </a:lnTo>
                  <a:lnTo>
                    <a:pt x="753" y="374"/>
                  </a:lnTo>
                  <a:lnTo>
                    <a:pt x="758" y="356"/>
                  </a:lnTo>
                  <a:lnTo>
                    <a:pt x="758" y="330"/>
                  </a:lnTo>
                  <a:lnTo>
                    <a:pt x="758" y="296"/>
                  </a:lnTo>
                  <a:lnTo>
                    <a:pt x="762" y="261"/>
                  </a:lnTo>
                  <a:lnTo>
                    <a:pt x="762" y="222"/>
                  </a:lnTo>
                  <a:lnTo>
                    <a:pt x="766" y="191"/>
                  </a:lnTo>
                  <a:lnTo>
                    <a:pt x="766" y="161"/>
                  </a:lnTo>
                  <a:lnTo>
                    <a:pt x="766" y="143"/>
                  </a:lnTo>
                  <a:lnTo>
                    <a:pt x="771" y="139"/>
                  </a:lnTo>
                  <a:lnTo>
                    <a:pt x="771" y="148"/>
                  </a:lnTo>
                  <a:lnTo>
                    <a:pt x="771" y="169"/>
                  </a:lnTo>
                  <a:lnTo>
                    <a:pt x="775" y="200"/>
                  </a:lnTo>
                  <a:lnTo>
                    <a:pt x="775" y="239"/>
                  </a:lnTo>
                  <a:lnTo>
                    <a:pt x="779" y="282"/>
                  </a:lnTo>
                  <a:lnTo>
                    <a:pt x="779" y="326"/>
                  </a:lnTo>
                  <a:lnTo>
                    <a:pt x="779" y="369"/>
                  </a:lnTo>
                  <a:lnTo>
                    <a:pt x="784" y="404"/>
                  </a:lnTo>
                  <a:lnTo>
                    <a:pt x="784" y="426"/>
                  </a:lnTo>
                  <a:lnTo>
                    <a:pt x="784" y="435"/>
                  </a:lnTo>
                  <a:lnTo>
                    <a:pt x="788" y="430"/>
                  </a:lnTo>
                  <a:lnTo>
                    <a:pt x="788" y="413"/>
                  </a:lnTo>
                  <a:lnTo>
                    <a:pt x="792" y="378"/>
                  </a:lnTo>
                  <a:lnTo>
                    <a:pt x="792" y="339"/>
                  </a:lnTo>
                  <a:lnTo>
                    <a:pt x="792" y="291"/>
                  </a:lnTo>
                  <a:lnTo>
                    <a:pt x="797" y="243"/>
                  </a:lnTo>
                  <a:lnTo>
                    <a:pt x="797" y="200"/>
                  </a:lnTo>
                  <a:lnTo>
                    <a:pt x="797" y="161"/>
                  </a:lnTo>
                  <a:lnTo>
                    <a:pt x="801" y="130"/>
                  </a:lnTo>
                  <a:lnTo>
                    <a:pt x="801" y="113"/>
                  </a:lnTo>
                  <a:lnTo>
                    <a:pt x="805" y="113"/>
                  </a:lnTo>
                  <a:lnTo>
                    <a:pt x="805" y="126"/>
                  </a:lnTo>
                  <a:lnTo>
                    <a:pt x="805" y="148"/>
                  </a:lnTo>
                  <a:lnTo>
                    <a:pt x="810" y="187"/>
                  </a:lnTo>
                  <a:lnTo>
                    <a:pt x="810" y="230"/>
                  </a:lnTo>
                  <a:lnTo>
                    <a:pt x="810" y="274"/>
                  </a:lnTo>
                  <a:lnTo>
                    <a:pt x="814" y="322"/>
                  </a:lnTo>
                  <a:lnTo>
                    <a:pt x="814" y="361"/>
                  </a:lnTo>
                  <a:lnTo>
                    <a:pt x="814" y="396"/>
                  </a:lnTo>
                  <a:lnTo>
                    <a:pt x="818" y="417"/>
                  </a:lnTo>
                  <a:lnTo>
                    <a:pt x="818" y="426"/>
                  </a:lnTo>
                  <a:lnTo>
                    <a:pt x="823" y="422"/>
                  </a:lnTo>
                  <a:lnTo>
                    <a:pt x="823" y="404"/>
                  </a:lnTo>
                  <a:lnTo>
                    <a:pt x="823" y="378"/>
                  </a:lnTo>
                  <a:lnTo>
                    <a:pt x="827" y="343"/>
                  </a:lnTo>
                  <a:lnTo>
                    <a:pt x="827" y="304"/>
                  </a:lnTo>
                  <a:lnTo>
                    <a:pt x="827" y="265"/>
                  </a:lnTo>
                  <a:lnTo>
                    <a:pt x="832" y="230"/>
                  </a:lnTo>
                  <a:lnTo>
                    <a:pt x="832" y="200"/>
                  </a:lnTo>
                  <a:lnTo>
                    <a:pt x="836" y="178"/>
                  </a:lnTo>
                  <a:lnTo>
                    <a:pt x="836" y="165"/>
                  </a:lnTo>
                  <a:lnTo>
                    <a:pt x="840" y="169"/>
                  </a:lnTo>
                  <a:lnTo>
                    <a:pt x="840" y="187"/>
                  </a:lnTo>
                  <a:lnTo>
                    <a:pt x="840" y="209"/>
                  </a:lnTo>
                  <a:lnTo>
                    <a:pt x="845" y="230"/>
                  </a:lnTo>
                  <a:lnTo>
                    <a:pt x="845" y="256"/>
                  </a:lnTo>
                  <a:lnTo>
                    <a:pt x="849" y="282"/>
                  </a:lnTo>
                  <a:lnTo>
                    <a:pt x="849" y="300"/>
                  </a:lnTo>
                  <a:lnTo>
                    <a:pt x="849" y="317"/>
                  </a:lnTo>
                  <a:lnTo>
                    <a:pt x="853" y="330"/>
                  </a:lnTo>
                  <a:lnTo>
                    <a:pt x="853" y="339"/>
                  </a:lnTo>
                  <a:lnTo>
                    <a:pt x="853" y="343"/>
                  </a:lnTo>
                  <a:lnTo>
                    <a:pt x="858" y="343"/>
                  </a:lnTo>
                  <a:lnTo>
                    <a:pt x="858" y="339"/>
                  </a:lnTo>
                  <a:lnTo>
                    <a:pt x="862" y="335"/>
                  </a:lnTo>
                  <a:lnTo>
                    <a:pt x="862" y="326"/>
                  </a:lnTo>
                  <a:lnTo>
                    <a:pt x="862" y="317"/>
                  </a:lnTo>
                  <a:lnTo>
                    <a:pt x="866" y="309"/>
                  </a:lnTo>
                  <a:lnTo>
                    <a:pt x="866" y="300"/>
                  </a:lnTo>
                  <a:lnTo>
                    <a:pt x="866" y="291"/>
                  </a:lnTo>
                  <a:lnTo>
                    <a:pt x="871" y="278"/>
                  </a:lnTo>
                  <a:lnTo>
                    <a:pt x="871" y="265"/>
                  </a:lnTo>
                  <a:lnTo>
                    <a:pt x="875" y="256"/>
                  </a:lnTo>
                  <a:lnTo>
                    <a:pt x="875" y="243"/>
                  </a:lnTo>
                  <a:lnTo>
                    <a:pt x="875" y="230"/>
                  </a:lnTo>
                  <a:lnTo>
                    <a:pt x="879" y="217"/>
                  </a:lnTo>
                  <a:lnTo>
                    <a:pt x="879" y="204"/>
                  </a:lnTo>
                  <a:lnTo>
                    <a:pt x="879" y="200"/>
                  </a:lnTo>
                  <a:lnTo>
                    <a:pt x="884" y="195"/>
                  </a:lnTo>
                  <a:lnTo>
                    <a:pt x="884" y="204"/>
                  </a:lnTo>
                  <a:lnTo>
                    <a:pt x="888" y="217"/>
                  </a:lnTo>
                  <a:lnTo>
                    <a:pt x="888" y="239"/>
                  </a:lnTo>
                  <a:lnTo>
                    <a:pt x="892" y="265"/>
                  </a:lnTo>
                  <a:lnTo>
                    <a:pt x="892" y="291"/>
                  </a:lnTo>
                  <a:lnTo>
                    <a:pt x="892" y="322"/>
                  </a:lnTo>
                  <a:lnTo>
                    <a:pt x="897" y="352"/>
                  </a:lnTo>
                  <a:lnTo>
                    <a:pt x="897" y="374"/>
                  </a:lnTo>
                  <a:lnTo>
                    <a:pt x="897" y="396"/>
                  </a:lnTo>
                  <a:lnTo>
                    <a:pt x="901" y="404"/>
                  </a:lnTo>
                  <a:lnTo>
                    <a:pt x="905" y="391"/>
                  </a:lnTo>
                  <a:lnTo>
                    <a:pt x="905" y="369"/>
                  </a:lnTo>
                  <a:lnTo>
                    <a:pt x="905" y="339"/>
                  </a:lnTo>
                  <a:lnTo>
                    <a:pt x="910" y="300"/>
                  </a:lnTo>
                  <a:lnTo>
                    <a:pt x="910" y="256"/>
                  </a:lnTo>
                  <a:lnTo>
                    <a:pt x="910" y="213"/>
                  </a:lnTo>
                  <a:lnTo>
                    <a:pt x="914" y="174"/>
                  </a:lnTo>
                  <a:lnTo>
                    <a:pt x="914" y="143"/>
                  </a:lnTo>
                  <a:lnTo>
                    <a:pt x="919" y="117"/>
                  </a:lnTo>
                  <a:lnTo>
                    <a:pt x="919" y="108"/>
                  </a:lnTo>
                  <a:lnTo>
                    <a:pt x="923" y="126"/>
                  </a:lnTo>
                  <a:lnTo>
                    <a:pt x="923" y="156"/>
                  </a:lnTo>
                  <a:lnTo>
                    <a:pt x="923" y="195"/>
                  </a:lnTo>
                  <a:lnTo>
                    <a:pt x="927" y="243"/>
                  </a:lnTo>
                  <a:lnTo>
                    <a:pt x="927" y="296"/>
                  </a:lnTo>
                  <a:lnTo>
                    <a:pt x="932" y="348"/>
                  </a:lnTo>
                  <a:lnTo>
                    <a:pt x="932" y="396"/>
                  </a:lnTo>
                  <a:lnTo>
                    <a:pt x="932" y="435"/>
                  </a:lnTo>
                  <a:lnTo>
                    <a:pt x="936" y="461"/>
                  </a:lnTo>
                  <a:lnTo>
                    <a:pt x="936" y="474"/>
                  </a:lnTo>
                  <a:lnTo>
                    <a:pt x="940" y="456"/>
                  </a:lnTo>
                  <a:lnTo>
                    <a:pt x="940" y="422"/>
                  </a:lnTo>
                  <a:lnTo>
                    <a:pt x="945" y="374"/>
                  </a:lnTo>
                  <a:lnTo>
                    <a:pt x="945" y="322"/>
                  </a:lnTo>
                  <a:lnTo>
                    <a:pt x="945" y="261"/>
                  </a:lnTo>
                  <a:lnTo>
                    <a:pt x="949" y="200"/>
                  </a:lnTo>
                  <a:lnTo>
                    <a:pt x="949" y="148"/>
                  </a:lnTo>
                  <a:lnTo>
                    <a:pt x="949" y="100"/>
                  </a:lnTo>
                  <a:lnTo>
                    <a:pt x="953" y="69"/>
                  </a:lnTo>
                  <a:lnTo>
                    <a:pt x="953" y="56"/>
                  </a:lnTo>
                  <a:lnTo>
                    <a:pt x="953" y="61"/>
                  </a:lnTo>
                  <a:lnTo>
                    <a:pt x="958" y="82"/>
                  </a:lnTo>
                  <a:lnTo>
                    <a:pt x="958" y="122"/>
                  </a:lnTo>
                  <a:lnTo>
                    <a:pt x="962" y="178"/>
                  </a:lnTo>
                  <a:lnTo>
                    <a:pt x="962" y="239"/>
                  </a:lnTo>
                  <a:lnTo>
                    <a:pt x="962" y="304"/>
                  </a:lnTo>
                  <a:lnTo>
                    <a:pt x="966" y="365"/>
                  </a:lnTo>
                  <a:lnTo>
                    <a:pt x="966" y="422"/>
                  </a:lnTo>
                  <a:lnTo>
                    <a:pt x="966" y="465"/>
                  </a:lnTo>
                  <a:lnTo>
                    <a:pt x="971" y="491"/>
                  </a:lnTo>
                  <a:lnTo>
                    <a:pt x="971" y="496"/>
                  </a:lnTo>
                  <a:lnTo>
                    <a:pt x="975" y="487"/>
                  </a:lnTo>
                  <a:lnTo>
                    <a:pt x="975" y="452"/>
                  </a:lnTo>
                  <a:lnTo>
                    <a:pt x="975" y="409"/>
                  </a:lnTo>
                  <a:lnTo>
                    <a:pt x="979" y="352"/>
                  </a:lnTo>
                  <a:lnTo>
                    <a:pt x="979" y="287"/>
                  </a:lnTo>
                  <a:lnTo>
                    <a:pt x="979" y="226"/>
                  </a:lnTo>
                  <a:lnTo>
                    <a:pt x="984" y="169"/>
                  </a:lnTo>
                  <a:lnTo>
                    <a:pt x="984" y="122"/>
                  </a:lnTo>
                  <a:lnTo>
                    <a:pt x="988" y="91"/>
                  </a:lnTo>
                  <a:lnTo>
                    <a:pt x="988" y="74"/>
                  </a:lnTo>
                  <a:lnTo>
                    <a:pt x="988" y="78"/>
                  </a:lnTo>
                  <a:lnTo>
                    <a:pt x="993" y="95"/>
                  </a:lnTo>
                  <a:lnTo>
                    <a:pt x="993" y="130"/>
                  </a:lnTo>
                  <a:lnTo>
                    <a:pt x="993" y="174"/>
                  </a:lnTo>
                  <a:lnTo>
                    <a:pt x="997" y="226"/>
                  </a:lnTo>
                  <a:lnTo>
                    <a:pt x="997" y="278"/>
                  </a:lnTo>
                  <a:lnTo>
                    <a:pt x="1001" y="330"/>
                  </a:lnTo>
                  <a:lnTo>
                    <a:pt x="1001" y="374"/>
                  </a:lnTo>
                  <a:lnTo>
                    <a:pt x="1001" y="409"/>
                  </a:lnTo>
                  <a:lnTo>
                    <a:pt x="1006" y="426"/>
                  </a:lnTo>
                  <a:lnTo>
                    <a:pt x="1006" y="435"/>
                  </a:lnTo>
                  <a:lnTo>
                    <a:pt x="1006" y="430"/>
                  </a:lnTo>
                  <a:lnTo>
                    <a:pt x="1010" y="413"/>
                  </a:lnTo>
                  <a:lnTo>
                    <a:pt x="1010" y="387"/>
                  </a:lnTo>
                  <a:lnTo>
                    <a:pt x="1014" y="356"/>
                  </a:lnTo>
                  <a:lnTo>
                    <a:pt x="1014" y="317"/>
                  </a:lnTo>
                  <a:lnTo>
                    <a:pt x="1014" y="282"/>
                  </a:lnTo>
                  <a:lnTo>
                    <a:pt x="1019" y="248"/>
                  </a:lnTo>
                  <a:lnTo>
                    <a:pt x="1019" y="217"/>
                  </a:lnTo>
                  <a:lnTo>
                    <a:pt x="1019" y="195"/>
                  </a:lnTo>
                  <a:lnTo>
                    <a:pt x="1023" y="182"/>
                  </a:lnTo>
                  <a:lnTo>
                    <a:pt x="1023" y="174"/>
                  </a:lnTo>
                  <a:lnTo>
                    <a:pt x="1023" y="178"/>
                  </a:lnTo>
                  <a:lnTo>
                    <a:pt x="1027" y="187"/>
                  </a:lnTo>
                  <a:lnTo>
                    <a:pt x="1027" y="200"/>
                  </a:lnTo>
                  <a:lnTo>
                    <a:pt x="1032" y="213"/>
                  </a:lnTo>
                  <a:lnTo>
                    <a:pt x="1032" y="235"/>
                  </a:lnTo>
                  <a:lnTo>
                    <a:pt x="1032" y="252"/>
                  </a:lnTo>
                  <a:lnTo>
                    <a:pt x="1036" y="265"/>
                  </a:lnTo>
                  <a:lnTo>
                    <a:pt x="1036" y="282"/>
                  </a:lnTo>
                  <a:lnTo>
                    <a:pt x="1036" y="296"/>
                  </a:lnTo>
                  <a:lnTo>
                    <a:pt x="1040" y="304"/>
                  </a:lnTo>
                  <a:lnTo>
                    <a:pt x="1040" y="317"/>
                  </a:lnTo>
                  <a:lnTo>
                    <a:pt x="1045" y="326"/>
                  </a:lnTo>
                  <a:lnTo>
                    <a:pt x="1045" y="330"/>
                  </a:lnTo>
                  <a:lnTo>
                    <a:pt x="1045" y="335"/>
                  </a:lnTo>
                  <a:lnTo>
                    <a:pt x="1049" y="339"/>
                  </a:lnTo>
                  <a:lnTo>
                    <a:pt x="1049" y="343"/>
                  </a:lnTo>
                  <a:lnTo>
                    <a:pt x="1053" y="339"/>
                  </a:lnTo>
                  <a:lnTo>
                    <a:pt x="1053" y="330"/>
                  </a:lnTo>
                  <a:lnTo>
                    <a:pt x="1058" y="322"/>
                  </a:lnTo>
                  <a:lnTo>
                    <a:pt x="1058" y="304"/>
                  </a:lnTo>
                  <a:lnTo>
                    <a:pt x="1058" y="282"/>
                  </a:lnTo>
                  <a:lnTo>
                    <a:pt x="1062" y="261"/>
                  </a:lnTo>
                  <a:lnTo>
                    <a:pt x="1062" y="235"/>
                  </a:lnTo>
                  <a:lnTo>
                    <a:pt x="1062" y="209"/>
                  </a:lnTo>
                  <a:lnTo>
                    <a:pt x="1066" y="187"/>
                  </a:lnTo>
                  <a:lnTo>
                    <a:pt x="1066" y="169"/>
                  </a:lnTo>
                  <a:lnTo>
                    <a:pt x="1071" y="161"/>
                  </a:lnTo>
                  <a:lnTo>
                    <a:pt x="1071" y="156"/>
                  </a:lnTo>
                  <a:lnTo>
                    <a:pt x="1071" y="165"/>
                  </a:lnTo>
                  <a:lnTo>
                    <a:pt x="1075" y="182"/>
                  </a:lnTo>
                  <a:lnTo>
                    <a:pt x="1075" y="209"/>
                  </a:lnTo>
                  <a:lnTo>
                    <a:pt x="1075" y="239"/>
                  </a:lnTo>
                  <a:lnTo>
                    <a:pt x="1080" y="278"/>
                  </a:lnTo>
                  <a:lnTo>
                    <a:pt x="1080" y="317"/>
                  </a:lnTo>
                  <a:lnTo>
                    <a:pt x="1080" y="356"/>
                  </a:lnTo>
                  <a:lnTo>
                    <a:pt x="1084" y="391"/>
                  </a:lnTo>
                  <a:lnTo>
                    <a:pt x="1084" y="417"/>
                  </a:lnTo>
                  <a:lnTo>
                    <a:pt x="1088" y="430"/>
                  </a:lnTo>
                  <a:lnTo>
                    <a:pt x="1088" y="435"/>
                  </a:lnTo>
                  <a:lnTo>
                    <a:pt x="1088" y="422"/>
                  </a:lnTo>
                  <a:lnTo>
                    <a:pt x="1093" y="396"/>
                  </a:lnTo>
                  <a:lnTo>
                    <a:pt x="1093" y="361"/>
                  </a:lnTo>
                  <a:lnTo>
                    <a:pt x="1093" y="317"/>
                  </a:lnTo>
                  <a:lnTo>
                    <a:pt x="1097" y="265"/>
                  </a:lnTo>
                  <a:lnTo>
                    <a:pt x="1097" y="217"/>
                  </a:lnTo>
                  <a:lnTo>
                    <a:pt x="1101" y="169"/>
                  </a:lnTo>
                  <a:lnTo>
                    <a:pt x="1101" y="135"/>
                  </a:lnTo>
                  <a:lnTo>
                    <a:pt x="1101" y="108"/>
                  </a:lnTo>
                  <a:lnTo>
                    <a:pt x="1106" y="95"/>
                  </a:lnTo>
                  <a:lnTo>
                    <a:pt x="1106" y="100"/>
                  </a:lnTo>
                  <a:lnTo>
                    <a:pt x="1106" y="122"/>
                  </a:lnTo>
                  <a:lnTo>
                    <a:pt x="1110" y="156"/>
                  </a:lnTo>
                  <a:lnTo>
                    <a:pt x="1110" y="200"/>
                  </a:lnTo>
                  <a:lnTo>
                    <a:pt x="1114" y="248"/>
                  </a:lnTo>
                  <a:lnTo>
                    <a:pt x="1114" y="304"/>
                  </a:lnTo>
                  <a:lnTo>
                    <a:pt x="1114" y="352"/>
                  </a:lnTo>
                  <a:lnTo>
                    <a:pt x="1119" y="400"/>
                  </a:lnTo>
                  <a:lnTo>
                    <a:pt x="1119" y="435"/>
                  </a:lnTo>
                  <a:lnTo>
                    <a:pt x="1119" y="452"/>
                  </a:lnTo>
                  <a:lnTo>
                    <a:pt x="1123" y="461"/>
                  </a:lnTo>
                  <a:lnTo>
                    <a:pt x="1123" y="448"/>
                  </a:lnTo>
                  <a:lnTo>
                    <a:pt x="1127" y="426"/>
                  </a:lnTo>
                  <a:lnTo>
                    <a:pt x="1127" y="387"/>
                  </a:lnTo>
                  <a:lnTo>
                    <a:pt x="1127" y="343"/>
                  </a:lnTo>
                  <a:lnTo>
                    <a:pt x="1132" y="291"/>
                  </a:lnTo>
                  <a:lnTo>
                    <a:pt x="1132" y="239"/>
                  </a:lnTo>
                  <a:lnTo>
                    <a:pt x="1132" y="191"/>
                  </a:lnTo>
                  <a:lnTo>
                    <a:pt x="1136" y="152"/>
                  </a:lnTo>
                  <a:lnTo>
                    <a:pt x="1136" y="122"/>
                  </a:lnTo>
                  <a:lnTo>
                    <a:pt x="1140" y="104"/>
                  </a:lnTo>
                  <a:lnTo>
                    <a:pt x="1140" y="117"/>
                  </a:lnTo>
                  <a:lnTo>
                    <a:pt x="1145" y="143"/>
                  </a:lnTo>
                  <a:lnTo>
                    <a:pt x="1145" y="182"/>
                  </a:lnTo>
                  <a:lnTo>
                    <a:pt x="1145" y="226"/>
                  </a:lnTo>
                  <a:lnTo>
                    <a:pt x="1149" y="274"/>
                  </a:lnTo>
                  <a:lnTo>
                    <a:pt x="1149" y="322"/>
                  </a:lnTo>
                  <a:lnTo>
                    <a:pt x="1149" y="365"/>
                  </a:lnTo>
                  <a:lnTo>
                    <a:pt x="1153" y="396"/>
                  </a:lnTo>
                  <a:lnTo>
                    <a:pt x="1153" y="417"/>
                  </a:lnTo>
                  <a:lnTo>
                    <a:pt x="1158" y="426"/>
                  </a:lnTo>
                  <a:lnTo>
                    <a:pt x="1158" y="422"/>
                  </a:lnTo>
                  <a:lnTo>
                    <a:pt x="1158" y="404"/>
                  </a:lnTo>
                  <a:lnTo>
                    <a:pt x="1162" y="374"/>
                  </a:lnTo>
                  <a:lnTo>
                    <a:pt x="1162" y="335"/>
                  </a:lnTo>
                  <a:lnTo>
                    <a:pt x="1162" y="296"/>
                  </a:lnTo>
                  <a:lnTo>
                    <a:pt x="1167" y="252"/>
                  </a:lnTo>
                  <a:lnTo>
                    <a:pt x="1167" y="213"/>
                  </a:lnTo>
                  <a:lnTo>
                    <a:pt x="1171" y="187"/>
                  </a:lnTo>
                  <a:lnTo>
                    <a:pt x="1171" y="165"/>
                  </a:lnTo>
                  <a:lnTo>
                    <a:pt x="1171" y="156"/>
                  </a:lnTo>
                  <a:lnTo>
                    <a:pt x="1175" y="161"/>
                  </a:lnTo>
                  <a:lnTo>
                    <a:pt x="1175" y="178"/>
                  </a:lnTo>
                  <a:lnTo>
                    <a:pt x="1175" y="200"/>
                  </a:lnTo>
                  <a:lnTo>
                    <a:pt x="1180" y="230"/>
                  </a:lnTo>
                  <a:lnTo>
                    <a:pt x="1180" y="261"/>
                  </a:lnTo>
                  <a:lnTo>
                    <a:pt x="1184" y="296"/>
                  </a:lnTo>
                  <a:lnTo>
                    <a:pt x="1184" y="322"/>
                  </a:lnTo>
                  <a:lnTo>
                    <a:pt x="1184" y="339"/>
                  </a:lnTo>
                  <a:lnTo>
                    <a:pt x="1188" y="352"/>
                  </a:lnTo>
                  <a:lnTo>
                    <a:pt x="1188" y="348"/>
                  </a:lnTo>
                  <a:lnTo>
                    <a:pt x="1193" y="335"/>
                  </a:lnTo>
                  <a:lnTo>
                    <a:pt x="1193" y="317"/>
                  </a:lnTo>
                  <a:lnTo>
                    <a:pt x="1197" y="296"/>
                  </a:lnTo>
                  <a:lnTo>
                    <a:pt x="1197" y="274"/>
                  </a:lnTo>
                  <a:lnTo>
                    <a:pt x="1197" y="256"/>
                  </a:lnTo>
                  <a:lnTo>
                    <a:pt x="1201" y="243"/>
                  </a:lnTo>
                  <a:lnTo>
                    <a:pt x="1201" y="235"/>
                  </a:lnTo>
                  <a:lnTo>
                    <a:pt x="1206" y="239"/>
                  </a:lnTo>
                  <a:lnTo>
                    <a:pt x="1206" y="248"/>
                  </a:lnTo>
                  <a:lnTo>
                    <a:pt x="1210" y="261"/>
                  </a:lnTo>
                  <a:lnTo>
                    <a:pt x="1210" y="278"/>
                  </a:lnTo>
                  <a:lnTo>
                    <a:pt x="1210" y="291"/>
                  </a:lnTo>
                  <a:lnTo>
                    <a:pt x="1214" y="304"/>
                  </a:lnTo>
                  <a:lnTo>
                    <a:pt x="1214" y="313"/>
                  </a:lnTo>
                  <a:lnTo>
                    <a:pt x="1219" y="309"/>
                  </a:lnTo>
                  <a:lnTo>
                    <a:pt x="1219" y="296"/>
                  </a:lnTo>
                  <a:lnTo>
                    <a:pt x="1219" y="282"/>
                  </a:lnTo>
                  <a:lnTo>
                    <a:pt x="1223" y="265"/>
                  </a:lnTo>
                  <a:lnTo>
                    <a:pt x="1223" y="248"/>
                  </a:lnTo>
                  <a:lnTo>
                    <a:pt x="1227" y="230"/>
                  </a:lnTo>
                  <a:lnTo>
                    <a:pt x="1227" y="222"/>
                  </a:lnTo>
                  <a:lnTo>
                    <a:pt x="1227" y="217"/>
                  </a:lnTo>
                  <a:lnTo>
                    <a:pt x="1232" y="222"/>
                  </a:lnTo>
                  <a:lnTo>
                    <a:pt x="1232" y="230"/>
                  </a:lnTo>
                  <a:lnTo>
                    <a:pt x="1232" y="248"/>
                  </a:lnTo>
                  <a:lnTo>
                    <a:pt x="1236" y="269"/>
                  </a:lnTo>
                  <a:lnTo>
                    <a:pt x="1236" y="291"/>
                  </a:lnTo>
                  <a:lnTo>
                    <a:pt x="1241" y="317"/>
                  </a:lnTo>
                  <a:lnTo>
                    <a:pt x="1241" y="339"/>
                  </a:lnTo>
                  <a:lnTo>
                    <a:pt x="1241" y="352"/>
                  </a:lnTo>
                  <a:lnTo>
                    <a:pt x="1245" y="361"/>
                  </a:lnTo>
                  <a:lnTo>
                    <a:pt x="1245" y="356"/>
                  </a:lnTo>
                  <a:lnTo>
                    <a:pt x="1245" y="348"/>
                  </a:lnTo>
                  <a:lnTo>
                    <a:pt x="1249" y="326"/>
                  </a:lnTo>
                  <a:lnTo>
                    <a:pt x="1249" y="304"/>
                  </a:lnTo>
                  <a:lnTo>
                    <a:pt x="1254" y="274"/>
                  </a:lnTo>
                  <a:lnTo>
                    <a:pt x="1254" y="243"/>
                  </a:lnTo>
                  <a:lnTo>
                    <a:pt x="1254" y="217"/>
                  </a:lnTo>
                  <a:lnTo>
                    <a:pt x="1258" y="195"/>
                  </a:lnTo>
                  <a:lnTo>
                    <a:pt x="1258" y="182"/>
                  </a:lnTo>
                  <a:lnTo>
                    <a:pt x="1258" y="178"/>
                  </a:lnTo>
                  <a:lnTo>
                    <a:pt x="1262" y="182"/>
                  </a:lnTo>
                  <a:lnTo>
                    <a:pt x="1262" y="200"/>
                  </a:lnTo>
                  <a:lnTo>
                    <a:pt x="1267" y="222"/>
                  </a:lnTo>
                  <a:lnTo>
                    <a:pt x="1267" y="248"/>
                  </a:lnTo>
                  <a:lnTo>
                    <a:pt x="1267" y="278"/>
                  </a:lnTo>
                  <a:lnTo>
                    <a:pt x="1271" y="309"/>
                  </a:lnTo>
                  <a:lnTo>
                    <a:pt x="1271" y="335"/>
                  </a:lnTo>
                  <a:lnTo>
                    <a:pt x="1271" y="356"/>
                  </a:lnTo>
                  <a:lnTo>
                    <a:pt x="1275" y="365"/>
                  </a:lnTo>
                  <a:lnTo>
                    <a:pt x="1275" y="369"/>
                  </a:lnTo>
                  <a:lnTo>
                    <a:pt x="1280" y="365"/>
                  </a:lnTo>
                  <a:lnTo>
                    <a:pt x="1280" y="348"/>
                  </a:lnTo>
                  <a:lnTo>
                    <a:pt x="1280" y="326"/>
                  </a:lnTo>
                  <a:lnTo>
                    <a:pt x="1284" y="300"/>
                  </a:lnTo>
                  <a:lnTo>
                    <a:pt x="1284" y="274"/>
                  </a:lnTo>
                  <a:lnTo>
                    <a:pt x="1284" y="248"/>
                  </a:lnTo>
                  <a:lnTo>
                    <a:pt x="1288" y="226"/>
                  </a:lnTo>
                  <a:lnTo>
                    <a:pt x="1288" y="209"/>
                  </a:lnTo>
                  <a:lnTo>
                    <a:pt x="1288" y="200"/>
                  </a:lnTo>
                  <a:lnTo>
                    <a:pt x="1293" y="200"/>
                  </a:lnTo>
                  <a:lnTo>
                    <a:pt x="1293" y="209"/>
                  </a:lnTo>
                  <a:lnTo>
                    <a:pt x="1297" y="222"/>
                  </a:lnTo>
                  <a:lnTo>
                    <a:pt x="1297" y="243"/>
                  </a:lnTo>
                  <a:lnTo>
                    <a:pt x="1297" y="265"/>
                  </a:lnTo>
                  <a:lnTo>
                    <a:pt x="1301" y="287"/>
                  </a:lnTo>
                  <a:lnTo>
                    <a:pt x="1301" y="309"/>
                  </a:lnTo>
                  <a:lnTo>
                    <a:pt x="1301" y="326"/>
                  </a:lnTo>
                  <a:lnTo>
                    <a:pt x="1306" y="335"/>
                  </a:lnTo>
                  <a:lnTo>
                    <a:pt x="1310" y="330"/>
                  </a:lnTo>
                  <a:lnTo>
                    <a:pt x="1310" y="322"/>
                  </a:lnTo>
                  <a:lnTo>
                    <a:pt x="1310" y="304"/>
                  </a:lnTo>
                  <a:lnTo>
                    <a:pt x="1314" y="282"/>
                  </a:lnTo>
                  <a:lnTo>
                    <a:pt x="1314" y="261"/>
                  </a:lnTo>
                  <a:lnTo>
                    <a:pt x="1314" y="243"/>
                  </a:lnTo>
                  <a:lnTo>
                    <a:pt x="1319" y="230"/>
                  </a:lnTo>
                  <a:lnTo>
                    <a:pt x="1319" y="222"/>
                  </a:lnTo>
                  <a:lnTo>
                    <a:pt x="1323" y="222"/>
                  </a:lnTo>
                  <a:lnTo>
                    <a:pt x="1323" y="226"/>
                  </a:lnTo>
                  <a:lnTo>
                    <a:pt x="1323" y="239"/>
                  </a:lnTo>
                  <a:lnTo>
                    <a:pt x="1328" y="256"/>
                  </a:lnTo>
                  <a:lnTo>
                    <a:pt x="1328" y="278"/>
                  </a:lnTo>
                  <a:lnTo>
                    <a:pt x="1328" y="300"/>
                  </a:lnTo>
                  <a:lnTo>
                    <a:pt x="1332" y="322"/>
                  </a:lnTo>
                  <a:lnTo>
                    <a:pt x="1332" y="335"/>
                  </a:lnTo>
                  <a:lnTo>
                    <a:pt x="1336" y="343"/>
                  </a:lnTo>
                  <a:lnTo>
                    <a:pt x="1336" y="348"/>
                  </a:lnTo>
                  <a:lnTo>
                    <a:pt x="1336" y="339"/>
                  </a:lnTo>
                  <a:lnTo>
                    <a:pt x="1341" y="326"/>
                  </a:lnTo>
                  <a:lnTo>
                    <a:pt x="1341" y="304"/>
                  </a:lnTo>
                  <a:lnTo>
                    <a:pt x="1341" y="278"/>
                  </a:lnTo>
                  <a:lnTo>
                    <a:pt x="1345" y="252"/>
                  </a:lnTo>
                  <a:lnTo>
                    <a:pt x="1345" y="226"/>
                  </a:lnTo>
                  <a:lnTo>
                    <a:pt x="1349" y="200"/>
                  </a:lnTo>
                  <a:lnTo>
                    <a:pt x="1349" y="182"/>
                  </a:lnTo>
                  <a:lnTo>
                    <a:pt x="1349" y="174"/>
                  </a:lnTo>
                  <a:lnTo>
                    <a:pt x="1354" y="174"/>
                  </a:lnTo>
                  <a:lnTo>
                    <a:pt x="1354" y="187"/>
                  </a:lnTo>
                  <a:lnTo>
                    <a:pt x="1354" y="209"/>
                  </a:lnTo>
                  <a:lnTo>
                    <a:pt x="1358" y="239"/>
                  </a:lnTo>
                  <a:lnTo>
                    <a:pt x="1358" y="274"/>
                  </a:lnTo>
                  <a:lnTo>
                    <a:pt x="1358" y="313"/>
                  </a:lnTo>
                  <a:lnTo>
                    <a:pt x="1362" y="352"/>
                  </a:lnTo>
                  <a:lnTo>
                    <a:pt x="1362" y="383"/>
                  </a:lnTo>
                  <a:lnTo>
                    <a:pt x="1367" y="404"/>
                  </a:lnTo>
                  <a:lnTo>
                    <a:pt x="1367" y="413"/>
                  </a:lnTo>
                  <a:lnTo>
                    <a:pt x="1371" y="396"/>
                  </a:lnTo>
                  <a:lnTo>
                    <a:pt x="1371" y="365"/>
                  </a:lnTo>
                  <a:lnTo>
                    <a:pt x="1371" y="326"/>
                  </a:lnTo>
                  <a:lnTo>
                    <a:pt x="1375" y="282"/>
                  </a:lnTo>
                  <a:lnTo>
                    <a:pt x="1375" y="235"/>
                  </a:lnTo>
                  <a:lnTo>
                    <a:pt x="1380" y="187"/>
                  </a:lnTo>
                  <a:lnTo>
                    <a:pt x="1380" y="148"/>
                  </a:lnTo>
                  <a:lnTo>
                    <a:pt x="1380" y="122"/>
                  </a:lnTo>
                  <a:lnTo>
                    <a:pt x="1384" y="108"/>
                  </a:lnTo>
                  <a:lnTo>
                    <a:pt x="1384" y="126"/>
                  </a:lnTo>
                  <a:lnTo>
                    <a:pt x="1388" y="156"/>
                  </a:lnTo>
                  <a:lnTo>
                    <a:pt x="1388" y="204"/>
                  </a:lnTo>
                  <a:lnTo>
                    <a:pt x="1393" y="252"/>
                  </a:lnTo>
                  <a:lnTo>
                    <a:pt x="1393" y="309"/>
                  </a:lnTo>
                  <a:lnTo>
                    <a:pt x="1393" y="361"/>
                  </a:lnTo>
                  <a:lnTo>
                    <a:pt x="1397" y="404"/>
                  </a:lnTo>
                  <a:lnTo>
                    <a:pt x="1397" y="439"/>
                  </a:lnTo>
                  <a:lnTo>
                    <a:pt x="1397" y="461"/>
                  </a:lnTo>
                  <a:lnTo>
                    <a:pt x="1402" y="461"/>
                  </a:lnTo>
                  <a:lnTo>
                    <a:pt x="1402" y="448"/>
                  </a:lnTo>
                  <a:lnTo>
                    <a:pt x="1406" y="417"/>
                  </a:lnTo>
                  <a:lnTo>
                    <a:pt x="1406" y="378"/>
                  </a:lnTo>
                  <a:lnTo>
                    <a:pt x="1406" y="326"/>
                  </a:lnTo>
                  <a:lnTo>
                    <a:pt x="1410" y="269"/>
                  </a:lnTo>
                  <a:lnTo>
                    <a:pt x="1410" y="217"/>
                  </a:lnTo>
                  <a:lnTo>
                    <a:pt x="1410" y="165"/>
                  </a:lnTo>
                  <a:lnTo>
                    <a:pt x="1415" y="130"/>
                  </a:lnTo>
                  <a:lnTo>
                    <a:pt x="1415" y="104"/>
                  </a:lnTo>
                  <a:lnTo>
                    <a:pt x="1419" y="95"/>
                  </a:lnTo>
                  <a:lnTo>
                    <a:pt x="1419" y="100"/>
                  </a:lnTo>
                  <a:lnTo>
                    <a:pt x="1419" y="126"/>
                  </a:lnTo>
                  <a:lnTo>
                    <a:pt x="1423" y="161"/>
                  </a:lnTo>
                  <a:lnTo>
                    <a:pt x="1423" y="204"/>
                  </a:lnTo>
                  <a:lnTo>
                    <a:pt x="1423" y="256"/>
                  </a:lnTo>
                  <a:lnTo>
                    <a:pt x="1428" y="304"/>
                  </a:lnTo>
                  <a:lnTo>
                    <a:pt x="1428" y="352"/>
                  </a:lnTo>
                  <a:lnTo>
                    <a:pt x="1428" y="387"/>
                  </a:lnTo>
                  <a:lnTo>
                    <a:pt x="1432" y="413"/>
                  </a:lnTo>
                  <a:lnTo>
                    <a:pt x="1432" y="426"/>
                  </a:lnTo>
                  <a:lnTo>
                    <a:pt x="1436" y="426"/>
                  </a:lnTo>
                  <a:lnTo>
                    <a:pt x="1436" y="409"/>
                  </a:lnTo>
                  <a:lnTo>
                    <a:pt x="1436" y="383"/>
                  </a:lnTo>
                  <a:lnTo>
                    <a:pt x="1441" y="352"/>
                  </a:lnTo>
                  <a:lnTo>
                    <a:pt x="1441" y="313"/>
                  </a:lnTo>
                  <a:lnTo>
                    <a:pt x="1441" y="274"/>
                  </a:lnTo>
                  <a:lnTo>
                    <a:pt x="1445" y="239"/>
                  </a:lnTo>
                  <a:lnTo>
                    <a:pt x="1445" y="213"/>
                  </a:lnTo>
                  <a:lnTo>
                    <a:pt x="1449" y="191"/>
                  </a:lnTo>
                  <a:lnTo>
                    <a:pt x="1449" y="178"/>
                  </a:lnTo>
                  <a:lnTo>
                    <a:pt x="1454" y="182"/>
                  </a:lnTo>
                  <a:lnTo>
                    <a:pt x="1454" y="195"/>
                  </a:lnTo>
                  <a:lnTo>
                    <a:pt x="1454" y="213"/>
                  </a:lnTo>
                  <a:lnTo>
                    <a:pt x="1458" y="230"/>
                  </a:lnTo>
                  <a:lnTo>
                    <a:pt x="1458" y="248"/>
                  </a:lnTo>
                  <a:lnTo>
                    <a:pt x="1462" y="265"/>
                  </a:lnTo>
                  <a:lnTo>
                    <a:pt x="1462" y="282"/>
                  </a:lnTo>
                  <a:lnTo>
                    <a:pt x="1462" y="291"/>
                  </a:lnTo>
                  <a:lnTo>
                    <a:pt x="1467" y="300"/>
                  </a:lnTo>
                  <a:lnTo>
                    <a:pt x="1467" y="304"/>
                  </a:lnTo>
                  <a:lnTo>
                    <a:pt x="1467" y="309"/>
                  </a:lnTo>
                  <a:lnTo>
                    <a:pt x="1471" y="313"/>
                  </a:lnTo>
                  <a:lnTo>
                    <a:pt x="1475" y="317"/>
                  </a:lnTo>
                  <a:lnTo>
                    <a:pt x="1475" y="322"/>
                  </a:lnTo>
                  <a:lnTo>
                    <a:pt x="1480" y="326"/>
                  </a:lnTo>
                  <a:lnTo>
                    <a:pt x="1480" y="330"/>
                  </a:lnTo>
                  <a:lnTo>
                    <a:pt x="1484" y="326"/>
                  </a:lnTo>
                  <a:lnTo>
                    <a:pt x="1484" y="317"/>
                  </a:lnTo>
                  <a:lnTo>
                    <a:pt x="1484" y="304"/>
                  </a:lnTo>
                  <a:lnTo>
                    <a:pt x="1489" y="291"/>
                  </a:lnTo>
                  <a:lnTo>
                    <a:pt x="1489" y="269"/>
                  </a:lnTo>
                  <a:lnTo>
                    <a:pt x="1493" y="243"/>
                  </a:lnTo>
                  <a:lnTo>
                    <a:pt x="1493" y="217"/>
                  </a:lnTo>
                  <a:lnTo>
                    <a:pt x="1493" y="195"/>
                  </a:lnTo>
                  <a:lnTo>
                    <a:pt x="1497" y="174"/>
                  </a:lnTo>
                  <a:lnTo>
                    <a:pt x="1497" y="161"/>
                  </a:lnTo>
                  <a:lnTo>
                    <a:pt x="1497" y="156"/>
                  </a:lnTo>
                  <a:lnTo>
                    <a:pt x="1502" y="161"/>
                  </a:lnTo>
                  <a:lnTo>
                    <a:pt x="1502" y="174"/>
                  </a:lnTo>
                  <a:lnTo>
                    <a:pt x="1506" y="200"/>
                  </a:lnTo>
                  <a:lnTo>
                    <a:pt x="1506" y="235"/>
                  </a:lnTo>
                  <a:lnTo>
                    <a:pt x="1506" y="278"/>
                  </a:lnTo>
                  <a:lnTo>
                    <a:pt x="1510" y="322"/>
                  </a:lnTo>
                  <a:lnTo>
                    <a:pt x="1510" y="365"/>
                  </a:lnTo>
                  <a:lnTo>
                    <a:pt x="1510" y="404"/>
                  </a:lnTo>
                  <a:lnTo>
                    <a:pt x="1515" y="435"/>
                  </a:lnTo>
                  <a:lnTo>
                    <a:pt x="1515" y="452"/>
                  </a:lnTo>
                  <a:lnTo>
                    <a:pt x="1519" y="456"/>
                  </a:lnTo>
                  <a:lnTo>
                    <a:pt x="1519" y="443"/>
                  </a:lnTo>
                  <a:lnTo>
                    <a:pt x="1519" y="413"/>
                  </a:lnTo>
                  <a:lnTo>
                    <a:pt x="1523" y="374"/>
                  </a:lnTo>
                  <a:lnTo>
                    <a:pt x="1523" y="322"/>
                  </a:lnTo>
                  <a:lnTo>
                    <a:pt x="1523" y="261"/>
                  </a:lnTo>
                  <a:lnTo>
                    <a:pt x="1528" y="204"/>
                  </a:lnTo>
                  <a:lnTo>
                    <a:pt x="1528" y="148"/>
                  </a:lnTo>
                  <a:lnTo>
                    <a:pt x="1532" y="100"/>
                  </a:lnTo>
                  <a:lnTo>
                    <a:pt x="1532" y="69"/>
                  </a:lnTo>
                  <a:lnTo>
                    <a:pt x="1532" y="52"/>
                  </a:lnTo>
                  <a:lnTo>
                    <a:pt x="1536" y="52"/>
                  </a:lnTo>
                  <a:lnTo>
                    <a:pt x="1536" y="69"/>
                  </a:lnTo>
                  <a:lnTo>
                    <a:pt x="1536" y="108"/>
                  </a:lnTo>
                  <a:lnTo>
                    <a:pt x="1541" y="161"/>
                  </a:lnTo>
                  <a:lnTo>
                    <a:pt x="1541" y="226"/>
                  </a:lnTo>
                  <a:lnTo>
                    <a:pt x="1545" y="296"/>
                  </a:lnTo>
                  <a:lnTo>
                    <a:pt x="1545" y="365"/>
                  </a:lnTo>
                  <a:lnTo>
                    <a:pt x="1545" y="430"/>
                  </a:lnTo>
                  <a:lnTo>
                    <a:pt x="1549" y="483"/>
                  </a:lnTo>
                  <a:lnTo>
                    <a:pt x="1549" y="517"/>
                  </a:lnTo>
                  <a:lnTo>
                    <a:pt x="1549" y="535"/>
                  </a:lnTo>
                  <a:lnTo>
                    <a:pt x="1554" y="530"/>
                  </a:lnTo>
                  <a:lnTo>
                    <a:pt x="1554" y="504"/>
                  </a:lnTo>
                  <a:lnTo>
                    <a:pt x="1554" y="461"/>
                  </a:lnTo>
                  <a:lnTo>
                    <a:pt x="1558" y="400"/>
                  </a:lnTo>
                  <a:lnTo>
                    <a:pt x="1558" y="326"/>
                  </a:lnTo>
                  <a:lnTo>
                    <a:pt x="1563" y="248"/>
                  </a:lnTo>
                  <a:lnTo>
                    <a:pt x="1563" y="169"/>
                  </a:lnTo>
                  <a:lnTo>
                    <a:pt x="1563" y="100"/>
                  </a:lnTo>
                  <a:lnTo>
                    <a:pt x="1567" y="48"/>
                  </a:lnTo>
                  <a:lnTo>
                    <a:pt x="1567" y="13"/>
                  </a:lnTo>
                  <a:lnTo>
                    <a:pt x="1567" y="0"/>
                  </a:lnTo>
                  <a:lnTo>
                    <a:pt x="1571" y="13"/>
                  </a:lnTo>
                  <a:lnTo>
                    <a:pt x="1571" y="48"/>
                  </a:lnTo>
                  <a:lnTo>
                    <a:pt x="1576" y="104"/>
                  </a:lnTo>
                  <a:lnTo>
                    <a:pt x="1576" y="174"/>
                  </a:lnTo>
                  <a:lnTo>
                    <a:pt x="1576" y="252"/>
                  </a:lnTo>
                  <a:lnTo>
                    <a:pt x="1580" y="335"/>
                  </a:lnTo>
                  <a:lnTo>
                    <a:pt x="1580" y="409"/>
                  </a:lnTo>
                  <a:lnTo>
                    <a:pt x="1580" y="470"/>
                  </a:lnTo>
                  <a:lnTo>
                    <a:pt x="1584" y="517"/>
                  </a:lnTo>
                  <a:lnTo>
                    <a:pt x="1584" y="539"/>
                  </a:lnTo>
                  <a:lnTo>
                    <a:pt x="1589" y="535"/>
                  </a:lnTo>
                  <a:lnTo>
                    <a:pt x="1589" y="513"/>
                  </a:lnTo>
                  <a:lnTo>
                    <a:pt x="1589" y="470"/>
                  </a:lnTo>
                  <a:lnTo>
                    <a:pt x="1593" y="409"/>
                  </a:lnTo>
                  <a:lnTo>
                    <a:pt x="1593" y="339"/>
                  </a:lnTo>
                  <a:lnTo>
                    <a:pt x="1593" y="265"/>
                  </a:lnTo>
                  <a:lnTo>
                    <a:pt x="1597" y="195"/>
                  </a:lnTo>
                  <a:lnTo>
                    <a:pt x="1597" y="135"/>
                  </a:lnTo>
                  <a:lnTo>
                    <a:pt x="1602" y="91"/>
                  </a:lnTo>
                  <a:lnTo>
                    <a:pt x="1602" y="61"/>
                  </a:lnTo>
                  <a:lnTo>
                    <a:pt x="1602" y="52"/>
                  </a:lnTo>
                  <a:lnTo>
                    <a:pt x="1606" y="61"/>
                  </a:lnTo>
                  <a:lnTo>
                    <a:pt x="1606" y="82"/>
                  </a:lnTo>
                  <a:lnTo>
                    <a:pt x="1606" y="126"/>
                  </a:lnTo>
                  <a:lnTo>
                    <a:pt x="1610" y="174"/>
                  </a:lnTo>
                  <a:lnTo>
                    <a:pt x="1610" y="230"/>
                  </a:lnTo>
                  <a:lnTo>
                    <a:pt x="1615" y="287"/>
                  </a:lnTo>
                  <a:lnTo>
                    <a:pt x="1615" y="335"/>
                  </a:lnTo>
                  <a:lnTo>
                    <a:pt x="1615" y="378"/>
                  </a:lnTo>
                  <a:lnTo>
                    <a:pt x="1619" y="413"/>
                  </a:lnTo>
                  <a:lnTo>
                    <a:pt x="1619" y="430"/>
                  </a:lnTo>
                </a:path>
              </a:pathLst>
            </a:custGeom>
            <a:noFill/>
            <a:ln w="14288">
              <a:solidFill>
                <a:srgbClr val="DD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32" name="Freeform 220"/>
            <p:cNvSpPr>
              <a:spLocks/>
            </p:cNvSpPr>
            <p:nvPr/>
          </p:nvSpPr>
          <p:spPr bwMode="auto">
            <a:xfrm>
              <a:off x="3693" y="789"/>
              <a:ext cx="1618" cy="256"/>
            </a:xfrm>
            <a:custGeom>
              <a:avLst/>
              <a:gdLst>
                <a:gd name="T0" fmla="*/ 39 w 1618"/>
                <a:gd name="T1" fmla="*/ 187 h 256"/>
                <a:gd name="T2" fmla="*/ 65 w 1618"/>
                <a:gd name="T3" fmla="*/ 213 h 256"/>
                <a:gd name="T4" fmla="*/ 100 w 1618"/>
                <a:gd name="T5" fmla="*/ 187 h 256"/>
                <a:gd name="T6" fmla="*/ 126 w 1618"/>
                <a:gd name="T7" fmla="*/ 143 h 256"/>
                <a:gd name="T8" fmla="*/ 152 w 1618"/>
                <a:gd name="T9" fmla="*/ 100 h 256"/>
                <a:gd name="T10" fmla="*/ 191 w 1618"/>
                <a:gd name="T11" fmla="*/ 69 h 256"/>
                <a:gd name="T12" fmla="*/ 217 w 1618"/>
                <a:gd name="T13" fmla="*/ 104 h 256"/>
                <a:gd name="T14" fmla="*/ 243 w 1618"/>
                <a:gd name="T15" fmla="*/ 143 h 256"/>
                <a:gd name="T16" fmla="*/ 278 w 1618"/>
                <a:gd name="T17" fmla="*/ 113 h 256"/>
                <a:gd name="T18" fmla="*/ 309 w 1618"/>
                <a:gd name="T19" fmla="*/ 69 h 256"/>
                <a:gd name="T20" fmla="*/ 339 w 1618"/>
                <a:gd name="T21" fmla="*/ 43 h 256"/>
                <a:gd name="T22" fmla="*/ 374 w 1618"/>
                <a:gd name="T23" fmla="*/ 61 h 256"/>
                <a:gd name="T24" fmla="*/ 396 w 1618"/>
                <a:gd name="T25" fmla="*/ 100 h 256"/>
                <a:gd name="T26" fmla="*/ 413 w 1618"/>
                <a:gd name="T27" fmla="*/ 152 h 256"/>
                <a:gd name="T28" fmla="*/ 444 w 1618"/>
                <a:gd name="T29" fmla="*/ 174 h 256"/>
                <a:gd name="T30" fmla="*/ 470 w 1618"/>
                <a:gd name="T31" fmla="*/ 130 h 256"/>
                <a:gd name="T32" fmla="*/ 505 w 1618"/>
                <a:gd name="T33" fmla="*/ 104 h 256"/>
                <a:gd name="T34" fmla="*/ 539 w 1618"/>
                <a:gd name="T35" fmla="*/ 126 h 256"/>
                <a:gd name="T36" fmla="*/ 561 w 1618"/>
                <a:gd name="T37" fmla="*/ 169 h 256"/>
                <a:gd name="T38" fmla="*/ 583 w 1618"/>
                <a:gd name="T39" fmla="*/ 222 h 256"/>
                <a:gd name="T40" fmla="*/ 609 w 1618"/>
                <a:gd name="T41" fmla="*/ 248 h 256"/>
                <a:gd name="T42" fmla="*/ 631 w 1618"/>
                <a:gd name="T43" fmla="*/ 213 h 256"/>
                <a:gd name="T44" fmla="*/ 670 w 1618"/>
                <a:gd name="T45" fmla="*/ 204 h 256"/>
                <a:gd name="T46" fmla="*/ 696 w 1618"/>
                <a:gd name="T47" fmla="*/ 239 h 256"/>
                <a:gd name="T48" fmla="*/ 726 w 1618"/>
                <a:gd name="T49" fmla="*/ 222 h 256"/>
                <a:gd name="T50" fmla="*/ 753 w 1618"/>
                <a:gd name="T51" fmla="*/ 174 h 256"/>
                <a:gd name="T52" fmla="*/ 779 w 1618"/>
                <a:gd name="T53" fmla="*/ 126 h 256"/>
                <a:gd name="T54" fmla="*/ 809 w 1618"/>
                <a:gd name="T55" fmla="*/ 113 h 256"/>
                <a:gd name="T56" fmla="*/ 835 w 1618"/>
                <a:gd name="T57" fmla="*/ 161 h 256"/>
                <a:gd name="T58" fmla="*/ 857 w 1618"/>
                <a:gd name="T59" fmla="*/ 209 h 256"/>
                <a:gd name="T60" fmla="*/ 883 w 1618"/>
                <a:gd name="T61" fmla="*/ 187 h 256"/>
                <a:gd name="T62" fmla="*/ 905 w 1618"/>
                <a:gd name="T63" fmla="*/ 135 h 256"/>
                <a:gd name="T64" fmla="*/ 927 w 1618"/>
                <a:gd name="T65" fmla="*/ 91 h 256"/>
                <a:gd name="T66" fmla="*/ 966 w 1618"/>
                <a:gd name="T67" fmla="*/ 52 h 256"/>
                <a:gd name="T68" fmla="*/ 1001 w 1618"/>
                <a:gd name="T69" fmla="*/ 95 h 256"/>
                <a:gd name="T70" fmla="*/ 1018 w 1618"/>
                <a:gd name="T71" fmla="*/ 156 h 256"/>
                <a:gd name="T72" fmla="*/ 1040 w 1618"/>
                <a:gd name="T73" fmla="*/ 213 h 256"/>
                <a:gd name="T74" fmla="*/ 1066 w 1618"/>
                <a:gd name="T75" fmla="*/ 169 h 256"/>
                <a:gd name="T76" fmla="*/ 1088 w 1618"/>
                <a:gd name="T77" fmla="*/ 122 h 256"/>
                <a:gd name="T78" fmla="*/ 1127 w 1618"/>
                <a:gd name="T79" fmla="*/ 95 h 256"/>
                <a:gd name="T80" fmla="*/ 1157 w 1618"/>
                <a:gd name="T81" fmla="*/ 130 h 256"/>
                <a:gd name="T82" fmla="*/ 1179 w 1618"/>
                <a:gd name="T83" fmla="*/ 178 h 256"/>
                <a:gd name="T84" fmla="*/ 1201 w 1618"/>
                <a:gd name="T85" fmla="*/ 230 h 256"/>
                <a:gd name="T86" fmla="*/ 1222 w 1618"/>
                <a:gd name="T87" fmla="*/ 226 h 256"/>
                <a:gd name="T88" fmla="*/ 1253 w 1618"/>
                <a:gd name="T89" fmla="*/ 182 h 256"/>
                <a:gd name="T90" fmla="*/ 1288 w 1618"/>
                <a:gd name="T91" fmla="*/ 195 h 256"/>
                <a:gd name="T92" fmla="*/ 1327 w 1618"/>
                <a:gd name="T93" fmla="*/ 217 h 256"/>
                <a:gd name="T94" fmla="*/ 1349 w 1618"/>
                <a:gd name="T95" fmla="*/ 174 h 256"/>
                <a:gd name="T96" fmla="*/ 1370 w 1618"/>
                <a:gd name="T97" fmla="*/ 126 h 256"/>
                <a:gd name="T98" fmla="*/ 1401 w 1618"/>
                <a:gd name="T99" fmla="*/ 87 h 256"/>
                <a:gd name="T100" fmla="*/ 1431 w 1618"/>
                <a:gd name="T101" fmla="*/ 122 h 256"/>
                <a:gd name="T102" fmla="*/ 1453 w 1618"/>
                <a:gd name="T103" fmla="*/ 182 h 256"/>
                <a:gd name="T104" fmla="*/ 1470 w 1618"/>
                <a:gd name="T105" fmla="*/ 235 h 256"/>
                <a:gd name="T106" fmla="*/ 1492 w 1618"/>
                <a:gd name="T107" fmla="*/ 178 h 256"/>
                <a:gd name="T108" fmla="*/ 1510 w 1618"/>
                <a:gd name="T109" fmla="*/ 108 h 256"/>
                <a:gd name="T110" fmla="*/ 1531 w 1618"/>
                <a:gd name="T111" fmla="*/ 52 h 256"/>
                <a:gd name="T112" fmla="*/ 1553 w 1618"/>
                <a:gd name="T113" fmla="*/ 13 h 256"/>
                <a:gd name="T114" fmla="*/ 1588 w 1618"/>
                <a:gd name="T115" fmla="*/ 13 h 256"/>
                <a:gd name="T116" fmla="*/ 1605 w 1618"/>
                <a:gd name="T117" fmla="*/ 6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8" h="256">
                  <a:moveTo>
                    <a:pt x="0" y="195"/>
                  </a:moveTo>
                  <a:lnTo>
                    <a:pt x="4" y="191"/>
                  </a:lnTo>
                  <a:lnTo>
                    <a:pt x="8" y="187"/>
                  </a:lnTo>
                  <a:lnTo>
                    <a:pt x="13" y="187"/>
                  </a:lnTo>
                  <a:lnTo>
                    <a:pt x="13" y="182"/>
                  </a:lnTo>
                  <a:lnTo>
                    <a:pt x="17" y="182"/>
                  </a:lnTo>
                  <a:lnTo>
                    <a:pt x="22" y="182"/>
                  </a:lnTo>
                  <a:lnTo>
                    <a:pt x="26" y="182"/>
                  </a:lnTo>
                  <a:lnTo>
                    <a:pt x="30" y="182"/>
                  </a:lnTo>
                  <a:lnTo>
                    <a:pt x="30" y="187"/>
                  </a:lnTo>
                  <a:lnTo>
                    <a:pt x="35" y="187"/>
                  </a:lnTo>
                  <a:lnTo>
                    <a:pt x="39" y="187"/>
                  </a:lnTo>
                  <a:lnTo>
                    <a:pt x="39" y="191"/>
                  </a:lnTo>
                  <a:lnTo>
                    <a:pt x="43" y="191"/>
                  </a:lnTo>
                  <a:lnTo>
                    <a:pt x="43" y="195"/>
                  </a:lnTo>
                  <a:lnTo>
                    <a:pt x="48" y="195"/>
                  </a:lnTo>
                  <a:lnTo>
                    <a:pt x="48" y="200"/>
                  </a:lnTo>
                  <a:lnTo>
                    <a:pt x="52" y="200"/>
                  </a:lnTo>
                  <a:lnTo>
                    <a:pt x="52" y="204"/>
                  </a:lnTo>
                  <a:lnTo>
                    <a:pt x="56" y="204"/>
                  </a:lnTo>
                  <a:lnTo>
                    <a:pt x="56" y="209"/>
                  </a:lnTo>
                  <a:lnTo>
                    <a:pt x="61" y="209"/>
                  </a:lnTo>
                  <a:lnTo>
                    <a:pt x="65" y="209"/>
                  </a:lnTo>
                  <a:lnTo>
                    <a:pt x="65" y="213"/>
                  </a:lnTo>
                  <a:lnTo>
                    <a:pt x="69" y="213"/>
                  </a:lnTo>
                  <a:lnTo>
                    <a:pt x="74" y="213"/>
                  </a:lnTo>
                  <a:lnTo>
                    <a:pt x="74" y="209"/>
                  </a:lnTo>
                  <a:lnTo>
                    <a:pt x="78" y="209"/>
                  </a:lnTo>
                  <a:lnTo>
                    <a:pt x="82" y="209"/>
                  </a:lnTo>
                  <a:lnTo>
                    <a:pt x="82" y="204"/>
                  </a:lnTo>
                  <a:lnTo>
                    <a:pt x="87" y="204"/>
                  </a:lnTo>
                  <a:lnTo>
                    <a:pt x="87" y="200"/>
                  </a:lnTo>
                  <a:lnTo>
                    <a:pt x="91" y="195"/>
                  </a:lnTo>
                  <a:lnTo>
                    <a:pt x="96" y="191"/>
                  </a:lnTo>
                  <a:lnTo>
                    <a:pt x="96" y="187"/>
                  </a:lnTo>
                  <a:lnTo>
                    <a:pt x="100" y="187"/>
                  </a:lnTo>
                  <a:lnTo>
                    <a:pt x="100" y="182"/>
                  </a:lnTo>
                  <a:lnTo>
                    <a:pt x="104" y="178"/>
                  </a:lnTo>
                  <a:lnTo>
                    <a:pt x="109" y="174"/>
                  </a:lnTo>
                  <a:lnTo>
                    <a:pt x="109" y="169"/>
                  </a:lnTo>
                  <a:lnTo>
                    <a:pt x="113" y="169"/>
                  </a:lnTo>
                  <a:lnTo>
                    <a:pt x="113" y="165"/>
                  </a:lnTo>
                  <a:lnTo>
                    <a:pt x="117" y="161"/>
                  </a:lnTo>
                  <a:lnTo>
                    <a:pt x="117" y="156"/>
                  </a:lnTo>
                  <a:lnTo>
                    <a:pt x="122" y="156"/>
                  </a:lnTo>
                  <a:lnTo>
                    <a:pt x="122" y="152"/>
                  </a:lnTo>
                  <a:lnTo>
                    <a:pt x="126" y="148"/>
                  </a:lnTo>
                  <a:lnTo>
                    <a:pt x="126" y="143"/>
                  </a:lnTo>
                  <a:lnTo>
                    <a:pt x="130" y="139"/>
                  </a:lnTo>
                  <a:lnTo>
                    <a:pt x="130" y="135"/>
                  </a:lnTo>
                  <a:lnTo>
                    <a:pt x="135" y="135"/>
                  </a:lnTo>
                  <a:lnTo>
                    <a:pt x="135" y="130"/>
                  </a:lnTo>
                  <a:lnTo>
                    <a:pt x="139" y="126"/>
                  </a:lnTo>
                  <a:lnTo>
                    <a:pt x="139" y="122"/>
                  </a:lnTo>
                  <a:lnTo>
                    <a:pt x="143" y="117"/>
                  </a:lnTo>
                  <a:lnTo>
                    <a:pt x="143" y="113"/>
                  </a:lnTo>
                  <a:lnTo>
                    <a:pt x="148" y="108"/>
                  </a:lnTo>
                  <a:lnTo>
                    <a:pt x="148" y="104"/>
                  </a:lnTo>
                  <a:lnTo>
                    <a:pt x="152" y="104"/>
                  </a:lnTo>
                  <a:lnTo>
                    <a:pt x="152" y="100"/>
                  </a:lnTo>
                  <a:lnTo>
                    <a:pt x="156" y="95"/>
                  </a:lnTo>
                  <a:lnTo>
                    <a:pt x="156" y="91"/>
                  </a:lnTo>
                  <a:lnTo>
                    <a:pt x="161" y="87"/>
                  </a:lnTo>
                  <a:lnTo>
                    <a:pt x="165" y="82"/>
                  </a:lnTo>
                  <a:lnTo>
                    <a:pt x="165" y="78"/>
                  </a:lnTo>
                  <a:lnTo>
                    <a:pt x="169" y="78"/>
                  </a:lnTo>
                  <a:lnTo>
                    <a:pt x="169" y="74"/>
                  </a:lnTo>
                  <a:lnTo>
                    <a:pt x="174" y="74"/>
                  </a:lnTo>
                  <a:lnTo>
                    <a:pt x="178" y="69"/>
                  </a:lnTo>
                  <a:lnTo>
                    <a:pt x="183" y="69"/>
                  </a:lnTo>
                  <a:lnTo>
                    <a:pt x="187" y="69"/>
                  </a:lnTo>
                  <a:lnTo>
                    <a:pt x="191" y="69"/>
                  </a:lnTo>
                  <a:lnTo>
                    <a:pt x="196" y="69"/>
                  </a:lnTo>
                  <a:lnTo>
                    <a:pt x="196" y="74"/>
                  </a:lnTo>
                  <a:lnTo>
                    <a:pt x="200" y="74"/>
                  </a:lnTo>
                  <a:lnTo>
                    <a:pt x="204" y="78"/>
                  </a:lnTo>
                  <a:lnTo>
                    <a:pt x="204" y="82"/>
                  </a:lnTo>
                  <a:lnTo>
                    <a:pt x="209" y="82"/>
                  </a:lnTo>
                  <a:lnTo>
                    <a:pt x="209" y="87"/>
                  </a:lnTo>
                  <a:lnTo>
                    <a:pt x="209" y="91"/>
                  </a:lnTo>
                  <a:lnTo>
                    <a:pt x="213" y="91"/>
                  </a:lnTo>
                  <a:lnTo>
                    <a:pt x="213" y="95"/>
                  </a:lnTo>
                  <a:lnTo>
                    <a:pt x="217" y="100"/>
                  </a:lnTo>
                  <a:lnTo>
                    <a:pt x="217" y="104"/>
                  </a:lnTo>
                  <a:lnTo>
                    <a:pt x="222" y="104"/>
                  </a:lnTo>
                  <a:lnTo>
                    <a:pt x="222" y="108"/>
                  </a:lnTo>
                  <a:lnTo>
                    <a:pt x="222" y="113"/>
                  </a:lnTo>
                  <a:lnTo>
                    <a:pt x="226" y="113"/>
                  </a:lnTo>
                  <a:lnTo>
                    <a:pt x="226" y="117"/>
                  </a:lnTo>
                  <a:lnTo>
                    <a:pt x="226" y="122"/>
                  </a:lnTo>
                  <a:lnTo>
                    <a:pt x="230" y="126"/>
                  </a:lnTo>
                  <a:lnTo>
                    <a:pt x="235" y="130"/>
                  </a:lnTo>
                  <a:lnTo>
                    <a:pt x="235" y="135"/>
                  </a:lnTo>
                  <a:lnTo>
                    <a:pt x="239" y="135"/>
                  </a:lnTo>
                  <a:lnTo>
                    <a:pt x="239" y="139"/>
                  </a:lnTo>
                  <a:lnTo>
                    <a:pt x="243" y="143"/>
                  </a:lnTo>
                  <a:lnTo>
                    <a:pt x="248" y="143"/>
                  </a:lnTo>
                  <a:lnTo>
                    <a:pt x="252" y="143"/>
                  </a:lnTo>
                  <a:lnTo>
                    <a:pt x="257" y="143"/>
                  </a:lnTo>
                  <a:lnTo>
                    <a:pt x="261" y="139"/>
                  </a:lnTo>
                  <a:lnTo>
                    <a:pt x="265" y="135"/>
                  </a:lnTo>
                  <a:lnTo>
                    <a:pt x="265" y="130"/>
                  </a:lnTo>
                  <a:lnTo>
                    <a:pt x="270" y="130"/>
                  </a:lnTo>
                  <a:lnTo>
                    <a:pt x="270" y="126"/>
                  </a:lnTo>
                  <a:lnTo>
                    <a:pt x="274" y="122"/>
                  </a:lnTo>
                  <a:lnTo>
                    <a:pt x="274" y="117"/>
                  </a:lnTo>
                  <a:lnTo>
                    <a:pt x="278" y="117"/>
                  </a:lnTo>
                  <a:lnTo>
                    <a:pt x="278" y="113"/>
                  </a:lnTo>
                  <a:lnTo>
                    <a:pt x="283" y="108"/>
                  </a:lnTo>
                  <a:lnTo>
                    <a:pt x="283" y="104"/>
                  </a:lnTo>
                  <a:lnTo>
                    <a:pt x="287" y="100"/>
                  </a:lnTo>
                  <a:lnTo>
                    <a:pt x="287" y="95"/>
                  </a:lnTo>
                  <a:lnTo>
                    <a:pt x="291" y="95"/>
                  </a:lnTo>
                  <a:lnTo>
                    <a:pt x="291" y="91"/>
                  </a:lnTo>
                  <a:lnTo>
                    <a:pt x="296" y="87"/>
                  </a:lnTo>
                  <a:lnTo>
                    <a:pt x="296" y="82"/>
                  </a:lnTo>
                  <a:lnTo>
                    <a:pt x="300" y="78"/>
                  </a:lnTo>
                  <a:lnTo>
                    <a:pt x="304" y="74"/>
                  </a:lnTo>
                  <a:lnTo>
                    <a:pt x="304" y="69"/>
                  </a:lnTo>
                  <a:lnTo>
                    <a:pt x="309" y="69"/>
                  </a:lnTo>
                  <a:lnTo>
                    <a:pt x="309" y="65"/>
                  </a:lnTo>
                  <a:lnTo>
                    <a:pt x="313" y="65"/>
                  </a:lnTo>
                  <a:lnTo>
                    <a:pt x="313" y="61"/>
                  </a:lnTo>
                  <a:lnTo>
                    <a:pt x="317" y="61"/>
                  </a:lnTo>
                  <a:lnTo>
                    <a:pt x="317" y="56"/>
                  </a:lnTo>
                  <a:lnTo>
                    <a:pt x="322" y="56"/>
                  </a:lnTo>
                  <a:lnTo>
                    <a:pt x="322" y="52"/>
                  </a:lnTo>
                  <a:lnTo>
                    <a:pt x="326" y="52"/>
                  </a:lnTo>
                  <a:lnTo>
                    <a:pt x="326" y="48"/>
                  </a:lnTo>
                  <a:lnTo>
                    <a:pt x="330" y="48"/>
                  </a:lnTo>
                  <a:lnTo>
                    <a:pt x="335" y="43"/>
                  </a:lnTo>
                  <a:lnTo>
                    <a:pt x="339" y="43"/>
                  </a:lnTo>
                  <a:lnTo>
                    <a:pt x="344" y="39"/>
                  </a:lnTo>
                  <a:lnTo>
                    <a:pt x="348" y="39"/>
                  </a:lnTo>
                  <a:lnTo>
                    <a:pt x="352" y="39"/>
                  </a:lnTo>
                  <a:lnTo>
                    <a:pt x="357" y="39"/>
                  </a:lnTo>
                  <a:lnTo>
                    <a:pt x="357" y="43"/>
                  </a:lnTo>
                  <a:lnTo>
                    <a:pt x="361" y="43"/>
                  </a:lnTo>
                  <a:lnTo>
                    <a:pt x="365" y="43"/>
                  </a:lnTo>
                  <a:lnTo>
                    <a:pt x="365" y="48"/>
                  </a:lnTo>
                  <a:lnTo>
                    <a:pt x="370" y="52"/>
                  </a:lnTo>
                  <a:lnTo>
                    <a:pt x="374" y="52"/>
                  </a:lnTo>
                  <a:lnTo>
                    <a:pt x="374" y="56"/>
                  </a:lnTo>
                  <a:lnTo>
                    <a:pt x="374" y="61"/>
                  </a:lnTo>
                  <a:lnTo>
                    <a:pt x="378" y="61"/>
                  </a:lnTo>
                  <a:lnTo>
                    <a:pt x="378" y="65"/>
                  </a:lnTo>
                  <a:lnTo>
                    <a:pt x="378" y="69"/>
                  </a:lnTo>
                  <a:lnTo>
                    <a:pt x="383" y="69"/>
                  </a:lnTo>
                  <a:lnTo>
                    <a:pt x="383" y="74"/>
                  </a:lnTo>
                  <a:lnTo>
                    <a:pt x="387" y="78"/>
                  </a:lnTo>
                  <a:lnTo>
                    <a:pt x="387" y="82"/>
                  </a:lnTo>
                  <a:lnTo>
                    <a:pt x="387" y="87"/>
                  </a:lnTo>
                  <a:lnTo>
                    <a:pt x="391" y="87"/>
                  </a:lnTo>
                  <a:lnTo>
                    <a:pt x="391" y="91"/>
                  </a:lnTo>
                  <a:lnTo>
                    <a:pt x="391" y="95"/>
                  </a:lnTo>
                  <a:lnTo>
                    <a:pt x="396" y="100"/>
                  </a:lnTo>
                  <a:lnTo>
                    <a:pt x="396" y="104"/>
                  </a:lnTo>
                  <a:lnTo>
                    <a:pt x="400" y="108"/>
                  </a:lnTo>
                  <a:lnTo>
                    <a:pt x="400" y="113"/>
                  </a:lnTo>
                  <a:lnTo>
                    <a:pt x="400" y="117"/>
                  </a:lnTo>
                  <a:lnTo>
                    <a:pt x="404" y="122"/>
                  </a:lnTo>
                  <a:lnTo>
                    <a:pt x="404" y="126"/>
                  </a:lnTo>
                  <a:lnTo>
                    <a:pt x="404" y="130"/>
                  </a:lnTo>
                  <a:lnTo>
                    <a:pt x="409" y="135"/>
                  </a:lnTo>
                  <a:lnTo>
                    <a:pt x="409" y="139"/>
                  </a:lnTo>
                  <a:lnTo>
                    <a:pt x="409" y="143"/>
                  </a:lnTo>
                  <a:lnTo>
                    <a:pt x="413" y="148"/>
                  </a:lnTo>
                  <a:lnTo>
                    <a:pt x="413" y="152"/>
                  </a:lnTo>
                  <a:lnTo>
                    <a:pt x="418" y="156"/>
                  </a:lnTo>
                  <a:lnTo>
                    <a:pt x="418" y="161"/>
                  </a:lnTo>
                  <a:lnTo>
                    <a:pt x="418" y="165"/>
                  </a:lnTo>
                  <a:lnTo>
                    <a:pt x="422" y="169"/>
                  </a:lnTo>
                  <a:lnTo>
                    <a:pt x="422" y="174"/>
                  </a:lnTo>
                  <a:lnTo>
                    <a:pt x="426" y="174"/>
                  </a:lnTo>
                  <a:lnTo>
                    <a:pt x="426" y="178"/>
                  </a:lnTo>
                  <a:lnTo>
                    <a:pt x="431" y="178"/>
                  </a:lnTo>
                  <a:lnTo>
                    <a:pt x="435" y="178"/>
                  </a:lnTo>
                  <a:lnTo>
                    <a:pt x="439" y="178"/>
                  </a:lnTo>
                  <a:lnTo>
                    <a:pt x="439" y="174"/>
                  </a:lnTo>
                  <a:lnTo>
                    <a:pt x="444" y="174"/>
                  </a:lnTo>
                  <a:lnTo>
                    <a:pt x="444" y="169"/>
                  </a:lnTo>
                  <a:lnTo>
                    <a:pt x="448" y="169"/>
                  </a:lnTo>
                  <a:lnTo>
                    <a:pt x="448" y="165"/>
                  </a:lnTo>
                  <a:lnTo>
                    <a:pt x="448" y="161"/>
                  </a:lnTo>
                  <a:lnTo>
                    <a:pt x="452" y="161"/>
                  </a:lnTo>
                  <a:lnTo>
                    <a:pt x="452" y="156"/>
                  </a:lnTo>
                  <a:lnTo>
                    <a:pt x="457" y="152"/>
                  </a:lnTo>
                  <a:lnTo>
                    <a:pt x="457" y="148"/>
                  </a:lnTo>
                  <a:lnTo>
                    <a:pt x="461" y="143"/>
                  </a:lnTo>
                  <a:lnTo>
                    <a:pt x="461" y="139"/>
                  </a:lnTo>
                  <a:lnTo>
                    <a:pt x="465" y="135"/>
                  </a:lnTo>
                  <a:lnTo>
                    <a:pt x="470" y="130"/>
                  </a:lnTo>
                  <a:lnTo>
                    <a:pt x="470" y="126"/>
                  </a:lnTo>
                  <a:lnTo>
                    <a:pt x="474" y="122"/>
                  </a:lnTo>
                  <a:lnTo>
                    <a:pt x="474" y="117"/>
                  </a:lnTo>
                  <a:lnTo>
                    <a:pt x="478" y="117"/>
                  </a:lnTo>
                  <a:lnTo>
                    <a:pt x="478" y="113"/>
                  </a:lnTo>
                  <a:lnTo>
                    <a:pt x="483" y="113"/>
                  </a:lnTo>
                  <a:lnTo>
                    <a:pt x="487" y="108"/>
                  </a:lnTo>
                  <a:lnTo>
                    <a:pt x="491" y="108"/>
                  </a:lnTo>
                  <a:lnTo>
                    <a:pt x="491" y="104"/>
                  </a:lnTo>
                  <a:lnTo>
                    <a:pt x="496" y="104"/>
                  </a:lnTo>
                  <a:lnTo>
                    <a:pt x="500" y="104"/>
                  </a:lnTo>
                  <a:lnTo>
                    <a:pt x="505" y="104"/>
                  </a:lnTo>
                  <a:lnTo>
                    <a:pt x="509" y="104"/>
                  </a:lnTo>
                  <a:lnTo>
                    <a:pt x="513" y="104"/>
                  </a:lnTo>
                  <a:lnTo>
                    <a:pt x="513" y="108"/>
                  </a:lnTo>
                  <a:lnTo>
                    <a:pt x="518" y="108"/>
                  </a:lnTo>
                  <a:lnTo>
                    <a:pt x="522" y="108"/>
                  </a:lnTo>
                  <a:lnTo>
                    <a:pt x="522" y="113"/>
                  </a:lnTo>
                  <a:lnTo>
                    <a:pt x="526" y="113"/>
                  </a:lnTo>
                  <a:lnTo>
                    <a:pt x="526" y="117"/>
                  </a:lnTo>
                  <a:lnTo>
                    <a:pt x="531" y="117"/>
                  </a:lnTo>
                  <a:lnTo>
                    <a:pt x="531" y="122"/>
                  </a:lnTo>
                  <a:lnTo>
                    <a:pt x="535" y="122"/>
                  </a:lnTo>
                  <a:lnTo>
                    <a:pt x="539" y="126"/>
                  </a:lnTo>
                  <a:lnTo>
                    <a:pt x="539" y="130"/>
                  </a:lnTo>
                  <a:lnTo>
                    <a:pt x="544" y="130"/>
                  </a:lnTo>
                  <a:lnTo>
                    <a:pt x="544" y="135"/>
                  </a:lnTo>
                  <a:lnTo>
                    <a:pt x="548" y="139"/>
                  </a:lnTo>
                  <a:lnTo>
                    <a:pt x="548" y="143"/>
                  </a:lnTo>
                  <a:lnTo>
                    <a:pt x="552" y="148"/>
                  </a:lnTo>
                  <a:lnTo>
                    <a:pt x="557" y="152"/>
                  </a:lnTo>
                  <a:lnTo>
                    <a:pt x="557" y="156"/>
                  </a:lnTo>
                  <a:lnTo>
                    <a:pt x="557" y="161"/>
                  </a:lnTo>
                  <a:lnTo>
                    <a:pt x="561" y="161"/>
                  </a:lnTo>
                  <a:lnTo>
                    <a:pt x="561" y="165"/>
                  </a:lnTo>
                  <a:lnTo>
                    <a:pt x="561" y="169"/>
                  </a:lnTo>
                  <a:lnTo>
                    <a:pt x="565" y="174"/>
                  </a:lnTo>
                  <a:lnTo>
                    <a:pt x="570" y="178"/>
                  </a:lnTo>
                  <a:lnTo>
                    <a:pt x="570" y="182"/>
                  </a:lnTo>
                  <a:lnTo>
                    <a:pt x="570" y="187"/>
                  </a:lnTo>
                  <a:lnTo>
                    <a:pt x="574" y="191"/>
                  </a:lnTo>
                  <a:lnTo>
                    <a:pt x="574" y="195"/>
                  </a:lnTo>
                  <a:lnTo>
                    <a:pt x="574" y="200"/>
                  </a:lnTo>
                  <a:lnTo>
                    <a:pt x="578" y="204"/>
                  </a:lnTo>
                  <a:lnTo>
                    <a:pt x="578" y="209"/>
                  </a:lnTo>
                  <a:lnTo>
                    <a:pt x="583" y="213"/>
                  </a:lnTo>
                  <a:lnTo>
                    <a:pt x="583" y="217"/>
                  </a:lnTo>
                  <a:lnTo>
                    <a:pt x="583" y="222"/>
                  </a:lnTo>
                  <a:lnTo>
                    <a:pt x="587" y="222"/>
                  </a:lnTo>
                  <a:lnTo>
                    <a:pt x="587" y="226"/>
                  </a:lnTo>
                  <a:lnTo>
                    <a:pt x="587" y="230"/>
                  </a:lnTo>
                  <a:lnTo>
                    <a:pt x="592" y="235"/>
                  </a:lnTo>
                  <a:lnTo>
                    <a:pt x="592" y="239"/>
                  </a:lnTo>
                  <a:lnTo>
                    <a:pt x="596" y="243"/>
                  </a:lnTo>
                  <a:lnTo>
                    <a:pt x="596" y="248"/>
                  </a:lnTo>
                  <a:lnTo>
                    <a:pt x="600" y="252"/>
                  </a:lnTo>
                  <a:lnTo>
                    <a:pt x="600" y="256"/>
                  </a:lnTo>
                  <a:lnTo>
                    <a:pt x="605" y="256"/>
                  </a:lnTo>
                  <a:lnTo>
                    <a:pt x="609" y="252"/>
                  </a:lnTo>
                  <a:lnTo>
                    <a:pt x="609" y="248"/>
                  </a:lnTo>
                  <a:lnTo>
                    <a:pt x="613" y="248"/>
                  </a:lnTo>
                  <a:lnTo>
                    <a:pt x="613" y="243"/>
                  </a:lnTo>
                  <a:lnTo>
                    <a:pt x="613" y="239"/>
                  </a:lnTo>
                  <a:lnTo>
                    <a:pt x="618" y="239"/>
                  </a:lnTo>
                  <a:lnTo>
                    <a:pt x="618" y="235"/>
                  </a:lnTo>
                  <a:lnTo>
                    <a:pt x="618" y="230"/>
                  </a:lnTo>
                  <a:lnTo>
                    <a:pt x="622" y="230"/>
                  </a:lnTo>
                  <a:lnTo>
                    <a:pt x="622" y="226"/>
                  </a:lnTo>
                  <a:lnTo>
                    <a:pt x="626" y="222"/>
                  </a:lnTo>
                  <a:lnTo>
                    <a:pt x="626" y="217"/>
                  </a:lnTo>
                  <a:lnTo>
                    <a:pt x="631" y="217"/>
                  </a:lnTo>
                  <a:lnTo>
                    <a:pt x="631" y="213"/>
                  </a:lnTo>
                  <a:lnTo>
                    <a:pt x="635" y="209"/>
                  </a:lnTo>
                  <a:lnTo>
                    <a:pt x="639" y="209"/>
                  </a:lnTo>
                  <a:lnTo>
                    <a:pt x="639" y="204"/>
                  </a:lnTo>
                  <a:lnTo>
                    <a:pt x="644" y="204"/>
                  </a:lnTo>
                  <a:lnTo>
                    <a:pt x="644" y="200"/>
                  </a:lnTo>
                  <a:lnTo>
                    <a:pt x="648" y="200"/>
                  </a:lnTo>
                  <a:lnTo>
                    <a:pt x="652" y="200"/>
                  </a:lnTo>
                  <a:lnTo>
                    <a:pt x="657" y="200"/>
                  </a:lnTo>
                  <a:lnTo>
                    <a:pt x="661" y="200"/>
                  </a:lnTo>
                  <a:lnTo>
                    <a:pt x="661" y="204"/>
                  </a:lnTo>
                  <a:lnTo>
                    <a:pt x="666" y="204"/>
                  </a:lnTo>
                  <a:lnTo>
                    <a:pt x="670" y="204"/>
                  </a:lnTo>
                  <a:lnTo>
                    <a:pt x="670" y="209"/>
                  </a:lnTo>
                  <a:lnTo>
                    <a:pt x="674" y="209"/>
                  </a:lnTo>
                  <a:lnTo>
                    <a:pt x="674" y="213"/>
                  </a:lnTo>
                  <a:lnTo>
                    <a:pt x="679" y="217"/>
                  </a:lnTo>
                  <a:lnTo>
                    <a:pt x="683" y="217"/>
                  </a:lnTo>
                  <a:lnTo>
                    <a:pt x="683" y="222"/>
                  </a:lnTo>
                  <a:lnTo>
                    <a:pt x="687" y="226"/>
                  </a:lnTo>
                  <a:lnTo>
                    <a:pt x="687" y="230"/>
                  </a:lnTo>
                  <a:lnTo>
                    <a:pt x="692" y="230"/>
                  </a:lnTo>
                  <a:lnTo>
                    <a:pt x="692" y="235"/>
                  </a:lnTo>
                  <a:lnTo>
                    <a:pt x="696" y="235"/>
                  </a:lnTo>
                  <a:lnTo>
                    <a:pt x="696" y="239"/>
                  </a:lnTo>
                  <a:lnTo>
                    <a:pt x="700" y="239"/>
                  </a:lnTo>
                  <a:lnTo>
                    <a:pt x="700" y="243"/>
                  </a:lnTo>
                  <a:lnTo>
                    <a:pt x="705" y="243"/>
                  </a:lnTo>
                  <a:lnTo>
                    <a:pt x="709" y="243"/>
                  </a:lnTo>
                  <a:lnTo>
                    <a:pt x="713" y="243"/>
                  </a:lnTo>
                  <a:lnTo>
                    <a:pt x="713" y="239"/>
                  </a:lnTo>
                  <a:lnTo>
                    <a:pt x="718" y="239"/>
                  </a:lnTo>
                  <a:lnTo>
                    <a:pt x="718" y="235"/>
                  </a:lnTo>
                  <a:lnTo>
                    <a:pt x="722" y="235"/>
                  </a:lnTo>
                  <a:lnTo>
                    <a:pt x="722" y="230"/>
                  </a:lnTo>
                  <a:lnTo>
                    <a:pt x="726" y="226"/>
                  </a:lnTo>
                  <a:lnTo>
                    <a:pt x="726" y="222"/>
                  </a:lnTo>
                  <a:lnTo>
                    <a:pt x="731" y="217"/>
                  </a:lnTo>
                  <a:lnTo>
                    <a:pt x="731" y="213"/>
                  </a:lnTo>
                  <a:lnTo>
                    <a:pt x="735" y="213"/>
                  </a:lnTo>
                  <a:lnTo>
                    <a:pt x="735" y="209"/>
                  </a:lnTo>
                  <a:lnTo>
                    <a:pt x="735" y="204"/>
                  </a:lnTo>
                  <a:lnTo>
                    <a:pt x="739" y="200"/>
                  </a:lnTo>
                  <a:lnTo>
                    <a:pt x="739" y="195"/>
                  </a:lnTo>
                  <a:lnTo>
                    <a:pt x="744" y="191"/>
                  </a:lnTo>
                  <a:lnTo>
                    <a:pt x="744" y="187"/>
                  </a:lnTo>
                  <a:lnTo>
                    <a:pt x="748" y="182"/>
                  </a:lnTo>
                  <a:lnTo>
                    <a:pt x="748" y="178"/>
                  </a:lnTo>
                  <a:lnTo>
                    <a:pt x="753" y="174"/>
                  </a:lnTo>
                  <a:lnTo>
                    <a:pt x="753" y="169"/>
                  </a:lnTo>
                  <a:lnTo>
                    <a:pt x="757" y="165"/>
                  </a:lnTo>
                  <a:lnTo>
                    <a:pt x="757" y="161"/>
                  </a:lnTo>
                  <a:lnTo>
                    <a:pt x="757" y="156"/>
                  </a:lnTo>
                  <a:lnTo>
                    <a:pt x="761" y="156"/>
                  </a:lnTo>
                  <a:lnTo>
                    <a:pt x="761" y="152"/>
                  </a:lnTo>
                  <a:lnTo>
                    <a:pt x="766" y="148"/>
                  </a:lnTo>
                  <a:lnTo>
                    <a:pt x="766" y="143"/>
                  </a:lnTo>
                  <a:lnTo>
                    <a:pt x="770" y="139"/>
                  </a:lnTo>
                  <a:lnTo>
                    <a:pt x="770" y="135"/>
                  </a:lnTo>
                  <a:lnTo>
                    <a:pt x="774" y="130"/>
                  </a:lnTo>
                  <a:lnTo>
                    <a:pt x="779" y="126"/>
                  </a:lnTo>
                  <a:lnTo>
                    <a:pt x="779" y="122"/>
                  </a:lnTo>
                  <a:lnTo>
                    <a:pt x="783" y="122"/>
                  </a:lnTo>
                  <a:lnTo>
                    <a:pt x="783" y="117"/>
                  </a:lnTo>
                  <a:lnTo>
                    <a:pt x="787" y="117"/>
                  </a:lnTo>
                  <a:lnTo>
                    <a:pt x="787" y="113"/>
                  </a:lnTo>
                  <a:lnTo>
                    <a:pt x="792" y="113"/>
                  </a:lnTo>
                  <a:lnTo>
                    <a:pt x="796" y="113"/>
                  </a:lnTo>
                  <a:lnTo>
                    <a:pt x="796" y="108"/>
                  </a:lnTo>
                  <a:lnTo>
                    <a:pt x="800" y="108"/>
                  </a:lnTo>
                  <a:lnTo>
                    <a:pt x="800" y="113"/>
                  </a:lnTo>
                  <a:lnTo>
                    <a:pt x="805" y="113"/>
                  </a:lnTo>
                  <a:lnTo>
                    <a:pt x="809" y="113"/>
                  </a:lnTo>
                  <a:lnTo>
                    <a:pt x="809" y="117"/>
                  </a:lnTo>
                  <a:lnTo>
                    <a:pt x="813" y="117"/>
                  </a:lnTo>
                  <a:lnTo>
                    <a:pt x="813" y="122"/>
                  </a:lnTo>
                  <a:lnTo>
                    <a:pt x="818" y="126"/>
                  </a:lnTo>
                  <a:lnTo>
                    <a:pt x="822" y="130"/>
                  </a:lnTo>
                  <a:lnTo>
                    <a:pt x="822" y="135"/>
                  </a:lnTo>
                  <a:lnTo>
                    <a:pt x="827" y="139"/>
                  </a:lnTo>
                  <a:lnTo>
                    <a:pt x="827" y="143"/>
                  </a:lnTo>
                  <a:lnTo>
                    <a:pt x="831" y="148"/>
                  </a:lnTo>
                  <a:lnTo>
                    <a:pt x="831" y="152"/>
                  </a:lnTo>
                  <a:lnTo>
                    <a:pt x="835" y="156"/>
                  </a:lnTo>
                  <a:lnTo>
                    <a:pt x="835" y="161"/>
                  </a:lnTo>
                  <a:lnTo>
                    <a:pt x="835" y="165"/>
                  </a:lnTo>
                  <a:lnTo>
                    <a:pt x="840" y="169"/>
                  </a:lnTo>
                  <a:lnTo>
                    <a:pt x="840" y="174"/>
                  </a:lnTo>
                  <a:lnTo>
                    <a:pt x="844" y="178"/>
                  </a:lnTo>
                  <a:lnTo>
                    <a:pt x="844" y="182"/>
                  </a:lnTo>
                  <a:lnTo>
                    <a:pt x="848" y="187"/>
                  </a:lnTo>
                  <a:lnTo>
                    <a:pt x="848" y="191"/>
                  </a:lnTo>
                  <a:lnTo>
                    <a:pt x="848" y="195"/>
                  </a:lnTo>
                  <a:lnTo>
                    <a:pt x="853" y="200"/>
                  </a:lnTo>
                  <a:lnTo>
                    <a:pt x="853" y="204"/>
                  </a:lnTo>
                  <a:lnTo>
                    <a:pt x="853" y="209"/>
                  </a:lnTo>
                  <a:lnTo>
                    <a:pt x="857" y="209"/>
                  </a:lnTo>
                  <a:lnTo>
                    <a:pt x="857" y="213"/>
                  </a:lnTo>
                  <a:lnTo>
                    <a:pt x="861" y="213"/>
                  </a:lnTo>
                  <a:lnTo>
                    <a:pt x="861" y="217"/>
                  </a:lnTo>
                  <a:lnTo>
                    <a:pt x="866" y="217"/>
                  </a:lnTo>
                  <a:lnTo>
                    <a:pt x="870" y="217"/>
                  </a:lnTo>
                  <a:lnTo>
                    <a:pt x="874" y="213"/>
                  </a:lnTo>
                  <a:lnTo>
                    <a:pt x="874" y="209"/>
                  </a:lnTo>
                  <a:lnTo>
                    <a:pt x="879" y="204"/>
                  </a:lnTo>
                  <a:lnTo>
                    <a:pt x="879" y="200"/>
                  </a:lnTo>
                  <a:lnTo>
                    <a:pt x="883" y="195"/>
                  </a:lnTo>
                  <a:lnTo>
                    <a:pt x="883" y="191"/>
                  </a:lnTo>
                  <a:lnTo>
                    <a:pt x="883" y="187"/>
                  </a:lnTo>
                  <a:lnTo>
                    <a:pt x="887" y="182"/>
                  </a:lnTo>
                  <a:lnTo>
                    <a:pt x="887" y="178"/>
                  </a:lnTo>
                  <a:lnTo>
                    <a:pt x="892" y="174"/>
                  </a:lnTo>
                  <a:lnTo>
                    <a:pt x="892" y="169"/>
                  </a:lnTo>
                  <a:lnTo>
                    <a:pt x="892" y="165"/>
                  </a:lnTo>
                  <a:lnTo>
                    <a:pt x="896" y="161"/>
                  </a:lnTo>
                  <a:lnTo>
                    <a:pt x="896" y="156"/>
                  </a:lnTo>
                  <a:lnTo>
                    <a:pt x="896" y="152"/>
                  </a:lnTo>
                  <a:lnTo>
                    <a:pt x="900" y="148"/>
                  </a:lnTo>
                  <a:lnTo>
                    <a:pt x="900" y="143"/>
                  </a:lnTo>
                  <a:lnTo>
                    <a:pt x="905" y="139"/>
                  </a:lnTo>
                  <a:lnTo>
                    <a:pt x="905" y="135"/>
                  </a:lnTo>
                  <a:lnTo>
                    <a:pt x="905" y="130"/>
                  </a:lnTo>
                  <a:lnTo>
                    <a:pt x="909" y="130"/>
                  </a:lnTo>
                  <a:lnTo>
                    <a:pt x="909" y="126"/>
                  </a:lnTo>
                  <a:lnTo>
                    <a:pt x="909" y="122"/>
                  </a:lnTo>
                  <a:lnTo>
                    <a:pt x="914" y="117"/>
                  </a:lnTo>
                  <a:lnTo>
                    <a:pt x="914" y="113"/>
                  </a:lnTo>
                  <a:lnTo>
                    <a:pt x="918" y="113"/>
                  </a:lnTo>
                  <a:lnTo>
                    <a:pt x="918" y="108"/>
                  </a:lnTo>
                  <a:lnTo>
                    <a:pt x="918" y="104"/>
                  </a:lnTo>
                  <a:lnTo>
                    <a:pt x="922" y="100"/>
                  </a:lnTo>
                  <a:lnTo>
                    <a:pt x="922" y="95"/>
                  </a:lnTo>
                  <a:lnTo>
                    <a:pt x="927" y="91"/>
                  </a:lnTo>
                  <a:lnTo>
                    <a:pt x="931" y="87"/>
                  </a:lnTo>
                  <a:lnTo>
                    <a:pt x="931" y="82"/>
                  </a:lnTo>
                  <a:lnTo>
                    <a:pt x="935" y="78"/>
                  </a:lnTo>
                  <a:lnTo>
                    <a:pt x="935" y="74"/>
                  </a:lnTo>
                  <a:lnTo>
                    <a:pt x="940" y="69"/>
                  </a:lnTo>
                  <a:lnTo>
                    <a:pt x="944" y="65"/>
                  </a:lnTo>
                  <a:lnTo>
                    <a:pt x="948" y="61"/>
                  </a:lnTo>
                  <a:lnTo>
                    <a:pt x="953" y="56"/>
                  </a:lnTo>
                  <a:lnTo>
                    <a:pt x="957" y="56"/>
                  </a:lnTo>
                  <a:lnTo>
                    <a:pt x="957" y="52"/>
                  </a:lnTo>
                  <a:lnTo>
                    <a:pt x="961" y="52"/>
                  </a:lnTo>
                  <a:lnTo>
                    <a:pt x="966" y="52"/>
                  </a:lnTo>
                  <a:lnTo>
                    <a:pt x="970" y="52"/>
                  </a:lnTo>
                  <a:lnTo>
                    <a:pt x="974" y="56"/>
                  </a:lnTo>
                  <a:lnTo>
                    <a:pt x="979" y="61"/>
                  </a:lnTo>
                  <a:lnTo>
                    <a:pt x="983" y="65"/>
                  </a:lnTo>
                  <a:lnTo>
                    <a:pt x="988" y="69"/>
                  </a:lnTo>
                  <a:lnTo>
                    <a:pt x="988" y="74"/>
                  </a:lnTo>
                  <a:lnTo>
                    <a:pt x="992" y="78"/>
                  </a:lnTo>
                  <a:lnTo>
                    <a:pt x="992" y="82"/>
                  </a:lnTo>
                  <a:lnTo>
                    <a:pt x="992" y="87"/>
                  </a:lnTo>
                  <a:lnTo>
                    <a:pt x="996" y="87"/>
                  </a:lnTo>
                  <a:lnTo>
                    <a:pt x="996" y="91"/>
                  </a:lnTo>
                  <a:lnTo>
                    <a:pt x="1001" y="95"/>
                  </a:lnTo>
                  <a:lnTo>
                    <a:pt x="1001" y="100"/>
                  </a:lnTo>
                  <a:lnTo>
                    <a:pt x="1001" y="104"/>
                  </a:lnTo>
                  <a:lnTo>
                    <a:pt x="1005" y="108"/>
                  </a:lnTo>
                  <a:lnTo>
                    <a:pt x="1005" y="113"/>
                  </a:lnTo>
                  <a:lnTo>
                    <a:pt x="1005" y="117"/>
                  </a:lnTo>
                  <a:lnTo>
                    <a:pt x="1009" y="126"/>
                  </a:lnTo>
                  <a:lnTo>
                    <a:pt x="1009" y="130"/>
                  </a:lnTo>
                  <a:lnTo>
                    <a:pt x="1014" y="135"/>
                  </a:lnTo>
                  <a:lnTo>
                    <a:pt x="1014" y="139"/>
                  </a:lnTo>
                  <a:lnTo>
                    <a:pt x="1014" y="143"/>
                  </a:lnTo>
                  <a:lnTo>
                    <a:pt x="1018" y="152"/>
                  </a:lnTo>
                  <a:lnTo>
                    <a:pt x="1018" y="156"/>
                  </a:lnTo>
                  <a:lnTo>
                    <a:pt x="1018" y="161"/>
                  </a:lnTo>
                  <a:lnTo>
                    <a:pt x="1022" y="165"/>
                  </a:lnTo>
                  <a:lnTo>
                    <a:pt x="1022" y="174"/>
                  </a:lnTo>
                  <a:lnTo>
                    <a:pt x="1022" y="178"/>
                  </a:lnTo>
                  <a:lnTo>
                    <a:pt x="1027" y="182"/>
                  </a:lnTo>
                  <a:lnTo>
                    <a:pt x="1027" y="187"/>
                  </a:lnTo>
                  <a:lnTo>
                    <a:pt x="1031" y="191"/>
                  </a:lnTo>
                  <a:lnTo>
                    <a:pt x="1031" y="195"/>
                  </a:lnTo>
                  <a:lnTo>
                    <a:pt x="1031" y="200"/>
                  </a:lnTo>
                  <a:lnTo>
                    <a:pt x="1035" y="204"/>
                  </a:lnTo>
                  <a:lnTo>
                    <a:pt x="1035" y="209"/>
                  </a:lnTo>
                  <a:lnTo>
                    <a:pt x="1040" y="213"/>
                  </a:lnTo>
                  <a:lnTo>
                    <a:pt x="1044" y="213"/>
                  </a:lnTo>
                  <a:lnTo>
                    <a:pt x="1048" y="209"/>
                  </a:lnTo>
                  <a:lnTo>
                    <a:pt x="1048" y="204"/>
                  </a:lnTo>
                  <a:lnTo>
                    <a:pt x="1053" y="204"/>
                  </a:lnTo>
                  <a:lnTo>
                    <a:pt x="1053" y="200"/>
                  </a:lnTo>
                  <a:lnTo>
                    <a:pt x="1057" y="195"/>
                  </a:lnTo>
                  <a:lnTo>
                    <a:pt x="1057" y="191"/>
                  </a:lnTo>
                  <a:lnTo>
                    <a:pt x="1057" y="187"/>
                  </a:lnTo>
                  <a:lnTo>
                    <a:pt x="1061" y="182"/>
                  </a:lnTo>
                  <a:lnTo>
                    <a:pt x="1061" y="178"/>
                  </a:lnTo>
                  <a:lnTo>
                    <a:pt x="1061" y="174"/>
                  </a:lnTo>
                  <a:lnTo>
                    <a:pt x="1066" y="169"/>
                  </a:lnTo>
                  <a:lnTo>
                    <a:pt x="1066" y="165"/>
                  </a:lnTo>
                  <a:lnTo>
                    <a:pt x="1070" y="161"/>
                  </a:lnTo>
                  <a:lnTo>
                    <a:pt x="1070" y="156"/>
                  </a:lnTo>
                  <a:lnTo>
                    <a:pt x="1070" y="152"/>
                  </a:lnTo>
                  <a:lnTo>
                    <a:pt x="1075" y="148"/>
                  </a:lnTo>
                  <a:lnTo>
                    <a:pt x="1075" y="143"/>
                  </a:lnTo>
                  <a:lnTo>
                    <a:pt x="1075" y="139"/>
                  </a:lnTo>
                  <a:lnTo>
                    <a:pt x="1079" y="135"/>
                  </a:lnTo>
                  <a:lnTo>
                    <a:pt x="1079" y="130"/>
                  </a:lnTo>
                  <a:lnTo>
                    <a:pt x="1083" y="126"/>
                  </a:lnTo>
                  <a:lnTo>
                    <a:pt x="1083" y="122"/>
                  </a:lnTo>
                  <a:lnTo>
                    <a:pt x="1088" y="122"/>
                  </a:lnTo>
                  <a:lnTo>
                    <a:pt x="1088" y="117"/>
                  </a:lnTo>
                  <a:lnTo>
                    <a:pt x="1088" y="113"/>
                  </a:lnTo>
                  <a:lnTo>
                    <a:pt x="1092" y="113"/>
                  </a:lnTo>
                  <a:lnTo>
                    <a:pt x="1092" y="108"/>
                  </a:lnTo>
                  <a:lnTo>
                    <a:pt x="1096" y="104"/>
                  </a:lnTo>
                  <a:lnTo>
                    <a:pt x="1101" y="100"/>
                  </a:lnTo>
                  <a:lnTo>
                    <a:pt x="1105" y="95"/>
                  </a:lnTo>
                  <a:lnTo>
                    <a:pt x="1109" y="95"/>
                  </a:lnTo>
                  <a:lnTo>
                    <a:pt x="1114" y="91"/>
                  </a:lnTo>
                  <a:lnTo>
                    <a:pt x="1118" y="91"/>
                  </a:lnTo>
                  <a:lnTo>
                    <a:pt x="1122" y="91"/>
                  </a:lnTo>
                  <a:lnTo>
                    <a:pt x="1127" y="95"/>
                  </a:lnTo>
                  <a:lnTo>
                    <a:pt x="1131" y="95"/>
                  </a:lnTo>
                  <a:lnTo>
                    <a:pt x="1135" y="100"/>
                  </a:lnTo>
                  <a:lnTo>
                    <a:pt x="1140" y="100"/>
                  </a:lnTo>
                  <a:lnTo>
                    <a:pt x="1140" y="104"/>
                  </a:lnTo>
                  <a:lnTo>
                    <a:pt x="1144" y="104"/>
                  </a:lnTo>
                  <a:lnTo>
                    <a:pt x="1144" y="108"/>
                  </a:lnTo>
                  <a:lnTo>
                    <a:pt x="1148" y="113"/>
                  </a:lnTo>
                  <a:lnTo>
                    <a:pt x="1148" y="117"/>
                  </a:lnTo>
                  <a:lnTo>
                    <a:pt x="1153" y="117"/>
                  </a:lnTo>
                  <a:lnTo>
                    <a:pt x="1153" y="122"/>
                  </a:lnTo>
                  <a:lnTo>
                    <a:pt x="1157" y="126"/>
                  </a:lnTo>
                  <a:lnTo>
                    <a:pt x="1157" y="130"/>
                  </a:lnTo>
                  <a:lnTo>
                    <a:pt x="1162" y="135"/>
                  </a:lnTo>
                  <a:lnTo>
                    <a:pt x="1162" y="139"/>
                  </a:lnTo>
                  <a:lnTo>
                    <a:pt x="1166" y="143"/>
                  </a:lnTo>
                  <a:lnTo>
                    <a:pt x="1166" y="148"/>
                  </a:lnTo>
                  <a:lnTo>
                    <a:pt x="1170" y="148"/>
                  </a:lnTo>
                  <a:lnTo>
                    <a:pt x="1170" y="152"/>
                  </a:lnTo>
                  <a:lnTo>
                    <a:pt x="1170" y="156"/>
                  </a:lnTo>
                  <a:lnTo>
                    <a:pt x="1175" y="161"/>
                  </a:lnTo>
                  <a:lnTo>
                    <a:pt x="1175" y="165"/>
                  </a:lnTo>
                  <a:lnTo>
                    <a:pt x="1175" y="169"/>
                  </a:lnTo>
                  <a:lnTo>
                    <a:pt x="1179" y="174"/>
                  </a:lnTo>
                  <a:lnTo>
                    <a:pt x="1179" y="178"/>
                  </a:lnTo>
                  <a:lnTo>
                    <a:pt x="1183" y="182"/>
                  </a:lnTo>
                  <a:lnTo>
                    <a:pt x="1183" y="187"/>
                  </a:lnTo>
                  <a:lnTo>
                    <a:pt x="1183" y="191"/>
                  </a:lnTo>
                  <a:lnTo>
                    <a:pt x="1188" y="195"/>
                  </a:lnTo>
                  <a:lnTo>
                    <a:pt x="1188" y="200"/>
                  </a:lnTo>
                  <a:lnTo>
                    <a:pt x="1188" y="204"/>
                  </a:lnTo>
                  <a:lnTo>
                    <a:pt x="1192" y="209"/>
                  </a:lnTo>
                  <a:lnTo>
                    <a:pt x="1192" y="213"/>
                  </a:lnTo>
                  <a:lnTo>
                    <a:pt x="1196" y="217"/>
                  </a:lnTo>
                  <a:lnTo>
                    <a:pt x="1196" y="222"/>
                  </a:lnTo>
                  <a:lnTo>
                    <a:pt x="1201" y="226"/>
                  </a:lnTo>
                  <a:lnTo>
                    <a:pt x="1201" y="230"/>
                  </a:lnTo>
                  <a:lnTo>
                    <a:pt x="1201" y="235"/>
                  </a:lnTo>
                  <a:lnTo>
                    <a:pt x="1205" y="235"/>
                  </a:lnTo>
                  <a:lnTo>
                    <a:pt x="1205" y="239"/>
                  </a:lnTo>
                  <a:lnTo>
                    <a:pt x="1209" y="239"/>
                  </a:lnTo>
                  <a:lnTo>
                    <a:pt x="1209" y="243"/>
                  </a:lnTo>
                  <a:lnTo>
                    <a:pt x="1214" y="243"/>
                  </a:lnTo>
                  <a:lnTo>
                    <a:pt x="1214" y="239"/>
                  </a:lnTo>
                  <a:lnTo>
                    <a:pt x="1218" y="239"/>
                  </a:lnTo>
                  <a:lnTo>
                    <a:pt x="1218" y="235"/>
                  </a:lnTo>
                  <a:lnTo>
                    <a:pt x="1218" y="230"/>
                  </a:lnTo>
                  <a:lnTo>
                    <a:pt x="1222" y="230"/>
                  </a:lnTo>
                  <a:lnTo>
                    <a:pt x="1222" y="226"/>
                  </a:lnTo>
                  <a:lnTo>
                    <a:pt x="1227" y="222"/>
                  </a:lnTo>
                  <a:lnTo>
                    <a:pt x="1227" y="217"/>
                  </a:lnTo>
                  <a:lnTo>
                    <a:pt x="1231" y="213"/>
                  </a:lnTo>
                  <a:lnTo>
                    <a:pt x="1231" y="209"/>
                  </a:lnTo>
                  <a:lnTo>
                    <a:pt x="1236" y="204"/>
                  </a:lnTo>
                  <a:lnTo>
                    <a:pt x="1236" y="200"/>
                  </a:lnTo>
                  <a:lnTo>
                    <a:pt x="1240" y="200"/>
                  </a:lnTo>
                  <a:lnTo>
                    <a:pt x="1240" y="195"/>
                  </a:lnTo>
                  <a:lnTo>
                    <a:pt x="1244" y="191"/>
                  </a:lnTo>
                  <a:lnTo>
                    <a:pt x="1244" y="187"/>
                  </a:lnTo>
                  <a:lnTo>
                    <a:pt x="1249" y="187"/>
                  </a:lnTo>
                  <a:lnTo>
                    <a:pt x="1253" y="182"/>
                  </a:lnTo>
                  <a:lnTo>
                    <a:pt x="1257" y="178"/>
                  </a:lnTo>
                  <a:lnTo>
                    <a:pt x="1262" y="178"/>
                  </a:lnTo>
                  <a:lnTo>
                    <a:pt x="1266" y="178"/>
                  </a:lnTo>
                  <a:lnTo>
                    <a:pt x="1270" y="178"/>
                  </a:lnTo>
                  <a:lnTo>
                    <a:pt x="1270" y="182"/>
                  </a:lnTo>
                  <a:lnTo>
                    <a:pt x="1275" y="182"/>
                  </a:lnTo>
                  <a:lnTo>
                    <a:pt x="1279" y="182"/>
                  </a:lnTo>
                  <a:lnTo>
                    <a:pt x="1279" y="187"/>
                  </a:lnTo>
                  <a:lnTo>
                    <a:pt x="1283" y="187"/>
                  </a:lnTo>
                  <a:lnTo>
                    <a:pt x="1283" y="191"/>
                  </a:lnTo>
                  <a:lnTo>
                    <a:pt x="1288" y="191"/>
                  </a:lnTo>
                  <a:lnTo>
                    <a:pt x="1288" y="195"/>
                  </a:lnTo>
                  <a:lnTo>
                    <a:pt x="1292" y="200"/>
                  </a:lnTo>
                  <a:lnTo>
                    <a:pt x="1296" y="204"/>
                  </a:lnTo>
                  <a:lnTo>
                    <a:pt x="1301" y="209"/>
                  </a:lnTo>
                  <a:lnTo>
                    <a:pt x="1301" y="213"/>
                  </a:lnTo>
                  <a:lnTo>
                    <a:pt x="1305" y="213"/>
                  </a:lnTo>
                  <a:lnTo>
                    <a:pt x="1305" y="217"/>
                  </a:lnTo>
                  <a:lnTo>
                    <a:pt x="1309" y="217"/>
                  </a:lnTo>
                  <a:lnTo>
                    <a:pt x="1314" y="222"/>
                  </a:lnTo>
                  <a:lnTo>
                    <a:pt x="1318" y="222"/>
                  </a:lnTo>
                  <a:lnTo>
                    <a:pt x="1323" y="222"/>
                  </a:lnTo>
                  <a:lnTo>
                    <a:pt x="1323" y="217"/>
                  </a:lnTo>
                  <a:lnTo>
                    <a:pt x="1327" y="217"/>
                  </a:lnTo>
                  <a:lnTo>
                    <a:pt x="1327" y="213"/>
                  </a:lnTo>
                  <a:lnTo>
                    <a:pt x="1331" y="213"/>
                  </a:lnTo>
                  <a:lnTo>
                    <a:pt x="1331" y="209"/>
                  </a:lnTo>
                  <a:lnTo>
                    <a:pt x="1336" y="204"/>
                  </a:lnTo>
                  <a:lnTo>
                    <a:pt x="1336" y="200"/>
                  </a:lnTo>
                  <a:lnTo>
                    <a:pt x="1340" y="200"/>
                  </a:lnTo>
                  <a:lnTo>
                    <a:pt x="1340" y="195"/>
                  </a:lnTo>
                  <a:lnTo>
                    <a:pt x="1340" y="191"/>
                  </a:lnTo>
                  <a:lnTo>
                    <a:pt x="1344" y="187"/>
                  </a:lnTo>
                  <a:lnTo>
                    <a:pt x="1349" y="182"/>
                  </a:lnTo>
                  <a:lnTo>
                    <a:pt x="1349" y="178"/>
                  </a:lnTo>
                  <a:lnTo>
                    <a:pt x="1349" y="174"/>
                  </a:lnTo>
                  <a:lnTo>
                    <a:pt x="1353" y="169"/>
                  </a:lnTo>
                  <a:lnTo>
                    <a:pt x="1353" y="165"/>
                  </a:lnTo>
                  <a:lnTo>
                    <a:pt x="1357" y="161"/>
                  </a:lnTo>
                  <a:lnTo>
                    <a:pt x="1357" y="156"/>
                  </a:lnTo>
                  <a:lnTo>
                    <a:pt x="1357" y="152"/>
                  </a:lnTo>
                  <a:lnTo>
                    <a:pt x="1362" y="148"/>
                  </a:lnTo>
                  <a:lnTo>
                    <a:pt x="1362" y="143"/>
                  </a:lnTo>
                  <a:lnTo>
                    <a:pt x="1366" y="143"/>
                  </a:lnTo>
                  <a:lnTo>
                    <a:pt x="1366" y="139"/>
                  </a:lnTo>
                  <a:lnTo>
                    <a:pt x="1366" y="135"/>
                  </a:lnTo>
                  <a:lnTo>
                    <a:pt x="1370" y="130"/>
                  </a:lnTo>
                  <a:lnTo>
                    <a:pt x="1370" y="126"/>
                  </a:lnTo>
                  <a:lnTo>
                    <a:pt x="1375" y="122"/>
                  </a:lnTo>
                  <a:lnTo>
                    <a:pt x="1375" y="117"/>
                  </a:lnTo>
                  <a:lnTo>
                    <a:pt x="1379" y="117"/>
                  </a:lnTo>
                  <a:lnTo>
                    <a:pt x="1379" y="113"/>
                  </a:lnTo>
                  <a:lnTo>
                    <a:pt x="1379" y="108"/>
                  </a:lnTo>
                  <a:lnTo>
                    <a:pt x="1383" y="108"/>
                  </a:lnTo>
                  <a:lnTo>
                    <a:pt x="1383" y="104"/>
                  </a:lnTo>
                  <a:lnTo>
                    <a:pt x="1388" y="100"/>
                  </a:lnTo>
                  <a:lnTo>
                    <a:pt x="1392" y="95"/>
                  </a:lnTo>
                  <a:lnTo>
                    <a:pt x="1392" y="91"/>
                  </a:lnTo>
                  <a:lnTo>
                    <a:pt x="1397" y="91"/>
                  </a:lnTo>
                  <a:lnTo>
                    <a:pt x="1401" y="87"/>
                  </a:lnTo>
                  <a:lnTo>
                    <a:pt x="1405" y="87"/>
                  </a:lnTo>
                  <a:lnTo>
                    <a:pt x="1410" y="87"/>
                  </a:lnTo>
                  <a:lnTo>
                    <a:pt x="1410" y="91"/>
                  </a:lnTo>
                  <a:lnTo>
                    <a:pt x="1414" y="91"/>
                  </a:lnTo>
                  <a:lnTo>
                    <a:pt x="1418" y="95"/>
                  </a:lnTo>
                  <a:lnTo>
                    <a:pt x="1418" y="100"/>
                  </a:lnTo>
                  <a:lnTo>
                    <a:pt x="1423" y="100"/>
                  </a:lnTo>
                  <a:lnTo>
                    <a:pt x="1423" y="104"/>
                  </a:lnTo>
                  <a:lnTo>
                    <a:pt x="1427" y="108"/>
                  </a:lnTo>
                  <a:lnTo>
                    <a:pt x="1427" y="113"/>
                  </a:lnTo>
                  <a:lnTo>
                    <a:pt x="1431" y="117"/>
                  </a:lnTo>
                  <a:lnTo>
                    <a:pt x="1431" y="122"/>
                  </a:lnTo>
                  <a:lnTo>
                    <a:pt x="1436" y="126"/>
                  </a:lnTo>
                  <a:lnTo>
                    <a:pt x="1436" y="130"/>
                  </a:lnTo>
                  <a:lnTo>
                    <a:pt x="1436" y="135"/>
                  </a:lnTo>
                  <a:lnTo>
                    <a:pt x="1440" y="139"/>
                  </a:lnTo>
                  <a:lnTo>
                    <a:pt x="1440" y="143"/>
                  </a:lnTo>
                  <a:lnTo>
                    <a:pt x="1440" y="148"/>
                  </a:lnTo>
                  <a:lnTo>
                    <a:pt x="1444" y="156"/>
                  </a:lnTo>
                  <a:lnTo>
                    <a:pt x="1444" y="161"/>
                  </a:lnTo>
                  <a:lnTo>
                    <a:pt x="1449" y="165"/>
                  </a:lnTo>
                  <a:lnTo>
                    <a:pt x="1449" y="169"/>
                  </a:lnTo>
                  <a:lnTo>
                    <a:pt x="1449" y="178"/>
                  </a:lnTo>
                  <a:lnTo>
                    <a:pt x="1453" y="182"/>
                  </a:lnTo>
                  <a:lnTo>
                    <a:pt x="1453" y="187"/>
                  </a:lnTo>
                  <a:lnTo>
                    <a:pt x="1453" y="191"/>
                  </a:lnTo>
                  <a:lnTo>
                    <a:pt x="1457" y="200"/>
                  </a:lnTo>
                  <a:lnTo>
                    <a:pt x="1457" y="204"/>
                  </a:lnTo>
                  <a:lnTo>
                    <a:pt x="1462" y="209"/>
                  </a:lnTo>
                  <a:lnTo>
                    <a:pt x="1462" y="213"/>
                  </a:lnTo>
                  <a:lnTo>
                    <a:pt x="1462" y="217"/>
                  </a:lnTo>
                  <a:lnTo>
                    <a:pt x="1466" y="222"/>
                  </a:lnTo>
                  <a:lnTo>
                    <a:pt x="1466" y="226"/>
                  </a:lnTo>
                  <a:lnTo>
                    <a:pt x="1466" y="230"/>
                  </a:lnTo>
                  <a:lnTo>
                    <a:pt x="1470" y="230"/>
                  </a:lnTo>
                  <a:lnTo>
                    <a:pt x="1470" y="235"/>
                  </a:lnTo>
                  <a:lnTo>
                    <a:pt x="1475" y="235"/>
                  </a:lnTo>
                  <a:lnTo>
                    <a:pt x="1475" y="230"/>
                  </a:lnTo>
                  <a:lnTo>
                    <a:pt x="1479" y="226"/>
                  </a:lnTo>
                  <a:lnTo>
                    <a:pt x="1479" y="222"/>
                  </a:lnTo>
                  <a:lnTo>
                    <a:pt x="1479" y="217"/>
                  </a:lnTo>
                  <a:lnTo>
                    <a:pt x="1484" y="213"/>
                  </a:lnTo>
                  <a:lnTo>
                    <a:pt x="1484" y="209"/>
                  </a:lnTo>
                  <a:lnTo>
                    <a:pt x="1484" y="200"/>
                  </a:lnTo>
                  <a:lnTo>
                    <a:pt x="1488" y="195"/>
                  </a:lnTo>
                  <a:lnTo>
                    <a:pt x="1488" y="191"/>
                  </a:lnTo>
                  <a:lnTo>
                    <a:pt x="1492" y="182"/>
                  </a:lnTo>
                  <a:lnTo>
                    <a:pt x="1492" y="178"/>
                  </a:lnTo>
                  <a:lnTo>
                    <a:pt x="1492" y="169"/>
                  </a:lnTo>
                  <a:lnTo>
                    <a:pt x="1497" y="165"/>
                  </a:lnTo>
                  <a:lnTo>
                    <a:pt x="1497" y="161"/>
                  </a:lnTo>
                  <a:lnTo>
                    <a:pt x="1497" y="152"/>
                  </a:lnTo>
                  <a:lnTo>
                    <a:pt x="1501" y="148"/>
                  </a:lnTo>
                  <a:lnTo>
                    <a:pt x="1501" y="143"/>
                  </a:lnTo>
                  <a:lnTo>
                    <a:pt x="1505" y="135"/>
                  </a:lnTo>
                  <a:lnTo>
                    <a:pt x="1505" y="130"/>
                  </a:lnTo>
                  <a:lnTo>
                    <a:pt x="1505" y="126"/>
                  </a:lnTo>
                  <a:lnTo>
                    <a:pt x="1510" y="117"/>
                  </a:lnTo>
                  <a:lnTo>
                    <a:pt x="1510" y="113"/>
                  </a:lnTo>
                  <a:lnTo>
                    <a:pt x="1510" y="108"/>
                  </a:lnTo>
                  <a:lnTo>
                    <a:pt x="1514" y="104"/>
                  </a:lnTo>
                  <a:lnTo>
                    <a:pt x="1514" y="100"/>
                  </a:lnTo>
                  <a:lnTo>
                    <a:pt x="1518" y="95"/>
                  </a:lnTo>
                  <a:lnTo>
                    <a:pt x="1518" y="87"/>
                  </a:lnTo>
                  <a:lnTo>
                    <a:pt x="1518" y="82"/>
                  </a:lnTo>
                  <a:lnTo>
                    <a:pt x="1523" y="78"/>
                  </a:lnTo>
                  <a:lnTo>
                    <a:pt x="1523" y="74"/>
                  </a:lnTo>
                  <a:lnTo>
                    <a:pt x="1523" y="69"/>
                  </a:lnTo>
                  <a:lnTo>
                    <a:pt x="1527" y="65"/>
                  </a:lnTo>
                  <a:lnTo>
                    <a:pt x="1527" y="61"/>
                  </a:lnTo>
                  <a:lnTo>
                    <a:pt x="1531" y="56"/>
                  </a:lnTo>
                  <a:lnTo>
                    <a:pt x="1531" y="52"/>
                  </a:lnTo>
                  <a:lnTo>
                    <a:pt x="1531" y="48"/>
                  </a:lnTo>
                  <a:lnTo>
                    <a:pt x="1536" y="48"/>
                  </a:lnTo>
                  <a:lnTo>
                    <a:pt x="1536" y="43"/>
                  </a:lnTo>
                  <a:lnTo>
                    <a:pt x="1536" y="39"/>
                  </a:lnTo>
                  <a:lnTo>
                    <a:pt x="1540" y="35"/>
                  </a:lnTo>
                  <a:lnTo>
                    <a:pt x="1540" y="30"/>
                  </a:lnTo>
                  <a:lnTo>
                    <a:pt x="1544" y="30"/>
                  </a:lnTo>
                  <a:lnTo>
                    <a:pt x="1544" y="26"/>
                  </a:lnTo>
                  <a:lnTo>
                    <a:pt x="1544" y="21"/>
                  </a:lnTo>
                  <a:lnTo>
                    <a:pt x="1549" y="21"/>
                  </a:lnTo>
                  <a:lnTo>
                    <a:pt x="1549" y="17"/>
                  </a:lnTo>
                  <a:lnTo>
                    <a:pt x="1553" y="13"/>
                  </a:lnTo>
                  <a:lnTo>
                    <a:pt x="1553" y="8"/>
                  </a:lnTo>
                  <a:lnTo>
                    <a:pt x="1558" y="8"/>
                  </a:lnTo>
                  <a:lnTo>
                    <a:pt x="1562" y="4"/>
                  </a:lnTo>
                  <a:lnTo>
                    <a:pt x="1566" y="4"/>
                  </a:lnTo>
                  <a:lnTo>
                    <a:pt x="1566" y="0"/>
                  </a:lnTo>
                  <a:lnTo>
                    <a:pt x="1571" y="0"/>
                  </a:lnTo>
                  <a:lnTo>
                    <a:pt x="1575" y="4"/>
                  </a:lnTo>
                  <a:lnTo>
                    <a:pt x="1579" y="4"/>
                  </a:lnTo>
                  <a:lnTo>
                    <a:pt x="1579" y="8"/>
                  </a:lnTo>
                  <a:lnTo>
                    <a:pt x="1584" y="8"/>
                  </a:lnTo>
                  <a:lnTo>
                    <a:pt x="1584" y="13"/>
                  </a:lnTo>
                  <a:lnTo>
                    <a:pt x="1588" y="13"/>
                  </a:lnTo>
                  <a:lnTo>
                    <a:pt x="1588" y="17"/>
                  </a:lnTo>
                  <a:lnTo>
                    <a:pt x="1592" y="21"/>
                  </a:lnTo>
                  <a:lnTo>
                    <a:pt x="1592" y="26"/>
                  </a:lnTo>
                  <a:lnTo>
                    <a:pt x="1592" y="30"/>
                  </a:lnTo>
                  <a:lnTo>
                    <a:pt x="1597" y="30"/>
                  </a:lnTo>
                  <a:lnTo>
                    <a:pt x="1597" y="35"/>
                  </a:lnTo>
                  <a:lnTo>
                    <a:pt x="1601" y="39"/>
                  </a:lnTo>
                  <a:lnTo>
                    <a:pt x="1601" y="43"/>
                  </a:lnTo>
                  <a:lnTo>
                    <a:pt x="1601" y="48"/>
                  </a:lnTo>
                  <a:lnTo>
                    <a:pt x="1605" y="56"/>
                  </a:lnTo>
                  <a:lnTo>
                    <a:pt x="1605" y="61"/>
                  </a:lnTo>
                  <a:lnTo>
                    <a:pt x="1605" y="65"/>
                  </a:lnTo>
                  <a:lnTo>
                    <a:pt x="1610" y="69"/>
                  </a:lnTo>
                  <a:lnTo>
                    <a:pt x="1610" y="78"/>
                  </a:lnTo>
                  <a:lnTo>
                    <a:pt x="1614" y="82"/>
                  </a:lnTo>
                  <a:lnTo>
                    <a:pt x="1614" y="87"/>
                  </a:lnTo>
                  <a:lnTo>
                    <a:pt x="1614" y="95"/>
                  </a:lnTo>
                  <a:lnTo>
                    <a:pt x="1618" y="100"/>
                  </a:lnTo>
                  <a:lnTo>
                    <a:pt x="1618" y="108"/>
                  </a:lnTo>
                </a:path>
              </a:pathLst>
            </a:custGeom>
            <a:noFill/>
            <a:ln w="63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33" name="Freeform 221"/>
            <p:cNvSpPr>
              <a:spLocks/>
            </p:cNvSpPr>
            <p:nvPr/>
          </p:nvSpPr>
          <p:spPr bwMode="auto">
            <a:xfrm>
              <a:off x="3693" y="1085"/>
              <a:ext cx="1618" cy="256"/>
            </a:xfrm>
            <a:custGeom>
              <a:avLst/>
              <a:gdLst>
                <a:gd name="T0" fmla="*/ 39 w 1618"/>
                <a:gd name="T1" fmla="*/ 69 h 256"/>
                <a:gd name="T2" fmla="*/ 65 w 1618"/>
                <a:gd name="T3" fmla="*/ 43 h 256"/>
                <a:gd name="T4" fmla="*/ 100 w 1618"/>
                <a:gd name="T5" fmla="*/ 69 h 256"/>
                <a:gd name="T6" fmla="*/ 126 w 1618"/>
                <a:gd name="T7" fmla="*/ 113 h 256"/>
                <a:gd name="T8" fmla="*/ 152 w 1618"/>
                <a:gd name="T9" fmla="*/ 156 h 256"/>
                <a:gd name="T10" fmla="*/ 191 w 1618"/>
                <a:gd name="T11" fmla="*/ 187 h 256"/>
                <a:gd name="T12" fmla="*/ 217 w 1618"/>
                <a:gd name="T13" fmla="*/ 152 h 256"/>
                <a:gd name="T14" fmla="*/ 243 w 1618"/>
                <a:gd name="T15" fmla="*/ 113 h 256"/>
                <a:gd name="T16" fmla="*/ 278 w 1618"/>
                <a:gd name="T17" fmla="*/ 143 h 256"/>
                <a:gd name="T18" fmla="*/ 309 w 1618"/>
                <a:gd name="T19" fmla="*/ 187 h 256"/>
                <a:gd name="T20" fmla="*/ 339 w 1618"/>
                <a:gd name="T21" fmla="*/ 213 h 256"/>
                <a:gd name="T22" fmla="*/ 374 w 1618"/>
                <a:gd name="T23" fmla="*/ 195 h 256"/>
                <a:gd name="T24" fmla="*/ 396 w 1618"/>
                <a:gd name="T25" fmla="*/ 156 h 256"/>
                <a:gd name="T26" fmla="*/ 413 w 1618"/>
                <a:gd name="T27" fmla="*/ 104 h 256"/>
                <a:gd name="T28" fmla="*/ 444 w 1618"/>
                <a:gd name="T29" fmla="*/ 82 h 256"/>
                <a:gd name="T30" fmla="*/ 470 w 1618"/>
                <a:gd name="T31" fmla="*/ 126 h 256"/>
                <a:gd name="T32" fmla="*/ 505 w 1618"/>
                <a:gd name="T33" fmla="*/ 152 h 256"/>
                <a:gd name="T34" fmla="*/ 539 w 1618"/>
                <a:gd name="T35" fmla="*/ 130 h 256"/>
                <a:gd name="T36" fmla="*/ 561 w 1618"/>
                <a:gd name="T37" fmla="*/ 87 h 256"/>
                <a:gd name="T38" fmla="*/ 583 w 1618"/>
                <a:gd name="T39" fmla="*/ 34 h 256"/>
                <a:gd name="T40" fmla="*/ 609 w 1618"/>
                <a:gd name="T41" fmla="*/ 8 h 256"/>
                <a:gd name="T42" fmla="*/ 631 w 1618"/>
                <a:gd name="T43" fmla="*/ 43 h 256"/>
                <a:gd name="T44" fmla="*/ 670 w 1618"/>
                <a:gd name="T45" fmla="*/ 52 h 256"/>
                <a:gd name="T46" fmla="*/ 696 w 1618"/>
                <a:gd name="T47" fmla="*/ 17 h 256"/>
                <a:gd name="T48" fmla="*/ 726 w 1618"/>
                <a:gd name="T49" fmla="*/ 34 h 256"/>
                <a:gd name="T50" fmla="*/ 753 w 1618"/>
                <a:gd name="T51" fmla="*/ 82 h 256"/>
                <a:gd name="T52" fmla="*/ 779 w 1618"/>
                <a:gd name="T53" fmla="*/ 130 h 256"/>
                <a:gd name="T54" fmla="*/ 809 w 1618"/>
                <a:gd name="T55" fmla="*/ 143 h 256"/>
                <a:gd name="T56" fmla="*/ 835 w 1618"/>
                <a:gd name="T57" fmla="*/ 95 h 256"/>
                <a:gd name="T58" fmla="*/ 857 w 1618"/>
                <a:gd name="T59" fmla="*/ 47 h 256"/>
                <a:gd name="T60" fmla="*/ 883 w 1618"/>
                <a:gd name="T61" fmla="*/ 69 h 256"/>
                <a:gd name="T62" fmla="*/ 905 w 1618"/>
                <a:gd name="T63" fmla="*/ 121 h 256"/>
                <a:gd name="T64" fmla="*/ 927 w 1618"/>
                <a:gd name="T65" fmla="*/ 165 h 256"/>
                <a:gd name="T66" fmla="*/ 966 w 1618"/>
                <a:gd name="T67" fmla="*/ 204 h 256"/>
                <a:gd name="T68" fmla="*/ 1001 w 1618"/>
                <a:gd name="T69" fmla="*/ 160 h 256"/>
                <a:gd name="T70" fmla="*/ 1018 w 1618"/>
                <a:gd name="T71" fmla="*/ 100 h 256"/>
                <a:gd name="T72" fmla="*/ 1040 w 1618"/>
                <a:gd name="T73" fmla="*/ 43 h 256"/>
                <a:gd name="T74" fmla="*/ 1066 w 1618"/>
                <a:gd name="T75" fmla="*/ 87 h 256"/>
                <a:gd name="T76" fmla="*/ 1088 w 1618"/>
                <a:gd name="T77" fmla="*/ 134 h 256"/>
                <a:gd name="T78" fmla="*/ 1127 w 1618"/>
                <a:gd name="T79" fmla="*/ 160 h 256"/>
                <a:gd name="T80" fmla="*/ 1157 w 1618"/>
                <a:gd name="T81" fmla="*/ 126 h 256"/>
                <a:gd name="T82" fmla="*/ 1179 w 1618"/>
                <a:gd name="T83" fmla="*/ 78 h 256"/>
                <a:gd name="T84" fmla="*/ 1201 w 1618"/>
                <a:gd name="T85" fmla="*/ 26 h 256"/>
                <a:gd name="T86" fmla="*/ 1222 w 1618"/>
                <a:gd name="T87" fmla="*/ 30 h 256"/>
                <a:gd name="T88" fmla="*/ 1253 w 1618"/>
                <a:gd name="T89" fmla="*/ 73 h 256"/>
                <a:gd name="T90" fmla="*/ 1288 w 1618"/>
                <a:gd name="T91" fmla="*/ 60 h 256"/>
                <a:gd name="T92" fmla="*/ 1327 w 1618"/>
                <a:gd name="T93" fmla="*/ 39 h 256"/>
                <a:gd name="T94" fmla="*/ 1349 w 1618"/>
                <a:gd name="T95" fmla="*/ 82 h 256"/>
                <a:gd name="T96" fmla="*/ 1370 w 1618"/>
                <a:gd name="T97" fmla="*/ 130 h 256"/>
                <a:gd name="T98" fmla="*/ 1401 w 1618"/>
                <a:gd name="T99" fmla="*/ 169 h 256"/>
                <a:gd name="T100" fmla="*/ 1431 w 1618"/>
                <a:gd name="T101" fmla="*/ 134 h 256"/>
                <a:gd name="T102" fmla="*/ 1453 w 1618"/>
                <a:gd name="T103" fmla="*/ 73 h 256"/>
                <a:gd name="T104" fmla="*/ 1470 w 1618"/>
                <a:gd name="T105" fmla="*/ 21 h 256"/>
                <a:gd name="T106" fmla="*/ 1492 w 1618"/>
                <a:gd name="T107" fmla="*/ 78 h 256"/>
                <a:gd name="T108" fmla="*/ 1510 w 1618"/>
                <a:gd name="T109" fmla="*/ 147 h 256"/>
                <a:gd name="T110" fmla="*/ 1531 w 1618"/>
                <a:gd name="T111" fmla="*/ 204 h 256"/>
                <a:gd name="T112" fmla="*/ 1553 w 1618"/>
                <a:gd name="T113" fmla="*/ 243 h 256"/>
                <a:gd name="T114" fmla="*/ 1588 w 1618"/>
                <a:gd name="T115" fmla="*/ 243 h 256"/>
                <a:gd name="T116" fmla="*/ 1605 w 1618"/>
                <a:gd name="T117" fmla="*/ 19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8" h="256">
                  <a:moveTo>
                    <a:pt x="0" y="60"/>
                  </a:moveTo>
                  <a:lnTo>
                    <a:pt x="4" y="65"/>
                  </a:lnTo>
                  <a:lnTo>
                    <a:pt x="8" y="69"/>
                  </a:lnTo>
                  <a:lnTo>
                    <a:pt x="13" y="69"/>
                  </a:lnTo>
                  <a:lnTo>
                    <a:pt x="13" y="73"/>
                  </a:lnTo>
                  <a:lnTo>
                    <a:pt x="17" y="73"/>
                  </a:lnTo>
                  <a:lnTo>
                    <a:pt x="22" y="73"/>
                  </a:lnTo>
                  <a:lnTo>
                    <a:pt x="26" y="73"/>
                  </a:lnTo>
                  <a:lnTo>
                    <a:pt x="30" y="73"/>
                  </a:lnTo>
                  <a:lnTo>
                    <a:pt x="30" y="69"/>
                  </a:lnTo>
                  <a:lnTo>
                    <a:pt x="35" y="69"/>
                  </a:lnTo>
                  <a:lnTo>
                    <a:pt x="39" y="69"/>
                  </a:lnTo>
                  <a:lnTo>
                    <a:pt x="39" y="65"/>
                  </a:lnTo>
                  <a:lnTo>
                    <a:pt x="43" y="65"/>
                  </a:lnTo>
                  <a:lnTo>
                    <a:pt x="43" y="60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5" y="47"/>
                  </a:lnTo>
                  <a:lnTo>
                    <a:pt x="65" y="43"/>
                  </a:lnTo>
                  <a:lnTo>
                    <a:pt x="69" y="43"/>
                  </a:lnTo>
                  <a:lnTo>
                    <a:pt x="74" y="43"/>
                  </a:lnTo>
                  <a:lnTo>
                    <a:pt x="74" y="47"/>
                  </a:lnTo>
                  <a:lnTo>
                    <a:pt x="78" y="47"/>
                  </a:lnTo>
                  <a:lnTo>
                    <a:pt x="82" y="47"/>
                  </a:lnTo>
                  <a:lnTo>
                    <a:pt x="82" y="52"/>
                  </a:lnTo>
                  <a:lnTo>
                    <a:pt x="87" y="52"/>
                  </a:lnTo>
                  <a:lnTo>
                    <a:pt x="87" y="56"/>
                  </a:lnTo>
                  <a:lnTo>
                    <a:pt x="91" y="60"/>
                  </a:lnTo>
                  <a:lnTo>
                    <a:pt x="96" y="65"/>
                  </a:lnTo>
                  <a:lnTo>
                    <a:pt x="96" y="69"/>
                  </a:lnTo>
                  <a:lnTo>
                    <a:pt x="100" y="69"/>
                  </a:lnTo>
                  <a:lnTo>
                    <a:pt x="100" y="73"/>
                  </a:lnTo>
                  <a:lnTo>
                    <a:pt x="104" y="78"/>
                  </a:lnTo>
                  <a:lnTo>
                    <a:pt x="109" y="82"/>
                  </a:lnTo>
                  <a:lnTo>
                    <a:pt x="109" y="87"/>
                  </a:lnTo>
                  <a:lnTo>
                    <a:pt x="113" y="87"/>
                  </a:lnTo>
                  <a:lnTo>
                    <a:pt x="113" y="91"/>
                  </a:lnTo>
                  <a:lnTo>
                    <a:pt x="117" y="95"/>
                  </a:lnTo>
                  <a:lnTo>
                    <a:pt x="117" y="100"/>
                  </a:lnTo>
                  <a:lnTo>
                    <a:pt x="122" y="100"/>
                  </a:lnTo>
                  <a:lnTo>
                    <a:pt x="122" y="104"/>
                  </a:lnTo>
                  <a:lnTo>
                    <a:pt x="126" y="108"/>
                  </a:lnTo>
                  <a:lnTo>
                    <a:pt x="126" y="113"/>
                  </a:lnTo>
                  <a:lnTo>
                    <a:pt x="130" y="117"/>
                  </a:lnTo>
                  <a:lnTo>
                    <a:pt x="130" y="121"/>
                  </a:lnTo>
                  <a:lnTo>
                    <a:pt x="135" y="121"/>
                  </a:lnTo>
                  <a:lnTo>
                    <a:pt x="135" y="126"/>
                  </a:lnTo>
                  <a:lnTo>
                    <a:pt x="139" y="130"/>
                  </a:lnTo>
                  <a:lnTo>
                    <a:pt x="139" y="134"/>
                  </a:lnTo>
                  <a:lnTo>
                    <a:pt x="143" y="139"/>
                  </a:lnTo>
                  <a:lnTo>
                    <a:pt x="143" y="143"/>
                  </a:lnTo>
                  <a:lnTo>
                    <a:pt x="148" y="147"/>
                  </a:lnTo>
                  <a:lnTo>
                    <a:pt x="148" y="152"/>
                  </a:lnTo>
                  <a:lnTo>
                    <a:pt x="152" y="152"/>
                  </a:lnTo>
                  <a:lnTo>
                    <a:pt x="152" y="156"/>
                  </a:lnTo>
                  <a:lnTo>
                    <a:pt x="156" y="160"/>
                  </a:lnTo>
                  <a:lnTo>
                    <a:pt x="156" y="165"/>
                  </a:lnTo>
                  <a:lnTo>
                    <a:pt x="161" y="169"/>
                  </a:lnTo>
                  <a:lnTo>
                    <a:pt x="165" y="174"/>
                  </a:lnTo>
                  <a:lnTo>
                    <a:pt x="165" y="178"/>
                  </a:lnTo>
                  <a:lnTo>
                    <a:pt x="169" y="178"/>
                  </a:lnTo>
                  <a:lnTo>
                    <a:pt x="169" y="182"/>
                  </a:lnTo>
                  <a:lnTo>
                    <a:pt x="174" y="182"/>
                  </a:lnTo>
                  <a:lnTo>
                    <a:pt x="178" y="187"/>
                  </a:lnTo>
                  <a:lnTo>
                    <a:pt x="183" y="187"/>
                  </a:lnTo>
                  <a:lnTo>
                    <a:pt x="187" y="187"/>
                  </a:lnTo>
                  <a:lnTo>
                    <a:pt x="191" y="187"/>
                  </a:lnTo>
                  <a:lnTo>
                    <a:pt x="196" y="187"/>
                  </a:lnTo>
                  <a:lnTo>
                    <a:pt x="196" y="182"/>
                  </a:lnTo>
                  <a:lnTo>
                    <a:pt x="200" y="182"/>
                  </a:lnTo>
                  <a:lnTo>
                    <a:pt x="204" y="178"/>
                  </a:lnTo>
                  <a:lnTo>
                    <a:pt x="204" y="174"/>
                  </a:lnTo>
                  <a:lnTo>
                    <a:pt x="209" y="174"/>
                  </a:lnTo>
                  <a:lnTo>
                    <a:pt x="209" y="169"/>
                  </a:lnTo>
                  <a:lnTo>
                    <a:pt x="209" y="165"/>
                  </a:lnTo>
                  <a:lnTo>
                    <a:pt x="213" y="165"/>
                  </a:lnTo>
                  <a:lnTo>
                    <a:pt x="213" y="160"/>
                  </a:lnTo>
                  <a:lnTo>
                    <a:pt x="217" y="156"/>
                  </a:lnTo>
                  <a:lnTo>
                    <a:pt x="217" y="152"/>
                  </a:lnTo>
                  <a:lnTo>
                    <a:pt x="222" y="152"/>
                  </a:lnTo>
                  <a:lnTo>
                    <a:pt x="222" y="147"/>
                  </a:lnTo>
                  <a:lnTo>
                    <a:pt x="222" y="143"/>
                  </a:lnTo>
                  <a:lnTo>
                    <a:pt x="226" y="143"/>
                  </a:lnTo>
                  <a:lnTo>
                    <a:pt x="226" y="139"/>
                  </a:lnTo>
                  <a:lnTo>
                    <a:pt x="226" y="134"/>
                  </a:lnTo>
                  <a:lnTo>
                    <a:pt x="230" y="130"/>
                  </a:lnTo>
                  <a:lnTo>
                    <a:pt x="235" y="126"/>
                  </a:lnTo>
                  <a:lnTo>
                    <a:pt x="235" y="121"/>
                  </a:lnTo>
                  <a:lnTo>
                    <a:pt x="239" y="121"/>
                  </a:lnTo>
                  <a:lnTo>
                    <a:pt x="239" y="117"/>
                  </a:lnTo>
                  <a:lnTo>
                    <a:pt x="243" y="113"/>
                  </a:lnTo>
                  <a:lnTo>
                    <a:pt x="248" y="113"/>
                  </a:lnTo>
                  <a:lnTo>
                    <a:pt x="252" y="113"/>
                  </a:lnTo>
                  <a:lnTo>
                    <a:pt x="257" y="113"/>
                  </a:lnTo>
                  <a:lnTo>
                    <a:pt x="261" y="117"/>
                  </a:lnTo>
                  <a:lnTo>
                    <a:pt x="265" y="121"/>
                  </a:lnTo>
                  <a:lnTo>
                    <a:pt x="265" y="126"/>
                  </a:lnTo>
                  <a:lnTo>
                    <a:pt x="270" y="126"/>
                  </a:lnTo>
                  <a:lnTo>
                    <a:pt x="270" y="130"/>
                  </a:lnTo>
                  <a:lnTo>
                    <a:pt x="274" y="134"/>
                  </a:lnTo>
                  <a:lnTo>
                    <a:pt x="274" y="139"/>
                  </a:lnTo>
                  <a:lnTo>
                    <a:pt x="278" y="139"/>
                  </a:lnTo>
                  <a:lnTo>
                    <a:pt x="278" y="143"/>
                  </a:lnTo>
                  <a:lnTo>
                    <a:pt x="283" y="147"/>
                  </a:lnTo>
                  <a:lnTo>
                    <a:pt x="283" y="152"/>
                  </a:lnTo>
                  <a:lnTo>
                    <a:pt x="287" y="156"/>
                  </a:lnTo>
                  <a:lnTo>
                    <a:pt x="287" y="160"/>
                  </a:lnTo>
                  <a:lnTo>
                    <a:pt x="291" y="160"/>
                  </a:lnTo>
                  <a:lnTo>
                    <a:pt x="291" y="165"/>
                  </a:lnTo>
                  <a:lnTo>
                    <a:pt x="296" y="169"/>
                  </a:lnTo>
                  <a:lnTo>
                    <a:pt x="296" y="174"/>
                  </a:lnTo>
                  <a:lnTo>
                    <a:pt x="300" y="178"/>
                  </a:lnTo>
                  <a:lnTo>
                    <a:pt x="304" y="182"/>
                  </a:lnTo>
                  <a:lnTo>
                    <a:pt x="304" y="187"/>
                  </a:lnTo>
                  <a:lnTo>
                    <a:pt x="309" y="187"/>
                  </a:lnTo>
                  <a:lnTo>
                    <a:pt x="309" y="191"/>
                  </a:lnTo>
                  <a:lnTo>
                    <a:pt x="313" y="191"/>
                  </a:lnTo>
                  <a:lnTo>
                    <a:pt x="313" y="195"/>
                  </a:lnTo>
                  <a:lnTo>
                    <a:pt x="317" y="195"/>
                  </a:lnTo>
                  <a:lnTo>
                    <a:pt x="317" y="200"/>
                  </a:lnTo>
                  <a:lnTo>
                    <a:pt x="322" y="200"/>
                  </a:lnTo>
                  <a:lnTo>
                    <a:pt x="322" y="204"/>
                  </a:lnTo>
                  <a:lnTo>
                    <a:pt x="326" y="204"/>
                  </a:lnTo>
                  <a:lnTo>
                    <a:pt x="326" y="208"/>
                  </a:lnTo>
                  <a:lnTo>
                    <a:pt x="330" y="208"/>
                  </a:lnTo>
                  <a:lnTo>
                    <a:pt x="335" y="213"/>
                  </a:lnTo>
                  <a:lnTo>
                    <a:pt x="339" y="213"/>
                  </a:lnTo>
                  <a:lnTo>
                    <a:pt x="344" y="217"/>
                  </a:lnTo>
                  <a:lnTo>
                    <a:pt x="348" y="217"/>
                  </a:lnTo>
                  <a:lnTo>
                    <a:pt x="352" y="217"/>
                  </a:lnTo>
                  <a:lnTo>
                    <a:pt x="357" y="217"/>
                  </a:lnTo>
                  <a:lnTo>
                    <a:pt x="357" y="213"/>
                  </a:lnTo>
                  <a:lnTo>
                    <a:pt x="361" y="213"/>
                  </a:lnTo>
                  <a:lnTo>
                    <a:pt x="365" y="213"/>
                  </a:lnTo>
                  <a:lnTo>
                    <a:pt x="365" y="208"/>
                  </a:lnTo>
                  <a:lnTo>
                    <a:pt x="370" y="204"/>
                  </a:lnTo>
                  <a:lnTo>
                    <a:pt x="374" y="204"/>
                  </a:lnTo>
                  <a:lnTo>
                    <a:pt x="374" y="200"/>
                  </a:lnTo>
                  <a:lnTo>
                    <a:pt x="374" y="195"/>
                  </a:lnTo>
                  <a:lnTo>
                    <a:pt x="378" y="195"/>
                  </a:lnTo>
                  <a:lnTo>
                    <a:pt x="378" y="191"/>
                  </a:lnTo>
                  <a:lnTo>
                    <a:pt x="378" y="187"/>
                  </a:lnTo>
                  <a:lnTo>
                    <a:pt x="383" y="187"/>
                  </a:lnTo>
                  <a:lnTo>
                    <a:pt x="383" y="182"/>
                  </a:lnTo>
                  <a:lnTo>
                    <a:pt x="387" y="178"/>
                  </a:lnTo>
                  <a:lnTo>
                    <a:pt x="387" y="174"/>
                  </a:lnTo>
                  <a:lnTo>
                    <a:pt x="387" y="169"/>
                  </a:lnTo>
                  <a:lnTo>
                    <a:pt x="391" y="169"/>
                  </a:lnTo>
                  <a:lnTo>
                    <a:pt x="391" y="165"/>
                  </a:lnTo>
                  <a:lnTo>
                    <a:pt x="391" y="160"/>
                  </a:lnTo>
                  <a:lnTo>
                    <a:pt x="396" y="156"/>
                  </a:lnTo>
                  <a:lnTo>
                    <a:pt x="396" y="152"/>
                  </a:lnTo>
                  <a:lnTo>
                    <a:pt x="400" y="147"/>
                  </a:lnTo>
                  <a:lnTo>
                    <a:pt x="400" y="143"/>
                  </a:lnTo>
                  <a:lnTo>
                    <a:pt x="400" y="139"/>
                  </a:lnTo>
                  <a:lnTo>
                    <a:pt x="404" y="134"/>
                  </a:lnTo>
                  <a:lnTo>
                    <a:pt x="404" y="130"/>
                  </a:lnTo>
                  <a:lnTo>
                    <a:pt x="404" y="126"/>
                  </a:lnTo>
                  <a:lnTo>
                    <a:pt x="409" y="121"/>
                  </a:lnTo>
                  <a:lnTo>
                    <a:pt x="409" y="117"/>
                  </a:lnTo>
                  <a:lnTo>
                    <a:pt x="409" y="113"/>
                  </a:lnTo>
                  <a:lnTo>
                    <a:pt x="413" y="108"/>
                  </a:lnTo>
                  <a:lnTo>
                    <a:pt x="413" y="104"/>
                  </a:lnTo>
                  <a:lnTo>
                    <a:pt x="418" y="100"/>
                  </a:lnTo>
                  <a:lnTo>
                    <a:pt x="418" y="95"/>
                  </a:lnTo>
                  <a:lnTo>
                    <a:pt x="418" y="91"/>
                  </a:lnTo>
                  <a:lnTo>
                    <a:pt x="422" y="87"/>
                  </a:lnTo>
                  <a:lnTo>
                    <a:pt x="422" y="82"/>
                  </a:lnTo>
                  <a:lnTo>
                    <a:pt x="426" y="82"/>
                  </a:lnTo>
                  <a:lnTo>
                    <a:pt x="426" y="78"/>
                  </a:lnTo>
                  <a:lnTo>
                    <a:pt x="431" y="78"/>
                  </a:lnTo>
                  <a:lnTo>
                    <a:pt x="435" y="78"/>
                  </a:lnTo>
                  <a:lnTo>
                    <a:pt x="439" y="78"/>
                  </a:lnTo>
                  <a:lnTo>
                    <a:pt x="439" y="82"/>
                  </a:lnTo>
                  <a:lnTo>
                    <a:pt x="444" y="82"/>
                  </a:lnTo>
                  <a:lnTo>
                    <a:pt x="444" y="87"/>
                  </a:lnTo>
                  <a:lnTo>
                    <a:pt x="448" y="87"/>
                  </a:lnTo>
                  <a:lnTo>
                    <a:pt x="448" y="91"/>
                  </a:lnTo>
                  <a:lnTo>
                    <a:pt x="448" y="95"/>
                  </a:lnTo>
                  <a:lnTo>
                    <a:pt x="452" y="95"/>
                  </a:lnTo>
                  <a:lnTo>
                    <a:pt x="452" y="100"/>
                  </a:lnTo>
                  <a:lnTo>
                    <a:pt x="457" y="104"/>
                  </a:lnTo>
                  <a:lnTo>
                    <a:pt x="457" y="108"/>
                  </a:lnTo>
                  <a:lnTo>
                    <a:pt x="461" y="113"/>
                  </a:lnTo>
                  <a:lnTo>
                    <a:pt x="461" y="117"/>
                  </a:lnTo>
                  <a:lnTo>
                    <a:pt x="465" y="121"/>
                  </a:lnTo>
                  <a:lnTo>
                    <a:pt x="470" y="126"/>
                  </a:lnTo>
                  <a:lnTo>
                    <a:pt x="470" y="130"/>
                  </a:lnTo>
                  <a:lnTo>
                    <a:pt x="474" y="134"/>
                  </a:lnTo>
                  <a:lnTo>
                    <a:pt x="474" y="139"/>
                  </a:lnTo>
                  <a:lnTo>
                    <a:pt x="478" y="139"/>
                  </a:lnTo>
                  <a:lnTo>
                    <a:pt x="478" y="143"/>
                  </a:lnTo>
                  <a:lnTo>
                    <a:pt x="483" y="143"/>
                  </a:lnTo>
                  <a:lnTo>
                    <a:pt x="487" y="147"/>
                  </a:lnTo>
                  <a:lnTo>
                    <a:pt x="491" y="147"/>
                  </a:lnTo>
                  <a:lnTo>
                    <a:pt x="491" y="152"/>
                  </a:lnTo>
                  <a:lnTo>
                    <a:pt x="496" y="152"/>
                  </a:lnTo>
                  <a:lnTo>
                    <a:pt x="500" y="152"/>
                  </a:lnTo>
                  <a:lnTo>
                    <a:pt x="505" y="152"/>
                  </a:lnTo>
                  <a:lnTo>
                    <a:pt x="509" y="152"/>
                  </a:lnTo>
                  <a:lnTo>
                    <a:pt x="513" y="152"/>
                  </a:lnTo>
                  <a:lnTo>
                    <a:pt x="513" y="147"/>
                  </a:lnTo>
                  <a:lnTo>
                    <a:pt x="518" y="147"/>
                  </a:lnTo>
                  <a:lnTo>
                    <a:pt x="522" y="147"/>
                  </a:lnTo>
                  <a:lnTo>
                    <a:pt x="522" y="143"/>
                  </a:lnTo>
                  <a:lnTo>
                    <a:pt x="526" y="143"/>
                  </a:lnTo>
                  <a:lnTo>
                    <a:pt x="526" y="139"/>
                  </a:lnTo>
                  <a:lnTo>
                    <a:pt x="531" y="139"/>
                  </a:lnTo>
                  <a:lnTo>
                    <a:pt x="531" y="134"/>
                  </a:lnTo>
                  <a:lnTo>
                    <a:pt x="535" y="134"/>
                  </a:lnTo>
                  <a:lnTo>
                    <a:pt x="539" y="130"/>
                  </a:lnTo>
                  <a:lnTo>
                    <a:pt x="539" y="126"/>
                  </a:lnTo>
                  <a:lnTo>
                    <a:pt x="544" y="126"/>
                  </a:lnTo>
                  <a:lnTo>
                    <a:pt x="544" y="121"/>
                  </a:lnTo>
                  <a:lnTo>
                    <a:pt x="548" y="117"/>
                  </a:lnTo>
                  <a:lnTo>
                    <a:pt x="548" y="113"/>
                  </a:lnTo>
                  <a:lnTo>
                    <a:pt x="552" y="108"/>
                  </a:lnTo>
                  <a:lnTo>
                    <a:pt x="557" y="104"/>
                  </a:lnTo>
                  <a:lnTo>
                    <a:pt x="557" y="100"/>
                  </a:lnTo>
                  <a:lnTo>
                    <a:pt x="557" y="95"/>
                  </a:lnTo>
                  <a:lnTo>
                    <a:pt x="561" y="95"/>
                  </a:lnTo>
                  <a:lnTo>
                    <a:pt x="561" y="91"/>
                  </a:lnTo>
                  <a:lnTo>
                    <a:pt x="561" y="87"/>
                  </a:lnTo>
                  <a:lnTo>
                    <a:pt x="565" y="82"/>
                  </a:lnTo>
                  <a:lnTo>
                    <a:pt x="570" y="78"/>
                  </a:lnTo>
                  <a:lnTo>
                    <a:pt x="570" y="73"/>
                  </a:lnTo>
                  <a:lnTo>
                    <a:pt x="570" y="69"/>
                  </a:lnTo>
                  <a:lnTo>
                    <a:pt x="574" y="65"/>
                  </a:lnTo>
                  <a:lnTo>
                    <a:pt x="574" y="60"/>
                  </a:lnTo>
                  <a:lnTo>
                    <a:pt x="574" y="56"/>
                  </a:lnTo>
                  <a:lnTo>
                    <a:pt x="578" y="52"/>
                  </a:lnTo>
                  <a:lnTo>
                    <a:pt x="578" y="47"/>
                  </a:lnTo>
                  <a:lnTo>
                    <a:pt x="583" y="43"/>
                  </a:lnTo>
                  <a:lnTo>
                    <a:pt x="583" y="39"/>
                  </a:lnTo>
                  <a:lnTo>
                    <a:pt x="583" y="34"/>
                  </a:lnTo>
                  <a:lnTo>
                    <a:pt x="587" y="34"/>
                  </a:lnTo>
                  <a:lnTo>
                    <a:pt x="587" y="30"/>
                  </a:lnTo>
                  <a:lnTo>
                    <a:pt x="587" y="26"/>
                  </a:lnTo>
                  <a:lnTo>
                    <a:pt x="592" y="21"/>
                  </a:lnTo>
                  <a:lnTo>
                    <a:pt x="592" y="17"/>
                  </a:lnTo>
                  <a:lnTo>
                    <a:pt x="596" y="13"/>
                  </a:lnTo>
                  <a:lnTo>
                    <a:pt x="596" y="8"/>
                  </a:lnTo>
                  <a:lnTo>
                    <a:pt x="600" y="4"/>
                  </a:lnTo>
                  <a:lnTo>
                    <a:pt x="600" y="0"/>
                  </a:lnTo>
                  <a:lnTo>
                    <a:pt x="605" y="0"/>
                  </a:lnTo>
                  <a:lnTo>
                    <a:pt x="609" y="4"/>
                  </a:lnTo>
                  <a:lnTo>
                    <a:pt x="609" y="8"/>
                  </a:lnTo>
                  <a:lnTo>
                    <a:pt x="613" y="8"/>
                  </a:lnTo>
                  <a:lnTo>
                    <a:pt x="613" y="13"/>
                  </a:lnTo>
                  <a:lnTo>
                    <a:pt x="613" y="17"/>
                  </a:lnTo>
                  <a:lnTo>
                    <a:pt x="618" y="17"/>
                  </a:lnTo>
                  <a:lnTo>
                    <a:pt x="618" y="21"/>
                  </a:lnTo>
                  <a:lnTo>
                    <a:pt x="618" y="26"/>
                  </a:lnTo>
                  <a:lnTo>
                    <a:pt x="622" y="26"/>
                  </a:lnTo>
                  <a:lnTo>
                    <a:pt x="622" y="30"/>
                  </a:lnTo>
                  <a:lnTo>
                    <a:pt x="626" y="34"/>
                  </a:lnTo>
                  <a:lnTo>
                    <a:pt x="626" y="39"/>
                  </a:lnTo>
                  <a:lnTo>
                    <a:pt x="631" y="39"/>
                  </a:lnTo>
                  <a:lnTo>
                    <a:pt x="631" y="43"/>
                  </a:lnTo>
                  <a:lnTo>
                    <a:pt x="635" y="47"/>
                  </a:lnTo>
                  <a:lnTo>
                    <a:pt x="639" y="47"/>
                  </a:lnTo>
                  <a:lnTo>
                    <a:pt x="639" y="52"/>
                  </a:lnTo>
                  <a:lnTo>
                    <a:pt x="644" y="52"/>
                  </a:lnTo>
                  <a:lnTo>
                    <a:pt x="644" y="56"/>
                  </a:lnTo>
                  <a:lnTo>
                    <a:pt x="648" y="56"/>
                  </a:lnTo>
                  <a:lnTo>
                    <a:pt x="652" y="56"/>
                  </a:lnTo>
                  <a:lnTo>
                    <a:pt x="657" y="56"/>
                  </a:lnTo>
                  <a:lnTo>
                    <a:pt x="661" y="56"/>
                  </a:lnTo>
                  <a:lnTo>
                    <a:pt x="661" y="52"/>
                  </a:lnTo>
                  <a:lnTo>
                    <a:pt x="666" y="52"/>
                  </a:lnTo>
                  <a:lnTo>
                    <a:pt x="670" y="52"/>
                  </a:lnTo>
                  <a:lnTo>
                    <a:pt x="670" y="47"/>
                  </a:lnTo>
                  <a:lnTo>
                    <a:pt x="674" y="47"/>
                  </a:lnTo>
                  <a:lnTo>
                    <a:pt x="674" y="43"/>
                  </a:lnTo>
                  <a:lnTo>
                    <a:pt x="679" y="39"/>
                  </a:lnTo>
                  <a:lnTo>
                    <a:pt x="683" y="39"/>
                  </a:lnTo>
                  <a:lnTo>
                    <a:pt x="683" y="34"/>
                  </a:lnTo>
                  <a:lnTo>
                    <a:pt x="687" y="30"/>
                  </a:lnTo>
                  <a:lnTo>
                    <a:pt x="687" y="26"/>
                  </a:lnTo>
                  <a:lnTo>
                    <a:pt x="692" y="26"/>
                  </a:lnTo>
                  <a:lnTo>
                    <a:pt x="692" y="21"/>
                  </a:lnTo>
                  <a:lnTo>
                    <a:pt x="696" y="21"/>
                  </a:lnTo>
                  <a:lnTo>
                    <a:pt x="696" y="17"/>
                  </a:lnTo>
                  <a:lnTo>
                    <a:pt x="700" y="17"/>
                  </a:lnTo>
                  <a:lnTo>
                    <a:pt x="700" y="13"/>
                  </a:lnTo>
                  <a:lnTo>
                    <a:pt x="705" y="13"/>
                  </a:lnTo>
                  <a:lnTo>
                    <a:pt x="709" y="13"/>
                  </a:lnTo>
                  <a:lnTo>
                    <a:pt x="713" y="13"/>
                  </a:lnTo>
                  <a:lnTo>
                    <a:pt x="713" y="17"/>
                  </a:lnTo>
                  <a:lnTo>
                    <a:pt x="718" y="17"/>
                  </a:lnTo>
                  <a:lnTo>
                    <a:pt x="718" y="21"/>
                  </a:lnTo>
                  <a:lnTo>
                    <a:pt x="722" y="21"/>
                  </a:lnTo>
                  <a:lnTo>
                    <a:pt x="722" y="26"/>
                  </a:lnTo>
                  <a:lnTo>
                    <a:pt x="726" y="30"/>
                  </a:lnTo>
                  <a:lnTo>
                    <a:pt x="726" y="34"/>
                  </a:lnTo>
                  <a:lnTo>
                    <a:pt x="731" y="39"/>
                  </a:lnTo>
                  <a:lnTo>
                    <a:pt x="731" y="43"/>
                  </a:lnTo>
                  <a:lnTo>
                    <a:pt x="735" y="43"/>
                  </a:lnTo>
                  <a:lnTo>
                    <a:pt x="735" y="47"/>
                  </a:lnTo>
                  <a:lnTo>
                    <a:pt x="735" y="52"/>
                  </a:lnTo>
                  <a:lnTo>
                    <a:pt x="739" y="56"/>
                  </a:lnTo>
                  <a:lnTo>
                    <a:pt x="739" y="60"/>
                  </a:lnTo>
                  <a:lnTo>
                    <a:pt x="744" y="65"/>
                  </a:lnTo>
                  <a:lnTo>
                    <a:pt x="744" y="69"/>
                  </a:lnTo>
                  <a:lnTo>
                    <a:pt x="748" y="73"/>
                  </a:lnTo>
                  <a:lnTo>
                    <a:pt x="748" y="78"/>
                  </a:lnTo>
                  <a:lnTo>
                    <a:pt x="753" y="82"/>
                  </a:lnTo>
                  <a:lnTo>
                    <a:pt x="753" y="87"/>
                  </a:lnTo>
                  <a:lnTo>
                    <a:pt x="757" y="91"/>
                  </a:lnTo>
                  <a:lnTo>
                    <a:pt x="757" y="95"/>
                  </a:lnTo>
                  <a:lnTo>
                    <a:pt x="757" y="100"/>
                  </a:lnTo>
                  <a:lnTo>
                    <a:pt x="761" y="100"/>
                  </a:lnTo>
                  <a:lnTo>
                    <a:pt x="761" y="104"/>
                  </a:lnTo>
                  <a:lnTo>
                    <a:pt x="766" y="108"/>
                  </a:lnTo>
                  <a:lnTo>
                    <a:pt x="766" y="113"/>
                  </a:lnTo>
                  <a:lnTo>
                    <a:pt x="770" y="117"/>
                  </a:lnTo>
                  <a:lnTo>
                    <a:pt x="770" y="121"/>
                  </a:lnTo>
                  <a:lnTo>
                    <a:pt x="774" y="126"/>
                  </a:lnTo>
                  <a:lnTo>
                    <a:pt x="779" y="130"/>
                  </a:lnTo>
                  <a:lnTo>
                    <a:pt x="779" y="134"/>
                  </a:lnTo>
                  <a:lnTo>
                    <a:pt x="783" y="134"/>
                  </a:lnTo>
                  <a:lnTo>
                    <a:pt x="783" y="139"/>
                  </a:lnTo>
                  <a:lnTo>
                    <a:pt x="787" y="139"/>
                  </a:lnTo>
                  <a:lnTo>
                    <a:pt x="787" y="143"/>
                  </a:lnTo>
                  <a:lnTo>
                    <a:pt x="792" y="143"/>
                  </a:lnTo>
                  <a:lnTo>
                    <a:pt x="796" y="143"/>
                  </a:lnTo>
                  <a:lnTo>
                    <a:pt x="796" y="147"/>
                  </a:lnTo>
                  <a:lnTo>
                    <a:pt x="800" y="147"/>
                  </a:lnTo>
                  <a:lnTo>
                    <a:pt x="800" y="143"/>
                  </a:lnTo>
                  <a:lnTo>
                    <a:pt x="805" y="143"/>
                  </a:lnTo>
                  <a:lnTo>
                    <a:pt x="809" y="143"/>
                  </a:lnTo>
                  <a:lnTo>
                    <a:pt x="809" y="139"/>
                  </a:lnTo>
                  <a:lnTo>
                    <a:pt x="813" y="139"/>
                  </a:lnTo>
                  <a:lnTo>
                    <a:pt x="813" y="134"/>
                  </a:lnTo>
                  <a:lnTo>
                    <a:pt x="818" y="130"/>
                  </a:lnTo>
                  <a:lnTo>
                    <a:pt x="822" y="126"/>
                  </a:lnTo>
                  <a:lnTo>
                    <a:pt x="822" y="121"/>
                  </a:lnTo>
                  <a:lnTo>
                    <a:pt x="827" y="117"/>
                  </a:lnTo>
                  <a:lnTo>
                    <a:pt x="827" y="113"/>
                  </a:lnTo>
                  <a:lnTo>
                    <a:pt x="831" y="108"/>
                  </a:lnTo>
                  <a:lnTo>
                    <a:pt x="831" y="104"/>
                  </a:lnTo>
                  <a:lnTo>
                    <a:pt x="835" y="100"/>
                  </a:lnTo>
                  <a:lnTo>
                    <a:pt x="835" y="95"/>
                  </a:lnTo>
                  <a:lnTo>
                    <a:pt x="835" y="91"/>
                  </a:lnTo>
                  <a:lnTo>
                    <a:pt x="840" y="87"/>
                  </a:lnTo>
                  <a:lnTo>
                    <a:pt x="840" y="82"/>
                  </a:lnTo>
                  <a:lnTo>
                    <a:pt x="844" y="78"/>
                  </a:lnTo>
                  <a:lnTo>
                    <a:pt x="844" y="73"/>
                  </a:lnTo>
                  <a:lnTo>
                    <a:pt x="848" y="69"/>
                  </a:lnTo>
                  <a:lnTo>
                    <a:pt x="848" y="65"/>
                  </a:lnTo>
                  <a:lnTo>
                    <a:pt x="848" y="60"/>
                  </a:lnTo>
                  <a:lnTo>
                    <a:pt x="853" y="56"/>
                  </a:lnTo>
                  <a:lnTo>
                    <a:pt x="853" y="52"/>
                  </a:lnTo>
                  <a:lnTo>
                    <a:pt x="853" y="47"/>
                  </a:lnTo>
                  <a:lnTo>
                    <a:pt x="857" y="47"/>
                  </a:lnTo>
                  <a:lnTo>
                    <a:pt x="857" y="43"/>
                  </a:lnTo>
                  <a:lnTo>
                    <a:pt x="861" y="43"/>
                  </a:lnTo>
                  <a:lnTo>
                    <a:pt x="861" y="39"/>
                  </a:lnTo>
                  <a:lnTo>
                    <a:pt x="866" y="39"/>
                  </a:lnTo>
                  <a:lnTo>
                    <a:pt x="870" y="39"/>
                  </a:lnTo>
                  <a:lnTo>
                    <a:pt x="874" y="43"/>
                  </a:lnTo>
                  <a:lnTo>
                    <a:pt x="874" y="47"/>
                  </a:lnTo>
                  <a:lnTo>
                    <a:pt x="879" y="52"/>
                  </a:lnTo>
                  <a:lnTo>
                    <a:pt x="879" y="56"/>
                  </a:lnTo>
                  <a:lnTo>
                    <a:pt x="883" y="60"/>
                  </a:lnTo>
                  <a:lnTo>
                    <a:pt x="883" y="65"/>
                  </a:lnTo>
                  <a:lnTo>
                    <a:pt x="883" y="69"/>
                  </a:lnTo>
                  <a:lnTo>
                    <a:pt x="887" y="73"/>
                  </a:lnTo>
                  <a:lnTo>
                    <a:pt x="887" y="78"/>
                  </a:lnTo>
                  <a:lnTo>
                    <a:pt x="892" y="82"/>
                  </a:lnTo>
                  <a:lnTo>
                    <a:pt x="892" y="87"/>
                  </a:lnTo>
                  <a:lnTo>
                    <a:pt x="892" y="91"/>
                  </a:lnTo>
                  <a:lnTo>
                    <a:pt x="896" y="95"/>
                  </a:lnTo>
                  <a:lnTo>
                    <a:pt x="896" y="100"/>
                  </a:lnTo>
                  <a:lnTo>
                    <a:pt x="896" y="104"/>
                  </a:lnTo>
                  <a:lnTo>
                    <a:pt x="900" y="108"/>
                  </a:lnTo>
                  <a:lnTo>
                    <a:pt x="900" y="113"/>
                  </a:lnTo>
                  <a:lnTo>
                    <a:pt x="905" y="117"/>
                  </a:lnTo>
                  <a:lnTo>
                    <a:pt x="905" y="121"/>
                  </a:lnTo>
                  <a:lnTo>
                    <a:pt x="905" y="126"/>
                  </a:lnTo>
                  <a:lnTo>
                    <a:pt x="909" y="126"/>
                  </a:lnTo>
                  <a:lnTo>
                    <a:pt x="909" y="130"/>
                  </a:lnTo>
                  <a:lnTo>
                    <a:pt x="909" y="134"/>
                  </a:lnTo>
                  <a:lnTo>
                    <a:pt x="914" y="139"/>
                  </a:lnTo>
                  <a:lnTo>
                    <a:pt x="914" y="143"/>
                  </a:lnTo>
                  <a:lnTo>
                    <a:pt x="918" y="143"/>
                  </a:lnTo>
                  <a:lnTo>
                    <a:pt x="918" y="147"/>
                  </a:lnTo>
                  <a:lnTo>
                    <a:pt x="918" y="152"/>
                  </a:lnTo>
                  <a:lnTo>
                    <a:pt x="922" y="156"/>
                  </a:lnTo>
                  <a:lnTo>
                    <a:pt x="922" y="160"/>
                  </a:lnTo>
                  <a:lnTo>
                    <a:pt x="927" y="165"/>
                  </a:lnTo>
                  <a:lnTo>
                    <a:pt x="931" y="169"/>
                  </a:lnTo>
                  <a:lnTo>
                    <a:pt x="931" y="174"/>
                  </a:lnTo>
                  <a:lnTo>
                    <a:pt x="935" y="178"/>
                  </a:lnTo>
                  <a:lnTo>
                    <a:pt x="935" y="182"/>
                  </a:lnTo>
                  <a:lnTo>
                    <a:pt x="940" y="187"/>
                  </a:lnTo>
                  <a:lnTo>
                    <a:pt x="944" y="191"/>
                  </a:lnTo>
                  <a:lnTo>
                    <a:pt x="948" y="195"/>
                  </a:lnTo>
                  <a:lnTo>
                    <a:pt x="953" y="200"/>
                  </a:lnTo>
                  <a:lnTo>
                    <a:pt x="957" y="200"/>
                  </a:lnTo>
                  <a:lnTo>
                    <a:pt x="957" y="204"/>
                  </a:lnTo>
                  <a:lnTo>
                    <a:pt x="961" y="204"/>
                  </a:lnTo>
                  <a:lnTo>
                    <a:pt x="966" y="204"/>
                  </a:lnTo>
                  <a:lnTo>
                    <a:pt x="970" y="204"/>
                  </a:lnTo>
                  <a:lnTo>
                    <a:pt x="974" y="200"/>
                  </a:lnTo>
                  <a:lnTo>
                    <a:pt x="979" y="195"/>
                  </a:lnTo>
                  <a:lnTo>
                    <a:pt x="983" y="191"/>
                  </a:lnTo>
                  <a:lnTo>
                    <a:pt x="988" y="187"/>
                  </a:lnTo>
                  <a:lnTo>
                    <a:pt x="988" y="182"/>
                  </a:lnTo>
                  <a:lnTo>
                    <a:pt x="992" y="178"/>
                  </a:lnTo>
                  <a:lnTo>
                    <a:pt x="992" y="174"/>
                  </a:lnTo>
                  <a:lnTo>
                    <a:pt x="992" y="169"/>
                  </a:lnTo>
                  <a:lnTo>
                    <a:pt x="996" y="169"/>
                  </a:lnTo>
                  <a:lnTo>
                    <a:pt x="996" y="165"/>
                  </a:lnTo>
                  <a:lnTo>
                    <a:pt x="1001" y="160"/>
                  </a:lnTo>
                  <a:lnTo>
                    <a:pt x="1001" y="156"/>
                  </a:lnTo>
                  <a:lnTo>
                    <a:pt x="1001" y="152"/>
                  </a:lnTo>
                  <a:lnTo>
                    <a:pt x="1005" y="147"/>
                  </a:lnTo>
                  <a:lnTo>
                    <a:pt x="1005" y="143"/>
                  </a:lnTo>
                  <a:lnTo>
                    <a:pt x="1005" y="139"/>
                  </a:lnTo>
                  <a:lnTo>
                    <a:pt x="1009" y="130"/>
                  </a:lnTo>
                  <a:lnTo>
                    <a:pt x="1009" y="126"/>
                  </a:lnTo>
                  <a:lnTo>
                    <a:pt x="1014" y="121"/>
                  </a:lnTo>
                  <a:lnTo>
                    <a:pt x="1014" y="117"/>
                  </a:lnTo>
                  <a:lnTo>
                    <a:pt x="1014" y="113"/>
                  </a:lnTo>
                  <a:lnTo>
                    <a:pt x="1018" y="104"/>
                  </a:lnTo>
                  <a:lnTo>
                    <a:pt x="1018" y="100"/>
                  </a:lnTo>
                  <a:lnTo>
                    <a:pt x="1018" y="95"/>
                  </a:lnTo>
                  <a:lnTo>
                    <a:pt x="1022" y="91"/>
                  </a:lnTo>
                  <a:lnTo>
                    <a:pt x="1022" y="82"/>
                  </a:lnTo>
                  <a:lnTo>
                    <a:pt x="1022" y="78"/>
                  </a:lnTo>
                  <a:lnTo>
                    <a:pt x="1027" y="73"/>
                  </a:lnTo>
                  <a:lnTo>
                    <a:pt x="1027" y="69"/>
                  </a:lnTo>
                  <a:lnTo>
                    <a:pt x="1031" y="65"/>
                  </a:lnTo>
                  <a:lnTo>
                    <a:pt x="1031" y="60"/>
                  </a:lnTo>
                  <a:lnTo>
                    <a:pt x="1031" y="56"/>
                  </a:lnTo>
                  <a:lnTo>
                    <a:pt x="1035" y="52"/>
                  </a:lnTo>
                  <a:lnTo>
                    <a:pt x="1035" y="47"/>
                  </a:lnTo>
                  <a:lnTo>
                    <a:pt x="1040" y="43"/>
                  </a:lnTo>
                  <a:lnTo>
                    <a:pt x="1044" y="43"/>
                  </a:lnTo>
                  <a:lnTo>
                    <a:pt x="1048" y="47"/>
                  </a:lnTo>
                  <a:lnTo>
                    <a:pt x="1048" y="52"/>
                  </a:lnTo>
                  <a:lnTo>
                    <a:pt x="1053" y="52"/>
                  </a:lnTo>
                  <a:lnTo>
                    <a:pt x="1053" y="56"/>
                  </a:lnTo>
                  <a:lnTo>
                    <a:pt x="1057" y="60"/>
                  </a:lnTo>
                  <a:lnTo>
                    <a:pt x="1057" y="65"/>
                  </a:lnTo>
                  <a:lnTo>
                    <a:pt x="1057" y="69"/>
                  </a:lnTo>
                  <a:lnTo>
                    <a:pt x="1061" y="73"/>
                  </a:lnTo>
                  <a:lnTo>
                    <a:pt x="1061" y="78"/>
                  </a:lnTo>
                  <a:lnTo>
                    <a:pt x="1061" y="82"/>
                  </a:lnTo>
                  <a:lnTo>
                    <a:pt x="1066" y="87"/>
                  </a:lnTo>
                  <a:lnTo>
                    <a:pt x="1066" y="91"/>
                  </a:lnTo>
                  <a:lnTo>
                    <a:pt x="1070" y="95"/>
                  </a:lnTo>
                  <a:lnTo>
                    <a:pt x="1070" y="100"/>
                  </a:lnTo>
                  <a:lnTo>
                    <a:pt x="1070" y="104"/>
                  </a:lnTo>
                  <a:lnTo>
                    <a:pt x="1075" y="108"/>
                  </a:lnTo>
                  <a:lnTo>
                    <a:pt x="1075" y="113"/>
                  </a:lnTo>
                  <a:lnTo>
                    <a:pt x="1075" y="117"/>
                  </a:lnTo>
                  <a:lnTo>
                    <a:pt x="1079" y="121"/>
                  </a:lnTo>
                  <a:lnTo>
                    <a:pt x="1079" y="126"/>
                  </a:lnTo>
                  <a:lnTo>
                    <a:pt x="1083" y="130"/>
                  </a:lnTo>
                  <a:lnTo>
                    <a:pt x="1083" y="134"/>
                  </a:lnTo>
                  <a:lnTo>
                    <a:pt x="1088" y="134"/>
                  </a:lnTo>
                  <a:lnTo>
                    <a:pt x="1088" y="139"/>
                  </a:lnTo>
                  <a:lnTo>
                    <a:pt x="1088" y="143"/>
                  </a:lnTo>
                  <a:lnTo>
                    <a:pt x="1092" y="143"/>
                  </a:lnTo>
                  <a:lnTo>
                    <a:pt x="1092" y="147"/>
                  </a:lnTo>
                  <a:lnTo>
                    <a:pt x="1096" y="152"/>
                  </a:lnTo>
                  <a:lnTo>
                    <a:pt x="1101" y="156"/>
                  </a:lnTo>
                  <a:lnTo>
                    <a:pt x="1105" y="160"/>
                  </a:lnTo>
                  <a:lnTo>
                    <a:pt x="1109" y="160"/>
                  </a:lnTo>
                  <a:lnTo>
                    <a:pt x="1114" y="165"/>
                  </a:lnTo>
                  <a:lnTo>
                    <a:pt x="1118" y="165"/>
                  </a:lnTo>
                  <a:lnTo>
                    <a:pt x="1122" y="165"/>
                  </a:lnTo>
                  <a:lnTo>
                    <a:pt x="1127" y="160"/>
                  </a:lnTo>
                  <a:lnTo>
                    <a:pt x="1131" y="160"/>
                  </a:lnTo>
                  <a:lnTo>
                    <a:pt x="1135" y="156"/>
                  </a:lnTo>
                  <a:lnTo>
                    <a:pt x="1140" y="156"/>
                  </a:lnTo>
                  <a:lnTo>
                    <a:pt x="1140" y="152"/>
                  </a:lnTo>
                  <a:lnTo>
                    <a:pt x="1144" y="152"/>
                  </a:lnTo>
                  <a:lnTo>
                    <a:pt x="1144" y="147"/>
                  </a:lnTo>
                  <a:lnTo>
                    <a:pt x="1148" y="143"/>
                  </a:lnTo>
                  <a:lnTo>
                    <a:pt x="1148" y="139"/>
                  </a:lnTo>
                  <a:lnTo>
                    <a:pt x="1153" y="139"/>
                  </a:lnTo>
                  <a:lnTo>
                    <a:pt x="1153" y="134"/>
                  </a:lnTo>
                  <a:lnTo>
                    <a:pt x="1157" y="130"/>
                  </a:lnTo>
                  <a:lnTo>
                    <a:pt x="1157" y="126"/>
                  </a:lnTo>
                  <a:lnTo>
                    <a:pt x="1162" y="121"/>
                  </a:lnTo>
                  <a:lnTo>
                    <a:pt x="1162" y="117"/>
                  </a:lnTo>
                  <a:lnTo>
                    <a:pt x="1166" y="113"/>
                  </a:lnTo>
                  <a:lnTo>
                    <a:pt x="1166" y="108"/>
                  </a:lnTo>
                  <a:lnTo>
                    <a:pt x="1170" y="108"/>
                  </a:lnTo>
                  <a:lnTo>
                    <a:pt x="1170" y="104"/>
                  </a:lnTo>
                  <a:lnTo>
                    <a:pt x="1170" y="100"/>
                  </a:lnTo>
                  <a:lnTo>
                    <a:pt x="1175" y="95"/>
                  </a:lnTo>
                  <a:lnTo>
                    <a:pt x="1175" y="91"/>
                  </a:lnTo>
                  <a:lnTo>
                    <a:pt x="1175" y="87"/>
                  </a:lnTo>
                  <a:lnTo>
                    <a:pt x="1179" y="82"/>
                  </a:lnTo>
                  <a:lnTo>
                    <a:pt x="1179" y="78"/>
                  </a:lnTo>
                  <a:lnTo>
                    <a:pt x="1183" y="73"/>
                  </a:lnTo>
                  <a:lnTo>
                    <a:pt x="1183" y="69"/>
                  </a:lnTo>
                  <a:lnTo>
                    <a:pt x="1183" y="65"/>
                  </a:lnTo>
                  <a:lnTo>
                    <a:pt x="1188" y="60"/>
                  </a:lnTo>
                  <a:lnTo>
                    <a:pt x="1188" y="56"/>
                  </a:lnTo>
                  <a:lnTo>
                    <a:pt x="1188" y="52"/>
                  </a:lnTo>
                  <a:lnTo>
                    <a:pt x="1192" y="47"/>
                  </a:lnTo>
                  <a:lnTo>
                    <a:pt x="1192" y="43"/>
                  </a:lnTo>
                  <a:lnTo>
                    <a:pt x="1196" y="39"/>
                  </a:lnTo>
                  <a:lnTo>
                    <a:pt x="1196" y="34"/>
                  </a:lnTo>
                  <a:lnTo>
                    <a:pt x="1201" y="30"/>
                  </a:lnTo>
                  <a:lnTo>
                    <a:pt x="1201" y="26"/>
                  </a:lnTo>
                  <a:lnTo>
                    <a:pt x="1201" y="21"/>
                  </a:lnTo>
                  <a:lnTo>
                    <a:pt x="1205" y="21"/>
                  </a:lnTo>
                  <a:lnTo>
                    <a:pt x="1205" y="17"/>
                  </a:lnTo>
                  <a:lnTo>
                    <a:pt x="1209" y="17"/>
                  </a:lnTo>
                  <a:lnTo>
                    <a:pt x="1209" y="13"/>
                  </a:lnTo>
                  <a:lnTo>
                    <a:pt x="1214" y="13"/>
                  </a:lnTo>
                  <a:lnTo>
                    <a:pt x="1214" y="17"/>
                  </a:lnTo>
                  <a:lnTo>
                    <a:pt x="1218" y="17"/>
                  </a:lnTo>
                  <a:lnTo>
                    <a:pt x="1218" y="21"/>
                  </a:lnTo>
                  <a:lnTo>
                    <a:pt x="1218" y="26"/>
                  </a:lnTo>
                  <a:lnTo>
                    <a:pt x="1222" y="26"/>
                  </a:lnTo>
                  <a:lnTo>
                    <a:pt x="1222" y="30"/>
                  </a:lnTo>
                  <a:lnTo>
                    <a:pt x="1227" y="34"/>
                  </a:lnTo>
                  <a:lnTo>
                    <a:pt x="1227" y="39"/>
                  </a:lnTo>
                  <a:lnTo>
                    <a:pt x="1231" y="43"/>
                  </a:lnTo>
                  <a:lnTo>
                    <a:pt x="1231" y="47"/>
                  </a:lnTo>
                  <a:lnTo>
                    <a:pt x="1236" y="52"/>
                  </a:lnTo>
                  <a:lnTo>
                    <a:pt x="1236" y="56"/>
                  </a:lnTo>
                  <a:lnTo>
                    <a:pt x="1240" y="56"/>
                  </a:lnTo>
                  <a:lnTo>
                    <a:pt x="1240" y="60"/>
                  </a:lnTo>
                  <a:lnTo>
                    <a:pt x="1244" y="65"/>
                  </a:lnTo>
                  <a:lnTo>
                    <a:pt x="1244" y="69"/>
                  </a:lnTo>
                  <a:lnTo>
                    <a:pt x="1249" y="69"/>
                  </a:lnTo>
                  <a:lnTo>
                    <a:pt x="1253" y="73"/>
                  </a:lnTo>
                  <a:lnTo>
                    <a:pt x="1257" y="78"/>
                  </a:lnTo>
                  <a:lnTo>
                    <a:pt x="1262" y="78"/>
                  </a:lnTo>
                  <a:lnTo>
                    <a:pt x="1266" y="78"/>
                  </a:lnTo>
                  <a:lnTo>
                    <a:pt x="1270" y="78"/>
                  </a:lnTo>
                  <a:lnTo>
                    <a:pt x="1270" y="73"/>
                  </a:lnTo>
                  <a:lnTo>
                    <a:pt x="1275" y="73"/>
                  </a:lnTo>
                  <a:lnTo>
                    <a:pt x="1279" y="73"/>
                  </a:lnTo>
                  <a:lnTo>
                    <a:pt x="1279" y="69"/>
                  </a:lnTo>
                  <a:lnTo>
                    <a:pt x="1283" y="69"/>
                  </a:lnTo>
                  <a:lnTo>
                    <a:pt x="1283" y="65"/>
                  </a:lnTo>
                  <a:lnTo>
                    <a:pt x="1288" y="65"/>
                  </a:lnTo>
                  <a:lnTo>
                    <a:pt x="1288" y="60"/>
                  </a:lnTo>
                  <a:lnTo>
                    <a:pt x="1292" y="56"/>
                  </a:lnTo>
                  <a:lnTo>
                    <a:pt x="1296" y="52"/>
                  </a:lnTo>
                  <a:lnTo>
                    <a:pt x="1301" y="47"/>
                  </a:lnTo>
                  <a:lnTo>
                    <a:pt x="1301" y="43"/>
                  </a:lnTo>
                  <a:lnTo>
                    <a:pt x="1305" y="43"/>
                  </a:lnTo>
                  <a:lnTo>
                    <a:pt x="1305" y="39"/>
                  </a:lnTo>
                  <a:lnTo>
                    <a:pt x="1309" y="39"/>
                  </a:lnTo>
                  <a:lnTo>
                    <a:pt x="1314" y="34"/>
                  </a:lnTo>
                  <a:lnTo>
                    <a:pt x="1318" y="34"/>
                  </a:lnTo>
                  <a:lnTo>
                    <a:pt x="1323" y="34"/>
                  </a:lnTo>
                  <a:lnTo>
                    <a:pt x="1323" y="39"/>
                  </a:lnTo>
                  <a:lnTo>
                    <a:pt x="1327" y="39"/>
                  </a:lnTo>
                  <a:lnTo>
                    <a:pt x="1327" y="43"/>
                  </a:lnTo>
                  <a:lnTo>
                    <a:pt x="1331" y="43"/>
                  </a:lnTo>
                  <a:lnTo>
                    <a:pt x="1331" y="47"/>
                  </a:lnTo>
                  <a:lnTo>
                    <a:pt x="1336" y="52"/>
                  </a:lnTo>
                  <a:lnTo>
                    <a:pt x="1336" y="56"/>
                  </a:lnTo>
                  <a:lnTo>
                    <a:pt x="1340" y="56"/>
                  </a:lnTo>
                  <a:lnTo>
                    <a:pt x="1340" y="60"/>
                  </a:lnTo>
                  <a:lnTo>
                    <a:pt x="1340" y="65"/>
                  </a:lnTo>
                  <a:lnTo>
                    <a:pt x="1344" y="69"/>
                  </a:lnTo>
                  <a:lnTo>
                    <a:pt x="1349" y="73"/>
                  </a:lnTo>
                  <a:lnTo>
                    <a:pt x="1349" y="78"/>
                  </a:lnTo>
                  <a:lnTo>
                    <a:pt x="1349" y="82"/>
                  </a:lnTo>
                  <a:lnTo>
                    <a:pt x="1353" y="87"/>
                  </a:lnTo>
                  <a:lnTo>
                    <a:pt x="1353" y="91"/>
                  </a:lnTo>
                  <a:lnTo>
                    <a:pt x="1357" y="95"/>
                  </a:lnTo>
                  <a:lnTo>
                    <a:pt x="1357" y="100"/>
                  </a:lnTo>
                  <a:lnTo>
                    <a:pt x="1357" y="104"/>
                  </a:lnTo>
                  <a:lnTo>
                    <a:pt x="1362" y="108"/>
                  </a:lnTo>
                  <a:lnTo>
                    <a:pt x="1362" y="113"/>
                  </a:lnTo>
                  <a:lnTo>
                    <a:pt x="1366" y="113"/>
                  </a:lnTo>
                  <a:lnTo>
                    <a:pt x="1366" y="117"/>
                  </a:lnTo>
                  <a:lnTo>
                    <a:pt x="1366" y="121"/>
                  </a:lnTo>
                  <a:lnTo>
                    <a:pt x="1370" y="126"/>
                  </a:lnTo>
                  <a:lnTo>
                    <a:pt x="1370" y="130"/>
                  </a:lnTo>
                  <a:lnTo>
                    <a:pt x="1375" y="134"/>
                  </a:lnTo>
                  <a:lnTo>
                    <a:pt x="1375" y="139"/>
                  </a:lnTo>
                  <a:lnTo>
                    <a:pt x="1379" y="139"/>
                  </a:lnTo>
                  <a:lnTo>
                    <a:pt x="1379" y="143"/>
                  </a:lnTo>
                  <a:lnTo>
                    <a:pt x="1379" y="147"/>
                  </a:lnTo>
                  <a:lnTo>
                    <a:pt x="1383" y="147"/>
                  </a:lnTo>
                  <a:lnTo>
                    <a:pt x="1383" y="152"/>
                  </a:lnTo>
                  <a:lnTo>
                    <a:pt x="1388" y="156"/>
                  </a:lnTo>
                  <a:lnTo>
                    <a:pt x="1392" y="160"/>
                  </a:lnTo>
                  <a:lnTo>
                    <a:pt x="1392" y="165"/>
                  </a:lnTo>
                  <a:lnTo>
                    <a:pt x="1397" y="165"/>
                  </a:lnTo>
                  <a:lnTo>
                    <a:pt x="1401" y="169"/>
                  </a:lnTo>
                  <a:lnTo>
                    <a:pt x="1405" y="169"/>
                  </a:lnTo>
                  <a:lnTo>
                    <a:pt x="1410" y="169"/>
                  </a:lnTo>
                  <a:lnTo>
                    <a:pt x="1410" y="165"/>
                  </a:lnTo>
                  <a:lnTo>
                    <a:pt x="1414" y="165"/>
                  </a:lnTo>
                  <a:lnTo>
                    <a:pt x="1418" y="160"/>
                  </a:lnTo>
                  <a:lnTo>
                    <a:pt x="1418" y="156"/>
                  </a:lnTo>
                  <a:lnTo>
                    <a:pt x="1423" y="156"/>
                  </a:lnTo>
                  <a:lnTo>
                    <a:pt x="1423" y="152"/>
                  </a:lnTo>
                  <a:lnTo>
                    <a:pt x="1427" y="147"/>
                  </a:lnTo>
                  <a:lnTo>
                    <a:pt x="1427" y="143"/>
                  </a:lnTo>
                  <a:lnTo>
                    <a:pt x="1431" y="139"/>
                  </a:lnTo>
                  <a:lnTo>
                    <a:pt x="1431" y="134"/>
                  </a:lnTo>
                  <a:lnTo>
                    <a:pt x="1436" y="130"/>
                  </a:lnTo>
                  <a:lnTo>
                    <a:pt x="1436" y="126"/>
                  </a:lnTo>
                  <a:lnTo>
                    <a:pt x="1436" y="121"/>
                  </a:lnTo>
                  <a:lnTo>
                    <a:pt x="1440" y="117"/>
                  </a:lnTo>
                  <a:lnTo>
                    <a:pt x="1440" y="113"/>
                  </a:lnTo>
                  <a:lnTo>
                    <a:pt x="1440" y="108"/>
                  </a:lnTo>
                  <a:lnTo>
                    <a:pt x="1444" y="100"/>
                  </a:lnTo>
                  <a:lnTo>
                    <a:pt x="1444" y="95"/>
                  </a:lnTo>
                  <a:lnTo>
                    <a:pt x="1449" y="91"/>
                  </a:lnTo>
                  <a:lnTo>
                    <a:pt x="1449" y="87"/>
                  </a:lnTo>
                  <a:lnTo>
                    <a:pt x="1449" y="78"/>
                  </a:lnTo>
                  <a:lnTo>
                    <a:pt x="1453" y="73"/>
                  </a:lnTo>
                  <a:lnTo>
                    <a:pt x="1453" y="69"/>
                  </a:lnTo>
                  <a:lnTo>
                    <a:pt x="1453" y="65"/>
                  </a:lnTo>
                  <a:lnTo>
                    <a:pt x="1457" y="56"/>
                  </a:lnTo>
                  <a:lnTo>
                    <a:pt x="1457" y="52"/>
                  </a:lnTo>
                  <a:lnTo>
                    <a:pt x="1462" y="47"/>
                  </a:lnTo>
                  <a:lnTo>
                    <a:pt x="1462" y="43"/>
                  </a:lnTo>
                  <a:lnTo>
                    <a:pt x="1462" y="39"/>
                  </a:lnTo>
                  <a:lnTo>
                    <a:pt x="1466" y="34"/>
                  </a:lnTo>
                  <a:lnTo>
                    <a:pt x="1466" y="30"/>
                  </a:lnTo>
                  <a:lnTo>
                    <a:pt x="1466" y="26"/>
                  </a:lnTo>
                  <a:lnTo>
                    <a:pt x="1470" y="26"/>
                  </a:lnTo>
                  <a:lnTo>
                    <a:pt x="1470" y="21"/>
                  </a:lnTo>
                  <a:lnTo>
                    <a:pt x="1475" y="21"/>
                  </a:lnTo>
                  <a:lnTo>
                    <a:pt x="1475" y="26"/>
                  </a:lnTo>
                  <a:lnTo>
                    <a:pt x="1479" y="30"/>
                  </a:lnTo>
                  <a:lnTo>
                    <a:pt x="1479" y="34"/>
                  </a:lnTo>
                  <a:lnTo>
                    <a:pt x="1479" y="39"/>
                  </a:lnTo>
                  <a:lnTo>
                    <a:pt x="1484" y="43"/>
                  </a:lnTo>
                  <a:lnTo>
                    <a:pt x="1484" y="47"/>
                  </a:lnTo>
                  <a:lnTo>
                    <a:pt x="1484" y="56"/>
                  </a:lnTo>
                  <a:lnTo>
                    <a:pt x="1488" y="60"/>
                  </a:lnTo>
                  <a:lnTo>
                    <a:pt x="1488" y="65"/>
                  </a:lnTo>
                  <a:lnTo>
                    <a:pt x="1492" y="73"/>
                  </a:lnTo>
                  <a:lnTo>
                    <a:pt x="1492" y="78"/>
                  </a:lnTo>
                  <a:lnTo>
                    <a:pt x="1492" y="87"/>
                  </a:lnTo>
                  <a:lnTo>
                    <a:pt x="1497" y="91"/>
                  </a:lnTo>
                  <a:lnTo>
                    <a:pt x="1497" y="95"/>
                  </a:lnTo>
                  <a:lnTo>
                    <a:pt x="1497" y="104"/>
                  </a:lnTo>
                  <a:lnTo>
                    <a:pt x="1501" y="108"/>
                  </a:lnTo>
                  <a:lnTo>
                    <a:pt x="1501" y="113"/>
                  </a:lnTo>
                  <a:lnTo>
                    <a:pt x="1505" y="121"/>
                  </a:lnTo>
                  <a:lnTo>
                    <a:pt x="1505" y="126"/>
                  </a:lnTo>
                  <a:lnTo>
                    <a:pt x="1505" y="130"/>
                  </a:lnTo>
                  <a:lnTo>
                    <a:pt x="1510" y="139"/>
                  </a:lnTo>
                  <a:lnTo>
                    <a:pt x="1510" y="143"/>
                  </a:lnTo>
                  <a:lnTo>
                    <a:pt x="1510" y="147"/>
                  </a:lnTo>
                  <a:lnTo>
                    <a:pt x="1514" y="152"/>
                  </a:lnTo>
                  <a:lnTo>
                    <a:pt x="1514" y="156"/>
                  </a:lnTo>
                  <a:lnTo>
                    <a:pt x="1518" y="160"/>
                  </a:lnTo>
                  <a:lnTo>
                    <a:pt x="1518" y="169"/>
                  </a:lnTo>
                  <a:lnTo>
                    <a:pt x="1518" y="174"/>
                  </a:lnTo>
                  <a:lnTo>
                    <a:pt x="1523" y="178"/>
                  </a:lnTo>
                  <a:lnTo>
                    <a:pt x="1523" y="182"/>
                  </a:lnTo>
                  <a:lnTo>
                    <a:pt x="1523" y="187"/>
                  </a:lnTo>
                  <a:lnTo>
                    <a:pt x="1527" y="191"/>
                  </a:lnTo>
                  <a:lnTo>
                    <a:pt x="1527" y="195"/>
                  </a:lnTo>
                  <a:lnTo>
                    <a:pt x="1531" y="200"/>
                  </a:lnTo>
                  <a:lnTo>
                    <a:pt x="1531" y="204"/>
                  </a:lnTo>
                  <a:lnTo>
                    <a:pt x="1531" y="208"/>
                  </a:lnTo>
                  <a:lnTo>
                    <a:pt x="1536" y="208"/>
                  </a:lnTo>
                  <a:lnTo>
                    <a:pt x="1536" y="213"/>
                  </a:lnTo>
                  <a:lnTo>
                    <a:pt x="1536" y="217"/>
                  </a:lnTo>
                  <a:lnTo>
                    <a:pt x="1540" y="221"/>
                  </a:lnTo>
                  <a:lnTo>
                    <a:pt x="1540" y="226"/>
                  </a:lnTo>
                  <a:lnTo>
                    <a:pt x="1544" y="226"/>
                  </a:lnTo>
                  <a:lnTo>
                    <a:pt x="1544" y="230"/>
                  </a:lnTo>
                  <a:lnTo>
                    <a:pt x="1544" y="234"/>
                  </a:lnTo>
                  <a:lnTo>
                    <a:pt x="1549" y="234"/>
                  </a:lnTo>
                  <a:lnTo>
                    <a:pt x="1549" y="239"/>
                  </a:lnTo>
                  <a:lnTo>
                    <a:pt x="1553" y="243"/>
                  </a:lnTo>
                  <a:lnTo>
                    <a:pt x="1553" y="248"/>
                  </a:lnTo>
                  <a:lnTo>
                    <a:pt x="1558" y="248"/>
                  </a:lnTo>
                  <a:lnTo>
                    <a:pt x="1562" y="252"/>
                  </a:lnTo>
                  <a:lnTo>
                    <a:pt x="1566" y="252"/>
                  </a:lnTo>
                  <a:lnTo>
                    <a:pt x="1566" y="256"/>
                  </a:lnTo>
                  <a:lnTo>
                    <a:pt x="1571" y="256"/>
                  </a:lnTo>
                  <a:lnTo>
                    <a:pt x="1575" y="252"/>
                  </a:lnTo>
                  <a:lnTo>
                    <a:pt x="1579" y="252"/>
                  </a:lnTo>
                  <a:lnTo>
                    <a:pt x="1579" y="248"/>
                  </a:lnTo>
                  <a:lnTo>
                    <a:pt x="1584" y="248"/>
                  </a:lnTo>
                  <a:lnTo>
                    <a:pt x="1584" y="243"/>
                  </a:lnTo>
                  <a:lnTo>
                    <a:pt x="1588" y="243"/>
                  </a:lnTo>
                  <a:lnTo>
                    <a:pt x="1588" y="239"/>
                  </a:lnTo>
                  <a:lnTo>
                    <a:pt x="1592" y="234"/>
                  </a:lnTo>
                  <a:lnTo>
                    <a:pt x="1592" y="230"/>
                  </a:lnTo>
                  <a:lnTo>
                    <a:pt x="1592" y="226"/>
                  </a:lnTo>
                  <a:lnTo>
                    <a:pt x="1597" y="226"/>
                  </a:lnTo>
                  <a:lnTo>
                    <a:pt x="1597" y="221"/>
                  </a:lnTo>
                  <a:lnTo>
                    <a:pt x="1601" y="217"/>
                  </a:lnTo>
                  <a:lnTo>
                    <a:pt x="1601" y="213"/>
                  </a:lnTo>
                  <a:lnTo>
                    <a:pt x="1601" y="208"/>
                  </a:lnTo>
                  <a:lnTo>
                    <a:pt x="1605" y="200"/>
                  </a:lnTo>
                  <a:lnTo>
                    <a:pt x="1605" y="195"/>
                  </a:lnTo>
                  <a:lnTo>
                    <a:pt x="1605" y="191"/>
                  </a:lnTo>
                  <a:lnTo>
                    <a:pt x="1610" y="187"/>
                  </a:lnTo>
                  <a:lnTo>
                    <a:pt x="1610" y="178"/>
                  </a:lnTo>
                  <a:lnTo>
                    <a:pt x="1614" y="174"/>
                  </a:lnTo>
                  <a:lnTo>
                    <a:pt x="1614" y="169"/>
                  </a:lnTo>
                  <a:lnTo>
                    <a:pt x="1614" y="160"/>
                  </a:lnTo>
                  <a:lnTo>
                    <a:pt x="1618" y="156"/>
                  </a:lnTo>
                  <a:lnTo>
                    <a:pt x="1618" y="147"/>
                  </a:lnTo>
                </a:path>
              </a:pathLst>
            </a:custGeom>
            <a:noFill/>
            <a:ln w="6350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4734" name="Rectangle 222"/>
          <p:cNvSpPr>
            <a:spLocks noChangeArrowheads="1"/>
          </p:cNvSpPr>
          <p:nvPr/>
        </p:nvSpPr>
        <p:spPr bwMode="auto">
          <a:xfrm>
            <a:off x="5422900" y="3665538"/>
            <a:ext cx="265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-0.06</a:t>
            </a:r>
            <a:endParaRPr lang="fr-FR" sz="1000" baseline="30000"/>
          </a:p>
        </p:txBody>
      </p:sp>
      <p:sp>
        <p:nvSpPr>
          <p:cNvPr id="64735" name="Rectangle 223"/>
          <p:cNvSpPr>
            <a:spLocks noChangeArrowheads="1"/>
          </p:cNvSpPr>
          <p:nvPr/>
        </p:nvSpPr>
        <p:spPr bwMode="auto">
          <a:xfrm>
            <a:off x="5422900" y="3513138"/>
            <a:ext cx="265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-0.04</a:t>
            </a:r>
            <a:endParaRPr lang="fr-FR" sz="1000" baseline="30000"/>
          </a:p>
        </p:txBody>
      </p:sp>
      <p:sp>
        <p:nvSpPr>
          <p:cNvPr id="64736" name="Rectangle 224"/>
          <p:cNvSpPr>
            <a:spLocks noChangeArrowheads="1"/>
          </p:cNvSpPr>
          <p:nvPr/>
        </p:nvSpPr>
        <p:spPr bwMode="auto">
          <a:xfrm>
            <a:off x="5422900" y="3362325"/>
            <a:ext cx="265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-0.02</a:t>
            </a:r>
            <a:endParaRPr lang="fr-FR" sz="1000" baseline="30000"/>
          </a:p>
        </p:txBody>
      </p:sp>
      <p:sp>
        <p:nvSpPr>
          <p:cNvPr id="64737" name="Rectangle 225"/>
          <p:cNvSpPr>
            <a:spLocks noChangeArrowheads="1"/>
          </p:cNvSpPr>
          <p:nvPr/>
        </p:nvSpPr>
        <p:spPr bwMode="auto">
          <a:xfrm>
            <a:off x="5624513" y="3208338"/>
            <a:ext cx="63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</a:t>
            </a:r>
            <a:endParaRPr lang="fr-FR" sz="1000" baseline="30000"/>
          </a:p>
        </p:txBody>
      </p:sp>
      <p:sp>
        <p:nvSpPr>
          <p:cNvPr id="64738" name="Rectangle 226"/>
          <p:cNvSpPr>
            <a:spLocks noChangeArrowheads="1"/>
          </p:cNvSpPr>
          <p:nvPr/>
        </p:nvSpPr>
        <p:spPr bwMode="auto">
          <a:xfrm>
            <a:off x="5467350" y="3065463"/>
            <a:ext cx="222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0.02</a:t>
            </a:r>
            <a:endParaRPr lang="fr-FR" sz="1000" baseline="30000"/>
          </a:p>
        </p:txBody>
      </p:sp>
      <p:sp>
        <p:nvSpPr>
          <p:cNvPr id="64739" name="Rectangle 227"/>
          <p:cNvSpPr>
            <a:spLocks noChangeArrowheads="1"/>
          </p:cNvSpPr>
          <p:nvPr/>
        </p:nvSpPr>
        <p:spPr bwMode="auto">
          <a:xfrm>
            <a:off x="5467350" y="2913063"/>
            <a:ext cx="222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0.04</a:t>
            </a:r>
            <a:endParaRPr lang="fr-FR" sz="1000" baseline="30000"/>
          </a:p>
        </p:txBody>
      </p:sp>
      <p:sp>
        <p:nvSpPr>
          <p:cNvPr id="64740" name="Rectangle 228"/>
          <p:cNvSpPr>
            <a:spLocks noChangeArrowheads="1"/>
          </p:cNvSpPr>
          <p:nvPr/>
        </p:nvSpPr>
        <p:spPr bwMode="auto">
          <a:xfrm>
            <a:off x="5467350" y="2760663"/>
            <a:ext cx="222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0.06</a:t>
            </a:r>
            <a:endParaRPr lang="fr-FR" sz="1000" baseline="30000"/>
          </a:p>
        </p:txBody>
      </p:sp>
      <p:sp>
        <p:nvSpPr>
          <p:cNvPr id="64741" name="Rectangle 229"/>
          <p:cNvSpPr>
            <a:spLocks noChangeArrowheads="1"/>
          </p:cNvSpPr>
          <p:nvPr/>
        </p:nvSpPr>
        <p:spPr bwMode="auto">
          <a:xfrm>
            <a:off x="5718175" y="3814763"/>
            <a:ext cx="63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</a:t>
            </a:r>
            <a:endParaRPr lang="fr-FR" sz="1000" baseline="30000"/>
          </a:p>
        </p:txBody>
      </p:sp>
      <p:sp>
        <p:nvSpPr>
          <p:cNvPr id="64742" name="Rectangle 230"/>
          <p:cNvSpPr>
            <a:spLocks noChangeArrowheads="1"/>
          </p:cNvSpPr>
          <p:nvPr/>
        </p:nvSpPr>
        <p:spPr bwMode="auto">
          <a:xfrm>
            <a:off x="6173788" y="38084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200</a:t>
            </a:r>
            <a:endParaRPr lang="fr-FR" sz="1000" baseline="30000"/>
          </a:p>
        </p:txBody>
      </p:sp>
      <p:sp>
        <p:nvSpPr>
          <p:cNvPr id="64743" name="Rectangle 231"/>
          <p:cNvSpPr>
            <a:spLocks noChangeArrowheads="1"/>
          </p:cNvSpPr>
          <p:nvPr/>
        </p:nvSpPr>
        <p:spPr bwMode="auto">
          <a:xfrm>
            <a:off x="6692900" y="38084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400</a:t>
            </a:r>
            <a:endParaRPr lang="fr-FR" sz="1000" baseline="30000"/>
          </a:p>
        </p:txBody>
      </p:sp>
      <p:sp>
        <p:nvSpPr>
          <p:cNvPr id="64744" name="Rectangle 232"/>
          <p:cNvSpPr>
            <a:spLocks noChangeArrowheads="1"/>
          </p:cNvSpPr>
          <p:nvPr/>
        </p:nvSpPr>
        <p:spPr bwMode="auto">
          <a:xfrm>
            <a:off x="7204075" y="38084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600</a:t>
            </a:r>
            <a:endParaRPr lang="fr-FR" sz="1000" baseline="30000"/>
          </a:p>
        </p:txBody>
      </p:sp>
      <p:sp>
        <p:nvSpPr>
          <p:cNvPr id="64745" name="Rectangle 233"/>
          <p:cNvSpPr>
            <a:spLocks noChangeArrowheads="1"/>
          </p:cNvSpPr>
          <p:nvPr/>
        </p:nvSpPr>
        <p:spPr bwMode="auto">
          <a:xfrm>
            <a:off x="7721600" y="38084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800</a:t>
            </a:r>
            <a:endParaRPr lang="fr-FR" sz="1000" baseline="30000"/>
          </a:p>
        </p:txBody>
      </p:sp>
      <p:sp>
        <p:nvSpPr>
          <p:cNvPr id="64746" name="Rectangle 234"/>
          <p:cNvSpPr>
            <a:spLocks noChangeArrowheads="1"/>
          </p:cNvSpPr>
          <p:nvPr/>
        </p:nvSpPr>
        <p:spPr bwMode="auto">
          <a:xfrm>
            <a:off x="8204200" y="3808413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1000</a:t>
            </a:r>
            <a:endParaRPr lang="fr-FR" sz="1000" baseline="30000"/>
          </a:p>
        </p:txBody>
      </p:sp>
      <p:sp>
        <p:nvSpPr>
          <p:cNvPr id="64747" name="Rectangle 235"/>
          <p:cNvSpPr>
            <a:spLocks noChangeArrowheads="1"/>
          </p:cNvSpPr>
          <p:nvPr/>
        </p:nvSpPr>
        <p:spPr bwMode="auto">
          <a:xfrm>
            <a:off x="5943600" y="2590800"/>
            <a:ext cx="815975" cy="333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 i="1">
                <a:solidFill>
                  <a:srgbClr val="000000"/>
                </a:solidFill>
                <a:latin typeface="Times" charset="0"/>
              </a:rPr>
              <a:t> e </a:t>
            </a:r>
            <a:r>
              <a:rPr lang="en-US" sz="2000" b="1">
                <a:solidFill>
                  <a:srgbClr val="000000"/>
                </a:solidFill>
                <a:latin typeface="Times" charset="0"/>
              </a:rPr>
              <a:t>sin</a:t>
            </a:r>
            <a:r>
              <a:rPr lang="en-US" sz="2000" b="1" i="1">
                <a:solidFill>
                  <a:srgbClr val="000000"/>
                </a:solidFill>
                <a:latin typeface="Symbol" charset="0"/>
                <a:sym typeface="Symbol" charset="0"/>
              </a:rPr>
              <a:t></a:t>
            </a:r>
            <a:r>
              <a:rPr lang="en-US" sz="2000" b="1">
                <a:solidFill>
                  <a:srgbClr val="000000"/>
                </a:solidFill>
                <a:latin typeface="Times" charset="0"/>
              </a:rPr>
              <a:t> </a:t>
            </a:r>
            <a:endParaRPr lang="fr-FR" sz="1000" baseline="30000"/>
          </a:p>
        </p:txBody>
      </p:sp>
      <p:grpSp>
        <p:nvGrpSpPr>
          <p:cNvPr id="64748" name="Group 236"/>
          <p:cNvGrpSpPr>
            <a:grpSpLocks/>
          </p:cNvGrpSpPr>
          <p:nvPr/>
        </p:nvGrpSpPr>
        <p:grpSpPr bwMode="auto">
          <a:xfrm>
            <a:off x="5695950" y="4645025"/>
            <a:ext cx="30163" cy="1562100"/>
            <a:chOff x="3588" y="2542"/>
            <a:chExt cx="19" cy="984"/>
          </a:xfrm>
        </p:grpSpPr>
        <p:sp>
          <p:nvSpPr>
            <p:cNvPr id="64749" name="Line 237"/>
            <p:cNvSpPr>
              <a:spLocks noChangeShapeType="1"/>
            </p:cNvSpPr>
            <p:nvPr/>
          </p:nvSpPr>
          <p:spPr bwMode="auto">
            <a:xfrm>
              <a:off x="3606" y="2542"/>
              <a:ext cx="1" cy="9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0" name="Line 238"/>
            <p:cNvSpPr>
              <a:spLocks noChangeShapeType="1"/>
            </p:cNvSpPr>
            <p:nvPr/>
          </p:nvSpPr>
          <p:spPr bwMode="auto">
            <a:xfrm>
              <a:off x="3588" y="3525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1" name="Line 239"/>
            <p:cNvSpPr>
              <a:spLocks noChangeShapeType="1"/>
            </p:cNvSpPr>
            <p:nvPr/>
          </p:nvSpPr>
          <p:spPr bwMode="auto">
            <a:xfrm>
              <a:off x="3588" y="3342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2" name="Line 240"/>
            <p:cNvSpPr>
              <a:spLocks noChangeShapeType="1"/>
            </p:cNvSpPr>
            <p:nvPr/>
          </p:nvSpPr>
          <p:spPr bwMode="auto">
            <a:xfrm>
              <a:off x="3588" y="3160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3" name="Line 241"/>
            <p:cNvSpPr>
              <a:spLocks noChangeShapeType="1"/>
            </p:cNvSpPr>
            <p:nvPr/>
          </p:nvSpPr>
          <p:spPr bwMode="auto">
            <a:xfrm>
              <a:off x="3588" y="2977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4" name="Line 242"/>
            <p:cNvSpPr>
              <a:spLocks noChangeShapeType="1"/>
            </p:cNvSpPr>
            <p:nvPr/>
          </p:nvSpPr>
          <p:spPr bwMode="auto">
            <a:xfrm>
              <a:off x="3588" y="2799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5" name="Line 243"/>
            <p:cNvSpPr>
              <a:spLocks noChangeShapeType="1"/>
            </p:cNvSpPr>
            <p:nvPr/>
          </p:nvSpPr>
          <p:spPr bwMode="auto">
            <a:xfrm>
              <a:off x="3588" y="2616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4756" name="Group 244"/>
          <p:cNvGrpSpPr>
            <a:grpSpLocks/>
          </p:cNvGrpSpPr>
          <p:nvPr/>
        </p:nvGrpSpPr>
        <p:grpSpPr bwMode="auto">
          <a:xfrm>
            <a:off x="5724525" y="6205538"/>
            <a:ext cx="2771775" cy="26987"/>
            <a:chOff x="3606" y="3525"/>
            <a:chExt cx="1746" cy="17"/>
          </a:xfrm>
        </p:grpSpPr>
        <p:sp>
          <p:nvSpPr>
            <p:cNvPr id="64757" name="Line 245"/>
            <p:cNvSpPr>
              <a:spLocks noChangeShapeType="1"/>
            </p:cNvSpPr>
            <p:nvPr/>
          </p:nvSpPr>
          <p:spPr bwMode="auto">
            <a:xfrm>
              <a:off x="3606" y="3525"/>
              <a:ext cx="174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8" name="Line 246"/>
            <p:cNvSpPr>
              <a:spLocks noChangeShapeType="1"/>
            </p:cNvSpPr>
            <p:nvPr/>
          </p:nvSpPr>
          <p:spPr bwMode="auto">
            <a:xfrm flipV="1">
              <a:off x="3606" y="3525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59" name="Line 247"/>
            <p:cNvSpPr>
              <a:spLocks noChangeShapeType="1"/>
            </p:cNvSpPr>
            <p:nvPr/>
          </p:nvSpPr>
          <p:spPr bwMode="auto">
            <a:xfrm flipV="1">
              <a:off x="3954" y="3525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0" name="Line 248"/>
            <p:cNvSpPr>
              <a:spLocks noChangeShapeType="1"/>
            </p:cNvSpPr>
            <p:nvPr/>
          </p:nvSpPr>
          <p:spPr bwMode="auto">
            <a:xfrm flipV="1">
              <a:off x="4302" y="3525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1" name="Line 249"/>
            <p:cNvSpPr>
              <a:spLocks noChangeShapeType="1"/>
            </p:cNvSpPr>
            <p:nvPr/>
          </p:nvSpPr>
          <p:spPr bwMode="auto">
            <a:xfrm flipV="1">
              <a:off x="4654" y="3525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2" name="Line 250"/>
            <p:cNvSpPr>
              <a:spLocks noChangeShapeType="1"/>
            </p:cNvSpPr>
            <p:nvPr/>
          </p:nvSpPr>
          <p:spPr bwMode="auto">
            <a:xfrm flipV="1">
              <a:off x="5002" y="3525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3" name="Line 251"/>
            <p:cNvSpPr>
              <a:spLocks noChangeShapeType="1"/>
            </p:cNvSpPr>
            <p:nvPr/>
          </p:nvSpPr>
          <p:spPr bwMode="auto">
            <a:xfrm flipV="1">
              <a:off x="5351" y="3525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4764" name="Group 252"/>
          <p:cNvGrpSpPr>
            <a:grpSpLocks/>
          </p:cNvGrpSpPr>
          <p:nvPr/>
        </p:nvGrpSpPr>
        <p:grpSpPr bwMode="auto">
          <a:xfrm>
            <a:off x="5724525" y="4665663"/>
            <a:ext cx="2770188" cy="1498600"/>
            <a:chOff x="3606" y="2555"/>
            <a:chExt cx="1745" cy="944"/>
          </a:xfrm>
        </p:grpSpPr>
        <p:sp>
          <p:nvSpPr>
            <p:cNvPr id="64765" name="Freeform 253"/>
            <p:cNvSpPr>
              <a:spLocks/>
            </p:cNvSpPr>
            <p:nvPr/>
          </p:nvSpPr>
          <p:spPr bwMode="auto">
            <a:xfrm>
              <a:off x="3606" y="2555"/>
              <a:ext cx="1745" cy="535"/>
            </a:xfrm>
            <a:custGeom>
              <a:avLst/>
              <a:gdLst>
                <a:gd name="T0" fmla="*/ 26 w 1745"/>
                <a:gd name="T1" fmla="*/ 187 h 535"/>
                <a:gd name="T2" fmla="*/ 56 w 1745"/>
                <a:gd name="T3" fmla="*/ 300 h 535"/>
                <a:gd name="T4" fmla="*/ 91 w 1745"/>
                <a:gd name="T5" fmla="*/ 222 h 535"/>
                <a:gd name="T6" fmla="*/ 122 w 1745"/>
                <a:gd name="T7" fmla="*/ 422 h 535"/>
                <a:gd name="T8" fmla="*/ 148 w 1745"/>
                <a:gd name="T9" fmla="*/ 126 h 535"/>
                <a:gd name="T10" fmla="*/ 178 w 1745"/>
                <a:gd name="T11" fmla="*/ 209 h 535"/>
                <a:gd name="T12" fmla="*/ 204 w 1745"/>
                <a:gd name="T13" fmla="*/ 483 h 535"/>
                <a:gd name="T14" fmla="*/ 235 w 1745"/>
                <a:gd name="T15" fmla="*/ 248 h 535"/>
                <a:gd name="T16" fmla="*/ 261 w 1745"/>
                <a:gd name="T17" fmla="*/ 235 h 535"/>
                <a:gd name="T18" fmla="*/ 291 w 1745"/>
                <a:gd name="T19" fmla="*/ 257 h 535"/>
                <a:gd name="T20" fmla="*/ 322 w 1745"/>
                <a:gd name="T21" fmla="*/ 418 h 535"/>
                <a:gd name="T22" fmla="*/ 348 w 1745"/>
                <a:gd name="T23" fmla="*/ 130 h 535"/>
                <a:gd name="T24" fmla="*/ 378 w 1745"/>
                <a:gd name="T25" fmla="*/ 122 h 535"/>
                <a:gd name="T26" fmla="*/ 404 w 1745"/>
                <a:gd name="T27" fmla="*/ 509 h 535"/>
                <a:gd name="T28" fmla="*/ 435 w 1745"/>
                <a:gd name="T29" fmla="*/ 235 h 535"/>
                <a:gd name="T30" fmla="*/ 465 w 1745"/>
                <a:gd name="T31" fmla="*/ 235 h 535"/>
                <a:gd name="T32" fmla="*/ 491 w 1745"/>
                <a:gd name="T33" fmla="*/ 365 h 535"/>
                <a:gd name="T34" fmla="*/ 522 w 1745"/>
                <a:gd name="T35" fmla="*/ 317 h 535"/>
                <a:gd name="T36" fmla="*/ 548 w 1745"/>
                <a:gd name="T37" fmla="*/ 213 h 535"/>
                <a:gd name="T38" fmla="*/ 578 w 1745"/>
                <a:gd name="T39" fmla="*/ 139 h 535"/>
                <a:gd name="T40" fmla="*/ 605 w 1745"/>
                <a:gd name="T41" fmla="*/ 409 h 535"/>
                <a:gd name="T42" fmla="*/ 635 w 1745"/>
                <a:gd name="T43" fmla="*/ 270 h 535"/>
                <a:gd name="T44" fmla="*/ 665 w 1745"/>
                <a:gd name="T45" fmla="*/ 278 h 535"/>
                <a:gd name="T46" fmla="*/ 692 w 1745"/>
                <a:gd name="T47" fmla="*/ 391 h 535"/>
                <a:gd name="T48" fmla="*/ 722 w 1745"/>
                <a:gd name="T49" fmla="*/ 196 h 535"/>
                <a:gd name="T50" fmla="*/ 753 w 1745"/>
                <a:gd name="T51" fmla="*/ 309 h 535"/>
                <a:gd name="T52" fmla="*/ 779 w 1745"/>
                <a:gd name="T53" fmla="*/ 235 h 535"/>
                <a:gd name="T54" fmla="*/ 809 w 1745"/>
                <a:gd name="T55" fmla="*/ 187 h 535"/>
                <a:gd name="T56" fmla="*/ 840 w 1745"/>
                <a:gd name="T57" fmla="*/ 248 h 535"/>
                <a:gd name="T58" fmla="*/ 866 w 1745"/>
                <a:gd name="T59" fmla="*/ 357 h 535"/>
                <a:gd name="T60" fmla="*/ 896 w 1745"/>
                <a:gd name="T61" fmla="*/ 391 h 535"/>
                <a:gd name="T62" fmla="*/ 927 w 1745"/>
                <a:gd name="T63" fmla="*/ 178 h 535"/>
                <a:gd name="T64" fmla="*/ 957 w 1745"/>
                <a:gd name="T65" fmla="*/ 339 h 535"/>
                <a:gd name="T66" fmla="*/ 983 w 1745"/>
                <a:gd name="T67" fmla="*/ 387 h 535"/>
                <a:gd name="T68" fmla="*/ 1014 w 1745"/>
                <a:gd name="T69" fmla="*/ 56 h 535"/>
                <a:gd name="T70" fmla="*/ 1040 w 1745"/>
                <a:gd name="T71" fmla="*/ 235 h 535"/>
                <a:gd name="T72" fmla="*/ 1066 w 1745"/>
                <a:gd name="T73" fmla="*/ 409 h 535"/>
                <a:gd name="T74" fmla="*/ 1096 w 1745"/>
                <a:gd name="T75" fmla="*/ 283 h 535"/>
                <a:gd name="T76" fmla="*/ 1127 w 1745"/>
                <a:gd name="T77" fmla="*/ 252 h 535"/>
                <a:gd name="T78" fmla="*/ 1157 w 1745"/>
                <a:gd name="T79" fmla="*/ 309 h 535"/>
                <a:gd name="T80" fmla="*/ 1188 w 1745"/>
                <a:gd name="T81" fmla="*/ 422 h 535"/>
                <a:gd name="T82" fmla="*/ 1214 w 1745"/>
                <a:gd name="T83" fmla="*/ 139 h 535"/>
                <a:gd name="T84" fmla="*/ 1244 w 1745"/>
                <a:gd name="T85" fmla="*/ 170 h 535"/>
                <a:gd name="T86" fmla="*/ 1275 w 1745"/>
                <a:gd name="T87" fmla="*/ 278 h 535"/>
                <a:gd name="T88" fmla="*/ 1305 w 1745"/>
                <a:gd name="T89" fmla="*/ 222 h 535"/>
                <a:gd name="T90" fmla="*/ 1331 w 1745"/>
                <a:gd name="T91" fmla="*/ 304 h 535"/>
                <a:gd name="T92" fmla="*/ 1362 w 1745"/>
                <a:gd name="T93" fmla="*/ 296 h 535"/>
                <a:gd name="T94" fmla="*/ 1392 w 1745"/>
                <a:gd name="T95" fmla="*/ 331 h 535"/>
                <a:gd name="T96" fmla="*/ 1418 w 1745"/>
                <a:gd name="T97" fmla="*/ 331 h 535"/>
                <a:gd name="T98" fmla="*/ 1449 w 1745"/>
                <a:gd name="T99" fmla="*/ 274 h 535"/>
                <a:gd name="T100" fmla="*/ 1475 w 1745"/>
                <a:gd name="T101" fmla="*/ 200 h 535"/>
                <a:gd name="T102" fmla="*/ 1505 w 1745"/>
                <a:gd name="T103" fmla="*/ 135 h 535"/>
                <a:gd name="T104" fmla="*/ 1531 w 1745"/>
                <a:gd name="T105" fmla="*/ 339 h 535"/>
                <a:gd name="T106" fmla="*/ 1562 w 1745"/>
                <a:gd name="T107" fmla="*/ 383 h 535"/>
                <a:gd name="T108" fmla="*/ 1597 w 1745"/>
                <a:gd name="T109" fmla="*/ 183 h 535"/>
                <a:gd name="T110" fmla="*/ 1623 w 1745"/>
                <a:gd name="T111" fmla="*/ 361 h 535"/>
                <a:gd name="T112" fmla="*/ 1649 w 1745"/>
                <a:gd name="T113" fmla="*/ 413 h 535"/>
                <a:gd name="T114" fmla="*/ 1679 w 1745"/>
                <a:gd name="T115" fmla="*/ 143 h 535"/>
                <a:gd name="T116" fmla="*/ 1705 w 1745"/>
                <a:gd name="T117" fmla="*/ 109 h 535"/>
                <a:gd name="T118" fmla="*/ 1736 w 1745"/>
                <a:gd name="T119" fmla="*/ 30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5" h="535">
                  <a:moveTo>
                    <a:pt x="0" y="331"/>
                  </a:moveTo>
                  <a:lnTo>
                    <a:pt x="0" y="322"/>
                  </a:lnTo>
                  <a:lnTo>
                    <a:pt x="4" y="309"/>
                  </a:lnTo>
                  <a:lnTo>
                    <a:pt x="4" y="291"/>
                  </a:lnTo>
                  <a:lnTo>
                    <a:pt x="8" y="270"/>
                  </a:lnTo>
                  <a:lnTo>
                    <a:pt x="8" y="244"/>
                  </a:lnTo>
                  <a:lnTo>
                    <a:pt x="8" y="213"/>
                  </a:lnTo>
                  <a:lnTo>
                    <a:pt x="13" y="187"/>
                  </a:lnTo>
                  <a:lnTo>
                    <a:pt x="13" y="165"/>
                  </a:lnTo>
                  <a:lnTo>
                    <a:pt x="17" y="143"/>
                  </a:lnTo>
                  <a:lnTo>
                    <a:pt x="17" y="130"/>
                  </a:lnTo>
                  <a:lnTo>
                    <a:pt x="17" y="126"/>
                  </a:lnTo>
                  <a:lnTo>
                    <a:pt x="22" y="130"/>
                  </a:lnTo>
                  <a:lnTo>
                    <a:pt x="22" y="139"/>
                  </a:lnTo>
                  <a:lnTo>
                    <a:pt x="26" y="161"/>
                  </a:lnTo>
                  <a:lnTo>
                    <a:pt x="26" y="187"/>
                  </a:lnTo>
                  <a:lnTo>
                    <a:pt x="26" y="217"/>
                  </a:lnTo>
                  <a:lnTo>
                    <a:pt x="30" y="252"/>
                  </a:lnTo>
                  <a:lnTo>
                    <a:pt x="30" y="287"/>
                  </a:lnTo>
                  <a:lnTo>
                    <a:pt x="35" y="317"/>
                  </a:lnTo>
                  <a:lnTo>
                    <a:pt x="35" y="348"/>
                  </a:lnTo>
                  <a:lnTo>
                    <a:pt x="35" y="370"/>
                  </a:lnTo>
                  <a:lnTo>
                    <a:pt x="39" y="387"/>
                  </a:lnTo>
                  <a:lnTo>
                    <a:pt x="39" y="396"/>
                  </a:lnTo>
                  <a:lnTo>
                    <a:pt x="43" y="400"/>
                  </a:lnTo>
                  <a:lnTo>
                    <a:pt x="43" y="391"/>
                  </a:lnTo>
                  <a:lnTo>
                    <a:pt x="48" y="378"/>
                  </a:lnTo>
                  <a:lnTo>
                    <a:pt x="48" y="365"/>
                  </a:lnTo>
                  <a:lnTo>
                    <a:pt x="52" y="348"/>
                  </a:lnTo>
                  <a:lnTo>
                    <a:pt x="52" y="331"/>
                  </a:lnTo>
                  <a:lnTo>
                    <a:pt x="52" y="313"/>
                  </a:lnTo>
                  <a:lnTo>
                    <a:pt x="56" y="300"/>
                  </a:lnTo>
                  <a:lnTo>
                    <a:pt x="56" y="287"/>
                  </a:lnTo>
                  <a:lnTo>
                    <a:pt x="61" y="274"/>
                  </a:lnTo>
                  <a:lnTo>
                    <a:pt x="61" y="265"/>
                  </a:lnTo>
                  <a:lnTo>
                    <a:pt x="61" y="261"/>
                  </a:lnTo>
                  <a:lnTo>
                    <a:pt x="65" y="257"/>
                  </a:lnTo>
                  <a:lnTo>
                    <a:pt x="65" y="252"/>
                  </a:lnTo>
                  <a:lnTo>
                    <a:pt x="69" y="252"/>
                  </a:lnTo>
                  <a:lnTo>
                    <a:pt x="74" y="252"/>
                  </a:lnTo>
                  <a:lnTo>
                    <a:pt x="78" y="252"/>
                  </a:lnTo>
                  <a:lnTo>
                    <a:pt x="78" y="248"/>
                  </a:lnTo>
                  <a:lnTo>
                    <a:pt x="82" y="248"/>
                  </a:lnTo>
                  <a:lnTo>
                    <a:pt x="82" y="244"/>
                  </a:lnTo>
                  <a:lnTo>
                    <a:pt x="87" y="239"/>
                  </a:lnTo>
                  <a:lnTo>
                    <a:pt x="87" y="235"/>
                  </a:lnTo>
                  <a:lnTo>
                    <a:pt x="87" y="226"/>
                  </a:lnTo>
                  <a:lnTo>
                    <a:pt x="91" y="222"/>
                  </a:lnTo>
                  <a:lnTo>
                    <a:pt x="91" y="213"/>
                  </a:lnTo>
                  <a:lnTo>
                    <a:pt x="95" y="209"/>
                  </a:lnTo>
                  <a:lnTo>
                    <a:pt x="95" y="200"/>
                  </a:lnTo>
                  <a:lnTo>
                    <a:pt x="95" y="196"/>
                  </a:lnTo>
                  <a:lnTo>
                    <a:pt x="100" y="196"/>
                  </a:lnTo>
                  <a:lnTo>
                    <a:pt x="104" y="200"/>
                  </a:lnTo>
                  <a:lnTo>
                    <a:pt x="104" y="209"/>
                  </a:lnTo>
                  <a:lnTo>
                    <a:pt x="104" y="222"/>
                  </a:lnTo>
                  <a:lnTo>
                    <a:pt x="109" y="244"/>
                  </a:lnTo>
                  <a:lnTo>
                    <a:pt x="109" y="265"/>
                  </a:lnTo>
                  <a:lnTo>
                    <a:pt x="113" y="291"/>
                  </a:lnTo>
                  <a:lnTo>
                    <a:pt x="113" y="322"/>
                  </a:lnTo>
                  <a:lnTo>
                    <a:pt x="113" y="348"/>
                  </a:lnTo>
                  <a:lnTo>
                    <a:pt x="117" y="374"/>
                  </a:lnTo>
                  <a:lnTo>
                    <a:pt x="117" y="400"/>
                  </a:lnTo>
                  <a:lnTo>
                    <a:pt x="122" y="422"/>
                  </a:lnTo>
                  <a:lnTo>
                    <a:pt x="122" y="435"/>
                  </a:lnTo>
                  <a:lnTo>
                    <a:pt x="122" y="439"/>
                  </a:lnTo>
                  <a:lnTo>
                    <a:pt x="126" y="439"/>
                  </a:lnTo>
                  <a:lnTo>
                    <a:pt x="126" y="431"/>
                  </a:lnTo>
                  <a:lnTo>
                    <a:pt x="130" y="409"/>
                  </a:lnTo>
                  <a:lnTo>
                    <a:pt x="130" y="383"/>
                  </a:lnTo>
                  <a:lnTo>
                    <a:pt x="130" y="352"/>
                  </a:lnTo>
                  <a:lnTo>
                    <a:pt x="135" y="317"/>
                  </a:lnTo>
                  <a:lnTo>
                    <a:pt x="135" y="278"/>
                  </a:lnTo>
                  <a:lnTo>
                    <a:pt x="139" y="239"/>
                  </a:lnTo>
                  <a:lnTo>
                    <a:pt x="139" y="200"/>
                  </a:lnTo>
                  <a:lnTo>
                    <a:pt x="139" y="170"/>
                  </a:lnTo>
                  <a:lnTo>
                    <a:pt x="143" y="143"/>
                  </a:lnTo>
                  <a:lnTo>
                    <a:pt x="143" y="126"/>
                  </a:lnTo>
                  <a:lnTo>
                    <a:pt x="148" y="122"/>
                  </a:lnTo>
                  <a:lnTo>
                    <a:pt x="148" y="126"/>
                  </a:lnTo>
                  <a:lnTo>
                    <a:pt x="148" y="139"/>
                  </a:lnTo>
                  <a:lnTo>
                    <a:pt x="152" y="161"/>
                  </a:lnTo>
                  <a:lnTo>
                    <a:pt x="152" y="187"/>
                  </a:lnTo>
                  <a:lnTo>
                    <a:pt x="156" y="222"/>
                  </a:lnTo>
                  <a:lnTo>
                    <a:pt x="156" y="252"/>
                  </a:lnTo>
                  <a:lnTo>
                    <a:pt x="156" y="287"/>
                  </a:lnTo>
                  <a:lnTo>
                    <a:pt x="161" y="313"/>
                  </a:lnTo>
                  <a:lnTo>
                    <a:pt x="161" y="335"/>
                  </a:lnTo>
                  <a:lnTo>
                    <a:pt x="165" y="348"/>
                  </a:lnTo>
                  <a:lnTo>
                    <a:pt x="165" y="352"/>
                  </a:lnTo>
                  <a:lnTo>
                    <a:pt x="165" y="344"/>
                  </a:lnTo>
                  <a:lnTo>
                    <a:pt x="169" y="326"/>
                  </a:lnTo>
                  <a:lnTo>
                    <a:pt x="169" y="304"/>
                  </a:lnTo>
                  <a:lnTo>
                    <a:pt x="174" y="274"/>
                  </a:lnTo>
                  <a:lnTo>
                    <a:pt x="174" y="239"/>
                  </a:lnTo>
                  <a:lnTo>
                    <a:pt x="178" y="209"/>
                  </a:lnTo>
                  <a:lnTo>
                    <a:pt x="178" y="178"/>
                  </a:lnTo>
                  <a:lnTo>
                    <a:pt x="178" y="152"/>
                  </a:lnTo>
                  <a:lnTo>
                    <a:pt x="183" y="139"/>
                  </a:lnTo>
                  <a:lnTo>
                    <a:pt x="183" y="135"/>
                  </a:lnTo>
                  <a:lnTo>
                    <a:pt x="187" y="148"/>
                  </a:lnTo>
                  <a:lnTo>
                    <a:pt x="187" y="174"/>
                  </a:lnTo>
                  <a:lnTo>
                    <a:pt x="187" y="209"/>
                  </a:lnTo>
                  <a:lnTo>
                    <a:pt x="191" y="252"/>
                  </a:lnTo>
                  <a:lnTo>
                    <a:pt x="191" y="304"/>
                  </a:lnTo>
                  <a:lnTo>
                    <a:pt x="196" y="357"/>
                  </a:lnTo>
                  <a:lnTo>
                    <a:pt x="196" y="405"/>
                  </a:lnTo>
                  <a:lnTo>
                    <a:pt x="196" y="448"/>
                  </a:lnTo>
                  <a:lnTo>
                    <a:pt x="200" y="478"/>
                  </a:lnTo>
                  <a:lnTo>
                    <a:pt x="200" y="496"/>
                  </a:lnTo>
                  <a:lnTo>
                    <a:pt x="204" y="496"/>
                  </a:lnTo>
                  <a:lnTo>
                    <a:pt x="204" y="483"/>
                  </a:lnTo>
                  <a:lnTo>
                    <a:pt x="204" y="452"/>
                  </a:lnTo>
                  <a:lnTo>
                    <a:pt x="209" y="413"/>
                  </a:lnTo>
                  <a:lnTo>
                    <a:pt x="209" y="361"/>
                  </a:lnTo>
                  <a:lnTo>
                    <a:pt x="213" y="304"/>
                  </a:lnTo>
                  <a:lnTo>
                    <a:pt x="213" y="244"/>
                  </a:lnTo>
                  <a:lnTo>
                    <a:pt x="213" y="183"/>
                  </a:lnTo>
                  <a:lnTo>
                    <a:pt x="217" y="130"/>
                  </a:lnTo>
                  <a:lnTo>
                    <a:pt x="217" y="87"/>
                  </a:lnTo>
                  <a:lnTo>
                    <a:pt x="222" y="56"/>
                  </a:lnTo>
                  <a:lnTo>
                    <a:pt x="222" y="39"/>
                  </a:lnTo>
                  <a:lnTo>
                    <a:pt x="226" y="52"/>
                  </a:lnTo>
                  <a:lnTo>
                    <a:pt x="226" y="78"/>
                  </a:lnTo>
                  <a:lnTo>
                    <a:pt x="230" y="113"/>
                  </a:lnTo>
                  <a:lnTo>
                    <a:pt x="230" y="157"/>
                  </a:lnTo>
                  <a:lnTo>
                    <a:pt x="230" y="204"/>
                  </a:lnTo>
                  <a:lnTo>
                    <a:pt x="235" y="248"/>
                  </a:lnTo>
                  <a:lnTo>
                    <a:pt x="235" y="291"/>
                  </a:lnTo>
                  <a:lnTo>
                    <a:pt x="239" y="326"/>
                  </a:lnTo>
                  <a:lnTo>
                    <a:pt x="239" y="357"/>
                  </a:lnTo>
                  <a:lnTo>
                    <a:pt x="239" y="378"/>
                  </a:lnTo>
                  <a:lnTo>
                    <a:pt x="243" y="387"/>
                  </a:lnTo>
                  <a:lnTo>
                    <a:pt x="243" y="391"/>
                  </a:lnTo>
                  <a:lnTo>
                    <a:pt x="248" y="387"/>
                  </a:lnTo>
                  <a:lnTo>
                    <a:pt x="248" y="374"/>
                  </a:lnTo>
                  <a:lnTo>
                    <a:pt x="248" y="357"/>
                  </a:lnTo>
                  <a:lnTo>
                    <a:pt x="252" y="339"/>
                  </a:lnTo>
                  <a:lnTo>
                    <a:pt x="252" y="317"/>
                  </a:lnTo>
                  <a:lnTo>
                    <a:pt x="256" y="296"/>
                  </a:lnTo>
                  <a:lnTo>
                    <a:pt x="256" y="274"/>
                  </a:lnTo>
                  <a:lnTo>
                    <a:pt x="256" y="257"/>
                  </a:lnTo>
                  <a:lnTo>
                    <a:pt x="261" y="244"/>
                  </a:lnTo>
                  <a:lnTo>
                    <a:pt x="261" y="235"/>
                  </a:lnTo>
                  <a:lnTo>
                    <a:pt x="265" y="235"/>
                  </a:lnTo>
                  <a:lnTo>
                    <a:pt x="265" y="244"/>
                  </a:lnTo>
                  <a:lnTo>
                    <a:pt x="270" y="252"/>
                  </a:lnTo>
                  <a:lnTo>
                    <a:pt x="270" y="265"/>
                  </a:lnTo>
                  <a:lnTo>
                    <a:pt x="274" y="283"/>
                  </a:lnTo>
                  <a:lnTo>
                    <a:pt x="274" y="296"/>
                  </a:lnTo>
                  <a:lnTo>
                    <a:pt x="274" y="313"/>
                  </a:lnTo>
                  <a:lnTo>
                    <a:pt x="278" y="331"/>
                  </a:lnTo>
                  <a:lnTo>
                    <a:pt x="278" y="339"/>
                  </a:lnTo>
                  <a:lnTo>
                    <a:pt x="283" y="348"/>
                  </a:lnTo>
                  <a:lnTo>
                    <a:pt x="283" y="352"/>
                  </a:lnTo>
                  <a:lnTo>
                    <a:pt x="287" y="344"/>
                  </a:lnTo>
                  <a:lnTo>
                    <a:pt x="287" y="331"/>
                  </a:lnTo>
                  <a:lnTo>
                    <a:pt x="291" y="309"/>
                  </a:lnTo>
                  <a:lnTo>
                    <a:pt x="291" y="287"/>
                  </a:lnTo>
                  <a:lnTo>
                    <a:pt x="291" y="257"/>
                  </a:lnTo>
                  <a:lnTo>
                    <a:pt x="296" y="222"/>
                  </a:lnTo>
                  <a:lnTo>
                    <a:pt x="296" y="187"/>
                  </a:lnTo>
                  <a:lnTo>
                    <a:pt x="300" y="157"/>
                  </a:lnTo>
                  <a:lnTo>
                    <a:pt x="300" y="126"/>
                  </a:lnTo>
                  <a:lnTo>
                    <a:pt x="300" y="104"/>
                  </a:lnTo>
                  <a:lnTo>
                    <a:pt x="304" y="87"/>
                  </a:lnTo>
                  <a:lnTo>
                    <a:pt x="304" y="83"/>
                  </a:lnTo>
                  <a:lnTo>
                    <a:pt x="309" y="91"/>
                  </a:lnTo>
                  <a:lnTo>
                    <a:pt x="309" y="109"/>
                  </a:lnTo>
                  <a:lnTo>
                    <a:pt x="309" y="139"/>
                  </a:lnTo>
                  <a:lnTo>
                    <a:pt x="313" y="178"/>
                  </a:lnTo>
                  <a:lnTo>
                    <a:pt x="313" y="222"/>
                  </a:lnTo>
                  <a:lnTo>
                    <a:pt x="317" y="274"/>
                  </a:lnTo>
                  <a:lnTo>
                    <a:pt x="317" y="326"/>
                  </a:lnTo>
                  <a:lnTo>
                    <a:pt x="317" y="374"/>
                  </a:lnTo>
                  <a:lnTo>
                    <a:pt x="322" y="418"/>
                  </a:lnTo>
                  <a:lnTo>
                    <a:pt x="322" y="452"/>
                  </a:lnTo>
                  <a:lnTo>
                    <a:pt x="326" y="474"/>
                  </a:lnTo>
                  <a:lnTo>
                    <a:pt x="326" y="487"/>
                  </a:lnTo>
                  <a:lnTo>
                    <a:pt x="326" y="483"/>
                  </a:lnTo>
                  <a:lnTo>
                    <a:pt x="330" y="465"/>
                  </a:lnTo>
                  <a:lnTo>
                    <a:pt x="330" y="439"/>
                  </a:lnTo>
                  <a:lnTo>
                    <a:pt x="335" y="400"/>
                  </a:lnTo>
                  <a:lnTo>
                    <a:pt x="335" y="352"/>
                  </a:lnTo>
                  <a:lnTo>
                    <a:pt x="335" y="304"/>
                  </a:lnTo>
                  <a:lnTo>
                    <a:pt x="339" y="252"/>
                  </a:lnTo>
                  <a:lnTo>
                    <a:pt x="339" y="204"/>
                  </a:lnTo>
                  <a:lnTo>
                    <a:pt x="344" y="165"/>
                  </a:lnTo>
                  <a:lnTo>
                    <a:pt x="344" y="135"/>
                  </a:lnTo>
                  <a:lnTo>
                    <a:pt x="344" y="122"/>
                  </a:lnTo>
                  <a:lnTo>
                    <a:pt x="348" y="117"/>
                  </a:lnTo>
                  <a:lnTo>
                    <a:pt x="348" y="130"/>
                  </a:lnTo>
                  <a:lnTo>
                    <a:pt x="352" y="152"/>
                  </a:lnTo>
                  <a:lnTo>
                    <a:pt x="352" y="187"/>
                  </a:lnTo>
                  <a:lnTo>
                    <a:pt x="352" y="226"/>
                  </a:lnTo>
                  <a:lnTo>
                    <a:pt x="357" y="270"/>
                  </a:lnTo>
                  <a:lnTo>
                    <a:pt x="357" y="309"/>
                  </a:lnTo>
                  <a:lnTo>
                    <a:pt x="361" y="344"/>
                  </a:lnTo>
                  <a:lnTo>
                    <a:pt x="361" y="370"/>
                  </a:lnTo>
                  <a:lnTo>
                    <a:pt x="361" y="383"/>
                  </a:lnTo>
                  <a:lnTo>
                    <a:pt x="365" y="383"/>
                  </a:lnTo>
                  <a:lnTo>
                    <a:pt x="365" y="374"/>
                  </a:lnTo>
                  <a:lnTo>
                    <a:pt x="370" y="352"/>
                  </a:lnTo>
                  <a:lnTo>
                    <a:pt x="370" y="317"/>
                  </a:lnTo>
                  <a:lnTo>
                    <a:pt x="370" y="270"/>
                  </a:lnTo>
                  <a:lnTo>
                    <a:pt x="374" y="222"/>
                  </a:lnTo>
                  <a:lnTo>
                    <a:pt x="374" y="170"/>
                  </a:lnTo>
                  <a:lnTo>
                    <a:pt x="378" y="122"/>
                  </a:lnTo>
                  <a:lnTo>
                    <a:pt x="378" y="78"/>
                  </a:lnTo>
                  <a:lnTo>
                    <a:pt x="378" y="48"/>
                  </a:lnTo>
                  <a:lnTo>
                    <a:pt x="383" y="30"/>
                  </a:lnTo>
                  <a:lnTo>
                    <a:pt x="387" y="48"/>
                  </a:lnTo>
                  <a:lnTo>
                    <a:pt x="387" y="87"/>
                  </a:lnTo>
                  <a:lnTo>
                    <a:pt x="387" y="135"/>
                  </a:lnTo>
                  <a:lnTo>
                    <a:pt x="391" y="196"/>
                  </a:lnTo>
                  <a:lnTo>
                    <a:pt x="391" y="261"/>
                  </a:lnTo>
                  <a:lnTo>
                    <a:pt x="396" y="331"/>
                  </a:lnTo>
                  <a:lnTo>
                    <a:pt x="396" y="396"/>
                  </a:lnTo>
                  <a:lnTo>
                    <a:pt x="396" y="452"/>
                  </a:lnTo>
                  <a:lnTo>
                    <a:pt x="400" y="496"/>
                  </a:lnTo>
                  <a:lnTo>
                    <a:pt x="400" y="526"/>
                  </a:lnTo>
                  <a:lnTo>
                    <a:pt x="404" y="535"/>
                  </a:lnTo>
                  <a:lnTo>
                    <a:pt x="404" y="531"/>
                  </a:lnTo>
                  <a:lnTo>
                    <a:pt x="404" y="509"/>
                  </a:lnTo>
                  <a:lnTo>
                    <a:pt x="409" y="474"/>
                  </a:lnTo>
                  <a:lnTo>
                    <a:pt x="409" y="426"/>
                  </a:lnTo>
                  <a:lnTo>
                    <a:pt x="413" y="374"/>
                  </a:lnTo>
                  <a:lnTo>
                    <a:pt x="413" y="313"/>
                  </a:lnTo>
                  <a:lnTo>
                    <a:pt x="413" y="257"/>
                  </a:lnTo>
                  <a:lnTo>
                    <a:pt x="417" y="204"/>
                  </a:lnTo>
                  <a:lnTo>
                    <a:pt x="417" y="161"/>
                  </a:lnTo>
                  <a:lnTo>
                    <a:pt x="422" y="130"/>
                  </a:lnTo>
                  <a:lnTo>
                    <a:pt x="422" y="113"/>
                  </a:lnTo>
                  <a:lnTo>
                    <a:pt x="422" y="104"/>
                  </a:lnTo>
                  <a:lnTo>
                    <a:pt x="426" y="113"/>
                  </a:lnTo>
                  <a:lnTo>
                    <a:pt x="426" y="126"/>
                  </a:lnTo>
                  <a:lnTo>
                    <a:pt x="431" y="152"/>
                  </a:lnTo>
                  <a:lnTo>
                    <a:pt x="431" y="178"/>
                  </a:lnTo>
                  <a:lnTo>
                    <a:pt x="431" y="209"/>
                  </a:lnTo>
                  <a:lnTo>
                    <a:pt x="435" y="235"/>
                  </a:lnTo>
                  <a:lnTo>
                    <a:pt x="435" y="261"/>
                  </a:lnTo>
                  <a:lnTo>
                    <a:pt x="439" y="278"/>
                  </a:lnTo>
                  <a:lnTo>
                    <a:pt x="439" y="296"/>
                  </a:lnTo>
                  <a:lnTo>
                    <a:pt x="439" y="300"/>
                  </a:lnTo>
                  <a:lnTo>
                    <a:pt x="444" y="304"/>
                  </a:lnTo>
                  <a:lnTo>
                    <a:pt x="444" y="300"/>
                  </a:lnTo>
                  <a:lnTo>
                    <a:pt x="448" y="296"/>
                  </a:lnTo>
                  <a:lnTo>
                    <a:pt x="448" y="283"/>
                  </a:lnTo>
                  <a:lnTo>
                    <a:pt x="448" y="274"/>
                  </a:lnTo>
                  <a:lnTo>
                    <a:pt x="452" y="261"/>
                  </a:lnTo>
                  <a:lnTo>
                    <a:pt x="452" y="248"/>
                  </a:lnTo>
                  <a:lnTo>
                    <a:pt x="457" y="239"/>
                  </a:lnTo>
                  <a:lnTo>
                    <a:pt x="457" y="230"/>
                  </a:lnTo>
                  <a:lnTo>
                    <a:pt x="457" y="226"/>
                  </a:lnTo>
                  <a:lnTo>
                    <a:pt x="461" y="226"/>
                  </a:lnTo>
                  <a:lnTo>
                    <a:pt x="465" y="235"/>
                  </a:lnTo>
                  <a:lnTo>
                    <a:pt x="465" y="239"/>
                  </a:lnTo>
                  <a:lnTo>
                    <a:pt x="465" y="252"/>
                  </a:lnTo>
                  <a:lnTo>
                    <a:pt x="470" y="265"/>
                  </a:lnTo>
                  <a:lnTo>
                    <a:pt x="470" y="278"/>
                  </a:lnTo>
                  <a:lnTo>
                    <a:pt x="474" y="296"/>
                  </a:lnTo>
                  <a:lnTo>
                    <a:pt x="474" y="313"/>
                  </a:lnTo>
                  <a:lnTo>
                    <a:pt x="474" y="331"/>
                  </a:lnTo>
                  <a:lnTo>
                    <a:pt x="478" y="348"/>
                  </a:lnTo>
                  <a:lnTo>
                    <a:pt x="478" y="365"/>
                  </a:lnTo>
                  <a:lnTo>
                    <a:pt x="483" y="383"/>
                  </a:lnTo>
                  <a:lnTo>
                    <a:pt x="483" y="396"/>
                  </a:lnTo>
                  <a:lnTo>
                    <a:pt x="483" y="400"/>
                  </a:lnTo>
                  <a:lnTo>
                    <a:pt x="487" y="400"/>
                  </a:lnTo>
                  <a:lnTo>
                    <a:pt x="487" y="396"/>
                  </a:lnTo>
                  <a:lnTo>
                    <a:pt x="491" y="383"/>
                  </a:lnTo>
                  <a:lnTo>
                    <a:pt x="491" y="365"/>
                  </a:lnTo>
                  <a:lnTo>
                    <a:pt x="491" y="335"/>
                  </a:lnTo>
                  <a:lnTo>
                    <a:pt x="496" y="304"/>
                  </a:lnTo>
                  <a:lnTo>
                    <a:pt x="496" y="270"/>
                  </a:lnTo>
                  <a:lnTo>
                    <a:pt x="500" y="230"/>
                  </a:lnTo>
                  <a:lnTo>
                    <a:pt x="500" y="191"/>
                  </a:lnTo>
                  <a:lnTo>
                    <a:pt x="500" y="157"/>
                  </a:lnTo>
                  <a:lnTo>
                    <a:pt x="505" y="126"/>
                  </a:lnTo>
                  <a:lnTo>
                    <a:pt x="505" y="104"/>
                  </a:lnTo>
                  <a:lnTo>
                    <a:pt x="509" y="96"/>
                  </a:lnTo>
                  <a:lnTo>
                    <a:pt x="509" y="109"/>
                  </a:lnTo>
                  <a:lnTo>
                    <a:pt x="513" y="130"/>
                  </a:lnTo>
                  <a:lnTo>
                    <a:pt x="513" y="161"/>
                  </a:lnTo>
                  <a:lnTo>
                    <a:pt x="518" y="196"/>
                  </a:lnTo>
                  <a:lnTo>
                    <a:pt x="518" y="239"/>
                  </a:lnTo>
                  <a:lnTo>
                    <a:pt x="518" y="278"/>
                  </a:lnTo>
                  <a:lnTo>
                    <a:pt x="522" y="317"/>
                  </a:lnTo>
                  <a:lnTo>
                    <a:pt x="522" y="352"/>
                  </a:lnTo>
                  <a:lnTo>
                    <a:pt x="526" y="378"/>
                  </a:lnTo>
                  <a:lnTo>
                    <a:pt x="526" y="391"/>
                  </a:lnTo>
                  <a:lnTo>
                    <a:pt x="531" y="400"/>
                  </a:lnTo>
                  <a:lnTo>
                    <a:pt x="531" y="396"/>
                  </a:lnTo>
                  <a:lnTo>
                    <a:pt x="531" y="378"/>
                  </a:lnTo>
                  <a:lnTo>
                    <a:pt x="535" y="357"/>
                  </a:lnTo>
                  <a:lnTo>
                    <a:pt x="535" y="326"/>
                  </a:lnTo>
                  <a:lnTo>
                    <a:pt x="539" y="296"/>
                  </a:lnTo>
                  <a:lnTo>
                    <a:pt x="539" y="265"/>
                  </a:lnTo>
                  <a:lnTo>
                    <a:pt x="539" y="235"/>
                  </a:lnTo>
                  <a:lnTo>
                    <a:pt x="544" y="209"/>
                  </a:lnTo>
                  <a:lnTo>
                    <a:pt x="544" y="196"/>
                  </a:lnTo>
                  <a:lnTo>
                    <a:pt x="548" y="191"/>
                  </a:lnTo>
                  <a:lnTo>
                    <a:pt x="548" y="196"/>
                  </a:lnTo>
                  <a:lnTo>
                    <a:pt x="548" y="213"/>
                  </a:lnTo>
                  <a:lnTo>
                    <a:pt x="552" y="239"/>
                  </a:lnTo>
                  <a:lnTo>
                    <a:pt x="552" y="270"/>
                  </a:lnTo>
                  <a:lnTo>
                    <a:pt x="557" y="300"/>
                  </a:lnTo>
                  <a:lnTo>
                    <a:pt x="557" y="335"/>
                  </a:lnTo>
                  <a:lnTo>
                    <a:pt x="557" y="361"/>
                  </a:lnTo>
                  <a:lnTo>
                    <a:pt x="561" y="383"/>
                  </a:lnTo>
                  <a:lnTo>
                    <a:pt x="561" y="396"/>
                  </a:lnTo>
                  <a:lnTo>
                    <a:pt x="565" y="400"/>
                  </a:lnTo>
                  <a:lnTo>
                    <a:pt x="565" y="391"/>
                  </a:lnTo>
                  <a:lnTo>
                    <a:pt x="565" y="374"/>
                  </a:lnTo>
                  <a:lnTo>
                    <a:pt x="570" y="344"/>
                  </a:lnTo>
                  <a:lnTo>
                    <a:pt x="570" y="309"/>
                  </a:lnTo>
                  <a:lnTo>
                    <a:pt x="574" y="265"/>
                  </a:lnTo>
                  <a:lnTo>
                    <a:pt x="574" y="222"/>
                  </a:lnTo>
                  <a:lnTo>
                    <a:pt x="574" y="178"/>
                  </a:lnTo>
                  <a:lnTo>
                    <a:pt x="578" y="139"/>
                  </a:lnTo>
                  <a:lnTo>
                    <a:pt x="578" y="109"/>
                  </a:lnTo>
                  <a:lnTo>
                    <a:pt x="583" y="87"/>
                  </a:lnTo>
                  <a:lnTo>
                    <a:pt x="583" y="74"/>
                  </a:lnTo>
                  <a:lnTo>
                    <a:pt x="583" y="78"/>
                  </a:lnTo>
                  <a:lnTo>
                    <a:pt x="587" y="96"/>
                  </a:lnTo>
                  <a:lnTo>
                    <a:pt x="587" y="122"/>
                  </a:lnTo>
                  <a:lnTo>
                    <a:pt x="592" y="157"/>
                  </a:lnTo>
                  <a:lnTo>
                    <a:pt x="592" y="196"/>
                  </a:lnTo>
                  <a:lnTo>
                    <a:pt x="592" y="244"/>
                  </a:lnTo>
                  <a:lnTo>
                    <a:pt x="596" y="287"/>
                  </a:lnTo>
                  <a:lnTo>
                    <a:pt x="596" y="326"/>
                  </a:lnTo>
                  <a:lnTo>
                    <a:pt x="600" y="361"/>
                  </a:lnTo>
                  <a:lnTo>
                    <a:pt x="600" y="387"/>
                  </a:lnTo>
                  <a:lnTo>
                    <a:pt x="600" y="405"/>
                  </a:lnTo>
                  <a:lnTo>
                    <a:pt x="605" y="413"/>
                  </a:lnTo>
                  <a:lnTo>
                    <a:pt x="605" y="409"/>
                  </a:lnTo>
                  <a:lnTo>
                    <a:pt x="609" y="400"/>
                  </a:lnTo>
                  <a:lnTo>
                    <a:pt x="609" y="383"/>
                  </a:lnTo>
                  <a:lnTo>
                    <a:pt x="609" y="365"/>
                  </a:lnTo>
                  <a:lnTo>
                    <a:pt x="613" y="344"/>
                  </a:lnTo>
                  <a:lnTo>
                    <a:pt x="613" y="322"/>
                  </a:lnTo>
                  <a:lnTo>
                    <a:pt x="618" y="304"/>
                  </a:lnTo>
                  <a:lnTo>
                    <a:pt x="618" y="291"/>
                  </a:lnTo>
                  <a:lnTo>
                    <a:pt x="618" y="278"/>
                  </a:lnTo>
                  <a:lnTo>
                    <a:pt x="622" y="278"/>
                  </a:lnTo>
                  <a:lnTo>
                    <a:pt x="626" y="283"/>
                  </a:lnTo>
                  <a:lnTo>
                    <a:pt x="626" y="287"/>
                  </a:lnTo>
                  <a:lnTo>
                    <a:pt x="626" y="291"/>
                  </a:lnTo>
                  <a:lnTo>
                    <a:pt x="631" y="296"/>
                  </a:lnTo>
                  <a:lnTo>
                    <a:pt x="635" y="291"/>
                  </a:lnTo>
                  <a:lnTo>
                    <a:pt x="635" y="283"/>
                  </a:lnTo>
                  <a:lnTo>
                    <a:pt x="635" y="270"/>
                  </a:lnTo>
                  <a:lnTo>
                    <a:pt x="639" y="257"/>
                  </a:lnTo>
                  <a:lnTo>
                    <a:pt x="639" y="239"/>
                  </a:lnTo>
                  <a:lnTo>
                    <a:pt x="644" y="222"/>
                  </a:lnTo>
                  <a:lnTo>
                    <a:pt x="644" y="209"/>
                  </a:lnTo>
                  <a:lnTo>
                    <a:pt x="644" y="196"/>
                  </a:lnTo>
                  <a:lnTo>
                    <a:pt x="648" y="187"/>
                  </a:lnTo>
                  <a:lnTo>
                    <a:pt x="648" y="183"/>
                  </a:lnTo>
                  <a:lnTo>
                    <a:pt x="652" y="183"/>
                  </a:lnTo>
                  <a:lnTo>
                    <a:pt x="652" y="191"/>
                  </a:lnTo>
                  <a:lnTo>
                    <a:pt x="652" y="200"/>
                  </a:lnTo>
                  <a:lnTo>
                    <a:pt x="657" y="213"/>
                  </a:lnTo>
                  <a:lnTo>
                    <a:pt x="657" y="230"/>
                  </a:lnTo>
                  <a:lnTo>
                    <a:pt x="661" y="248"/>
                  </a:lnTo>
                  <a:lnTo>
                    <a:pt x="661" y="261"/>
                  </a:lnTo>
                  <a:lnTo>
                    <a:pt x="661" y="270"/>
                  </a:lnTo>
                  <a:lnTo>
                    <a:pt x="665" y="278"/>
                  </a:lnTo>
                  <a:lnTo>
                    <a:pt x="665" y="283"/>
                  </a:lnTo>
                  <a:lnTo>
                    <a:pt x="670" y="287"/>
                  </a:lnTo>
                  <a:lnTo>
                    <a:pt x="670" y="283"/>
                  </a:lnTo>
                  <a:lnTo>
                    <a:pt x="670" y="278"/>
                  </a:lnTo>
                  <a:lnTo>
                    <a:pt x="674" y="278"/>
                  </a:lnTo>
                  <a:lnTo>
                    <a:pt x="674" y="274"/>
                  </a:lnTo>
                  <a:lnTo>
                    <a:pt x="679" y="274"/>
                  </a:lnTo>
                  <a:lnTo>
                    <a:pt x="679" y="278"/>
                  </a:lnTo>
                  <a:lnTo>
                    <a:pt x="679" y="287"/>
                  </a:lnTo>
                  <a:lnTo>
                    <a:pt x="683" y="300"/>
                  </a:lnTo>
                  <a:lnTo>
                    <a:pt x="683" y="317"/>
                  </a:lnTo>
                  <a:lnTo>
                    <a:pt x="687" y="335"/>
                  </a:lnTo>
                  <a:lnTo>
                    <a:pt x="687" y="352"/>
                  </a:lnTo>
                  <a:lnTo>
                    <a:pt x="687" y="370"/>
                  </a:lnTo>
                  <a:lnTo>
                    <a:pt x="692" y="383"/>
                  </a:lnTo>
                  <a:lnTo>
                    <a:pt x="692" y="391"/>
                  </a:lnTo>
                  <a:lnTo>
                    <a:pt x="696" y="396"/>
                  </a:lnTo>
                  <a:lnTo>
                    <a:pt x="696" y="391"/>
                  </a:lnTo>
                  <a:lnTo>
                    <a:pt x="696" y="378"/>
                  </a:lnTo>
                  <a:lnTo>
                    <a:pt x="700" y="361"/>
                  </a:lnTo>
                  <a:lnTo>
                    <a:pt x="700" y="335"/>
                  </a:lnTo>
                  <a:lnTo>
                    <a:pt x="705" y="309"/>
                  </a:lnTo>
                  <a:lnTo>
                    <a:pt x="705" y="278"/>
                  </a:lnTo>
                  <a:lnTo>
                    <a:pt x="705" y="248"/>
                  </a:lnTo>
                  <a:lnTo>
                    <a:pt x="709" y="222"/>
                  </a:lnTo>
                  <a:lnTo>
                    <a:pt x="709" y="200"/>
                  </a:lnTo>
                  <a:lnTo>
                    <a:pt x="713" y="183"/>
                  </a:lnTo>
                  <a:lnTo>
                    <a:pt x="713" y="174"/>
                  </a:lnTo>
                  <a:lnTo>
                    <a:pt x="713" y="170"/>
                  </a:lnTo>
                  <a:lnTo>
                    <a:pt x="718" y="174"/>
                  </a:lnTo>
                  <a:lnTo>
                    <a:pt x="718" y="183"/>
                  </a:lnTo>
                  <a:lnTo>
                    <a:pt x="722" y="196"/>
                  </a:lnTo>
                  <a:lnTo>
                    <a:pt x="722" y="209"/>
                  </a:lnTo>
                  <a:lnTo>
                    <a:pt x="722" y="226"/>
                  </a:lnTo>
                  <a:lnTo>
                    <a:pt x="726" y="239"/>
                  </a:lnTo>
                  <a:lnTo>
                    <a:pt x="726" y="248"/>
                  </a:lnTo>
                  <a:lnTo>
                    <a:pt x="731" y="257"/>
                  </a:lnTo>
                  <a:lnTo>
                    <a:pt x="731" y="261"/>
                  </a:lnTo>
                  <a:lnTo>
                    <a:pt x="735" y="257"/>
                  </a:lnTo>
                  <a:lnTo>
                    <a:pt x="735" y="252"/>
                  </a:lnTo>
                  <a:lnTo>
                    <a:pt x="739" y="248"/>
                  </a:lnTo>
                  <a:lnTo>
                    <a:pt x="739" y="244"/>
                  </a:lnTo>
                  <a:lnTo>
                    <a:pt x="744" y="244"/>
                  </a:lnTo>
                  <a:lnTo>
                    <a:pt x="744" y="248"/>
                  </a:lnTo>
                  <a:lnTo>
                    <a:pt x="748" y="261"/>
                  </a:lnTo>
                  <a:lnTo>
                    <a:pt x="748" y="274"/>
                  </a:lnTo>
                  <a:lnTo>
                    <a:pt x="748" y="291"/>
                  </a:lnTo>
                  <a:lnTo>
                    <a:pt x="753" y="309"/>
                  </a:lnTo>
                  <a:lnTo>
                    <a:pt x="753" y="326"/>
                  </a:lnTo>
                  <a:lnTo>
                    <a:pt x="757" y="344"/>
                  </a:lnTo>
                  <a:lnTo>
                    <a:pt x="757" y="357"/>
                  </a:lnTo>
                  <a:lnTo>
                    <a:pt x="757" y="370"/>
                  </a:lnTo>
                  <a:lnTo>
                    <a:pt x="761" y="374"/>
                  </a:lnTo>
                  <a:lnTo>
                    <a:pt x="761" y="370"/>
                  </a:lnTo>
                  <a:lnTo>
                    <a:pt x="766" y="365"/>
                  </a:lnTo>
                  <a:lnTo>
                    <a:pt x="766" y="352"/>
                  </a:lnTo>
                  <a:lnTo>
                    <a:pt x="766" y="339"/>
                  </a:lnTo>
                  <a:lnTo>
                    <a:pt x="770" y="317"/>
                  </a:lnTo>
                  <a:lnTo>
                    <a:pt x="770" y="300"/>
                  </a:lnTo>
                  <a:lnTo>
                    <a:pt x="774" y="278"/>
                  </a:lnTo>
                  <a:lnTo>
                    <a:pt x="774" y="261"/>
                  </a:lnTo>
                  <a:lnTo>
                    <a:pt x="774" y="248"/>
                  </a:lnTo>
                  <a:lnTo>
                    <a:pt x="779" y="239"/>
                  </a:lnTo>
                  <a:lnTo>
                    <a:pt x="779" y="235"/>
                  </a:lnTo>
                  <a:lnTo>
                    <a:pt x="783" y="235"/>
                  </a:lnTo>
                  <a:lnTo>
                    <a:pt x="783" y="239"/>
                  </a:lnTo>
                  <a:lnTo>
                    <a:pt x="783" y="248"/>
                  </a:lnTo>
                  <a:lnTo>
                    <a:pt x="787" y="257"/>
                  </a:lnTo>
                  <a:lnTo>
                    <a:pt x="787" y="265"/>
                  </a:lnTo>
                  <a:lnTo>
                    <a:pt x="792" y="270"/>
                  </a:lnTo>
                  <a:lnTo>
                    <a:pt x="792" y="274"/>
                  </a:lnTo>
                  <a:lnTo>
                    <a:pt x="796" y="274"/>
                  </a:lnTo>
                  <a:lnTo>
                    <a:pt x="796" y="265"/>
                  </a:lnTo>
                  <a:lnTo>
                    <a:pt x="800" y="252"/>
                  </a:lnTo>
                  <a:lnTo>
                    <a:pt x="800" y="235"/>
                  </a:lnTo>
                  <a:lnTo>
                    <a:pt x="800" y="222"/>
                  </a:lnTo>
                  <a:lnTo>
                    <a:pt x="805" y="204"/>
                  </a:lnTo>
                  <a:lnTo>
                    <a:pt x="805" y="191"/>
                  </a:lnTo>
                  <a:lnTo>
                    <a:pt x="809" y="183"/>
                  </a:lnTo>
                  <a:lnTo>
                    <a:pt x="809" y="187"/>
                  </a:lnTo>
                  <a:lnTo>
                    <a:pt x="813" y="204"/>
                  </a:lnTo>
                  <a:lnTo>
                    <a:pt x="813" y="226"/>
                  </a:lnTo>
                  <a:lnTo>
                    <a:pt x="818" y="252"/>
                  </a:lnTo>
                  <a:lnTo>
                    <a:pt x="818" y="287"/>
                  </a:lnTo>
                  <a:lnTo>
                    <a:pt x="818" y="322"/>
                  </a:lnTo>
                  <a:lnTo>
                    <a:pt x="822" y="357"/>
                  </a:lnTo>
                  <a:lnTo>
                    <a:pt x="822" y="387"/>
                  </a:lnTo>
                  <a:lnTo>
                    <a:pt x="826" y="409"/>
                  </a:lnTo>
                  <a:lnTo>
                    <a:pt x="826" y="422"/>
                  </a:lnTo>
                  <a:lnTo>
                    <a:pt x="826" y="426"/>
                  </a:lnTo>
                  <a:lnTo>
                    <a:pt x="831" y="418"/>
                  </a:lnTo>
                  <a:lnTo>
                    <a:pt x="831" y="400"/>
                  </a:lnTo>
                  <a:lnTo>
                    <a:pt x="835" y="370"/>
                  </a:lnTo>
                  <a:lnTo>
                    <a:pt x="835" y="335"/>
                  </a:lnTo>
                  <a:lnTo>
                    <a:pt x="835" y="291"/>
                  </a:lnTo>
                  <a:lnTo>
                    <a:pt x="840" y="248"/>
                  </a:lnTo>
                  <a:lnTo>
                    <a:pt x="840" y="209"/>
                  </a:lnTo>
                  <a:lnTo>
                    <a:pt x="844" y="174"/>
                  </a:lnTo>
                  <a:lnTo>
                    <a:pt x="844" y="148"/>
                  </a:lnTo>
                  <a:lnTo>
                    <a:pt x="844" y="130"/>
                  </a:lnTo>
                  <a:lnTo>
                    <a:pt x="848" y="130"/>
                  </a:lnTo>
                  <a:lnTo>
                    <a:pt x="848" y="139"/>
                  </a:lnTo>
                  <a:lnTo>
                    <a:pt x="853" y="161"/>
                  </a:lnTo>
                  <a:lnTo>
                    <a:pt x="853" y="187"/>
                  </a:lnTo>
                  <a:lnTo>
                    <a:pt x="853" y="222"/>
                  </a:lnTo>
                  <a:lnTo>
                    <a:pt x="857" y="261"/>
                  </a:lnTo>
                  <a:lnTo>
                    <a:pt x="857" y="296"/>
                  </a:lnTo>
                  <a:lnTo>
                    <a:pt x="861" y="326"/>
                  </a:lnTo>
                  <a:lnTo>
                    <a:pt x="861" y="352"/>
                  </a:lnTo>
                  <a:lnTo>
                    <a:pt x="861" y="365"/>
                  </a:lnTo>
                  <a:lnTo>
                    <a:pt x="866" y="365"/>
                  </a:lnTo>
                  <a:lnTo>
                    <a:pt x="866" y="357"/>
                  </a:lnTo>
                  <a:lnTo>
                    <a:pt x="870" y="339"/>
                  </a:lnTo>
                  <a:lnTo>
                    <a:pt x="870" y="313"/>
                  </a:lnTo>
                  <a:lnTo>
                    <a:pt x="874" y="278"/>
                  </a:lnTo>
                  <a:lnTo>
                    <a:pt x="874" y="248"/>
                  </a:lnTo>
                  <a:lnTo>
                    <a:pt x="874" y="213"/>
                  </a:lnTo>
                  <a:lnTo>
                    <a:pt x="879" y="187"/>
                  </a:lnTo>
                  <a:lnTo>
                    <a:pt x="879" y="165"/>
                  </a:lnTo>
                  <a:lnTo>
                    <a:pt x="883" y="157"/>
                  </a:lnTo>
                  <a:lnTo>
                    <a:pt x="883" y="165"/>
                  </a:lnTo>
                  <a:lnTo>
                    <a:pt x="887" y="191"/>
                  </a:lnTo>
                  <a:lnTo>
                    <a:pt x="887" y="222"/>
                  </a:lnTo>
                  <a:lnTo>
                    <a:pt x="892" y="257"/>
                  </a:lnTo>
                  <a:lnTo>
                    <a:pt x="892" y="291"/>
                  </a:lnTo>
                  <a:lnTo>
                    <a:pt x="892" y="331"/>
                  </a:lnTo>
                  <a:lnTo>
                    <a:pt x="896" y="365"/>
                  </a:lnTo>
                  <a:lnTo>
                    <a:pt x="896" y="391"/>
                  </a:lnTo>
                  <a:lnTo>
                    <a:pt x="900" y="409"/>
                  </a:lnTo>
                  <a:lnTo>
                    <a:pt x="900" y="418"/>
                  </a:lnTo>
                  <a:lnTo>
                    <a:pt x="900" y="422"/>
                  </a:lnTo>
                  <a:lnTo>
                    <a:pt x="905" y="413"/>
                  </a:lnTo>
                  <a:lnTo>
                    <a:pt x="905" y="396"/>
                  </a:lnTo>
                  <a:lnTo>
                    <a:pt x="909" y="378"/>
                  </a:lnTo>
                  <a:lnTo>
                    <a:pt x="909" y="352"/>
                  </a:lnTo>
                  <a:lnTo>
                    <a:pt x="909" y="322"/>
                  </a:lnTo>
                  <a:lnTo>
                    <a:pt x="914" y="296"/>
                  </a:lnTo>
                  <a:lnTo>
                    <a:pt x="914" y="270"/>
                  </a:lnTo>
                  <a:lnTo>
                    <a:pt x="918" y="248"/>
                  </a:lnTo>
                  <a:lnTo>
                    <a:pt x="918" y="226"/>
                  </a:lnTo>
                  <a:lnTo>
                    <a:pt x="918" y="209"/>
                  </a:lnTo>
                  <a:lnTo>
                    <a:pt x="922" y="196"/>
                  </a:lnTo>
                  <a:lnTo>
                    <a:pt x="922" y="187"/>
                  </a:lnTo>
                  <a:lnTo>
                    <a:pt x="927" y="178"/>
                  </a:lnTo>
                  <a:lnTo>
                    <a:pt x="927" y="174"/>
                  </a:lnTo>
                  <a:lnTo>
                    <a:pt x="931" y="178"/>
                  </a:lnTo>
                  <a:lnTo>
                    <a:pt x="935" y="187"/>
                  </a:lnTo>
                  <a:lnTo>
                    <a:pt x="935" y="191"/>
                  </a:lnTo>
                  <a:lnTo>
                    <a:pt x="935" y="204"/>
                  </a:lnTo>
                  <a:lnTo>
                    <a:pt x="940" y="213"/>
                  </a:lnTo>
                  <a:lnTo>
                    <a:pt x="940" y="230"/>
                  </a:lnTo>
                  <a:lnTo>
                    <a:pt x="944" y="244"/>
                  </a:lnTo>
                  <a:lnTo>
                    <a:pt x="944" y="261"/>
                  </a:lnTo>
                  <a:lnTo>
                    <a:pt x="944" y="278"/>
                  </a:lnTo>
                  <a:lnTo>
                    <a:pt x="948" y="296"/>
                  </a:lnTo>
                  <a:lnTo>
                    <a:pt x="948" y="313"/>
                  </a:lnTo>
                  <a:lnTo>
                    <a:pt x="953" y="326"/>
                  </a:lnTo>
                  <a:lnTo>
                    <a:pt x="953" y="335"/>
                  </a:lnTo>
                  <a:lnTo>
                    <a:pt x="953" y="339"/>
                  </a:lnTo>
                  <a:lnTo>
                    <a:pt x="957" y="339"/>
                  </a:lnTo>
                  <a:lnTo>
                    <a:pt x="957" y="331"/>
                  </a:lnTo>
                  <a:lnTo>
                    <a:pt x="961" y="322"/>
                  </a:lnTo>
                  <a:lnTo>
                    <a:pt x="961" y="309"/>
                  </a:lnTo>
                  <a:lnTo>
                    <a:pt x="961" y="291"/>
                  </a:lnTo>
                  <a:lnTo>
                    <a:pt x="966" y="274"/>
                  </a:lnTo>
                  <a:lnTo>
                    <a:pt x="966" y="261"/>
                  </a:lnTo>
                  <a:lnTo>
                    <a:pt x="970" y="248"/>
                  </a:lnTo>
                  <a:lnTo>
                    <a:pt x="970" y="239"/>
                  </a:lnTo>
                  <a:lnTo>
                    <a:pt x="970" y="244"/>
                  </a:lnTo>
                  <a:lnTo>
                    <a:pt x="974" y="248"/>
                  </a:lnTo>
                  <a:lnTo>
                    <a:pt x="974" y="265"/>
                  </a:lnTo>
                  <a:lnTo>
                    <a:pt x="979" y="283"/>
                  </a:lnTo>
                  <a:lnTo>
                    <a:pt x="979" y="309"/>
                  </a:lnTo>
                  <a:lnTo>
                    <a:pt x="979" y="335"/>
                  </a:lnTo>
                  <a:lnTo>
                    <a:pt x="983" y="361"/>
                  </a:lnTo>
                  <a:lnTo>
                    <a:pt x="983" y="387"/>
                  </a:lnTo>
                  <a:lnTo>
                    <a:pt x="987" y="400"/>
                  </a:lnTo>
                  <a:lnTo>
                    <a:pt x="987" y="413"/>
                  </a:lnTo>
                  <a:lnTo>
                    <a:pt x="987" y="409"/>
                  </a:lnTo>
                  <a:lnTo>
                    <a:pt x="992" y="400"/>
                  </a:lnTo>
                  <a:lnTo>
                    <a:pt x="992" y="378"/>
                  </a:lnTo>
                  <a:lnTo>
                    <a:pt x="996" y="344"/>
                  </a:lnTo>
                  <a:lnTo>
                    <a:pt x="996" y="304"/>
                  </a:lnTo>
                  <a:lnTo>
                    <a:pt x="996" y="257"/>
                  </a:lnTo>
                  <a:lnTo>
                    <a:pt x="1001" y="209"/>
                  </a:lnTo>
                  <a:lnTo>
                    <a:pt x="1001" y="157"/>
                  </a:lnTo>
                  <a:lnTo>
                    <a:pt x="1005" y="113"/>
                  </a:lnTo>
                  <a:lnTo>
                    <a:pt x="1005" y="74"/>
                  </a:lnTo>
                  <a:lnTo>
                    <a:pt x="1005" y="48"/>
                  </a:lnTo>
                  <a:lnTo>
                    <a:pt x="1009" y="35"/>
                  </a:lnTo>
                  <a:lnTo>
                    <a:pt x="1009" y="39"/>
                  </a:lnTo>
                  <a:lnTo>
                    <a:pt x="1014" y="56"/>
                  </a:lnTo>
                  <a:lnTo>
                    <a:pt x="1014" y="87"/>
                  </a:lnTo>
                  <a:lnTo>
                    <a:pt x="1014" y="135"/>
                  </a:lnTo>
                  <a:lnTo>
                    <a:pt x="1018" y="187"/>
                  </a:lnTo>
                  <a:lnTo>
                    <a:pt x="1018" y="244"/>
                  </a:lnTo>
                  <a:lnTo>
                    <a:pt x="1022" y="300"/>
                  </a:lnTo>
                  <a:lnTo>
                    <a:pt x="1022" y="352"/>
                  </a:lnTo>
                  <a:lnTo>
                    <a:pt x="1022" y="391"/>
                  </a:lnTo>
                  <a:lnTo>
                    <a:pt x="1027" y="426"/>
                  </a:lnTo>
                  <a:lnTo>
                    <a:pt x="1027" y="444"/>
                  </a:lnTo>
                  <a:lnTo>
                    <a:pt x="1031" y="448"/>
                  </a:lnTo>
                  <a:lnTo>
                    <a:pt x="1031" y="435"/>
                  </a:lnTo>
                  <a:lnTo>
                    <a:pt x="1031" y="409"/>
                  </a:lnTo>
                  <a:lnTo>
                    <a:pt x="1035" y="374"/>
                  </a:lnTo>
                  <a:lnTo>
                    <a:pt x="1035" y="331"/>
                  </a:lnTo>
                  <a:lnTo>
                    <a:pt x="1040" y="283"/>
                  </a:lnTo>
                  <a:lnTo>
                    <a:pt x="1040" y="235"/>
                  </a:lnTo>
                  <a:lnTo>
                    <a:pt x="1040" y="191"/>
                  </a:lnTo>
                  <a:lnTo>
                    <a:pt x="1044" y="161"/>
                  </a:lnTo>
                  <a:lnTo>
                    <a:pt x="1044" y="139"/>
                  </a:lnTo>
                  <a:lnTo>
                    <a:pt x="1048" y="135"/>
                  </a:lnTo>
                  <a:lnTo>
                    <a:pt x="1048" y="143"/>
                  </a:lnTo>
                  <a:lnTo>
                    <a:pt x="1048" y="170"/>
                  </a:lnTo>
                  <a:lnTo>
                    <a:pt x="1053" y="204"/>
                  </a:lnTo>
                  <a:lnTo>
                    <a:pt x="1053" y="248"/>
                  </a:lnTo>
                  <a:lnTo>
                    <a:pt x="1057" y="296"/>
                  </a:lnTo>
                  <a:lnTo>
                    <a:pt x="1057" y="344"/>
                  </a:lnTo>
                  <a:lnTo>
                    <a:pt x="1057" y="383"/>
                  </a:lnTo>
                  <a:lnTo>
                    <a:pt x="1061" y="413"/>
                  </a:lnTo>
                  <a:lnTo>
                    <a:pt x="1061" y="435"/>
                  </a:lnTo>
                  <a:lnTo>
                    <a:pt x="1066" y="439"/>
                  </a:lnTo>
                  <a:lnTo>
                    <a:pt x="1066" y="431"/>
                  </a:lnTo>
                  <a:lnTo>
                    <a:pt x="1066" y="409"/>
                  </a:lnTo>
                  <a:lnTo>
                    <a:pt x="1070" y="374"/>
                  </a:lnTo>
                  <a:lnTo>
                    <a:pt x="1070" y="331"/>
                  </a:lnTo>
                  <a:lnTo>
                    <a:pt x="1075" y="283"/>
                  </a:lnTo>
                  <a:lnTo>
                    <a:pt x="1075" y="235"/>
                  </a:lnTo>
                  <a:lnTo>
                    <a:pt x="1075" y="187"/>
                  </a:lnTo>
                  <a:lnTo>
                    <a:pt x="1079" y="148"/>
                  </a:lnTo>
                  <a:lnTo>
                    <a:pt x="1079" y="117"/>
                  </a:lnTo>
                  <a:lnTo>
                    <a:pt x="1083" y="96"/>
                  </a:lnTo>
                  <a:lnTo>
                    <a:pt x="1083" y="91"/>
                  </a:lnTo>
                  <a:lnTo>
                    <a:pt x="1083" y="96"/>
                  </a:lnTo>
                  <a:lnTo>
                    <a:pt x="1088" y="113"/>
                  </a:lnTo>
                  <a:lnTo>
                    <a:pt x="1088" y="139"/>
                  </a:lnTo>
                  <a:lnTo>
                    <a:pt x="1092" y="174"/>
                  </a:lnTo>
                  <a:lnTo>
                    <a:pt x="1092" y="209"/>
                  </a:lnTo>
                  <a:lnTo>
                    <a:pt x="1092" y="248"/>
                  </a:lnTo>
                  <a:lnTo>
                    <a:pt x="1096" y="283"/>
                  </a:lnTo>
                  <a:lnTo>
                    <a:pt x="1096" y="313"/>
                  </a:lnTo>
                  <a:lnTo>
                    <a:pt x="1101" y="335"/>
                  </a:lnTo>
                  <a:lnTo>
                    <a:pt x="1101" y="357"/>
                  </a:lnTo>
                  <a:lnTo>
                    <a:pt x="1101" y="365"/>
                  </a:lnTo>
                  <a:lnTo>
                    <a:pt x="1105" y="370"/>
                  </a:lnTo>
                  <a:lnTo>
                    <a:pt x="1109" y="365"/>
                  </a:lnTo>
                  <a:lnTo>
                    <a:pt x="1109" y="357"/>
                  </a:lnTo>
                  <a:lnTo>
                    <a:pt x="1109" y="344"/>
                  </a:lnTo>
                  <a:lnTo>
                    <a:pt x="1114" y="335"/>
                  </a:lnTo>
                  <a:lnTo>
                    <a:pt x="1114" y="322"/>
                  </a:lnTo>
                  <a:lnTo>
                    <a:pt x="1118" y="309"/>
                  </a:lnTo>
                  <a:lnTo>
                    <a:pt x="1118" y="296"/>
                  </a:lnTo>
                  <a:lnTo>
                    <a:pt x="1118" y="287"/>
                  </a:lnTo>
                  <a:lnTo>
                    <a:pt x="1122" y="274"/>
                  </a:lnTo>
                  <a:lnTo>
                    <a:pt x="1122" y="265"/>
                  </a:lnTo>
                  <a:lnTo>
                    <a:pt x="1127" y="252"/>
                  </a:lnTo>
                  <a:lnTo>
                    <a:pt x="1127" y="244"/>
                  </a:lnTo>
                  <a:lnTo>
                    <a:pt x="1127" y="235"/>
                  </a:lnTo>
                  <a:lnTo>
                    <a:pt x="1131" y="226"/>
                  </a:lnTo>
                  <a:lnTo>
                    <a:pt x="1131" y="217"/>
                  </a:lnTo>
                  <a:lnTo>
                    <a:pt x="1135" y="217"/>
                  </a:lnTo>
                  <a:lnTo>
                    <a:pt x="1135" y="222"/>
                  </a:lnTo>
                  <a:lnTo>
                    <a:pt x="1140" y="230"/>
                  </a:lnTo>
                  <a:lnTo>
                    <a:pt x="1140" y="244"/>
                  </a:lnTo>
                  <a:lnTo>
                    <a:pt x="1144" y="261"/>
                  </a:lnTo>
                  <a:lnTo>
                    <a:pt x="1144" y="278"/>
                  </a:lnTo>
                  <a:lnTo>
                    <a:pt x="1144" y="296"/>
                  </a:lnTo>
                  <a:lnTo>
                    <a:pt x="1148" y="313"/>
                  </a:lnTo>
                  <a:lnTo>
                    <a:pt x="1148" y="326"/>
                  </a:lnTo>
                  <a:lnTo>
                    <a:pt x="1153" y="339"/>
                  </a:lnTo>
                  <a:lnTo>
                    <a:pt x="1157" y="326"/>
                  </a:lnTo>
                  <a:lnTo>
                    <a:pt x="1157" y="309"/>
                  </a:lnTo>
                  <a:lnTo>
                    <a:pt x="1162" y="287"/>
                  </a:lnTo>
                  <a:lnTo>
                    <a:pt x="1162" y="261"/>
                  </a:lnTo>
                  <a:lnTo>
                    <a:pt x="1162" y="230"/>
                  </a:lnTo>
                  <a:lnTo>
                    <a:pt x="1166" y="204"/>
                  </a:lnTo>
                  <a:lnTo>
                    <a:pt x="1166" y="178"/>
                  </a:lnTo>
                  <a:lnTo>
                    <a:pt x="1170" y="165"/>
                  </a:lnTo>
                  <a:lnTo>
                    <a:pt x="1170" y="157"/>
                  </a:lnTo>
                  <a:lnTo>
                    <a:pt x="1170" y="161"/>
                  </a:lnTo>
                  <a:lnTo>
                    <a:pt x="1175" y="174"/>
                  </a:lnTo>
                  <a:lnTo>
                    <a:pt x="1175" y="200"/>
                  </a:lnTo>
                  <a:lnTo>
                    <a:pt x="1179" y="235"/>
                  </a:lnTo>
                  <a:lnTo>
                    <a:pt x="1179" y="274"/>
                  </a:lnTo>
                  <a:lnTo>
                    <a:pt x="1179" y="313"/>
                  </a:lnTo>
                  <a:lnTo>
                    <a:pt x="1183" y="357"/>
                  </a:lnTo>
                  <a:lnTo>
                    <a:pt x="1183" y="391"/>
                  </a:lnTo>
                  <a:lnTo>
                    <a:pt x="1188" y="422"/>
                  </a:lnTo>
                  <a:lnTo>
                    <a:pt x="1188" y="439"/>
                  </a:lnTo>
                  <a:lnTo>
                    <a:pt x="1188" y="448"/>
                  </a:lnTo>
                  <a:lnTo>
                    <a:pt x="1192" y="444"/>
                  </a:lnTo>
                  <a:lnTo>
                    <a:pt x="1192" y="422"/>
                  </a:lnTo>
                  <a:lnTo>
                    <a:pt x="1196" y="391"/>
                  </a:lnTo>
                  <a:lnTo>
                    <a:pt x="1196" y="352"/>
                  </a:lnTo>
                  <a:lnTo>
                    <a:pt x="1196" y="304"/>
                  </a:lnTo>
                  <a:lnTo>
                    <a:pt x="1201" y="257"/>
                  </a:lnTo>
                  <a:lnTo>
                    <a:pt x="1201" y="209"/>
                  </a:lnTo>
                  <a:lnTo>
                    <a:pt x="1205" y="161"/>
                  </a:lnTo>
                  <a:lnTo>
                    <a:pt x="1205" y="126"/>
                  </a:lnTo>
                  <a:lnTo>
                    <a:pt x="1205" y="104"/>
                  </a:lnTo>
                  <a:lnTo>
                    <a:pt x="1209" y="91"/>
                  </a:lnTo>
                  <a:lnTo>
                    <a:pt x="1209" y="96"/>
                  </a:lnTo>
                  <a:lnTo>
                    <a:pt x="1214" y="109"/>
                  </a:lnTo>
                  <a:lnTo>
                    <a:pt x="1214" y="139"/>
                  </a:lnTo>
                  <a:lnTo>
                    <a:pt x="1214" y="174"/>
                  </a:lnTo>
                  <a:lnTo>
                    <a:pt x="1218" y="213"/>
                  </a:lnTo>
                  <a:lnTo>
                    <a:pt x="1218" y="257"/>
                  </a:lnTo>
                  <a:lnTo>
                    <a:pt x="1222" y="296"/>
                  </a:lnTo>
                  <a:lnTo>
                    <a:pt x="1222" y="326"/>
                  </a:lnTo>
                  <a:lnTo>
                    <a:pt x="1227" y="352"/>
                  </a:lnTo>
                  <a:lnTo>
                    <a:pt x="1227" y="370"/>
                  </a:lnTo>
                  <a:lnTo>
                    <a:pt x="1231" y="365"/>
                  </a:lnTo>
                  <a:lnTo>
                    <a:pt x="1231" y="348"/>
                  </a:lnTo>
                  <a:lnTo>
                    <a:pt x="1235" y="322"/>
                  </a:lnTo>
                  <a:lnTo>
                    <a:pt x="1235" y="291"/>
                  </a:lnTo>
                  <a:lnTo>
                    <a:pt x="1235" y="257"/>
                  </a:lnTo>
                  <a:lnTo>
                    <a:pt x="1240" y="226"/>
                  </a:lnTo>
                  <a:lnTo>
                    <a:pt x="1240" y="200"/>
                  </a:lnTo>
                  <a:lnTo>
                    <a:pt x="1244" y="178"/>
                  </a:lnTo>
                  <a:lnTo>
                    <a:pt x="1244" y="170"/>
                  </a:lnTo>
                  <a:lnTo>
                    <a:pt x="1249" y="183"/>
                  </a:lnTo>
                  <a:lnTo>
                    <a:pt x="1249" y="204"/>
                  </a:lnTo>
                  <a:lnTo>
                    <a:pt x="1253" y="239"/>
                  </a:lnTo>
                  <a:lnTo>
                    <a:pt x="1253" y="274"/>
                  </a:lnTo>
                  <a:lnTo>
                    <a:pt x="1253" y="313"/>
                  </a:lnTo>
                  <a:lnTo>
                    <a:pt x="1257" y="348"/>
                  </a:lnTo>
                  <a:lnTo>
                    <a:pt x="1257" y="378"/>
                  </a:lnTo>
                  <a:lnTo>
                    <a:pt x="1262" y="405"/>
                  </a:lnTo>
                  <a:lnTo>
                    <a:pt x="1262" y="418"/>
                  </a:lnTo>
                  <a:lnTo>
                    <a:pt x="1262" y="422"/>
                  </a:lnTo>
                  <a:lnTo>
                    <a:pt x="1266" y="413"/>
                  </a:lnTo>
                  <a:lnTo>
                    <a:pt x="1266" y="400"/>
                  </a:lnTo>
                  <a:lnTo>
                    <a:pt x="1270" y="374"/>
                  </a:lnTo>
                  <a:lnTo>
                    <a:pt x="1270" y="344"/>
                  </a:lnTo>
                  <a:lnTo>
                    <a:pt x="1270" y="309"/>
                  </a:lnTo>
                  <a:lnTo>
                    <a:pt x="1275" y="278"/>
                  </a:lnTo>
                  <a:lnTo>
                    <a:pt x="1275" y="248"/>
                  </a:lnTo>
                  <a:lnTo>
                    <a:pt x="1279" y="222"/>
                  </a:lnTo>
                  <a:lnTo>
                    <a:pt x="1279" y="204"/>
                  </a:lnTo>
                  <a:lnTo>
                    <a:pt x="1279" y="191"/>
                  </a:lnTo>
                  <a:lnTo>
                    <a:pt x="1283" y="191"/>
                  </a:lnTo>
                  <a:lnTo>
                    <a:pt x="1283" y="196"/>
                  </a:lnTo>
                  <a:lnTo>
                    <a:pt x="1288" y="204"/>
                  </a:lnTo>
                  <a:lnTo>
                    <a:pt x="1288" y="217"/>
                  </a:lnTo>
                  <a:lnTo>
                    <a:pt x="1288" y="230"/>
                  </a:lnTo>
                  <a:lnTo>
                    <a:pt x="1292" y="244"/>
                  </a:lnTo>
                  <a:lnTo>
                    <a:pt x="1292" y="252"/>
                  </a:lnTo>
                  <a:lnTo>
                    <a:pt x="1296" y="257"/>
                  </a:lnTo>
                  <a:lnTo>
                    <a:pt x="1301" y="248"/>
                  </a:lnTo>
                  <a:lnTo>
                    <a:pt x="1301" y="239"/>
                  </a:lnTo>
                  <a:lnTo>
                    <a:pt x="1305" y="230"/>
                  </a:lnTo>
                  <a:lnTo>
                    <a:pt x="1305" y="222"/>
                  </a:lnTo>
                  <a:lnTo>
                    <a:pt x="1305" y="217"/>
                  </a:lnTo>
                  <a:lnTo>
                    <a:pt x="1309" y="217"/>
                  </a:lnTo>
                  <a:lnTo>
                    <a:pt x="1309" y="222"/>
                  </a:lnTo>
                  <a:lnTo>
                    <a:pt x="1314" y="235"/>
                  </a:lnTo>
                  <a:lnTo>
                    <a:pt x="1314" y="248"/>
                  </a:lnTo>
                  <a:lnTo>
                    <a:pt x="1314" y="270"/>
                  </a:lnTo>
                  <a:lnTo>
                    <a:pt x="1318" y="291"/>
                  </a:lnTo>
                  <a:lnTo>
                    <a:pt x="1318" y="309"/>
                  </a:lnTo>
                  <a:lnTo>
                    <a:pt x="1323" y="331"/>
                  </a:lnTo>
                  <a:lnTo>
                    <a:pt x="1323" y="344"/>
                  </a:lnTo>
                  <a:lnTo>
                    <a:pt x="1323" y="352"/>
                  </a:lnTo>
                  <a:lnTo>
                    <a:pt x="1327" y="352"/>
                  </a:lnTo>
                  <a:lnTo>
                    <a:pt x="1327" y="348"/>
                  </a:lnTo>
                  <a:lnTo>
                    <a:pt x="1331" y="339"/>
                  </a:lnTo>
                  <a:lnTo>
                    <a:pt x="1331" y="322"/>
                  </a:lnTo>
                  <a:lnTo>
                    <a:pt x="1331" y="304"/>
                  </a:lnTo>
                  <a:lnTo>
                    <a:pt x="1336" y="287"/>
                  </a:lnTo>
                  <a:lnTo>
                    <a:pt x="1336" y="270"/>
                  </a:lnTo>
                  <a:lnTo>
                    <a:pt x="1340" y="257"/>
                  </a:lnTo>
                  <a:lnTo>
                    <a:pt x="1340" y="248"/>
                  </a:lnTo>
                  <a:lnTo>
                    <a:pt x="1344" y="252"/>
                  </a:lnTo>
                  <a:lnTo>
                    <a:pt x="1344" y="265"/>
                  </a:lnTo>
                  <a:lnTo>
                    <a:pt x="1349" y="283"/>
                  </a:lnTo>
                  <a:lnTo>
                    <a:pt x="1349" y="300"/>
                  </a:lnTo>
                  <a:lnTo>
                    <a:pt x="1349" y="317"/>
                  </a:lnTo>
                  <a:lnTo>
                    <a:pt x="1353" y="335"/>
                  </a:lnTo>
                  <a:lnTo>
                    <a:pt x="1353" y="344"/>
                  </a:lnTo>
                  <a:lnTo>
                    <a:pt x="1357" y="352"/>
                  </a:lnTo>
                  <a:lnTo>
                    <a:pt x="1357" y="348"/>
                  </a:lnTo>
                  <a:lnTo>
                    <a:pt x="1357" y="339"/>
                  </a:lnTo>
                  <a:lnTo>
                    <a:pt x="1362" y="322"/>
                  </a:lnTo>
                  <a:lnTo>
                    <a:pt x="1362" y="296"/>
                  </a:lnTo>
                  <a:lnTo>
                    <a:pt x="1366" y="270"/>
                  </a:lnTo>
                  <a:lnTo>
                    <a:pt x="1366" y="239"/>
                  </a:lnTo>
                  <a:lnTo>
                    <a:pt x="1366" y="209"/>
                  </a:lnTo>
                  <a:lnTo>
                    <a:pt x="1370" y="187"/>
                  </a:lnTo>
                  <a:lnTo>
                    <a:pt x="1370" y="165"/>
                  </a:lnTo>
                  <a:lnTo>
                    <a:pt x="1375" y="157"/>
                  </a:lnTo>
                  <a:lnTo>
                    <a:pt x="1375" y="152"/>
                  </a:lnTo>
                  <a:lnTo>
                    <a:pt x="1375" y="157"/>
                  </a:lnTo>
                  <a:lnTo>
                    <a:pt x="1379" y="174"/>
                  </a:lnTo>
                  <a:lnTo>
                    <a:pt x="1379" y="196"/>
                  </a:lnTo>
                  <a:lnTo>
                    <a:pt x="1383" y="222"/>
                  </a:lnTo>
                  <a:lnTo>
                    <a:pt x="1383" y="248"/>
                  </a:lnTo>
                  <a:lnTo>
                    <a:pt x="1383" y="274"/>
                  </a:lnTo>
                  <a:lnTo>
                    <a:pt x="1388" y="300"/>
                  </a:lnTo>
                  <a:lnTo>
                    <a:pt x="1388" y="317"/>
                  </a:lnTo>
                  <a:lnTo>
                    <a:pt x="1392" y="331"/>
                  </a:lnTo>
                  <a:lnTo>
                    <a:pt x="1392" y="339"/>
                  </a:lnTo>
                  <a:lnTo>
                    <a:pt x="1396" y="331"/>
                  </a:lnTo>
                  <a:lnTo>
                    <a:pt x="1396" y="322"/>
                  </a:lnTo>
                  <a:lnTo>
                    <a:pt x="1401" y="309"/>
                  </a:lnTo>
                  <a:lnTo>
                    <a:pt x="1401" y="296"/>
                  </a:lnTo>
                  <a:lnTo>
                    <a:pt x="1401" y="278"/>
                  </a:lnTo>
                  <a:lnTo>
                    <a:pt x="1405" y="270"/>
                  </a:lnTo>
                  <a:lnTo>
                    <a:pt x="1405" y="265"/>
                  </a:lnTo>
                  <a:lnTo>
                    <a:pt x="1410" y="261"/>
                  </a:lnTo>
                  <a:lnTo>
                    <a:pt x="1410" y="265"/>
                  </a:lnTo>
                  <a:lnTo>
                    <a:pt x="1410" y="274"/>
                  </a:lnTo>
                  <a:lnTo>
                    <a:pt x="1414" y="287"/>
                  </a:lnTo>
                  <a:lnTo>
                    <a:pt x="1414" y="300"/>
                  </a:lnTo>
                  <a:lnTo>
                    <a:pt x="1418" y="313"/>
                  </a:lnTo>
                  <a:lnTo>
                    <a:pt x="1418" y="322"/>
                  </a:lnTo>
                  <a:lnTo>
                    <a:pt x="1418" y="331"/>
                  </a:lnTo>
                  <a:lnTo>
                    <a:pt x="1423" y="331"/>
                  </a:lnTo>
                  <a:lnTo>
                    <a:pt x="1423" y="326"/>
                  </a:lnTo>
                  <a:lnTo>
                    <a:pt x="1427" y="313"/>
                  </a:lnTo>
                  <a:lnTo>
                    <a:pt x="1427" y="300"/>
                  </a:lnTo>
                  <a:lnTo>
                    <a:pt x="1427" y="278"/>
                  </a:lnTo>
                  <a:lnTo>
                    <a:pt x="1431" y="257"/>
                  </a:lnTo>
                  <a:lnTo>
                    <a:pt x="1431" y="235"/>
                  </a:lnTo>
                  <a:lnTo>
                    <a:pt x="1436" y="213"/>
                  </a:lnTo>
                  <a:lnTo>
                    <a:pt x="1436" y="200"/>
                  </a:lnTo>
                  <a:lnTo>
                    <a:pt x="1436" y="187"/>
                  </a:lnTo>
                  <a:lnTo>
                    <a:pt x="1440" y="187"/>
                  </a:lnTo>
                  <a:lnTo>
                    <a:pt x="1440" y="191"/>
                  </a:lnTo>
                  <a:lnTo>
                    <a:pt x="1444" y="204"/>
                  </a:lnTo>
                  <a:lnTo>
                    <a:pt x="1444" y="222"/>
                  </a:lnTo>
                  <a:lnTo>
                    <a:pt x="1444" y="248"/>
                  </a:lnTo>
                  <a:lnTo>
                    <a:pt x="1449" y="274"/>
                  </a:lnTo>
                  <a:lnTo>
                    <a:pt x="1449" y="300"/>
                  </a:lnTo>
                  <a:lnTo>
                    <a:pt x="1453" y="322"/>
                  </a:lnTo>
                  <a:lnTo>
                    <a:pt x="1453" y="344"/>
                  </a:lnTo>
                  <a:lnTo>
                    <a:pt x="1453" y="352"/>
                  </a:lnTo>
                  <a:lnTo>
                    <a:pt x="1457" y="357"/>
                  </a:lnTo>
                  <a:lnTo>
                    <a:pt x="1457" y="352"/>
                  </a:lnTo>
                  <a:lnTo>
                    <a:pt x="1462" y="335"/>
                  </a:lnTo>
                  <a:lnTo>
                    <a:pt x="1462" y="317"/>
                  </a:lnTo>
                  <a:lnTo>
                    <a:pt x="1462" y="291"/>
                  </a:lnTo>
                  <a:lnTo>
                    <a:pt x="1466" y="261"/>
                  </a:lnTo>
                  <a:lnTo>
                    <a:pt x="1466" y="235"/>
                  </a:lnTo>
                  <a:lnTo>
                    <a:pt x="1470" y="209"/>
                  </a:lnTo>
                  <a:lnTo>
                    <a:pt x="1470" y="191"/>
                  </a:lnTo>
                  <a:lnTo>
                    <a:pt x="1470" y="183"/>
                  </a:lnTo>
                  <a:lnTo>
                    <a:pt x="1475" y="187"/>
                  </a:lnTo>
                  <a:lnTo>
                    <a:pt x="1475" y="200"/>
                  </a:lnTo>
                  <a:lnTo>
                    <a:pt x="1479" y="222"/>
                  </a:lnTo>
                  <a:lnTo>
                    <a:pt x="1479" y="252"/>
                  </a:lnTo>
                  <a:lnTo>
                    <a:pt x="1479" y="291"/>
                  </a:lnTo>
                  <a:lnTo>
                    <a:pt x="1484" y="326"/>
                  </a:lnTo>
                  <a:lnTo>
                    <a:pt x="1484" y="361"/>
                  </a:lnTo>
                  <a:lnTo>
                    <a:pt x="1488" y="387"/>
                  </a:lnTo>
                  <a:lnTo>
                    <a:pt x="1488" y="405"/>
                  </a:lnTo>
                  <a:lnTo>
                    <a:pt x="1488" y="413"/>
                  </a:lnTo>
                  <a:lnTo>
                    <a:pt x="1492" y="409"/>
                  </a:lnTo>
                  <a:lnTo>
                    <a:pt x="1492" y="391"/>
                  </a:lnTo>
                  <a:lnTo>
                    <a:pt x="1497" y="361"/>
                  </a:lnTo>
                  <a:lnTo>
                    <a:pt x="1497" y="322"/>
                  </a:lnTo>
                  <a:lnTo>
                    <a:pt x="1497" y="274"/>
                  </a:lnTo>
                  <a:lnTo>
                    <a:pt x="1501" y="226"/>
                  </a:lnTo>
                  <a:lnTo>
                    <a:pt x="1501" y="178"/>
                  </a:lnTo>
                  <a:lnTo>
                    <a:pt x="1505" y="135"/>
                  </a:lnTo>
                  <a:lnTo>
                    <a:pt x="1505" y="100"/>
                  </a:lnTo>
                  <a:lnTo>
                    <a:pt x="1505" y="83"/>
                  </a:lnTo>
                  <a:lnTo>
                    <a:pt x="1510" y="78"/>
                  </a:lnTo>
                  <a:lnTo>
                    <a:pt x="1510" y="87"/>
                  </a:lnTo>
                  <a:lnTo>
                    <a:pt x="1514" y="113"/>
                  </a:lnTo>
                  <a:lnTo>
                    <a:pt x="1514" y="148"/>
                  </a:lnTo>
                  <a:lnTo>
                    <a:pt x="1514" y="196"/>
                  </a:lnTo>
                  <a:lnTo>
                    <a:pt x="1518" y="244"/>
                  </a:lnTo>
                  <a:lnTo>
                    <a:pt x="1518" y="291"/>
                  </a:lnTo>
                  <a:lnTo>
                    <a:pt x="1523" y="335"/>
                  </a:lnTo>
                  <a:lnTo>
                    <a:pt x="1523" y="370"/>
                  </a:lnTo>
                  <a:lnTo>
                    <a:pt x="1523" y="391"/>
                  </a:lnTo>
                  <a:lnTo>
                    <a:pt x="1527" y="405"/>
                  </a:lnTo>
                  <a:lnTo>
                    <a:pt x="1531" y="391"/>
                  </a:lnTo>
                  <a:lnTo>
                    <a:pt x="1531" y="370"/>
                  </a:lnTo>
                  <a:lnTo>
                    <a:pt x="1531" y="339"/>
                  </a:lnTo>
                  <a:lnTo>
                    <a:pt x="1536" y="304"/>
                  </a:lnTo>
                  <a:lnTo>
                    <a:pt x="1536" y="270"/>
                  </a:lnTo>
                  <a:lnTo>
                    <a:pt x="1540" y="239"/>
                  </a:lnTo>
                  <a:lnTo>
                    <a:pt x="1540" y="213"/>
                  </a:lnTo>
                  <a:lnTo>
                    <a:pt x="1540" y="196"/>
                  </a:lnTo>
                  <a:lnTo>
                    <a:pt x="1544" y="191"/>
                  </a:lnTo>
                  <a:lnTo>
                    <a:pt x="1544" y="200"/>
                  </a:lnTo>
                  <a:lnTo>
                    <a:pt x="1549" y="213"/>
                  </a:lnTo>
                  <a:lnTo>
                    <a:pt x="1549" y="239"/>
                  </a:lnTo>
                  <a:lnTo>
                    <a:pt x="1549" y="265"/>
                  </a:lnTo>
                  <a:lnTo>
                    <a:pt x="1553" y="296"/>
                  </a:lnTo>
                  <a:lnTo>
                    <a:pt x="1553" y="326"/>
                  </a:lnTo>
                  <a:lnTo>
                    <a:pt x="1557" y="348"/>
                  </a:lnTo>
                  <a:lnTo>
                    <a:pt x="1557" y="370"/>
                  </a:lnTo>
                  <a:lnTo>
                    <a:pt x="1557" y="378"/>
                  </a:lnTo>
                  <a:lnTo>
                    <a:pt x="1562" y="383"/>
                  </a:lnTo>
                  <a:lnTo>
                    <a:pt x="1562" y="378"/>
                  </a:lnTo>
                  <a:lnTo>
                    <a:pt x="1566" y="365"/>
                  </a:lnTo>
                  <a:lnTo>
                    <a:pt x="1566" y="348"/>
                  </a:lnTo>
                  <a:lnTo>
                    <a:pt x="1566" y="326"/>
                  </a:lnTo>
                  <a:lnTo>
                    <a:pt x="1571" y="300"/>
                  </a:lnTo>
                  <a:lnTo>
                    <a:pt x="1571" y="274"/>
                  </a:lnTo>
                  <a:lnTo>
                    <a:pt x="1575" y="252"/>
                  </a:lnTo>
                  <a:lnTo>
                    <a:pt x="1575" y="235"/>
                  </a:lnTo>
                  <a:lnTo>
                    <a:pt x="1579" y="217"/>
                  </a:lnTo>
                  <a:lnTo>
                    <a:pt x="1579" y="204"/>
                  </a:lnTo>
                  <a:lnTo>
                    <a:pt x="1579" y="196"/>
                  </a:lnTo>
                  <a:lnTo>
                    <a:pt x="1584" y="187"/>
                  </a:lnTo>
                  <a:lnTo>
                    <a:pt x="1584" y="183"/>
                  </a:lnTo>
                  <a:lnTo>
                    <a:pt x="1588" y="178"/>
                  </a:lnTo>
                  <a:lnTo>
                    <a:pt x="1592" y="178"/>
                  </a:lnTo>
                  <a:lnTo>
                    <a:pt x="1597" y="183"/>
                  </a:lnTo>
                  <a:lnTo>
                    <a:pt x="1597" y="191"/>
                  </a:lnTo>
                  <a:lnTo>
                    <a:pt x="1597" y="200"/>
                  </a:lnTo>
                  <a:lnTo>
                    <a:pt x="1601" y="213"/>
                  </a:lnTo>
                  <a:lnTo>
                    <a:pt x="1601" y="235"/>
                  </a:lnTo>
                  <a:lnTo>
                    <a:pt x="1605" y="257"/>
                  </a:lnTo>
                  <a:lnTo>
                    <a:pt x="1605" y="283"/>
                  </a:lnTo>
                  <a:lnTo>
                    <a:pt x="1605" y="313"/>
                  </a:lnTo>
                  <a:lnTo>
                    <a:pt x="1610" y="339"/>
                  </a:lnTo>
                  <a:lnTo>
                    <a:pt x="1610" y="370"/>
                  </a:lnTo>
                  <a:lnTo>
                    <a:pt x="1614" y="391"/>
                  </a:lnTo>
                  <a:lnTo>
                    <a:pt x="1614" y="409"/>
                  </a:lnTo>
                  <a:lnTo>
                    <a:pt x="1614" y="418"/>
                  </a:lnTo>
                  <a:lnTo>
                    <a:pt x="1618" y="418"/>
                  </a:lnTo>
                  <a:lnTo>
                    <a:pt x="1618" y="409"/>
                  </a:lnTo>
                  <a:lnTo>
                    <a:pt x="1623" y="387"/>
                  </a:lnTo>
                  <a:lnTo>
                    <a:pt x="1623" y="361"/>
                  </a:lnTo>
                  <a:lnTo>
                    <a:pt x="1623" y="326"/>
                  </a:lnTo>
                  <a:lnTo>
                    <a:pt x="1627" y="287"/>
                  </a:lnTo>
                  <a:lnTo>
                    <a:pt x="1627" y="248"/>
                  </a:lnTo>
                  <a:lnTo>
                    <a:pt x="1631" y="213"/>
                  </a:lnTo>
                  <a:lnTo>
                    <a:pt x="1631" y="183"/>
                  </a:lnTo>
                  <a:lnTo>
                    <a:pt x="1631" y="161"/>
                  </a:lnTo>
                  <a:lnTo>
                    <a:pt x="1636" y="152"/>
                  </a:lnTo>
                  <a:lnTo>
                    <a:pt x="1636" y="157"/>
                  </a:lnTo>
                  <a:lnTo>
                    <a:pt x="1640" y="174"/>
                  </a:lnTo>
                  <a:lnTo>
                    <a:pt x="1640" y="200"/>
                  </a:lnTo>
                  <a:lnTo>
                    <a:pt x="1640" y="235"/>
                  </a:lnTo>
                  <a:lnTo>
                    <a:pt x="1645" y="278"/>
                  </a:lnTo>
                  <a:lnTo>
                    <a:pt x="1645" y="317"/>
                  </a:lnTo>
                  <a:lnTo>
                    <a:pt x="1649" y="357"/>
                  </a:lnTo>
                  <a:lnTo>
                    <a:pt x="1649" y="391"/>
                  </a:lnTo>
                  <a:lnTo>
                    <a:pt x="1649" y="413"/>
                  </a:lnTo>
                  <a:lnTo>
                    <a:pt x="1653" y="422"/>
                  </a:lnTo>
                  <a:lnTo>
                    <a:pt x="1653" y="418"/>
                  </a:lnTo>
                  <a:lnTo>
                    <a:pt x="1658" y="396"/>
                  </a:lnTo>
                  <a:lnTo>
                    <a:pt x="1658" y="361"/>
                  </a:lnTo>
                  <a:lnTo>
                    <a:pt x="1658" y="317"/>
                  </a:lnTo>
                  <a:lnTo>
                    <a:pt x="1662" y="261"/>
                  </a:lnTo>
                  <a:lnTo>
                    <a:pt x="1662" y="200"/>
                  </a:lnTo>
                  <a:lnTo>
                    <a:pt x="1666" y="139"/>
                  </a:lnTo>
                  <a:lnTo>
                    <a:pt x="1666" y="87"/>
                  </a:lnTo>
                  <a:lnTo>
                    <a:pt x="1666" y="39"/>
                  </a:lnTo>
                  <a:lnTo>
                    <a:pt x="1671" y="13"/>
                  </a:lnTo>
                  <a:lnTo>
                    <a:pt x="1671" y="0"/>
                  </a:lnTo>
                  <a:lnTo>
                    <a:pt x="1675" y="9"/>
                  </a:lnTo>
                  <a:lnTo>
                    <a:pt x="1675" y="35"/>
                  </a:lnTo>
                  <a:lnTo>
                    <a:pt x="1675" y="83"/>
                  </a:lnTo>
                  <a:lnTo>
                    <a:pt x="1679" y="143"/>
                  </a:lnTo>
                  <a:lnTo>
                    <a:pt x="1679" y="213"/>
                  </a:lnTo>
                  <a:lnTo>
                    <a:pt x="1684" y="283"/>
                  </a:lnTo>
                  <a:lnTo>
                    <a:pt x="1684" y="352"/>
                  </a:lnTo>
                  <a:lnTo>
                    <a:pt x="1684" y="418"/>
                  </a:lnTo>
                  <a:lnTo>
                    <a:pt x="1688" y="465"/>
                  </a:lnTo>
                  <a:lnTo>
                    <a:pt x="1688" y="496"/>
                  </a:lnTo>
                  <a:lnTo>
                    <a:pt x="1692" y="513"/>
                  </a:lnTo>
                  <a:lnTo>
                    <a:pt x="1692" y="509"/>
                  </a:lnTo>
                  <a:lnTo>
                    <a:pt x="1692" y="483"/>
                  </a:lnTo>
                  <a:lnTo>
                    <a:pt x="1697" y="444"/>
                  </a:lnTo>
                  <a:lnTo>
                    <a:pt x="1697" y="391"/>
                  </a:lnTo>
                  <a:lnTo>
                    <a:pt x="1701" y="331"/>
                  </a:lnTo>
                  <a:lnTo>
                    <a:pt x="1701" y="265"/>
                  </a:lnTo>
                  <a:lnTo>
                    <a:pt x="1701" y="204"/>
                  </a:lnTo>
                  <a:lnTo>
                    <a:pt x="1705" y="148"/>
                  </a:lnTo>
                  <a:lnTo>
                    <a:pt x="1705" y="109"/>
                  </a:lnTo>
                  <a:lnTo>
                    <a:pt x="1710" y="83"/>
                  </a:lnTo>
                  <a:lnTo>
                    <a:pt x="1710" y="78"/>
                  </a:lnTo>
                  <a:lnTo>
                    <a:pt x="1710" y="96"/>
                  </a:lnTo>
                  <a:lnTo>
                    <a:pt x="1714" y="126"/>
                  </a:lnTo>
                  <a:lnTo>
                    <a:pt x="1714" y="165"/>
                  </a:lnTo>
                  <a:lnTo>
                    <a:pt x="1718" y="217"/>
                  </a:lnTo>
                  <a:lnTo>
                    <a:pt x="1718" y="270"/>
                  </a:lnTo>
                  <a:lnTo>
                    <a:pt x="1718" y="322"/>
                  </a:lnTo>
                  <a:lnTo>
                    <a:pt x="1723" y="365"/>
                  </a:lnTo>
                  <a:lnTo>
                    <a:pt x="1723" y="396"/>
                  </a:lnTo>
                  <a:lnTo>
                    <a:pt x="1727" y="413"/>
                  </a:lnTo>
                  <a:lnTo>
                    <a:pt x="1727" y="418"/>
                  </a:lnTo>
                  <a:lnTo>
                    <a:pt x="1727" y="405"/>
                  </a:lnTo>
                  <a:lnTo>
                    <a:pt x="1732" y="383"/>
                  </a:lnTo>
                  <a:lnTo>
                    <a:pt x="1732" y="348"/>
                  </a:lnTo>
                  <a:lnTo>
                    <a:pt x="1736" y="304"/>
                  </a:lnTo>
                  <a:lnTo>
                    <a:pt x="1736" y="261"/>
                  </a:lnTo>
                  <a:lnTo>
                    <a:pt x="1736" y="217"/>
                  </a:lnTo>
                  <a:lnTo>
                    <a:pt x="1740" y="174"/>
                  </a:lnTo>
                  <a:lnTo>
                    <a:pt x="1740" y="143"/>
                  </a:lnTo>
                  <a:lnTo>
                    <a:pt x="1745" y="122"/>
                  </a:lnTo>
                  <a:lnTo>
                    <a:pt x="1745" y="113"/>
                  </a:lnTo>
                </a:path>
              </a:pathLst>
            </a:custGeom>
            <a:noFill/>
            <a:ln w="14288">
              <a:solidFill>
                <a:srgbClr val="00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6" name="Freeform 254"/>
            <p:cNvSpPr>
              <a:spLocks/>
            </p:cNvSpPr>
            <p:nvPr/>
          </p:nvSpPr>
          <p:spPr bwMode="auto">
            <a:xfrm>
              <a:off x="3606" y="2746"/>
              <a:ext cx="1745" cy="435"/>
            </a:xfrm>
            <a:custGeom>
              <a:avLst/>
              <a:gdLst>
                <a:gd name="T0" fmla="*/ 26 w 1745"/>
                <a:gd name="T1" fmla="*/ 200 h 435"/>
                <a:gd name="T2" fmla="*/ 56 w 1745"/>
                <a:gd name="T3" fmla="*/ 209 h 435"/>
                <a:gd name="T4" fmla="*/ 87 w 1745"/>
                <a:gd name="T5" fmla="*/ 248 h 435"/>
                <a:gd name="T6" fmla="*/ 113 w 1745"/>
                <a:gd name="T7" fmla="*/ 261 h 435"/>
                <a:gd name="T8" fmla="*/ 143 w 1745"/>
                <a:gd name="T9" fmla="*/ 118 h 435"/>
                <a:gd name="T10" fmla="*/ 174 w 1745"/>
                <a:gd name="T11" fmla="*/ 253 h 435"/>
                <a:gd name="T12" fmla="*/ 200 w 1745"/>
                <a:gd name="T13" fmla="*/ 396 h 435"/>
                <a:gd name="T14" fmla="*/ 230 w 1745"/>
                <a:gd name="T15" fmla="*/ 166 h 435"/>
                <a:gd name="T16" fmla="*/ 256 w 1745"/>
                <a:gd name="T17" fmla="*/ 174 h 435"/>
                <a:gd name="T18" fmla="*/ 287 w 1745"/>
                <a:gd name="T19" fmla="*/ 309 h 435"/>
                <a:gd name="T20" fmla="*/ 317 w 1745"/>
                <a:gd name="T21" fmla="*/ 227 h 435"/>
                <a:gd name="T22" fmla="*/ 344 w 1745"/>
                <a:gd name="T23" fmla="*/ 74 h 435"/>
                <a:gd name="T24" fmla="*/ 370 w 1745"/>
                <a:gd name="T25" fmla="*/ 274 h 435"/>
                <a:gd name="T26" fmla="*/ 400 w 1745"/>
                <a:gd name="T27" fmla="*/ 392 h 435"/>
                <a:gd name="T28" fmla="*/ 426 w 1745"/>
                <a:gd name="T29" fmla="*/ 122 h 435"/>
                <a:gd name="T30" fmla="*/ 457 w 1745"/>
                <a:gd name="T31" fmla="*/ 209 h 435"/>
                <a:gd name="T32" fmla="*/ 483 w 1745"/>
                <a:gd name="T33" fmla="*/ 318 h 435"/>
                <a:gd name="T34" fmla="*/ 513 w 1745"/>
                <a:gd name="T35" fmla="*/ 126 h 435"/>
                <a:gd name="T36" fmla="*/ 539 w 1745"/>
                <a:gd name="T37" fmla="*/ 166 h 435"/>
                <a:gd name="T38" fmla="*/ 570 w 1745"/>
                <a:gd name="T39" fmla="*/ 287 h 435"/>
                <a:gd name="T40" fmla="*/ 600 w 1745"/>
                <a:gd name="T41" fmla="*/ 322 h 435"/>
                <a:gd name="T42" fmla="*/ 626 w 1745"/>
                <a:gd name="T43" fmla="*/ 235 h 435"/>
                <a:gd name="T44" fmla="*/ 657 w 1745"/>
                <a:gd name="T45" fmla="*/ 222 h 435"/>
                <a:gd name="T46" fmla="*/ 687 w 1745"/>
                <a:gd name="T47" fmla="*/ 283 h 435"/>
                <a:gd name="T48" fmla="*/ 718 w 1745"/>
                <a:gd name="T49" fmla="*/ 183 h 435"/>
                <a:gd name="T50" fmla="*/ 753 w 1745"/>
                <a:gd name="T51" fmla="*/ 235 h 435"/>
                <a:gd name="T52" fmla="*/ 783 w 1745"/>
                <a:gd name="T53" fmla="*/ 209 h 435"/>
                <a:gd name="T54" fmla="*/ 809 w 1745"/>
                <a:gd name="T55" fmla="*/ 153 h 435"/>
                <a:gd name="T56" fmla="*/ 840 w 1745"/>
                <a:gd name="T57" fmla="*/ 196 h 435"/>
                <a:gd name="T58" fmla="*/ 866 w 1745"/>
                <a:gd name="T59" fmla="*/ 331 h 435"/>
                <a:gd name="T60" fmla="*/ 896 w 1745"/>
                <a:gd name="T61" fmla="*/ 287 h 435"/>
                <a:gd name="T62" fmla="*/ 927 w 1745"/>
                <a:gd name="T63" fmla="*/ 170 h 435"/>
                <a:gd name="T64" fmla="*/ 953 w 1745"/>
                <a:gd name="T65" fmla="*/ 287 h 435"/>
                <a:gd name="T66" fmla="*/ 983 w 1745"/>
                <a:gd name="T67" fmla="*/ 318 h 435"/>
                <a:gd name="T68" fmla="*/ 1014 w 1745"/>
                <a:gd name="T69" fmla="*/ 92 h 435"/>
                <a:gd name="T70" fmla="*/ 1040 w 1745"/>
                <a:gd name="T71" fmla="*/ 126 h 435"/>
                <a:gd name="T72" fmla="*/ 1070 w 1745"/>
                <a:gd name="T73" fmla="*/ 331 h 435"/>
                <a:gd name="T74" fmla="*/ 1096 w 1745"/>
                <a:gd name="T75" fmla="*/ 270 h 435"/>
                <a:gd name="T76" fmla="*/ 1127 w 1745"/>
                <a:gd name="T77" fmla="*/ 200 h 435"/>
                <a:gd name="T78" fmla="*/ 1157 w 1745"/>
                <a:gd name="T79" fmla="*/ 292 h 435"/>
                <a:gd name="T80" fmla="*/ 1188 w 1745"/>
                <a:gd name="T81" fmla="*/ 348 h 435"/>
                <a:gd name="T82" fmla="*/ 1214 w 1745"/>
                <a:gd name="T83" fmla="*/ 126 h 435"/>
                <a:gd name="T84" fmla="*/ 1244 w 1745"/>
                <a:gd name="T85" fmla="*/ 126 h 435"/>
                <a:gd name="T86" fmla="*/ 1270 w 1745"/>
                <a:gd name="T87" fmla="*/ 253 h 435"/>
                <a:gd name="T88" fmla="*/ 1305 w 1745"/>
                <a:gd name="T89" fmla="*/ 214 h 435"/>
                <a:gd name="T90" fmla="*/ 1331 w 1745"/>
                <a:gd name="T91" fmla="*/ 235 h 435"/>
                <a:gd name="T92" fmla="*/ 1362 w 1745"/>
                <a:gd name="T93" fmla="*/ 266 h 435"/>
                <a:gd name="T94" fmla="*/ 1392 w 1745"/>
                <a:gd name="T95" fmla="*/ 292 h 435"/>
                <a:gd name="T96" fmla="*/ 1418 w 1745"/>
                <a:gd name="T97" fmla="*/ 274 h 435"/>
                <a:gd name="T98" fmla="*/ 1449 w 1745"/>
                <a:gd name="T99" fmla="*/ 244 h 435"/>
                <a:gd name="T100" fmla="*/ 1475 w 1745"/>
                <a:gd name="T101" fmla="*/ 148 h 435"/>
                <a:gd name="T102" fmla="*/ 1505 w 1745"/>
                <a:gd name="T103" fmla="*/ 118 h 435"/>
                <a:gd name="T104" fmla="*/ 1531 w 1745"/>
                <a:gd name="T105" fmla="*/ 318 h 435"/>
                <a:gd name="T106" fmla="*/ 1562 w 1745"/>
                <a:gd name="T107" fmla="*/ 314 h 435"/>
                <a:gd name="T108" fmla="*/ 1597 w 1745"/>
                <a:gd name="T109" fmla="*/ 183 h 435"/>
                <a:gd name="T110" fmla="*/ 1627 w 1745"/>
                <a:gd name="T111" fmla="*/ 214 h 435"/>
                <a:gd name="T112" fmla="*/ 1658 w 1745"/>
                <a:gd name="T113" fmla="*/ 366 h 435"/>
                <a:gd name="T114" fmla="*/ 1684 w 1745"/>
                <a:gd name="T115" fmla="*/ 305 h 435"/>
                <a:gd name="T116" fmla="*/ 1714 w 1745"/>
                <a:gd name="T117" fmla="*/ 79 h 435"/>
                <a:gd name="T118" fmla="*/ 1740 w 1745"/>
                <a:gd name="T119" fmla="*/ 131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5" h="435">
                  <a:moveTo>
                    <a:pt x="0" y="287"/>
                  </a:moveTo>
                  <a:lnTo>
                    <a:pt x="4" y="279"/>
                  </a:lnTo>
                  <a:lnTo>
                    <a:pt x="4" y="270"/>
                  </a:lnTo>
                  <a:lnTo>
                    <a:pt x="8" y="253"/>
                  </a:lnTo>
                  <a:lnTo>
                    <a:pt x="8" y="231"/>
                  </a:lnTo>
                  <a:lnTo>
                    <a:pt x="8" y="209"/>
                  </a:lnTo>
                  <a:lnTo>
                    <a:pt x="13" y="187"/>
                  </a:lnTo>
                  <a:lnTo>
                    <a:pt x="13" y="170"/>
                  </a:lnTo>
                  <a:lnTo>
                    <a:pt x="17" y="153"/>
                  </a:lnTo>
                  <a:lnTo>
                    <a:pt x="17" y="140"/>
                  </a:lnTo>
                  <a:lnTo>
                    <a:pt x="17" y="135"/>
                  </a:lnTo>
                  <a:lnTo>
                    <a:pt x="22" y="135"/>
                  </a:lnTo>
                  <a:lnTo>
                    <a:pt x="22" y="144"/>
                  </a:lnTo>
                  <a:lnTo>
                    <a:pt x="26" y="157"/>
                  </a:lnTo>
                  <a:lnTo>
                    <a:pt x="26" y="174"/>
                  </a:lnTo>
                  <a:lnTo>
                    <a:pt x="26" y="200"/>
                  </a:lnTo>
                  <a:lnTo>
                    <a:pt x="30" y="222"/>
                  </a:lnTo>
                  <a:lnTo>
                    <a:pt x="30" y="248"/>
                  </a:lnTo>
                  <a:lnTo>
                    <a:pt x="35" y="270"/>
                  </a:lnTo>
                  <a:lnTo>
                    <a:pt x="35" y="287"/>
                  </a:lnTo>
                  <a:lnTo>
                    <a:pt x="35" y="305"/>
                  </a:lnTo>
                  <a:lnTo>
                    <a:pt x="39" y="314"/>
                  </a:lnTo>
                  <a:lnTo>
                    <a:pt x="39" y="318"/>
                  </a:lnTo>
                  <a:lnTo>
                    <a:pt x="43" y="314"/>
                  </a:lnTo>
                  <a:lnTo>
                    <a:pt x="43" y="309"/>
                  </a:lnTo>
                  <a:lnTo>
                    <a:pt x="43" y="296"/>
                  </a:lnTo>
                  <a:lnTo>
                    <a:pt x="48" y="283"/>
                  </a:lnTo>
                  <a:lnTo>
                    <a:pt x="48" y="266"/>
                  </a:lnTo>
                  <a:lnTo>
                    <a:pt x="52" y="248"/>
                  </a:lnTo>
                  <a:lnTo>
                    <a:pt x="52" y="235"/>
                  </a:lnTo>
                  <a:lnTo>
                    <a:pt x="52" y="222"/>
                  </a:lnTo>
                  <a:lnTo>
                    <a:pt x="56" y="209"/>
                  </a:lnTo>
                  <a:lnTo>
                    <a:pt x="56" y="205"/>
                  </a:lnTo>
                  <a:lnTo>
                    <a:pt x="61" y="200"/>
                  </a:lnTo>
                  <a:lnTo>
                    <a:pt x="61" y="196"/>
                  </a:lnTo>
                  <a:lnTo>
                    <a:pt x="61" y="200"/>
                  </a:lnTo>
                  <a:lnTo>
                    <a:pt x="65" y="205"/>
                  </a:lnTo>
                  <a:lnTo>
                    <a:pt x="65" y="209"/>
                  </a:lnTo>
                  <a:lnTo>
                    <a:pt x="69" y="218"/>
                  </a:lnTo>
                  <a:lnTo>
                    <a:pt x="69" y="222"/>
                  </a:lnTo>
                  <a:lnTo>
                    <a:pt x="69" y="231"/>
                  </a:lnTo>
                  <a:lnTo>
                    <a:pt x="74" y="235"/>
                  </a:lnTo>
                  <a:lnTo>
                    <a:pt x="74" y="244"/>
                  </a:lnTo>
                  <a:lnTo>
                    <a:pt x="78" y="248"/>
                  </a:lnTo>
                  <a:lnTo>
                    <a:pt x="78" y="253"/>
                  </a:lnTo>
                  <a:lnTo>
                    <a:pt x="82" y="253"/>
                  </a:lnTo>
                  <a:lnTo>
                    <a:pt x="82" y="248"/>
                  </a:lnTo>
                  <a:lnTo>
                    <a:pt x="87" y="248"/>
                  </a:lnTo>
                  <a:lnTo>
                    <a:pt x="87" y="240"/>
                  </a:lnTo>
                  <a:lnTo>
                    <a:pt x="87" y="235"/>
                  </a:lnTo>
                  <a:lnTo>
                    <a:pt x="91" y="222"/>
                  </a:lnTo>
                  <a:lnTo>
                    <a:pt x="91" y="214"/>
                  </a:lnTo>
                  <a:lnTo>
                    <a:pt x="95" y="205"/>
                  </a:lnTo>
                  <a:lnTo>
                    <a:pt x="95" y="192"/>
                  </a:lnTo>
                  <a:lnTo>
                    <a:pt x="95" y="183"/>
                  </a:lnTo>
                  <a:lnTo>
                    <a:pt x="100" y="174"/>
                  </a:lnTo>
                  <a:lnTo>
                    <a:pt x="100" y="170"/>
                  </a:lnTo>
                  <a:lnTo>
                    <a:pt x="104" y="166"/>
                  </a:lnTo>
                  <a:lnTo>
                    <a:pt x="104" y="174"/>
                  </a:lnTo>
                  <a:lnTo>
                    <a:pt x="109" y="183"/>
                  </a:lnTo>
                  <a:lnTo>
                    <a:pt x="109" y="200"/>
                  </a:lnTo>
                  <a:lnTo>
                    <a:pt x="113" y="218"/>
                  </a:lnTo>
                  <a:lnTo>
                    <a:pt x="113" y="240"/>
                  </a:lnTo>
                  <a:lnTo>
                    <a:pt x="113" y="261"/>
                  </a:lnTo>
                  <a:lnTo>
                    <a:pt x="117" y="287"/>
                  </a:lnTo>
                  <a:lnTo>
                    <a:pt x="117" y="305"/>
                  </a:lnTo>
                  <a:lnTo>
                    <a:pt x="122" y="322"/>
                  </a:lnTo>
                  <a:lnTo>
                    <a:pt x="122" y="335"/>
                  </a:lnTo>
                  <a:lnTo>
                    <a:pt x="122" y="344"/>
                  </a:lnTo>
                  <a:lnTo>
                    <a:pt x="126" y="344"/>
                  </a:lnTo>
                  <a:lnTo>
                    <a:pt x="126" y="335"/>
                  </a:lnTo>
                  <a:lnTo>
                    <a:pt x="130" y="322"/>
                  </a:lnTo>
                  <a:lnTo>
                    <a:pt x="130" y="301"/>
                  </a:lnTo>
                  <a:lnTo>
                    <a:pt x="130" y="274"/>
                  </a:lnTo>
                  <a:lnTo>
                    <a:pt x="135" y="248"/>
                  </a:lnTo>
                  <a:lnTo>
                    <a:pt x="135" y="218"/>
                  </a:lnTo>
                  <a:lnTo>
                    <a:pt x="139" y="187"/>
                  </a:lnTo>
                  <a:lnTo>
                    <a:pt x="139" y="157"/>
                  </a:lnTo>
                  <a:lnTo>
                    <a:pt x="139" y="135"/>
                  </a:lnTo>
                  <a:lnTo>
                    <a:pt x="143" y="118"/>
                  </a:lnTo>
                  <a:lnTo>
                    <a:pt x="143" y="109"/>
                  </a:lnTo>
                  <a:lnTo>
                    <a:pt x="148" y="109"/>
                  </a:lnTo>
                  <a:lnTo>
                    <a:pt x="148" y="118"/>
                  </a:lnTo>
                  <a:lnTo>
                    <a:pt x="148" y="135"/>
                  </a:lnTo>
                  <a:lnTo>
                    <a:pt x="152" y="157"/>
                  </a:lnTo>
                  <a:lnTo>
                    <a:pt x="152" y="187"/>
                  </a:lnTo>
                  <a:lnTo>
                    <a:pt x="156" y="218"/>
                  </a:lnTo>
                  <a:lnTo>
                    <a:pt x="156" y="253"/>
                  </a:lnTo>
                  <a:lnTo>
                    <a:pt x="156" y="283"/>
                  </a:lnTo>
                  <a:lnTo>
                    <a:pt x="161" y="305"/>
                  </a:lnTo>
                  <a:lnTo>
                    <a:pt x="161" y="327"/>
                  </a:lnTo>
                  <a:lnTo>
                    <a:pt x="165" y="335"/>
                  </a:lnTo>
                  <a:lnTo>
                    <a:pt x="165" y="327"/>
                  </a:lnTo>
                  <a:lnTo>
                    <a:pt x="169" y="309"/>
                  </a:lnTo>
                  <a:lnTo>
                    <a:pt x="169" y="283"/>
                  </a:lnTo>
                  <a:lnTo>
                    <a:pt x="174" y="253"/>
                  </a:lnTo>
                  <a:lnTo>
                    <a:pt x="174" y="214"/>
                  </a:lnTo>
                  <a:lnTo>
                    <a:pt x="178" y="179"/>
                  </a:lnTo>
                  <a:lnTo>
                    <a:pt x="178" y="144"/>
                  </a:lnTo>
                  <a:lnTo>
                    <a:pt x="178" y="113"/>
                  </a:lnTo>
                  <a:lnTo>
                    <a:pt x="183" y="92"/>
                  </a:lnTo>
                  <a:lnTo>
                    <a:pt x="183" y="83"/>
                  </a:lnTo>
                  <a:lnTo>
                    <a:pt x="187" y="87"/>
                  </a:lnTo>
                  <a:lnTo>
                    <a:pt x="187" y="105"/>
                  </a:lnTo>
                  <a:lnTo>
                    <a:pt x="187" y="135"/>
                  </a:lnTo>
                  <a:lnTo>
                    <a:pt x="191" y="170"/>
                  </a:lnTo>
                  <a:lnTo>
                    <a:pt x="191" y="218"/>
                  </a:lnTo>
                  <a:lnTo>
                    <a:pt x="196" y="266"/>
                  </a:lnTo>
                  <a:lnTo>
                    <a:pt x="196" y="309"/>
                  </a:lnTo>
                  <a:lnTo>
                    <a:pt x="196" y="348"/>
                  </a:lnTo>
                  <a:lnTo>
                    <a:pt x="200" y="379"/>
                  </a:lnTo>
                  <a:lnTo>
                    <a:pt x="200" y="396"/>
                  </a:lnTo>
                  <a:lnTo>
                    <a:pt x="204" y="405"/>
                  </a:lnTo>
                  <a:lnTo>
                    <a:pt x="204" y="396"/>
                  </a:lnTo>
                  <a:lnTo>
                    <a:pt x="204" y="374"/>
                  </a:lnTo>
                  <a:lnTo>
                    <a:pt x="209" y="344"/>
                  </a:lnTo>
                  <a:lnTo>
                    <a:pt x="209" y="301"/>
                  </a:lnTo>
                  <a:lnTo>
                    <a:pt x="213" y="253"/>
                  </a:lnTo>
                  <a:lnTo>
                    <a:pt x="213" y="205"/>
                  </a:lnTo>
                  <a:lnTo>
                    <a:pt x="213" y="157"/>
                  </a:lnTo>
                  <a:lnTo>
                    <a:pt x="217" y="113"/>
                  </a:lnTo>
                  <a:lnTo>
                    <a:pt x="217" y="83"/>
                  </a:lnTo>
                  <a:lnTo>
                    <a:pt x="222" y="61"/>
                  </a:lnTo>
                  <a:lnTo>
                    <a:pt x="222" y="53"/>
                  </a:lnTo>
                  <a:lnTo>
                    <a:pt x="226" y="70"/>
                  </a:lnTo>
                  <a:lnTo>
                    <a:pt x="226" y="96"/>
                  </a:lnTo>
                  <a:lnTo>
                    <a:pt x="230" y="126"/>
                  </a:lnTo>
                  <a:lnTo>
                    <a:pt x="230" y="166"/>
                  </a:lnTo>
                  <a:lnTo>
                    <a:pt x="230" y="205"/>
                  </a:lnTo>
                  <a:lnTo>
                    <a:pt x="235" y="244"/>
                  </a:lnTo>
                  <a:lnTo>
                    <a:pt x="235" y="279"/>
                  </a:lnTo>
                  <a:lnTo>
                    <a:pt x="239" y="305"/>
                  </a:lnTo>
                  <a:lnTo>
                    <a:pt x="239" y="327"/>
                  </a:lnTo>
                  <a:lnTo>
                    <a:pt x="239" y="340"/>
                  </a:lnTo>
                  <a:lnTo>
                    <a:pt x="243" y="344"/>
                  </a:lnTo>
                  <a:lnTo>
                    <a:pt x="243" y="340"/>
                  </a:lnTo>
                  <a:lnTo>
                    <a:pt x="248" y="331"/>
                  </a:lnTo>
                  <a:lnTo>
                    <a:pt x="248" y="314"/>
                  </a:lnTo>
                  <a:lnTo>
                    <a:pt x="248" y="292"/>
                  </a:lnTo>
                  <a:lnTo>
                    <a:pt x="252" y="266"/>
                  </a:lnTo>
                  <a:lnTo>
                    <a:pt x="252" y="240"/>
                  </a:lnTo>
                  <a:lnTo>
                    <a:pt x="256" y="218"/>
                  </a:lnTo>
                  <a:lnTo>
                    <a:pt x="256" y="192"/>
                  </a:lnTo>
                  <a:lnTo>
                    <a:pt x="256" y="174"/>
                  </a:lnTo>
                  <a:lnTo>
                    <a:pt x="261" y="161"/>
                  </a:lnTo>
                  <a:lnTo>
                    <a:pt x="261" y="157"/>
                  </a:lnTo>
                  <a:lnTo>
                    <a:pt x="265" y="153"/>
                  </a:lnTo>
                  <a:lnTo>
                    <a:pt x="265" y="157"/>
                  </a:lnTo>
                  <a:lnTo>
                    <a:pt x="265" y="166"/>
                  </a:lnTo>
                  <a:lnTo>
                    <a:pt x="270" y="183"/>
                  </a:lnTo>
                  <a:lnTo>
                    <a:pt x="270" y="200"/>
                  </a:lnTo>
                  <a:lnTo>
                    <a:pt x="274" y="218"/>
                  </a:lnTo>
                  <a:lnTo>
                    <a:pt x="274" y="240"/>
                  </a:lnTo>
                  <a:lnTo>
                    <a:pt x="274" y="261"/>
                  </a:lnTo>
                  <a:lnTo>
                    <a:pt x="278" y="283"/>
                  </a:lnTo>
                  <a:lnTo>
                    <a:pt x="278" y="296"/>
                  </a:lnTo>
                  <a:lnTo>
                    <a:pt x="283" y="314"/>
                  </a:lnTo>
                  <a:lnTo>
                    <a:pt x="283" y="322"/>
                  </a:lnTo>
                  <a:lnTo>
                    <a:pt x="287" y="322"/>
                  </a:lnTo>
                  <a:lnTo>
                    <a:pt x="287" y="309"/>
                  </a:lnTo>
                  <a:lnTo>
                    <a:pt x="291" y="296"/>
                  </a:lnTo>
                  <a:lnTo>
                    <a:pt x="291" y="274"/>
                  </a:lnTo>
                  <a:lnTo>
                    <a:pt x="291" y="248"/>
                  </a:lnTo>
                  <a:lnTo>
                    <a:pt x="296" y="218"/>
                  </a:lnTo>
                  <a:lnTo>
                    <a:pt x="296" y="187"/>
                  </a:lnTo>
                  <a:lnTo>
                    <a:pt x="300" y="157"/>
                  </a:lnTo>
                  <a:lnTo>
                    <a:pt x="300" y="126"/>
                  </a:lnTo>
                  <a:lnTo>
                    <a:pt x="300" y="105"/>
                  </a:lnTo>
                  <a:lnTo>
                    <a:pt x="304" y="87"/>
                  </a:lnTo>
                  <a:lnTo>
                    <a:pt x="304" y="79"/>
                  </a:lnTo>
                  <a:lnTo>
                    <a:pt x="309" y="83"/>
                  </a:lnTo>
                  <a:lnTo>
                    <a:pt x="309" y="92"/>
                  </a:lnTo>
                  <a:lnTo>
                    <a:pt x="309" y="113"/>
                  </a:lnTo>
                  <a:lnTo>
                    <a:pt x="313" y="148"/>
                  </a:lnTo>
                  <a:lnTo>
                    <a:pt x="313" y="183"/>
                  </a:lnTo>
                  <a:lnTo>
                    <a:pt x="317" y="227"/>
                  </a:lnTo>
                  <a:lnTo>
                    <a:pt x="317" y="266"/>
                  </a:lnTo>
                  <a:lnTo>
                    <a:pt x="317" y="309"/>
                  </a:lnTo>
                  <a:lnTo>
                    <a:pt x="322" y="344"/>
                  </a:lnTo>
                  <a:lnTo>
                    <a:pt x="322" y="370"/>
                  </a:lnTo>
                  <a:lnTo>
                    <a:pt x="326" y="392"/>
                  </a:lnTo>
                  <a:lnTo>
                    <a:pt x="326" y="396"/>
                  </a:lnTo>
                  <a:lnTo>
                    <a:pt x="326" y="392"/>
                  </a:lnTo>
                  <a:lnTo>
                    <a:pt x="330" y="374"/>
                  </a:lnTo>
                  <a:lnTo>
                    <a:pt x="330" y="348"/>
                  </a:lnTo>
                  <a:lnTo>
                    <a:pt x="335" y="309"/>
                  </a:lnTo>
                  <a:lnTo>
                    <a:pt x="335" y="266"/>
                  </a:lnTo>
                  <a:lnTo>
                    <a:pt x="335" y="218"/>
                  </a:lnTo>
                  <a:lnTo>
                    <a:pt x="339" y="174"/>
                  </a:lnTo>
                  <a:lnTo>
                    <a:pt x="339" y="131"/>
                  </a:lnTo>
                  <a:lnTo>
                    <a:pt x="344" y="100"/>
                  </a:lnTo>
                  <a:lnTo>
                    <a:pt x="344" y="74"/>
                  </a:lnTo>
                  <a:lnTo>
                    <a:pt x="344" y="66"/>
                  </a:lnTo>
                  <a:lnTo>
                    <a:pt x="348" y="70"/>
                  </a:lnTo>
                  <a:lnTo>
                    <a:pt x="348" y="87"/>
                  </a:lnTo>
                  <a:lnTo>
                    <a:pt x="352" y="118"/>
                  </a:lnTo>
                  <a:lnTo>
                    <a:pt x="352" y="157"/>
                  </a:lnTo>
                  <a:lnTo>
                    <a:pt x="352" y="200"/>
                  </a:lnTo>
                  <a:lnTo>
                    <a:pt x="357" y="244"/>
                  </a:lnTo>
                  <a:lnTo>
                    <a:pt x="357" y="287"/>
                  </a:lnTo>
                  <a:lnTo>
                    <a:pt x="361" y="322"/>
                  </a:lnTo>
                  <a:lnTo>
                    <a:pt x="361" y="353"/>
                  </a:lnTo>
                  <a:lnTo>
                    <a:pt x="361" y="370"/>
                  </a:lnTo>
                  <a:lnTo>
                    <a:pt x="365" y="374"/>
                  </a:lnTo>
                  <a:lnTo>
                    <a:pt x="365" y="366"/>
                  </a:lnTo>
                  <a:lnTo>
                    <a:pt x="370" y="348"/>
                  </a:lnTo>
                  <a:lnTo>
                    <a:pt x="370" y="318"/>
                  </a:lnTo>
                  <a:lnTo>
                    <a:pt x="370" y="274"/>
                  </a:lnTo>
                  <a:lnTo>
                    <a:pt x="374" y="231"/>
                  </a:lnTo>
                  <a:lnTo>
                    <a:pt x="374" y="183"/>
                  </a:lnTo>
                  <a:lnTo>
                    <a:pt x="378" y="135"/>
                  </a:lnTo>
                  <a:lnTo>
                    <a:pt x="378" y="92"/>
                  </a:lnTo>
                  <a:lnTo>
                    <a:pt x="378" y="57"/>
                  </a:lnTo>
                  <a:lnTo>
                    <a:pt x="383" y="35"/>
                  </a:lnTo>
                  <a:lnTo>
                    <a:pt x="383" y="26"/>
                  </a:lnTo>
                  <a:lnTo>
                    <a:pt x="387" y="35"/>
                  </a:lnTo>
                  <a:lnTo>
                    <a:pt x="387" y="57"/>
                  </a:lnTo>
                  <a:lnTo>
                    <a:pt x="387" y="96"/>
                  </a:lnTo>
                  <a:lnTo>
                    <a:pt x="391" y="144"/>
                  </a:lnTo>
                  <a:lnTo>
                    <a:pt x="391" y="196"/>
                  </a:lnTo>
                  <a:lnTo>
                    <a:pt x="396" y="253"/>
                  </a:lnTo>
                  <a:lnTo>
                    <a:pt x="396" y="305"/>
                  </a:lnTo>
                  <a:lnTo>
                    <a:pt x="396" y="353"/>
                  </a:lnTo>
                  <a:lnTo>
                    <a:pt x="400" y="392"/>
                  </a:lnTo>
                  <a:lnTo>
                    <a:pt x="400" y="414"/>
                  </a:lnTo>
                  <a:lnTo>
                    <a:pt x="404" y="422"/>
                  </a:lnTo>
                  <a:lnTo>
                    <a:pt x="404" y="418"/>
                  </a:lnTo>
                  <a:lnTo>
                    <a:pt x="404" y="396"/>
                  </a:lnTo>
                  <a:lnTo>
                    <a:pt x="409" y="366"/>
                  </a:lnTo>
                  <a:lnTo>
                    <a:pt x="409" y="327"/>
                  </a:lnTo>
                  <a:lnTo>
                    <a:pt x="413" y="279"/>
                  </a:lnTo>
                  <a:lnTo>
                    <a:pt x="413" y="231"/>
                  </a:lnTo>
                  <a:lnTo>
                    <a:pt x="413" y="183"/>
                  </a:lnTo>
                  <a:lnTo>
                    <a:pt x="417" y="144"/>
                  </a:lnTo>
                  <a:lnTo>
                    <a:pt x="417" y="109"/>
                  </a:lnTo>
                  <a:lnTo>
                    <a:pt x="422" y="92"/>
                  </a:lnTo>
                  <a:lnTo>
                    <a:pt x="422" y="83"/>
                  </a:lnTo>
                  <a:lnTo>
                    <a:pt x="422" y="87"/>
                  </a:lnTo>
                  <a:lnTo>
                    <a:pt x="426" y="100"/>
                  </a:lnTo>
                  <a:lnTo>
                    <a:pt x="426" y="122"/>
                  </a:lnTo>
                  <a:lnTo>
                    <a:pt x="431" y="148"/>
                  </a:lnTo>
                  <a:lnTo>
                    <a:pt x="431" y="179"/>
                  </a:lnTo>
                  <a:lnTo>
                    <a:pt x="431" y="209"/>
                  </a:lnTo>
                  <a:lnTo>
                    <a:pt x="435" y="240"/>
                  </a:lnTo>
                  <a:lnTo>
                    <a:pt x="435" y="266"/>
                  </a:lnTo>
                  <a:lnTo>
                    <a:pt x="439" y="283"/>
                  </a:lnTo>
                  <a:lnTo>
                    <a:pt x="439" y="296"/>
                  </a:lnTo>
                  <a:lnTo>
                    <a:pt x="439" y="301"/>
                  </a:lnTo>
                  <a:lnTo>
                    <a:pt x="444" y="301"/>
                  </a:lnTo>
                  <a:lnTo>
                    <a:pt x="444" y="296"/>
                  </a:lnTo>
                  <a:lnTo>
                    <a:pt x="448" y="287"/>
                  </a:lnTo>
                  <a:lnTo>
                    <a:pt x="448" y="270"/>
                  </a:lnTo>
                  <a:lnTo>
                    <a:pt x="448" y="257"/>
                  </a:lnTo>
                  <a:lnTo>
                    <a:pt x="452" y="240"/>
                  </a:lnTo>
                  <a:lnTo>
                    <a:pt x="452" y="222"/>
                  </a:lnTo>
                  <a:lnTo>
                    <a:pt x="457" y="209"/>
                  </a:lnTo>
                  <a:lnTo>
                    <a:pt x="457" y="196"/>
                  </a:lnTo>
                  <a:lnTo>
                    <a:pt x="457" y="183"/>
                  </a:lnTo>
                  <a:lnTo>
                    <a:pt x="461" y="179"/>
                  </a:lnTo>
                  <a:lnTo>
                    <a:pt x="461" y="174"/>
                  </a:lnTo>
                  <a:lnTo>
                    <a:pt x="465" y="170"/>
                  </a:lnTo>
                  <a:lnTo>
                    <a:pt x="465" y="174"/>
                  </a:lnTo>
                  <a:lnTo>
                    <a:pt x="465" y="179"/>
                  </a:lnTo>
                  <a:lnTo>
                    <a:pt x="470" y="187"/>
                  </a:lnTo>
                  <a:lnTo>
                    <a:pt x="470" y="200"/>
                  </a:lnTo>
                  <a:lnTo>
                    <a:pt x="474" y="214"/>
                  </a:lnTo>
                  <a:lnTo>
                    <a:pt x="474" y="231"/>
                  </a:lnTo>
                  <a:lnTo>
                    <a:pt x="474" y="248"/>
                  </a:lnTo>
                  <a:lnTo>
                    <a:pt x="478" y="266"/>
                  </a:lnTo>
                  <a:lnTo>
                    <a:pt x="478" y="287"/>
                  </a:lnTo>
                  <a:lnTo>
                    <a:pt x="483" y="305"/>
                  </a:lnTo>
                  <a:lnTo>
                    <a:pt x="483" y="318"/>
                  </a:lnTo>
                  <a:lnTo>
                    <a:pt x="483" y="327"/>
                  </a:lnTo>
                  <a:lnTo>
                    <a:pt x="487" y="331"/>
                  </a:lnTo>
                  <a:lnTo>
                    <a:pt x="491" y="322"/>
                  </a:lnTo>
                  <a:lnTo>
                    <a:pt x="491" y="309"/>
                  </a:lnTo>
                  <a:lnTo>
                    <a:pt x="491" y="287"/>
                  </a:lnTo>
                  <a:lnTo>
                    <a:pt x="496" y="261"/>
                  </a:lnTo>
                  <a:lnTo>
                    <a:pt x="496" y="231"/>
                  </a:lnTo>
                  <a:lnTo>
                    <a:pt x="500" y="200"/>
                  </a:lnTo>
                  <a:lnTo>
                    <a:pt x="500" y="170"/>
                  </a:lnTo>
                  <a:lnTo>
                    <a:pt x="500" y="144"/>
                  </a:lnTo>
                  <a:lnTo>
                    <a:pt x="505" y="118"/>
                  </a:lnTo>
                  <a:lnTo>
                    <a:pt x="505" y="100"/>
                  </a:lnTo>
                  <a:lnTo>
                    <a:pt x="509" y="92"/>
                  </a:lnTo>
                  <a:lnTo>
                    <a:pt x="509" y="96"/>
                  </a:lnTo>
                  <a:lnTo>
                    <a:pt x="509" y="105"/>
                  </a:lnTo>
                  <a:lnTo>
                    <a:pt x="513" y="126"/>
                  </a:lnTo>
                  <a:lnTo>
                    <a:pt x="513" y="153"/>
                  </a:lnTo>
                  <a:lnTo>
                    <a:pt x="518" y="187"/>
                  </a:lnTo>
                  <a:lnTo>
                    <a:pt x="518" y="222"/>
                  </a:lnTo>
                  <a:lnTo>
                    <a:pt x="518" y="257"/>
                  </a:lnTo>
                  <a:lnTo>
                    <a:pt x="522" y="292"/>
                  </a:lnTo>
                  <a:lnTo>
                    <a:pt x="522" y="318"/>
                  </a:lnTo>
                  <a:lnTo>
                    <a:pt x="526" y="340"/>
                  </a:lnTo>
                  <a:lnTo>
                    <a:pt x="526" y="348"/>
                  </a:lnTo>
                  <a:lnTo>
                    <a:pt x="531" y="353"/>
                  </a:lnTo>
                  <a:lnTo>
                    <a:pt x="531" y="340"/>
                  </a:lnTo>
                  <a:lnTo>
                    <a:pt x="531" y="322"/>
                  </a:lnTo>
                  <a:lnTo>
                    <a:pt x="535" y="296"/>
                  </a:lnTo>
                  <a:lnTo>
                    <a:pt x="535" y="266"/>
                  </a:lnTo>
                  <a:lnTo>
                    <a:pt x="539" y="231"/>
                  </a:lnTo>
                  <a:lnTo>
                    <a:pt x="539" y="196"/>
                  </a:lnTo>
                  <a:lnTo>
                    <a:pt x="539" y="166"/>
                  </a:lnTo>
                  <a:lnTo>
                    <a:pt x="544" y="140"/>
                  </a:lnTo>
                  <a:lnTo>
                    <a:pt x="544" y="122"/>
                  </a:lnTo>
                  <a:lnTo>
                    <a:pt x="548" y="118"/>
                  </a:lnTo>
                  <a:lnTo>
                    <a:pt x="548" y="122"/>
                  </a:lnTo>
                  <a:lnTo>
                    <a:pt x="548" y="140"/>
                  </a:lnTo>
                  <a:lnTo>
                    <a:pt x="552" y="166"/>
                  </a:lnTo>
                  <a:lnTo>
                    <a:pt x="552" y="196"/>
                  </a:lnTo>
                  <a:lnTo>
                    <a:pt x="557" y="231"/>
                  </a:lnTo>
                  <a:lnTo>
                    <a:pt x="557" y="266"/>
                  </a:lnTo>
                  <a:lnTo>
                    <a:pt x="557" y="296"/>
                  </a:lnTo>
                  <a:lnTo>
                    <a:pt x="561" y="322"/>
                  </a:lnTo>
                  <a:lnTo>
                    <a:pt x="561" y="340"/>
                  </a:lnTo>
                  <a:lnTo>
                    <a:pt x="565" y="348"/>
                  </a:lnTo>
                  <a:lnTo>
                    <a:pt x="565" y="335"/>
                  </a:lnTo>
                  <a:lnTo>
                    <a:pt x="570" y="314"/>
                  </a:lnTo>
                  <a:lnTo>
                    <a:pt x="570" y="287"/>
                  </a:lnTo>
                  <a:lnTo>
                    <a:pt x="574" y="253"/>
                  </a:lnTo>
                  <a:lnTo>
                    <a:pt x="574" y="218"/>
                  </a:lnTo>
                  <a:lnTo>
                    <a:pt x="574" y="179"/>
                  </a:lnTo>
                  <a:lnTo>
                    <a:pt x="578" y="148"/>
                  </a:lnTo>
                  <a:lnTo>
                    <a:pt x="578" y="118"/>
                  </a:lnTo>
                  <a:lnTo>
                    <a:pt x="583" y="100"/>
                  </a:lnTo>
                  <a:lnTo>
                    <a:pt x="583" y="92"/>
                  </a:lnTo>
                  <a:lnTo>
                    <a:pt x="587" y="100"/>
                  </a:lnTo>
                  <a:lnTo>
                    <a:pt x="587" y="122"/>
                  </a:lnTo>
                  <a:lnTo>
                    <a:pt x="592" y="148"/>
                  </a:lnTo>
                  <a:lnTo>
                    <a:pt x="592" y="183"/>
                  </a:lnTo>
                  <a:lnTo>
                    <a:pt x="592" y="218"/>
                  </a:lnTo>
                  <a:lnTo>
                    <a:pt x="596" y="248"/>
                  </a:lnTo>
                  <a:lnTo>
                    <a:pt x="596" y="279"/>
                  </a:lnTo>
                  <a:lnTo>
                    <a:pt x="600" y="305"/>
                  </a:lnTo>
                  <a:lnTo>
                    <a:pt x="600" y="322"/>
                  </a:lnTo>
                  <a:lnTo>
                    <a:pt x="600" y="331"/>
                  </a:lnTo>
                  <a:lnTo>
                    <a:pt x="605" y="331"/>
                  </a:lnTo>
                  <a:lnTo>
                    <a:pt x="605" y="327"/>
                  </a:lnTo>
                  <a:lnTo>
                    <a:pt x="609" y="314"/>
                  </a:lnTo>
                  <a:lnTo>
                    <a:pt x="609" y="292"/>
                  </a:lnTo>
                  <a:lnTo>
                    <a:pt x="609" y="270"/>
                  </a:lnTo>
                  <a:lnTo>
                    <a:pt x="613" y="248"/>
                  </a:lnTo>
                  <a:lnTo>
                    <a:pt x="613" y="231"/>
                  </a:lnTo>
                  <a:lnTo>
                    <a:pt x="618" y="214"/>
                  </a:lnTo>
                  <a:lnTo>
                    <a:pt x="618" y="200"/>
                  </a:lnTo>
                  <a:lnTo>
                    <a:pt x="618" y="196"/>
                  </a:lnTo>
                  <a:lnTo>
                    <a:pt x="622" y="196"/>
                  </a:lnTo>
                  <a:lnTo>
                    <a:pt x="622" y="205"/>
                  </a:lnTo>
                  <a:lnTo>
                    <a:pt x="626" y="214"/>
                  </a:lnTo>
                  <a:lnTo>
                    <a:pt x="626" y="222"/>
                  </a:lnTo>
                  <a:lnTo>
                    <a:pt x="626" y="235"/>
                  </a:lnTo>
                  <a:lnTo>
                    <a:pt x="631" y="244"/>
                  </a:lnTo>
                  <a:lnTo>
                    <a:pt x="631" y="253"/>
                  </a:lnTo>
                  <a:lnTo>
                    <a:pt x="635" y="257"/>
                  </a:lnTo>
                  <a:lnTo>
                    <a:pt x="635" y="248"/>
                  </a:lnTo>
                  <a:lnTo>
                    <a:pt x="639" y="240"/>
                  </a:lnTo>
                  <a:lnTo>
                    <a:pt x="639" y="231"/>
                  </a:lnTo>
                  <a:lnTo>
                    <a:pt x="644" y="218"/>
                  </a:lnTo>
                  <a:lnTo>
                    <a:pt x="644" y="209"/>
                  </a:lnTo>
                  <a:lnTo>
                    <a:pt x="644" y="196"/>
                  </a:lnTo>
                  <a:lnTo>
                    <a:pt x="648" y="192"/>
                  </a:lnTo>
                  <a:lnTo>
                    <a:pt x="648" y="187"/>
                  </a:lnTo>
                  <a:lnTo>
                    <a:pt x="652" y="192"/>
                  </a:lnTo>
                  <a:lnTo>
                    <a:pt x="652" y="196"/>
                  </a:lnTo>
                  <a:lnTo>
                    <a:pt x="652" y="200"/>
                  </a:lnTo>
                  <a:lnTo>
                    <a:pt x="657" y="214"/>
                  </a:lnTo>
                  <a:lnTo>
                    <a:pt x="657" y="222"/>
                  </a:lnTo>
                  <a:lnTo>
                    <a:pt x="661" y="235"/>
                  </a:lnTo>
                  <a:lnTo>
                    <a:pt x="661" y="244"/>
                  </a:lnTo>
                  <a:lnTo>
                    <a:pt x="661" y="248"/>
                  </a:lnTo>
                  <a:lnTo>
                    <a:pt x="665" y="248"/>
                  </a:lnTo>
                  <a:lnTo>
                    <a:pt x="670" y="244"/>
                  </a:lnTo>
                  <a:lnTo>
                    <a:pt x="670" y="235"/>
                  </a:lnTo>
                  <a:lnTo>
                    <a:pt x="670" y="227"/>
                  </a:lnTo>
                  <a:lnTo>
                    <a:pt x="674" y="218"/>
                  </a:lnTo>
                  <a:lnTo>
                    <a:pt x="674" y="209"/>
                  </a:lnTo>
                  <a:lnTo>
                    <a:pt x="679" y="205"/>
                  </a:lnTo>
                  <a:lnTo>
                    <a:pt x="679" y="209"/>
                  </a:lnTo>
                  <a:lnTo>
                    <a:pt x="683" y="218"/>
                  </a:lnTo>
                  <a:lnTo>
                    <a:pt x="683" y="231"/>
                  </a:lnTo>
                  <a:lnTo>
                    <a:pt x="687" y="248"/>
                  </a:lnTo>
                  <a:lnTo>
                    <a:pt x="687" y="266"/>
                  </a:lnTo>
                  <a:lnTo>
                    <a:pt x="687" y="283"/>
                  </a:lnTo>
                  <a:lnTo>
                    <a:pt x="692" y="296"/>
                  </a:lnTo>
                  <a:lnTo>
                    <a:pt x="692" y="305"/>
                  </a:lnTo>
                  <a:lnTo>
                    <a:pt x="696" y="309"/>
                  </a:lnTo>
                  <a:lnTo>
                    <a:pt x="696" y="301"/>
                  </a:lnTo>
                  <a:lnTo>
                    <a:pt x="700" y="287"/>
                  </a:lnTo>
                  <a:lnTo>
                    <a:pt x="700" y="270"/>
                  </a:lnTo>
                  <a:lnTo>
                    <a:pt x="705" y="248"/>
                  </a:lnTo>
                  <a:lnTo>
                    <a:pt x="705" y="227"/>
                  </a:lnTo>
                  <a:lnTo>
                    <a:pt x="705" y="205"/>
                  </a:lnTo>
                  <a:lnTo>
                    <a:pt x="709" y="187"/>
                  </a:lnTo>
                  <a:lnTo>
                    <a:pt x="709" y="174"/>
                  </a:lnTo>
                  <a:lnTo>
                    <a:pt x="713" y="166"/>
                  </a:lnTo>
                  <a:lnTo>
                    <a:pt x="713" y="161"/>
                  </a:lnTo>
                  <a:lnTo>
                    <a:pt x="713" y="166"/>
                  </a:lnTo>
                  <a:lnTo>
                    <a:pt x="718" y="170"/>
                  </a:lnTo>
                  <a:lnTo>
                    <a:pt x="718" y="183"/>
                  </a:lnTo>
                  <a:lnTo>
                    <a:pt x="722" y="196"/>
                  </a:lnTo>
                  <a:lnTo>
                    <a:pt x="722" y="214"/>
                  </a:lnTo>
                  <a:lnTo>
                    <a:pt x="722" y="227"/>
                  </a:lnTo>
                  <a:lnTo>
                    <a:pt x="726" y="240"/>
                  </a:lnTo>
                  <a:lnTo>
                    <a:pt x="726" y="248"/>
                  </a:lnTo>
                  <a:lnTo>
                    <a:pt x="731" y="253"/>
                  </a:lnTo>
                  <a:lnTo>
                    <a:pt x="735" y="244"/>
                  </a:lnTo>
                  <a:lnTo>
                    <a:pt x="735" y="240"/>
                  </a:lnTo>
                  <a:lnTo>
                    <a:pt x="739" y="227"/>
                  </a:lnTo>
                  <a:lnTo>
                    <a:pt x="739" y="218"/>
                  </a:lnTo>
                  <a:lnTo>
                    <a:pt x="739" y="214"/>
                  </a:lnTo>
                  <a:lnTo>
                    <a:pt x="744" y="205"/>
                  </a:lnTo>
                  <a:lnTo>
                    <a:pt x="748" y="209"/>
                  </a:lnTo>
                  <a:lnTo>
                    <a:pt x="748" y="214"/>
                  </a:lnTo>
                  <a:lnTo>
                    <a:pt x="748" y="222"/>
                  </a:lnTo>
                  <a:lnTo>
                    <a:pt x="753" y="235"/>
                  </a:lnTo>
                  <a:lnTo>
                    <a:pt x="753" y="248"/>
                  </a:lnTo>
                  <a:lnTo>
                    <a:pt x="757" y="261"/>
                  </a:lnTo>
                  <a:lnTo>
                    <a:pt x="757" y="270"/>
                  </a:lnTo>
                  <a:lnTo>
                    <a:pt x="757" y="279"/>
                  </a:lnTo>
                  <a:lnTo>
                    <a:pt x="761" y="283"/>
                  </a:lnTo>
                  <a:lnTo>
                    <a:pt x="766" y="279"/>
                  </a:lnTo>
                  <a:lnTo>
                    <a:pt x="766" y="270"/>
                  </a:lnTo>
                  <a:lnTo>
                    <a:pt x="766" y="257"/>
                  </a:lnTo>
                  <a:lnTo>
                    <a:pt x="770" y="244"/>
                  </a:lnTo>
                  <a:lnTo>
                    <a:pt x="770" y="231"/>
                  </a:lnTo>
                  <a:lnTo>
                    <a:pt x="774" y="222"/>
                  </a:lnTo>
                  <a:lnTo>
                    <a:pt x="774" y="209"/>
                  </a:lnTo>
                  <a:lnTo>
                    <a:pt x="774" y="205"/>
                  </a:lnTo>
                  <a:lnTo>
                    <a:pt x="779" y="200"/>
                  </a:lnTo>
                  <a:lnTo>
                    <a:pt x="779" y="205"/>
                  </a:lnTo>
                  <a:lnTo>
                    <a:pt x="783" y="209"/>
                  </a:lnTo>
                  <a:lnTo>
                    <a:pt x="783" y="218"/>
                  </a:lnTo>
                  <a:lnTo>
                    <a:pt x="783" y="227"/>
                  </a:lnTo>
                  <a:lnTo>
                    <a:pt x="787" y="240"/>
                  </a:lnTo>
                  <a:lnTo>
                    <a:pt x="787" y="248"/>
                  </a:lnTo>
                  <a:lnTo>
                    <a:pt x="792" y="257"/>
                  </a:lnTo>
                  <a:lnTo>
                    <a:pt x="792" y="261"/>
                  </a:lnTo>
                  <a:lnTo>
                    <a:pt x="792" y="266"/>
                  </a:lnTo>
                  <a:lnTo>
                    <a:pt x="796" y="261"/>
                  </a:lnTo>
                  <a:lnTo>
                    <a:pt x="796" y="253"/>
                  </a:lnTo>
                  <a:lnTo>
                    <a:pt x="800" y="240"/>
                  </a:lnTo>
                  <a:lnTo>
                    <a:pt x="800" y="222"/>
                  </a:lnTo>
                  <a:lnTo>
                    <a:pt x="800" y="205"/>
                  </a:lnTo>
                  <a:lnTo>
                    <a:pt x="805" y="187"/>
                  </a:lnTo>
                  <a:lnTo>
                    <a:pt x="805" y="170"/>
                  </a:lnTo>
                  <a:lnTo>
                    <a:pt x="809" y="157"/>
                  </a:lnTo>
                  <a:lnTo>
                    <a:pt x="809" y="153"/>
                  </a:lnTo>
                  <a:lnTo>
                    <a:pt x="813" y="161"/>
                  </a:lnTo>
                  <a:lnTo>
                    <a:pt x="813" y="174"/>
                  </a:lnTo>
                  <a:lnTo>
                    <a:pt x="818" y="200"/>
                  </a:lnTo>
                  <a:lnTo>
                    <a:pt x="818" y="227"/>
                  </a:lnTo>
                  <a:lnTo>
                    <a:pt x="818" y="257"/>
                  </a:lnTo>
                  <a:lnTo>
                    <a:pt x="822" y="287"/>
                  </a:lnTo>
                  <a:lnTo>
                    <a:pt x="822" y="314"/>
                  </a:lnTo>
                  <a:lnTo>
                    <a:pt x="826" y="331"/>
                  </a:lnTo>
                  <a:lnTo>
                    <a:pt x="826" y="344"/>
                  </a:lnTo>
                  <a:lnTo>
                    <a:pt x="826" y="348"/>
                  </a:lnTo>
                  <a:lnTo>
                    <a:pt x="831" y="344"/>
                  </a:lnTo>
                  <a:lnTo>
                    <a:pt x="831" y="327"/>
                  </a:lnTo>
                  <a:lnTo>
                    <a:pt x="835" y="301"/>
                  </a:lnTo>
                  <a:lnTo>
                    <a:pt x="835" y="270"/>
                  </a:lnTo>
                  <a:lnTo>
                    <a:pt x="835" y="235"/>
                  </a:lnTo>
                  <a:lnTo>
                    <a:pt x="840" y="196"/>
                  </a:lnTo>
                  <a:lnTo>
                    <a:pt x="840" y="161"/>
                  </a:lnTo>
                  <a:lnTo>
                    <a:pt x="844" y="135"/>
                  </a:lnTo>
                  <a:lnTo>
                    <a:pt x="844" y="113"/>
                  </a:lnTo>
                  <a:lnTo>
                    <a:pt x="844" y="105"/>
                  </a:lnTo>
                  <a:lnTo>
                    <a:pt x="848" y="105"/>
                  </a:lnTo>
                  <a:lnTo>
                    <a:pt x="848" y="118"/>
                  </a:lnTo>
                  <a:lnTo>
                    <a:pt x="853" y="140"/>
                  </a:lnTo>
                  <a:lnTo>
                    <a:pt x="853" y="170"/>
                  </a:lnTo>
                  <a:lnTo>
                    <a:pt x="853" y="205"/>
                  </a:lnTo>
                  <a:lnTo>
                    <a:pt x="857" y="240"/>
                  </a:lnTo>
                  <a:lnTo>
                    <a:pt x="857" y="274"/>
                  </a:lnTo>
                  <a:lnTo>
                    <a:pt x="861" y="305"/>
                  </a:lnTo>
                  <a:lnTo>
                    <a:pt x="861" y="322"/>
                  </a:lnTo>
                  <a:lnTo>
                    <a:pt x="861" y="335"/>
                  </a:lnTo>
                  <a:lnTo>
                    <a:pt x="866" y="340"/>
                  </a:lnTo>
                  <a:lnTo>
                    <a:pt x="866" y="331"/>
                  </a:lnTo>
                  <a:lnTo>
                    <a:pt x="870" y="309"/>
                  </a:lnTo>
                  <a:lnTo>
                    <a:pt x="870" y="283"/>
                  </a:lnTo>
                  <a:lnTo>
                    <a:pt x="874" y="253"/>
                  </a:lnTo>
                  <a:lnTo>
                    <a:pt x="874" y="218"/>
                  </a:lnTo>
                  <a:lnTo>
                    <a:pt x="874" y="187"/>
                  </a:lnTo>
                  <a:lnTo>
                    <a:pt x="879" y="157"/>
                  </a:lnTo>
                  <a:lnTo>
                    <a:pt x="879" y="135"/>
                  </a:lnTo>
                  <a:lnTo>
                    <a:pt x="883" y="122"/>
                  </a:lnTo>
                  <a:lnTo>
                    <a:pt x="883" y="118"/>
                  </a:lnTo>
                  <a:lnTo>
                    <a:pt x="883" y="122"/>
                  </a:lnTo>
                  <a:lnTo>
                    <a:pt x="887" y="140"/>
                  </a:lnTo>
                  <a:lnTo>
                    <a:pt x="887" y="166"/>
                  </a:lnTo>
                  <a:lnTo>
                    <a:pt x="892" y="192"/>
                  </a:lnTo>
                  <a:lnTo>
                    <a:pt x="892" y="227"/>
                  </a:lnTo>
                  <a:lnTo>
                    <a:pt x="892" y="257"/>
                  </a:lnTo>
                  <a:lnTo>
                    <a:pt x="896" y="287"/>
                  </a:lnTo>
                  <a:lnTo>
                    <a:pt x="896" y="309"/>
                  </a:lnTo>
                  <a:lnTo>
                    <a:pt x="900" y="327"/>
                  </a:lnTo>
                  <a:lnTo>
                    <a:pt x="900" y="335"/>
                  </a:lnTo>
                  <a:lnTo>
                    <a:pt x="905" y="331"/>
                  </a:lnTo>
                  <a:lnTo>
                    <a:pt x="905" y="318"/>
                  </a:lnTo>
                  <a:lnTo>
                    <a:pt x="909" y="301"/>
                  </a:lnTo>
                  <a:lnTo>
                    <a:pt x="909" y="279"/>
                  </a:lnTo>
                  <a:lnTo>
                    <a:pt x="909" y="257"/>
                  </a:lnTo>
                  <a:lnTo>
                    <a:pt x="914" y="240"/>
                  </a:lnTo>
                  <a:lnTo>
                    <a:pt x="914" y="218"/>
                  </a:lnTo>
                  <a:lnTo>
                    <a:pt x="918" y="200"/>
                  </a:lnTo>
                  <a:lnTo>
                    <a:pt x="918" y="187"/>
                  </a:lnTo>
                  <a:lnTo>
                    <a:pt x="918" y="179"/>
                  </a:lnTo>
                  <a:lnTo>
                    <a:pt x="922" y="174"/>
                  </a:lnTo>
                  <a:lnTo>
                    <a:pt x="922" y="170"/>
                  </a:lnTo>
                  <a:lnTo>
                    <a:pt x="927" y="170"/>
                  </a:lnTo>
                  <a:lnTo>
                    <a:pt x="927" y="174"/>
                  </a:lnTo>
                  <a:lnTo>
                    <a:pt x="931" y="179"/>
                  </a:lnTo>
                  <a:lnTo>
                    <a:pt x="931" y="183"/>
                  </a:lnTo>
                  <a:lnTo>
                    <a:pt x="935" y="187"/>
                  </a:lnTo>
                  <a:lnTo>
                    <a:pt x="935" y="196"/>
                  </a:lnTo>
                  <a:lnTo>
                    <a:pt x="935" y="205"/>
                  </a:lnTo>
                  <a:lnTo>
                    <a:pt x="940" y="214"/>
                  </a:lnTo>
                  <a:lnTo>
                    <a:pt x="940" y="227"/>
                  </a:lnTo>
                  <a:lnTo>
                    <a:pt x="944" y="235"/>
                  </a:lnTo>
                  <a:lnTo>
                    <a:pt x="944" y="248"/>
                  </a:lnTo>
                  <a:lnTo>
                    <a:pt x="944" y="261"/>
                  </a:lnTo>
                  <a:lnTo>
                    <a:pt x="948" y="274"/>
                  </a:lnTo>
                  <a:lnTo>
                    <a:pt x="948" y="283"/>
                  </a:lnTo>
                  <a:lnTo>
                    <a:pt x="953" y="287"/>
                  </a:lnTo>
                  <a:lnTo>
                    <a:pt x="953" y="292"/>
                  </a:lnTo>
                  <a:lnTo>
                    <a:pt x="953" y="287"/>
                  </a:lnTo>
                  <a:lnTo>
                    <a:pt x="957" y="283"/>
                  </a:lnTo>
                  <a:lnTo>
                    <a:pt x="957" y="270"/>
                  </a:lnTo>
                  <a:lnTo>
                    <a:pt x="961" y="257"/>
                  </a:lnTo>
                  <a:lnTo>
                    <a:pt x="961" y="235"/>
                  </a:lnTo>
                  <a:lnTo>
                    <a:pt x="961" y="218"/>
                  </a:lnTo>
                  <a:lnTo>
                    <a:pt x="966" y="196"/>
                  </a:lnTo>
                  <a:lnTo>
                    <a:pt x="966" y="179"/>
                  </a:lnTo>
                  <a:lnTo>
                    <a:pt x="970" y="166"/>
                  </a:lnTo>
                  <a:lnTo>
                    <a:pt x="970" y="157"/>
                  </a:lnTo>
                  <a:lnTo>
                    <a:pt x="974" y="166"/>
                  </a:lnTo>
                  <a:lnTo>
                    <a:pt x="974" y="183"/>
                  </a:lnTo>
                  <a:lnTo>
                    <a:pt x="979" y="205"/>
                  </a:lnTo>
                  <a:lnTo>
                    <a:pt x="979" y="231"/>
                  </a:lnTo>
                  <a:lnTo>
                    <a:pt x="979" y="261"/>
                  </a:lnTo>
                  <a:lnTo>
                    <a:pt x="983" y="292"/>
                  </a:lnTo>
                  <a:lnTo>
                    <a:pt x="983" y="318"/>
                  </a:lnTo>
                  <a:lnTo>
                    <a:pt x="987" y="340"/>
                  </a:lnTo>
                  <a:lnTo>
                    <a:pt x="987" y="353"/>
                  </a:lnTo>
                  <a:lnTo>
                    <a:pt x="987" y="357"/>
                  </a:lnTo>
                  <a:lnTo>
                    <a:pt x="992" y="353"/>
                  </a:lnTo>
                  <a:lnTo>
                    <a:pt x="992" y="335"/>
                  </a:lnTo>
                  <a:lnTo>
                    <a:pt x="996" y="309"/>
                  </a:lnTo>
                  <a:lnTo>
                    <a:pt x="996" y="279"/>
                  </a:lnTo>
                  <a:lnTo>
                    <a:pt x="996" y="240"/>
                  </a:lnTo>
                  <a:lnTo>
                    <a:pt x="1001" y="196"/>
                  </a:lnTo>
                  <a:lnTo>
                    <a:pt x="1001" y="153"/>
                  </a:lnTo>
                  <a:lnTo>
                    <a:pt x="1005" y="113"/>
                  </a:lnTo>
                  <a:lnTo>
                    <a:pt x="1005" y="79"/>
                  </a:lnTo>
                  <a:lnTo>
                    <a:pt x="1005" y="57"/>
                  </a:lnTo>
                  <a:lnTo>
                    <a:pt x="1009" y="48"/>
                  </a:lnTo>
                  <a:lnTo>
                    <a:pt x="1014" y="66"/>
                  </a:lnTo>
                  <a:lnTo>
                    <a:pt x="1014" y="92"/>
                  </a:lnTo>
                  <a:lnTo>
                    <a:pt x="1014" y="131"/>
                  </a:lnTo>
                  <a:lnTo>
                    <a:pt x="1018" y="174"/>
                  </a:lnTo>
                  <a:lnTo>
                    <a:pt x="1018" y="222"/>
                  </a:lnTo>
                  <a:lnTo>
                    <a:pt x="1022" y="270"/>
                  </a:lnTo>
                  <a:lnTo>
                    <a:pt x="1022" y="314"/>
                  </a:lnTo>
                  <a:lnTo>
                    <a:pt x="1022" y="353"/>
                  </a:lnTo>
                  <a:lnTo>
                    <a:pt x="1027" y="374"/>
                  </a:lnTo>
                  <a:lnTo>
                    <a:pt x="1027" y="388"/>
                  </a:lnTo>
                  <a:lnTo>
                    <a:pt x="1031" y="388"/>
                  </a:lnTo>
                  <a:lnTo>
                    <a:pt x="1031" y="374"/>
                  </a:lnTo>
                  <a:lnTo>
                    <a:pt x="1031" y="348"/>
                  </a:lnTo>
                  <a:lnTo>
                    <a:pt x="1035" y="309"/>
                  </a:lnTo>
                  <a:lnTo>
                    <a:pt x="1035" y="266"/>
                  </a:lnTo>
                  <a:lnTo>
                    <a:pt x="1040" y="218"/>
                  </a:lnTo>
                  <a:lnTo>
                    <a:pt x="1040" y="170"/>
                  </a:lnTo>
                  <a:lnTo>
                    <a:pt x="1040" y="126"/>
                  </a:lnTo>
                  <a:lnTo>
                    <a:pt x="1044" y="96"/>
                  </a:lnTo>
                  <a:lnTo>
                    <a:pt x="1044" y="74"/>
                  </a:lnTo>
                  <a:lnTo>
                    <a:pt x="1048" y="70"/>
                  </a:lnTo>
                  <a:lnTo>
                    <a:pt x="1048" y="79"/>
                  </a:lnTo>
                  <a:lnTo>
                    <a:pt x="1048" y="105"/>
                  </a:lnTo>
                  <a:lnTo>
                    <a:pt x="1053" y="140"/>
                  </a:lnTo>
                  <a:lnTo>
                    <a:pt x="1053" y="183"/>
                  </a:lnTo>
                  <a:lnTo>
                    <a:pt x="1057" y="231"/>
                  </a:lnTo>
                  <a:lnTo>
                    <a:pt x="1057" y="279"/>
                  </a:lnTo>
                  <a:lnTo>
                    <a:pt x="1057" y="318"/>
                  </a:lnTo>
                  <a:lnTo>
                    <a:pt x="1061" y="348"/>
                  </a:lnTo>
                  <a:lnTo>
                    <a:pt x="1061" y="370"/>
                  </a:lnTo>
                  <a:lnTo>
                    <a:pt x="1066" y="379"/>
                  </a:lnTo>
                  <a:lnTo>
                    <a:pt x="1066" y="374"/>
                  </a:lnTo>
                  <a:lnTo>
                    <a:pt x="1066" y="361"/>
                  </a:lnTo>
                  <a:lnTo>
                    <a:pt x="1070" y="331"/>
                  </a:lnTo>
                  <a:lnTo>
                    <a:pt x="1070" y="296"/>
                  </a:lnTo>
                  <a:lnTo>
                    <a:pt x="1075" y="257"/>
                  </a:lnTo>
                  <a:lnTo>
                    <a:pt x="1075" y="214"/>
                  </a:lnTo>
                  <a:lnTo>
                    <a:pt x="1075" y="174"/>
                  </a:lnTo>
                  <a:lnTo>
                    <a:pt x="1079" y="140"/>
                  </a:lnTo>
                  <a:lnTo>
                    <a:pt x="1079" y="109"/>
                  </a:lnTo>
                  <a:lnTo>
                    <a:pt x="1083" y="92"/>
                  </a:lnTo>
                  <a:lnTo>
                    <a:pt x="1083" y="87"/>
                  </a:lnTo>
                  <a:lnTo>
                    <a:pt x="1083" y="92"/>
                  </a:lnTo>
                  <a:lnTo>
                    <a:pt x="1088" y="105"/>
                  </a:lnTo>
                  <a:lnTo>
                    <a:pt x="1088" y="126"/>
                  </a:lnTo>
                  <a:lnTo>
                    <a:pt x="1092" y="157"/>
                  </a:lnTo>
                  <a:lnTo>
                    <a:pt x="1092" y="187"/>
                  </a:lnTo>
                  <a:lnTo>
                    <a:pt x="1092" y="218"/>
                  </a:lnTo>
                  <a:lnTo>
                    <a:pt x="1096" y="248"/>
                  </a:lnTo>
                  <a:lnTo>
                    <a:pt x="1096" y="270"/>
                  </a:lnTo>
                  <a:lnTo>
                    <a:pt x="1101" y="292"/>
                  </a:lnTo>
                  <a:lnTo>
                    <a:pt x="1101" y="305"/>
                  </a:lnTo>
                  <a:lnTo>
                    <a:pt x="1101" y="309"/>
                  </a:lnTo>
                  <a:lnTo>
                    <a:pt x="1105" y="314"/>
                  </a:lnTo>
                  <a:lnTo>
                    <a:pt x="1105" y="309"/>
                  </a:lnTo>
                  <a:lnTo>
                    <a:pt x="1109" y="301"/>
                  </a:lnTo>
                  <a:lnTo>
                    <a:pt x="1109" y="292"/>
                  </a:lnTo>
                  <a:lnTo>
                    <a:pt x="1109" y="279"/>
                  </a:lnTo>
                  <a:lnTo>
                    <a:pt x="1114" y="266"/>
                  </a:lnTo>
                  <a:lnTo>
                    <a:pt x="1114" y="253"/>
                  </a:lnTo>
                  <a:lnTo>
                    <a:pt x="1118" y="240"/>
                  </a:lnTo>
                  <a:lnTo>
                    <a:pt x="1118" y="231"/>
                  </a:lnTo>
                  <a:lnTo>
                    <a:pt x="1118" y="222"/>
                  </a:lnTo>
                  <a:lnTo>
                    <a:pt x="1122" y="214"/>
                  </a:lnTo>
                  <a:lnTo>
                    <a:pt x="1122" y="205"/>
                  </a:lnTo>
                  <a:lnTo>
                    <a:pt x="1127" y="200"/>
                  </a:lnTo>
                  <a:lnTo>
                    <a:pt x="1127" y="192"/>
                  </a:lnTo>
                  <a:lnTo>
                    <a:pt x="1127" y="187"/>
                  </a:lnTo>
                  <a:lnTo>
                    <a:pt x="1131" y="183"/>
                  </a:lnTo>
                  <a:lnTo>
                    <a:pt x="1131" y="179"/>
                  </a:lnTo>
                  <a:lnTo>
                    <a:pt x="1135" y="183"/>
                  </a:lnTo>
                  <a:lnTo>
                    <a:pt x="1135" y="192"/>
                  </a:lnTo>
                  <a:lnTo>
                    <a:pt x="1140" y="205"/>
                  </a:lnTo>
                  <a:lnTo>
                    <a:pt x="1140" y="218"/>
                  </a:lnTo>
                  <a:lnTo>
                    <a:pt x="1144" y="235"/>
                  </a:lnTo>
                  <a:lnTo>
                    <a:pt x="1144" y="253"/>
                  </a:lnTo>
                  <a:lnTo>
                    <a:pt x="1144" y="270"/>
                  </a:lnTo>
                  <a:lnTo>
                    <a:pt x="1148" y="287"/>
                  </a:lnTo>
                  <a:lnTo>
                    <a:pt x="1148" y="301"/>
                  </a:lnTo>
                  <a:lnTo>
                    <a:pt x="1153" y="309"/>
                  </a:lnTo>
                  <a:lnTo>
                    <a:pt x="1153" y="305"/>
                  </a:lnTo>
                  <a:lnTo>
                    <a:pt x="1157" y="292"/>
                  </a:lnTo>
                  <a:lnTo>
                    <a:pt x="1157" y="274"/>
                  </a:lnTo>
                  <a:lnTo>
                    <a:pt x="1162" y="253"/>
                  </a:lnTo>
                  <a:lnTo>
                    <a:pt x="1162" y="222"/>
                  </a:lnTo>
                  <a:lnTo>
                    <a:pt x="1162" y="196"/>
                  </a:lnTo>
                  <a:lnTo>
                    <a:pt x="1166" y="166"/>
                  </a:lnTo>
                  <a:lnTo>
                    <a:pt x="1166" y="140"/>
                  </a:lnTo>
                  <a:lnTo>
                    <a:pt x="1170" y="122"/>
                  </a:lnTo>
                  <a:lnTo>
                    <a:pt x="1170" y="113"/>
                  </a:lnTo>
                  <a:lnTo>
                    <a:pt x="1175" y="126"/>
                  </a:lnTo>
                  <a:lnTo>
                    <a:pt x="1175" y="144"/>
                  </a:lnTo>
                  <a:lnTo>
                    <a:pt x="1179" y="174"/>
                  </a:lnTo>
                  <a:lnTo>
                    <a:pt x="1179" y="209"/>
                  </a:lnTo>
                  <a:lnTo>
                    <a:pt x="1179" y="248"/>
                  </a:lnTo>
                  <a:lnTo>
                    <a:pt x="1183" y="287"/>
                  </a:lnTo>
                  <a:lnTo>
                    <a:pt x="1183" y="322"/>
                  </a:lnTo>
                  <a:lnTo>
                    <a:pt x="1188" y="348"/>
                  </a:lnTo>
                  <a:lnTo>
                    <a:pt x="1188" y="366"/>
                  </a:lnTo>
                  <a:lnTo>
                    <a:pt x="1188" y="374"/>
                  </a:lnTo>
                  <a:lnTo>
                    <a:pt x="1192" y="370"/>
                  </a:lnTo>
                  <a:lnTo>
                    <a:pt x="1192" y="353"/>
                  </a:lnTo>
                  <a:lnTo>
                    <a:pt x="1196" y="327"/>
                  </a:lnTo>
                  <a:lnTo>
                    <a:pt x="1196" y="292"/>
                  </a:lnTo>
                  <a:lnTo>
                    <a:pt x="1196" y="253"/>
                  </a:lnTo>
                  <a:lnTo>
                    <a:pt x="1201" y="209"/>
                  </a:lnTo>
                  <a:lnTo>
                    <a:pt x="1201" y="170"/>
                  </a:lnTo>
                  <a:lnTo>
                    <a:pt x="1205" y="131"/>
                  </a:lnTo>
                  <a:lnTo>
                    <a:pt x="1205" y="100"/>
                  </a:lnTo>
                  <a:lnTo>
                    <a:pt x="1205" y="83"/>
                  </a:lnTo>
                  <a:lnTo>
                    <a:pt x="1209" y="74"/>
                  </a:lnTo>
                  <a:lnTo>
                    <a:pt x="1209" y="83"/>
                  </a:lnTo>
                  <a:lnTo>
                    <a:pt x="1214" y="100"/>
                  </a:lnTo>
                  <a:lnTo>
                    <a:pt x="1214" y="126"/>
                  </a:lnTo>
                  <a:lnTo>
                    <a:pt x="1214" y="161"/>
                  </a:lnTo>
                  <a:lnTo>
                    <a:pt x="1218" y="200"/>
                  </a:lnTo>
                  <a:lnTo>
                    <a:pt x="1218" y="240"/>
                  </a:lnTo>
                  <a:lnTo>
                    <a:pt x="1222" y="274"/>
                  </a:lnTo>
                  <a:lnTo>
                    <a:pt x="1222" y="305"/>
                  </a:lnTo>
                  <a:lnTo>
                    <a:pt x="1227" y="331"/>
                  </a:lnTo>
                  <a:lnTo>
                    <a:pt x="1227" y="344"/>
                  </a:lnTo>
                  <a:lnTo>
                    <a:pt x="1231" y="335"/>
                  </a:lnTo>
                  <a:lnTo>
                    <a:pt x="1231" y="318"/>
                  </a:lnTo>
                  <a:lnTo>
                    <a:pt x="1235" y="292"/>
                  </a:lnTo>
                  <a:lnTo>
                    <a:pt x="1235" y="261"/>
                  </a:lnTo>
                  <a:lnTo>
                    <a:pt x="1235" y="227"/>
                  </a:lnTo>
                  <a:lnTo>
                    <a:pt x="1240" y="192"/>
                  </a:lnTo>
                  <a:lnTo>
                    <a:pt x="1240" y="161"/>
                  </a:lnTo>
                  <a:lnTo>
                    <a:pt x="1244" y="140"/>
                  </a:lnTo>
                  <a:lnTo>
                    <a:pt x="1244" y="126"/>
                  </a:lnTo>
                  <a:lnTo>
                    <a:pt x="1244" y="122"/>
                  </a:lnTo>
                  <a:lnTo>
                    <a:pt x="1249" y="126"/>
                  </a:lnTo>
                  <a:lnTo>
                    <a:pt x="1249" y="144"/>
                  </a:lnTo>
                  <a:lnTo>
                    <a:pt x="1253" y="170"/>
                  </a:lnTo>
                  <a:lnTo>
                    <a:pt x="1253" y="205"/>
                  </a:lnTo>
                  <a:lnTo>
                    <a:pt x="1253" y="235"/>
                  </a:lnTo>
                  <a:lnTo>
                    <a:pt x="1257" y="270"/>
                  </a:lnTo>
                  <a:lnTo>
                    <a:pt x="1257" y="296"/>
                  </a:lnTo>
                  <a:lnTo>
                    <a:pt x="1262" y="322"/>
                  </a:lnTo>
                  <a:lnTo>
                    <a:pt x="1262" y="335"/>
                  </a:lnTo>
                  <a:lnTo>
                    <a:pt x="1262" y="340"/>
                  </a:lnTo>
                  <a:lnTo>
                    <a:pt x="1266" y="335"/>
                  </a:lnTo>
                  <a:lnTo>
                    <a:pt x="1266" y="322"/>
                  </a:lnTo>
                  <a:lnTo>
                    <a:pt x="1270" y="301"/>
                  </a:lnTo>
                  <a:lnTo>
                    <a:pt x="1270" y="279"/>
                  </a:lnTo>
                  <a:lnTo>
                    <a:pt x="1270" y="253"/>
                  </a:lnTo>
                  <a:lnTo>
                    <a:pt x="1275" y="227"/>
                  </a:lnTo>
                  <a:lnTo>
                    <a:pt x="1275" y="200"/>
                  </a:lnTo>
                  <a:lnTo>
                    <a:pt x="1279" y="183"/>
                  </a:lnTo>
                  <a:lnTo>
                    <a:pt x="1279" y="170"/>
                  </a:lnTo>
                  <a:lnTo>
                    <a:pt x="1279" y="166"/>
                  </a:lnTo>
                  <a:lnTo>
                    <a:pt x="1283" y="170"/>
                  </a:lnTo>
                  <a:lnTo>
                    <a:pt x="1283" y="174"/>
                  </a:lnTo>
                  <a:lnTo>
                    <a:pt x="1288" y="187"/>
                  </a:lnTo>
                  <a:lnTo>
                    <a:pt x="1288" y="200"/>
                  </a:lnTo>
                  <a:lnTo>
                    <a:pt x="1288" y="218"/>
                  </a:lnTo>
                  <a:lnTo>
                    <a:pt x="1292" y="231"/>
                  </a:lnTo>
                  <a:lnTo>
                    <a:pt x="1292" y="240"/>
                  </a:lnTo>
                  <a:lnTo>
                    <a:pt x="1296" y="244"/>
                  </a:lnTo>
                  <a:lnTo>
                    <a:pt x="1301" y="235"/>
                  </a:lnTo>
                  <a:lnTo>
                    <a:pt x="1301" y="227"/>
                  </a:lnTo>
                  <a:lnTo>
                    <a:pt x="1305" y="214"/>
                  </a:lnTo>
                  <a:lnTo>
                    <a:pt x="1305" y="205"/>
                  </a:lnTo>
                  <a:lnTo>
                    <a:pt x="1305" y="200"/>
                  </a:lnTo>
                  <a:lnTo>
                    <a:pt x="1309" y="196"/>
                  </a:lnTo>
                  <a:lnTo>
                    <a:pt x="1314" y="205"/>
                  </a:lnTo>
                  <a:lnTo>
                    <a:pt x="1314" y="214"/>
                  </a:lnTo>
                  <a:lnTo>
                    <a:pt x="1314" y="227"/>
                  </a:lnTo>
                  <a:lnTo>
                    <a:pt x="1318" y="244"/>
                  </a:lnTo>
                  <a:lnTo>
                    <a:pt x="1318" y="257"/>
                  </a:lnTo>
                  <a:lnTo>
                    <a:pt x="1323" y="274"/>
                  </a:lnTo>
                  <a:lnTo>
                    <a:pt x="1323" y="283"/>
                  </a:lnTo>
                  <a:lnTo>
                    <a:pt x="1323" y="287"/>
                  </a:lnTo>
                  <a:lnTo>
                    <a:pt x="1327" y="287"/>
                  </a:lnTo>
                  <a:lnTo>
                    <a:pt x="1327" y="279"/>
                  </a:lnTo>
                  <a:lnTo>
                    <a:pt x="1331" y="270"/>
                  </a:lnTo>
                  <a:lnTo>
                    <a:pt x="1331" y="253"/>
                  </a:lnTo>
                  <a:lnTo>
                    <a:pt x="1331" y="235"/>
                  </a:lnTo>
                  <a:lnTo>
                    <a:pt x="1336" y="218"/>
                  </a:lnTo>
                  <a:lnTo>
                    <a:pt x="1336" y="200"/>
                  </a:lnTo>
                  <a:lnTo>
                    <a:pt x="1340" y="192"/>
                  </a:lnTo>
                  <a:lnTo>
                    <a:pt x="1340" y="183"/>
                  </a:lnTo>
                  <a:lnTo>
                    <a:pt x="1344" y="192"/>
                  </a:lnTo>
                  <a:lnTo>
                    <a:pt x="1344" y="205"/>
                  </a:lnTo>
                  <a:lnTo>
                    <a:pt x="1349" y="222"/>
                  </a:lnTo>
                  <a:lnTo>
                    <a:pt x="1349" y="244"/>
                  </a:lnTo>
                  <a:lnTo>
                    <a:pt x="1349" y="261"/>
                  </a:lnTo>
                  <a:lnTo>
                    <a:pt x="1353" y="279"/>
                  </a:lnTo>
                  <a:lnTo>
                    <a:pt x="1353" y="296"/>
                  </a:lnTo>
                  <a:lnTo>
                    <a:pt x="1357" y="301"/>
                  </a:lnTo>
                  <a:lnTo>
                    <a:pt x="1357" y="305"/>
                  </a:lnTo>
                  <a:lnTo>
                    <a:pt x="1357" y="296"/>
                  </a:lnTo>
                  <a:lnTo>
                    <a:pt x="1362" y="283"/>
                  </a:lnTo>
                  <a:lnTo>
                    <a:pt x="1362" y="266"/>
                  </a:lnTo>
                  <a:lnTo>
                    <a:pt x="1366" y="244"/>
                  </a:lnTo>
                  <a:lnTo>
                    <a:pt x="1366" y="218"/>
                  </a:lnTo>
                  <a:lnTo>
                    <a:pt x="1366" y="192"/>
                  </a:lnTo>
                  <a:lnTo>
                    <a:pt x="1370" y="170"/>
                  </a:lnTo>
                  <a:lnTo>
                    <a:pt x="1370" y="157"/>
                  </a:lnTo>
                  <a:lnTo>
                    <a:pt x="1375" y="144"/>
                  </a:lnTo>
                  <a:lnTo>
                    <a:pt x="1375" y="148"/>
                  </a:lnTo>
                  <a:lnTo>
                    <a:pt x="1379" y="161"/>
                  </a:lnTo>
                  <a:lnTo>
                    <a:pt x="1379" y="179"/>
                  </a:lnTo>
                  <a:lnTo>
                    <a:pt x="1383" y="200"/>
                  </a:lnTo>
                  <a:lnTo>
                    <a:pt x="1383" y="222"/>
                  </a:lnTo>
                  <a:lnTo>
                    <a:pt x="1383" y="244"/>
                  </a:lnTo>
                  <a:lnTo>
                    <a:pt x="1388" y="266"/>
                  </a:lnTo>
                  <a:lnTo>
                    <a:pt x="1388" y="279"/>
                  </a:lnTo>
                  <a:lnTo>
                    <a:pt x="1392" y="287"/>
                  </a:lnTo>
                  <a:lnTo>
                    <a:pt x="1392" y="292"/>
                  </a:lnTo>
                  <a:lnTo>
                    <a:pt x="1392" y="287"/>
                  </a:lnTo>
                  <a:lnTo>
                    <a:pt x="1396" y="279"/>
                  </a:lnTo>
                  <a:lnTo>
                    <a:pt x="1396" y="266"/>
                  </a:lnTo>
                  <a:lnTo>
                    <a:pt x="1401" y="248"/>
                  </a:lnTo>
                  <a:lnTo>
                    <a:pt x="1401" y="235"/>
                  </a:lnTo>
                  <a:lnTo>
                    <a:pt x="1401" y="218"/>
                  </a:lnTo>
                  <a:lnTo>
                    <a:pt x="1405" y="209"/>
                  </a:lnTo>
                  <a:lnTo>
                    <a:pt x="1405" y="200"/>
                  </a:lnTo>
                  <a:lnTo>
                    <a:pt x="1410" y="200"/>
                  </a:lnTo>
                  <a:lnTo>
                    <a:pt x="1410" y="205"/>
                  </a:lnTo>
                  <a:lnTo>
                    <a:pt x="1410" y="214"/>
                  </a:lnTo>
                  <a:lnTo>
                    <a:pt x="1414" y="227"/>
                  </a:lnTo>
                  <a:lnTo>
                    <a:pt x="1414" y="240"/>
                  </a:lnTo>
                  <a:lnTo>
                    <a:pt x="1418" y="253"/>
                  </a:lnTo>
                  <a:lnTo>
                    <a:pt x="1418" y="266"/>
                  </a:lnTo>
                  <a:lnTo>
                    <a:pt x="1418" y="274"/>
                  </a:lnTo>
                  <a:lnTo>
                    <a:pt x="1423" y="279"/>
                  </a:lnTo>
                  <a:lnTo>
                    <a:pt x="1423" y="274"/>
                  </a:lnTo>
                  <a:lnTo>
                    <a:pt x="1427" y="270"/>
                  </a:lnTo>
                  <a:lnTo>
                    <a:pt x="1427" y="257"/>
                  </a:lnTo>
                  <a:lnTo>
                    <a:pt x="1427" y="244"/>
                  </a:lnTo>
                  <a:lnTo>
                    <a:pt x="1431" y="227"/>
                  </a:lnTo>
                  <a:lnTo>
                    <a:pt x="1431" y="205"/>
                  </a:lnTo>
                  <a:lnTo>
                    <a:pt x="1436" y="192"/>
                  </a:lnTo>
                  <a:lnTo>
                    <a:pt x="1436" y="179"/>
                  </a:lnTo>
                  <a:lnTo>
                    <a:pt x="1436" y="170"/>
                  </a:lnTo>
                  <a:lnTo>
                    <a:pt x="1440" y="166"/>
                  </a:lnTo>
                  <a:lnTo>
                    <a:pt x="1440" y="170"/>
                  </a:lnTo>
                  <a:lnTo>
                    <a:pt x="1444" y="183"/>
                  </a:lnTo>
                  <a:lnTo>
                    <a:pt x="1444" y="200"/>
                  </a:lnTo>
                  <a:lnTo>
                    <a:pt x="1444" y="222"/>
                  </a:lnTo>
                  <a:lnTo>
                    <a:pt x="1449" y="244"/>
                  </a:lnTo>
                  <a:lnTo>
                    <a:pt x="1449" y="266"/>
                  </a:lnTo>
                  <a:lnTo>
                    <a:pt x="1453" y="283"/>
                  </a:lnTo>
                  <a:lnTo>
                    <a:pt x="1453" y="301"/>
                  </a:lnTo>
                  <a:lnTo>
                    <a:pt x="1453" y="305"/>
                  </a:lnTo>
                  <a:lnTo>
                    <a:pt x="1457" y="309"/>
                  </a:lnTo>
                  <a:lnTo>
                    <a:pt x="1457" y="301"/>
                  </a:lnTo>
                  <a:lnTo>
                    <a:pt x="1462" y="283"/>
                  </a:lnTo>
                  <a:lnTo>
                    <a:pt x="1462" y="261"/>
                  </a:lnTo>
                  <a:lnTo>
                    <a:pt x="1462" y="235"/>
                  </a:lnTo>
                  <a:lnTo>
                    <a:pt x="1466" y="209"/>
                  </a:lnTo>
                  <a:lnTo>
                    <a:pt x="1466" y="183"/>
                  </a:lnTo>
                  <a:lnTo>
                    <a:pt x="1470" y="157"/>
                  </a:lnTo>
                  <a:lnTo>
                    <a:pt x="1470" y="140"/>
                  </a:lnTo>
                  <a:lnTo>
                    <a:pt x="1470" y="131"/>
                  </a:lnTo>
                  <a:lnTo>
                    <a:pt x="1475" y="135"/>
                  </a:lnTo>
                  <a:lnTo>
                    <a:pt x="1475" y="148"/>
                  </a:lnTo>
                  <a:lnTo>
                    <a:pt x="1479" y="170"/>
                  </a:lnTo>
                  <a:lnTo>
                    <a:pt x="1479" y="200"/>
                  </a:lnTo>
                  <a:lnTo>
                    <a:pt x="1479" y="231"/>
                  </a:lnTo>
                  <a:lnTo>
                    <a:pt x="1484" y="270"/>
                  </a:lnTo>
                  <a:lnTo>
                    <a:pt x="1484" y="301"/>
                  </a:lnTo>
                  <a:lnTo>
                    <a:pt x="1488" y="331"/>
                  </a:lnTo>
                  <a:lnTo>
                    <a:pt x="1488" y="348"/>
                  </a:lnTo>
                  <a:lnTo>
                    <a:pt x="1488" y="357"/>
                  </a:lnTo>
                  <a:lnTo>
                    <a:pt x="1492" y="357"/>
                  </a:lnTo>
                  <a:lnTo>
                    <a:pt x="1492" y="340"/>
                  </a:lnTo>
                  <a:lnTo>
                    <a:pt x="1497" y="314"/>
                  </a:lnTo>
                  <a:lnTo>
                    <a:pt x="1497" y="279"/>
                  </a:lnTo>
                  <a:lnTo>
                    <a:pt x="1497" y="240"/>
                  </a:lnTo>
                  <a:lnTo>
                    <a:pt x="1501" y="196"/>
                  </a:lnTo>
                  <a:lnTo>
                    <a:pt x="1501" y="153"/>
                  </a:lnTo>
                  <a:lnTo>
                    <a:pt x="1505" y="118"/>
                  </a:lnTo>
                  <a:lnTo>
                    <a:pt x="1505" y="87"/>
                  </a:lnTo>
                  <a:lnTo>
                    <a:pt x="1505" y="70"/>
                  </a:lnTo>
                  <a:lnTo>
                    <a:pt x="1510" y="70"/>
                  </a:lnTo>
                  <a:lnTo>
                    <a:pt x="1510" y="79"/>
                  </a:lnTo>
                  <a:lnTo>
                    <a:pt x="1514" y="100"/>
                  </a:lnTo>
                  <a:lnTo>
                    <a:pt x="1514" y="135"/>
                  </a:lnTo>
                  <a:lnTo>
                    <a:pt x="1514" y="174"/>
                  </a:lnTo>
                  <a:lnTo>
                    <a:pt x="1518" y="218"/>
                  </a:lnTo>
                  <a:lnTo>
                    <a:pt x="1518" y="261"/>
                  </a:lnTo>
                  <a:lnTo>
                    <a:pt x="1523" y="301"/>
                  </a:lnTo>
                  <a:lnTo>
                    <a:pt x="1523" y="331"/>
                  </a:lnTo>
                  <a:lnTo>
                    <a:pt x="1523" y="353"/>
                  </a:lnTo>
                  <a:lnTo>
                    <a:pt x="1527" y="361"/>
                  </a:lnTo>
                  <a:lnTo>
                    <a:pt x="1527" y="357"/>
                  </a:lnTo>
                  <a:lnTo>
                    <a:pt x="1531" y="344"/>
                  </a:lnTo>
                  <a:lnTo>
                    <a:pt x="1531" y="318"/>
                  </a:lnTo>
                  <a:lnTo>
                    <a:pt x="1531" y="287"/>
                  </a:lnTo>
                  <a:lnTo>
                    <a:pt x="1536" y="253"/>
                  </a:lnTo>
                  <a:lnTo>
                    <a:pt x="1536" y="214"/>
                  </a:lnTo>
                  <a:lnTo>
                    <a:pt x="1540" y="183"/>
                  </a:lnTo>
                  <a:lnTo>
                    <a:pt x="1540" y="157"/>
                  </a:lnTo>
                  <a:lnTo>
                    <a:pt x="1540" y="135"/>
                  </a:lnTo>
                  <a:lnTo>
                    <a:pt x="1544" y="131"/>
                  </a:lnTo>
                  <a:lnTo>
                    <a:pt x="1549" y="144"/>
                  </a:lnTo>
                  <a:lnTo>
                    <a:pt x="1549" y="166"/>
                  </a:lnTo>
                  <a:lnTo>
                    <a:pt x="1549" y="192"/>
                  </a:lnTo>
                  <a:lnTo>
                    <a:pt x="1553" y="222"/>
                  </a:lnTo>
                  <a:lnTo>
                    <a:pt x="1553" y="248"/>
                  </a:lnTo>
                  <a:lnTo>
                    <a:pt x="1557" y="274"/>
                  </a:lnTo>
                  <a:lnTo>
                    <a:pt x="1557" y="296"/>
                  </a:lnTo>
                  <a:lnTo>
                    <a:pt x="1557" y="309"/>
                  </a:lnTo>
                  <a:lnTo>
                    <a:pt x="1562" y="314"/>
                  </a:lnTo>
                  <a:lnTo>
                    <a:pt x="1566" y="309"/>
                  </a:lnTo>
                  <a:lnTo>
                    <a:pt x="1566" y="296"/>
                  </a:lnTo>
                  <a:lnTo>
                    <a:pt x="1566" y="279"/>
                  </a:lnTo>
                  <a:lnTo>
                    <a:pt x="1571" y="261"/>
                  </a:lnTo>
                  <a:lnTo>
                    <a:pt x="1571" y="244"/>
                  </a:lnTo>
                  <a:lnTo>
                    <a:pt x="1575" y="231"/>
                  </a:lnTo>
                  <a:lnTo>
                    <a:pt x="1575" y="214"/>
                  </a:lnTo>
                  <a:lnTo>
                    <a:pt x="1579" y="205"/>
                  </a:lnTo>
                  <a:lnTo>
                    <a:pt x="1579" y="196"/>
                  </a:lnTo>
                  <a:lnTo>
                    <a:pt x="1579" y="187"/>
                  </a:lnTo>
                  <a:lnTo>
                    <a:pt x="1584" y="183"/>
                  </a:lnTo>
                  <a:lnTo>
                    <a:pt x="1588" y="179"/>
                  </a:lnTo>
                  <a:lnTo>
                    <a:pt x="1592" y="174"/>
                  </a:lnTo>
                  <a:lnTo>
                    <a:pt x="1597" y="174"/>
                  </a:lnTo>
                  <a:lnTo>
                    <a:pt x="1597" y="179"/>
                  </a:lnTo>
                  <a:lnTo>
                    <a:pt x="1597" y="183"/>
                  </a:lnTo>
                  <a:lnTo>
                    <a:pt x="1601" y="192"/>
                  </a:lnTo>
                  <a:lnTo>
                    <a:pt x="1601" y="205"/>
                  </a:lnTo>
                  <a:lnTo>
                    <a:pt x="1605" y="218"/>
                  </a:lnTo>
                  <a:lnTo>
                    <a:pt x="1605" y="240"/>
                  </a:lnTo>
                  <a:lnTo>
                    <a:pt x="1605" y="261"/>
                  </a:lnTo>
                  <a:lnTo>
                    <a:pt x="1610" y="283"/>
                  </a:lnTo>
                  <a:lnTo>
                    <a:pt x="1610" y="305"/>
                  </a:lnTo>
                  <a:lnTo>
                    <a:pt x="1614" y="322"/>
                  </a:lnTo>
                  <a:lnTo>
                    <a:pt x="1614" y="335"/>
                  </a:lnTo>
                  <a:lnTo>
                    <a:pt x="1614" y="340"/>
                  </a:lnTo>
                  <a:lnTo>
                    <a:pt x="1618" y="335"/>
                  </a:lnTo>
                  <a:lnTo>
                    <a:pt x="1618" y="327"/>
                  </a:lnTo>
                  <a:lnTo>
                    <a:pt x="1623" y="309"/>
                  </a:lnTo>
                  <a:lnTo>
                    <a:pt x="1623" y="279"/>
                  </a:lnTo>
                  <a:lnTo>
                    <a:pt x="1623" y="248"/>
                  </a:lnTo>
                  <a:lnTo>
                    <a:pt x="1627" y="214"/>
                  </a:lnTo>
                  <a:lnTo>
                    <a:pt x="1627" y="179"/>
                  </a:lnTo>
                  <a:lnTo>
                    <a:pt x="1631" y="148"/>
                  </a:lnTo>
                  <a:lnTo>
                    <a:pt x="1631" y="122"/>
                  </a:lnTo>
                  <a:lnTo>
                    <a:pt x="1631" y="105"/>
                  </a:lnTo>
                  <a:lnTo>
                    <a:pt x="1636" y="100"/>
                  </a:lnTo>
                  <a:lnTo>
                    <a:pt x="1636" y="109"/>
                  </a:lnTo>
                  <a:lnTo>
                    <a:pt x="1640" y="126"/>
                  </a:lnTo>
                  <a:lnTo>
                    <a:pt x="1640" y="157"/>
                  </a:lnTo>
                  <a:lnTo>
                    <a:pt x="1640" y="192"/>
                  </a:lnTo>
                  <a:lnTo>
                    <a:pt x="1645" y="235"/>
                  </a:lnTo>
                  <a:lnTo>
                    <a:pt x="1645" y="279"/>
                  </a:lnTo>
                  <a:lnTo>
                    <a:pt x="1649" y="318"/>
                  </a:lnTo>
                  <a:lnTo>
                    <a:pt x="1649" y="348"/>
                  </a:lnTo>
                  <a:lnTo>
                    <a:pt x="1649" y="374"/>
                  </a:lnTo>
                  <a:lnTo>
                    <a:pt x="1653" y="383"/>
                  </a:lnTo>
                  <a:lnTo>
                    <a:pt x="1658" y="366"/>
                  </a:lnTo>
                  <a:lnTo>
                    <a:pt x="1658" y="335"/>
                  </a:lnTo>
                  <a:lnTo>
                    <a:pt x="1658" y="296"/>
                  </a:lnTo>
                  <a:lnTo>
                    <a:pt x="1662" y="244"/>
                  </a:lnTo>
                  <a:lnTo>
                    <a:pt x="1662" y="192"/>
                  </a:lnTo>
                  <a:lnTo>
                    <a:pt x="1666" y="135"/>
                  </a:lnTo>
                  <a:lnTo>
                    <a:pt x="1666" y="83"/>
                  </a:lnTo>
                  <a:lnTo>
                    <a:pt x="1666" y="44"/>
                  </a:lnTo>
                  <a:lnTo>
                    <a:pt x="1671" y="13"/>
                  </a:lnTo>
                  <a:lnTo>
                    <a:pt x="1671" y="0"/>
                  </a:lnTo>
                  <a:lnTo>
                    <a:pt x="1675" y="5"/>
                  </a:lnTo>
                  <a:lnTo>
                    <a:pt x="1675" y="31"/>
                  </a:lnTo>
                  <a:lnTo>
                    <a:pt x="1675" y="66"/>
                  </a:lnTo>
                  <a:lnTo>
                    <a:pt x="1679" y="118"/>
                  </a:lnTo>
                  <a:lnTo>
                    <a:pt x="1679" y="179"/>
                  </a:lnTo>
                  <a:lnTo>
                    <a:pt x="1684" y="244"/>
                  </a:lnTo>
                  <a:lnTo>
                    <a:pt x="1684" y="305"/>
                  </a:lnTo>
                  <a:lnTo>
                    <a:pt x="1684" y="357"/>
                  </a:lnTo>
                  <a:lnTo>
                    <a:pt x="1688" y="401"/>
                  </a:lnTo>
                  <a:lnTo>
                    <a:pt x="1688" y="427"/>
                  </a:lnTo>
                  <a:lnTo>
                    <a:pt x="1692" y="435"/>
                  </a:lnTo>
                  <a:lnTo>
                    <a:pt x="1692" y="431"/>
                  </a:lnTo>
                  <a:lnTo>
                    <a:pt x="1692" y="405"/>
                  </a:lnTo>
                  <a:lnTo>
                    <a:pt x="1697" y="366"/>
                  </a:lnTo>
                  <a:lnTo>
                    <a:pt x="1697" y="314"/>
                  </a:lnTo>
                  <a:lnTo>
                    <a:pt x="1701" y="257"/>
                  </a:lnTo>
                  <a:lnTo>
                    <a:pt x="1701" y="196"/>
                  </a:lnTo>
                  <a:lnTo>
                    <a:pt x="1701" y="135"/>
                  </a:lnTo>
                  <a:lnTo>
                    <a:pt x="1705" y="87"/>
                  </a:lnTo>
                  <a:lnTo>
                    <a:pt x="1705" y="48"/>
                  </a:lnTo>
                  <a:lnTo>
                    <a:pt x="1710" y="31"/>
                  </a:lnTo>
                  <a:lnTo>
                    <a:pt x="1710" y="48"/>
                  </a:lnTo>
                  <a:lnTo>
                    <a:pt x="1714" y="79"/>
                  </a:lnTo>
                  <a:lnTo>
                    <a:pt x="1714" y="122"/>
                  </a:lnTo>
                  <a:lnTo>
                    <a:pt x="1718" y="174"/>
                  </a:lnTo>
                  <a:lnTo>
                    <a:pt x="1718" y="231"/>
                  </a:lnTo>
                  <a:lnTo>
                    <a:pt x="1718" y="279"/>
                  </a:lnTo>
                  <a:lnTo>
                    <a:pt x="1723" y="322"/>
                  </a:lnTo>
                  <a:lnTo>
                    <a:pt x="1723" y="357"/>
                  </a:lnTo>
                  <a:lnTo>
                    <a:pt x="1727" y="374"/>
                  </a:lnTo>
                  <a:lnTo>
                    <a:pt x="1727" y="383"/>
                  </a:lnTo>
                  <a:lnTo>
                    <a:pt x="1727" y="374"/>
                  </a:lnTo>
                  <a:lnTo>
                    <a:pt x="1732" y="353"/>
                  </a:lnTo>
                  <a:lnTo>
                    <a:pt x="1732" y="327"/>
                  </a:lnTo>
                  <a:lnTo>
                    <a:pt x="1736" y="287"/>
                  </a:lnTo>
                  <a:lnTo>
                    <a:pt x="1736" y="244"/>
                  </a:lnTo>
                  <a:lnTo>
                    <a:pt x="1736" y="205"/>
                  </a:lnTo>
                  <a:lnTo>
                    <a:pt x="1740" y="166"/>
                  </a:lnTo>
                  <a:lnTo>
                    <a:pt x="1740" y="131"/>
                  </a:lnTo>
                  <a:lnTo>
                    <a:pt x="1745" y="109"/>
                  </a:lnTo>
                  <a:lnTo>
                    <a:pt x="1745" y="96"/>
                  </a:lnTo>
                </a:path>
              </a:pathLst>
            </a:custGeom>
            <a:noFill/>
            <a:ln w="14288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67" name="Freeform 255"/>
            <p:cNvSpPr>
              <a:spLocks/>
            </p:cNvSpPr>
            <p:nvPr/>
          </p:nvSpPr>
          <p:spPr bwMode="auto">
            <a:xfrm>
              <a:off x="3606" y="3168"/>
              <a:ext cx="1745" cy="331"/>
            </a:xfrm>
            <a:custGeom>
              <a:avLst/>
              <a:gdLst>
                <a:gd name="T0" fmla="*/ 26 w 1745"/>
                <a:gd name="T1" fmla="*/ 140 h 331"/>
                <a:gd name="T2" fmla="*/ 52 w 1745"/>
                <a:gd name="T3" fmla="*/ 153 h 331"/>
                <a:gd name="T4" fmla="*/ 78 w 1745"/>
                <a:gd name="T5" fmla="*/ 227 h 331"/>
                <a:gd name="T6" fmla="*/ 109 w 1745"/>
                <a:gd name="T7" fmla="*/ 135 h 331"/>
                <a:gd name="T8" fmla="*/ 135 w 1745"/>
                <a:gd name="T9" fmla="*/ 153 h 331"/>
                <a:gd name="T10" fmla="*/ 161 w 1745"/>
                <a:gd name="T11" fmla="*/ 283 h 331"/>
                <a:gd name="T12" fmla="*/ 191 w 1745"/>
                <a:gd name="T13" fmla="*/ 100 h 331"/>
                <a:gd name="T14" fmla="*/ 217 w 1745"/>
                <a:gd name="T15" fmla="*/ 100 h 331"/>
                <a:gd name="T16" fmla="*/ 243 w 1745"/>
                <a:gd name="T17" fmla="*/ 274 h 331"/>
                <a:gd name="T18" fmla="*/ 270 w 1745"/>
                <a:gd name="T19" fmla="*/ 113 h 331"/>
                <a:gd name="T20" fmla="*/ 296 w 1745"/>
                <a:gd name="T21" fmla="*/ 196 h 331"/>
                <a:gd name="T22" fmla="*/ 322 w 1745"/>
                <a:gd name="T23" fmla="*/ 253 h 331"/>
                <a:gd name="T24" fmla="*/ 348 w 1745"/>
                <a:gd name="T25" fmla="*/ 35 h 331"/>
                <a:gd name="T26" fmla="*/ 374 w 1745"/>
                <a:gd name="T27" fmla="*/ 213 h 331"/>
                <a:gd name="T28" fmla="*/ 400 w 1745"/>
                <a:gd name="T29" fmla="*/ 270 h 331"/>
                <a:gd name="T30" fmla="*/ 426 w 1745"/>
                <a:gd name="T31" fmla="*/ 109 h 331"/>
                <a:gd name="T32" fmla="*/ 457 w 1745"/>
                <a:gd name="T33" fmla="*/ 166 h 331"/>
                <a:gd name="T34" fmla="*/ 483 w 1745"/>
                <a:gd name="T35" fmla="*/ 235 h 331"/>
                <a:gd name="T36" fmla="*/ 513 w 1745"/>
                <a:gd name="T37" fmla="*/ 118 h 331"/>
                <a:gd name="T38" fmla="*/ 539 w 1745"/>
                <a:gd name="T39" fmla="*/ 131 h 331"/>
                <a:gd name="T40" fmla="*/ 565 w 1745"/>
                <a:gd name="T41" fmla="*/ 274 h 331"/>
                <a:gd name="T42" fmla="*/ 592 w 1745"/>
                <a:gd name="T43" fmla="*/ 174 h 331"/>
                <a:gd name="T44" fmla="*/ 618 w 1745"/>
                <a:gd name="T45" fmla="*/ 118 h 331"/>
                <a:gd name="T46" fmla="*/ 648 w 1745"/>
                <a:gd name="T47" fmla="*/ 179 h 331"/>
                <a:gd name="T48" fmla="*/ 679 w 1745"/>
                <a:gd name="T49" fmla="*/ 140 h 331"/>
                <a:gd name="T50" fmla="*/ 709 w 1745"/>
                <a:gd name="T51" fmla="*/ 148 h 331"/>
                <a:gd name="T52" fmla="*/ 735 w 1745"/>
                <a:gd name="T53" fmla="*/ 213 h 331"/>
                <a:gd name="T54" fmla="*/ 766 w 1745"/>
                <a:gd name="T55" fmla="*/ 187 h 331"/>
                <a:gd name="T56" fmla="*/ 792 w 1745"/>
                <a:gd name="T57" fmla="*/ 227 h 331"/>
                <a:gd name="T58" fmla="*/ 818 w 1745"/>
                <a:gd name="T59" fmla="*/ 183 h 331"/>
                <a:gd name="T60" fmla="*/ 844 w 1745"/>
                <a:gd name="T61" fmla="*/ 79 h 331"/>
                <a:gd name="T62" fmla="*/ 874 w 1745"/>
                <a:gd name="T63" fmla="*/ 209 h 331"/>
                <a:gd name="T64" fmla="*/ 900 w 1745"/>
                <a:gd name="T65" fmla="*/ 235 h 331"/>
                <a:gd name="T66" fmla="*/ 927 w 1745"/>
                <a:gd name="T67" fmla="*/ 148 h 331"/>
                <a:gd name="T68" fmla="*/ 953 w 1745"/>
                <a:gd name="T69" fmla="*/ 227 h 331"/>
                <a:gd name="T70" fmla="*/ 979 w 1745"/>
                <a:gd name="T71" fmla="*/ 179 h 331"/>
                <a:gd name="T72" fmla="*/ 1005 w 1745"/>
                <a:gd name="T73" fmla="*/ 66 h 331"/>
                <a:gd name="T74" fmla="*/ 1035 w 1745"/>
                <a:gd name="T75" fmla="*/ 231 h 331"/>
                <a:gd name="T76" fmla="*/ 1061 w 1745"/>
                <a:gd name="T77" fmla="*/ 266 h 331"/>
                <a:gd name="T78" fmla="*/ 1088 w 1745"/>
                <a:gd name="T79" fmla="*/ 113 h 331"/>
                <a:gd name="T80" fmla="*/ 1118 w 1745"/>
                <a:gd name="T81" fmla="*/ 170 h 331"/>
                <a:gd name="T82" fmla="*/ 1144 w 1745"/>
                <a:gd name="T83" fmla="*/ 222 h 331"/>
                <a:gd name="T84" fmla="*/ 1175 w 1745"/>
                <a:gd name="T85" fmla="*/ 83 h 331"/>
                <a:gd name="T86" fmla="*/ 1201 w 1745"/>
                <a:gd name="T87" fmla="*/ 157 h 331"/>
                <a:gd name="T88" fmla="*/ 1227 w 1745"/>
                <a:gd name="T89" fmla="*/ 283 h 331"/>
                <a:gd name="T90" fmla="*/ 1253 w 1745"/>
                <a:gd name="T91" fmla="*/ 157 h 331"/>
                <a:gd name="T92" fmla="*/ 1283 w 1745"/>
                <a:gd name="T93" fmla="*/ 140 h 331"/>
                <a:gd name="T94" fmla="*/ 1309 w 1745"/>
                <a:gd name="T95" fmla="*/ 161 h 331"/>
                <a:gd name="T96" fmla="*/ 1340 w 1745"/>
                <a:gd name="T97" fmla="*/ 122 h 331"/>
                <a:gd name="T98" fmla="*/ 1370 w 1745"/>
                <a:gd name="T99" fmla="*/ 135 h 331"/>
                <a:gd name="T100" fmla="*/ 1401 w 1745"/>
                <a:gd name="T101" fmla="*/ 166 h 331"/>
                <a:gd name="T102" fmla="*/ 1427 w 1745"/>
                <a:gd name="T103" fmla="*/ 192 h 331"/>
                <a:gd name="T104" fmla="*/ 1453 w 1745"/>
                <a:gd name="T105" fmla="*/ 240 h 331"/>
                <a:gd name="T106" fmla="*/ 1479 w 1745"/>
                <a:gd name="T107" fmla="*/ 170 h 331"/>
                <a:gd name="T108" fmla="*/ 1505 w 1745"/>
                <a:gd name="T109" fmla="*/ 66 h 331"/>
                <a:gd name="T110" fmla="*/ 1531 w 1745"/>
                <a:gd name="T111" fmla="*/ 218 h 331"/>
                <a:gd name="T112" fmla="*/ 1562 w 1745"/>
                <a:gd name="T113" fmla="*/ 231 h 331"/>
                <a:gd name="T114" fmla="*/ 1597 w 1745"/>
                <a:gd name="T115" fmla="*/ 153 h 331"/>
                <a:gd name="T116" fmla="*/ 1623 w 1745"/>
                <a:gd name="T117" fmla="*/ 166 h 331"/>
                <a:gd name="T118" fmla="*/ 1649 w 1745"/>
                <a:gd name="T119" fmla="*/ 300 h 331"/>
                <a:gd name="T120" fmla="*/ 1679 w 1745"/>
                <a:gd name="T121" fmla="*/ 96 h 331"/>
                <a:gd name="T122" fmla="*/ 1705 w 1745"/>
                <a:gd name="T123" fmla="*/ 39 h 331"/>
                <a:gd name="T124" fmla="*/ 1732 w 1745"/>
                <a:gd name="T125" fmla="*/ 27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5" h="331">
                  <a:moveTo>
                    <a:pt x="0" y="227"/>
                  </a:moveTo>
                  <a:lnTo>
                    <a:pt x="0" y="231"/>
                  </a:lnTo>
                  <a:lnTo>
                    <a:pt x="4" y="231"/>
                  </a:lnTo>
                  <a:lnTo>
                    <a:pt x="4" y="222"/>
                  </a:lnTo>
                  <a:lnTo>
                    <a:pt x="8" y="213"/>
                  </a:lnTo>
                  <a:lnTo>
                    <a:pt x="8" y="200"/>
                  </a:lnTo>
                  <a:lnTo>
                    <a:pt x="8" y="187"/>
                  </a:lnTo>
                  <a:lnTo>
                    <a:pt x="13" y="174"/>
                  </a:lnTo>
                  <a:lnTo>
                    <a:pt x="13" y="157"/>
                  </a:lnTo>
                  <a:lnTo>
                    <a:pt x="17" y="144"/>
                  </a:lnTo>
                  <a:lnTo>
                    <a:pt x="17" y="135"/>
                  </a:lnTo>
                  <a:lnTo>
                    <a:pt x="17" y="131"/>
                  </a:lnTo>
                  <a:lnTo>
                    <a:pt x="22" y="131"/>
                  </a:lnTo>
                  <a:lnTo>
                    <a:pt x="22" y="135"/>
                  </a:lnTo>
                  <a:lnTo>
                    <a:pt x="26" y="140"/>
                  </a:lnTo>
                  <a:lnTo>
                    <a:pt x="26" y="153"/>
                  </a:lnTo>
                  <a:lnTo>
                    <a:pt x="26" y="166"/>
                  </a:lnTo>
                  <a:lnTo>
                    <a:pt x="30" y="179"/>
                  </a:lnTo>
                  <a:lnTo>
                    <a:pt x="30" y="196"/>
                  </a:lnTo>
                  <a:lnTo>
                    <a:pt x="35" y="205"/>
                  </a:lnTo>
                  <a:lnTo>
                    <a:pt x="35" y="218"/>
                  </a:lnTo>
                  <a:lnTo>
                    <a:pt x="35" y="222"/>
                  </a:lnTo>
                  <a:lnTo>
                    <a:pt x="39" y="227"/>
                  </a:lnTo>
                  <a:lnTo>
                    <a:pt x="39" y="222"/>
                  </a:lnTo>
                  <a:lnTo>
                    <a:pt x="43" y="218"/>
                  </a:lnTo>
                  <a:lnTo>
                    <a:pt x="43" y="209"/>
                  </a:lnTo>
                  <a:lnTo>
                    <a:pt x="43" y="196"/>
                  </a:lnTo>
                  <a:lnTo>
                    <a:pt x="48" y="183"/>
                  </a:lnTo>
                  <a:lnTo>
                    <a:pt x="48" y="166"/>
                  </a:lnTo>
                  <a:lnTo>
                    <a:pt x="52" y="153"/>
                  </a:lnTo>
                  <a:lnTo>
                    <a:pt x="52" y="140"/>
                  </a:lnTo>
                  <a:lnTo>
                    <a:pt x="52" y="131"/>
                  </a:lnTo>
                  <a:lnTo>
                    <a:pt x="56" y="126"/>
                  </a:lnTo>
                  <a:lnTo>
                    <a:pt x="61" y="126"/>
                  </a:lnTo>
                  <a:lnTo>
                    <a:pt x="61" y="131"/>
                  </a:lnTo>
                  <a:lnTo>
                    <a:pt x="61" y="135"/>
                  </a:lnTo>
                  <a:lnTo>
                    <a:pt x="65" y="148"/>
                  </a:lnTo>
                  <a:lnTo>
                    <a:pt x="65" y="157"/>
                  </a:lnTo>
                  <a:lnTo>
                    <a:pt x="69" y="170"/>
                  </a:lnTo>
                  <a:lnTo>
                    <a:pt x="69" y="179"/>
                  </a:lnTo>
                  <a:lnTo>
                    <a:pt x="69" y="192"/>
                  </a:lnTo>
                  <a:lnTo>
                    <a:pt x="74" y="200"/>
                  </a:lnTo>
                  <a:lnTo>
                    <a:pt x="74" y="209"/>
                  </a:lnTo>
                  <a:lnTo>
                    <a:pt x="78" y="218"/>
                  </a:lnTo>
                  <a:lnTo>
                    <a:pt x="78" y="227"/>
                  </a:lnTo>
                  <a:lnTo>
                    <a:pt x="82" y="231"/>
                  </a:lnTo>
                  <a:lnTo>
                    <a:pt x="87" y="227"/>
                  </a:lnTo>
                  <a:lnTo>
                    <a:pt x="87" y="222"/>
                  </a:lnTo>
                  <a:lnTo>
                    <a:pt x="87" y="213"/>
                  </a:lnTo>
                  <a:lnTo>
                    <a:pt x="91" y="205"/>
                  </a:lnTo>
                  <a:lnTo>
                    <a:pt x="91" y="192"/>
                  </a:lnTo>
                  <a:lnTo>
                    <a:pt x="95" y="183"/>
                  </a:lnTo>
                  <a:lnTo>
                    <a:pt x="95" y="170"/>
                  </a:lnTo>
                  <a:lnTo>
                    <a:pt x="95" y="157"/>
                  </a:lnTo>
                  <a:lnTo>
                    <a:pt x="100" y="144"/>
                  </a:lnTo>
                  <a:lnTo>
                    <a:pt x="100" y="135"/>
                  </a:lnTo>
                  <a:lnTo>
                    <a:pt x="104" y="126"/>
                  </a:lnTo>
                  <a:lnTo>
                    <a:pt x="104" y="122"/>
                  </a:lnTo>
                  <a:lnTo>
                    <a:pt x="109" y="126"/>
                  </a:lnTo>
                  <a:lnTo>
                    <a:pt x="109" y="135"/>
                  </a:lnTo>
                  <a:lnTo>
                    <a:pt x="113" y="144"/>
                  </a:lnTo>
                  <a:lnTo>
                    <a:pt x="113" y="157"/>
                  </a:lnTo>
                  <a:lnTo>
                    <a:pt x="113" y="174"/>
                  </a:lnTo>
                  <a:lnTo>
                    <a:pt x="117" y="192"/>
                  </a:lnTo>
                  <a:lnTo>
                    <a:pt x="117" y="205"/>
                  </a:lnTo>
                  <a:lnTo>
                    <a:pt x="122" y="218"/>
                  </a:lnTo>
                  <a:lnTo>
                    <a:pt x="122" y="231"/>
                  </a:lnTo>
                  <a:lnTo>
                    <a:pt x="122" y="235"/>
                  </a:lnTo>
                  <a:lnTo>
                    <a:pt x="126" y="235"/>
                  </a:lnTo>
                  <a:lnTo>
                    <a:pt x="126" y="231"/>
                  </a:lnTo>
                  <a:lnTo>
                    <a:pt x="130" y="222"/>
                  </a:lnTo>
                  <a:lnTo>
                    <a:pt x="130" y="209"/>
                  </a:lnTo>
                  <a:lnTo>
                    <a:pt x="130" y="192"/>
                  </a:lnTo>
                  <a:lnTo>
                    <a:pt x="135" y="174"/>
                  </a:lnTo>
                  <a:lnTo>
                    <a:pt x="135" y="153"/>
                  </a:lnTo>
                  <a:lnTo>
                    <a:pt x="139" y="131"/>
                  </a:lnTo>
                  <a:lnTo>
                    <a:pt x="139" y="113"/>
                  </a:lnTo>
                  <a:lnTo>
                    <a:pt x="139" y="100"/>
                  </a:lnTo>
                  <a:lnTo>
                    <a:pt x="143" y="92"/>
                  </a:lnTo>
                  <a:lnTo>
                    <a:pt x="143" y="87"/>
                  </a:lnTo>
                  <a:lnTo>
                    <a:pt x="148" y="92"/>
                  </a:lnTo>
                  <a:lnTo>
                    <a:pt x="148" y="105"/>
                  </a:lnTo>
                  <a:lnTo>
                    <a:pt x="148" y="122"/>
                  </a:lnTo>
                  <a:lnTo>
                    <a:pt x="152" y="144"/>
                  </a:lnTo>
                  <a:lnTo>
                    <a:pt x="152" y="170"/>
                  </a:lnTo>
                  <a:lnTo>
                    <a:pt x="156" y="196"/>
                  </a:lnTo>
                  <a:lnTo>
                    <a:pt x="156" y="222"/>
                  </a:lnTo>
                  <a:lnTo>
                    <a:pt x="156" y="248"/>
                  </a:lnTo>
                  <a:lnTo>
                    <a:pt x="161" y="270"/>
                  </a:lnTo>
                  <a:lnTo>
                    <a:pt x="161" y="283"/>
                  </a:lnTo>
                  <a:lnTo>
                    <a:pt x="165" y="287"/>
                  </a:lnTo>
                  <a:lnTo>
                    <a:pt x="165" y="279"/>
                  </a:lnTo>
                  <a:lnTo>
                    <a:pt x="169" y="261"/>
                  </a:lnTo>
                  <a:lnTo>
                    <a:pt x="169" y="240"/>
                  </a:lnTo>
                  <a:lnTo>
                    <a:pt x="174" y="209"/>
                  </a:lnTo>
                  <a:lnTo>
                    <a:pt x="174" y="174"/>
                  </a:lnTo>
                  <a:lnTo>
                    <a:pt x="178" y="140"/>
                  </a:lnTo>
                  <a:lnTo>
                    <a:pt x="178" y="109"/>
                  </a:lnTo>
                  <a:lnTo>
                    <a:pt x="178" y="79"/>
                  </a:lnTo>
                  <a:lnTo>
                    <a:pt x="183" y="57"/>
                  </a:lnTo>
                  <a:lnTo>
                    <a:pt x="183" y="44"/>
                  </a:lnTo>
                  <a:lnTo>
                    <a:pt x="187" y="44"/>
                  </a:lnTo>
                  <a:lnTo>
                    <a:pt x="187" y="53"/>
                  </a:lnTo>
                  <a:lnTo>
                    <a:pt x="187" y="70"/>
                  </a:lnTo>
                  <a:lnTo>
                    <a:pt x="191" y="100"/>
                  </a:lnTo>
                  <a:lnTo>
                    <a:pt x="191" y="131"/>
                  </a:lnTo>
                  <a:lnTo>
                    <a:pt x="196" y="170"/>
                  </a:lnTo>
                  <a:lnTo>
                    <a:pt x="196" y="205"/>
                  </a:lnTo>
                  <a:lnTo>
                    <a:pt x="196" y="240"/>
                  </a:lnTo>
                  <a:lnTo>
                    <a:pt x="200" y="266"/>
                  </a:lnTo>
                  <a:lnTo>
                    <a:pt x="200" y="283"/>
                  </a:lnTo>
                  <a:lnTo>
                    <a:pt x="204" y="292"/>
                  </a:lnTo>
                  <a:lnTo>
                    <a:pt x="204" y="287"/>
                  </a:lnTo>
                  <a:lnTo>
                    <a:pt x="204" y="274"/>
                  </a:lnTo>
                  <a:lnTo>
                    <a:pt x="209" y="253"/>
                  </a:lnTo>
                  <a:lnTo>
                    <a:pt x="209" y="227"/>
                  </a:lnTo>
                  <a:lnTo>
                    <a:pt x="213" y="192"/>
                  </a:lnTo>
                  <a:lnTo>
                    <a:pt x="213" y="157"/>
                  </a:lnTo>
                  <a:lnTo>
                    <a:pt x="213" y="126"/>
                  </a:lnTo>
                  <a:lnTo>
                    <a:pt x="217" y="100"/>
                  </a:lnTo>
                  <a:lnTo>
                    <a:pt x="217" y="79"/>
                  </a:lnTo>
                  <a:lnTo>
                    <a:pt x="222" y="66"/>
                  </a:lnTo>
                  <a:lnTo>
                    <a:pt x="222" y="61"/>
                  </a:lnTo>
                  <a:lnTo>
                    <a:pt x="222" y="66"/>
                  </a:lnTo>
                  <a:lnTo>
                    <a:pt x="226" y="83"/>
                  </a:lnTo>
                  <a:lnTo>
                    <a:pt x="226" y="100"/>
                  </a:lnTo>
                  <a:lnTo>
                    <a:pt x="230" y="126"/>
                  </a:lnTo>
                  <a:lnTo>
                    <a:pt x="230" y="157"/>
                  </a:lnTo>
                  <a:lnTo>
                    <a:pt x="230" y="187"/>
                  </a:lnTo>
                  <a:lnTo>
                    <a:pt x="235" y="213"/>
                  </a:lnTo>
                  <a:lnTo>
                    <a:pt x="235" y="240"/>
                  </a:lnTo>
                  <a:lnTo>
                    <a:pt x="239" y="257"/>
                  </a:lnTo>
                  <a:lnTo>
                    <a:pt x="239" y="270"/>
                  </a:lnTo>
                  <a:lnTo>
                    <a:pt x="239" y="274"/>
                  </a:lnTo>
                  <a:lnTo>
                    <a:pt x="243" y="274"/>
                  </a:lnTo>
                  <a:lnTo>
                    <a:pt x="243" y="266"/>
                  </a:lnTo>
                  <a:lnTo>
                    <a:pt x="248" y="253"/>
                  </a:lnTo>
                  <a:lnTo>
                    <a:pt x="248" y="235"/>
                  </a:lnTo>
                  <a:lnTo>
                    <a:pt x="248" y="213"/>
                  </a:lnTo>
                  <a:lnTo>
                    <a:pt x="252" y="187"/>
                  </a:lnTo>
                  <a:lnTo>
                    <a:pt x="252" y="161"/>
                  </a:lnTo>
                  <a:lnTo>
                    <a:pt x="256" y="140"/>
                  </a:lnTo>
                  <a:lnTo>
                    <a:pt x="256" y="118"/>
                  </a:lnTo>
                  <a:lnTo>
                    <a:pt x="256" y="100"/>
                  </a:lnTo>
                  <a:lnTo>
                    <a:pt x="261" y="92"/>
                  </a:lnTo>
                  <a:lnTo>
                    <a:pt x="261" y="83"/>
                  </a:lnTo>
                  <a:lnTo>
                    <a:pt x="265" y="83"/>
                  </a:lnTo>
                  <a:lnTo>
                    <a:pt x="265" y="92"/>
                  </a:lnTo>
                  <a:lnTo>
                    <a:pt x="265" y="100"/>
                  </a:lnTo>
                  <a:lnTo>
                    <a:pt x="270" y="113"/>
                  </a:lnTo>
                  <a:lnTo>
                    <a:pt x="270" y="135"/>
                  </a:lnTo>
                  <a:lnTo>
                    <a:pt x="274" y="153"/>
                  </a:lnTo>
                  <a:lnTo>
                    <a:pt x="274" y="174"/>
                  </a:lnTo>
                  <a:lnTo>
                    <a:pt x="274" y="196"/>
                  </a:lnTo>
                  <a:lnTo>
                    <a:pt x="278" y="218"/>
                  </a:lnTo>
                  <a:lnTo>
                    <a:pt x="278" y="235"/>
                  </a:lnTo>
                  <a:lnTo>
                    <a:pt x="283" y="248"/>
                  </a:lnTo>
                  <a:lnTo>
                    <a:pt x="283" y="261"/>
                  </a:lnTo>
                  <a:lnTo>
                    <a:pt x="283" y="266"/>
                  </a:lnTo>
                  <a:lnTo>
                    <a:pt x="287" y="266"/>
                  </a:lnTo>
                  <a:lnTo>
                    <a:pt x="287" y="261"/>
                  </a:lnTo>
                  <a:lnTo>
                    <a:pt x="291" y="253"/>
                  </a:lnTo>
                  <a:lnTo>
                    <a:pt x="291" y="235"/>
                  </a:lnTo>
                  <a:lnTo>
                    <a:pt x="291" y="218"/>
                  </a:lnTo>
                  <a:lnTo>
                    <a:pt x="296" y="196"/>
                  </a:lnTo>
                  <a:lnTo>
                    <a:pt x="296" y="170"/>
                  </a:lnTo>
                  <a:lnTo>
                    <a:pt x="300" y="144"/>
                  </a:lnTo>
                  <a:lnTo>
                    <a:pt x="300" y="122"/>
                  </a:lnTo>
                  <a:lnTo>
                    <a:pt x="300" y="100"/>
                  </a:lnTo>
                  <a:lnTo>
                    <a:pt x="304" y="83"/>
                  </a:lnTo>
                  <a:lnTo>
                    <a:pt x="304" y="74"/>
                  </a:lnTo>
                  <a:lnTo>
                    <a:pt x="309" y="74"/>
                  </a:lnTo>
                  <a:lnTo>
                    <a:pt x="309" y="79"/>
                  </a:lnTo>
                  <a:lnTo>
                    <a:pt x="309" y="92"/>
                  </a:lnTo>
                  <a:lnTo>
                    <a:pt x="313" y="113"/>
                  </a:lnTo>
                  <a:lnTo>
                    <a:pt x="313" y="140"/>
                  </a:lnTo>
                  <a:lnTo>
                    <a:pt x="317" y="166"/>
                  </a:lnTo>
                  <a:lnTo>
                    <a:pt x="317" y="196"/>
                  </a:lnTo>
                  <a:lnTo>
                    <a:pt x="317" y="227"/>
                  </a:lnTo>
                  <a:lnTo>
                    <a:pt x="322" y="253"/>
                  </a:lnTo>
                  <a:lnTo>
                    <a:pt x="322" y="270"/>
                  </a:lnTo>
                  <a:lnTo>
                    <a:pt x="326" y="283"/>
                  </a:lnTo>
                  <a:lnTo>
                    <a:pt x="326" y="287"/>
                  </a:lnTo>
                  <a:lnTo>
                    <a:pt x="326" y="279"/>
                  </a:lnTo>
                  <a:lnTo>
                    <a:pt x="330" y="266"/>
                  </a:lnTo>
                  <a:lnTo>
                    <a:pt x="330" y="240"/>
                  </a:lnTo>
                  <a:lnTo>
                    <a:pt x="335" y="209"/>
                  </a:lnTo>
                  <a:lnTo>
                    <a:pt x="335" y="174"/>
                  </a:lnTo>
                  <a:lnTo>
                    <a:pt x="335" y="140"/>
                  </a:lnTo>
                  <a:lnTo>
                    <a:pt x="339" y="100"/>
                  </a:lnTo>
                  <a:lnTo>
                    <a:pt x="339" y="70"/>
                  </a:lnTo>
                  <a:lnTo>
                    <a:pt x="344" y="48"/>
                  </a:lnTo>
                  <a:lnTo>
                    <a:pt x="344" y="31"/>
                  </a:lnTo>
                  <a:lnTo>
                    <a:pt x="344" y="26"/>
                  </a:lnTo>
                  <a:lnTo>
                    <a:pt x="348" y="35"/>
                  </a:lnTo>
                  <a:lnTo>
                    <a:pt x="348" y="57"/>
                  </a:lnTo>
                  <a:lnTo>
                    <a:pt x="352" y="83"/>
                  </a:lnTo>
                  <a:lnTo>
                    <a:pt x="352" y="122"/>
                  </a:lnTo>
                  <a:lnTo>
                    <a:pt x="352" y="161"/>
                  </a:lnTo>
                  <a:lnTo>
                    <a:pt x="357" y="200"/>
                  </a:lnTo>
                  <a:lnTo>
                    <a:pt x="357" y="240"/>
                  </a:lnTo>
                  <a:lnTo>
                    <a:pt x="361" y="270"/>
                  </a:lnTo>
                  <a:lnTo>
                    <a:pt x="361" y="296"/>
                  </a:lnTo>
                  <a:lnTo>
                    <a:pt x="361" y="314"/>
                  </a:lnTo>
                  <a:lnTo>
                    <a:pt x="365" y="322"/>
                  </a:lnTo>
                  <a:lnTo>
                    <a:pt x="365" y="318"/>
                  </a:lnTo>
                  <a:lnTo>
                    <a:pt x="370" y="305"/>
                  </a:lnTo>
                  <a:lnTo>
                    <a:pt x="370" y="283"/>
                  </a:lnTo>
                  <a:lnTo>
                    <a:pt x="370" y="248"/>
                  </a:lnTo>
                  <a:lnTo>
                    <a:pt x="374" y="213"/>
                  </a:lnTo>
                  <a:lnTo>
                    <a:pt x="374" y="174"/>
                  </a:lnTo>
                  <a:lnTo>
                    <a:pt x="378" y="131"/>
                  </a:lnTo>
                  <a:lnTo>
                    <a:pt x="378" y="96"/>
                  </a:lnTo>
                  <a:lnTo>
                    <a:pt x="378" y="66"/>
                  </a:lnTo>
                  <a:lnTo>
                    <a:pt x="383" y="39"/>
                  </a:lnTo>
                  <a:lnTo>
                    <a:pt x="383" y="31"/>
                  </a:lnTo>
                  <a:lnTo>
                    <a:pt x="387" y="31"/>
                  </a:lnTo>
                  <a:lnTo>
                    <a:pt x="387" y="39"/>
                  </a:lnTo>
                  <a:lnTo>
                    <a:pt x="387" y="61"/>
                  </a:lnTo>
                  <a:lnTo>
                    <a:pt x="391" y="92"/>
                  </a:lnTo>
                  <a:lnTo>
                    <a:pt x="391" y="131"/>
                  </a:lnTo>
                  <a:lnTo>
                    <a:pt x="396" y="170"/>
                  </a:lnTo>
                  <a:lnTo>
                    <a:pt x="396" y="209"/>
                  </a:lnTo>
                  <a:lnTo>
                    <a:pt x="396" y="244"/>
                  </a:lnTo>
                  <a:lnTo>
                    <a:pt x="400" y="270"/>
                  </a:lnTo>
                  <a:lnTo>
                    <a:pt x="400" y="287"/>
                  </a:lnTo>
                  <a:lnTo>
                    <a:pt x="404" y="292"/>
                  </a:lnTo>
                  <a:lnTo>
                    <a:pt x="404" y="287"/>
                  </a:lnTo>
                  <a:lnTo>
                    <a:pt x="404" y="270"/>
                  </a:lnTo>
                  <a:lnTo>
                    <a:pt x="409" y="248"/>
                  </a:lnTo>
                  <a:lnTo>
                    <a:pt x="409" y="218"/>
                  </a:lnTo>
                  <a:lnTo>
                    <a:pt x="413" y="183"/>
                  </a:lnTo>
                  <a:lnTo>
                    <a:pt x="413" y="148"/>
                  </a:lnTo>
                  <a:lnTo>
                    <a:pt x="413" y="113"/>
                  </a:lnTo>
                  <a:lnTo>
                    <a:pt x="417" y="87"/>
                  </a:lnTo>
                  <a:lnTo>
                    <a:pt x="417" y="70"/>
                  </a:lnTo>
                  <a:lnTo>
                    <a:pt x="422" y="61"/>
                  </a:lnTo>
                  <a:lnTo>
                    <a:pt x="422" y="70"/>
                  </a:lnTo>
                  <a:lnTo>
                    <a:pt x="426" y="87"/>
                  </a:lnTo>
                  <a:lnTo>
                    <a:pt x="426" y="109"/>
                  </a:lnTo>
                  <a:lnTo>
                    <a:pt x="431" y="135"/>
                  </a:lnTo>
                  <a:lnTo>
                    <a:pt x="431" y="166"/>
                  </a:lnTo>
                  <a:lnTo>
                    <a:pt x="431" y="192"/>
                  </a:lnTo>
                  <a:lnTo>
                    <a:pt x="435" y="218"/>
                  </a:lnTo>
                  <a:lnTo>
                    <a:pt x="435" y="240"/>
                  </a:lnTo>
                  <a:lnTo>
                    <a:pt x="439" y="253"/>
                  </a:lnTo>
                  <a:lnTo>
                    <a:pt x="439" y="266"/>
                  </a:lnTo>
                  <a:lnTo>
                    <a:pt x="444" y="266"/>
                  </a:lnTo>
                  <a:lnTo>
                    <a:pt x="444" y="261"/>
                  </a:lnTo>
                  <a:lnTo>
                    <a:pt x="448" y="248"/>
                  </a:lnTo>
                  <a:lnTo>
                    <a:pt x="448" y="235"/>
                  </a:lnTo>
                  <a:lnTo>
                    <a:pt x="448" y="218"/>
                  </a:lnTo>
                  <a:lnTo>
                    <a:pt x="452" y="200"/>
                  </a:lnTo>
                  <a:lnTo>
                    <a:pt x="452" y="183"/>
                  </a:lnTo>
                  <a:lnTo>
                    <a:pt x="457" y="166"/>
                  </a:lnTo>
                  <a:lnTo>
                    <a:pt x="457" y="148"/>
                  </a:lnTo>
                  <a:lnTo>
                    <a:pt x="457" y="135"/>
                  </a:lnTo>
                  <a:lnTo>
                    <a:pt x="461" y="126"/>
                  </a:lnTo>
                  <a:lnTo>
                    <a:pt x="461" y="118"/>
                  </a:lnTo>
                  <a:lnTo>
                    <a:pt x="465" y="113"/>
                  </a:lnTo>
                  <a:lnTo>
                    <a:pt x="470" y="118"/>
                  </a:lnTo>
                  <a:lnTo>
                    <a:pt x="470" y="126"/>
                  </a:lnTo>
                  <a:lnTo>
                    <a:pt x="474" y="135"/>
                  </a:lnTo>
                  <a:lnTo>
                    <a:pt x="474" y="148"/>
                  </a:lnTo>
                  <a:lnTo>
                    <a:pt x="474" y="166"/>
                  </a:lnTo>
                  <a:lnTo>
                    <a:pt x="478" y="179"/>
                  </a:lnTo>
                  <a:lnTo>
                    <a:pt x="478" y="196"/>
                  </a:lnTo>
                  <a:lnTo>
                    <a:pt x="483" y="213"/>
                  </a:lnTo>
                  <a:lnTo>
                    <a:pt x="483" y="227"/>
                  </a:lnTo>
                  <a:lnTo>
                    <a:pt x="483" y="235"/>
                  </a:lnTo>
                  <a:lnTo>
                    <a:pt x="487" y="244"/>
                  </a:lnTo>
                  <a:lnTo>
                    <a:pt x="491" y="244"/>
                  </a:lnTo>
                  <a:lnTo>
                    <a:pt x="491" y="235"/>
                  </a:lnTo>
                  <a:lnTo>
                    <a:pt x="491" y="222"/>
                  </a:lnTo>
                  <a:lnTo>
                    <a:pt x="496" y="205"/>
                  </a:lnTo>
                  <a:lnTo>
                    <a:pt x="496" y="183"/>
                  </a:lnTo>
                  <a:lnTo>
                    <a:pt x="500" y="161"/>
                  </a:lnTo>
                  <a:lnTo>
                    <a:pt x="500" y="140"/>
                  </a:lnTo>
                  <a:lnTo>
                    <a:pt x="500" y="122"/>
                  </a:lnTo>
                  <a:lnTo>
                    <a:pt x="505" y="105"/>
                  </a:lnTo>
                  <a:lnTo>
                    <a:pt x="505" y="92"/>
                  </a:lnTo>
                  <a:lnTo>
                    <a:pt x="509" y="87"/>
                  </a:lnTo>
                  <a:lnTo>
                    <a:pt x="509" y="92"/>
                  </a:lnTo>
                  <a:lnTo>
                    <a:pt x="509" y="100"/>
                  </a:lnTo>
                  <a:lnTo>
                    <a:pt x="513" y="118"/>
                  </a:lnTo>
                  <a:lnTo>
                    <a:pt x="513" y="140"/>
                  </a:lnTo>
                  <a:lnTo>
                    <a:pt x="518" y="166"/>
                  </a:lnTo>
                  <a:lnTo>
                    <a:pt x="518" y="192"/>
                  </a:lnTo>
                  <a:lnTo>
                    <a:pt x="518" y="218"/>
                  </a:lnTo>
                  <a:lnTo>
                    <a:pt x="522" y="240"/>
                  </a:lnTo>
                  <a:lnTo>
                    <a:pt x="522" y="261"/>
                  </a:lnTo>
                  <a:lnTo>
                    <a:pt x="526" y="274"/>
                  </a:lnTo>
                  <a:lnTo>
                    <a:pt x="526" y="279"/>
                  </a:lnTo>
                  <a:lnTo>
                    <a:pt x="531" y="274"/>
                  </a:lnTo>
                  <a:lnTo>
                    <a:pt x="531" y="266"/>
                  </a:lnTo>
                  <a:lnTo>
                    <a:pt x="531" y="248"/>
                  </a:lnTo>
                  <a:lnTo>
                    <a:pt x="535" y="222"/>
                  </a:lnTo>
                  <a:lnTo>
                    <a:pt x="535" y="192"/>
                  </a:lnTo>
                  <a:lnTo>
                    <a:pt x="539" y="161"/>
                  </a:lnTo>
                  <a:lnTo>
                    <a:pt x="539" y="131"/>
                  </a:lnTo>
                  <a:lnTo>
                    <a:pt x="539" y="100"/>
                  </a:lnTo>
                  <a:lnTo>
                    <a:pt x="544" y="79"/>
                  </a:lnTo>
                  <a:lnTo>
                    <a:pt x="544" y="66"/>
                  </a:lnTo>
                  <a:lnTo>
                    <a:pt x="548" y="57"/>
                  </a:lnTo>
                  <a:lnTo>
                    <a:pt x="548" y="61"/>
                  </a:lnTo>
                  <a:lnTo>
                    <a:pt x="548" y="74"/>
                  </a:lnTo>
                  <a:lnTo>
                    <a:pt x="552" y="96"/>
                  </a:lnTo>
                  <a:lnTo>
                    <a:pt x="552" y="126"/>
                  </a:lnTo>
                  <a:lnTo>
                    <a:pt x="557" y="157"/>
                  </a:lnTo>
                  <a:lnTo>
                    <a:pt x="557" y="187"/>
                  </a:lnTo>
                  <a:lnTo>
                    <a:pt x="557" y="218"/>
                  </a:lnTo>
                  <a:lnTo>
                    <a:pt x="561" y="240"/>
                  </a:lnTo>
                  <a:lnTo>
                    <a:pt x="561" y="261"/>
                  </a:lnTo>
                  <a:lnTo>
                    <a:pt x="565" y="270"/>
                  </a:lnTo>
                  <a:lnTo>
                    <a:pt x="565" y="274"/>
                  </a:lnTo>
                  <a:lnTo>
                    <a:pt x="565" y="270"/>
                  </a:lnTo>
                  <a:lnTo>
                    <a:pt x="570" y="257"/>
                  </a:lnTo>
                  <a:lnTo>
                    <a:pt x="570" y="240"/>
                  </a:lnTo>
                  <a:lnTo>
                    <a:pt x="574" y="218"/>
                  </a:lnTo>
                  <a:lnTo>
                    <a:pt x="574" y="192"/>
                  </a:lnTo>
                  <a:lnTo>
                    <a:pt x="574" y="166"/>
                  </a:lnTo>
                  <a:lnTo>
                    <a:pt x="578" y="140"/>
                  </a:lnTo>
                  <a:lnTo>
                    <a:pt x="578" y="122"/>
                  </a:lnTo>
                  <a:lnTo>
                    <a:pt x="583" y="105"/>
                  </a:lnTo>
                  <a:lnTo>
                    <a:pt x="583" y="96"/>
                  </a:lnTo>
                  <a:lnTo>
                    <a:pt x="587" y="100"/>
                  </a:lnTo>
                  <a:lnTo>
                    <a:pt x="587" y="113"/>
                  </a:lnTo>
                  <a:lnTo>
                    <a:pt x="592" y="131"/>
                  </a:lnTo>
                  <a:lnTo>
                    <a:pt x="592" y="153"/>
                  </a:lnTo>
                  <a:lnTo>
                    <a:pt x="592" y="174"/>
                  </a:lnTo>
                  <a:lnTo>
                    <a:pt x="596" y="196"/>
                  </a:lnTo>
                  <a:lnTo>
                    <a:pt x="596" y="218"/>
                  </a:lnTo>
                  <a:lnTo>
                    <a:pt x="600" y="231"/>
                  </a:lnTo>
                  <a:lnTo>
                    <a:pt x="600" y="240"/>
                  </a:lnTo>
                  <a:lnTo>
                    <a:pt x="600" y="244"/>
                  </a:lnTo>
                  <a:lnTo>
                    <a:pt x="605" y="240"/>
                  </a:lnTo>
                  <a:lnTo>
                    <a:pt x="605" y="231"/>
                  </a:lnTo>
                  <a:lnTo>
                    <a:pt x="609" y="213"/>
                  </a:lnTo>
                  <a:lnTo>
                    <a:pt x="609" y="196"/>
                  </a:lnTo>
                  <a:lnTo>
                    <a:pt x="609" y="174"/>
                  </a:lnTo>
                  <a:lnTo>
                    <a:pt x="613" y="157"/>
                  </a:lnTo>
                  <a:lnTo>
                    <a:pt x="613" y="140"/>
                  </a:lnTo>
                  <a:lnTo>
                    <a:pt x="618" y="126"/>
                  </a:lnTo>
                  <a:lnTo>
                    <a:pt x="618" y="122"/>
                  </a:lnTo>
                  <a:lnTo>
                    <a:pt x="618" y="118"/>
                  </a:lnTo>
                  <a:lnTo>
                    <a:pt x="622" y="122"/>
                  </a:lnTo>
                  <a:lnTo>
                    <a:pt x="622" y="131"/>
                  </a:lnTo>
                  <a:lnTo>
                    <a:pt x="626" y="144"/>
                  </a:lnTo>
                  <a:lnTo>
                    <a:pt x="626" y="157"/>
                  </a:lnTo>
                  <a:lnTo>
                    <a:pt x="626" y="174"/>
                  </a:lnTo>
                  <a:lnTo>
                    <a:pt x="631" y="187"/>
                  </a:lnTo>
                  <a:lnTo>
                    <a:pt x="631" y="196"/>
                  </a:lnTo>
                  <a:lnTo>
                    <a:pt x="635" y="205"/>
                  </a:lnTo>
                  <a:lnTo>
                    <a:pt x="635" y="209"/>
                  </a:lnTo>
                  <a:lnTo>
                    <a:pt x="639" y="205"/>
                  </a:lnTo>
                  <a:lnTo>
                    <a:pt x="639" y="200"/>
                  </a:lnTo>
                  <a:lnTo>
                    <a:pt x="644" y="196"/>
                  </a:lnTo>
                  <a:lnTo>
                    <a:pt x="644" y="187"/>
                  </a:lnTo>
                  <a:lnTo>
                    <a:pt x="644" y="183"/>
                  </a:lnTo>
                  <a:lnTo>
                    <a:pt x="648" y="179"/>
                  </a:lnTo>
                  <a:lnTo>
                    <a:pt x="648" y="174"/>
                  </a:lnTo>
                  <a:lnTo>
                    <a:pt x="652" y="179"/>
                  </a:lnTo>
                  <a:lnTo>
                    <a:pt x="652" y="183"/>
                  </a:lnTo>
                  <a:lnTo>
                    <a:pt x="657" y="192"/>
                  </a:lnTo>
                  <a:lnTo>
                    <a:pt x="657" y="196"/>
                  </a:lnTo>
                  <a:lnTo>
                    <a:pt x="661" y="200"/>
                  </a:lnTo>
                  <a:lnTo>
                    <a:pt x="661" y="205"/>
                  </a:lnTo>
                  <a:lnTo>
                    <a:pt x="665" y="200"/>
                  </a:lnTo>
                  <a:lnTo>
                    <a:pt x="665" y="196"/>
                  </a:lnTo>
                  <a:lnTo>
                    <a:pt x="670" y="187"/>
                  </a:lnTo>
                  <a:lnTo>
                    <a:pt x="670" y="179"/>
                  </a:lnTo>
                  <a:lnTo>
                    <a:pt x="670" y="166"/>
                  </a:lnTo>
                  <a:lnTo>
                    <a:pt x="674" y="157"/>
                  </a:lnTo>
                  <a:lnTo>
                    <a:pt x="674" y="144"/>
                  </a:lnTo>
                  <a:lnTo>
                    <a:pt x="679" y="140"/>
                  </a:lnTo>
                  <a:lnTo>
                    <a:pt x="679" y="135"/>
                  </a:lnTo>
                  <a:lnTo>
                    <a:pt x="683" y="140"/>
                  </a:lnTo>
                  <a:lnTo>
                    <a:pt x="683" y="148"/>
                  </a:lnTo>
                  <a:lnTo>
                    <a:pt x="687" y="161"/>
                  </a:lnTo>
                  <a:lnTo>
                    <a:pt x="687" y="174"/>
                  </a:lnTo>
                  <a:lnTo>
                    <a:pt x="687" y="187"/>
                  </a:lnTo>
                  <a:lnTo>
                    <a:pt x="692" y="200"/>
                  </a:lnTo>
                  <a:lnTo>
                    <a:pt x="692" y="209"/>
                  </a:lnTo>
                  <a:lnTo>
                    <a:pt x="696" y="213"/>
                  </a:lnTo>
                  <a:lnTo>
                    <a:pt x="700" y="205"/>
                  </a:lnTo>
                  <a:lnTo>
                    <a:pt x="700" y="196"/>
                  </a:lnTo>
                  <a:lnTo>
                    <a:pt x="705" y="183"/>
                  </a:lnTo>
                  <a:lnTo>
                    <a:pt x="705" y="170"/>
                  </a:lnTo>
                  <a:lnTo>
                    <a:pt x="705" y="157"/>
                  </a:lnTo>
                  <a:lnTo>
                    <a:pt x="709" y="148"/>
                  </a:lnTo>
                  <a:lnTo>
                    <a:pt x="709" y="140"/>
                  </a:lnTo>
                  <a:lnTo>
                    <a:pt x="713" y="135"/>
                  </a:lnTo>
                  <a:lnTo>
                    <a:pt x="713" y="140"/>
                  </a:lnTo>
                  <a:lnTo>
                    <a:pt x="713" y="144"/>
                  </a:lnTo>
                  <a:lnTo>
                    <a:pt x="718" y="153"/>
                  </a:lnTo>
                  <a:lnTo>
                    <a:pt x="718" y="166"/>
                  </a:lnTo>
                  <a:lnTo>
                    <a:pt x="722" y="179"/>
                  </a:lnTo>
                  <a:lnTo>
                    <a:pt x="722" y="192"/>
                  </a:lnTo>
                  <a:lnTo>
                    <a:pt x="722" y="205"/>
                  </a:lnTo>
                  <a:lnTo>
                    <a:pt x="726" y="213"/>
                  </a:lnTo>
                  <a:lnTo>
                    <a:pt x="726" y="222"/>
                  </a:lnTo>
                  <a:lnTo>
                    <a:pt x="731" y="227"/>
                  </a:lnTo>
                  <a:lnTo>
                    <a:pt x="731" y="222"/>
                  </a:lnTo>
                  <a:lnTo>
                    <a:pt x="731" y="218"/>
                  </a:lnTo>
                  <a:lnTo>
                    <a:pt x="735" y="213"/>
                  </a:lnTo>
                  <a:lnTo>
                    <a:pt x="735" y="200"/>
                  </a:lnTo>
                  <a:lnTo>
                    <a:pt x="739" y="192"/>
                  </a:lnTo>
                  <a:lnTo>
                    <a:pt x="739" y="179"/>
                  </a:lnTo>
                  <a:lnTo>
                    <a:pt x="739" y="170"/>
                  </a:lnTo>
                  <a:lnTo>
                    <a:pt x="744" y="157"/>
                  </a:lnTo>
                  <a:lnTo>
                    <a:pt x="744" y="153"/>
                  </a:lnTo>
                  <a:lnTo>
                    <a:pt x="748" y="148"/>
                  </a:lnTo>
                  <a:lnTo>
                    <a:pt x="748" y="153"/>
                  </a:lnTo>
                  <a:lnTo>
                    <a:pt x="753" y="157"/>
                  </a:lnTo>
                  <a:lnTo>
                    <a:pt x="753" y="166"/>
                  </a:lnTo>
                  <a:lnTo>
                    <a:pt x="757" y="174"/>
                  </a:lnTo>
                  <a:lnTo>
                    <a:pt x="757" y="179"/>
                  </a:lnTo>
                  <a:lnTo>
                    <a:pt x="757" y="187"/>
                  </a:lnTo>
                  <a:lnTo>
                    <a:pt x="761" y="187"/>
                  </a:lnTo>
                  <a:lnTo>
                    <a:pt x="766" y="187"/>
                  </a:lnTo>
                  <a:lnTo>
                    <a:pt x="766" y="183"/>
                  </a:lnTo>
                  <a:lnTo>
                    <a:pt x="766" y="174"/>
                  </a:lnTo>
                  <a:lnTo>
                    <a:pt x="770" y="170"/>
                  </a:lnTo>
                  <a:lnTo>
                    <a:pt x="770" y="161"/>
                  </a:lnTo>
                  <a:lnTo>
                    <a:pt x="774" y="157"/>
                  </a:lnTo>
                  <a:lnTo>
                    <a:pt x="774" y="153"/>
                  </a:lnTo>
                  <a:lnTo>
                    <a:pt x="779" y="153"/>
                  </a:lnTo>
                  <a:lnTo>
                    <a:pt x="779" y="161"/>
                  </a:lnTo>
                  <a:lnTo>
                    <a:pt x="783" y="170"/>
                  </a:lnTo>
                  <a:lnTo>
                    <a:pt x="783" y="179"/>
                  </a:lnTo>
                  <a:lnTo>
                    <a:pt x="783" y="192"/>
                  </a:lnTo>
                  <a:lnTo>
                    <a:pt x="787" y="205"/>
                  </a:lnTo>
                  <a:lnTo>
                    <a:pt x="787" y="213"/>
                  </a:lnTo>
                  <a:lnTo>
                    <a:pt x="792" y="222"/>
                  </a:lnTo>
                  <a:lnTo>
                    <a:pt x="792" y="227"/>
                  </a:lnTo>
                  <a:lnTo>
                    <a:pt x="796" y="222"/>
                  </a:lnTo>
                  <a:lnTo>
                    <a:pt x="796" y="218"/>
                  </a:lnTo>
                  <a:lnTo>
                    <a:pt x="800" y="205"/>
                  </a:lnTo>
                  <a:lnTo>
                    <a:pt x="800" y="187"/>
                  </a:lnTo>
                  <a:lnTo>
                    <a:pt x="800" y="170"/>
                  </a:lnTo>
                  <a:lnTo>
                    <a:pt x="805" y="153"/>
                  </a:lnTo>
                  <a:lnTo>
                    <a:pt x="805" y="140"/>
                  </a:lnTo>
                  <a:lnTo>
                    <a:pt x="809" y="126"/>
                  </a:lnTo>
                  <a:lnTo>
                    <a:pt x="809" y="118"/>
                  </a:lnTo>
                  <a:lnTo>
                    <a:pt x="809" y="113"/>
                  </a:lnTo>
                  <a:lnTo>
                    <a:pt x="813" y="118"/>
                  </a:lnTo>
                  <a:lnTo>
                    <a:pt x="813" y="126"/>
                  </a:lnTo>
                  <a:lnTo>
                    <a:pt x="818" y="140"/>
                  </a:lnTo>
                  <a:lnTo>
                    <a:pt x="818" y="161"/>
                  </a:lnTo>
                  <a:lnTo>
                    <a:pt x="818" y="183"/>
                  </a:lnTo>
                  <a:lnTo>
                    <a:pt x="822" y="205"/>
                  </a:lnTo>
                  <a:lnTo>
                    <a:pt x="822" y="222"/>
                  </a:lnTo>
                  <a:lnTo>
                    <a:pt x="826" y="240"/>
                  </a:lnTo>
                  <a:lnTo>
                    <a:pt x="826" y="248"/>
                  </a:lnTo>
                  <a:lnTo>
                    <a:pt x="826" y="253"/>
                  </a:lnTo>
                  <a:lnTo>
                    <a:pt x="831" y="248"/>
                  </a:lnTo>
                  <a:lnTo>
                    <a:pt x="831" y="235"/>
                  </a:lnTo>
                  <a:lnTo>
                    <a:pt x="835" y="218"/>
                  </a:lnTo>
                  <a:lnTo>
                    <a:pt x="835" y="196"/>
                  </a:lnTo>
                  <a:lnTo>
                    <a:pt x="835" y="170"/>
                  </a:lnTo>
                  <a:lnTo>
                    <a:pt x="840" y="140"/>
                  </a:lnTo>
                  <a:lnTo>
                    <a:pt x="840" y="118"/>
                  </a:lnTo>
                  <a:lnTo>
                    <a:pt x="844" y="96"/>
                  </a:lnTo>
                  <a:lnTo>
                    <a:pt x="844" y="83"/>
                  </a:lnTo>
                  <a:lnTo>
                    <a:pt x="844" y="79"/>
                  </a:lnTo>
                  <a:lnTo>
                    <a:pt x="848" y="83"/>
                  </a:lnTo>
                  <a:lnTo>
                    <a:pt x="848" y="96"/>
                  </a:lnTo>
                  <a:lnTo>
                    <a:pt x="853" y="113"/>
                  </a:lnTo>
                  <a:lnTo>
                    <a:pt x="853" y="140"/>
                  </a:lnTo>
                  <a:lnTo>
                    <a:pt x="853" y="170"/>
                  </a:lnTo>
                  <a:lnTo>
                    <a:pt x="857" y="200"/>
                  </a:lnTo>
                  <a:lnTo>
                    <a:pt x="857" y="227"/>
                  </a:lnTo>
                  <a:lnTo>
                    <a:pt x="861" y="253"/>
                  </a:lnTo>
                  <a:lnTo>
                    <a:pt x="861" y="270"/>
                  </a:lnTo>
                  <a:lnTo>
                    <a:pt x="861" y="279"/>
                  </a:lnTo>
                  <a:lnTo>
                    <a:pt x="866" y="279"/>
                  </a:lnTo>
                  <a:lnTo>
                    <a:pt x="866" y="270"/>
                  </a:lnTo>
                  <a:lnTo>
                    <a:pt x="870" y="257"/>
                  </a:lnTo>
                  <a:lnTo>
                    <a:pt x="870" y="235"/>
                  </a:lnTo>
                  <a:lnTo>
                    <a:pt x="874" y="209"/>
                  </a:lnTo>
                  <a:lnTo>
                    <a:pt x="874" y="179"/>
                  </a:lnTo>
                  <a:lnTo>
                    <a:pt x="874" y="148"/>
                  </a:lnTo>
                  <a:lnTo>
                    <a:pt x="879" y="122"/>
                  </a:lnTo>
                  <a:lnTo>
                    <a:pt x="879" y="105"/>
                  </a:lnTo>
                  <a:lnTo>
                    <a:pt x="883" y="87"/>
                  </a:lnTo>
                  <a:lnTo>
                    <a:pt x="883" y="83"/>
                  </a:lnTo>
                  <a:lnTo>
                    <a:pt x="887" y="92"/>
                  </a:lnTo>
                  <a:lnTo>
                    <a:pt x="887" y="109"/>
                  </a:lnTo>
                  <a:lnTo>
                    <a:pt x="892" y="131"/>
                  </a:lnTo>
                  <a:lnTo>
                    <a:pt x="892" y="153"/>
                  </a:lnTo>
                  <a:lnTo>
                    <a:pt x="892" y="179"/>
                  </a:lnTo>
                  <a:lnTo>
                    <a:pt x="896" y="200"/>
                  </a:lnTo>
                  <a:lnTo>
                    <a:pt x="896" y="218"/>
                  </a:lnTo>
                  <a:lnTo>
                    <a:pt x="900" y="231"/>
                  </a:lnTo>
                  <a:lnTo>
                    <a:pt x="900" y="235"/>
                  </a:lnTo>
                  <a:lnTo>
                    <a:pt x="900" y="240"/>
                  </a:lnTo>
                  <a:lnTo>
                    <a:pt x="905" y="235"/>
                  </a:lnTo>
                  <a:lnTo>
                    <a:pt x="905" y="227"/>
                  </a:lnTo>
                  <a:lnTo>
                    <a:pt x="909" y="213"/>
                  </a:lnTo>
                  <a:lnTo>
                    <a:pt x="909" y="200"/>
                  </a:lnTo>
                  <a:lnTo>
                    <a:pt x="909" y="183"/>
                  </a:lnTo>
                  <a:lnTo>
                    <a:pt x="914" y="170"/>
                  </a:lnTo>
                  <a:lnTo>
                    <a:pt x="914" y="161"/>
                  </a:lnTo>
                  <a:lnTo>
                    <a:pt x="918" y="153"/>
                  </a:lnTo>
                  <a:lnTo>
                    <a:pt x="918" y="144"/>
                  </a:lnTo>
                  <a:lnTo>
                    <a:pt x="918" y="140"/>
                  </a:lnTo>
                  <a:lnTo>
                    <a:pt x="922" y="140"/>
                  </a:lnTo>
                  <a:lnTo>
                    <a:pt x="922" y="144"/>
                  </a:lnTo>
                  <a:lnTo>
                    <a:pt x="927" y="144"/>
                  </a:lnTo>
                  <a:lnTo>
                    <a:pt x="927" y="148"/>
                  </a:lnTo>
                  <a:lnTo>
                    <a:pt x="927" y="157"/>
                  </a:lnTo>
                  <a:lnTo>
                    <a:pt x="931" y="161"/>
                  </a:lnTo>
                  <a:lnTo>
                    <a:pt x="931" y="166"/>
                  </a:lnTo>
                  <a:lnTo>
                    <a:pt x="935" y="174"/>
                  </a:lnTo>
                  <a:lnTo>
                    <a:pt x="935" y="179"/>
                  </a:lnTo>
                  <a:lnTo>
                    <a:pt x="935" y="187"/>
                  </a:lnTo>
                  <a:lnTo>
                    <a:pt x="940" y="192"/>
                  </a:lnTo>
                  <a:lnTo>
                    <a:pt x="940" y="200"/>
                  </a:lnTo>
                  <a:lnTo>
                    <a:pt x="944" y="209"/>
                  </a:lnTo>
                  <a:lnTo>
                    <a:pt x="944" y="213"/>
                  </a:lnTo>
                  <a:lnTo>
                    <a:pt x="944" y="222"/>
                  </a:lnTo>
                  <a:lnTo>
                    <a:pt x="948" y="227"/>
                  </a:lnTo>
                  <a:lnTo>
                    <a:pt x="948" y="231"/>
                  </a:lnTo>
                  <a:lnTo>
                    <a:pt x="953" y="231"/>
                  </a:lnTo>
                  <a:lnTo>
                    <a:pt x="953" y="227"/>
                  </a:lnTo>
                  <a:lnTo>
                    <a:pt x="953" y="222"/>
                  </a:lnTo>
                  <a:lnTo>
                    <a:pt x="957" y="209"/>
                  </a:lnTo>
                  <a:lnTo>
                    <a:pt x="957" y="196"/>
                  </a:lnTo>
                  <a:lnTo>
                    <a:pt x="961" y="179"/>
                  </a:lnTo>
                  <a:lnTo>
                    <a:pt x="961" y="161"/>
                  </a:lnTo>
                  <a:lnTo>
                    <a:pt x="961" y="140"/>
                  </a:lnTo>
                  <a:lnTo>
                    <a:pt x="966" y="122"/>
                  </a:lnTo>
                  <a:lnTo>
                    <a:pt x="966" y="105"/>
                  </a:lnTo>
                  <a:lnTo>
                    <a:pt x="970" y="92"/>
                  </a:lnTo>
                  <a:lnTo>
                    <a:pt x="970" y="87"/>
                  </a:lnTo>
                  <a:lnTo>
                    <a:pt x="974" y="96"/>
                  </a:lnTo>
                  <a:lnTo>
                    <a:pt x="974" y="109"/>
                  </a:lnTo>
                  <a:lnTo>
                    <a:pt x="979" y="131"/>
                  </a:lnTo>
                  <a:lnTo>
                    <a:pt x="979" y="153"/>
                  </a:lnTo>
                  <a:lnTo>
                    <a:pt x="979" y="179"/>
                  </a:lnTo>
                  <a:lnTo>
                    <a:pt x="983" y="209"/>
                  </a:lnTo>
                  <a:lnTo>
                    <a:pt x="983" y="231"/>
                  </a:lnTo>
                  <a:lnTo>
                    <a:pt x="987" y="253"/>
                  </a:lnTo>
                  <a:lnTo>
                    <a:pt x="987" y="270"/>
                  </a:lnTo>
                  <a:lnTo>
                    <a:pt x="987" y="274"/>
                  </a:lnTo>
                  <a:lnTo>
                    <a:pt x="992" y="274"/>
                  </a:lnTo>
                  <a:lnTo>
                    <a:pt x="992" y="266"/>
                  </a:lnTo>
                  <a:lnTo>
                    <a:pt x="996" y="253"/>
                  </a:lnTo>
                  <a:lnTo>
                    <a:pt x="996" y="227"/>
                  </a:lnTo>
                  <a:lnTo>
                    <a:pt x="996" y="200"/>
                  </a:lnTo>
                  <a:lnTo>
                    <a:pt x="1001" y="170"/>
                  </a:lnTo>
                  <a:lnTo>
                    <a:pt x="1001" y="135"/>
                  </a:lnTo>
                  <a:lnTo>
                    <a:pt x="1005" y="109"/>
                  </a:lnTo>
                  <a:lnTo>
                    <a:pt x="1005" y="83"/>
                  </a:lnTo>
                  <a:lnTo>
                    <a:pt x="1005" y="66"/>
                  </a:lnTo>
                  <a:lnTo>
                    <a:pt x="1009" y="57"/>
                  </a:lnTo>
                  <a:lnTo>
                    <a:pt x="1014" y="70"/>
                  </a:lnTo>
                  <a:lnTo>
                    <a:pt x="1014" y="92"/>
                  </a:lnTo>
                  <a:lnTo>
                    <a:pt x="1014" y="118"/>
                  </a:lnTo>
                  <a:lnTo>
                    <a:pt x="1018" y="153"/>
                  </a:lnTo>
                  <a:lnTo>
                    <a:pt x="1018" y="187"/>
                  </a:lnTo>
                  <a:lnTo>
                    <a:pt x="1022" y="222"/>
                  </a:lnTo>
                  <a:lnTo>
                    <a:pt x="1022" y="253"/>
                  </a:lnTo>
                  <a:lnTo>
                    <a:pt x="1022" y="279"/>
                  </a:lnTo>
                  <a:lnTo>
                    <a:pt x="1027" y="296"/>
                  </a:lnTo>
                  <a:lnTo>
                    <a:pt x="1027" y="305"/>
                  </a:lnTo>
                  <a:lnTo>
                    <a:pt x="1031" y="300"/>
                  </a:lnTo>
                  <a:lnTo>
                    <a:pt x="1031" y="287"/>
                  </a:lnTo>
                  <a:lnTo>
                    <a:pt x="1031" y="261"/>
                  </a:lnTo>
                  <a:lnTo>
                    <a:pt x="1035" y="231"/>
                  </a:lnTo>
                  <a:lnTo>
                    <a:pt x="1035" y="192"/>
                  </a:lnTo>
                  <a:lnTo>
                    <a:pt x="1040" y="148"/>
                  </a:lnTo>
                  <a:lnTo>
                    <a:pt x="1040" y="109"/>
                  </a:lnTo>
                  <a:lnTo>
                    <a:pt x="1040" y="74"/>
                  </a:lnTo>
                  <a:lnTo>
                    <a:pt x="1044" y="48"/>
                  </a:lnTo>
                  <a:lnTo>
                    <a:pt x="1044" y="31"/>
                  </a:lnTo>
                  <a:lnTo>
                    <a:pt x="1048" y="26"/>
                  </a:lnTo>
                  <a:lnTo>
                    <a:pt x="1048" y="35"/>
                  </a:lnTo>
                  <a:lnTo>
                    <a:pt x="1048" y="53"/>
                  </a:lnTo>
                  <a:lnTo>
                    <a:pt x="1053" y="83"/>
                  </a:lnTo>
                  <a:lnTo>
                    <a:pt x="1053" y="122"/>
                  </a:lnTo>
                  <a:lnTo>
                    <a:pt x="1057" y="161"/>
                  </a:lnTo>
                  <a:lnTo>
                    <a:pt x="1057" y="200"/>
                  </a:lnTo>
                  <a:lnTo>
                    <a:pt x="1057" y="235"/>
                  </a:lnTo>
                  <a:lnTo>
                    <a:pt x="1061" y="266"/>
                  </a:lnTo>
                  <a:lnTo>
                    <a:pt x="1061" y="283"/>
                  </a:lnTo>
                  <a:lnTo>
                    <a:pt x="1066" y="292"/>
                  </a:lnTo>
                  <a:lnTo>
                    <a:pt x="1066" y="283"/>
                  </a:lnTo>
                  <a:lnTo>
                    <a:pt x="1070" y="266"/>
                  </a:lnTo>
                  <a:lnTo>
                    <a:pt x="1070" y="240"/>
                  </a:lnTo>
                  <a:lnTo>
                    <a:pt x="1075" y="209"/>
                  </a:lnTo>
                  <a:lnTo>
                    <a:pt x="1075" y="179"/>
                  </a:lnTo>
                  <a:lnTo>
                    <a:pt x="1075" y="148"/>
                  </a:lnTo>
                  <a:lnTo>
                    <a:pt x="1079" y="122"/>
                  </a:lnTo>
                  <a:lnTo>
                    <a:pt x="1079" y="100"/>
                  </a:lnTo>
                  <a:lnTo>
                    <a:pt x="1083" y="87"/>
                  </a:lnTo>
                  <a:lnTo>
                    <a:pt x="1083" y="83"/>
                  </a:lnTo>
                  <a:lnTo>
                    <a:pt x="1083" y="87"/>
                  </a:lnTo>
                  <a:lnTo>
                    <a:pt x="1088" y="96"/>
                  </a:lnTo>
                  <a:lnTo>
                    <a:pt x="1088" y="113"/>
                  </a:lnTo>
                  <a:lnTo>
                    <a:pt x="1092" y="131"/>
                  </a:lnTo>
                  <a:lnTo>
                    <a:pt x="1092" y="153"/>
                  </a:lnTo>
                  <a:lnTo>
                    <a:pt x="1092" y="179"/>
                  </a:lnTo>
                  <a:lnTo>
                    <a:pt x="1096" y="196"/>
                  </a:lnTo>
                  <a:lnTo>
                    <a:pt x="1096" y="213"/>
                  </a:lnTo>
                  <a:lnTo>
                    <a:pt x="1101" y="227"/>
                  </a:lnTo>
                  <a:lnTo>
                    <a:pt x="1101" y="235"/>
                  </a:lnTo>
                  <a:lnTo>
                    <a:pt x="1105" y="235"/>
                  </a:lnTo>
                  <a:lnTo>
                    <a:pt x="1105" y="231"/>
                  </a:lnTo>
                  <a:lnTo>
                    <a:pt x="1109" y="222"/>
                  </a:lnTo>
                  <a:lnTo>
                    <a:pt x="1109" y="209"/>
                  </a:lnTo>
                  <a:lnTo>
                    <a:pt x="1109" y="200"/>
                  </a:lnTo>
                  <a:lnTo>
                    <a:pt x="1114" y="187"/>
                  </a:lnTo>
                  <a:lnTo>
                    <a:pt x="1114" y="179"/>
                  </a:lnTo>
                  <a:lnTo>
                    <a:pt x="1118" y="170"/>
                  </a:lnTo>
                  <a:lnTo>
                    <a:pt x="1118" y="161"/>
                  </a:lnTo>
                  <a:lnTo>
                    <a:pt x="1118" y="153"/>
                  </a:lnTo>
                  <a:lnTo>
                    <a:pt x="1122" y="148"/>
                  </a:lnTo>
                  <a:lnTo>
                    <a:pt x="1122" y="144"/>
                  </a:lnTo>
                  <a:lnTo>
                    <a:pt x="1127" y="140"/>
                  </a:lnTo>
                  <a:lnTo>
                    <a:pt x="1127" y="135"/>
                  </a:lnTo>
                  <a:lnTo>
                    <a:pt x="1131" y="135"/>
                  </a:lnTo>
                  <a:lnTo>
                    <a:pt x="1135" y="140"/>
                  </a:lnTo>
                  <a:lnTo>
                    <a:pt x="1135" y="144"/>
                  </a:lnTo>
                  <a:lnTo>
                    <a:pt x="1135" y="153"/>
                  </a:lnTo>
                  <a:lnTo>
                    <a:pt x="1140" y="166"/>
                  </a:lnTo>
                  <a:lnTo>
                    <a:pt x="1140" y="179"/>
                  </a:lnTo>
                  <a:lnTo>
                    <a:pt x="1144" y="192"/>
                  </a:lnTo>
                  <a:lnTo>
                    <a:pt x="1144" y="209"/>
                  </a:lnTo>
                  <a:lnTo>
                    <a:pt x="1144" y="222"/>
                  </a:lnTo>
                  <a:lnTo>
                    <a:pt x="1148" y="235"/>
                  </a:lnTo>
                  <a:lnTo>
                    <a:pt x="1148" y="244"/>
                  </a:lnTo>
                  <a:lnTo>
                    <a:pt x="1153" y="253"/>
                  </a:lnTo>
                  <a:lnTo>
                    <a:pt x="1153" y="248"/>
                  </a:lnTo>
                  <a:lnTo>
                    <a:pt x="1157" y="235"/>
                  </a:lnTo>
                  <a:lnTo>
                    <a:pt x="1157" y="222"/>
                  </a:lnTo>
                  <a:lnTo>
                    <a:pt x="1162" y="200"/>
                  </a:lnTo>
                  <a:lnTo>
                    <a:pt x="1162" y="174"/>
                  </a:lnTo>
                  <a:lnTo>
                    <a:pt x="1162" y="153"/>
                  </a:lnTo>
                  <a:lnTo>
                    <a:pt x="1166" y="126"/>
                  </a:lnTo>
                  <a:lnTo>
                    <a:pt x="1166" y="105"/>
                  </a:lnTo>
                  <a:lnTo>
                    <a:pt x="1170" y="87"/>
                  </a:lnTo>
                  <a:lnTo>
                    <a:pt x="1170" y="79"/>
                  </a:lnTo>
                  <a:lnTo>
                    <a:pt x="1170" y="74"/>
                  </a:lnTo>
                  <a:lnTo>
                    <a:pt x="1175" y="83"/>
                  </a:lnTo>
                  <a:lnTo>
                    <a:pt x="1175" y="96"/>
                  </a:lnTo>
                  <a:lnTo>
                    <a:pt x="1179" y="118"/>
                  </a:lnTo>
                  <a:lnTo>
                    <a:pt x="1179" y="144"/>
                  </a:lnTo>
                  <a:lnTo>
                    <a:pt x="1179" y="174"/>
                  </a:lnTo>
                  <a:lnTo>
                    <a:pt x="1183" y="205"/>
                  </a:lnTo>
                  <a:lnTo>
                    <a:pt x="1183" y="235"/>
                  </a:lnTo>
                  <a:lnTo>
                    <a:pt x="1188" y="257"/>
                  </a:lnTo>
                  <a:lnTo>
                    <a:pt x="1188" y="270"/>
                  </a:lnTo>
                  <a:lnTo>
                    <a:pt x="1188" y="279"/>
                  </a:lnTo>
                  <a:lnTo>
                    <a:pt x="1192" y="274"/>
                  </a:lnTo>
                  <a:lnTo>
                    <a:pt x="1192" y="266"/>
                  </a:lnTo>
                  <a:lnTo>
                    <a:pt x="1196" y="244"/>
                  </a:lnTo>
                  <a:lnTo>
                    <a:pt x="1196" y="218"/>
                  </a:lnTo>
                  <a:lnTo>
                    <a:pt x="1196" y="187"/>
                  </a:lnTo>
                  <a:lnTo>
                    <a:pt x="1201" y="157"/>
                  </a:lnTo>
                  <a:lnTo>
                    <a:pt x="1201" y="126"/>
                  </a:lnTo>
                  <a:lnTo>
                    <a:pt x="1205" y="100"/>
                  </a:lnTo>
                  <a:lnTo>
                    <a:pt x="1205" y="79"/>
                  </a:lnTo>
                  <a:lnTo>
                    <a:pt x="1205" y="66"/>
                  </a:lnTo>
                  <a:lnTo>
                    <a:pt x="1209" y="61"/>
                  </a:lnTo>
                  <a:lnTo>
                    <a:pt x="1209" y="70"/>
                  </a:lnTo>
                  <a:lnTo>
                    <a:pt x="1214" y="87"/>
                  </a:lnTo>
                  <a:lnTo>
                    <a:pt x="1214" y="109"/>
                  </a:lnTo>
                  <a:lnTo>
                    <a:pt x="1214" y="140"/>
                  </a:lnTo>
                  <a:lnTo>
                    <a:pt x="1218" y="170"/>
                  </a:lnTo>
                  <a:lnTo>
                    <a:pt x="1218" y="205"/>
                  </a:lnTo>
                  <a:lnTo>
                    <a:pt x="1222" y="231"/>
                  </a:lnTo>
                  <a:lnTo>
                    <a:pt x="1222" y="257"/>
                  </a:lnTo>
                  <a:lnTo>
                    <a:pt x="1227" y="274"/>
                  </a:lnTo>
                  <a:lnTo>
                    <a:pt x="1227" y="283"/>
                  </a:lnTo>
                  <a:lnTo>
                    <a:pt x="1231" y="274"/>
                  </a:lnTo>
                  <a:lnTo>
                    <a:pt x="1231" y="261"/>
                  </a:lnTo>
                  <a:lnTo>
                    <a:pt x="1235" y="235"/>
                  </a:lnTo>
                  <a:lnTo>
                    <a:pt x="1235" y="209"/>
                  </a:lnTo>
                  <a:lnTo>
                    <a:pt x="1235" y="179"/>
                  </a:lnTo>
                  <a:lnTo>
                    <a:pt x="1240" y="148"/>
                  </a:lnTo>
                  <a:lnTo>
                    <a:pt x="1240" y="122"/>
                  </a:lnTo>
                  <a:lnTo>
                    <a:pt x="1244" y="100"/>
                  </a:lnTo>
                  <a:lnTo>
                    <a:pt x="1244" y="83"/>
                  </a:lnTo>
                  <a:lnTo>
                    <a:pt x="1244" y="79"/>
                  </a:lnTo>
                  <a:lnTo>
                    <a:pt x="1249" y="83"/>
                  </a:lnTo>
                  <a:lnTo>
                    <a:pt x="1249" y="92"/>
                  </a:lnTo>
                  <a:lnTo>
                    <a:pt x="1253" y="109"/>
                  </a:lnTo>
                  <a:lnTo>
                    <a:pt x="1253" y="131"/>
                  </a:lnTo>
                  <a:lnTo>
                    <a:pt x="1253" y="157"/>
                  </a:lnTo>
                  <a:lnTo>
                    <a:pt x="1257" y="183"/>
                  </a:lnTo>
                  <a:lnTo>
                    <a:pt x="1257" y="205"/>
                  </a:lnTo>
                  <a:lnTo>
                    <a:pt x="1262" y="227"/>
                  </a:lnTo>
                  <a:lnTo>
                    <a:pt x="1262" y="235"/>
                  </a:lnTo>
                  <a:lnTo>
                    <a:pt x="1262" y="240"/>
                  </a:lnTo>
                  <a:lnTo>
                    <a:pt x="1266" y="240"/>
                  </a:lnTo>
                  <a:lnTo>
                    <a:pt x="1266" y="231"/>
                  </a:lnTo>
                  <a:lnTo>
                    <a:pt x="1270" y="218"/>
                  </a:lnTo>
                  <a:lnTo>
                    <a:pt x="1270" y="200"/>
                  </a:lnTo>
                  <a:lnTo>
                    <a:pt x="1270" y="183"/>
                  </a:lnTo>
                  <a:lnTo>
                    <a:pt x="1275" y="166"/>
                  </a:lnTo>
                  <a:lnTo>
                    <a:pt x="1275" y="148"/>
                  </a:lnTo>
                  <a:lnTo>
                    <a:pt x="1279" y="140"/>
                  </a:lnTo>
                  <a:lnTo>
                    <a:pt x="1279" y="131"/>
                  </a:lnTo>
                  <a:lnTo>
                    <a:pt x="1283" y="140"/>
                  </a:lnTo>
                  <a:lnTo>
                    <a:pt x="1283" y="148"/>
                  </a:lnTo>
                  <a:lnTo>
                    <a:pt x="1288" y="157"/>
                  </a:lnTo>
                  <a:lnTo>
                    <a:pt x="1288" y="174"/>
                  </a:lnTo>
                  <a:lnTo>
                    <a:pt x="1288" y="187"/>
                  </a:lnTo>
                  <a:lnTo>
                    <a:pt x="1292" y="196"/>
                  </a:lnTo>
                  <a:lnTo>
                    <a:pt x="1292" y="205"/>
                  </a:lnTo>
                  <a:lnTo>
                    <a:pt x="1296" y="209"/>
                  </a:lnTo>
                  <a:lnTo>
                    <a:pt x="1296" y="213"/>
                  </a:lnTo>
                  <a:lnTo>
                    <a:pt x="1296" y="209"/>
                  </a:lnTo>
                  <a:lnTo>
                    <a:pt x="1301" y="200"/>
                  </a:lnTo>
                  <a:lnTo>
                    <a:pt x="1301" y="192"/>
                  </a:lnTo>
                  <a:lnTo>
                    <a:pt x="1305" y="183"/>
                  </a:lnTo>
                  <a:lnTo>
                    <a:pt x="1305" y="174"/>
                  </a:lnTo>
                  <a:lnTo>
                    <a:pt x="1305" y="166"/>
                  </a:lnTo>
                  <a:lnTo>
                    <a:pt x="1309" y="161"/>
                  </a:lnTo>
                  <a:lnTo>
                    <a:pt x="1314" y="161"/>
                  </a:lnTo>
                  <a:lnTo>
                    <a:pt x="1314" y="166"/>
                  </a:lnTo>
                  <a:lnTo>
                    <a:pt x="1314" y="174"/>
                  </a:lnTo>
                  <a:lnTo>
                    <a:pt x="1318" y="183"/>
                  </a:lnTo>
                  <a:lnTo>
                    <a:pt x="1318" y="196"/>
                  </a:lnTo>
                  <a:lnTo>
                    <a:pt x="1323" y="205"/>
                  </a:lnTo>
                  <a:lnTo>
                    <a:pt x="1323" y="209"/>
                  </a:lnTo>
                  <a:lnTo>
                    <a:pt x="1327" y="209"/>
                  </a:lnTo>
                  <a:lnTo>
                    <a:pt x="1327" y="200"/>
                  </a:lnTo>
                  <a:lnTo>
                    <a:pt x="1331" y="192"/>
                  </a:lnTo>
                  <a:lnTo>
                    <a:pt x="1331" y="179"/>
                  </a:lnTo>
                  <a:lnTo>
                    <a:pt x="1331" y="161"/>
                  </a:lnTo>
                  <a:lnTo>
                    <a:pt x="1336" y="148"/>
                  </a:lnTo>
                  <a:lnTo>
                    <a:pt x="1336" y="135"/>
                  </a:lnTo>
                  <a:lnTo>
                    <a:pt x="1340" y="122"/>
                  </a:lnTo>
                  <a:lnTo>
                    <a:pt x="1344" y="126"/>
                  </a:lnTo>
                  <a:lnTo>
                    <a:pt x="1344" y="140"/>
                  </a:lnTo>
                  <a:lnTo>
                    <a:pt x="1349" y="157"/>
                  </a:lnTo>
                  <a:lnTo>
                    <a:pt x="1349" y="174"/>
                  </a:lnTo>
                  <a:lnTo>
                    <a:pt x="1349" y="196"/>
                  </a:lnTo>
                  <a:lnTo>
                    <a:pt x="1353" y="209"/>
                  </a:lnTo>
                  <a:lnTo>
                    <a:pt x="1353" y="227"/>
                  </a:lnTo>
                  <a:lnTo>
                    <a:pt x="1357" y="235"/>
                  </a:lnTo>
                  <a:lnTo>
                    <a:pt x="1362" y="227"/>
                  </a:lnTo>
                  <a:lnTo>
                    <a:pt x="1362" y="213"/>
                  </a:lnTo>
                  <a:lnTo>
                    <a:pt x="1366" y="196"/>
                  </a:lnTo>
                  <a:lnTo>
                    <a:pt x="1366" y="179"/>
                  </a:lnTo>
                  <a:lnTo>
                    <a:pt x="1366" y="161"/>
                  </a:lnTo>
                  <a:lnTo>
                    <a:pt x="1370" y="148"/>
                  </a:lnTo>
                  <a:lnTo>
                    <a:pt x="1370" y="135"/>
                  </a:lnTo>
                  <a:lnTo>
                    <a:pt x="1375" y="126"/>
                  </a:lnTo>
                  <a:lnTo>
                    <a:pt x="1375" y="131"/>
                  </a:lnTo>
                  <a:lnTo>
                    <a:pt x="1379" y="140"/>
                  </a:lnTo>
                  <a:lnTo>
                    <a:pt x="1379" y="153"/>
                  </a:lnTo>
                  <a:lnTo>
                    <a:pt x="1383" y="166"/>
                  </a:lnTo>
                  <a:lnTo>
                    <a:pt x="1383" y="183"/>
                  </a:lnTo>
                  <a:lnTo>
                    <a:pt x="1383" y="200"/>
                  </a:lnTo>
                  <a:lnTo>
                    <a:pt x="1388" y="213"/>
                  </a:lnTo>
                  <a:lnTo>
                    <a:pt x="1388" y="222"/>
                  </a:lnTo>
                  <a:lnTo>
                    <a:pt x="1392" y="227"/>
                  </a:lnTo>
                  <a:lnTo>
                    <a:pt x="1392" y="218"/>
                  </a:lnTo>
                  <a:lnTo>
                    <a:pt x="1396" y="209"/>
                  </a:lnTo>
                  <a:lnTo>
                    <a:pt x="1396" y="196"/>
                  </a:lnTo>
                  <a:lnTo>
                    <a:pt x="1401" y="183"/>
                  </a:lnTo>
                  <a:lnTo>
                    <a:pt x="1401" y="166"/>
                  </a:lnTo>
                  <a:lnTo>
                    <a:pt x="1401" y="153"/>
                  </a:lnTo>
                  <a:lnTo>
                    <a:pt x="1405" y="144"/>
                  </a:lnTo>
                  <a:lnTo>
                    <a:pt x="1405" y="135"/>
                  </a:lnTo>
                  <a:lnTo>
                    <a:pt x="1410" y="135"/>
                  </a:lnTo>
                  <a:lnTo>
                    <a:pt x="1410" y="140"/>
                  </a:lnTo>
                  <a:lnTo>
                    <a:pt x="1410" y="148"/>
                  </a:lnTo>
                  <a:lnTo>
                    <a:pt x="1414" y="157"/>
                  </a:lnTo>
                  <a:lnTo>
                    <a:pt x="1414" y="170"/>
                  </a:lnTo>
                  <a:lnTo>
                    <a:pt x="1418" y="183"/>
                  </a:lnTo>
                  <a:lnTo>
                    <a:pt x="1418" y="196"/>
                  </a:lnTo>
                  <a:lnTo>
                    <a:pt x="1418" y="205"/>
                  </a:lnTo>
                  <a:lnTo>
                    <a:pt x="1423" y="209"/>
                  </a:lnTo>
                  <a:lnTo>
                    <a:pt x="1427" y="209"/>
                  </a:lnTo>
                  <a:lnTo>
                    <a:pt x="1427" y="200"/>
                  </a:lnTo>
                  <a:lnTo>
                    <a:pt x="1427" y="192"/>
                  </a:lnTo>
                  <a:lnTo>
                    <a:pt x="1431" y="179"/>
                  </a:lnTo>
                  <a:lnTo>
                    <a:pt x="1431" y="166"/>
                  </a:lnTo>
                  <a:lnTo>
                    <a:pt x="1436" y="153"/>
                  </a:lnTo>
                  <a:lnTo>
                    <a:pt x="1436" y="144"/>
                  </a:lnTo>
                  <a:lnTo>
                    <a:pt x="1436" y="140"/>
                  </a:lnTo>
                  <a:lnTo>
                    <a:pt x="1440" y="140"/>
                  </a:lnTo>
                  <a:lnTo>
                    <a:pt x="1440" y="144"/>
                  </a:lnTo>
                  <a:lnTo>
                    <a:pt x="1444" y="153"/>
                  </a:lnTo>
                  <a:lnTo>
                    <a:pt x="1444" y="161"/>
                  </a:lnTo>
                  <a:lnTo>
                    <a:pt x="1444" y="179"/>
                  </a:lnTo>
                  <a:lnTo>
                    <a:pt x="1449" y="196"/>
                  </a:lnTo>
                  <a:lnTo>
                    <a:pt x="1449" y="213"/>
                  </a:lnTo>
                  <a:lnTo>
                    <a:pt x="1453" y="227"/>
                  </a:lnTo>
                  <a:lnTo>
                    <a:pt x="1453" y="235"/>
                  </a:lnTo>
                  <a:lnTo>
                    <a:pt x="1453" y="240"/>
                  </a:lnTo>
                  <a:lnTo>
                    <a:pt x="1457" y="240"/>
                  </a:lnTo>
                  <a:lnTo>
                    <a:pt x="1457" y="231"/>
                  </a:lnTo>
                  <a:lnTo>
                    <a:pt x="1462" y="218"/>
                  </a:lnTo>
                  <a:lnTo>
                    <a:pt x="1462" y="196"/>
                  </a:lnTo>
                  <a:lnTo>
                    <a:pt x="1462" y="174"/>
                  </a:lnTo>
                  <a:lnTo>
                    <a:pt x="1466" y="153"/>
                  </a:lnTo>
                  <a:lnTo>
                    <a:pt x="1466" y="126"/>
                  </a:lnTo>
                  <a:lnTo>
                    <a:pt x="1470" y="109"/>
                  </a:lnTo>
                  <a:lnTo>
                    <a:pt x="1470" y="92"/>
                  </a:lnTo>
                  <a:lnTo>
                    <a:pt x="1470" y="87"/>
                  </a:lnTo>
                  <a:lnTo>
                    <a:pt x="1475" y="87"/>
                  </a:lnTo>
                  <a:lnTo>
                    <a:pt x="1475" y="96"/>
                  </a:lnTo>
                  <a:lnTo>
                    <a:pt x="1479" y="118"/>
                  </a:lnTo>
                  <a:lnTo>
                    <a:pt x="1479" y="140"/>
                  </a:lnTo>
                  <a:lnTo>
                    <a:pt x="1479" y="170"/>
                  </a:lnTo>
                  <a:lnTo>
                    <a:pt x="1484" y="200"/>
                  </a:lnTo>
                  <a:lnTo>
                    <a:pt x="1484" y="227"/>
                  </a:lnTo>
                  <a:lnTo>
                    <a:pt x="1488" y="248"/>
                  </a:lnTo>
                  <a:lnTo>
                    <a:pt x="1488" y="266"/>
                  </a:lnTo>
                  <a:lnTo>
                    <a:pt x="1488" y="274"/>
                  </a:lnTo>
                  <a:lnTo>
                    <a:pt x="1492" y="274"/>
                  </a:lnTo>
                  <a:lnTo>
                    <a:pt x="1492" y="266"/>
                  </a:lnTo>
                  <a:lnTo>
                    <a:pt x="1497" y="248"/>
                  </a:lnTo>
                  <a:lnTo>
                    <a:pt x="1497" y="222"/>
                  </a:lnTo>
                  <a:lnTo>
                    <a:pt x="1497" y="192"/>
                  </a:lnTo>
                  <a:lnTo>
                    <a:pt x="1501" y="157"/>
                  </a:lnTo>
                  <a:lnTo>
                    <a:pt x="1501" y="126"/>
                  </a:lnTo>
                  <a:lnTo>
                    <a:pt x="1505" y="96"/>
                  </a:lnTo>
                  <a:lnTo>
                    <a:pt x="1505" y="74"/>
                  </a:lnTo>
                  <a:lnTo>
                    <a:pt x="1505" y="66"/>
                  </a:lnTo>
                  <a:lnTo>
                    <a:pt x="1510" y="61"/>
                  </a:lnTo>
                  <a:lnTo>
                    <a:pt x="1510" y="70"/>
                  </a:lnTo>
                  <a:lnTo>
                    <a:pt x="1514" y="92"/>
                  </a:lnTo>
                  <a:lnTo>
                    <a:pt x="1514" y="118"/>
                  </a:lnTo>
                  <a:lnTo>
                    <a:pt x="1514" y="148"/>
                  </a:lnTo>
                  <a:lnTo>
                    <a:pt x="1518" y="183"/>
                  </a:lnTo>
                  <a:lnTo>
                    <a:pt x="1518" y="213"/>
                  </a:lnTo>
                  <a:lnTo>
                    <a:pt x="1523" y="244"/>
                  </a:lnTo>
                  <a:lnTo>
                    <a:pt x="1523" y="266"/>
                  </a:lnTo>
                  <a:lnTo>
                    <a:pt x="1523" y="279"/>
                  </a:lnTo>
                  <a:lnTo>
                    <a:pt x="1527" y="287"/>
                  </a:lnTo>
                  <a:lnTo>
                    <a:pt x="1527" y="283"/>
                  </a:lnTo>
                  <a:lnTo>
                    <a:pt x="1531" y="266"/>
                  </a:lnTo>
                  <a:lnTo>
                    <a:pt x="1531" y="244"/>
                  </a:lnTo>
                  <a:lnTo>
                    <a:pt x="1531" y="218"/>
                  </a:lnTo>
                  <a:lnTo>
                    <a:pt x="1536" y="187"/>
                  </a:lnTo>
                  <a:lnTo>
                    <a:pt x="1536" y="153"/>
                  </a:lnTo>
                  <a:lnTo>
                    <a:pt x="1540" y="126"/>
                  </a:lnTo>
                  <a:lnTo>
                    <a:pt x="1540" y="100"/>
                  </a:lnTo>
                  <a:lnTo>
                    <a:pt x="1540" y="83"/>
                  </a:lnTo>
                  <a:lnTo>
                    <a:pt x="1544" y="74"/>
                  </a:lnTo>
                  <a:lnTo>
                    <a:pt x="1549" y="87"/>
                  </a:lnTo>
                  <a:lnTo>
                    <a:pt x="1549" y="100"/>
                  </a:lnTo>
                  <a:lnTo>
                    <a:pt x="1549" y="122"/>
                  </a:lnTo>
                  <a:lnTo>
                    <a:pt x="1553" y="148"/>
                  </a:lnTo>
                  <a:lnTo>
                    <a:pt x="1553" y="170"/>
                  </a:lnTo>
                  <a:lnTo>
                    <a:pt x="1557" y="192"/>
                  </a:lnTo>
                  <a:lnTo>
                    <a:pt x="1557" y="209"/>
                  </a:lnTo>
                  <a:lnTo>
                    <a:pt x="1557" y="222"/>
                  </a:lnTo>
                  <a:lnTo>
                    <a:pt x="1562" y="231"/>
                  </a:lnTo>
                  <a:lnTo>
                    <a:pt x="1562" y="235"/>
                  </a:lnTo>
                  <a:lnTo>
                    <a:pt x="1566" y="231"/>
                  </a:lnTo>
                  <a:lnTo>
                    <a:pt x="1566" y="227"/>
                  </a:lnTo>
                  <a:lnTo>
                    <a:pt x="1566" y="218"/>
                  </a:lnTo>
                  <a:lnTo>
                    <a:pt x="1571" y="209"/>
                  </a:lnTo>
                  <a:lnTo>
                    <a:pt x="1571" y="196"/>
                  </a:lnTo>
                  <a:lnTo>
                    <a:pt x="1575" y="187"/>
                  </a:lnTo>
                  <a:lnTo>
                    <a:pt x="1575" y="179"/>
                  </a:lnTo>
                  <a:lnTo>
                    <a:pt x="1579" y="174"/>
                  </a:lnTo>
                  <a:lnTo>
                    <a:pt x="1579" y="170"/>
                  </a:lnTo>
                  <a:lnTo>
                    <a:pt x="1584" y="166"/>
                  </a:lnTo>
                  <a:lnTo>
                    <a:pt x="1588" y="166"/>
                  </a:lnTo>
                  <a:lnTo>
                    <a:pt x="1588" y="161"/>
                  </a:lnTo>
                  <a:lnTo>
                    <a:pt x="1592" y="157"/>
                  </a:lnTo>
                  <a:lnTo>
                    <a:pt x="1597" y="153"/>
                  </a:lnTo>
                  <a:lnTo>
                    <a:pt x="1601" y="157"/>
                  </a:lnTo>
                  <a:lnTo>
                    <a:pt x="1601" y="161"/>
                  </a:lnTo>
                  <a:lnTo>
                    <a:pt x="1605" y="170"/>
                  </a:lnTo>
                  <a:lnTo>
                    <a:pt x="1605" y="183"/>
                  </a:lnTo>
                  <a:lnTo>
                    <a:pt x="1605" y="196"/>
                  </a:lnTo>
                  <a:lnTo>
                    <a:pt x="1610" y="209"/>
                  </a:lnTo>
                  <a:lnTo>
                    <a:pt x="1610" y="222"/>
                  </a:lnTo>
                  <a:lnTo>
                    <a:pt x="1614" y="235"/>
                  </a:lnTo>
                  <a:lnTo>
                    <a:pt x="1614" y="240"/>
                  </a:lnTo>
                  <a:lnTo>
                    <a:pt x="1614" y="244"/>
                  </a:lnTo>
                  <a:lnTo>
                    <a:pt x="1618" y="240"/>
                  </a:lnTo>
                  <a:lnTo>
                    <a:pt x="1618" y="231"/>
                  </a:lnTo>
                  <a:lnTo>
                    <a:pt x="1623" y="213"/>
                  </a:lnTo>
                  <a:lnTo>
                    <a:pt x="1623" y="192"/>
                  </a:lnTo>
                  <a:lnTo>
                    <a:pt x="1623" y="166"/>
                  </a:lnTo>
                  <a:lnTo>
                    <a:pt x="1627" y="140"/>
                  </a:lnTo>
                  <a:lnTo>
                    <a:pt x="1627" y="113"/>
                  </a:lnTo>
                  <a:lnTo>
                    <a:pt x="1631" y="87"/>
                  </a:lnTo>
                  <a:lnTo>
                    <a:pt x="1631" y="70"/>
                  </a:lnTo>
                  <a:lnTo>
                    <a:pt x="1631" y="57"/>
                  </a:lnTo>
                  <a:lnTo>
                    <a:pt x="1636" y="57"/>
                  </a:lnTo>
                  <a:lnTo>
                    <a:pt x="1636" y="66"/>
                  </a:lnTo>
                  <a:lnTo>
                    <a:pt x="1640" y="83"/>
                  </a:lnTo>
                  <a:lnTo>
                    <a:pt x="1640" y="113"/>
                  </a:lnTo>
                  <a:lnTo>
                    <a:pt x="1640" y="144"/>
                  </a:lnTo>
                  <a:lnTo>
                    <a:pt x="1645" y="183"/>
                  </a:lnTo>
                  <a:lnTo>
                    <a:pt x="1645" y="218"/>
                  </a:lnTo>
                  <a:lnTo>
                    <a:pt x="1649" y="253"/>
                  </a:lnTo>
                  <a:lnTo>
                    <a:pt x="1649" y="283"/>
                  </a:lnTo>
                  <a:lnTo>
                    <a:pt x="1649" y="300"/>
                  </a:lnTo>
                  <a:lnTo>
                    <a:pt x="1653" y="314"/>
                  </a:lnTo>
                  <a:lnTo>
                    <a:pt x="1658" y="300"/>
                  </a:lnTo>
                  <a:lnTo>
                    <a:pt x="1658" y="279"/>
                  </a:lnTo>
                  <a:lnTo>
                    <a:pt x="1658" y="248"/>
                  </a:lnTo>
                  <a:lnTo>
                    <a:pt x="1662" y="209"/>
                  </a:lnTo>
                  <a:lnTo>
                    <a:pt x="1662" y="166"/>
                  </a:lnTo>
                  <a:lnTo>
                    <a:pt x="1666" y="122"/>
                  </a:lnTo>
                  <a:lnTo>
                    <a:pt x="1666" y="83"/>
                  </a:lnTo>
                  <a:lnTo>
                    <a:pt x="1666" y="48"/>
                  </a:lnTo>
                  <a:lnTo>
                    <a:pt x="1671" y="22"/>
                  </a:lnTo>
                  <a:lnTo>
                    <a:pt x="1671" y="13"/>
                  </a:lnTo>
                  <a:lnTo>
                    <a:pt x="1675" y="13"/>
                  </a:lnTo>
                  <a:lnTo>
                    <a:pt x="1675" y="31"/>
                  </a:lnTo>
                  <a:lnTo>
                    <a:pt x="1675" y="57"/>
                  </a:lnTo>
                  <a:lnTo>
                    <a:pt x="1679" y="96"/>
                  </a:lnTo>
                  <a:lnTo>
                    <a:pt x="1679" y="140"/>
                  </a:lnTo>
                  <a:lnTo>
                    <a:pt x="1684" y="187"/>
                  </a:lnTo>
                  <a:lnTo>
                    <a:pt x="1684" y="231"/>
                  </a:lnTo>
                  <a:lnTo>
                    <a:pt x="1684" y="274"/>
                  </a:lnTo>
                  <a:lnTo>
                    <a:pt x="1688" y="305"/>
                  </a:lnTo>
                  <a:lnTo>
                    <a:pt x="1688" y="322"/>
                  </a:lnTo>
                  <a:lnTo>
                    <a:pt x="1692" y="331"/>
                  </a:lnTo>
                  <a:lnTo>
                    <a:pt x="1692" y="322"/>
                  </a:lnTo>
                  <a:lnTo>
                    <a:pt x="1692" y="300"/>
                  </a:lnTo>
                  <a:lnTo>
                    <a:pt x="1697" y="266"/>
                  </a:lnTo>
                  <a:lnTo>
                    <a:pt x="1697" y="222"/>
                  </a:lnTo>
                  <a:lnTo>
                    <a:pt x="1701" y="174"/>
                  </a:lnTo>
                  <a:lnTo>
                    <a:pt x="1701" y="126"/>
                  </a:lnTo>
                  <a:lnTo>
                    <a:pt x="1701" y="79"/>
                  </a:lnTo>
                  <a:lnTo>
                    <a:pt x="1705" y="39"/>
                  </a:lnTo>
                  <a:lnTo>
                    <a:pt x="1705" y="13"/>
                  </a:lnTo>
                  <a:lnTo>
                    <a:pt x="1710" y="0"/>
                  </a:lnTo>
                  <a:lnTo>
                    <a:pt x="1710" y="18"/>
                  </a:lnTo>
                  <a:lnTo>
                    <a:pt x="1714" y="48"/>
                  </a:lnTo>
                  <a:lnTo>
                    <a:pt x="1714" y="87"/>
                  </a:lnTo>
                  <a:lnTo>
                    <a:pt x="1718" y="131"/>
                  </a:lnTo>
                  <a:lnTo>
                    <a:pt x="1718" y="179"/>
                  </a:lnTo>
                  <a:lnTo>
                    <a:pt x="1718" y="222"/>
                  </a:lnTo>
                  <a:lnTo>
                    <a:pt x="1723" y="257"/>
                  </a:lnTo>
                  <a:lnTo>
                    <a:pt x="1723" y="287"/>
                  </a:lnTo>
                  <a:lnTo>
                    <a:pt x="1727" y="305"/>
                  </a:lnTo>
                  <a:lnTo>
                    <a:pt x="1727" y="314"/>
                  </a:lnTo>
                  <a:lnTo>
                    <a:pt x="1727" y="309"/>
                  </a:lnTo>
                  <a:lnTo>
                    <a:pt x="1732" y="292"/>
                  </a:lnTo>
                  <a:lnTo>
                    <a:pt x="1732" y="270"/>
                  </a:lnTo>
                  <a:lnTo>
                    <a:pt x="1736" y="240"/>
                  </a:lnTo>
                  <a:lnTo>
                    <a:pt x="1736" y="209"/>
                  </a:lnTo>
                  <a:lnTo>
                    <a:pt x="1736" y="174"/>
                  </a:lnTo>
                  <a:lnTo>
                    <a:pt x="1740" y="144"/>
                  </a:lnTo>
                  <a:lnTo>
                    <a:pt x="1740" y="118"/>
                  </a:lnTo>
                  <a:lnTo>
                    <a:pt x="1745" y="96"/>
                  </a:lnTo>
                  <a:lnTo>
                    <a:pt x="1745" y="83"/>
                  </a:lnTo>
                </a:path>
              </a:pathLst>
            </a:custGeom>
            <a:noFill/>
            <a:ln w="14288">
              <a:solidFill>
                <a:srgbClr val="DD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4768" name="Rectangle 256"/>
          <p:cNvSpPr>
            <a:spLocks noChangeArrowheads="1"/>
          </p:cNvSpPr>
          <p:nvPr/>
        </p:nvSpPr>
        <p:spPr bwMode="auto">
          <a:xfrm>
            <a:off x="5480050" y="6116638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350</a:t>
            </a:r>
            <a:endParaRPr lang="fr-FR" sz="1000" baseline="30000"/>
          </a:p>
        </p:txBody>
      </p:sp>
      <p:sp>
        <p:nvSpPr>
          <p:cNvPr id="64769" name="Rectangle 257"/>
          <p:cNvSpPr>
            <a:spLocks noChangeArrowheads="1"/>
          </p:cNvSpPr>
          <p:nvPr/>
        </p:nvSpPr>
        <p:spPr bwMode="auto">
          <a:xfrm>
            <a:off x="5480050" y="58261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400</a:t>
            </a:r>
            <a:endParaRPr lang="fr-FR" sz="1000" baseline="30000"/>
          </a:p>
        </p:txBody>
      </p:sp>
      <p:sp>
        <p:nvSpPr>
          <p:cNvPr id="64770" name="Rectangle 258"/>
          <p:cNvSpPr>
            <a:spLocks noChangeArrowheads="1"/>
          </p:cNvSpPr>
          <p:nvPr/>
        </p:nvSpPr>
        <p:spPr bwMode="auto">
          <a:xfrm>
            <a:off x="5480050" y="553720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450</a:t>
            </a:r>
            <a:endParaRPr lang="fr-FR" sz="1000" baseline="30000"/>
          </a:p>
        </p:txBody>
      </p:sp>
      <p:sp>
        <p:nvSpPr>
          <p:cNvPr id="64771" name="Rectangle 259"/>
          <p:cNvSpPr>
            <a:spLocks noChangeArrowheads="1"/>
          </p:cNvSpPr>
          <p:nvPr/>
        </p:nvSpPr>
        <p:spPr bwMode="auto">
          <a:xfrm>
            <a:off x="5480050" y="5246688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500</a:t>
            </a:r>
            <a:endParaRPr lang="fr-FR" sz="1000" baseline="30000"/>
          </a:p>
        </p:txBody>
      </p:sp>
      <p:sp>
        <p:nvSpPr>
          <p:cNvPr id="64772" name="Rectangle 260"/>
          <p:cNvSpPr>
            <a:spLocks noChangeArrowheads="1"/>
          </p:cNvSpPr>
          <p:nvPr/>
        </p:nvSpPr>
        <p:spPr bwMode="auto">
          <a:xfrm>
            <a:off x="5480050" y="49641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550</a:t>
            </a:r>
            <a:endParaRPr lang="fr-FR" sz="1000" baseline="30000"/>
          </a:p>
        </p:txBody>
      </p:sp>
      <p:sp>
        <p:nvSpPr>
          <p:cNvPr id="64773" name="Rectangle 261"/>
          <p:cNvSpPr>
            <a:spLocks noChangeArrowheads="1"/>
          </p:cNvSpPr>
          <p:nvPr/>
        </p:nvSpPr>
        <p:spPr bwMode="auto">
          <a:xfrm>
            <a:off x="5480050" y="467360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600</a:t>
            </a:r>
            <a:endParaRPr lang="fr-FR" sz="1000" baseline="30000"/>
          </a:p>
        </p:txBody>
      </p:sp>
      <p:sp>
        <p:nvSpPr>
          <p:cNvPr id="64774" name="Rectangle 262"/>
          <p:cNvSpPr>
            <a:spLocks noChangeArrowheads="1"/>
          </p:cNvSpPr>
          <p:nvPr/>
        </p:nvSpPr>
        <p:spPr bwMode="auto">
          <a:xfrm>
            <a:off x="5705475" y="6291263"/>
            <a:ext cx="63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0</a:t>
            </a:r>
            <a:endParaRPr lang="fr-FR" sz="1000" baseline="30000"/>
          </a:p>
        </p:txBody>
      </p:sp>
      <p:sp>
        <p:nvSpPr>
          <p:cNvPr id="64775" name="Rectangle 263"/>
          <p:cNvSpPr>
            <a:spLocks noChangeArrowheads="1"/>
          </p:cNvSpPr>
          <p:nvPr/>
        </p:nvSpPr>
        <p:spPr bwMode="auto">
          <a:xfrm>
            <a:off x="6203950" y="62976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200</a:t>
            </a:r>
            <a:endParaRPr lang="fr-FR" sz="1000" baseline="30000"/>
          </a:p>
        </p:txBody>
      </p:sp>
      <p:sp>
        <p:nvSpPr>
          <p:cNvPr id="64776" name="Rectangle 264"/>
          <p:cNvSpPr>
            <a:spLocks noChangeArrowheads="1"/>
          </p:cNvSpPr>
          <p:nvPr/>
        </p:nvSpPr>
        <p:spPr bwMode="auto">
          <a:xfrm>
            <a:off x="6756400" y="62976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400</a:t>
            </a:r>
            <a:endParaRPr lang="fr-FR" sz="1000" baseline="30000"/>
          </a:p>
        </p:txBody>
      </p:sp>
      <p:sp>
        <p:nvSpPr>
          <p:cNvPr id="64777" name="Rectangle 265"/>
          <p:cNvSpPr>
            <a:spLocks noChangeArrowheads="1"/>
          </p:cNvSpPr>
          <p:nvPr/>
        </p:nvSpPr>
        <p:spPr bwMode="auto">
          <a:xfrm>
            <a:off x="7315200" y="62976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600</a:t>
            </a:r>
            <a:endParaRPr lang="fr-FR" sz="1000" baseline="30000"/>
          </a:p>
        </p:txBody>
      </p:sp>
      <p:sp>
        <p:nvSpPr>
          <p:cNvPr id="64778" name="Rectangle 266"/>
          <p:cNvSpPr>
            <a:spLocks noChangeArrowheads="1"/>
          </p:cNvSpPr>
          <p:nvPr/>
        </p:nvSpPr>
        <p:spPr bwMode="auto">
          <a:xfrm>
            <a:off x="7867650" y="629761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800</a:t>
            </a:r>
            <a:endParaRPr lang="fr-FR" sz="1000" baseline="30000"/>
          </a:p>
        </p:txBody>
      </p:sp>
      <p:sp>
        <p:nvSpPr>
          <p:cNvPr id="64779" name="Rectangle 267"/>
          <p:cNvSpPr>
            <a:spLocks noChangeArrowheads="1"/>
          </p:cNvSpPr>
          <p:nvPr/>
        </p:nvSpPr>
        <p:spPr bwMode="auto">
          <a:xfrm>
            <a:off x="8393113" y="6297613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Times" charset="0"/>
              </a:rPr>
              <a:t>1000</a:t>
            </a:r>
            <a:endParaRPr lang="fr-FR" sz="1000" baseline="30000"/>
          </a:p>
        </p:txBody>
      </p:sp>
      <p:sp>
        <p:nvSpPr>
          <p:cNvPr id="64780" name="Rectangle 268"/>
          <p:cNvSpPr>
            <a:spLocks noChangeArrowheads="1"/>
          </p:cNvSpPr>
          <p:nvPr/>
        </p:nvSpPr>
        <p:spPr bwMode="auto">
          <a:xfrm rot="16200000">
            <a:off x="5195094" y="5328444"/>
            <a:ext cx="3873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Times" charset="0"/>
              </a:rPr>
              <a:t>W/m</a:t>
            </a:r>
            <a:r>
              <a:rPr lang="en-US" sz="1300" baseline="30000">
                <a:solidFill>
                  <a:srgbClr val="000000"/>
                </a:solidFill>
                <a:latin typeface="Times" charset="0"/>
              </a:rPr>
              <a:t>2</a:t>
            </a:r>
            <a:endParaRPr lang="fr-FR" sz="1000" baseline="30000"/>
          </a:p>
        </p:txBody>
      </p:sp>
      <p:sp>
        <p:nvSpPr>
          <p:cNvPr id="64781" name="Rectangle 269"/>
          <p:cNvSpPr>
            <a:spLocks noChangeArrowheads="1"/>
          </p:cNvSpPr>
          <p:nvPr/>
        </p:nvSpPr>
        <p:spPr bwMode="auto">
          <a:xfrm>
            <a:off x="5638800" y="4343400"/>
            <a:ext cx="3055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" charset="0"/>
              </a:rPr>
              <a:t>June solstice local insolation</a:t>
            </a:r>
            <a:endParaRPr lang="fr-FR" sz="1000" baseline="30000"/>
          </a:p>
        </p:txBody>
      </p:sp>
      <p:sp>
        <p:nvSpPr>
          <p:cNvPr id="64782" name="Rectangle 270"/>
          <p:cNvSpPr>
            <a:spLocks noChangeArrowheads="1"/>
          </p:cNvSpPr>
          <p:nvPr/>
        </p:nvSpPr>
        <p:spPr bwMode="auto">
          <a:xfrm>
            <a:off x="8545513" y="4903788"/>
            <a:ext cx="3508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FF"/>
                </a:solidFill>
                <a:latin typeface="Times" charset="0"/>
              </a:rPr>
              <a:t>90</a:t>
            </a:r>
            <a:r>
              <a:rPr lang="fr-FR" sz="1300" b="1">
                <a:solidFill>
                  <a:srgbClr val="0000FF"/>
                </a:solidFill>
                <a:latin typeface="Times" charset="0"/>
              </a:rPr>
              <a:t>°N</a:t>
            </a:r>
            <a:endParaRPr lang="fr-FR" sz="1000" baseline="30000"/>
          </a:p>
        </p:txBody>
      </p:sp>
      <p:sp>
        <p:nvSpPr>
          <p:cNvPr id="64783" name="Rectangle 271"/>
          <p:cNvSpPr>
            <a:spLocks noChangeArrowheads="1"/>
          </p:cNvSpPr>
          <p:nvPr/>
        </p:nvSpPr>
        <p:spPr bwMode="auto">
          <a:xfrm>
            <a:off x="8545513" y="5221288"/>
            <a:ext cx="1651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CC00"/>
                </a:solidFill>
                <a:latin typeface="Times" charset="0"/>
              </a:rPr>
              <a:t>45</a:t>
            </a:r>
            <a:endParaRPr lang="fr-FR" sz="1000" baseline="30000"/>
          </a:p>
        </p:txBody>
      </p:sp>
      <p:sp>
        <p:nvSpPr>
          <p:cNvPr id="64784" name="Rectangle 272"/>
          <p:cNvSpPr>
            <a:spLocks noChangeArrowheads="1"/>
          </p:cNvSpPr>
          <p:nvPr/>
        </p:nvSpPr>
        <p:spPr bwMode="auto">
          <a:xfrm>
            <a:off x="8710613" y="5221288"/>
            <a:ext cx="1857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00CC00"/>
                </a:solidFill>
                <a:latin typeface="Times" charset="0"/>
              </a:rPr>
              <a:t>°N</a:t>
            </a:r>
            <a:endParaRPr lang="fr-FR" sz="1000" baseline="30000"/>
          </a:p>
        </p:txBody>
      </p:sp>
      <p:sp>
        <p:nvSpPr>
          <p:cNvPr id="64785" name="Rectangle 273"/>
          <p:cNvSpPr>
            <a:spLocks noChangeArrowheads="1"/>
          </p:cNvSpPr>
          <p:nvPr/>
        </p:nvSpPr>
        <p:spPr bwMode="auto">
          <a:xfrm>
            <a:off x="8601075" y="584993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FF0000"/>
                </a:solidFill>
                <a:latin typeface="Times" charset="0"/>
              </a:rPr>
              <a:t>0</a:t>
            </a:r>
            <a:endParaRPr lang="fr-FR" sz="1000" baseline="30000"/>
          </a:p>
        </p:txBody>
      </p:sp>
      <p:sp>
        <p:nvSpPr>
          <p:cNvPr id="64786" name="Rectangle 274"/>
          <p:cNvSpPr>
            <a:spLocks noChangeArrowheads="1"/>
          </p:cNvSpPr>
          <p:nvPr/>
        </p:nvSpPr>
        <p:spPr bwMode="auto">
          <a:xfrm>
            <a:off x="8683625" y="5849938"/>
            <a:ext cx="1857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300" b="1">
                <a:solidFill>
                  <a:srgbClr val="FF0000"/>
                </a:solidFill>
                <a:latin typeface="Times" charset="0"/>
              </a:rPr>
              <a:t>°N</a:t>
            </a:r>
            <a:endParaRPr lang="fr-FR" sz="1000" baseline="30000"/>
          </a:p>
        </p:txBody>
      </p:sp>
      <p:pic>
        <p:nvPicPr>
          <p:cNvPr id="64787" name="Picture 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87675"/>
            <a:ext cx="23622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788" name="Rectangle 276"/>
          <p:cNvSpPr>
            <a:spLocks noChangeArrowheads="1"/>
          </p:cNvSpPr>
          <p:nvPr/>
        </p:nvSpPr>
        <p:spPr bwMode="auto">
          <a:xfrm>
            <a:off x="228600" y="5022850"/>
            <a:ext cx="411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600" b="1">
                <a:latin typeface="Times" charset="0"/>
              </a:rPr>
              <a:t>Pr</a:t>
            </a:r>
            <a:r>
              <a:rPr lang="fr-FR" sz="1600" b="1">
                <a:latin typeface="Times" charset="0"/>
              </a:rPr>
              <a:t>ece</a:t>
            </a:r>
            <a:r>
              <a:rPr lang="en-US" sz="1600" b="1">
                <a:latin typeface="Times" charset="0"/>
              </a:rPr>
              <a:t>ssion of perihelion (and ascending node)</a:t>
            </a:r>
            <a:endParaRPr lang="fr-FR" sz="1600" baseline="30000"/>
          </a:p>
        </p:txBody>
      </p:sp>
      <p:sp>
        <p:nvSpPr>
          <p:cNvPr id="64789" name="Line 277"/>
          <p:cNvSpPr>
            <a:spLocks noChangeShapeType="1"/>
          </p:cNvSpPr>
          <p:nvPr/>
        </p:nvSpPr>
        <p:spPr bwMode="auto">
          <a:xfrm>
            <a:off x="6448425" y="1765300"/>
            <a:ext cx="571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0" name="Line 278"/>
          <p:cNvSpPr>
            <a:spLocks noChangeShapeType="1"/>
          </p:cNvSpPr>
          <p:nvPr/>
        </p:nvSpPr>
        <p:spPr bwMode="auto">
          <a:xfrm>
            <a:off x="6578600" y="1765300"/>
            <a:ext cx="587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1" name="Line 279"/>
          <p:cNvSpPr>
            <a:spLocks noChangeShapeType="1"/>
          </p:cNvSpPr>
          <p:nvPr/>
        </p:nvSpPr>
        <p:spPr bwMode="auto">
          <a:xfrm>
            <a:off x="6710363" y="1765300"/>
            <a:ext cx="587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2" name="Line 280"/>
          <p:cNvSpPr>
            <a:spLocks noChangeShapeType="1"/>
          </p:cNvSpPr>
          <p:nvPr/>
        </p:nvSpPr>
        <p:spPr bwMode="auto">
          <a:xfrm>
            <a:off x="6842125" y="1765300"/>
            <a:ext cx="587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3" name="Line 281"/>
          <p:cNvSpPr>
            <a:spLocks noChangeShapeType="1"/>
          </p:cNvSpPr>
          <p:nvPr/>
        </p:nvSpPr>
        <p:spPr bwMode="auto">
          <a:xfrm>
            <a:off x="6973888" y="1765300"/>
            <a:ext cx="571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4" name="Line 282"/>
          <p:cNvSpPr>
            <a:spLocks noChangeShapeType="1"/>
          </p:cNvSpPr>
          <p:nvPr/>
        </p:nvSpPr>
        <p:spPr bwMode="auto">
          <a:xfrm>
            <a:off x="7104063" y="1765300"/>
            <a:ext cx="587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5" name="Line 283"/>
          <p:cNvSpPr>
            <a:spLocks noChangeShapeType="1"/>
          </p:cNvSpPr>
          <p:nvPr/>
        </p:nvSpPr>
        <p:spPr bwMode="auto">
          <a:xfrm>
            <a:off x="7237413" y="1765300"/>
            <a:ext cx="587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6" name="Line 284"/>
          <p:cNvSpPr>
            <a:spLocks noChangeShapeType="1"/>
          </p:cNvSpPr>
          <p:nvPr/>
        </p:nvSpPr>
        <p:spPr bwMode="auto">
          <a:xfrm>
            <a:off x="7369175" y="1765300"/>
            <a:ext cx="587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7" name="Line 285"/>
          <p:cNvSpPr>
            <a:spLocks noChangeShapeType="1"/>
          </p:cNvSpPr>
          <p:nvPr/>
        </p:nvSpPr>
        <p:spPr bwMode="auto">
          <a:xfrm>
            <a:off x="7500938" y="1765300"/>
            <a:ext cx="571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8" name="Line 286"/>
          <p:cNvSpPr>
            <a:spLocks noChangeShapeType="1"/>
          </p:cNvSpPr>
          <p:nvPr/>
        </p:nvSpPr>
        <p:spPr bwMode="auto">
          <a:xfrm>
            <a:off x="7631113" y="1765300"/>
            <a:ext cx="587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799" name="Line 287"/>
          <p:cNvSpPr>
            <a:spLocks noChangeShapeType="1"/>
          </p:cNvSpPr>
          <p:nvPr/>
        </p:nvSpPr>
        <p:spPr bwMode="auto">
          <a:xfrm>
            <a:off x="7762875" y="1765300"/>
            <a:ext cx="587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0" name="Line 288"/>
          <p:cNvSpPr>
            <a:spLocks noChangeShapeType="1"/>
          </p:cNvSpPr>
          <p:nvPr/>
        </p:nvSpPr>
        <p:spPr bwMode="auto">
          <a:xfrm>
            <a:off x="7894638" y="1765300"/>
            <a:ext cx="587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1" name="Line 289"/>
          <p:cNvSpPr>
            <a:spLocks noChangeShapeType="1"/>
          </p:cNvSpPr>
          <p:nvPr/>
        </p:nvSpPr>
        <p:spPr bwMode="auto">
          <a:xfrm>
            <a:off x="8026400" y="1765300"/>
            <a:ext cx="571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2" name="Line 290"/>
          <p:cNvSpPr>
            <a:spLocks noChangeShapeType="1"/>
          </p:cNvSpPr>
          <p:nvPr/>
        </p:nvSpPr>
        <p:spPr bwMode="auto">
          <a:xfrm>
            <a:off x="8156575" y="1765300"/>
            <a:ext cx="587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3" name="Line 291"/>
          <p:cNvSpPr>
            <a:spLocks noChangeShapeType="1"/>
          </p:cNvSpPr>
          <p:nvPr/>
        </p:nvSpPr>
        <p:spPr bwMode="auto">
          <a:xfrm>
            <a:off x="8288338" y="1765300"/>
            <a:ext cx="142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4" name="Line 292"/>
          <p:cNvSpPr>
            <a:spLocks noChangeShapeType="1"/>
          </p:cNvSpPr>
          <p:nvPr/>
        </p:nvSpPr>
        <p:spPr bwMode="auto">
          <a:xfrm>
            <a:off x="6505575" y="1560513"/>
            <a:ext cx="1790700" cy="306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5" name="Line 293"/>
          <p:cNvSpPr>
            <a:spLocks noChangeShapeType="1"/>
          </p:cNvSpPr>
          <p:nvPr/>
        </p:nvSpPr>
        <p:spPr bwMode="auto">
          <a:xfrm flipV="1">
            <a:off x="7580313" y="1209675"/>
            <a:ext cx="219075" cy="1162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6" name="Line 294"/>
          <p:cNvSpPr>
            <a:spLocks noChangeShapeType="1"/>
          </p:cNvSpPr>
          <p:nvPr/>
        </p:nvSpPr>
        <p:spPr bwMode="auto">
          <a:xfrm flipV="1">
            <a:off x="7575550" y="1804988"/>
            <a:ext cx="109538" cy="576262"/>
          </a:xfrm>
          <a:prstGeom prst="line">
            <a:avLst/>
          </a:prstGeom>
          <a:noFill/>
          <a:ln w="2698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7" name="Oval 295"/>
          <p:cNvSpPr>
            <a:spLocks noChangeArrowheads="1"/>
          </p:cNvSpPr>
          <p:nvPr/>
        </p:nvSpPr>
        <p:spPr bwMode="auto">
          <a:xfrm>
            <a:off x="7588250" y="1649413"/>
            <a:ext cx="247650" cy="247650"/>
          </a:xfrm>
          <a:prstGeom prst="ellipse">
            <a:avLst/>
          </a:prstGeom>
          <a:noFill/>
          <a:ln w="44450">
            <a:solidFill>
              <a:srgbClr val="FFD3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8" name="Oval 296"/>
          <p:cNvSpPr>
            <a:spLocks noChangeArrowheads="1"/>
          </p:cNvSpPr>
          <p:nvPr/>
        </p:nvSpPr>
        <p:spPr bwMode="auto">
          <a:xfrm>
            <a:off x="7602538" y="1663700"/>
            <a:ext cx="211137" cy="219075"/>
          </a:xfrm>
          <a:prstGeom prst="ellipse">
            <a:avLst/>
          </a:prstGeom>
          <a:noFill/>
          <a:ln w="44450">
            <a:solidFill>
              <a:srgbClr val="FFDA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09" name="Oval 297"/>
          <p:cNvSpPr>
            <a:spLocks noChangeArrowheads="1"/>
          </p:cNvSpPr>
          <p:nvPr/>
        </p:nvSpPr>
        <p:spPr bwMode="auto">
          <a:xfrm>
            <a:off x="7616825" y="1677988"/>
            <a:ext cx="182563" cy="188912"/>
          </a:xfrm>
          <a:prstGeom prst="ellipse">
            <a:avLst/>
          </a:prstGeom>
          <a:noFill/>
          <a:ln w="44450">
            <a:solidFill>
              <a:srgbClr val="FFE2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10" name="Oval 298"/>
          <p:cNvSpPr>
            <a:spLocks noChangeArrowheads="1"/>
          </p:cNvSpPr>
          <p:nvPr/>
        </p:nvSpPr>
        <p:spPr bwMode="auto">
          <a:xfrm>
            <a:off x="7631113" y="1692275"/>
            <a:ext cx="153987" cy="160338"/>
          </a:xfrm>
          <a:prstGeom prst="ellipse">
            <a:avLst/>
          </a:prstGeom>
          <a:noFill/>
          <a:ln w="44450">
            <a:solidFill>
              <a:srgbClr val="FFE9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11" name="Oval 299"/>
          <p:cNvSpPr>
            <a:spLocks noChangeArrowheads="1"/>
          </p:cNvSpPr>
          <p:nvPr/>
        </p:nvSpPr>
        <p:spPr bwMode="auto">
          <a:xfrm>
            <a:off x="7646988" y="1706563"/>
            <a:ext cx="123825" cy="131762"/>
          </a:xfrm>
          <a:prstGeom prst="ellipse">
            <a:avLst/>
          </a:prstGeom>
          <a:noFill/>
          <a:ln w="44450">
            <a:solidFill>
              <a:srgbClr val="FFF1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12" name="Oval 300"/>
          <p:cNvSpPr>
            <a:spLocks noChangeArrowheads="1"/>
          </p:cNvSpPr>
          <p:nvPr/>
        </p:nvSpPr>
        <p:spPr bwMode="auto">
          <a:xfrm>
            <a:off x="7661275" y="1722438"/>
            <a:ext cx="93663" cy="101600"/>
          </a:xfrm>
          <a:prstGeom prst="ellipse">
            <a:avLst/>
          </a:prstGeom>
          <a:noFill/>
          <a:ln w="44450">
            <a:solidFill>
              <a:srgbClr val="FFF8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13" name="Oval 301"/>
          <p:cNvSpPr>
            <a:spLocks noChangeArrowheads="1"/>
          </p:cNvSpPr>
          <p:nvPr/>
        </p:nvSpPr>
        <p:spPr bwMode="auto">
          <a:xfrm>
            <a:off x="7675563" y="1736725"/>
            <a:ext cx="65087" cy="73025"/>
          </a:xfrm>
          <a:prstGeom prst="ellipse">
            <a:avLst/>
          </a:prstGeom>
          <a:solidFill>
            <a:srgbClr val="FFFF99"/>
          </a:solidFill>
          <a:ln w="4445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4814" name="Oval 302"/>
          <p:cNvSpPr>
            <a:spLocks noChangeArrowheads="1"/>
          </p:cNvSpPr>
          <p:nvPr/>
        </p:nvSpPr>
        <p:spPr bwMode="auto">
          <a:xfrm>
            <a:off x="7588250" y="1649413"/>
            <a:ext cx="247650" cy="247650"/>
          </a:xfrm>
          <a:prstGeom prst="ellipse">
            <a:avLst/>
          </a:prstGeom>
          <a:noFill/>
          <a:ln w="9525">
            <a:solidFill>
              <a:srgbClr val="FFE9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15" name="Rectangle 303"/>
          <p:cNvSpPr>
            <a:spLocks noChangeArrowheads="1"/>
          </p:cNvSpPr>
          <p:nvPr/>
        </p:nvSpPr>
        <p:spPr bwMode="auto">
          <a:xfrm>
            <a:off x="8335963" y="1863725"/>
            <a:ext cx="4587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winter</a:t>
            </a:r>
            <a:endParaRPr lang="fr-FR" sz="1000" baseline="30000"/>
          </a:p>
        </p:txBody>
      </p:sp>
      <p:sp>
        <p:nvSpPr>
          <p:cNvPr id="64816" name="Oval 304"/>
          <p:cNvSpPr>
            <a:spLocks noChangeArrowheads="1"/>
          </p:cNvSpPr>
          <p:nvPr/>
        </p:nvSpPr>
        <p:spPr bwMode="auto">
          <a:xfrm>
            <a:off x="6448425" y="1143000"/>
            <a:ext cx="1876425" cy="12573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817" name="Rectangle 305"/>
          <p:cNvSpPr>
            <a:spLocks noChangeArrowheads="1"/>
          </p:cNvSpPr>
          <p:nvPr/>
        </p:nvSpPr>
        <p:spPr bwMode="auto">
          <a:xfrm>
            <a:off x="7953375" y="1066800"/>
            <a:ext cx="4492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spring</a:t>
            </a:r>
            <a:endParaRPr lang="fr-FR" sz="1000" baseline="30000"/>
          </a:p>
        </p:txBody>
      </p:sp>
      <p:sp>
        <p:nvSpPr>
          <p:cNvPr id="64818" name="Rectangle 306"/>
          <p:cNvSpPr>
            <a:spLocks noChangeArrowheads="1"/>
          </p:cNvSpPr>
          <p:nvPr/>
        </p:nvSpPr>
        <p:spPr bwMode="auto">
          <a:xfrm>
            <a:off x="5867400" y="1457325"/>
            <a:ext cx="5778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summer</a:t>
            </a:r>
            <a:endParaRPr lang="fr-FR" sz="1000" baseline="30000"/>
          </a:p>
        </p:txBody>
      </p:sp>
      <p:sp>
        <p:nvSpPr>
          <p:cNvPr id="64819" name="Rectangle 307"/>
          <p:cNvSpPr>
            <a:spLocks noChangeArrowheads="1"/>
          </p:cNvSpPr>
          <p:nvPr/>
        </p:nvSpPr>
        <p:spPr bwMode="auto">
          <a:xfrm>
            <a:off x="7450138" y="2397125"/>
            <a:ext cx="5508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autumn</a:t>
            </a:r>
            <a:endParaRPr lang="fr-FR" sz="1000" baseline="30000"/>
          </a:p>
        </p:txBody>
      </p:sp>
      <p:grpSp>
        <p:nvGrpSpPr>
          <p:cNvPr id="64820" name="Group 308"/>
          <p:cNvGrpSpPr>
            <a:grpSpLocks/>
          </p:cNvGrpSpPr>
          <p:nvPr/>
        </p:nvGrpSpPr>
        <p:grpSpPr bwMode="auto">
          <a:xfrm>
            <a:off x="6229350" y="1701800"/>
            <a:ext cx="269875" cy="617538"/>
            <a:chOff x="2199" y="3515"/>
            <a:chExt cx="207" cy="473"/>
          </a:xfrm>
        </p:grpSpPr>
        <p:sp>
          <p:nvSpPr>
            <p:cNvPr id="64821" name="Arc 309"/>
            <p:cNvSpPr>
              <a:spLocks/>
            </p:cNvSpPr>
            <p:nvPr/>
          </p:nvSpPr>
          <p:spPr bwMode="auto">
            <a:xfrm>
              <a:off x="2199" y="3515"/>
              <a:ext cx="168" cy="434"/>
            </a:xfrm>
            <a:custGeom>
              <a:avLst/>
              <a:gdLst>
                <a:gd name="G0" fmla="+- 21600 0 0"/>
                <a:gd name="G1" fmla="+- 49 0 0"/>
                <a:gd name="G2" fmla="+- 21600 0 0"/>
                <a:gd name="T0" fmla="*/ 21471 w 21600"/>
                <a:gd name="T1" fmla="*/ 21648 h 21648"/>
                <a:gd name="T2" fmla="*/ 1 w 21600"/>
                <a:gd name="T3" fmla="*/ 0 h 21648"/>
                <a:gd name="T4" fmla="*/ 21600 w 21600"/>
                <a:gd name="T5" fmla="*/ 49 h 2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48" fill="none" extrusionOk="0">
                  <a:moveTo>
                    <a:pt x="21470" y="21648"/>
                  </a:moveTo>
                  <a:cubicBezTo>
                    <a:pt x="9592" y="21577"/>
                    <a:pt x="0" y="11928"/>
                    <a:pt x="0" y="49"/>
                  </a:cubicBezTo>
                  <a:cubicBezTo>
                    <a:pt x="0" y="32"/>
                    <a:pt x="0" y="16"/>
                    <a:pt x="0" y="-1"/>
                  </a:cubicBezTo>
                </a:path>
                <a:path w="21600" h="21648" stroke="0" extrusionOk="0">
                  <a:moveTo>
                    <a:pt x="21470" y="21648"/>
                  </a:moveTo>
                  <a:cubicBezTo>
                    <a:pt x="9592" y="21577"/>
                    <a:pt x="0" y="11928"/>
                    <a:pt x="0" y="49"/>
                  </a:cubicBezTo>
                  <a:cubicBezTo>
                    <a:pt x="0" y="32"/>
                    <a:pt x="0" y="16"/>
                    <a:pt x="0" y="-1"/>
                  </a:cubicBezTo>
                  <a:lnTo>
                    <a:pt x="21600" y="49"/>
                  </a:lnTo>
                  <a:close/>
                </a:path>
              </a:pathLst>
            </a:custGeom>
            <a:noFill/>
            <a:ln w="26988">
              <a:solidFill>
                <a:srgbClr val="00A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4822" name="Group 310"/>
            <p:cNvGrpSpPr>
              <a:grpSpLocks/>
            </p:cNvGrpSpPr>
            <p:nvPr/>
          </p:nvGrpSpPr>
          <p:grpSpPr bwMode="auto">
            <a:xfrm>
              <a:off x="2294" y="3888"/>
              <a:ext cx="112" cy="100"/>
              <a:chOff x="2294" y="3888"/>
              <a:chExt cx="112" cy="100"/>
            </a:xfrm>
          </p:grpSpPr>
          <p:sp>
            <p:nvSpPr>
              <p:cNvPr id="64823" name="Freeform 311"/>
              <p:cNvSpPr>
                <a:spLocks/>
              </p:cNvSpPr>
              <p:nvPr/>
            </p:nvSpPr>
            <p:spPr bwMode="auto">
              <a:xfrm>
                <a:off x="2294" y="3888"/>
                <a:ext cx="112" cy="100"/>
              </a:xfrm>
              <a:custGeom>
                <a:avLst/>
                <a:gdLst>
                  <a:gd name="T0" fmla="*/ 112 w 112"/>
                  <a:gd name="T1" fmla="*/ 100 h 100"/>
                  <a:gd name="T2" fmla="*/ 0 w 112"/>
                  <a:gd name="T3" fmla="*/ 56 h 100"/>
                  <a:gd name="T4" fmla="*/ 56 w 112"/>
                  <a:gd name="T5" fmla="*/ 56 h 100"/>
                  <a:gd name="T6" fmla="*/ 50 w 112"/>
                  <a:gd name="T7" fmla="*/ 0 h 100"/>
                  <a:gd name="T8" fmla="*/ 112 w 112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00">
                    <a:moveTo>
                      <a:pt x="112" y="100"/>
                    </a:moveTo>
                    <a:lnTo>
                      <a:pt x="0" y="56"/>
                    </a:lnTo>
                    <a:lnTo>
                      <a:pt x="56" y="56"/>
                    </a:lnTo>
                    <a:lnTo>
                      <a:pt x="50" y="0"/>
                    </a:lnTo>
                    <a:lnTo>
                      <a:pt x="112" y="100"/>
                    </a:lnTo>
                    <a:close/>
                  </a:path>
                </a:pathLst>
              </a:custGeom>
              <a:solidFill>
                <a:srgbClr val="00A0FF"/>
              </a:solidFill>
              <a:ln w="9525">
                <a:solidFill>
                  <a:srgbClr val="00A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824" name="Line 312"/>
              <p:cNvSpPr>
                <a:spLocks noChangeShapeType="1"/>
              </p:cNvSpPr>
              <p:nvPr/>
            </p:nvSpPr>
            <p:spPr bwMode="auto">
              <a:xfrm>
                <a:off x="2327" y="3921"/>
                <a:ext cx="17" cy="17"/>
              </a:xfrm>
              <a:prstGeom prst="line">
                <a:avLst/>
              </a:prstGeom>
              <a:noFill/>
              <a:ln w="26988">
                <a:solidFill>
                  <a:srgbClr val="00A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4825" name="Rectangle 313"/>
          <p:cNvSpPr>
            <a:spLocks noChangeArrowheads="1"/>
          </p:cNvSpPr>
          <p:nvPr/>
        </p:nvSpPr>
        <p:spPr bwMode="auto">
          <a:xfrm>
            <a:off x="7832725" y="1933575"/>
            <a:ext cx="14763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Symbol" charset="0"/>
                <a:sym typeface="Symbol" charset="0"/>
              </a:rPr>
              <a:t></a:t>
            </a:r>
            <a:endParaRPr lang="fr-FR" sz="1000" baseline="30000"/>
          </a:p>
        </p:txBody>
      </p:sp>
      <p:sp>
        <p:nvSpPr>
          <p:cNvPr id="64826" name="Line 314"/>
          <p:cNvSpPr>
            <a:spLocks noChangeShapeType="1"/>
          </p:cNvSpPr>
          <p:nvPr/>
        </p:nvSpPr>
        <p:spPr bwMode="auto">
          <a:xfrm flipV="1">
            <a:off x="8039100" y="1762125"/>
            <a:ext cx="25400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827" name="Rectangle 315"/>
          <p:cNvSpPr>
            <a:spLocks noChangeArrowheads="1"/>
          </p:cNvSpPr>
          <p:nvPr/>
        </p:nvSpPr>
        <p:spPr bwMode="auto">
          <a:xfrm>
            <a:off x="120650" y="304800"/>
            <a:ext cx="8915400" cy="64008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828" name="Rectangle 316"/>
          <p:cNvSpPr>
            <a:spLocks noChangeArrowheads="1"/>
          </p:cNvSpPr>
          <p:nvPr/>
        </p:nvSpPr>
        <p:spPr bwMode="auto">
          <a:xfrm>
            <a:off x="1219200" y="76200"/>
            <a:ext cx="1765300" cy="4000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2500" b="1">
                <a:solidFill>
                  <a:srgbClr val="000000"/>
                </a:solidFill>
                <a:latin typeface="Times" charset="0"/>
              </a:rPr>
              <a:t>  Prece</a:t>
            </a:r>
            <a:r>
              <a:rPr lang="en-US" sz="2500" b="1">
                <a:solidFill>
                  <a:srgbClr val="000000"/>
                </a:solidFill>
                <a:latin typeface="Times" charset="0"/>
              </a:rPr>
              <a:t>ssion  </a:t>
            </a:r>
            <a:endParaRPr lang="fr-FR" sz="1000" baseline="30000"/>
          </a:p>
        </p:txBody>
      </p:sp>
      <p:sp>
        <p:nvSpPr>
          <p:cNvPr id="64829" name="Text Box 317"/>
          <p:cNvSpPr txBox="1">
            <a:spLocks noChangeArrowheads="1"/>
          </p:cNvSpPr>
          <p:nvPr/>
        </p:nvSpPr>
        <p:spPr bwMode="auto">
          <a:xfrm>
            <a:off x="2819400" y="2895600"/>
            <a:ext cx="1404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i="1"/>
              <a:t>(Hipparchus, 127 BC)</a:t>
            </a:r>
          </a:p>
        </p:txBody>
      </p:sp>
      <p:sp>
        <p:nvSpPr>
          <p:cNvPr id="64830" name="Rectangle 318"/>
          <p:cNvSpPr>
            <a:spLocks noChangeArrowheads="1"/>
          </p:cNvSpPr>
          <p:nvPr/>
        </p:nvSpPr>
        <p:spPr bwMode="auto">
          <a:xfrm>
            <a:off x="6781800" y="4027488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charset="0"/>
              </a:rPr>
              <a:t>Age (ka BP)</a:t>
            </a:r>
            <a:endParaRPr lang="fr-FR" sz="1400"/>
          </a:p>
        </p:txBody>
      </p:sp>
      <p:sp>
        <p:nvSpPr>
          <p:cNvPr id="64831" name="Line 319"/>
          <p:cNvSpPr>
            <a:spLocks noChangeShapeType="1"/>
          </p:cNvSpPr>
          <p:nvPr/>
        </p:nvSpPr>
        <p:spPr bwMode="auto">
          <a:xfrm>
            <a:off x="6477000" y="4005263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832" name="Rectangle 320"/>
          <p:cNvSpPr>
            <a:spLocks noChangeArrowheads="1"/>
          </p:cNvSpPr>
          <p:nvPr/>
        </p:nvSpPr>
        <p:spPr bwMode="auto">
          <a:xfrm>
            <a:off x="6858000" y="6477000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charset="0"/>
              </a:rPr>
              <a:t>Age (ka BP)</a:t>
            </a:r>
            <a:endParaRPr lang="fr-FR" sz="1400"/>
          </a:p>
        </p:txBody>
      </p:sp>
      <p:sp>
        <p:nvSpPr>
          <p:cNvPr id="64833" name="Line 321"/>
          <p:cNvSpPr>
            <a:spLocks noChangeShapeType="1"/>
          </p:cNvSpPr>
          <p:nvPr/>
        </p:nvSpPr>
        <p:spPr bwMode="auto">
          <a:xfrm>
            <a:off x="6553200" y="6454775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666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69934" cy="6858000"/>
          </a:xfrm>
          <a:prstGeom prst="rect">
            <a:avLst/>
          </a:prstGeom>
        </p:spPr>
      </p:pic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381000" y="228600"/>
            <a:ext cx="1765300" cy="4000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FR" sz="2500" b="1">
                <a:solidFill>
                  <a:srgbClr val="000000"/>
                </a:solidFill>
                <a:latin typeface="Times" charset="0"/>
              </a:rPr>
              <a:t>  Prece</a:t>
            </a:r>
            <a:r>
              <a:rPr lang="en-US" sz="2500" b="1">
                <a:solidFill>
                  <a:srgbClr val="000000"/>
                </a:solidFill>
                <a:latin typeface="Times" charset="0"/>
              </a:rPr>
              <a:t>ssion  </a:t>
            </a:r>
            <a:endParaRPr lang="fr-FR" sz="1000" baseline="30000"/>
          </a:p>
        </p:txBody>
      </p:sp>
    </p:spTree>
    <p:extLst>
      <p:ext uri="{BB962C8B-B14F-4D97-AF65-F5344CB8AC3E}">
        <p14:creationId xmlns:p14="http://schemas.microsoft.com/office/powerpoint/2010/main" val="4256333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657600" y="457200"/>
            <a:ext cx="167798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5800">
                <a:solidFill>
                  <a:srgbClr val="000000"/>
                </a:solidFill>
                <a:latin typeface="Times" charset="0"/>
              </a:rPr>
              <a:t>GRIP</a:t>
            </a:r>
            <a:endParaRPr lang="fr-FR">
              <a:latin typeface="Times" charset="0"/>
            </a:endParaRPr>
          </a:p>
        </p:txBody>
      </p: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1011238" y="1981200"/>
            <a:ext cx="7194550" cy="3776663"/>
            <a:chOff x="637" y="1248"/>
            <a:chExt cx="4532" cy="2379"/>
          </a:xfrm>
        </p:grpSpPr>
        <p:grpSp>
          <p:nvGrpSpPr>
            <p:cNvPr id="61445" name="Group 5"/>
            <p:cNvGrpSpPr>
              <a:grpSpLocks/>
            </p:cNvGrpSpPr>
            <p:nvPr/>
          </p:nvGrpSpPr>
          <p:grpSpPr bwMode="auto">
            <a:xfrm>
              <a:off x="969" y="1520"/>
              <a:ext cx="27" cy="1785"/>
              <a:chOff x="969" y="1520"/>
              <a:chExt cx="27" cy="1785"/>
            </a:xfrm>
          </p:grpSpPr>
          <p:sp>
            <p:nvSpPr>
              <p:cNvPr id="61446" name="Line 6"/>
              <p:cNvSpPr>
                <a:spLocks noChangeShapeType="1"/>
              </p:cNvSpPr>
              <p:nvPr/>
            </p:nvSpPr>
            <p:spPr bwMode="auto">
              <a:xfrm>
                <a:off x="995" y="1520"/>
                <a:ext cx="1" cy="1784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47" name="Line 7"/>
              <p:cNvSpPr>
                <a:spLocks noChangeShapeType="1"/>
              </p:cNvSpPr>
              <p:nvPr/>
            </p:nvSpPr>
            <p:spPr bwMode="auto">
              <a:xfrm>
                <a:off x="969" y="3304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48" name="Line 8"/>
              <p:cNvSpPr>
                <a:spLocks noChangeShapeType="1"/>
              </p:cNvSpPr>
              <p:nvPr/>
            </p:nvSpPr>
            <p:spPr bwMode="auto">
              <a:xfrm>
                <a:off x="969" y="3125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49" name="Line 9"/>
              <p:cNvSpPr>
                <a:spLocks noChangeShapeType="1"/>
              </p:cNvSpPr>
              <p:nvPr/>
            </p:nvSpPr>
            <p:spPr bwMode="auto">
              <a:xfrm>
                <a:off x="969" y="2946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>
                <a:off x="969" y="2767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1" name="Line 11"/>
              <p:cNvSpPr>
                <a:spLocks noChangeShapeType="1"/>
              </p:cNvSpPr>
              <p:nvPr/>
            </p:nvSpPr>
            <p:spPr bwMode="auto">
              <a:xfrm>
                <a:off x="969" y="2588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2" name="Line 12"/>
              <p:cNvSpPr>
                <a:spLocks noChangeShapeType="1"/>
              </p:cNvSpPr>
              <p:nvPr/>
            </p:nvSpPr>
            <p:spPr bwMode="auto">
              <a:xfrm>
                <a:off x="969" y="2415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3" name="Line 13"/>
              <p:cNvSpPr>
                <a:spLocks noChangeShapeType="1"/>
              </p:cNvSpPr>
              <p:nvPr/>
            </p:nvSpPr>
            <p:spPr bwMode="auto">
              <a:xfrm>
                <a:off x="969" y="2236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4" name="Line 14"/>
              <p:cNvSpPr>
                <a:spLocks noChangeShapeType="1"/>
              </p:cNvSpPr>
              <p:nvPr/>
            </p:nvSpPr>
            <p:spPr bwMode="auto">
              <a:xfrm>
                <a:off x="969" y="2057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5" name="Line 15"/>
              <p:cNvSpPr>
                <a:spLocks noChangeShapeType="1"/>
              </p:cNvSpPr>
              <p:nvPr/>
            </p:nvSpPr>
            <p:spPr bwMode="auto">
              <a:xfrm>
                <a:off x="969" y="1878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6" name="Line 16"/>
              <p:cNvSpPr>
                <a:spLocks noChangeShapeType="1"/>
              </p:cNvSpPr>
              <p:nvPr/>
            </p:nvSpPr>
            <p:spPr bwMode="auto">
              <a:xfrm>
                <a:off x="969" y="1699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457" name="Line 17"/>
              <p:cNvSpPr>
                <a:spLocks noChangeShapeType="1"/>
              </p:cNvSpPr>
              <p:nvPr/>
            </p:nvSpPr>
            <p:spPr bwMode="auto">
              <a:xfrm>
                <a:off x="969" y="1520"/>
                <a:ext cx="26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1458" name="Freeform 18"/>
            <p:cNvSpPr>
              <a:spLocks/>
            </p:cNvSpPr>
            <p:nvPr/>
          </p:nvSpPr>
          <p:spPr bwMode="auto">
            <a:xfrm>
              <a:off x="995" y="1590"/>
              <a:ext cx="3774" cy="1567"/>
            </a:xfrm>
            <a:custGeom>
              <a:avLst/>
              <a:gdLst>
                <a:gd name="T0" fmla="*/ 58 w 3774"/>
                <a:gd name="T1" fmla="*/ 89 h 1567"/>
                <a:gd name="T2" fmla="*/ 115 w 3774"/>
                <a:gd name="T3" fmla="*/ 0 h 1567"/>
                <a:gd name="T4" fmla="*/ 173 w 3774"/>
                <a:gd name="T5" fmla="*/ 57 h 1567"/>
                <a:gd name="T6" fmla="*/ 230 w 3774"/>
                <a:gd name="T7" fmla="*/ 96 h 1567"/>
                <a:gd name="T8" fmla="*/ 301 w 3774"/>
                <a:gd name="T9" fmla="*/ 77 h 1567"/>
                <a:gd name="T10" fmla="*/ 358 w 3774"/>
                <a:gd name="T11" fmla="*/ 256 h 1567"/>
                <a:gd name="T12" fmla="*/ 416 w 3774"/>
                <a:gd name="T13" fmla="*/ 1094 h 1567"/>
                <a:gd name="T14" fmla="*/ 473 w 3774"/>
                <a:gd name="T15" fmla="*/ 799 h 1567"/>
                <a:gd name="T16" fmla="*/ 531 w 3774"/>
                <a:gd name="T17" fmla="*/ 1170 h 1567"/>
                <a:gd name="T18" fmla="*/ 588 w 3774"/>
                <a:gd name="T19" fmla="*/ 768 h 1567"/>
                <a:gd name="T20" fmla="*/ 646 w 3774"/>
                <a:gd name="T21" fmla="*/ 947 h 1567"/>
                <a:gd name="T22" fmla="*/ 704 w 3774"/>
                <a:gd name="T23" fmla="*/ 1298 h 1567"/>
                <a:gd name="T24" fmla="*/ 768 w 3774"/>
                <a:gd name="T25" fmla="*/ 1503 h 1567"/>
                <a:gd name="T26" fmla="*/ 825 w 3774"/>
                <a:gd name="T27" fmla="*/ 1196 h 1567"/>
                <a:gd name="T28" fmla="*/ 883 w 3774"/>
                <a:gd name="T29" fmla="*/ 1183 h 1567"/>
                <a:gd name="T30" fmla="*/ 940 w 3774"/>
                <a:gd name="T31" fmla="*/ 1420 h 1567"/>
                <a:gd name="T32" fmla="*/ 998 w 3774"/>
                <a:gd name="T33" fmla="*/ 1458 h 1567"/>
                <a:gd name="T34" fmla="*/ 1055 w 3774"/>
                <a:gd name="T35" fmla="*/ 1183 h 1567"/>
                <a:gd name="T36" fmla="*/ 1113 w 3774"/>
                <a:gd name="T37" fmla="*/ 710 h 1567"/>
                <a:gd name="T38" fmla="*/ 1171 w 3774"/>
                <a:gd name="T39" fmla="*/ 979 h 1567"/>
                <a:gd name="T40" fmla="*/ 1235 w 3774"/>
                <a:gd name="T41" fmla="*/ 1170 h 1567"/>
                <a:gd name="T42" fmla="*/ 1292 w 3774"/>
                <a:gd name="T43" fmla="*/ 1202 h 1567"/>
                <a:gd name="T44" fmla="*/ 1350 w 3774"/>
                <a:gd name="T45" fmla="*/ 1382 h 1567"/>
                <a:gd name="T46" fmla="*/ 1414 w 3774"/>
                <a:gd name="T47" fmla="*/ 1362 h 1567"/>
                <a:gd name="T48" fmla="*/ 1471 w 3774"/>
                <a:gd name="T49" fmla="*/ 755 h 1567"/>
                <a:gd name="T50" fmla="*/ 1535 w 3774"/>
                <a:gd name="T51" fmla="*/ 1183 h 1567"/>
                <a:gd name="T52" fmla="*/ 1593 w 3774"/>
                <a:gd name="T53" fmla="*/ 729 h 1567"/>
                <a:gd name="T54" fmla="*/ 1650 w 3774"/>
                <a:gd name="T55" fmla="*/ 876 h 1567"/>
                <a:gd name="T56" fmla="*/ 1708 w 3774"/>
                <a:gd name="T57" fmla="*/ 652 h 1567"/>
                <a:gd name="T58" fmla="*/ 1765 w 3774"/>
                <a:gd name="T59" fmla="*/ 550 h 1567"/>
                <a:gd name="T60" fmla="*/ 1823 w 3774"/>
                <a:gd name="T61" fmla="*/ 659 h 1567"/>
                <a:gd name="T62" fmla="*/ 1887 w 3774"/>
                <a:gd name="T63" fmla="*/ 716 h 1567"/>
                <a:gd name="T64" fmla="*/ 1951 w 3774"/>
                <a:gd name="T65" fmla="*/ 512 h 1567"/>
                <a:gd name="T66" fmla="*/ 2009 w 3774"/>
                <a:gd name="T67" fmla="*/ 940 h 1567"/>
                <a:gd name="T68" fmla="*/ 2073 w 3774"/>
                <a:gd name="T69" fmla="*/ 1254 h 1567"/>
                <a:gd name="T70" fmla="*/ 2130 w 3774"/>
                <a:gd name="T71" fmla="*/ 1343 h 1567"/>
                <a:gd name="T72" fmla="*/ 2188 w 3774"/>
                <a:gd name="T73" fmla="*/ 1254 h 1567"/>
                <a:gd name="T74" fmla="*/ 2252 w 3774"/>
                <a:gd name="T75" fmla="*/ 1324 h 1567"/>
                <a:gd name="T76" fmla="*/ 2309 w 3774"/>
                <a:gd name="T77" fmla="*/ 1375 h 1567"/>
                <a:gd name="T78" fmla="*/ 2367 w 3774"/>
                <a:gd name="T79" fmla="*/ 531 h 1567"/>
                <a:gd name="T80" fmla="*/ 2424 w 3774"/>
                <a:gd name="T81" fmla="*/ 1497 h 1567"/>
                <a:gd name="T82" fmla="*/ 2488 w 3774"/>
                <a:gd name="T83" fmla="*/ 684 h 1567"/>
                <a:gd name="T84" fmla="*/ 2552 w 3774"/>
                <a:gd name="T85" fmla="*/ 1292 h 1567"/>
                <a:gd name="T86" fmla="*/ 2610 w 3774"/>
                <a:gd name="T87" fmla="*/ 947 h 1567"/>
                <a:gd name="T88" fmla="*/ 2667 w 3774"/>
                <a:gd name="T89" fmla="*/ 729 h 1567"/>
                <a:gd name="T90" fmla="*/ 2731 w 3774"/>
                <a:gd name="T91" fmla="*/ 480 h 1567"/>
                <a:gd name="T92" fmla="*/ 2795 w 3774"/>
                <a:gd name="T93" fmla="*/ 499 h 1567"/>
                <a:gd name="T94" fmla="*/ 2853 w 3774"/>
                <a:gd name="T95" fmla="*/ 697 h 1567"/>
                <a:gd name="T96" fmla="*/ 2917 w 3774"/>
                <a:gd name="T97" fmla="*/ 985 h 1567"/>
                <a:gd name="T98" fmla="*/ 2981 w 3774"/>
                <a:gd name="T99" fmla="*/ 691 h 1567"/>
                <a:gd name="T100" fmla="*/ 3038 w 3774"/>
                <a:gd name="T101" fmla="*/ 704 h 1567"/>
                <a:gd name="T102" fmla="*/ 3096 w 3774"/>
                <a:gd name="T103" fmla="*/ 998 h 1567"/>
                <a:gd name="T104" fmla="*/ 3154 w 3774"/>
                <a:gd name="T105" fmla="*/ 908 h 1567"/>
                <a:gd name="T106" fmla="*/ 3218 w 3774"/>
                <a:gd name="T107" fmla="*/ 857 h 1567"/>
                <a:gd name="T108" fmla="*/ 3282 w 3774"/>
                <a:gd name="T109" fmla="*/ 799 h 1567"/>
                <a:gd name="T110" fmla="*/ 3339 w 3774"/>
                <a:gd name="T111" fmla="*/ 710 h 1567"/>
                <a:gd name="T112" fmla="*/ 3403 w 3774"/>
                <a:gd name="T113" fmla="*/ 614 h 1567"/>
                <a:gd name="T114" fmla="*/ 3461 w 3774"/>
                <a:gd name="T115" fmla="*/ 448 h 1567"/>
                <a:gd name="T116" fmla="*/ 3518 w 3774"/>
                <a:gd name="T117" fmla="*/ 307 h 1567"/>
                <a:gd name="T118" fmla="*/ 3576 w 3774"/>
                <a:gd name="T119" fmla="*/ 729 h 1567"/>
                <a:gd name="T120" fmla="*/ 3640 w 3774"/>
                <a:gd name="T121" fmla="*/ 428 h 1567"/>
                <a:gd name="T122" fmla="*/ 3697 w 3774"/>
                <a:gd name="T123" fmla="*/ 601 h 1567"/>
                <a:gd name="T124" fmla="*/ 3755 w 3774"/>
                <a:gd name="T125" fmla="*/ 74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74" h="1567">
                  <a:moveTo>
                    <a:pt x="0" y="121"/>
                  </a:moveTo>
                  <a:lnTo>
                    <a:pt x="6" y="134"/>
                  </a:lnTo>
                  <a:lnTo>
                    <a:pt x="6" y="121"/>
                  </a:lnTo>
                  <a:lnTo>
                    <a:pt x="13" y="160"/>
                  </a:lnTo>
                  <a:lnTo>
                    <a:pt x="13" y="96"/>
                  </a:lnTo>
                  <a:lnTo>
                    <a:pt x="19" y="128"/>
                  </a:lnTo>
                  <a:lnTo>
                    <a:pt x="19" y="185"/>
                  </a:lnTo>
                  <a:lnTo>
                    <a:pt x="26" y="115"/>
                  </a:lnTo>
                  <a:lnTo>
                    <a:pt x="26" y="179"/>
                  </a:lnTo>
                  <a:lnTo>
                    <a:pt x="32" y="134"/>
                  </a:lnTo>
                  <a:lnTo>
                    <a:pt x="32" y="89"/>
                  </a:lnTo>
                  <a:lnTo>
                    <a:pt x="38" y="134"/>
                  </a:lnTo>
                  <a:lnTo>
                    <a:pt x="38" y="57"/>
                  </a:lnTo>
                  <a:lnTo>
                    <a:pt x="45" y="121"/>
                  </a:lnTo>
                  <a:lnTo>
                    <a:pt x="51" y="134"/>
                  </a:lnTo>
                  <a:lnTo>
                    <a:pt x="51" y="141"/>
                  </a:lnTo>
                  <a:lnTo>
                    <a:pt x="58" y="89"/>
                  </a:lnTo>
                  <a:lnTo>
                    <a:pt x="58" y="128"/>
                  </a:lnTo>
                  <a:lnTo>
                    <a:pt x="64" y="121"/>
                  </a:lnTo>
                  <a:lnTo>
                    <a:pt x="64" y="51"/>
                  </a:lnTo>
                  <a:lnTo>
                    <a:pt x="70" y="121"/>
                  </a:lnTo>
                  <a:lnTo>
                    <a:pt x="70" y="89"/>
                  </a:lnTo>
                  <a:lnTo>
                    <a:pt x="77" y="83"/>
                  </a:lnTo>
                  <a:lnTo>
                    <a:pt x="77" y="102"/>
                  </a:lnTo>
                  <a:lnTo>
                    <a:pt x="83" y="64"/>
                  </a:lnTo>
                  <a:lnTo>
                    <a:pt x="83" y="32"/>
                  </a:lnTo>
                  <a:lnTo>
                    <a:pt x="90" y="70"/>
                  </a:lnTo>
                  <a:lnTo>
                    <a:pt x="90" y="83"/>
                  </a:lnTo>
                  <a:lnTo>
                    <a:pt x="96" y="70"/>
                  </a:lnTo>
                  <a:lnTo>
                    <a:pt x="102" y="70"/>
                  </a:lnTo>
                  <a:lnTo>
                    <a:pt x="102" y="83"/>
                  </a:lnTo>
                  <a:lnTo>
                    <a:pt x="109" y="109"/>
                  </a:lnTo>
                  <a:lnTo>
                    <a:pt x="109" y="51"/>
                  </a:lnTo>
                  <a:lnTo>
                    <a:pt x="115" y="0"/>
                  </a:lnTo>
                  <a:lnTo>
                    <a:pt x="115" y="77"/>
                  </a:lnTo>
                  <a:lnTo>
                    <a:pt x="122" y="51"/>
                  </a:lnTo>
                  <a:lnTo>
                    <a:pt x="122" y="109"/>
                  </a:lnTo>
                  <a:lnTo>
                    <a:pt x="128" y="38"/>
                  </a:lnTo>
                  <a:lnTo>
                    <a:pt x="128" y="77"/>
                  </a:lnTo>
                  <a:lnTo>
                    <a:pt x="134" y="77"/>
                  </a:lnTo>
                  <a:lnTo>
                    <a:pt x="134" y="57"/>
                  </a:lnTo>
                  <a:lnTo>
                    <a:pt x="141" y="70"/>
                  </a:lnTo>
                  <a:lnTo>
                    <a:pt x="147" y="89"/>
                  </a:lnTo>
                  <a:lnTo>
                    <a:pt x="147" y="96"/>
                  </a:lnTo>
                  <a:lnTo>
                    <a:pt x="153" y="57"/>
                  </a:lnTo>
                  <a:lnTo>
                    <a:pt x="153" y="89"/>
                  </a:lnTo>
                  <a:lnTo>
                    <a:pt x="160" y="102"/>
                  </a:lnTo>
                  <a:lnTo>
                    <a:pt x="160" y="128"/>
                  </a:lnTo>
                  <a:lnTo>
                    <a:pt x="166" y="89"/>
                  </a:lnTo>
                  <a:lnTo>
                    <a:pt x="166" y="70"/>
                  </a:lnTo>
                  <a:lnTo>
                    <a:pt x="173" y="57"/>
                  </a:lnTo>
                  <a:lnTo>
                    <a:pt x="173" y="77"/>
                  </a:lnTo>
                  <a:lnTo>
                    <a:pt x="179" y="115"/>
                  </a:lnTo>
                  <a:lnTo>
                    <a:pt x="185" y="77"/>
                  </a:lnTo>
                  <a:lnTo>
                    <a:pt x="192" y="70"/>
                  </a:lnTo>
                  <a:lnTo>
                    <a:pt x="192" y="64"/>
                  </a:lnTo>
                  <a:lnTo>
                    <a:pt x="198" y="64"/>
                  </a:lnTo>
                  <a:lnTo>
                    <a:pt x="198" y="77"/>
                  </a:lnTo>
                  <a:lnTo>
                    <a:pt x="205" y="83"/>
                  </a:lnTo>
                  <a:lnTo>
                    <a:pt x="205" y="115"/>
                  </a:lnTo>
                  <a:lnTo>
                    <a:pt x="211" y="83"/>
                  </a:lnTo>
                  <a:lnTo>
                    <a:pt x="211" y="89"/>
                  </a:lnTo>
                  <a:lnTo>
                    <a:pt x="217" y="89"/>
                  </a:lnTo>
                  <a:lnTo>
                    <a:pt x="217" y="83"/>
                  </a:lnTo>
                  <a:lnTo>
                    <a:pt x="224" y="89"/>
                  </a:lnTo>
                  <a:lnTo>
                    <a:pt x="224" y="83"/>
                  </a:lnTo>
                  <a:lnTo>
                    <a:pt x="230" y="38"/>
                  </a:lnTo>
                  <a:lnTo>
                    <a:pt x="230" y="96"/>
                  </a:lnTo>
                  <a:lnTo>
                    <a:pt x="237" y="51"/>
                  </a:lnTo>
                  <a:lnTo>
                    <a:pt x="243" y="77"/>
                  </a:lnTo>
                  <a:lnTo>
                    <a:pt x="249" y="19"/>
                  </a:lnTo>
                  <a:lnTo>
                    <a:pt x="256" y="51"/>
                  </a:lnTo>
                  <a:lnTo>
                    <a:pt x="256" y="38"/>
                  </a:lnTo>
                  <a:lnTo>
                    <a:pt x="262" y="45"/>
                  </a:lnTo>
                  <a:lnTo>
                    <a:pt x="262" y="13"/>
                  </a:lnTo>
                  <a:lnTo>
                    <a:pt x="269" y="57"/>
                  </a:lnTo>
                  <a:lnTo>
                    <a:pt x="269" y="51"/>
                  </a:lnTo>
                  <a:lnTo>
                    <a:pt x="275" y="147"/>
                  </a:lnTo>
                  <a:lnTo>
                    <a:pt x="275" y="269"/>
                  </a:lnTo>
                  <a:lnTo>
                    <a:pt x="281" y="89"/>
                  </a:lnTo>
                  <a:lnTo>
                    <a:pt x="288" y="77"/>
                  </a:lnTo>
                  <a:lnTo>
                    <a:pt x="288" y="70"/>
                  </a:lnTo>
                  <a:lnTo>
                    <a:pt x="294" y="70"/>
                  </a:lnTo>
                  <a:lnTo>
                    <a:pt x="294" y="102"/>
                  </a:lnTo>
                  <a:lnTo>
                    <a:pt x="301" y="77"/>
                  </a:lnTo>
                  <a:lnTo>
                    <a:pt x="301" y="0"/>
                  </a:lnTo>
                  <a:lnTo>
                    <a:pt x="307" y="57"/>
                  </a:lnTo>
                  <a:lnTo>
                    <a:pt x="307" y="25"/>
                  </a:lnTo>
                  <a:lnTo>
                    <a:pt x="313" y="57"/>
                  </a:lnTo>
                  <a:lnTo>
                    <a:pt x="313" y="77"/>
                  </a:lnTo>
                  <a:lnTo>
                    <a:pt x="320" y="6"/>
                  </a:lnTo>
                  <a:lnTo>
                    <a:pt x="320" y="70"/>
                  </a:lnTo>
                  <a:lnTo>
                    <a:pt x="326" y="57"/>
                  </a:lnTo>
                  <a:lnTo>
                    <a:pt x="326" y="25"/>
                  </a:lnTo>
                  <a:lnTo>
                    <a:pt x="333" y="64"/>
                  </a:lnTo>
                  <a:lnTo>
                    <a:pt x="339" y="64"/>
                  </a:lnTo>
                  <a:lnTo>
                    <a:pt x="339" y="128"/>
                  </a:lnTo>
                  <a:lnTo>
                    <a:pt x="345" y="128"/>
                  </a:lnTo>
                  <a:lnTo>
                    <a:pt x="345" y="211"/>
                  </a:lnTo>
                  <a:lnTo>
                    <a:pt x="352" y="237"/>
                  </a:lnTo>
                  <a:lnTo>
                    <a:pt x="352" y="179"/>
                  </a:lnTo>
                  <a:lnTo>
                    <a:pt x="358" y="256"/>
                  </a:lnTo>
                  <a:lnTo>
                    <a:pt x="358" y="249"/>
                  </a:lnTo>
                  <a:lnTo>
                    <a:pt x="365" y="294"/>
                  </a:lnTo>
                  <a:lnTo>
                    <a:pt x="365" y="384"/>
                  </a:lnTo>
                  <a:lnTo>
                    <a:pt x="371" y="371"/>
                  </a:lnTo>
                  <a:lnTo>
                    <a:pt x="371" y="377"/>
                  </a:lnTo>
                  <a:lnTo>
                    <a:pt x="377" y="441"/>
                  </a:lnTo>
                  <a:lnTo>
                    <a:pt x="384" y="377"/>
                  </a:lnTo>
                  <a:lnTo>
                    <a:pt x="384" y="467"/>
                  </a:lnTo>
                  <a:lnTo>
                    <a:pt x="390" y="601"/>
                  </a:lnTo>
                  <a:lnTo>
                    <a:pt x="390" y="416"/>
                  </a:lnTo>
                  <a:lnTo>
                    <a:pt x="397" y="454"/>
                  </a:lnTo>
                  <a:lnTo>
                    <a:pt x="397" y="959"/>
                  </a:lnTo>
                  <a:lnTo>
                    <a:pt x="403" y="1107"/>
                  </a:lnTo>
                  <a:lnTo>
                    <a:pt x="403" y="1081"/>
                  </a:lnTo>
                  <a:lnTo>
                    <a:pt x="409" y="1036"/>
                  </a:lnTo>
                  <a:lnTo>
                    <a:pt x="409" y="1113"/>
                  </a:lnTo>
                  <a:lnTo>
                    <a:pt x="416" y="1094"/>
                  </a:lnTo>
                  <a:lnTo>
                    <a:pt x="416" y="1107"/>
                  </a:lnTo>
                  <a:lnTo>
                    <a:pt x="422" y="1119"/>
                  </a:lnTo>
                  <a:lnTo>
                    <a:pt x="429" y="1234"/>
                  </a:lnTo>
                  <a:lnTo>
                    <a:pt x="429" y="1305"/>
                  </a:lnTo>
                  <a:lnTo>
                    <a:pt x="435" y="1132"/>
                  </a:lnTo>
                  <a:lnTo>
                    <a:pt x="435" y="761"/>
                  </a:lnTo>
                  <a:lnTo>
                    <a:pt x="441" y="716"/>
                  </a:lnTo>
                  <a:lnTo>
                    <a:pt x="441" y="940"/>
                  </a:lnTo>
                  <a:lnTo>
                    <a:pt x="448" y="953"/>
                  </a:lnTo>
                  <a:lnTo>
                    <a:pt x="448" y="806"/>
                  </a:lnTo>
                  <a:lnTo>
                    <a:pt x="454" y="608"/>
                  </a:lnTo>
                  <a:lnTo>
                    <a:pt x="454" y="544"/>
                  </a:lnTo>
                  <a:lnTo>
                    <a:pt x="461" y="652"/>
                  </a:lnTo>
                  <a:lnTo>
                    <a:pt x="461" y="537"/>
                  </a:lnTo>
                  <a:lnTo>
                    <a:pt x="467" y="588"/>
                  </a:lnTo>
                  <a:lnTo>
                    <a:pt x="467" y="518"/>
                  </a:lnTo>
                  <a:lnTo>
                    <a:pt x="473" y="799"/>
                  </a:lnTo>
                  <a:lnTo>
                    <a:pt x="480" y="601"/>
                  </a:lnTo>
                  <a:lnTo>
                    <a:pt x="480" y="492"/>
                  </a:lnTo>
                  <a:lnTo>
                    <a:pt x="486" y="269"/>
                  </a:lnTo>
                  <a:lnTo>
                    <a:pt x="486" y="301"/>
                  </a:lnTo>
                  <a:lnTo>
                    <a:pt x="493" y="185"/>
                  </a:lnTo>
                  <a:lnTo>
                    <a:pt x="493" y="262"/>
                  </a:lnTo>
                  <a:lnTo>
                    <a:pt x="499" y="799"/>
                  </a:lnTo>
                  <a:lnTo>
                    <a:pt x="499" y="883"/>
                  </a:lnTo>
                  <a:lnTo>
                    <a:pt x="505" y="940"/>
                  </a:lnTo>
                  <a:lnTo>
                    <a:pt x="505" y="966"/>
                  </a:lnTo>
                  <a:lnTo>
                    <a:pt x="512" y="870"/>
                  </a:lnTo>
                  <a:lnTo>
                    <a:pt x="512" y="921"/>
                  </a:lnTo>
                  <a:lnTo>
                    <a:pt x="518" y="1049"/>
                  </a:lnTo>
                  <a:lnTo>
                    <a:pt x="525" y="921"/>
                  </a:lnTo>
                  <a:lnTo>
                    <a:pt x="525" y="1036"/>
                  </a:lnTo>
                  <a:lnTo>
                    <a:pt x="531" y="1011"/>
                  </a:lnTo>
                  <a:lnTo>
                    <a:pt x="531" y="1170"/>
                  </a:lnTo>
                  <a:lnTo>
                    <a:pt x="537" y="1017"/>
                  </a:lnTo>
                  <a:lnTo>
                    <a:pt x="537" y="883"/>
                  </a:lnTo>
                  <a:lnTo>
                    <a:pt x="544" y="979"/>
                  </a:lnTo>
                  <a:lnTo>
                    <a:pt x="544" y="876"/>
                  </a:lnTo>
                  <a:lnTo>
                    <a:pt x="550" y="991"/>
                  </a:lnTo>
                  <a:lnTo>
                    <a:pt x="550" y="998"/>
                  </a:lnTo>
                  <a:lnTo>
                    <a:pt x="556" y="1043"/>
                  </a:lnTo>
                  <a:lnTo>
                    <a:pt x="556" y="985"/>
                  </a:lnTo>
                  <a:lnTo>
                    <a:pt x="563" y="1023"/>
                  </a:lnTo>
                  <a:lnTo>
                    <a:pt x="569" y="1049"/>
                  </a:lnTo>
                  <a:lnTo>
                    <a:pt x="569" y="940"/>
                  </a:lnTo>
                  <a:lnTo>
                    <a:pt x="576" y="819"/>
                  </a:lnTo>
                  <a:lnTo>
                    <a:pt x="576" y="799"/>
                  </a:lnTo>
                  <a:lnTo>
                    <a:pt x="582" y="761"/>
                  </a:lnTo>
                  <a:lnTo>
                    <a:pt x="582" y="940"/>
                  </a:lnTo>
                  <a:lnTo>
                    <a:pt x="588" y="831"/>
                  </a:lnTo>
                  <a:lnTo>
                    <a:pt x="588" y="768"/>
                  </a:lnTo>
                  <a:lnTo>
                    <a:pt x="595" y="851"/>
                  </a:lnTo>
                  <a:lnTo>
                    <a:pt x="595" y="799"/>
                  </a:lnTo>
                  <a:lnTo>
                    <a:pt x="601" y="1017"/>
                  </a:lnTo>
                  <a:lnTo>
                    <a:pt x="601" y="787"/>
                  </a:lnTo>
                  <a:lnTo>
                    <a:pt x="608" y="831"/>
                  </a:lnTo>
                  <a:lnTo>
                    <a:pt x="608" y="863"/>
                  </a:lnTo>
                  <a:lnTo>
                    <a:pt x="614" y="844"/>
                  </a:lnTo>
                  <a:lnTo>
                    <a:pt x="620" y="895"/>
                  </a:lnTo>
                  <a:lnTo>
                    <a:pt x="620" y="966"/>
                  </a:lnTo>
                  <a:lnTo>
                    <a:pt x="627" y="1036"/>
                  </a:lnTo>
                  <a:lnTo>
                    <a:pt x="627" y="1023"/>
                  </a:lnTo>
                  <a:lnTo>
                    <a:pt x="633" y="1081"/>
                  </a:lnTo>
                  <a:lnTo>
                    <a:pt x="633" y="947"/>
                  </a:lnTo>
                  <a:lnTo>
                    <a:pt x="640" y="1100"/>
                  </a:lnTo>
                  <a:lnTo>
                    <a:pt x="640" y="1139"/>
                  </a:lnTo>
                  <a:lnTo>
                    <a:pt x="646" y="1119"/>
                  </a:lnTo>
                  <a:lnTo>
                    <a:pt x="646" y="947"/>
                  </a:lnTo>
                  <a:lnTo>
                    <a:pt x="652" y="1043"/>
                  </a:lnTo>
                  <a:lnTo>
                    <a:pt x="652" y="1081"/>
                  </a:lnTo>
                  <a:lnTo>
                    <a:pt x="659" y="1158"/>
                  </a:lnTo>
                  <a:lnTo>
                    <a:pt x="665" y="1177"/>
                  </a:lnTo>
                  <a:lnTo>
                    <a:pt x="665" y="1164"/>
                  </a:lnTo>
                  <a:lnTo>
                    <a:pt x="672" y="1215"/>
                  </a:lnTo>
                  <a:lnTo>
                    <a:pt x="672" y="1209"/>
                  </a:lnTo>
                  <a:lnTo>
                    <a:pt x="678" y="1350"/>
                  </a:lnTo>
                  <a:lnTo>
                    <a:pt x="678" y="1145"/>
                  </a:lnTo>
                  <a:lnTo>
                    <a:pt x="684" y="1286"/>
                  </a:lnTo>
                  <a:lnTo>
                    <a:pt x="684" y="1222"/>
                  </a:lnTo>
                  <a:lnTo>
                    <a:pt x="691" y="1113"/>
                  </a:lnTo>
                  <a:lnTo>
                    <a:pt x="691" y="1234"/>
                  </a:lnTo>
                  <a:lnTo>
                    <a:pt x="697" y="1177"/>
                  </a:lnTo>
                  <a:lnTo>
                    <a:pt x="697" y="1087"/>
                  </a:lnTo>
                  <a:lnTo>
                    <a:pt x="704" y="1215"/>
                  </a:lnTo>
                  <a:lnTo>
                    <a:pt x="704" y="1298"/>
                  </a:lnTo>
                  <a:lnTo>
                    <a:pt x="710" y="1158"/>
                  </a:lnTo>
                  <a:lnTo>
                    <a:pt x="716" y="1190"/>
                  </a:lnTo>
                  <a:lnTo>
                    <a:pt x="716" y="1170"/>
                  </a:lnTo>
                  <a:lnTo>
                    <a:pt x="723" y="1158"/>
                  </a:lnTo>
                  <a:lnTo>
                    <a:pt x="723" y="889"/>
                  </a:lnTo>
                  <a:lnTo>
                    <a:pt x="729" y="1164"/>
                  </a:lnTo>
                  <a:lnTo>
                    <a:pt x="729" y="1279"/>
                  </a:lnTo>
                  <a:lnTo>
                    <a:pt x="736" y="1043"/>
                  </a:lnTo>
                  <a:lnTo>
                    <a:pt x="736" y="787"/>
                  </a:lnTo>
                  <a:lnTo>
                    <a:pt x="742" y="1228"/>
                  </a:lnTo>
                  <a:lnTo>
                    <a:pt x="742" y="1311"/>
                  </a:lnTo>
                  <a:lnTo>
                    <a:pt x="748" y="1426"/>
                  </a:lnTo>
                  <a:lnTo>
                    <a:pt x="748" y="1394"/>
                  </a:lnTo>
                  <a:lnTo>
                    <a:pt x="755" y="1542"/>
                  </a:lnTo>
                  <a:lnTo>
                    <a:pt x="761" y="1439"/>
                  </a:lnTo>
                  <a:lnTo>
                    <a:pt x="761" y="1426"/>
                  </a:lnTo>
                  <a:lnTo>
                    <a:pt x="768" y="1503"/>
                  </a:lnTo>
                  <a:lnTo>
                    <a:pt x="768" y="1330"/>
                  </a:lnTo>
                  <a:lnTo>
                    <a:pt x="774" y="1196"/>
                  </a:lnTo>
                  <a:lnTo>
                    <a:pt x="774" y="1234"/>
                  </a:lnTo>
                  <a:lnTo>
                    <a:pt x="780" y="1126"/>
                  </a:lnTo>
                  <a:lnTo>
                    <a:pt x="780" y="1337"/>
                  </a:lnTo>
                  <a:lnTo>
                    <a:pt x="787" y="1190"/>
                  </a:lnTo>
                  <a:lnTo>
                    <a:pt x="787" y="1254"/>
                  </a:lnTo>
                  <a:lnTo>
                    <a:pt x="793" y="1043"/>
                  </a:lnTo>
                  <a:lnTo>
                    <a:pt x="793" y="1228"/>
                  </a:lnTo>
                  <a:lnTo>
                    <a:pt x="800" y="1254"/>
                  </a:lnTo>
                  <a:lnTo>
                    <a:pt x="806" y="1202"/>
                  </a:lnTo>
                  <a:lnTo>
                    <a:pt x="806" y="1292"/>
                  </a:lnTo>
                  <a:lnTo>
                    <a:pt x="812" y="1439"/>
                  </a:lnTo>
                  <a:lnTo>
                    <a:pt x="812" y="1465"/>
                  </a:lnTo>
                  <a:lnTo>
                    <a:pt x="819" y="1305"/>
                  </a:lnTo>
                  <a:lnTo>
                    <a:pt x="819" y="1254"/>
                  </a:lnTo>
                  <a:lnTo>
                    <a:pt x="825" y="1196"/>
                  </a:lnTo>
                  <a:lnTo>
                    <a:pt x="825" y="1164"/>
                  </a:lnTo>
                  <a:lnTo>
                    <a:pt x="832" y="1170"/>
                  </a:lnTo>
                  <a:lnTo>
                    <a:pt x="832" y="1260"/>
                  </a:lnTo>
                  <a:lnTo>
                    <a:pt x="838" y="1241"/>
                  </a:lnTo>
                  <a:lnTo>
                    <a:pt x="838" y="1202"/>
                  </a:lnTo>
                  <a:lnTo>
                    <a:pt x="844" y="1273"/>
                  </a:lnTo>
                  <a:lnTo>
                    <a:pt x="844" y="1228"/>
                  </a:lnTo>
                  <a:lnTo>
                    <a:pt x="851" y="1228"/>
                  </a:lnTo>
                  <a:lnTo>
                    <a:pt x="857" y="1234"/>
                  </a:lnTo>
                  <a:lnTo>
                    <a:pt x="857" y="1068"/>
                  </a:lnTo>
                  <a:lnTo>
                    <a:pt x="864" y="1273"/>
                  </a:lnTo>
                  <a:lnTo>
                    <a:pt x="864" y="1292"/>
                  </a:lnTo>
                  <a:lnTo>
                    <a:pt x="870" y="1030"/>
                  </a:lnTo>
                  <a:lnTo>
                    <a:pt x="870" y="678"/>
                  </a:lnTo>
                  <a:lnTo>
                    <a:pt x="876" y="595"/>
                  </a:lnTo>
                  <a:lnTo>
                    <a:pt x="876" y="1049"/>
                  </a:lnTo>
                  <a:lnTo>
                    <a:pt x="883" y="1183"/>
                  </a:lnTo>
                  <a:lnTo>
                    <a:pt x="883" y="1362"/>
                  </a:lnTo>
                  <a:lnTo>
                    <a:pt x="889" y="1292"/>
                  </a:lnTo>
                  <a:lnTo>
                    <a:pt x="889" y="1228"/>
                  </a:lnTo>
                  <a:lnTo>
                    <a:pt x="896" y="1286"/>
                  </a:lnTo>
                  <a:lnTo>
                    <a:pt x="902" y="1311"/>
                  </a:lnTo>
                  <a:lnTo>
                    <a:pt x="902" y="1113"/>
                  </a:lnTo>
                  <a:lnTo>
                    <a:pt x="908" y="723"/>
                  </a:lnTo>
                  <a:lnTo>
                    <a:pt x="908" y="646"/>
                  </a:lnTo>
                  <a:lnTo>
                    <a:pt x="915" y="825"/>
                  </a:lnTo>
                  <a:lnTo>
                    <a:pt x="915" y="1305"/>
                  </a:lnTo>
                  <a:lnTo>
                    <a:pt x="921" y="1215"/>
                  </a:lnTo>
                  <a:lnTo>
                    <a:pt x="921" y="1158"/>
                  </a:lnTo>
                  <a:lnTo>
                    <a:pt x="928" y="1318"/>
                  </a:lnTo>
                  <a:lnTo>
                    <a:pt x="928" y="1362"/>
                  </a:lnTo>
                  <a:lnTo>
                    <a:pt x="934" y="1273"/>
                  </a:lnTo>
                  <a:lnTo>
                    <a:pt x="934" y="1439"/>
                  </a:lnTo>
                  <a:lnTo>
                    <a:pt x="940" y="1420"/>
                  </a:lnTo>
                  <a:lnTo>
                    <a:pt x="947" y="1490"/>
                  </a:lnTo>
                  <a:lnTo>
                    <a:pt x="947" y="1330"/>
                  </a:lnTo>
                  <a:lnTo>
                    <a:pt x="953" y="1279"/>
                  </a:lnTo>
                  <a:lnTo>
                    <a:pt x="953" y="1484"/>
                  </a:lnTo>
                  <a:lnTo>
                    <a:pt x="959" y="1330"/>
                  </a:lnTo>
                  <a:lnTo>
                    <a:pt x="959" y="1337"/>
                  </a:lnTo>
                  <a:lnTo>
                    <a:pt x="966" y="1305"/>
                  </a:lnTo>
                  <a:lnTo>
                    <a:pt x="966" y="1049"/>
                  </a:lnTo>
                  <a:lnTo>
                    <a:pt x="972" y="1286"/>
                  </a:lnTo>
                  <a:lnTo>
                    <a:pt x="972" y="1324"/>
                  </a:lnTo>
                  <a:lnTo>
                    <a:pt x="979" y="1394"/>
                  </a:lnTo>
                  <a:lnTo>
                    <a:pt x="979" y="1286"/>
                  </a:lnTo>
                  <a:lnTo>
                    <a:pt x="985" y="1266"/>
                  </a:lnTo>
                  <a:lnTo>
                    <a:pt x="985" y="1350"/>
                  </a:lnTo>
                  <a:lnTo>
                    <a:pt x="991" y="1311"/>
                  </a:lnTo>
                  <a:lnTo>
                    <a:pt x="998" y="1382"/>
                  </a:lnTo>
                  <a:lnTo>
                    <a:pt x="998" y="1458"/>
                  </a:lnTo>
                  <a:lnTo>
                    <a:pt x="1004" y="1356"/>
                  </a:lnTo>
                  <a:lnTo>
                    <a:pt x="1004" y="1254"/>
                  </a:lnTo>
                  <a:lnTo>
                    <a:pt x="1011" y="1266"/>
                  </a:lnTo>
                  <a:lnTo>
                    <a:pt x="1011" y="1113"/>
                  </a:lnTo>
                  <a:lnTo>
                    <a:pt x="1017" y="1062"/>
                  </a:lnTo>
                  <a:lnTo>
                    <a:pt x="1017" y="812"/>
                  </a:lnTo>
                  <a:lnTo>
                    <a:pt x="1023" y="774"/>
                  </a:lnTo>
                  <a:lnTo>
                    <a:pt x="1023" y="748"/>
                  </a:lnTo>
                  <a:lnTo>
                    <a:pt x="1030" y="972"/>
                  </a:lnTo>
                  <a:lnTo>
                    <a:pt x="1030" y="1209"/>
                  </a:lnTo>
                  <a:lnTo>
                    <a:pt x="1036" y="1279"/>
                  </a:lnTo>
                  <a:lnTo>
                    <a:pt x="1043" y="1279"/>
                  </a:lnTo>
                  <a:lnTo>
                    <a:pt x="1043" y="1362"/>
                  </a:lnTo>
                  <a:lnTo>
                    <a:pt x="1049" y="1446"/>
                  </a:lnTo>
                  <a:lnTo>
                    <a:pt x="1049" y="1382"/>
                  </a:lnTo>
                  <a:lnTo>
                    <a:pt x="1055" y="1260"/>
                  </a:lnTo>
                  <a:lnTo>
                    <a:pt x="1055" y="1183"/>
                  </a:lnTo>
                  <a:lnTo>
                    <a:pt x="1062" y="934"/>
                  </a:lnTo>
                  <a:lnTo>
                    <a:pt x="1062" y="819"/>
                  </a:lnTo>
                  <a:lnTo>
                    <a:pt x="1068" y="787"/>
                  </a:lnTo>
                  <a:lnTo>
                    <a:pt x="1068" y="876"/>
                  </a:lnTo>
                  <a:lnTo>
                    <a:pt x="1075" y="1260"/>
                  </a:lnTo>
                  <a:lnTo>
                    <a:pt x="1075" y="1228"/>
                  </a:lnTo>
                  <a:lnTo>
                    <a:pt x="1081" y="1139"/>
                  </a:lnTo>
                  <a:lnTo>
                    <a:pt x="1081" y="1279"/>
                  </a:lnTo>
                  <a:lnTo>
                    <a:pt x="1087" y="1196"/>
                  </a:lnTo>
                  <a:lnTo>
                    <a:pt x="1094" y="1254"/>
                  </a:lnTo>
                  <a:lnTo>
                    <a:pt x="1094" y="1177"/>
                  </a:lnTo>
                  <a:lnTo>
                    <a:pt x="1100" y="1241"/>
                  </a:lnTo>
                  <a:lnTo>
                    <a:pt x="1100" y="1087"/>
                  </a:lnTo>
                  <a:lnTo>
                    <a:pt x="1107" y="876"/>
                  </a:lnTo>
                  <a:lnTo>
                    <a:pt x="1107" y="998"/>
                  </a:lnTo>
                  <a:lnTo>
                    <a:pt x="1113" y="870"/>
                  </a:lnTo>
                  <a:lnTo>
                    <a:pt x="1113" y="710"/>
                  </a:lnTo>
                  <a:lnTo>
                    <a:pt x="1119" y="652"/>
                  </a:lnTo>
                  <a:lnTo>
                    <a:pt x="1119" y="691"/>
                  </a:lnTo>
                  <a:lnTo>
                    <a:pt x="1126" y="633"/>
                  </a:lnTo>
                  <a:lnTo>
                    <a:pt x="1126" y="1023"/>
                  </a:lnTo>
                  <a:lnTo>
                    <a:pt x="1132" y="1234"/>
                  </a:lnTo>
                  <a:lnTo>
                    <a:pt x="1139" y="1202"/>
                  </a:lnTo>
                  <a:lnTo>
                    <a:pt x="1139" y="1247"/>
                  </a:lnTo>
                  <a:lnTo>
                    <a:pt x="1145" y="1452"/>
                  </a:lnTo>
                  <a:lnTo>
                    <a:pt x="1145" y="1362"/>
                  </a:lnTo>
                  <a:lnTo>
                    <a:pt x="1151" y="1183"/>
                  </a:lnTo>
                  <a:lnTo>
                    <a:pt x="1151" y="1273"/>
                  </a:lnTo>
                  <a:lnTo>
                    <a:pt x="1158" y="1324"/>
                  </a:lnTo>
                  <a:lnTo>
                    <a:pt x="1158" y="1222"/>
                  </a:lnTo>
                  <a:lnTo>
                    <a:pt x="1164" y="1177"/>
                  </a:lnTo>
                  <a:lnTo>
                    <a:pt x="1164" y="953"/>
                  </a:lnTo>
                  <a:lnTo>
                    <a:pt x="1171" y="806"/>
                  </a:lnTo>
                  <a:lnTo>
                    <a:pt x="1171" y="979"/>
                  </a:lnTo>
                  <a:lnTo>
                    <a:pt x="1177" y="947"/>
                  </a:lnTo>
                  <a:lnTo>
                    <a:pt x="1183" y="953"/>
                  </a:lnTo>
                  <a:lnTo>
                    <a:pt x="1183" y="812"/>
                  </a:lnTo>
                  <a:lnTo>
                    <a:pt x="1190" y="768"/>
                  </a:lnTo>
                  <a:lnTo>
                    <a:pt x="1190" y="729"/>
                  </a:lnTo>
                  <a:lnTo>
                    <a:pt x="1196" y="755"/>
                  </a:lnTo>
                  <a:lnTo>
                    <a:pt x="1196" y="659"/>
                  </a:lnTo>
                  <a:lnTo>
                    <a:pt x="1203" y="697"/>
                  </a:lnTo>
                  <a:lnTo>
                    <a:pt x="1203" y="729"/>
                  </a:lnTo>
                  <a:lnTo>
                    <a:pt x="1209" y="633"/>
                  </a:lnTo>
                  <a:lnTo>
                    <a:pt x="1209" y="601"/>
                  </a:lnTo>
                  <a:lnTo>
                    <a:pt x="1215" y="614"/>
                  </a:lnTo>
                  <a:lnTo>
                    <a:pt x="1215" y="569"/>
                  </a:lnTo>
                  <a:lnTo>
                    <a:pt x="1222" y="480"/>
                  </a:lnTo>
                  <a:lnTo>
                    <a:pt x="1222" y="774"/>
                  </a:lnTo>
                  <a:lnTo>
                    <a:pt x="1228" y="1068"/>
                  </a:lnTo>
                  <a:lnTo>
                    <a:pt x="1235" y="1170"/>
                  </a:lnTo>
                  <a:lnTo>
                    <a:pt x="1235" y="1209"/>
                  </a:lnTo>
                  <a:lnTo>
                    <a:pt x="1241" y="1273"/>
                  </a:lnTo>
                  <a:lnTo>
                    <a:pt x="1241" y="1414"/>
                  </a:lnTo>
                  <a:lnTo>
                    <a:pt x="1247" y="1330"/>
                  </a:lnTo>
                  <a:lnTo>
                    <a:pt x="1254" y="1234"/>
                  </a:lnTo>
                  <a:lnTo>
                    <a:pt x="1254" y="1318"/>
                  </a:lnTo>
                  <a:lnTo>
                    <a:pt x="1260" y="1337"/>
                  </a:lnTo>
                  <a:lnTo>
                    <a:pt x="1260" y="1273"/>
                  </a:lnTo>
                  <a:lnTo>
                    <a:pt x="1267" y="1452"/>
                  </a:lnTo>
                  <a:lnTo>
                    <a:pt x="1267" y="1401"/>
                  </a:lnTo>
                  <a:lnTo>
                    <a:pt x="1273" y="1247"/>
                  </a:lnTo>
                  <a:lnTo>
                    <a:pt x="1279" y="1228"/>
                  </a:lnTo>
                  <a:lnTo>
                    <a:pt x="1279" y="1273"/>
                  </a:lnTo>
                  <a:lnTo>
                    <a:pt x="1286" y="1202"/>
                  </a:lnTo>
                  <a:lnTo>
                    <a:pt x="1286" y="998"/>
                  </a:lnTo>
                  <a:lnTo>
                    <a:pt x="1292" y="876"/>
                  </a:lnTo>
                  <a:lnTo>
                    <a:pt x="1292" y="1202"/>
                  </a:lnTo>
                  <a:lnTo>
                    <a:pt x="1299" y="1100"/>
                  </a:lnTo>
                  <a:lnTo>
                    <a:pt x="1299" y="1139"/>
                  </a:lnTo>
                  <a:lnTo>
                    <a:pt x="1305" y="1183"/>
                  </a:lnTo>
                  <a:lnTo>
                    <a:pt x="1305" y="1266"/>
                  </a:lnTo>
                  <a:lnTo>
                    <a:pt x="1311" y="1273"/>
                  </a:lnTo>
                  <a:lnTo>
                    <a:pt x="1311" y="1113"/>
                  </a:lnTo>
                  <a:lnTo>
                    <a:pt x="1318" y="1068"/>
                  </a:lnTo>
                  <a:lnTo>
                    <a:pt x="1324" y="883"/>
                  </a:lnTo>
                  <a:lnTo>
                    <a:pt x="1324" y="838"/>
                  </a:lnTo>
                  <a:lnTo>
                    <a:pt x="1331" y="838"/>
                  </a:lnTo>
                  <a:lnTo>
                    <a:pt x="1331" y="729"/>
                  </a:lnTo>
                  <a:lnTo>
                    <a:pt x="1337" y="633"/>
                  </a:lnTo>
                  <a:lnTo>
                    <a:pt x="1337" y="947"/>
                  </a:lnTo>
                  <a:lnTo>
                    <a:pt x="1343" y="1177"/>
                  </a:lnTo>
                  <a:lnTo>
                    <a:pt x="1343" y="1241"/>
                  </a:lnTo>
                  <a:lnTo>
                    <a:pt x="1350" y="1241"/>
                  </a:lnTo>
                  <a:lnTo>
                    <a:pt x="1350" y="1382"/>
                  </a:lnTo>
                  <a:lnTo>
                    <a:pt x="1356" y="1234"/>
                  </a:lnTo>
                  <a:lnTo>
                    <a:pt x="1356" y="1375"/>
                  </a:lnTo>
                  <a:lnTo>
                    <a:pt x="1362" y="1132"/>
                  </a:lnTo>
                  <a:lnTo>
                    <a:pt x="1362" y="895"/>
                  </a:lnTo>
                  <a:lnTo>
                    <a:pt x="1369" y="985"/>
                  </a:lnTo>
                  <a:lnTo>
                    <a:pt x="1375" y="959"/>
                  </a:lnTo>
                  <a:lnTo>
                    <a:pt x="1382" y="748"/>
                  </a:lnTo>
                  <a:lnTo>
                    <a:pt x="1382" y="761"/>
                  </a:lnTo>
                  <a:lnTo>
                    <a:pt x="1388" y="748"/>
                  </a:lnTo>
                  <a:lnTo>
                    <a:pt x="1388" y="614"/>
                  </a:lnTo>
                  <a:lnTo>
                    <a:pt x="1394" y="627"/>
                  </a:lnTo>
                  <a:lnTo>
                    <a:pt x="1394" y="710"/>
                  </a:lnTo>
                  <a:lnTo>
                    <a:pt x="1401" y="793"/>
                  </a:lnTo>
                  <a:lnTo>
                    <a:pt x="1401" y="1234"/>
                  </a:lnTo>
                  <a:lnTo>
                    <a:pt x="1407" y="1414"/>
                  </a:lnTo>
                  <a:lnTo>
                    <a:pt x="1407" y="1337"/>
                  </a:lnTo>
                  <a:lnTo>
                    <a:pt x="1414" y="1362"/>
                  </a:lnTo>
                  <a:lnTo>
                    <a:pt x="1420" y="1260"/>
                  </a:lnTo>
                  <a:lnTo>
                    <a:pt x="1420" y="1215"/>
                  </a:lnTo>
                  <a:lnTo>
                    <a:pt x="1426" y="1247"/>
                  </a:lnTo>
                  <a:lnTo>
                    <a:pt x="1426" y="1292"/>
                  </a:lnTo>
                  <a:lnTo>
                    <a:pt x="1433" y="1190"/>
                  </a:lnTo>
                  <a:lnTo>
                    <a:pt x="1433" y="1113"/>
                  </a:lnTo>
                  <a:lnTo>
                    <a:pt x="1439" y="876"/>
                  </a:lnTo>
                  <a:lnTo>
                    <a:pt x="1439" y="799"/>
                  </a:lnTo>
                  <a:lnTo>
                    <a:pt x="1446" y="972"/>
                  </a:lnTo>
                  <a:lnTo>
                    <a:pt x="1446" y="947"/>
                  </a:lnTo>
                  <a:lnTo>
                    <a:pt x="1452" y="902"/>
                  </a:lnTo>
                  <a:lnTo>
                    <a:pt x="1452" y="908"/>
                  </a:lnTo>
                  <a:lnTo>
                    <a:pt x="1458" y="934"/>
                  </a:lnTo>
                  <a:lnTo>
                    <a:pt x="1458" y="825"/>
                  </a:lnTo>
                  <a:lnTo>
                    <a:pt x="1465" y="851"/>
                  </a:lnTo>
                  <a:lnTo>
                    <a:pt x="1471" y="889"/>
                  </a:lnTo>
                  <a:lnTo>
                    <a:pt x="1471" y="755"/>
                  </a:lnTo>
                  <a:lnTo>
                    <a:pt x="1478" y="665"/>
                  </a:lnTo>
                  <a:lnTo>
                    <a:pt x="1478" y="646"/>
                  </a:lnTo>
                  <a:lnTo>
                    <a:pt x="1484" y="665"/>
                  </a:lnTo>
                  <a:lnTo>
                    <a:pt x="1484" y="659"/>
                  </a:lnTo>
                  <a:lnTo>
                    <a:pt x="1490" y="595"/>
                  </a:lnTo>
                  <a:lnTo>
                    <a:pt x="1497" y="531"/>
                  </a:lnTo>
                  <a:lnTo>
                    <a:pt x="1497" y="512"/>
                  </a:lnTo>
                  <a:lnTo>
                    <a:pt x="1503" y="524"/>
                  </a:lnTo>
                  <a:lnTo>
                    <a:pt x="1503" y="531"/>
                  </a:lnTo>
                  <a:lnTo>
                    <a:pt x="1510" y="467"/>
                  </a:lnTo>
                  <a:lnTo>
                    <a:pt x="1516" y="550"/>
                  </a:lnTo>
                  <a:lnTo>
                    <a:pt x="1516" y="416"/>
                  </a:lnTo>
                  <a:lnTo>
                    <a:pt x="1522" y="358"/>
                  </a:lnTo>
                  <a:lnTo>
                    <a:pt x="1522" y="966"/>
                  </a:lnTo>
                  <a:lnTo>
                    <a:pt x="1529" y="1170"/>
                  </a:lnTo>
                  <a:lnTo>
                    <a:pt x="1529" y="1222"/>
                  </a:lnTo>
                  <a:lnTo>
                    <a:pt x="1535" y="1183"/>
                  </a:lnTo>
                  <a:lnTo>
                    <a:pt x="1535" y="1145"/>
                  </a:lnTo>
                  <a:lnTo>
                    <a:pt x="1542" y="1068"/>
                  </a:lnTo>
                  <a:lnTo>
                    <a:pt x="1542" y="1107"/>
                  </a:lnTo>
                  <a:lnTo>
                    <a:pt x="1548" y="1183"/>
                  </a:lnTo>
                  <a:lnTo>
                    <a:pt x="1548" y="1215"/>
                  </a:lnTo>
                  <a:lnTo>
                    <a:pt x="1554" y="1209"/>
                  </a:lnTo>
                  <a:lnTo>
                    <a:pt x="1561" y="1318"/>
                  </a:lnTo>
                  <a:lnTo>
                    <a:pt x="1561" y="1215"/>
                  </a:lnTo>
                  <a:lnTo>
                    <a:pt x="1567" y="1234"/>
                  </a:lnTo>
                  <a:lnTo>
                    <a:pt x="1567" y="1164"/>
                  </a:lnTo>
                  <a:lnTo>
                    <a:pt x="1574" y="1132"/>
                  </a:lnTo>
                  <a:lnTo>
                    <a:pt x="1574" y="927"/>
                  </a:lnTo>
                  <a:lnTo>
                    <a:pt x="1580" y="959"/>
                  </a:lnTo>
                  <a:lnTo>
                    <a:pt x="1580" y="972"/>
                  </a:lnTo>
                  <a:lnTo>
                    <a:pt x="1586" y="889"/>
                  </a:lnTo>
                  <a:lnTo>
                    <a:pt x="1586" y="768"/>
                  </a:lnTo>
                  <a:lnTo>
                    <a:pt x="1593" y="729"/>
                  </a:lnTo>
                  <a:lnTo>
                    <a:pt x="1593" y="876"/>
                  </a:lnTo>
                  <a:lnTo>
                    <a:pt x="1599" y="684"/>
                  </a:lnTo>
                  <a:lnTo>
                    <a:pt x="1599" y="870"/>
                  </a:lnTo>
                  <a:lnTo>
                    <a:pt x="1606" y="1164"/>
                  </a:lnTo>
                  <a:lnTo>
                    <a:pt x="1612" y="1023"/>
                  </a:lnTo>
                  <a:lnTo>
                    <a:pt x="1612" y="959"/>
                  </a:lnTo>
                  <a:lnTo>
                    <a:pt x="1618" y="883"/>
                  </a:lnTo>
                  <a:lnTo>
                    <a:pt x="1618" y="863"/>
                  </a:lnTo>
                  <a:lnTo>
                    <a:pt x="1625" y="947"/>
                  </a:lnTo>
                  <a:lnTo>
                    <a:pt x="1625" y="959"/>
                  </a:lnTo>
                  <a:lnTo>
                    <a:pt x="1631" y="863"/>
                  </a:lnTo>
                  <a:lnTo>
                    <a:pt x="1631" y="947"/>
                  </a:lnTo>
                  <a:lnTo>
                    <a:pt x="1638" y="921"/>
                  </a:lnTo>
                  <a:lnTo>
                    <a:pt x="1638" y="915"/>
                  </a:lnTo>
                  <a:lnTo>
                    <a:pt x="1644" y="863"/>
                  </a:lnTo>
                  <a:lnTo>
                    <a:pt x="1644" y="857"/>
                  </a:lnTo>
                  <a:lnTo>
                    <a:pt x="1650" y="876"/>
                  </a:lnTo>
                  <a:lnTo>
                    <a:pt x="1657" y="883"/>
                  </a:lnTo>
                  <a:lnTo>
                    <a:pt x="1657" y="908"/>
                  </a:lnTo>
                  <a:lnTo>
                    <a:pt x="1663" y="883"/>
                  </a:lnTo>
                  <a:lnTo>
                    <a:pt x="1663" y="863"/>
                  </a:lnTo>
                  <a:lnTo>
                    <a:pt x="1670" y="889"/>
                  </a:lnTo>
                  <a:lnTo>
                    <a:pt x="1670" y="857"/>
                  </a:lnTo>
                  <a:lnTo>
                    <a:pt x="1676" y="857"/>
                  </a:lnTo>
                  <a:lnTo>
                    <a:pt x="1676" y="787"/>
                  </a:lnTo>
                  <a:lnTo>
                    <a:pt x="1682" y="857"/>
                  </a:lnTo>
                  <a:lnTo>
                    <a:pt x="1682" y="921"/>
                  </a:lnTo>
                  <a:lnTo>
                    <a:pt x="1689" y="768"/>
                  </a:lnTo>
                  <a:lnTo>
                    <a:pt x="1689" y="659"/>
                  </a:lnTo>
                  <a:lnTo>
                    <a:pt x="1695" y="736"/>
                  </a:lnTo>
                  <a:lnTo>
                    <a:pt x="1702" y="691"/>
                  </a:lnTo>
                  <a:lnTo>
                    <a:pt x="1702" y="780"/>
                  </a:lnTo>
                  <a:lnTo>
                    <a:pt x="1708" y="659"/>
                  </a:lnTo>
                  <a:lnTo>
                    <a:pt x="1708" y="652"/>
                  </a:lnTo>
                  <a:lnTo>
                    <a:pt x="1714" y="710"/>
                  </a:lnTo>
                  <a:lnTo>
                    <a:pt x="1714" y="678"/>
                  </a:lnTo>
                  <a:lnTo>
                    <a:pt x="1721" y="595"/>
                  </a:lnTo>
                  <a:lnTo>
                    <a:pt x="1721" y="620"/>
                  </a:lnTo>
                  <a:lnTo>
                    <a:pt x="1727" y="665"/>
                  </a:lnTo>
                  <a:lnTo>
                    <a:pt x="1727" y="659"/>
                  </a:lnTo>
                  <a:lnTo>
                    <a:pt x="1734" y="608"/>
                  </a:lnTo>
                  <a:lnTo>
                    <a:pt x="1734" y="588"/>
                  </a:lnTo>
                  <a:lnTo>
                    <a:pt x="1740" y="633"/>
                  </a:lnTo>
                  <a:lnTo>
                    <a:pt x="1740" y="614"/>
                  </a:lnTo>
                  <a:lnTo>
                    <a:pt x="1746" y="595"/>
                  </a:lnTo>
                  <a:lnTo>
                    <a:pt x="1753" y="588"/>
                  </a:lnTo>
                  <a:lnTo>
                    <a:pt x="1753" y="595"/>
                  </a:lnTo>
                  <a:lnTo>
                    <a:pt x="1759" y="544"/>
                  </a:lnTo>
                  <a:lnTo>
                    <a:pt x="1759" y="550"/>
                  </a:lnTo>
                  <a:lnTo>
                    <a:pt x="1765" y="569"/>
                  </a:lnTo>
                  <a:lnTo>
                    <a:pt x="1765" y="550"/>
                  </a:lnTo>
                  <a:lnTo>
                    <a:pt x="1772" y="422"/>
                  </a:lnTo>
                  <a:lnTo>
                    <a:pt x="1772" y="748"/>
                  </a:lnTo>
                  <a:lnTo>
                    <a:pt x="1778" y="512"/>
                  </a:lnTo>
                  <a:lnTo>
                    <a:pt x="1778" y="537"/>
                  </a:lnTo>
                  <a:lnTo>
                    <a:pt x="1785" y="1049"/>
                  </a:lnTo>
                  <a:lnTo>
                    <a:pt x="1785" y="1158"/>
                  </a:lnTo>
                  <a:lnTo>
                    <a:pt x="1791" y="1145"/>
                  </a:lnTo>
                  <a:lnTo>
                    <a:pt x="1797" y="1241"/>
                  </a:lnTo>
                  <a:lnTo>
                    <a:pt x="1797" y="1151"/>
                  </a:lnTo>
                  <a:lnTo>
                    <a:pt x="1804" y="1075"/>
                  </a:lnTo>
                  <a:lnTo>
                    <a:pt x="1804" y="1094"/>
                  </a:lnTo>
                  <a:lnTo>
                    <a:pt x="1810" y="627"/>
                  </a:lnTo>
                  <a:lnTo>
                    <a:pt x="1810" y="1062"/>
                  </a:lnTo>
                  <a:lnTo>
                    <a:pt x="1817" y="1222"/>
                  </a:lnTo>
                  <a:lnTo>
                    <a:pt x="1817" y="1126"/>
                  </a:lnTo>
                  <a:lnTo>
                    <a:pt x="1823" y="1036"/>
                  </a:lnTo>
                  <a:lnTo>
                    <a:pt x="1823" y="659"/>
                  </a:lnTo>
                  <a:lnTo>
                    <a:pt x="1829" y="678"/>
                  </a:lnTo>
                  <a:lnTo>
                    <a:pt x="1829" y="569"/>
                  </a:lnTo>
                  <a:lnTo>
                    <a:pt x="1836" y="774"/>
                  </a:lnTo>
                  <a:lnTo>
                    <a:pt x="1836" y="1107"/>
                  </a:lnTo>
                  <a:lnTo>
                    <a:pt x="1842" y="1190"/>
                  </a:lnTo>
                  <a:lnTo>
                    <a:pt x="1849" y="1036"/>
                  </a:lnTo>
                  <a:lnTo>
                    <a:pt x="1849" y="1062"/>
                  </a:lnTo>
                  <a:lnTo>
                    <a:pt x="1855" y="1228"/>
                  </a:lnTo>
                  <a:lnTo>
                    <a:pt x="1855" y="1023"/>
                  </a:lnTo>
                  <a:lnTo>
                    <a:pt x="1861" y="857"/>
                  </a:lnTo>
                  <a:lnTo>
                    <a:pt x="1861" y="774"/>
                  </a:lnTo>
                  <a:lnTo>
                    <a:pt x="1868" y="736"/>
                  </a:lnTo>
                  <a:lnTo>
                    <a:pt x="1868" y="774"/>
                  </a:lnTo>
                  <a:lnTo>
                    <a:pt x="1874" y="793"/>
                  </a:lnTo>
                  <a:lnTo>
                    <a:pt x="1874" y="716"/>
                  </a:lnTo>
                  <a:lnTo>
                    <a:pt x="1881" y="697"/>
                  </a:lnTo>
                  <a:lnTo>
                    <a:pt x="1887" y="716"/>
                  </a:lnTo>
                  <a:lnTo>
                    <a:pt x="1893" y="716"/>
                  </a:lnTo>
                  <a:lnTo>
                    <a:pt x="1893" y="748"/>
                  </a:lnTo>
                  <a:lnTo>
                    <a:pt x="1900" y="608"/>
                  </a:lnTo>
                  <a:lnTo>
                    <a:pt x="1900" y="544"/>
                  </a:lnTo>
                  <a:lnTo>
                    <a:pt x="1906" y="550"/>
                  </a:lnTo>
                  <a:lnTo>
                    <a:pt x="1906" y="576"/>
                  </a:lnTo>
                  <a:lnTo>
                    <a:pt x="1913" y="537"/>
                  </a:lnTo>
                  <a:lnTo>
                    <a:pt x="1913" y="870"/>
                  </a:lnTo>
                  <a:lnTo>
                    <a:pt x="1919" y="614"/>
                  </a:lnTo>
                  <a:lnTo>
                    <a:pt x="1919" y="831"/>
                  </a:lnTo>
                  <a:lnTo>
                    <a:pt x="1925" y="1055"/>
                  </a:lnTo>
                  <a:lnTo>
                    <a:pt x="1932" y="774"/>
                  </a:lnTo>
                  <a:lnTo>
                    <a:pt x="1938" y="544"/>
                  </a:lnTo>
                  <a:lnTo>
                    <a:pt x="1938" y="633"/>
                  </a:lnTo>
                  <a:lnTo>
                    <a:pt x="1945" y="601"/>
                  </a:lnTo>
                  <a:lnTo>
                    <a:pt x="1945" y="416"/>
                  </a:lnTo>
                  <a:lnTo>
                    <a:pt x="1951" y="512"/>
                  </a:lnTo>
                  <a:lnTo>
                    <a:pt x="1951" y="991"/>
                  </a:lnTo>
                  <a:lnTo>
                    <a:pt x="1957" y="998"/>
                  </a:lnTo>
                  <a:lnTo>
                    <a:pt x="1957" y="460"/>
                  </a:lnTo>
                  <a:lnTo>
                    <a:pt x="1964" y="755"/>
                  </a:lnTo>
                  <a:lnTo>
                    <a:pt x="1964" y="1094"/>
                  </a:lnTo>
                  <a:lnTo>
                    <a:pt x="1970" y="1119"/>
                  </a:lnTo>
                  <a:lnTo>
                    <a:pt x="1977" y="1279"/>
                  </a:lnTo>
                  <a:lnTo>
                    <a:pt x="1977" y="1190"/>
                  </a:lnTo>
                  <a:lnTo>
                    <a:pt x="1983" y="1202"/>
                  </a:lnTo>
                  <a:lnTo>
                    <a:pt x="1989" y="1215"/>
                  </a:lnTo>
                  <a:lnTo>
                    <a:pt x="1989" y="1049"/>
                  </a:lnTo>
                  <a:lnTo>
                    <a:pt x="1996" y="1055"/>
                  </a:lnTo>
                  <a:lnTo>
                    <a:pt x="1996" y="1030"/>
                  </a:lnTo>
                  <a:lnTo>
                    <a:pt x="2002" y="1068"/>
                  </a:lnTo>
                  <a:lnTo>
                    <a:pt x="2002" y="1139"/>
                  </a:lnTo>
                  <a:lnTo>
                    <a:pt x="2009" y="1049"/>
                  </a:lnTo>
                  <a:lnTo>
                    <a:pt x="2009" y="940"/>
                  </a:lnTo>
                  <a:lnTo>
                    <a:pt x="2015" y="1107"/>
                  </a:lnTo>
                  <a:lnTo>
                    <a:pt x="2015" y="1030"/>
                  </a:lnTo>
                  <a:lnTo>
                    <a:pt x="2021" y="1196"/>
                  </a:lnTo>
                  <a:lnTo>
                    <a:pt x="2021" y="1170"/>
                  </a:lnTo>
                  <a:lnTo>
                    <a:pt x="2028" y="1209"/>
                  </a:lnTo>
                  <a:lnTo>
                    <a:pt x="2034" y="1247"/>
                  </a:lnTo>
                  <a:lnTo>
                    <a:pt x="2034" y="1254"/>
                  </a:lnTo>
                  <a:lnTo>
                    <a:pt x="2041" y="1298"/>
                  </a:lnTo>
                  <a:lnTo>
                    <a:pt x="2047" y="1234"/>
                  </a:lnTo>
                  <a:lnTo>
                    <a:pt x="2047" y="1132"/>
                  </a:lnTo>
                  <a:lnTo>
                    <a:pt x="2053" y="1139"/>
                  </a:lnTo>
                  <a:lnTo>
                    <a:pt x="2053" y="1337"/>
                  </a:lnTo>
                  <a:lnTo>
                    <a:pt x="2060" y="1241"/>
                  </a:lnTo>
                  <a:lnTo>
                    <a:pt x="2060" y="1324"/>
                  </a:lnTo>
                  <a:lnTo>
                    <a:pt x="2066" y="1311"/>
                  </a:lnTo>
                  <a:lnTo>
                    <a:pt x="2066" y="1330"/>
                  </a:lnTo>
                  <a:lnTo>
                    <a:pt x="2073" y="1254"/>
                  </a:lnTo>
                  <a:lnTo>
                    <a:pt x="2079" y="1279"/>
                  </a:lnTo>
                  <a:lnTo>
                    <a:pt x="2079" y="1337"/>
                  </a:lnTo>
                  <a:lnTo>
                    <a:pt x="2085" y="1343"/>
                  </a:lnTo>
                  <a:lnTo>
                    <a:pt x="2085" y="1183"/>
                  </a:lnTo>
                  <a:lnTo>
                    <a:pt x="2092" y="1151"/>
                  </a:lnTo>
                  <a:lnTo>
                    <a:pt x="2092" y="1087"/>
                  </a:lnTo>
                  <a:lnTo>
                    <a:pt x="2098" y="1100"/>
                  </a:lnTo>
                  <a:lnTo>
                    <a:pt x="2098" y="1132"/>
                  </a:lnTo>
                  <a:lnTo>
                    <a:pt x="2105" y="1100"/>
                  </a:lnTo>
                  <a:lnTo>
                    <a:pt x="2105" y="1011"/>
                  </a:lnTo>
                  <a:lnTo>
                    <a:pt x="2111" y="659"/>
                  </a:lnTo>
                  <a:lnTo>
                    <a:pt x="2111" y="652"/>
                  </a:lnTo>
                  <a:lnTo>
                    <a:pt x="2117" y="825"/>
                  </a:lnTo>
                  <a:lnTo>
                    <a:pt x="2117" y="1254"/>
                  </a:lnTo>
                  <a:lnTo>
                    <a:pt x="2124" y="1298"/>
                  </a:lnTo>
                  <a:lnTo>
                    <a:pt x="2130" y="1311"/>
                  </a:lnTo>
                  <a:lnTo>
                    <a:pt x="2130" y="1343"/>
                  </a:lnTo>
                  <a:lnTo>
                    <a:pt x="2136" y="1324"/>
                  </a:lnTo>
                  <a:lnTo>
                    <a:pt x="2136" y="1305"/>
                  </a:lnTo>
                  <a:lnTo>
                    <a:pt x="2143" y="1241"/>
                  </a:lnTo>
                  <a:lnTo>
                    <a:pt x="2143" y="1202"/>
                  </a:lnTo>
                  <a:lnTo>
                    <a:pt x="2149" y="1107"/>
                  </a:lnTo>
                  <a:lnTo>
                    <a:pt x="2149" y="1183"/>
                  </a:lnTo>
                  <a:lnTo>
                    <a:pt x="2156" y="1311"/>
                  </a:lnTo>
                  <a:lnTo>
                    <a:pt x="2156" y="1369"/>
                  </a:lnTo>
                  <a:lnTo>
                    <a:pt x="2162" y="1407"/>
                  </a:lnTo>
                  <a:lnTo>
                    <a:pt x="2162" y="1452"/>
                  </a:lnTo>
                  <a:lnTo>
                    <a:pt x="2168" y="1362"/>
                  </a:lnTo>
                  <a:lnTo>
                    <a:pt x="2175" y="1324"/>
                  </a:lnTo>
                  <a:lnTo>
                    <a:pt x="2175" y="1388"/>
                  </a:lnTo>
                  <a:lnTo>
                    <a:pt x="2181" y="1324"/>
                  </a:lnTo>
                  <a:lnTo>
                    <a:pt x="2181" y="1266"/>
                  </a:lnTo>
                  <a:lnTo>
                    <a:pt x="2188" y="1260"/>
                  </a:lnTo>
                  <a:lnTo>
                    <a:pt x="2188" y="1254"/>
                  </a:lnTo>
                  <a:lnTo>
                    <a:pt x="2194" y="1254"/>
                  </a:lnTo>
                  <a:lnTo>
                    <a:pt x="2194" y="1305"/>
                  </a:lnTo>
                  <a:lnTo>
                    <a:pt x="2200" y="1241"/>
                  </a:lnTo>
                  <a:lnTo>
                    <a:pt x="2200" y="1177"/>
                  </a:lnTo>
                  <a:lnTo>
                    <a:pt x="2207" y="1292"/>
                  </a:lnTo>
                  <a:lnTo>
                    <a:pt x="2207" y="1234"/>
                  </a:lnTo>
                  <a:lnTo>
                    <a:pt x="2213" y="1292"/>
                  </a:lnTo>
                  <a:lnTo>
                    <a:pt x="2213" y="1305"/>
                  </a:lnTo>
                  <a:lnTo>
                    <a:pt x="2220" y="1260"/>
                  </a:lnTo>
                  <a:lnTo>
                    <a:pt x="2226" y="1228"/>
                  </a:lnTo>
                  <a:lnTo>
                    <a:pt x="2226" y="1343"/>
                  </a:lnTo>
                  <a:lnTo>
                    <a:pt x="2232" y="1369"/>
                  </a:lnTo>
                  <a:lnTo>
                    <a:pt x="2239" y="1343"/>
                  </a:lnTo>
                  <a:lnTo>
                    <a:pt x="2239" y="1254"/>
                  </a:lnTo>
                  <a:lnTo>
                    <a:pt x="2245" y="1279"/>
                  </a:lnTo>
                  <a:lnTo>
                    <a:pt x="2245" y="1266"/>
                  </a:lnTo>
                  <a:lnTo>
                    <a:pt x="2252" y="1324"/>
                  </a:lnTo>
                  <a:lnTo>
                    <a:pt x="2252" y="1337"/>
                  </a:lnTo>
                  <a:lnTo>
                    <a:pt x="2258" y="1394"/>
                  </a:lnTo>
                  <a:lnTo>
                    <a:pt x="2258" y="1369"/>
                  </a:lnTo>
                  <a:lnTo>
                    <a:pt x="2264" y="1273"/>
                  </a:lnTo>
                  <a:lnTo>
                    <a:pt x="2271" y="1247"/>
                  </a:lnTo>
                  <a:lnTo>
                    <a:pt x="2271" y="1202"/>
                  </a:lnTo>
                  <a:lnTo>
                    <a:pt x="2277" y="1215"/>
                  </a:lnTo>
                  <a:lnTo>
                    <a:pt x="2277" y="1266"/>
                  </a:lnTo>
                  <a:lnTo>
                    <a:pt x="2284" y="1343"/>
                  </a:lnTo>
                  <a:lnTo>
                    <a:pt x="2284" y="1273"/>
                  </a:lnTo>
                  <a:lnTo>
                    <a:pt x="2290" y="1183"/>
                  </a:lnTo>
                  <a:lnTo>
                    <a:pt x="2290" y="998"/>
                  </a:lnTo>
                  <a:lnTo>
                    <a:pt x="2296" y="736"/>
                  </a:lnTo>
                  <a:lnTo>
                    <a:pt x="2296" y="966"/>
                  </a:lnTo>
                  <a:lnTo>
                    <a:pt x="2303" y="1324"/>
                  </a:lnTo>
                  <a:lnTo>
                    <a:pt x="2303" y="1330"/>
                  </a:lnTo>
                  <a:lnTo>
                    <a:pt x="2309" y="1375"/>
                  </a:lnTo>
                  <a:lnTo>
                    <a:pt x="2316" y="1465"/>
                  </a:lnTo>
                  <a:lnTo>
                    <a:pt x="2316" y="1350"/>
                  </a:lnTo>
                  <a:lnTo>
                    <a:pt x="2322" y="1292"/>
                  </a:lnTo>
                  <a:lnTo>
                    <a:pt x="2322" y="1196"/>
                  </a:lnTo>
                  <a:lnTo>
                    <a:pt x="2328" y="1062"/>
                  </a:lnTo>
                  <a:lnTo>
                    <a:pt x="2328" y="1075"/>
                  </a:lnTo>
                  <a:lnTo>
                    <a:pt x="2335" y="934"/>
                  </a:lnTo>
                  <a:lnTo>
                    <a:pt x="2335" y="947"/>
                  </a:lnTo>
                  <a:lnTo>
                    <a:pt x="2341" y="825"/>
                  </a:lnTo>
                  <a:lnTo>
                    <a:pt x="2341" y="723"/>
                  </a:lnTo>
                  <a:lnTo>
                    <a:pt x="2348" y="697"/>
                  </a:lnTo>
                  <a:lnTo>
                    <a:pt x="2348" y="684"/>
                  </a:lnTo>
                  <a:lnTo>
                    <a:pt x="2354" y="678"/>
                  </a:lnTo>
                  <a:lnTo>
                    <a:pt x="2354" y="665"/>
                  </a:lnTo>
                  <a:lnTo>
                    <a:pt x="2360" y="614"/>
                  </a:lnTo>
                  <a:lnTo>
                    <a:pt x="2367" y="550"/>
                  </a:lnTo>
                  <a:lnTo>
                    <a:pt x="2367" y="531"/>
                  </a:lnTo>
                  <a:lnTo>
                    <a:pt x="2373" y="569"/>
                  </a:lnTo>
                  <a:lnTo>
                    <a:pt x="2373" y="467"/>
                  </a:lnTo>
                  <a:lnTo>
                    <a:pt x="2380" y="460"/>
                  </a:lnTo>
                  <a:lnTo>
                    <a:pt x="2380" y="422"/>
                  </a:lnTo>
                  <a:lnTo>
                    <a:pt x="2386" y="377"/>
                  </a:lnTo>
                  <a:lnTo>
                    <a:pt x="2386" y="333"/>
                  </a:lnTo>
                  <a:lnTo>
                    <a:pt x="2392" y="793"/>
                  </a:lnTo>
                  <a:lnTo>
                    <a:pt x="2392" y="1426"/>
                  </a:lnTo>
                  <a:lnTo>
                    <a:pt x="2399" y="1497"/>
                  </a:lnTo>
                  <a:lnTo>
                    <a:pt x="2399" y="1465"/>
                  </a:lnTo>
                  <a:lnTo>
                    <a:pt x="2405" y="1497"/>
                  </a:lnTo>
                  <a:lnTo>
                    <a:pt x="2412" y="1522"/>
                  </a:lnTo>
                  <a:lnTo>
                    <a:pt x="2412" y="1490"/>
                  </a:lnTo>
                  <a:lnTo>
                    <a:pt x="2418" y="1510"/>
                  </a:lnTo>
                  <a:lnTo>
                    <a:pt x="2418" y="1522"/>
                  </a:lnTo>
                  <a:lnTo>
                    <a:pt x="2424" y="1446"/>
                  </a:lnTo>
                  <a:lnTo>
                    <a:pt x="2424" y="1497"/>
                  </a:lnTo>
                  <a:lnTo>
                    <a:pt x="2431" y="1567"/>
                  </a:lnTo>
                  <a:lnTo>
                    <a:pt x="2431" y="1497"/>
                  </a:lnTo>
                  <a:lnTo>
                    <a:pt x="2437" y="1484"/>
                  </a:lnTo>
                  <a:lnTo>
                    <a:pt x="2437" y="1510"/>
                  </a:lnTo>
                  <a:lnTo>
                    <a:pt x="2444" y="1503"/>
                  </a:lnTo>
                  <a:lnTo>
                    <a:pt x="2450" y="1478"/>
                  </a:lnTo>
                  <a:lnTo>
                    <a:pt x="2456" y="1292"/>
                  </a:lnTo>
                  <a:lnTo>
                    <a:pt x="2456" y="1094"/>
                  </a:lnTo>
                  <a:lnTo>
                    <a:pt x="2463" y="844"/>
                  </a:lnTo>
                  <a:lnTo>
                    <a:pt x="2463" y="831"/>
                  </a:lnTo>
                  <a:lnTo>
                    <a:pt x="2469" y="857"/>
                  </a:lnTo>
                  <a:lnTo>
                    <a:pt x="2469" y="831"/>
                  </a:lnTo>
                  <a:lnTo>
                    <a:pt x="2476" y="799"/>
                  </a:lnTo>
                  <a:lnTo>
                    <a:pt x="2476" y="736"/>
                  </a:lnTo>
                  <a:lnTo>
                    <a:pt x="2482" y="755"/>
                  </a:lnTo>
                  <a:lnTo>
                    <a:pt x="2482" y="684"/>
                  </a:lnTo>
                  <a:lnTo>
                    <a:pt x="2488" y="684"/>
                  </a:lnTo>
                  <a:lnTo>
                    <a:pt x="2488" y="652"/>
                  </a:lnTo>
                  <a:lnTo>
                    <a:pt x="2495" y="678"/>
                  </a:lnTo>
                  <a:lnTo>
                    <a:pt x="2495" y="633"/>
                  </a:lnTo>
                  <a:lnTo>
                    <a:pt x="2501" y="640"/>
                  </a:lnTo>
                  <a:lnTo>
                    <a:pt x="2508" y="582"/>
                  </a:lnTo>
                  <a:lnTo>
                    <a:pt x="2508" y="518"/>
                  </a:lnTo>
                  <a:lnTo>
                    <a:pt x="2514" y="563"/>
                  </a:lnTo>
                  <a:lnTo>
                    <a:pt x="2514" y="550"/>
                  </a:lnTo>
                  <a:lnTo>
                    <a:pt x="2520" y="524"/>
                  </a:lnTo>
                  <a:lnTo>
                    <a:pt x="2527" y="454"/>
                  </a:lnTo>
                  <a:lnTo>
                    <a:pt x="2527" y="460"/>
                  </a:lnTo>
                  <a:lnTo>
                    <a:pt x="2533" y="492"/>
                  </a:lnTo>
                  <a:lnTo>
                    <a:pt x="2533" y="320"/>
                  </a:lnTo>
                  <a:lnTo>
                    <a:pt x="2539" y="857"/>
                  </a:lnTo>
                  <a:lnTo>
                    <a:pt x="2539" y="1286"/>
                  </a:lnTo>
                  <a:lnTo>
                    <a:pt x="2546" y="1298"/>
                  </a:lnTo>
                  <a:lnTo>
                    <a:pt x="2552" y="1292"/>
                  </a:lnTo>
                  <a:lnTo>
                    <a:pt x="2552" y="1330"/>
                  </a:lnTo>
                  <a:lnTo>
                    <a:pt x="2559" y="1439"/>
                  </a:lnTo>
                  <a:lnTo>
                    <a:pt x="2559" y="1452"/>
                  </a:lnTo>
                  <a:lnTo>
                    <a:pt x="2565" y="1394"/>
                  </a:lnTo>
                  <a:lnTo>
                    <a:pt x="2565" y="1426"/>
                  </a:lnTo>
                  <a:lnTo>
                    <a:pt x="2571" y="1414"/>
                  </a:lnTo>
                  <a:lnTo>
                    <a:pt x="2571" y="1356"/>
                  </a:lnTo>
                  <a:lnTo>
                    <a:pt x="2578" y="1407"/>
                  </a:lnTo>
                  <a:lnTo>
                    <a:pt x="2578" y="1362"/>
                  </a:lnTo>
                  <a:lnTo>
                    <a:pt x="2584" y="1234"/>
                  </a:lnTo>
                  <a:lnTo>
                    <a:pt x="2584" y="1107"/>
                  </a:lnTo>
                  <a:lnTo>
                    <a:pt x="2591" y="966"/>
                  </a:lnTo>
                  <a:lnTo>
                    <a:pt x="2591" y="831"/>
                  </a:lnTo>
                  <a:lnTo>
                    <a:pt x="2597" y="704"/>
                  </a:lnTo>
                  <a:lnTo>
                    <a:pt x="2603" y="812"/>
                  </a:lnTo>
                  <a:lnTo>
                    <a:pt x="2603" y="959"/>
                  </a:lnTo>
                  <a:lnTo>
                    <a:pt x="2610" y="947"/>
                  </a:lnTo>
                  <a:lnTo>
                    <a:pt x="2610" y="940"/>
                  </a:lnTo>
                  <a:lnTo>
                    <a:pt x="2616" y="831"/>
                  </a:lnTo>
                  <a:lnTo>
                    <a:pt x="2616" y="851"/>
                  </a:lnTo>
                  <a:lnTo>
                    <a:pt x="2623" y="825"/>
                  </a:lnTo>
                  <a:lnTo>
                    <a:pt x="2623" y="774"/>
                  </a:lnTo>
                  <a:lnTo>
                    <a:pt x="2629" y="659"/>
                  </a:lnTo>
                  <a:lnTo>
                    <a:pt x="2635" y="678"/>
                  </a:lnTo>
                  <a:lnTo>
                    <a:pt x="2635" y="761"/>
                  </a:lnTo>
                  <a:lnTo>
                    <a:pt x="2642" y="652"/>
                  </a:lnTo>
                  <a:lnTo>
                    <a:pt x="2648" y="831"/>
                  </a:lnTo>
                  <a:lnTo>
                    <a:pt x="2648" y="927"/>
                  </a:lnTo>
                  <a:lnTo>
                    <a:pt x="2655" y="863"/>
                  </a:lnTo>
                  <a:lnTo>
                    <a:pt x="2655" y="844"/>
                  </a:lnTo>
                  <a:lnTo>
                    <a:pt x="2661" y="857"/>
                  </a:lnTo>
                  <a:lnTo>
                    <a:pt x="2661" y="806"/>
                  </a:lnTo>
                  <a:lnTo>
                    <a:pt x="2667" y="748"/>
                  </a:lnTo>
                  <a:lnTo>
                    <a:pt x="2667" y="729"/>
                  </a:lnTo>
                  <a:lnTo>
                    <a:pt x="2674" y="748"/>
                  </a:lnTo>
                  <a:lnTo>
                    <a:pt x="2674" y="736"/>
                  </a:lnTo>
                  <a:lnTo>
                    <a:pt x="2680" y="748"/>
                  </a:lnTo>
                  <a:lnTo>
                    <a:pt x="2680" y="697"/>
                  </a:lnTo>
                  <a:lnTo>
                    <a:pt x="2687" y="748"/>
                  </a:lnTo>
                  <a:lnTo>
                    <a:pt x="2693" y="684"/>
                  </a:lnTo>
                  <a:lnTo>
                    <a:pt x="2693" y="563"/>
                  </a:lnTo>
                  <a:lnTo>
                    <a:pt x="2699" y="595"/>
                  </a:lnTo>
                  <a:lnTo>
                    <a:pt x="2699" y="627"/>
                  </a:lnTo>
                  <a:lnTo>
                    <a:pt x="2706" y="608"/>
                  </a:lnTo>
                  <a:lnTo>
                    <a:pt x="2712" y="601"/>
                  </a:lnTo>
                  <a:lnTo>
                    <a:pt x="2712" y="588"/>
                  </a:lnTo>
                  <a:lnTo>
                    <a:pt x="2719" y="537"/>
                  </a:lnTo>
                  <a:lnTo>
                    <a:pt x="2725" y="531"/>
                  </a:lnTo>
                  <a:lnTo>
                    <a:pt x="2725" y="486"/>
                  </a:lnTo>
                  <a:lnTo>
                    <a:pt x="2731" y="505"/>
                  </a:lnTo>
                  <a:lnTo>
                    <a:pt x="2731" y="480"/>
                  </a:lnTo>
                  <a:lnTo>
                    <a:pt x="2738" y="492"/>
                  </a:lnTo>
                  <a:lnTo>
                    <a:pt x="2744" y="518"/>
                  </a:lnTo>
                  <a:lnTo>
                    <a:pt x="2744" y="499"/>
                  </a:lnTo>
                  <a:lnTo>
                    <a:pt x="2751" y="480"/>
                  </a:lnTo>
                  <a:lnTo>
                    <a:pt x="2751" y="512"/>
                  </a:lnTo>
                  <a:lnTo>
                    <a:pt x="2757" y="556"/>
                  </a:lnTo>
                  <a:lnTo>
                    <a:pt x="2757" y="595"/>
                  </a:lnTo>
                  <a:lnTo>
                    <a:pt x="2763" y="499"/>
                  </a:lnTo>
                  <a:lnTo>
                    <a:pt x="2763" y="486"/>
                  </a:lnTo>
                  <a:lnTo>
                    <a:pt x="2770" y="460"/>
                  </a:lnTo>
                  <a:lnTo>
                    <a:pt x="2770" y="448"/>
                  </a:lnTo>
                  <a:lnTo>
                    <a:pt x="2776" y="480"/>
                  </a:lnTo>
                  <a:lnTo>
                    <a:pt x="2776" y="524"/>
                  </a:lnTo>
                  <a:lnTo>
                    <a:pt x="2783" y="454"/>
                  </a:lnTo>
                  <a:lnTo>
                    <a:pt x="2789" y="345"/>
                  </a:lnTo>
                  <a:lnTo>
                    <a:pt x="2789" y="409"/>
                  </a:lnTo>
                  <a:lnTo>
                    <a:pt x="2795" y="499"/>
                  </a:lnTo>
                  <a:lnTo>
                    <a:pt x="2795" y="480"/>
                  </a:lnTo>
                  <a:lnTo>
                    <a:pt x="2802" y="467"/>
                  </a:lnTo>
                  <a:lnTo>
                    <a:pt x="2802" y="390"/>
                  </a:lnTo>
                  <a:lnTo>
                    <a:pt x="2808" y="333"/>
                  </a:lnTo>
                  <a:lnTo>
                    <a:pt x="2808" y="326"/>
                  </a:lnTo>
                  <a:lnTo>
                    <a:pt x="2815" y="365"/>
                  </a:lnTo>
                  <a:lnTo>
                    <a:pt x="2815" y="396"/>
                  </a:lnTo>
                  <a:lnTo>
                    <a:pt x="2821" y="333"/>
                  </a:lnTo>
                  <a:lnTo>
                    <a:pt x="2827" y="403"/>
                  </a:lnTo>
                  <a:lnTo>
                    <a:pt x="2834" y="416"/>
                  </a:lnTo>
                  <a:lnTo>
                    <a:pt x="2834" y="384"/>
                  </a:lnTo>
                  <a:lnTo>
                    <a:pt x="2840" y="307"/>
                  </a:lnTo>
                  <a:lnTo>
                    <a:pt x="2840" y="288"/>
                  </a:lnTo>
                  <a:lnTo>
                    <a:pt x="2847" y="217"/>
                  </a:lnTo>
                  <a:lnTo>
                    <a:pt x="2847" y="358"/>
                  </a:lnTo>
                  <a:lnTo>
                    <a:pt x="2853" y="806"/>
                  </a:lnTo>
                  <a:lnTo>
                    <a:pt x="2853" y="697"/>
                  </a:lnTo>
                  <a:lnTo>
                    <a:pt x="2859" y="544"/>
                  </a:lnTo>
                  <a:lnTo>
                    <a:pt x="2859" y="684"/>
                  </a:lnTo>
                  <a:lnTo>
                    <a:pt x="2866" y="799"/>
                  </a:lnTo>
                  <a:lnTo>
                    <a:pt x="2866" y="819"/>
                  </a:lnTo>
                  <a:lnTo>
                    <a:pt x="2872" y="723"/>
                  </a:lnTo>
                  <a:lnTo>
                    <a:pt x="2872" y="806"/>
                  </a:lnTo>
                  <a:lnTo>
                    <a:pt x="2879" y="761"/>
                  </a:lnTo>
                  <a:lnTo>
                    <a:pt x="2885" y="819"/>
                  </a:lnTo>
                  <a:lnTo>
                    <a:pt x="2885" y="825"/>
                  </a:lnTo>
                  <a:lnTo>
                    <a:pt x="2891" y="902"/>
                  </a:lnTo>
                  <a:lnTo>
                    <a:pt x="2898" y="876"/>
                  </a:lnTo>
                  <a:lnTo>
                    <a:pt x="2898" y="927"/>
                  </a:lnTo>
                  <a:lnTo>
                    <a:pt x="2904" y="927"/>
                  </a:lnTo>
                  <a:lnTo>
                    <a:pt x="2904" y="902"/>
                  </a:lnTo>
                  <a:lnTo>
                    <a:pt x="2911" y="985"/>
                  </a:lnTo>
                  <a:lnTo>
                    <a:pt x="2911" y="1017"/>
                  </a:lnTo>
                  <a:lnTo>
                    <a:pt x="2917" y="985"/>
                  </a:lnTo>
                  <a:lnTo>
                    <a:pt x="2917" y="991"/>
                  </a:lnTo>
                  <a:lnTo>
                    <a:pt x="2923" y="1087"/>
                  </a:lnTo>
                  <a:lnTo>
                    <a:pt x="2930" y="1023"/>
                  </a:lnTo>
                  <a:lnTo>
                    <a:pt x="2930" y="1017"/>
                  </a:lnTo>
                  <a:lnTo>
                    <a:pt x="2936" y="1055"/>
                  </a:lnTo>
                  <a:lnTo>
                    <a:pt x="2936" y="1100"/>
                  </a:lnTo>
                  <a:lnTo>
                    <a:pt x="2942" y="1145"/>
                  </a:lnTo>
                  <a:lnTo>
                    <a:pt x="2942" y="1126"/>
                  </a:lnTo>
                  <a:lnTo>
                    <a:pt x="2949" y="1094"/>
                  </a:lnTo>
                  <a:lnTo>
                    <a:pt x="2949" y="1023"/>
                  </a:lnTo>
                  <a:lnTo>
                    <a:pt x="2955" y="825"/>
                  </a:lnTo>
                  <a:lnTo>
                    <a:pt x="2955" y="748"/>
                  </a:lnTo>
                  <a:lnTo>
                    <a:pt x="2962" y="851"/>
                  </a:lnTo>
                  <a:lnTo>
                    <a:pt x="2962" y="838"/>
                  </a:lnTo>
                  <a:lnTo>
                    <a:pt x="2968" y="742"/>
                  </a:lnTo>
                  <a:lnTo>
                    <a:pt x="2974" y="736"/>
                  </a:lnTo>
                  <a:lnTo>
                    <a:pt x="2981" y="691"/>
                  </a:lnTo>
                  <a:lnTo>
                    <a:pt x="2981" y="678"/>
                  </a:lnTo>
                  <a:lnTo>
                    <a:pt x="2987" y="646"/>
                  </a:lnTo>
                  <a:lnTo>
                    <a:pt x="2994" y="710"/>
                  </a:lnTo>
                  <a:lnTo>
                    <a:pt x="2994" y="780"/>
                  </a:lnTo>
                  <a:lnTo>
                    <a:pt x="3000" y="723"/>
                  </a:lnTo>
                  <a:lnTo>
                    <a:pt x="3000" y="640"/>
                  </a:lnTo>
                  <a:lnTo>
                    <a:pt x="3006" y="588"/>
                  </a:lnTo>
                  <a:lnTo>
                    <a:pt x="3006" y="640"/>
                  </a:lnTo>
                  <a:lnTo>
                    <a:pt x="3013" y="627"/>
                  </a:lnTo>
                  <a:lnTo>
                    <a:pt x="3013" y="608"/>
                  </a:lnTo>
                  <a:lnTo>
                    <a:pt x="3019" y="595"/>
                  </a:lnTo>
                  <a:lnTo>
                    <a:pt x="3026" y="563"/>
                  </a:lnTo>
                  <a:lnTo>
                    <a:pt x="3026" y="614"/>
                  </a:lnTo>
                  <a:lnTo>
                    <a:pt x="3032" y="601"/>
                  </a:lnTo>
                  <a:lnTo>
                    <a:pt x="3032" y="678"/>
                  </a:lnTo>
                  <a:lnTo>
                    <a:pt x="3038" y="646"/>
                  </a:lnTo>
                  <a:lnTo>
                    <a:pt x="3038" y="704"/>
                  </a:lnTo>
                  <a:lnTo>
                    <a:pt x="3045" y="844"/>
                  </a:lnTo>
                  <a:lnTo>
                    <a:pt x="3045" y="806"/>
                  </a:lnTo>
                  <a:lnTo>
                    <a:pt x="3051" y="831"/>
                  </a:lnTo>
                  <a:lnTo>
                    <a:pt x="3051" y="819"/>
                  </a:lnTo>
                  <a:lnTo>
                    <a:pt x="3058" y="857"/>
                  </a:lnTo>
                  <a:lnTo>
                    <a:pt x="3058" y="844"/>
                  </a:lnTo>
                  <a:lnTo>
                    <a:pt x="3064" y="895"/>
                  </a:lnTo>
                  <a:lnTo>
                    <a:pt x="3070" y="908"/>
                  </a:lnTo>
                  <a:lnTo>
                    <a:pt x="3070" y="876"/>
                  </a:lnTo>
                  <a:lnTo>
                    <a:pt x="3077" y="844"/>
                  </a:lnTo>
                  <a:lnTo>
                    <a:pt x="3077" y="838"/>
                  </a:lnTo>
                  <a:lnTo>
                    <a:pt x="3083" y="831"/>
                  </a:lnTo>
                  <a:lnTo>
                    <a:pt x="3083" y="908"/>
                  </a:lnTo>
                  <a:lnTo>
                    <a:pt x="3090" y="902"/>
                  </a:lnTo>
                  <a:lnTo>
                    <a:pt x="3090" y="921"/>
                  </a:lnTo>
                  <a:lnTo>
                    <a:pt x="3096" y="972"/>
                  </a:lnTo>
                  <a:lnTo>
                    <a:pt x="3096" y="998"/>
                  </a:lnTo>
                  <a:lnTo>
                    <a:pt x="3102" y="940"/>
                  </a:lnTo>
                  <a:lnTo>
                    <a:pt x="3102" y="921"/>
                  </a:lnTo>
                  <a:lnTo>
                    <a:pt x="3109" y="934"/>
                  </a:lnTo>
                  <a:lnTo>
                    <a:pt x="3109" y="927"/>
                  </a:lnTo>
                  <a:lnTo>
                    <a:pt x="3115" y="889"/>
                  </a:lnTo>
                  <a:lnTo>
                    <a:pt x="3122" y="883"/>
                  </a:lnTo>
                  <a:lnTo>
                    <a:pt x="3122" y="940"/>
                  </a:lnTo>
                  <a:lnTo>
                    <a:pt x="3128" y="934"/>
                  </a:lnTo>
                  <a:lnTo>
                    <a:pt x="3128" y="876"/>
                  </a:lnTo>
                  <a:lnTo>
                    <a:pt x="3134" y="863"/>
                  </a:lnTo>
                  <a:lnTo>
                    <a:pt x="3134" y="889"/>
                  </a:lnTo>
                  <a:lnTo>
                    <a:pt x="3141" y="921"/>
                  </a:lnTo>
                  <a:lnTo>
                    <a:pt x="3141" y="908"/>
                  </a:lnTo>
                  <a:lnTo>
                    <a:pt x="3147" y="915"/>
                  </a:lnTo>
                  <a:lnTo>
                    <a:pt x="3147" y="985"/>
                  </a:lnTo>
                  <a:lnTo>
                    <a:pt x="3154" y="947"/>
                  </a:lnTo>
                  <a:lnTo>
                    <a:pt x="3154" y="908"/>
                  </a:lnTo>
                  <a:lnTo>
                    <a:pt x="3160" y="895"/>
                  </a:lnTo>
                  <a:lnTo>
                    <a:pt x="3166" y="902"/>
                  </a:lnTo>
                  <a:lnTo>
                    <a:pt x="3166" y="921"/>
                  </a:lnTo>
                  <a:lnTo>
                    <a:pt x="3173" y="953"/>
                  </a:lnTo>
                  <a:lnTo>
                    <a:pt x="3173" y="940"/>
                  </a:lnTo>
                  <a:lnTo>
                    <a:pt x="3179" y="895"/>
                  </a:lnTo>
                  <a:lnTo>
                    <a:pt x="3179" y="851"/>
                  </a:lnTo>
                  <a:lnTo>
                    <a:pt x="3186" y="940"/>
                  </a:lnTo>
                  <a:lnTo>
                    <a:pt x="3186" y="915"/>
                  </a:lnTo>
                  <a:lnTo>
                    <a:pt x="3192" y="863"/>
                  </a:lnTo>
                  <a:lnTo>
                    <a:pt x="3192" y="844"/>
                  </a:lnTo>
                  <a:lnTo>
                    <a:pt x="3198" y="851"/>
                  </a:lnTo>
                  <a:lnTo>
                    <a:pt x="3198" y="857"/>
                  </a:lnTo>
                  <a:lnTo>
                    <a:pt x="3205" y="870"/>
                  </a:lnTo>
                  <a:lnTo>
                    <a:pt x="3211" y="870"/>
                  </a:lnTo>
                  <a:lnTo>
                    <a:pt x="3218" y="883"/>
                  </a:lnTo>
                  <a:lnTo>
                    <a:pt x="3218" y="857"/>
                  </a:lnTo>
                  <a:lnTo>
                    <a:pt x="3224" y="844"/>
                  </a:lnTo>
                  <a:lnTo>
                    <a:pt x="3224" y="870"/>
                  </a:lnTo>
                  <a:lnTo>
                    <a:pt x="3230" y="883"/>
                  </a:lnTo>
                  <a:lnTo>
                    <a:pt x="3230" y="825"/>
                  </a:lnTo>
                  <a:lnTo>
                    <a:pt x="3237" y="851"/>
                  </a:lnTo>
                  <a:lnTo>
                    <a:pt x="3237" y="787"/>
                  </a:lnTo>
                  <a:lnTo>
                    <a:pt x="3243" y="761"/>
                  </a:lnTo>
                  <a:lnTo>
                    <a:pt x="3243" y="806"/>
                  </a:lnTo>
                  <a:lnTo>
                    <a:pt x="3250" y="812"/>
                  </a:lnTo>
                  <a:lnTo>
                    <a:pt x="3250" y="787"/>
                  </a:lnTo>
                  <a:lnTo>
                    <a:pt x="3256" y="799"/>
                  </a:lnTo>
                  <a:lnTo>
                    <a:pt x="3262" y="799"/>
                  </a:lnTo>
                  <a:lnTo>
                    <a:pt x="3269" y="819"/>
                  </a:lnTo>
                  <a:lnTo>
                    <a:pt x="3269" y="812"/>
                  </a:lnTo>
                  <a:lnTo>
                    <a:pt x="3275" y="787"/>
                  </a:lnTo>
                  <a:lnTo>
                    <a:pt x="3275" y="812"/>
                  </a:lnTo>
                  <a:lnTo>
                    <a:pt x="3282" y="799"/>
                  </a:lnTo>
                  <a:lnTo>
                    <a:pt x="3282" y="736"/>
                  </a:lnTo>
                  <a:lnTo>
                    <a:pt x="3288" y="704"/>
                  </a:lnTo>
                  <a:lnTo>
                    <a:pt x="3288" y="768"/>
                  </a:lnTo>
                  <a:lnTo>
                    <a:pt x="3294" y="883"/>
                  </a:lnTo>
                  <a:lnTo>
                    <a:pt x="3294" y="819"/>
                  </a:lnTo>
                  <a:lnTo>
                    <a:pt x="3301" y="761"/>
                  </a:lnTo>
                  <a:lnTo>
                    <a:pt x="3307" y="780"/>
                  </a:lnTo>
                  <a:lnTo>
                    <a:pt x="3307" y="825"/>
                  </a:lnTo>
                  <a:lnTo>
                    <a:pt x="3314" y="812"/>
                  </a:lnTo>
                  <a:lnTo>
                    <a:pt x="3314" y="761"/>
                  </a:lnTo>
                  <a:lnTo>
                    <a:pt x="3320" y="723"/>
                  </a:lnTo>
                  <a:lnTo>
                    <a:pt x="3320" y="704"/>
                  </a:lnTo>
                  <a:lnTo>
                    <a:pt x="3326" y="691"/>
                  </a:lnTo>
                  <a:lnTo>
                    <a:pt x="3326" y="748"/>
                  </a:lnTo>
                  <a:lnTo>
                    <a:pt x="3333" y="723"/>
                  </a:lnTo>
                  <a:lnTo>
                    <a:pt x="3333" y="716"/>
                  </a:lnTo>
                  <a:lnTo>
                    <a:pt x="3339" y="710"/>
                  </a:lnTo>
                  <a:lnTo>
                    <a:pt x="3345" y="716"/>
                  </a:lnTo>
                  <a:lnTo>
                    <a:pt x="3345" y="697"/>
                  </a:lnTo>
                  <a:lnTo>
                    <a:pt x="3352" y="697"/>
                  </a:lnTo>
                  <a:lnTo>
                    <a:pt x="3358" y="704"/>
                  </a:lnTo>
                  <a:lnTo>
                    <a:pt x="3358" y="716"/>
                  </a:lnTo>
                  <a:lnTo>
                    <a:pt x="3365" y="646"/>
                  </a:lnTo>
                  <a:lnTo>
                    <a:pt x="3365" y="608"/>
                  </a:lnTo>
                  <a:lnTo>
                    <a:pt x="3371" y="659"/>
                  </a:lnTo>
                  <a:lnTo>
                    <a:pt x="3371" y="601"/>
                  </a:lnTo>
                  <a:lnTo>
                    <a:pt x="3377" y="627"/>
                  </a:lnTo>
                  <a:lnTo>
                    <a:pt x="3377" y="595"/>
                  </a:lnTo>
                  <a:lnTo>
                    <a:pt x="3384" y="608"/>
                  </a:lnTo>
                  <a:lnTo>
                    <a:pt x="3384" y="582"/>
                  </a:lnTo>
                  <a:lnTo>
                    <a:pt x="3390" y="550"/>
                  </a:lnTo>
                  <a:lnTo>
                    <a:pt x="3390" y="569"/>
                  </a:lnTo>
                  <a:lnTo>
                    <a:pt x="3397" y="608"/>
                  </a:lnTo>
                  <a:lnTo>
                    <a:pt x="3403" y="614"/>
                  </a:lnTo>
                  <a:lnTo>
                    <a:pt x="3403" y="595"/>
                  </a:lnTo>
                  <a:lnTo>
                    <a:pt x="3409" y="640"/>
                  </a:lnTo>
                  <a:lnTo>
                    <a:pt x="3409" y="595"/>
                  </a:lnTo>
                  <a:lnTo>
                    <a:pt x="3416" y="595"/>
                  </a:lnTo>
                  <a:lnTo>
                    <a:pt x="3416" y="620"/>
                  </a:lnTo>
                  <a:lnTo>
                    <a:pt x="3422" y="595"/>
                  </a:lnTo>
                  <a:lnTo>
                    <a:pt x="3422" y="563"/>
                  </a:lnTo>
                  <a:lnTo>
                    <a:pt x="3429" y="550"/>
                  </a:lnTo>
                  <a:lnTo>
                    <a:pt x="3429" y="537"/>
                  </a:lnTo>
                  <a:lnTo>
                    <a:pt x="3435" y="518"/>
                  </a:lnTo>
                  <a:lnTo>
                    <a:pt x="3435" y="499"/>
                  </a:lnTo>
                  <a:lnTo>
                    <a:pt x="3441" y="524"/>
                  </a:lnTo>
                  <a:lnTo>
                    <a:pt x="3448" y="499"/>
                  </a:lnTo>
                  <a:lnTo>
                    <a:pt x="3448" y="518"/>
                  </a:lnTo>
                  <a:lnTo>
                    <a:pt x="3454" y="448"/>
                  </a:lnTo>
                  <a:lnTo>
                    <a:pt x="3454" y="428"/>
                  </a:lnTo>
                  <a:lnTo>
                    <a:pt x="3461" y="448"/>
                  </a:lnTo>
                  <a:lnTo>
                    <a:pt x="3461" y="460"/>
                  </a:lnTo>
                  <a:lnTo>
                    <a:pt x="3467" y="422"/>
                  </a:lnTo>
                  <a:lnTo>
                    <a:pt x="3467" y="396"/>
                  </a:lnTo>
                  <a:lnTo>
                    <a:pt x="3473" y="422"/>
                  </a:lnTo>
                  <a:lnTo>
                    <a:pt x="3473" y="473"/>
                  </a:lnTo>
                  <a:lnTo>
                    <a:pt x="3480" y="460"/>
                  </a:lnTo>
                  <a:lnTo>
                    <a:pt x="3480" y="416"/>
                  </a:lnTo>
                  <a:lnTo>
                    <a:pt x="3486" y="416"/>
                  </a:lnTo>
                  <a:lnTo>
                    <a:pt x="3486" y="396"/>
                  </a:lnTo>
                  <a:lnTo>
                    <a:pt x="3493" y="384"/>
                  </a:lnTo>
                  <a:lnTo>
                    <a:pt x="3499" y="428"/>
                  </a:lnTo>
                  <a:lnTo>
                    <a:pt x="3499" y="365"/>
                  </a:lnTo>
                  <a:lnTo>
                    <a:pt x="3505" y="371"/>
                  </a:lnTo>
                  <a:lnTo>
                    <a:pt x="3505" y="365"/>
                  </a:lnTo>
                  <a:lnTo>
                    <a:pt x="3512" y="301"/>
                  </a:lnTo>
                  <a:lnTo>
                    <a:pt x="3512" y="313"/>
                  </a:lnTo>
                  <a:lnTo>
                    <a:pt x="3518" y="307"/>
                  </a:lnTo>
                  <a:lnTo>
                    <a:pt x="3518" y="281"/>
                  </a:lnTo>
                  <a:lnTo>
                    <a:pt x="3525" y="243"/>
                  </a:lnTo>
                  <a:lnTo>
                    <a:pt x="3525" y="301"/>
                  </a:lnTo>
                  <a:lnTo>
                    <a:pt x="3531" y="384"/>
                  </a:lnTo>
                  <a:lnTo>
                    <a:pt x="3531" y="409"/>
                  </a:lnTo>
                  <a:lnTo>
                    <a:pt x="3537" y="365"/>
                  </a:lnTo>
                  <a:lnTo>
                    <a:pt x="3544" y="294"/>
                  </a:lnTo>
                  <a:lnTo>
                    <a:pt x="3550" y="224"/>
                  </a:lnTo>
                  <a:lnTo>
                    <a:pt x="3550" y="256"/>
                  </a:lnTo>
                  <a:lnTo>
                    <a:pt x="3557" y="339"/>
                  </a:lnTo>
                  <a:lnTo>
                    <a:pt x="3557" y="352"/>
                  </a:lnTo>
                  <a:lnTo>
                    <a:pt x="3563" y="454"/>
                  </a:lnTo>
                  <a:lnTo>
                    <a:pt x="3563" y="678"/>
                  </a:lnTo>
                  <a:lnTo>
                    <a:pt x="3569" y="774"/>
                  </a:lnTo>
                  <a:lnTo>
                    <a:pt x="3569" y="601"/>
                  </a:lnTo>
                  <a:lnTo>
                    <a:pt x="3576" y="595"/>
                  </a:lnTo>
                  <a:lnTo>
                    <a:pt x="3576" y="729"/>
                  </a:lnTo>
                  <a:lnTo>
                    <a:pt x="3582" y="831"/>
                  </a:lnTo>
                  <a:lnTo>
                    <a:pt x="3589" y="723"/>
                  </a:lnTo>
                  <a:lnTo>
                    <a:pt x="3589" y="556"/>
                  </a:lnTo>
                  <a:lnTo>
                    <a:pt x="3595" y="435"/>
                  </a:lnTo>
                  <a:lnTo>
                    <a:pt x="3595" y="492"/>
                  </a:lnTo>
                  <a:lnTo>
                    <a:pt x="3601" y="704"/>
                  </a:lnTo>
                  <a:lnTo>
                    <a:pt x="3601" y="793"/>
                  </a:lnTo>
                  <a:lnTo>
                    <a:pt x="3608" y="812"/>
                  </a:lnTo>
                  <a:lnTo>
                    <a:pt x="3608" y="793"/>
                  </a:lnTo>
                  <a:lnTo>
                    <a:pt x="3614" y="697"/>
                  </a:lnTo>
                  <a:lnTo>
                    <a:pt x="3614" y="563"/>
                  </a:lnTo>
                  <a:lnTo>
                    <a:pt x="3621" y="403"/>
                  </a:lnTo>
                  <a:lnTo>
                    <a:pt x="3621" y="262"/>
                  </a:lnTo>
                  <a:lnTo>
                    <a:pt x="3627" y="205"/>
                  </a:lnTo>
                  <a:lnTo>
                    <a:pt x="3627" y="230"/>
                  </a:lnTo>
                  <a:lnTo>
                    <a:pt x="3633" y="333"/>
                  </a:lnTo>
                  <a:lnTo>
                    <a:pt x="3640" y="428"/>
                  </a:lnTo>
                  <a:lnTo>
                    <a:pt x="3640" y="518"/>
                  </a:lnTo>
                  <a:lnTo>
                    <a:pt x="3646" y="556"/>
                  </a:lnTo>
                  <a:lnTo>
                    <a:pt x="3646" y="569"/>
                  </a:lnTo>
                  <a:lnTo>
                    <a:pt x="3653" y="601"/>
                  </a:lnTo>
                  <a:lnTo>
                    <a:pt x="3653" y="588"/>
                  </a:lnTo>
                  <a:lnTo>
                    <a:pt x="3659" y="614"/>
                  </a:lnTo>
                  <a:lnTo>
                    <a:pt x="3659" y="659"/>
                  </a:lnTo>
                  <a:lnTo>
                    <a:pt x="3665" y="678"/>
                  </a:lnTo>
                  <a:lnTo>
                    <a:pt x="3665" y="633"/>
                  </a:lnTo>
                  <a:lnTo>
                    <a:pt x="3672" y="608"/>
                  </a:lnTo>
                  <a:lnTo>
                    <a:pt x="3672" y="614"/>
                  </a:lnTo>
                  <a:lnTo>
                    <a:pt x="3678" y="627"/>
                  </a:lnTo>
                  <a:lnTo>
                    <a:pt x="3685" y="620"/>
                  </a:lnTo>
                  <a:lnTo>
                    <a:pt x="3685" y="608"/>
                  </a:lnTo>
                  <a:lnTo>
                    <a:pt x="3691" y="614"/>
                  </a:lnTo>
                  <a:lnTo>
                    <a:pt x="3691" y="595"/>
                  </a:lnTo>
                  <a:lnTo>
                    <a:pt x="3697" y="601"/>
                  </a:lnTo>
                  <a:lnTo>
                    <a:pt x="3697" y="633"/>
                  </a:lnTo>
                  <a:lnTo>
                    <a:pt x="3704" y="704"/>
                  </a:lnTo>
                  <a:lnTo>
                    <a:pt x="3704" y="684"/>
                  </a:lnTo>
                  <a:lnTo>
                    <a:pt x="3710" y="640"/>
                  </a:lnTo>
                  <a:lnTo>
                    <a:pt x="3710" y="601"/>
                  </a:lnTo>
                  <a:lnTo>
                    <a:pt x="3717" y="627"/>
                  </a:lnTo>
                  <a:lnTo>
                    <a:pt x="3717" y="620"/>
                  </a:lnTo>
                  <a:lnTo>
                    <a:pt x="3723" y="576"/>
                  </a:lnTo>
                  <a:lnTo>
                    <a:pt x="3723" y="652"/>
                  </a:lnTo>
                  <a:lnTo>
                    <a:pt x="3729" y="652"/>
                  </a:lnTo>
                  <a:lnTo>
                    <a:pt x="3736" y="614"/>
                  </a:lnTo>
                  <a:lnTo>
                    <a:pt x="3736" y="640"/>
                  </a:lnTo>
                  <a:lnTo>
                    <a:pt x="3742" y="704"/>
                  </a:lnTo>
                  <a:lnTo>
                    <a:pt x="3742" y="761"/>
                  </a:lnTo>
                  <a:lnTo>
                    <a:pt x="3748" y="768"/>
                  </a:lnTo>
                  <a:lnTo>
                    <a:pt x="3748" y="755"/>
                  </a:lnTo>
                  <a:lnTo>
                    <a:pt x="3755" y="748"/>
                  </a:lnTo>
                  <a:lnTo>
                    <a:pt x="3755" y="812"/>
                  </a:lnTo>
                  <a:lnTo>
                    <a:pt x="3761" y="857"/>
                  </a:lnTo>
                  <a:lnTo>
                    <a:pt x="3761" y="876"/>
                  </a:lnTo>
                  <a:lnTo>
                    <a:pt x="3768" y="844"/>
                  </a:lnTo>
                  <a:lnTo>
                    <a:pt x="3768" y="799"/>
                  </a:lnTo>
                  <a:lnTo>
                    <a:pt x="3774" y="780"/>
                  </a:lnTo>
                </a:path>
              </a:pathLst>
            </a:custGeom>
            <a:noFill/>
            <a:ln w="14288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1459" name="Group 19"/>
            <p:cNvGrpSpPr>
              <a:grpSpLocks/>
            </p:cNvGrpSpPr>
            <p:nvPr/>
          </p:nvGrpSpPr>
          <p:grpSpPr bwMode="auto">
            <a:xfrm>
              <a:off x="787" y="1478"/>
              <a:ext cx="128" cy="1899"/>
              <a:chOff x="787" y="1478"/>
              <a:chExt cx="128" cy="1899"/>
            </a:xfrm>
          </p:grpSpPr>
          <p:sp>
            <p:nvSpPr>
              <p:cNvPr id="61460" name="Rectangle 20"/>
              <p:cNvSpPr>
                <a:spLocks noChangeArrowheads="1"/>
              </p:cNvSpPr>
              <p:nvPr/>
            </p:nvSpPr>
            <p:spPr bwMode="auto">
              <a:xfrm>
                <a:off x="787" y="3262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-44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1" name="Rectangle 21"/>
              <p:cNvSpPr>
                <a:spLocks noChangeArrowheads="1"/>
              </p:cNvSpPr>
              <p:nvPr/>
            </p:nvSpPr>
            <p:spPr bwMode="auto">
              <a:xfrm>
                <a:off x="787" y="3083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-43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2" name="Rectangle 22"/>
              <p:cNvSpPr>
                <a:spLocks noChangeArrowheads="1"/>
              </p:cNvSpPr>
              <p:nvPr/>
            </p:nvSpPr>
            <p:spPr bwMode="auto">
              <a:xfrm>
                <a:off x="787" y="2904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-42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3" name="Rectangle 23"/>
              <p:cNvSpPr>
                <a:spLocks noChangeArrowheads="1"/>
              </p:cNvSpPr>
              <p:nvPr/>
            </p:nvSpPr>
            <p:spPr bwMode="auto">
              <a:xfrm>
                <a:off x="787" y="2725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-41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4" name="Rectangle 24"/>
              <p:cNvSpPr>
                <a:spLocks noChangeArrowheads="1"/>
              </p:cNvSpPr>
              <p:nvPr/>
            </p:nvSpPr>
            <p:spPr bwMode="auto">
              <a:xfrm>
                <a:off x="787" y="2546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-40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5" name="Rectangle 25"/>
              <p:cNvSpPr>
                <a:spLocks noChangeArrowheads="1"/>
              </p:cNvSpPr>
              <p:nvPr/>
            </p:nvSpPr>
            <p:spPr bwMode="auto">
              <a:xfrm>
                <a:off x="787" y="2373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-39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6" name="Rectangle 26"/>
              <p:cNvSpPr>
                <a:spLocks noChangeArrowheads="1"/>
              </p:cNvSpPr>
              <p:nvPr/>
            </p:nvSpPr>
            <p:spPr bwMode="auto">
              <a:xfrm>
                <a:off x="787" y="2194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-38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7" name="Rectangle 27"/>
              <p:cNvSpPr>
                <a:spLocks noChangeArrowheads="1"/>
              </p:cNvSpPr>
              <p:nvPr/>
            </p:nvSpPr>
            <p:spPr bwMode="auto">
              <a:xfrm>
                <a:off x="787" y="2015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-37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8" name="Rectangle 28"/>
              <p:cNvSpPr>
                <a:spLocks noChangeArrowheads="1"/>
              </p:cNvSpPr>
              <p:nvPr/>
            </p:nvSpPr>
            <p:spPr bwMode="auto">
              <a:xfrm>
                <a:off x="787" y="1836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-36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69" name="Rectangle 29"/>
              <p:cNvSpPr>
                <a:spLocks noChangeArrowheads="1"/>
              </p:cNvSpPr>
              <p:nvPr/>
            </p:nvSpPr>
            <p:spPr bwMode="auto">
              <a:xfrm>
                <a:off x="787" y="1657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-35</a:t>
                </a:r>
                <a:endParaRPr lang="fr-FR">
                  <a:latin typeface="Times" charset="0"/>
                </a:endParaRPr>
              </a:p>
            </p:txBody>
          </p:sp>
          <p:sp>
            <p:nvSpPr>
              <p:cNvPr id="61470" name="Rectangle 30"/>
              <p:cNvSpPr>
                <a:spLocks noChangeArrowheads="1"/>
              </p:cNvSpPr>
              <p:nvPr/>
            </p:nvSpPr>
            <p:spPr bwMode="auto">
              <a:xfrm>
                <a:off x="787" y="1478"/>
                <a:ext cx="1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1200" b="1">
                    <a:solidFill>
                      <a:srgbClr val="000000"/>
                    </a:solidFill>
                    <a:latin typeface="Times" charset="0"/>
                  </a:rPr>
                  <a:t>-34</a:t>
                </a:r>
                <a:endParaRPr lang="fr-FR">
                  <a:latin typeface="Times" charset="0"/>
                </a:endParaRPr>
              </a:p>
            </p:txBody>
          </p:sp>
        </p:grpSp>
        <p:grpSp>
          <p:nvGrpSpPr>
            <p:cNvPr id="61471" name="Group 31"/>
            <p:cNvGrpSpPr>
              <a:grpSpLocks/>
            </p:cNvGrpSpPr>
            <p:nvPr/>
          </p:nvGrpSpPr>
          <p:grpSpPr bwMode="auto">
            <a:xfrm>
              <a:off x="972" y="3304"/>
              <a:ext cx="3797" cy="195"/>
              <a:chOff x="972" y="3304"/>
              <a:chExt cx="3797" cy="195"/>
            </a:xfrm>
          </p:grpSpPr>
          <p:grpSp>
            <p:nvGrpSpPr>
              <p:cNvPr id="61472" name="Group 32"/>
              <p:cNvGrpSpPr>
                <a:grpSpLocks/>
              </p:cNvGrpSpPr>
              <p:nvPr/>
            </p:nvGrpSpPr>
            <p:grpSpPr bwMode="auto">
              <a:xfrm>
                <a:off x="995" y="3304"/>
                <a:ext cx="3774" cy="26"/>
                <a:chOff x="995" y="3304"/>
                <a:chExt cx="3774" cy="26"/>
              </a:xfrm>
            </p:grpSpPr>
            <p:sp>
              <p:nvSpPr>
                <p:cNvPr id="61473" name="Line 33"/>
                <p:cNvSpPr>
                  <a:spLocks noChangeShapeType="1"/>
                </p:cNvSpPr>
                <p:nvPr/>
              </p:nvSpPr>
              <p:spPr bwMode="auto">
                <a:xfrm>
                  <a:off x="995" y="3304"/>
                  <a:ext cx="3774" cy="1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61474" name="Group 34"/>
                <p:cNvGrpSpPr>
                  <a:grpSpLocks/>
                </p:cNvGrpSpPr>
                <p:nvPr/>
              </p:nvGrpSpPr>
              <p:grpSpPr bwMode="auto">
                <a:xfrm>
                  <a:off x="995" y="3304"/>
                  <a:ext cx="3430" cy="26"/>
                  <a:chOff x="995" y="3304"/>
                  <a:chExt cx="3430" cy="26"/>
                </a:xfrm>
              </p:grpSpPr>
              <p:sp>
                <p:nvSpPr>
                  <p:cNvPr id="61475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95" y="3304"/>
                    <a:ext cx="1" cy="26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476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79" y="3304"/>
                    <a:ext cx="1" cy="26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477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70" y="3304"/>
                    <a:ext cx="1" cy="26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4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55" y="3304"/>
                    <a:ext cx="1" cy="26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479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39" y="3304"/>
                    <a:ext cx="1" cy="26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480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24" y="3304"/>
                    <a:ext cx="1" cy="26"/>
                  </a:xfrm>
                  <a:prstGeom prst="line">
                    <a:avLst/>
                  </a:pr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61481" name="Group 41"/>
              <p:cNvGrpSpPr>
                <a:grpSpLocks/>
              </p:cNvGrpSpPr>
              <p:nvPr/>
            </p:nvGrpSpPr>
            <p:grpSpPr bwMode="auto">
              <a:xfrm>
                <a:off x="972" y="3384"/>
                <a:ext cx="3528" cy="115"/>
                <a:chOff x="972" y="3384"/>
                <a:chExt cx="3528" cy="115"/>
              </a:xfrm>
            </p:grpSpPr>
            <p:sp>
              <p:nvSpPr>
                <p:cNvPr id="61482" name="Rectangle 42"/>
                <p:cNvSpPr>
                  <a:spLocks noChangeArrowheads="1"/>
                </p:cNvSpPr>
                <p:nvPr/>
              </p:nvSpPr>
              <p:spPr bwMode="auto">
                <a:xfrm>
                  <a:off x="972" y="3384"/>
                  <a:ext cx="4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  <a:latin typeface="Times" charset="0"/>
                    </a:rPr>
                    <a:t>0</a:t>
                  </a:r>
                  <a:endParaRPr lang="fr-FR">
                    <a:latin typeface="Times" charset="0"/>
                  </a:endParaRPr>
                </a:p>
              </p:txBody>
            </p:sp>
            <p:sp>
              <p:nvSpPr>
                <p:cNvPr id="61483" name="Rectangle 43"/>
                <p:cNvSpPr>
                  <a:spLocks noChangeArrowheads="1"/>
                </p:cNvSpPr>
                <p:nvPr/>
              </p:nvSpPr>
              <p:spPr bwMode="auto">
                <a:xfrm>
                  <a:off x="1637" y="3384"/>
                  <a:ext cx="96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  <a:latin typeface="Times" charset="0"/>
                    </a:rPr>
                    <a:t>20</a:t>
                  </a:r>
                  <a:endParaRPr lang="fr-FR">
                    <a:latin typeface="Times" charset="0"/>
                  </a:endParaRPr>
                </a:p>
              </p:txBody>
            </p:sp>
            <p:sp>
              <p:nvSpPr>
                <p:cNvPr id="61484" name="Rectangle 44"/>
                <p:cNvSpPr>
                  <a:spLocks noChangeArrowheads="1"/>
                </p:cNvSpPr>
                <p:nvPr/>
              </p:nvSpPr>
              <p:spPr bwMode="auto">
                <a:xfrm>
                  <a:off x="2328" y="3384"/>
                  <a:ext cx="96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  <a:latin typeface="Times" charset="0"/>
                    </a:rPr>
                    <a:t>40</a:t>
                  </a:r>
                  <a:endParaRPr lang="fr-FR">
                    <a:latin typeface="Times" charset="0"/>
                  </a:endParaRPr>
                </a:p>
              </p:txBody>
            </p:sp>
            <p:sp>
              <p:nvSpPr>
                <p:cNvPr id="61485" name="Rectangle 45"/>
                <p:cNvSpPr>
                  <a:spLocks noChangeArrowheads="1"/>
                </p:cNvSpPr>
                <p:nvPr/>
              </p:nvSpPr>
              <p:spPr bwMode="auto">
                <a:xfrm>
                  <a:off x="3013" y="3384"/>
                  <a:ext cx="96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  <a:latin typeface="Times" charset="0"/>
                    </a:rPr>
                    <a:t>60</a:t>
                  </a:r>
                  <a:endParaRPr lang="fr-FR">
                    <a:latin typeface="Times" charset="0"/>
                  </a:endParaRPr>
                </a:p>
              </p:txBody>
            </p:sp>
            <p:sp>
              <p:nvSpPr>
                <p:cNvPr id="61486" name="Rectangle 46"/>
                <p:cNvSpPr>
                  <a:spLocks noChangeArrowheads="1"/>
                </p:cNvSpPr>
                <p:nvPr/>
              </p:nvSpPr>
              <p:spPr bwMode="auto">
                <a:xfrm>
                  <a:off x="3697" y="3384"/>
                  <a:ext cx="96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  <a:latin typeface="Times" charset="0"/>
                    </a:rPr>
                    <a:t>80</a:t>
                  </a:r>
                  <a:endParaRPr lang="fr-FR">
                    <a:latin typeface="Times" charset="0"/>
                  </a:endParaRPr>
                </a:p>
              </p:txBody>
            </p:sp>
            <p:sp>
              <p:nvSpPr>
                <p:cNvPr id="61487" name="Rectangle 47"/>
                <p:cNvSpPr>
                  <a:spLocks noChangeArrowheads="1"/>
                </p:cNvSpPr>
                <p:nvPr/>
              </p:nvSpPr>
              <p:spPr bwMode="auto">
                <a:xfrm>
                  <a:off x="4356" y="3384"/>
                  <a:ext cx="14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  <a:latin typeface="Times" charset="0"/>
                    </a:rPr>
                    <a:t>100</a:t>
                  </a:r>
                  <a:endParaRPr lang="fr-FR">
                    <a:latin typeface="Times" charset="0"/>
                  </a:endParaRPr>
                </a:p>
              </p:txBody>
            </p:sp>
          </p:grpSp>
        </p:grpSp>
        <p:sp>
          <p:nvSpPr>
            <p:cNvPr id="61488" name="Line 48"/>
            <p:cNvSpPr>
              <a:spLocks noChangeShapeType="1"/>
            </p:cNvSpPr>
            <p:nvPr/>
          </p:nvSpPr>
          <p:spPr bwMode="auto">
            <a:xfrm>
              <a:off x="4775" y="1520"/>
              <a:ext cx="1" cy="178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89" name="Line 49"/>
            <p:cNvSpPr>
              <a:spLocks noChangeShapeType="1"/>
            </p:cNvSpPr>
            <p:nvPr/>
          </p:nvSpPr>
          <p:spPr bwMode="auto">
            <a:xfrm>
              <a:off x="4775" y="1699"/>
              <a:ext cx="3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90" name="Line 50"/>
            <p:cNvSpPr>
              <a:spLocks noChangeShapeType="1"/>
            </p:cNvSpPr>
            <p:nvPr/>
          </p:nvSpPr>
          <p:spPr bwMode="auto">
            <a:xfrm>
              <a:off x="4775" y="3068"/>
              <a:ext cx="3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91" name="Line 51"/>
            <p:cNvSpPr>
              <a:spLocks noChangeShapeType="1"/>
            </p:cNvSpPr>
            <p:nvPr/>
          </p:nvSpPr>
          <p:spPr bwMode="auto">
            <a:xfrm>
              <a:off x="4775" y="2383"/>
              <a:ext cx="3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92" name="Rectangle 52"/>
            <p:cNvSpPr>
              <a:spLocks noChangeArrowheads="1"/>
            </p:cNvSpPr>
            <p:nvPr/>
          </p:nvSpPr>
          <p:spPr bwMode="auto">
            <a:xfrm>
              <a:off x="4849" y="3026"/>
              <a:ext cx="1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-20</a:t>
              </a:r>
              <a:endParaRPr lang="fr-FR">
                <a:latin typeface="Times" charset="0"/>
              </a:endParaRPr>
            </a:p>
          </p:txBody>
        </p:sp>
        <p:sp>
          <p:nvSpPr>
            <p:cNvPr id="61493" name="Rectangle 53"/>
            <p:cNvSpPr>
              <a:spLocks noChangeArrowheads="1"/>
            </p:cNvSpPr>
            <p:nvPr/>
          </p:nvSpPr>
          <p:spPr bwMode="auto">
            <a:xfrm>
              <a:off x="4849" y="2341"/>
              <a:ext cx="1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-10</a:t>
              </a:r>
              <a:endParaRPr lang="fr-FR">
                <a:latin typeface="Times" charset="0"/>
              </a:endParaRPr>
            </a:p>
          </p:txBody>
        </p:sp>
        <p:sp>
          <p:nvSpPr>
            <p:cNvPr id="61494" name="Rectangle 54"/>
            <p:cNvSpPr>
              <a:spLocks noChangeArrowheads="1"/>
            </p:cNvSpPr>
            <p:nvPr/>
          </p:nvSpPr>
          <p:spPr bwMode="auto">
            <a:xfrm>
              <a:off x="4861" y="1657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0</a:t>
              </a:r>
              <a:endParaRPr lang="fr-FR">
                <a:latin typeface="Times" charset="0"/>
              </a:endParaRPr>
            </a:p>
          </p:txBody>
        </p:sp>
        <p:sp>
          <p:nvSpPr>
            <p:cNvPr id="61495" name="Rectangle 55"/>
            <p:cNvSpPr>
              <a:spLocks noChangeArrowheads="1"/>
            </p:cNvSpPr>
            <p:nvPr/>
          </p:nvSpPr>
          <p:spPr bwMode="auto">
            <a:xfrm>
              <a:off x="1964" y="3512"/>
              <a:ext cx="190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Temps (en milliers d</a:t>
              </a:r>
              <a:r>
                <a:rPr lang="ja-JP" altLang="fr-FR" sz="1200" b="1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années avant le présent)</a:t>
              </a:r>
              <a:endParaRPr lang="fr-FR">
                <a:latin typeface="Times" charset="0"/>
              </a:endParaRPr>
            </a:p>
          </p:txBody>
        </p:sp>
        <p:sp>
          <p:nvSpPr>
            <p:cNvPr id="61496" name="Rectangle 56"/>
            <p:cNvSpPr>
              <a:spLocks noChangeArrowheads="1"/>
            </p:cNvSpPr>
            <p:nvPr/>
          </p:nvSpPr>
          <p:spPr bwMode="auto">
            <a:xfrm rot="16200000">
              <a:off x="-185" y="2278"/>
              <a:ext cx="176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Composition isotopique de la glace (</a:t>
              </a:r>
              <a:r>
                <a:rPr lang="fr-FR" sz="1200" b="1">
                  <a:solidFill>
                    <a:srgbClr val="000000"/>
                  </a:solidFill>
                  <a:latin typeface="Symbol" charset="0"/>
                </a:rPr>
                <a:t>d</a:t>
              </a:r>
              <a:r>
                <a:rPr lang="fr-FR" sz="1200" b="1" baseline="30000">
                  <a:solidFill>
                    <a:srgbClr val="000000"/>
                  </a:solidFill>
                  <a:latin typeface="Times" charset="0"/>
                </a:rPr>
                <a:t>18</a:t>
              </a:r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O)</a:t>
              </a:r>
              <a:endParaRPr lang="fr-FR">
                <a:latin typeface="Times" charset="0"/>
              </a:endParaRPr>
            </a:p>
          </p:txBody>
        </p:sp>
        <p:sp>
          <p:nvSpPr>
            <p:cNvPr id="61497" name="Rectangle 57"/>
            <p:cNvSpPr>
              <a:spLocks noChangeArrowheads="1"/>
            </p:cNvSpPr>
            <p:nvPr/>
          </p:nvSpPr>
          <p:spPr bwMode="auto">
            <a:xfrm rot="16200000">
              <a:off x="4236" y="2265"/>
              <a:ext cx="175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000000"/>
                  </a:solidFill>
                  <a:latin typeface="Times" charset="0"/>
                </a:rPr>
                <a:t>Changements relatifs de température (°C)</a:t>
              </a:r>
              <a:endParaRPr lang="fr-FR">
                <a:latin typeface="Times" charset="0"/>
              </a:endParaRPr>
            </a:p>
          </p:txBody>
        </p:sp>
        <p:sp>
          <p:nvSpPr>
            <p:cNvPr id="61498" name="Rectangle 58"/>
            <p:cNvSpPr>
              <a:spLocks noChangeArrowheads="1"/>
            </p:cNvSpPr>
            <p:nvPr/>
          </p:nvSpPr>
          <p:spPr bwMode="auto">
            <a:xfrm>
              <a:off x="1509" y="1248"/>
              <a:ext cx="1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FF0000"/>
                  </a:solidFill>
                  <a:latin typeface="Times" charset="0"/>
                </a:rPr>
                <a:t>H1</a:t>
              </a:r>
              <a:endParaRPr lang="fr-FR">
                <a:latin typeface="Times" charset="0"/>
              </a:endParaRPr>
            </a:p>
          </p:txBody>
        </p:sp>
        <p:sp>
          <p:nvSpPr>
            <p:cNvPr id="61499" name="Rectangle 59"/>
            <p:cNvSpPr>
              <a:spLocks noChangeArrowheads="1"/>
            </p:cNvSpPr>
            <p:nvPr/>
          </p:nvSpPr>
          <p:spPr bwMode="auto">
            <a:xfrm>
              <a:off x="1632" y="1392"/>
              <a:ext cx="1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FF0000"/>
                  </a:solidFill>
                  <a:latin typeface="Times" charset="0"/>
                </a:rPr>
                <a:t>H2</a:t>
              </a:r>
              <a:endParaRPr lang="fr-FR">
                <a:latin typeface="Times" charset="0"/>
              </a:endParaRPr>
            </a:p>
          </p:txBody>
        </p:sp>
        <p:sp>
          <p:nvSpPr>
            <p:cNvPr id="61500" name="Line 60"/>
            <p:cNvSpPr>
              <a:spLocks noChangeShapeType="1"/>
            </p:cNvSpPr>
            <p:nvPr/>
          </p:nvSpPr>
          <p:spPr bwMode="auto">
            <a:xfrm flipV="1">
              <a:off x="1688" y="1536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01" name="Rectangle 61"/>
            <p:cNvSpPr>
              <a:spLocks noChangeArrowheads="1"/>
            </p:cNvSpPr>
            <p:nvPr/>
          </p:nvSpPr>
          <p:spPr bwMode="auto">
            <a:xfrm>
              <a:off x="2160" y="1248"/>
              <a:ext cx="1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FF0000"/>
                  </a:solidFill>
                  <a:latin typeface="Times" charset="0"/>
                </a:rPr>
                <a:t>H4</a:t>
              </a:r>
              <a:endParaRPr lang="fr-FR">
                <a:latin typeface="Times" charset="0"/>
              </a:endParaRPr>
            </a:p>
          </p:txBody>
        </p: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V="1">
              <a:off x="2256" y="1392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 flipV="1">
              <a:off x="2544" y="1392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04" name="Rectangle 64"/>
            <p:cNvSpPr>
              <a:spLocks noChangeArrowheads="1"/>
            </p:cNvSpPr>
            <p:nvPr/>
          </p:nvSpPr>
          <p:spPr bwMode="auto">
            <a:xfrm>
              <a:off x="2517" y="1248"/>
              <a:ext cx="1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b="1">
                  <a:solidFill>
                    <a:srgbClr val="FF0000"/>
                  </a:solidFill>
                  <a:latin typeface="Times" charset="0"/>
                </a:rPr>
                <a:t>H5</a:t>
              </a:r>
              <a:endParaRPr lang="fr-FR">
                <a:latin typeface="Times" charset="0"/>
              </a:endParaRPr>
            </a:p>
          </p:txBody>
        </p:sp>
        <p:sp>
          <p:nvSpPr>
            <p:cNvPr id="61505" name="Line 65"/>
            <p:cNvSpPr>
              <a:spLocks noChangeShapeType="1"/>
            </p:cNvSpPr>
            <p:nvPr/>
          </p:nvSpPr>
          <p:spPr bwMode="auto">
            <a:xfrm flipV="1">
              <a:off x="1536" y="1392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06" name="Line 66"/>
            <p:cNvSpPr>
              <a:spLocks noChangeShapeType="1"/>
            </p:cNvSpPr>
            <p:nvPr/>
          </p:nvSpPr>
          <p:spPr bwMode="auto">
            <a:xfrm flipV="1">
              <a:off x="1536" y="1488"/>
              <a:ext cx="0" cy="16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 flipV="1">
              <a:off x="1688" y="1488"/>
              <a:ext cx="0" cy="16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08" name="Line 68"/>
            <p:cNvSpPr>
              <a:spLocks noChangeShapeType="1"/>
            </p:cNvSpPr>
            <p:nvPr/>
          </p:nvSpPr>
          <p:spPr bwMode="auto">
            <a:xfrm flipV="1">
              <a:off x="2256" y="1488"/>
              <a:ext cx="0" cy="16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09" name="Line 69"/>
            <p:cNvSpPr>
              <a:spLocks noChangeShapeType="1"/>
            </p:cNvSpPr>
            <p:nvPr/>
          </p:nvSpPr>
          <p:spPr bwMode="auto">
            <a:xfrm flipV="1">
              <a:off x="2544" y="1488"/>
              <a:ext cx="0" cy="16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925820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>
                <a:latin typeface="Times" charset="0"/>
              </a:rPr>
              <a:t>Le modèle de Stommel (1961)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1468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85800" y="3781425"/>
            <a:ext cx="7924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>
                <a:latin typeface="Times" charset="0"/>
              </a:rPr>
              <a:t>T</a:t>
            </a:r>
            <a:r>
              <a:rPr lang="fr-FR" baseline="-25000">
                <a:latin typeface="Times" charset="0"/>
              </a:rPr>
              <a:t>1</a:t>
            </a:r>
            <a:r>
              <a:rPr lang="fr-FR">
                <a:latin typeface="Times" charset="0"/>
              </a:rPr>
              <a:t>,T</a:t>
            </a:r>
            <a:r>
              <a:rPr lang="fr-FR" baseline="-25000">
                <a:latin typeface="Times" charset="0"/>
              </a:rPr>
              <a:t>2</a:t>
            </a:r>
            <a:r>
              <a:rPr lang="fr-FR">
                <a:latin typeface="Times" charset="0"/>
              </a:rPr>
              <a:t> : températures.</a:t>
            </a:r>
          </a:p>
          <a:p>
            <a:r>
              <a:rPr lang="fr-FR">
                <a:latin typeface="Times" charset="0"/>
              </a:rPr>
              <a:t>S</a:t>
            </a:r>
            <a:r>
              <a:rPr lang="fr-FR" baseline="-25000">
                <a:latin typeface="Times" charset="0"/>
              </a:rPr>
              <a:t>1</a:t>
            </a:r>
            <a:r>
              <a:rPr lang="fr-FR">
                <a:latin typeface="Times" charset="0"/>
              </a:rPr>
              <a:t>, S</a:t>
            </a:r>
            <a:r>
              <a:rPr lang="fr-FR" baseline="-25000">
                <a:latin typeface="Times" charset="0"/>
              </a:rPr>
              <a:t>2 </a:t>
            </a:r>
            <a:r>
              <a:rPr lang="fr-FR">
                <a:latin typeface="Times" charset="0"/>
              </a:rPr>
              <a:t>: salinités.</a:t>
            </a:r>
          </a:p>
          <a:p>
            <a:r>
              <a:rPr lang="fr-FR">
                <a:latin typeface="Times" charset="0"/>
              </a:rPr>
              <a:t>∑ : flux de sel     (équivalent à évaporation - précipitation)</a:t>
            </a:r>
          </a:p>
          <a:p>
            <a:r>
              <a:rPr lang="fr-FR" i="1">
                <a:latin typeface="Times" charset="0"/>
              </a:rPr>
              <a:t>m</a:t>
            </a:r>
            <a:r>
              <a:rPr lang="fr-FR">
                <a:latin typeface="Times" charset="0"/>
              </a:rPr>
              <a:t> : circulation thermohaline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371600" y="5334000"/>
            <a:ext cx="60467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i="1">
                <a:latin typeface="Times" charset="0"/>
              </a:rPr>
              <a:t>m</a:t>
            </a:r>
            <a:r>
              <a:rPr lang="fr-FR">
                <a:latin typeface="Times" charset="0"/>
              </a:rPr>
              <a:t>, proportionnel à la différence de densité:</a:t>
            </a:r>
          </a:p>
          <a:p>
            <a:r>
              <a:rPr lang="fr-FR">
                <a:solidFill>
                  <a:schemeClr val="accent2"/>
                </a:solidFill>
                <a:latin typeface="Times" charset="0"/>
              </a:rPr>
              <a:t>	</a:t>
            </a:r>
            <a:r>
              <a:rPr lang="fr-FR" i="1">
                <a:solidFill>
                  <a:schemeClr val="accent2"/>
                </a:solidFill>
                <a:latin typeface="Times" charset="0"/>
              </a:rPr>
              <a:t>m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 = µ (</a:t>
            </a:r>
            <a:r>
              <a:rPr lang="fr-FR">
                <a:solidFill>
                  <a:schemeClr val="accent2"/>
                </a:solidFill>
                <a:latin typeface="Symbol" charset="0"/>
              </a:rPr>
              <a:t>r</a:t>
            </a:r>
            <a:r>
              <a:rPr lang="fr-FR" baseline="-25000">
                <a:solidFill>
                  <a:schemeClr val="accent2"/>
                </a:solidFill>
                <a:latin typeface="Times" charset="0"/>
              </a:rPr>
              <a:t>1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-</a:t>
            </a:r>
            <a:r>
              <a:rPr lang="fr-FR">
                <a:solidFill>
                  <a:schemeClr val="accent2"/>
                </a:solidFill>
                <a:latin typeface="Symbol" charset="0"/>
              </a:rPr>
              <a:t>r</a:t>
            </a:r>
            <a:r>
              <a:rPr lang="fr-FR" baseline="-25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) = µ (</a:t>
            </a:r>
            <a:r>
              <a:rPr lang="fr-FR" i="1">
                <a:solidFill>
                  <a:schemeClr val="accent2"/>
                </a:solidFill>
                <a:latin typeface="Symbol" charset="0"/>
              </a:rPr>
              <a:t>a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 (T</a:t>
            </a:r>
            <a:r>
              <a:rPr lang="fr-FR" baseline="-25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-T</a:t>
            </a:r>
            <a:r>
              <a:rPr lang="fr-FR" baseline="-25000">
                <a:solidFill>
                  <a:schemeClr val="accent2"/>
                </a:solidFill>
                <a:latin typeface="Times" charset="0"/>
              </a:rPr>
              <a:t>1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) - </a:t>
            </a:r>
            <a:r>
              <a:rPr lang="fr-FR" i="1">
                <a:solidFill>
                  <a:schemeClr val="accent2"/>
                </a:solidFill>
                <a:latin typeface="Symbol" charset="0"/>
              </a:rPr>
              <a:t>b</a:t>
            </a:r>
            <a:r>
              <a:rPr lang="fr-FR">
                <a:solidFill>
                  <a:schemeClr val="accent2"/>
                </a:solidFill>
                <a:latin typeface="Symbol" charset="0"/>
              </a:rPr>
              <a:t> 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(S</a:t>
            </a:r>
            <a:r>
              <a:rPr lang="fr-FR" baseline="-25000">
                <a:solidFill>
                  <a:schemeClr val="accent2"/>
                </a:solidFill>
                <a:latin typeface="Times" charset="0"/>
              </a:rPr>
              <a:t>2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-S</a:t>
            </a:r>
            <a:r>
              <a:rPr lang="fr-FR" baseline="-25000">
                <a:solidFill>
                  <a:schemeClr val="accent2"/>
                </a:solidFill>
                <a:latin typeface="Times" charset="0"/>
              </a:rPr>
              <a:t>1</a:t>
            </a:r>
            <a:r>
              <a:rPr lang="fr-FR">
                <a:solidFill>
                  <a:schemeClr val="accent2"/>
                </a:solidFill>
                <a:latin typeface="Times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7570055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52400" y="2209800"/>
          <a:ext cx="8763000" cy="29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0" name="Document" r:id="rId4" imgW="5754624" imgH="1950720" progId="Word.Document.8">
                  <p:embed/>
                </p:oleObj>
              </mc:Choice>
              <mc:Fallback>
                <p:oleObj name="Document" r:id="rId4" imgW="5754624" imgH="1950720" progId="Word.Document.8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9800"/>
                        <a:ext cx="8763000" cy="29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54000" y="4700588"/>
          <a:ext cx="8737600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1" name="Worksheet" r:id="rId6" imgW="36614100" imgH="8356600" progId="Excel.Sheet.8">
                  <p:embed/>
                </p:oleObj>
              </mc:Choice>
              <mc:Fallback>
                <p:oleObj name="Worksheet" r:id="rId6" imgW="36614100" imgH="8356600" progId="Excel.Sheet.8">
                  <p:embed/>
                  <p:pic>
                    <p:nvPicPr>
                      <p:cNvPr id="25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4700588"/>
                        <a:ext cx="8737600" cy="177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543800" y="57912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i="1"/>
              <a:t>(Calder, 1974)</a:t>
            </a:r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685800" y="838200"/>
          <a:ext cx="21209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Equation" r:id="rId8" imgW="2120900" imgH="1117600" progId="Equation.3">
                  <p:embed/>
                </p:oleObj>
              </mc:Choice>
              <mc:Fallback>
                <p:oleObj name="Equation" r:id="rId8" imgW="2120900" imgH="1117600" progId="Equation.3">
                  <p:embed/>
                  <p:pic>
                    <p:nvPicPr>
                      <p:cNvPr id="25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838200"/>
                        <a:ext cx="21209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3505200" y="1016000"/>
          <a:ext cx="2438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Equation" r:id="rId10" imgW="2438400" imgH="812800" progId="Equation.3">
                  <p:embed/>
                </p:oleObj>
              </mc:Choice>
              <mc:Fallback>
                <p:oleObj name="Equation" r:id="rId10" imgW="2438400" imgH="812800" progId="Equation.3">
                  <p:embed/>
                  <p:pic>
                    <p:nvPicPr>
                      <p:cNvPr id="2560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016000"/>
                        <a:ext cx="2438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6578600" y="838200"/>
          <a:ext cx="2032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4" name="…quation" r:id="rId12" imgW="2032000" imgH="1219200" progId="Equation.3">
                  <p:embed/>
                </p:oleObj>
              </mc:Choice>
              <mc:Fallback>
                <p:oleObj name="…quation" r:id="rId12" imgW="2032000" imgH="1219200" progId="Equation.3">
                  <p:embed/>
                  <p:pic>
                    <p:nvPicPr>
                      <p:cNvPr id="2560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600" y="838200"/>
                        <a:ext cx="2032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304800" y="4876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2514600" y="64008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895600" y="6365875"/>
            <a:ext cx="363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latin typeface="Times" charset="0"/>
              </a:rPr>
              <a:t>Time</a:t>
            </a:r>
            <a:r>
              <a:rPr lang="fr-FR" sz="1800">
                <a:latin typeface="Times" charset="0"/>
              </a:rPr>
              <a:t> </a:t>
            </a:r>
            <a:r>
              <a:rPr lang="fr-FR" sz="1600">
                <a:latin typeface="Times" charset="0"/>
              </a:rPr>
              <a:t>(thousands of years before present)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914400" y="57912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latin typeface="Times" charset="0"/>
              </a:rPr>
              <a:t>V(t)</a:t>
            </a:r>
            <a:r>
              <a:rPr lang="fr-FR" sz="1800">
                <a:latin typeface="Times" charset="0"/>
              </a:rPr>
              <a:t> ice sheet volume</a:t>
            </a:r>
            <a:endParaRPr lang="fr-FR" sz="180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382000" cy="476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Times" charset="0"/>
              </a:rPr>
              <a:t>Calder</a:t>
            </a:r>
            <a:r>
              <a:rPr lang="ja-JP" altLang="fr-FR" sz="2400" dirty="0">
                <a:latin typeface="Arial"/>
              </a:rPr>
              <a:t>’</a:t>
            </a:r>
            <a:r>
              <a:rPr lang="fr-FR" sz="2400" dirty="0">
                <a:latin typeface="Times" charset="0"/>
              </a:rPr>
              <a:t>s Model </a:t>
            </a:r>
            <a:r>
              <a:rPr lang="fr-FR" sz="2400" i="1" dirty="0">
                <a:latin typeface="Times" charset="0"/>
              </a:rPr>
              <a:t>(Nature, 1974)</a:t>
            </a:r>
          </a:p>
        </p:txBody>
      </p:sp>
    </p:spTree>
    <p:extLst>
      <p:ext uri="{BB962C8B-B14F-4D97-AF65-F5344CB8AC3E}">
        <p14:creationId xmlns:p14="http://schemas.microsoft.com/office/powerpoint/2010/main" val="27545452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52400" y="2209800"/>
          <a:ext cx="8763000" cy="29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" name="Document" r:id="rId4" imgW="5754624" imgH="1950720" progId="Word.Document.8">
                  <p:embed/>
                </p:oleObj>
              </mc:Choice>
              <mc:Fallback>
                <p:oleObj name="Document" r:id="rId4" imgW="5754624" imgH="1950720" progId="Word.Document.8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9800"/>
                        <a:ext cx="8763000" cy="29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260350" y="3416300"/>
          <a:ext cx="8739188" cy="184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" name="Worksheet" r:id="rId6" imgW="34505900" imgH="7670800" progId="Excel.Sheet.8">
                  <p:embed/>
                </p:oleObj>
              </mc:Choice>
              <mc:Fallback>
                <p:oleObj name="Worksheet" r:id="rId6" imgW="34505900" imgH="7670800" progId="Excel.Sheet.8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3416300"/>
                        <a:ext cx="8739188" cy="184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85800" y="838200"/>
          <a:ext cx="21209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Equation" r:id="rId8" imgW="2120900" imgH="1117600" progId="Equation.3">
                  <p:embed/>
                </p:oleObj>
              </mc:Choice>
              <mc:Fallback>
                <p:oleObj name="Equation" r:id="rId8" imgW="2120900" imgH="1117600" progId="Equation.3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838200"/>
                        <a:ext cx="21209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3505200" y="1016000"/>
          <a:ext cx="2438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" name="Equation" r:id="rId10" imgW="2438400" imgH="812800" progId="Equation.3">
                  <p:embed/>
                </p:oleObj>
              </mc:Choice>
              <mc:Fallback>
                <p:oleObj name="Equation" r:id="rId10" imgW="2438400" imgH="812800" progId="Equation.3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016000"/>
                        <a:ext cx="2438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6578600" y="838200"/>
          <a:ext cx="2032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" name="Equation" r:id="rId12" imgW="2032000" imgH="1219200" progId="Equation.3">
                  <p:embed/>
                </p:oleObj>
              </mc:Choice>
              <mc:Fallback>
                <p:oleObj name="Equation" r:id="rId12" imgW="2032000" imgH="1219200" progId="Equation.3">
                  <p:embed/>
                  <p:pic>
                    <p:nvPicPr>
                      <p:cNvPr id="266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600" y="838200"/>
                        <a:ext cx="2032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254000" y="4700588"/>
          <a:ext cx="8737600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Feuille de calcul" r:id="rId14" imgW="36614100" imgH="8356600" progId="Excel.Sheet.8">
                  <p:embed/>
                </p:oleObj>
              </mc:Choice>
              <mc:Fallback>
                <p:oleObj name="Feuille de calcul" r:id="rId14" imgW="36614100" imgH="8356600" progId="Excel.Sheet.8">
                  <p:embed/>
                  <p:pic>
                    <p:nvPicPr>
                      <p:cNvPr id="266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4700588"/>
                        <a:ext cx="8737600" cy="177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43800" y="57912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i="1"/>
              <a:t>(Calder, 1974)</a:t>
            </a: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7391400" y="3048000"/>
            <a:ext cx="6096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6172200" y="3048000"/>
            <a:ext cx="228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3581400" y="2971800"/>
            <a:ext cx="1524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304800" y="4876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2514600" y="64008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2895600" y="6365875"/>
            <a:ext cx="363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latin typeface="Times" charset="0"/>
              </a:rPr>
              <a:t>Time</a:t>
            </a:r>
            <a:r>
              <a:rPr lang="fr-FR" sz="1800">
                <a:latin typeface="Times" charset="0"/>
              </a:rPr>
              <a:t> </a:t>
            </a:r>
            <a:r>
              <a:rPr lang="fr-FR" sz="1600">
                <a:latin typeface="Times" charset="0"/>
              </a:rPr>
              <a:t>(thousands of years before present)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914400" y="57912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latin typeface="Times" charset="0"/>
              </a:rPr>
              <a:t>V(t)</a:t>
            </a:r>
            <a:r>
              <a:rPr lang="fr-FR" sz="1800">
                <a:latin typeface="Times" charset="0"/>
              </a:rPr>
              <a:t> ice sheet volume</a:t>
            </a:r>
            <a:endParaRPr lang="fr-FR" sz="1800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7162800" y="452596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i="1"/>
              <a:t>LR04 (Lisieki &amp; Raymo, 2005)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6705600" y="3489325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000" i="1"/>
              <a:t>V28-238 </a:t>
            </a:r>
            <a:r>
              <a:rPr lang="en-US" sz="1000" i="1"/>
              <a:t>(Shackleton &amp; Opdyke, 1973)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657600"/>
            <a:ext cx="381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382000" cy="476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Times" charset="0"/>
              </a:rPr>
              <a:t>Calder</a:t>
            </a:r>
            <a:r>
              <a:rPr lang="ja-JP" altLang="fr-FR" sz="2400" dirty="0">
                <a:latin typeface="Arial"/>
              </a:rPr>
              <a:t>’</a:t>
            </a:r>
            <a:r>
              <a:rPr lang="fr-FR" sz="2400" dirty="0">
                <a:latin typeface="Times" charset="0"/>
              </a:rPr>
              <a:t>s Model </a:t>
            </a:r>
            <a:r>
              <a:rPr lang="fr-FR" sz="2400" i="1" dirty="0">
                <a:latin typeface="Times" charset="0"/>
              </a:rPr>
              <a:t>(Nature, 1974)</a:t>
            </a:r>
          </a:p>
        </p:txBody>
      </p:sp>
    </p:spTree>
    <p:extLst>
      <p:ext uri="{BB962C8B-B14F-4D97-AF65-F5344CB8AC3E}">
        <p14:creationId xmlns:p14="http://schemas.microsoft.com/office/powerpoint/2010/main" val="111293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52400" y="2209800"/>
          <a:ext cx="8763000" cy="29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" name="Document" r:id="rId4" imgW="5754624" imgH="1950720" progId="Word.Document.8">
                  <p:embed/>
                </p:oleObj>
              </mc:Choice>
              <mc:Fallback>
                <p:oleObj name="Document" r:id="rId4" imgW="5754624" imgH="1950720" progId="Word.Document.8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9800"/>
                        <a:ext cx="8763000" cy="29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685800" y="838200"/>
          <a:ext cx="21209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" name="Equation" r:id="rId6" imgW="2120900" imgH="1117600" progId="Equation.3">
                  <p:embed/>
                </p:oleObj>
              </mc:Choice>
              <mc:Fallback>
                <p:oleObj name="Equation" r:id="rId6" imgW="2120900" imgH="1117600" progId="Equation.3">
                  <p:embed/>
                  <p:pic>
                    <p:nvPicPr>
                      <p:cNvPr id="276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838200"/>
                        <a:ext cx="21209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3505200" y="1016000"/>
          <a:ext cx="2438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Equation" r:id="rId8" imgW="2438400" imgH="812800" progId="Equation.3">
                  <p:embed/>
                </p:oleObj>
              </mc:Choice>
              <mc:Fallback>
                <p:oleObj name="Equation" r:id="rId8" imgW="2438400" imgH="812800" progId="Equation.3">
                  <p:embed/>
                  <p:pic>
                    <p:nvPicPr>
                      <p:cNvPr id="276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016000"/>
                        <a:ext cx="2438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6578600" y="838200"/>
          <a:ext cx="2032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Équation" r:id="rId10" imgW="2032000" imgH="1219200" progId="Equation.3">
                  <p:embed/>
                </p:oleObj>
              </mc:Choice>
              <mc:Fallback>
                <p:oleObj name="Équation" r:id="rId10" imgW="2032000" imgH="1219200" progId="Equation.3">
                  <p:embed/>
                  <p:pic>
                    <p:nvPicPr>
                      <p:cNvPr id="276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600" y="838200"/>
                        <a:ext cx="2032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260350" y="3416300"/>
          <a:ext cx="8739188" cy="184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name="Feuille de calcul" r:id="rId12" imgW="34505900" imgH="7670800" progId="Excel.Sheet.8">
                  <p:embed/>
                </p:oleObj>
              </mc:Choice>
              <mc:Fallback>
                <p:oleObj name="Feuille de calcul" r:id="rId12" imgW="34505900" imgH="7670800" progId="Excel.Sheet.8">
                  <p:embed/>
                  <p:pic>
                    <p:nvPicPr>
                      <p:cNvPr id="276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3416300"/>
                        <a:ext cx="8739188" cy="184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/>
        </p:nvGraphicFramePr>
        <p:xfrm>
          <a:off x="254000" y="4700588"/>
          <a:ext cx="8737600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" name="Feuille de calcul" r:id="rId14" imgW="36614100" imgH="8356600" progId="Excel.Sheet.8">
                  <p:embed/>
                </p:oleObj>
              </mc:Choice>
              <mc:Fallback>
                <p:oleObj name="Feuille de calcul" r:id="rId14" imgW="36614100" imgH="8356600" progId="Excel.Sheet.8">
                  <p:embed/>
                  <p:pic>
                    <p:nvPicPr>
                      <p:cNvPr id="276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4700588"/>
                        <a:ext cx="8737600" cy="177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7391400" y="3048000"/>
            <a:ext cx="533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6172200" y="3048000"/>
            <a:ext cx="228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3581400" y="2971800"/>
            <a:ext cx="152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304800" y="4876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819150" y="4191000"/>
            <a:ext cx="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1936750" y="4191000"/>
            <a:ext cx="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3016250" y="4191000"/>
            <a:ext cx="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3879850" y="4191000"/>
            <a:ext cx="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H="1">
            <a:off x="4603750" y="4267200"/>
            <a:ext cx="762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5734050" y="4191000"/>
            <a:ext cx="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6565900" y="4191000"/>
            <a:ext cx="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8153400" y="4191000"/>
            <a:ext cx="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>
            <a:off x="7467600" y="4572000"/>
            <a:ext cx="15240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 flipH="1">
            <a:off x="2514600" y="64008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2895600" y="6365875"/>
            <a:ext cx="363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latin typeface="Times" charset="0"/>
              </a:rPr>
              <a:t>Time</a:t>
            </a:r>
            <a:r>
              <a:rPr lang="fr-FR" sz="1800">
                <a:latin typeface="Times" charset="0"/>
              </a:rPr>
              <a:t> </a:t>
            </a:r>
            <a:r>
              <a:rPr lang="fr-FR" sz="1600">
                <a:latin typeface="Times" charset="0"/>
              </a:rPr>
              <a:t>(thousands of years before present)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914400" y="57912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latin typeface="Times" charset="0"/>
              </a:rPr>
              <a:t>V(t)</a:t>
            </a:r>
            <a:r>
              <a:rPr lang="fr-FR" sz="1800">
                <a:latin typeface="Times" charset="0"/>
              </a:rPr>
              <a:t> ice sheet volume</a:t>
            </a:r>
            <a:endParaRPr lang="fr-FR" sz="1800"/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0" y="3657600"/>
            <a:ext cx="381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382000" cy="476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Times" charset="0"/>
              </a:rPr>
              <a:t>Calder</a:t>
            </a:r>
            <a:r>
              <a:rPr lang="ja-JP" altLang="fr-FR" sz="2400" dirty="0">
                <a:latin typeface="Arial"/>
              </a:rPr>
              <a:t>’</a:t>
            </a:r>
            <a:r>
              <a:rPr lang="fr-FR" sz="2400" dirty="0">
                <a:latin typeface="Times" charset="0"/>
              </a:rPr>
              <a:t>s Model </a:t>
            </a:r>
            <a:r>
              <a:rPr lang="fr-FR" sz="2400" i="1" dirty="0">
                <a:latin typeface="Times" charset="0"/>
              </a:rPr>
              <a:t>(Nature, 1974)</a:t>
            </a:r>
          </a:p>
        </p:txBody>
      </p:sp>
    </p:spTree>
    <p:extLst>
      <p:ext uri="{BB962C8B-B14F-4D97-AF65-F5344CB8AC3E}">
        <p14:creationId xmlns:p14="http://schemas.microsoft.com/office/powerpoint/2010/main" val="189506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e 28"/>
          <p:cNvSpPr/>
          <p:nvPr/>
        </p:nvSpPr>
        <p:spPr>
          <a:xfrm>
            <a:off x="1492899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266545" y="3755163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046947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791622" y="4092230"/>
            <a:ext cx="13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Géographes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164986" y="5546744"/>
            <a:ext cx="117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Géologues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598366" y="45549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Médecins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65428" y="304800"/>
            <a:ext cx="8138342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climatologie ?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62314" y="766465"/>
            <a:ext cx="78390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Aux origines de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l’astronomie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Une science de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l’environnement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(XVIII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science de la Terre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(XIX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Découverte des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périodes glaciaires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=&gt; le climat change (astronomie, CO</a:t>
            </a:r>
            <a:r>
              <a:rPr kumimoji="0" lang="fr-FR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389865" y="2823891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humaines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665656" y="2717554"/>
            <a:ext cx="12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physiques &amp; math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124214" y="4714065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naturelles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1791622" y="4852076"/>
            <a:ext cx="1699089" cy="1498078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ZoneTexte 13"/>
          <p:cNvSpPr txBox="1"/>
          <p:nvPr/>
        </p:nvSpPr>
        <p:spPr>
          <a:xfrm>
            <a:off x="6711695" y="3291517"/>
            <a:ext cx="128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Astronomie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BC2A735-99C6-E446-ACF8-3A6EB449C8A6}"/>
              </a:ext>
            </a:extLst>
          </p:cNvPr>
          <p:cNvCxnSpPr>
            <a:cxnSpLocks/>
          </p:cNvCxnSpPr>
          <p:nvPr/>
        </p:nvCxnSpPr>
        <p:spPr>
          <a:xfrm flipH="1">
            <a:off x="3544437" y="2315623"/>
            <a:ext cx="2280166" cy="0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9EF4929C-5480-5B4F-A049-61EABAD5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63" y="2386736"/>
            <a:ext cx="2154511" cy="434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A2349C69-37E8-384B-952B-8C6E7BA68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1" t="996" r="301" b="35124"/>
          <a:stretch/>
        </p:blipFill>
        <p:spPr bwMode="auto">
          <a:xfrm>
            <a:off x="246828" y="2144364"/>
            <a:ext cx="2931627" cy="277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Bouée 2">
            <a:extLst>
              <a:ext uri="{FF2B5EF4-FFF2-40B4-BE49-F238E27FC236}">
                <a16:creationId xmlns:a16="http://schemas.microsoft.com/office/drawing/2014/main" id="{DE5D516F-5EDC-B440-B4E8-F5E45E5C086D}"/>
              </a:ext>
            </a:extLst>
          </p:cNvPr>
          <p:cNvSpPr/>
          <p:nvPr/>
        </p:nvSpPr>
        <p:spPr>
          <a:xfrm>
            <a:off x="1974286" y="3942872"/>
            <a:ext cx="369865" cy="348402"/>
          </a:xfrm>
          <a:prstGeom prst="donut">
            <a:avLst>
              <a:gd name="adj" fmla="val 57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B8243236-AE38-3247-932B-65A6D1735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29" t="41255" r="28661" b="49243"/>
          <a:stretch/>
        </p:blipFill>
        <p:spPr bwMode="auto">
          <a:xfrm>
            <a:off x="435717" y="4993294"/>
            <a:ext cx="765813" cy="87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CE69B1D-CF70-9641-861E-432C755FD97E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1064081" y="4240252"/>
            <a:ext cx="964370" cy="1031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83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/>
          <p:cNvSpPr/>
          <p:nvPr/>
        </p:nvSpPr>
        <p:spPr>
          <a:xfrm>
            <a:off x="1492899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3266545" y="3755163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5046947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164986" y="5546744"/>
            <a:ext cx="117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Géologues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151013" y="4092230"/>
            <a:ext cx="162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Météorologues</a:t>
            </a: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465428" y="304800"/>
            <a:ext cx="8138342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climatologie ?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562314" y="766465"/>
            <a:ext cx="79303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Aux origines de l’astronomie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Une science de l’environnement (XVIII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Une science de la Terre (XIX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Une science physique (XX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 pour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prédire le réchauffement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 cours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389865" y="2823891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humaines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665656" y="2717554"/>
            <a:ext cx="12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physiques &amp; math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4124214" y="4714065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naturelles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791622" y="4852076"/>
            <a:ext cx="1699089" cy="1498078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Connecteur droit avec flèche 44"/>
          <p:cNvCxnSpPr/>
          <p:nvPr/>
        </p:nvCxnSpPr>
        <p:spPr>
          <a:xfrm flipV="1">
            <a:off x="6214554" y="4852076"/>
            <a:ext cx="1635548" cy="1498078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6" name="ZoneTexte 45"/>
          <p:cNvSpPr txBox="1"/>
          <p:nvPr/>
        </p:nvSpPr>
        <p:spPr>
          <a:xfrm>
            <a:off x="1791622" y="4092230"/>
            <a:ext cx="13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Géographes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598366" y="45549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Médecins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711695" y="3291517"/>
            <a:ext cx="128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Astronomie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2B3679B-E26F-2A4A-B120-0DCC517A3C05}"/>
              </a:ext>
            </a:extLst>
          </p:cNvPr>
          <p:cNvCxnSpPr>
            <a:cxnSpLocks/>
          </p:cNvCxnSpPr>
          <p:nvPr/>
        </p:nvCxnSpPr>
        <p:spPr>
          <a:xfrm flipH="1">
            <a:off x="3544437" y="2315623"/>
            <a:ext cx="2280166" cy="0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2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/>
          <p:cNvSpPr/>
          <p:nvPr/>
        </p:nvSpPr>
        <p:spPr>
          <a:xfrm>
            <a:off x="1492899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3266545" y="3755163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5046947" y="2262311"/>
            <a:ext cx="2948009" cy="2837094"/>
          </a:xfrm>
          <a:prstGeom prst="ellipse">
            <a:avLst/>
          </a:prstGeom>
          <a:solidFill>
            <a:srgbClr val="3366FF">
              <a:alpha val="2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164986" y="5546744"/>
            <a:ext cx="117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Géologues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151013" y="4092230"/>
            <a:ext cx="162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Météorologues</a:t>
            </a: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465428" y="304800"/>
            <a:ext cx="8138342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climatologie ?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562314" y="766465"/>
            <a:ext cx="79303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Aux origines de l’astronomie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Une science de l’environnement (XVIII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Une science de la Terre (XIX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Une science physique (XX</a:t>
            </a:r>
            <a:r>
              <a:rPr kumimoji="0" lang="fr-FR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siècle) pour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prédire le réchauffement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 cours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389865" y="2823891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humaines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665656" y="2717554"/>
            <a:ext cx="12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physiques &amp; math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4124214" y="4714065"/>
            <a:ext cx="12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Sciences naturelles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791622" y="4852076"/>
            <a:ext cx="1699089" cy="1498078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Connecteur droit avec flèche 44"/>
          <p:cNvCxnSpPr/>
          <p:nvPr/>
        </p:nvCxnSpPr>
        <p:spPr>
          <a:xfrm flipV="1">
            <a:off x="6214554" y="4852076"/>
            <a:ext cx="1635548" cy="1498078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6" name="ZoneTexte 45"/>
          <p:cNvSpPr txBox="1"/>
          <p:nvPr/>
        </p:nvSpPr>
        <p:spPr>
          <a:xfrm>
            <a:off x="1791622" y="4092230"/>
            <a:ext cx="13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Géographes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598366" y="45549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Médecins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711695" y="3291517"/>
            <a:ext cx="128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Astronomie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2B3679B-E26F-2A4A-B120-0DCC517A3C05}"/>
              </a:ext>
            </a:extLst>
          </p:cNvPr>
          <p:cNvCxnSpPr>
            <a:cxnSpLocks/>
          </p:cNvCxnSpPr>
          <p:nvPr/>
        </p:nvCxnSpPr>
        <p:spPr>
          <a:xfrm flipH="1">
            <a:off x="3544437" y="2315623"/>
            <a:ext cx="2280166" cy="0"/>
          </a:xfrm>
          <a:prstGeom prst="straightConnector1">
            <a:avLst/>
          </a:prstGeom>
          <a:noFill/>
          <a:ln w="1270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8" name="Picture 3">
            <a:extLst>
              <a:ext uri="{FF2B5EF4-FFF2-40B4-BE49-F238E27FC236}">
                <a16:creationId xmlns:a16="http://schemas.microsoft.com/office/drawing/2014/main" id="{24C4E033-FAE4-8143-8B6A-B1E4AA335FC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/>
          <a:stretch>
            <a:fillRect/>
          </a:stretch>
        </p:blipFill>
        <p:spPr bwMode="auto">
          <a:xfrm>
            <a:off x="3431917" y="2453531"/>
            <a:ext cx="2280166" cy="23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B8050B7-B0C5-8848-B00F-50687E61227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1" y="4196219"/>
            <a:ext cx="3447771" cy="26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7853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2069</Words>
  <Application>Microsoft Macintosh PowerPoint</Application>
  <PresentationFormat>Affichage à l'écran (4:3)</PresentationFormat>
  <Paragraphs>609</Paragraphs>
  <Slides>69</Slides>
  <Notes>39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7</vt:i4>
      </vt:variant>
      <vt:variant>
        <vt:lpstr>Titres des diapositives</vt:lpstr>
      </vt:variant>
      <vt:variant>
        <vt:i4>69</vt:i4>
      </vt:variant>
    </vt:vector>
  </HeadingPairs>
  <TitlesOfParts>
    <vt:vector size="84" baseType="lpstr">
      <vt:lpstr>Arial</vt:lpstr>
      <vt:lpstr>Calibri</vt:lpstr>
      <vt:lpstr>Symbol</vt:lpstr>
      <vt:lpstr>Tahoma</vt:lpstr>
      <vt:lpstr>Times</vt:lpstr>
      <vt:lpstr>Times New Roman</vt:lpstr>
      <vt:lpstr>Wingdings 2</vt:lpstr>
      <vt:lpstr>Thème Office</vt:lpstr>
      <vt:lpstr>Equation</vt:lpstr>
      <vt:lpstr>Worksheet</vt:lpstr>
      <vt:lpstr>Feuille de calcul</vt:lpstr>
      <vt:lpstr>Photo Editor Photo</vt:lpstr>
      <vt:lpstr>Document</vt:lpstr>
      <vt:lpstr>…quation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LSCE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Paillard</dc:creator>
  <cp:lastModifiedBy>Microsoft Office User</cp:lastModifiedBy>
  <cp:revision>96</cp:revision>
  <dcterms:created xsi:type="dcterms:W3CDTF">2019-04-29T08:33:35Z</dcterms:created>
  <dcterms:modified xsi:type="dcterms:W3CDTF">2021-06-06T19:04:44Z</dcterms:modified>
</cp:coreProperties>
</file>