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0693400" cy="7556500"/>
  <p:notesSz cx="6858000" cy="9144000"/>
  <p:embeddedFontLst>
    <p:embeddedFont>
      <p:font typeface="Arimo" panose="020B0604020202020204" pitchFamily="34" charset="0"/>
      <p:regular r:id="rId10"/>
    </p:embeddedFont>
    <p:embeddedFont>
      <p:font typeface="Arimo Bold" panose="020B07040202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00505000000020004" pitchFamily="2" charset="77"/>
      <p:regular r:id="rId17"/>
      <p:bold r:id="rId18"/>
      <p:italic r:id="rId19"/>
      <p:boldItalic r:id="rId20"/>
    </p:embeddedFont>
    <p:embeddedFont>
      <p:font typeface="Montserrat Classic" panose="02000505000000020004" pitchFamily="2" charset="77"/>
      <p:regular r:id="rId21"/>
      <p:bold r:id="rId22"/>
      <p:italic r:id="rId23"/>
      <p:boldItalic r:id="rId24"/>
    </p:embeddedFont>
    <p:embeddedFont>
      <p:font typeface="Montserrat Extra-Bold" pitchFamily="2" charset="77"/>
      <p:regular r:id="rId25"/>
      <p:bold r:id="rId26"/>
    </p:embeddedFont>
    <p:embeddedFont>
      <p:font typeface="Quicksand 1" panose="02070303000000060000" pitchFamily="18" charset="77"/>
      <p:regular r:id="rId27"/>
      <p:italic r:id="rId28"/>
    </p:embeddedFont>
    <p:embeddedFont>
      <p:font typeface="Quicksand 2" panose="02070303000000060000" pitchFamily="18" charset="77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97F"/>
    <a:srgbClr val="C60C00"/>
    <a:srgbClr val="E4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9" autoAdjust="0"/>
    <p:restoredTop sz="94603" autoAdjust="0"/>
  </p:normalViewPr>
  <p:slideViewPr>
    <p:cSldViewPr>
      <p:cViewPr>
        <p:scale>
          <a:sx n="160" d="100"/>
          <a:sy n="160" d="100"/>
        </p:scale>
        <p:origin x="-248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7BEF-08A6-0444-9D95-E8852904362C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7D7A-7BC2-A042-8F8D-DA726866F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8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7D7A-7BC2-A042-8F8D-DA726866FD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0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035" y="411362"/>
            <a:ext cx="1283988" cy="10549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3025" y="2707662"/>
            <a:ext cx="8648700" cy="157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spc="252" dirty="0">
                <a:solidFill>
                  <a:srgbClr val="FFFFFF"/>
                </a:solidFill>
                <a:latin typeface="Montserrat Extra-Bold"/>
              </a:rPr>
              <a:t>Société </a:t>
            </a:r>
            <a:r>
              <a:rPr lang="en-US" sz="5600" spc="252" dirty="0" err="1">
                <a:solidFill>
                  <a:srgbClr val="FFFFFF"/>
                </a:solidFill>
                <a:latin typeface="Montserrat Extra-Bold"/>
              </a:rPr>
              <a:t>Française</a:t>
            </a:r>
            <a:r>
              <a:rPr lang="en-US" sz="5600" spc="252" dirty="0">
                <a:solidFill>
                  <a:srgbClr val="FFFFFF"/>
                </a:solidFill>
                <a:latin typeface="Montserrat Extra-Bold"/>
              </a:rPr>
              <a:t> de Physique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3025" y="4954387"/>
            <a:ext cx="8648700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 spc="81" dirty="0">
                <a:solidFill>
                  <a:srgbClr val="FFFFFF"/>
                </a:solidFill>
                <a:latin typeface="Montserrat" panose="02000505000000020004" pitchFamily="2" charset="77"/>
              </a:rPr>
              <a:t>BRIEF CRÉATION D'IDENTITÉ VISUELLE POUR SES 150 ANS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3115220" y="3657142"/>
            <a:ext cx="7201272" cy="23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"/>
              </a:lnSpc>
            </a:pPr>
            <a:r>
              <a:rPr lang="en-US" sz="1609" spc="466">
                <a:solidFill>
                  <a:srgbClr val="FFFFFF"/>
                </a:solidFill>
                <a:latin typeface="Quicksand 2"/>
              </a:rPr>
              <a:t>MARS 2021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06C4154-3131-124F-A5DF-B47B79AC7650}"/>
              </a:ext>
            </a:extLst>
          </p:cNvPr>
          <p:cNvSpPr txBox="1"/>
          <p:nvPr/>
        </p:nvSpPr>
        <p:spPr>
          <a:xfrm>
            <a:off x="6870700" y="577850"/>
            <a:ext cx="3886200" cy="243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00" spc="81" dirty="0" err="1">
                <a:solidFill>
                  <a:srgbClr val="FFFFFF"/>
                </a:solidFill>
                <a:latin typeface="Montserrat" panose="02000505000000020004" pitchFamily="2" charset="77"/>
              </a:rPr>
              <a:t>Confidentiel</a:t>
            </a:r>
            <a:endParaRPr lang="en-US" sz="1600" spc="81" dirty="0">
              <a:solidFill>
                <a:srgbClr val="FFFFFF"/>
              </a:solidFill>
              <a:latin typeface="Montserrat" panose="02000505000000020004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936" y="1802690"/>
            <a:ext cx="8643013" cy="346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 Société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Française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Physique (SFP)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association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reconnue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d'utilité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animée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par et pour les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physiciennes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physiciens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dans le but :</a:t>
            </a: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échanger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sur la physique,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production, son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place dans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société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œuvrer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collectivement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animer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donner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accès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culture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scientifique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pour le plus grand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Elle se compose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chercheur·e·s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enseignant·e·s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enseignant·e·s-chercheur·e·s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doctorant·e·s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post-docs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encore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professionnel·le·s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l'entreprise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partageant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passion pour la physique et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volonté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valoriser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au sein de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société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La SFP a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spécificité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d’être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pluridisciplinaire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: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plupart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thématiques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physique 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représentées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679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79"/>
              </a:lnSpc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missions : </a:t>
            </a: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timuler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connaissances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physique</a:t>
            </a: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édérer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physiciennes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physiciens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romouvoir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faire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rayonner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physique </a:t>
            </a:r>
          </a:p>
          <a:p>
            <a:pPr algn="just">
              <a:lnSpc>
                <a:spcPts val="1679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79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 SFP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 mot :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100" u="sng" dirty="0" err="1">
                <a:latin typeface="Arial" panose="020B0604020202020204" pitchFamily="34" charset="0"/>
                <a:cs typeface="Arial" panose="020B0604020202020204" pitchFamily="34" charset="0"/>
              </a:rPr>
              <a:t>youtu.be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/IO7b4YD9BpI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100" u="sng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42398" y="5732082"/>
            <a:ext cx="1235106" cy="9276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784575"/>
            <a:ext cx="3788244" cy="34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2452" spc="110">
                <a:solidFill>
                  <a:srgbClr val="0E374F"/>
                </a:solidFill>
                <a:latin typeface="Montserrat Extra-Bold"/>
              </a:rPr>
              <a:t>1) Contexte du projet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9623" y="5741607"/>
            <a:ext cx="200087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CHARTE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9623" y="1445781"/>
            <a:ext cx="200087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LA SFP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3936" y="5943088"/>
            <a:ext cx="8643013" cy="86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latin typeface="Arimo"/>
              </a:rPr>
              <a:t>Son logo </a:t>
            </a:r>
            <a:r>
              <a:rPr lang="en-US" sz="1200" dirty="0" err="1">
                <a:latin typeface="Arimo"/>
              </a:rPr>
              <a:t>est</a:t>
            </a:r>
            <a:r>
              <a:rPr lang="en-US" sz="1200" dirty="0">
                <a:latin typeface="Arimo"/>
              </a:rPr>
              <a:t> rouge </a:t>
            </a:r>
            <a:r>
              <a:rPr lang="en-US" sz="1200" dirty="0" err="1">
                <a:latin typeface="Arimo"/>
              </a:rPr>
              <a:t>également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décliné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en</a:t>
            </a:r>
            <a:r>
              <a:rPr lang="en-US" sz="1200" dirty="0">
                <a:latin typeface="Arimo"/>
              </a:rPr>
              <a:t> blanc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police de </a:t>
            </a:r>
            <a:r>
              <a:rPr lang="en-US" sz="1199" dirty="0" err="1">
                <a:latin typeface="Arimo"/>
              </a:rPr>
              <a:t>titre</a:t>
            </a:r>
            <a:r>
              <a:rPr lang="en-US" sz="1199" dirty="0">
                <a:latin typeface="Arimo"/>
              </a:rPr>
              <a:t> de son site web  : </a:t>
            </a:r>
            <a:r>
              <a:rPr lang="en-US" sz="1199" dirty="0" err="1">
                <a:latin typeface="Arimo"/>
              </a:rPr>
              <a:t>montserrat</a:t>
            </a:r>
            <a:r>
              <a:rPr lang="en-US" sz="1199" dirty="0">
                <a:latin typeface="Arimo"/>
              </a:rPr>
              <a:t> black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Code couleurs site web : </a:t>
            </a:r>
            <a:r>
              <a:rPr lang="en-US" sz="1199" u="sng" dirty="0" err="1">
                <a:latin typeface="Arimo"/>
              </a:rPr>
              <a:t>www.sfpnet.fr</a:t>
            </a:r>
            <a:endParaRPr lang="en-US" sz="1199" u="sng" dirty="0">
              <a:latin typeface="Arimo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199" u="sng" dirty="0">
              <a:solidFill>
                <a:srgbClr val="A6A6A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936" y="1108756"/>
            <a:ext cx="8643013" cy="36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b="1" dirty="0">
                <a:latin typeface="Arimo"/>
              </a:rPr>
              <a:t>La SFP aura 150 </a:t>
            </a:r>
            <a:r>
              <a:rPr lang="en-US" sz="1200" b="1" dirty="0" err="1">
                <a:latin typeface="Arimo"/>
              </a:rPr>
              <a:t>ans</a:t>
            </a:r>
            <a:r>
              <a:rPr lang="en-US" sz="1200" b="1" dirty="0">
                <a:latin typeface="Arimo"/>
              </a:rPr>
              <a:t> </a:t>
            </a:r>
            <a:r>
              <a:rPr lang="en-US" sz="1200" b="1" dirty="0" err="1">
                <a:latin typeface="Arimo"/>
              </a:rPr>
              <a:t>en</a:t>
            </a:r>
            <a:r>
              <a:rPr lang="en-US" sz="1200" b="1" dirty="0">
                <a:latin typeface="Arimo"/>
              </a:rPr>
              <a:t> 2023 </a:t>
            </a:r>
            <a:r>
              <a:rPr lang="en-US" sz="1200" dirty="0">
                <a:latin typeface="Arimo"/>
              </a:rPr>
              <a:t>: pour </a:t>
            </a:r>
            <a:r>
              <a:rPr lang="en-US" sz="1200" dirty="0" err="1">
                <a:latin typeface="Arimo"/>
              </a:rPr>
              <a:t>célébrer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cet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anniversaire</a:t>
            </a:r>
            <a:r>
              <a:rPr lang="en-US" sz="1200" dirty="0">
                <a:latin typeface="Arimo"/>
              </a:rPr>
              <a:t>, de </a:t>
            </a:r>
            <a:r>
              <a:rPr lang="en-US" sz="1200" dirty="0" err="1">
                <a:latin typeface="Arimo"/>
              </a:rPr>
              <a:t>nombreuses</a:t>
            </a:r>
            <a:r>
              <a:rPr lang="en-US" sz="1200" dirty="0">
                <a:latin typeface="Arimo"/>
              </a:rPr>
              <a:t> manifestations se </a:t>
            </a:r>
            <a:r>
              <a:rPr lang="en-US" sz="1200" dirty="0" err="1">
                <a:latin typeface="Arimo"/>
              </a:rPr>
              <a:t>tiendront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partout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en</a:t>
            </a:r>
            <a:r>
              <a:rPr lang="en-US" sz="1200" dirty="0">
                <a:latin typeface="Arimo"/>
              </a:rPr>
              <a:t> France tout au long de </a:t>
            </a:r>
            <a:r>
              <a:rPr lang="en-US" sz="1200" dirty="0" err="1">
                <a:latin typeface="Arimo"/>
              </a:rPr>
              <a:t>l'année</a:t>
            </a:r>
            <a:r>
              <a:rPr lang="en-US" sz="1200" dirty="0">
                <a:latin typeface="Arimo"/>
              </a:rPr>
              <a:t>. </a:t>
            </a:r>
            <a:r>
              <a:rPr lang="en-US" sz="1200" dirty="0" err="1">
                <a:latin typeface="Arimo"/>
              </a:rPr>
              <a:t>Elles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seront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organisées</a:t>
            </a:r>
            <a:r>
              <a:rPr lang="en-US" sz="1200" dirty="0">
                <a:latin typeface="Arimo"/>
              </a:rPr>
              <a:t> par les </a:t>
            </a:r>
            <a:r>
              <a:rPr lang="en-US" sz="1200" dirty="0" err="1">
                <a:latin typeface="Arimo"/>
              </a:rPr>
              <a:t>composantes</a:t>
            </a:r>
            <a:r>
              <a:rPr lang="en-US" sz="1200" dirty="0">
                <a:latin typeface="Arimo"/>
              </a:rPr>
              <a:t> de la SFP (</a:t>
            </a:r>
            <a:r>
              <a:rPr lang="en-US" sz="1200" dirty="0" err="1">
                <a:latin typeface="Arimo"/>
              </a:rPr>
              <a:t>comités</a:t>
            </a:r>
            <a:r>
              <a:rPr lang="en-US" sz="1200" dirty="0">
                <a:latin typeface="Arimo"/>
              </a:rPr>
              <a:t> de </a:t>
            </a:r>
            <a:r>
              <a:rPr lang="en-US" sz="1200" dirty="0" err="1">
                <a:latin typeface="Arimo"/>
              </a:rPr>
              <a:t>bénévoles</a:t>
            </a:r>
            <a:r>
              <a:rPr lang="en-US" sz="1200" dirty="0">
                <a:latin typeface="Arimo"/>
              </a:rPr>
              <a:t>), </a:t>
            </a:r>
            <a:r>
              <a:rPr lang="en-US" sz="1200" dirty="0" err="1">
                <a:latin typeface="Arimo"/>
              </a:rPr>
              <a:t>cette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célébration</a:t>
            </a:r>
            <a:r>
              <a:rPr lang="en-US" sz="1200" dirty="0">
                <a:latin typeface="Arimo"/>
              </a:rPr>
              <a:t> ne sera pas </a:t>
            </a:r>
            <a:r>
              <a:rPr lang="en-US" sz="1200" dirty="0" err="1">
                <a:latin typeface="Arimo"/>
              </a:rPr>
              <a:t>uniquement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pilotée</a:t>
            </a:r>
            <a:r>
              <a:rPr lang="en-US" sz="1200" dirty="0">
                <a:latin typeface="Arimo"/>
              </a:rPr>
              <a:t> et </a:t>
            </a:r>
            <a:r>
              <a:rPr lang="en-US" sz="1200" dirty="0" err="1">
                <a:latin typeface="Arimo"/>
              </a:rPr>
              <a:t>initiée</a:t>
            </a:r>
            <a:r>
              <a:rPr lang="en-US" sz="1200" dirty="0">
                <a:latin typeface="Arimo"/>
              </a:rPr>
              <a:t> par le </a:t>
            </a:r>
            <a:r>
              <a:rPr lang="en-US" sz="1200" dirty="0" err="1">
                <a:latin typeface="Arimo"/>
              </a:rPr>
              <a:t>siège</a:t>
            </a:r>
            <a:r>
              <a:rPr lang="en-US" sz="1200" dirty="0">
                <a:latin typeface="Arim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 dirty="0">
              <a:latin typeface="Arimo"/>
            </a:endParaRP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La SFP a </a:t>
            </a:r>
            <a:r>
              <a:rPr lang="en-US" sz="1199" dirty="0" err="1">
                <a:latin typeface="Arimo"/>
              </a:rPr>
              <a:t>donc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besoin</a:t>
            </a:r>
            <a:r>
              <a:rPr lang="en-US" sz="1199" dirty="0">
                <a:latin typeface="Arimo"/>
              </a:rPr>
              <a:t> 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- d'un </a:t>
            </a:r>
            <a:r>
              <a:rPr lang="en-US" sz="1199" dirty="0">
                <a:latin typeface="Arimo Bold"/>
              </a:rPr>
              <a:t>logo</a:t>
            </a:r>
            <a:r>
              <a:rPr lang="en-US" sz="1199" dirty="0">
                <a:latin typeface="Arimo"/>
              </a:rPr>
              <a:t> "</a:t>
            </a:r>
            <a:r>
              <a:rPr lang="en-US" sz="1199" dirty="0">
                <a:highlight>
                  <a:srgbClr val="FFFF00"/>
                </a:highlight>
                <a:latin typeface="Arimo"/>
              </a:rPr>
              <a:t>150</a:t>
            </a:r>
            <a:r>
              <a:rPr lang="en-US" sz="1199" baseline="30000" dirty="0">
                <a:highlight>
                  <a:srgbClr val="FFFF00"/>
                </a:highlight>
                <a:latin typeface="Arimo"/>
              </a:rPr>
              <a:t>e</a:t>
            </a:r>
            <a:r>
              <a:rPr lang="en-US" sz="1199" dirty="0">
                <a:highlight>
                  <a:srgbClr val="FFFF00"/>
                </a:highlight>
                <a:latin typeface="Arimo"/>
              </a:rPr>
              <a:t> </a:t>
            </a:r>
            <a:r>
              <a:rPr lang="en-US" sz="1199" dirty="0" err="1">
                <a:highlight>
                  <a:srgbClr val="FFFF00"/>
                </a:highlight>
                <a:latin typeface="Arimo"/>
              </a:rPr>
              <a:t>anniversaire</a:t>
            </a:r>
            <a:r>
              <a:rPr lang="en-US" sz="1199" dirty="0">
                <a:highlight>
                  <a:srgbClr val="FFFF00"/>
                </a:highlight>
                <a:latin typeface="Arimo"/>
              </a:rPr>
              <a:t>” / </a:t>
            </a:r>
            <a:r>
              <a:rPr lang="en-US" sz="1199" dirty="0" err="1">
                <a:highlight>
                  <a:srgbClr val="FFFF00"/>
                </a:highlight>
                <a:latin typeface="Arimo"/>
              </a:rPr>
              <a:t>ou</a:t>
            </a:r>
            <a:r>
              <a:rPr lang="en-US" sz="1199" dirty="0">
                <a:highlight>
                  <a:srgbClr val="FFFF00"/>
                </a:highlight>
                <a:latin typeface="Arimo"/>
              </a:rPr>
              <a:t> 150 </a:t>
            </a:r>
            <a:r>
              <a:rPr lang="en-US" sz="1199" dirty="0" err="1">
                <a:highlight>
                  <a:srgbClr val="FFFF00"/>
                </a:highlight>
                <a:latin typeface="Arimo"/>
              </a:rPr>
              <a:t>ans</a:t>
            </a:r>
            <a:r>
              <a:rPr lang="en-US" sz="1199" dirty="0">
                <a:highlight>
                  <a:srgbClr val="FFFF00"/>
                </a:highlight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intégré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à</a:t>
            </a:r>
            <a:r>
              <a:rPr lang="en-US" sz="1199" dirty="0">
                <a:latin typeface="Arimo"/>
              </a:rPr>
              <a:t> son logo </a:t>
            </a:r>
            <a:r>
              <a:rPr lang="en-US" sz="1199" dirty="0" err="1">
                <a:latin typeface="Arimo"/>
              </a:rPr>
              <a:t>actuel</a:t>
            </a:r>
            <a:r>
              <a:rPr lang="en-US" sz="1199" dirty="0">
                <a:latin typeface="Arimo"/>
              </a:rPr>
              <a:t>. Il </a:t>
            </a:r>
            <a:r>
              <a:rPr lang="en-US" sz="1199" dirty="0" err="1">
                <a:latin typeface="Arimo"/>
              </a:rPr>
              <a:t>remplacera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celui</a:t>
            </a:r>
            <a:r>
              <a:rPr lang="en-US" sz="1199" dirty="0">
                <a:latin typeface="Arimo"/>
              </a:rPr>
              <a:t> de la SFP </a:t>
            </a:r>
            <a:r>
              <a:rPr lang="en-US" sz="1199" dirty="0" err="1">
                <a:latin typeface="Arimo"/>
              </a:rPr>
              <a:t>durant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toute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cette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année</a:t>
            </a:r>
            <a:r>
              <a:rPr lang="en-US" sz="1199" dirty="0">
                <a:latin typeface="Arimo"/>
              </a:rPr>
              <a:t> sur </a:t>
            </a:r>
            <a:r>
              <a:rPr lang="en-US" sz="1199" dirty="0" err="1">
                <a:latin typeface="Arimo"/>
              </a:rPr>
              <a:t>tous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ses</a:t>
            </a:r>
            <a:r>
              <a:rPr lang="en-US" sz="1199" dirty="0">
                <a:latin typeface="Arimo"/>
              </a:rPr>
              <a:t> supports de communication (impressions papier, web, videos, magazine, </a:t>
            </a:r>
            <a:r>
              <a:rPr lang="en-US" sz="1199" dirty="0" err="1">
                <a:latin typeface="Arimo"/>
              </a:rPr>
              <a:t>courriers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officiels</a:t>
            </a:r>
            <a:r>
              <a:rPr lang="en-US" sz="1199" dirty="0">
                <a:latin typeface="Arimo"/>
              </a:rPr>
              <a:t> etc.)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Il </a:t>
            </a:r>
            <a:r>
              <a:rPr lang="en-US" sz="1199" dirty="0" err="1">
                <a:latin typeface="Arimo"/>
              </a:rPr>
              <a:t>pourrait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également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exister</a:t>
            </a:r>
            <a:r>
              <a:rPr lang="en-US" sz="1199" dirty="0">
                <a:latin typeface="Arimo"/>
              </a:rPr>
              <a:t> dans </a:t>
            </a:r>
            <a:r>
              <a:rPr lang="en-US" sz="1199" dirty="0" err="1">
                <a:latin typeface="Arimo"/>
              </a:rPr>
              <a:t>une</a:t>
            </a:r>
            <a:r>
              <a:rPr lang="en-US" sz="1199" dirty="0">
                <a:latin typeface="Arimo"/>
              </a:rPr>
              <a:t> version avec slogan </a:t>
            </a:r>
            <a:r>
              <a:rPr lang="en-US" sz="1199" dirty="0" err="1">
                <a:latin typeface="Arimo"/>
              </a:rPr>
              <a:t>intégré</a:t>
            </a:r>
            <a:r>
              <a:rPr lang="en-US" sz="1199" dirty="0">
                <a:latin typeface="Arim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199" dirty="0">
              <a:latin typeface="Arimo"/>
            </a:endParaRPr>
          </a:p>
          <a:p>
            <a:pPr algn="just">
              <a:lnSpc>
                <a:spcPts val="1679"/>
              </a:lnSpc>
            </a:pPr>
            <a:r>
              <a:rPr lang="en-US" sz="1199" dirty="0">
                <a:latin typeface="Arimo"/>
              </a:rPr>
              <a:t>- </a:t>
            </a:r>
            <a:r>
              <a:rPr lang="en-US" sz="1199" dirty="0" err="1">
                <a:latin typeface="Arimo"/>
              </a:rPr>
              <a:t>d’une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 Bold"/>
              </a:rPr>
              <a:t>charte</a:t>
            </a:r>
            <a:r>
              <a:rPr lang="en-US" sz="1199" dirty="0">
                <a:latin typeface="Arimo Bold"/>
              </a:rPr>
              <a:t> </a:t>
            </a:r>
            <a:r>
              <a:rPr lang="en-US" sz="1199" dirty="0" err="1">
                <a:latin typeface="Arimo Bold"/>
              </a:rPr>
              <a:t>graphique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associée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à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ce</a:t>
            </a:r>
            <a:r>
              <a:rPr lang="en-US" sz="1199" dirty="0">
                <a:latin typeface="Arimo"/>
              </a:rPr>
              <a:t> logo. Elle sera </a:t>
            </a:r>
            <a:r>
              <a:rPr lang="en-US" sz="1199" dirty="0" err="1">
                <a:latin typeface="Arimo"/>
              </a:rPr>
              <a:t>déclinée</a:t>
            </a:r>
            <a:r>
              <a:rPr lang="en-US" sz="1199" dirty="0">
                <a:latin typeface="Arimo"/>
              </a:rPr>
              <a:t> sur les supports </a:t>
            </a:r>
            <a:r>
              <a:rPr lang="en-US" sz="1199" dirty="0" err="1">
                <a:latin typeface="Arimo"/>
              </a:rPr>
              <a:t>énoncés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précédemment</a:t>
            </a:r>
            <a:r>
              <a:rPr lang="en-US" sz="1199" dirty="0">
                <a:latin typeface="Arimo"/>
              </a:rPr>
              <a:t> de </a:t>
            </a:r>
            <a:r>
              <a:rPr lang="en-US" sz="1199" dirty="0" err="1">
                <a:latin typeface="Arimo"/>
              </a:rPr>
              <a:t>façon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à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uniformiser</a:t>
            </a:r>
            <a:r>
              <a:rPr lang="en-US" sz="1199" dirty="0">
                <a:latin typeface="Arimo"/>
              </a:rPr>
              <a:t> la communication </a:t>
            </a:r>
            <a:r>
              <a:rPr lang="en-US" sz="1199" dirty="0" err="1">
                <a:latin typeface="Arimo"/>
              </a:rPr>
              <a:t>autour</a:t>
            </a:r>
            <a:r>
              <a:rPr lang="en-US" sz="1199" dirty="0">
                <a:latin typeface="Arimo"/>
              </a:rPr>
              <a:t> de </a:t>
            </a:r>
            <a:r>
              <a:rPr lang="en-US" sz="1199" dirty="0" err="1">
                <a:latin typeface="Arimo"/>
              </a:rPr>
              <a:t>cette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grande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célébration</a:t>
            </a:r>
            <a:r>
              <a:rPr lang="en-US" sz="1199" dirty="0">
                <a:latin typeface="Arimo"/>
              </a:rPr>
              <a:t>. </a:t>
            </a:r>
          </a:p>
          <a:p>
            <a:pPr algn="just">
              <a:lnSpc>
                <a:spcPts val="1679"/>
              </a:lnSpc>
            </a:pPr>
            <a:r>
              <a:rPr lang="en-US" sz="1199" dirty="0">
                <a:latin typeface="Arimo"/>
              </a:rPr>
              <a:t>Son </a:t>
            </a:r>
            <a:r>
              <a:rPr lang="en-US" sz="1199" dirty="0" err="1">
                <a:latin typeface="Arimo"/>
              </a:rPr>
              <a:t>contenu</a:t>
            </a:r>
            <a:r>
              <a:rPr lang="en-US" sz="1199" dirty="0">
                <a:latin typeface="Arimo"/>
              </a:rPr>
              <a:t> : codes couleurs, </a:t>
            </a:r>
            <a:r>
              <a:rPr lang="en-US" sz="1199" dirty="0" err="1">
                <a:latin typeface="Arimo"/>
              </a:rPr>
              <a:t>principes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d’utilisation</a:t>
            </a:r>
            <a:r>
              <a:rPr lang="en-US" sz="1199" dirty="0">
                <a:latin typeface="Arimo"/>
              </a:rPr>
              <a:t> du logo, </a:t>
            </a:r>
            <a:r>
              <a:rPr lang="en-US" sz="1199" dirty="0" err="1">
                <a:latin typeface="Arimo"/>
              </a:rPr>
              <a:t>éléments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visuels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supplémentaires</a:t>
            </a:r>
            <a:r>
              <a:rPr lang="en-US" sz="1199" dirty="0">
                <a:latin typeface="Arimo"/>
              </a:rPr>
              <a:t> qui </a:t>
            </a:r>
            <a:r>
              <a:rPr lang="en-US" sz="1199" dirty="0" err="1">
                <a:latin typeface="Arimo"/>
              </a:rPr>
              <a:t>pourront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étoffer</a:t>
            </a:r>
            <a:r>
              <a:rPr lang="en-US" sz="1199" dirty="0">
                <a:latin typeface="Arimo"/>
              </a:rPr>
              <a:t> les </a:t>
            </a:r>
            <a:r>
              <a:rPr lang="en-US" sz="1199" dirty="0" err="1">
                <a:latin typeface="Arimo"/>
              </a:rPr>
              <a:t>présentations</a:t>
            </a:r>
            <a:r>
              <a:rPr lang="en-US" sz="1199" dirty="0">
                <a:latin typeface="Arimo"/>
              </a:rPr>
              <a:t>, </a:t>
            </a:r>
            <a:r>
              <a:rPr lang="en-US" sz="1199" dirty="0" err="1">
                <a:latin typeface="Arimo"/>
              </a:rPr>
              <a:t>éventuellement</a:t>
            </a:r>
            <a:r>
              <a:rPr lang="en-US" sz="1199" dirty="0">
                <a:latin typeface="Arimo"/>
              </a:rPr>
              <a:t> police(s) (</a:t>
            </a:r>
            <a:r>
              <a:rPr lang="en-US" sz="1199" dirty="0" err="1">
                <a:latin typeface="Arimo"/>
              </a:rPr>
              <a:t>gratuites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afin</a:t>
            </a:r>
            <a:r>
              <a:rPr lang="en-US" sz="1199" dirty="0">
                <a:latin typeface="Arimo"/>
              </a:rPr>
              <a:t> que les </a:t>
            </a:r>
            <a:r>
              <a:rPr lang="en-US" sz="1199" dirty="0" err="1">
                <a:latin typeface="Arimo"/>
              </a:rPr>
              <a:t>bénévoles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n'aient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rien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à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télécharger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ou</a:t>
            </a:r>
            <a:r>
              <a:rPr lang="en-US" sz="1199" dirty="0">
                <a:latin typeface="Arimo"/>
              </a:rPr>
              <a:t> installer), etc.</a:t>
            </a:r>
          </a:p>
          <a:p>
            <a:pPr algn="just">
              <a:lnSpc>
                <a:spcPts val="1679"/>
              </a:lnSpc>
            </a:pPr>
            <a:r>
              <a:rPr lang="en-US" sz="1199" dirty="0">
                <a:latin typeface="Arimo"/>
              </a:rPr>
              <a:t>Des </a:t>
            </a:r>
            <a:r>
              <a:rPr lang="en-US" sz="1199" dirty="0" err="1">
                <a:latin typeface="Arimo"/>
              </a:rPr>
              <a:t>exemples</a:t>
            </a:r>
            <a:r>
              <a:rPr lang="en-US" sz="1199" dirty="0">
                <a:latin typeface="Arimo"/>
              </a:rPr>
              <a:t> de </a:t>
            </a:r>
            <a:r>
              <a:rPr lang="en-US" sz="1199" dirty="0" err="1">
                <a:latin typeface="Arimo"/>
              </a:rPr>
              <a:t>déclinaison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seraient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bienvenus</a:t>
            </a:r>
            <a:r>
              <a:rPr lang="en-US" sz="1199" dirty="0">
                <a:latin typeface="Arimo"/>
              </a:rPr>
              <a:t> (affiche, papier </a:t>
            </a:r>
            <a:r>
              <a:rPr lang="en-US" sz="1199" dirty="0" err="1">
                <a:latin typeface="Arimo"/>
              </a:rPr>
              <a:t>à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en</a:t>
            </a:r>
            <a:r>
              <a:rPr lang="en-US" sz="1199" dirty="0">
                <a:latin typeface="Arimo"/>
              </a:rPr>
              <a:t>-tête </a:t>
            </a:r>
            <a:r>
              <a:rPr lang="en-US" sz="1199" dirty="0" err="1">
                <a:latin typeface="Arimo"/>
              </a:rPr>
              <a:t>etc</a:t>
            </a:r>
            <a:r>
              <a:rPr lang="en-US" sz="1199" dirty="0">
                <a:latin typeface="Arimo"/>
              </a:rPr>
              <a:t>)</a:t>
            </a:r>
          </a:p>
          <a:p>
            <a:pPr>
              <a:lnSpc>
                <a:spcPts val="1679"/>
              </a:lnSpc>
            </a:pPr>
            <a:endParaRPr lang="en-US" sz="1199" dirty="0">
              <a:latin typeface="Arimo"/>
            </a:endParaRPr>
          </a:p>
          <a:p>
            <a:pPr>
              <a:lnSpc>
                <a:spcPts val="1679"/>
              </a:lnSpc>
            </a:pPr>
            <a:endParaRPr lang="en-US" sz="1199" dirty="0">
              <a:latin typeface="Arimo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mo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7433" y="3549650"/>
            <a:ext cx="9685720" cy="48428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3936" y="907341"/>
            <a:ext cx="200087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LE BESOIN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3936" y="4730058"/>
            <a:ext cx="423168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MOTS CLÉS ASSOCIÉS À CETTE CÉLÉBRATION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3485E-9B62-6F43-AE11-6A5646F1295B}"/>
              </a:ext>
            </a:extLst>
          </p:cNvPr>
          <p:cNvSpPr/>
          <p:nvPr/>
        </p:nvSpPr>
        <p:spPr>
          <a:xfrm>
            <a:off x="9690100" y="667481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B5AFF9-6AF3-294F-8FB1-154E24B455D0}"/>
              </a:ext>
            </a:extLst>
          </p:cNvPr>
          <p:cNvSpPr txBox="1"/>
          <p:nvPr/>
        </p:nvSpPr>
        <p:spPr>
          <a:xfrm>
            <a:off x="9613900" y="6578540"/>
            <a:ext cx="96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97F"/>
                </a:solidFill>
              </a:rPr>
              <a:t>·</a:t>
            </a:r>
            <a:r>
              <a:rPr lang="fr-FR" sz="2000" dirty="0" err="1">
                <a:solidFill>
                  <a:srgbClr val="70397F"/>
                </a:solidFill>
              </a:rPr>
              <a:t>nes</a:t>
            </a:r>
            <a:endParaRPr lang="fr-FR" sz="2000" dirty="0">
              <a:solidFill>
                <a:srgbClr val="70397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FB66D0-A96C-A849-84FC-FF06D188F415}"/>
              </a:ext>
            </a:extLst>
          </p:cNvPr>
          <p:cNvSpPr txBox="1"/>
          <p:nvPr/>
        </p:nvSpPr>
        <p:spPr>
          <a:xfrm>
            <a:off x="5727700" y="44261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science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FD66EF-D00D-2F47-BBF8-1CD41C11645B}"/>
              </a:ext>
            </a:extLst>
          </p:cNvPr>
          <p:cNvSpPr txBox="1"/>
          <p:nvPr/>
        </p:nvSpPr>
        <p:spPr>
          <a:xfrm>
            <a:off x="8694310" y="43607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fédérer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D1F53-74A9-D34C-9DA8-379CD16D5272}"/>
              </a:ext>
            </a:extLst>
          </p:cNvPr>
          <p:cNvSpPr/>
          <p:nvPr/>
        </p:nvSpPr>
        <p:spPr>
          <a:xfrm>
            <a:off x="8958415" y="6064249"/>
            <a:ext cx="350685" cy="7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A2CA0-5013-6545-900B-C1B10D3D2506}"/>
              </a:ext>
            </a:extLst>
          </p:cNvPr>
          <p:cNvSpPr txBox="1"/>
          <p:nvPr/>
        </p:nvSpPr>
        <p:spPr>
          <a:xfrm>
            <a:off x="7556500" y="4314559"/>
            <a:ext cx="144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partage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4E9984-81A6-BE47-A082-AB4A8069D1AB}"/>
              </a:ext>
            </a:extLst>
          </p:cNvPr>
          <p:cNvSpPr txBox="1"/>
          <p:nvPr/>
        </p:nvSpPr>
        <p:spPr>
          <a:xfrm>
            <a:off x="6464687" y="4456916"/>
            <a:ext cx="155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enthousiasme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64AD2F-B29F-054A-9A34-02010D1E4F13}"/>
              </a:ext>
            </a:extLst>
          </p:cNvPr>
          <p:cNvSpPr txBox="1"/>
          <p:nvPr/>
        </p:nvSpPr>
        <p:spPr>
          <a:xfrm>
            <a:off x="5783740" y="4214351"/>
            <a:ext cx="108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héritage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FFAF07-DCF3-B346-9AE8-40A6C2F8C399}"/>
              </a:ext>
            </a:extLst>
          </p:cNvPr>
          <p:cNvSpPr txBox="1"/>
          <p:nvPr/>
        </p:nvSpPr>
        <p:spPr>
          <a:xfrm>
            <a:off x="6714124" y="4137698"/>
            <a:ext cx="144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avenir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71E3-8504-7C4D-AC1C-E2B5CE24D5A4}"/>
              </a:ext>
            </a:extLst>
          </p:cNvPr>
          <p:cNvSpPr/>
          <p:nvPr/>
        </p:nvSpPr>
        <p:spPr>
          <a:xfrm>
            <a:off x="9133757" y="5149850"/>
            <a:ext cx="350685" cy="1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1D20C-2525-B54E-B98A-C0CF11FBE0DF}"/>
              </a:ext>
            </a:extLst>
          </p:cNvPr>
          <p:cNvSpPr/>
          <p:nvPr/>
        </p:nvSpPr>
        <p:spPr>
          <a:xfrm>
            <a:off x="5783741" y="6521450"/>
            <a:ext cx="118841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642EC7-9587-F64D-8AA5-00D2DBCD0CEB}"/>
              </a:ext>
            </a:extLst>
          </p:cNvPr>
          <p:cNvSpPr txBox="1"/>
          <p:nvPr/>
        </p:nvSpPr>
        <p:spPr>
          <a:xfrm>
            <a:off x="5921900" y="6501627"/>
            <a:ext cx="1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bénévolat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E51619-103B-B346-B3BC-FB1EF6CF6088}"/>
              </a:ext>
            </a:extLst>
          </p:cNvPr>
          <p:cNvSpPr txBox="1"/>
          <p:nvPr/>
        </p:nvSpPr>
        <p:spPr>
          <a:xfrm>
            <a:off x="5804074" y="6705056"/>
            <a:ext cx="1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</a:rPr>
              <a:t>Engagement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784575"/>
            <a:ext cx="3788244" cy="34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2452" spc="110">
                <a:solidFill>
                  <a:srgbClr val="0E374F"/>
                </a:solidFill>
                <a:latin typeface="Montserrat Extra-Bold"/>
              </a:rPr>
              <a:t>2) Les informations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8673" y="1610857"/>
            <a:ext cx="4356952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Montserrat Classic"/>
              </a:rPr>
              <a:t>FAIRE PARAÎTRE SUR LE LOGO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8673" y="2496991"/>
            <a:ext cx="200087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Montserrat Classic"/>
              </a:rPr>
              <a:t>SLOGAN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673" y="3359914"/>
            <a:ext cx="2000871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CIBLE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936" y="6274334"/>
            <a:ext cx="464161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>
                <a:solidFill>
                  <a:srgbClr val="0E374F"/>
                </a:solidFill>
                <a:latin typeface="Montserrat Classic"/>
              </a:rPr>
              <a:t> CE QUI DOIT RESSORTIR DE L'IDENTITÉ VISUELLE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673" y="1821804"/>
            <a:ext cx="8643013" cy="1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150e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8673" y="2641205"/>
            <a:ext cx="86430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highlight>
                  <a:srgbClr val="FFFF00"/>
                </a:highlight>
                <a:latin typeface="Arimo"/>
              </a:rPr>
              <a:t>”………………………………….."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673" y="3504128"/>
            <a:ext cx="8643013" cy="237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Cibles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adhérents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toute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physicien·ne·s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incluant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doctorants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post-doc))</a:t>
            </a:r>
          </a:p>
          <a:p>
            <a:pPr>
              <a:lnSpc>
                <a:spcPts val="1679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79"/>
              </a:lnSpc>
            </a:pPr>
            <a:r>
              <a:rPr lang="en-US" sz="1199" b="1" dirty="0" err="1">
                <a:latin typeface="Arial" panose="020B0604020202020204" pitchFamily="34" charset="0"/>
                <a:cs typeface="Arial" panose="020B0604020202020204" pitchFamily="34" charset="0"/>
              </a:rPr>
              <a:t>Cibles</a:t>
            </a:r>
            <a:r>
              <a:rPr lang="en-US" sz="1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latin typeface="Arial" panose="020B0604020202020204" pitchFamily="34" charset="0"/>
                <a:cs typeface="Arial" panose="020B0604020202020204" pitchFamily="34" charset="0"/>
              </a:rPr>
              <a:t>secondaires</a:t>
            </a:r>
            <a:r>
              <a:rPr lang="en-US" sz="1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sociétés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soeurs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(=associations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françaises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laboratoires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de physique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universités</a:t>
            </a:r>
            <a:endParaRPr lang="en-US" sz="1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79"/>
              </a:lnSpc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organismes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de recherche et institutions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scientifiques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(CNRS, CEA, Académie des Sciences, Académie des Technologies etc...)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Ministère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l'Enseignement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Supérieur</a:t>
            </a:r>
            <a:r>
              <a:rPr lang="en-US" sz="1199" dirty="0">
                <a:latin typeface="Arial" panose="020B0604020202020204" pitchFamily="34" charset="0"/>
                <a:cs typeface="Arial" panose="020B0604020202020204" pitchFamily="34" charset="0"/>
              </a:rPr>
              <a:t>, de la Recherche et de </a:t>
            </a:r>
            <a:r>
              <a:rPr lang="en-US" sz="1199" dirty="0" err="1">
                <a:latin typeface="Arial" panose="020B0604020202020204" pitchFamily="34" charset="0"/>
                <a:cs typeface="Arial" panose="020B0604020202020204" pitchFamily="34" charset="0"/>
              </a:rPr>
              <a:t>l'Innovation</a:t>
            </a:r>
            <a:endParaRPr lang="en-US" sz="1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8673" y="6445590"/>
            <a:ext cx="8643013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Mots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convivialité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modernité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fraîcheur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dynamisme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professionnalisme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festivités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A6A6A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6000" y="784575"/>
            <a:ext cx="3788244" cy="34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2452" spc="110">
                <a:solidFill>
                  <a:srgbClr val="0E374F"/>
                </a:solidFill>
                <a:latin typeface="Montserrat Extra-Bold"/>
              </a:rPr>
              <a:t>2) La création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8673" y="1909741"/>
            <a:ext cx="4356952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Montserrat Classic"/>
              </a:rPr>
              <a:t>TYPE DE LOGO SOUHAITÉ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673" y="3321050"/>
            <a:ext cx="347409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Montserrat" panose="02000505000000020004" pitchFamily="2" charset="77"/>
              </a:rPr>
              <a:t>EVITER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8673" y="2053956"/>
            <a:ext cx="86430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définir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avons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idée precise 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8673" y="3455740"/>
            <a:ext cx="8643013" cy="4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Eviter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 logo dans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thématique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Old School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fin XIX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 trop simple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2BB677-8B2F-6F45-9CF7-C20F2544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8" y="4586700"/>
            <a:ext cx="1371600" cy="939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059583-5E24-1646-817F-95681151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68" y="4556275"/>
            <a:ext cx="1202469" cy="12251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8B3AD2-4DF9-0A42-BB43-64354E6D6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04" y="4513507"/>
            <a:ext cx="1233971" cy="12251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1BD625-AF9E-E346-8A06-83B66BA41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68" y="4470739"/>
            <a:ext cx="1321383" cy="1310640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064878-5E7C-2949-8E28-E76A03F19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06" y="4583608"/>
            <a:ext cx="1747806" cy="1121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3579" t="2669" r="24913" b="14681"/>
          <a:stretch>
            <a:fillRect/>
          </a:stretch>
        </p:blipFill>
        <p:spPr>
          <a:xfrm>
            <a:off x="1279464" y="1495596"/>
            <a:ext cx="2207448" cy="17710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2537" y="3922454"/>
            <a:ext cx="2302700" cy="14391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784575"/>
            <a:ext cx="378824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2452" spc="110" dirty="0">
                <a:solidFill>
                  <a:srgbClr val="0E374F"/>
                </a:solidFill>
                <a:latin typeface="Montserrat Extra-Bold"/>
              </a:rPr>
              <a:t>3) Inspirations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64465" y="1475992"/>
            <a:ext cx="4356952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Quicksand 1"/>
              </a:rPr>
              <a:t>CE QUE NOUS APPRECIONS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6700" y="4026528"/>
            <a:ext cx="4356952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0E374F"/>
                </a:solidFill>
                <a:latin typeface="Quicksand 1"/>
              </a:rPr>
              <a:t>CE QUE NOUS APPRECIONS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64464" y="2267735"/>
            <a:ext cx="4782835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EA583F"/>
                </a:solidFill>
                <a:latin typeface="Quicksand 1"/>
              </a:rPr>
              <a:t>CE QUE NOUS N’AIMONS PAS PAR RAPPORT A NOTRE OBJECTIF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46700" y="5102069"/>
            <a:ext cx="435695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spc="54" dirty="0">
                <a:solidFill>
                  <a:srgbClr val="EA583F"/>
                </a:solidFill>
                <a:latin typeface="Quicksand 1"/>
              </a:rPr>
              <a:t>CE QUE NOUS N’AIMONS PAS PAR RAPPORT A NOTRE OBJECTIF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82930" y="1640382"/>
            <a:ext cx="6623678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mo"/>
              </a:rPr>
              <a:t>La bonne idée : le </a:t>
            </a:r>
            <a:r>
              <a:rPr lang="en-US" sz="1200" dirty="0" err="1">
                <a:latin typeface="Arimo"/>
              </a:rPr>
              <a:t>visuel</a:t>
            </a:r>
            <a:r>
              <a:rPr lang="en-US" sz="1200" dirty="0">
                <a:latin typeface="Arimo"/>
              </a:rPr>
              <a:t> type </a:t>
            </a:r>
            <a:r>
              <a:rPr lang="en-US" sz="1200" dirty="0" err="1">
                <a:latin typeface="Arimo"/>
              </a:rPr>
              <a:t>horloge</a:t>
            </a:r>
            <a:r>
              <a:rPr lang="en-US" sz="1200" dirty="0">
                <a:latin typeface="Arimo"/>
              </a:rPr>
              <a:t> (</a:t>
            </a:r>
            <a:r>
              <a:rPr lang="en-US" sz="1200" dirty="0" err="1">
                <a:latin typeface="Arimo"/>
              </a:rPr>
              <a:t>rappelle</a:t>
            </a:r>
            <a:r>
              <a:rPr lang="en-US" sz="1200" dirty="0">
                <a:latin typeface="Arimo"/>
              </a:rPr>
              <a:t> le temps qui passe)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mo"/>
              </a:rPr>
              <a:t>qui </a:t>
            </a:r>
            <a:r>
              <a:rPr lang="en-US" sz="1200" dirty="0" err="1">
                <a:latin typeface="Arimo"/>
              </a:rPr>
              <a:t>devient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aussi</a:t>
            </a:r>
            <a:r>
              <a:rPr lang="en-US" sz="1200" dirty="0">
                <a:latin typeface="Arimo"/>
              </a:rPr>
              <a:t> feu </a:t>
            </a:r>
            <a:r>
              <a:rPr lang="en-US" sz="1200" dirty="0" err="1">
                <a:latin typeface="Arimo"/>
              </a:rPr>
              <a:t>d'artifice</a:t>
            </a:r>
            <a:endParaRPr lang="en-US" sz="1200" dirty="0"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65165" y="4190917"/>
            <a:ext cx="6623678" cy="63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latin typeface="Arimo"/>
              </a:rPr>
              <a:t>le </a:t>
            </a:r>
            <a:r>
              <a:rPr lang="en-US" sz="1200" dirty="0" err="1">
                <a:latin typeface="Arimo"/>
              </a:rPr>
              <a:t>visuel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anniversaire</a:t>
            </a:r>
            <a:r>
              <a:rPr lang="en-US" sz="1200" dirty="0">
                <a:latin typeface="Arimo"/>
              </a:rPr>
              <a:t> bien </a:t>
            </a:r>
            <a:r>
              <a:rPr lang="en-US" sz="1200" dirty="0" err="1">
                <a:latin typeface="Arimo"/>
              </a:rPr>
              <a:t>en</a:t>
            </a:r>
            <a:r>
              <a:rPr lang="en-US" sz="1200" dirty="0">
                <a:latin typeface="Arimo"/>
              </a:rPr>
              <a:t> lien avec le </a:t>
            </a:r>
            <a:r>
              <a:rPr lang="en-US" sz="1200" dirty="0" err="1">
                <a:latin typeface="Arimo"/>
              </a:rPr>
              <a:t>positionnement</a:t>
            </a:r>
            <a:r>
              <a:rPr lang="en-US" sz="1200" dirty="0">
                <a:latin typeface="Arimo"/>
              </a:rPr>
              <a:t> de la </a:t>
            </a:r>
          </a:p>
          <a:p>
            <a:pPr>
              <a:lnSpc>
                <a:spcPts val="1679"/>
              </a:lnSpc>
            </a:pPr>
            <a:r>
              <a:rPr lang="en-US" sz="1200" dirty="0">
                <a:latin typeface="Arimo"/>
              </a:rPr>
              <a:t>marque </a:t>
            </a:r>
            <a:r>
              <a:rPr lang="en-US" sz="1200" dirty="0" err="1">
                <a:latin typeface="Arimo"/>
              </a:rPr>
              <a:t>ici</a:t>
            </a:r>
            <a:r>
              <a:rPr lang="en-US" sz="1200" dirty="0">
                <a:latin typeface="Arimo"/>
              </a:rPr>
              <a:t>, </a:t>
            </a:r>
            <a:r>
              <a:rPr lang="en-US" sz="1199" dirty="0" err="1">
                <a:latin typeface="Arimo"/>
              </a:rPr>
              <a:t>l'âge</a:t>
            </a:r>
            <a:r>
              <a:rPr lang="en-US" sz="1199" dirty="0">
                <a:latin typeface="Arimo"/>
              </a:rPr>
              <a:t> qui </a:t>
            </a:r>
            <a:r>
              <a:rPr lang="en-US" sz="1199" dirty="0" err="1">
                <a:latin typeface="Arimo"/>
              </a:rPr>
              <a:t>apparaît</a:t>
            </a:r>
            <a:r>
              <a:rPr lang="en-US" sz="1199" dirty="0">
                <a:latin typeface="Arimo"/>
              </a:rPr>
              <a:t> dedans</a:t>
            </a:r>
          </a:p>
          <a:p>
            <a:pPr>
              <a:lnSpc>
                <a:spcPts val="1679"/>
              </a:lnSpc>
            </a:pPr>
            <a:r>
              <a:rPr lang="en-US" sz="1199" dirty="0">
                <a:latin typeface="Arimo"/>
              </a:rPr>
              <a:t>Le format </a:t>
            </a:r>
            <a:r>
              <a:rPr lang="en-US" sz="1199" dirty="0" err="1">
                <a:latin typeface="Arimo"/>
              </a:rPr>
              <a:t>général</a:t>
            </a:r>
            <a:r>
              <a:rPr lang="en-US" sz="1199" dirty="0">
                <a:latin typeface="Arimo"/>
              </a:rPr>
              <a:t>, </a:t>
            </a:r>
            <a:r>
              <a:rPr lang="en-US" sz="1199" dirty="0" err="1">
                <a:latin typeface="Arimo"/>
              </a:rPr>
              <a:t>laissant</a:t>
            </a:r>
            <a:r>
              <a:rPr lang="en-US" sz="1199" dirty="0">
                <a:latin typeface="Arimo"/>
              </a:rPr>
              <a:t> bien </a:t>
            </a:r>
            <a:r>
              <a:rPr lang="en-US" sz="1199" dirty="0" err="1">
                <a:latin typeface="Arimo"/>
              </a:rPr>
              <a:t>en</a:t>
            </a:r>
            <a:r>
              <a:rPr lang="en-US" sz="1199" dirty="0">
                <a:latin typeface="Arimo"/>
              </a:rPr>
              <a:t> </a:t>
            </a:r>
            <a:r>
              <a:rPr lang="en-US" sz="1199" dirty="0" err="1">
                <a:latin typeface="Arimo"/>
              </a:rPr>
              <a:t>avant</a:t>
            </a:r>
            <a:r>
              <a:rPr lang="en-US" sz="1199" dirty="0">
                <a:latin typeface="Arimo"/>
              </a:rPr>
              <a:t> le logo de la marque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86479" y="2567333"/>
            <a:ext cx="6623678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mo"/>
              </a:rPr>
              <a:t>le logo P&amp;V qui </a:t>
            </a:r>
            <a:r>
              <a:rPr lang="en-US" sz="1200" dirty="0" err="1">
                <a:latin typeface="Arimo"/>
              </a:rPr>
              <a:t>devient</a:t>
            </a:r>
            <a:r>
              <a:rPr lang="en-US" sz="1200" dirty="0">
                <a:latin typeface="Arimo"/>
              </a:rPr>
              <a:t> trop petit, </a:t>
            </a:r>
            <a:r>
              <a:rPr lang="en-US" sz="1200" dirty="0" err="1">
                <a:latin typeface="Arimo"/>
              </a:rPr>
              <a:t>principe</a:t>
            </a:r>
            <a:r>
              <a:rPr lang="en-US" sz="1200" dirty="0">
                <a:latin typeface="Arimo"/>
              </a:rPr>
              <a:t> non </a:t>
            </a:r>
            <a:r>
              <a:rPr lang="en-US" sz="1200" dirty="0" err="1">
                <a:latin typeface="Arimo"/>
              </a:rPr>
              <a:t>utilisable</a:t>
            </a:r>
            <a:r>
              <a:rPr lang="en-US" sz="1200" dirty="0">
                <a:latin typeface="Arimo"/>
              </a:rPr>
              <a:t> pour la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latin typeface="Arimo"/>
              </a:rPr>
              <a:t>déclinaison</a:t>
            </a:r>
            <a:r>
              <a:rPr lang="en-US" sz="1200" dirty="0">
                <a:latin typeface="Arimo"/>
              </a:rPr>
              <a:t> que nous </a:t>
            </a:r>
            <a:r>
              <a:rPr lang="en-US" sz="1200" dirty="0" err="1">
                <a:latin typeface="Arimo"/>
              </a:rPr>
              <a:t>souhaitons</a:t>
            </a:r>
            <a:r>
              <a:rPr lang="en-US" sz="1200" dirty="0">
                <a:latin typeface="Arimo"/>
              </a:rPr>
              <a:t> faire de </a:t>
            </a:r>
            <a:r>
              <a:rPr lang="en-US" sz="1200" dirty="0" err="1">
                <a:latin typeface="Arimo"/>
              </a:rPr>
              <a:t>notre</a:t>
            </a:r>
            <a:r>
              <a:rPr lang="en-US" sz="1200" dirty="0">
                <a:latin typeface="Arimo"/>
              </a:rPr>
              <a:t> logo 150ans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65165" y="5435494"/>
            <a:ext cx="6623678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latin typeface="Arimo"/>
              </a:rPr>
              <a:t>Le design : manque de </a:t>
            </a:r>
            <a:r>
              <a:rPr lang="en-US" sz="1200" dirty="0" err="1">
                <a:latin typeface="Arimo"/>
              </a:rPr>
              <a:t>modernité</a:t>
            </a:r>
            <a:r>
              <a:rPr lang="en-US" sz="1200" dirty="0">
                <a:latin typeface="Arimo"/>
              </a:rPr>
              <a:t> par rapport </a:t>
            </a:r>
            <a:r>
              <a:rPr lang="en-US" sz="1200" dirty="0" err="1">
                <a:latin typeface="Arimo"/>
              </a:rPr>
              <a:t>à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ce</a:t>
            </a:r>
            <a:r>
              <a:rPr lang="en-US" sz="1200" dirty="0">
                <a:latin typeface="Arimo"/>
              </a:rPr>
              <a:t> que nous </a:t>
            </a:r>
            <a:r>
              <a:rPr lang="en-US" sz="1200" dirty="0" err="1">
                <a:latin typeface="Arimo"/>
              </a:rPr>
              <a:t>aimerions</a:t>
            </a:r>
            <a:r>
              <a:rPr lang="en-US" sz="1200" dirty="0">
                <a:latin typeface="Arimo"/>
              </a:rPr>
              <a:t> </a:t>
            </a:r>
          </a:p>
          <a:p>
            <a:pPr>
              <a:lnSpc>
                <a:spcPts val="1679"/>
              </a:lnSpc>
            </a:pPr>
            <a:r>
              <a:rPr lang="en-US" sz="1200" dirty="0">
                <a:latin typeface="Arimo"/>
              </a:rPr>
              <a:t>pour le logo SFP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A6A6A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68673" y="1682758"/>
            <a:ext cx="8643013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latin typeface="Arimo"/>
              </a:rPr>
              <a:t>3 propositions de directions </a:t>
            </a:r>
            <a:r>
              <a:rPr lang="en-US" sz="1200" dirty="0" err="1">
                <a:latin typeface="Arimo"/>
              </a:rPr>
              <a:t>avant</a:t>
            </a:r>
            <a:r>
              <a:rPr lang="en-US" sz="1200" dirty="0">
                <a:latin typeface="Arimo"/>
              </a:rPr>
              <a:t> le </a:t>
            </a:r>
            <a:r>
              <a:rPr lang="en-US" sz="1200" dirty="0" err="1">
                <a:latin typeface="Arimo"/>
              </a:rPr>
              <a:t>mois</a:t>
            </a:r>
            <a:r>
              <a:rPr lang="en-US" sz="1200" dirty="0">
                <a:latin typeface="Arimo"/>
              </a:rPr>
              <a:t> de </a:t>
            </a:r>
            <a:r>
              <a:rPr lang="en-US" sz="1200" b="1" dirty="0" err="1">
                <a:latin typeface="Arimo"/>
              </a:rPr>
              <a:t>mai</a:t>
            </a:r>
            <a:r>
              <a:rPr lang="en-US" sz="1200" b="1" dirty="0">
                <a:latin typeface="Arimo"/>
              </a:rPr>
              <a:t> 2021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latin typeface="Arimo"/>
              </a:rPr>
              <a:t>Décision</a:t>
            </a:r>
            <a:r>
              <a:rPr lang="en-US" sz="1200" dirty="0">
                <a:latin typeface="Arimo"/>
              </a:rPr>
              <a:t> courant </a:t>
            </a:r>
            <a:r>
              <a:rPr lang="en-US" sz="1200" dirty="0" err="1">
                <a:latin typeface="Arimo"/>
              </a:rPr>
              <a:t>mai</a:t>
            </a:r>
            <a:endParaRPr lang="en-US" sz="1200" dirty="0">
              <a:latin typeface="Arimo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latin typeface="Arimo"/>
              </a:rPr>
              <a:t>Charte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graphique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finalisée</a:t>
            </a:r>
            <a:r>
              <a:rPr lang="en-US" sz="1200" dirty="0">
                <a:latin typeface="Arimo"/>
              </a:rPr>
              <a:t> </a:t>
            </a:r>
            <a:r>
              <a:rPr lang="en-US" sz="1200" dirty="0" err="1">
                <a:latin typeface="Arimo"/>
              </a:rPr>
              <a:t>en</a:t>
            </a:r>
            <a:r>
              <a:rPr lang="en-US" sz="1200" dirty="0">
                <a:latin typeface="Arimo"/>
              </a:rPr>
              <a:t> </a:t>
            </a:r>
            <a:r>
              <a:rPr lang="en-US" sz="1200" b="1" dirty="0" err="1">
                <a:latin typeface="Arimo"/>
              </a:rPr>
              <a:t>juin</a:t>
            </a:r>
            <a:endParaRPr lang="en-US" sz="1200" b="1" dirty="0"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6000" y="775050"/>
            <a:ext cx="63433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2452" b="1" spc="110" dirty="0">
                <a:solidFill>
                  <a:srgbClr val="0E374F"/>
                </a:solidFill>
                <a:latin typeface="Montserrat" panose="02000505000000020004" pitchFamily="2" charset="77"/>
              </a:rPr>
              <a:t>4) </a:t>
            </a:r>
            <a:r>
              <a:rPr lang="en-US" sz="2452" b="1" spc="110" dirty="0" err="1">
                <a:solidFill>
                  <a:srgbClr val="0E374F"/>
                </a:solidFill>
                <a:latin typeface="Montserrat" panose="02000505000000020004" pitchFamily="2" charset="77"/>
              </a:rPr>
              <a:t>Informations</a:t>
            </a:r>
            <a:r>
              <a:rPr lang="en-US" sz="2452" b="1" spc="110" dirty="0">
                <a:solidFill>
                  <a:srgbClr val="0E374F"/>
                </a:solidFill>
                <a:latin typeface="Montserrat" panose="02000505000000020004" pitchFamily="2" charset="77"/>
              </a:rPr>
              <a:t> pratiques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757</Words>
  <Application>Microsoft Macintosh PowerPoint</Application>
  <PresentationFormat>Personnalisé</PresentationFormat>
  <Paragraphs>88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Montserrat Extra-Bold</vt:lpstr>
      <vt:lpstr>Arial</vt:lpstr>
      <vt:lpstr>Arimo</vt:lpstr>
      <vt:lpstr>Montserrat</vt:lpstr>
      <vt:lpstr>Quicksand 1</vt:lpstr>
      <vt:lpstr>Arimo Bold</vt:lpstr>
      <vt:lpstr>Quicksand 2</vt:lpstr>
      <vt:lpstr>Calibri</vt:lpstr>
      <vt:lpstr>Montserrat Classic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Le Brief idéal pour faire créer son logo</dc:title>
  <cp:lastModifiedBy>Raphaël Verguin</cp:lastModifiedBy>
  <cp:revision>12</cp:revision>
  <dcterms:created xsi:type="dcterms:W3CDTF">2006-08-16T00:00:00Z</dcterms:created>
  <dcterms:modified xsi:type="dcterms:W3CDTF">2021-03-23T14:14:25Z</dcterms:modified>
  <dc:identifier>DAEXsfPhSI4</dc:identifier>
</cp:coreProperties>
</file>