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98" r:id="rId3"/>
    <p:sldId id="301" r:id="rId4"/>
    <p:sldId id="302" r:id="rId5"/>
    <p:sldId id="282" r:id="rId6"/>
    <p:sldId id="306" r:id="rId7"/>
    <p:sldId id="283" r:id="rId8"/>
    <p:sldId id="304" r:id="rId9"/>
    <p:sldId id="305" r:id="rId10"/>
    <p:sldId id="284" r:id="rId11"/>
    <p:sldId id="291" r:id="rId12"/>
    <p:sldId id="303" r:id="rId1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150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0BAFAF-585F-48BF-932D-8AB4C38D1536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A9C1B2-76C8-4E74-A3E4-E29BA1C8E5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8471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A9C1B2-76C8-4E74-A3E4-E29BA1C8E5E1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1890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E5D90-0F7B-C34A-B8F0-CD19E724E373}" type="datetimeFigureOut">
              <a:rPr lang="fr-FR" smtClean="0"/>
              <a:t>05/04/2021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ABF8-1CB4-7344-999E-2BDC403BC7D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1763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E5D90-0F7B-C34A-B8F0-CD19E724E373}" type="datetimeFigureOut">
              <a:rPr lang="fr-FR" smtClean="0"/>
              <a:t>05/04/2021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ABF8-1CB4-7344-999E-2BDC403BC7D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0925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E5D90-0F7B-C34A-B8F0-CD19E724E373}" type="datetimeFigureOut">
              <a:rPr lang="fr-FR" smtClean="0"/>
              <a:t>05/04/2021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ABF8-1CB4-7344-999E-2BDC403BC7D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21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E5D90-0F7B-C34A-B8F0-CD19E724E373}" type="datetimeFigureOut">
              <a:rPr lang="fr-FR" smtClean="0"/>
              <a:t>05/04/2021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ABF8-1CB4-7344-999E-2BDC403BC7D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625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E5D90-0F7B-C34A-B8F0-CD19E724E373}" type="datetimeFigureOut">
              <a:rPr lang="fr-FR" smtClean="0"/>
              <a:t>05/04/2021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ABF8-1CB4-7344-999E-2BDC403BC7D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514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E5D90-0F7B-C34A-B8F0-CD19E724E373}" type="datetimeFigureOut">
              <a:rPr lang="fr-FR" smtClean="0"/>
              <a:t>05/04/2021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ABF8-1CB4-7344-999E-2BDC403BC7D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863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E5D90-0F7B-C34A-B8F0-CD19E724E373}" type="datetimeFigureOut">
              <a:rPr lang="fr-FR" smtClean="0"/>
              <a:t>05/04/2021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ABF8-1CB4-7344-999E-2BDC403BC7D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224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E5D90-0F7B-C34A-B8F0-CD19E724E373}" type="datetimeFigureOut">
              <a:rPr lang="fr-FR" smtClean="0"/>
              <a:t>05/04/2021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ABF8-1CB4-7344-999E-2BDC403BC7D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001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E5D90-0F7B-C34A-B8F0-CD19E724E373}" type="datetimeFigureOut">
              <a:rPr lang="fr-FR" smtClean="0"/>
              <a:t>05/04/2021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ABF8-1CB4-7344-999E-2BDC403BC7D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659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E5D90-0F7B-C34A-B8F0-CD19E724E373}" type="datetimeFigureOut">
              <a:rPr lang="fr-FR" smtClean="0"/>
              <a:t>05/04/2021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ABF8-1CB4-7344-999E-2BDC403BC7D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655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E5D90-0F7B-C34A-B8F0-CD19E724E373}" type="datetimeFigureOut">
              <a:rPr lang="fr-FR" smtClean="0"/>
              <a:t>05/04/2021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ABF8-1CB4-7344-999E-2BDC403BC7D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056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E5D90-0F7B-C34A-B8F0-CD19E724E373}" type="datetimeFigureOut">
              <a:rPr lang="fr-FR" smtClean="0"/>
              <a:t>05/04/2021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6ABF8-1CB4-7344-999E-2BDC403BC7D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440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ayline Gautie\Desktop\SFP\DOCUMENTS SFP\COMM\LOGO SFP\LogoSFPofficiel\logoSFP_RVB_tex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3201" y="94962"/>
            <a:ext cx="1522076" cy="1142899"/>
          </a:xfrm>
          <a:prstGeom prst="rect">
            <a:avLst/>
          </a:prstGeom>
          <a:noFill/>
        </p:spPr>
      </p:pic>
      <p:sp>
        <p:nvSpPr>
          <p:cNvPr id="6" name="ZoneTexte 5"/>
          <p:cNvSpPr txBox="1"/>
          <p:nvPr/>
        </p:nvSpPr>
        <p:spPr>
          <a:xfrm>
            <a:off x="203201" y="1509519"/>
            <a:ext cx="799737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002060"/>
                </a:solidFill>
              </a:rPr>
              <a:t>Commission « Femmes et Physique »</a:t>
            </a:r>
          </a:p>
          <a:p>
            <a:endParaRPr lang="fr-FR" sz="2800" b="1" dirty="0" smtClean="0">
              <a:solidFill>
                <a:srgbClr val="002060"/>
              </a:solidFill>
            </a:endParaRPr>
          </a:p>
          <a:p>
            <a:r>
              <a:rPr lang="fr-FR" sz="2400" b="1" dirty="0" smtClean="0">
                <a:solidFill>
                  <a:srgbClr val="002060"/>
                </a:solidFill>
              </a:rPr>
              <a:t>Présidente : Dominique </a:t>
            </a:r>
            <a:r>
              <a:rPr lang="fr-FR" sz="2400" b="1" dirty="0" err="1" smtClean="0">
                <a:solidFill>
                  <a:srgbClr val="002060"/>
                </a:solidFill>
              </a:rPr>
              <a:t>Chandesris</a:t>
            </a:r>
            <a:r>
              <a:rPr lang="fr-FR" sz="2400" b="1" dirty="0" smtClean="0">
                <a:solidFill>
                  <a:srgbClr val="002060"/>
                </a:solidFill>
              </a:rPr>
              <a:t> depuis 2017</a:t>
            </a:r>
          </a:p>
          <a:p>
            <a:r>
              <a:rPr lang="fr-FR" sz="2400" b="1" dirty="0" smtClean="0">
                <a:solidFill>
                  <a:srgbClr val="002060"/>
                </a:solidFill>
              </a:rPr>
              <a:t>Bureau : 	Véronique </a:t>
            </a:r>
            <a:r>
              <a:rPr lang="fr-FR" sz="2400" b="1" dirty="0" err="1" smtClean="0">
                <a:solidFill>
                  <a:srgbClr val="002060"/>
                </a:solidFill>
              </a:rPr>
              <a:t>Pierron</a:t>
            </a:r>
            <a:r>
              <a:rPr lang="fr-FR" sz="2400" b="1" dirty="0" smtClean="0">
                <a:solidFill>
                  <a:srgbClr val="002060"/>
                </a:solidFill>
              </a:rPr>
              <a:t> </a:t>
            </a:r>
            <a:r>
              <a:rPr lang="fr-FR" sz="2400" b="1" dirty="0" err="1" smtClean="0">
                <a:solidFill>
                  <a:srgbClr val="002060"/>
                </a:solidFill>
              </a:rPr>
              <a:t>Bohnes</a:t>
            </a:r>
            <a:r>
              <a:rPr lang="fr-FR" sz="2400" b="1" dirty="0" smtClean="0">
                <a:solidFill>
                  <a:srgbClr val="002060"/>
                </a:solidFill>
              </a:rPr>
              <a:t> (</a:t>
            </a:r>
            <a:r>
              <a:rPr lang="fr-FR" sz="2400" b="1" dirty="0" err="1" smtClean="0">
                <a:solidFill>
                  <a:srgbClr val="002060"/>
                </a:solidFill>
              </a:rPr>
              <a:t>ex-présidente</a:t>
            </a:r>
            <a:r>
              <a:rPr lang="fr-FR" sz="2400" b="1" dirty="0" smtClean="0">
                <a:solidFill>
                  <a:srgbClr val="002060"/>
                </a:solidFill>
              </a:rPr>
              <a:t>), Caroline Champenois, Sandrine Morin, </a:t>
            </a:r>
            <a:r>
              <a:rPr lang="fr-FR" sz="2400" b="1" dirty="0" err="1" smtClean="0">
                <a:solidFill>
                  <a:srgbClr val="002060"/>
                </a:solidFill>
              </a:rPr>
              <a:t>Kees</a:t>
            </a:r>
            <a:r>
              <a:rPr lang="fr-FR" sz="2400" b="1" dirty="0" smtClean="0">
                <a:solidFill>
                  <a:srgbClr val="002060"/>
                </a:solidFill>
              </a:rPr>
              <a:t> van der </a:t>
            </a:r>
            <a:r>
              <a:rPr lang="fr-FR" sz="2400" b="1" dirty="0" err="1" smtClean="0">
                <a:solidFill>
                  <a:srgbClr val="002060"/>
                </a:solidFill>
              </a:rPr>
              <a:t>Beek</a:t>
            </a:r>
            <a:r>
              <a:rPr lang="fr-FR" sz="2400" b="1" dirty="0" smtClean="0">
                <a:solidFill>
                  <a:srgbClr val="002060"/>
                </a:solidFill>
              </a:rPr>
              <a:t>, Marie </a:t>
            </a:r>
            <a:r>
              <a:rPr lang="fr-FR" sz="2400" b="1" dirty="0" err="1" smtClean="0">
                <a:solidFill>
                  <a:srgbClr val="002060"/>
                </a:solidFill>
              </a:rPr>
              <a:t>Geleoc</a:t>
            </a:r>
            <a:r>
              <a:rPr lang="fr-FR" sz="2400" b="1" dirty="0" smtClean="0">
                <a:solidFill>
                  <a:srgbClr val="002060"/>
                </a:solidFill>
              </a:rPr>
              <a:t>, </a:t>
            </a:r>
          </a:p>
          <a:p>
            <a:r>
              <a:rPr lang="fr-FR" sz="2400" b="1" dirty="0">
                <a:solidFill>
                  <a:srgbClr val="002060"/>
                </a:solidFill>
              </a:rPr>
              <a:t>	</a:t>
            </a:r>
            <a:r>
              <a:rPr lang="fr-FR" sz="2400" b="1" dirty="0" smtClean="0">
                <a:solidFill>
                  <a:srgbClr val="002060"/>
                </a:solidFill>
              </a:rPr>
              <a:t>		</a:t>
            </a:r>
          </a:p>
          <a:p>
            <a:r>
              <a:rPr lang="fr-FR" sz="2400" b="1" dirty="0" smtClean="0">
                <a:solidFill>
                  <a:srgbClr val="002060"/>
                </a:solidFill>
              </a:rPr>
              <a:t>Fonctionnement informel :</a:t>
            </a:r>
          </a:p>
          <a:p>
            <a:r>
              <a:rPr lang="fr-FR" sz="2400" b="1" dirty="0">
                <a:solidFill>
                  <a:srgbClr val="002060"/>
                </a:solidFill>
              </a:rPr>
              <a:t>	</a:t>
            </a:r>
            <a:r>
              <a:rPr lang="fr-FR" sz="2400" b="1" dirty="0" smtClean="0">
                <a:solidFill>
                  <a:srgbClr val="002060"/>
                </a:solidFill>
              </a:rPr>
              <a:t>- invitations larges aux réunions de la commission et liste de diffusion des informations</a:t>
            </a:r>
          </a:p>
          <a:p>
            <a:r>
              <a:rPr lang="fr-FR" sz="2400" b="1" dirty="0">
                <a:solidFill>
                  <a:srgbClr val="002060"/>
                </a:solidFill>
              </a:rPr>
              <a:t>	</a:t>
            </a:r>
            <a:r>
              <a:rPr lang="fr-FR" sz="2400" b="1" dirty="0" smtClean="0">
                <a:solidFill>
                  <a:srgbClr val="002060"/>
                </a:solidFill>
              </a:rPr>
              <a:t>- engagement sur des actions ponctuelles (groupes de travail) </a:t>
            </a:r>
          </a:p>
        </p:txBody>
      </p:sp>
    </p:spTree>
    <p:extLst>
      <p:ext uri="{BB962C8B-B14F-4D97-AF65-F5344CB8AC3E}">
        <p14:creationId xmlns:p14="http://schemas.microsoft.com/office/powerpoint/2010/main" val="211277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err="1" smtClean="0">
                <a:solidFill>
                  <a:srgbClr val="7030A0"/>
                </a:solidFill>
              </a:rPr>
              <a:t>Mentorat</a:t>
            </a:r>
            <a:endParaRPr lang="en-GB" sz="3100" b="1" dirty="0">
              <a:solidFill>
                <a:srgbClr val="7030A0"/>
              </a:solidFill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57200" y="180061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/>
              <a:t>Constat : peu de femmes recrutées en physique</a:t>
            </a:r>
          </a:p>
          <a:p>
            <a:pPr marL="0" indent="0">
              <a:buNone/>
            </a:pPr>
            <a:endParaRPr lang="fr-FR" b="1" dirty="0" smtClean="0"/>
          </a:p>
          <a:p>
            <a:pPr lvl="1"/>
            <a:r>
              <a:rPr lang="fr-FR" sz="2400" dirty="0" smtClean="0"/>
              <a:t>Le taux de candidates est faible (plus faible que le taux de docteures)</a:t>
            </a:r>
          </a:p>
          <a:p>
            <a:pPr lvl="1"/>
            <a:r>
              <a:rPr lang="fr-FR" sz="2400" dirty="0" smtClean="0"/>
              <a:t>Le taux de femmes recrutées est inférieur au taux de femmes candidates</a:t>
            </a:r>
          </a:p>
          <a:p>
            <a:pPr lvl="1"/>
            <a:r>
              <a:rPr lang="fr-FR" sz="2400" dirty="0" smtClean="0"/>
              <a:t>Plafond de verre (passage DR et PR</a:t>
            </a:r>
            <a:r>
              <a:rPr lang="fr-FR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9764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591902" y="1921649"/>
            <a:ext cx="8238946" cy="27707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b="1" dirty="0" smtClean="0">
                <a:latin typeface="+mj-lt"/>
                <a:cs typeface="Arial" panose="020B0604020202020204" pitchFamily="34" charset="0"/>
              </a:rPr>
              <a:t>Françoise Héritier :</a:t>
            </a:r>
          </a:p>
          <a:p>
            <a:pPr marL="0" indent="0">
              <a:buNone/>
            </a:pPr>
            <a:r>
              <a:rPr lang="fr-FR" sz="2800" b="1" dirty="0" smtClean="0">
                <a:latin typeface="+mj-lt"/>
                <a:cs typeface="Arial" panose="020B0604020202020204" pitchFamily="34" charset="0"/>
              </a:rPr>
              <a:t>« la </a:t>
            </a:r>
            <a:r>
              <a:rPr lang="fr-FR" sz="2800" b="1" dirty="0">
                <a:latin typeface="+mj-lt"/>
                <a:cs typeface="Arial" panose="020B0604020202020204" pitchFamily="34" charset="0"/>
              </a:rPr>
              <a:t>déconstruction des relations de pouvoir entre les genres ne pourra faire l'économie de l'implication des hommes eux-mêmes dans ce processus </a:t>
            </a:r>
            <a:r>
              <a:rPr lang="fr-FR" sz="2800" b="1" dirty="0" smtClean="0">
                <a:latin typeface="+mj-lt"/>
                <a:cs typeface="Arial" panose="020B0604020202020204" pitchFamily="34" charset="0"/>
              </a:rPr>
              <a:t>critique »</a:t>
            </a:r>
          </a:p>
          <a:p>
            <a:pPr marL="0" indent="0">
              <a:buNone/>
            </a:pPr>
            <a:endParaRPr lang="fr-FR" sz="3100" b="1" dirty="0"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sz="3100" b="1" dirty="0" smtClean="0"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sz="3300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44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3099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3200" y="338202"/>
            <a:ext cx="8752911" cy="6091627"/>
          </a:xfrm>
        </p:spPr>
        <p:txBody>
          <a:bodyPr>
            <a:normAutofit/>
          </a:bodyPr>
          <a:lstStyle/>
          <a:p>
            <a:pPr algn="l"/>
            <a:r>
              <a:rPr lang="fr-FR" sz="2800" b="1" dirty="0" smtClean="0">
                <a:solidFill>
                  <a:srgbClr val="7030A0"/>
                </a:solidFill>
              </a:rPr>
              <a:t>Pourquoi </a:t>
            </a:r>
            <a:r>
              <a:rPr lang="fr-FR" sz="2800" b="1" dirty="0" smtClean="0">
                <a:solidFill>
                  <a:srgbClr val="7030A0"/>
                </a:solidFill>
              </a:rPr>
              <a:t>une commission “femmes et physique” à la SFP?</a:t>
            </a:r>
            <a:br>
              <a:rPr lang="fr-FR" sz="2800" b="1" dirty="0" smtClean="0">
                <a:solidFill>
                  <a:srgbClr val="7030A0"/>
                </a:solidFill>
              </a:rPr>
            </a:br>
            <a:r>
              <a:rPr lang="fr-FR" sz="2800" b="1" dirty="0" smtClean="0">
                <a:solidFill>
                  <a:srgbClr val="7030A0"/>
                </a:solidFill>
              </a:rPr>
              <a:t/>
            </a:r>
            <a:br>
              <a:rPr lang="fr-FR" sz="2800" b="1" dirty="0" smtClean="0">
                <a:solidFill>
                  <a:srgbClr val="7030A0"/>
                </a:solidFill>
              </a:rPr>
            </a:br>
            <a:r>
              <a:rPr lang="fr-FR" sz="2200" b="1" dirty="0" smtClean="0">
                <a:solidFill>
                  <a:srgbClr val="7030A0"/>
                </a:solidFill>
              </a:rPr>
              <a:t>- </a:t>
            </a:r>
            <a:r>
              <a:rPr lang="fr-FR" sz="2200" b="1" dirty="0" smtClean="0">
                <a:solidFill>
                  <a:srgbClr val="002060"/>
                </a:solidFill>
              </a:rPr>
              <a:t>Sous-représentation des femmes en sciences (et en physique en particulier)….après le bac</a:t>
            </a:r>
            <a:br>
              <a:rPr lang="fr-FR" sz="2200" b="1" dirty="0" smtClean="0">
                <a:solidFill>
                  <a:srgbClr val="002060"/>
                </a:solidFill>
              </a:rPr>
            </a:br>
            <a:r>
              <a:rPr lang="fr-FR" sz="2200" b="1" dirty="0" smtClean="0">
                <a:solidFill>
                  <a:srgbClr val="002060"/>
                </a:solidFill>
              </a:rPr>
              <a:t>- on perd un peu de femmes à chaque étape (image du tuyau percé</a:t>
            </a:r>
            <a:r>
              <a:rPr lang="fr-FR" sz="2200" b="1" dirty="0" smtClean="0">
                <a:solidFill>
                  <a:srgbClr val="002060"/>
                </a:solidFill>
              </a:rPr>
              <a:t>)</a:t>
            </a:r>
            <a:r>
              <a:rPr lang="fr-FR" sz="2200" b="1" dirty="0">
                <a:solidFill>
                  <a:srgbClr val="002060"/>
                </a:solidFill>
              </a:rPr>
              <a:t/>
            </a:r>
            <a:br>
              <a:rPr lang="fr-FR" sz="2200" b="1" dirty="0">
                <a:solidFill>
                  <a:srgbClr val="002060"/>
                </a:solidFill>
              </a:rPr>
            </a:br>
            <a:r>
              <a:rPr lang="fr-FR" sz="2200" b="1" dirty="0">
                <a:solidFill>
                  <a:srgbClr val="00B0F0"/>
                </a:solidFill>
              </a:rPr>
              <a:t>(0.9) </a:t>
            </a:r>
            <a:r>
              <a:rPr lang="fr-FR" sz="2200" b="1" baseline="30000" dirty="0">
                <a:solidFill>
                  <a:srgbClr val="00B0F0"/>
                </a:solidFill>
              </a:rPr>
              <a:t>7</a:t>
            </a:r>
            <a:r>
              <a:rPr lang="fr-FR" sz="2200" b="1" dirty="0">
                <a:solidFill>
                  <a:srgbClr val="00B0F0"/>
                </a:solidFill>
              </a:rPr>
              <a:t>= 0.48 (bac, licence, master, thèse, post-doc, recrutement, promotion)</a:t>
            </a:r>
            <a:r>
              <a:rPr lang="fr-FR" sz="2200" b="1" dirty="0">
                <a:solidFill>
                  <a:srgbClr val="002060"/>
                </a:solidFill>
              </a:rPr>
              <a:t/>
            </a:r>
            <a:br>
              <a:rPr lang="fr-FR" sz="2200" b="1" dirty="0">
                <a:solidFill>
                  <a:srgbClr val="002060"/>
                </a:solidFill>
              </a:rPr>
            </a:br>
            <a:r>
              <a:rPr lang="fr-FR" sz="2200" b="1" dirty="0" smtClean="0">
                <a:solidFill>
                  <a:srgbClr val="002060"/>
                </a:solidFill>
              </a:rPr>
              <a:t/>
            </a:r>
            <a:br>
              <a:rPr lang="fr-FR" sz="2200" b="1" dirty="0" smtClean="0">
                <a:solidFill>
                  <a:srgbClr val="002060"/>
                </a:solidFill>
              </a:rPr>
            </a:br>
            <a:r>
              <a:rPr lang="fr-FR" sz="2200" b="1" dirty="0" smtClean="0">
                <a:solidFill>
                  <a:srgbClr val="002060"/>
                </a:solidFill>
              </a:rPr>
              <a:t>- retard de carrière</a:t>
            </a:r>
            <a:br>
              <a:rPr lang="fr-FR" sz="2200" b="1" dirty="0" smtClean="0">
                <a:solidFill>
                  <a:srgbClr val="002060"/>
                </a:solidFill>
              </a:rPr>
            </a:br>
            <a:r>
              <a:rPr lang="fr-FR" sz="2200" b="1" dirty="0" smtClean="0">
                <a:solidFill>
                  <a:srgbClr val="002060"/>
                </a:solidFill>
              </a:rPr>
              <a:t>- problème de visibilité et de reconnaissance</a:t>
            </a:r>
            <a:br>
              <a:rPr lang="fr-FR" sz="2200" b="1" dirty="0" smtClean="0">
                <a:solidFill>
                  <a:srgbClr val="002060"/>
                </a:solidFill>
              </a:rPr>
            </a:br>
            <a:r>
              <a:rPr lang="fr-FR" sz="2200" b="1" dirty="0" smtClean="0">
                <a:solidFill>
                  <a:srgbClr val="002060"/>
                </a:solidFill>
              </a:rPr>
              <a:t>- moindre salaire (femmes ingénieures en particulier)</a:t>
            </a:r>
            <a:br>
              <a:rPr lang="fr-FR" sz="2200" b="1" dirty="0" smtClean="0">
                <a:solidFill>
                  <a:srgbClr val="002060"/>
                </a:solidFill>
              </a:rPr>
            </a:br>
            <a:r>
              <a:rPr lang="fr-FR" sz="2200" b="1" dirty="0" smtClean="0">
                <a:solidFill>
                  <a:srgbClr val="002060"/>
                </a:solidFill>
              </a:rPr>
              <a:t>- ……</a:t>
            </a:r>
            <a:br>
              <a:rPr lang="fr-FR" sz="2200" b="1" dirty="0" smtClean="0">
                <a:solidFill>
                  <a:srgbClr val="002060"/>
                </a:solidFill>
              </a:rPr>
            </a:br>
            <a:r>
              <a:rPr lang="fr-FR" sz="2200" b="1" dirty="0" smtClean="0">
                <a:solidFill>
                  <a:srgbClr val="002060"/>
                </a:solidFill>
              </a:rPr>
              <a:t/>
            </a:r>
            <a:br>
              <a:rPr lang="fr-FR" sz="2200" b="1" dirty="0" smtClean="0">
                <a:solidFill>
                  <a:srgbClr val="002060"/>
                </a:solidFill>
              </a:rPr>
            </a:br>
            <a:r>
              <a:rPr lang="fr-FR" sz="2200" b="1" dirty="0" smtClean="0">
                <a:solidFill>
                  <a:srgbClr val="002060"/>
                </a:solidFill>
              </a:rPr>
              <a:t>le constat est maintenant bien connu de tous (statistiques, études sociologiques, ….), les origines de cette inégalité sont identifiées</a:t>
            </a:r>
            <a:br>
              <a:rPr lang="fr-FR" sz="2200" b="1" dirty="0" smtClean="0">
                <a:solidFill>
                  <a:srgbClr val="002060"/>
                </a:solidFill>
              </a:rPr>
            </a:br>
            <a:r>
              <a:rPr lang="fr-FR" sz="2200" b="1" dirty="0">
                <a:solidFill>
                  <a:srgbClr val="002060"/>
                </a:solidFill>
              </a:rPr>
              <a:t/>
            </a:r>
            <a:br>
              <a:rPr lang="fr-FR" sz="2200" b="1" dirty="0">
                <a:solidFill>
                  <a:srgbClr val="002060"/>
                </a:solidFill>
              </a:rPr>
            </a:br>
            <a:r>
              <a:rPr lang="fr-FR" sz="2200" b="1" dirty="0" smtClean="0">
                <a:solidFill>
                  <a:srgbClr val="002060"/>
                </a:solidFill>
              </a:rPr>
              <a:t>les évolutions sont lentes</a:t>
            </a:r>
            <a:r>
              <a:rPr lang="fr-FR" sz="2200" b="1" dirty="0" smtClean="0">
                <a:solidFill>
                  <a:srgbClr val="002060"/>
                </a:solidFill>
              </a:rPr>
              <a:t>!</a:t>
            </a:r>
            <a:endParaRPr lang="en-GB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19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1442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tx2"/>
                </a:solidFill>
              </a:rPr>
              <a:t>Statistics in Physics in Europe: </a:t>
            </a:r>
            <a:endParaRPr lang="en-GB" b="1" dirty="0">
              <a:solidFill>
                <a:schemeClr val="tx2"/>
              </a:solidFill>
            </a:endParaRPr>
          </a:p>
        </p:txBody>
      </p:sp>
      <p:pic>
        <p:nvPicPr>
          <p:cNvPr id="21" name="Espace réservé du contenu 20" descr="Charte gender fairness conferences_SFP_SFO form2.tif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6" b="546"/>
          <a:stretch>
            <a:fillRect/>
          </a:stretch>
        </p:blipFill>
        <p:spPr>
          <a:xfrm>
            <a:off x="21753" y="1040258"/>
            <a:ext cx="9169053" cy="5730658"/>
          </a:xfrm>
        </p:spPr>
      </p:pic>
      <p:sp>
        <p:nvSpPr>
          <p:cNvPr id="3" name="Ellipse 2"/>
          <p:cNvSpPr/>
          <p:nvPr/>
        </p:nvSpPr>
        <p:spPr>
          <a:xfrm>
            <a:off x="6237962" y="4534422"/>
            <a:ext cx="350729" cy="2192055"/>
          </a:xfrm>
          <a:prstGeom prst="ellipse">
            <a:avLst/>
          </a:prstGeom>
          <a:noFill/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6050072" y="4039830"/>
            <a:ext cx="811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France</a:t>
            </a:r>
            <a:endParaRPr lang="fr-FR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56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862" y="952500"/>
            <a:ext cx="7755818" cy="517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xmlns="" id="{447F2555-B5FC-494E-9E1A-0028CEBF1079}"/>
              </a:ext>
            </a:extLst>
          </p:cNvPr>
          <p:cNvCxnSpPr>
            <a:cxnSpLocks/>
          </p:cNvCxnSpPr>
          <p:nvPr/>
        </p:nvCxnSpPr>
        <p:spPr>
          <a:xfrm>
            <a:off x="3779912" y="4892340"/>
            <a:ext cx="4932924" cy="0"/>
          </a:xfrm>
          <a:prstGeom prst="straightConnector1">
            <a:avLst/>
          </a:prstGeom>
          <a:ln w="34925">
            <a:solidFill>
              <a:srgbClr val="00B050"/>
            </a:solidFill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394086E8-A35E-463B-BD5D-97D63DF2E649}"/>
              </a:ext>
            </a:extLst>
          </p:cNvPr>
          <p:cNvSpPr txBox="1"/>
          <p:nvPr/>
        </p:nvSpPr>
        <p:spPr bwMode="auto">
          <a:xfrm>
            <a:off x="4711801" y="4510244"/>
            <a:ext cx="389264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 dirty="0">
                <a:solidFill>
                  <a:srgbClr val="00294A"/>
                </a:solidFill>
                <a:latin typeface="Arial Narrow" charset="0"/>
              </a:rPr>
              <a:t>PhD	</a:t>
            </a:r>
            <a:r>
              <a:rPr lang="fr-FR" sz="1600" b="1" dirty="0" smtClean="0">
                <a:solidFill>
                  <a:srgbClr val="00294A"/>
                </a:solidFill>
                <a:latin typeface="Arial Narrow" charset="0"/>
              </a:rPr>
              <a:t>     </a:t>
            </a:r>
            <a:r>
              <a:rPr lang="fr-FR" sz="1600" b="1" dirty="0" err="1" smtClean="0">
                <a:solidFill>
                  <a:srgbClr val="00294A"/>
                </a:solidFill>
                <a:latin typeface="Arial Narrow" charset="0"/>
              </a:rPr>
              <a:t>postdoc</a:t>
            </a:r>
            <a:r>
              <a:rPr lang="fr-FR" sz="1600" b="1" dirty="0" smtClean="0">
                <a:solidFill>
                  <a:srgbClr val="00294A"/>
                </a:solidFill>
                <a:latin typeface="Arial Narrow" charset="0"/>
              </a:rPr>
              <a:t>   </a:t>
            </a:r>
            <a:r>
              <a:rPr lang="fr-FR" sz="1600" b="1" dirty="0">
                <a:solidFill>
                  <a:srgbClr val="00294A"/>
                </a:solidFill>
                <a:latin typeface="Arial Narrow" charset="0"/>
              </a:rPr>
              <a:t>	</a:t>
            </a:r>
            <a:r>
              <a:rPr lang="fr-FR" sz="1600" b="1" dirty="0" err="1">
                <a:solidFill>
                  <a:srgbClr val="00294A"/>
                </a:solidFill>
                <a:latin typeface="Arial Narrow" charset="0"/>
              </a:rPr>
              <a:t>ass</a:t>
            </a:r>
            <a:r>
              <a:rPr lang="fr-FR" sz="1600" b="1" dirty="0">
                <a:solidFill>
                  <a:srgbClr val="00294A"/>
                </a:solidFill>
                <a:latin typeface="Arial Narrow" charset="0"/>
              </a:rPr>
              <a:t> prof	full prof</a:t>
            </a:r>
            <a:endParaRPr lang="en-GB" sz="1600" b="1" dirty="0">
              <a:solidFill>
                <a:srgbClr val="00294A"/>
              </a:solidFill>
              <a:latin typeface="Arial Narrow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F3C9857F-CCB4-4A5D-8ABD-F6ED2AB5ADD3}"/>
              </a:ext>
            </a:extLst>
          </p:cNvPr>
          <p:cNvSpPr txBox="1"/>
          <p:nvPr/>
        </p:nvSpPr>
        <p:spPr bwMode="auto">
          <a:xfrm rot="16200000">
            <a:off x="-832288" y="3184265"/>
            <a:ext cx="3222879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marL="360363" indent="-360363">
              <a:spcBef>
                <a:spcPts val="1200"/>
              </a:spcBef>
            </a:pPr>
            <a:r>
              <a:rPr lang="fr-FR" sz="2200" dirty="0" smtClean="0">
                <a:solidFill>
                  <a:srgbClr val="00294A"/>
                </a:solidFill>
                <a:latin typeface="Arial Narrow" pitchFamily="-108" charset="0"/>
              </a:rPr>
              <a:t>EU2018 </a:t>
            </a:r>
            <a:r>
              <a:rPr lang="fr-FR" sz="2200" dirty="0">
                <a:solidFill>
                  <a:srgbClr val="62C3DD"/>
                </a:solidFill>
                <a:latin typeface="Arial Narrow" pitchFamily="-108" charset="0"/>
              </a:rPr>
              <a:t>I</a:t>
            </a:r>
            <a:r>
              <a:rPr lang="fr-FR" sz="2200" dirty="0">
                <a:solidFill>
                  <a:srgbClr val="00294A"/>
                </a:solidFill>
                <a:latin typeface="Arial Narrow" pitchFamily="-108" charset="0"/>
              </a:rPr>
              <a:t> </a:t>
            </a:r>
            <a:r>
              <a:rPr lang="fr-FR" sz="2200" dirty="0" err="1">
                <a:solidFill>
                  <a:srgbClr val="00294A"/>
                </a:solidFill>
                <a:latin typeface="Arial Narrow" pitchFamily="-108" charset="0"/>
              </a:rPr>
              <a:t>She</a:t>
            </a:r>
            <a:r>
              <a:rPr lang="fr-FR" sz="2200" dirty="0">
                <a:solidFill>
                  <a:srgbClr val="00294A"/>
                </a:solidFill>
                <a:latin typeface="Arial Narrow" pitchFamily="-108" charset="0"/>
              </a:rPr>
              <a:t> figures</a:t>
            </a:r>
            <a:endParaRPr lang="fr-FR" sz="1200" dirty="0">
              <a:solidFill>
                <a:srgbClr val="00294A"/>
              </a:solidFill>
              <a:latin typeface="Arial Narrow" pitchFamily="-108" charset="0"/>
            </a:endParaRP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xmlns="" id="{89834AF6-24D5-4F8B-BE53-93DC7AA08380}"/>
              </a:ext>
            </a:extLst>
          </p:cNvPr>
          <p:cNvSpPr txBox="1">
            <a:spLocks/>
          </p:cNvSpPr>
          <p:nvPr/>
        </p:nvSpPr>
        <p:spPr>
          <a:xfrm>
            <a:off x="323528" y="260197"/>
            <a:ext cx="8712968" cy="57651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/>
              <a:t>Careers in academia – SCIENCE AND ENGINEERING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71403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3386"/>
            <a:ext cx="8229600" cy="813928"/>
          </a:xfrm>
        </p:spPr>
        <p:txBody>
          <a:bodyPr>
            <a:normAutofit/>
          </a:bodyPr>
          <a:lstStyle/>
          <a:p>
            <a:r>
              <a:rPr lang="en-GB" sz="3600" b="1" dirty="0" smtClean="0">
                <a:solidFill>
                  <a:srgbClr val="7030A0"/>
                </a:solidFill>
              </a:rPr>
              <a:t>Information/</a:t>
            </a:r>
            <a:r>
              <a:rPr lang="en-GB" sz="3600" b="1" dirty="0" err="1" smtClean="0">
                <a:solidFill>
                  <a:srgbClr val="7030A0"/>
                </a:solidFill>
              </a:rPr>
              <a:t>sensibilisation</a:t>
            </a:r>
            <a:endParaRPr lang="en-GB" sz="3600" b="1" dirty="0">
              <a:solidFill>
                <a:srgbClr val="7030A0"/>
              </a:solidFill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263047" y="1074053"/>
            <a:ext cx="8680537" cy="5167085"/>
          </a:xfrm>
        </p:spPr>
        <p:txBody>
          <a:bodyPr>
            <a:normAutofit fontScale="70000" lnSpcReduction="20000"/>
          </a:bodyPr>
          <a:lstStyle/>
          <a:p>
            <a:r>
              <a:rPr lang="en-GB" sz="3400" b="1" dirty="0" smtClean="0"/>
              <a:t>Existence </a:t>
            </a:r>
            <a:r>
              <a:rPr lang="en-GB" sz="3400" b="1" dirty="0" err="1" smtClean="0"/>
              <a:t>d’une</a:t>
            </a:r>
            <a:r>
              <a:rPr lang="en-GB" sz="3400" b="1" dirty="0" smtClean="0"/>
              <a:t> commission. </a:t>
            </a:r>
          </a:p>
          <a:p>
            <a:pPr lvl="1"/>
            <a:r>
              <a:rPr lang="en-GB" sz="3000" dirty="0" smtClean="0"/>
              <a:t>Lieu </a:t>
            </a:r>
            <a:r>
              <a:rPr lang="en-GB" sz="3000" dirty="0" err="1" smtClean="0"/>
              <a:t>d’échanges</a:t>
            </a:r>
            <a:r>
              <a:rPr lang="en-GB" sz="3000" dirty="0" smtClean="0"/>
              <a:t> sur la </a:t>
            </a:r>
            <a:r>
              <a:rPr lang="en-GB" sz="3000" dirty="0" err="1" smtClean="0"/>
              <a:t>parité</a:t>
            </a:r>
            <a:r>
              <a:rPr lang="en-GB" sz="3000" dirty="0" smtClean="0"/>
              <a:t> (se </a:t>
            </a:r>
            <a:r>
              <a:rPr lang="en-GB" sz="3000" dirty="0" err="1" smtClean="0"/>
              <a:t>réunit</a:t>
            </a:r>
            <a:r>
              <a:rPr lang="en-GB" sz="3000" dirty="0" smtClean="0"/>
              <a:t> </a:t>
            </a:r>
            <a:r>
              <a:rPr lang="en-GB" sz="3000" dirty="0" err="1" smtClean="0"/>
              <a:t>deux</a:t>
            </a:r>
            <a:r>
              <a:rPr lang="en-GB" sz="3000" dirty="0" smtClean="0"/>
              <a:t> </a:t>
            </a:r>
            <a:r>
              <a:rPr lang="en-GB" sz="3000" dirty="0" err="1" smtClean="0"/>
              <a:t>fois</a:t>
            </a:r>
            <a:r>
              <a:rPr lang="en-GB" sz="3000" dirty="0" smtClean="0"/>
              <a:t> par an). </a:t>
            </a:r>
          </a:p>
          <a:p>
            <a:pPr lvl="1"/>
            <a:r>
              <a:rPr lang="en-GB" sz="3000" dirty="0" err="1" smtClean="0"/>
              <a:t>Suggère</a:t>
            </a:r>
            <a:r>
              <a:rPr lang="en-GB" sz="3000" dirty="0" smtClean="0"/>
              <a:t> des actions</a:t>
            </a:r>
          </a:p>
          <a:p>
            <a:pPr lvl="1"/>
            <a:r>
              <a:rPr lang="en-GB" sz="3000" dirty="0" smtClean="0"/>
              <a:t>Fait le point sur les actions </a:t>
            </a:r>
            <a:r>
              <a:rPr lang="en-GB" sz="3000" dirty="0" err="1" smtClean="0"/>
              <a:t>précédemment</a:t>
            </a:r>
            <a:r>
              <a:rPr lang="en-GB" sz="3000" dirty="0" smtClean="0"/>
              <a:t> </a:t>
            </a:r>
            <a:r>
              <a:rPr lang="en-GB" sz="3000" dirty="0" err="1" smtClean="0"/>
              <a:t>décidées</a:t>
            </a:r>
            <a:r>
              <a:rPr lang="en-GB" sz="3000" dirty="0" smtClean="0"/>
              <a:t> (diffuse un CR)</a:t>
            </a:r>
          </a:p>
          <a:p>
            <a:pPr marL="0" indent="0">
              <a:buNone/>
            </a:pPr>
            <a:endParaRPr lang="en-GB" sz="3000" dirty="0" smtClean="0"/>
          </a:p>
          <a:p>
            <a:r>
              <a:rPr lang="en-GB" sz="3400" b="1" dirty="0" smtClean="0"/>
              <a:t>Diffuse des </a:t>
            </a:r>
            <a:r>
              <a:rPr lang="en-GB" sz="3400" b="1" dirty="0" err="1" smtClean="0"/>
              <a:t>informations</a:t>
            </a:r>
            <a:endParaRPr lang="en-GB" sz="3400" b="1" dirty="0" smtClean="0"/>
          </a:p>
          <a:p>
            <a:pPr lvl="1"/>
            <a:r>
              <a:rPr lang="en-GB" sz="3000" dirty="0" err="1" smtClean="0"/>
              <a:t>Lettre</a:t>
            </a:r>
            <a:r>
              <a:rPr lang="en-GB" sz="3000" dirty="0" smtClean="0"/>
              <a:t> </a:t>
            </a:r>
            <a:r>
              <a:rPr lang="en-GB" sz="3000" dirty="0" err="1" smtClean="0"/>
              <a:t>d’information</a:t>
            </a:r>
            <a:r>
              <a:rPr lang="en-GB" sz="3000" dirty="0" smtClean="0"/>
              <a:t> (environ 1/</a:t>
            </a:r>
            <a:r>
              <a:rPr lang="en-GB" sz="3000" dirty="0" err="1" smtClean="0"/>
              <a:t>mois</a:t>
            </a:r>
            <a:r>
              <a:rPr lang="en-GB" sz="3000" dirty="0" smtClean="0"/>
              <a:t>)</a:t>
            </a:r>
          </a:p>
          <a:p>
            <a:pPr lvl="1"/>
            <a:r>
              <a:rPr lang="en-GB" sz="3000" dirty="0" err="1" smtClean="0"/>
              <a:t>Réseaux</a:t>
            </a:r>
            <a:r>
              <a:rPr lang="en-GB" sz="3000" dirty="0" smtClean="0"/>
              <a:t> </a:t>
            </a:r>
            <a:r>
              <a:rPr lang="en-GB" sz="3000" dirty="0" err="1" smtClean="0"/>
              <a:t>sociaux</a:t>
            </a:r>
            <a:endParaRPr lang="en-GB" sz="3000" dirty="0" smtClean="0"/>
          </a:p>
          <a:p>
            <a:pPr lvl="1"/>
            <a:r>
              <a:rPr lang="en-GB" sz="3000" dirty="0" smtClean="0"/>
              <a:t>Site web</a:t>
            </a:r>
          </a:p>
          <a:p>
            <a:pPr marL="457200" lvl="1" indent="0">
              <a:buNone/>
            </a:pPr>
            <a:endParaRPr lang="en-GB" sz="3000" dirty="0"/>
          </a:p>
          <a:p>
            <a:r>
              <a:rPr lang="en-GB" sz="3400" b="1" dirty="0" err="1"/>
              <a:t>Responsable</a:t>
            </a:r>
            <a:r>
              <a:rPr lang="en-GB" sz="3400" b="1" dirty="0"/>
              <a:t> de la commission </a:t>
            </a:r>
            <a:r>
              <a:rPr lang="en-GB" sz="3400" b="1" dirty="0" err="1"/>
              <a:t>invitée</a:t>
            </a:r>
            <a:r>
              <a:rPr lang="en-GB" sz="3400" b="1" dirty="0"/>
              <a:t> aux </a:t>
            </a:r>
            <a:r>
              <a:rPr lang="en-GB" sz="3400" b="1" dirty="0" err="1"/>
              <a:t>réunions</a:t>
            </a:r>
            <a:r>
              <a:rPr lang="en-GB" sz="3400" b="1" dirty="0"/>
              <a:t> du bureau et CA</a:t>
            </a:r>
          </a:p>
          <a:p>
            <a:pPr lvl="1"/>
            <a:r>
              <a:rPr lang="en-GB" sz="3000" dirty="0"/>
              <a:t>Expose les propositions de la commission</a:t>
            </a:r>
          </a:p>
          <a:p>
            <a:pPr lvl="1"/>
            <a:r>
              <a:rPr lang="en-GB" sz="3000" dirty="0" err="1"/>
              <a:t>suivi</a:t>
            </a:r>
            <a:r>
              <a:rPr lang="en-GB" sz="3000" dirty="0"/>
              <a:t> des actions </a:t>
            </a:r>
            <a:r>
              <a:rPr lang="en-GB" sz="3000" dirty="0" err="1"/>
              <a:t>décidées</a:t>
            </a:r>
            <a:r>
              <a:rPr lang="en-GB" sz="3000" dirty="0"/>
              <a:t> par la SFP, </a:t>
            </a:r>
            <a:r>
              <a:rPr lang="en-GB" sz="3000" dirty="0" err="1"/>
              <a:t>mise</a:t>
            </a:r>
            <a:r>
              <a:rPr lang="en-GB" sz="3000" dirty="0"/>
              <a:t> </a:t>
            </a:r>
            <a:r>
              <a:rPr lang="en-GB" sz="3000" dirty="0" err="1"/>
              <a:t>en</a:t>
            </a:r>
            <a:r>
              <a:rPr lang="en-GB" sz="3000" dirty="0"/>
              <a:t> application</a:t>
            </a:r>
          </a:p>
          <a:p>
            <a:pPr lvl="1"/>
            <a:r>
              <a:rPr lang="en-GB" sz="3000" dirty="0"/>
              <a:t>articles, </a:t>
            </a:r>
            <a:r>
              <a:rPr lang="en-GB" sz="3000" dirty="0" err="1"/>
              <a:t>confs</a:t>
            </a:r>
            <a:r>
              <a:rPr lang="en-GB" sz="3000" dirty="0"/>
              <a:t>, prix</a:t>
            </a:r>
            <a:r>
              <a:rPr lang="en-GB" sz="3000" dirty="0" smtClean="0"/>
              <a:t>….</a:t>
            </a:r>
            <a:endParaRPr lang="en-GB" sz="3000" dirty="0" smtClean="0"/>
          </a:p>
        </p:txBody>
      </p:sp>
    </p:spTree>
    <p:extLst>
      <p:ext uri="{BB962C8B-B14F-4D97-AF65-F5344CB8AC3E}">
        <p14:creationId xmlns:p14="http://schemas.microsoft.com/office/powerpoint/2010/main" val="149741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3386"/>
            <a:ext cx="8229600" cy="813928"/>
          </a:xfrm>
        </p:spPr>
        <p:txBody>
          <a:bodyPr>
            <a:normAutofit/>
          </a:bodyPr>
          <a:lstStyle/>
          <a:p>
            <a:r>
              <a:rPr lang="en-GB" sz="3600" b="1" dirty="0" smtClean="0">
                <a:solidFill>
                  <a:srgbClr val="7030A0"/>
                </a:solidFill>
              </a:rPr>
              <a:t>Information/</a:t>
            </a:r>
            <a:r>
              <a:rPr lang="en-GB" sz="3600" b="1" dirty="0" err="1" smtClean="0">
                <a:solidFill>
                  <a:srgbClr val="7030A0"/>
                </a:solidFill>
              </a:rPr>
              <a:t>sensibilisation</a:t>
            </a:r>
            <a:endParaRPr lang="en-GB" sz="3600" b="1" dirty="0">
              <a:solidFill>
                <a:srgbClr val="7030A0"/>
              </a:solidFill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362851" y="522523"/>
            <a:ext cx="8686799" cy="61758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GB" sz="3000" dirty="0" smtClean="0"/>
          </a:p>
          <a:p>
            <a:r>
              <a:rPr lang="en-GB" sz="2400" b="1" dirty="0" err="1" smtClean="0"/>
              <a:t>Préparation</a:t>
            </a:r>
            <a:r>
              <a:rPr lang="en-GB" sz="2400" b="1" dirty="0" smtClean="0"/>
              <a:t> 150 </a:t>
            </a:r>
            <a:r>
              <a:rPr lang="en-GB" sz="2400" b="1" dirty="0" err="1" smtClean="0"/>
              <a:t>ans</a:t>
            </a:r>
            <a:r>
              <a:rPr lang="en-GB" sz="2400" b="1" dirty="0" smtClean="0"/>
              <a:t> </a:t>
            </a:r>
            <a:r>
              <a:rPr lang="en-GB" sz="2200" dirty="0" smtClean="0"/>
              <a:t>(</a:t>
            </a:r>
            <a:r>
              <a:rPr lang="en-GB" sz="2200" dirty="0" err="1" smtClean="0"/>
              <a:t>groupe</a:t>
            </a:r>
            <a:r>
              <a:rPr lang="en-GB" sz="2200" dirty="0" smtClean="0"/>
              <a:t> de travail)</a:t>
            </a:r>
            <a:endParaRPr lang="en-GB" sz="2200" b="1" dirty="0" smtClean="0"/>
          </a:p>
          <a:p>
            <a:endParaRPr lang="en-GB" sz="1100" b="1" dirty="0" smtClean="0"/>
          </a:p>
          <a:p>
            <a:r>
              <a:rPr lang="en-GB" sz="2400" b="1" dirty="0"/>
              <a:t>Actions avec “Femmes &amp; Sciences”, des </a:t>
            </a:r>
            <a:r>
              <a:rPr lang="en-GB" sz="2400" b="1" dirty="0" err="1"/>
              <a:t>sociétés</a:t>
            </a:r>
            <a:r>
              <a:rPr lang="en-GB" sz="2400" b="1" dirty="0"/>
              <a:t> </a:t>
            </a:r>
            <a:r>
              <a:rPr lang="en-GB" sz="2400" b="1" dirty="0" err="1"/>
              <a:t>savantes</a:t>
            </a:r>
            <a:r>
              <a:rPr lang="en-GB" sz="2400" b="1" dirty="0"/>
              <a:t>, European Physical Society, commission </a:t>
            </a:r>
            <a:r>
              <a:rPr lang="en-GB" sz="2400" b="1" dirty="0" err="1"/>
              <a:t>enseignement</a:t>
            </a:r>
            <a:r>
              <a:rPr lang="en-GB" sz="2400" b="1" dirty="0"/>
              <a:t> </a:t>
            </a:r>
            <a:r>
              <a:rPr lang="en-GB" sz="2400" b="1" dirty="0" smtClean="0"/>
              <a:t>SFP</a:t>
            </a:r>
          </a:p>
          <a:p>
            <a:pPr lvl="1"/>
            <a:r>
              <a:rPr lang="fr-FR" sz="2200" dirty="0">
                <a:cs typeface="Arial" panose="020B0604020202020204" pitchFamily="34" charset="0"/>
              </a:rPr>
              <a:t>Quelle place pour les sciences dans la nouvelle formation des enseignants du premier degré? </a:t>
            </a:r>
            <a:r>
              <a:rPr lang="fr-FR" sz="2200" dirty="0" smtClean="0">
                <a:cs typeface="Arial" panose="020B0604020202020204" pitchFamily="34" charset="0"/>
              </a:rPr>
              <a:t>(avec Estelle Blanquet)</a:t>
            </a:r>
            <a:endParaRPr lang="fr-FR" sz="2200" dirty="0">
              <a:cs typeface="Arial" panose="020B0604020202020204" pitchFamily="34" charset="0"/>
            </a:endParaRPr>
          </a:p>
          <a:p>
            <a:pPr lvl="1"/>
            <a:r>
              <a:rPr lang="en-GB" sz="2200" dirty="0" err="1" smtClean="0"/>
              <a:t>Charte</a:t>
            </a:r>
            <a:r>
              <a:rPr lang="en-GB" sz="2200" dirty="0" smtClean="0"/>
              <a:t> pour </a:t>
            </a:r>
            <a:r>
              <a:rPr lang="en-GB" sz="2200" dirty="0" err="1" smtClean="0"/>
              <a:t>une</a:t>
            </a:r>
            <a:r>
              <a:rPr lang="en-GB" sz="2200" dirty="0" smtClean="0"/>
              <a:t> communication sans </a:t>
            </a:r>
            <a:r>
              <a:rPr lang="en-GB" sz="2200" dirty="0" err="1" smtClean="0"/>
              <a:t>stéréotype</a:t>
            </a:r>
            <a:r>
              <a:rPr lang="en-GB" sz="2200" dirty="0" smtClean="0"/>
              <a:t> de </a:t>
            </a:r>
            <a:r>
              <a:rPr lang="en-GB" sz="2200" dirty="0" err="1" smtClean="0"/>
              <a:t>sexe</a:t>
            </a:r>
            <a:endParaRPr lang="en-GB" sz="2200" dirty="0" smtClean="0"/>
          </a:p>
          <a:p>
            <a:pPr lvl="1"/>
            <a:r>
              <a:rPr lang="fr-FR" sz="2200" dirty="0"/>
              <a:t>26 propositions pour plus de mixité dans les métiers scientifiques</a:t>
            </a:r>
            <a:endParaRPr lang="en-GB" sz="2200" dirty="0" smtClean="0"/>
          </a:p>
          <a:p>
            <a:pPr marL="457200" lvl="1" indent="0">
              <a:buNone/>
            </a:pPr>
            <a:endParaRPr lang="en-GB" sz="1100" b="1" dirty="0" smtClean="0"/>
          </a:p>
          <a:p>
            <a:r>
              <a:rPr lang="fr-FR" sz="2400" b="1" dirty="0"/>
              <a:t>Présentations </a:t>
            </a:r>
            <a:r>
              <a:rPr lang="fr-FR" sz="2400" b="1" dirty="0" smtClean="0"/>
              <a:t>d’actions “femmes </a:t>
            </a:r>
            <a:r>
              <a:rPr lang="fr-FR" sz="2400" b="1" dirty="0"/>
              <a:t>et physique” par des membres de la </a:t>
            </a:r>
            <a:r>
              <a:rPr lang="fr-FR" sz="2400" b="1" dirty="0" smtClean="0"/>
              <a:t>commission </a:t>
            </a:r>
            <a:r>
              <a:rPr lang="fr-FR" sz="2400" dirty="0" smtClean="0"/>
              <a:t>(fêtes de la science, laboratoires, congrès, universités, écoles, IUT…..)</a:t>
            </a:r>
          </a:p>
          <a:p>
            <a:endParaRPr lang="fr-FR" sz="1100" b="1" dirty="0" smtClean="0"/>
          </a:p>
          <a:p>
            <a:r>
              <a:rPr lang="fr-FR" sz="2400" b="1" dirty="0"/>
              <a:t>Échanges avec le CNRS, comité </a:t>
            </a:r>
            <a:r>
              <a:rPr lang="fr-FR" sz="2400" b="1" dirty="0" smtClean="0"/>
              <a:t>parité/égalité</a:t>
            </a:r>
          </a:p>
          <a:p>
            <a:endParaRPr lang="fr-FR" sz="1100" b="1" dirty="0"/>
          </a:p>
          <a:p>
            <a:r>
              <a:rPr lang="fr-FR" sz="2400" b="1" dirty="0"/>
              <a:t>articles dans </a:t>
            </a:r>
            <a:r>
              <a:rPr lang="fr-FR" sz="2400" b="1" dirty="0" smtClean="0"/>
              <a:t>Reflets</a:t>
            </a:r>
          </a:p>
          <a:p>
            <a:endParaRPr lang="fr-FR" sz="1100" b="1" dirty="0"/>
          </a:p>
          <a:p>
            <a:r>
              <a:rPr lang="fr-FR" sz="2400" b="1" dirty="0"/>
              <a:t>prix de la SFP (et inciter autres prix) 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287510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844"/>
            <a:ext cx="8229600" cy="698413"/>
          </a:xfrm>
        </p:spPr>
        <p:txBody>
          <a:bodyPr>
            <a:normAutofit/>
          </a:bodyPr>
          <a:lstStyle/>
          <a:p>
            <a:r>
              <a:rPr lang="en-GB" sz="3600" b="1" dirty="0" err="1" smtClean="0">
                <a:solidFill>
                  <a:srgbClr val="7030A0"/>
                </a:solidFill>
              </a:rPr>
              <a:t>Charte</a:t>
            </a:r>
            <a:r>
              <a:rPr lang="en-GB" sz="3600" b="1" dirty="0" smtClean="0">
                <a:solidFill>
                  <a:srgbClr val="7030A0"/>
                </a:solidFill>
              </a:rPr>
              <a:t> </a:t>
            </a:r>
            <a:r>
              <a:rPr lang="en-GB" sz="3600" b="1" dirty="0" err="1" smtClean="0">
                <a:solidFill>
                  <a:srgbClr val="7030A0"/>
                </a:solidFill>
              </a:rPr>
              <a:t>parité</a:t>
            </a:r>
            <a:r>
              <a:rPr lang="en-GB" sz="3600" b="1" dirty="0" smtClean="0">
                <a:solidFill>
                  <a:srgbClr val="7030A0"/>
                </a:solidFill>
              </a:rPr>
              <a:t> pour les </a:t>
            </a:r>
            <a:r>
              <a:rPr lang="en-GB" sz="3600" b="1" dirty="0" err="1" smtClean="0">
                <a:solidFill>
                  <a:srgbClr val="7030A0"/>
                </a:solidFill>
              </a:rPr>
              <a:t>conférences</a:t>
            </a:r>
            <a:endParaRPr lang="en-GB" sz="3600" b="1" dirty="0">
              <a:solidFill>
                <a:srgbClr val="7030A0"/>
              </a:solidFill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212943" y="943135"/>
            <a:ext cx="8668010" cy="56028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Constat : visibilité des femmes inférieure à leur taux d’activité dans la communauté </a:t>
            </a:r>
            <a:endParaRPr lang="fr-FR" sz="2400" b="1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2400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Charte </a:t>
            </a:r>
            <a:r>
              <a:rPr lang="fr-FR" sz="2400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à signer par les </a:t>
            </a:r>
            <a:r>
              <a:rPr lang="fr-FR" sz="2400" b="1" dirty="0" err="1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organisteurs-trices</a:t>
            </a:r>
            <a:r>
              <a:rPr lang="fr-FR" sz="2400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 de </a:t>
            </a:r>
            <a:r>
              <a:rPr lang="fr-FR" sz="2400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conférences</a:t>
            </a:r>
          </a:p>
          <a:p>
            <a:pPr marL="0" indent="0">
              <a:buNone/>
            </a:pPr>
            <a:endParaRPr lang="fr-FR" sz="2000" b="1" dirty="0" smtClean="0"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Atteindre le pourcentage de femmes </a:t>
            </a:r>
            <a:r>
              <a:rPr lang="fr-FR" sz="1600" b="1" dirty="0" smtClean="0">
                <a:cs typeface="Arial" panose="020B0604020202020204" pitchFamily="34" charset="0"/>
              </a:rPr>
              <a:t>dans le domaine dans les </a:t>
            </a:r>
            <a:r>
              <a:rPr lang="fr-FR" sz="16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différents comités </a:t>
            </a:r>
            <a:r>
              <a:rPr lang="fr-FR" sz="1600" b="1" dirty="0" smtClean="0">
                <a:cs typeface="Arial" panose="020B0604020202020204" pitchFamily="34" charset="0"/>
              </a:rPr>
              <a:t>de la conférence</a:t>
            </a:r>
            <a:endParaRPr lang="fr-FR" sz="1600" b="1" dirty="0"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C00000"/>
                </a:solidFill>
                <a:cs typeface="Arial" panose="020B0604020202020204" pitchFamily="34" charset="0"/>
              </a:rPr>
              <a:t>Atteindre ou dépasser le pourcentage de femmes </a:t>
            </a:r>
            <a:r>
              <a:rPr lang="fr-FR" sz="1600" b="1" dirty="0">
                <a:cs typeface="Arial" panose="020B0604020202020204" pitchFamily="34" charset="0"/>
              </a:rPr>
              <a:t>dans le domaine avec un plancher de 30% </a:t>
            </a:r>
            <a:r>
              <a:rPr lang="fr-FR" sz="16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pour </a:t>
            </a:r>
            <a:r>
              <a:rPr lang="fr-FR" sz="1600" b="1" dirty="0">
                <a:solidFill>
                  <a:srgbClr val="C00000"/>
                </a:solidFill>
                <a:cs typeface="Arial" panose="020B0604020202020204" pitchFamily="34" charset="0"/>
              </a:rPr>
              <a:t>les femmes </a:t>
            </a:r>
            <a:r>
              <a:rPr lang="fr-FR" sz="16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choisies </a:t>
            </a:r>
            <a:r>
              <a:rPr lang="fr-FR" sz="1600" b="1" dirty="0">
                <a:solidFill>
                  <a:srgbClr val="C00000"/>
                </a:solidFill>
                <a:cs typeface="Arial" panose="020B0604020202020204" pitchFamily="34" charset="0"/>
              </a:rPr>
              <a:t>pour donner une conférence invitée </a:t>
            </a:r>
            <a:r>
              <a:rPr lang="fr-FR" sz="1600" b="1" dirty="0">
                <a:cs typeface="Arial" panose="020B0604020202020204" pitchFamily="34" charset="0"/>
              </a:rPr>
              <a:t>et pour </a:t>
            </a:r>
            <a:r>
              <a:rPr lang="fr-FR" sz="1600" b="1" dirty="0" smtClean="0">
                <a:cs typeface="Arial" panose="020B0604020202020204" pitchFamily="34" charset="0"/>
              </a:rPr>
              <a:t>celles donnant une </a:t>
            </a:r>
            <a:r>
              <a:rPr lang="fr-FR" sz="1600" b="1" dirty="0">
                <a:cs typeface="Arial" panose="020B0604020202020204" pitchFamily="34" charset="0"/>
              </a:rPr>
              <a:t>présentation </a:t>
            </a:r>
            <a:r>
              <a:rPr lang="fr-FR" sz="1600" b="1" dirty="0" smtClean="0">
                <a:cs typeface="Arial" panose="020B0604020202020204" pitchFamily="34" charset="0"/>
              </a:rPr>
              <a:t>orale</a:t>
            </a:r>
            <a:endParaRPr lang="fr-FR" sz="1600" b="1" dirty="0"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C00000"/>
                </a:solidFill>
                <a:cs typeface="Arial" panose="020B0604020202020204" pitchFamily="34" charset="0"/>
              </a:rPr>
              <a:t>Présenter à la session de clôture </a:t>
            </a:r>
            <a:r>
              <a:rPr lang="fr-FR" sz="1600" b="1" dirty="0">
                <a:cs typeface="Arial" panose="020B0604020202020204" pitchFamily="34" charset="0"/>
              </a:rPr>
              <a:t>tous ces pourcentages ainsi que celui des </a:t>
            </a:r>
            <a:r>
              <a:rPr lang="fr-FR" sz="1600" b="1" dirty="0" smtClean="0">
                <a:cs typeface="Arial" panose="020B0604020202020204" pitchFamily="34" charset="0"/>
              </a:rPr>
              <a:t>participantes</a:t>
            </a:r>
            <a:endParaRPr lang="fr-FR" sz="1600" b="1" dirty="0"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Produire un </a:t>
            </a:r>
            <a:r>
              <a:rPr lang="fr-FR" sz="1600" b="1" dirty="0">
                <a:solidFill>
                  <a:srgbClr val="C00000"/>
                </a:solidFill>
                <a:cs typeface="Arial" panose="020B0604020202020204" pitchFamily="34" charset="0"/>
              </a:rPr>
              <a:t>rapport écrit </a:t>
            </a:r>
            <a:r>
              <a:rPr lang="fr-FR" sz="16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final</a:t>
            </a:r>
            <a:r>
              <a:rPr lang="fr-FR" sz="1600" b="1" dirty="0" smtClean="0">
                <a:cs typeface="Arial" panose="020B0604020202020204" pitchFamily="34" charset="0"/>
              </a:rPr>
              <a:t> </a:t>
            </a:r>
            <a:r>
              <a:rPr lang="fr-FR" sz="1600" b="1" dirty="0">
                <a:cs typeface="Arial" panose="020B0604020202020204" pitchFamily="34" charset="0"/>
              </a:rPr>
              <a:t>où seront décrits les pourcentages de femmes à ces différents niveaux ainsi que les actions mises en place par les </a:t>
            </a:r>
            <a:r>
              <a:rPr lang="fr-FR" sz="1600" b="1" dirty="0" smtClean="0">
                <a:cs typeface="Arial" panose="020B0604020202020204" pitchFamily="34" charset="0"/>
              </a:rPr>
              <a:t>organisateurs </a:t>
            </a:r>
            <a:r>
              <a:rPr lang="fr-FR" sz="1600" b="1" dirty="0">
                <a:cs typeface="Arial" panose="020B0604020202020204" pitchFamily="34" charset="0"/>
              </a:rPr>
              <a:t>pour augmenter le pourcentage de participantes. </a:t>
            </a:r>
            <a:endParaRPr lang="fr-FR" sz="1600" b="1" dirty="0" smtClean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sz="1800" b="1" dirty="0" smtClean="0"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FR" sz="24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En cours : "</a:t>
            </a:r>
            <a:r>
              <a:rPr lang="fr-FR" sz="2400" b="1" dirty="0">
                <a:solidFill>
                  <a:srgbClr val="002060"/>
                </a:solidFill>
                <a:cs typeface="Arial" panose="020B0604020202020204" pitchFamily="34" charset="0"/>
              </a:rPr>
              <a:t>Guide de bonnes pratiques inclusives en visio-conférences et </a:t>
            </a:r>
            <a:r>
              <a:rPr lang="fr-FR" sz="2400" b="1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visio</a:t>
            </a:r>
            <a:r>
              <a:rPr lang="fr-FR" sz="24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-jury" à présenter au CA pour action SFP dans son ensemble</a:t>
            </a:r>
            <a:endParaRPr lang="fr-FR" sz="24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413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631" y="274638"/>
            <a:ext cx="9043792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7030A0"/>
                </a:solidFill>
              </a:rPr>
              <a:t>Sessions « parité » </a:t>
            </a:r>
            <a:r>
              <a:rPr lang="fr-FR" b="1" dirty="0">
                <a:solidFill>
                  <a:srgbClr val="7030A0"/>
                </a:solidFill>
              </a:rPr>
              <a:t>aux conférences SFP</a:t>
            </a:r>
            <a:br>
              <a:rPr lang="fr-FR" b="1" dirty="0">
                <a:solidFill>
                  <a:srgbClr val="7030A0"/>
                </a:solidFill>
              </a:rPr>
            </a:br>
            <a:r>
              <a:rPr lang="fr-FR" sz="2400" b="1" dirty="0" smtClean="0">
                <a:solidFill>
                  <a:srgbClr val="7030A0"/>
                </a:solidFill>
              </a:rPr>
              <a:t>occasion pour échanger</a:t>
            </a:r>
            <a:r>
              <a:rPr lang="fr-FR" sz="2400" b="1" dirty="0">
                <a:solidFill>
                  <a:srgbClr val="7030A0"/>
                </a:solidFill>
              </a:rPr>
              <a:t>, </a:t>
            </a:r>
            <a:r>
              <a:rPr lang="fr-FR" sz="2400" b="1" dirty="0" smtClean="0">
                <a:solidFill>
                  <a:srgbClr val="7030A0"/>
                </a:solidFill>
              </a:rPr>
              <a:t>réfléchir </a:t>
            </a:r>
            <a:r>
              <a:rPr lang="fr-FR" sz="2400" b="1" dirty="0">
                <a:solidFill>
                  <a:srgbClr val="7030A0"/>
                </a:solidFill>
              </a:rPr>
              <a:t>à l’amélioration de la parité en physique</a:t>
            </a:r>
            <a:endParaRPr lang="en-GB" sz="2400" b="1" dirty="0">
              <a:solidFill>
                <a:srgbClr val="7030A0"/>
              </a:solidFill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57200" y="1512517"/>
            <a:ext cx="8473858" cy="486323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3600" b="1" u="sng" dirty="0" smtClean="0">
                <a:solidFill>
                  <a:schemeClr val="tx2">
                    <a:lumMod val="50000"/>
                  </a:schemeClr>
                </a:solidFill>
              </a:rPr>
              <a:t>Congrès général de </a:t>
            </a:r>
            <a:r>
              <a:rPr lang="fr-FR" sz="3600" b="1" u="sng" dirty="0">
                <a:solidFill>
                  <a:schemeClr val="tx2">
                    <a:lumMod val="50000"/>
                  </a:schemeClr>
                </a:solidFill>
              </a:rPr>
              <a:t>la </a:t>
            </a:r>
            <a:r>
              <a:rPr lang="fr-FR" sz="3600" b="1" u="sng" dirty="0" smtClean="0">
                <a:solidFill>
                  <a:schemeClr val="tx2">
                    <a:lumMod val="50000"/>
                  </a:schemeClr>
                </a:solidFill>
              </a:rPr>
              <a:t>SFP</a:t>
            </a:r>
          </a:p>
          <a:p>
            <a:pPr marL="0" indent="0">
              <a:buNone/>
            </a:pPr>
            <a:endParaRPr lang="fr-FR" sz="3600" b="1" u="sng" dirty="0">
              <a:solidFill>
                <a:schemeClr val="tx2">
                  <a:lumMod val="50000"/>
                </a:schemeClr>
              </a:solidFill>
            </a:endParaRPr>
          </a:p>
          <a:p>
            <a:pPr lvl="1"/>
            <a:r>
              <a:rPr lang="fr-FR" sz="3100" b="1" dirty="0">
                <a:solidFill>
                  <a:schemeClr val="tx2">
                    <a:lumMod val="50000"/>
                  </a:schemeClr>
                </a:solidFill>
              </a:rPr>
              <a:t>2019 Nantes : « la place du masculin et du féminin dans la langue française, son évolution au cours des derniers siècles » </a:t>
            </a:r>
            <a:r>
              <a:rPr lang="fr-FR" sz="3100" b="1" dirty="0" smtClean="0">
                <a:solidFill>
                  <a:schemeClr val="tx2">
                    <a:lumMod val="50000"/>
                  </a:schemeClr>
                </a:solidFill>
              </a:rPr>
              <a:t>(B. </a:t>
            </a:r>
            <a:r>
              <a:rPr lang="fr-FR" sz="3100" b="1" dirty="0" err="1" smtClean="0">
                <a:solidFill>
                  <a:schemeClr val="tx2">
                    <a:lumMod val="50000"/>
                  </a:schemeClr>
                </a:solidFill>
              </a:rPr>
              <a:t>Cerquiglini</a:t>
            </a:r>
            <a:r>
              <a:rPr lang="fr-FR" sz="3100" b="1" dirty="0" smtClean="0">
                <a:solidFill>
                  <a:schemeClr val="tx2">
                    <a:lumMod val="50000"/>
                  </a:schemeClr>
                </a:solidFill>
              </a:rPr>
              <a:t>, linguiste) et  « </a:t>
            </a:r>
            <a:r>
              <a:rPr lang="fr-FR" sz="3100" b="1" dirty="0">
                <a:solidFill>
                  <a:schemeClr val="tx2">
                    <a:lumMod val="50000"/>
                  </a:schemeClr>
                </a:solidFill>
              </a:rPr>
              <a:t>l’égalité salariale dans l’enseignement supérieur et la recherche, mythe ou réalité </a:t>
            </a:r>
            <a:r>
              <a:rPr lang="fr-FR" sz="3100" b="1" dirty="0" smtClean="0">
                <a:solidFill>
                  <a:schemeClr val="tx2">
                    <a:lumMod val="50000"/>
                  </a:schemeClr>
                </a:solidFill>
              </a:rPr>
              <a:t>? » (F. </a:t>
            </a:r>
            <a:r>
              <a:rPr lang="fr-FR" sz="3100" b="1" dirty="0" err="1" smtClean="0">
                <a:solidFill>
                  <a:schemeClr val="tx2">
                    <a:lumMod val="50000"/>
                  </a:schemeClr>
                </a:solidFill>
              </a:rPr>
              <a:t>Pigeyre</a:t>
            </a:r>
            <a:r>
              <a:rPr lang="fr-FR" sz="3100" b="1" dirty="0" smtClean="0">
                <a:solidFill>
                  <a:schemeClr val="tx2">
                    <a:lumMod val="50000"/>
                  </a:schemeClr>
                </a:solidFill>
              </a:rPr>
              <a:t>, sociologue) </a:t>
            </a:r>
          </a:p>
          <a:p>
            <a:pPr lvl="1"/>
            <a:endParaRPr lang="fr-FR" sz="31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1"/>
            <a:r>
              <a:rPr lang="fr-FR" sz="3100" b="1" dirty="0" smtClean="0">
                <a:solidFill>
                  <a:schemeClr val="tx2">
                    <a:lumMod val="50000"/>
                  </a:schemeClr>
                </a:solidFill>
              </a:rPr>
              <a:t>2017 </a:t>
            </a:r>
            <a:r>
              <a:rPr lang="fr-FR" sz="3100" b="1" dirty="0">
                <a:solidFill>
                  <a:schemeClr val="tx2">
                    <a:lumMod val="50000"/>
                  </a:schemeClr>
                </a:solidFill>
              </a:rPr>
              <a:t>Orsay : Les outils numériques pour faire reculer le sexisme et les stéréotypes de </a:t>
            </a:r>
            <a:r>
              <a:rPr lang="fr-FR" sz="3100" b="1" dirty="0" smtClean="0">
                <a:solidFill>
                  <a:schemeClr val="tx2">
                    <a:lumMod val="50000"/>
                  </a:schemeClr>
                </a:solidFill>
              </a:rPr>
              <a:t>genre</a:t>
            </a:r>
          </a:p>
          <a:p>
            <a:pPr lvl="1"/>
            <a:endParaRPr lang="fr-FR" sz="3100" b="1" dirty="0">
              <a:solidFill>
                <a:schemeClr val="tx2">
                  <a:lumMod val="50000"/>
                </a:schemeClr>
              </a:solidFill>
            </a:endParaRPr>
          </a:p>
          <a:p>
            <a:pPr lvl="1"/>
            <a:r>
              <a:rPr lang="fr-FR" sz="3100" b="1" dirty="0">
                <a:solidFill>
                  <a:schemeClr val="tx2">
                    <a:lumMod val="50000"/>
                  </a:schemeClr>
                </a:solidFill>
              </a:rPr>
              <a:t>2015 Strasbourg : la propagation des stéréotypes à l’école (</a:t>
            </a:r>
            <a:r>
              <a:rPr lang="fr-FR" sz="3100" b="1" dirty="0" err="1">
                <a:solidFill>
                  <a:schemeClr val="tx2">
                    <a:lumMod val="50000"/>
                  </a:schemeClr>
                </a:solidFill>
              </a:rPr>
              <a:t>conf</a:t>
            </a:r>
            <a:r>
              <a:rPr lang="fr-FR" sz="3100" b="1" dirty="0">
                <a:solidFill>
                  <a:schemeClr val="tx2">
                    <a:lumMod val="50000"/>
                  </a:schemeClr>
                </a:solidFill>
              </a:rPr>
              <a:t>) Les moyens à mettre/mis en œuvre pour remédier à l'inégalité femmes/hommes dans les carrières des physiciennes</a:t>
            </a:r>
            <a:r>
              <a:rPr lang="fr-FR" sz="3100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lvl="1"/>
            <a:endParaRPr lang="fr-FR" sz="31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53652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0311" y="-27384"/>
            <a:ext cx="8680537" cy="850106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7030A0"/>
                </a:solidFill>
              </a:rPr>
              <a:t>Sessions </a:t>
            </a:r>
            <a:r>
              <a:rPr lang="fr-FR" sz="3200" b="1" dirty="0">
                <a:solidFill>
                  <a:srgbClr val="7030A0"/>
                </a:solidFill>
              </a:rPr>
              <a:t>parité aux </a:t>
            </a:r>
            <a:r>
              <a:rPr lang="fr-FR" sz="3200" b="1" dirty="0" smtClean="0">
                <a:solidFill>
                  <a:srgbClr val="7030A0"/>
                </a:solidFill>
              </a:rPr>
              <a:t>congrès de spécialité </a:t>
            </a:r>
            <a:r>
              <a:rPr lang="fr-FR" sz="3200" b="1" dirty="0" smtClean="0">
                <a:solidFill>
                  <a:srgbClr val="7030A0"/>
                </a:solidFill>
              </a:rPr>
              <a:t>SFP</a:t>
            </a:r>
            <a:endParaRPr lang="en-GB" sz="3200" b="1" dirty="0">
              <a:solidFill>
                <a:srgbClr val="7030A0"/>
              </a:solidFill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57200" y="1186733"/>
            <a:ext cx="8473858" cy="477863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sz="3600" b="1" u="sng" dirty="0" smtClean="0">
                <a:solidFill>
                  <a:srgbClr val="C00000"/>
                </a:solidFill>
              </a:rPr>
              <a:t>Journées </a:t>
            </a:r>
            <a:r>
              <a:rPr lang="fr-FR" sz="3600" b="1" u="sng" dirty="0" smtClean="0">
                <a:solidFill>
                  <a:srgbClr val="C00000"/>
                </a:solidFill>
              </a:rPr>
              <a:t>de la Matière </a:t>
            </a:r>
            <a:r>
              <a:rPr lang="fr-FR" sz="3600" b="1" u="sng" dirty="0" smtClean="0">
                <a:solidFill>
                  <a:srgbClr val="C00000"/>
                </a:solidFill>
              </a:rPr>
              <a:t>Condensée (sessions parité tenues en séance plénière)</a:t>
            </a:r>
            <a:endParaRPr lang="fr-FR" sz="3600" b="1" u="sng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fr-FR" sz="1400" b="1" u="sng" dirty="0" smtClean="0">
              <a:solidFill>
                <a:srgbClr val="C00000"/>
              </a:solidFill>
            </a:endParaRPr>
          </a:p>
          <a:p>
            <a:pPr lvl="1"/>
            <a:r>
              <a:rPr lang="fr-FR" sz="3300" dirty="0" smtClean="0">
                <a:solidFill>
                  <a:srgbClr val="C00000"/>
                </a:solidFill>
              </a:rPr>
              <a:t>2021 Rennes </a:t>
            </a:r>
            <a:r>
              <a:rPr lang="fr-FR" sz="3300" dirty="0">
                <a:solidFill>
                  <a:srgbClr val="C00000"/>
                </a:solidFill>
              </a:rPr>
              <a:t>: </a:t>
            </a:r>
            <a:r>
              <a:rPr lang="fr-FR" sz="3300" dirty="0" smtClean="0">
                <a:solidFill>
                  <a:srgbClr val="C00000"/>
                </a:solidFill>
              </a:rPr>
              <a:t>«Le </a:t>
            </a:r>
            <a:r>
              <a:rPr lang="fr-FR" sz="3300" dirty="0">
                <a:solidFill>
                  <a:srgbClr val="C00000"/>
                </a:solidFill>
              </a:rPr>
              <a:t>rapport au travail et à la carrière scientifique des post-doctorant-e-s et l'articulation des sphères privée et </a:t>
            </a:r>
            <a:r>
              <a:rPr lang="fr-FR" sz="3300" dirty="0" smtClean="0">
                <a:solidFill>
                  <a:srgbClr val="C00000"/>
                </a:solidFill>
              </a:rPr>
              <a:t>professionnelle» (P. Barbier, </a:t>
            </a:r>
            <a:r>
              <a:rPr lang="fr-FR" sz="3300" dirty="0">
                <a:solidFill>
                  <a:srgbClr val="C00000"/>
                </a:solidFill>
              </a:rPr>
              <a:t>sociologue) </a:t>
            </a:r>
            <a:r>
              <a:rPr lang="fr-FR" sz="3300" dirty="0" smtClean="0">
                <a:solidFill>
                  <a:srgbClr val="C00000"/>
                </a:solidFill>
              </a:rPr>
              <a:t>«Améliorer </a:t>
            </a:r>
            <a:r>
              <a:rPr lang="fr-FR" sz="3300" dirty="0">
                <a:solidFill>
                  <a:srgbClr val="C00000"/>
                </a:solidFill>
              </a:rPr>
              <a:t>l’évaluation des chercheurs et chercheuses au </a:t>
            </a:r>
            <a:r>
              <a:rPr lang="fr-FR" sz="3300" dirty="0" smtClean="0">
                <a:solidFill>
                  <a:srgbClr val="C00000"/>
                </a:solidFill>
              </a:rPr>
              <a:t>CNRS» </a:t>
            </a:r>
            <a:r>
              <a:rPr lang="fr-FR" sz="3300" dirty="0">
                <a:solidFill>
                  <a:srgbClr val="C00000"/>
                </a:solidFill>
              </a:rPr>
              <a:t>par Alessandra </a:t>
            </a:r>
            <a:r>
              <a:rPr lang="fr-FR" sz="3300" dirty="0" err="1">
                <a:solidFill>
                  <a:srgbClr val="C00000"/>
                </a:solidFill>
              </a:rPr>
              <a:t>Quadrelli</a:t>
            </a:r>
            <a:r>
              <a:rPr lang="fr-FR" sz="3300" dirty="0">
                <a:solidFill>
                  <a:srgbClr val="C00000"/>
                </a:solidFill>
              </a:rPr>
              <a:t> et François </a:t>
            </a:r>
            <a:r>
              <a:rPr lang="fr-FR" sz="3300" dirty="0" smtClean="0">
                <a:solidFill>
                  <a:srgbClr val="C00000"/>
                </a:solidFill>
              </a:rPr>
              <a:t>Ozanam section 14 du </a:t>
            </a:r>
            <a:r>
              <a:rPr lang="fr-FR" sz="3300" dirty="0" err="1" smtClean="0">
                <a:solidFill>
                  <a:srgbClr val="C00000"/>
                </a:solidFill>
              </a:rPr>
              <a:t>CoNRS</a:t>
            </a:r>
            <a:endParaRPr lang="fr-FR" sz="3300" dirty="0" smtClean="0">
              <a:solidFill>
                <a:srgbClr val="C00000"/>
              </a:solidFill>
            </a:endParaRPr>
          </a:p>
          <a:p>
            <a:pPr lvl="1"/>
            <a:endParaRPr lang="fr-FR" sz="3300" dirty="0">
              <a:solidFill>
                <a:srgbClr val="C00000"/>
              </a:solidFill>
            </a:endParaRPr>
          </a:p>
          <a:p>
            <a:pPr lvl="1"/>
            <a:r>
              <a:rPr lang="fr-FR" sz="3300" dirty="0" smtClean="0">
                <a:solidFill>
                  <a:srgbClr val="C00000"/>
                </a:solidFill>
              </a:rPr>
              <a:t>2018 Grenoble : « Egalité des Chances : un Enjeu Pour Tous et Toutes, Femmes et Hommes » avec deux thèmes principaux "la visibilité des femmes dans la recherche et l’enseignement supérieur" et "le harcèlement moral et sexuel</a:t>
            </a:r>
            <a:r>
              <a:rPr lang="fr-FR" sz="3300" dirty="0" smtClean="0">
                <a:solidFill>
                  <a:srgbClr val="C00000"/>
                </a:solidFill>
              </a:rPr>
              <a:t>".</a:t>
            </a:r>
          </a:p>
          <a:p>
            <a:pPr lvl="1"/>
            <a:endParaRPr lang="fr-FR" sz="3300" dirty="0" smtClean="0">
              <a:solidFill>
                <a:srgbClr val="C00000"/>
              </a:solidFill>
            </a:endParaRPr>
          </a:p>
          <a:p>
            <a:pPr lvl="1"/>
            <a:r>
              <a:rPr lang="fr-FR" sz="3300" dirty="0">
                <a:solidFill>
                  <a:srgbClr val="C00000"/>
                </a:solidFill>
              </a:rPr>
              <a:t>2016 Bordeaux : Les physiciennes sur les grands instruments</a:t>
            </a:r>
            <a:endParaRPr lang="fr-FR" sz="3300" dirty="0" smtClean="0">
              <a:solidFill>
                <a:srgbClr val="C00000"/>
              </a:solidFill>
            </a:endParaRPr>
          </a:p>
          <a:p>
            <a:pPr lvl="1"/>
            <a:endParaRPr lang="fr-FR" sz="2600" dirty="0" smtClean="0">
              <a:solidFill>
                <a:srgbClr val="C00000"/>
              </a:solidFill>
            </a:endParaRPr>
          </a:p>
          <a:p>
            <a:pPr lvl="1"/>
            <a:endParaRPr lang="fr-FR" sz="26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fr-FR" sz="3600" b="1" u="sng" dirty="0" smtClean="0">
                <a:solidFill>
                  <a:srgbClr val="C00000"/>
                </a:solidFill>
              </a:rPr>
              <a:t>Division PAMO avec congrès d’Optique</a:t>
            </a:r>
          </a:p>
          <a:p>
            <a:pPr marL="0" indent="0">
              <a:buNone/>
            </a:pPr>
            <a:endParaRPr lang="fr-FR" sz="3600" b="1" u="sng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fr-FR" sz="3600" b="1" u="sng" dirty="0" smtClean="0">
                <a:solidFill>
                  <a:srgbClr val="C00000"/>
                </a:solidFill>
              </a:rPr>
              <a:t>Journées accélérateurs ?</a:t>
            </a:r>
          </a:p>
          <a:p>
            <a:pPr marL="0" indent="0">
              <a:buNone/>
            </a:pPr>
            <a:endParaRPr lang="fr-FR" sz="3600" b="1" u="sng" dirty="0">
              <a:solidFill>
                <a:srgbClr val="C00000"/>
              </a:solidFill>
            </a:endParaRPr>
          </a:p>
          <a:p>
            <a:pPr lvl="1"/>
            <a:endParaRPr lang="fr-FR" sz="2600" dirty="0" smtClean="0">
              <a:solidFill>
                <a:srgbClr val="C00000"/>
              </a:solidFill>
            </a:endParaRPr>
          </a:p>
          <a:p>
            <a:pPr lvl="1"/>
            <a:endParaRPr lang="fr-FR" sz="3300" b="1" dirty="0" smtClean="0">
              <a:solidFill>
                <a:srgbClr val="C00000"/>
              </a:solidFill>
            </a:endParaRPr>
          </a:p>
          <a:p>
            <a:pPr lvl="1"/>
            <a:endParaRPr lang="fr-FR" sz="33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18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15976</TotalTime>
  <Words>549</Words>
  <Application>Microsoft Office PowerPoint</Application>
  <PresentationFormat>Affichage à l'écran (4:3)</PresentationFormat>
  <Paragraphs>88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Présentation PowerPoint</vt:lpstr>
      <vt:lpstr>Pourquoi une commission “femmes et physique” à la SFP?  - Sous-représentation des femmes en sciences (et en physique en particulier)….après le bac - on perd un peu de femmes à chaque étape (image du tuyau percé) (0.9) 7= 0.48 (bac, licence, master, thèse, post-doc, recrutement, promotion)  - retard de carrière - problème de visibilité et de reconnaissance - moindre salaire (femmes ingénieures en particulier) - ……  le constat est maintenant bien connu de tous (statistiques, études sociologiques, ….), les origines de cette inégalité sont identifiées  les évolutions sont lentes!</vt:lpstr>
      <vt:lpstr>Statistics in Physics in Europe: </vt:lpstr>
      <vt:lpstr>Présentation PowerPoint</vt:lpstr>
      <vt:lpstr>Information/sensibilisation</vt:lpstr>
      <vt:lpstr>Information/sensibilisation</vt:lpstr>
      <vt:lpstr>Charte parité pour les conférences</vt:lpstr>
      <vt:lpstr>Sessions « parité » aux conférences SFP occasion pour échanger, réfléchir à l’amélioration de la parité en physique</vt:lpstr>
      <vt:lpstr>Sessions parité aux congrès de spécialité SFP</vt:lpstr>
      <vt:lpstr>Mentorat</vt:lpstr>
      <vt:lpstr>Présentation PowerPoint</vt:lpstr>
      <vt:lpstr>Présentation PowerPoint</vt:lpstr>
    </vt:vector>
  </TitlesOfParts>
  <Company>CNRS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Gender in Physics: from SFP to IUPAP</dc:title>
  <dc:creator>Michel SPIRO</dc:creator>
  <cp:lastModifiedBy>C</cp:lastModifiedBy>
  <cp:revision>108</cp:revision>
  <dcterms:created xsi:type="dcterms:W3CDTF">2017-11-24T13:44:28Z</dcterms:created>
  <dcterms:modified xsi:type="dcterms:W3CDTF">2021-04-06T10:53:03Z</dcterms:modified>
</cp:coreProperties>
</file>