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81" r:id="rId3"/>
    <p:sldId id="280" r:id="rId4"/>
    <p:sldId id="283" r:id="rId5"/>
    <p:sldId id="279" r:id="rId6"/>
    <p:sldId id="285" r:id="rId7"/>
    <p:sldId id="284" r:id="rId8"/>
    <p:sldId id="286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/>
  <p:cmAuthor id="2" name="Sébastien Joly" initials="SJ" lastIdx="14" clrIdx="1">
    <p:extLst>
      <p:ext uri="{19B8F6BF-5375-455C-9EA6-DF929625EA0E}">
        <p15:presenceInfo xmlns:p15="http://schemas.microsoft.com/office/powerpoint/2012/main" userId="0552f716953838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F07"/>
    <a:srgbClr val="668D3C"/>
    <a:srgbClr val="5C852F"/>
    <a:srgbClr val="009E47"/>
    <a:srgbClr val="FE8500"/>
    <a:srgbClr val="303030"/>
    <a:srgbClr val="2F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86"/>
  </p:normalViewPr>
  <p:slideViewPr>
    <p:cSldViewPr snapToGrid="0" snapToObjects="1">
      <p:cViewPr varScale="1">
        <p:scale>
          <a:sx n="59" d="100"/>
          <a:sy n="59" d="100"/>
        </p:scale>
        <p:origin x="89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45" d="100"/>
          <a:sy n="145" d="100"/>
        </p:scale>
        <p:origin x="38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062E-52F7-A14D-A443-1F3854784447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EE9E-52B8-AA4F-8DD5-ED0FB4E5CBC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53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40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highlight>
                <a:srgbClr val="FFFF00"/>
              </a:highligh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02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63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200" dirty="0">
              <a:solidFill>
                <a:srgbClr val="303030"/>
              </a:solidFill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4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70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0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03" y="2169047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05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31798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BB6326-0879-4B0A-B48D-06FAE0EA3F2B}" type="datetime1">
              <a:rPr lang="fr-FR" smtClean="0"/>
              <a:t>10/10/2021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Sebastien Joly | Presentation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914852-3CAB-453D-83FE-000D24BC7BFE}" type="datetime1">
              <a:rPr lang="fr-FR" smtClean="0"/>
              <a:t>10/10/2021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Sebastien Joly | Presentation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59226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96970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036724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B0362A-CDCB-4972-ABAE-2A4D4A0B486E}" type="datetime1">
              <a:rPr lang="fr-FR" smtClean="0"/>
              <a:t>10/10/2021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Sebastien Joly | Presentation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3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5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407050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0EED5D1-2610-4D11-BA08-B78FFB507A5F}" type="datetime1">
              <a:rPr lang="fr-FR" smtClean="0"/>
              <a:t>10/10/2021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Sebastien Joly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5BE112-10C7-F548-91D2-DD3128654F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2200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845831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8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3" y="2416175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2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3538192-2710-4A81-864A-F595D63E251F}" type="datetime1">
              <a:rPr lang="fr-FR" smtClean="0"/>
              <a:t>10/10/2021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Sebastien Joly | Presentation Title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35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16386" y="1601376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6" y="2732442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5B4630B-A138-43FF-BDEE-A98E032DD03C}" type="datetime1">
              <a:rPr lang="fr-FR" smtClean="0"/>
              <a:t>10/10/2021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Sebastien Joly | Presentation Title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75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50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32388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32388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550207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17951EF-F201-42E0-8C3C-85586D50F9FA}" type="datetime1">
              <a:rPr lang="fr-FR" smtClean="0"/>
              <a:t>10/10/2021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Sebastien Joly |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685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04D09D8-CA7A-4323-A3AB-859F38F386E4}" type="datetime1">
              <a:rPr lang="fr-FR" smtClean="0"/>
              <a:t>10/10/2021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Sebastien Joly |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83906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971F-96B8-4930-84F3-A2CED969B763}" type="datetime1">
              <a:rPr lang="fr-FR" smtClean="0"/>
              <a:t>10/10/2021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Sebastien Joly | 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23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694C-63F7-4374-BD31-C958768CD121}" type="datetime1">
              <a:rPr lang="fr-FR" smtClean="0"/>
              <a:t>10/10/2021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Sebastien Joly | 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0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B3E2A-0B0F-434E-B8B5-23D05F7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26/05/2021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CA80-B569-3D47-B163-138B2BA8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Sebastien Joly | 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CA65-7C13-A442-AF74-D3BBDBC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25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D72C-83F8-42A5-86E3-62DFFA3BC950}" type="datetime1">
              <a:rPr lang="fr-FR" smtClean="0"/>
              <a:t>10/10/2021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Sebastien Joly |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3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dirty="0" err="1"/>
              <a:t>home.cern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196E8-CA32-8449-8B2F-F83D475B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1904" y="2244864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312" y="928539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700252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38DADE9-45AB-4AF5-8B1B-6B02E1A967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1167" y="958595"/>
            <a:ext cx="6135521" cy="191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94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13/10/2021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Sébastien Joly | Update of the transverse Proton Synchrotron impedance model</a:t>
            </a:r>
          </a:p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5AFD2F4-B138-4649-A4F1-FCB7AED0C8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820" y="6340912"/>
            <a:ext cx="427331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Sebastien Joly |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729229C7-3AF9-4BA9-94CF-6137263608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228" y="6350851"/>
            <a:ext cx="63116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26/05/2021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C4D613F-56D4-4325-86D5-6FF6658181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820" y="6340912"/>
            <a:ext cx="427331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Sebastien Joly | 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30017F50-B8FF-4F6C-84C1-0067B7C8A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228" y="6350851"/>
            <a:ext cx="631160" cy="365125"/>
          </a:xfrm>
        </p:spPr>
        <p:txBody>
          <a:bodyPr/>
          <a:lstStyle>
            <a:lvl1pPr>
              <a:defRPr/>
            </a:lvl1pPr>
          </a:lstStyle>
          <a:p>
            <a:fld id="{E679B2F9-130D-441B-BBE4-0E09629B0062}" type="datetime1">
              <a:rPr lang="fr-FR" smtClean="0"/>
              <a:t>10/10/2021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2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9980"/>
            <a:ext cx="12192000" cy="6351588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2" y="-52466"/>
            <a:ext cx="4116387" cy="637082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8529-DA3F-4EC4-8585-CA0240794BBD}" type="datetime1">
              <a:rPr lang="fr-FR" smtClean="0"/>
              <a:t>10/10/2021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Sebastien Joly | 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0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56165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4833-2AF1-43F8-996B-FA22BA0F9826}" type="datetime1">
              <a:rPr lang="fr-FR" smtClean="0"/>
              <a:t>10/10/2021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Sebastien Joly | Presentation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2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427287"/>
            <a:ext cx="5616575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27287"/>
            <a:ext cx="5611813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5E4F-570C-40D7-AEB4-36E7137E1682}" type="datetime1">
              <a:rPr lang="fr-FR" smtClean="0"/>
              <a:t>10/10/2021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Sebastien Joly | Presentation Title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8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 userDrawn="1">
          <p15:clr>
            <a:srgbClr val="FBAE40"/>
          </p15:clr>
        </p15:guide>
        <p15:guide id="2" orient="horz" pos="152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5998"/>
            <a:ext cx="12192000" cy="54200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85228" y="6350851"/>
            <a:ext cx="6311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13/10/2021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Sebastien Joly | Presentation Title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0126886-FCB4-41C7-9B81-58249FAA3AC3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992820" y="6340912"/>
            <a:ext cx="427331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2" r:id="rId3"/>
    <p:sldLayoutId id="2147483650" r:id="rId4"/>
    <p:sldLayoutId id="2147483665" r:id="rId5"/>
    <p:sldLayoutId id="2147483668" r:id="rId6"/>
    <p:sldLayoutId id="2147483674" r:id="rId7"/>
    <p:sldLayoutId id="2147483652" r:id="rId8"/>
    <p:sldLayoutId id="2147483653" r:id="rId9"/>
    <p:sldLayoutId id="2147483661" r:id="rId10"/>
    <p:sldLayoutId id="2147483666" r:id="rId11"/>
    <p:sldLayoutId id="2147483667" r:id="rId12"/>
    <p:sldLayoutId id="2147483658" r:id="rId13"/>
    <p:sldLayoutId id="2147483659" r:id="rId14"/>
    <p:sldLayoutId id="2147483673" r:id="rId15"/>
    <p:sldLayoutId id="2147483660" r:id="rId16"/>
    <p:sldLayoutId id="2147483671" r:id="rId17"/>
    <p:sldLayoutId id="2147483651" r:id="rId18"/>
    <p:sldLayoutId id="2147483654" r:id="rId19"/>
    <p:sldLayoutId id="2147483669" r:id="rId20"/>
    <p:sldLayoutId id="2147483655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51C5-3272-6249-822A-715EFFE0DF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en-US" sz="3600" dirty="0"/>
              <a:t>Le </a:t>
            </a:r>
            <a:r>
              <a:rPr lang="en-US" sz="3600" dirty="0" err="1"/>
              <a:t>modèle</a:t>
            </a:r>
            <a:r>
              <a:rPr lang="en-US" sz="3600" dirty="0"/>
              <a:t> </a:t>
            </a:r>
            <a:r>
              <a:rPr lang="en-US" sz="3600" dirty="0" err="1"/>
              <a:t>d’impédance</a:t>
            </a:r>
            <a:r>
              <a:rPr lang="en-US" sz="3600" dirty="0"/>
              <a:t> transverse du Synchrotron à Protons du CERN, de la </a:t>
            </a:r>
            <a:r>
              <a:rPr lang="en-US" sz="3600" dirty="0" err="1"/>
              <a:t>théorie</a:t>
            </a:r>
            <a:r>
              <a:rPr lang="en-US" sz="3600" dirty="0"/>
              <a:t> aux </a:t>
            </a:r>
            <a:r>
              <a:rPr lang="en-US" sz="3600" dirty="0" err="1"/>
              <a:t>mesures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99459-0238-C64F-8F4D-7EA359453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6" y="4832857"/>
            <a:ext cx="11376026" cy="399731"/>
          </a:xfrm>
        </p:spPr>
        <p:txBody>
          <a:bodyPr/>
          <a:lstStyle/>
          <a:p>
            <a:pPr algn="l"/>
            <a:r>
              <a:rPr lang="en-US" sz="2400" b="1" dirty="0"/>
              <a:t>Sébastien Joly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endParaRPr lang="en-US" sz="2400" dirty="0"/>
          </a:p>
          <a:p>
            <a:pPr algn="l"/>
            <a:endParaRPr lang="en-US" sz="1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9DACC39-5309-4911-9ADB-BD7942A9207A}"/>
              </a:ext>
            </a:extLst>
          </p:cNvPr>
          <p:cNvSpPr txBox="1"/>
          <p:nvPr/>
        </p:nvSpPr>
        <p:spPr>
          <a:xfrm>
            <a:off x="407987" y="5432454"/>
            <a:ext cx="1063012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Remerciements : 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N. Biancacci, E. Koukovini-Platia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sz="1800" dirty="0">
                <a:solidFill>
                  <a:schemeClr val="bg1"/>
                </a:solidFill>
              </a:rPr>
              <a:t>M. Migliorati, N. Mounet, </a:t>
            </a:r>
            <a:r>
              <a:rPr lang="it-IT" dirty="0">
                <a:solidFill>
                  <a:schemeClr val="bg1"/>
                </a:solidFill>
              </a:rPr>
              <a:t>S. Persichelli, 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B. Popovic</a:t>
            </a:r>
            <a:r>
              <a:rPr lang="it-IT" dirty="0">
                <a:solidFill>
                  <a:schemeClr val="bg1"/>
                </a:solidFill>
              </a:rPr>
              <a:t>, G. Rumolo</a:t>
            </a:r>
            <a:r>
              <a:rPr lang="it-IT" sz="1800" dirty="0">
                <a:solidFill>
                  <a:schemeClr val="bg1"/>
                </a:solidFill>
              </a:rPr>
              <a:t>, B. Salvant, </a:t>
            </a:r>
            <a:r>
              <a:rPr lang="it-IT" dirty="0">
                <a:solidFill>
                  <a:schemeClr val="bg1"/>
                </a:solidFill>
              </a:rPr>
              <a:t>D. Ventura, 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C. Zannini et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l’équipe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operation du PS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</a:rPr>
              <a:t>13</a:t>
            </a:r>
            <a:r>
              <a:rPr lang="en-US" sz="1800" dirty="0">
                <a:solidFill>
                  <a:schemeClr val="bg1"/>
                </a:solidFill>
              </a:rPr>
              <a:t>/10/2021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4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D29A37D-A525-47E2-B745-FDC014564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5892" y="1627869"/>
            <a:ext cx="5252908" cy="4348388"/>
          </a:xfrm>
        </p:spPr>
        <p:txBody>
          <a:bodyPr/>
          <a:lstStyle/>
          <a:p>
            <a:pPr algn="just"/>
            <a:r>
              <a:rPr lang="fr-FR" dirty="0"/>
              <a:t>L’impédance (de couplage du faisceau) représente l’interaction entre les champs électromagnétiques crées par un paquet de particules chargées et les éléments constituant l’accélérateur (chambre à faisceau, aimants déflecteurs, cavités, …)</a:t>
            </a:r>
          </a:p>
          <a:p>
            <a:pPr algn="just"/>
            <a:r>
              <a:rPr lang="fr-FR" dirty="0"/>
              <a:t>L’impédance transverse, au premier ordre, est constituée d’une </a:t>
            </a:r>
            <a:r>
              <a:rPr lang="en-US" dirty="0">
                <a:solidFill>
                  <a:srgbClr val="F77F07"/>
                </a:solidFill>
              </a:rPr>
              <a:t>contribution </a:t>
            </a:r>
            <a:r>
              <a:rPr lang="en-US" b="1" dirty="0" err="1">
                <a:solidFill>
                  <a:srgbClr val="F77F07"/>
                </a:solidFill>
              </a:rPr>
              <a:t>dipolaire</a:t>
            </a:r>
            <a:r>
              <a:rPr lang="en-US" dirty="0">
                <a:solidFill>
                  <a:srgbClr val="F77F07"/>
                </a:solidFill>
              </a:rPr>
              <a:t> </a:t>
            </a:r>
            <a:r>
              <a:rPr lang="en-US" dirty="0"/>
              <a:t>et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contribution </a:t>
            </a:r>
            <a:r>
              <a:rPr lang="en-US" b="1" dirty="0">
                <a:solidFill>
                  <a:schemeClr val="tx1"/>
                </a:solidFill>
              </a:rPr>
              <a:t>quadrupolaire</a:t>
            </a:r>
            <a:r>
              <a:rPr lang="en-US" b="1" dirty="0"/>
              <a:t>.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E829CD6-B47B-41D3-B492-0B840B11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Impédance de couplage du faisceau transverse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B10660-1CD8-46C2-9DD6-BC7BA52F8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13/10/2021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076805-7BB9-4DA2-B287-487B8A98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2934D5B1-682F-444A-BAE9-F057B121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484407"/>
            <a:ext cx="6572221" cy="365125"/>
          </a:xfrm>
        </p:spPr>
        <p:txBody>
          <a:bodyPr/>
          <a:lstStyle/>
          <a:p>
            <a:r>
              <a:rPr lang="en-US" dirty="0"/>
              <a:t>Sébastien Joly | </a:t>
            </a:r>
            <a:r>
              <a:rPr lang="en-US" sz="1200" dirty="0"/>
              <a:t>Le </a:t>
            </a:r>
            <a:r>
              <a:rPr lang="en-US" sz="1200" dirty="0" err="1"/>
              <a:t>modèle</a:t>
            </a:r>
            <a:r>
              <a:rPr lang="en-US" sz="1200" dirty="0"/>
              <a:t> </a:t>
            </a:r>
            <a:r>
              <a:rPr lang="en-US" sz="1200" dirty="0" err="1"/>
              <a:t>d’impédance</a:t>
            </a:r>
            <a:r>
              <a:rPr lang="en-US" sz="1200" dirty="0"/>
              <a:t> transverse du Synchrotron à Protons du CERN, de la </a:t>
            </a:r>
            <a:r>
              <a:rPr lang="en-US" sz="1200" dirty="0" err="1"/>
              <a:t>théorie</a:t>
            </a:r>
            <a:r>
              <a:rPr lang="en-US" sz="1200" dirty="0"/>
              <a:t> aux </a:t>
            </a:r>
            <a:r>
              <a:rPr lang="en-US" sz="1200" dirty="0" err="1"/>
              <a:t>mesures</a:t>
            </a:r>
            <a:endParaRPr lang="en-US" dirty="0"/>
          </a:p>
          <a:p>
            <a:endParaRPr lang="en-US" dirty="0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B9F6F921-1BBE-46DA-B0F8-620397370974}"/>
              </a:ext>
            </a:extLst>
          </p:cNvPr>
          <p:cNvGrpSpPr/>
          <p:nvPr/>
        </p:nvGrpSpPr>
        <p:grpSpPr>
          <a:xfrm>
            <a:off x="497908" y="1662986"/>
            <a:ext cx="5838825" cy="2678008"/>
            <a:chOff x="1063041" y="1826259"/>
            <a:chExt cx="5838825" cy="2678008"/>
          </a:xfrm>
        </p:grpSpPr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70562FB5-5489-4AF9-895D-3CC1E8AF49EB}"/>
                </a:ext>
              </a:extLst>
            </p:cNvPr>
            <p:cNvGrpSpPr/>
            <p:nvPr/>
          </p:nvGrpSpPr>
          <p:grpSpPr>
            <a:xfrm>
              <a:off x="1063041" y="1826259"/>
              <a:ext cx="5838825" cy="2605087"/>
              <a:chOff x="3385555" y="2743200"/>
              <a:chExt cx="5838825" cy="2605087"/>
            </a:xfrm>
          </p:grpSpPr>
          <p:grpSp>
            <p:nvGrpSpPr>
              <p:cNvPr id="40" name="Groupe 39">
                <a:extLst>
                  <a:ext uri="{FF2B5EF4-FFF2-40B4-BE49-F238E27FC236}">
                    <a16:creationId xmlns:a16="http://schemas.microsoft.com/office/drawing/2014/main" id="{6569EA00-DE7F-4E07-BD49-DE43AC9DA41F}"/>
                  </a:ext>
                </a:extLst>
              </p:cNvPr>
              <p:cNvGrpSpPr/>
              <p:nvPr/>
            </p:nvGrpSpPr>
            <p:grpSpPr>
              <a:xfrm>
                <a:off x="3385555" y="2743200"/>
                <a:ext cx="5838825" cy="2605087"/>
                <a:chOff x="3385555" y="2743200"/>
                <a:chExt cx="5838825" cy="2605087"/>
              </a:xfrm>
            </p:grpSpPr>
            <p:pic>
              <p:nvPicPr>
                <p:cNvPr id="7" name="Image 6">
                  <a:extLst>
                    <a:ext uri="{FF2B5EF4-FFF2-40B4-BE49-F238E27FC236}">
                      <a16:creationId xmlns:a16="http://schemas.microsoft.com/office/drawing/2014/main" id="{EBAD6CE4-4C87-460F-AF1F-803B037739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32134"/>
                <a:stretch/>
              </p:blipFill>
              <p:spPr>
                <a:xfrm>
                  <a:off x="3385555" y="2743200"/>
                  <a:ext cx="5838825" cy="2605087"/>
                </a:xfrm>
                <a:prstGeom prst="rect">
                  <a:avLst/>
                </a:prstGeom>
              </p:spPr>
            </p:pic>
            <p:pic>
              <p:nvPicPr>
                <p:cNvPr id="16" name="Image 15">
                  <a:extLst>
                    <a:ext uri="{FF2B5EF4-FFF2-40B4-BE49-F238E27FC236}">
                      <a16:creationId xmlns:a16="http://schemas.microsoft.com/office/drawing/2014/main" id="{4151726D-F76C-48B6-A722-EBDA4074C2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900" t="63836" r="73916" b="26495"/>
                <a:stretch/>
              </p:blipFill>
              <p:spPr>
                <a:xfrm>
                  <a:off x="3858586" y="3961892"/>
                  <a:ext cx="1295302" cy="371129"/>
                </a:xfrm>
                <a:prstGeom prst="rect">
                  <a:avLst/>
                </a:prstGeom>
              </p:spPr>
            </p:pic>
            <p:pic>
              <p:nvPicPr>
                <p:cNvPr id="17" name="Image 16">
                  <a:extLst>
                    <a:ext uri="{FF2B5EF4-FFF2-40B4-BE49-F238E27FC236}">
                      <a16:creationId xmlns:a16="http://schemas.microsoft.com/office/drawing/2014/main" id="{C0679332-F8E0-4DC2-949B-B8C262C1E0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900" t="63836" r="73916" b="26495"/>
                <a:stretch/>
              </p:blipFill>
              <p:spPr>
                <a:xfrm>
                  <a:off x="6717381" y="3967312"/>
                  <a:ext cx="1295302" cy="371129"/>
                </a:xfrm>
                <a:prstGeom prst="rect">
                  <a:avLst/>
                </a:prstGeom>
              </p:spPr>
            </p:pic>
            <p:grpSp>
              <p:nvGrpSpPr>
                <p:cNvPr id="11" name="Groupe 10">
                  <a:extLst>
                    <a:ext uri="{FF2B5EF4-FFF2-40B4-BE49-F238E27FC236}">
                      <a16:creationId xmlns:a16="http://schemas.microsoft.com/office/drawing/2014/main" id="{544E5645-133F-45D6-8452-F05929EEF301}"/>
                    </a:ext>
                  </a:extLst>
                </p:cNvPr>
                <p:cNvGrpSpPr/>
                <p:nvPr/>
              </p:nvGrpSpPr>
              <p:grpSpPr>
                <a:xfrm>
                  <a:off x="3668716" y="4163364"/>
                  <a:ext cx="1493259" cy="585952"/>
                  <a:chOff x="3668716" y="4163364"/>
                  <a:chExt cx="1493259" cy="585952"/>
                </a:xfrm>
              </p:grpSpPr>
              <p:grpSp>
                <p:nvGrpSpPr>
                  <p:cNvPr id="19" name="Groupe 18">
                    <a:extLst>
                      <a:ext uri="{FF2B5EF4-FFF2-40B4-BE49-F238E27FC236}">
                        <a16:creationId xmlns:a16="http://schemas.microsoft.com/office/drawing/2014/main" id="{758FBB99-7202-41CA-91E9-33817E480671}"/>
                      </a:ext>
                    </a:extLst>
                  </p:cNvPr>
                  <p:cNvGrpSpPr/>
                  <p:nvPr/>
                </p:nvGrpSpPr>
                <p:grpSpPr>
                  <a:xfrm>
                    <a:off x="4972776" y="4178230"/>
                    <a:ext cx="189199" cy="491809"/>
                    <a:chOff x="2898673" y="4190638"/>
                    <a:chExt cx="353936" cy="288483"/>
                  </a:xfrm>
                </p:grpSpPr>
                <p:sp>
                  <p:nvSpPr>
                    <p:cNvPr id="20" name="Arc 19">
                      <a:extLst>
                        <a:ext uri="{FF2B5EF4-FFF2-40B4-BE49-F238E27FC236}">
                          <a16:creationId xmlns:a16="http://schemas.microsoft.com/office/drawing/2014/main" id="{C044EB48-D123-4F31-A3B1-AE993EF0F5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98673" y="4191121"/>
                      <a:ext cx="312737" cy="288000"/>
                    </a:xfrm>
                    <a:prstGeom prst="arc">
                      <a:avLst>
                        <a:gd name="adj1" fmla="val 16108373"/>
                        <a:gd name="adj2" fmla="val 21469721"/>
                      </a:avLst>
                    </a:prstGeom>
                    <a:ln w="28575">
                      <a:solidFill>
                        <a:srgbClr val="668D3C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1" name="Arc 20">
                      <a:extLst>
                        <a:ext uri="{FF2B5EF4-FFF2-40B4-BE49-F238E27FC236}">
                          <a16:creationId xmlns:a16="http://schemas.microsoft.com/office/drawing/2014/main" id="{9DCFE6ED-29CC-4816-9398-AB7CC395EDD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948794" y="4146023"/>
                      <a:ext cx="259200" cy="348430"/>
                    </a:xfrm>
                    <a:prstGeom prst="arc">
                      <a:avLst>
                        <a:gd name="adj1" fmla="val 15587002"/>
                        <a:gd name="adj2" fmla="val 21469721"/>
                      </a:avLst>
                    </a:prstGeom>
                    <a:ln w="28575">
                      <a:solidFill>
                        <a:srgbClr val="668D3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3" name="Groupe 22">
                    <a:extLst>
                      <a:ext uri="{FF2B5EF4-FFF2-40B4-BE49-F238E27FC236}">
                        <a16:creationId xmlns:a16="http://schemas.microsoft.com/office/drawing/2014/main" id="{8DADBA02-B7EE-4CF3-B188-1A445FDAC918}"/>
                      </a:ext>
                    </a:extLst>
                  </p:cNvPr>
                  <p:cNvGrpSpPr/>
                  <p:nvPr/>
                </p:nvGrpSpPr>
                <p:grpSpPr>
                  <a:xfrm>
                    <a:off x="4603751" y="4172890"/>
                    <a:ext cx="325438" cy="491809"/>
                    <a:chOff x="2898673" y="4190638"/>
                    <a:chExt cx="353936" cy="288483"/>
                  </a:xfrm>
                </p:grpSpPr>
                <p:sp>
                  <p:nvSpPr>
                    <p:cNvPr id="24" name="Arc 23">
                      <a:extLst>
                        <a:ext uri="{FF2B5EF4-FFF2-40B4-BE49-F238E27FC236}">
                          <a16:creationId xmlns:a16="http://schemas.microsoft.com/office/drawing/2014/main" id="{AFFCFC3A-FEEC-4EAF-91D2-264A4E86DD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98673" y="4191121"/>
                      <a:ext cx="312737" cy="288000"/>
                    </a:xfrm>
                    <a:prstGeom prst="arc">
                      <a:avLst>
                        <a:gd name="adj1" fmla="val 16175119"/>
                        <a:gd name="adj2" fmla="val 243527"/>
                      </a:avLst>
                    </a:prstGeom>
                    <a:ln w="28575">
                      <a:solidFill>
                        <a:srgbClr val="668D3C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" name="Arc 24">
                      <a:extLst>
                        <a:ext uri="{FF2B5EF4-FFF2-40B4-BE49-F238E27FC236}">
                          <a16:creationId xmlns:a16="http://schemas.microsoft.com/office/drawing/2014/main" id="{A2F3840F-8C22-4B74-92F0-D36FCFBCD4B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948794" y="4146023"/>
                      <a:ext cx="259200" cy="348430"/>
                    </a:xfrm>
                    <a:prstGeom prst="arc">
                      <a:avLst>
                        <a:gd name="adj1" fmla="val 15587002"/>
                        <a:gd name="adj2" fmla="val 21469721"/>
                      </a:avLst>
                    </a:prstGeom>
                    <a:ln w="28575">
                      <a:solidFill>
                        <a:srgbClr val="668D3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" name="Groupe 25">
                    <a:extLst>
                      <a:ext uri="{FF2B5EF4-FFF2-40B4-BE49-F238E27FC236}">
                        <a16:creationId xmlns:a16="http://schemas.microsoft.com/office/drawing/2014/main" id="{7D47EE6C-C052-4C94-B199-116E4B698660}"/>
                      </a:ext>
                    </a:extLst>
                  </p:cNvPr>
                  <p:cNvGrpSpPr/>
                  <p:nvPr/>
                </p:nvGrpSpPr>
                <p:grpSpPr>
                  <a:xfrm>
                    <a:off x="3668716" y="4163364"/>
                    <a:ext cx="1352548" cy="585952"/>
                    <a:chOff x="2522693" y="4190637"/>
                    <a:chExt cx="1050153" cy="343705"/>
                  </a:xfrm>
                </p:grpSpPr>
                <p:sp>
                  <p:nvSpPr>
                    <p:cNvPr id="27" name="Arc 26">
                      <a:extLst>
                        <a:ext uri="{FF2B5EF4-FFF2-40B4-BE49-F238E27FC236}">
                          <a16:creationId xmlns:a16="http://schemas.microsoft.com/office/drawing/2014/main" id="{43CA6CD6-65BF-42E9-A6FB-1AC787BB9B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98673" y="4191121"/>
                      <a:ext cx="312737" cy="288000"/>
                    </a:xfrm>
                    <a:prstGeom prst="arc">
                      <a:avLst>
                        <a:gd name="adj1" fmla="val 16175119"/>
                        <a:gd name="adj2" fmla="val 239371"/>
                      </a:avLst>
                    </a:prstGeom>
                    <a:ln w="28575">
                      <a:solidFill>
                        <a:srgbClr val="668D3C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" name="Arc 27">
                      <a:extLst>
                        <a:ext uri="{FF2B5EF4-FFF2-40B4-BE49-F238E27FC236}">
                          <a16:creationId xmlns:a16="http://schemas.microsoft.com/office/drawing/2014/main" id="{D2B6E856-B47D-4841-A05F-FB73FEA3763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875917" y="3837413"/>
                      <a:ext cx="343705" cy="1050153"/>
                    </a:xfrm>
                    <a:prstGeom prst="arc">
                      <a:avLst>
                        <a:gd name="adj1" fmla="val 16275961"/>
                        <a:gd name="adj2" fmla="val 189266"/>
                      </a:avLst>
                    </a:prstGeom>
                    <a:ln w="28575">
                      <a:solidFill>
                        <a:srgbClr val="668D3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29" name="Groupe 28">
                  <a:extLst>
                    <a:ext uri="{FF2B5EF4-FFF2-40B4-BE49-F238E27FC236}">
                      <a16:creationId xmlns:a16="http://schemas.microsoft.com/office/drawing/2014/main" id="{58606C15-9A1C-493C-BD5D-D98515ABE2E1}"/>
                    </a:ext>
                  </a:extLst>
                </p:cNvPr>
                <p:cNvGrpSpPr/>
                <p:nvPr/>
              </p:nvGrpSpPr>
              <p:grpSpPr>
                <a:xfrm flipV="1">
                  <a:off x="3668716" y="3524191"/>
                  <a:ext cx="1493259" cy="585952"/>
                  <a:chOff x="3668716" y="4163364"/>
                  <a:chExt cx="1493259" cy="585952"/>
                </a:xfrm>
              </p:grpSpPr>
              <p:grpSp>
                <p:nvGrpSpPr>
                  <p:cNvPr id="30" name="Groupe 29">
                    <a:extLst>
                      <a:ext uri="{FF2B5EF4-FFF2-40B4-BE49-F238E27FC236}">
                        <a16:creationId xmlns:a16="http://schemas.microsoft.com/office/drawing/2014/main" id="{9B67C6BE-DBCB-4BA7-961A-221481EE95FE}"/>
                      </a:ext>
                    </a:extLst>
                  </p:cNvPr>
                  <p:cNvGrpSpPr/>
                  <p:nvPr/>
                </p:nvGrpSpPr>
                <p:grpSpPr>
                  <a:xfrm>
                    <a:off x="4972776" y="4178230"/>
                    <a:ext cx="189199" cy="491809"/>
                    <a:chOff x="2898673" y="4190638"/>
                    <a:chExt cx="353936" cy="288483"/>
                  </a:xfrm>
                </p:grpSpPr>
                <p:sp>
                  <p:nvSpPr>
                    <p:cNvPr id="37" name="Arc 36">
                      <a:extLst>
                        <a:ext uri="{FF2B5EF4-FFF2-40B4-BE49-F238E27FC236}">
                          <a16:creationId xmlns:a16="http://schemas.microsoft.com/office/drawing/2014/main" id="{5E0AF2E0-B80A-45E4-8A8E-85A7CAD805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98673" y="4191121"/>
                      <a:ext cx="312737" cy="288000"/>
                    </a:xfrm>
                    <a:prstGeom prst="arc">
                      <a:avLst>
                        <a:gd name="adj1" fmla="val 16108373"/>
                        <a:gd name="adj2" fmla="val 21469721"/>
                      </a:avLst>
                    </a:prstGeom>
                    <a:ln w="28575">
                      <a:solidFill>
                        <a:srgbClr val="668D3C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8" name="Arc 37">
                      <a:extLst>
                        <a:ext uri="{FF2B5EF4-FFF2-40B4-BE49-F238E27FC236}">
                          <a16:creationId xmlns:a16="http://schemas.microsoft.com/office/drawing/2014/main" id="{49287F24-D68B-458F-8A17-B2F74259F0E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948794" y="4146023"/>
                      <a:ext cx="259200" cy="348430"/>
                    </a:xfrm>
                    <a:prstGeom prst="arc">
                      <a:avLst>
                        <a:gd name="adj1" fmla="val 15587002"/>
                        <a:gd name="adj2" fmla="val 21469721"/>
                      </a:avLst>
                    </a:prstGeom>
                    <a:ln w="28575">
                      <a:solidFill>
                        <a:srgbClr val="668D3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1" name="Groupe 30">
                    <a:extLst>
                      <a:ext uri="{FF2B5EF4-FFF2-40B4-BE49-F238E27FC236}">
                        <a16:creationId xmlns:a16="http://schemas.microsoft.com/office/drawing/2014/main" id="{43F3F4C7-D44A-4C5C-9118-15EC83F994F8}"/>
                      </a:ext>
                    </a:extLst>
                  </p:cNvPr>
                  <p:cNvGrpSpPr/>
                  <p:nvPr/>
                </p:nvGrpSpPr>
                <p:grpSpPr>
                  <a:xfrm>
                    <a:off x="4603751" y="4172890"/>
                    <a:ext cx="325438" cy="491809"/>
                    <a:chOff x="2898673" y="4190638"/>
                    <a:chExt cx="353936" cy="288483"/>
                  </a:xfrm>
                </p:grpSpPr>
                <p:sp>
                  <p:nvSpPr>
                    <p:cNvPr id="35" name="Arc 34">
                      <a:extLst>
                        <a:ext uri="{FF2B5EF4-FFF2-40B4-BE49-F238E27FC236}">
                          <a16:creationId xmlns:a16="http://schemas.microsoft.com/office/drawing/2014/main" id="{C103A3FB-9BCD-4788-AE45-D3C091E53E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98673" y="4191121"/>
                      <a:ext cx="312737" cy="288000"/>
                    </a:xfrm>
                    <a:prstGeom prst="arc">
                      <a:avLst>
                        <a:gd name="adj1" fmla="val 16175119"/>
                        <a:gd name="adj2" fmla="val 243527"/>
                      </a:avLst>
                    </a:prstGeom>
                    <a:ln w="28575">
                      <a:solidFill>
                        <a:srgbClr val="668D3C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6" name="Arc 35">
                      <a:extLst>
                        <a:ext uri="{FF2B5EF4-FFF2-40B4-BE49-F238E27FC236}">
                          <a16:creationId xmlns:a16="http://schemas.microsoft.com/office/drawing/2014/main" id="{D1D59458-A389-464C-8A38-AE6DC8525C0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948794" y="4146023"/>
                      <a:ext cx="259200" cy="348430"/>
                    </a:xfrm>
                    <a:prstGeom prst="arc">
                      <a:avLst>
                        <a:gd name="adj1" fmla="val 15587002"/>
                        <a:gd name="adj2" fmla="val 21469721"/>
                      </a:avLst>
                    </a:prstGeom>
                    <a:ln w="28575">
                      <a:solidFill>
                        <a:srgbClr val="668D3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" name="Groupe 31">
                    <a:extLst>
                      <a:ext uri="{FF2B5EF4-FFF2-40B4-BE49-F238E27FC236}">
                        <a16:creationId xmlns:a16="http://schemas.microsoft.com/office/drawing/2014/main" id="{8EB6EDC2-83EC-4953-90A4-AD4E2B9E7B1A}"/>
                      </a:ext>
                    </a:extLst>
                  </p:cNvPr>
                  <p:cNvGrpSpPr/>
                  <p:nvPr/>
                </p:nvGrpSpPr>
                <p:grpSpPr>
                  <a:xfrm>
                    <a:off x="3668716" y="4163364"/>
                    <a:ext cx="1352548" cy="585952"/>
                    <a:chOff x="2522693" y="4190637"/>
                    <a:chExt cx="1050153" cy="343705"/>
                  </a:xfrm>
                </p:grpSpPr>
                <p:sp>
                  <p:nvSpPr>
                    <p:cNvPr id="33" name="Arc 32">
                      <a:extLst>
                        <a:ext uri="{FF2B5EF4-FFF2-40B4-BE49-F238E27FC236}">
                          <a16:creationId xmlns:a16="http://schemas.microsoft.com/office/drawing/2014/main" id="{BF8E6BFD-5BE9-434F-B4C8-A34157BFC6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98673" y="4191121"/>
                      <a:ext cx="312737" cy="288000"/>
                    </a:xfrm>
                    <a:prstGeom prst="arc">
                      <a:avLst>
                        <a:gd name="adj1" fmla="val 16175119"/>
                        <a:gd name="adj2" fmla="val 239371"/>
                      </a:avLst>
                    </a:prstGeom>
                    <a:ln w="28575">
                      <a:solidFill>
                        <a:srgbClr val="668D3C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4" name="Arc 33">
                      <a:extLst>
                        <a:ext uri="{FF2B5EF4-FFF2-40B4-BE49-F238E27FC236}">
                          <a16:creationId xmlns:a16="http://schemas.microsoft.com/office/drawing/2014/main" id="{EA8BD4FE-AA8D-4C3F-9242-85BF152DDF2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875917" y="3837413"/>
                      <a:ext cx="343705" cy="1050153"/>
                    </a:xfrm>
                    <a:prstGeom prst="arc">
                      <a:avLst>
                        <a:gd name="adj1" fmla="val 16275961"/>
                        <a:gd name="adj2" fmla="val 189266"/>
                      </a:avLst>
                    </a:prstGeom>
                    <a:ln w="28575">
                      <a:solidFill>
                        <a:srgbClr val="668D3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DBE307EA-8A60-4999-A1D7-C7DCBCF2DEB0}"/>
                  </a:ext>
                </a:extLst>
              </p:cNvPr>
              <p:cNvSpPr/>
              <p:nvPr/>
            </p:nvSpPr>
            <p:spPr>
              <a:xfrm>
                <a:off x="4202258" y="4150321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8E68EF30-4A6B-4E4A-BB70-BAE9CAA1EC3F}"/>
                  </a:ext>
                </a:extLst>
              </p:cNvPr>
              <p:cNvSpPr/>
              <p:nvPr/>
            </p:nvSpPr>
            <p:spPr>
              <a:xfrm>
                <a:off x="7124507" y="3894391"/>
                <a:ext cx="180000" cy="180000"/>
              </a:xfrm>
              <a:prstGeom prst="ellipse">
                <a:avLst/>
              </a:prstGeom>
              <a:solidFill>
                <a:srgbClr val="F77F07"/>
              </a:solidFill>
              <a:ln>
                <a:solidFill>
                  <a:srgbClr val="F77F0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22AB760-B69A-403D-83AD-0B64D5D5B884}"/>
                </a:ext>
              </a:extLst>
            </p:cNvPr>
            <p:cNvSpPr/>
            <p:nvPr/>
          </p:nvSpPr>
          <p:spPr>
            <a:xfrm>
              <a:off x="1063041" y="4047066"/>
              <a:ext cx="829049" cy="4572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id="{17D5EC23-5942-444D-9508-7822B492756D}"/>
              </a:ext>
            </a:extLst>
          </p:cNvPr>
          <p:cNvSpPr txBox="1"/>
          <p:nvPr/>
        </p:nvSpPr>
        <p:spPr>
          <a:xfrm>
            <a:off x="4116388" y="1855003"/>
            <a:ext cx="197961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 err="1">
                <a:solidFill>
                  <a:srgbClr val="F77F07"/>
                </a:solidFill>
              </a:rPr>
              <a:t>Particule</a:t>
            </a:r>
            <a:r>
              <a:rPr lang="en-US" dirty="0">
                <a:solidFill>
                  <a:srgbClr val="F77F07"/>
                </a:solidFill>
              </a:rPr>
              <a:t> source</a:t>
            </a:r>
          </a:p>
          <a:p>
            <a:pPr algn="l"/>
            <a:r>
              <a:rPr lang="en-US" dirty="0" err="1"/>
              <a:t>Particule</a:t>
            </a:r>
            <a:r>
              <a:rPr lang="en-US" dirty="0"/>
              <a:t> test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8AA2A2F0-13D2-490D-A878-5D84AC85B99F}"/>
              </a:ext>
            </a:extLst>
          </p:cNvPr>
          <p:cNvCxnSpPr>
            <a:cxnSpLocks/>
          </p:cNvCxnSpPr>
          <p:nvPr/>
        </p:nvCxnSpPr>
        <p:spPr>
          <a:xfrm>
            <a:off x="4524587" y="2871518"/>
            <a:ext cx="0" cy="216000"/>
          </a:xfrm>
          <a:prstGeom prst="straightConnector1">
            <a:avLst/>
          </a:prstGeom>
          <a:ln w="19050">
            <a:solidFill>
              <a:srgbClr val="F77F0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5EE1294A-65B3-4A54-A5DA-726ADE721D4F}"/>
              </a:ext>
            </a:extLst>
          </p:cNvPr>
          <p:cNvSpPr txBox="1"/>
          <p:nvPr/>
        </p:nvSpPr>
        <p:spPr>
          <a:xfrm>
            <a:off x="4592507" y="2852261"/>
            <a:ext cx="12420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400" dirty="0" err="1">
                <a:solidFill>
                  <a:srgbClr val="F77F07"/>
                </a:solidFill>
              </a:rPr>
              <a:t>x</a:t>
            </a:r>
            <a:r>
              <a:rPr lang="fr-FR" sz="1400" baseline="-25000" dirty="0" err="1">
                <a:solidFill>
                  <a:srgbClr val="F77F07"/>
                </a:solidFill>
              </a:rPr>
              <a:t>source</a:t>
            </a:r>
            <a:r>
              <a:rPr lang="fr-FR" sz="1400" dirty="0">
                <a:solidFill>
                  <a:srgbClr val="F77F07"/>
                </a:solidFill>
              </a:rPr>
              <a:t> </a:t>
            </a:r>
          </a:p>
          <a:p>
            <a:pPr algn="l"/>
            <a:r>
              <a:rPr lang="fr-FR" sz="1400" dirty="0">
                <a:solidFill>
                  <a:srgbClr val="F77F07"/>
                </a:solidFill>
              </a:rPr>
              <a:t>(or </a:t>
            </a:r>
            <a:r>
              <a:rPr lang="fr-FR" sz="1400" dirty="0" err="1">
                <a:solidFill>
                  <a:srgbClr val="F77F07"/>
                </a:solidFill>
              </a:rPr>
              <a:t>y</a:t>
            </a:r>
            <a:r>
              <a:rPr lang="fr-FR" sz="1400" baseline="-25000" dirty="0" err="1">
                <a:solidFill>
                  <a:srgbClr val="F77F07"/>
                </a:solidFill>
              </a:rPr>
              <a:t>source</a:t>
            </a:r>
            <a:r>
              <a:rPr lang="fr-FR" sz="1400" dirty="0">
                <a:solidFill>
                  <a:srgbClr val="F77F07"/>
                </a:solidFill>
              </a:rPr>
              <a:t>)</a:t>
            </a:r>
            <a:endParaRPr lang="en-US" sz="1400" dirty="0">
              <a:solidFill>
                <a:srgbClr val="F77F07"/>
              </a:solidFill>
            </a:endParaRP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BD36CE5C-9869-4B43-81AF-DDEB2977DAF3}"/>
              </a:ext>
            </a:extLst>
          </p:cNvPr>
          <p:cNvCxnSpPr>
            <a:cxnSpLocks/>
          </p:cNvCxnSpPr>
          <p:nvPr/>
        </p:nvCxnSpPr>
        <p:spPr>
          <a:xfrm>
            <a:off x="1211450" y="3023270"/>
            <a:ext cx="0" cy="21600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913789E4-A8A4-4409-912D-273E5CB77811}"/>
              </a:ext>
            </a:extLst>
          </p:cNvPr>
          <p:cNvSpPr txBox="1"/>
          <p:nvPr/>
        </p:nvSpPr>
        <p:spPr>
          <a:xfrm>
            <a:off x="512493" y="2904183"/>
            <a:ext cx="76138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400" dirty="0" err="1"/>
              <a:t>x</a:t>
            </a:r>
            <a:r>
              <a:rPr lang="fr-FR" sz="1400" baseline="-25000" dirty="0" err="1"/>
              <a:t>test</a:t>
            </a:r>
            <a:endParaRPr lang="fr-FR" sz="1400" dirty="0"/>
          </a:p>
          <a:p>
            <a:pPr algn="l"/>
            <a:r>
              <a:rPr lang="fr-FR" sz="1400" dirty="0"/>
              <a:t>(or </a:t>
            </a:r>
            <a:r>
              <a:rPr lang="fr-FR" sz="1400" dirty="0" err="1"/>
              <a:t>y</a:t>
            </a:r>
            <a:r>
              <a:rPr lang="fr-FR" sz="1400" baseline="-25000" dirty="0" err="1"/>
              <a:t>test</a:t>
            </a:r>
            <a:r>
              <a:rPr lang="fr-FR" sz="1400" dirty="0"/>
              <a:t>)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5A5756DA-6D21-439D-852B-C8B92F1E1CB6}"/>
                  </a:ext>
                </a:extLst>
              </p:cNvPr>
              <p:cNvSpPr txBox="1"/>
              <p:nvPr/>
            </p:nvSpPr>
            <p:spPr>
              <a:xfrm>
                <a:off x="354521" y="4567274"/>
                <a:ext cx="5886996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fr-FR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𝑤𝑎𝑘𝑒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fr-F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𝑤𝑎𝑘𝑒</m:t>
                          </m:r>
                        </m:sub>
                      </m:sSub>
                      <m:d>
                        <m:dPr>
                          <m:ctrlPr>
                            <a:rPr lang="fr-FR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0" i="1" smtClean="0">
                                  <a:solidFill>
                                    <a:srgbClr val="F77F0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solidFill>
                                    <a:srgbClr val="F77F07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400" b="0" i="1" smtClean="0">
                                  <a:solidFill>
                                    <a:srgbClr val="F77F07"/>
                                  </a:solidFill>
                                  <a:latin typeface="Cambria Math" panose="02040503050406030204" pitchFamily="18" charset="0"/>
                                </a:rPr>
                                <m:t>𝑠𝑜𝑢𝑟𝑐𝑒</m:t>
                              </m:r>
                            </m:sub>
                          </m:sSub>
                          <m:r>
                            <a:rPr lang="fr-FR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solidFill>
                                    <a:srgbClr val="F77F0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solidFill>
                                    <a:srgbClr val="F77F07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2400" b="0" i="1" smtClean="0">
                                  <a:solidFill>
                                    <a:srgbClr val="F77F07"/>
                                  </a:solidFill>
                                  <a:latin typeface="Cambria Math" panose="02040503050406030204" pitchFamily="18" charset="0"/>
                                </a:rPr>
                                <m:t>𝑠𝑜𝑢𝑟𝑐𝑒</m:t>
                              </m:r>
                            </m:sub>
                          </m:sSub>
                          <m:r>
                            <a:rPr lang="fr-FR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𝑡𝑒𝑠𝑡</m:t>
                              </m:r>
                            </m:sub>
                          </m:sSub>
                          <m:r>
                            <a:rPr lang="fr-FR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𝑡𝑒𝑠𝑡</m:t>
                              </m:r>
                            </m:sub>
                          </m:sSub>
                          <m:r>
                            <a:rPr lang="fr-FR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5A5756DA-6D21-439D-852B-C8B92F1E1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21" y="4567274"/>
                <a:ext cx="5886996" cy="414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ZoneTexte 59">
            <a:extLst>
              <a:ext uri="{FF2B5EF4-FFF2-40B4-BE49-F238E27FC236}">
                <a16:creationId xmlns:a16="http://schemas.microsoft.com/office/drawing/2014/main" id="{7CC967A9-DFD3-4470-A789-1CEADD50211B}"/>
              </a:ext>
            </a:extLst>
          </p:cNvPr>
          <p:cNvSpPr txBox="1"/>
          <p:nvPr/>
        </p:nvSpPr>
        <p:spPr>
          <a:xfrm>
            <a:off x="2523668" y="5111872"/>
            <a:ext cx="200091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>
                <a:solidFill>
                  <a:srgbClr val="F77F07"/>
                </a:solidFill>
              </a:rPr>
              <a:t>Contribution </a:t>
            </a:r>
            <a:r>
              <a:rPr lang="en-US" b="1" dirty="0" err="1">
                <a:solidFill>
                  <a:srgbClr val="F77F07"/>
                </a:solidFill>
              </a:rPr>
              <a:t>dipolaire</a:t>
            </a:r>
            <a:endParaRPr lang="en-US" b="1" dirty="0">
              <a:solidFill>
                <a:srgbClr val="F77F07"/>
              </a:solidFill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DFE67EE-224C-4BCA-AAA8-2ECD6E0FBFB0}"/>
              </a:ext>
            </a:extLst>
          </p:cNvPr>
          <p:cNvSpPr txBox="1"/>
          <p:nvPr/>
        </p:nvSpPr>
        <p:spPr>
          <a:xfrm>
            <a:off x="4524315" y="5105953"/>
            <a:ext cx="200091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Contribution </a:t>
            </a:r>
            <a:r>
              <a:rPr lang="en-US" b="1" dirty="0"/>
              <a:t>quadrupolaire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F4D5CBDB-ED6C-4390-90AA-2E6CF2959A30}"/>
              </a:ext>
            </a:extLst>
          </p:cNvPr>
          <p:cNvSpPr txBox="1"/>
          <p:nvPr/>
        </p:nvSpPr>
        <p:spPr>
          <a:xfrm>
            <a:off x="429580" y="4287020"/>
            <a:ext cx="5067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Force (de Lorentz) </a:t>
            </a:r>
            <a:r>
              <a:rPr lang="en-US" dirty="0" err="1">
                <a:solidFill>
                  <a:schemeClr val="tx2"/>
                </a:solidFill>
              </a:rPr>
              <a:t>perçue</a:t>
            </a:r>
            <a:r>
              <a:rPr lang="en-US" dirty="0">
                <a:solidFill>
                  <a:schemeClr val="tx2"/>
                </a:solidFill>
              </a:rPr>
              <a:t> par la </a:t>
            </a:r>
            <a:r>
              <a:rPr lang="en-US" b="1" dirty="0" err="1"/>
              <a:t>particule</a:t>
            </a:r>
            <a:r>
              <a:rPr lang="en-US" b="1" dirty="0"/>
              <a:t> test </a:t>
            </a:r>
            <a:r>
              <a:rPr lang="en-US" b="1" dirty="0">
                <a:solidFill>
                  <a:schemeClr val="tx2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3549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1D48C580-4142-424D-B416-289B2E0DBDF1}"/>
              </a:ext>
            </a:extLst>
          </p:cNvPr>
          <p:cNvGrpSpPr/>
          <p:nvPr/>
        </p:nvGrpSpPr>
        <p:grpSpPr>
          <a:xfrm>
            <a:off x="4251791" y="1360913"/>
            <a:ext cx="7239389" cy="3235816"/>
            <a:chOff x="4251791" y="1597165"/>
            <a:chExt cx="7239389" cy="323581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ECDCD2A-C8A9-44DA-92BF-0C8DB6442E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 t="2969"/>
            <a:stretch/>
          </p:blipFill>
          <p:spPr>
            <a:xfrm>
              <a:off x="4335420" y="1597165"/>
              <a:ext cx="7155760" cy="3213673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91014AD-1B9F-4B2F-BDDA-3FC934C0370E}"/>
                </a:ext>
              </a:extLst>
            </p:cNvPr>
            <p:cNvSpPr txBox="1"/>
            <p:nvPr/>
          </p:nvSpPr>
          <p:spPr>
            <a:xfrm>
              <a:off x="8040300" y="4525204"/>
              <a:ext cx="7904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tx2"/>
                  </a:solidFill>
                </a:rPr>
                <a:t>f [Hz]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61B08CF-5229-4531-BA0B-351475F0681C}"/>
                </a:ext>
              </a:extLst>
            </p:cNvPr>
            <p:cNvSpPr txBox="1"/>
            <p:nvPr/>
          </p:nvSpPr>
          <p:spPr>
            <a:xfrm rot="16200000">
              <a:off x="3872808" y="2863426"/>
              <a:ext cx="1065742" cy="307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tx2"/>
                  </a:solidFill>
                </a:rPr>
                <a:t>Z [</a:t>
              </a:r>
              <a:r>
                <a:rPr lang="el-GR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r>
                <a:rPr lang="fr-FR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/m]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7D1FC636-A15C-45DA-8AEB-1437A873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Modèle</a:t>
            </a:r>
            <a:r>
              <a:rPr lang="en-US" dirty="0"/>
              <a:t> </a:t>
            </a:r>
            <a:r>
              <a:rPr lang="en-US" dirty="0" err="1"/>
              <a:t>d’impédance</a:t>
            </a:r>
            <a:r>
              <a:rPr lang="en-US" dirty="0"/>
              <a:t> transverse du Synchrotron à Proton (PS)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C09EC6-8B3D-4ED6-A935-FF717BF14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13/10/2021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F68BE8-C966-4840-B78D-6C24619D3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Sébastien Joly | Update of the transverse Proton Synchrotron impedance model</a:t>
            </a:r>
          </a:p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CAA52E-037B-477B-858C-C95E0456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F59596B-8302-4FF5-9E2A-EFE9370CA6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3422"/>
          <a:stretch/>
        </p:blipFill>
        <p:spPr>
          <a:xfrm>
            <a:off x="484146" y="1587985"/>
            <a:ext cx="3775116" cy="2570187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AC72D6E-8AB6-4382-97F5-28DBA7FD8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1481" y="1691352"/>
            <a:ext cx="4479699" cy="1874307"/>
          </a:xfrm>
        </p:spPr>
        <p:txBody>
          <a:bodyPr/>
          <a:lstStyle/>
          <a:p>
            <a:r>
              <a:rPr lang="en-US" sz="2000" dirty="0"/>
              <a:t>Contributions les plus </a:t>
            </a:r>
            <a:r>
              <a:rPr lang="en-US" sz="2000" dirty="0" err="1"/>
              <a:t>importantes</a:t>
            </a:r>
            <a:r>
              <a:rPr lang="en-US" sz="2000" dirty="0"/>
              <a:t> :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US" dirty="0"/>
              <a:t>Chambre à </a:t>
            </a:r>
            <a:r>
              <a:rPr lang="en-US" dirty="0" err="1"/>
              <a:t>faisceau</a:t>
            </a:r>
            <a:endParaRPr lang="en-US" dirty="0"/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Aimants</a:t>
            </a:r>
            <a:r>
              <a:rPr lang="en-US" dirty="0"/>
              <a:t> </a:t>
            </a:r>
            <a:r>
              <a:rPr lang="fr-FR" dirty="0"/>
              <a:t>déflecteurs</a:t>
            </a:r>
            <a:endParaRPr lang="en-US" dirty="0"/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Soufflets</a:t>
            </a:r>
            <a:r>
              <a:rPr lang="en-US" dirty="0"/>
              <a:t> (bellows)</a:t>
            </a:r>
          </a:p>
        </p:txBody>
      </p:sp>
      <p:sp>
        <p:nvSpPr>
          <p:cNvPr id="10" name="Espace réservé du contenu 1">
            <a:extLst>
              <a:ext uri="{FF2B5EF4-FFF2-40B4-BE49-F238E27FC236}">
                <a16:creationId xmlns:a16="http://schemas.microsoft.com/office/drawing/2014/main" id="{C7F0EC9A-19C8-4E89-B640-A06C2480E74E}"/>
              </a:ext>
            </a:extLst>
          </p:cNvPr>
          <p:cNvSpPr txBox="1">
            <a:spLocks/>
          </p:cNvSpPr>
          <p:nvPr/>
        </p:nvSpPr>
        <p:spPr>
          <a:xfrm>
            <a:off x="484146" y="4797080"/>
            <a:ext cx="11109140" cy="16873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/>
              <a:t>Un </a:t>
            </a:r>
            <a:r>
              <a:rPr lang="en-US" sz="2000" dirty="0" err="1"/>
              <a:t>modèle</a:t>
            </a:r>
            <a:r>
              <a:rPr lang="en-US" sz="2000" dirty="0"/>
              <a:t> </a:t>
            </a:r>
            <a:r>
              <a:rPr lang="en-US" sz="2000" dirty="0" err="1"/>
              <a:t>d’impédance</a:t>
            </a:r>
            <a:r>
              <a:rPr lang="en-US" sz="2000" dirty="0"/>
              <a:t> correspond à la </a:t>
            </a:r>
            <a:r>
              <a:rPr lang="en-US" sz="2000" dirty="0" err="1"/>
              <a:t>somme</a:t>
            </a:r>
            <a:r>
              <a:rPr lang="en-US" sz="2000" dirty="0"/>
              <a:t> </a:t>
            </a:r>
            <a:r>
              <a:rPr lang="en-US" sz="2000" dirty="0" err="1"/>
              <a:t>pondérée</a:t>
            </a:r>
            <a:r>
              <a:rPr lang="en-US" sz="2000" dirty="0"/>
              <a:t> des impédances de </a:t>
            </a:r>
            <a:r>
              <a:rPr lang="en-US" sz="2000" dirty="0" err="1"/>
              <a:t>chacun</a:t>
            </a:r>
            <a:r>
              <a:rPr lang="en-US" sz="2000" dirty="0"/>
              <a:t> des </a:t>
            </a:r>
            <a:r>
              <a:rPr lang="en-US" sz="2000" dirty="0" err="1"/>
              <a:t>éléments</a:t>
            </a:r>
            <a:r>
              <a:rPr lang="en-US" sz="2000" dirty="0"/>
              <a:t> de la machine.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</a:rPr>
              <a:t>Un </a:t>
            </a:r>
            <a:r>
              <a:rPr lang="en-US" sz="2000" dirty="0" err="1">
                <a:latin typeface="Arial" panose="020B0604020202020204" pitchFamily="34" charset="0"/>
              </a:rPr>
              <a:t>modèle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d’impédance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réaliste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permet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d’estimer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l’impact</a:t>
            </a:r>
            <a:r>
              <a:rPr lang="en-US" sz="2000" dirty="0">
                <a:latin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</a:rPr>
              <a:t>l’impédance</a:t>
            </a:r>
            <a:r>
              <a:rPr lang="en-US" sz="2000" dirty="0">
                <a:latin typeface="Arial" panose="020B0604020202020204" pitchFamily="34" charset="0"/>
              </a:rPr>
              <a:t> sur la </a:t>
            </a:r>
            <a:r>
              <a:rPr lang="en-US" sz="2000" dirty="0" err="1">
                <a:latin typeface="Arial" panose="020B0604020202020204" pitchFamily="34" charset="0"/>
              </a:rPr>
              <a:t>dynamique</a:t>
            </a:r>
            <a:r>
              <a:rPr lang="en-US" sz="2000" dirty="0">
                <a:latin typeface="Arial" panose="020B0604020202020204" pitchFamily="34" charset="0"/>
              </a:rPr>
              <a:t> du </a:t>
            </a:r>
            <a:r>
              <a:rPr lang="en-US" sz="2000" dirty="0" err="1">
                <a:latin typeface="Arial" panose="020B0604020202020204" pitchFamily="34" charset="0"/>
              </a:rPr>
              <a:t>faisceau</a:t>
            </a:r>
            <a:r>
              <a:rPr lang="en-US" sz="2000" dirty="0">
                <a:latin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</a:rPr>
              <a:t>instabilités</a:t>
            </a:r>
            <a:r>
              <a:rPr lang="en-US" sz="2000" dirty="0">
                <a:latin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</a:rPr>
              <a:t>décalage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en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fréquence</a:t>
            </a:r>
            <a:r>
              <a:rPr lang="en-US" sz="2000" dirty="0">
                <a:latin typeface="Arial" panose="020B0604020202020204" pitchFamily="34" charset="0"/>
              </a:rPr>
              <a:t> transverse, …).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7059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D29A37D-A525-47E2-B745-FDC014564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832551"/>
            <a:ext cx="5692800" cy="3865603"/>
          </a:xfrm>
        </p:spPr>
        <p:txBody>
          <a:bodyPr/>
          <a:lstStyle/>
          <a:p>
            <a:r>
              <a:rPr lang="fr-FR" sz="1800" dirty="0"/>
              <a:t>L’impédance peut provoquer l’apparition d’instabilités, les étapes sont les suivantes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303030"/>
                </a:solidFill>
              </a:rPr>
              <a:t>Faisceau</a:t>
            </a:r>
            <a:r>
              <a:rPr lang="en-US" sz="1800" dirty="0">
                <a:solidFill>
                  <a:srgbClr val="303030"/>
                </a:solidFill>
              </a:rPr>
              <a:t> stable et </a:t>
            </a:r>
            <a:r>
              <a:rPr lang="en-US" sz="1800" dirty="0" err="1">
                <a:solidFill>
                  <a:srgbClr val="303030"/>
                </a:solidFill>
              </a:rPr>
              <a:t>centré</a:t>
            </a:r>
            <a:r>
              <a:rPr lang="en-US" sz="1800" dirty="0">
                <a:solidFill>
                  <a:srgbClr val="303030"/>
                </a:solidFill>
              </a:rPr>
              <a:t> dans la chambre à </a:t>
            </a:r>
            <a:r>
              <a:rPr lang="en-US" sz="1800" dirty="0" err="1">
                <a:solidFill>
                  <a:srgbClr val="303030"/>
                </a:solidFill>
              </a:rPr>
              <a:t>faisceau</a:t>
            </a:r>
            <a:r>
              <a:rPr lang="en-US" sz="1800" dirty="0">
                <a:solidFill>
                  <a:srgbClr val="30303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03030"/>
                </a:solidFill>
              </a:rPr>
              <a:t>Oscillation </a:t>
            </a:r>
            <a:r>
              <a:rPr lang="en-US" sz="1800" dirty="0" err="1">
                <a:solidFill>
                  <a:srgbClr val="303030"/>
                </a:solidFill>
              </a:rPr>
              <a:t>exponentielle</a:t>
            </a:r>
            <a:r>
              <a:rPr lang="en-US" sz="1800" dirty="0">
                <a:solidFill>
                  <a:srgbClr val="303030"/>
                </a:solidFill>
              </a:rPr>
              <a:t> du </a:t>
            </a:r>
            <a:r>
              <a:rPr lang="en-US" sz="1800" dirty="0" err="1">
                <a:solidFill>
                  <a:srgbClr val="303030"/>
                </a:solidFill>
              </a:rPr>
              <a:t>faisceau</a:t>
            </a:r>
            <a:endParaRPr lang="en-US" sz="1800" dirty="0">
              <a:solidFill>
                <a:srgbClr val="30303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303030"/>
                </a:solidFill>
              </a:rPr>
              <a:t>Particules</a:t>
            </a:r>
            <a:r>
              <a:rPr lang="en-US" sz="1800" dirty="0">
                <a:solidFill>
                  <a:srgbClr val="303030"/>
                </a:solidFill>
              </a:rPr>
              <a:t> </a:t>
            </a:r>
            <a:r>
              <a:rPr lang="en-US" sz="1800" dirty="0" err="1">
                <a:solidFill>
                  <a:srgbClr val="303030"/>
                </a:solidFill>
              </a:rPr>
              <a:t>heurtent</a:t>
            </a:r>
            <a:r>
              <a:rPr lang="en-US" sz="1800" dirty="0">
                <a:solidFill>
                  <a:srgbClr val="303030"/>
                </a:solidFill>
              </a:rPr>
              <a:t> la chambre à </a:t>
            </a:r>
            <a:r>
              <a:rPr lang="en-US" sz="1800" dirty="0" err="1">
                <a:solidFill>
                  <a:srgbClr val="303030"/>
                </a:solidFill>
              </a:rPr>
              <a:t>faisceau</a:t>
            </a:r>
            <a:r>
              <a:rPr lang="en-US" sz="1800" dirty="0">
                <a:solidFill>
                  <a:srgbClr val="303030"/>
                </a:solidFill>
              </a:rPr>
              <a:t> → </a:t>
            </a:r>
            <a:r>
              <a:rPr lang="en-US" sz="1800" dirty="0" err="1">
                <a:solidFill>
                  <a:srgbClr val="303030"/>
                </a:solidFill>
              </a:rPr>
              <a:t>pertes</a:t>
            </a:r>
            <a:r>
              <a:rPr lang="en-US" sz="1800" dirty="0">
                <a:solidFill>
                  <a:srgbClr val="303030"/>
                </a:solidFill>
              </a:rPr>
              <a:t>/augmentation de la taille du </a:t>
            </a:r>
            <a:r>
              <a:rPr lang="en-US" sz="1800" dirty="0" err="1">
                <a:solidFill>
                  <a:srgbClr val="303030"/>
                </a:solidFill>
              </a:rPr>
              <a:t>paquet</a:t>
            </a:r>
            <a:endParaRPr lang="en-US" sz="1800" dirty="0">
              <a:solidFill>
                <a:srgbClr val="30303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303030"/>
                </a:solidFill>
              </a:rPr>
              <a:t>Faisceau</a:t>
            </a:r>
            <a:r>
              <a:rPr lang="en-US" sz="1800" dirty="0">
                <a:solidFill>
                  <a:srgbClr val="303030"/>
                </a:solidFill>
              </a:rPr>
              <a:t> stable à nouveau</a:t>
            </a:r>
          </a:p>
          <a:p>
            <a:endParaRPr lang="fr-FR" sz="18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E829CD6-B47B-41D3-B492-0B840B11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Conséquences de l’impédance transverse sur la dynamique du faisceau</a:t>
            </a:r>
            <a:endParaRPr lang="en-US" sz="32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B10660-1CD8-46C2-9DD6-BC7BA52F8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13/10/2021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076805-7BB9-4DA2-B287-487B8A98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B75888-0D04-474D-BB8A-0697D1E52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9" y="1625482"/>
            <a:ext cx="5308145" cy="397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C05D1A46-DAB9-4200-8F87-576BE96B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484407"/>
            <a:ext cx="6572221" cy="365125"/>
          </a:xfrm>
        </p:spPr>
        <p:txBody>
          <a:bodyPr/>
          <a:lstStyle/>
          <a:p>
            <a:r>
              <a:rPr lang="en-US" dirty="0"/>
              <a:t>Sébastien Joly | </a:t>
            </a:r>
            <a:r>
              <a:rPr lang="en-US" sz="1200" dirty="0"/>
              <a:t>Le </a:t>
            </a:r>
            <a:r>
              <a:rPr lang="en-US" sz="1200" dirty="0" err="1"/>
              <a:t>modèle</a:t>
            </a:r>
            <a:r>
              <a:rPr lang="en-US" sz="1200" dirty="0"/>
              <a:t> </a:t>
            </a:r>
            <a:r>
              <a:rPr lang="en-US" sz="1200" dirty="0" err="1"/>
              <a:t>d’impédance</a:t>
            </a:r>
            <a:r>
              <a:rPr lang="en-US" sz="1200" dirty="0"/>
              <a:t> transverse du Synchrotron à Protons du CERN, de la </a:t>
            </a:r>
            <a:r>
              <a:rPr lang="en-US" sz="1200" dirty="0" err="1"/>
              <a:t>théorie</a:t>
            </a:r>
            <a:r>
              <a:rPr lang="en-US" sz="1200" dirty="0"/>
              <a:t> aux </a:t>
            </a:r>
            <a:r>
              <a:rPr lang="en-US" sz="1200" dirty="0" err="1"/>
              <a:t>mesures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5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10FA620-4AAE-43CE-AC83-10F39DA99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602944"/>
            <a:ext cx="4676655" cy="4503352"/>
          </a:xfrm>
        </p:spPr>
        <p:txBody>
          <a:bodyPr/>
          <a:lstStyle/>
          <a:p>
            <a:pPr algn="just"/>
            <a:r>
              <a:rPr lang="fr-FR" sz="1800" dirty="0">
                <a:solidFill>
                  <a:srgbClr val="303030"/>
                </a:solidFill>
                <a:latin typeface="+mj-lt"/>
              </a:rPr>
              <a:t>L’impédance transverse de la chambre à faisceau est la principale contributrice au modèle d’impédance du PS. </a:t>
            </a:r>
          </a:p>
          <a:p>
            <a:pPr algn="just"/>
            <a:r>
              <a:rPr lang="fr-FR" sz="1800" dirty="0">
                <a:solidFill>
                  <a:srgbClr val="303030"/>
                </a:solidFill>
                <a:latin typeface="+mj-lt"/>
              </a:rPr>
              <a:t>Nouvelle théorie permettant d’obtenir l’impédance transverse en prenant en compte une géométrie elliptique plutôt que ronde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303030"/>
                </a:solidFill>
                <a:latin typeface="+mj-lt"/>
              </a:rPr>
              <a:t>~30% d’impédance dipolaire en moins → impact sur la prédiction d’instabilité/décalage en fréquence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303030"/>
                </a:solidFill>
                <a:latin typeface="+mj-lt"/>
              </a:rPr>
              <a:t>Impédance quadrupolaire non nulle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1AB62BA-CBDE-4FB7-99FF-1ECB2A60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Progrès liés à une géométrie plus réaliste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72E63E-F44B-4B81-95F2-57CE8A0E6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13/10/2021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1CD7F4-12EE-4084-9D9A-263EE03A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265B820-1225-473A-B6AF-FBBF2F50C2E2}"/>
              </a:ext>
            </a:extLst>
          </p:cNvPr>
          <p:cNvGrpSpPr/>
          <p:nvPr/>
        </p:nvGrpSpPr>
        <p:grpSpPr>
          <a:xfrm>
            <a:off x="8106217" y="1041602"/>
            <a:ext cx="3816685" cy="5158941"/>
            <a:chOff x="8531844" y="659174"/>
            <a:chExt cx="3816685" cy="5158941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8C970063-6BB7-46E7-A9AC-002DFE80B7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2789"/>
            <a:stretch/>
          </p:blipFill>
          <p:spPr bwMode="auto">
            <a:xfrm>
              <a:off x="8531844" y="3013295"/>
              <a:ext cx="3709871" cy="280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EAD6F5EB-83AC-4F42-9ACD-363A265B01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89" r="49278" b="12787"/>
            <a:stretch/>
          </p:blipFill>
          <p:spPr bwMode="auto">
            <a:xfrm>
              <a:off x="8585093" y="659174"/>
              <a:ext cx="3763436" cy="2393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Espace réservé du contenu 1">
                  <a:extLst>
                    <a:ext uri="{FF2B5EF4-FFF2-40B4-BE49-F238E27FC236}">
                      <a16:creationId xmlns:a16="http://schemas.microsoft.com/office/drawing/2014/main" id="{D0813B3D-BA65-4492-A874-0D439FC5326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525757" y="1663127"/>
                  <a:ext cx="2642282" cy="500743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800"/>
                    </a:spcBef>
                    <a:spcAft>
                      <a:spcPts val="400"/>
                    </a:spcAft>
                    <a:buFont typeface="Arial"/>
                    <a:buNone/>
                    <a:tabLst/>
                    <a:defRPr sz="2100" b="1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24000" indent="-3240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spcAft>
                      <a:spcPts val="300"/>
                    </a:spcAft>
                    <a:buFont typeface="Arial" charset="0"/>
                    <a:buChar char="•"/>
                    <a:tabLst/>
                    <a:defRPr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48000" indent="-3240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spcAft>
                      <a:spcPts val="300"/>
                    </a:spcAft>
                    <a:buSzPct val="100000"/>
                    <a:buFont typeface="Arial" panose="020B0604020202020204" pitchFamily="34" charset="0"/>
                    <a:buChar char="•"/>
                    <a:tabLst/>
                    <a:defRPr sz="17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72000" indent="-3240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spcAft>
                      <a:spcPts val="300"/>
                    </a:spcAft>
                    <a:buSzPct val="100000"/>
                    <a:buFont typeface="Arial" charset="0"/>
                    <a:buChar char="•"/>
                    <a:tabLst/>
                    <a:defRPr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SzPct val="100000"/>
                    <a:buFont typeface="Arial" charset="0"/>
                    <a:buChar char="•"/>
                    <a:defRPr sz="1600" kern="120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sz="1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800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fr-FR" sz="1800" i="1" smtClean="0">
                                <a:latin typeface="Cambria Math" panose="02040503050406030204" pitchFamily="18" charset="0"/>
                              </a:rPr>
                              <m:t>𝒅𝒊𝒑𝒐𝒍𝒂𝒓</m:t>
                            </m:r>
                            <m:r>
                              <a:rPr lang="fr-FR" sz="180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800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  <m:sup>
                            <m:r>
                              <a:rPr lang="fr-FR" sz="1800" i="1" smtClean="0">
                                <a:latin typeface="Cambria Math" panose="02040503050406030204" pitchFamily="18" charset="0"/>
                              </a:rPr>
                              <m:t>𝒆𝒍𝒍𝒊𝒑𝒕𝒊𝒄</m:t>
                            </m:r>
                          </m:sup>
                        </m:sSubSup>
                        <m:r>
                          <a:rPr lang="fr-FR" sz="180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Sup>
                          <m:sSubSupPr>
                            <m:ctrlPr>
                              <a:rPr lang="fr-FR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𝒅𝒊𝒑𝒐𝒍𝒂𝒓</m:t>
                            </m:r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  <m:sup>
                            <m:r>
                              <a:rPr lang="fr-FR" sz="1800" i="1" smtClean="0">
                                <a:latin typeface="Cambria Math" panose="02040503050406030204" pitchFamily="18" charset="0"/>
                              </a:rPr>
                              <m:t>𝒓𝒐𝒖𝒏𝒅</m:t>
                            </m:r>
                          </m:sup>
                        </m:sSubSup>
                      </m:oMath>
                    </m:oMathPara>
                  </a14:m>
                  <a:endParaRPr lang="fr-FR" sz="18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Espace réservé du contenu 1">
                  <a:extLst>
                    <a:ext uri="{FF2B5EF4-FFF2-40B4-BE49-F238E27FC236}">
                      <a16:creationId xmlns:a16="http://schemas.microsoft.com/office/drawing/2014/main" id="{D0813B3D-BA65-4492-A874-0D439FC532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5757" y="1663127"/>
                  <a:ext cx="2642282" cy="500743"/>
                </a:xfrm>
                <a:prstGeom prst="rect">
                  <a:avLst/>
                </a:prstGeom>
                <a:blipFill>
                  <a:blip r:embed="rId4"/>
                  <a:stretch>
                    <a:fillRect t="-109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Espace réservé du contenu 1">
                  <a:extLst>
                    <a:ext uri="{FF2B5EF4-FFF2-40B4-BE49-F238E27FC236}">
                      <a16:creationId xmlns:a16="http://schemas.microsoft.com/office/drawing/2014/main" id="{E01B8238-779C-47D0-B806-57DB1C86EC4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944531" y="3805332"/>
                  <a:ext cx="2269896" cy="791709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800"/>
                    </a:spcBef>
                    <a:spcAft>
                      <a:spcPts val="400"/>
                    </a:spcAft>
                    <a:buFont typeface="Arial"/>
                    <a:buNone/>
                    <a:tabLst/>
                    <a:defRPr sz="2100" b="1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24000" indent="-3240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spcAft>
                      <a:spcPts val="300"/>
                    </a:spcAft>
                    <a:buFont typeface="Arial" charset="0"/>
                    <a:buChar char="•"/>
                    <a:tabLst/>
                    <a:defRPr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48000" indent="-3240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spcAft>
                      <a:spcPts val="300"/>
                    </a:spcAft>
                    <a:buSzPct val="100000"/>
                    <a:buFont typeface="Arial" panose="020B0604020202020204" pitchFamily="34" charset="0"/>
                    <a:buChar char="•"/>
                    <a:tabLst/>
                    <a:defRPr sz="17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72000" indent="-3240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spcAft>
                      <a:spcPts val="300"/>
                    </a:spcAft>
                    <a:buSzPct val="100000"/>
                    <a:buFont typeface="Arial" charset="0"/>
                    <a:buChar char="•"/>
                    <a:tabLst/>
                    <a:defRPr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SzPct val="100000"/>
                    <a:buFont typeface="Arial" charset="0"/>
                    <a:buChar char="•"/>
                    <a:defRPr sz="1600" kern="120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sz="1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800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fr-FR" sz="1800" i="1" smtClean="0">
                                <a:latin typeface="Cambria Math" panose="02040503050406030204" pitchFamily="18" charset="0"/>
                              </a:rPr>
                              <m:t>𝒒𝒖𝒂𝒅𝒓𝒖𝒑𝒐𝒍𝒂𝒓</m:t>
                            </m:r>
                            <m:r>
                              <a:rPr lang="fr-FR" sz="180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800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  <m:sup>
                            <m:r>
                              <a:rPr lang="fr-FR" sz="1800" i="1" smtClean="0">
                                <a:latin typeface="Cambria Math" panose="02040503050406030204" pitchFamily="18" charset="0"/>
                              </a:rPr>
                              <m:t>𝒓𝒐𝒖𝒏𝒅</m:t>
                            </m:r>
                          </m:sup>
                        </m:sSubSup>
                        <m:r>
                          <a:rPr lang="fr-FR" sz="18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 </m:t>
                        </m:r>
                        <m:r>
                          <a:rPr lang="fr-F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fr-FR" sz="18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sz="1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800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fr-FR" sz="1800" i="1" smtClean="0">
                                <a:latin typeface="Cambria Math" panose="02040503050406030204" pitchFamily="18" charset="0"/>
                              </a:rPr>
                              <m:t>𝒒𝒖𝒂𝒅𝒓𝒖𝒑𝒐𝒍𝒂𝒓</m:t>
                            </m:r>
                            <m:r>
                              <a:rPr lang="fr-FR" sz="180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800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  <m:sup>
                            <m:r>
                              <a:rPr lang="fr-FR" sz="1800" i="1" smtClean="0">
                                <a:latin typeface="Cambria Math" panose="02040503050406030204" pitchFamily="18" charset="0"/>
                              </a:rPr>
                              <m:t>𝒆𝒍𝒍𝒊𝒑𝒕𝒊𝒄</m:t>
                            </m:r>
                          </m:sup>
                        </m:sSubSup>
                        <m:r>
                          <a:rPr lang="fr-F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fr-F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fr-FR" sz="1800" dirty="0"/>
                </a:p>
              </p:txBody>
            </p:sp>
          </mc:Choice>
          <mc:Fallback xmlns="">
            <p:sp>
              <p:nvSpPr>
                <p:cNvPr id="15" name="Espace réservé du contenu 1">
                  <a:extLst>
                    <a:ext uri="{FF2B5EF4-FFF2-40B4-BE49-F238E27FC236}">
                      <a16:creationId xmlns:a16="http://schemas.microsoft.com/office/drawing/2014/main" id="{E01B8238-779C-47D0-B806-57DB1C86EC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4531" y="3805332"/>
                  <a:ext cx="2269896" cy="791709"/>
                </a:xfrm>
                <a:prstGeom prst="rect">
                  <a:avLst/>
                </a:prstGeom>
                <a:blipFill>
                  <a:blip r:embed="rId5"/>
                  <a:stretch>
                    <a:fillRect l="-3763" t="-4615" b="-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6414445D-2CDE-4842-AD68-325A9E189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484407"/>
            <a:ext cx="6572221" cy="365125"/>
          </a:xfrm>
        </p:spPr>
        <p:txBody>
          <a:bodyPr/>
          <a:lstStyle/>
          <a:p>
            <a:r>
              <a:rPr lang="en-US" dirty="0"/>
              <a:t>Sébastien Joly | </a:t>
            </a:r>
            <a:r>
              <a:rPr lang="en-US" sz="1200" dirty="0"/>
              <a:t>Le </a:t>
            </a:r>
            <a:r>
              <a:rPr lang="en-US" sz="1200" dirty="0" err="1"/>
              <a:t>modèle</a:t>
            </a:r>
            <a:r>
              <a:rPr lang="en-US" sz="1200" dirty="0"/>
              <a:t> </a:t>
            </a:r>
            <a:r>
              <a:rPr lang="en-US" sz="1200" dirty="0" err="1"/>
              <a:t>d’impédance</a:t>
            </a:r>
            <a:r>
              <a:rPr lang="en-US" sz="1200" dirty="0"/>
              <a:t> transverse du Synchrotron à Protons du CERN, de la </a:t>
            </a:r>
            <a:r>
              <a:rPr lang="en-US" sz="1200" dirty="0" err="1"/>
              <a:t>théorie</a:t>
            </a:r>
            <a:r>
              <a:rPr lang="en-US" sz="1200" dirty="0"/>
              <a:t> aux </a:t>
            </a:r>
            <a:r>
              <a:rPr lang="en-US" sz="1200" dirty="0" err="1"/>
              <a:t>mesures</a:t>
            </a:r>
            <a:endParaRPr lang="en-US" dirty="0"/>
          </a:p>
          <a:p>
            <a:endParaRPr lang="en-US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96ECEC46-0BDE-4A2E-868D-D18704A3FAB7}"/>
              </a:ext>
            </a:extLst>
          </p:cNvPr>
          <p:cNvGrpSpPr/>
          <p:nvPr/>
        </p:nvGrpSpPr>
        <p:grpSpPr>
          <a:xfrm>
            <a:off x="5030792" y="1514479"/>
            <a:ext cx="3112482" cy="2073936"/>
            <a:chOff x="5204964" y="1514479"/>
            <a:chExt cx="3112482" cy="2073936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765BA640-F2CB-4C5B-BA6B-BA710E9B46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08832" y="1904962"/>
              <a:ext cx="2608614" cy="1683453"/>
              <a:chOff x="2511706" y="3229417"/>
              <a:chExt cx="3327079" cy="2147112"/>
            </a:xfrm>
          </p:grpSpPr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6F420BBD-B9BF-462F-932F-0C655B1320C3}"/>
                  </a:ext>
                </a:extLst>
              </p:cNvPr>
              <p:cNvGrpSpPr/>
              <p:nvPr/>
            </p:nvGrpSpPr>
            <p:grpSpPr>
              <a:xfrm>
                <a:off x="2511706" y="3316955"/>
                <a:ext cx="1514945" cy="1641976"/>
                <a:chOff x="2511706" y="3316955"/>
                <a:chExt cx="1514945" cy="1641976"/>
              </a:xfrm>
            </p:grpSpPr>
            <p:sp>
              <p:nvSpPr>
                <p:cNvPr id="22" name="Ellipse 21">
                  <a:extLst>
                    <a:ext uri="{FF2B5EF4-FFF2-40B4-BE49-F238E27FC236}">
                      <a16:creationId xmlns:a16="http://schemas.microsoft.com/office/drawing/2014/main" id="{44BB7394-0CA9-4601-812A-02424E854385}"/>
                    </a:ext>
                  </a:extLst>
                </p:cNvPr>
                <p:cNvSpPr/>
                <p:nvPr/>
              </p:nvSpPr>
              <p:spPr>
                <a:xfrm>
                  <a:off x="2511706" y="3530278"/>
                  <a:ext cx="1260000" cy="1260000"/>
                </a:xfrm>
                <a:prstGeom prst="ellipse">
                  <a:avLst/>
                </a:prstGeom>
                <a:noFill/>
                <a:ln w="762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3" name="Connecteur droit avec flèche 22">
                  <a:extLst>
                    <a:ext uri="{FF2B5EF4-FFF2-40B4-BE49-F238E27FC236}">
                      <a16:creationId xmlns:a16="http://schemas.microsoft.com/office/drawing/2014/main" id="{FDF5B218-446F-4276-A727-7777A8BA8C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24099" y="3552038"/>
                  <a:ext cx="2552" cy="1281778"/>
                </a:xfrm>
                <a:prstGeom prst="straightConnector1">
                  <a:avLst/>
                </a:prstGeom>
                <a:ln w="76200">
                  <a:solidFill>
                    <a:srgbClr val="00206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necteur droit avec flèche 23">
                  <a:extLst>
                    <a:ext uri="{FF2B5EF4-FFF2-40B4-BE49-F238E27FC236}">
                      <a16:creationId xmlns:a16="http://schemas.microsoft.com/office/drawing/2014/main" id="{40D2780C-E079-466A-AFA4-058CC5A9C3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11706" y="4958931"/>
                  <a:ext cx="1260000" cy="0"/>
                </a:xfrm>
                <a:prstGeom prst="straightConnector1">
                  <a:avLst/>
                </a:prstGeom>
                <a:ln w="76200">
                  <a:solidFill>
                    <a:srgbClr val="00206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eur droit avec flèche 24">
                  <a:extLst>
                    <a:ext uri="{FF2B5EF4-FFF2-40B4-BE49-F238E27FC236}">
                      <a16:creationId xmlns:a16="http://schemas.microsoft.com/office/drawing/2014/main" id="{9E84FBF9-83F5-447B-9663-F3620B7E91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64355" y="3557950"/>
                  <a:ext cx="0" cy="183555"/>
                </a:xfrm>
                <a:prstGeom prst="straightConnector1">
                  <a:avLst/>
                </a:prstGeom>
                <a:ln w="76200">
                  <a:solidFill>
                    <a:srgbClr val="00206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eur droit avec flèche 25">
                  <a:extLst>
                    <a:ext uri="{FF2B5EF4-FFF2-40B4-BE49-F238E27FC236}">
                      <a16:creationId xmlns:a16="http://schemas.microsoft.com/office/drawing/2014/main" id="{EA454A52-88A8-48B2-AA0E-AFD4830B65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63931" y="3316955"/>
                  <a:ext cx="0" cy="183555"/>
                </a:xfrm>
                <a:prstGeom prst="straightConnector1">
                  <a:avLst/>
                </a:prstGeom>
                <a:ln w="76200">
                  <a:solidFill>
                    <a:srgbClr val="00206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9A9709BB-199E-45BA-8D90-61F73AC5FD18}"/>
                  </a:ext>
                </a:extLst>
              </p:cNvPr>
              <p:cNvSpPr txBox="1"/>
              <p:nvPr/>
            </p:nvSpPr>
            <p:spPr>
              <a:xfrm>
                <a:off x="4108618" y="4028073"/>
                <a:ext cx="1730167" cy="2747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fr-FR" sz="1400" b="1" dirty="0">
                    <a:solidFill>
                      <a:schemeClr val="bg2">
                        <a:lumMod val="10000"/>
                      </a:schemeClr>
                    </a:solidFill>
                  </a:rPr>
                  <a:t>b = 70 mm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B7866D1B-D137-490B-B1C9-1572F75183DE}"/>
                  </a:ext>
                </a:extLst>
              </p:cNvPr>
              <p:cNvSpPr txBox="1"/>
              <p:nvPr/>
            </p:nvSpPr>
            <p:spPr>
              <a:xfrm>
                <a:off x="2643341" y="5101747"/>
                <a:ext cx="1730167" cy="2747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fr-FR" sz="1400" b="1" dirty="0">
                    <a:solidFill>
                      <a:schemeClr val="bg2">
                        <a:lumMod val="10000"/>
                      </a:schemeClr>
                    </a:solidFill>
                  </a:rPr>
                  <a:t>a = 70 mm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76D451D6-9CAD-467B-985C-0DA34AF4C968}"/>
                  </a:ext>
                </a:extLst>
              </p:cNvPr>
              <p:cNvSpPr txBox="1"/>
              <p:nvPr/>
            </p:nvSpPr>
            <p:spPr>
              <a:xfrm>
                <a:off x="3324489" y="3229417"/>
                <a:ext cx="173016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fr-FR" sz="1400" b="1" dirty="0">
                    <a:solidFill>
                      <a:schemeClr val="bg2">
                        <a:lumMod val="10000"/>
                      </a:schemeClr>
                    </a:solidFill>
                  </a:rPr>
                  <a:t>e = 1.5 mm</a:t>
                </a:r>
              </a:p>
            </p:txBody>
          </p:sp>
        </p:grp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2F2CEBD-2E2F-455E-B178-6CA52F8CC945}"/>
                </a:ext>
              </a:extLst>
            </p:cNvPr>
            <p:cNvSpPr txBox="1"/>
            <p:nvPr/>
          </p:nvSpPr>
          <p:spPr>
            <a:xfrm>
              <a:off x="5204964" y="1514479"/>
              <a:ext cx="217181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l-GR" b="1" dirty="0">
                  <a:solidFill>
                    <a:schemeClr val="tx2"/>
                  </a:solidFill>
                </a:rPr>
                <a:t>β</a:t>
              </a:r>
              <a:r>
                <a:rPr lang="fr-FR" b="1" baseline="-25000" dirty="0">
                  <a:solidFill>
                    <a:schemeClr val="tx2"/>
                  </a:solidFill>
                </a:rPr>
                <a:t>relativiste </a:t>
              </a:r>
              <a:r>
                <a:rPr lang="fr-FR" b="1" dirty="0">
                  <a:solidFill>
                    <a:schemeClr val="tx2"/>
                  </a:solidFill>
                </a:rPr>
                <a:t>= 1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60F5141B-A652-40B5-B0C5-E122087554C5}"/>
              </a:ext>
            </a:extLst>
          </p:cNvPr>
          <p:cNvGrpSpPr/>
          <p:nvPr/>
        </p:nvGrpSpPr>
        <p:grpSpPr>
          <a:xfrm>
            <a:off x="5230233" y="3891661"/>
            <a:ext cx="2913041" cy="1757164"/>
            <a:chOff x="5404405" y="3891661"/>
            <a:chExt cx="2913041" cy="175716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152E2F04-D7D8-4762-963C-3B9DDE0F945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25779" y="4280825"/>
              <a:ext cx="2791667" cy="1368000"/>
              <a:chOff x="6788921" y="2808137"/>
              <a:chExt cx="4774462" cy="2339630"/>
            </a:xfrm>
          </p:grpSpPr>
          <p:grpSp>
            <p:nvGrpSpPr>
              <p:cNvPr id="28" name="Groupe 27">
                <a:extLst>
                  <a:ext uri="{FF2B5EF4-FFF2-40B4-BE49-F238E27FC236}">
                    <a16:creationId xmlns:a16="http://schemas.microsoft.com/office/drawing/2014/main" id="{0A044566-68B5-47F5-9552-74CDCA242A27}"/>
                  </a:ext>
                </a:extLst>
              </p:cNvPr>
              <p:cNvGrpSpPr/>
              <p:nvPr/>
            </p:nvGrpSpPr>
            <p:grpSpPr>
              <a:xfrm>
                <a:off x="6788921" y="3134230"/>
                <a:ext cx="4774462" cy="2013537"/>
                <a:chOff x="2511706" y="3461093"/>
                <a:chExt cx="4774462" cy="2013537"/>
              </a:xfrm>
            </p:grpSpPr>
            <p:grpSp>
              <p:nvGrpSpPr>
                <p:cNvPr id="32" name="Groupe 31">
                  <a:extLst>
                    <a:ext uri="{FF2B5EF4-FFF2-40B4-BE49-F238E27FC236}">
                      <a16:creationId xmlns:a16="http://schemas.microsoft.com/office/drawing/2014/main" id="{E19C1F75-1333-4359-A772-65ED6EF9244D}"/>
                    </a:ext>
                  </a:extLst>
                </p:cNvPr>
                <p:cNvGrpSpPr/>
                <p:nvPr/>
              </p:nvGrpSpPr>
              <p:grpSpPr>
                <a:xfrm>
                  <a:off x="2511706" y="3461093"/>
                  <a:ext cx="2862476" cy="1497839"/>
                  <a:chOff x="2511706" y="3461093"/>
                  <a:chExt cx="2862476" cy="1497839"/>
                </a:xfrm>
              </p:grpSpPr>
              <p:sp>
                <p:nvSpPr>
                  <p:cNvPr id="35" name="Ellipse 34">
                    <a:extLst>
                      <a:ext uri="{FF2B5EF4-FFF2-40B4-BE49-F238E27FC236}">
                        <a16:creationId xmlns:a16="http://schemas.microsoft.com/office/drawing/2014/main" id="{602C5326-C7B8-4433-9FB0-6F8A0D103D2C}"/>
                      </a:ext>
                    </a:extLst>
                  </p:cNvPr>
                  <p:cNvSpPr/>
                  <p:nvPr/>
                </p:nvSpPr>
                <p:spPr>
                  <a:xfrm>
                    <a:off x="2511706" y="3530278"/>
                    <a:ext cx="2628000" cy="1260000"/>
                  </a:xfrm>
                  <a:prstGeom prst="ellipse">
                    <a:avLst/>
                  </a:prstGeom>
                  <a:noFill/>
                  <a:ln w="762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36" name="Connecteur droit avec flèche 35">
                    <a:extLst>
                      <a:ext uri="{FF2B5EF4-FFF2-40B4-BE49-F238E27FC236}">
                        <a16:creationId xmlns:a16="http://schemas.microsoft.com/office/drawing/2014/main" id="{ED9F2DD5-4776-428E-A406-2682009705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371630" y="3461093"/>
                    <a:ext cx="2552" cy="1260000"/>
                  </a:xfrm>
                  <a:prstGeom prst="straightConnector1">
                    <a:avLst/>
                  </a:prstGeom>
                  <a:ln w="76200">
                    <a:solidFill>
                      <a:srgbClr val="00206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Connecteur droit avec flèche 36">
                    <a:extLst>
                      <a:ext uri="{FF2B5EF4-FFF2-40B4-BE49-F238E27FC236}">
                        <a16:creationId xmlns:a16="http://schemas.microsoft.com/office/drawing/2014/main" id="{ED8E37F3-D05E-4DD4-A211-C52A6C5571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11706" y="4958932"/>
                    <a:ext cx="2628000" cy="0"/>
                  </a:xfrm>
                  <a:prstGeom prst="straightConnector1">
                    <a:avLst/>
                  </a:prstGeom>
                  <a:ln w="76200">
                    <a:solidFill>
                      <a:srgbClr val="00206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ZoneTexte 32">
                  <a:extLst>
                    <a:ext uri="{FF2B5EF4-FFF2-40B4-BE49-F238E27FC236}">
                      <a16:creationId xmlns:a16="http://schemas.microsoft.com/office/drawing/2014/main" id="{F560B829-3A70-432B-9BC2-7332E5B01E09}"/>
                    </a:ext>
                  </a:extLst>
                </p:cNvPr>
                <p:cNvSpPr txBox="1"/>
                <p:nvPr/>
              </p:nvSpPr>
              <p:spPr>
                <a:xfrm>
                  <a:off x="5555999" y="3906016"/>
                  <a:ext cx="1730169" cy="3701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fr-FR" sz="1400" b="1" dirty="0">
                      <a:solidFill>
                        <a:schemeClr val="bg2">
                          <a:lumMod val="10000"/>
                        </a:schemeClr>
                      </a:solidFill>
                    </a:rPr>
                    <a:t>b = 70 mm</a:t>
                  </a:r>
                </a:p>
              </p:txBody>
            </p:sp>
            <p:sp>
              <p:nvSpPr>
                <p:cNvPr id="34" name="ZoneTexte 33">
                  <a:extLst>
                    <a:ext uri="{FF2B5EF4-FFF2-40B4-BE49-F238E27FC236}">
                      <a16:creationId xmlns:a16="http://schemas.microsoft.com/office/drawing/2014/main" id="{31552F58-48F4-4DF7-9F82-D70B0E4E7F83}"/>
                    </a:ext>
                  </a:extLst>
                </p:cNvPr>
                <p:cNvSpPr txBox="1"/>
                <p:nvPr/>
              </p:nvSpPr>
              <p:spPr>
                <a:xfrm>
                  <a:off x="2981163" y="5104479"/>
                  <a:ext cx="2085193" cy="3701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fr-FR" sz="1400" b="1" dirty="0">
                      <a:solidFill>
                        <a:schemeClr val="bg2">
                          <a:lumMod val="10000"/>
                        </a:schemeClr>
                      </a:solidFill>
                    </a:rPr>
                    <a:t>a = 146 mm</a:t>
                  </a:r>
                </a:p>
              </p:txBody>
            </p:sp>
          </p:grp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51CD68F8-9266-4B8F-9331-833DADB1C8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62871" y="3234208"/>
                <a:ext cx="0" cy="183555"/>
              </a:xfrm>
              <a:prstGeom prst="straightConnector1">
                <a:avLst/>
              </a:prstGeom>
              <a:ln w="76200">
                <a:solidFill>
                  <a:srgbClr val="00206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avec flèche 29">
                <a:extLst>
                  <a:ext uri="{FF2B5EF4-FFF2-40B4-BE49-F238E27FC236}">
                    <a16:creationId xmlns:a16="http://schemas.microsoft.com/office/drawing/2014/main" id="{31DAEC06-A0FD-42FA-93BF-AB492A4C97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2447" y="2993213"/>
                <a:ext cx="0" cy="183555"/>
              </a:xfrm>
              <a:prstGeom prst="straightConnector1">
                <a:avLst/>
              </a:prstGeom>
              <a:ln w="76200">
                <a:solidFill>
                  <a:srgbClr val="00206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6D4F9C06-0C25-4A83-80F6-F1C04094CE97}"/>
                  </a:ext>
                </a:extLst>
              </p:cNvPr>
              <p:cNvSpPr txBox="1"/>
              <p:nvPr/>
            </p:nvSpPr>
            <p:spPr>
              <a:xfrm>
                <a:off x="8300976" y="2808137"/>
                <a:ext cx="1730169" cy="3701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fr-FR" sz="1400" b="1" dirty="0">
                    <a:solidFill>
                      <a:schemeClr val="bg2">
                        <a:lumMod val="10000"/>
                      </a:schemeClr>
                    </a:solidFill>
                  </a:rPr>
                  <a:t>e = 1.5 mm</a:t>
                </a:r>
              </a:p>
            </p:txBody>
          </p:sp>
        </p:grp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65372C6D-9792-4283-824A-8611E6D0958B}"/>
                </a:ext>
              </a:extLst>
            </p:cNvPr>
            <p:cNvSpPr txBox="1"/>
            <p:nvPr/>
          </p:nvSpPr>
          <p:spPr>
            <a:xfrm>
              <a:off x="5404405" y="3891661"/>
              <a:ext cx="217181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l-GR" b="1" dirty="0">
                  <a:solidFill>
                    <a:schemeClr val="tx2"/>
                  </a:solidFill>
                </a:rPr>
                <a:t>β</a:t>
              </a:r>
              <a:r>
                <a:rPr lang="fr-FR" b="1" baseline="-25000" dirty="0">
                  <a:solidFill>
                    <a:schemeClr val="tx2"/>
                  </a:solidFill>
                </a:rPr>
                <a:t>relativiste </a:t>
              </a:r>
              <a:r>
                <a:rPr lang="fr-FR" b="1" dirty="0">
                  <a:solidFill>
                    <a:schemeClr val="tx2"/>
                  </a:solidFill>
                </a:rPr>
                <a:t>&lt; 1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8182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A3F12E4-D0DD-4D78-B4F4-1AAAC21FA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049602"/>
            <a:ext cx="8168121" cy="1985217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en-US" sz="1800" dirty="0">
                <a:effectLst/>
                <a:latin typeface="Arial" panose="020B0604020202020204" pitchFamily="34" charset="0"/>
              </a:rPr>
              <a:t>Les </a:t>
            </a:r>
            <a:r>
              <a:rPr lang="en-US" sz="1800" dirty="0" err="1">
                <a:effectLst/>
                <a:latin typeface="Arial" panose="020B0604020202020204" pitchFamily="34" charset="0"/>
              </a:rPr>
              <a:t>aimants</a:t>
            </a:r>
            <a:r>
              <a:rPr lang="en-US" sz="1800" dirty="0">
                <a:effectLst/>
                <a:latin typeface="Arial" panose="020B0604020202020204" pitchFamily="34" charset="0"/>
              </a:rPr>
              <a:t> </a:t>
            </a:r>
            <a:r>
              <a:rPr lang="fr-FR" sz="1800" dirty="0"/>
              <a:t>déflecteurs</a:t>
            </a:r>
            <a:r>
              <a:rPr lang="en-US" sz="1800" dirty="0">
                <a:effectLst/>
                <a:latin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</a:rPr>
              <a:t>sont</a:t>
            </a:r>
            <a:r>
              <a:rPr lang="en-US" sz="1800" dirty="0">
                <a:effectLst/>
                <a:latin typeface="Arial" panose="020B0604020202020204" pitchFamily="34" charset="0"/>
              </a:rPr>
              <a:t> la </a:t>
            </a:r>
            <a:r>
              <a:rPr lang="en-US" sz="1800" dirty="0" err="1">
                <a:effectLst/>
                <a:latin typeface="Arial" panose="020B0604020202020204" pitchFamily="34" charset="0"/>
              </a:rPr>
              <a:t>deuxième</a:t>
            </a:r>
            <a:r>
              <a:rPr lang="en-US" sz="1800" dirty="0">
                <a:effectLst/>
                <a:latin typeface="Arial" panose="020B0604020202020204" pitchFamily="34" charset="0"/>
              </a:rPr>
              <a:t> plus </a:t>
            </a:r>
            <a:r>
              <a:rPr lang="en-US" sz="1800" dirty="0" err="1">
                <a:effectLst/>
                <a:latin typeface="Arial" panose="020B0604020202020204" pitchFamily="34" charset="0"/>
              </a:rPr>
              <a:t>grande</a:t>
            </a:r>
            <a:r>
              <a:rPr lang="en-US" sz="1800" dirty="0">
                <a:effectLst/>
                <a:latin typeface="Arial" panose="020B0604020202020204" pitchFamily="34" charset="0"/>
              </a:rPr>
              <a:t> contribution au </a:t>
            </a:r>
            <a:r>
              <a:rPr lang="en-US" sz="1800" dirty="0" err="1">
                <a:effectLst/>
                <a:latin typeface="Arial" panose="020B0604020202020204" pitchFamily="34" charset="0"/>
              </a:rPr>
              <a:t>modèle</a:t>
            </a:r>
            <a:r>
              <a:rPr lang="en-US" sz="1800" dirty="0">
                <a:effectLst/>
                <a:latin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</a:rPr>
              <a:t>d’impédance</a:t>
            </a:r>
            <a:r>
              <a:rPr lang="en-US" sz="1800" dirty="0">
                <a:effectLst/>
                <a:latin typeface="Arial" panose="020B0604020202020204" pitchFamily="34" charset="0"/>
              </a:rPr>
              <a:t> du PS, </a:t>
            </a:r>
            <a:r>
              <a:rPr lang="en-US" sz="1800" dirty="0" err="1">
                <a:effectLst/>
                <a:latin typeface="Arial" panose="020B0604020202020204" pitchFamily="34" charset="0"/>
              </a:rPr>
              <a:t>notamment</a:t>
            </a:r>
            <a:r>
              <a:rPr lang="en-US" sz="1800" dirty="0">
                <a:effectLst/>
                <a:latin typeface="Arial" panose="020B0604020202020204" pitchFamily="34" charset="0"/>
              </a:rPr>
              <a:t> à </a:t>
            </a:r>
            <a:r>
              <a:rPr lang="en-US" sz="1800" dirty="0" err="1">
                <a:effectLst/>
                <a:latin typeface="Arial" panose="020B0604020202020204" pitchFamily="34" charset="0"/>
              </a:rPr>
              <a:t>hautes</a:t>
            </a:r>
            <a:r>
              <a:rPr lang="en-US" sz="1800" dirty="0">
                <a:effectLst/>
                <a:latin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</a:rPr>
              <a:t>fréquences</a:t>
            </a:r>
            <a:r>
              <a:rPr lang="en-US" sz="1800" dirty="0">
                <a:effectLst/>
                <a:latin typeface="Arial" panose="020B0604020202020204" pitchFamily="34" charset="0"/>
              </a:rPr>
              <a:t> (&gt; </a:t>
            </a:r>
            <a:r>
              <a:rPr lang="en-US" sz="1800" dirty="0" err="1">
                <a:effectLst/>
                <a:latin typeface="Arial" panose="020B0604020202020204" pitchFamily="34" charset="0"/>
              </a:rPr>
              <a:t>centaines</a:t>
            </a:r>
            <a:r>
              <a:rPr lang="en-US" sz="1800" dirty="0">
                <a:effectLst/>
                <a:latin typeface="Arial" panose="020B0604020202020204" pitchFamily="34" charset="0"/>
              </a:rPr>
              <a:t> de MHz).</a:t>
            </a:r>
          </a:p>
          <a:p>
            <a:pPr algn="just">
              <a:spcBef>
                <a:spcPts val="600"/>
              </a:spcBef>
            </a:pPr>
            <a:r>
              <a:rPr lang="en-US" sz="1800" dirty="0">
                <a:latin typeface="Arial" panose="020B0604020202020204" pitchFamily="34" charset="0"/>
              </a:rPr>
              <a:t>Nouvelles simulations de </a:t>
            </a:r>
            <a:r>
              <a:rPr lang="en-US" sz="1800" dirty="0" err="1">
                <a:latin typeface="Arial" panose="020B0604020202020204" pitchFamily="34" charset="0"/>
              </a:rPr>
              <a:t>ces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derniers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</a:rPr>
              <a:t>utilisant</a:t>
            </a:r>
            <a:r>
              <a:rPr lang="en-US" sz="1800" dirty="0">
                <a:effectLst/>
                <a:latin typeface="Arial" panose="020B0604020202020204" pitchFamily="34" charset="0"/>
              </a:rPr>
              <a:t> le </a:t>
            </a:r>
            <a:r>
              <a:rPr lang="en-US" sz="1800" dirty="0" err="1">
                <a:effectLst/>
                <a:latin typeface="Arial" panose="020B0604020202020204" pitchFamily="34" charset="0"/>
              </a:rPr>
              <a:t>logiciel</a:t>
            </a:r>
            <a:r>
              <a:rPr lang="en-US" sz="1800" dirty="0">
                <a:effectLst/>
                <a:latin typeface="Arial" panose="020B0604020202020204" pitchFamily="34" charset="0"/>
              </a:rPr>
              <a:t> de simulation </a:t>
            </a:r>
            <a:r>
              <a:rPr lang="en-US" sz="1800" dirty="0" err="1">
                <a:effectLst/>
                <a:latin typeface="Arial" panose="020B0604020202020204" pitchFamily="34" charset="0"/>
              </a:rPr>
              <a:t>électromagnétique</a:t>
            </a:r>
            <a:r>
              <a:rPr lang="en-US" sz="1800" dirty="0">
                <a:effectLst/>
                <a:latin typeface="Arial" panose="020B0604020202020204" pitchFamily="34" charset="0"/>
              </a:rPr>
              <a:t> CST Studio Suite 3D. </a:t>
            </a:r>
          </a:p>
          <a:p>
            <a:pPr algn="just">
              <a:spcBef>
                <a:spcPts val="600"/>
              </a:spcBef>
            </a:pPr>
            <a:r>
              <a:rPr lang="en-US" sz="1800" dirty="0">
                <a:latin typeface="Arial" panose="020B0604020202020204" pitchFamily="34" charset="0"/>
              </a:rPr>
              <a:t>CST </a:t>
            </a:r>
            <a:r>
              <a:rPr lang="en-US" sz="1800" dirty="0" err="1">
                <a:latin typeface="Arial" panose="020B0604020202020204" pitchFamily="34" charset="0"/>
              </a:rPr>
              <a:t>résout</a:t>
            </a:r>
            <a:r>
              <a:rPr lang="en-US" sz="1800" dirty="0">
                <a:latin typeface="Arial" panose="020B0604020202020204" pitchFamily="34" charset="0"/>
              </a:rPr>
              <a:t> les </a:t>
            </a:r>
            <a:r>
              <a:rPr lang="en-US" sz="1800" dirty="0" err="1">
                <a:latin typeface="Arial" panose="020B0604020202020204" pitchFamily="34" charset="0"/>
              </a:rPr>
              <a:t>équations</a:t>
            </a:r>
            <a:r>
              <a:rPr lang="en-US" sz="1800" dirty="0">
                <a:latin typeface="Arial" panose="020B0604020202020204" pitchFamily="34" charset="0"/>
              </a:rPr>
              <a:t> de Maxwell dans </a:t>
            </a:r>
            <a:r>
              <a:rPr lang="en-US" sz="1800" dirty="0" err="1">
                <a:latin typeface="Arial" panose="020B0604020202020204" pitchFamily="34" charset="0"/>
              </a:rPr>
              <a:t>une</a:t>
            </a:r>
            <a:r>
              <a:rPr lang="en-US" sz="1800" dirty="0">
                <a:latin typeface="Arial" panose="020B0604020202020204" pitchFamily="34" charset="0"/>
              </a:rPr>
              <a:t> structure après le passage d’un </a:t>
            </a:r>
            <a:r>
              <a:rPr lang="en-US" sz="1800" dirty="0" err="1">
                <a:latin typeface="Arial" panose="020B0604020202020204" pitchFamily="34" charset="0"/>
              </a:rPr>
              <a:t>paquet</a:t>
            </a:r>
            <a:r>
              <a:rPr lang="en-US" sz="1800" dirty="0">
                <a:latin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</a:rPr>
              <a:t>particules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chargées</a:t>
            </a:r>
            <a:r>
              <a:rPr lang="en-US" sz="1800" dirty="0">
                <a:latin typeface="Arial" panose="020B0604020202020204" pitchFamily="34" charset="0"/>
              </a:rPr>
              <a:t>. Obtention de </a:t>
            </a:r>
            <a:r>
              <a:rPr lang="en-US" sz="1800" dirty="0" err="1">
                <a:latin typeface="Arial" panose="020B0604020202020204" pitchFamily="34" charset="0"/>
              </a:rPr>
              <a:t>l’impédance</a:t>
            </a:r>
            <a:r>
              <a:rPr lang="en-US" sz="1800" dirty="0">
                <a:latin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</a:rPr>
              <a:t>l’élément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en</a:t>
            </a:r>
            <a:r>
              <a:rPr lang="en-US" sz="1800" dirty="0">
                <a:latin typeface="Arial" panose="020B0604020202020204" pitchFamily="34" charset="0"/>
              </a:rPr>
              <a:t> sortie.</a:t>
            </a:r>
            <a:endParaRPr lang="en-US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5CFC1A4-FD26-4CB7-AA31-35EBC5CB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608009"/>
          </a:xfrm>
        </p:spPr>
        <p:txBody>
          <a:bodyPr/>
          <a:lstStyle/>
          <a:p>
            <a:r>
              <a:rPr lang="fr-FR" sz="3400" dirty="0"/>
              <a:t>Nouvelles simulations des aimants déflecteurs du PS</a:t>
            </a:r>
            <a:endParaRPr lang="en-US" sz="34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791558-1FF5-40A3-AE6F-53DC7A12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13/10/2021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C2A4D1-F9B9-437F-9EAA-05858D8E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7943FAC-FAD4-401E-B696-F331A0CA9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149" y="993766"/>
            <a:ext cx="3024325" cy="323116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6E4A969-1345-4E0B-9312-7CBCFBE39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244193" y="3268095"/>
            <a:ext cx="4971726" cy="298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5C63E6FD-8902-4751-B95F-FFF3524C2C8E}"/>
              </a:ext>
            </a:extLst>
          </p:cNvPr>
          <p:cNvSpPr txBox="1">
            <a:spLocks/>
          </p:cNvSpPr>
          <p:nvPr/>
        </p:nvSpPr>
        <p:spPr>
          <a:xfrm>
            <a:off x="5344941" y="4353490"/>
            <a:ext cx="5917423" cy="17462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>
                <a:latin typeface="Arial" panose="020B0604020202020204" pitchFamily="34" charset="0"/>
              </a:rPr>
              <a:t>Nouvelles impédances </a:t>
            </a:r>
            <a:r>
              <a:rPr lang="en-US" sz="1800" dirty="0" err="1">
                <a:latin typeface="Arial" panose="020B0604020202020204" pitchFamily="34" charset="0"/>
              </a:rPr>
              <a:t>obtenues</a:t>
            </a:r>
            <a:r>
              <a:rPr lang="en-US" sz="1800" dirty="0">
                <a:latin typeface="Arial" panose="020B0604020202020204" pitchFamily="34" charset="0"/>
              </a:rPr>
              <a:t>: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</a:rPr>
              <a:t>Amplitude plus </a:t>
            </a:r>
            <a:r>
              <a:rPr lang="en-US" sz="1800" dirty="0" err="1">
                <a:latin typeface="Arial" panose="020B0604020202020204" pitchFamily="34" charset="0"/>
              </a:rPr>
              <a:t>grande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proche</a:t>
            </a:r>
            <a:r>
              <a:rPr lang="en-US" sz="1800" dirty="0">
                <a:latin typeface="Arial" panose="020B0604020202020204" pitchFamily="34" charset="0"/>
              </a:rPr>
              <a:t> de 1 GHz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</a:rPr>
              <a:t>Impédances </a:t>
            </a:r>
            <a:r>
              <a:rPr lang="en-US" sz="1800" dirty="0" err="1">
                <a:latin typeface="Arial" panose="020B0604020202020204" pitchFamily="34" charset="0"/>
              </a:rPr>
              <a:t>jusqu’à</a:t>
            </a:r>
            <a:r>
              <a:rPr lang="en-US" sz="1800" dirty="0">
                <a:latin typeface="Arial" panose="020B0604020202020204" pitchFamily="34" charset="0"/>
              </a:rPr>
              <a:t> des </a:t>
            </a:r>
            <a:r>
              <a:rPr lang="en-US" sz="1800" dirty="0" err="1">
                <a:latin typeface="Arial" panose="020B0604020202020204" pitchFamily="34" charset="0"/>
              </a:rPr>
              <a:t>fréquences</a:t>
            </a:r>
            <a:r>
              <a:rPr lang="en-US" sz="1800" dirty="0">
                <a:latin typeface="Arial" panose="020B0604020202020204" pitchFamily="34" charset="0"/>
              </a:rPr>
              <a:t> beaucoup plus </a:t>
            </a:r>
            <a:r>
              <a:rPr lang="en-US" sz="1800" dirty="0" err="1">
                <a:latin typeface="Arial" panose="020B0604020202020204" pitchFamily="34" charset="0"/>
              </a:rPr>
              <a:t>élevées</a:t>
            </a: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5375424-D422-48B1-86A1-D2AA45B4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484407"/>
            <a:ext cx="6572221" cy="365125"/>
          </a:xfrm>
        </p:spPr>
        <p:txBody>
          <a:bodyPr/>
          <a:lstStyle/>
          <a:p>
            <a:r>
              <a:rPr lang="en-US" dirty="0"/>
              <a:t>Sébastien Joly | </a:t>
            </a:r>
            <a:r>
              <a:rPr lang="en-US" sz="1200" dirty="0"/>
              <a:t>Le </a:t>
            </a:r>
            <a:r>
              <a:rPr lang="en-US" sz="1200" dirty="0" err="1"/>
              <a:t>modèle</a:t>
            </a:r>
            <a:r>
              <a:rPr lang="en-US" sz="1200" dirty="0"/>
              <a:t> </a:t>
            </a:r>
            <a:r>
              <a:rPr lang="en-US" sz="1200" dirty="0" err="1"/>
              <a:t>d’impédance</a:t>
            </a:r>
            <a:r>
              <a:rPr lang="en-US" sz="1200" dirty="0"/>
              <a:t> transverse du Synchrotron à Protons du CERN, de la </a:t>
            </a:r>
            <a:r>
              <a:rPr lang="en-US" sz="1200" dirty="0" err="1"/>
              <a:t>théorie</a:t>
            </a:r>
            <a:r>
              <a:rPr lang="en-US" sz="1200" dirty="0"/>
              <a:t> aux </a:t>
            </a:r>
            <a:r>
              <a:rPr lang="en-US" sz="1200" dirty="0" err="1"/>
              <a:t>mesures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28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AF139A3-BC13-4FBA-9CF9-9193868D1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900" dirty="0"/>
              <a:t>Validation du modèle et mesures expérimentales de 2018 et 2021</a:t>
            </a:r>
            <a:endParaRPr lang="en-US" sz="29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D8FB46-B5CE-4002-ACE6-90B8D08BF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13/10/2021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0CDD27-20F1-466D-AF23-30689C4C0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AEC241-8507-4E3B-BDB9-D234468DE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64" y="994872"/>
            <a:ext cx="5400000" cy="336671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27D69D4-416C-4CBC-BBD0-A10058E6E0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/>
        </p:blipFill>
        <p:spPr bwMode="auto">
          <a:xfrm>
            <a:off x="5646964" y="994872"/>
            <a:ext cx="6545036" cy="327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D330FFD0-CCFB-45C7-8655-78A7B5D3B139}"/>
              </a:ext>
            </a:extLst>
          </p:cNvPr>
          <p:cNvSpPr txBox="1">
            <a:spLocks/>
          </p:cNvSpPr>
          <p:nvPr/>
        </p:nvSpPr>
        <p:spPr>
          <a:xfrm>
            <a:off x="519765" y="4361584"/>
            <a:ext cx="11264248" cy="18950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dirty="0" err="1">
                <a:latin typeface="Arial" panose="020B0604020202020204" pitchFamily="34" charset="0"/>
              </a:rPr>
              <a:t>L’impédance</a:t>
            </a:r>
            <a:r>
              <a:rPr lang="en-US" sz="1800" dirty="0">
                <a:latin typeface="Arial" panose="020B0604020202020204" pitchFamily="34" charset="0"/>
              </a:rPr>
              <a:t> transverse </a:t>
            </a:r>
            <a:r>
              <a:rPr lang="en-US" sz="1800" dirty="0" err="1">
                <a:latin typeface="Arial" panose="020B0604020202020204" pitchFamily="34" charset="0"/>
              </a:rPr>
              <a:t>introduit</a:t>
            </a:r>
            <a:r>
              <a:rPr lang="en-US" sz="1800" dirty="0">
                <a:latin typeface="Arial" panose="020B0604020202020204" pitchFamily="34" charset="0"/>
              </a:rPr>
              <a:t> un </a:t>
            </a:r>
            <a:r>
              <a:rPr lang="en-US" sz="1800" dirty="0" err="1">
                <a:latin typeface="Arial" panose="020B0604020202020204" pitchFamily="34" charset="0"/>
              </a:rPr>
              <a:t>décalage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en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fréquence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proportionnel</a:t>
            </a:r>
            <a:r>
              <a:rPr lang="en-US" sz="1800" dirty="0">
                <a:latin typeface="Arial" panose="020B0604020202020204" pitchFamily="34" charset="0"/>
              </a:rPr>
              <a:t> à </a:t>
            </a:r>
            <a:r>
              <a:rPr lang="en-US" sz="1800" dirty="0" err="1">
                <a:latin typeface="Arial" panose="020B0604020202020204" pitchFamily="34" charset="0"/>
              </a:rPr>
              <a:t>l’intensité</a:t>
            </a:r>
            <a:r>
              <a:rPr lang="en-US" sz="1800" dirty="0">
                <a:latin typeface="Arial" panose="020B0604020202020204" pitchFamily="34" charset="0"/>
              </a:rPr>
              <a:t>. Un </a:t>
            </a:r>
            <a:r>
              <a:rPr lang="en-US" sz="1800" dirty="0" err="1">
                <a:latin typeface="Arial" panose="020B0604020202020204" pitchFamily="34" charset="0"/>
              </a:rPr>
              <a:t>modèle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d’impédance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réaliste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permet</a:t>
            </a:r>
            <a:r>
              <a:rPr lang="en-US" sz="1800" dirty="0">
                <a:latin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</a:rPr>
              <a:t>retrouver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ce</a:t>
            </a:r>
            <a:r>
              <a:rPr lang="en-US" sz="1800" dirty="0">
                <a:latin typeface="Arial" panose="020B0604020202020204" pitchFamily="34" charset="0"/>
              </a:rPr>
              <a:t> qui </a:t>
            </a:r>
            <a:r>
              <a:rPr lang="en-US" sz="1800" dirty="0" err="1">
                <a:latin typeface="Arial" panose="020B0604020202020204" pitchFamily="34" charset="0"/>
              </a:rPr>
              <a:t>est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mesuré</a:t>
            </a:r>
            <a:r>
              <a:rPr lang="en-US" sz="1800" dirty="0">
                <a:latin typeface="Arial" panose="020B0604020202020204" pitchFamily="34" charset="0"/>
              </a:rPr>
              <a:t> dans la machine.</a:t>
            </a:r>
          </a:p>
          <a:p>
            <a:pPr>
              <a:spcBef>
                <a:spcPts val="600"/>
              </a:spcBef>
            </a:pPr>
            <a:r>
              <a:rPr lang="en-US" sz="1800" dirty="0" err="1">
                <a:latin typeface="Arial" panose="020B0604020202020204" pitchFamily="34" charset="0"/>
              </a:rPr>
              <a:t>Ecart</a:t>
            </a:r>
            <a:r>
              <a:rPr lang="en-US" sz="1800" dirty="0">
                <a:latin typeface="Arial" panose="020B0604020202020204" pitchFamily="34" charset="0"/>
              </a:rPr>
              <a:t> de 19% entre </a:t>
            </a:r>
            <a:r>
              <a:rPr lang="en-US" sz="1800" dirty="0" err="1">
                <a:latin typeface="Arial" panose="020B0604020202020204" pitchFamily="34" charset="0"/>
              </a:rPr>
              <a:t>modèle</a:t>
            </a:r>
            <a:r>
              <a:rPr lang="en-US" sz="1800" dirty="0">
                <a:latin typeface="Arial" panose="020B0604020202020204" pitchFamily="34" charset="0"/>
              </a:rPr>
              <a:t> et simulations </a:t>
            </a:r>
            <a:r>
              <a:rPr lang="en-US" sz="1800" dirty="0" err="1">
                <a:latin typeface="Arial" panose="020B0604020202020204" pitchFamily="34" charset="0"/>
              </a:rPr>
              <a:t>en</a:t>
            </a:r>
            <a:r>
              <a:rPr lang="en-US" sz="1800" dirty="0">
                <a:latin typeface="Arial" panose="020B0604020202020204" pitchFamily="34" charset="0"/>
              </a:rPr>
              <a:t> 2018, </a:t>
            </a:r>
            <a:r>
              <a:rPr lang="en-US" sz="1800" dirty="0" err="1">
                <a:latin typeface="Arial" panose="020B0604020202020204" pitchFamily="34" charset="0"/>
              </a:rPr>
              <a:t>écart</a:t>
            </a:r>
            <a:r>
              <a:rPr lang="en-US" sz="1800" dirty="0">
                <a:latin typeface="Arial" panose="020B0604020202020204" pitchFamily="34" charset="0"/>
              </a:rPr>
              <a:t> de 10% entre </a:t>
            </a:r>
            <a:r>
              <a:rPr lang="en-US" sz="1800" dirty="0" err="1">
                <a:latin typeface="Arial" panose="020B0604020202020204" pitchFamily="34" charset="0"/>
              </a:rPr>
              <a:t>modèle</a:t>
            </a:r>
            <a:r>
              <a:rPr lang="en-US" sz="1800" dirty="0">
                <a:latin typeface="Arial" panose="020B0604020202020204" pitchFamily="34" charset="0"/>
              </a:rPr>
              <a:t> et </a:t>
            </a:r>
            <a:r>
              <a:rPr lang="en-US" sz="1800" dirty="0" err="1">
                <a:latin typeface="Arial" panose="020B0604020202020204" pitchFamily="34" charset="0"/>
              </a:rPr>
              <a:t>théorie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en</a:t>
            </a:r>
            <a:r>
              <a:rPr lang="en-US" sz="1800" dirty="0">
                <a:latin typeface="Arial" panose="020B0604020202020204" pitchFamily="34" charset="0"/>
              </a:rPr>
              <a:t> 2021. </a:t>
            </a:r>
          </a:p>
          <a:p>
            <a:pPr>
              <a:spcBef>
                <a:spcPts val="600"/>
              </a:spcBef>
            </a:pPr>
            <a:endParaRPr lang="en-US" sz="400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latin typeface="Arial" panose="020B0604020202020204" pitchFamily="34" charset="0"/>
              </a:rPr>
              <a:t>Un </a:t>
            </a:r>
            <a:r>
              <a:rPr lang="en-US" sz="1800" dirty="0" err="1">
                <a:latin typeface="Arial" panose="020B0604020202020204" pitchFamily="34" charset="0"/>
              </a:rPr>
              <a:t>écart</a:t>
            </a:r>
            <a:r>
              <a:rPr lang="en-US" sz="1800" dirty="0">
                <a:latin typeface="Arial" panose="020B0604020202020204" pitchFamily="34" charset="0"/>
              </a:rPr>
              <a:t> de 20% </a:t>
            </a:r>
            <a:r>
              <a:rPr lang="en-US" sz="1800" dirty="0" err="1">
                <a:latin typeface="Arial" panose="020B0604020202020204" pitchFamily="34" charset="0"/>
              </a:rPr>
              <a:t>est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jugé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raisonnable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étant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donné</a:t>
            </a:r>
            <a:r>
              <a:rPr lang="en-US" sz="1800" dirty="0">
                <a:latin typeface="Arial" panose="020B0604020202020204" pitchFamily="34" charset="0"/>
              </a:rPr>
              <a:t> la </a:t>
            </a:r>
            <a:r>
              <a:rPr lang="en-US" sz="1800" dirty="0" err="1">
                <a:latin typeface="Arial" panose="020B0604020202020204" pitchFamily="34" charset="0"/>
              </a:rPr>
              <a:t>complexité</a:t>
            </a:r>
            <a:r>
              <a:rPr lang="en-US" sz="1800" dirty="0">
                <a:latin typeface="Arial" panose="020B0604020202020204" pitchFamily="34" charset="0"/>
              </a:rPr>
              <a:t> du </a:t>
            </a:r>
            <a:r>
              <a:rPr lang="en-US" sz="1800" dirty="0" err="1">
                <a:latin typeface="Arial" panose="020B0604020202020204" pitchFamily="34" charset="0"/>
              </a:rPr>
              <a:t>problème</a:t>
            </a:r>
            <a:r>
              <a:rPr lang="en-US" sz="18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4E92FF-63D8-4EB5-A59B-BCA26AA3D595}"/>
              </a:ext>
            </a:extLst>
          </p:cNvPr>
          <p:cNvSpPr txBox="1"/>
          <p:nvPr/>
        </p:nvSpPr>
        <p:spPr>
          <a:xfrm>
            <a:off x="4387224" y="1373688"/>
            <a:ext cx="85175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dirty="0">
                <a:solidFill>
                  <a:srgbClr val="303030"/>
                </a:solidFill>
              </a:rPr>
              <a:t>2018</a:t>
            </a:r>
            <a:endParaRPr lang="en-US" dirty="0">
              <a:solidFill>
                <a:srgbClr val="30303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9A850AD-56D6-4799-A3CD-0B47D961DE61}"/>
              </a:ext>
            </a:extLst>
          </p:cNvPr>
          <p:cNvSpPr txBox="1"/>
          <p:nvPr/>
        </p:nvSpPr>
        <p:spPr>
          <a:xfrm>
            <a:off x="9905291" y="1439335"/>
            <a:ext cx="66631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dirty="0">
                <a:solidFill>
                  <a:srgbClr val="303030"/>
                </a:solidFill>
              </a:rPr>
              <a:t>2021</a:t>
            </a:r>
            <a:endParaRPr lang="en-US" dirty="0">
              <a:solidFill>
                <a:srgbClr val="303030"/>
              </a:solidFill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F47F1E45-F1FB-481A-8383-20E0E046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484407"/>
            <a:ext cx="6572221" cy="365125"/>
          </a:xfrm>
        </p:spPr>
        <p:txBody>
          <a:bodyPr/>
          <a:lstStyle/>
          <a:p>
            <a:r>
              <a:rPr lang="en-US" dirty="0"/>
              <a:t>Sébastien Joly | </a:t>
            </a:r>
            <a:r>
              <a:rPr lang="en-US" sz="1200" dirty="0"/>
              <a:t>Le </a:t>
            </a:r>
            <a:r>
              <a:rPr lang="en-US" sz="1200" dirty="0" err="1"/>
              <a:t>modèle</a:t>
            </a:r>
            <a:r>
              <a:rPr lang="en-US" sz="1200" dirty="0"/>
              <a:t> </a:t>
            </a:r>
            <a:r>
              <a:rPr lang="en-US" sz="1200" dirty="0" err="1"/>
              <a:t>d’impédance</a:t>
            </a:r>
            <a:r>
              <a:rPr lang="en-US" sz="1200" dirty="0"/>
              <a:t> transverse du Synchrotron à Protons du CERN, de la </a:t>
            </a:r>
            <a:r>
              <a:rPr lang="en-US" sz="1200" dirty="0" err="1"/>
              <a:t>théorie</a:t>
            </a:r>
            <a:r>
              <a:rPr lang="en-US" sz="1200" dirty="0"/>
              <a:t> aux </a:t>
            </a:r>
            <a:r>
              <a:rPr lang="en-US" sz="1200" dirty="0" err="1"/>
              <a:t>mesures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7F604D-9DED-4898-99DE-05257314AF86}"/>
              </a:ext>
            </a:extLst>
          </p:cNvPr>
          <p:cNvSpPr/>
          <p:nvPr/>
        </p:nvSpPr>
        <p:spPr>
          <a:xfrm>
            <a:off x="452389" y="5487144"/>
            <a:ext cx="8576107" cy="3651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7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B007DD1-99C0-4C92-AE1E-2E2FB6F3B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Validation </a:t>
            </a:r>
            <a:r>
              <a:rPr lang="en-US" dirty="0" err="1"/>
              <a:t>expérimentale</a:t>
            </a:r>
            <a:r>
              <a:rPr lang="en-US" dirty="0"/>
              <a:t> du </a:t>
            </a:r>
            <a:r>
              <a:rPr lang="en-US" dirty="0" err="1"/>
              <a:t>modèle</a:t>
            </a:r>
            <a:r>
              <a:rPr lang="en-US" dirty="0"/>
              <a:t> </a:t>
            </a:r>
            <a:r>
              <a:rPr lang="en-US" dirty="0" err="1"/>
              <a:t>d’impédance</a:t>
            </a:r>
            <a:r>
              <a:rPr lang="en-US" dirty="0"/>
              <a:t> du PS, parties </a:t>
            </a:r>
            <a:r>
              <a:rPr lang="en-US" dirty="0" err="1"/>
              <a:t>réelle</a:t>
            </a:r>
            <a:r>
              <a:rPr lang="en-US" dirty="0"/>
              <a:t> et </a:t>
            </a:r>
            <a:r>
              <a:rPr lang="en-US" dirty="0" err="1"/>
              <a:t>imaginaire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Etude des limitations des </a:t>
            </a:r>
            <a:r>
              <a:rPr lang="en-US" dirty="0" err="1"/>
              <a:t>différents</a:t>
            </a:r>
            <a:r>
              <a:rPr lang="en-US" dirty="0"/>
              <a:t> </a:t>
            </a:r>
            <a:r>
              <a:rPr lang="en-US" dirty="0" err="1"/>
              <a:t>faisceaux</a:t>
            </a:r>
            <a:r>
              <a:rPr lang="en-US" dirty="0"/>
              <a:t> </a:t>
            </a:r>
            <a:r>
              <a:rPr lang="en-US" dirty="0" err="1"/>
              <a:t>utilisés</a:t>
            </a:r>
            <a:r>
              <a:rPr lang="en-US" dirty="0"/>
              <a:t> dans le PS et comment les </a:t>
            </a:r>
            <a:r>
              <a:rPr lang="en-US" dirty="0" err="1"/>
              <a:t>repousser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Développement</a:t>
            </a:r>
            <a:r>
              <a:rPr lang="en-US" dirty="0"/>
              <a:t> d’un </a:t>
            </a:r>
            <a:r>
              <a:rPr lang="en-US" dirty="0" err="1"/>
              <a:t>solveur</a:t>
            </a:r>
            <a:r>
              <a:rPr lang="en-US" dirty="0"/>
              <a:t> </a:t>
            </a:r>
            <a:r>
              <a:rPr lang="en-US" dirty="0" err="1"/>
              <a:t>électromagnétique</a:t>
            </a:r>
            <a:r>
              <a:rPr lang="en-US" dirty="0"/>
              <a:t> 2D pour </a:t>
            </a:r>
            <a:r>
              <a:rPr lang="en-US" dirty="0" err="1"/>
              <a:t>déterminer</a:t>
            </a:r>
            <a:r>
              <a:rPr lang="en-US" dirty="0"/>
              <a:t> </a:t>
            </a:r>
            <a:r>
              <a:rPr lang="en-US" dirty="0" err="1"/>
              <a:t>l’impédance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chambre à </a:t>
            </a:r>
            <a:r>
              <a:rPr lang="en-US" dirty="0" err="1"/>
              <a:t>faisceau</a:t>
            </a:r>
            <a:r>
              <a:rPr lang="en-US" dirty="0"/>
              <a:t> de </a:t>
            </a:r>
            <a:r>
              <a:rPr lang="en-US" dirty="0" err="1"/>
              <a:t>géométrie</a:t>
            </a:r>
            <a:r>
              <a:rPr lang="en-US" dirty="0"/>
              <a:t> </a:t>
            </a:r>
            <a:r>
              <a:rPr lang="en-US" dirty="0" err="1"/>
              <a:t>arbitraire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Impact de la charge </a:t>
            </a:r>
            <a:r>
              <a:rPr lang="en-US" dirty="0" err="1"/>
              <a:t>d’espace</a:t>
            </a:r>
            <a:r>
              <a:rPr lang="en-US" dirty="0"/>
              <a:t> </a:t>
            </a:r>
            <a:r>
              <a:rPr lang="en-US" dirty="0" err="1"/>
              <a:t>directe</a:t>
            </a:r>
            <a:r>
              <a:rPr lang="en-US" dirty="0"/>
              <a:t> sur les </a:t>
            </a:r>
            <a:r>
              <a:rPr lang="en-US" dirty="0" err="1"/>
              <a:t>instabilités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9DAF2E8-BC6A-4581-988B-02D3CCCA5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Projets</a:t>
            </a:r>
            <a:r>
              <a:rPr lang="en-US" dirty="0"/>
              <a:t> pour la suite de la </a:t>
            </a:r>
            <a:r>
              <a:rPr lang="en-US" dirty="0" err="1"/>
              <a:t>thèse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9223B9-E01C-47DE-A072-E1055ADD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13/10/2021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E24345-AB67-4268-94F3-7EAA4B953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Sébastien Joly | Update of the transverse Proton Synchrotron impedance model</a:t>
            </a:r>
          </a:p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8C6638-B847-42F4-A5EF-52FFBECF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2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59286D9-671C-460C-AA9E-0F324A27E5CA}"/>
              </a:ext>
            </a:extLst>
          </p:cNvPr>
          <p:cNvSpPr txBox="1"/>
          <p:nvPr/>
        </p:nvSpPr>
        <p:spPr>
          <a:xfrm>
            <a:off x="1124551" y="4900928"/>
            <a:ext cx="994289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4400" b="1" dirty="0"/>
              <a:t>Merci de votre attention !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89365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RN Corporate16-9.pptx" id="{86E68773-CEFA-BA4D-AD6B-7D2DD58A86F6}" vid="{4DAB3E11-99D4-334F-AE04-8386311CDC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 Corporate16-9</Template>
  <TotalTime>38904</TotalTime>
  <Words>759</Words>
  <Application>Microsoft Office PowerPoint</Application>
  <PresentationFormat>Grand écran</PresentationFormat>
  <Paragraphs>97</Paragraphs>
  <Slides>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Le modèle d’impédance transverse du Synchrotron à Protons du CERN, de la théorie aux mesures</vt:lpstr>
      <vt:lpstr>Impédance de couplage du faisceau transverse</vt:lpstr>
      <vt:lpstr>Modèle d’impédance transverse du Synchrotron à Proton (PS)</vt:lpstr>
      <vt:lpstr>Conséquences de l’impédance transverse sur la dynamique du faisceau</vt:lpstr>
      <vt:lpstr>Progrès liés à une géométrie plus réaliste</vt:lpstr>
      <vt:lpstr>Nouvelles simulations des aimants déflecteurs du PS</vt:lpstr>
      <vt:lpstr>Validation du modèle et mesures expérimentales de 2018 et 2021</vt:lpstr>
      <vt:lpstr>Projets pour la suite de la thèse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is Arial Bold 50pt  up to three lines</dc:title>
  <dc:creator>Sebastien Joly</dc:creator>
  <cp:lastModifiedBy>Sebastien Joly</cp:lastModifiedBy>
  <cp:revision>362</cp:revision>
  <dcterms:created xsi:type="dcterms:W3CDTF">2020-02-28T08:13:26Z</dcterms:created>
  <dcterms:modified xsi:type="dcterms:W3CDTF">2021-10-10T10:47:09Z</dcterms:modified>
</cp:coreProperties>
</file>