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2" r:id="rId4"/>
    <p:sldId id="270" r:id="rId5"/>
    <p:sldId id="273" r:id="rId6"/>
    <p:sldId id="272" r:id="rId7"/>
    <p:sldId id="264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91A"/>
    <a:srgbClr val="B7042C"/>
    <a:srgbClr val="A6A6A6"/>
    <a:srgbClr val="E2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6604" autoAdjust="0"/>
  </p:normalViewPr>
  <p:slideViewPr>
    <p:cSldViewPr snapToGrid="0">
      <p:cViewPr>
        <p:scale>
          <a:sx n="100" d="100"/>
          <a:sy n="100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6DF78-13D5-44A0-A9C6-40590765242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8895-2DE2-46E9-B611-B05F3BCF12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8895-2DE2-46E9-B611-B05F3BCF12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8895-2DE2-46E9-B611-B05F3BCF12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8895-2DE2-46E9-B611-B05F3BCF12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8895-2DE2-46E9-B611-B05F3BCF12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8895-2DE2-46E9-B611-B05F3BCF12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3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65F81-AB54-451C-B4CA-736759547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908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B7042C"/>
                </a:solidFill>
              </a:defRPr>
            </a:lvl1pPr>
          </a:lstStyle>
          <a:p>
            <a:r>
              <a:rPr lang="en-US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B6B920-67AC-4269-8E30-E0E4B7693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1587"/>
            <a:ext cx="9144000" cy="104497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234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DB1C32-98D3-4125-9C7A-162FDBA8E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2000"/>
            <a:ext cx="4122362" cy="9720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684EE4-2FCC-464D-AEE4-086C7F02FE26}"/>
              </a:ext>
            </a:extLst>
          </p:cNvPr>
          <p:cNvCxnSpPr>
            <a:cxnSpLocks/>
          </p:cNvCxnSpPr>
          <p:nvPr userDrawn="1"/>
        </p:nvCxnSpPr>
        <p:spPr>
          <a:xfrm>
            <a:off x="5727699" y="2423438"/>
            <a:ext cx="6464301" cy="0"/>
          </a:xfrm>
          <a:prstGeom prst="line">
            <a:avLst/>
          </a:prstGeom>
          <a:ln w="57150">
            <a:solidFill>
              <a:srgbClr val="B7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B0239523-9B26-4B04-A86A-8E0B7AF8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44" y="3960000"/>
            <a:ext cx="2413207" cy="180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0BE92C-A150-4580-8707-E6465D060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43" y="3960000"/>
            <a:ext cx="3830138" cy="180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FD99D48-129B-49DF-BC42-0F63F8461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56" y="3960000"/>
            <a:ext cx="3821144" cy="18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7742AA-64A5-4EF1-B080-802A46953D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7139" r="7515"/>
          <a:stretch/>
        </p:blipFill>
        <p:spPr>
          <a:xfrm>
            <a:off x="7420354" y="5040000"/>
            <a:ext cx="2257874" cy="180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A50AD4-FC90-42DA-98F5-9DA1D6FA5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000"/>
            <a:ext cx="1800000" cy="180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AA921D-A15E-419B-9398-75B315CC45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8642" r="8551" b="12886"/>
          <a:stretch/>
        </p:blipFill>
        <p:spPr>
          <a:xfrm>
            <a:off x="3497416" y="5256000"/>
            <a:ext cx="2327852" cy="15650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476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41744-2265-4069-94AB-C95B80E3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136525"/>
            <a:ext cx="11538065" cy="765406"/>
          </a:xfrm>
        </p:spPr>
        <p:txBody>
          <a:bodyPr>
            <a:normAutofit/>
          </a:bodyPr>
          <a:lstStyle>
            <a:lvl1pPr>
              <a:defRPr sz="4400">
                <a:solidFill>
                  <a:srgbClr val="B7042C"/>
                </a:solidFill>
              </a:defRPr>
            </a:lvl1pPr>
          </a:lstStyle>
          <a:p>
            <a:r>
              <a:rPr lang="en-US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20B66-BA91-4BA8-8D29-9952B5D7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8" y="1177498"/>
            <a:ext cx="11538065" cy="4621359"/>
          </a:xfrm>
        </p:spPr>
        <p:txBody>
          <a:bodyPr/>
          <a:lstStyle/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1FAF8-1C1F-483F-9093-EAA1312B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01/12/2019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D8A98-E01E-4FAF-A010-B238D5EC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C3B77FDF-5F1F-4032-B4E9-536DEC27B9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68F2E7-BA25-4E06-B48C-FFF860ECC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79" y="6165764"/>
            <a:ext cx="2748242" cy="6480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0099B11-B3AE-4A98-9935-11631073B548}"/>
              </a:ext>
            </a:extLst>
          </p:cNvPr>
          <p:cNvCxnSpPr>
            <a:cxnSpLocks/>
          </p:cNvCxnSpPr>
          <p:nvPr userDrawn="1"/>
        </p:nvCxnSpPr>
        <p:spPr>
          <a:xfrm>
            <a:off x="0" y="6077607"/>
            <a:ext cx="12192000" cy="0"/>
          </a:xfrm>
          <a:prstGeom prst="line">
            <a:avLst/>
          </a:prstGeom>
          <a:ln w="19050">
            <a:solidFill>
              <a:srgbClr val="B7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85A2D7F-0C30-4295-8C4F-2600CEAA5658}"/>
              </a:ext>
            </a:extLst>
          </p:cNvPr>
          <p:cNvCxnSpPr>
            <a:cxnSpLocks/>
          </p:cNvCxnSpPr>
          <p:nvPr userDrawn="1"/>
        </p:nvCxnSpPr>
        <p:spPr>
          <a:xfrm>
            <a:off x="2769" y="1034931"/>
            <a:ext cx="12192000" cy="0"/>
          </a:xfrm>
          <a:prstGeom prst="line">
            <a:avLst/>
          </a:prstGeom>
          <a:ln w="19050">
            <a:solidFill>
              <a:srgbClr val="B7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CA1A5-6184-411A-80DD-1830249D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00728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B7042C"/>
                </a:solidFill>
              </a:defRPr>
            </a:lvl1pPr>
          </a:lstStyle>
          <a:p>
            <a:r>
              <a:rPr lang="en-US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CDCE5-83DD-41D3-8406-3A9946F68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08022"/>
          </a:xfrm>
        </p:spPr>
        <p:txBody>
          <a:bodyPr/>
          <a:lstStyle>
            <a:lvl1pPr marL="0" indent="0">
              <a:buNone/>
              <a:defRPr sz="2400">
                <a:solidFill>
                  <a:srgbClr val="E2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90BCD9-2EFD-4A0A-9009-14995100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C3B77FDF-5F1F-4032-B4E9-536DEC27B9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37D3F7-0E7D-4C47-8F86-E0FA5D1C0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2000"/>
            <a:ext cx="4122362" cy="9720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48E3686-1A5B-43C0-9955-FDC6700EBEA5}"/>
              </a:ext>
            </a:extLst>
          </p:cNvPr>
          <p:cNvCxnSpPr>
            <a:cxnSpLocks/>
          </p:cNvCxnSpPr>
          <p:nvPr userDrawn="1"/>
        </p:nvCxnSpPr>
        <p:spPr>
          <a:xfrm>
            <a:off x="5727699" y="3912871"/>
            <a:ext cx="6464301" cy="0"/>
          </a:xfrm>
          <a:prstGeom prst="line">
            <a:avLst/>
          </a:prstGeom>
          <a:ln w="57150">
            <a:solidFill>
              <a:srgbClr val="B7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A2E5AAD-9B63-4671-8C20-CC8E87C5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01/12/2019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5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48F1A2-DE42-4C77-B219-413D8803A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2000"/>
            <a:ext cx="4122362" cy="9720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3E4102-E556-4444-8582-45713292F2BF}"/>
              </a:ext>
            </a:extLst>
          </p:cNvPr>
          <p:cNvCxnSpPr>
            <a:cxnSpLocks/>
          </p:cNvCxnSpPr>
          <p:nvPr userDrawn="1"/>
        </p:nvCxnSpPr>
        <p:spPr>
          <a:xfrm>
            <a:off x="5727699" y="1671405"/>
            <a:ext cx="6464301" cy="0"/>
          </a:xfrm>
          <a:prstGeom prst="line">
            <a:avLst/>
          </a:prstGeom>
          <a:ln w="57150">
            <a:solidFill>
              <a:srgbClr val="B7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6D7616B-19F5-4DB4-8B2F-D3F4262CE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3444" y="3960000"/>
            <a:ext cx="2413207" cy="18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2D2452-DA16-4A13-BDF5-FAE82862F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643" y="3960000"/>
            <a:ext cx="3830138" cy="18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1B03C9-284A-49DD-ADE6-B03E4FE53E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70856" y="3960000"/>
            <a:ext cx="3821144" cy="18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729BE9-DF13-4C4A-85BD-97EB0251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7139" r="7515"/>
          <a:stretch/>
        </p:blipFill>
        <p:spPr>
          <a:xfrm>
            <a:off x="7420354" y="5040000"/>
            <a:ext cx="2257874" cy="180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635FF5-3840-4DAB-AB6F-0F473569E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000"/>
            <a:ext cx="1800000" cy="180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79EE89-6A9F-47C3-92E3-9B30C3BE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8642" r="8551" b="12886"/>
          <a:stretch/>
        </p:blipFill>
        <p:spPr>
          <a:xfrm>
            <a:off x="3497416" y="5256000"/>
            <a:ext cx="2327852" cy="15650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8738FB4-12F5-4F7C-A63E-422B0D577F8B}"/>
              </a:ext>
            </a:extLst>
          </p:cNvPr>
          <p:cNvSpPr txBox="1"/>
          <p:nvPr userDrawn="1"/>
        </p:nvSpPr>
        <p:spPr>
          <a:xfrm>
            <a:off x="0" y="1878736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Montserrat Medium" panose="00000600000000000000" pitchFamily="50" charset="0"/>
              </a:rPr>
              <a:t>IRISIOME SOLUTIONS</a:t>
            </a:r>
          </a:p>
          <a:p>
            <a:pPr algn="ctr"/>
            <a:r>
              <a:rPr lang="fr-FR" sz="1600" dirty="0">
                <a:latin typeface="Montserrat Light" panose="00000400000000000000" pitchFamily="2" charset="0"/>
              </a:rPr>
              <a:t>Cité de la Photonique – Bâtiment Elnath</a:t>
            </a:r>
          </a:p>
          <a:p>
            <a:pPr algn="ctr"/>
            <a:r>
              <a:rPr lang="fr-FR" sz="1600" dirty="0">
                <a:latin typeface="Montserrat Light" panose="00000400000000000000" pitchFamily="2" charset="0"/>
              </a:rPr>
              <a:t>11 Avenue de Canterranne</a:t>
            </a:r>
          </a:p>
          <a:p>
            <a:pPr algn="ctr"/>
            <a:r>
              <a:rPr lang="fr-FR" sz="1600" dirty="0">
                <a:latin typeface="Montserrat Light" panose="00000400000000000000" pitchFamily="2" charset="0"/>
              </a:rPr>
              <a:t>33600 Pessac – FRANCE</a:t>
            </a:r>
          </a:p>
          <a:p>
            <a:pPr algn="ctr"/>
            <a:endParaRPr lang="fr-FR" sz="1600" dirty="0">
              <a:latin typeface="Montserrat Light" panose="00000400000000000000" pitchFamily="2" charset="0"/>
            </a:endParaRPr>
          </a:p>
          <a:p>
            <a:pPr algn="ctr"/>
            <a:r>
              <a:rPr lang="fr-FR" sz="1600" dirty="0">
                <a:latin typeface="Montserrat Light" panose="00000400000000000000" pitchFamily="2" charset="0"/>
              </a:rPr>
              <a:t>+33 6 17 03 32 16</a:t>
            </a:r>
          </a:p>
          <a:p>
            <a:pPr algn="ctr"/>
            <a:r>
              <a:rPr lang="fr-FR" sz="1600" dirty="0">
                <a:latin typeface="Montserrat Light" panose="00000400000000000000" pitchFamily="2" charset="0"/>
              </a:rPr>
              <a:t>contact@irisiome-solutions.com</a:t>
            </a:r>
          </a:p>
          <a:p>
            <a:pPr algn="ctr"/>
            <a:r>
              <a:rPr lang="fr-FR" sz="1600" dirty="0">
                <a:latin typeface="Montserrat Light" panose="00000400000000000000" pitchFamily="2" charset="0"/>
              </a:rPr>
              <a:t>www.irisiome-solutions.com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BAF1AB-D908-4B8F-83A5-E374909DE40D}"/>
              </a:ext>
            </a:extLst>
          </p:cNvPr>
          <p:cNvSpPr txBox="1"/>
          <p:nvPr userDrawn="1"/>
        </p:nvSpPr>
        <p:spPr>
          <a:xfrm>
            <a:off x="72000" y="1044000"/>
            <a:ext cx="1211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7042C"/>
                </a:solidFill>
                <a:effectLst/>
                <a:uLnTx/>
                <a:uFillTx/>
                <a:latin typeface="Montserrat Medium" panose="00000600000000000000" pitchFamily="50" charset="0"/>
                <a:ea typeface="+mj-ea"/>
                <a:cs typeface="+mj-cs"/>
              </a:rPr>
              <a:t>Thank you for you attention</a:t>
            </a:r>
            <a:endParaRPr lang="en-US" sz="1200" dirty="0">
              <a:solidFill>
                <a:srgbClr val="B70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7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4DF7C7-EFA2-47DF-8F69-FFF71058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C764D-5224-49E4-AB04-655140BFA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47089-80C2-4E8C-873B-2323D58E3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800000000000000" pitchFamily="50" charset="0"/>
              </a:defRPr>
            </a:lvl1pPr>
          </a:lstStyle>
          <a:p>
            <a:fld id="{6D16F796-0CA6-40B1-B399-9535BAB9886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8C97F2-E5E9-4F7E-B923-3C3F280B4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800000000000000" pitchFamily="50" charset="0"/>
              </a:defRPr>
            </a:lvl1pPr>
          </a:lstStyle>
          <a:p>
            <a:fld id="{C3B77FDF-5F1F-4032-B4E9-536DEC27B9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anose="000006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nard@irisiome.co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F3700-1349-4F8F-8ED6-C552BF979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086"/>
            <a:ext cx="9144000" cy="929082"/>
          </a:xfrm>
        </p:spPr>
        <p:txBody>
          <a:bodyPr anchor="ctr">
            <a:noAutofit/>
          </a:bodyPr>
          <a:lstStyle/>
          <a:p>
            <a:r>
              <a:rPr lang="en-US" sz="3600" dirty="0"/>
              <a:t>Pulse-gated ultrashort fiber Lasers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8A5257-73A4-4696-B7FD-143212FDD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The smartest solution for accelerators community?</a:t>
            </a:r>
          </a:p>
        </p:txBody>
      </p:sp>
    </p:spTree>
    <p:extLst>
      <p:ext uri="{BB962C8B-B14F-4D97-AF65-F5344CB8AC3E}">
        <p14:creationId xmlns:p14="http://schemas.microsoft.com/office/powerpoint/2010/main" val="201723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22D5C-C95A-4F68-A8C7-6CA332BD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IRISIOME’s Laser technology features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60BE0E-80DE-4220-BABB-D4028A9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7FDF-5F1F-4032-B4E9-536DEC27B9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D8D39E-889D-4944-8C8D-5BF61ED49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" y="3960457"/>
            <a:ext cx="732985" cy="7444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050509-19CB-4633-8E7F-34E1B4E29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6474" r="6147" b="5469"/>
          <a:stretch/>
        </p:blipFill>
        <p:spPr>
          <a:xfrm>
            <a:off x="95772" y="4815606"/>
            <a:ext cx="732985" cy="7194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17A38E-02CB-4635-A1FC-338763F95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" y="2250159"/>
            <a:ext cx="732985" cy="7329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7A87D3-40B3-4E68-B9AF-565090220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" y="3105308"/>
            <a:ext cx="732985" cy="7160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255CFA-B272-4408-A998-F2C8A7665F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" y="1395010"/>
            <a:ext cx="732985" cy="705213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1CF5B7-BC77-4299-ADD9-08ECCEB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C998FF0-F11F-498C-A21F-28EDA1845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384" y="2206995"/>
            <a:ext cx="3456477" cy="2727300"/>
          </a:xfrm>
          <a:prstGeom prst="rect">
            <a:avLst/>
          </a:prstGeom>
        </p:spPr>
      </p:pic>
      <p:grpSp>
        <p:nvGrpSpPr>
          <p:cNvPr id="15" name="Grouper 17">
            <a:extLst>
              <a:ext uri="{FF2B5EF4-FFF2-40B4-BE49-F238E27FC236}">
                <a16:creationId xmlns:a16="http://schemas.microsoft.com/office/drawing/2014/main" id="{19ACF659-7C7B-4217-9E41-2D19F9C7B187}"/>
              </a:ext>
            </a:extLst>
          </p:cNvPr>
          <p:cNvGrpSpPr/>
          <p:nvPr/>
        </p:nvGrpSpPr>
        <p:grpSpPr>
          <a:xfrm>
            <a:off x="7664127" y="1130763"/>
            <a:ext cx="3852869" cy="969460"/>
            <a:chOff x="2514599" y="1371601"/>
            <a:chExt cx="4652763" cy="1274253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47CE3D0-2446-4F13-87A7-64CB6F07392E}"/>
                </a:ext>
              </a:extLst>
            </p:cNvPr>
            <p:cNvCxnSpPr/>
            <p:nvPr/>
          </p:nvCxnSpPr>
          <p:spPr>
            <a:xfrm rot="5400000">
              <a:off x="4805919" y="2300998"/>
              <a:ext cx="103916" cy="14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èche vers la droite 19">
              <a:extLst>
                <a:ext uri="{FF2B5EF4-FFF2-40B4-BE49-F238E27FC236}">
                  <a16:creationId xmlns:a16="http://schemas.microsoft.com/office/drawing/2014/main" id="{00D5F7ED-A6E2-4DD0-930C-F223822A041F}"/>
                </a:ext>
              </a:extLst>
            </p:cNvPr>
            <p:cNvSpPr/>
            <p:nvPr/>
          </p:nvSpPr>
          <p:spPr>
            <a:xfrm>
              <a:off x="4155181" y="1371602"/>
              <a:ext cx="3012181" cy="620264"/>
            </a:xfrm>
            <a:prstGeom prst="rightArrow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8" name="Flèche vers la droite 20">
              <a:extLst>
                <a:ext uri="{FF2B5EF4-FFF2-40B4-BE49-F238E27FC236}">
                  <a16:creationId xmlns:a16="http://schemas.microsoft.com/office/drawing/2014/main" id="{87135993-ADD1-4FF8-AC63-159AEC5F6FF5}"/>
                </a:ext>
              </a:extLst>
            </p:cNvPr>
            <p:cNvSpPr/>
            <p:nvPr/>
          </p:nvSpPr>
          <p:spPr>
            <a:xfrm rot="10800000">
              <a:off x="2514599" y="1371601"/>
              <a:ext cx="1640581" cy="620264"/>
            </a:xfrm>
            <a:prstGeom prst="rightArrow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485F84E4-E253-466A-8769-4D0C096F13C5}"/>
                </a:ext>
              </a:extLst>
            </p:cNvPr>
            <p:cNvCxnSpPr/>
            <p:nvPr/>
          </p:nvCxnSpPr>
          <p:spPr>
            <a:xfrm>
              <a:off x="2514600" y="2249770"/>
              <a:ext cx="4512660" cy="16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BF1D82-2689-4AB4-9B22-CF9D55D24B26}"/>
                </a:ext>
              </a:extLst>
            </p:cNvPr>
            <p:cNvCxnSpPr/>
            <p:nvPr/>
          </p:nvCxnSpPr>
          <p:spPr>
            <a:xfrm rot="5400000">
              <a:off x="4101033" y="2302614"/>
              <a:ext cx="103916" cy="14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92E00F8-5764-4250-AB58-DCA1C1C38EF9}"/>
                </a:ext>
              </a:extLst>
            </p:cNvPr>
            <p:cNvCxnSpPr/>
            <p:nvPr/>
          </p:nvCxnSpPr>
          <p:spPr>
            <a:xfrm rot="5400000">
              <a:off x="3333395" y="2300998"/>
              <a:ext cx="103916" cy="14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23C4203-CDA4-435C-9390-480B397F48E8}"/>
                </a:ext>
              </a:extLst>
            </p:cNvPr>
            <p:cNvCxnSpPr/>
            <p:nvPr/>
          </p:nvCxnSpPr>
          <p:spPr>
            <a:xfrm rot="5400000">
              <a:off x="5434916" y="2300998"/>
              <a:ext cx="103916" cy="14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C5B1253-4D07-42A2-BBBE-F2AC7FE6D25A}"/>
                </a:ext>
              </a:extLst>
            </p:cNvPr>
            <p:cNvCxnSpPr/>
            <p:nvPr/>
          </p:nvCxnSpPr>
          <p:spPr>
            <a:xfrm rot="5400000">
              <a:off x="4807379" y="2300998"/>
              <a:ext cx="103916" cy="14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27F5372B-5BF1-4967-B6CD-63E2344A6F65}"/>
                </a:ext>
              </a:extLst>
            </p:cNvPr>
            <p:cNvCxnSpPr/>
            <p:nvPr/>
          </p:nvCxnSpPr>
          <p:spPr>
            <a:xfrm rot="5400000">
              <a:off x="6555727" y="2302614"/>
              <a:ext cx="103916" cy="14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3">
              <a:extLst>
                <a:ext uri="{FF2B5EF4-FFF2-40B4-BE49-F238E27FC236}">
                  <a16:creationId xmlns:a16="http://schemas.microsoft.com/office/drawing/2014/main" id="{F77C5DB0-2C2A-4208-946D-5B9DCF305FB3}"/>
                </a:ext>
              </a:extLst>
            </p:cNvPr>
            <p:cNvSpPr txBox="1"/>
            <p:nvPr/>
          </p:nvSpPr>
          <p:spPr>
            <a:xfrm>
              <a:off x="2971800" y="2286000"/>
              <a:ext cx="853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dirty="0"/>
                <a:t>0,25 </a:t>
              </a:r>
              <a:r>
                <a:rPr lang="fr-FR" sz="1100" dirty="0">
                  <a:latin typeface="Symbol" charset="2"/>
                  <a:cs typeface="Symbol" charset="2"/>
                </a:rPr>
                <a:t>m</a:t>
              </a:r>
              <a:r>
                <a:rPr lang="fr-FR" sz="1100" dirty="0">
                  <a:latin typeface="+mj-lt"/>
                  <a:cs typeface="Symbol" charset="2"/>
                </a:rPr>
                <a:t>m</a:t>
              </a:r>
              <a:endParaRPr lang="fr-FR" sz="1100" dirty="0"/>
            </a:p>
          </p:txBody>
        </p:sp>
        <p:sp>
          <p:nvSpPr>
            <p:cNvPr id="26" name="ZoneTexte 24">
              <a:extLst>
                <a:ext uri="{FF2B5EF4-FFF2-40B4-BE49-F238E27FC236}">
                  <a16:creationId xmlns:a16="http://schemas.microsoft.com/office/drawing/2014/main" id="{90DC0AFA-A69C-47F8-9DA9-ECC085A8A582}"/>
                </a:ext>
              </a:extLst>
            </p:cNvPr>
            <p:cNvSpPr txBox="1"/>
            <p:nvPr/>
          </p:nvSpPr>
          <p:spPr>
            <a:xfrm>
              <a:off x="5170916" y="2301997"/>
              <a:ext cx="630456" cy="17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dirty="0"/>
                <a:t>1 </a:t>
              </a:r>
              <a:r>
                <a:rPr lang="fr-FR" sz="1100" dirty="0">
                  <a:latin typeface="Symbol" charset="2"/>
                  <a:cs typeface="Symbol" charset="2"/>
                </a:rPr>
                <a:t>m</a:t>
              </a:r>
              <a:r>
                <a:rPr lang="fr-FR" sz="1100" dirty="0">
                  <a:latin typeface="+mj-lt"/>
                  <a:cs typeface="Symbol" charset="2"/>
                </a:rPr>
                <a:t>m</a:t>
              </a:r>
              <a:endParaRPr lang="fr-FR" sz="1100" dirty="0"/>
            </a:p>
          </p:txBody>
        </p:sp>
        <p:sp>
          <p:nvSpPr>
            <p:cNvPr id="27" name="ZoneTexte 25">
              <a:extLst>
                <a:ext uri="{FF2B5EF4-FFF2-40B4-BE49-F238E27FC236}">
                  <a16:creationId xmlns:a16="http://schemas.microsoft.com/office/drawing/2014/main" id="{613194E2-34A1-41C3-B7C2-FAA200DAA8FA}"/>
                </a:ext>
              </a:extLst>
            </p:cNvPr>
            <p:cNvSpPr txBox="1"/>
            <p:nvPr/>
          </p:nvSpPr>
          <p:spPr>
            <a:xfrm>
              <a:off x="6293186" y="2301995"/>
              <a:ext cx="734074" cy="34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dirty="0"/>
                <a:t>1,5 </a:t>
              </a:r>
              <a:r>
                <a:rPr lang="fr-FR" sz="1100" dirty="0">
                  <a:latin typeface="Symbol" charset="2"/>
                  <a:cs typeface="Symbol" charset="2"/>
                </a:rPr>
                <a:t>m</a:t>
              </a:r>
              <a:r>
                <a:rPr lang="fr-FR" sz="1100" dirty="0">
                  <a:latin typeface="+mj-lt"/>
                  <a:cs typeface="Symbol" charset="2"/>
                </a:rPr>
                <a:t>m</a:t>
              </a:r>
              <a:endParaRPr lang="fr-FR" sz="1100" dirty="0"/>
            </a:p>
          </p:txBody>
        </p:sp>
        <p:sp>
          <p:nvSpPr>
            <p:cNvPr id="28" name="ZoneTexte 26">
              <a:extLst>
                <a:ext uri="{FF2B5EF4-FFF2-40B4-BE49-F238E27FC236}">
                  <a16:creationId xmlns:a16="http://schemas.microsoft.com/office/drawing/2014/main" id="{2F211644-9B11-4FE1-9C0C-1EFC421728A3}"/>
                </a:ext>
              </a:extLst>
            </p:cNvPr>
            <p:cNvSpPr txBox="1"/>
            <p:nvPr/>
          </p:nvSpPr>
          <p:spPr>
            <a:xfrm>
              <a:off x="3804928" y="2301996"/>
              <a:ext cx="818816" cy="34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dirty="0"/>
                <a:t>0,5</a:t>
              </a:r>
              <a:r>
                <a:rPr lang="fr-FR" sz="1100" dirty="0">
                  <a:latin typeface="Symbol" charset="2"/>
                  <a:cs typeface="Symbol" charset="2"/>
                </a:rPr>
                <a:t>m</a:t>
              </a:r>
              <a:r>
                <a:rPr lang="fr-FR" sz="1100" dirty="0">
                  <a:latin typeface="+mj-lt"/>
                  <a:cs typeface="Symbol" charset="2"/>
                </a:rPr>
                <a:t>m</a:t>
              </a:r>
              <a:endParaRPr lang="fr-FR" sz="1100" dirty="0"/>
            </a:p>
          </p:txBody>
        </p:sp>
        <p:sp>
          <p:nvSpPr>
            <p:cNvPr id="29" name="ZoneTexte 27">
              <a:extLst>
                <a:ext uri="{FF2B5EF4-FFF2-40B4-BE49-F238E27FC236}">
                  <a16:creationId xmlns:a16="http://schemas.microsoft.com/office/drawing/2014/main" id="{434BA95C-0A57-4AC4-99CB-3C708F3ECA50}"/>
                </a:ext>
              </a:extLst>
            </p:cNvPr>
            <p:cNvSpPr txBox="1"/>
            <p:nvPr/>
          </p:nvSpPr>
          <p:spPr>
            <a:xfrm>
              <a:off x="4419600" y="2286000"/>
              <a:ext cx="9456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dirty="0"/>
                <a:t>0,75 </a:t>
              </a:r>
              <a:r>
                <a:rPr lang="fr-FR" sz="1100" dirty="0">
                  <a:latin typeface="Symbol" charset="2"/>
                  <a:cs typeface="Symbol" charset="2"/>
                </a:rPr>
                <a:t>m</a:t>
              </a:r>
              <a:r>
                <a:rPr lang="fr-FR" sz="1100" dirty="0">
                  <a:latin typeface="+mj-lt"/>
                  <a:cs typeface="Symbol" charset="2"/>
                </a:rPr>
                <a:t>m</a:t>
              </a:r>
              <a:endParaRPr lang="fr-FR" sz="1100" dirty="0"/>
            </a:p>
          </p:txBody>
        </p:sp>
        <p:pic>
          <p:nvPicPr>
            <p:cNvPr id="30" name="Image 29" descr="b1c150732e98b1769be7ebab142827b2b5e42324.jpg">
              <a:extLst>
                <a:ext uri="{FF2B5EF4-FFF2-40B4-BE49-F238E27FC236}">
                  <a16:creationId xmlns:a16="http://schemas.microsoft.com/office/drawing/2014/main" id="{B5BD9245-205B-4993-832E-7492DDD08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88299" y="1572463"/>
              <a:ext cx="958020" cy="23595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30DEF8-8E79-408D-A204-5047E0BCFAC6}"/>
                </a:ext>
              </a:extLst>
            </p:cNvPr>
            <p:cNvSpPr/>
            <p:nvPr/>
          </p:nvSpPr>
          <p:spPr>
            <a:xfrm>
              <a:off x="4155181" y="2199697"/>
              <a:ext cx="138642" cy="51689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8729456-A01C-4AE0-8142-A511F3687247}"/>
                </a:ext>
              </a:extLst>
            </p:cNvPr>
            <p:cNvSpPr/>
            <p:nvPr/>
          </p:nvSpPr>
          <p:spPr>
            <a:xfrm>
              <a:off x="4860067" y="2198081"/>
              <a:ext cx="138642" cy="5168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FD116C-0CBB-466F-95C7-F47523FFC04D}"/>
                </a:ext>
              </a:extLst>
            </p:cNvPr>
            <p:cNvSpPr/>
            <p:nvPr/>
          </p:nvSpPr>
          <p:spPr>
            <a:xfrm>
              <a:off x="5487604" y="2198081"/>
              <a:ext cx="138642" cy="516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901B71-8B68-4431-8F81-A523AEF6137A}"/>
                </a:ext>
              </a:extLst>
            </p:cNvPr>
            <p:cNvSpPr/>
            <p:nvPr/>
          </p:nvSpPr>
          <p:spPr>
            <a:xfrm>
              <a:off x="6606956" y="2198081"/>
              <a:ext cx="138642" cy="51689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E0BA43A2-8BB2-41F7-8351-99F1D7F60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6996" y="2370410"/>
            <a:ext cx="3060000" cy="25135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396136C-AC28-4ABC-9C98-D3A956DBC154}"/>
              </a:ext>
            </a:extLst>
          </p:cNvPr>
          <p:cNvSpPr txBox="1"/>
          <p:nvPr/>
        </p:nvSpPr>
        <p:spPr>
          <a:xfrm>
            <a:off x="813654" y="1446197"/>
            <a:ext cx="525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latin typeface="Montserrat Light" panose="00000400000000000000"/>
              </a:rPr>
              <a:t>Many wavelength available in IR around 1 µm and 1,5 µm.</a:t>
            </a:r>
            <a:br>
              <a:rPr lang="en-US" sz="1400" noProof="0" dirty="0">
                <a:latin typeface="Montserrat Light" panose="00000400000000000000"/>
              </a:rPr>
            </a:br>
            <a:r>
              <a:rPr lang="en-US" sz="1400" noProof="0" dirty="0">
                <a:latin typeface="Montserrat Light" panose="00000400000000000000"/>
              </a:rPr>
              <a:t>Fine spectral adjustment, SHG &amp; THG available.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8CAEB9D-40DD-484F-B57E-B9FC4EA015CF}"/>
              </a:ext>
            </a:extLst>
          </p:cNvPr>
          <p:cNvSpPr txBox="1"/>
          <p:nvPr/>
        </p:nvSpPr>
        <p:spPr>
          <a:xfrm>
            <a:off x="813654" y="2347495"/>
            <a:ext cx="525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latin typeface="Montserrat Light" panose="00000400000000000000"/>
              </a:rPr>
              <a:t>Adjustable and/or fixed pulsed duration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latin typeface="Montserrat Light" panose="00000400000000000000"/>
              </a:rPr>
              <a:t>from 35 ps to few ns. Flat-Top/super-gaussian profile.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3586D81-5098-4B85-9D1A-1AA940EF1777}"/>
              </a:ext>
            </a:extLst>
          </p:cNvPr>
          <p:cNvSpPr txBox="1"/>
          <p:nvPr/>
        </p:nvSpPr>
        <p:spPr>
          <a:xfrm>
            <a:off x="838200" y="3201730"/>
            <a:ext cx="525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latin typeface="Montserrat Light" panose="00000400000000000000"/>
              </a:rPr>
              <a:t>Tunable pulse repetition frequency from single-shot </a:t>
            </a:r>
            <a:br>
              <a:rPr lang="en-US" sz="1400" noProof="0" dirty="0">
                <a:latin typeface="Montserrat Light" panose="00000400000000000000"/>
              </a:rPr>
            </a:br>
            <a:r>
              <a:rPr lang="en-US" sz="1400" noProof="0" dirty="0">
                <a:latin typeface="Montserrat Light" panose="00000400000000000000"/>
              </a:rPr>
              <a:t>up to 2 GHz, burst capabilities.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9DB293B-C49C-4F59-9ECF-352F0B01E6F8}"/>
              </a:ext>
            </a:extLst>
          </p:cNvPr>
          <p:cNvSpPr txBox="1"/>
          <p:nvPr/>
        </p:nvSpPr>
        <p:spPr>
          <a:xfrm>
            <a:off x="780593" y="4077597"/>
            <a:ext cx="525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>
                <a:latin typeface="Montserrat Light" panose="00000400000000000000"/>
              </a:rPr>
              <a:t>Multistage fiber amplifier from &gt; 20 mW to &gt; 20 W.</a:t>
            </a:r>
          </a:p>
          <a:p>
            <a:r>
              <a:rPr lang="en-US" sz="1400" noProof="0" dirty="0">
                <a:latin typeface="Montserrat Light" panose="00000400000000000000"/>
              </a:rPr>
              <a:t>With good beam quality (M² &lt; 1,3)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0F30468-8959-4A90-A226-BD24ECE49273}"/>
              </a:ext>
            </a:extLst>
          </p:cNvPr>
          <p:cNvSpPr txBox="1"/>
          <p:nvPr/>
        </p:nvSpPr>
        <p:spPr>
          <a:xfrm>
            <a:off x="813654" y="4923802"/>
            <a:ext cx="525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>
                <a:latin typeface="Montserrat Light" panose="00000400000000000000"/>
              </a:rPr>
              <a:t>Compact, turn-key all-fiber master/slave system with easy synchronization.</a:t>
            </a:r>
          </a:p>
        </p:txBody>
      </p:sp>
    </p:spTree>
    <p:extLst>
      <p:ext uri="{BB962C8B-B14F-4D97-AF65-F5344CB8AC3E}">
        <p14:creationId xmlns:p14="http://schemas.microsoft.com/office/powerpoint/2010/main" val="17799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4B9C1-1A6F-4901-9CCE-2205432F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MANNY-IR SERIES – Highly flexible IR </a:t>
            </a:r>
            <a:r>
              <a:rPr lang="en-US" sz="3000" dirty="0" err="1"/>
              <a:t>ps</a:t>
            </a:r>
            <a:r>
              <a:rPr lang="en-US" sz="3000" dirty="0"/>
              <a:t> Fiber Laser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CDBBB1-2B2C-42C2-88C7-EA9035EF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7FDF-5F1F-4032-B4E9-536DEC27B9B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427D8F-3D88-4508-BBC0-2212E0BC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1260000"/>
            <a:ext cx="7950056" cy="442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D369A7-EBEF-4E44-AE92-755900045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0" y="1080000"/>
            <a:ext cx="3060000" cy="24144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63F6F6-1650-4092-8E82-4A4BC3EC4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00" y="3528000"/>
            <a:ext cx="3060000" cy="251351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1F5D911-1AB3-4138-A91C-434E6140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1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22D5C-C95A-4F68-A8C7-6CA332BD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Applications for accelerators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60BE0E-80DE-4220-BABB-D4028A9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7FDF-5F1F-4032-B4E9-536DEC27B9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1CF5B7-BC77-4299-ADD9-08ECCEB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FD1E58-2994-4312-9D71-6AB65FC5CD8C}"/>
              </a:ext>
            </a:extLst>
          </p:cNvPr>
          <p:cNvSpPr txBox="1"/>
          <p:nvPr/>
        </p:nvSpPr>
        <p:spPr>
          <a:xfrm>
            <a:off x="365758" y="1283368"/>
            <a:ext cx="115380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Montserrat Light" panose="00000400000000000000"/>
              </a:rPr>
              <a:t>Photocathode excitation:</a:t>
            </a:r>
            <a:br>
              <a:rPr lang="en-US" sz="1800" noProof="0" dirty="0">
                <a:latin typeface="Montserrat Light" panose="00000400000000000000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Lasers already on the Field (Brookhaven National Lab)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Laser for ELSA accelerator to be delivered</a:t>
            </a:r>
            <a:b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Top-Hat pulses, synchronization and different wavelength </a:t>
            </a:r>
            <a:b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available.</a:t>
            </a:r>
            <a:endParaRPr lang="en-US" sz="1800" noProof="0" dirty="0">
              <a:latin typeface="Montserrat Light" panose="00000400000000000000"/>
            </a:endParaRPr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9FC0E-AEF9-4980-BB46-DD749B5E09A9}"/>
              </a:ext>
            </a:extLst>
          </p:cNvPr>
          <p:cNvSpPr/>
          <p:nvPr/>
        </p:nvSpPr>
        <p:spPr>
          <a:xfrm>
            <a:off x="7669183" y="3788947"/>
            <a:ext cx="1137342" cy="95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EB9CAE4-E080-47A9-9CA9-CADA41D8755A}"/>
              </a:ext>
            </a:extLst>
          </p:cNvPr>
          <p:cNvGrpSpPr/>
          <p:nvPr/>
        </p:nvGrpSpPr>
        <p:grpSpPr>
          <a:xfrm>
            <a:off x="0" y="3068473"/>
            <a:ext cx="8006646" cy="2904918"/>
            <a:chOff x="0" y="3068473"/>
            <a:chExt cx="8006646" cy="2904918"/>
          </a:xfrm>
        </p:grpSpPr>
        <p:pic>
          <p:nvPicPr>
            <p:cNvPr id="32" name="Image 31" descr="IMG_3930.jpg">
              <a:extLst>
                <a:ext uri="{FF2B5EF4-FFF2-40B4-BE49-F238E27FC236}">
                  <a16:creationId xmlns:a16="http://schemas.microsoft.com/office/drawing/2014/main" id="{3670F303-4621-44E9-83D0-20A964DCD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707" y="3068473"/>
              <a:ext cx="3722939" cy="290491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438B8A-0A51-493C-BC48-2A28987E57FA}"/>
                </a:ext>
              </a:extLst>
            </p:cNvPr>
            <p:cNvSpPr/>
            <p:nvPr/>
          </p:nvSpPr>
          <p:spPr>
            <a:xfrm>
              <a:off x="0" y="4219743"/>
              <a:ext cx="450935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400" b="1" i="1" dirty="0"/>
                <a:t>IRISIOME Laser  on MESA </a:t>
              </a:r>
              <a:r>
                <a:rPr lang="fr-FR" altLang="fr-FR" sz="1400" b="1" i="1" dirty="0" err="1"/>
                <a:t>accelerator</a:t>
              </a:r>
              <a:r>
                <a:rPr lang="fr-FR" altLang="fr-FR" sz="1400" b="1" i="1" dirty="0"/>
                <a:t>, </a:t>
              </a:r>
              <a:r>
                <a:rPr lang="fr-FR" altLang="fr-FR" sz="1400" b="1" i="1" dirty="0" err="1"/>
                <a:t>University</a:t>
              </a:r>
              <a:r>
                <a:rPr lang="fr-FR" altLang="fr-FR" sz="1400" b="1" i="1" dirty="0"/>
                <a:t> of MAINZ, Germany (Pr. K. </a:t>
              </a:r>
              <a:r>
                <a:rPr lang="fr-FR" altLang="fr-FR" sz="1400" b="1" i="1" dirty="0" err="1"/>
                <a:t>Aulenbacher</a:t>
              </a:r>
              <a:r>
                <a:rPr lang="fr-FR" altLang="fr-FR" sz="1400" b="1" i="1" dirty="0"/>
                <a:t>)</a:t>
              </a:r>
            </a:p>
            <a:p>
              <a:pPr algn="ctr"/>
              <a:r>
                <a:rPr lang="fr-FR" altLang="fr-FR" sz="1400" dirty="0" err="1"/>
                <a:t>Polarized</a:t>
              </a:r>
              <a:r>
                <a:rPr lang="fr-FR" altLang="fr-FR" sz="1400" dirty="0"/>
                <a:t> Electrons ; </a:t>
              </a:r>
            </a:p>
            <a:p>
              <a:pPr algn="ctr"/>
              <a:r>
                <a:rPr lang="fr-FR" altLang="fr-FR" sz="1400" dirty="0"/>
                <a:t>Photocathode NEA </a:t>
              </a:r>
              <a:r>
                <a:rPr lang="fr-FR" altLang="fr-FR" sz="1400" dirty="0" err="1"/>
                <a:t>GaAs</a:t>
              </a:r>
              <a:r>
                <a:rPr lang="fr-FR" altLang="fr-FR" sz="1400" dirty="0"/>
                <a:t> (</a:t>
              </a:r>
              <a:r>
                <a:rPr lang="fr-FR" altLang="fr-FR" sz="1400" dirty="0" err="1"/>
                <a:t>near</a:t>
              </a:r>
              <a:r>
                <a:rPr lang="fr-FR" altLang="fr-FR" sz="1400" dirty="0"/>
                <a:t> band gap excitation)</a:t>
              </a:r>
              <a:br>
                <a:rPr lang="fr-FR" altLang="fr-FR" sz="1400" dirty="0"/>
              </a:br>
              <a:r>
                <a:rPr lang="fr-FR" altLang="fr-FR" sz="1400" dirty="0"/>
                <a:t>780 nm 150 ps Laser for excitation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E6287AB-7BD8-4D01-9D2E-B6BF37F50F70}"/>
              </a:ext>
            </a:extLst>
          </p:cNvPr>
          <p:cNvGrpSpPr/>
          <p:nvPr/>
        </p:nvGrpSpPr>
        <p:grpSpPr>
          <a:xfrm>
            <a:off x="8496300" y="1079195"/>
            <a:ext cx="3695700" cy="4490730"/>
            <a:chOff x="8496300" y="1079195"/>
            <a:chExt cx="3695700" cy="4490730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23451CF-4E77-4082-B08A-7C097D6F2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8769" y="1079195"/>
              <a:ext cx="3543231" cy="4490730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F0595CA-77AC-4B98-AB18-480EA36ACFA6}"/>
                </a:ext>
              </a:extLst>
            </p:cNvPr>
            <p:cNvSpPr txBox="1"/>
            <p:nvPr/>
          </p:nvSpPr>
          <p:spPr>
            <a:xfrm>
              <a:off x="8496300" y="1283368"/>
              <a:ext cx="19907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IRISIOME Laser for ELSA </a:t>
              </a:r>
              <a:r>
                <a:rPr lang="fr-FR" sz="1400" b="1" dirty="0" err="1"/>
                <a:t>accelerator</a:t>
              </a:r>
              <a:r>
                <a:rPr lang="fr-FR" sz="1400" b="1" dirty="0"/>
                <a:t> (</a:t>
              </a:r>
              <a:r>
                <a:rPr lang="fr-FR" sz="1400" b="1" dirty="0" err="1"/>
                <a:t>Thanks</a:t>
              </a:r>
              <a:r>
                <a:rPr lang="fr-FR" sz="1400" b="1" dirty="0"/>
                <a:t> to V. Le Flanchec)</a:t>
              </a:r>
            </a:p>
            <a:p>
              <a:pPr algn="ctr"/>
              <a:r>
                <a:rPr lang="fr-FR" sz="1400" dirty="0" err="1"/>
                <a:t>Metallic</a:t>
              </a:r>
              <a:r>
                <a:rPr lang="fr-FR" sz="1400" dirty="0"/>
                <a:t> Photocathode</a:t>
              </a:r>
              <a:br>
                <a:rPr lang="fr-FR" sz="1400" dirty="0"/>
              </a:br>
              <a:r>
                <a:rPr lang="fr-FR" sz="1400" dirty="0"/>
                <a:t>1064 nm 50-200 ps Laser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12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22D5C-C95A-4F68-A8C7-6CA332BD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potential applications for accelerators?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60BE0E-80DE-4220-BABB-D4028A9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7FDF-5F1F-4032-B4E9-536DEC27B9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1CF5B7-BC77-4299-ADD9-08ECCEB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FD1E58-2994-4312-9D71-6AB65FC5CD8C}"/>
              </a:ext>
            </a:extLst>
          </p:cNvPr>
          <p:cNvSpPr txBox="1"/>
          <p:nvPr/>
        </p:nvSpPr>
        <p:spPr>
          <a:xfrm>
            <a:off x="365758" y="1283368"/>
            <a:ext cx="11538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Montserrat Light" panose="00000400000000000000"/>
              </a:rPr>
              <a:t>X-rays production by Compton effect</a:t>
            </a:r>
            <a:r>
              <a:rPr lang="en-US" sz="2000" b="1" noProof="0" dirty="0">
                <a:latin typeface="Montserrat Light" panose="00000400000000000000"/>
              </a:rPr>
              <a:t>:</a:t>
            </a:r>
            <a:br>
              <a:rPr lang="en-US" sz="1800" noProof="0" dirty="0">
                <a:latin typeface="Montserrat Light" panose="00000400000000000000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Use a synchronized pulses to the electron beam</a:t>
            </a:r>
            <a:b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Typically ten’s of ps pulses are used? Our Laser can be used a </a:t>
            </a:r>
            <a:r>
              <a:rPr lang="en-US" sz="1800" noProof="0">
                <a:latin typeface="Montserrat Light" panose="00000400000000000000"/>
                <a:sym typeface="Wingdings" panose="05000000000000000000" pitchFamily="2" charset="2"/>
              </a:rPr>
              <a:t>seed Laser </a:t>
            </a:r>
            <a:b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</a:b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9FC0E-AEF9-4980-BB46-DD749B5E09A9}"/>
              </a:ext>
            </a:extLst>
          </p:cNvPr>
          <p:cNvSpPr/>
          <p:nvPr/>
        </p:nvSpPr>
        <p:spPr>
          <a:xfrm>
            <a:off x="7669183" y="3788947"/>
            <a:ext cx="1137342" cy="95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8D330F-0610-4102-ABAA-3AD06FAD2D22}"/>
              </a:ext>
            </a:extLst>
          </p:cNvPr>
          <p:cNvSpPr txBox="1"/>
          <p:nvPr/>
        </p:nvSpPr>
        <p:spPr>
          <a:xfrm>
            <a:off x="6853351" y="3383278"/>
            <a:ext cx="507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Montserrat Light" panose="00000400000000000000"/>
              </a:rPr>
              <a:t>We are looking for your inputs and interesting in potential collaborations</a:t>
            </a:r>
            <a:endParaRPr lang="fr-FR" dirty="0"/>
          </a:p>
        </p:txBody>
      </p:sp>
      <p:pic>
        <p:nvPicPr>
          <p:cNvPr id="11" name="Image 10" descr="Attachment-1.jpeg">
            <a:extLst>
              <a:ext uri="{FF2B5EF4-FFF2-40B4-BE49-F238E27FC236}">
                <a16:creationId xmlns:a16="http://schemas.microsoft.com/office/drawing/2014/main" id="{DD5603D9-720D-4470-9DE4-95E46259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2879860"/>
            <a:ext cx="3414899" cy="17872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25A807A-FB72-4186-8AAD-34AF3C8A01E9}"/>
              </a:ext>
            </a:extLst>
          </p:cNvPr>
          <p:cNvSpPr txBox="1"/>
          <p:nvPr/>
        </p:nvSpPr>
        <p:spPr>
          <a:xfrm>
            <a:off x="597903" y="5136855"/>
            <a:ext cx="10041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+mj-lt"/>
              </a:rPr>
              <a:t>PhD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+mj-lt"/>
              </a:rPr>
              <a:t>Thesis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+mj-lt"/>
              </a:rPr>
              <a:t>Annaïg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+mj-lt"/>
              </a:rPr>
              <a:t>Chaleil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+mj-lt"/>
              </a:rPr>
              <a:t>, Développement d’une source de rayonnement X par diffusion Compton inverse sur l'accélérateur ELSA et optimisation à l'aide d'un système d'empilement de Photons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.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85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22D5C-C95A-4F68-A8C7-6CA332BD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potential applications for accelerators?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60BE0E-80DE-4220-BABB-D4028A9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7FDF-5F1F-4032-B4E9-536DEC27B9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1CF5B7-BC77-4299-ADD9-08ECCEB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FD1E58-2994-4312-9D71-6AB65FC5CD8C}"/>
              </a:ext>
            </a:extLst>
          </p:cNvPr>
          <p:cNvSpPr txBox="1"/>
          <p:nvPr/>
        </p:nvSpPr>
        <p:spPr>
          <a:xfrm>
            <a:off x="365758" y="1283368"/>
            <a:ext cx="11538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Montserrat Light" panose="00000400000000000000"/>
              </a:rPr>
              <a:t>Ultrafast Electron Diffraction</a:t>
            </a:r>
            <a:r>
              <a:rPr lang="en-US" sz="2000" b="1" noProof="0" dirty="0">
                <a:latin typeface="Montserrat Light" panose="00000400000000000000"/>
              </a:rPr>
              <a:t>:</a:t>
            </a:r>
            <a:br>
              <a:rPr lang="en-US" sz="1800" noProof="0" dirty="0">
                <a:latin typeface="Montserrat Light" panose="00000400000000000000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Pump-probe experiments between an ultrafast Laser (usually fs pulses)</a:t>
            </a:r>
            <a:b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and electron beam for matter analysis</a:t>
            </a:r>
            <a:b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</a:br>
            <a:r>
              <a:rPr lang="en-US" sz="1800" noProof="0" dirty="0">
                <a:latin typeface="Montserrat Light" panose="00000400000000000000"/>
                <a:sym typeface="Wingdings" panose="05000000000000000000" pitchFamily="2" charset="2"/>
              </a:rPr>
              <a:t> Is there any synchronization/delay issues? Is it possible to use ps pulses?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9FC0E-AEF9-4980-BB46-DD749B5E09A9}"/>
              </a:ext>
            </a:extLst>
          </p:cNvPr>
          <p:cNvSpPr/>
          <p:nvPr/>
        </p:nvSpPr>
        <p:spPr>
          <a:xfrm>
            <a:off x="7669183" y="3788947"/>
            <a:ext cx="1137342" cy="95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12CC805-1074-418B-A485-55C195B53DA6}"/>
              </a:ext>
            </a:extLst>
          </p:cNvPr>
          <p:cNvGrpSpPr/>
          <p:nvPr/>
        </p:nvGrpSpPr>
        <p:grpSpPr>
          <a:xfrm>
            <a:off x="689295" y="2757998"/>
            <a:ext cx="6444930" cy="3171057"/>
            <a:chOff x="4689795" y="2820169"/>
            <a:chExt cx="6444930" cy="3171057"/>
          </a:xfrm>
        </p:grpSpPr>
        <p:pic>
          <p:nvPicPr>
            <p:cNvPr id="13" name="Espace réservé du contenu 3" descr="Schematic-diagram-of-ultrafast-electron-diffraction-and-deflection-a-Experimental_W640.jpg">
              <a:extLst>
                <a:ext uri="{FF2B5EF4-FFF2-40B4-BE49-F238E27FC236}">
                  <a16:creationId xmlns:a16="http://schemas.microsoft.com/office/drawing/2014/main" id="{CEF6A2D7-3DF4-488C-9F8B-50E0C89E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2146"/>
            <a:stretch>
              <a:fillRect/>
            </a:stretch>
          </p:blipFill>
          <p:spPr>
            <a:xfrm>
              <a:off x="4689795" y="2820169"/>
              <a:ext cx="5787706" cy="31710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7D21C6-9A11-4FBF-8F26-69AAD128D101}"/>
                </a:ext>
              </a:extLst>
            </p:cNvPr>
            <p:cNvSpPr/>
            <p:nvPr/>
          </p:nvSpPr>
          <p:spPr>
            <a:xfrm>
              <a:off x="9210675" y="4581525"/>
              <a:ext cx="1924050" cy="1409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958D330F-0610-4102-ABAA-3AD06FAD2D22}"/>
              </a:ext>
            </a:extLst>
          </p:cNvPr>
          <p:cNvSpPr txBox="1"/>
          <p:nvPr/>
        </p:nvSpPr>
        <p:spPr>
          <a:xfrm>
            <a:off x="6853351" y="3383278"/>
            <a:ext cx="507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Montserrat Light" panose="00000400000000000000"/>
              </a:rPr>
              <a:t>We are looking for your inputs and interesting in potential collaborations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D80C29-30C9-410F-86CC-5C3375948111}"/>
              </a:ext>
            </a:extLst>
          </p:cNvPr>
          <p:cNvSpPr txBox="1"/>
          <p:nvPr/>
        </p:nvSpPr>
        <p:spPr>
          <a:xfrm>
            <a:off x="323851" y="2083468"/>
            <a:ext cx="3038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William Renard</a:t>
            </a:r>
          </a:p>
          <a:p>
            <a:pPr algn="ctr"/>
            <a:r>
              <a:rPr lang="fr-FR" sz="2400" b="1" dirty="0">
                <a:hlinkClick r:id="rId2"/>
              </a:rPr>
              <a:t>renard@irisiome.com</a:t>
            </a:r>
            <a:endParaRPr lang="fr-FR" sz="2400" b="1" dirty="0"/>
          </a:p>
          <a:p>
            <a:pPr algn="ctr"/>
            <a:r>
              <a:rPr lang="fr-FR" sz="2400" b="1" dirty="0"/>
              <a:t>+33 (0)6 47 28 54 73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F72958-11DD-45B4-8859-BAFBF0861CD0}"/>
              </a:ext>
            </a:extLst>
          </p:cNvPr>
          <p:cNvSpPr txBox="1"/>
          <p:nvPr/>
        </p:nvSpPr>
        <p:spPr>
          <a:xfrm>
            <a:off x="9001126" y="2452799"/>
            <a:ext cx="303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Stop by </a:t>
            </a:r>
            <a:r>
              <a:rPr lang="fr-FR" sz="2400" b="1" dirty="0" err="1"/>
              <a:t>our</a:t>
            </a:r>
            <a:r>
              <a:rPr lang="fr-FR" sz="2400" b="1" dirty="0"/>
              <a:t> Booth!</a:t>
            </a:r>
          </a:p>
        </p:txBody>
      </p:sp>
    </p:spTree>
    <p:extLst>
      <p:ext uri="{BB962C8B-B14F-4D97-AF65-F5344CB8AC3E}">
        <p14:creationId xmlns:p14="http://schemas.microsoft.com/office/powerpoint/2010/main" val="46716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22D5C-C95A-4F68-A8C7-6CA332BD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 up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60BE0E-80DE-4220-BABB-D4028A9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7FDF-5F1F-4032-B4E9-536DEC27B9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1CF5B7-BC77-4299-ADD9-08ECCEB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13/10/2021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9FC0E-AEF9-4980-BB46-DD749B5E09A9}"/>
              </a:ext>
            </a:extLst>
          </p:cNvPr>
          <p:cNvSpPr/>
          <p:nvPr/>
        </p:nvSpPr>
        <p:spPr>
          <a:xfrm>
            <a:off x="7669183" y="3788947"/>
            <a:ext cx="1137342" cy="95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06BACFE-3522-444F-BDC1-D602C2EE663D}"/>
              </a:ext>
            </a:extLst>
          </p:cNvPr>
          <p:cNvGrpSpPr/>
          <p:nvPr/>
        </p:nvGrpSpPr>
        <p:grpSpPr>
          <a:xfrm>
            <a:off x="9038659" y="1097179"/>
            <a:ext cx="2865164" cy="3581757"/>
            <a:chOff x="9038659" y="1097179"/>
            <a:chExt cx="2865164" cy="3581757"/>
          </a:xfrm>
        </p:grpSpPr>
        <p:pic>
          <p:nvPicPr>
            <p:cNvPr id="8" name="Picture 3" descr="cavite144_FR">
              <a:extLst>
                <a:ext uri="{FF2B5EF4-FFF2-40B4-BE49-F238E27FC236}">
                  <a16:creationId xmlns:a16="http://schemas.microsoft.com/office/drawing/2014/main" id="{8D94D8D6-3199-4B66-847F-D91D014CC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8659" y="2611379"/>
              <a:ext cx="2016443" cy="2067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29097D5-2AB1-403A-A1AC-6B78766C896F}"/>
                </a:ext>
              </a:extLst>
            </p:cNvPr>
            <p:cNvSpPr txBox="1"/>
            <p:nvPr/>
          </p:nvSpPr>
          <p:spPr>
            <a:xfrm>
              <a:off x="10352783" y="4134873"/>
              <a:ext cx="155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Photo-injecteur</a:t>
              </a:r>
            </a:p>
            <a:p>
              <a:pPr algn="ctr"/>
              <a:r>
                <a:rPr lang="fr-FR" sz="1400" b="1" dirty="0"/>
                <a:t>144 MHz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969C16F-DC6A-415F-8344-9000CACE3AF0}"/>
                </a:ext>
              </a:extLst>
            </p:cNvPr>
            <p:cNvCxnSpPr/>
            <p:nvPr/>
          </p:nvCxnSpPr>
          <p:spPr>
            <a:xfrm>
              <a:off x="10979273" y="3645157"/>
              <a:ext cx="432000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C5C60AEC-0784-4D74-A0CE-9605EAB9C29D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10978647" y="2574328"/>
              <a:ext cx="3801" cy="857053"/>
            </a:xfrm>
            <a:prstGeom prst="line">
              <a:avLst/>
            </a:prstGeom>
            <a:ln w="28575">
              <a:solidFill>
                <a:srgbClr val="0FF9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0DEEB1-B888-469A-9812-DDECF4359EA1}"/>
                </a:ext>
              </a:extLst>
            </p:cNvPr>
            <p:cNvSpPr/>
            <p:nvPr/>
          </p:nvSpPr>
          <p:spPr>
            <a:xfrm>
              <a:off x="10529890" y="2681327"/>
              <a:ext cx="895672" cy="2862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Mise en forme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878EF7-3AB4-4F7A-80E8-7BB2E9DCA624}"/>
                </a:ext>
              </a:extLst>
            </p:cNvPr>
            <p:cNvSpPr/>
            <p:nvPr/>
          </p:nvSpPr>
          <p:spPr>
            <a:xfrm>
              <a:off x="10531734" y="2288046"/>
              <a:ext cx="893825" cy="2862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Conversion 2</a:t>
              </a:r>
              <a:r>
                <a:rPr lang="fr-FR" sz="800" dirty="0">
                  <a:latin typeface="Symbol" panose="05050102010706020507" pitchFamily="18" charset="2"/>
                </a:rPr>
                <a:t>w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087F728-23C0-4E57-AD5C-9C18721B2DDB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10977726" y="1218445"/>
              <a:ext cx="921" cy="1069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4A6C76-FDEF-4653-829C-26D66871BB3B}"/>
                </a:ext>
              </a:extLst>
            </p:cNvPr>
            <p:cNvSpPr/>
            <p:nvPr/>
          </p:nvSpPr>
          <p:spPr>
            <a:xfrm>
              <a:off x="10529889" y="1874676"/>
              <a:ext cx="881383" cy="2862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amplis </a:t>
              </a:r>
              <a:r>
                <a:rPr lang="fr-FR" sz="800" dirty="0" err="1"/>
                <a:t>Nd:YAG</a:t>
              </a:r>
              <a:endParaRPr lang="fr-FR" sz="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CD0206-2B60-4A15-B2A1-86657BB51B7A}"/>
                </a:ext>
              </a:extLst>
            </p:cNvPr>
            <p:cNvSpPr/>
            <p:nvPr/>
          </p:nvSpPr>
          <p:spPr>
            <a:xfrm>
              <a:off x="10529888" y="1478616"/>
              <a:ext cx="881383" cy="2862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Mise en forme train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5EDCDC-E058-4C2B-A98F-1CFE69DD1886}"/>
                </a:ext>
              </a:extLst>
            </p:cNvPr>
            <p:cNvSpPr/>
            <p:nvPr/>
          </p:nvSpPr>
          <p:spPr>
            <a:xfrm>
              <a:off x="10529887" y="1097179"/>
              <a:ext cx="881383" cy="286282"/>
            </a:xfrm>
            <a:prstGeom prst="rect">
              <a:avLst/>
            </a:prstGeom>
            <a:ln w="28575">
              <a:solidFill>
                <a:srgbClr val="B7042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Laser 1µm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4F0595CA-77AC-4B98-AB18-480EA36ACFA6}"/>
              </a:ext>
            </a:extLst>
          </p:cNvPr>
          <p:cNvSpPr txBox="1"/>
          <p:nvPr/>
        </p:nvSpPr>
        <p:spPr>
          <a:xfrm>
            <a:off x="8632011" y="1283368"/>
            <a:ext cx="1635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Laser IRISIOME for ELSA </a:t>
            </a:r>
            <a:r>
              <a:rPr lang="fr-FR" sz="1400" b="1" dirty="0" err="1"/>
              <a:t>accelerator</a:t>
            </a:r>
            <a:r>
              <a:rPr lang="fr-FR" sz="1400" b="1" dirty="0"/>
              <a:t> (</a:t>
            </a:r>
            <a:r>
              <a:rPr lang="fr-FR" sz="1400" b="1" dirty="0" err="1"/>
              <a:t>Thanks</a:t>
            </a:r>
            <a:r>
              <a:rPr lang="fr-FR" sz="1400" b="1" dirty="0"/>
              <a:t> to V. Le Flanchec)</a:t>
            </a:r>
          </a:p>
        </p:txBody>
      </p:sp>
    </p:spTree>
    <p:extLst>
      <p:ext uri="{BB962C8B-B14F-4D97-AF65-F5344CB8AC3E}">
        <p14:creationId xmlns:p14="http://schemas.microsoft.com/office/powerpoint/2010/main" val="152388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429</Words>
  <Application>Microsoft Office PowerPoint</Application>
  <PresentationFormat>Grand écran</PresentationFormat>
  <Paragraphs>61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Light</vt:lpstr>
      <vt:lpstr>Montserrat Medium</vt:lpstr>
      <vt:lpstr>Symbol</vt:lpstr>
      <vt:lpstr>Thème Office</vt:lpstr>
      <vt:lpstr>Pulse-gated ultrashort fiber Lasers</vt:lpstr>
      <vt:lpstr>IRISIOME’s Laser technology features</vt:lpstr>
      <vt:lpstr>MANNY-IR SERIES – Highly flexible IR ps Fiber Laser</vt:lpstr>
      <vt:lpstr>Applications for accelerators</vt:lpstr>
      <vt:lpstr>Other potential applications for accelerators?</vt:lpstr>
      <vt:lpstr>Other potential applications for accelerators?</vt:lpstr>
      <vt:lpstr>Présentation PowerPoint</vt:lpstr>
      <vt:lpstr>Back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IT Irisiome</dc:creator>
  <cp:lastModifiedBy>William Renard</cp:lastModifiedBy>
  <cp:revision>32</cp:revision>
  <dcterms:created xsi:type="dcterms:W3CDTF">2019-02-02T13:42:29Z</dcterms:created>
  <dcterms:modified xsi:type="dcterms:W3CDTF">2021-10-13T05:28:16Z</dcterms:modified>
</cp:coreProperties>
</file>