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</p:sldMasterIdLst>
  <p:notesMasterIdLst>
    <p:notesMasterId r:id="rId24"/>
  </p:notesMasterIdLst>
  <p:handoutMasterIdLst>
    <p:handoutMasterId r:id="rId25"/>
  </p:handoutMasterIdLst>
  <p:sldIdLst>
    <p:sldId id="437" r:id="rId3"/>
    <p:sldId id="369" r:id="rId4"/>
    <p:sldId id="373" r:id="rId5"/>
    <p:sldId id="413" r:id="rId6"/>
    <p:sldId id="431" r:id="rId7"/>
    <p:sldId id="399" r:id="rId8"/>
    <p:sldId id="281" r:id="rId9"/>
    <p:sldId id="435" r:id="rId10"/>
    <p:sldId id="429" r:id="rId11"/>
    <p:sldId id="402" r:id="rId12"/>
    <p:sldId id="430" r:id="rId13"/>
    <p:sldId id="433" r:id="rId14"/>
    <p:sldId id="434" r:id="rId15"/>
    <p:sldId id="418" r:id="rId16"/>
    <p:sldId id="395" r:id="rId17"/>
    <p:sldId id="428" r:id="rId18"/>
    <p:sldId id="381" r:id="rId19"/>
    <p:sldId id="417" r:id="rId20"/>
    <p:sldId id="388" r:id="rId21"/>
    <p:sldId id="389" r:id="rId22"/>
    <p:sldId id="438" r:id="rId23"/>
  </p:sldIdLst>
  <p:sldSz cx="9144000" cy="6858000" type="screen4x3"/>
  <p:notesSz cx="9928225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 Luc Lancelot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86410" autoAdjust="0"/>
  </p:normalViewPr>
  <p:slideViewPr>
    <p:cSldViewPr>
      <p:cViewPr>
        <p:scale>
          <a:sx n="99" d="100"/>
          <a:sy n="99" d="100"/>
        </p:scale>
        <p:origin x="97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BE603F-1481-8943-88CA-7C5C3D6A537C}" type="datetimeFigureOut">
              <a:rPr lang="fr-FR"/>
              <a:pPr>
                <a:defRPr/>
              </a:pPr>
              <a:t>12/10/2021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FB8BB6-2527-6242-8E84-F2A6FD3F22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74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DB9595-6816-7B43-A3C4-3504275C9D0F}" type="datetimeFigureOut">
              <a:rPr lang="fr-FR"/>
              <a:pPr>
                <a:defRPr/>
              </a:pPr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450BB5-19B3-5E48-9571-E5E9FA996F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76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E25F7F-1F2A-FE4B-87EA-C1660053C12C}" type="slidenum">
              <a:rPr lang="fr-FR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42235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286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AD4A-A3FA-42F1-822F-E7EBC9675C7C}" type="datetime1">
              <a:rPr lang="fr-FR" smtClean="0"/>
              <a:t>12/10/2021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73E1-AA45-734D-B7BF-40F1F78FED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5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EE09-5EE1-4EF3-96E2-304711989C78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1080-62AA-7040-98E8-9B119F1E92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6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C024-7D5E-48D9-8F77-E3CD312E9178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3391-0875-DD41-9D9C-A763A9E505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74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32395-32B1-4DBF-98E8-DAB92A3DF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786ECC-7B51-4DAC-B94B-D6BD759BC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04B392-8658-4EE3-B407-1A3B5696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E96E-D53E-4502-B7ED-91AAE9831387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26E20F-F983-4195-B493-6402B3CC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E745D-B8A0-4F2A-8823-210F6BB9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90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8EC62-2A18-49D5-99FB-2F45A679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923C0-CA7E-4E77-BC68-E609F6497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C5629-3C25-48A9-9008-C9AB40AF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2BAA-E2C1-4824-8D38-36C921FC8E6D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2E9093-799C-4626-A97D-434A333C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ABE0D6-508E-4F28-9115-35A61AB4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04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DDEB0-1E26-4EE8-8239-0F06031E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A159AA-93A6-4392-BBCA-C9F0896D0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2A8E4F-3F09-4A32-A062-A4F394DA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E360-11C2-4848-B7B6-10A61258271E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AD6ED-2637-4C41-8FB2-BA206703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37084-51B3-4F1C-9DAF-4EB9B06E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21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78ADB-594E-4004-8269-C1A044DB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6F1B9-F278-4804-9A72-3619B9D02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F62928-8E73-41BA-A581-F7D405E28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9D84D1-F92F-484B-9C57-2455A058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3ED5-B7A7-4D1D-A6D3-3F9B2C9689B2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508BB0-010D-42A2-A366-684B615C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1C8889-7D88-4484-9DF1-8C1E844D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1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24DC3-AD52-4D03-A912-D3C89CB9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081584-A5D3-4455-ABA8-53693C1A8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FFF7C8-DCBF-4418-B7E2-9C81E8600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BAA7B5-7890-485B-9872-84A071DE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18887F-4F37-4809-9141-BD723002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B1EFEF-8CDF-49D1-81F0-CA967B15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9C42-AC92-47E1-B31B-8DAD0826EF7B}" type="datetime1">
              <a:rPr lang="fr-FR" smtClean="0"/>
              <a:t>12/10/2021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9113B4-04BC-410B-B453-837D607A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351276-3305-46AA-AF2C-6B8633CD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4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8928F-A748-4B4C-AC5C-D6BAC4CC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AA2E01-40B6-4D85-AACC-ED372104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C5F6-3DD6-4730-A5FF-A998570E5044}" type="datetime1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3F515E-C45F-44AA-B101-A8A5B6E3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0A8F40-4B65-4349-AEB4-5E43453A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99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C48D36-9944-40D7-B879-34B9FDAE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372F-6D47-428B-95CE-D21D9009E80D}" type="datetime1">
              <a:rPr lang="fr-FR" smtClean="0"/>
              <a:t>12/10/2021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D17F97-9D2B-4A1F-94EA-6B5140C0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0B21BD-903D-4238-BC2B-3AF725EA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34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24A2E-3502-4274-A6E0-8DC6CA6F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4113E1-4CFD-44A5-8D28-9897E9E7C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D01121-95CE-49D9-ADB7-153466D50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9EDDA5-AE8E-4DCF-BD41-3364C2A0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CB1-6EE9-406A-80E6-17DD5482EFA0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3CE652-59E9-4B23-879C-C350EBAC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B405B1-1FF0-4DB7-99B6-E37ED759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7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EB5D-0AF7-4F40-94AA-EE4B95102B3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Picture 2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7714"/>
            <a:ext cx="2286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580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D0EE9-9487-4F61-9538-0EA5327A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926393-AD0B-4CF9-A0D7-EC40004AB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147580-3FF4-475A-9915-D5697A4F1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86825A-8DC2-45E0-B6AB-E863C2C4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A1F9-93F4-4CE4-B20D-633C6CD4E582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4C572-A9A8-463A-8C8A-AF3CA47C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B845F6-85DE-425C-B8E2-136CA1DA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16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D6D97-A55E-4791-900F-D19E3AF4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ADC741-02D3-4BC8-A2F5-944ED9F98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DFE8D0-A7DC-460B-906F-7386D904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68E8-4C65-4B6C-AE1F-77EC40E0EDEC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29D237-A8CD-4879-A533-B5F6E4E2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6AD887-A511-4892-95CF-40ED12A6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2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BC1259-ED51-4F1E-88AC-183852E77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13A055-F62B-452C-AAC1-E0E9DDF49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3350D0-E2B1-4B71-84BC-63DE5DC49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10E5-D771-448C-ADBA-789811BC2379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7CA6EE-BF5C-4811-B820-87D571D4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3CEF1-73EB-40BD-9DD8-ED2BF3EA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23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56B4-73BC-4AD1-9C1E-99A025EC63AE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CEC1-AAD9-4643-8EF6-86CD0C0D47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8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456B-C59D-4595-8499-C35F0D39B372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EF2B-253D-DA48-89D2-640B40EE0B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2070-4FB9-4A1E-A434-04FD8D4333AA}" type="datetime1">
              <a:rPr lang="fr-FR" smtClean="0"/>
              <a:t>12/10/2021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8562-C462-BF46-9A02-99A507FB08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8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CD60F-C47A-44D8-A47B-2F5E73CB6175}" type="datetime1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4DC3-3E30-C144-9107-D8BC77CB3A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71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E5EE-E810-4762-8FC8-98A9341DF19B}" type="datetime1">
              <a:rPr lang="fr-FR" smtClean="0"/>
              <a:t>12/10/2021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4CD6-F44B-444E-9815-99A43CEAF1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4E43-B7BF-4C54-9A4F-42575DA8FB28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4C71-6646-284B-8041-738B3011D3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4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92D4-CCA4-4D6A-9D4E-72FD9A6F75C4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5E30-0A7C-594F-817A-C6EAD9C0A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5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D4D764-3D50-43F7-AE19-0EFB9A9260C9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0CD875-DE01-9B4C-A40F-0C9B040F60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175936-4F0F-47AF-9044-399DA715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5C8E63-3F28-4D57-AFFD-FADBE58A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BBB97D-7121-4D28-B0EE-B1CA8F23F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D6A2-630A-4FCD-9972-94C95BDA78A4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2992E-A5A7-471C-AFF7-499FBFE8D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8A829-55F7-4E34-9B06-966B88F1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7E11-3FC0-41AB-85F1-BEA785206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0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file:///\\filer01\publication\COMMUNICATION\Vid&#233;os%20Sigmaphi\CERN-MOVIE-2010-173-Multirate-200-to-753-kbps-640x360-25-fps%20-%20Copie.wmv" TargetMode="External"/><Relationship Id="rId7" Type="http://schemas.openxmlformats.org/officeDocument/2006/relationships/hyperlink" Target="file:///\\filer01\publication\COMMUNICATION\Vid&#233;os%20Sigmaphi\IBA%20ESSEN%20V2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86046-3A90-4B4B-B48D-A7955700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B2FA1-4C34-4F10-99E6-D329540F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Roscoff Octobre 2021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2AC833-D3FA-4A5E-8929-00E48A69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C22A77-FA48-448F-9C4C-799F746E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40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28718-E792-40AD-A21F-14B51EB7B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9894"/>
            <a:ext cx="8229600" cy="472627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02A13-DE21-4231-B70A-A4BCBC9E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280E4-91BA-4CA2-A404-95DD638DA1E1}" type="datetime1">
              <a:rPr lang="fr-FR" smtClean="0"/>
              <a:t>12/10/2021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78211-981B-41A4-A5C1-7A1A05C2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2ED58543-0A5B-4BA4-A18F-5E29E8F9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6" y="0"/>
            <a:ext cx="6720408" cy="119675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Les Produits – les aimants résistifs et permanents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55BF04-A80E-4F34-A69C-42E94A048A2F}"/>
              </a:ext>
            </a:extLst>
          </p:cNvPr>
          <p:cNvSpPr/>
          <p:nvPr/>
        </p:nvSpPr>
        <p:spPr>
          <a:xfrm>
            <a:off x="5004048" y="2112484"/>
            <a:ext cx="410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Garamond" panose="02020404030301010803" pitchFamily="18" charset="0"/>
              </a:rPr>
              <a:t>Sigmaphi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conçoit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réalise</a:t>
            </a:r>
            <a:r>
              <a:rPr lang="en-US" b="1" dirty="0">
                <a:latin typeface="Garamond" panose="02020404030301010803" pitchFamily="18" charset="0"/>
              </a:rPr>
              <a:t> et </a:t>
            </a:r>
            <a:r>
              <a:rPr lang="en-US" b="1" dirty="0" err="1">
                <a:latin typeface="Garamond" panose="02020404030301010803" pitchFamily="18" charset="0"/>
              </a:rPr>
              <a:t>mesure</a:t>
            </a:r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 tout type </a:t>
            </a:r>
            <a:r>
              <a:rPr lang="en-US" b="1" dirty="0" err="1">
                <a:latin typeface="Garamond" panose="02020404030301010803" pitchFamily="18" charset="0"/>
              </a:rPr>
              <a:t>d’aimant</a:t>
            </a: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Dipoles, multipoles, solenoids, kicker, septum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DC, AC, scanning magnets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De 20kg à 100 </a:t>
            </a:r>
            <a:r>
              <a:rPr lang="en-US" dirty="0" err="1">
                <a:latin typeface="Garamond" panose="02020404030301010803" pitchFamily="18" charset="0"/>
              </a:rPr>
              <a:t>tonnes</a:t>
            </a: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Massif </a:t>
            </a:r>
            <a:r>
              <a:rPr lang="en-US" dirty="0" err="1">
                <a:latin typeface="Garamond" panose="02020404030301010803" pitchFamily="18" charset="0"/>
              </a:rPr>
              <a:t>ou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feuilleté</a:t>
            </a:r>
            <a:r>
              <a:rPr lang="en-US" dirty="0">
                <a:latin typeface="Garamond" panose="02020404030301010803" pitchFamily="18" charset="0"/>
              </a:rPr>
              <a:t> (1mm, 0.5mm, 0.35mm…)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Garamond" panose="02020404030301010803" pitchFamily="18" charset="0"/>
              </a:rPr>
              <a:t>Tous</a:t>
            </a:r>
            <a:r>
              <a:rPr lang="en-US" dirty="0">
                <a:latin typeface="Garamond" panose="02020404030301010803" pitchFamily="18" charset="0"/>
              </a:rPr>
              <a:t> types de </a:t>
            </a:r>
            <a:r>
              <a:rPr lang="en-US" dirty="0" err="1">
                <a:latin typeface="Garamond" panose="02020404030301010803" pitchFamily="18" charset="0"/>
              </a:rPr>
              <a:t>conducteur</a:t>
            </a:r>
            <a:r>
              <a:rPr lang="en-US" dirty="0">
                <a:latin typeface="Garamond" panose="02020404030301010803" pitchFamily="18" charset="0"/>
              </a:rPr>
              <a:t> (creux, plein, </a:t>
            </a:r>
            <a:r>
              <a:rPr lang="en-US" dirty="0" err="1">
                <a:latin typeface="Garamond" panose="02020404030301010803" pitchFamily="18" charset="0"/>
              </a:rPr>
              <a:t>feuillard</a:t>
            </a:r>
            <a:r>
              <a:rPr lang="en-US" dirty="0">
                <a:latin typeface="Garamond" panose="02020404030301010803" pitchFamily="18" charset="0"/>
              </a:rPr>
              <a:t>) de </a:t>
            </a:r>
            <a:r>
              <a:rPr lang="en-US" dirty="0" err="1">
                <a:latin typeface="Garamond" panose="02020404030301010803" pitchFamily="18" charset="0"/>
              </a:rPr>
              <a:t>toutes</a:t>
            </a:r>
            <a:r>
              <a:rPr lang="en-US" dirty="0">
                <a:latin typeface="Garamond" panose="02020404030301010803" pitchFamily="18" charset="0"/>
              </a:rPr>
              <a:t> dimensions (</a:t>
            </a:r>
            <a:r>
              <a:rPr lang="en-US" dirty="0" err="1">
                <a:latin typeface="Garamond" panose="02020404030301010803" pitchFamily="18" charset="0"/>
              </a:rPr>
              <a:t>jusqu’à</a:t>
            </a:r>
            <a:r>
              <a:rPr lang="en-US" dirty="0">
                <a:latin typeface="Garamond" panose="02020404030301010803" pitchFamily="18" charset="0"/>
              </a:rPr>
              <a:t> 50*50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Garamond" panose="02020404030301010803" pitchFamily="18" charset="0"/>
              </a:rPr>
              <a:t>Résistants</a:t>
            </a:r>
            <a:r>
              <a:rPr lang="en-US" dirty="0">
                <a:latin typeface="Garamond" panose="02020404030301010803" pitchFamily="18" charset="0"/>
              </a:rPr>
              <a:t> aux </a:t>
            </a:r>
            <a:r>
              <a:rPr lang="en-US" dirty="0" err="1">
                <a:latin typeface="Garamond" panose="02020404030301010803" pitchFamily="18" charset="0"/>
              </a:rPr>
              <a:t>environnements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difficiles</a:t>
            </a:r>
            <a:r>
              <a:rPr lang="en-US" dirty="0">
                <a:latin typeface="Garamond" panose="02020404030301010803" pitchFamily="18" charset="0"/>
              </a:rPr>
              <a:t> (</a:t>
            </a:r>
            <a:r>
              <a:rPr lang="en-US" dirty="0" err="1">
                <a:latin typeface="Garamond" panose="02020404030301010803" pitchFamily="18" charset="0"/>
              </a:rPr>
              <a:t>chaleur</a:t>
            </a:r>
            <a:r>
              <a:rPr lang="en-US" dirty="0">
                <a:latin typeface="Garamond" panose="02020404030301010803" pitchFamily="18" charset="0"/>
              </a:rPr>
              <a:t>, radiations…)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Garamond" panose="02020404030301010803" pitchFamily="18" charset="0"/>
              </a:rPr>
              <a:t>Tolérances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très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serrées</a:t>
            </a:r>
            <a:r>
              <a:rPr lang="en-US" dirty="0">
                <a:latin typeface="Garamond" panose="02020404030301010803" pitchFamily="18" charset="0"/>
              </a:rPr>
              <a:t> (sources de lumière 4ème generation)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BEB8FA6-B54A-45DD-914C-78C6B55A5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29" y="2078398"/>
            <a:ext cx="4662341" cy="40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BCE48-760D-44D5-80AD-116A847F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FD0578-7ACA-4EDC-8D41-9954E1D6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790EF9-EF44-43AE-B53B-47CE4048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A79D8-2840-456F-86FD-7207DD64F85E}"/>
              </a:ext>
            </a:extLst>
          </p:cNvPr>
          <p:cNvSpPr/>
          <p:nvPr/>
        </p:nvSpPr>
        <p:spPr>
          <a:xfrm>
            <a:off x="0" y="2095320"/>
            <a:ext cx="9144000" cy="2815564"/>
          </a:xfrm>
          <a:prstGeom prst="rect">
            <a:avLst/>
          </a:prstGeom>
          <a:solidFill>
            <a:srgbClr val="2A3E52"/>
          </a:solidFill>
          <a:ln>
            <a:solidFill>
              <a:srgbClr val="2A3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E1592-BC4E-4396-AB51-959BA6B10BF4}"/>
              </a:ext>
            </a:extLst>
          </p:cNvPr>
          <p:cNvSpPr/>
          <p:nvPr/>
        </p:nvSpPr>
        <p:spPr>
          <a:xfrm>
            <a:off x="4334588" y="4444436"/>
            <a:ext cx="2561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Sextupole</a:t>
            </a:r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 – synchrotron SOLEIL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A872F-58C2-4FC6-96D2-A14883FCEB69}"/>
              </a:ext>
            </a:extLst>
          </p:cNvPr>
          <p:cNvSpPr/>
          <p:nvPr/>
        </p:nvSpPr>
        <p:spPr>
          <a:xfrm>
            <a:off x="2786050" y="4391832"/>
            <a:ext cx="1000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36 Dipole FAIR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B43FB5-912C-4530-A91A-93B65541552F}"/>
              </a:ext>
            </a:extLst>
          </p:cNvPr>
          <p:cNvSpPr/>
          <p:nvPr/>
        </p:nvSpPr>
        <p:spPr>
          <a:xfrm>
            <a:off x="371081" y="4342291"/>
            <a:ext cx="1742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Quadrupoles – Elettra synchrotron (Trieste, Italy</a:t>
            </a:r>
            <a:r>
              <a:rPr lang="it-IT" sz="1200" dirty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1D492E9-A0FA-45F9-ADC0-F524E8219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942" y="2553019"/>
            <a:ext cx="2561019" cy="17210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C87DE9D-5088-4E30-BF0B-2A64FA24F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04634"/>
            <a:ext cx="1981286" cy="18178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F00FF7-A086-48EB-BDCF-33DED05E1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265" y="2523215"/>
            <a:ext cx="1931087" cy="17627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12FDA7-7A93-4D06-AC06-9705FDC2A122}"/>
              </a:ext>
            </a:extLst>
          </p:cNvPr>
          <p:cNvSpPr/>
          <p:nvPr/>
        </p:nvSpPr>
        <p:spPr>
          <a:xfrm>
            <a:off x="6811580" y="4421030"/>
            <a:ext cx="2561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246 </a:t>
            </a:r>
            <a:r>
              <a:rPr lang="fr-FR" sz="1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quadrupoles</a:t>
            </a:r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 upgrade ANL</a:t>
            </a:r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162E3D8D-2A01-485A-B11F-4EDBA8254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47" y="2547633"/>
            <a:ext cx="1945889" cy="1762734"/>
          </a:xfrm>
        </p:spPr>
      </p:pic>
    </p:spTree>
    <p:extLst>
      <p:ext uri="{BB962C8B-B14F-4D97-AF65-F5344CB8AC3E}">
        <p14:creationId xmlns:p14="http://schemas.microsoft.com/office/powerpoint/2010/main" val="303843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0A495-905A-4D49-9A03-16143C01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CCF635-745E-4D1E-A9B0-C2C415C6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AC7D72-CB51-42C3-97AE-E98ACD9D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C17AD3-FDA8-4DF5-B8FC-A906BC41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9EE9B-4FC3-481C-A193-F42D612FFD43}"/>
              </a:ext>
            </a:extLst>
          </p:cNvPr>
          <p:cNvSpPr/>
          <p:nvPr/>
        </p:nvSpPr>
        <p:spPr>
          <a:xfrm>
            <a:off x="6258" y="2160730"/>
            <a:ext cx="9144000" cy="3006704"/>
          </a:xfrm>
          <a:prstGeom prst="rect">
            <a:avLst/>
          </a:prstGeom>
          <a:solidFill>
            <a:srgbClr val="2A3E52"/>
          </a:solidFill>
          <a:ln>
            <a:solidFill>
              <a:srgbClr val="2A3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ABF88-59A6-4203-A654-6D4F3216B66B}"/>
              </a:ext>
            </a:extLst>
          </p:cNvPr>
          <p:cNvSpPr/>
          <p:nvPr/>
        </p:nvSpPr>
        <p:spPr>
          <a:xfrm>
            <a:off x="5992364" y="4569901"/>
            <a:ext cx="27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In-vacuum </a:t>
            </a:r>
            <a:r>
              <a:rPr lang="fr-FR" sz="1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quadrupoles</a:t>
            </a:r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 – INFN (</a:t>
            </a:r>
            <a:r>
              <a:rPr lang="fr-FR" sz="1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Italy</a:t>
            </a:r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)</a:t>
            </a:r>
          </a:p>
          <a:p>
            <a:endParaRPr lang="fr-FR" sz="1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AE25-6B55-42C3-8115-4D68953068C7}"/>
              </a:ext>
            </a:extLst>
          </p:cNvPr>
          <p:cNvSpPr/>
          <p:nvPr/>
        </p:nvSpPr>
        <p:spPr>
          <a:xfrm>
            <a:off x="2983687" y="4602197"/>
            <a:ext cx="259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1,4 T In-vacuum </a:t>
            </a:r>
            <a:r>
              <a:rPr lang="fr-FR" sz="1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dipole</a:t>
            </a:r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 – CNRS (France)</a:t>
            </a:r>
          </a:p>
          <a:p>
            <a:endParaRPr lang="de-DE" sz="1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3B40FE-87E7-47CC-8112-B48AD533E001}"/>
              </a:ext>
            </a:extLst>
          </p:cNvPr>
          <p:cNvSpPr/>
          <p:nvPr/>
        </p:nvSpPr>
        <p:spPr>
          <a:xfrm>
            <a:off x="207657" y="4521103"/>
            <a:ext cx="2351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quadrupole</a:t>
            </a:r>
            <a:r>
              <a:rPr lang="fr-FR" sz="1200" b="1" dirty="0">
                <a:solidFill>
                  <a:schemeClr val="bg1"/>
                </a:solidFill>
                <a:latin typeface="Garamond" panose="02020404030301010803" pitchFamily="18" charset="0"/>
              </a:rPr>
              <a:t>  QUAPEVA à gradient variable (brevet avec Soleil)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17EB913-68C8-4859-B6BA-6819710BE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7" y="2259943"/>
            <a:ext cx="2351307" cy="21416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4F5019-E749-42A8-BC9A-08B169B68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478" y="2340790"/>
            <a:ext cx="2821196" cy="20312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28E0830-57C3-4666-A792-1F7BB61FD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458" y="2333555"/>
            <a:ext cx="3110268" cy="19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ADF07D-ACDD-4FCE-AE98-4C8623095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37449D-3801-4996-ACD5-5BE0BA89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4EF4BC-316A-4276-A631-87D12FD2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721161-ECD3-4AAC-A018-03E04584E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1" y="1988840"/>
            <a:ext cx="9150153" cy="24164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1B574D-0EE2-4A33-B399-0D30CC3A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" y="2271258"/>
            <a:ext cx="1593776" cy="12328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0188EB-98A3-4FEF-8434-B5F90B29ED23}"/>
              </a:ext>
            </a:extLst>
          </p:cNvPr>
          <p:cNvSpPr/>
          <p:nvPr/>
        </p:nvSpPr>
        <p:spPr>
          <a:xfrm>
            <a:off x="36458" y="3535498"/>
            <a:ext cx="1602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correction </a:t>
            </a:r>
            <a:r>
              <a:rPr lang="fr-FR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dipoles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LHC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6FDA1-8C15-4098-A149-957042E90535}"/>
              </a:ext>
            </a:extLst>
          </p:cNvPr>
          <p:cNvSpPr/>
          <p:nvPr/>
        </p:nvSpPr>
        <p:spPr>
          <a:xfrm>
            <a:off x="1613190" y="3560746"/>
            <a:ext cx="1530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Dipole for JLAB (4,2T, 4m)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C1B9A-80E0-491B-BD82-BEF3765188B7}"/>
              </a:ext>
            </a:extLst>
          </p:cNvPr>
          <p:cNvSpPr/>
          <p:nvPr/>
        </p:nvSpPr>
        <p:spPr>
          <a:xfrm>
            <a:off x="6257327" y="3609854"/>
            <a:ext cx="1383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free cyclotron magnet</a:t>
            </a:r>
          </a:p>
          <a:p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48FB308-5CDC-4F3B-BBAA-10DC58FAB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862"/>
          <a:stretch/>
        </p:blipFill>
        <p:spPr>
          <a:xfrm>
            <a:off x="6293204" y="2262476"/>
            <a:ext cx="1347668" cy="1217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850C0E-3823-4DAF-AB39-9619C67C8877}"/>
              </a:ext>
            </a:extLst>
          </p:cNvPr>
          <p:cNvSpPr/>
          <p:nvPr/>
        </p:nvSpPr>
        <p:spPr>
          <a:xfrm>
            <a:off x="95557" y="4501527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rgbClr val="2A3E52"/>
                </a:solidFill>
                <a:latin typeface="Garamond" panose="02020404030301010803" pitchFamily="18" charset="0"/>
              </a:rPr>
              <a:t>MgB2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0C97BE6-8137-4063-8258-AFA2A3B3D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66" y="4944126"/>
            <a:ext cx="1725318" cy="12924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B1630-3F9D-44C1-836F-B01FA7823CB5}"/>
              </a:ext>
            </a:extLst>
          </p:cNvPr>
          <p:cNvSpPr/>
          <p:nvPr/>
        </p:nvSpPr>
        <p:spPr>
          <a:xfrm>
            <a:off x="763700" y="6309857"/>
            <a:ext cx="229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MgB2 coil tested at 460 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B54D6-4F90-4E33-97DF-538C01754F75}"/>
              </a:ext>
            </a:extLst>
          </p:cNvPr>
          <p:cNvSpPr/>
          <p:nvPr/>
        </p:nvSpPr>
        <p:spPr>
          <a:xfrm>
            <a:off x="4793030" y="4570790"/>
            <a:ext cx="2692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>
                <a:latin typeface="Garamond" panose="02020404030301010803" pitchFamily="18" charset="0"/>
              </a:rPr>
              <a:t>HTS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31B5FBD-EE3E-400B-AB24-1069D434E3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4" y="2262476"/>
            <a:ext cx="1366650" cy="12353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755837E-550F-4F38-A602-3563891238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47" y="2236490"/>
            <a:ext cx="1529165" cy="12580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766D1C-85BB-4A73-8E5A-DE884FD902BC}"/>
              </a:ext>
            </a:extLst>
          </p:cNvPr>
          <p:cNvSpPr/>
          <p:nvPr/>
        </p:nvSpPr>
        <p:spPr>
          <a:xfrm>
            <a:off x="7582953" y="3603667"/>
            <a:ext cx="1472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CERN HILUMI QUACO </a:t>
            </a:r>
            <a:r>
              <a:rPr lang="fr-FR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quadrupole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(avec CEA)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82D58FA-EFD2-4917-9FF5-A2D1DCAE7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5372" y="4959088"/>
            <a:ext cx="1037404" cy="12775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32594FA-C577-4214-AABC-29F3049564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0800" y="2248828"/>
            <a:ext cx="1694043" cy="12456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02536D4-E0DB-4A37-AE99-693373CCFB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244" y="2262476"/>
            <a:ext cx="1472485" cy="123541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D3DE326-2AF9-4FAD-83C0-E6D3CCCE8975}"/>
              </a:ext>
            </a:extLst>
          </p:cNvPr>
          <p:cNvSpPr/>
          <p:nvPr/>
        </p:nvSpPr>
        <p:spPr>
          <a:xfrm>
            <a:off x="4804843" y="3567001"/>
            <a:ext cx="1472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3D </a:t>
            </a:r>
            <a:r>
              <a:rPr lang="fr-FR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vector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magnet WAVE (CEA)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856C04-F248-4902-8CCC-857758398697}"/>
              </a:ext>
            </a:extLst>
          </p:cNvPr>
          <p:cNvSpPr/>
          <p:nvPr/>
        </p:nvSpPr>
        <p:spPr>
          <a:xfrm>
            <a:off x="3078088" y="3585994"/>
            <a:ext cx="1524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Comet </a:t>
            </a:r>
            <a:r>
              <a:rPr lang="fr-FR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solenoide</a:t>
            </a:r>
            <a:r>
              <a:rPr lang="fr-F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(KEK)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5B99355-5750-42B0-A652-7BFD4DEB4C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5303" y="4878169"/>
            <a:ext cx="850713" cy="143933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379326E-2B8D-465B-A546-F0175148D6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0389" y="5033075"/>
            <a:ext cx="904351" cy="11578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9963A62-7FB1-40A2-AAD9-15A008246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3485" y="5033075"/>
            <a:ext cx="1142451" cy="11578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519F911-D6AE-4A21-997D-B487FBC7C433}"/>
              </a:ext>
            </a:extLst>
          </p:cNvPr>
          <p:cNvSpPr/>
          <p:nvPr/>
        </p:nvSpPr>
        <p:spPr>
          <a:xfrm>
            <a:off x="3744446" y="6302885"/>
            <a:ext cx="630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44E2B1-1B95-4972-8D09-8AF602A01797}"/>
              </a:ext>
            </a:extLst>
          </p:cNvPr>
          <p:cNvSpPr/>
          <p:nvPr/>
        </p:nvSpPr>
        <p:spPr>
          <a:xfrm>
            <a:off x="5675583" y="6317508"/>
            <a:ext cx="2051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Fault current limiter coil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C4DABB-18BA-468B-8297-051B715B5E9A}"/>
              </a:ext>
            </a:extLst>
          </p:cNvPr>
          <p:cNvSpPr/>
          <p:nvPr/>
        </p:nvSpPr>
        <p:spPr>
          <a:xfrm>
            <a:off x="4818714" y="6293995"/>
            <a:ext cx="704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Dipôle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B3D84D10-7586-4A48-8B78-47C7C92B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5" y="0"/>
            <a:ext cx="6419055" cy="1417638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Les Produits-les aimants supraconducteurs</a:t>
            </a:r>
          </a:p>
        </p:txBody>
      </p:sp>
    </p:spTree>
    <p:extLst>
      <p:ext uri="{BB962C8B-B14F-4D97-AF65-F5344CB8AC3E}">
        <p14:creationId xmlns:p14="http://schemas.microsoft.com/office/powerpoint/2010/main" val="415806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960C-11DD-4488-AA2A-9056AD9CED5A}" type="datetime1">
              <a:rPr lang="fr-FR" smtClean="0"/>
              <a:t>12/10/2021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11760" y="1988840"/>
            <a:ext cx="4392488" cy="32403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27000" h="88900" prst="artDeco"/>
            <a:bevelB w="1270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Garamond" pitchFamily="18" charset="0"/>
              </a:rPr>
              <a:t>Les Marchés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fr-FR" sz="3200" b="1" i="1" dirty="0">
                <a:solidFill>
                  <a:schemeClr val="tx1"/>
                </a:solidFill>
              </a:rPr>
              <a:t>          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SIGMA</a:t>
            </a:r>
            <a:r>
              <a:rPr lang="fr-FR" sz="3200" b="1" i="1" dirty="0">
                <a:solidFill>
                  <a:schemeClr val="accent6">
                    <a:lumMod val="75000"/>
                  </a:schemeClr>
                </a:solidFill>
              </a:rPr>
              <a:t>PHI</a:t>
            </a:r>
          </a:p>
        </p:txBody>
      </p:sp>
    </p:spTree>
    <p:extLst>
      <p:ext uri="{BB962C8B-B14F-4D97-AF65-F5344CB8AC3E}">
        <p14:creationId xmlns:p14="http://schemas.microsoft.com/office/powerpoint/2010/main" val="98382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28638" y="1412776"/>
            <a:ext cx="793115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i="1" u="sng" dirty="0"/>
              <a:t>Centres de recherche en physique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ea typeface="+mn-ea"/>
              <a:cs typeface="Garamond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ea typeface="+mn-ea"/>
              <a:cs typeface="Garamond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fr-FR" dirty="0">
              <a:ea typeface="+mn-ea"/>
              <a:cs typeface="Garamond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fr-FR" sz="1800" dirty="0">
                <a:ea typeface="+mn-ea"/>
                <a:cs typeface="Garamond"/>
              </a:rPr>
              <a:t>               CERN-LHC                                 ESRF	                          Jefferson </a:t>
            </a:r>
            <a:r>
              <a:rPr lang="fr-FR" sz="1800" dirty="0" err="1">
                <a:ea typeface="+mn-ea"/>
                <a:cs typeface="Garamond"/>
              </a:rPr>
              <a:t>Lab</a:t>
            </a:r>
            <a:endParaRPr lang="fr-FR" sz="1800" dirty="0">
              <a:ea typeface="+mn-ea"/>
              <a:cs typeface="Garamond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i="1" u="sng" dirty="0">
                <a:cs typeface="Garamond"/>
              </a:rPr>
              <a:t>Traitement du cancer par </a:t>
            </a:r>
            <a:r>
              <a:rPr lang="fr-FR" b="1" i="1" u="sng" dirty="0" err="1">
                <a:cs typeface="Garamond"/>
              </a:rPr>
              <a:t>protonthérapie</a:t>
            </a:r>
            <a:endParaRPr lang="fr-FR" b="1" i="1" u="sng" dirty="0">
              <a:ea typeface="+mn-ea"/>
              <a:cs typeface="Garamond"/>
            </a:endParaRPr>
          </a:p>
        </p:txBody>
      </p:sp>
      <p:pic>
        <p:nvPicPr>
          <p:cNvPr id="22532" name="Picture 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049363"/>
            <a:ext cx="22828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049363"/>
            <a:ext cx="238918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070001"/>
            <a:ext cx="19621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10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413" y="5100538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13" y="5100538"/>
            <a:ext cx="193198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725" y="4614763"/>
            <a:ext cx="32940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hlinkClick r:id="rId3" action="ppaction://hlinkfile"/>
            <a:extLst>
              <a:ext uri="{FF2B5EF4-FFF2-40B4-BE49-F238E27FC236}">
                <a16:creationId xmlns:a16="http://schemas.microsoft.com/office/drawing/2014/main" id="{6F7D5D16-E945-48AE-A161-476A8AD1E198}"/>
              </a:ext>
            </a:extLst>
          </p:cNvPr>
          <p:cNvSpPr/>
          <p:nvPr/>
        </p:nvSpPr>
        <p:spPr>
          <a:xfrm>
            <a:off x="1187450" y="3345904"/>
            <a:ext cx="2282825" cy="329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Lien Vidéo</a:t>
            </a:r>
          </a:p>
        </p:txBody>
      </p:sp>
      <p:sp>
        <p:nvSpPr>
          <p:cNvPr id="6" name="Rectangle 5">
            <a:hlinkClick r:id="rId7" action="ppaction://hlinkfile"/>
            <a:extLst>
              <a:ext uri="{FF2B5EF4-FFF2-40B4-BE49-F238E27FC236}">
                <a16:creationId xmlns:a16="http://schemas.microsoft.com/office/drawing/2014/main" id="{A9774520-314D-4BFC-9254-AA11AE211598}"/>
              </a:ext>
            </a:extLst>
          </p:cNvPr>
          <p:cNvSpPr/>
          <p:nvPr/>
        </p:nvSpPr>
        <p:spPr>
          <a:xfrm>
            <a:off x="887413" y="5872790"/>
            <a:ext cx="1524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Lien Vidéo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7D1DDDE-ED9A-4967-A678-0F810E3B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6" y="0"/>
            <a:ext cx="6720408" cy="119675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Les Marchés du Groupe</a:t>
            </a:r>
          </a:p>
        </p:txBody>
      </p:sp>
      <p:sp>
        <p:nvSpPr>
          <p:cNvPr id="18" name="Espace réservé de la date 1">
            <a:extLst>
              <a:ext uri="{FF2B5EF4-FFF2-40B4-BE49-F238E27FC236}">
                <a16:creationId xmlns:a16="http://schemas.microsoft.com/office/drawing/2014/main" id="{10C335F5-D0B1-42B6-BB48-6A10DD8D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E9E9A078-4FFE-4C21-B880-444FAD9BB084}" type="datetime1">
              <a:rPr lang="fr-FR" smtClean="0"/>
              <a:t>12/10/2021</a:t>
            </a:fld>
            <a:endParaRPr lang="fr-FR" dirty="0"/>
          </a:p>
        </p:txBody>
      </p:sp>
      <p:sp>
        <p:nvSpPr>
          <p:cNvPr id="20" name="Espace réservé du numéro de diapositive 4">
            <a:extLst>
              <a:ext uri="{FF2B5EF4-FFF2-40B4-BE49-F238E27FC236}">
                <a16:creationId xmlns:a16="http://schemas.microsoft.com/office/drawing/2014/main" id="{50423ABA-6DFC-49F2-B73F-919CD63C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97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D14F6-A230-468C-AB86-43892856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74061B-A5D1-44F4-B17B-99CC8449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F8E510-B969-49C1-B178-2083F028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6F9427-730B-4AF2-AB35-9A8A7770D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latin typeface="HP Simplified" panose="020B0604020204020204" pitchFamily="34" charset="0"/>
              </a:rPr>
              <a:t>Nous travaillons avec la plupart des grands centres de recherche dans le monde :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r-FR" sz="2400" b="1" u="sng" dirty="0">
              <a:latin typeface="HP Simplified" panose="020B0604020204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r-FR" sz="1800" b="1" u="sng" dirty="0">
                <a:latin typeface="HP Simplified" panose="020B0604020204020204" pitchFamily="34" charset="0"/>
              </a:rPr>
              <a:t>Europe</a:t>
            </a:r>
            <a:r>
              <a:rPr lang="fr-FR" sz="1800" b="1" dirty="0">
                <a:latin typeface="HP Simplified" panose="020B0604020204020204" pitchFamily="34" charset="0"/>
              </a:rPr>
              <a:t> : </a:t>
            </a:r>
            <a:r>
              <a:rPr lang="fr-FR" sz="1800" dirty="0">
                <a:latin typeface="HP Simplified" panose="020B0604020204020204" pitchFamily="34" charset="0"/>
              </a:rPr>
              <a:t>CEA, IN2P3, Ganil, Soleil, ESRF, GSI, Bessy, </a:t>
            </a:r>
            <a:r>
              <a:rPr lang="fr-FR" sz="1800" dirty="0" err="1">
                <a:latin typeface="HP Simplified" panose="020B0604020204020204" pitchFamily="34" charset="0"/>
              </a:rPr>
              <a:t>Desy</a:t>
            </a:r>
            <a:r>
              <a:rPr lang="fr-FR" sz="1800" dirty="0">
                <a:latin typeface="HP Simplified" panose="020B0604020204020204" pitchFamily="34" charset="0"/>
              </a:rPr>
              <a:t>, </a:t>
            </a:r>
            <a:r>
              <a:rPr lang="fr-FR" sz="1800" dirty="0" err="1">
                <a:latin typeface="HP Simplified" panose="020B0604020204020204" pitchFamily="34" charset="0"/>
              </a:rPr>
              <a:t>Anka</a:t>
            </a:r>
            <a:r>
              <a:rPr lang="fr-FR" sz="1800" dirty="0">
                <a:latin typeface="HP Simplified" panose="020B0604020204020204" pitchFamily="34" charset="0"/>
              </a:rPr>
              <a:t>, LMUM, Stuttgart </a:t>
            </a:r>
            <a:r>
              <a:rPr lang="fr-FR" sz="1800" dirty="0" err="1">
                <a:latin typeface="HP Simplified" panose="020B0604020204020204" pitchFamily="34" charset="0"/>
              </a:rPr>
              <a:t>University</a:t>
            </a:r>
            <a:r>
              <a:rPr lang="fr-FR" sz="1800" dirty="0">
                <a:latin typeface="HP Simplified" panose="020B0604020204020204" pitchFamily="34" charset="0"/>
              </a:rPr>
              <a:t>, CERN, PSI, INFN, Trieste, Diamond, CCLRC, Alba, UCL, FZ </a:t>
            </a:r>
            <a:r>
              <a:rPr lang="fr-FR" sz="1800" dirty="0" err="1">
                <a:latin typeface="HP Simplified" panose="020B0604020204020204" pitchFamily="34" charset="0"/>
              </a:rPr>
              <a:t>Jülich</a:t>
            </a:r>
            <a:r>
              <a:rPr lang="fr-FR" sz="1800" dirty="0">
                <a:latin typeface="HP Simplified" panose="020B0604020204020204" pitchFamily="34" charset="0"/>
              </a:rPr>
              <a:t>, ELI, FAIR, ELETTRA…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r-FR" sz="1800" dirty="0">
              <a:latin typeface="HP Simplified" panose="020B0604020204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r-FR" sz="1800" b="1" u="sng" dirty="0" err="1">
                <a:latin typeface="HP Simplified" panose="020B0604020204020204" pitchFamily="34" charset="0"/>
              </a:rPr>
              <a:t>North</a:t>
            </a:r>
            <a:r>
              <a:rPr lang="fr-FR" sz="1800" b="1" u="sng" dirty="0">
                <a:latin typeface="HP Simplified" panose="020B0604020204020204" pitchFamily="34" charset="0"/>
              </a:rPr>
              <a:t> </a:t>
            </a:r>
            <a:r>
              <a:rPr lang="fr-FR" sz="1800" b="1" u="sng" dirty="0" err="1">
                <a:latin typeface="HP Simplified" panose="020B0604020204020204" pitchFamily="34" charset="0"/>
              </a:rPr>
              <a:t>America</a:t>
            </a:r>
            <a:r>
              <a:rPr lang="fr-FR" sz="1800" b="1" dirty="0">
                <a:latin typeface="HP Simplified" panose="020B0604020204020204" pitchFamily="34" charset="0"/>
              </a:rPr>
              <a:t> </a:t>
            </a:r>
            <a:r>
              <a:rPr lang="fr-FR" sz="1800" dirty="0">
                <a:latin typeface="HP Simplified" panose="020B0604020204020204" pitchFamily="34" charset="0"/>
              </a:rPr>
              <a:t>: BNL, ORNL, Argonne national </a:t>
            </a:r>
            <a:r>
              <a:rPr lang="fr-FR" sz="1800" dirty="0" err="1">
                <a:latin typeface="HP Simplified" panose="020B0604020204020204" pitchFamily="34" charset="0"/>
              </a:rPr>
              <a:t>Laboratory</a:t>
            </a:r>
            <a:r>
              <a:rPr lang="fr-FR" sz="1800" dirty="0">
                <a:latin typeface="HP Simplified" panose="020B0604020204020204" pitchFamily="34" charset="0"/>
              </a:rPr>
              <a:t>, Fermilab, SLAC, MIT, Jefferson </a:t>
            </a:r>
            <a:r>
              <a:rPr lang="fr-FR" sz="1800" dirty="0" err="1">
                <a:latin typeface="HP Simplified" panose="020B0604020204020204" pitchFamily="34" charset="0"/>
              </a:rPr>
              <a:t>Laboratory</a:t>
            </a:r>
            <a:r>
              <a:rPr lang="fr-FR" sz="1800" dirty="0">
                <a:latin typeface="HP Simplified" panose="020B0604020204020204" pitchFamily="34" charset="0"/>
              </a:rPr>
              <a:t>, </a:t>
            </a:r>
            <a:r>
              <a:rPr lang="fr-FR" sz="1800" dirty="0" err="1">
                <a:latin typeface="HP Simplified" panose="020B0604020204020204" pitchFamily="34" charset="0"/>
              </a:rPr>
              <a:t>Triumf</a:t>
            </a:r>
            <a:r>
              <a:rPr lang="fr-FR" sz="1800" dirty="0">
                <a:latin typeface="HP Simplified" panose="020B0604020204020204" pitchFamily="34" charset="0"/>
              </a:rPr>
              <a:t>, CLS, LBNL…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r-FR" sz="1800" dirty="0">
              <a:latin typeface="HP Simplified" panose="020B0604020204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fr-FR" sz="1800" b="1" u="sng" dirty="0">
                <a:latin typeface="HP Simplified" panose="020B0604020204020204" pitchFamily="34" charset="0"/>
              </a:rPr>
              <a:t>Asia</a:t>
            </a:r>
            <a:r>
              <a:rPr lang="fr-FR" sz="1800" b="1" dirty="0">
                <a:latin typeface="HP Simplified" panose="020B0604020204020204" pitchFamily="34" charset="0"/>
              </a:rPr>
              <a:t> </a:t>
            </a:r>
            <a:r>
              <a:rPr lang="fr-FR" sz="1800" dirty="0">
                <a:latin typeface="HP Simplified" panose="020B0604020204020204" pitchFamily="34" charset="0"/>
              </a:rPr>
              <a:t>: KEK (Japan), Tohoku (Japan), CIAE (China), NSRL (China), CAEP (China), BARC (</a:t>
            </a:r>
            <a:r>
              <a:rPr lang="fr-FR" sz="1800" dirty="0" err="1">
                <a:latin typeface="HP Simplified" panose="020B0604020204020204" pitchFamily="34" charset="0"/>
              </a:rPr>
              <a:t>India</a:t>
            </a:r>
            <a:r>
              <a:rPr lang="fr-FR" sz="1800" dirty="0">
                <a:latin typeface="HP Simplified" panose="020B0604020204020204" pitchFamily="34" charset="0"/>
              </a:rPr>
              <a:t>), VECC (</a:t>
            </a:r>
            <a:r>
              <a:rPr lang="fr-FR" sz="1800" dirty="0" err="1">
                <a:latin typeface="HP Simplified" panose="020B0604020204020204" pitchFamily="34" charset="0"/>
              </a:rPr>
              <a:t>India</a:t>
            </a:r>
            <a:r>
              <a:rPr lang="fr-FR" sz="1800" dirty="0">
                <a:latin typeface="HP Simplified" panose="020B0604020204020204" pitchFamily="34" charset="0"/>
              </a:rPr>
              <a:t>), </a:t>
            </a:r>
            <a:r>
              <a:rPr lang="fr-FR" sz="1800" dirty="0" err="1">
                <a:latin typeface="HP Simplified" panose="020B0604020204020204" pitchFamily="34" charset="0"/>
              </a:rPr>
              <a:t>Sesame</a:t>
            </a:r>
            <a:r>
              <a:rPr lang="fr-FR" sz="1800" dirty="0">
                <a:latin typeface="HP Simplified" panose="020B0604020204020204" pitchFamily="34" charset="0"/>
              </a:rPr>
              <a:t> (Jordan), SLRI (</a:t>
            </a:r>
            <a:r>
              <a:rPr lang="fr-FR" sz="1800" dirty="0" err="1">
                <a:latin typeface="HP Simplified" panose="020B0604020204020204" pitchFamily="34" charset="0"/>
              </a:rPr>
              <a:t>Thailand</a:t>
            </a:r>
            <a:r>
              <a:rPr lang="fr-FR" sz="1800" dirty="0">
                <a:latin typeface="HP Simplified" panose="020B0604020204020204" pitchFamily="34" charset="0"/>
              </a:rPr>
              <a:t>), JINR (</a:t>
            </a:r>
            <a:r>
              <a:rPr lang="fr-FR" sz="1800" dirty="0" err="1">
                <a:latin typeface="HP Simplified" panose="020B0604020204020204" pitchFamily="34" charset="0"/>
              </a:rPr>
              <a:t>Russia</a:t>
            </a:r>
            <a:r>
              <a:rPr lang="fr-FR" sz="1800" dirty="0">
                <a:latin typeface="HP Simplified" panose="020B0604020204020204" pitchFamily="34" charset="0"/>
              </a:rPr>
              <a:t>), Spring-8…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r-FR" dirty="0">
              <a:latin typeface="HP Simplified" panose="020B0604020204020204" pitchFamily="34" charset="0"/>
            </a:endParaRPr>
          </a:p>
          <a:p>
            <a:endParaRPr lang="fr-FR" dirty="0">
              <a:latin typeface="HP Simplified" panose="020B0604020204020204" pitchFamily="34" charset="0"/>
            </a:endParaRPr>
          </a:p>
          <a:p>
            <a:pPr algn="r"/>
            <a:r>
              <a:rPr lang="fr-FR" sz="1200" i="1" dirty="0">
                <a:latin typeface="HP Simplified" panose="020B0604020204020204" pitchFamily="34" charset="0"/>
              </a:rPr>
              <a:t>Et bien d'autres encore...</a:t>
            </a:r>
          </a:p>
        </p:txBody>
      </p:sp>
    </p:spTree>
    <p:extLst>
      <p:ext uri="{BB962C8B-B14F-4D97-AF65-F5344CB8AC3E}">
        <p14:creationId xmlns:p14="http://schemas.microsoft.com/office/powerpoint/2010/main" val="356700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577" t="50617" r="58186" b="6514"/>
          <a:stretch/>
        </p:blipFill>
        <p:spPr>
          <a:xfrm>
            <a:off x="180253" y="2093195"/>
            <a:ext cx="5389987" cy="340291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5149A2-19ED-4F32-96FA-3ED763F4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3F31A-CFE8-4CBE-AEE5-76723D71CC47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3C88AB-17E7-400D-9194-78C81F52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6ECA34A7-92D1-4B59-BC40-BF34D3405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052" t="245" r="40075" b="41975"/>
          <a:stretch/>
        </p:blipFill>
        <p:spPr bwMode="auto">
          <a:xfrm>
            <a:off x="5570240" y="1610257"/>
            <a:ext cx="2674168" cy="511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D7CC718-63EC-452E-8A93-B4BADC0D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6" y="0"/>
            <a:ext cx="6720408" cy="119675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Les Marchés du Groupe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6ED0AD5-D2CB-4037-BBC8-235C82C69E59}"/>
              </a:ext>
            </a:extLst>
          </p:cNvPr>
          <p:cNvSpPr txBox="1">
            <a:spLocks/>
          </p:cNvSpPr>
          <p:nvPr/>
        </p:nvSpPr>
        <p:spPr bwMode="auto">
          <a:xfrm>
            <a:off x="457200" y="1412777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u="sng" dirty="0"/>
              <a:t>La protonthérapie :</a:t>
            </a:r>
          </a:p>
        </p:txBody>
      </p:sp>
    </p:spTree>
    <p:extLst>
      <p:ext uri="{BB962C8B-B14F-4D97-AF65-F5344CB8AC3E}">
        <p14:creationId xmlns:p14="http://schemas.microsoft.com/office/powerpoint/2010/main" val="186721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112775-039D-42A2-B448-509D5B15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47A89-1874-4E89-AB4F-089E9BD7A5C8}" type="datetime1">
              <a:rPr lang="fr-FR" smtClean="0"/>
              <a:t>12/10/2021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62D13-9B07-4093-B5C8-6663D053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19851DB-8B45-44C7-9F40-A8D02C31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6" y="0"/>
            <a:ext cx="6720408" cy="119675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Les Marchés du Groupe</a:t>
            </a:r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1044E319-22B6-4DB0-851A-65ED40CA4530}"/>
              </a:ext>
            </a:extLst>
          </p:cNvPr>
          <p:cNvSpPr/>
          <p:nvPr/>
        </p:nvSpPr>
        <p:spPr>
          <a:xfrm>
            <a:off x="1287755" y="2466819"/>
            <a:ext cx="3075298" cy="651344"/>
          </a:xfrm>
          <a:prstGeom prst="wedgeRectCallout">
            <a:avLst>
              <a:gd name="adj1" fmla="val 77779"/>
              <a:gd name="adj2" fmla="val 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centre de protonthérapie d’Heidelberg</a:t>
            </a:r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A2E0B521-C89E-4F02-AD79-D3945A5C9727}"/>
              </a:ext>
            </a:extLst>
          </p:cNvPr>
          <p:cNvSpPr/>
          <p:nvPr/>
        </p:nvSpPr>
        <p:spPr>
          <a:xfrm>
            <a:off x="6530201" y="4665902"/>
            <a:ext cx="2398527" cy="779321"/>
          </a:xfrm>
          <a:prstGeom prst="wedgeRectCallout">
            <a:avLst>
              <a:gd name="adj1" fmla="val -70413"/>
              <a:gd name="adj2" fmla="val 25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Ligne de faisceau </a:t>
            </a:r>
            <a:r>
              <a:rPr lang="fr-FR" dirty="0" err="1"/>
              <a:t>Varian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501C8E-E9BD-407E-B328-8A83ADF278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73" y="1304748"/>
            <a:ext cx="3505200" cy="2628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E0DDFE5-CC6E-4081-89C5-FC93ACA43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2" y="4149673"/>
            <a:ext cx="5804528" cy="2160925"/>
          </a:xfrm>
          <a:prstGeom prst="rect">
            <a:avLst/>
          </a:prstGeom>
        </p:spPr>
      </p:pic>
      <p:sp>
        <p:nvSpPr>
          <p:cNvPr id="13" name="Espace réservé du contenu 7">
            <a:extLst>
              <a:ext uri="{FF2B5EF4-FFF2-40B4-BE49-F238E27FC236}">
                <a16:creationId xmlns:a16="http://schemas.microsoft.com/office/drawing/2014/main" id="{C998A6F8-F759-41A9-9FBE-1F771AA0DC3B}"/>
              </a:ext>
            </a:extLst>
          </p:cNvPr>
          <p:cNvSpPr txBox="1">
            <a:spLocks/>
          </p:cNvSpPr>
          <p:nvPr/>
        </p:nvSpPr>
        <p:spPr bwMode="auto">
          <a:xfrm>
            <a:off x="457200" y="1412777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u="sng" dirty="0"/>
              <a:t>La protonthérapie :</a:t>
            </a:r>
          </a:p>
        </p:txBody>
      </p:sp>
    </p:spTree>
    <p:extLst>
      <p:ext uri="{BB962C8B-B14F-4D97-AF65-F5344CB8AC3E}">
        <p14:creationId xmlns:p14="http://schemas.microsoft.com/office/powerpoint/2010/main" val="3316450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9236A4-17E9-4B1B-9E5F-B7B8B26D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83162"/>
          </a:xfrm>
        </p:spPr>
        <p:txBody>
          <a:bodyPr/>
          <a:lstStyle/>
          <a:p>
            <a:r>
              <a:rPr lang="fr-FR" b="1" i="1" u="sng" dirty="0"/>
              <a:t>L’identité du Groupe :</a:t>
            </a:r>
          </a:p>
          <a:p>
            <a:pPr marL="0" indent="0">
              <a:buNone/>
            </a:pPr>
            <a:endParaRPr lang="fr-FR" sz="1400" b="1" i="1" u="sng" dirty="0"/>
          </a:p>
          <a:p>
            <a:pPr lvl="1"/>
            <a:r>
              <a:rPr lang="fr-FR" sz="2000" dirty="0"/>
              <a:t>Une entreprise à </a:t>
            </a:r>
            <a:r>
              <a:rPr lang="fr-FR" sz="2000" b="1" i="1" dirty="0"/>
              <a:t>forte valeur ajoutée technologique</a:t>
            </a:r>
            <a:r>
              <a:rPr lang="fr-FR" sz="2000" dirty="0"/>
              <a:t>, centrée sur les marchés et applications qui font </a:t>
            </a:r>
            <a:r>
              <a:rPr lang="fr-FR" sz="2000" b="1" i="1" dirty="0"/>
              <a:t>grandir les hommes</a:t>
            </a:r>
            <a:r>
              <a:rPr lang="fr-FR" sz="2000" dirty="0"/>
              <a:t>, parmi les </a:t>
            </a:r>
            <a:r>
              <a:rPr lang="fr-FR" sz="2000" b="1" i="1" dirty="0"/>
              <a:t>leaders mondiaux de ses domaines stratégiques</a:t>
            </a:r>
            <a:r>
              <a:rPr lang="fr-FR" sz="2000" dirty="0"/>
              <a:t>,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Une entreprise alliant de manière pérenne création de </a:t>
            </a:r>
            <a:r>
              <a:rPr lang="fr-FR" sz="2000" b="1" i="1" dirty="0"/>
              <a:t>richesse économique et humaine, 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Une entreprise</a:t>
            </a:r>
            <a:r>
              <a:rPr lang="fr-FR" sz="2000" b="1" i="1" dirty="0"/>
              <a:t> agile</a:t>
            </a:r>
            <a:r>
              <a:rPr lang="fr-FR" sz="2000" dirty="0"/>
              <a:t>, en prise sur le monde, où la prise de décision est faite au </a:t>
            </a:r>
            <a:r>
              <a:rPr lang="fr-FR" sz="2000" b="1" i="1" dirty="0"/>
              <a:t>plus près possible du terrain</a:t>
            </a:r>
            <a:r>
              <a:rPr lang="fr-FR" sz="2000" dirty="0"/>
              <a:t>, 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Une entreprise qui contribue au </a:t>
            </a:r>
            <a:r>
              <a:rPr lang="fr-FR" sz="2000" b="1" i="1" dirty="0"/>
              <a:t>progrès de ses clients et de son environnement</a:t>
            </a:r>
            <a:r>
              <a:rPr lang="fr-FR" sz="2000" dirty="0"/>
              <a:t>. 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3E6EB6-F8D9-40F3-9D91-390638CF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54C4D-81AD-4042-AB42-14027CBC3DD9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89031-8CBE-4E49-AD9E-F8BE5477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BD95EC6-A099-4B0B-91C5-68BAFF4E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6" y="0"/>
            <a:ext cx="6720408" cy="119675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Le Groupe Sigmaphi</a:t>
            </a:r>
          </a:p>
        </p:txBody>
      </p:sp>
    </p:spTree>
    <p:extLst>
      <p:ext uri="{BB962C8B-B14F-4D97-AF65-F5344CB8AC3E}">
        <p14:creationId xmlns:p14="http://schemas.microsoft.com/office/powerpoint/2010/main" val="24143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86BB-032A-4475-BA8A-E39F5A7A7B7F}" type="datetime1">
              <a:rPr lang="fr-FR" smtClean="0"/>
              <a:t>12/10/2021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6862E4C-224A-4D1B-9EDC-DEACD853A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b="1" i="1" u="sng" dirty="0"/>
          </a:p>
          <a:p>
            <a:pPr lvl="1">
              <a:buFontTx/>
              <a:buChar char="-"/>
            </a:pPr>
            <a:r>
              <a:rPr lang="fr-FR" dirty="0"/>
              <a:t>Concevoir et fabriquer des équipements pour accélérateurs de particules et autres marchés utilisant les mêmes technologies</a:t>
            </a:r>
          </a:p>
          <a:p>
            <a:pPr lvl="1">
              <a:buFontTx/>
              <a:buChar char="-"/>
            </a:pPr>
            <a:r>
              <a:rPr lang="fr-FR" sz="2800" dirty="0"/>
              <a:t>à destination des grands centres de recherche en physique des particules dans le monde, et de l’industrie (traitement du cancer, énergie)</a:t>
            </a:r>
          </a:p>
          <a:p>
            <a:pPr lvl="1">
              <a:buFontTx/>
              <a:buChar char="-"/>
            </a:pPr>
            <a:r>
              <a:rPr lang="fr-FR" sz="2800" dirty="0"/>
              <a:t>CA 20 </a:t>
            </a:r>
            <a:r>
              <a:rPr lang="fr-FR" dirty="0"/>
              <a:t>M€, 80% export</a:t>
            </a:r>
            <a:endParaRPr lang="fr-FR" sz="2800" dirty="0"/>
          </a:p>
          <a:p>
            <a:pPr lvl="1">
              <a:buFontTx/>
              <a:buChar char="-"/>
            </a:pP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382A42F-1A14-49A4-813F-91DEF0C3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6" y="0"/>
            <a:ext cx="6720408" cy="119675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	Le Métier</a:t>
            </a:r>
          </a:p>
        </p:txBody>
      </p:sp>
    </p:spTree>
    <p:extLst>
      <p:ext uri="{BB962C8B-B14F-4D97-AF65-F5344CB8AC3E}">
        <p14:creationId xmlns:p14="http://schemas.microsoft.com/office/powerpoint/2010/main" val="20450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9236A4-17E9-4B1B-9E5F-B7B8B26D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83162"/>
          </a:xfrm>
        </p:spPr>
        <p:txBody>
          <a:bodyPr/>
          <a:lstStyle/>
          <a:p>
            <a:r>
              <a:rPr lang="fr-FR" b="1" i="1" u="sng" dirty="0"/>
              <a:t>Les salariés du Groupe se distinguent par leur valeurs :</a:t>
            </a:r>
          </a:p>
          <a:p>
            <a:pPr marL="0" indent="0">
              <a:buNone/>
            </a:pPr>
            <a:endParaRPr lang="fr-FR" sz="1400" b="1" i="1" u="sng" dirty="0"/>
          </a:p>
          <a:p>
            <a:pPr lvl="1"/>
            <a:r>
              <a:rPr lang="fr-FR" sz="2000" b="1" dirty="0"/>
              <a:t>Leur </a:t>
            </a:r>
            <a:r>
              <a:rPr lang="fr-FR" sz="2000" b="1" dirty="0">
                <a:solidFill>
                  <a:srgbClr val="FFFF00"/>
                </a:solidFill>
              </a:rPr>
              <a:t>bienveillance</a:t>
            </a:r>
            <a:r>
              <a:rPr lang="fr-FR" sz="2000" b="1" dirty="0"/>
              <a:t> :</a:t>
            </a:r>
            <a:r>
              <a:rPr lang="fr-FR" sz="2000" dirty="0"/>
              <a:t> respect de l’autre, confiance, positivisme, tolérance à l’erreur, écoute, solidarité…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Leur capacité à être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acteurs responsables</a:t>
            </a:r>
            <a:r>
              <a:rPr lang="fr-FR" sz="2000" b="1" dirty="0"/>
              <a:t> </a:t>
            </a:r>
            <a:r>
              <a:rPr lang="fr-FR" sz="2000" dirty="0"/>
              <a:t>: agilité, rigueur, intelligence, pragmatisme, performance…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Leur capacité à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agir sur le long terme</a:t>
            </a:r>
            <a:r>
              <a:rPr lang="fr-FR" sz="2000" dirty="0"/>
              <a:t>, 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Le </a:t>
            </a:r>
            <a:r>
              <a:rPr lang="fr-FR" sz="2000" b="1" dirty="0">
                <a:solidFill>
                  <a:srgbClr val="FFC000"/>
                </a:solidFill>
              </a:rPr>
              <a:t>plaisir</a:t>
            </a:r>
            <a:r>
              <a:rPr lang="fr-FR" sz="2000" dirty="0"/>
              <a:t> qu’ils mettent et reçoivent de leur travail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91702D-74CA-40A1-9ECE-23A2E203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CB009-3526-44DC-AB71-4D2C70395A22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505AC4-30EE-4A3A-8749-6228A43A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E7CCEF3-F936-4C37-BAE2-173E25295BBA}"/>
              </a:ext>
            </a:extLst>
          </p:cNvPr>
          <p:cNvSpPr txBox="1">
            <a:spLocks/>
          </p:cNvSpPr>
          <p:nvPr/>
        </p:nvSpPr>
        <p:spPr bwMode="auto">
          <a:xfrm>
            <a:off x="2388096" y="0"/>
            <a:ext cx="6720408" cy="11967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fr-FR" b="1" i="1">
                <a:latin typeface="Garamond" panose="02020404030301010803" pitchFamily="18" charset="0"/>
              </a:rPr>
              <a:t>Le Groupe Sigmaphi</a:t>
            </a:r>
            <a:endParaRPr lang="fr-FR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F1CA9-E63B-4BBC-8CD3-481B30B6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92672A-5965-40DF-9A52-283ABBD58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Merci pour votre attention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061201-A811-4183-80A0-A16E2C6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E89C6B-1D73-44AC-A79D-DF24AF30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76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02769"/>
            <a:ext cx="8229600" cy="4978559"/>
          </a:xfrm>
        </p:spPr>
        <p:txBody>
          <a:bodyPr>
            <a:normAutofit/>
          </a:bodyPr>
          <a:lstStyle/>
          <a:p>
            <a:pPr lvl="0"/>
            <a:r>
              <a:rPr lang="fr-FR" sz="2000" b="1" i="1" dirty="0"/>
              <a:t>Sigmaphi Magnets </a:t>
            </a:r>
            <a:r>
              <a:rPr lang="fr-FR" sz="2000" dirty="0"/>
              <a:t>à Vannes, systèmes de guidage </a:t>
            </a:r>
          </a:p>
          <a:p>
            <a:pPr marL="0" lvl="0" indent="0">
              <a:buNone/>
            </a:pPr>
            <a:r>
              <a:rPr lang="fr-FR" sz="2000" dirty="0"/>
              <a:t>     de faisceaux de particules, 16 M€, 116 personnes (dont</a:t>
            </a:r>
          </a:p>
          <a:p>
            <a:pPr marL="0" lvl="0" indent="0">
              <a:buNone/>
            </a:pPr>
            <a:r>
              <a:rPr lang="fr-FR" sz="2000" dirty="0"/>
              <a:t>     3 PhD et 18 ingénieurs)</a:t>
            </a:r>
          </a:p>
          <a:p>
            <a:pPr marL="0" lvl="0" indent="0">
              <a:buNone/>
            </a:pPr>
            <a:endParaRPr lang="fr-FR" sz="2000" dirty="0"/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fr-FR" sz="2000" b="1" i="1" dirty="0" err="1"/>
              <a:t>Sigmaphi</a:t>
            </a:r>
            <a:r>
              <a:rPr lang="fr-FR" sz="2000" b="1" i="1" dirty="0"/>
              <a:t> Chine</a:t>
            </a:r>
            <a:r>
              <a:rPr lang="fr-FR" sz="2000" dirty="0"/>
              <a:t>, production et</a:t>
            </a:r>
          </a:p>
          <a:p>
            <a:pPr marL="0" lvl="0" indent="0">
              <a:buNone/>
            </a:pPr>
            <a:r>
              <a:rPr lang="fr-FR" sz="2000" dirty="0"/>
              <a:t>     commercialisation en Chine, 1 M€, 20 personnes</a:t>
            </a:r>
          </a:p>
          <a:p>
            <a:pPr marL="0" lvl="0" indent="0">
              <a:buNone/>
            </a:pPr>
            <a:endParaRPr lang="fr-FR" sz="2000" dirty="0"/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fr-FR" sz="2000" b="1" i="1" dirty="0" err="1"/>
              <a:t>Sigmaphi</a:t>
            </a:r>
            <a:r>
              <a:rPr lang="fr-FR" sz="2000" b="1" i="1" dirty="0"/>
              <a:t> Japon</a:t>
            </a:r>
            <a:r>
              <a:rPr lang="fr-FR" sz="2000" dirty="0"/>
              <a:t>, succursale commerciale</a:t>
            </a:r>
          </a:p>
          <a:p>
            <a:pPr marL="0" lvl="0" indent="0">
              <a:buNone/>
            </a:pPr>
            <a:endParaRPr lang="fr-FR" sz="2000" dirty="0"/>
          </a:p>
          <a:p>
            <a:pPr marL="0" lvl="0" indent="0">
              <a:buNone/>
            </a:pP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Picture 1" descr="BATIMENT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52070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300" y="2959192"/>
            <a:ext cx="2572346" cy="151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6C4C-5CCC-4BDB-B409-D9FA221536EA}" type="datetime1">
              <a:rPr lang="fr-FR" smtClean="0"/>
              <a:t>12/10/2021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F2B4BAB-9130-4C8B-BC57-29970F96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6" y="0"/>
            <a:ext cx="6720408" cy="119675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 err="1">
                <a:latin typeface="Garamond" panose="02020404030301010803" pitchFamily="18" charset="0"/>
              </a:rPr>
              <a:t>Sigmaphi</a:t>
            </a:r>
            <a:endParaRPr lang="fr-FR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138B-DCBA-4D9F-833C-12A8B01EAEF6}" type="datetime1">
              <a:rPr lang="fr-FR" smtClean="0"/>
              <a:t>12/10/2021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11760" y="1988840"/>
            <a:ext cx="4392488" cy="32403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27000" h="88900" prst="artDeco"/>
            <a:bevelB w="1270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Garamond" pitchFamily="18" charset="0"/>
              </a:rPr>
              <a:t>Les Produits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fr-FR" sz="3200" b="1" i="1" dirty="0">
                <a:solidFill>
                  <a:schemeClr val="tx1"/>
                </a:solidFill>
              </a:rPr>
              <a:t>          </a:t>
            </a: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</a:rPr>
              <a:t>SIGMA</a:t>
            </a:r>
            <a:r>
              <a:rPr lang="fr-FR" sz="3200" b="1" i="1" dirty="0">
                <a:solidFill>
                  <a:schemeClr val="accent6">
                    <a:lumMod val="75000"/>
                  </a:schemeClr>
                </a:solidFill>
              </a:rPr>
              <a:t>PHI</a:t>
            </a:r>
          </a:p>
        </p:txBody>
      </p:sp>
    </p:spTree>
    <p:extLst>
      <p:ext uri="{BB962C8B-B14F-4D97-AF65-F5344CB8AC3E}">
        <p14:creationId xmlns:p14="http://schemas.microsoft.com/office/powerpoint/2010/main" val="264024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04899-2416-4B27-8CAF-DADBF763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00247-822C-4D2C-BBA3-33A2086F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Systèmes clés en main</a:t>
            </a:r>
          </a:p>
          <a:p>
            <a:pPr lvl="1"/>
            <a:r>
              <a:rPr lang="fr-FR" dirty="0"/>
              <a:t>Lignes de transport de faisceau, de l’optique au commissioning faisceau</a:t>
            </a:r>
          </a:p>
          <a:p>
            <a:pPr lvl="1"/>
            <a:r>
              <a:rPr lang="fr-FR" dirty="0"/>
              <a:t>Systèmes d’injection/extraction pour synchrotron</a:t>
            </a:r>
          </a:p>
          <a:p>
            <a:pPr lvl="1"/>
            <a:r>
              <a:rPr lang="fr-FR" dirty="0"/>
              <a:t>Systèmes de mesures magnétiques</a:t>
            </a:r>
          </a:p>
          <a:p>
            <a:r>
              <a:rPr lang="fr-FR" dirty="0"/>
              <a:t>Aimants</a:t>
            </a:r>
          </a:p>
          <a:p>
            <a:pPr lvl="1"/>
            <a:r>
              <a:rPr lang="fr-FR" dirty="0"/>
              <a:t>Résistifs</a:t>
            </a:r>
          </a:p>
          <a:p>
            <a:pPr lvl="1"/>
            <a:r>
              <a:rPr lang="fr-FR" dirty="0"/>
              <a:t>Permanents</a:t>
            </a:r>
          </a:p>
          <a:p>
            <a:pPr lvl="1"/>
            <a:r>
              <a:rPr lang="fr-FR" dirty="0"/>
              <a:t>Supraconducteurs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0EEAEB-8C8C-45FE-9662-B2C92699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C7EB19-F710-4A9A-B5FE-BE387892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07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1C4B206-92F4-4CD5-A7E9-E6B1C033D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78"/>
          <a:stretch/>
        </p:blipFill>
        <p:spPr bwMode="auto">
          <a:xfrm>
            <a:off x="3665587" y="1700808"/>
            <a:ext cx="3652839" cy="48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A28718-E792-40AD-A21F-14B51EB7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Ligne de faisceau :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02A13-DE21-4231-B70A-A4BCBC9E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5991B-30DD-4736-AE49-82A98886694D}" type="datetime1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78211-981B-41A4-A5C1-7A1A05C2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6C9177-3F8A-40D9-9C7C-04C5136CD7D2}"/>
              </a:ext>
            </a:extLst>
          </p:cNvPr>
          <p:cNvSpPr txBox="1"/>
          <p:nvPr/>
        </p:nvSpPr>
        <p:spPr>
          <a:xfrm>
            <a:off x="416067" y="2228564"/>
            <a:ext cx="41044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De la sortie de l’anneau jusqu’à la cible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2ED58543-0A5B-4BA4-A18F-5E29E8F9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6" y="0"/>
            <a:ext cx="6720408" cy="119675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Les Produits – Lignes de faisceau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B9DE875-466E-40DC-A934-6EEC4C87E687}"/>
              </a:ext>
            </a:extLst>
          </p:cNvPr>
          <p:cNvSpPr/>
          <p:nvPr/>
        </p:nvSpPr>
        <p:spPr>
          <a:xfrm rot="19840228">
            <a:off x="256038" y="3390882"/>
            <a:ext cx="4286398" cy="1683429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F8E181-F6D0-4861-AC1D-3684EAEA6D4E}"/>
              </a:ext>
            </a:extLst>
          </p:cNvPr>
          <p:cNvSpPr txBox="1"/>
          <p:nvPr/>
        </p:nvSpPr>
        <p:spPr>
          <a:xfrm>
            <a:off x="2761816" y="3140025"/>
            <a:ext cx="141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Les aimants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7EC4E3C-7F7A-4D96-ABD1-4E890B6D4A81}"/>
              </a:ext>
            </a:extLst>
          </p:cNvPr>
          <p:cNvSpPr txBox="1"/>
          <p:nvPr/>
        </p:nvSpPr>
        <p:spPr>
          <a:xfrm>
            <a:off x="2071564" y="3593978"/>
            <a:ext cx="193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Les alimentations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807D04E-B121-4DAD-BD02-4AD25E4F509D}"/>
              </a:ext>
            </a:extLst>
          </p:cNvPr>
          <p:cNvSpPr txBox="1"/>
          <p:nvPr/>
        </p:nvSpPr>
        <p:spPr>
          <a:xfrm>
            <a:off x="2464742" y="40850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Le vide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4E85A80-8179-4D30-8D2C-DCD3C2A56651}"/>
              </a:ext>
            </a:extLst>
          </p:cNvPr>
          <p:cNvSpPr txBox="1"/>
          <p:nvPr/>
        </p:nvSpPr>
        <p:spPr>
          <a:xfrm>
            <a:off x="1150419" y="4469401"/>
            <a:ext cx="177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Les diagnostics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05B1FF-55A8-4A47-88D0-F93646F3CAF9}"/>
              </a:ext>
            </a:extLst>
          </p:cNvPr>
          <p:cNvSpPr txBox="1"/>
          <p:nvPr/>
        </p:nvSpPr>
        <p:spPr>
          <a:xfrm>
            <a:off x="798062" y="4871164"/>
            <a:ext cx="145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L’installation</a:t>
            </a:r>
          </a:p>
        </p:txBody>
      </p:sp>
    </p:spTree>
    <p:extLst>
      <p:ext uri="{BB962C8B-B14F-4D97-AF65-F5344CB8AC3E}">
        <p14:creationId xmlns:p14="http://schemas.microsoft.com/office/powerpoint/2010/main" val="29693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0236C-CA7D-4E98-BB51-D733C810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1" y="1600348"/>
            <a:ext cx="9143999" cy="3584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D3FA75-965D-4DD1-ACE1-D9FDCE9E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53" y="5599616"/>
            <a:ext cx="516935" cy="3312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A9A7CD-B6EE-4C8E-BD8C-59209080E325}"/>
              </a:ext>
            </a:extLst>
          </p:cNvPr>
          <p:cNvSpPr/>
          <p:nvPr/>
        </p:nvSpPr>
        <p:spPr>
          <a:xfrm>
            <a:off x="-2" y="2205263"/>
            <a:ext cx="9169610" cy="2882275"/>
          </a:xfrm>
          <a:prstGeom prst="rect">
            <a:avLst/>
          </a:prstGeom>
          <a:solidFill>
            <a:srgbClr val="2F5296"/>
          </a:solidFill>
          <a:ln>
            <a:solidFill>
              <a:srgbClr val="2A3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B3FF60E-2616-4308-94F1-ABB95462E438}"/>
              </a:ext>
            </a:extLst>
          </p:cNvPr>
          <p:cNvGrpSpPr/>
          <p:nvPr/>
        </p:nvGrpSpPr>
        <p:grpSpPr>
          <a:xfrm>
            <a:off x="132715" y="1819662"/>
            <a:ext cx="2198750" cy="8878"/>
            <a:chOff x="894423" y="1075223"/>
            <a:chExt cx="2931667" cy="11837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E1BAABB0-7DE8-446D-82EC-B61F357DCB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423" y="1079170"/>
              <a:ext cx="583561" cy="3945"/>
            </a:xfrm>
            <a:prstGeom prst="line">
              <a:avLst/>
            </a:prstGeom>
            <a:ln w="28575">
              <a:solidFill>
                <a:srgbClr val="ED7F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C57201A4-2F56-4630-9BDD-685D128A7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7125" y="1075223"/>
              <a:ext cx="583561" cy="3945"/>
            </a:xfrm>
            <a:prstGeom prst="line">
              <a:avLst/>
            </a:prstGeom>
            <a:ln w="28575">
              <a:solidFill>
                <a:srgbClr val="2F5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625FC80C-49A5-4BE2-824D-5850A4DB2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9827" y="1075223"/>
              <a:ext cx="583561" cy="3945"/>
            </a:xfrm>
            <a:prstGeom prst="line">
              <a:avLst/>
            </a:prstGeom>
            <a:ln w="28575">
              <a:solidFill>
                <a:srgbClr val="2F5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8349D2B-B2FF-48DA-BC04-2ADE1BD7F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2529" y="1083115"/>
              <a:ext cx="583561" cy="3945"/>
            </a:xfrm>
            <a:prstGeom prst="line">
              <a:avLst/>
            </a:prstGeom>
            <a:ln w="28575">
              <a:solidFill>
                <a:srgbClr val="2F52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288AC8E-1BEB-4B72-9A13-B1D85229D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526" y="3715120"/>
            <a:ext cx="2861425" cy="276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900" dirty="0">
                <a:solidFill>
                  <a:schemeClr val="bg1"/>
                </a:solidFill>
                <a:latin typeface="HP Simplified" panose="020B0604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ACCULINA (JINR) Ligne de faisceau d'ions lourds 70m</a:t>
            </a:r>
            <a:endParaRPr lang="fr-FR" sz="18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54C8BE1-0B59-4E17-92EE-F2C0B011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6" y="2323875"/>
            <a:ext cx="1250060" cy="13225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F4F9C4-B5EA-4AD9-B28C-2013ABC296B6}"/>
              </a:ext>
            </a:extLst>
          </p:cNvPr>
          <p:cNvSpPr/>
          <p:nvPr/>
        </p:nvSpPr>
        <p:spPr>
          <a:xfrm rot="16200000" flipH="1">
            <a:off x="4553382" y="545113"/>
            <a:ext cx="37234" cy="9144002"/>
          </a:xfrm>
          <a:prstGeom prst="rect">
            <a:avLst/>
          </a:prstGeom>
          <a:solidFill>
            <a:srgbClr val="ED7F06"/>
          </a:solidFill>
          <a:ln>
            <a:solidFill>
              <a:srgbClr val="ED7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7BFFBCF6-8731-4842-B332-0ABB0606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5" y="2340024"/>
            <a:ext cx="1510535" cy="13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s://www.sigmaphi.fr/wp-content/uploads/2018/09/ELI-recadr%C3%A9-300x155.jpg">
            <a:extLst>
              <a:ext uri="{FF2B5EF4-FFF2-40B4-BE49-F238E27FC236}">
                <a16:creationId xmlns:a16="http://schemas.microsoft.com/office/drawing/2014/main" id="{8AF7C594-8AE3-4548-BDF8-78003E2D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16" y="2346122"/>
            <a:ext cx="1817397" cy="13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6486147-585B-47A9-9C7E-E5A15B5BC0A1}"/>
              </a:ext>
            </a:extLst>
          </p:cNvPr>
          <p:cNvSpPr/>
          <p:nvPr/>
        </p:nvSpPr>
        <p:spPr>
          <a:xfrm>
            <a:off x="3229127" y="3737971"/>
            <a:ext cx="13789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HP Simplified" panose="020B0604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Séparateur </a:t>
            </a:r>
            <a:r>
              <a:rPr lang="fr-FR" sz="900" dirty="0" err="1">
                <a:solidFill>
                  <a:schemeClr val="bg1"/>
                </a:solidFill>
                <a:latin typeface="HP Simplified" panose="020B0604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Helium</a:t>
            </a:r>
            <a:r>
              <a:rPr lang="fr-FR" sz="900" dirty="0">
                <a:solidFill>
                  <a:schemeClr val="bg1"/>
                </a:solidFill>
                <a:latin typeface="HP Simplified" panose="020B0604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(JINR)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B5566E-C3B0-4F90-8727-B73E8430A937}"/>
              </a:ext>
            </a:extLst>
          </p:cNvPr>
          <p:cNvSpPr/>
          <p:nvPr/>
        </p:nvSpPr>
        <p:spPr>
          <a:xfrm>
            <a:off x="5380985" y="3761721"/>
            <a:ext cx="1741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HP Simplified" panose="020B0604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Système de sélection d'énergie ELI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5EDD59-619D-450F-8553-1F0B202206FD}"/>
              </a:ext>
            </a:extLst>
          </p:cNvPr>
          <p:cNvSpPr/>
          <p:nvPr/>
        </p:nvSpPr>
        <p:spPr>
          <a:xfrm>
            <a:off x="132715" y="5257653"/>
            <a:ext cx="310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u="sng" dirty="0">
                <a:latin typeface="HP Simplified" panose="020B0604020204020204" pitchFamily="34" charset="0"/>
              </a:rPr>
              <a:t>Voir présentation </a:t>
            </a:r>
            <a:r>
              <a:rPr lang="fr-FR" sz="1200" dirty="0">
                <a:latin typeface="HP Simplified" panose="020B0604020204020204" pitchFamily="34" charset="0"/>
              </a:rPr>
              <a:t> ligne de faisceaux R et D dans le centre de PT de l'hôpital de Manchester</a:t>
            </a:r>
            <a:endParaRPr lang="fr-FR" dirty="0">
              <a:latin typeface="HP Simplified" panose="020B0604020204020204" pitchFamily="34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22C18DC-4CC7-4C91-8298-0D24311EC6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8"/>
          <a:stretch/>
        </p:blipFill>
        <p:spPr>
          <a:xfrm>
            <a:off x="7183466" y="2306740"/>
            <a:ext cx="1986144" cy="135482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40C438C-4E1B-42DA-B5BD-8905412E2A72}"/>
              </a:ext>
            </a:extLst>
          </p:cNvPr>
          <p:cNvSpPr/>
          <p:nvPr/>
        </p:nvSpPr>
        <p:spPr>
          <a:xfrm>
            <a:off x="7121292" y="3792565"/>
            <a:ext cx="19640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HP Simplified" panose="020B0604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Ligne LEBT et plate forme 300 </a:t>
            </a:r>
            <a:r>
              <a:rPr lang="fr-FR" sz="900" dirty="0" err="1">
                <a:solidFill>
                  <a:schemeClr val="bg1"/>
                </a:solidFill>
                <a:latin typeface="HP Simplified" panose="020B0604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</a:t>
            </a:r>
            <a:r>
              <a:rPr lang="fr-FR" sz="900" dirty="0">
                <a:solidFill>
                  <a:schemeClr val="bg1"/>
                </a:solidFill>
                <a:latin typeface="HP Simplified" panose="020B0604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(IPR)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95BF0FE0-D715-437B-AF4D-B0C401D00C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9" b="18504"/>
          <a:stretch/>
        </p:blipFill>
        <p:spPr>
          <a:xfrm>
            <a:off x="3277065" y="4765525"/>
            <a:ext cx="3129721" cy="17140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455BDD3-7480-4F6C-9D9B-751B32DF93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 b="6822"/>
          <a:stretch/>
        </p:blipFill>
        <p:spPr>
          <a:xfrm>
            <a:off x="2849532" y="2346122"/>
            <a:ext cx="2403399" cy="13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666DC-7165-468C-B3A2-352367B1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en cours – NICA (JINR)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4A47D-CFB7-4DD3-9EC2-C13BB3C1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6516C1-D7EB-4FE2-BB72-70ACAFAA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BB9BA7-CE6A-4E80-878B-593209382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8" y="1441113"/>
            <a:ext cx="7632848" cy="3783524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9535B48-89D4-47AB-83FB-55DBA960F37D}"/>
              </a:ext>
            </a:extLst>
          </p:cNvPr>
          <p:cNvCxnSpPr>
            <a:cxnSpLocks/>
          </p:cNvCxnSpPr>
          <p:nvPr/>
        </p:nvCxnSpPr>
        <p:spPr>
          <a:xfrm flipH="1" flipV="1">
            <a:off x="4211960" y="3037399"/>
            <a:ext cx="196454" cy="2330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A45FE98-2376-443C-AEC7-4F52970F913B}"/>
              </a:ext>
            </a:extLst>
          </p:cNvPr>
          <p:cNvSpPr txBox="1"/>
          <p:nvPr/>
        </p:nvSpPr>
        <p:spPr>
          <a:xfrm>
            <a:off x="4311352" y="531723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Sigmaphi</a:t>
            </a:r>
            <a:r>
              <a:rPr lang="fr-FR" dirty="0"/>
              <a:t> est en charge des lignes de transfert du synchrotron vers le </a:t>
            </a:r>
            <a:r>
              <a:rPr lang="fr-FR" dirty="0" err="1"/>
              <a:t>collider</a:t>
            </a:r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C5A6F58-AE43-404B-B52D-6E0F3B495709}"/>
              </a:ext>
            </a:extLst>
          </p:cNvPr>
          <p:cNvCxnSpPr>
            <a:cxnSpLocks/>
          </p:cNvCxnSpPr>
          <p:nvPr/>
        </p:nvCxnSpPr>
        <p:spPr>
          <a:xfrm flipH="1" flipV="1">
            <a:off x="3995936" y="3429000"/>
            <a:ext cx="432048" cy="1945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4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75C9F-1724-4C56-A182-F2CE85706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902"/>
            <a:ext cx="8229600" cy="4842262"/>
          </a:xfrm>
        </p:spPr>
        <p:txBody>
          <a:bodyPr/>
          <a:lstStyle/>
          <a:p>
            <a:r>
              <a:rPr lang="fr-FR" sz="2400" b="1" dirty="0"/>
              <a:t>Systèmes d’injection/extraction pour synchrotrons (transfert de savoir faire Soleil)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47628D-A494-40B3-A01C-CADD4159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F4FB8-0C13-4EC0-AA8E-533D3A0A06EF}" type="datetime1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B79C3E-99EC-43F1-BBCD-18413BBA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EB5D-0AF7-4F40-94AA-EE4B95102B36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418F5D-D0F1-4A72-986F-1DE90C0CC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87" y="2121691"/>
            <a:ext cx="2243335" cy="14936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7B9625-63A1-446B-BB5E-4B31B8340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047" y="2139001"/>
            <a:ext cx="2326679" cy="1493670"/>
          </a:xfrm>
          <a:prstGeom prst="rect">
            <a:avLst/>
          </a:prstGeom>
          <a:ln>
            <a:solidFill>
              <a:srgbClr val="2A3E5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27FEF9-0F31-42B7-B9EB-882CED2BD26F}"/>
              </a:ext>
            </a:extLst>
          </p:cNvPr>
          <p:cNvSpPr/>
          <p:nvPr/>
        </p:nvSpPr>
        <p:spPr>
          <a:xfrm>
            <a:off x="4974887" y="2179711"/>
            <a:ext cx="1578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ED7F06"/>
                </a:solidFill>
                <a:latin typeface="HP Simplified" panose="020B0604020204020204" pitchFamily="34" charset="0"/>
              </a:rPr>
              <a:t>FAIR/CRYRING Kicker </a:t>
            </a:r>
            <a:r>
              <a:rPr lang="en-US" sz="800" dirty="0">
                <a:solidFill>
                  <a:srgbClr val="2A3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magnet and </a:t>
            </a:r>
            <a:r>
              <a:rPr lang="en-US" sz="800" dirty="0" err="1">
                <a:solidFill>
                  <a:srgbClr val="2A3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pulser</a:t>
            </a:r>
            <a:r>
              <a:rPr lang="en-US" sz="800" dirty="0">
                <a:solidFill>
                  <a:srgbClr val="2A3E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3500A / 280ns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030C37-573B-4F8D-A120-C92AF124B8CE}"/>
              </a:ext>
            </a:extLst>
          </p:cNvPr>
          <p:cNvSpPr/>
          <p:nvPr/>
        </p:nvSpPr>
        <p:spPr>
          <a:xfrm>
            <a:off x="5004048" y="5138983"/>
            <a:ext cx="3705730" cy="111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ED7F06"/>
                </a:solidFill>
                <a:latin typeface="HP Simplified" panose="020B0604020204020204" pitchFamily="34" charset="0"/>
              </a:rPr>
              <a:t>Kicker magnet </a:t>
            </a:r>
          </a:p>
          <a:p>
            <a:r>
              <a:rPr lang="fr-FR" sz="800" dirty="0" err="1">
                <a:latin typeface="HP Simplified" panose="020B0604020204020204" pitchFamily="34" charset="0"/>
              </a:rPr>
              <a:t>Length</a:t>
            </a:r>
            <a:r>
              <a:rPr lang="fr-FR" sz="800" dirty="0">
                <a:latin typeface="HP Simplified" panose="020B0604020204020204" pitchFamily="34" charset="0"/>
              </a:rPr>
              <a:t> : 400 mm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UHV </a:t>
            </a:r>
            <a:r>
              <a:rPr lang="fr-FR" sz="800" dirty="0" err="1">
                <a:latin typeface="HP Simplified" panose="020B0604020204020204" pitchFamily="34" charset="0"/>
              </a:rPr>
              <a:t>chamber</a:t>
            </a:r>
            <a:r>
              <a:rPr lang="fr-FR" sz="800" dirty="0">
                <a:latin typeface="HP Simplified" panose="020B0604020204020204" pitchFamily="34" charset="0"/>
              </a:rPr>
              <a:t> : </a:t>
            </a:r>
            <a:r>
              <a:rPr lang="fr-FR" sz="800" dirty="0" err="1">
                <a:latin typeface="HP Simplified" panose="020B0604020204020204" pitchFamily="34" charset="0"/>
              </a:rPr>
              <a:t>ceramic</a:t>
            </a:r>
            <a:endParaRPr lang="fr-FR" sz="800" dirty="0">
              <a:latin typeface="HP Simplified" panose="020B0604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Inductance : 1 </a:t>
            </a:r>
            <a:r>
              <a:rPr lang="el-GR" sz="800" dirty="0">
                <a:latin typeface="HP Simplified" panose="020B0604020204020204" pitchFamily="34" charset="0"/>
              </a:rPr>
              <a:t>μ</a:t>
            </a:r>
            <a:r>
              <a:rPr lang="fr-FR" sz="800" dirty="0">
                <a:latin typeface="HP Simplified" panose="020B0604020204020204" pitchFamily="34" charset="0"/>
              </a:rPr>
              <a:t>H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Field </a:t>
            </a:r>
            <a:r>
              <a:rPr lang="fr-FR" sz="800" dirty="0" err="1">
                <a:latin typeface="HP Simplified" panose="020B0604020204020204" pitchFamily="34" charset="0"/>
              </a:rPr>
              <a:t>integral</a:t>
            </a:r>
            <a:r>
              <a:rPr lang="fr-FR" sz="800" dirty="0">
                <a:latin typeface="HP Simplified" panose="020B0604020204020204" pitchFamily="34" charset="0"/>
              </a:rPr>
              <a:t> : </a:t>
            </a:r>
            <a:r>
              <a:rPr lang="fr-FR" sz="800" dirty="0" err="1">
                <a:latin typeface="HP Simplified" panose="020B0604020204020204" pitchFamily="34" charset="0"/>
              </a:rPr>
              <a:t>adjustable</a:t>
            </a:r>
            <a:r>
              <a:rPr lang="fr-FR" sz="800" dirty="0">
                <a:latin typeface="HP Simplified" panose="020B0604020204020204" pitchFamily="34" charset="0"/>
              </a:rPr>
              <a:t> </a:t>
            </a:r>
            <a:r>
              <a:rPr lang="fr-FR" sz="800" dirty="0" err="1">
                <a:latin typeface="HP Simplified" panose="020B0604020204020204" pitchFamily="34" charset="0"/>
              </a:rPr>
              <a:t>from</a:t>
            </a:r>
            <a:r>
              <a:rPr lang="fr-FR" sz="800" dirty="0">
                <a:latin typeface="HP Simplified" panose="020B0604020204020204" pitchFamily="34" charset="0"/>
              </a:rPr>
              <a:t> 0.001 </a:t>
            </a:r>
            <a:r>
              <a:rPr lang="fr-FR" sz="800" dirty="0" err="1">
                <a:latin typeface="HP Simplified" panose="020B0604020204020204" pitchFamily="34" charset="0"/>
              </a:rPr>
              <a:t>T.m</a:t>
            </a:r>
            <a:r>
              <a:rPr lang="fr-FR" sz="800" dirty="0">
                <a:latin typeface="HP Simplified" panose="020B0604020204020204" pitchFamily="34" charset="0"/>
              </a:rPr>
              <a:t> to 0.02 </a:t>
            </a:r>
            <a:r>
              <a:rPr lang="fr-FR" sz="800" dirty="0" err="1">
                <a:latin typeface="HP Simplified" panose="020B0604020204020204" pitchFamily="34" charset="0"/>
              </a:rPr>
              <a:t>T.m</a:t>
            </a:r>
            <a:endParaRPr lang="fr-FR" sz="800" dirty="0">
              <a:latin typeface="HP Simplified" panose="020B0604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Field </a:t>
            </a:r>
            <a:r>
              <a:rPr lang="fr-FR" sz="800" dirty="0" err="1">
                <a:latin typeface="HP Simplified" panose="020B0604020204020204" pitchFamily="34" charset="0"/>
              </a:rPr>
              <a:t>integral</a:t>
            </a:r>
            <a:r>
              <a:rPr lang="fr-FR" sz="800" dirty="0">
                <a:latin typeface="HP Simplified" panose="020B0604020204020204" pitchFamily="34" charset="0"/>
              </a:rPr>
              <a:t> </a:t>
            </a:r>
            <a:r>
              <a:rPr lang="fr-FR" sz="800" dirty="0" err="1">
                <a:latin typeface="HP Simplified" panose="020B0604020204020204" pitchFamily="34" charset="0"/>
              </a:rPr>
              <a:t>homogeneity</a:t>
            </a:r>
            <a:r>
              <a:rPr lang="fr-FR" sz="800" dirty="0">
                <a:latin typeface="HP Simplified" panose="020B0604020204020204" pitchFamily="34" charset="0"/>
              </a:rPr>
              <a:t> : &lt; +/-1%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7DDD2D9-25FF-4120-90FD-FF087FEEA0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32499" r="1646" b="30903"/>
          <a:stretch/>
        </p:blipFill>
        <p:spPr>
          <a:xfrm>
            <a:off x="434222" y="5100192"/>
            <a:ext cx="4589504" cy="15174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E4BD9F-2F7D-49C6-B3FD-0FAEC209CAF4}"/>
              </a:ext>
            </a:extLst>
          </p:cNvPr>
          <p:cNvSpPr/>
          <p:nvPr/>
        </p:nvSpPr>
        <p:spPr>
          <a:xfrm>
            <a:off x="4995199" y="3622656"/>
            <a:ext cx="2601138" cy="16583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200" b="1" dirty="0">
                <a:solidFill>
                  <a:srgbClr val="ED7F06"/>
                </a:solidFill>
                <a:latin typeface="HP Simplified" panose="020B0604020204020204" pitchFamily="34" charset="0"/>
              </a:rPr>
              <a:t>FAIR-HESR injection system prototype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latin typeface="HP Simplified" panose="020B0604020204020204" pitchFamily="34" charset="0"/>
              </a:rPr>
              <a:t>Flat top value : 4000 A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latin typeface="HP Simplified" panose="020B0604020204020204" pitchFamily="34" charset="0"/>
              </a:rPr>
              <a:t>Rise time : 191 ns     Fall time : 220 ns  Flat top duration : 233 ns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latin typeface="HP Simplified" panose="020B0604020204020204" pitchFamily="34" charset="0"/>
              </a:rPr>
              <a:t>Flat top ripple : +/-0.45%   Ripple after fall time : +/- 26 A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latin typeface="HP Simplified" panose="020B0604020204020204" pitchFamily="34" charset="0"/>
              </a:rPr>
              <a:t>Jitter (std deviation): &lt;1 ns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latin typeface="HP Simplified" panose="020B0604020204020204" pitchFamily="34" charset="0"/>
              </a:rPr>
              <a:t>Technology : based on </a:t>
            </a:r>
            <a:r>
              <a:rPr lang="en-US" sz="800" dirty="0" err="1">
                <a:latin typeface="HP Simplified" panose="020B0604020204020204" pitchFamily="34" charset="0"/>
              </a:rPr>
              <a:t>ON</a:t>
            </a:r>
            <a:r>
              <a:rPr lang="en-US" sz="800" dirty="0">
                <a:latin typeface="HP Simplified" panose="020B0604020204020204" pitchFamily="34" charset="0"/>
              </a:rPr>
              <a:t> / OFF semiconductor switches</a:t>
            </a:r>
            <a:r>
              <a:rPr lang="en-US" sz="1100" dirty="0">
                <a:latin typeface="HP Simplified" panose="020B0604020204020204" pitchFamily="34" charset="0"/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38C0F2B-D1DF-4189-AE8F-82126E4CC7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1" y="3701882"/>
            <a:ext cx="2255231" cy="13192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78089B-BFD6-41FF-9927-68E4C51482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82" y="3694374"/>
            <a:ext cx="2345416" cy="13192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684D1-04EB-4AF2-B6FE-FFA01F5A29FB}"/>
              </a:ext>
            </a:extLst>
          </p:cNvPr>
          <p:cNvSpPr/>
          <p:nvPr/>
        </p:nvSpPr>
        <p:spPr>
          <a:xfrm>
            <a:off x="7908432" y="3656872"/>
            <a:ext cx="1200072" cy="136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ED7F06"/>
                </a:solidFill>
                <a:latin typeface="HP Simplified" panose="020B0604020204020204" pitchFamily="34" charset="0"/>
              </a:rPr>
              <a:t>Kicker magnet </a:t>
            </a:r>
          </a:p>
          <a:p>
            <a:pPr>
              <a:lnSpc>
                <a:spcPct val="150000"/>
              </a:lnSpc>
            </a:pPr>
            <a:r>
              <a:rPr lang="fr-FR" sz="800" dirty="0" err="1">
                <a:latin typeface="HP Simplified" panose="020B0604020204020204" pitchFamily="34" charset="0"/>
              </a:rPr>
              <a:t>Length</a:t>
            </a:r>
            <a:r>
              <a:rPr lang="fr-FR" sz="800" dirty="0">
                <a:latin typeface="HP Simplified" panose="020B0604020204020204" pitchFamily="34" charset="0"/>
              </a:rPr>
              <a:t> : 360 mm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10</a:t>
            </a:r>
            <a:r>
              <a:rPr lang="fr-FR" sz="800" baseline="30000" dirty="0">
                <a:latin typeface="HP Simplified" panose="020B0604020204020204" pitchFamily="34" charset="0"/>
              </a:rPr>
              <a:t>-10</a:t>
            </a:r>
            <a:r>
              <a:rPr lang="fr-FR" sz="800" dirty="0">
                <a:latin typeface="HP Simplified" panose="020B0604020204020204" pitchFamily="34" charset="0"/>
              </a:rPr>
              <a:t> mbar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Inductance : 0.8 </a:t>
            </a:r>
            <a:r>
              <a:rPr lang="el-GR" sz="800" dirty="0">
                <a:latin typeface="HP Simplified" panose="020B0604020204020204" pitchFamily="34" charset="0"/>
              </a:rPr>
              <a:t>μ</a:t>
            </a:r>
            <a:r>
              <a:rPr lang="fr-FR" sz="800" dirty="0">
                <a:latin typeface="HP Simplified" panose="020B0604020204020204" pitchFamily="34" charset="0"/>
              </a:rPr>
              <a:t>H</a:t>
            </a: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BO : 54 </a:t>
            </a:r>
            <a:r>
              <a:rPr lang="fr-FR" sz="800" dirty="0" err="1">
                <a:latin typeface="HP Simplified" panose="020B0604020204020204" pitchFamily="34" charset="0"/>
              </a:rPr>
              <a:t>mT</a:t>
            </a:r>
            <a:endParaRPr lang="fr-FR" sz="800" dirty="0">
              <a:latin typeface="HP Simplified" panose="020B0604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Field </a:t>
            </a:r>
            <a:r>
              <a:rPr lang="fr-FR" sz="800" dirty="0" err="1">
                <a:latin typeface="HP Simplified" panose="020B0604020204020204" pitchFamily="34" charset="0"/>
              </a:rPr>
              <a:t>integral</a:t>
            </a:r>
            <a:r>
              <a:rPr lang="fr-FR" sz="800" dirty="0">
                <a:latin typeface="HP Simplified" panose="020B0604020204020204" pitchFamily="34" charset="0"/>
              </a:rPr>
              <a:t> : 0.022 </a:t>
            </a:r>
            <a:r>
              <a:rPr lang="fr-FR" sz="800" dirty="0" err="1">
                <a:latin typeface="HP Simplified" panose="020B0604020204020204" pitchFamily="34" charset="0"/>
              </a:rPr>
              <a:t>T.m</a:t>
            </a:r>
            <a:endParaRPr lang="fr-FR" sz="1100" dirty="0">
              <a:latin typeface="HP Simplified" panose="020B0604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800" dirty="0">
                <a:latin typeface="HP Simplified" panose="020B0604020204020204" pitchFamily="34" charset="0"/>
              </a:rPr>
              <a:t> </a:t>
            </a:r>
            <a:r>
              <a:rPr lang="fr-FR" sz="800" dirty="0" err="1">
                <a:latin typeface="HP Simplified" panose="020B0604020204020204" pitchFamily="34" charset="0"/>
              </a:rPr>
              <a:t>homogeneity</a:t>
            </a:r>
            <a:r>
              <a:rPr lang="fr-FR" sz="800" dirty="0">
                <a:latin typeface="HP Simplified" panose="020B0604020204020204" pitchFamily="34" charset="0"/>
              </a:rPr>
              <a:t> : &lt; +/-1%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F080B832-03B6-4398-A552-4F905776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1887"/>
            <a:ext cx="5900737" cy="1143000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fr-FR" b="1" i="1" dirty="0">
                <a:latin typeface="Garamond" panose="02020404030301010803" pitchFamily="18" charset="0"/>
              </a:rPr>
              <a:t>Les Produits - systèmes d’injection/extraction</a:t>
            </a:r>
          </a:p>
        </p:txBody>
      </p:sp>
    </p:spTree>
    <p:extLst>
      <p:ext uri="{BB962C8B-B14F-4D97-AF65-F5344CB8AC3E}">
        <p14:creationId xmlns:p14="http://schemas.microsoft.com/office/powerpoint/2010/main" val="2663371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 performance 2015-réunion 9 mars" id="{7A42FBD8-6792-485E-BB7E-E86A9A79CF53}" vid="{51BC98AA-7B7B-4983-BBDD-7B8BA5A52D7B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29055</TotalTime>
  <Words>973</Words>
  <Application>Microsoft Office PowerPoint</Application>
  <PresentationFormat>Affichage à l'écran (4:3)</PresentationFormat>
  <Paragraphs>192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HP Simplified</vt:lpstr>
      <vt:lpstr>Open Sans</vt:lpstr>
      <vt:lpstr>Wingdings</vt:lpstr>
      <vt:lpstr>Thème Office</vt:lpstr>
      <vt:lpstr>Conception personnalisée</vt:lpstr>
      <vt:lpstr>Présentation PowerPoint</vt:lpstr>
      <vt:lpstr> Le Métier</vt:lpstr>
      <vt:lpstr>Sigmaphi</vt:lpstr>
      <vt:lpstr>Présentation PowerPoint</vt:lpstr>
      <vt:lpstr>Présentation PowerPoint</vt:lpstr>
      <vt:lpstr>Les Produits – Lignes de faisceau</vt:lpstr>
      <vt:lpstr> </vt:lpstr>
      <vt:lpstr>Projet en cours – NICA (JINR)</vt:lpstr>
      <vt:lpstr>Les Produits - systèmes d’injection/extraction</vt:lpstr>
      <vt:lpstr>Les Produits – les aimants résistifs et permanents</vt:lpstr>
      <vt:lpstr>Présentation PowerPoint</vt:lpstr>
      <vt:lpstr>Présentation PowerPoint</vt:lpstr>
      <vt:lpstr>Les Produits-les aimants supraconducteurs</vt:lpstr>
      <vt:lpstr>Présentation PowerPoint</vt:lpstr>
      <vt:lpstr>Les Marchés du Groupe</vt:lpstr>
      <vt:lpstr>Présentation PowerPoint</vt:lpstr>
      <vt:lpstr>Les Marchés du Groupe</vt:lpstr>
      <vt:lpstr>Les Marchés du Groupe</vt:lpstr>
      <vt:lpstr>Le Groupe Sigmaphi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GROUPE</dc:title>
  <dc:creator>Jean-luc LANCELOT</dc:creator>
  <cp:lastModifiedBy>Jean-luc LANCELOT</cp:lastModifiedBy>
  <cp:revision>156</cp:revision>
  <cp:lastPrinted>2018-03-14T08:16:38Z</cp:lastPrinted>
  <dcterms:created xsi:type="dcterms:W3CDTF">2016-01-29T07:13:23Z</dcterms:created>
  <dcterms:modified xsi:type="dcterms:W3CDTF">2021-10-12T12:18:14Z</dcterms:modified>
</cp:coreProperties>
</file>