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318" r:id="rId3"/>
    <p:sldId id="260" r:id="rId4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 T" initials="ET" lastIdx="1" clrIdx="0">
    <p:extLst>
      <p:ext uri="{19B8F6BF-5375-455C-9EA6-DF929625EA0E}">
        <p15:presenceInfo xmlns:p15="http://schemas.microsoft.com/office/powerpoint/2012/main" userId="d3fc04ccb36e9a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95D1B-3302-094F-9C60-B07E5B517926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517DC-B3E3-DA4C-81AE-8AE4BC05491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0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169AF-583C-BB40-B7D3-2F8225B2AD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06F127-583A-D94E-A181-59F52C27CC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9A396-E6A1-3946-A93F-F4700EFD47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076" y="5935260"/>
            <a:ext cx="1962000" cy="7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3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0FE2D1-73CA-874E-8735-E98B628BC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017648-E932-3949-ABD7-F697FC1B4D1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343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732255-DA0B-0348-9B81-583E2B212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ED67F2-D4CF-0B4B-AFBB-C53ABB4D7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1518" y="1280160"/>
            <a:ext cx="5698282" cy="489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B34C5A-D24C-8E4E-B22B-A686ACA2F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0160"/>
            <a:ext cx="5698282" cy="48968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5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EFF996-68C4-5849-B13D-9ED46C4638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7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95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DD309C-752E-5045-B81A-968D21AB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79" y="127381"/>
            <a:ext cx="9401603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9688E4-7D98-874A-868B-F9470A300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17" y="1276819"/>
            <a:ext cx="11548965" cy="49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DAD2C4A-2D0E-F64B-959F-4257B7B7C739}"/>
              </a:ext>
            </a:extLst>
          </p:cNvPr>
          <p:cNvCxnSpPr/>
          <p:nvPr/>
        </p:nvCxnSpPr>
        <p:spPr>
          <a:xfrm>
            <a:off x="0" y="947398"/>
            <a:ext cx="12192000" cy="14947"/>
          </a:xfrm>
          <a:prstGeom prst="line">
            <a:avLst/>
          </a:prstGeom>
          <a:ln w="25400">
            <a:solidFill>
              <a:srgbClr val="B223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4DD0F284-2B00-EE49-9FB2-BC3DC64688D3}"/>
              </a:ext>
            </a:extLst>
          </p:cNvPr>
          <p:cNvSpPr txBox="1"/>
          <p:nvPr/>
        </p:nvSpPr>
        <p:spPr>
          <a:xfrm>
            <a:off x="336000" y="6486963"/>
            <a:ext cx="2233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noProof="0" dirty="0">
                <a:latin typeface="Raleway" panose="020B0503030101060003" pitchFamily="34" charset="77"/>
              </a:rPr>
              <a:t>Journées Accélérateurs 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62E7E4-E981-3748-894F-60C56E0C755D}"/>
              </a:ext>
            </a:extLst>
          </p:cNvPr>
          <p:cNvSpPr txBox="1"/>
          <p:nvPr/>
        </p:nvSpPr>
        <p:spPr>
          <a:xfrm>
            <a:off x="7199007" y="6486963"/>
            <a:ext cx="4656994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 i="0" dirty="0" err="1">
                <a:solidFill>
                  <a:srgbClr val="B22324"/>
                </a:solidFill>
                <a:latin typeface="Raleway" panose="020B0503030101060003" pitchFamily="34" charset="77"/>
              </a:rPr>
              <a:t>Bergoz</a:t>
            </a:r>
            <a:r>
              <a:rPr lang="fr-FR" sz="1200" b="0" i="0" baseline="0" dirty="0">
                <a:solidFill>
                  <a:srgbClr val="B22324"/>
                </a:solidFill>
                <a:latin typeface="Raleway" panose="020B0503030101060003" pitchFamily="34" charset="77"/>
              </a:rPr>
              <a:t> Instrumentation - www.bergoz.com - </a:t>
            </a:r>
            <a:r>
              <a:rPr lang="fr-FR" sz="1200" b="0" i="0" baseline="0" dirty="0" err="1">
                <a:solidFill>
                  <a:srgbClr val="B22324"/>
                </a:solidFill>
                <a:latin typeface="Raleway" panose="020B0503030101060003" pitchFamily="34" charset="77"/>
              </a:rPr>
              <a:t>info@bergoz.com</a:t>
            </a:r>
            <a:endParaRPr lang="fr-FR" sz="1200" b="0" i="0" baseline="0" dirty="0">
              <a:solidFill>
                <a:srgbClr val="B22324"/>
              </a:solidFill>
              <a:latin typeface="Raleway" panose="020B0503030101060003" pitchFamily="34" charset="77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A62D38-7E70-8344-A62E-65E277F25C9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7" y="127381"/>
            <a:ext cx="1962000" cy="79210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3961929-E390-184E-BE94-9FC2EC95E6B1}"/>
              </a:ext>
            </a:extLst>
          </p:cNvPr>
          <p:cNvSpPr txBox="1"/>
          <p:nvPr userDrawn="1"/>
        </p:nvSpPr>
        <p:spPr>
          <a:xfrm>
            <a:off x="5869015" y="648696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95DBA55-FC41-4640-958F-A91D496218D9}" type="slidenum">
              <a:rPr lang="fr-FR" sz="1200" noProof="0" smtClean="0">
                <a:latin typeface="Raleway" panose="020B0503030101060003" pitchFamily="34" charset="77"/>
              </a:rPr>
              <a:t>‹N°›</a:t>
            </a:fld>
            <a:endParaRPr lang="fr-FR" sz="1200" noProof="0" dirty="0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611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EF03B-B083-4930-BD03-9CA1003D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Bergoz Instrumentation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21C5FE-15D0-4053-BE0D-59C3C8976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441203"/>
            <a:ext cx="6056798" cy="1338828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00000"/>
              </a:buClr>
            </a:pPr>
            <a:r>
              <a:rPr lang="fr-FR" sz="2200" dirty="0"/>
              <a:t>Fondée 1981 by Julien Bergoz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00000"/>
              </a:buClr>
            </a:pPr>
            <a:r>
              <a:rPr lang="fr-FR" sz="2200" dirty="0"/>
              <a:t>Rachetée en 2018 par Etienne </a:t>
            </a:r>
            <a:r>
              <a:rPr lang="fr-FR" sz="2200" dirty="0" err="1"/>
              <a:t>Touzain</a:t>
            </a:r>
            <a:endParaRPr lang="fr-FR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00000"/>
              </a:buClr>
            </a:pPr>
            <a:r>
              <a:rPr lang="fr-FR" sz="2200" dirty="0"/>
              <a:t>Basé à Saint-Genis-Pouilly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3C4576-DDFA-449B-BC38-B58214E8BD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117"/>
          <a:stretch/>
        </p:blipFill>
        <p:spPr>
          <a:xfrm>
            <a:off x="455687" y="3234394"/>
            <a:ext cx="4867891" cy="2800646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52B6977-0281-4146-B4D7-B576737EC66C}"/>
              </a:ext>
            </a:extLst>
          </p:cNvPr>
          <p:cNvSpPr txBox="1">
            <a:spLocks/>
          </p:cNvSpPr>
          <p:nvPr/>
        </p:nvSpPr>
        <p:spPr>
          <a:xfrm>
            <a:off x="6387425" y="3903157"/>
            <a:ext cx="5483057" cy="19005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Raleway" panose="020B05030301010600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00000"/>
              </a:buClr>
            </a:pPr>
            <a:r>
              <a:rPr lang="fr-FR" sz="2200" dirty="0"/>
              <a:t>40 ans d’expérience dans le monde des accélérateurs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00000"/>
              </a:buClr>
            </a:pPr>
            <a:r>
              <a:rPr lang="fr-FR" sz="2200" dirty="0"/>
              <a:t>11 personnes : 1 dirigeant, 2 physiciens, 3 ingénieurs, 4 techniciens qualifiés, 1 assistante de direction</a:t>
            </a:r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6362A7AA-01F3-4DAF-9894-A77ECF23BA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90024" y="1349389"/>
            <a:ext cx="4781886" cy="23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F04390-B87A-4E8B-B9AF-AB33FC0A49EF}"/>
              </a:ext>
            </a:extLst>
          </p:cNvPr>
          <p:cNvSpPr txBox="1"/>
          <p:nvPr/>
        </p:nvSpPr>
        <p:spPr>
          <a:xfrm>
            <a:off x="548927" y="3429000"/>
            <a:ext cx="234070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800000"/>
                </a:solidFill>
                <a:latin typeface="Raleway" panose="020B0503030101060003"/>
              </a:rPr>
              <a:t>Bergoz Instrumentation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6BC50D-07EA-45DB-892E-2F97EDA48781}"/>
              </a:ext>
            </a:extLst>
          </p:cNvPr>
          <p:cNvSpPr txBox="1"/>
          <p:nvPr/>
        </p:nvSpPr>
        <p:spPr>
          <a:xfrm>
            <a:off x="984355" y="4274647"/>
            <a:ext cx="744114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800000"/>
                </a:solidFill>
                <a:latin typeface="Raleway" panose="020B0503030101060003"/>
              </a:rPr>
              <a:t>CERN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B9538C-2A04-428B-AF8B-B4836E21E37B}"/>
              </a:ext>
            </a:extLst>
          </p:cNvPr>
          <p:cNvCxnSpPr>
            <a:cxnSpLocks/>
          </p:cNvCxnSpPr>
          <p:nvPr/>
        </p:nvCxnSpPr>
        <p:spPr>
          <a:xfrm>
            <a:off x="1764506" y="3714750"/>
            <a:ext cx="531019" cy="233363"/>
          </a:xfrm>
          <a:prstGeom prst="straightConnector1">
            <a:avLst/>
          </a:prstGeom>
          <a:ln w="25400">
            <a:solidFill>
              <a:srgbClr val="8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47502F-6705-4BE6-A70E-7DA2725A7C72}"/>
              </a:ext>
            </a:extLst>
          </p:cNvPr>
          <p:cNvCxnSpPr>
            <a:cxnSpLocks/>
          </p:cNvCxnSpPr>
          <p:nvPr/>
        </p:nvCxnSpPr>
        <p:spPr>
          <a:xfrm flipV="1">
            <a:off x="1645444" y="4267200"/>
            <a:ext cx="928687" cy="178594"/>
          </a:xfrm>
          <a:prstGeom prst="straightConnector1">
            <a:avLst/>
          </a:prstGeom>
          <a:ln w="25400">
            <a:solidFill>
              <a:srgbClr val="8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11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9E83D7-C714-F54D-A46F-8732FF51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Notre expertise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5B7940-94CC-A546-A8D5-9E2950A86246}"/>
              </a:ext>
            </a:extLst>
          </p:cNvPr>
          <p:cNvSpPr txBox="1"/>
          <p:nvPr/>
        </p:nvSpPr>
        <p:spPr>
          <a:xfrm>
            <a:off x="7583682" y="1638030"/>
            <a:ext cx="38342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Transformateurs de courant &amp; électroniques: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New </a:t>
            </a: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Parametric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 CT (DCCT)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Integrated </a:t>
            </a: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Parametric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 CT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Turbo-ICT &amp; BCM-RF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ACCT &amp; ACCT-E-RM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Continuous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 </a:t>
            </a: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Wave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 CT &amp; BCM-CW-E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35F080D4-540E-CA41-8BF6-3F4645185473}"/>
              </a:ext>
            </a:extLst>
          </p:cNvPr>
          <p:cNvGrpSpPr>
            <a:grpSpLocks noChangeAspect="1"/>
          </p:cNvGrpSpPr>
          <p:nvPr/>
        </p:nvGrpSpPr>
        <p:grpSpPr>
          <a:xfrm>
            <a:off x="7697556" y="3960233"/>
            <a:ext cx="3483790" cy="2062167"/>
            <a:chOff x="207316" y="1058949"/>
            <a:chExt cx="7158303" cy="4237229"/>
          </a:xfrm>
        </p:grpSpPr>
        <p:pic>
          <p:nvPicPr>
            <p:cNvPr id="7" name="Image 6" descr="BCM RF det.png">
              <a:extLst>
                <a:ext uri="{FF2B5EF4-FFF2-40B4-BE49-F238E27FC236}">
                  <a16:creationId xmlns:a16="http://schemas.microsoft.com/office/drawing/2014/main" id="{826D9E23-728A-A745-810E-893A9C986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90338">
              <a:off x="207316" y="1058949"/>
              <a:ext cx="3726092" cy="3871329"/>
            </a:xfrm>
            <a:prstGeom prst="rect">
              <a:avLst/>
            </a:prstGeom>
          </p:spPr>
        </p:pic>
        <p:pic>
          <p:nvPicPr>
            <p:cNvPr id="8" name="Image 7" descr="T-ICT.png">
              <a:extLst>
                <a:ext uri="{FF2B5EF4-FFF2-40B4-BE49-F238E27FC236}">
                  <a16:creationId xmlns:a16="http://schemas.microsoft.com/office/drawing/2014/main" id="{CDC6A1E2-5206-C84B-99BC-51CD6471F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0105" y="1820959"/>
              <a:ext cx="4985514" cy="3475219"/>
            </a:xfrm>
            <a:prstGeom prst="rect">
              <a:avLst/>
            </a:prstGeom>
          </p:spPr>
        </p:pic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FD7AE750-7275-574D-AC33-52E645EB0258}"/>
              </a:ext>
            </a:extLst>
          </p:cNvPr>
          <p:cNvSpPr txBox="1"/>
          <p:nvPr/>
        </p:nvSpPr>
        <p:spPr>
          <a:xfrm>
            <a:off x="988350" y="1637512"/>
            <a:ext cx="230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Transformateurs de courant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Fast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 CT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Integrating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 CT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8B962EF-BBDE-4A43-BF18-7EA15DF8DF49}"/>
              </a:ext>
            </a:extLst>
          </p:cNvPr>
          <p:cNvSpPr txBox="1"/>
          <p:nvPr/>
        </p:nvSpPr>
        <p:spPr>
          <a:xfrm>
            <a:off x="4095055" y="1637512"/>
            <a:ext cx="2769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Electroniques</a:t>
            </a:r>
          </a:p>
          <a:p>
            <a:endParaRPr lang="fr-FR" dirty="0"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Beam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 Charge Monitor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r-FR" dirty="0" err="1">
                <a:latin typeface="Gill Sans" panose="020B0502020104020203" pitchFamily="34" charset="-79"/>
                <a:cs typeface="Gill Sans" panose="020B0502020104020203" pitchFamily="34" charset="-79"/>
              </a:rPr>
              <a:t>Beam</a:t>
            </a:r>
            <a:r>
              <a:rPr lang="fr-FR" dirty="0">
                <a:latin typeface="Gill Sans" panose="020B0502020104020203" pitchFamily="34" charset="-79"/>
                <a:cs typeface="Gill Sans" panose="020B0502020104020203" pitchFamily="34" charset="-79"/>
              </a:rPr>
              <a:t> Position Monitors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E777D19-DEE0-BD45-B1A3-1DC5B258DC65}"/>
              </a:ext>
            </a:extLst>
          </p:cNvPr>
          <p:cNvGrpSpPr>
            <a:grpSpLocks noChangeAspect="1"/>
          </p:cNvGrpSpPr>
          <p:nvPr/>
        </p:nvGrpSpPr>
        <p:grpSpPr>
          <a:xfrm>
            <a:off x="1072396" y="4020890"/>
            <a:ext cx="2039838" cy="1940853"/>
            <a:chOff x="0" y="1171252"/>
            <a:chExt cx="5384220" cy="5122946"/>
          </a:xfrm>
        </p:grpSpPr>
        <p:pic>
          <p:nvPicPr>
            <p:cNvPr id="17" name="Image 16" descr="FCT det.png">
              <a:extLst>
                <a:ext uri="{FF2B5EF4-FFF2-40B4-BE49-F238E27FC236}">
                  <a16:creationId xmlns:a16="http://schemas.microsoft.com/office/drawing/2014/main" id="{ACDC5A7E-A642-F24E-921A-12C2741D7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71252"/>
              <a:ext cx="4664876" cy="5122946"/>
            </a:xfrm>
            <a:prstGeom prst="rect">
              <a:avLst/>
            </a:prstGeom>
          </p:spPr>
        </p:pic>
        <p:pic>
          <p:nvPicPr>
            <p:cNvPr id="18" name="Image 17" descr="FCT 2 det.png">
              <a:extLst>
                <a:ext uri="{FF2B5EF4-FFF2-40B4-BE49-F238E27FC236}">
                  <a16:creationId xmlns:a16="http://schemas.microsoft.com/office/drawing/2014/main" id="{B8540277-0E4F-A244-A338-AA2024876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0800" y="2036258"/>
              <a:ext cx="2793420" cy="3466120"/>
            </a:xfrm>
            <a:prstGeom prst="rect">
              <a:avLst/>
            </a:prstGeom>
          </p:spPr>
        </p:pic>
      </p:grpSp>
      <p:pic>
        <p:nvPicPr>
          <p:cNvPr id="19" name="Image 18" descr="LR-BPM.png">
            <a:extLst>
              <a:ext uri="{FF2B5EF4-FFF2-40B4-BE49-F238E27FC236}">
                <a16:creationId xmlns:a16="http://schemas.microsoft.com/office/drawing/2014/main" id="{3D2E1713-8E05-EC49-AE20-62152830C4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520" y="4014309"/>
            <a:ext cx="2022943" cy="195401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D092D2B-3E70-3747-B506-E3613DF800E3}"/>
              </a:ext>
            </a:extLst>
          </p:cNvPr>
          <p:cNvSpPr txBox="1"/>
          <p:nvPr/>
        </p:nvSpPr>
        <p:spPr>
          <a:xfrm>
            <a:off x="2460838" y="1066318"/>
            <a:ext cx="7270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Haute </a:t>
            </a:r>
            <a:r>
              <a:rPr lang="fr-FR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precision</a:t>
            </a:r>
            <a:r>
              <a:rPr lang="fr-FR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, courants faibles, charges très basses, du DC au GHz </a:t>
            </a:r>
          </a:p>
        </p:txBody>
      </p:sp>
    </p:spTree>
    <p:extLst>
      <p:ext uri="{BB962C8B-B14F-4D97-AF65-F5344CB8AC3E}">
        <p14:creationId xmlns:p14="http://schemas.microsoft.com/office/powerpoint/2010/main" val="21639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4E7D6-3BD7-4E9F-B192-64A1C2EC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Nos utilisateurs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720F1-5007-48D7-AE0D-17599BB21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34411"/>
            <a:ext cx="7008673" cy="5186035"/>
          </a:xfrm>
        </p:spPr>
        <p:txBody>
          <a:bodyPr>
            <a:spAutoFit/>
          </a:bodyPr>
          <a:lstStyle/>
          <a:p>
            <a:pPr marL="230400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fr-FR" sz="1800" b="1"/>
              <a:t>Source de rayonnement synchrotron</a:t>
            </a:r>
          </a:p>
          <a:p>
            <a:pPr marL="720725" indent="0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None/>
            </a:pPr>
            <a:r>
              <a:rPr lang="fr-FR" sz="1600"/>
              <a:t>Soleil (France), ESRF (France), Argonne (USA), Spring-8 (Japon)</a:t>
            </a:r>
          </a:p>
          <a:p>
            <a:pPr marL="230188" lvl="1" indent="-230188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fr-FR" sz="1800" b="1"/>
              <a:t>Source neutronique par spallation</a:t>
            </a:r>
          </a:p>
          <a:p>
            <a:pPr marL="720725" lvl="3" indent="0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None/>
            </a:pPr>
            <a:r>
              <a:rPr lang="fr-FR"/>
              <a:t>ESS (Suède), CSNS (Chine), ORNL (USA)</a:t>
            </a:r>
          </a:p>
          <a:p>
            <a:pPr marL="230188" lvl="2" indent="-230188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fr-FR" b="1"/>
              <a:t>Laser à électrons libres (FEL)</a:t>
            </a:r>
          </a:p>
          <a:p>
            <a:pPr marL="720725" lvl="2" indent="0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None/>
            </a:pPr>
            <a:r>
              <a:rPr lang="fr-FR" sz="1600"/>
              <a:t>SwissFEL (Suisse), SLAC (USA)</a:t>
            </a:r>
          </a:p>
          <a:p>
            <a:pPr marL="230188" lvl="3" indent="-230188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fr-FR" sz="1800" b="1"/>
              <a:t>Accélération Laser Plasma</a:t>
            </a:r>
          </a:p>
          <a:p>
            <a:pPr marL="720725" lvl="3" indent="0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None/>
            </a:pPr>
            <a:r>
              <a:rPr lang="fr-FR"/>
              <a:t>LOASIS (USA), CoRELs (Corée du Sud)</a:t>
            </a:r>
          </a:p>
          <a:p>
            <a:pPr marL="230188" lvl="4" indent="-230188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fr-FR" sz="1800" b="1"/>
              <a:t>Accélérateurs médicaux</a:t>
            </a:r>
          </a:p>
          <a:p>
            <a:pPr marL="720725" lvl="4" indent="0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None/>
            </a:pPr>
            <a:r>
              <a:rPr lang="fr-FR"/>
              <a:t>IBA (Belgique), AVO-ADAM (GB), Sumitomo (Japon)</a:t>
            </a:r>
          </a:p>
          <a:p>
            <a:pPr marL="230188" lvl="5" indent="-230188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fr-FR" b="1">
                <a:latin typeface="Raleway" panose="020B0503030101060003" pitchFamily="34" charset="77"/>
              </a:rPr>
              <a:t>ADS (Accelerator Driven System)</a:t>
            </a:r>
          </a:p>
          <a:p>
            <a:pPr marL="720725" lvl="5" indent="0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None/>
            </a:pPr>
            <a:r>
              <a:rPr lang="fr-FR" sz="1600">
                <a:latin typeface="Raleway" panose="020B0503030101060003" pitchFamily="34" charset="77"/>
              </a:rPr>
              <a:t>MYRRHA (Belgique), CiADS (Chine)</a:t>
            </a:r>
            <a:endParaRPr lang="fr-FR" sz="1600"/>
          </a:p>
          <a:p>
            <a:pPr marL="230188" lvl="6" indent="-230188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800000"/>
              </a:buClr>
              <a:buFont typeface="Arial"/>
              <a:buChar char="•"/>
            </a:pPr>
            <a:r>
              <a:rPr lang="fr-FR" b="1">
                <a:latin typeface="Raleway" panose="020B0503030101060003" pitchFamily="34" charset="77"/>
              </a:rPr>
              <a:t>Courrants de fuite</a:t>
            </a:r>
          </a:p>
          <a:p>
            <a:pPr marL="720725" lvl="7" indent="0">
              <a:lnSpc>
                <a:spcPct val="100000"/>
              </a:lnSpc>
              <a:spcBef>
                <a:spcPts val="0"/>
              </a:spcBef>
              <a:buClr>
                <a:srgbClr val="800000"/>
              </a:buClr>
              <a:buNone/>
            </a:pPr>
            <a:r>
              <a:rPr lang="fr-FR" sz="1600">
                <a:latin typeface="Raleway" panose="020B0503030101060003" pitchFamily="34" charset="77"/>
              </a:rPr>
              <a:t>Techimp (Italie), RTI (Allemagne)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58D9C6-A7B6-4BFE-A450-6175D06E6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80" y="1921612"/>
            <a:ext cx="3617729" cy="30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79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prez 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prez 2021" id="{67B61AFD-34D6-43A9-8553-A27C78B56114}" vid="{5060A2AB-57BA-4527-9E1A-E7815A8B69F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prez 2021</Template>
  <TotalTime>3231</TotalTime>
  <Words>208</Words>
  <Application>Microsoft Office PowerPoint</Application>
  <PresentationFormat>Grand écran</PresentationFormat>
  <Paragraphs>38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Gill Sans</vt:lpstr>
      <vt:lpstr>Gill Sans SemiBold</vt:lpstr>
      <vt:lpstr>Raleway</vt:lpstr>
      <vt:lpstr>Thème prez 2021</vt:lpstr>
      <vt:lpstr>Bergoz Instrumentation</vt:lpstr>
      <vt:lpstr>Notre expertise</vt:lpstr>
      <vt:lpstr>Nos utilisateurs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company at a glance</dc:title>
  <dc:creator>E T</dc:creator>
  <cp:lastModifiedBy>GIGUET Eric</cp:lastModifiedBy>
  <cp:revision>154</cp:revision>
  <cp:lastPrinted>2021-02-08T11:09:14Z</cp:lastPrinted>
  <dcterms:created xsi:type="dcterms:W3CDTF">2020-11-24T15:25:52Z</dcterms:created>
  <dcterms:modified xsi:type="dcterms:W3CDTF">2021-10-12T10:13:50Z</dcterms:modified>
</cp:coreProperties>
</file>