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8" r:id="rId1"/>
    <p:sldMasterId id="2147483661" r:id="rId2"/>
  </p:sldMasterIdLst>
  <p:notesMasterIdLst>
    <p:notesMasterId r:id="rId24"/>
  </p:notesMasterIdLst>
  <p:handoutMasterIdLst>
    <p:handoutMasterId r:id="rId25"/>
  </p:handoutMasterIdLst>
  <p:sldIdLst>
    <p:sldId id="1852" r:id="rId3"/>
    <p:sldId id="1851" r:id="rId4"/>
    <p:sldId id="623" r:id="rId5"/>
    <p:sldId id="359" r:id="rId6"/>
    <p:sldId id="455" r:id="rId7"/>
    <p:sldId id="1853" r:id="rId8"/>
    <p:sldId id="650" r:id="rId9"/>
    <p:sldId id="415" r:id="rId10"/>
    <p:sldId id="1855" r:id="rId11"/>
    <p:sldId id="420" r:id="rId12"/>
    <p:sldId id="1856" r:id="rId13"/>
    <p:sldId id="617" r:id="rId14"/>
    <p:sldId id="645" r:id="rId15"/>
    <p:sldId id="1854" r:id="rId16"/>
    <p:sldId id="461" r:id="rId17"/>
    <p:sldId id="615" r:id="rId18"/>
    <p:sldId id="1841" r:id="rId19"/>
    <p:sldId id="1842" r:id="rId20"/>
    <p:sldId id="1843" r:id="rId21"/>
    <p:sldId id="1845" r:id="rId22"/>
    <p:sldId id="442" r:id="rId23"/>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7">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rederick forest" initials="ff"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D4E8F"/>
    <a:srgbClr val="F47C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6357" autoAdjust="0"/>
  </p:normalViewPr>
  <p:slideViewPr>
    <p:cSldViewPr snapToGrid="0">
      <p:cViewPr varScale="1">
        <p:scale>
          <a:sx n="74" d="100"/>
          <a:sy n="74" d="100"/>
        </p:scale>
        <p:origin x="1104" y="72"/>
      </p:cViewPr>
      <p:guideLst>
        <p:guide orient="horz" pos="2127"/>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392"/>
    </p:cViewPr>
  </p:sorterViewPr>
  <p:notesViewPr>
    <p:cSldViewPr snapToGrid="0">
      <p:cViewPr varScale="1">
        <p:scale>
          <a:sx n="59" d="100"/>
          <a:sy n="59" d="100"/>
        </p:scale>
        <p:origin x="3254" y="58"/>
      </p:cViewPr>
      <p:guideLst>
        <p:guide orient="horz" pos="3126"/>
        <p:guide pos="2141"/>
      </p:guideLst>
    </p:cSldViewPr>
  </p:notesViewPr>
  <p:gridSpacing cx="180023" cy="180023"/>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5937"/>
          </a:xfrm>
          <a:prstGeom prst="rect">
            <a:avLst/>
          </a:prstGeom>
        </p:spPr>
        <p:txBody>
          <a:bodyPr vert="horz" lIns="91000" tIns="45500" rIns="91000" bIns="4550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5937"/>
          </a:xfrm>
          <a:prstGeom prst="rect">
            <a:avLst/>
          </a:prstGeom>
        </p:spPr>
        <p:txBody>
          <a:bodyPr vert="horz" lIns="91000" tIns="45500" rIns="91000" bIns="45500" rtlCol="0"/>
          <a:lstStyle>
            <a:lvl1pPr algn="r">
              <a:defRPr sz="1200"/>
            </a:lvl1pPr>
          </a:lstStyle>
          <a:p>
            <a:fld id="{65E6B95F-4846-4C16-BDC4-64EF6202044F}" type="datetimeFigureOut">
              <a:rPr lang="fr-FR" smtClean="0"/>
              <a:pPr/>
              <a:t>08/10/2021</a:t>
            </a:fld>
            <a:endParaRPr lang="fr-FR"/>
          </a:p>
        </p:txBody>
      </p:sp>
      <p:sp>
        <p:nvSpPr>
          <p:cNvPr id="4" name="Espace réservé du pied de page 3"/>
          <p:cNvSpPr>
            <a:spLocks noGrp="1"/>
          </p:cNvSpPr>
          <p:nvPr>
            <p:ph type="ftr" sz="quarter" idx="2"/>
          </p:nvPr>
        </p:nvSpPr>
        <p:spPr>
          <a:xfrm>
            <a:off x="0" y="9429118"/>
            <a:ext cx="2945659" cy="495936"/>
          </a:xfrm>
          <a:prstGeom prst="rect">
            <a:avLst/>
          </a:prstGeom>
        </p:spPr>
        <p:txBody>
          <a:bodyPr vert="horz" lIns="91000" tIns="45500" rIns="91000" bIns="4550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9118"/>
            <a:ext cx="2945659" cy="495936"/>
          </a:xfrm>
          <a:prstGeom prst="rect">
            <a:avLst/>
          </a:prstGeom>
        </p:spPr>
        <p:txBody>
          <a:bodyPr vert="horz" lIns="91000" tIns="45500" rIns="91000" bIns="45500" rtlCol="0" anchor="b"/>
          <a:lstStyle>
            <a:lvl1pPr algn="r">
              <a:defRPr sz="1200"/>
            </a:lvl1pPr>
          </a:lstStyle>
          <a:p>
            <a:fld id="{AE8C32E1-5495-4CCB-82D6-81104B5E541C}" type="slidenum">
              <a:rPr lang="fr-FR" smtClean="0"/>
              <a:pPr/>
              <a:t>‹N°›</a:t>
            </a:fld>
            <a:endParaRPr lang="fr-FR"/>
          </a:p>
        </p:txBody>
      </p:sp>
    </p:spTree>
    <p:extLst>
      <p:ext uri="{BB962C8B-B14F-4D97-AF65-F5344CB8AC3E}">
        <p14:creationId xmlns:p14="http://schemas.microsoft.com/office/powerpoint/2010/main" val="30039319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1"/>
          </a:xfrm>
          <a:prstGeom prst="rect">
            <a:avLst/>
          </a:prstGeom>
        </p:spPr>
        <p:txBody>
          <a:bodyPr vert="horz" lIns="91000" tIns="45500" rIns="91000" bIns="4550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1"/>
          </a:xfrm>
          <a:prstGeom prst="rect">
            <a:avLst/>
          </a:prstGeom>
        </p:spPr>
        <p:txBody>
          <a:bodyPr vert="horz" lIns="91000" tIns="45500" rIns="91000" bIns="45500" rtlCol="0"/>
          <a:lstStyle>
            <a:lvl1pPr algn="r">
              <a:defRPr sz="1200"/>
            </a:lvl1pPr>
          </a:lstStyle>
          <a:p>
            <a:fld id="{D1EBD617-627E-4784-9C91-F9C9CE7FDE42}" type="datetimeFigureOut">
              <a:rPr lang="fr-FR" smtClean="0"/>
              <a:pPr/>
              <a:t>08/10/2021</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000" tIns="45500" rIns="91000" bIns="45500" rtlCol="0" anchor="ctr"/>
          <a:lstStyle/>
          <a:p>
            <a:endParaRPr lang="fr-FR"/>
          </a:p>
        </p:txBody>
      </p:sp>
      <p:sp>
        <p:nvSpPr>
          <p:cNvPr id="5" name="Espace réservé des commentaires 4"/>
          <p:cNvSpPr>
            <a:spLocks noGrp="1"/>
          </p:cNvSpPr>
          <p:nvPr>
            <p:ph type="body" sz="quarter" idx="3"/>
          </p:nvPr>
        </p:nvSpPr>
        <p:spPr>
          <a:xfrm>
            <a:off x="679768" y="4715154"/>
            <a:ext cx="5438140" cy="4466987"/>
          </a:xfrm>
          <a:prstGeom prst="rect">
            <a:avLst/>
          </a:prstGeom>
        </p:spPr>
        <p:txBody>
          <a:bodyPr vert="horz" lIns="91000" tIns="45500" rIns="91000" bIns="4550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6331"/>
          </a:xfrm>
          <a:prstGeom prst="rect">
            <a:avLst/>
          </a:prstGeom>
        </p:spPr>
        <p:txBody>
          <a:bodyPr vert="horz" lIns="91000" tIns="45500" rIns="91000" bIns="4550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6331"/>
          </a:xfrm>
          <a:prstGeom prst="rect">
            <a:avLst/>
          </a:prstGeom>
        </p:spPr>
        <p:txBody>
          <a:bodyPr vert="horz" lIns="91000" tIns="45500" rIns="91000" bIns="45500" rtlCol="0" anchor="b"/>
          <a:lstStyle>
            <a:lvl1pPr algn="r">
              <a:defRPr sz="1200"/>
            </a:lvl1pPr>
          </a:lstStyle>
          <a:p>
            <a:fld id="{0E636087-0337-4B9D-91C1-8085CF21F785}" type="slidenum">
              <a:rPr lang="fr-FR" smtClean="0"/>
              <a:pPr/>
              <a:t>‹N°›</a:t>
            </a:fld>
            <a:endParaRPr lang="fr-FR"/>
          </a:p>
        </p:txBody>
      </p:sp>
    </p:spTree>
    <p:extLst>
      <p:ext uri="{BB962C8B-B14F-4D97-AF65-F5344CB8AC3E}">
        <p14:creationId xmlns:p14="http://schemas.microsoft.com/office/powerpoint/2010/main" val="475515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txBox="1">
            <a:spLocks noGrp="1" noChangeArrowheads="1"/>
          </p:cNvSpPr>
          <p:nvPr/>
        </p:nvSpPr>
        <p:spPr bwMode="auto">
          <a:xfrm>
            <a:off x="0" y="9429305"/>
            <a:ext cx="2945862" cy="495793"/>
          </a:xfrm>
          <a:prstGeom prst="rect">
            <a:avLst/>
          </a:prstGeom>
          <a:noFill/>
          <a:ln>
            <a:miter lim="800000"/>
            <a:headEnd/>
            <a:tailEnd/>
          </a:ln>
        </p:spPr>
        <p:txBody>
          <a:bodyPr lIns="95562" tIns="47781" rIns="95562" bIns="47781" anchor="b"/>
          <a:lstStyle/>
          <a:p>
            <a:pPr>
              <a:defRPr/>
            </a:pPr>
            <a:r>
              <a:rPr lang="fr-FR" sz="1300"/>
              <a:t>SIGMAPHI PRESENTATION - JUNE 2001</a:t>
            </a: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a:p>
        </p:txBody>
      </p:sp>
    </p:spTree>
    <p:extLst>
      <p:ext uri="{BB962C8B-B14F-4D97-AF65-F5344CB8AC3E}">
        <p14:creationId xmlns:p14="http://schemas.microsoft.com/office/powerpoint/2010/main" val="2996327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Protection par 10 sous circuits de diodes froides</a:t>
            </a:r>
          </a:p>
          <a:p>
            <a:r>
              <a:rPr lang="fr-FR" dirty="0"/>
              <a:t>Tension de quench interne &lt; 2 kV</a:t>
            </a:r>
          </a:p>
          <a:p>
            <a:r>
              <a:rPr lang="fr-FR" dirty="0"/>
              <a:t>Température max &lt; 105K</a:t>
            </a:r>
          </a:p>
          <a:p>
            <a:r>
              <a:rPr lang="fr-FR" dirty="0"/>
              <a:t>Décharge en 2s</a:t>
            </a:r>
          </a:p>
        </p:txBody>
      </p:sp>
      <p:sp>
        <p:nvSpPr>
          <p:cNvPr id="4" name="Espace réservé du numéro de diapositive 3"/>
          <p:cNvSpPr>
            <a:spLocks noGrp="1"/>
          </p:cNvSpPr>
          <p:nvPr>
            <p:ph type="sldNum" sz="quarter" idx="10"/>
          </p:nvPr>
        </p:nvSpPr>
        <p:spPr/>
        <p:txBody>
          <a:bodyPr/>
          <a:lstStyle/>
          <a:p>
            <a:fld id="{0E636087-0337-4B9D-91C1-8085CF21F785}" type="slidenum">
              <a:rPr lang="fr-FR" smtClean="0"/>
              <a:pPr/>
              <a:t>10</a:t>
            </a:fld>
            <a:endParaRPr lang="fr-FR"/>
          </a:p>
        </p:txBody>
      </p:sp>
    </p:spTree>
    <p:extLst>
      <p:ext uri="{BB962C8B-B14F-4D97-AF65-F5344CB8AC3E}">
        <p14:creationId xmlns:p14="http://schemas.microsoft.com/office/powerpoint/2010/main" val="946698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Protection par 10 sous circuits de diodes froides</a:t>
            </a:r>
          </a:p>
          <a:p>
            <a:r>
              <a:rPr lang="fr-FR" dirty="0"/>
              <a:t>Tension de quench interne &lt; 2 kV</a:t>
            </a:r>
          </a:p>
          <a:p>
            <a:r>
              <a:rPr lang="fr-FR" dirty="0"/>
              <a:t>Température max &lt; 105K</a:t>
            </a:r>
          </a:p>
          <a:p>
            <a:r>
              <a:rPr lang="fr-FR" dirty="0"/>
              <a:t>Décharge en 2s</a:t>
            </a:r>
          </a:p>
        </p:txBody>
      </p:sp>
      <p:sp>
        <p:nvSpPr>
          <p:cNvPr id="4" name="Espace réservé du numéro de diapositive 3"/>
          <p:cNvSpPr>
            <a:spLocks noGrp="1"/>
          </p:cNvSpPr>
          <p:nvPr>
            <p:ph type="sldNum" sz="quarter" idx="10"/>
          </p:nvPr>
        </p:nvSpPr>
        <p:spPr/>
        <p:txBody>
          <a:bodyPr/>
          <a:lstStyle/>
          <a:p>
            <a:fld id="{0E636087-0337-4B9D-91C1-8085CF21F785}" type="slidenum">
              <a:rPr lang="fr-FR" smtClean="0"/>
              <a:pPr/>
              <a:t>11</a:t>
            </a:fld>
            <a:endParaRPr lang="fr-FR"/>
          </a:p>
        </p:txBody>
      </p:sp>
    </p:spTree>
    <p:extLst>
      <p:ext uri="{BB962C8B-B14F-4D97-AF65-F5344CB8AC3E}">
        <p14:creationId xmlns:p14="http://schemas.microsoft.com/office/powerpoint/2010/main" val="2977915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txBox="1">
            <a:spLocks noGrp="1" noChangeArrowheads="1"/>
          </p:cNvSpPr>
          <p:nvPr/>
        </p:nvSpPr>
        <p:spPr bwMode="auto">
          <a:xfrm>
            <a:off x="0" y="9429305"/>
            <a:ext cx="2945862" cy="495793"/>
          </a:xfrm>
          <a:prstGeom prst="rect">
            <a:avLst/>
          </a:prstGeom>
          <a:noFill/>
          <a:ln>
            <a:miter lim="800000"/>
            <a:headEnd/>
            <a:tailEnd/>
          </a:ln>
        </p:spPr>
        <p:txBody>
          <a:bodyPr lIns="95562" tIns="47781" rIns="95562" bIns="47781" anchor="b"/>
          <a:lstStyle/>
          <a:p>
            <a:pPr>
              <a:defRPr/>
            </a:pPr>
            <a:r>
              <a:rPr lang="fr-FR" sz="1300"/>
              <a:t>SIGMAPHI PRESENTATION - JUNE 2001</a:t>
            </a: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a:p>
        </p:txBody>
      </p:sp>
    </p:spTree>
    <p:extLst>
      <p:ext uri="{BB962C8B-B14F-4D97-AF65-F5344CB8AC3E}">
        <p14:creationId xmlns:p14="http://schemas.microsoft.com/office/powerpoint/2010/main" val="150145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txBox="1">
            <a:spLocks noGrp="1" noChangeArrowheads="1"/>
          </p:cNvSpPr>
          <p:nvPr/>
        </p:nvSpPr>
        <p:spPr bwMode="auto">
          <a:xfrm>
            <a:off x="0" y="9429305"/>
            <a:ext cx="2945862" cy="495793"/>
          </a:xfrm>
          <a:prstGeom prst="rect">
            <a:avLst/>
          </a:prstGeom>
          <a:noFill/>
          <a:ln>
            <a:miter lim="800000"/>
            <a:headEnd/>
            <a:tailEnd/>
          </a:ln>
        </p:spPr>
        <p:txBody>
          <a:bodyPr lIns="95562" tIns="47781" rIns="95562" bIns="47781" anchor="b"/>
          <a:lstStyle/>
          <a:p>
            <a:pPr>
              <a:defRPr/>
            </a:pPr>
            <a:r>
              <a:rPr lang="fr-FR" sz="1300"/>
              <a:t>SIGMAPHI PRESENTATION - JUNE 2001</a:t>
            </a: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a:p>
        </p:txBody>
      </p:sp>
    </p:spTree>
    <p:extLst>
      <p:ext uri="{BB962C8B-B14F-4D97-AF65-F5344CB8AC3E}">
        <p14:creationId xmlns:p14="http://schemas.microsoft.com/office/powerpoint/2010/main" val="2711476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0E636087-0337-4B9D-91C1-8085CF21F785}" type="slidenum">
              <a:rPr lang="fr-FR" smtClean="0"/>
              <a:pPr/>
              <a:t>14</a:t>
            </a:fld>
            <a:endParaRPr lang="fr-FR"/>
          </a:p>
        </p:txBody>
      </p:sp>
    </p:spTree>
    <p:extLst>
      <p:ext uri="{BB962C8B-B14F-4D97-AF65-F5344CB8AC3E}">
        <p14:creationId xmlns:p14="http://schemas.microsoft.com/office/powerpoint/2010/main" val="543621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txBox="1">
            <a:spLocks noGrp="1" noChangeArrowheads="1"/>
          </p:cNvSpPr>
          <p:nvPr/>
        </p:nvSpPr>
        <p:spPr bwMode="auto">
          <a:xfrm>
            <a:off x="0" y="9429305"/>
            <a:ext cx="2945862" cy="495793"/>
          </a:xfrm>
          <a:prstGeom prst="rect">
            <a:avLst/>
          </a:prstGeom>
          <a:noFill/>
          <a:ln>
            <a:miter lim="800000"/>
            <a:headEnd/>
            <a:tailEnd/>
          </a:ln>
        </p:spPr>
        <p:txBody>
          <a:bodyPr lIns="95562" tIns="47781" rIns="95562" bIns="47781" anchor="b"/>
          <a:lstStyle/>
          <a:p>
            <a:pPr>
              <a:defRPr/>
            </a:pPr>
            <a:r>
              <a:rPr lang="fr-FR" sz="1300"/>
              <a:t>SIGMAPHI PRESENTATION - JUNE 2001</a:t>
            </a: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a:p>
        </p:txBody>
      </p:sp>
    </p:spTree>
    <p:extLst>
      <p:ext uri="{BB962C8B-B14F-4D97-AF65-F5344CB8AC3E}">
        <p14:creationId xmlns:p14="http://schemas.microsoft.com/office/powerpoint/2010/main" val="1521449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txBox="1">
            <a:spLocks noGrp="1" noChangeArrowheads="1"/>
          </p:cNvSpPr>
          <p:nvPr/>
        </p:nvSpPr>
        <p:spPr bwMode="auto">
          <a:xfrm>
            <a:off x="0" y="9429305"/>
            <a:ext cx="2945862" cy="495793"/>
          </a:xfrm>
          <a:prstGeom prst="rect">
            <a:avLst/>
          </a:prstGeom>
          <a:noFill/>
          <a:ln>
            <a:miter lim="800000"/>
            <a:headEnd/>
            <a:tailEnd/>
          </a:ln>
        </p:spPr>
        <p:txBody>
          <a:bodyPr lIns="95562" tIns="47781" rIns="95562" bIns="47781" anchor="b"/>
          <a:lstStyle/>
          <a:p>
            <a:pPr>
              <a:defRPr/>
            </a:pPr>
            <a:r>
              <a:rPr lang="fr-FR" sz="1300"/>
              <a:t>SIGMAPHI PRESENTATION - JUNE 2001</a:t>
            </a: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a:p>
        </p:txBody>
      </p:sp>
    </p:spTree>
    <p:extLst>
      <p:ext uri="{BB962C8B-B14F-4D97-AF65-F5344CB8AC3E}">
        <p14:creationId xmlns:p14="http://schemas.microsoft.com/office/powerpoint/2010/main" val="2795637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0E636087-0337-4B9D-91C1-8085CF21F785}" type="slidenum">
              <a:rPr lang="fr-FR" smtClean="0"/>
              <a:pPr/>
              <a:t>17</a:t>
            </a:fld>
            <a:endParaRPr lang="fr-FR"/>
          </a:p>
        </p:txBody>
      </p:sp>
    </p:spTree>
    <p:extLst>
      <p:ext uri="{BB962C8B-B14F-4D97-AF65-F5344CB8AC3E}">
        <p14:creationId xmlns:p14="http://schemas.microsoft.com/office/powerpoint/2010/main" val="3332661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Conformeà</a:t>
            </a:r>
            <a:r>
              <a:rPr lang="en-US" dirty="0"/>
              <a:t> </a:t>
            </a:r>
            <a:r>
              <a:rPr lang="en-US" dirty="0" err="1"/>
              <a:t>l’objectif</a:t>
            </a:r>
            <a:r>
              <a:rPr lang="en-US" dirty="0"/>
              <a:t> de +/-20Gauss</a:t>
            </a:r>
          </a:p>
        </p:txBody>
      </p:sp>
      <p:sp>
        <p:nvSpPr>
          <p:cNvPr id="4" name="Espace réservé du numéro de diapositive 3"/>
          <p:cNvSpPr>
            <a:spLocks noGrp="1"/>
          </p:cNvSpPr>
          <p:nvPr>
            <p:ph type="sldNum" sz="quarter" idx="5"/>
          </p:nvPr>
        </p:nvSpPr>
        <p:spPr/>
        <p:txBody>
          <a:bodyPr/>
          <a:lstStyle/>
          <a:p>
            <a:fld id="{0E636087-0337-4B9D-91C1-8085CF21F785}" type="slidenum">
              <a:rPr lang="fr-FR" smtClean="0"/>
              <a:pPr/>
              <a:t>18</a:t>
            </a:fld>
            <a:endParaRPr lang="fr-FR"/>
          </a:p>
        </p:txBody>
      </p:sp>
    </p:spTree>
    <p:extLst>
      <p:ext uri="{BB962C8B-B14F-4D97-AF65-F5344CB8AC3E}">
        <p14:creationId xmlns:p14="http://schemas.microsoft.com/office/powerpoint/2010/main" val="490208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Courant de 50 micro A </a:t>
            </a:r>
            <a:r>
              <a:rPr lang="en-US" dirty="0" err="1"/>
              <a:t>produit</a:t>
            </a:r>
            <a:endParaRPr lang="en-US" dirty="0"/>
          </a:p>
        </p:txBody>
      </p:sp>
      <p:sp>
        <p:nvSpPr>
          <p:cNvPr id="4" name="Espace réservé du numéro de diapositive 3"/>
          <p:cNvSpPr>
            <a:spLocks noGrp="1"/>
          </p:cNvSpPr>
          <p:nvPr>
            <p:ph type="sldNum" sz="quarter" idx="5"/>
          </p:nvPr>
        </p:nvSpPr>
        <p:spPr/>
        <p:txBody>
          <a:bodyPr/>
          <a:lstStyle/>
          <a:p>
            <a:fld id="{0E636087-0337-4B9D-91C1-8085CF21F785}" type="slidenum">
              <a:rPr lang="fr-FR" smtClean="0"/>
              <a:pPr/>
              <a:t>19</a:t>
            </a:fld>
            <a:endParaRPr lang="fr-FR"/>
          </a:p>
        </p:txBody>
      </p:sp>
    </p:spTree>
    <p:extLst>
      <p:ext uri="{BB962C8B-B14F-4D97-AF65-F5344CB8AC3E}">
        <p14:creationId xmlns:p14="http://schemas.microsoft.com/office/powerpoint/2010/main" val="1954028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txBox="1">
            <a:spLocks noGrp="1" noChangeArrowheads="1"/>
          </p:cNvSpPr>
          <p:nvPr/>
        </p:nvSpPr>
        <p:spPr bwMode="auto">
          <a:xfrm>
            <a:off x="0" y="9429305"/>
            <a:ext cx="2945862" cy="495793"/>
          </a:xfrm>
          <a:prstGeom prst="rect">
            <a:avLst/>
          </a:prstGeom>
          <a:noFill/>
          <a:ln>
            <a:miter lim="800000"/>
            <a:headEnd/>
            <a:tailEnd/>
          </a:ln>
        </p:spPr>
        <p:txBody>
          <a:bodyPr lIns="95562" tIns="47781" rIns="95562" bIns="47781" anchor="b"/>
          <a:lstStyle/>
          <a:p>
            <a:pPr>
              <a:defRPr/>
            </a:pPr>
            <a:r>
              <a:rPr lang="fr-FR" sz="1300"/>
              <a:t>SIGMAPHI PRESENTATION - JUNE 2001</a:t>
            </a: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defTabSz="882213">
              <a:spcBef>
                <a:spcPct val="0"/>
              </a:spcBef>
            </a:pPr>
            <a:r>
              <a:rPr lang="fr-FR" sz="170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Le projet LOTUS est un projet de collaboration recherche / industrie soutenu par BPI France et les pôles de compétitivité MEDICEN et EUROBIOMED. L’objectif de ce projet est de développer un système innovant de production de radiopharmaceutiques « à la demande » pour l’imagerie moléculaire TEP. Ce système très compact et fortement automatisé offre une alternative aux grands centres régionaux de production de radiopharmaceutiques en proposant une installation in situ au sein même des centres de recherche et des hôpitaux. L’utilisation de radioisotopes à courtes demi vie, particulièrement le fluor-18 et le carbone-11, devient ainsi possible et ouvre l’accès à une imagerie moléculaire personnalisée pour des applications principalement en oncologie, neurologie et cardiologie. Ce projet est porté par la société PMB en partenariat avec la société SIGMAPHI et le CEA.</a:t>
            </a:r>
            <a:br>
              <a:rPr lang="fr-FR" sz="170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br>
            <a:r>
              <a:rPr lang="fr-FR" sz="170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Le premier système, commercialement dénommé iMiGiNE, a été installé en Mai 2021 au centre </a:t>
            </a:r>
            <a:r>
              <a:rPr lang="fr-FR" sz="1700" dirty="0" err="1">
                <a:solidFill>
                  <a:srgbClr val="000000"/>
                </a:solidFill>
                <a:latin typeface="Roboto" panose="02000000000000000000" pitchFamily="2" charset="0"/>
                <a:ea typeface="Times New Roman" panose="02020603050405020304" pitchFamily="18" charset="0"/>
                <a:cs typeface="Times New Roman" panose="02020603050405020304" pitchFamily="18" charset="0"/>
              </a:rPr>
              <a:t>Nancyclotep</a:t>
            </a:r>
            <a:r>
              <a:rPr lang="fr-FR" sz="170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 à Nancy, par la société PMB. Ce système combine un cyclotron supraconducteur « </a:t>
            </a:r>
            <a:r>
              <a:rPr lang="fr-FR" sz="1700" dirty="0" err="1">
                <a:solidFill>
                  <a:srgbClr val="000000"/>
                </a:solidFill>
                <a:latin typeface="Roboto" panose="02000000000000000000" pitchFamily="2" charset="0"/>
                <a:ea typeface="Times New Roman" panose="02020603050405020304" pitchFamily="18" charset="0"/>
                <a:cs typeface="Times New Roman" panose="02020603050405020304" pitchFamily="18" charset="0"/>
              </a:rPr>
              <a:t>cryogen</a:t>
            </a:r>
            <a:r>
              <a:rPr lang="fr-FR" sz="170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 free » de 12 MeV et un module de radiochimie robotisé. Cette présentation décrit la fabrication et les tests de l’aimant supraconducteur réalisé par la société SIGMAPHI pour le cyclotron du système </a:t>
            </a:r>
            <a:r>
              <a:rPr lang="fr-FR" sz="1700" dirty="0" err="1">
                <a:solidFill>
                  <a:srgbClr val="000000"/>
                </a:solidFill>
                <a:latin typeface="Roboto" panose="02000000000000000000" pitchFamily="2" charset="0"/>
                <a:ea typeface="Times New Roman" panose="02020603050405020304" pitchFamily="18" charset="0"/>
                <a:cs typeface="Times New Roman" panose="02020603050405020304" pitchFamily="18" charset="0"/>
              </a:rPr>
              <a:t>iMiGINE</a:t>
            </a:r>
            <a:r>
              <a:rPr lang="fr-FR" sz="170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 de PMB.</a:t>
            </a:r>
            <a:endParaRPr lang="en-GB" sz="1700" dirty="0">
              <a:latin typeface="Calibri" panose="020F0502020204030204" pitchFamily="34" charset="0"/>
              <a:ea typeface="Calibri" panose="020F0502020204030204" pitchFamily="34" charset="0"/>
              <a:cs typeface="Arial" panose="020B0604020202020204" pitchFamily="34" charset="0"/>
            </a:endParaRPr>
          </a:p>
          <a:p>
            <a:pPr eaLnBrk="1" hangingPunct="1">
              <a:spcBef>
                <a:spcPct val="0"/>
              </a:spcBef>
            </a:pPr>
            <a:endParaRPr lang="en-US" altLang="fr-FR" dirty="0"/>
          </a:p>
          <a:p>
            <a:pPr eaLnBrk="1" hangingPunct="1">
              <a:spcBef>
                <a:spcPct val="0"/>
              </a:spcBef>
            </a:pPr>
            <a:r>
              <a:rPr lang="en-US" altLang="fr-FR" dirty="0"/>
              <a:t>Protons, 50 micro A</a:t>
            </a:r>
          </a:p>
          <a:p>
            <a:pPr eaLnBrk="1" hangingPunct="1">
              <a:spcBef>
                <a:spcPct val="0"/>
              </a:spcBef>
            </a:pPr>
            <a:r>
              <a:rPr lang="en-US" altLang="fr-FR" dirty="0" err="1"/>
              <a:t>Automatisé</a:t>
            </a:r>
            <a:r>
              <a:rPr lang="en-US" altLang="fr-FR" dirty="0"/>
              <a:t> (</a:t>
            </a:r>
            <a:r>
              <a:rPr lang="en-US" altLang="fr-FR" dirty="0" err="1"/>
              <a:t>changeur</a:t>
            </a:r>
            <a:r>
              <a:rPr lang="en-US" altLang="fr-FR" dirty="0"/>
              <a:t> de </a:t>
            </a:r>
            <a:r>
              <a:rPr lang="en-US" altLang="fr-FR" dirty="0" err="1"/>
              <a:t>cible</a:t>
            </a:r>
            <a:r>
              <a:rPr lang="en-US" altLang="fr-FR" dirty="0"/>
              <a:t>, </a:t>
            </a:r>
            <a:r>
              <a:rPr lang="en-US" altLang="fr-FR" dirty="0" err="1"/>
              <a:t>contrôle</a:t>
            </a:r>
            <a:r>
              <a:rPr lang="en-US" altLang="fr-FR" dirty="0"/>
              <a:t> </a:t>
            </a:r>
            <a:r>
              <a:rPr lang="en-US" altLang="fr-FR" dirty="0" err="1"/>
              <a:t>qualité</a:t>
            </a:r>
            <a:r>
              <a:rPr lang="en-US" altLang="fr-FR" dirty="0"/>
              <a:t>, distribution des </a:t>
            </a:r>
            <a:r>
              <a:rPr lang="en-US" altLang="fr-FR" dirty="0" err="1"/>
              <a:t>seringues</a:t>
            </a:r>
            <a:r>
              <a:rPr lang="en-US" altLang="fr-FR" dirty="0"/>
              <a:t>)</a:t>
            </a:r>
          </a:p>
          <a:p>
            <a:pPr eaLnBrk="1" hangingPunct="1">
              <a:spcBef>
                <a:spcPct val="0"/>
              </a:spcBef>
            </a:pPr>
            <a:r>
              <a:rPr lang="en-US" altLang="fr-FR" dirty="0" err="1"/>
              <a:t>Poids</a:t>
            </a:r>
            <a:r>
              <a:rPr lang="en-US" altLang="fr-FR" dirty="0"/>
              <a:t> total avec blindage 17 </a:t>
            </a:r>
            <a:r>
              <a:rPr lang="en-US" altLang="fr-FR" dirty="0" err="1"/>
              <a:t>tonnes</a:t>
            </a:r>
            <a:endParaRPr lang="en-US" altLang="fr-FR" dirty="0"/>
          </a:p>
        </p:txBody>
      </p:sp>
    </p:spTree>
    <p:extLst>
      <p:ext uri="{BB962C8B-B14F-4D97-AF65-F5344CB8AC3E}">
        <p14:creationId xmlns:p14="http://schemas.microsoft.com/office/powerpoint/2010/main" val="49867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0E636087-0337-4B9D-91C1-8085CF21F785}" type="slidenum">
              <a:rPr lang="fr-FR" smtClean="0"/>
              <a:pPr/>
              <a:t>20</a:t>
            </a:fld>
            <a:endParaRPr lang="fr-FR"/>
          </a:p>
        </p:txBody>
      </p:sp>
    </p:spTree>
    <p:extLst>
      <p:ext uri="{BB962C8B-B14F-4D97-AF65-F5344CB8AC3E}">
        <p14:creationId xmlns:p14="http://schemas.microsoft.com/office/powerpoint/2010/main" val="3882228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0E636087-0337-4B9D-91C1-8085CF21F785}" type="slidenum">
              <a:rPr lang="fr-FR" smtClean="0"/>
              <a:pPr/>
              <a:t>21</a:t>
            </a:fld>
            <a:endParaRPr lang="fr-FR"/>
          </a:p>
        </p:txBody>
      </p:sp>
    </p:spTree>
    <p:extLst>
      <p:ext uri="{BB962C8B-B14F-4D97-AF65-F5344CB8AC3E}">
        <p14:creationId xmlns:p14="http://schemas.microsoft.com/office/powerpoint/2010/main" val="3678861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txBox="1">
            <a:spLocks noGrp="1" noChangeArrowheads="1"/>
          </p:cNvSpPr>
          <p:nvPr/>
        </p:nvSpPr>
        <p:spPr bwMode="auto">
          <a:xfrm>
            <a:off x="0" y="9429305"/>
            <a:ext cx="2945862" cy="495793"/>
          </a:xfrm>
          <a:prstGeom prst="rect">
            <a:avLst/>
          </a:prstGeom>
          <a:noFill/>
          <a:ln>
            <a:miter lim="800000"/>
            <a:headEnd/>
            <a:tailEnd/>
          </a:ln>
        </p:spPr>
        <p:txBody>
          <a:bodyPr lIns="95562" tIns="47781" rIns="95562" bIns="47781" anchor="b"/>
          <a:lstStyle/>
          <a:p>
            <a:pPr>
              <a:defRPr/>
            </a:pPr>
            <a:r>
              <a:rPr lang="fr-FR" sz="1300"/>
              <a:t>SIGMAPHI PRESENTATION - JUNE 2001</a:t>
            </a: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a:p>
        </p:txBody>
      </p:sp>
    </p:spTree>
    <p:extLst>
      <p:ext uri="{BB962C8B-B14F-4D97-AF65-F5344CB8AC3E}">
        <p14:creationId xmlns:p14="http://schemas.microsoft.com/office/powerpoint/2010/main" val="1838063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0E636087-0337-4B9D-91C1-8085CF21F785}" type="slidenum">
              <a:rPr lang="fr-FR" smtClean="0"/>
              <a:pPr/>
              <a:t>4</a:t>
            </a:fld>
            <a:endParaRPr lang="fr-FR"/>
          </a:p>
        </p:txBody>
      </p:sp>
    </p:spTree>
    <p:extLst>
      <p:ext uri="{BB962C8B-B14F-4D97-AF65-F5344CB8AC3E}">
        <p14:creationId xmlns:p14="http://schemas.microsoft.com/office/powerpoint/2010/main" val="3787911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2 bobines principales</a:t>
            </a:r>
          </a:p>
          <a:p>
            <a:r>
              <a:rPr lang="fr-FR" dirty="0"/>
              <a:t>6 bobines de blindage + fer froid</a:t>
            </a:r>
          </a:p>
          <a:p>
            <a:r>
              <a:rPr lang="fr-FR" dirty="0"/>
              <a:t>Fer chaud pour les secteurs du cyclotron</a:t>
            </a:r>
          </a:p>
          <a:p>
            <a:r>
              <a:rPr lang="fr-FR" dirty="0"/>
              <a:t>2 bobines de correction z0 et z1</a:t>
            </a:r>
          </a:p>
        </p:txBody>
      </p:sp>
      <p:sp>
        <p:nvSpPr>
          <p:cNvPr id="4" name="Espace réservé du numéro de diapositive 3"/>
          <p:cNvSpPr>
            <a:spLocks noGrp="1"/>
          </p:cNvSpPr>
          <p:nvPr>
            <p:ph type="sldNum" sz="quarter" idx="10"/>
          </p:nvPr>
        </p:nvSpPr>
        <p:spPr/>
        <p:txBody>
          <a:bodyPr/>
          <a:lstStyle/>
          <a:p>
            <a:fld id="{0E636087-0337-4B9D-91C1-8085CF21F785}" type="slidenum">
              <a:rPr lang="fr-FR" smtClean="0"/>
              <a:pPr/>
              <a:t>5</a:t>
            </a:fld>
            <a:endParaRPr lang="fr-FR"/>
          </a:p>
        </p:txBody>
      </p:sp>
    </p:spTree>
    <p:extLst>
      <p:ext uri="{BB962C8B-B14F-4D97-AF65-F5344CB8AC3E}">
        <p14:creationId xmlns:p14="http://schemas.microsoft.com/office/powerpoint/2010/main" val="499771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0E636087-0337-4B9D-91C1-8085CF21F785}" type="slidenum">
              <a:rPr lang="fr-FR" smtClean="0"/>
              <a:pPr/>
              <a:t>6</a:t>
            </a:fld>
            <a:endParaRPr lang="fr-FR"/>
          </a:p>
        </p:txBody>
      </p:sp>
    </p:spTree>
    <p:extLst>
      <p:ext uri="{BB962C8B-B14F-4D97-AF65-F5344CB8AC3E}">
        <p14:creationId xmlns:p14="http://schemas.microsoft.com/office/powerpoint/2010/main" val="2132873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Fils</a:t>
            </a:r>
            <a:r>
              <a:rPr lang="en-US" dirty="0"/>
              <a:t> NbTi – 90 A</a:t>
            </a:r>
          </a:p>
          <a:p>
            <a:r>
              <a:rPr lang="en-US" dirty="0" err="1"/>
              <a:t>Ecran</a:t>
            </a:r>
            <a:r>
              <a:rPr lang="en-US" dirty="0"/>
              <a:t> 55K</a:t>
            </a:r>
          </a:p>
          <a:p>
            <a:r>
              <a:rPr lang="en-US" dirty="0"/>
              <a:t>Diodes </a:t>
            </a:r>
            <a:r>
              <a:rPr lang="en-US" dirty="0" err="1"/>
              <a:t>froides</a:t>
            </a:r>
            <a:endParaRPr lang="en-US" dirty="0"/>
          </a:p>
          <a:p>
            <a:r>
              <a:rPr lang="en-US" dirty="0" err="1"/>
              <a:t>Bobines</a:t>
            </a:r>
            <a:r>
              <a:rPr lang="en-US" dirty="0"/>
              <a:t> 5K</a:t>
            </a:r>
          </a:p>
          <a:p>
            <a:r>
              <a:rPr lang="en-US" dirty="0"/>
              <a:t>Shunt </a:t>
            </a:r>
            <a:r>
              <a:rPr lang="en-US" dirty="0" err="1"/>
              <a:t>thermique</a:t>
            </a:r>
            <a:r>
              <a:rPr lang="en-US" dirty="0"/>
              <a:t> à helium </a:t>
            </a:r>
            <a:r>
              <a:rPr lang="en-US" dirty="0" err="1"/>
              <a:t>gazeux</a:t>
            </a:r>
            <a:endParaRPr lang="en-US" dirty="0"/>
          </a:p>
          <a:p>
            <a:r>
              <a:rPr lang="en-US" dirty="0" err="1"/>
              <a:t>Amenées</a:t>
            </a:r>
            <a:r>
              <a:rPr lang="en-US" dirty="0"/>
              <a:t> de courant HTS</a:t>
            </a:r>
          </a:p>
        </p:txBody>
      </p:sp>
      <p:sp>
        <p:nvSpPr>
          <p:cNvPr id="4" name="Espace réservé du numéro de diapositive 3"/>
          <p:cNvSpPr>
            <a:spLocks noGrp="1"/>
          </p:cNvSpPr>
          <p:nvPr>
            <p:ph type="sldNum" sz="quarter" idx="5"/>
          </p:nvPr>
        </p:nvSpPr>
        <p:spPr/>
        <p:txBody>
          <a:bodyPr/>
          <a:lstStyle/>
          <a:p>
            <a:fld id="{0E636087-0337-4B9D-91C1-8085CF21F785}" type="slidenum">
              <a:rPr lang="fr-FR" smtClean="0"/>
              <a:pPr/>
              <a:t>7</a:t>
            </a:fld>
            <a:endParaRPr lang="fr-FR"/>
          </a:p>
        </p:txBody>
      </p:sp>
    </p:spTree>
    <p:extLst>
      <p:ext uri="{BB962C8B-B14F-4D97-AF65-F5344CB8AC3E}">
        <p14:creationId xmlns:p14="http://schemas.microsoft.com/office/powerpoint/2010/main" val="725200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Force d’attraction 30 tonnes</a:t>
            </a:r>
          </a:p>
        </p:txBody>
      </p:sp>
      <p:sp>
        <p:nvSpPr>
          <p:cNvPr id="4" name="Espace réservé du numéro de diapositive 3"/>
          <p:cNvSpPr>
            <a:spLocks noGrp="1"/>
          </p:cNvSpPr>
          <p:nvPr>
            <p:ph type="sldNum" sz="quarter" idx="10"/>
          </p:nvPr>
        </p:nvSpPr>
        <p:spPr/>
        <p:txBody>
          <a:bodyPr/>
          <a:lstStyle/>
          <a:p>
            <a:fld id="{0E636087-0337-4B9D-91C1-8085CF21F785}" type="slidenum">
              <a:rPr lang="fr-FR" smtClean="0"/>
              <a:pPr/>
              <a:t>8</a:t>
            </a:fld>
            <a:endParaRPr lang="fr-FR"/>
          </a:p>
        </p:txBody>
      </p:sp>
    </p:spTree>
    <p:extLst>
      <p:ext uri="{BB962C8B-B14F-4D97-AF65-F5344CB8AC3E}">
        <p14:creationId xmlns:p14="http://schemas.microsoft.com/office/powerpoint/2010/main" val="3619662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E636087-0337-4B9D-91C1-8085CF21F785}" type="slidenum">
              <a:rPr lang="fr-FR" smtClean="0"/>
              <a:pPr/>
              <a:t>9</a:t>
            </a:fld>
            <a:endParaRPr lang="fr-FR"/>
          </a:p>
        </p:txBody>
      </p:sp>
    </p:spTree>
    <p:extLst>
      <p:ext uri="{BB962C8B-B14F-4D97-AF65-F5344CB8AC3E}">
        <p14:creationId xmlns:p14="http://schemas.microsoft.com/office/powerpoint/2010/main" val="1476559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57200" y="6356350"/>
            <a:ext cx="2133600" cy="365125"/>
          </a:xfrm>
          <a:prstGeom prst="rect">
            <a:avLst/>
          </a:prstGeom>
        </p:spPr>
        <p:txBody>
          <a:bodyPr/>
          <a:lstStyle/>
          <a:p>
            <a:fld id="{539D45F5-EB92-446C-918D-6F7604CCFAC4}" type="datetimeFigureOut">
              <a:rPr lang="fr-FR" smtClean="0"/>
              <a:pPr/>
              <a:t>08/10/2021</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9431677" y="4927351"/>
            <a:ext cx="2133600" cy="365125"/>
          </a:xfrm>
          <a:prstGeom prst="rect">
            <a:avLst/>
          </a:prstGeom>
        </p:spPr>
        <p:txBody>
          <a:bodyPr/>
          <a:lstStyle/>
          <a:p>
            <a:fld id="{0FC5CC69-70E9-4EA8-9E04-2C80C9706459}" type="slidenum">
              <a:rPr lang="fr-FR" smtClean="0"/>
              <a:pPr/>
              <a:t>‹N°›</a:t>
            </a:fld>
            <a:endParaRPr lang="fr-FR"/>
          </a:p>
        </p:txBody>
      </p:sp>
      <p:sp>
        <p:nvSpPr>
          <p:cNvPr id="9" name="ZoneTexte 8"/>
          <p:cNvSpPr txBox="1"/>
          <p:nvPr userDrawn="1"/>
        </p:nvSpPr>
        <p:spPr>
          <a:xfrm>
            <a:off x="304800" y="1346200"/>
            <a:ext cx="2628900" cy="830997"/>
          </a:xfrm>
          <a:prstGeom prst="rect">
            <a:avLst/>
          </a:prstGeom>
          <a:noFill/>
        </p:spPr>
        <p:txBody>
          <a:bodyPr wrap="square" rtlCol="0">
            <a:spAutoFit/>
          </a:bodyPr>
          <a:lstStyle/>
          <a:p>
            <a:r>
              <a:rPr lang="fr-FR" sz="2400" b="1" i="1" dirty="0">
                <a:solidFill>
                  <a:schemeClr val="accent1"/>
                </a:solidFill>
                <a:latin typeface="+mj-lt"/>
              </a:rPr>
              <a:t>TEXTE</a:t>
            </a:r>
          </a:p>
          <a:p>
            <a:pPr>
              <a:buFont typeface="Arial" pitchFamily="34" charset="0"/>
              <a:buChar char="•"/>
            </a:pPr>
            <a:r>
              <a:rPr lang="fr-FR" sz="2400" b="1" i="1" dirty="0">
                <a:solidFill>
                  <a:schemeClr val="accent1"/>
                </a:solidFill>
                <a:latin typeface="+mj-lt"/>
              </a:rPr>
              <a:t>texte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DDF354CA-ACDE-4212-AA81-A9744D366025}" type="datetimeFigureOut">
              <a:rPr lang="fr-FR" smtClean="0"/>
              <a:pPr/>
              <a:t>08/10/2021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2B75027-7E73-481D-BE6D-57655B554CE3}"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DF354CA-ACDE-4212-AA81-A9744D366025}" type="datetimeFigureOut">
              <a:rPr lang="fr-FR" smtClean="0"/>
              <a:pPr/>
              <a:t>08/10/2021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2B75027-7E73-481D-BE6D-57655B554CE3}"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DDF354CA-ACDE-4212-AA81-A9744D366025}" type="datetimeFigureOut">
              <a:rPr lang="fr-FR" smtClean="0"/>
              <a:pPr/>
              <a:t>08/10/2021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2B75027-7E73-481D-BE6D-57655B554CE3}" type="slidenum">
              <a:rPr lang="fr-FR" smtClean="0"/>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DF354CA-ACDE-4212-AA81-A9744D366025}" type="datetimeFigureOut">
              <a:rPr lang="fr-FR" smtClean="0"/>
              <a:pPr/>
              <a:t>08/10/2021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2B75027-7E73-481D-BE6D-57655B554CE3}" type="slidenum">
              <a:rPr lang="fr-FR" smtClean="0"/>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DDF354CA-ACDE-4212-AA81-A9744D366025}" type="datetimeFigureOut">
              <a:rPr lang="fr-FR" smtClean="0"/>
              <a:pPr/>
              <a:t>08/10/2021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2B75027-7E73-481D-BE6D-57655B554CE3}" type="slidenum">
              <a:rPr lang="fr-FR" smtClean="0"/>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DDF354CA-ACDE-4212-AA81-A9744D366025}" type="datetimeFigureOut">
              <a:rPr lang="fr-FR" smtClean="0"/>
              <a:pPr/>
              <a:t>08/10/2021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2B75027-7E73-481D-BE6D-57655B554CE3}" type="slidenum">
              <a:rPr lang="fr-FR" smtClean="0"/>
              <a:pP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DF354CA-ACDE-4212-AA81-A9744D366025}" type="datetimeFigureOut">
              <a:rPr lang="fr-FR" smtClean="0"/>
              <a:pPr/>
              <a:t>08/10/2021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2B75027-7E73-481D-BE6D-57655B554CE3}" type="slidenum">
              <a:rPr lang="fr-FR" smtClean="0"/>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DF354CA-ACDE-4212-AA81-A9744D366025}" type="datetimeFigureOut">
              <a:rPr lang="fr-FR" smtClean="0"/>
              <a:pPr/>
              <a:t>08/10/2021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2B75027-7E73-481D-BE6D-57655B554CE3}"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57200" y="6356350"/>
            <a:ext cx="2133600" cy="365125"/>
          </a:xfrm>
          <a:prstGeom prst="rect">
            <a:avLst/>
          </a:prstGeom>
        </p:spPr>
        <p:txBody>
          <a:bodyPr/>
          <a:lstStyle/>
          <a:p>
            <a:fld id="{539D45F5-EB92-446C-918D-6F7604CCFAC4}" type="datetimeFigureOut">
              <a:rPr lang="fr-FR" smtClean="0"/>
              <a:pPr/>
              <a:t>08/10/2021</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9431677" y="4927351"/>
            <a:ext cx="2133600" cy="365125"/>
          </a:xfrm>
          <a:prstGeom prst="rect">
            <a:avLst/>
          </a:prstGeom>
        </p:spPr>
        <p:txBody>
          <a:bodyPr/>
          <a:lstStyle/>
          <a:p>
            <a:fld id="{0FC5CC69-70E9-4EA8-9E04-2C80C9706459}"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914400" y="1417638"/>
            <a:ext cx="7315200" cy="715962"/>
          </a:xfrm>
          <a:prstGeom prst="rect">
            <a:avLst/>
          </a:prstGeom>
        </p:spPr>
        <p:txBody>
          <a:bodyPr/>
          <a:lstStyle/>
          <a:p>
            <a:r>
              <a:rPr lang="fr-FR"/>
              <a:t>Cliquez pour modifier le style du titre</a:t>
            </a:r>
          </a:p>
        </p:txBody>
      </p:sp>
      <p:sp>
        <p:nvSpPr>
          <p:cNvPr id="3" name="Espace réservé du contenu 2"/>
          <p:cNvSpPr>
            <a:spLocks noGrp="1"/>
          </p:cNvSpPr>
          <p:nvPr>
            <p:ph idx="1"/>
          </p:nvPr>
        </p:nvSpPr>
        <p:spPr>
          <a:xfrm>
            <a:off x="914400" y="2438400"/>
            <a:ext cx="7315200" cy="4191000"/>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26835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914400" y="1417638"/>
            <a:ext cx="7315200" cy="715962"/>
          </a:xfrm>
          <a:prstGeom prst="rect">
            <a:avLst/>
          </a:prstGeom>
        </p:spPr>
        <p:txBody>
          <a:bodyPr/>
          <a:lstStyle/>
          <a:p>
            <a:r>
              <a:rPr lang="fr-FR"/>
              <a:t>Cliquez pour modifier le style du titre</a:t>
            </a:r>
          </a:p>
        </p:txBody>
      </p:sp>
      <p:sp>
        <p:nvSpPr>
          <p:cNvPr id="3" name="Espace réservé du contenu 2"/>
          <p:cNvSpPr>
            <a:spLocks noGrp="1"/>
          </p:cNvSpPr>
          <p:nvPr>
            <p:ph idx="1"/>
          </p:nvPr>
        </p:nvSpPr>
        <p:spPr>
          <a:xfrm>
            <a:off x="914400" y="2438400"/>
            <a:ext cx="7315200" cy="4191000"/>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84128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3_Titre et contenu">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userDrawn="1"/>
        </p:nvGraphicFramePr>
        <p:xfrm>
          <a:off x="0" y="0"/>
          <a:ext cx="2773363" cy="1374775"/>
        </p:xfrm>
        <a:graphic>
          <a:graphicData uri="http://schemas.openxmlformats.org/presentationml/2006/ole">
            <mc:AlternateContent xmlns:mc="http://schemas.openxmlformats.org/markup-compatibility/2006">
              <mc:Choice xmlns:v="urn:schemas-microsoft-com:vml" Requires="v">
                <p:oleObj name="Acrobat Document" r:id="rId2" imgW="7563600" imgH="7194960" progId="AcroExch.Document.7">
                  <p:embed/>
                </p:oleObj>
              </mc:Choice>
              <mc:Fallback>
                <p:oleObj name="Acrobat Document" r:id="rId2" imgW="7563600" imgH="7194960" progId="AcroExch.Document.7">
                  <p:embed/>
                  <p:pic>
                    <p:nvPicPr>
                      <p:cNvPr id="4" name="Object 2"/>
                      <p:cNvPicPr>
                        <a:picLocks noChangeAspect="1" noChangeArrowheads="1"/>
                      </p:cNvPicPr>
                      <p:nvPr/>
                    </p:nvPicPr>
                    <p:blipFill>
                      <a:blip r:embed="rId3">
                        <a:extLst>
                          <a:ext uri="{28A0092B-C50C-407E-A947-70E740481C1C}">
                            <a14:useLocalDpi xmlns:a14="http://schemas.microsoft.com/office/drawing/2010/main" val="0"/>
                          </a:ext>
                        </a:extLst>
                      </a:blip>
                      <a:srcRect t="23997" b="23997"/>
                      <a:stretch>
                        <a:fillRect/>
                      </a:stretch>
                    </p:blipFill>
                    <p:spPr bwMode="auto">
                      <a:xfrm>
                        <a:off x="0" y="0"/>
                        <a:ext cx="2773363"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re 1"/>
          <p:cNvSpPr>
            <a:spLocks noGrp="1"/>
          </p:cNvSpPr>
          <p:nvPr>
            <p:ph type="title"/>
          </p:nvPr>
        </p:nvSpPr>
        <p:spPr>
          <a:xfrm>
            <a:off x="2786050" y="274638"/>
            <a:ext cx="5900750" cy="1143000"/>
          </a:xfrm>
        </p:spPr>
        <p:txBody>
          <a:bodyPr/>
          <a:lstStyle/>
          <a:p>
            <a:r>
              <a:rPr lang="fr-FR" dirty="0"/>
              <a:t>Cliquez pour modifier le style du titre</a:t>
            </a:r>
          </a:p>
        </p:txBody>
      </p:sp>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p:cNvSpPr>
            <a:spLocks noGrp="1"/>
          </p:cNvSpPr>
          <p:nvPr>
            <p:ph type="ftr" sz="quarter" idx="10"/>
          </p:nvPr>
        </p:nvSpPr>
        <p:spPr>
          <a:xfrm>
            <a:off x="0" y="6492875"/>
            <a:ext cx="7788275" cy="365125"/>
          </a:xfrm>
        </p:spPr>
        <p:txBody>
          <a:bodyPr/>
          <a:lstStyle>
            <a:lvl1pPr>
              <a:defRPr dirty="0" err="1" smtClean="0"/>
            </a:lvl1pPr>
          </a:lstStyle>
          <a:p>
            <a:pPr>
              <a:defRPr/>
            </a:pPr>
            <a:r>
              <a:rPr lang="fr-FR" altLang="fr-FR" dirty="0" err="1"/>
              <a:t>W.Beeckman</a:t>
            </a:r>
            <a:r>
              <a:rPr lang="fr-FR" altLang="fr-FR" dirty="0"/>
              <a:t> – HIAT 2015– Yokohama – </a:t>
            </a:r>
            <a:r>
              <a:rPr lang="fr-FR" altLang="fr-FR" dirty="0" err="1"/>
              <a:t>September</a:t>
            </a:r>
            <a:r>
              <a:rPr lang="fr-FR" altLang="fr-FR" dirty="0"/>
              <a:t> 2015</a:t>
            </a:r>
          </a:p>
        </p:txBody>
      </p:sp>
      <p:sp>
        <p:nvSpPr>
          <p:cNvPr id="6" name="Espace réservé du numéro de diapositive 5"/>
          <p:cNvSpPr>
            <a:spLocks noGrp="1"/>
          </p:cNvSpPr>
          <p:nvPr>
            <p:ph type="sldNum" sz="quarter" idx="11"/>
          </p:nvPr>
        </p:nvSpPr>
        <p:spPr>
          <a:xfrm>
            <a:off x="7010400" y="6492875"/>
            <a:ext cx="2133600" cy="365125"/>
          </a:xfrm>
        </p:spPr>
        <p:txBody>
          <a:bodyPr/>
          <a:lstStyle>
            <a:lvl1pPr>
              <a:defRPr/>
            </a:lvl1pPr>
          </a:lstStyle>
          <a:p>
            <a:pPr>
              <a:defRPr/>
            </a:pPr>
            <a:fld id="{A468867A-CDBA-4E33-91D0-22535CA083AD}" type="slidenum">
              <a:rPr lang="fr-FR"/>
              <a:pPr>
                <a:defRPr/>
              </a:pPr>
              <a:t>‹N°›</a:t>
            </a:fld>
            <a:endParaRPr lang="fr-FR" dirty="0"/>
          </a:p>
        </p:txBody>
      </p:sp>
    </p:spTree>
    <p:extLst>
      <p:ext uri="{BB962C8B-B14F-4D97-AF65-F5344CB8AC3E}">
        <p14:creationId xmlns:p14="http://schemas.microsoft.com/office/powerpoint/2010/main" val="3174933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3582" y="0"/>
            <a:ext cx="830418" cy="459161"/>
          </a:xfrm>
          <a:prstGeom prst="rect">
            <a:avLst/>
          </a:prstGeom>
        </p:spPr>
      </p:pic>
      <p:cxnSp>
        <p:nvCxnSpPr>
          <p:cNvPr id="4" name="Connecteur droit 3"/>
          <p:cNvCxnSpPr/>
          <p:nvPr userDrawn="1"/>
        </p:nvCxnSpPr>
        <p:spPr>
          <a:xfrm>
            <a:off x="0" y="514327"/>
            <a:ext cx="9144000" cy="0"/>
          </a:xfrm>
          <a:prstGeom prst="line">
            <a:avLst/>
          </a:prstGeom>
          <a:ln w="28575">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3" name="Titre 2"/>
          <p:cNvSpPr>
            <a:spLocks noGrp="1"/>
          </p:cNvSpPr>
          <p:nvPr>
            <p:ph type="title" hasCustomPrompt="1"/>
          </p:nvPr>
        </p:nvSpPr>
        <p:spPr>
          <a:xfrm>
            <a:off x="109182" y="0"/>
            <a:ext cx="3261816" cy="477672"/>
          </a:xfrm>
          <a:prstGeom prst="rect">
            <a:avLst/>
          </a:prstGeom>
        </p:spPr>
        <p:txBody>
          <a:bodyPr/>
          <a:lstStyle>
            <a:lvl1pPr algn="l">
              <a:defRPr sz="2400" b="1" i="1">
                <a:solidFill>
                  <a:schemeClr val="tx2"/>
                </a:solidFill>
              </a:defRPr>
            </a:lvl1pPr>
          </a:lstStyle>
          <a:p>
            <a:r>
              <a:rPr lang="fr-FR"/>
              <a:t>TITRE</a:t>
            </a:r>
          </a:p>
        </p:txBody>
      </p:sp>
    </p:spTree>
    <p:extLst>
      <p:ext uri="{BB962C8B-B14F-4D97-AF65-F5344CB8AC3E}">
        <p14:creationId xmlns:p14="http://schemas.microsoft.com/office/powerpoint/2010/main" val="2452764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DDF354CA-ACDE-4212-AA81-A9744D366025}" type="datetimeFigureOut">
              <a:rPr lang="fr-FR" smtClean="0"/>
              <a:pPr/>
              <a:t>08/10/2021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2B75027-7E73-481D-BE6D-57655B554CE3}"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DF354CA-ACDE-4212-AA81-A9744D366025}" type="datetimeFigureOut">
              <a:rPr lang="fr-FR" smtClean="0"/>
              <a:pPr/>
              <a:t>08/10/2021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2B75027-7E73-481D-BE6D-57655B554CE3}"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DDF354CA-ACDE-4212-AA81-A9744D366025}" type="datetimeFigureOut">
              <a:rPr lang="fr-FR" smtClean="0"/>
              <a:pPr/>
              <a:t>08/10/2021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2B75027-7E73-481D-BE6D-57655B554CE3}"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0"/>
            <a:ext cx="9144000" cy="716276"/>
          </a:xfrm>
          <a:prstGeom prst="rect">
            <a:avLst/>
          </a:prstGeom>
          <a:solidFill>
            <a:srgbClr val="2D4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numéro de diapositive 5"/>
          <p:cNvSpPr txBox="1">
            <a:spLocks/>
          </p:cNvSpPr>
          <p:nvPr userDrawn="1"/>
        </p:nvSpPr>
        <p:spPr>
          <a:xfrm>
            <a:off x="-548640" y="6564156"/>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FC5CC69-70E9-4EA8-9E04-2C80C9706459}" type="slidenum">
              <a:rPr lang="fr-FR" smtClean="0"/>
              <a:pPr/>
              <a:t>‹N°›</a:t>
            </a:fld>
            <a:endParaRPr lang="fr-FR" dirty="0"/>
          </a:p>
        </p:txBody>
      </p:sp>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138023" y="6280911"/>
            <a:ext cx="926855" cy="469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213360" y="96528"/>
            <a:ext cx="9144000" cy="523220"/>
          </a:xfrm>
          <a:prstGeom prst="rect">
            <a:avLst/>
          </a:prstGeom>
        </p:spPr>
        <p:txBody>
          <a:bodyPr wrap="square">
            <a:spAutoFit/>
          </a:bodyPr>
          <a:lstStyle/>
          <a:p>
            <a:r>
              <a:rPr lang="fr-FR" sz="2800" b="1" i="1" noProof="0" dirty="0">
                <a:solidFill>
                  <a:schemeClr val="bg1"/>
                </a:solidFill>
                <a:latin typeface="Garamond" panose="02020404030301010803" pitchFamily="18" charset="0"/>
                <a:cs typeface="Times New Roman" pitchFamily="18" charset="0"/>
              </a:rPr>
              <a:t>Projet iMiGiNE – L’aimant supraconducteur</a:t>
            </a:r>
            <a:endParaRPr lang="fr-FR" sz="2800" i="1" noProof="0" dirty="0">
              <a:solidFill>
                <a:schemeClr val="bg1"/>
              </a:solidFill>
              <a:latin typeface="Garamond" panose="02020404030301010803" pitchFamily="18" charset="0"/>
            </a:endParaRPr>
          </a:p>
        </p:txBody>
      </p:sp>
      <p:sp>
        <p:nvSpPr>
          <p:cNvPr id="18" name="ZoneTexte 17"/>
          <p:cNvSpPr txBox="1"/>
          <p:nvPr userDrawn="1"/>
        </p:nvSpPr>
        <p:spPr>
          <a:xfrm>
            <a:off x="79122" y="6608218"/>
            <a:ext cx="3877985" cy="276999"/>
          </a:xfrm>
          <a:prstGeom prst="rect">
            <a:avLst/>
          </a:prstGeom>
          <a:noFill/>
        </p:spPr>
        <p:txBody>
          <a:bodyPr wrap="none" rtlCol="0">
            <a:spAutoFit/>
          </a:bodyPr>
          <a:lstStyle/>
          <a:p>
            <a:r>
              <a:rPr lang="fr-FR" sz="1200" i="1" dirty="0">
                <a:solidFill>
                  <a:schemeClr val="tx1">
                    <a:lumMod val="50000"/>
                    <a:lumOff val="50000"/>
                  </a:schemeClr>
                </a:solidFill>
              </a:rPr>
              <a:t>ROSCOFF - 2021</a:t>
            </a:r>
            <a:r>
              <a:rPr lang="fr-FR" sz="1200" baseline="0" dirty="0"/>
              <a:t>			</a:t>
            </a:r>
            <a:endParaRPr lang="fr-FR" sz="1200" dirty="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73" r:id="rId3"/>
    <p:sldLayoutId id="2147483674" r:id="rId4"/>
    <p:sldLayoutId id="2147483675" r:id="rId5"/>
    <p:sldLayoutId id="2147483676"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F354CA-ACDE-4212-AA81-A9744D366025}" type="datetimeFigureOut">
              <a:rPr lang="fr-FR" smtClean="0"/>
              <a:pPr/>
              <a:t>08/10/2021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75027-7E73-481D-BE6D-57655B554CE3}"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png"/><Relationship Id="rId7" Type="http://schemas.microsoft.com/office/2007/relationships/hdphoto" Target="../media/hdphoto3.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2"/>
          </p:nvPr>
        </p:nvSpPr>
        <p:spPr/>
        <p:txBody>
          <a:bodyPr/>
          <a:lstStyle/>
          <a:p>
            <a:pPr>
              <a:defRPr/>
            </a:pPr>
            <a:fld id="{D6657FA2-404D-4CD8-9B2B-485142CBA1F2}" type="slidenum">
              <a:rPr lang="fr-FR"/>
              <a:pPr>
                <a:defRPr/>
              </a:pPr>
              <a:t>1</a:t>
            </a:fld>
            <a:endParaRPr lang="fr-FR" dirty="0"/>
          </a:p>
        </p:txBody>
      </p:sp>
      <p:pic>
        <p:nvPicPr>
          <p:cNvPr id="7" name="Picture 2" descr="C:\Users\FREDER~1\AppData\Local\Temp\image003.jpg@01CFCE9C.1548B420">
            <a:extLst>
              <a:ext uri="{FF2B5EF4-FFF2-40B4-BE49-F238E27FC236}">
                <a16:creationId xmlns:a16="http://schemas.microsoft.com/office/drawing/2014/main" id="{2F7DC62D-91DC-4AC1-BB91-FDD2058C9845}"/>
              </a:ext>
            </a:extLst>
          </p:cNvPr>
          <p:cNvPicPr>
            <a:picLocks noChangeAspect="1" noChangeArrowheads="1"/>
          </p:cNvPicPr>
          <p:nvPr/>
        </p:nvPicPr>
        <p:blipFill>
          <a:blip r:embed="rId3" cstate="print"/>
          <a:srcRect/>
          <a:stretch>
            <a:fillRect/>
          </a:stretch>
        </p:blipFill>
        <p:spPr bwMode="auto">
          <a:xfrm>
            <a:off x="824492" y="2155031"/>
            <a:ext cx="985437" cy="902452"/>
          </a:xfrm>
          <a:prstGeom prst="rect">
            <a:avLst/>
          </a:prstGeom>
          <a:noFill/>
        </p:spPr>
      </p:pic>
      <p:pic>
        <p:nvPicPr>
          <p:cNvPr id="5" name="Image 4">
            <a:extLst>
              <a:ext uri="{FF2B5EF4-FFF2-40B4-BE49-F238E27FC236}">
                <a16:creationId xmlns:a16="http://schemas.microsoft.com/office/drawing/2014/main" id="{F241362C-02A7-4F28-9159-BA36694A0486}"/>
              </a:ext>
            </a:extLst>
          </p:cNvPr>
          <p:cNvPicPr>
            <a:picLocks noChangeAspect="1"/>
          </p:cNvPicPr>
          <p:nvPr/>
        </p:nvPicPr>
        <p:blipFill>
          <a:blip r:embed="rId4"/>
          <a:stretch>
            <a:fillRect/>
          </a:stretch>
        </p:blipFill>
        <p:spPr>
          <a:xfrm>
            <a:off x="3046707" y="2068019"/>
            <a:ext cx="3277057" cy="1076475"/>
          </a:xfrm>
          <a:prstGeom prst="rect">
            <a:avLst/>
          </a:prstGeom>
        </p:spPr>
      </p:pic>
      <p:pic>
        <p:nvPicPr>
          <p:cNvPr id="8" name="Image 7">
            <a:extLst>
              <a:ext uri="{FF2B5EF4-FFF2-40B4-BE49-F238E27FC236}">
                <a16:creationId xmlns:a16="http://schemas.microsoft.com/office/drawing/2014/main" id="{C8C16D03-96D5-4FD4-B4AB-294C43E30E15}"/>
              </a:ext>
            </a:extLst>
          </p:cNvPr>
          <p:cNvPicPr>
            <a:picLocks noChangeAspect="1"/>
          </p:cNvPicPr>
          <p:nvPr/>
        </p:nvPicPr>
        <p:blipFill>
          <a:blip r:embed="rId5"/>
          <a:stretch>
            <a:fillRect/>
          </a:stretch>
        </p:blipFill>
        <p:spPr>
          <a:xfrm>
            <a:off x="2437107" y="3612080"/>
            <a:ext cx="5190556" cy="1680396"/>
          </a:xfrm>
          <a:prstGeom prst="rect">
            <a:avLst/>
          </a:prstGeom>
        </p:spPr>
      </p:pic>
      <p:pic>
        <p:nvPicPr>
          <p:cNvPr id="6" name="Image 5">
            <a:extLst>
              <a:ext uri="{FF2B5EF4-FFF2-40B4-BE49-F238E27FC236}">
                <a16:creationId xmlns:a16="http://schemas.microsoft.com/office/drawing/2014/main" id="{15FF4D98-A365-46C3-A853-C89ABFB2A8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025" t="24631" r="8631" b="25650"/>
          <a:stretch/>
        </p:blipFill>
        <p:spPr>
          <a:xfrm>
            <a:off x="7016640" y="2155030"/>
            <a:ext cx="1531468" cy="902452"/>
          </a:xfrm>
          <a:prstGeom prst="rect">
            <a:avLst/>
          </a:prstGeom>
        </p:spPr>
      </p:pic>
    </p:spTree>
    <p:extLst>
      <p:ext uri="{BB962C8B-B14F-4D97-AF65-F5344CB8AC3E}">
        <p14:creationId xmlns:p14="http://schemas.microsoft.com/office/powerpoint/2010/main" val="3687470157"/>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9" name="Rectangle 2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pitchFamily="34" charset="0"/>
              <a:cs typeface="Arial" pitchFamily="34" charset="0"/>
            </a:endParaRPr>
          </a:p>
        </p:txBody>
      </p:sp>
      <p:sp>
        <p:nvSpPr>
          <p:cNvPr id="32799" name="Rectangle 3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35" name="ZoneTexte 34"/>
          <p:cNvSpPr txBox="1"/>
          <p:nvPr/>
        </p:nvSpPr>
        <p:spPr>
          <a:xfrm>
            <a:off x="306692" y="934894"/>
            <a:ext cx="8227707" cy="553998"/>
          </a:xfrm>
          <a:prstGeom prst="rect">
            <a:avLst/>
          </a:prstGeom>
          <a:noFill/>
        </p:spPr>
        <p:txBody>
          <a:bodyPr wrap="square" rtlCol="0">
            <a:spAutoFit/>
          </a:bodyPr>
          <a:lstStyle/>
          <a:p>
            <a:pPr marL="342900" indent="-342900">
              <a:buFont typeface="Arial" panose="020B0604020202020204" pitchFamily="34" charset="0"/>
              <a:buChar char="•"/>
            </a:pPr>
            <a:r>
              <a:rPr lang="fr-FR" sz="2000" dirty="0">
                <a:solidFill>
                  <a:schemeClr val="accent1"/>
                </a:solidFill>
                <a:latin typeface="Garamond" panose="02020404030301010803" pitchFamily="18" charset="0"/>
              </a:rPr>
              <a:t>Protection</a:t>
            </a:r>
          </a:p>
          <a:p>
            <a:endParaRPr lang="fr-FR" sz="1000" dirty="0">
              <a:solidFill>
                <a:schemeClr val="tx2">
                  <a:lumMod val="60000"/>
                  <a:lumOff val="40000"/>
                </a:schemeClr>
              </a:solidFill>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859" y="1488892"/>
            <a:ext cx="2901506" cy="1531144"/>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2536" y="2275064"/>
            <a:ext cx="3257092" cy="1723352"/>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0511" y="3757630"/>
            <a:ext cx="4331378" cy="2298682"/>
          </a:xfrm>
          <a:prstGeom prst="rect">
            <a:avLst/>
          </a:prstGeom>
        </p:spPr>
      </p:pic>
      <p:pic>
        <p:nvPicPr>
          <p:cNvPr id="12" name="Picture 2"/>
          <p:cNvPicPr>
            <a:picLocks noChangeAspect="1" noChangeArrowheads="1"/>
          </p:cNvPicPr>
          <p:nvPr/>
        </p:nvPicPr>
        <p:blipFill>
          <a:blip r:embed="rId6" cstate="print"/>
          <a:srcRect/>
          <a:stretch>
            <a:fillRect/>
          </a:stretch>
        </p:blipFill>
        <p:spPr bwMode="auto">
          <a:xfrm flipV="1">
            <a:off x="4278685" y="819660"/>
            <a:ext cx="4046426" cy="752248"/>
          </a:xfrm>
          <a:prstGeom prst="rect">
            <a:avLst/>
          </a:prstGeom>
          <a:noFill/>
          <a:ln w="9525">
            <a:noFill/>
            <a:miter lim="800000"/>
            <a:headEnd/>
            <a:tailEnd/>
          </a:ln>
        </p:spPr>
      </p:pic>
      <p:sp>
        <p:nvSpPr>
          <p:cNvPr id="2" name="ZoneTexte 1"/>
          <p:cNvSpPr txBox="1"/>
          <p:nvPr/>
        </p:nvSpPr>
        <p:spPr>
          <a:xfrm>
            <a:off x="873625" y="2871738"/>
            <a:ext cx="586740" cy="369332"/>
          </a:xfrm>
          <a:prstGeom prst="rect">
            <a:avLst/>
          </a:prstGeom>
          <a:noFill/>
        </p:spPr>
        <p:txBody>
          <a:bodyPr wrap="square" rtlCol="0">
            <a:spAutoFit/>
          </a:bodyPr>
          <a:lstStyle/>
          <a:p>
            <a:r>
              <a:rPr lang="fr-FR" dirty="0">
                <a:solidFill>
                  <a:srgbClr val="0070C0"/>
                </a:solidFill>
              </a:rPr>
              <a:t>0,1s</a:t>
            </a:r>
          </a:p>
        </p:txBody>
      </p:sp>
      <p:sp>
        <p:nvSpPr>
          <p:cNvPr id="13" name="ZoneTexte 12"/>
          <p:cNvSpPr txBox="1"/>
          <p:nvPr/>
        </p:nvSpPr>
        <p:spPr>
          <a:xfrm>
            <a:off x="2945995" y="3679652"/>
            <a:ext cx="586740" cy="369332"/>
          </a:xfrm>
          <a:prstGeom prst="rect">
            <a:avLst/>
          </a:prstGeom>
          <a:noFill/>
        </p:spPr>
        <p:txBody>
          <a:bodyPr wrap="square" rtlCol="0">
            <a:spAutoFit/>
          </a:bodyPr>
          <a:lstStyle/>
          <a:p>
            <a:r>
              <a:rPr lang="fr-FR" dirty="0">
                <a:solidFill>
                  <a:srgbClr val="0070C0"/>
                </a:solidFill>
              </a:rPr>
              <a:t>0,2s</a:t>
            </a:r>
          </a:p>
        </p:txBody>
      </p:sp>
      <p:sp>
        <p:nvSpPr>
          <p:cNvPr id="14" name="ZoneTexte 13"/>
          <p:cNvSpPr txBox="1"/>
          <p:nvPr/>
        </p:nvSpPr>
        <p:spPr>
          <a:xfrm>
            <a:off x="5117965" y="5686980"/>
            <a:ext cx="586740" cy="369332"/>
          </a:xfrm>
          <a:prstGeom prst="rect">
            <a:avLst/>
          </a:prstGeom>
          <a:noFill/>
        </p:spPr>
        <p:txBody>
          <a:bodyPr wrap="square" rtlCol="0">
            <a:spAutoFit/>
          </a:bodyPr>
          <a:lstStyle/>
          <a:p>
            <a:r>
              <a:rPr lang="fr-FR" dirty="0">
                <a:solidFill>
                  <a:srgbClr val="0070C0"/>
                </a:solidFill>
              </a:rPr>
              <a:t>0,5s</a:t>
            </a:r>
          </a:p>
        </p:txBody>
      </p:sp>
      <p:pic>
        <p:nvPicPr>
          <p:cNvPr id="15" name="Image 14"/>
          <p:cNvPicPr/>
          <p:nvPr/>
        </p:nvPicPr>
        <p:blipFill>
          <a:blip r:embed="rId7" cstate="print">
            <a:extLst>
              <a:ext uri="{28A0092B-C50C-407E-A947-70E740481C1C}">
                <a14:useLocalDpi xmlns:a14="http://schemas.microsoft.com/office/drawing/2010/main" val="0"/>
              </a:ext>
            </a:extLst>
          </a:blip>
          <a:stretch>
            <a:fillRect/>
          </a:stretch>
        </p:blipFill>
        <p:spPr>
          <a:xfrm>
            <a:off x="154979" y="4477606"/>
            <a:ext cx="3258512" cy="1951932"/>
          </a:xfrm>
          <a:prstGeom prst="rect">
            <a:avLst/>
          </a:prstGeom>
        </p:spPr>
      </p:pic>
      <p:pic>
        <p:nvPicPr>
          <p:cNvPr id="17" name="Image 16"/>
          <p:cNvPicPr/>
          <p:nvPr/>
        </p:nvPicPr>
        <p:blipFill>
          <a:blip r:embed="rId8" cstate="print">
            <a:extLst>
              <a:ext uri="{28A0092B-C50C-407E-A947-70E740481C1C}">
                <a14:useLocalDpi xmlns:a14="http://schemas.microsoft.com/office/drawing/2010/main" val="0"/>
              </a:ext>
            </a:extLst>
          </a:blip>
          <a:stretch>
            <a:fillRect/>
          </a:stretch>
        </p:blipFill>
        <p:spPr>
          <a:xfrm>
            <a:off x="5324797" y="1687142"/>
            <a:ext cx="3257092" cy="18976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747"/>
    </mc:Choice>
    <mc:Fallback xmlns="">
      <p:transition spd="slow" advTm="3474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9" name="Rectangle 2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pitchFamily="34" charset="0"/>
              <a:cs typeface="Arial" pitchFamily="34" charset="0"/>
            </a:endParaRPr>
          </a:p>
        </p:txBody>
      </p:sp>
      <p:sp>
        <p:nvSpPr>
          <p:cNvPr id="32799" name="Rectangle 3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18" name="ZoneTexte 17">
            <a:extLst>
              <a:ext uri="{FF2B5EF4-FFF2-40B4-BE49-F238E27FC236}">
                <a16:creationId xmlns:a16="http://schemas.microsoft.com/office/drawing/2014/main" id="{6ED14AB7-23C9-4794-B43A-985441DDBF1D}"/>
              </a:ext>
            </a:extLst>
          </p:cNvPr>
          <p:cNvSpPr txBox="1"/>
          <p:nvPr/>
        </p:nvSpPr>
        <p:spPr>
          <a:xfrm>
            <a:off x="552517" y="845142"/>
            <a:ext cx="6618303" cy="861774"/>
          </a:xfrm>
          <a:prstGeom prst="rect">
            <a:avLst/>
          </a:prstGeom>
          <a:noFill/>
        </p:spPr>
        <p:txBody>
          <a:bodyPr wrap="square" rtlCol="0">
            <a:spAutoFit/>
          </a:bodyPr>
          <a:lstStyle/>
          <a:p>
            <a:pPr marL="342900" indent="-342900">
              <a:buFont typeface="Arial" panose="020B0604020202020204" pitchFamily="34" charset="0"/>
              <a:buChar char="•"/>
            </a:pPr>
            <a:r>
              <a:rPr lang="fr-FR" sz="2000" dirty="0">
                <a:solidFill>
                  <a:schemeClr val="accent1"/>
                </a:solidFill>
                <a:latin typeface="Garamond" panose="02020404030301010803" pitchFamily="18" charset="0"/>
              </a:rPr>
              <a:t>Temps de mise en froid  inférieur à 10 jours – Cryogen free Masse froide de 1600 Kg</a:t>
            </a:r>
            <a:endParaRPr lang="fr-FR" sz="1000" dirty="0">
              <a:solidFill>
                <a:schemeClr val="tx2">
                  <a:lumMod val="60000"/>
                  <a:lumOff val="40000"/>
                </a:schemeClr>
              </a:solidFill>
              <a:latin typeface="Garamond" panose="02020404030301010803" pitchFamily="18" charset="0"/>
            </a:endParaRPr>
          </a:p>
          <a:p>
            <a:endParaRPr lang="fr-FR" sz="1000" dirty="0">
              <a:solidFill>
                <a:schemeClr val="tx2">
                  <a:lumMod val="60000"/>
                  <a:lumOff val="40000"/>
                </a:schemeClr>
              </a:solidFill>
            </a:endParaRPr>
          </a:p>
        </p:txBody>
      </p:sp>
      <p:grpSp>
        <p:nvGrpSpPr>
          <p:cNvPr id="4" name="Groupe 3">
            <a:extLst>
              <a:ext uri="{FF2B5EF4-FFF2-40B4-BE49-F238E27FC236}">
                <a16:creationId xmlns:a16="http://schemas.microsoft.com/office/drawing/2014/main" id="{5DED302D-222E-4FD4-B979-703E4E854C15}"/>
              </a:ext>
            </a:extLst>
          </p:cNvPr>
          <p:cNvGrpSpPr/>
          <p:nvPr/>
        </p:nvGrpSpPr>
        <p:grpSpPr>
          <a:xfrm>
            <a:off x="674668" y="1706916"/>
            <a:ext cx="7645989" cy="4575399"/>
            <a:chOff x="626542" y="1478335"/>
            <a:chExt cx="7645989" cy="4575399"/>
          </a:xfrm>
        </p:grpSpPr>
        <p:pic>
          <p:nvPicPr>
            <p:cNvPr id="19" name="Image 18">
              <a:extLst>
                <a:ext uri="{FF2B5EF4-FFF2-40B4-BE49-F238E27FC236}">
                  <a16:creationId xmlns:a16="http://schemas.microsoft.com/office/drawing/2014/main" id="{DC8873DC-FE7B-401A-832C-3B1788568621}"/>
                </a:ext>
              </a:extLst>
            </p:cNvPr>
            <p:cNvPicPr/>
            <p:nvPr/>
          </p:nvPicPr>
          <p:blipFill>
            <a:blip r:embed="rId3" cstate="print"/>
            <a:srcRect/>
            <a:stretch>
              <a:fillRect/>
            </a:stretch>
          </p:blipFill>
          <p:spPr bwMode="auto">
            <a:xfrm>
              <a:off x="626542" y="1478335"/>
              <a:ext cx="7645989" cy="4575399"/>
            </a:xfrm>
            <a:prstGeom prst="rect">
              <a:avLst/>
            </a:prstGeom>
            <a:noFill/>
          </p:spPr>
        </p:pic>
        <p:cxnSp>
          <p:nvCxnSpPr>
            <p:cNvPr id="20" name="Connecteur droit avec flèche 19">
              <a:extLst>
                <a:ext uri="{FF2B5EF4-FFF2-40B4-BE49-F238E27FC236}">
                  <a16:creationId xmlns:a16="http://schemas.microsoft.com/office/drawing/2014/main" id="{E92E3922-FD74-4F10-AE28-3119144FEF28}"/>
                </a:ext>
              </a:extLst>
            </p:cNvPr>
            <p:cNvCxnSpPr/>
            <p:nvPr/>
          </p:nvCxnSpPr>
          <p:spPr>
            <a:xfrm flipH="1">
              <a:off x="2553903" y="3096676"/>
              <a:ext cx="2133601" cy="7654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729DD045-BFAC-46BA-8547-9F55DF1C8C30}"/>
                </a:ext>
              </a:extLst>
            </p:cNvPr>
            <p:cNvSpPr txBox="1"/>
            <p:nvPr/>
          </p:nvSpPr>
          <p:spPr>
            <a:xfrm>
              <a:off x="4687503" y="2773510"/>
              <a:ext cx="2598057" cy="369332"/>
            </a:xfrm>
            <a:prstGeom prst="rect">
              <a:avLst/>
            </a:prstGeom>
            <a:solidFill>
              <a:srgbClr val="FFFFFF"/>
            </a:solidFill>
            <a:ln>
              <a:solidFill>
                <a:srgbClr val="000000"/>
              </a:solidFill>
            </a:ln>
          </p:spPr>
          <p:txBody>
            <a:bodyPr wrap="square" rtlCol="0">
              <a:spAutoFit/>
            </a:bodyPr>
            <a:lstStyle/>
            <a:p>
              <a:r>
                <a:rPr lang="fr-FR" dirty="0"/>
                <a:t>2 </a:t>
              </a:r>
              <a:r>
                <a:rPr lang="fr-FR" dirty="0" err="1"/>
                <a:t>cryocoolers</a:t>
              </a:r>
              <a:r>
                <a:rPr lang="fr-FR" dirty="0"/>
                <a:t> + shunt</a:t>
              </a:r>
            </a:p>
          </p:txBody>
        </p:sp>
        <p:sp>
          <p:nvSpPr>
            <p:cNvPr id="22" name="ZoneTexte 21">
              <a:extLst>
                <a:ext uri="{FF2B5EF4-FFF2-40B4-BE49-F238E27FC236}">
                  <a16:creationId xmlns:a16="http://schemas.microsoft.com/office/drawing/2014/main" id="{EE209C64-BA7E-4433-8932-BDD0BD58E136}"/>
                </a:ext>
              </a:extLst>
            </p:cNvPr>
            <p:cNvSpPr txBox="1"/>
            <p:nvPr/>
          </p:nvSpPr>
          <p:spPr>
            <a:xfrm>
              <a:off x="5260817" y="3386962"/>
              <a:ext cx="2598057" cy="369332"/>
            </a:xfrm>
            <a:prstGeom prst="rect">
              <a:avLst/>
            </a:prstGeom>
            <a:solidFill>
              <a:srgbClr val="FFFFFF"/>
            </a:solidFill>
            <a:ln>
              <a:solidFill>
                <a:srgbClr val="000000"/>
              </a:solidFill>
            </a:ln>
          </p:spPr>
          <p:txBody>
            <a:bodyPr wrap="square" rtlCol="0">
              <a:spAutoFit/>
            </a:bodyPr>
            <a:lstStyle/>
            <a:p>
              <a:r>
                <a:rPr lang="fr-FR" dirty="0"/>
                <a:t>1 </a:t>
              </a:r>
              <a:r>
                <a:rPr lang="fr-FR" dirty="0" err="1"/>
                <a:t>cryocooler</a:t>
              </a:r>
              <a:r>
                <a:rPr lang="fr-FR" dirty="0"/>
                <a:t> + shunt</a:t>
              </a:r>
            </a:p>
          </p:txBody>
        </p:sp>
        <p:cxnSp>
          <p:nvCxnSpPr>
            <p:cNvPr id="23" name="Connecteur droit avec flèche 22">
              <a:extLst>
                <a:ext uri="{FF2B5EF4-FFF2-40B4-BE49-F238E27FC236}">
                  <a16:creationId xmlns:a16="http://schemas.microsoft.com/office/drawing/2014/main" id="{B3A46ADC-9B47-4B63-ABF0-016782EC546A}"/>
                </a:ext>
              </a:extLst>
            </p:cNvPr>
            <p:cNvCxnSpPr>
              <a:stCxn id="22" idx="1"/>
            </p:cNvCxnSpPr>
            <p:nvPr/>
          </p:nvCxnSpPr>
          <p:spPr>
            <a:xfrm flipH="1">
              <a:off x="3918246" y="3571628"/>
              <a:ext cx="1342571" cy="71136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A9B473D-DD56-4FD9-8835-B213D6011120}"/>
                </a:ext>
              </a:extLst>
            </p:cNvPr>
            <p:cNvSpPr/>
            <p:nvPr/>
          </p:nvSpPr>
          <p:spPr>
            <a:xfrm>
              <a:off x="2553903" y="1819175"/>
              <a:ext cx="2788118" cy="367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91737023"/>
      </p:ext>
    </p:extLst>
  </p:cSld>
  <p:clrMapOvr>
    <a:masterClrMapping/>
  </p:clrMapOvr>
  <mc:AlternateContent xmlns:mc="http://schemas.openxmlformats.org/markup-compatibility/2006" xmlns:p14="http://schemas.microsoft.com/office/powerpoint/2010/main">
    <mc:Choice Requires="p14">
      <p:transition spd="slow" p14:dur="2000" advTm="34747"/>
    </mc:Choice>
    <mc:Fallback xmlns="">
      <p:transition spd="slow" advTm="3474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2"/>
          </p:nvPr>
        </p:nvSpPr>
        <p:spPr/>
        <p:txBody>
          <a:bodyPr/>
          <a:lstStyle/>
          <a:p>
            <a:pPr>
              <a:defRPr/>
            </a:pPr>
            <a:fld id="{D6657FA2-404D-4CD8-9B2B-485142CBA1F2}" type="slidenum">
              <a:rPr lang="fr-FR"/>
              <a:pPr>
                <a:defRPr/>
              </a:pPr>
              <a:t>12</a:t>
            </a:fld>
            <a:endParaRPr lang="fr-FR" dirty="0"/>
          </a:p>
        </p:txBody>
      </p:sp>
      <p:pic>
        <p:nvPicPr>
          <p:cNvPr id="3" name="Image 2">
            <a:extLst>
              <a:ext uri="{FF2B5EF4-FFF2-40B4-BE49-F238E27FC236}">
                <a16:creationId xmlns:a16="http://schemas.microsoft.com/office/drawing/2014/main" id="{5F58BF62-FD6A-48EE-9CC5-269807102B17}"/>
              </a:ext>
            </a:extLst>
          </p:cNvPr>
          <p:cNvPicPr>
            <a:picLocks noChangeAspect="1"/>
          </p:cNvPicPr>
          <p:nvPr/>
        </p:nvPicPr>
        <p:blipFill rotWithShape="1">
          <a:blip r:embed="rId3"/>
          <a:srcRect t="8958" b="6569"/>
          <a:stretch/>
        </p:blipFill>
        <p:spPr>
          <a:xfrm>
            <a:off x="4316820" y="1392868"/>
            <a:ext cx="4452682" cy="2806996"/>
          </a:xfrm>
          <a:prstGeom prst="rect">
            <a:avLst/>
          </a:prstGeom>
        </p:spPr>
      </p:pic>
      <p:pic>
        <p:nvPicPr>
          <p:cNvPr id="5" name="Image 4">
            <a:extLst>
              <a:ext uri="{FF2B5EF4-FFF2-40B4-BE49-F238E27FC236}">
                <a16:creationId xmlns:a16="http://schemas.microsoft.com/office/drawing/2014/main" id="{435989E5-8747-47CA-A29A-A93C41612269}"/>
              </a:ext>
            </a:extLst>
          </p:cNvPr>
          <p:cNvPicPr>
            <a:picLocks noChangeAspect="1"/>
          </p:cNvPicPr>
          <p:nvPr/>
        </p:nvPicPr>
        <p:blipFill rotWithShape="1">
          <a:blip r:embed="rId4"/>
          <a:srcRect t="19356" r="2123" b="15128"/>
          <a:stretch/>
        </p:blipFill>
        <p:spPr>
          <a:xfrm>
            <a:off x="4350159" y="4316813"/>
            <a:ext cx="4411070" cy="2211573"/>
          </a:xfrm>
          <a:prstGeom prst="rect">
            <a:avLst/>
          </a:prstGeom>
        </p:spPr>
      </p:pic>
      <p:pic>
        <p:nvPicPr>
          <p:cNvPr id="16" name="Image 15">
            <a:extLst>
              <a:ext uri="{FF2B5EF4-FFF2-40B4-BE49-F238E27FC236}">
                <a16:creationId xmlns:a16="http://schemas.microsoft.com/office/drawing/2014/main" id="{A84B3EDF-E1B1-41BB-B3D5-641EBDFCD2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141" y="1367175"/>
            <a:ext cx="3859618" cy="5146157"/>
          </a:xfrm>
          <a:prstGeom prst="rect">
            <a:avLst/>
          </a:prstGeom>
          <a:effectLst/>
        </p:spPr>
      </p:pic>
    </p:spTree>
    <p:extLst>
      <p:ext uri="{BB962C8B-B14F-4D97-AF65-F5344CB8AC3E}">
        <p14:creationId xmlns:p14="http://schemas.microsoft.com/office/powerpoint/2010/main" val="4260116243"/>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8469A2A-89A7-41E0-A68B-A6338B2CD2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71701" y="1454345"/>
            <a:ext cx="5035550" cy="4760882"/>
          </a:xfrm>
          <a:prstGeom prst="rect">
            <a:avLst/>
          </a:prstGeom>
        </p:spPr>
      </p:pic>
    </p:spTree>
    <p:extLst>
      <p:ext uri="{BB962C8B-B14F-4D97-AF65-F5344CB8AC3E}">
        <p14:creationId xmlns:p14="http://schemas.microsoft.com/office/powerpoint/2010/main" val="4225019421"/>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F6FA0AE-0DA6-4476-BEDD-CE2F72E0D820}"/>
              </a:ext>
            </a:extLst>
          </p:cNvPr>
          <p:cNvPicPr>
            <a:picLocks noChangeAspect="1"/>
          </p:cNvPicPr>
          <p:nvPr/>
        </p:nvPicPr>
        <p:blipFill>
          <a:blip r:embed="rId3"/>
          <a:stretch>
            <a:fillRect/>
          </a:stretch>
        </p:blipFill>
        <p:spPr>
          <a:xfrm rot="16200000">
            <a:off x="1812760" y="426735"/>
            <a:ext cx="5150537" cy="6032857"/>
          </a:xfrm>
          <a:prstGeom prst="rect">
            <a:avLst/>
          </a:prstGeom>
        </p:spPr>
      </p:pic>
    </p:spTree>
    <p:extLst>
      <p:ext uri="{BB962C8B-B14F-4D97-AF65-F5344CB8AC3E}">
        <p14:creationId xmlns:p14="http://schemas.microsoft.com/office/powerpoint/2010/main" val="1357009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2"/>
          </p:nvPr>
        </p:nvSpPr>
        <p:spPr/>
        <p:txBody>
          <a:bodyPr/>
          <a:lstStyle/>
          <a:p>
            <a:pPr>
              <a:defRPr/>
            </a:pPr>
            <a:fld id="{D6657FA2-404D-4CD8-9B2B-485142CBA1F2}" type="slidenum">
              <a:rPr lang="fr-FR"/>
              <a:pPr>
                <a:defRPr/>
              </a:pPr>
              <a:t>15</a:t>
            </a:fld>
            <a:endParaRPr lang="fr-FR" dirty="0"/>
          </a:p>
        </p:txBody>
      </p:sp>
      <p:pic>
        <p:nvPicPr>
          <p:cNvPr id="12" name="Image 11">
            <a:extLst>
              <a:ext uri="{FF2B5EF4-FFF2-40B4-BE49-F238E27FC236}">
                <a16:creationId xmlns:a16="http://schemas.microsoft.com/office/drawing/2014/main" id="{1EF0120B-81AF-436D-B91B-7BB86FD980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2400" y="2250788"/>
            <a:ext cx="6451600" cy="4274184"/>
          </a:xfrm>
          <a:prstGeom prst="rect">
            <a:avLst/>
          </a:prstGeom>
        </p:spPr>
      </p:pic>
      <p:pic>
        <p:nvPicPr>
          <p:cNvPr id="9" name="Espace réservé du contenu 3"/>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rot="16200000">
            <a:off x="666849" y="557115"/>
            <a:ext cx="2712244" cy="3615728"/>
          </a:xfrm>
          <a:prstGeom prst="rect">
            <a:avLst/>
          </a:prstGeom>
        </p:spPr>
      </p:pic>
      <p:pic>
        <p:nvPicPr>
          <p:cNvPr id="5" name="Image 4">
            <a:extLst>
              <a:ext uri="{FF2B5EF4-FFF2-40B4-BE49-F238E27FC236}">
                <a16:creationId xmlns:a16="http://schemas.microsoft.com/office/drawing/2014/main" id="{37F65969-3480-4CC1-8E7A-AFE7881348F6}"/>
              </a:ext>
            </a:extLst>
          </p:cNvPr>
          <p:cNvPicPr>
            <a:picLocks noChangeAspect="1"/>
          </p:cNvPicPr>
          <p:nvPr/>
        </p:nvPicPr>
        <p:blipFill>
          <a:blip r:embed="rId5"/>
          <a:stretch>
            <a:fillRect/>
          </a:stretch>
        </p:blipFill>
        <p:spPr>
          <a:xfrm>
            <a:off x="72736" y="791210"/>
            <a:ext cx="4203700" cy="3147536"/>
          </a:xfrm>
          <a:prstGeom prst="rect">
            <a:avLst/>
          </a:prstGeom>
        </p:spPr>
      </p:pic>
    </p:spTree>
    <p:extLst>
      <p:ext uri="{BB962C8B-B14F-4D97-AF65-F5344CB8AC3E}">
        <p14:creationId xmlns:p14="http://schemas.microsoft.com/office/powerpoint/2010/main" val="2184860360"/>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2"/>
          </p:nvPr>
        </p:nvSpPr>
        <p:spPr/>
        <p:txBody>
          <a:bodyPr/>
          <a:lstStyle/>
          <a:p>
            <a:pPr>
              <a:defRPr/>
            </a:pPr>
            <a:fld id="{D6657FA2-404D-4CD8-9B2B-485142CBA1F2}" type="slidenum">
              <a:rPr lang="fr-FR"/>
              <a:pPr>
                <a:defRPr/>
              </a:pPr>
              <a:t>16</a:t>
            </a:fld>
            <a:endParaRPr lang="fr-FR" dirty="0"/>
          </a:p>
        </p:txBody>
      </p:sp>
      <p:pic>
        <p:nvPicPr>
          <p:cNvPr id="3" name="Image 2">
            <a:extLst>
              <a:ext uri="{FF2B5EF4-FFF2-40B4-BE49-F238E27FC236}">
                <a16:creationId xmlns:a16="http://schemas.microsoft.com/office/drawing/2014/main" id="{4B581945-438A-4B5B-B6B7-CE065AC5677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44497" t="24671" b="2159"/>
          <a:stretch/>
        </p:blipFill>
        <p:spPr>
          <a:xfrm>
            <a:off x="606056" y="3593615"/>
            <a:ext cx="3381153" cy="2953020"/>
          </a:xfrm>
          <a:prstGeom prst="rect">
            <a:avLst/>
          </a:prstGeom>
        </p:spPr>
      </p:pic>
      <p:pic>
        <p:nvPicPr>
          <p:cNvPr id="22" name="Image 21">
            <a:extLst>
              <a:ext uri="{FF2B5EF4-FFF2-40B4-BE49-F238E27FC236}">
                <a16:creationId xmlns:a16="http://schemas.microsoft.com/office/drawing/2014/main" id="{9ED05518-6326-4AE1-AE74-9BA5AC5874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8716" y="1031357"/>
            <a:ext cx="3681272" cy="2438843"/>
          </a:xfrm>
          <a:prstGeom prst="rect">
            <a:avLst/>
          </a:prstGeom>
        </p:spPr>
      </p:pic>
      <p:pic>
        <p:nvPicPr>
          <p:cNvPr id="26" name="Image 25">
            <a:extLst>
              <a:ext uri="{FF2B5EF4-FFF2-40B4-BE49-F238E27FC236}">
                <a16:creationId xmlns:a16="http://schemas.microsoft.com/office/drawing/2014/main" id="{DD3E9453-3130-4D1B-AD23-7AC5434E122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8800"/>
                    </a14:imgEffect>
                    <a14:imgEffect>
                      <a14:brightnessContrast bright="40000"/>
                    </a14:imgEffect>
                  </a14:imgLayer>
                </a14:imgProps>
              </a:ext>
              <a:ext uri="{28A0092B-C50C-407E-A947-70E740481C1C}">
                <a14:useLocalDpi xmlns:a14="http://schemas.microsoft.com/office/drawing/2010/main" val="0"/>
              </a:ext>
            </a:extLst>
          </a:blip>
          <a:srcRect l="10815" t="5155" r="9302" b="8490"/>
          <a:stretch/>
        </p:blipFill>
        <p:spPr>
          <a:xfrm>
            <a:off x="606056" y="1031357"/>
            <a:ext cx="3381153" cy="2421437"/>
          </a:xfrm>
          <a:prstGeom prst="rect">
            <a:avLst/>
          </a:prstGeom>
        </p:spPr>
      </p:pic>
      <p:pic>
        <p:nvPicPr>
          <p:cNvPr id="10" name="Image 9">
            <a:extLst>
              <a:ext uri="{FF2B5EF4-FFF2-40B4-BE49-F238E27FC236}">
                <a16:creationId xmlns:a16="http://schemas.microsoft.com/office/drawing/2014/main" id="{A829AB56-3DF5-4098-83A6-220340C9B92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666" t="19440" r="8487" b="4972"/>
          <a:stretch/>
        </p:blipFill>
        <p:spPr>
          <a:xfrm rot="16200000">
            <a:off x="4712842" y="3229487"/>
            <a:ext cx="2953022" cy="3681274"/>
          </a:xfrm>
          <a:prstGeom prst="rect">
            <a:avLst/>
          </a:prstGeom>
        </p:spPr>
      </p:pic>
    </p:spTree>
    <p:extLst>
      <p:ext uri="{BB962C8B-B14F-4D97-AF65-F5344CB8AC3E}">
        <p14:creationId xmlns:p14="http://schemas.microsoft.com/office/powerpoint/2010/main" val="1991552733"/>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617D7C1-21B1-476E-922B-497137291CC6}"/>
              </a:ext>
            </a:extLst>
          </p:cNvPr>
          <p:cNvPicPr>
            <a:picLocks noChangeAspect="1"/>
          </p:cNvPicPr>
          <p:nvPr/>
        </p:nvPicPr>
        <p:blipFill>
          <a:blip r:embed="rId3"/>
          <a:stretch>
            <a:fillRect/>
          </a:stretch>
        </p:blipFill>
        <p:spPr>
          <a:xfrm>
            <a:off x="290945" y="793292"/>
            <a:ext cx="8562109" cy="5437669"/>
          </a:xfrm>
          <a:prstGeom prst="rect">
            <a:avLst/>
          </a:prstGeom>
        </p:spPr>
      </p:pic>
    </p:spTree>
    <p:extLst>
      <p:ext uri="{BB962C8B-B14F-4D97-AF65-F5344CB8AC3E}">
        <p14:creationId xmlns:p14="http://schemas.microsoft.com/office/powerpoint/2010/main" val="896588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ABA20366-2058-45F3-9ADE-AF9A05C9FCA3}"/>
              </a:ext>
            </a:extLst>
          </p:cNvPr>
          <p:cNvGrpSpPr/>
          <p:nvPr/>
        </p:nvGrpSpPr>
        <p:grpSpPr>
          <a:xfrm>
            <a:off x="311727" y="1009120"/>
            <a:ext cx="7888298" cy="4300634"/>
            <a:chOff x="311727" y="1009120"/>
            <a:chExt cx="7888298" cy="4300634"/>
          </a:xfrm>
        </p:grpSpPr>
        <p:pic>
          <p:nvPicPr>
            <p:cNvPr id="4" name="Image 3">
              <a:extLst>
                <a:ext uri="{FF2B5EF4-FFF2-40B4-BE49-F238E27FC236}">
                  <a16:creationId xmlns:a16="http://schemas.microsoft.com/office/drawing/2014/main" id="{8020F77E-A017-4A03-BDEA-F8B1F85215E1}"/>
                </a:ext>
              </a:extLst>
            </p:cNvPr>
            <p:cNvPicPr>
              <a:picLocks noChangeAspect="1"/>
            </p:cNvPicPr>
            <p:nvPr/>
          </p:nvPicPr>
          <p:blipFill>
            <a:blip r:embed="rId3"/>
            <a:stretch>
              <a:fillRect/>
            </a:stretch>
          </p:blipFill>
          <p:spPr>
            <a:xfrm>
              <a:off x="311727" y="1009120"/>
              <a:ext cx="7888298" cy="4300634"/>
            </a:xfrm>
            <a:prstGeom prst="rect">
              <a:avLst/>
            </a:prstGeom>
          </p:spPr>
        </p:pic>
        <p:sp>
          <p:nvSpPr>
            <p:cNvPr id="2" name="Rectangle 1">
              <a:extLst>
                <a:ext uri="{FF2B5EF4-FFF2-40B4-BE49-F238E27FC236}">
                  <a16:creationId xmlns:a16="http://schemas.microsoft.com/office/drawing/2014/main" id="{2618CCEC-B3C4-4105-93D4-58C51951F891}"/>
                </a:ext>
              </a:extLst>
            </p:cNvPr>
            <p:cNvSpPr/>
            <p:nvPr/>
          </p:nvSpPr>
          <p:spPr>
            <a:xfrm>
              <a:off x="5187615" y="1586346"/>
              <a:ext cx="192506" cy="17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1817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894B302-DBB8-416B-9338-071B500EC7D0}"/>
              </a:ext>
            </a:extLst>
          </p:cNvPr>
          <p:cNvPicPr>
            <a:picLocks noChangeAspect="1"/>
          </p:cNvPicPr>
          <p:nvPr/>
        </p:nvPicPr>
        <p:blipFill>
          <a:blip r:embed="rId3"/>
          <a:stretch>
            <a:fillRect/>
          </a:stretch>
        </p:blipFill>
        <p:spPr>
          <a:xfrm>
            <a:off x="457200" y="998312"/>
            <a:ext cx="7926677" cy="4861376"/>
          </a:xfrm>
          <a:prstGeom prst="rect">
            <a:avLst/>
          </a:prstGeom>
        </p:spPr>
      </p:pic>
      <p:pic>
        <p:nvPicPr>
          <p:cNvPr id="3" name="Espace réservé du contenu 10">
            <a:extLst>
              <a:ext uri="{FF2B5EF4-FFF2-40B4-BE49-F238E27FC236}">
                <a16:creationId xmlns:a16="http://schemas.microsoft.com/office/drawing/2014/main" id="{6D92D167-F43C-4089-B0D7-E640CC6623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0340" y="3811604"/>
            <a:ext cx="2827423" cy="1651215"/>
          </a:xfrm>
          <a:prstGeom prst="rect">
            <a:avLst/>
          </a:prstGeom>
        </p:spPr>
      </p:pic>
    </p:spTree>
    <p:extLst>
      <p:ext uri="{BB962C8B-B14F-4D97-AF65-F5344CB8AC3E}">
        <p14:creationId xmlns:p14="http://schemas.microsoft.com/office/powerpoint/2010/main" val="2310745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2"/>
          </p:nvPr>
        </p:nvSpPr>
        <p:spPr/>
        <p:txBody>
          <a:bodyPr/>
          <a:lstStyle/>
          <a:p>
            <a:pPr>
              <a:defRPr/>
            </a:pPr>
            <a:fld id="{D6657FA2-404D-4CD8-9B2B-485142CBA1F2}" type="slidenum">
              <a:rPr lang="fr-FR"/>
              <a:pPr>
                <a:defRPr/>
              </a:pPr>
              <a:t>2</a:t>
            </a:fld>
            <a:endParaRPr lang="fr-FR" dirty="0"/>
          </a:p>
        </p:txBody>
      </p:sp>
      <p:sp>
        <p:nvSpPr>
          <p:cNvPr id="2" name="Rectangle 1">
            <a:extLst>
              <a:ext uri="{FF2B5EF4-FFF2-40B4-BE49-F238E27FC236}">
                <a16:creationId xmlns:a16="http://schemas.microsoft.com/office/drawing/2014/main" id="{772E15A3-B488-488E-8D02-B534B643490A}"/>
              </a:ext>
            </a:extLst>
          </p:cNvPr>
          <p:cNvSpPr/>
          <p:nvPr/>
        </p:nvSpPr>
        <p:spPr>
          <a:xfrm>
            <a:off x="174765" y="937333"/>
            <a:ext cx="4397235" cy="5324535"/>
          </a:xfrm>
          <a:prstGeom prst="rect">
            <a:avLst/>
          </a:prstGeom>
        </p:spPr>
        <p:txBody>
          <a:bodyPr wrap="square">
            <a:spAutoFit/>
          </a:bodyPr>
          <a:lstStyle/>
          <a:p>
            <a:pPr marL="342900" indent="-342900">
              <a:buFont typeface="Arial" panose="020B0604020202020204" pitchFamily="34" charset="0"/>
              <a:buChar char="•"/>
            </a:pPr>
            <a:r>
              <a:rPr lang="fr-FR" sz="2000" dirty="0">
                <a:solidFill>
                  <a:schemeClr val="accent1"/>
                </a:solidFill>
                <a:latin typeface="Garamond" panose="02020404030301010803" pitchFamily="18" charset="0"/>
              </a:rPr>
              <a:t>Cyclotron  compact 12 MeV supraconducteur “hélium free” (iMiTRACE)</a:t>
            </a:r>
          </a:p>
          <a:p>
            <a:endParaRPr lang="fr-FR" sz="2000" dirty="0">
              <a:solidFill>
                <a:schemeClr val="accent1"/>
              </a:solidFill>
              <a:latin typeface="Garamond" panose="02020404030301010803" pitchFamily="18" charset="0"/>
            </a:endParaRPr>
          </a:p>
          <a:p>
            <a:pPr marL="285750" indent="-285750">
              <a:buFont typeface="Arial" panose="020B0604020202020204" pitchFamily="34" charset="0"/>
              <a:buChar char="•"/>
            </a:pPr>
            <a:r>
              <a:rPr lang="fr-FR" sz="2000" dirty="0">
                <a:solidFill>
                  <a:schemeClr val="accent1"/>
                </a:solidFill>
                <a:latin typeface="Garamond" panose="02020404030301010803" pitchFamily="18" charset="0"/>
              </a:rPr>
              <a:t>Module de radiochimie robotisée (iMiLAB)</a:t>
            </a:r>
          </a:p>
          <a:p>
            <a:pPr marL="285750" indent="-285750">
              <a:buFont typeface="Arial" panose="020B0604020202020204" pitchFamily="34" charset="0"/>
              <a:buChar char="•"/>
            </a:pPr>
            <a:endParaRPr lang="fr-FR" sz="2000" dirty="0">
              <a:solidFill>
                <a:schemeClr val="accent1"/>
              </a:solidFill>
              <a:latin typeface="Garamond" panose="02020404030301010803" pitchFamily="18" charset="0"/>
            </a:endParaRPr>
          </a:p>
          <a:p>
            <a:pPr marL="285750" indent="-285750">
              <a:buFont typeface="Arial" panose="020B0604020202020204" pitchFamily="34" charset="0"/>
              <a:buChar char="•"/>
            </a:pPr>
            <a:r>
              <a:rPr lang="fr-FR" sz="2000" dirty="0">
                <a:solidFill>
                  <a:schemeClr val="accent1"/>
                </a:solidFill>
                <a:latin typeface="Garamond" panose="02020404030301010803" pitchFamily="18" charset="0"/>
              </a:rPr>
              <a:t>Production d’une large gamme de radio pharmaceutiques à partir des radio isotopes Carbon-11, Fluor-18 and Gallium-68 pour l’imagerie moléculaire TEP </a:t>
            </a:r>
          </a:p>
          <a:p>
            <a:pPr marL="285750" indent="-285750">
              <a:buFont typeface="Arial" panose="020B0604020202020204" pitchFamily="34" charset="0"/>
              <a:buChar char="•"/>
            </a:pPr>
            <a:endParaRPr lang="fr-FR" sz="2000" dirty="0">
              <a:solidFill>
                <a:schemeClr val="accent1"/>
              </a:solidFill>
              <a:latin typeface="Garamond" panose="02020404030301010803" pitchFamily="18" charset="0"/>
            </a:endParaRPr>
          </a:p>
          <a:p>
            <a:pPr marL="285750" indent="-285750">
              <a:buFont typeface="Arial" panose="020B0604020202020204" pitchFamily="34" charset="0"/>
              <a:buChar char="•"/>
            </a:pPr>
            <a:r>
              <a:rPr lang="fr-FR" sz="2000" dirty="0">
                <a:solidFill>
                  <a:schemeClr val="accent1"/>
                </a:solidFill>
                <a:latin typeface="Garamond" panose="02020404030301010803" pitchFamily="18" charset="0"/>
              </a:rPr>
              <a:t>Salle de seulement 32 m²</a:t>
            </a:r>
          </a:p>
          <a:p>
            <a:pPr marL="285750" indent="-285750">
              <a:buFont typeface="Arial" panose="020B0604020202020204" pitchFamily="34" charset="0"/>
              <a:buChar char="•"/>
            </a:pPr>
            <a:endParaRPr lang="fr-FR" sz="2000" dirty="0">
              <a:solidFill>
                <a:schemeClr val="accent1"/>
              </a:solidFill>
              <a:latin typeface="Garamond" panose="02020404030301010803" pitchFamily="18" charset="0"/>
            </a:endParaRPr>
          </a:p>
          <a:p>
            <a:pPr marL="285750" indent="-285750">
              <a:buFont typeface="Arial" panose="020B0604020202020204" pitchFamily="34" charset="0"/>
              <a:buChar char="•"/>
            </a:pPr>
            <a:r>
              <a:rPr lang="fr-FR" sz="2000" dirty="0">
                <a:solidFill>
                  <a:schemeClr val="accent1"/>
                </a:solidFill>
                <a:latin typeface="Garamond" panose="02020404030301010803" pitchFamily="18" charset="0"/>
              </a:rPr>
              <a:t>Dose unique produite “in situ” pour l’imagerie personnalisée</a:t>
            </a:r>
          </a:p>
        </p:txBody>
      </p:sp>
      <p:pic>
        <p:nvPicPr>
          <p:cNvPr id="6" name="Image 5">
            <a:extLst>
              <a:ext uri="{FF2B5EF4-FFF2-40B4-BE49-F238E27FC236}">
                <a16:creationId xmlns:a16="http://schemas.microsoft.com/office/drawing/2014/main" id="{3927A2CB-1F61-4A8B-927A-AAAFAA408526}"/>
              </a:ext>
            </a:extLst>
          </p:cNvPr>
          <p:cNvPicPr>
            <a:picLocks noChangeAspect="1"/>
          </p:cNvPicPr>
          <p:nvPr/>
        </p:nvPicPr>
        <p:blipFill>
          <a:blip r:embed="rId3"/>
          <a:stretch>
            <a:fillRect/>
          </a:stretch>
        </p:blipFill>
        <p:spPr>
          <a:xfrm>
            <a:off x="4719339" y="3694697"/>
            <a:ext cx="4249896" cy="2465308"/>
          </a:xfrm>
          <a:prstGeom prst="rect">
            <a:avLst/>
          </a:prstGeom>
        </p:spPr>
      </p:pic>
      <p:pic>
        <p:nvPicPr>
          <p:cNvPr id="11" name="Image 10">
            <a:extLst>
              <a:ext uri="{FF2B5EF4-FFF2-40B4-BE49-F238E27FC236}">
                <a16:creationId xmlns:a16="http://schemas.microsoft.com/office/drawing/2014/main" id="{F9936518-35B5-4394-B46A-3B98531C87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9339" y="968829"/>
            <a:ext cx="4249896" cy="2460171"/>
          </a:xfrm>
          <a:prstGeom prst="rect">
            <a:avLst/>
          </a:prstGeom>
        </p:spPr>
      </p:pic>
    </p:spTree>
    <p:extLst>
      <p:ext uri="{BB962C8B-B14F-4D97-AF65-F5344CB8AC3E}">
        <p14:creationId xmlns:p14="http://schemas.microsoft.com/office/powerpoint/2010/main" val="980481295"/>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8956876-ED2A-484A-8FDE-32ED9CED9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679" y="904009"/>
            <a:ext cx="5392641" cy="5351318"/>
          </a:xfrm>
          <a:prstGeom prst="rect">
            <a:avLst/>
          </a:prstGeom>
        </p:spPr>
      </p:pic>
      <p:sp>
        <p:nvSpPr>
          <p:cNvPr id="5" name="Rectangle : coins arrondis 4">
            <a:extLst>
              <a:ext uri="{FF2B5EF4-FFF2-40B4-BE49-F238E27FC236}">
                <a16:creationId xmlns:a16="http://schemas.microsoft.com/office/drawing/2014/main" id="{EA2EBEF6-52A2-481B-B3C9-C6C78A61CBE4}"/>
              </a:ext>
            </a:extLst>
          </p:cNvPr>
          <p:cNvSpPr/>
          <p:nvPr/>
        </p:nvSpPr>
        <p:spPr>
          <a:xfrm rot="19855429">
            <a:off x="69586" y="1553508"/>
            <a:ext cx="2945330" cy="105018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31 Mai 2021</a:t>
            </a:r>
          </a:p>
          <a:p>
            <a:pPr algn="ctr"/>
            <a:r>
              <a:rPr lang="en-US" dirty="0"/>
              <a:t>Installation à Nancyclotep par PMB ALCEN</a:t>
            </a:r>
          </a:p>
        </p:txBody>
      </p:sp>
    </p:spTree>
    <p:extLst>
      <p:ext uri="{BB962C8B-B14F-4D97-AF65-F5344CB8AC3E}">
        <p14:creationId xmlns:p14="http://schemas.microsoft.com/office/powerpoint/2010/main" val="3400429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03360" y="661066"/>
            <a:ext cx="6877050" cy="707886"/>
          </a:xfrm>
          <a:prstGeom prst="rect">
            <a:avLst/>
          </a:prstGeom>
          <a:noFill/>
        </p:spPr>
        <p:txBody>
          <a:bodyPr wrap="square" rtlCol="0">
            <a:spAutoFit/>
          </a:bodyPr>
          <a:lstStyle/>
          <a:p>
            <a:r>
              <a:rPr lang="fr-FR" sz="4000" i="1" dirty="0">
                <a:solidFill>
                  <a:schemeClr val="accent1"/>
                </a:solidFill>
                <a:latin typeface="Garamond" panose="02020404030301010803" pitchFamily="18" charset="0"/>
              </a:rPr>
              <a:t>Merci pour votre attention</a:t>
            </a:r>
          </a:p>
        </p:txBody>
      </p:sp>
      <p:pic>
        <p:nvPicPr>
          <p:cNvPr id="5" name="Image 4">
            <a:extLst>
              <a:ext uri="{FF2B5EF4-FFF2-40B4-BE49-F238E27FC236}">
                <a16:creationId xmlns:a16="http://schemas.microsoft.com/office/drawing/2014/main" id="{2A0114AE-D413-41C6-80AD-40CF166819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970" b="6249"/>
          <a:stretch/>
        </p:blipFill>
        <p:spPr>
          <a:xfrm rot="16200000">
            <a:off x="2111835" y="333443"/>
            <a:ext cx="4931400" cy="7002419"/>
          </a:xfrm>
          <a:prstGeom prst="rect">
            <a:avLst/>
          </a:prstGeom>
        </p:spPr>
      </p:pic>
    </p:spTree>
    <p:extLst>
      <p:ext uri="{BB962C8B-B14F-4D97-AF65-F5344CB8AC3E}">
        <p14:creationId xmlns:p14="http://schemas.microsoft.com/office/powerpoint/2010/main" val="2212407008"/>
      </p:ext>
    </p:extLst>
  </p:cSld>
  <p:clrMapOvr>
    <a:masterClrMapping/>
  </p:clrMapOvr>
  <mc:AlternateContent xmlns:mc="http://schemas.openxmlformats.org/markup-compatibility/2006" xmlns:p14="http://schemas.microsoft.com/office/powerpoint/2010/main">
    <mc:Choice Requires="p14">
      <p:transition spd="slow" p14:dur="2000" advTm="48446"/>
    </mc:Choice>
    <mc:Fallback xmlns="">
      <p:transition spd="slow" advTm="4844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2"/>
          </p:nvPr>
        </p:nvSpPr>
        <p:spPr/>
        <p:txBody>
          <a:bodyPr/>
          <a:lstStyle/>
          <a:p>
            <a:pPr>
              <a:defRPr/>
            </a:pPr>
            <a:fld id="{D6657FA2-404D-4CD8-9B2B-485142CBA1F2}" type="slidenum">
              <a:rPr lang="fr-FR"/>
              <a:pPr>
                <a:defRPr/>
              </a:pPr>
              <a:t>3</a:t>
            </a:fld>
            <a:endParaRPr lang="fr-FR" dirty="0"/>
          </a:p>
        </p:txBody>
      </p:sp>
      <p:pic>
        <p:nvPicPr>
          <p:cNvPr id="7" name="Image 6">
            <a:extLst>
              <a:ext uri="{FF2B5EF4-FFF2-40B4-BE49-F238E27FC236}">
                <a16:creationId xmlns:a16="http://schemas.microsoft.com/office/drawing/2014/main" id="{1ADB3CD1-0D10-4E58-9E3B-0DB1FDD4A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24" y="896420"/>
            <a:ext cx="5743575" cy="5160101"/>
          </a:xfrm>
          <a:prstGeom prst="rect">
            <a:avLst/>
          </a:prstGeom>
        </p:spPr>
      </p:pic>
      <p:sp>
        <p:nvSpPr>
          <p:cNvPr id="8" name="Rectangle 7">
            <a:extLst>
              <a:ext uri="{FF2B5EF4-FFF2-40B4-BE49-F238E27FC236}">
                <a16:creationId xmlns:a16="http://schemas.microsoft.com/office/drawing/2014/main" id="{564701FF-8B91-4FB3-B093-7B4980942B1F}"/>
              </a:ext>
            </a:extLst>
          </p:cNvPr>
          <p:cNvSpPr/>
          <p:nvPr/>
        </p:nvSpPr>
        <p:spPr>
          <a:xfrm>
            <a:off x="5753529" y="1280961"/>
            <a:ext cx="3228547" cy="1938992"/>
          </a:xfrm>
          <a:prstGeom prst="rect">
            <a:avLst/>
          </a:prstGeom>
        </p:spPr>
        <p:txBody>
          <a:bodyPr wrap="square">
            <a:spAutoFit/>
          </a:bodyPr>
          <a:lstStyle/>
          <a:p>
            <a:pPr marL="342900" indent="-342900">
              <a:buFont typeface="Arial" panose="020B0604020202020204" pitchFamily="34" charset="0"/>
              <a:buChar char="•"/>
            </a:pPr>
            <a:r>
              <a:rPr lang="fr-FR" sz="2000" dirty="0">
                <a:solidFill>
                  <a:schemeClr val="accent1"/>
                </a:solidFill>
                <a:latin typeface="Garamond" panose="02020404030301010803" pitchFamily="18" charset="0"/>
              </a:rPr>
              <a:t>Diamètre utile: 514 mm</a:t>
            </a:r>
          </a:p>
          <a:p>
            <a:pPr marL="342900" indent="-342900">
              <a:buFont typeface="Arial" panose="020B0604020202020204" pitchFamily="34" charset="0"/>
              <a:buChar char="•"/>
            </a:pPr>
            <a:r>
              <a:rPr lang="fr-FR" sz="2000" dirty="0">
                <a:solidFill>
                  <a:schemeClr val="accent1"/>
                </a:solidFill>
                <a:latin typeface="Garamond" panose="02020404030301010803" pitchFamily="18" charset="0"/>
              </a:rPr>
              <a:t>Champ au centre avec les secteurs fers: 2.35 T</a:t>
            </a:r>
          </a:p>
          <a:p>
            <a:pPr marL="342900" indent="-342900">
              <a:buFont typeface="Arial" panose="020B0604020202020204" pitchFamily="34" charset="0"/>
              <a:buChar char="•"/>
            </a:pPr>
            <a:r>
              <a:rPr lang="fr-FR" sz="2000" dirty="0">
                <a:solidFill>
                  <a:schemeClr val="accent1"/>
                </a:solidFill>
                <a:latin typeface="Garamond" panose="02020404030301010803" pitchFamily="18" charset="0"/>
              </a:rPr>
              <a:t>Cryogen Free</a:t>
            </a:r>
          </a:p>
          <a:p>
            <a:pPr marL="342900" indent="-342900">
              <a:buFont typeface="Arial" panose="020B0604020202020204" pitchFamily="34" charset="0"/>
              <a:buChar char="•"/>
            </a:pPr>
            <a:r>
              <a:rPr lang="fr-FR" sz="2000" dirty="0">
                <a:solidFill>
                  <a:schemeClr val="accent1"/>
                </a:solidFill>
                <a:latin typeface="Garamond" panose="02020404030301010803" pitchFamily="18" charset="0"/>
              </a:rPr>
              <a:t>Dimensions compactes</a:t>
            </a:r>
          </a:p>
          <a:p>
            <a:pPr>
              <a:buFont typeface="Arial" pitchFamily="34" charset="0"/>
              <a:buChar char="•"/>
            </a:pPr>
            <a:endParaRPr lang="fr-FR" sz="2000" dirty="0"/>
          </a:p>
        </p:txBody>
      </p:sp>
    </p:spTree>
    <p:extLst>
      <p:ext uri="{BB962C8B-B14F-4D97-AF65-F5344CB8AC3E}">
        <p14:creationId xmlns:p14="http://schemas.microsoft.com/office/powerpoint/2010/main" val="866070404"/>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1517833"/>
            <a:ext cx="5238750" cy="3822334"/>
          </a:xfrm>
          <a:prstGeom prst="rect">
            <a:avLst/>
          </a:prstGeom>
          <a:noFill/>
          <a:ln w="9525">
            <a:noFill/>
            <a:miter lim="800000"/>
            <a:headEnd/>
            <a:tailEnd/>
          </a:ln>
        </p:spPr>
      </p:pic>
      <p:pic>
        <p:nvPicPr>
          <p:cNvPr id="33794" name="Picture 2"/>
          <p:cNvPicPr>
            <a:picLocks noChangeAspect="1" noChangeArrowheads="1"/>
          </p:cNvPicPr>
          <p:nvPr/>
        </p:nvPicPr>
        <p:blipFill>
          <a:blip r:embed="rId4" cstate="print"/>
          <a:srcRect/>
          <a:stretch>
            <a:fillRect/>
          </a:stretch>
        </p:blipFill>
        <p:spPr bwMode="auto">
          <a:xfrm>
            <a:off x="5153025" y="1884060"/>
            <a:ext cx="4067175" cy="3456107"/>
          </a:xfrm>
          <a:prstGeom prst="rect">
            <a:avLst/>
          </a:prstGeom>
          <a:noFill/>
          <a:ln w="9525">
            <a:noFill/>
            <a:miter lim="800000"/>
            <a:headEnd/>
            <a:tailEnd/>
          </a:ln>
        </p:spPr>
      </p:pic>
    </p:spTree>
    <p:extLst>
      <p:ext uri="{BB962C8B-B14F-4D97-AF65-F5344CB8AC3E}">
        <p14:creationId xmlns:p14="http://schemas.microsoft.com/office/powerpoint/2010/main" val="2111678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4714"/>
          <a:stretch/>
        </p:blipFill>
        <p:spPr>
          <a:xfrm>
            <a:off x="54966" y="1021277"/>
            <a:ext cx="4900199" cy="5084927"/>
          </a:xfrm>
          <a:prstGeom prst="rect">
            <a:avLst/>
          </a:prstGeom>
        </p:spPr>
      </p:pic>
      <p:pic>
        <p:nvPicPr>
          <p:cNvPr id="3" name="Image 2"/>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4712101" y="896029"/>
            <a:ext cx="4286250" cy="5210175"/>
          </a:xfrm>
          <a:prstGeom prst="rect">
            <a:avLst/>
          </a:prstGeom>
        </p:spPr>
      </p:pic>
      <p:grpSp>
        <p:nvGrpSpPr>
          <p:cNvPr id="25" name="Groupe 24"/>
          <p:cNvGrpSpPr/>
          <p:nvPr/>
        </p:nvGrpSpPr>
        <p:grpSpPr>
          <a:xfrm>
            <a:off x="5780125" y="2186219"/>
            <a:ext cx="1755256" cy="509479"/>
            <a:chOff x="6059602" y="2186219"/>
            <a:chExt cx="1755256" cy="509479"/>
          </a:xfrm>
        </p:grpSpPr>
        <p:sp>
          <p:nvSpPr>
            <p:cNvPr id="4" name="Rectangle 3"/>
            <p:cNvSpPr/>
            <p:nvPr/>
          </p:nvSpPr>
          <p:spPr>
            <a:xfrm>
              <a:off x="6436426" y="2531659"/>
              <a:ext cx="312392" cy="16403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7125642" y="2531658"/>
              <a:ext cx="312392" cy="16403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7125642" y="2186219"/>
              <a:ext cx="312392" cy="540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6436426" y="2189668"/>
              <a:ext cx="312392" cy="540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6059602" y="2605335"/>
              <a:ext cx="61798" cy="903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7753060" y="2605335"/>
              <a:ext cx="61798" cy="903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6059602" y="2240281"/>
              <a:ext cx="61798" cy="903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7753060" y="2240281"/>
              <a:ext cx="61798" cy="903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6341420" y="2186219"/>
              <a:ext cx="49220" cy="540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7471242" y="2186219"/>
              <a:ext cx="49220" cy="540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6" name="Groupe 25"/>
          <p:cNvGrpSpPr/>
          <p:nvPr/>
        </p:nvGrpSpPr>
        <p:grpSpPr>
          <a:xfrm rot="10800000">
            <a:off x="5780125" y="4554394"/>
            <a:ext cx="1755256" cy="509479"/>
            <a:chOff x="6059602" y="2186219"/>
            <a:chExt cx="1755256" cy="509479"/>
          </a:xfrm>
        </p:grpSpPr>
        <p:sp>
          <p:nvSpPr>
            <p:cNvPr id="27" name="Rectangle 26"/>
            <p:cNvSpPr/>
            <p:nvPr/>
          </p:nvSpPr>
          <p:spPr>
            <a:xfrm>
              <a:off x="6436426" y="2531659"/>
              <a:ext cx="312392" cy="16403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7125642" y="2531658"/>
              <a:ext cx="312392" cy="16403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7125642" y="2186219"/>
              <a:ext cx="312392" cy="540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6436426" y="2189668"/>
              <a:ext cx="312392" cy="540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6059602" y="2605335"/>
              <a:ext cx="61798" cy="903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p:cNvSpPr/>
            <p:nvPr/>
          </p:nvSpPr>
          <p:spPr>
            <a:xfrm>
              <a:off x="7753060" y="2605335"/>
              <a:ext cx="61798" cy="903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p:cNvSpPr/>
            <p:nvPr/>
          </p:nvSpPr>
          <p:spPr>
            <a:xfrm>
              <a:off x="6059602" y="2240281"/>
              <a:ext cx="61798" cy="903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p:nvSpPr>
          <p:spPr>
            <a:xfrm>
              <a:off x="7753060" y="2240281"/>
              <a:ext cx="61798" cy="903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6341420" y="2186219"/>
              <a:ext cx="49220" cy="540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p:nvSpPr>
          <p:spPr>
            <a:xfrm>
              <a:off x="7471242" y="2186219"/>
              <a:ext cx="49220" cy="540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8" name="AutoShape 7">
            <a:extLst>
              <a:ext uri="{FF2B5EF4-FFF2-40B4-BE49-F238E27FC236}">
                <a16:creationId xmlns:a16="http://schemas.microsoft.com/office/drawing/2014/main" id="{1ADE64BD-DC04-4A13-983C-F5310DA1EE39}"/>
              </a:ext>
            </a:extLst>
          </p:cNvPr>
          <p:cNvSpPr>
            <a:spLocks noChangeArrowheads="1"/>
          </p:cNvSpPr>
          <p:nvPr/>
        </p:nvSpPr>
        <p:spPr bwMode="auto">
          <a:xfrm>
            <a:off x="3271115" y="768610"/>
            <a:ext cx="1440986" cy="440664"/>
          </a:xfrm>
          <a:prstGeom prst="roundRect">
            <a:avLst>
              <a:gd name="adj" fmla="val 16667"/>
            </a:avLst>
          </a:prstGeom>
          <a:solidFill>
            <a:srgbClr val="FFFFFF"/>
          </a:solidFill>
          <a:ln w="31750">
            <a:no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fr-FR" dirty="0">
                <a:latin typeface="Garamond" panose="02020404030301010803" pitchFamily="18" charset="0"/>
                <a:cs typeface="Times New Roman" pitchFamily="18" charset="0"/>
              </a:rPr>
              <a:t>Injection</a:t>
            </a:r>
            <a:endParaRPr kumimoji="0" lang="fr-FR" b="0" i="0" u="none" strike="noStrike" cap="none" normalizeH="0" baseline="0" dirty="0">
              <a:ln>
                <a:noFill/>
              </a:ln>
              <a:solidFill>
                <a:schemeClr val="tx1"/>
              </a:solidFill>
              <a:effectLst/>
              <a:latin typeface="Garamond" panose="02020404030301010803" pitchFamily="18" charset="0"/>
              <a:cs typeface="Arial" pitchFamily="34" charset="0"/>
            </a:endParaRPr>
          </a:p>
        </p:txBody>
      </p:sp>
      <p:cxnSp>
        <p:nvCxnSpPr>
          <p:cNvPr id="39" name="Connecteur droit avec flèche 38">
            <a:extLst>
              <a:ext uri="{FF2B5EF4-FFF2-40B4-BE49-F238E27FC236}">
                <a16:creationId xmlns:a16="http://schemas.microsoft.com/office/drawing/2014/main" id="{6924C0FF-653C-4DFD-97BB-277AB2CC3C50}"/>
              </a:ext>
            </a:extLst>
          </p:cNvPr>
          <p:cNvCxnSpPr>
            <a:cxnSpLocks/>
          </p:cNvCxnSpPr>
          <p:nvPr/>
        </p:nvCxnSpPr>
        <p:spPr>
          <a:xfrm flipH="1">
            <a:off x="2395835" y="1021277"/>
            <a:ext cx="1186453" cy="247983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549FD070-5E7E-4D7A-81DC-4A08411678A8}"/>
              </a:ext>
            </a:extLst>
          </p:cNvPr>
          <p:cNvCxnSpPr>
            <a:cxnSpLocks/>
          </p:cNvCxnSpPr>
          <p:nvPr/>
        </p:nvCxnSpPr>
        <p:spPr>
          <a:xfrm flipH="1">
            <a:off x="489839" y="1209274"/>
            <a:ext cx="610435" cy="172466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AutoShape 7">
            <a:extLst>
              <a:ext uri="{FF2B5EF4-FFF2-40B4-BE49-F238E27FC236}">
                <a16:creationId xmlns:a16="http://schemas.microsoft.com/office/drawing/2014/main" id="{67327CDE-7B6B-4D96-BF6D-769E916347B8}"/>
              </a:ext>
            </a:extLst>
          </p:cNvPr>
          <p:cNvSpPr>
            <a:spLocks noChangeArrowheads="1"/>
          </p:cNvSpPr>
          <p:nvPr/>
        </p:nvSpPr>
        <p:spPr bwMode="auto">
          <a:xfrm>
            <a:off x="7535381" y="984307"/>
            <a:ext cx="1757366" cy="434096"/>
          </a:xfrm>
          <a:prstGeom prst="roundRect">
            <a:avLst>
              <a:gd name="adj" fmla="val 16667"/>
            </a:avLst>
          </a:prstGeom>
          <a:noFill/>
          <a:ln w="31750">
            <a:no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a:ln>
                  <a:noFill/>
                </a:ln>
                <a:solidFill>
                  <a:schemeClr val="tx1"/>
                </a:solidFill>
                <a:effectLst/>
                <a:latin typeface="Garamond" panose="02020404030301010803" pitchFamily="18" charset="0"/>
                <a:ea typeface="Calibri" pitchFamily="34" charset="0"/>
                <a:cs typeface="Times New Roman" pitchFamily="18" charset="0"/>
              </a:rPr>
              <a:t>Bobines de blindage  x 6</a:t>
            </a:r>
            <a:endParaRPr kumimoji="0" lang="fr-FR" b="0" i="0" u="none" strike="noStrike" cap="none" normalizeH="0" baseline="0" dirty="0">
              <a:ln>
                <a:noFill/>
              </a:ln>
              <a:solidFill>
                <a:schemeClr val="tx1"/>
              </a:solidFill>
              <a:effectLst/>
              <a:latin typeface="Garamond" panose="02020404030301010803" pitchFamily="18" charset="0"/>
              <a:cs typeface="Arial" pitchFamily="34" charset="0"/>
            </a:endParaRPr>
          </a:p>
        </p:txBody>
      </p:sp>
      <p:sp>
        <p:nvSpPr>
          <p:cNvPr id="42" name="AutoShape 7">
            <a:extLst>
              <a:ext uri="{FF2B5EF4-FFF2-40B4-BE49-F238E27FC236}">
                <a16:creationId xmlns:a16="http://schemas.microsoft.com/office/drawing/2014/main" id="{11BFC00B-D931-452D-9AEB-F6D99E9F15A6}"/>
              </a:ext>
            </a:extLst>
          </p:cNvPr>
          <p:cNvSpPr>
            <a:spLocks noChangeArrowheads="1"/>
          </p:cNvSpPr>
          <p:nvPr/>
        </p:nvSpPr>
        <p:spPr bwMode="auto">
          <a:xfrm>
            <a:off x="4517730" y="760010"/>
            <a:ext cx="1699066" cy="434096"/>
          </a:xfrm>
          <a:prstGeom prst="roundRect">
            <a:avLst>
              <a:gd name="adj" fmla="val 16667"/>
            </a:avLst>
          </a:prstGeom>
          <a:noFill/>
          <a:ln w="31750">
            <a:no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a:ln>
                  <a:noFill/>
                </a:ln>
                <a:effectLst/>
                <a:latin typeface="Garamond" panose="02020404030301010803" pitchFamily="18" charset="0"/>
                <a:ea typeface="Calibri" pitchFamily="34" charset="0"/>
                <a:cs typeface="Times New Roman" pitchFamily="18" charset="0"/>
              </a:rPr>
              <a:t>Bobines principales x 2</a:t>
            </a:r>
            <a:endParaRPr kumimoji="0" lang="fr-FR" b="0" i="0" u="none" strike="noStrike" cap="none" normalizeH="0" baseline="0" dirty="0">
              <a:ln>
                <a:noFill/>
              </a:ln>
              <a:effectLst/>
              <a:latin typeface="Garamond" panose="02020404030301010803" pitchFamily="18" charset="0"/>
              <a:cs typeface="Arial" pitchFamily="34" charset="0"/>
            </a:endParaRPr>
          </a:p>
        </p:txBody>
      </p:sp>
      <p:sp>
        <p:nvSpPr>
          <p:cNvPr id="43" name="AutoShape 7">
            <a:extLst>
              <a:ext uri="{FF2B5EF4-FFF2-40B4-BE49-F238E27FC236}">
                <a16:creationId xmlns:a16="http://schemas.microsoft.com/office/drawing/2014/main" id="{E95B9EB4-4CB4-4E20-A35E-D17E40284BBD}"/>
              </a:ext>
            </a:extLst>
          </p:cNvPr>
          <p:cNvSpPr>
            <a:spLocks noChangeArrowheads="1"/>
          </p:cNvSpPr>
          <p:nvPr/>
        </p:nvSpPr>
        <p:spPr bwMode="auto">
          <a:xfrm>
            <a:off x="6297829" y="642470"/>
            <a:ext cx="2700522" cy="434096"/>
          </a:xfrm>
          <a:prstGeom prst="roundRect">
            <a:avLst>
              <a:gd name="adj" fmla="val 16667"/>
            </a:avLst>
          </a:prstGeom>
          <a:noFill/>
          <a:ln w="31750">
            <a:no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a:ln>
                  <a:noFill/>
                </a:ln>
                <a:effectLst/>
                <a:latin typeface="Garamond" panose="02020404030301010803" pitchFamily="18" charset="0"/>
                <a:ea typeface="Calibri" pitchFamily="34" charset="0"/>
                <a:cs typeface="Times New Roman" pitchFamily="18" charset="0"/>
              </a:rPr>
              <a:t>Bobines de correction x 2</a:t>
            </a:r>
            <a:endParaRPr kumimoji="0" lang="fr-FR" b="0" i="0" u="none" strike="noStrike" cap="none" normalizeH="0" baseline="0" dirty="0">
              <a:ln>
                <a:noFill/>
              </a:ln>
              <a:effectLst/>
              <a:latin typeface="Garamond" panose="02020404030301010803" pitchFamily="18" charset="0"/>
              <a:cs typeface="Arial" pitchFamily="34" charset="0"/>
            </a:endParaRPr>
          </a:p>
        </p:txBody>
      </p:sp>
      <p:cxnSp>
        <p:nvCxnSpPr>
          <p:cNvPr id="15" name="Connecteur droit avec flèche 14">
            <a:extLst>
              <a:ext uri="{FF2B5EF4-FFF2-40B4-BE49-F238E27FC236}">
                <a16:creationId xmlns:a16="http://schemas.microsoft.com/office/drawing/2014/main" id="{72A31D71-2431-4FE6-8775-8E03DA5B5817}"/>
              </a:ext>
            </a:extLst>
          </p:cNvPr>
          <p:cNvCxnSpPr>
            <a:endCxn id="4" idx="0"/>
          </p:cNvCxnSpPr>
          <p:nvPr/>
        </p:nvCxnSpPr>
        <p:spPr>
          <a:xfrm>
            <a:off x="5676321" y="1435266"/>
            <a:ext cx="636824" cy="109639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3ED71CC0-A59B-40BA-9DC6-97AC2D8CF382}"/>
              </a:ext>
            </a:extLst>
          </p:cNvPr>
          <p:cNvCxnSpPr>
            <a:cxnSpLocks/>
          </p:cNvCxnSpPr>
          <p:nvPr/>
        </p:nvCxnSpPr>
        <p:spPr>
          <a:xfrm flipH="1">
            <a:off x="7253565" y="1021277"/>
            <a:ext cx="281816" cy="116494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3CD648F1-6C23-4D1A-842E-4E589621FC5E}"/>
              </a:ext>
            </a:extLst>
          </p:cNvPr>
          <p:cNvCxnSpPr>
            <a:cxnSpLocks/>
          </p:cNvCxnSpPr>
          <p:nvPr/>
        </p:nvCxnSpPr>
        <p:spPr>
          <a:xfrm flipH="1">
            <a:off x="7525823" y="1614240"/>
            <a:ext cx="812448" cy="6893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B84FD4F7-317F-4092-9D45-563E63BF4E48}"/>
              </a:ext>
            </a:extLst>
          </p:cNvPr>
          <p:cNvCxnSpPr>
            <a:cxnSpLocks/>
          </p:cNvCxnSpPr>
          <p:nvPr/>
        </p:nvCxnSpPr>
        <p:spPr>
          <a:xfrm flipH="1">
            <a:off x="6931979" y="2695279"/>
            <a:ext cx="1482085" cy="4582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AutoShape 7">
            <a:extLst>
              <a:ext uri="{FF2B5EF4-FFF2-40B4-BE49-F238E27FC236}">
                <a16:creationId xmlns:a16="http://schemas.microsoft.com/office/drawing/2014/main" id="{36B2A6A0-0189-4A25-878C-62680F3433DE}"/>
              </a:ext>
            </a:extLst>
          </p:cNvPr>
          <p:cNvSpPr>
            <a:spLocks noChangeArrowheads="1"/>
          </p:cNvSpPr>
          <p:nvPr/>
        </p:nvSpPr>
        <p:spPr bwMode="auto">
          <a:xfrm>
            <a:off x="8135157" y="2366938"/>
            <a:ext cx="1092558" cy="434096"/>
          </a:xfrm>
          <a:prstGeom prst="roundRect">
            <a:avLst>
              <a:gd name="adj" fmla="val 16667"/>
            </a:avLst>
          </a:prstGeom>
          <a:noFill/>
          <a:ln w="31750">
            <a:no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a:ln>
                  <a:noFill/>
                </a:ln>
                <a:solidFill>
                  <a:schemeClr val="tx1"/>
                </a:solidFill>
                <a:effectLst/>
                <a:latin typeface="Garamond" panose="02020404030301010803" pitchFamily="18" charset="0"/>
                <a:ea typeface="Calibri" pitchFamily="34" charset="0"/>
                <a:cs typeface="Times New Roman" pitchFamily="18" charset="0"/>
              </a:rPr>
              <a:t>Fer chaud</a:t>
            </a:r>
            <a:endParaRPr kumimoji="0" lang="fr-FR" b="0" i="0" u="none" strike="noStrike" cap="none" normalizeH="0" baseline="0" dirty="0">
              <a:ln>
                <a:noFill/>
              </a:ln>
              <a:solidFill>
                <a:schemeClr val="tx1"/>
              </a:solidFill>
              <a:effectLst/>
              <a:latin typeface="Garamond" panose="02020404030301010803" pitchFamily="18" charset="0"/>
              <a:cs typeface="Arial" pitchFamily="34" charset="0"/>
            </a:endParaRPr>
          </a:p>
        </p:txBody>
      </p:sp>
      <p:sp>
        <p:nvSpPr>
          <p:cNvPr id="48" name="AutoShape 7">
            <a:extLst>
              <a:ext uri="{FF2B5EF4-FFF2-40B4-BE49-F238E27FC236}">
                <a16:creationId xmlns:a16="http://schemas.microsoft.com/office/drawing/2014/main" id="{442A581D-5181-4602-AE66-60D0C184E99A}"/>
              </a:ext>
            </a:extLst>
          </p:cNvPr>
          <p:cNvSpPr>
            <a:spLocks noChangeArrowheads="1"/>
          </p:cNvSpPr>
          <p:nvPr/>
        </p:nvSpPr>
        <p:spPr bwMode="auto">
          <a:xfrm>
            <a:off x="8078292" y="1659425"/>
            <a:ext cx="1092558" cy="434096"/>
          </a:xfrm>
          <a:prstGeom prst="roundRect">
            <a:avLst>
              <a:gd name="adj" fmla="val 16667"/>
            </a:avLst>
          </a:prstGeom>
          <a:noFill/>
          <a:ln w="31750">
            <a:no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a:ln>
                  <a:noFill/>
                </a:ln>
                <a:solidFill>
                  <a:schemeClr val="tx1"/>
                </a:solidFill>
                <a:effectLst/>
                <a:latin typeface="Garamond" panose="02020404030301010803" pitchFamily="18" charset="0"/>
                <a:ea typeface="Calibri" pitchFamily="34" charset="0"/>
                <a:cs typeface="Times New Roman" pitchFamily="18" charset="0"/>
              </a:rPr>
              <a:t>Fer froid</a:t>
            </a:r>
            <a:endParaRPr kumimoji="0" lang="fr-FR" b="0" i="0" u="none" strike="noStrike" cap="none" normalizeH="0" baseline="0" dirty="0">
              <a:ln>
                <a:noFill/>
              </a:ln>
              <a:solidFill>
                <a:schemeClr val="tx1"/>
              </a:solidFill>
              <a:effectLst/>
              <a:latin typeface="Garamond" panose="02020404030301010803" pitchFamily="18" charset="0"/>
              <a:cs typeface="Arial" pitchFamily="34" charset="0"/>
            </a:endParaRPr>
          </a:p>
        </p:txBody>
      </p:sp>
      <p:cxnSp>
        <p:nvCxnSpPr>
          <p:cNvPr id="49" name="Connecteur droit avec flèche 48">
            <a:extLst>
              <a:ext uri="{FF2B5EF4-FFF2-40B4-BE49-F238E27FC236}">
                <a16:creationId xmlns:a16="http://schemas.microsoft.com/office/drawing/2014/main" id="{FE36C21A-2B34-4F03-9040-3A40C1D13EE6}"/>
              </a:ext>
            </a:extLst>
          </p:cNvPr>
          <p:cNvCxnSpPr>
            <a:cxnSpLocks/>
          </p:cNvCxnSpPr>
          <p:nvPr/>
        </p:nvCxnSpPr>
        <p:spPr>
          <a:xfrm flipH="1">
            <a:off x="7331056" y="2005914"/>
            <a:ext cx="1381121" cy="5174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AutoShape 7">
            <a:extLst>
              <a:ext uri="{FF2B5EF4-FFF2-40B4-BE49-F238E27FC236}">
                <a16:creationId xmlns:a16="http://schemas.microsoft.com/office/drawing/2014/main" id="{B23DC355-F196-43F2-8FCE-E19E4F71495B}"/>
              </a:ext>
            </a:extLst>
          </p:cNvPr>
          <p:cNvSpPr>
            <a:spLocks noChangeArrowheads="1"/>
          </p:cNvSpPr>
          <p:nvPr/>
        </p:nvSpPr>
        <p:spPr bwMode="auto">
          <a:xfrm>
            <a:off x="467710" y="822677"/>
            <a:ext cx="1440986" cy="440664"/>
          </a:xfrm>
          <a:prstGeom prst="roundRect">
            <a:avLst>
              <a:gd name="adj" fmla="val 16667"/>
            </a:avLst>
          </a:prstGeom>
          <a:solidFill>
            <a:srgbClr val="FFFFFF"/>
          </a:solidFill>
          <a:ln w="31750">
            <a:no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fr-FR" dirty="0">
                <a:latin typeface="Garamond" panose="02020404030301010803" pitchFamily="18" charset="0"/>
                <a:cs typeface="Times New Roman" pitchFamily="18" charset="0"/>
              </a:rPr>
              <a:t>Extraction</a:t>
            </a:r>
            <a:endParaRPr kumimoji="0" lang="fr-FR" b="0" i="0" u="none" strike="noStrike" cap="none" normalizeH="0" baseline="0" dirty="0">
              <a:ln>
                <a:noFill/>
              </a:ln>
              <a:solidFill>
                <a:schemeClr val="tx1"/>
              </a:solidFill>
              <a:effectLst/>
              <a:latin typeface="Garamond" panose="02020404030301010803" pitchFamily="18" charset="0"/>
              <a:cs typeface="Arial" pitchFamily="34" charset="0"/>
            </a:endParaRPr>
          </a:p>
        </p:txBody>
      </p:sp>
    </p:spTree>
    <p:extLst>
      <p:ext uri="{BB962C8B-B14F-4D97-AF65-F5344CB8AC3E}">
        <p14:creationId xmlns:p14="http://schemas.microsoft.com/office/powerpoint/2010/main" val="440976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0B0A4CD-69B5-46B9-A390-F3274F66C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061" y="705069"/>
            <a:ext cx="6881765" cy="5847250"/>
          </a:xfrm>
          <a:prstGeom prst="rect">
            <a:avLst/>
          </a:prstGeom>
        </p:spPr>
      </p:pic>
    </p:spTree>
    <p:extLst>
      <p:ext uri="{BB962C8B-B14F-4D97-AF65-F5344CB8AC3E}">
        <p14:creationId xmlns:p14="http://schemas.microsoft.com/office/powerpoint/2010/main" val="52165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3" cstate="print"/>
          <a:srcRect/>
          <a:stretch>
            <a:fillRect/>
          </a:stretch>
        </p:blipFill>
        <p:spPr bwMode="auto">
          <a:xfrm>
            <a:off x="455845" y="1517292"/>
            <a:ext cx="3925655" cy="4359269"/>
          </a:xfrm>
          <a:prstGeom prst="rect">
            <a:avLst/>
          </a:prstGeom>
          <a:noFill/>
          <a:ln w="9525">
            <a:noFill/>
            <a:miter lim="800000"/>
            <a:headEnd/>
            <a:tailEnd/>
          </a:ln>
        </p:spPr>
      </p:pic>
      <p:sp>
        <p:nvSpPr>
          <p:cNvPr id="32789" name="Rectangle 2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pitchFamily="34" charset="0"/>
              <a:cs typeface="Arial" pitchFamily="34" charset="0"/>
            </a:endParaRPr>
          </a:p>
        </p:txBody>
      </p:sp>
      <p:sp>
        <p:nvSpPr>
          <p:cNvPr id="32799" name="Rectangle 3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64" name="AutoShape 7"/>
          <p:cNvSpPr>
            <a:spLocks noChangeArrowheads="1"/>
          </p:cNvSpPr>
          <p:nvPr/>
        </p:nvSpPr>
        <p:spPr bwMode="auto">
          <a:xfrm>
            <a:off x="3232899" y="1037941"/>
            <a:ext cx="1528229" cy="386526"/>
          </a:xfrm>
          <a:prstGeom prst="roundRect">
            <a:avLst>
              <a:gd name="adj" fmla="val 16667"/>
            </a:avLst>
          </a:prstGeom>
          <a:noFill/>
          <a:ln w="31750">
            <a:no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a:ln>
                  <a:noFill/>
                </a:ln>
                <a:solidFill>
                  <a:schemeClr val="tx1"/>
                </a:solidFill>
                <a:effectLst/>
                <a:latin typeface="Garamond" panose="02020404030301010803" pitchFamily="18" charset="0"/>
                <a:ea typeface="Calibri" pitchFamily="34" charset="0"/>
                <a:cs typeface="Times New Roman" pitchFamily="18" charset="0"/>
              </a:rPr>
              <a:t>Cryocoolers</a:t>
            </a:r>
            <a:endParaRPr kumimoji="0" lang="fr-FR" b="0" i="0" u="none" strike="noStrike" cap="none" normalizeH="0" baseline="0" dirty="0">
              <a:ln>
                <a:noFill/>
              </a:ln>
              <a:solidFill>
                <a:schemeClr val="tx1"/>
              </a:solidFill>
              <a:effectLst/>
              <a:latin typeface="Garamond" panose="02020404030301010803" pitchFamily="18" charset="0"/>
              <a:cs typeface="Arial" pitchFamily="34" charset="0"/>
            </a:endParaRPr>
          </a:p>
        </p:txBody>
      </p:sp>
      <p:sp>
        <p:nvSpPr>
          <p:cNvPr id="65" name="AutoShape 7"/>
          <p:cNvSpPr>
            <a:spLocks noChangeArrowheads="1"/>
          </p:cNvSpPr>
          <p:nvPr/>
        </p:nvSpPr>
        <p:spPr bwMode="auto">
          <a:xfrm>
            <a:off x="224371" y="5916599"/>
            <a:ext cx="2123974" cy="546330"/>
          </a:xfrm>
          <a:prstGeom prst="roundRect">
            <a:avLst>
              <a:gd name="adj" fmla="val 16667"/>
            </a:avLst>
          </a:prstGeom>
          <a:solidFill>
            <a:srgbClr val="FFFFFF"/>
          </a:solidFill>
          <a:ln w="31750">
            <a:no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a:ln>
                  <a:noFill/>
                </a:ln>
                <a:solidFill>
                  <a:schemeClr val="tx1"/>
                </a:solidFill>
                <a:effectLst/>
                <a:latin typeface="Garamond" panose="02020404030301010803" pitchFamily="18" charset="0"/>
                <a:ea typeface="Calibri" pitchFamily="34" charset="0"/>
                <a:cs typeface="Times New Roman" pitchFamily="18" charset="0"/>
              </a:rPr>
              <a:t>Shunt thermique</a:t>
            </a:r>
            <a:endParaRPr kumimoji="0" lang="fr-FR" b="0" i="0" u="none" strike="noStrike" cap="none" normalizeH="0" baseline="0" dirty="0">
              <a:ln>
                <a:noFill/>
              </a:ln>
              <a:solidFill>
                <a:schemeClr val="tx1"/>
              </a:solidFill>
              <a:effectLst/>
              <a:latin typeface="Garamond" panose="02020404030301010803" pitchFamily="18" charset="0"/>
              <a:cs typeface="Arial" pitchFamily="34" charset="0"/>
            </a:endParaRPr>
          </a:p>
        </p:txBody>
      </p:sp>
      <p:sp>
        <p:nvSpPr>
          <p:cNvPr id="67" name="AutoShape 7"/>
          <p:cNvSpPr>
            <a:spLocks noChangeArrowheads="1"/>
          </p:cNvSpPr>
          <p:nvPr/>
        </p:nvSpPr>
        <p:spPr bwMode="auto">
          <a:xfrm>
            <a:off x="224370" y="941402"/>
            <a:ext cx="1528229" cy="761130"/>
          </a:xfrm>
          <a:prstGeom prst="roundRect">
            <a:avLst>
              <a:gd name="adj" fmla="val 16667"/>
            </a:avLst>
          </a:prstGeom>
          <a:solidFill>
            <a:srgbClr val="FFFFFF"/>
          </a:solidFill>
          <a:ln w="31750">
            <a:no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a:ln>
                  <a:noFill/>
                </a:ln>
                <a:solidFill>
                  <a:schemeClr val="tx1"/>
                </a:solidFill>
                <a:effectLst/>
                <a:latin typeface="Garamond" panose="02020404030301010803" pitchFamily="18" charset="0"/>
                <a:ea typeface="Calibri" pitchFamily="34" charset="0"/>
                <a:cs typeface="Times New Roman" pitchFamily="18" charset="0"/>
              </a:rPr>
              <a:t>Amenées</a:t>
            </a:r>
            <a:r>
              <a:rPr kumimoji="0" lang="fr-FR" b="0" i="0" u="none" strike="noStrike" cap="none" normalizeH="0" dirty="0">
                <a:ln>
                  <a:noFill/>
                </a:ln>
                <a:solidFill>
                  <a:schemeClr val="tx1"/>
                </a:solidFill>
                <a:effectLst/>
                <a:latin typeface="Garamond" panose="02020404030301010803" pitchFamily="18" charset="0"/>
                <a:ea typeface="Calibri" pitchFamily="34" charset="0"/>
                <a:cs typeface="Times New Roman" pitchFamily="18" charset="0"/>
              </a:rPr>
              <a:t> de courant</a:t>
            </a:r>
            <a:endParaRPr kumimoji="0" lang="fr-FR" b="0" i="0" u="none" strike="noStrike" cap="none" normalizeH="0" baseline="0" dirty="0">
              <a:ln>
                <a:noFill/>
              </a:ln>
              <a:solidFill>
                <a:schemeClr val="tx1"/>
              </a:solidFill>
              <a:effectLst/>
              <a:latin typeface="Garamond" panose="02020404030301010803" pitchFamily="18" charset="0"/>
              <a:cs typeface="Arial" pitchFamily="34" charset="0"/>
            </a:endParaRPr>
          </a:p>
        </p:txBody>
      </p:sp>
      <p:sp>
        <p:nvSpPr>
          <p:cNvPr id="69" name="AutoShape 7"/>
          <p:cNvSpPr>
            <a:spLocks noChangeArrowheads="1"/>
          </p:cNvSpPr>
          <p:nvPr/>
        </p:nvSpPr>
        <p:spPr bwMode="auto">
          <a:xfrm>
            <a:off x="3216589" y="5833872"/>
            <a:ext cx="2498411" cy="496247"/>
          </a:xfrm>
          <a:prstGeom prst="roundRect">
            <a:avLst>
              <a:gd name="adj" fmla="val 16667"/>
            </a:avLst>
          </a:prstGeom>
          <a:solidFill>
            <a:srgbClr val="FFFFFF"/>
          </a:solidFill>
          <a:ln w="31750">
            <a:no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fr-FR" dirty="0">
                <a:latin typeface="Garamond" panose="02020404030301010803" pitchFamily="18" charset="0"/>
                <a:cs typeface="Times New Roman" pitchFamily="18" charset="0"/>
              </a:rPr>
              <a:t>Bus de refroidissement</a:t>
            </a:r>
            <a:endParaRPr kumimoji="0" lang="fr-FR" b="0" i="0" u="none" strike="noStrike" cap="none" normalizeH="0" baseline="0" dirty="0">
              <a:ln>
                <a:noFill/>
              </a:ln>
              <a:solidFill>
                <a:schemeClr val="tx1"/>
              </a:solidFill>
              <a:effectLst/>
              <a:latin typeface="Garamond" panose="02020404030301010803" pitchFamily="18" charset="0"/>
              <a:cs typeface="Arial" pitchFamily="34" charset="0"/>
            </a:endParaRPr>
          </a:p>
        </p:txBody>
      </p:sp>
      <p:cxnSp>
        <p:nvCxnSpPr>
          <p:cNvPr id="71" name="Connecteur droit avec flèche 70"/>
          <p:cNvCxnSpPr>
            <a:cxnSpLocks/>
            <a:stCxn id="67" idx="2"/>
          </p:cNvCxnSpPr>
          <p:nvPr/>
        </p:nvCxnSpPr>
        <p:spPr>
          <a:xfrm>
            <a:off x="988485" y="1702532"/>
            <a:ext cx="1225669" cy="11911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Connecteur droit avec flèche 72"/>
          <p:cNvCxnSpPr>
            <a:cxnSpLocks/>
            <a:stCxn id="64" idx="2"/>
          </p:cNvCxnSpPr>
          <p:nvPr/>
        </p:nvCxnSpPr>
        <p:spPr>
          <a:xfrm flipH="1">
            <a:off x="3162302" y="1424467"/>
            <a:ext cx="834712" cy="79803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Connecteur droit avec flèche 73"/>
          <p:cNvCxnSpPr>
            <a:cxnSpLocks/>
            <a:stCxn id="64" idx="2"/>
          </p:cNvCxnSpPr>
          <p:nvPr/>
        </p:nvCxnSpPr>
        <p:spPr>
          <a:xfrm flipH="1">
            <a:off x="1725143" y="1424467"/>
            <a:ext cx="2271871" cy="77074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Connecteur droit avec flèche 78"/>
          <p:cNvCxnSpPr>
            <a:cxnSpLocks/>
            <a:stCxn id="69" idx="0"/>
          </p:cNvCxnSpPr>
          <p:nvPr/>
        </p:nvCxnSpPr>
        <p:spPr>
          <a:xfrm flipH="1" flipV="1">
            <a:off x="3302003" y="3581402"/>
            <a:ext cx="1163792" cy="225247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Connecteur droit avec flèche 82"/>
          <p:cNvCxnSpPr>
            <a:cxnSpLocks/>
            <a:stCxn id="65" idx="0"/>
          </p:cNvCxnSpPr>
          <p:nvPr/>
        </p:nvCxnSpPr>
        <p:spPr>
          <a:xfrm flipV="1">
            <a:off x="1286358" y="3408599"/>
            <a:ext cx="726592" cy="2508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AutoShape 7"/>
          <p:cNvSpPr>
            <a:spLocks noChangeArrowheads="1"/>
          </p:cNvSpPr>
          <p:nvPr/>
        </p:nvSpPr>
        <p:spPr bwMode="auto">
          <a:xfrm>
            <a:off x="3719756" y="1871444"/>
            <a:ext cx="1206500" cy="386526"/>
          </a:xfrm>
          <a:prstGeom prst="roundRect">
            <a:avLst>
              <a:gd name="adj" fmla="val 16667"/>
            </a:avLst>
          </a:prstGeom>
          <a:solidFill>
            <a:srgbClr val="FFFFFF"/>
          </a:solidFill>
          <a:ln w="31750">
            <a:no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fr-FR" dirty="0">
                <a:latin typeface="Garamond" panose="02020404030301010803" pitchFamily="18" charset="0"/>
                <a:cs typeface="Times New Roman" pitchFamily="18" charset="0"/>
              </a:rPr>
              <a:t>Diodes</a:t>
            </a:r>
            <a:endParaRPr kumimoji="0" lang="fr-FR" b="0" i="0" u="none" strike="noStrike" cap="none" normalizeH="0" baseline="0" dirty="0">
              <a:ln>
                <a:noFill/>
              </a:ln>
              <a:solidFill>
                <a:schemeClr val="tx1"/>
              </a:solidFill>
              <a:effectLst/>
              <a:latin typeface="Garamond" panose="02020404030301010803" pitchFamily="18" charset="0"/>
              <a:cs typeface="Arial" pitchFamily="34" charset="0"/>
            </a:endParaRPr>
          </a:p>
        </p:txBody>
      </p:sp>
      <p:cxnSp>
        <p:nvCxnSpPr>
          <p:cNvPr id="29" name="Connecteur droit avec flèche 28"/>
          <p:cNvCxnSpPr>
            <a:cxnSpLocks/>
            <a:stCxn id="27" idx="2"/>
          </p:cNvCxnSpPr>
          <p:nvPr/>
        </p:nvCxnSpPr>
        <p:spPr>
          <a:xfrm flipH="1">
            <a:off x="2752602" y="2257970"/>
            <a:ext cx="1570404" cy="70631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2"/>
          <p:cNvPicPr>
            <a:picLocks noChangeAspect="1" noChangeArrowheads="1"/>
          </p:cNvPicPr>
          <p:nvPr/>
        </p:nvPicPr>
        <p:blipFill>
          <a:blip r:embed="rId4" cstate="print"/>
          <a:srcRect/>
          <a:stretch>
            <a:fillRect/>
          </a:stretch>
        </p:blipFill>
        <p:spPr bwMode="auto">
          <a:xfrm>
            <a:off x="4740372" y="1602897"/>
            <a:ext cx="4279750" cy="40622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54020"/>
    </mc:Choice>
    <mc:Fallback xmlns="">
      <p:transition spd="slow" advTm="5402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87D1E067-BB41-42A5-9E84-948D33E3A2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42" b="8766"/>
          <a:stretch/>
        </p:blipFill>
        <p:spPr>
          <a:xfrm>
            <a:off x="96252" y="2510507"/>
            <a:ext cx="6523658" cy="2821204"/>
          </a:xfrm>
          <a:prstGeom prst="rect">
            <a:avLst/>
          </a:prstGeom>
        </p:spPr>
      </p:pic>
      <p:sp>
        <p:nvSpPr>
          <p:cNvPr id="32789" name="Rectangle 2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pitchFamily="34" charset="0"/>
              <a:cs typeface="Arial" pitchFamily="34" charset="0"/>
            </a:endParaRPr>
          </a:p>
        </p:txBody>
      </p:sp>
      <p:sp>
        <p:nvSpPr>
          <p:cNvPr id="32799" name="Rectangle 3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14" name="ZoneTexte 13"/>
          <p:cNvSpPr txBox="1"/>
          <p:nvPr/>
        </p:nvSpPr>
        <p:spPr>
          <a:xfrm>
            <a:off x="6192207" y="6309368"/>
            <a:ext cx="1260161" cy="400110"/>
          </a:xfrm>
          <a:prstGeom prst="rect">
            <a:avLst/>
          </a:prstGeom>
          <a:noFill/>
        </p:spPr>
        <p:txBody>
          <a:bodyPr wrap="square" rtlCol="0">
            <a:spAutoFit/>
          </a:bodyPr>
          <a:lstStyle/>
          <a:p>
            <a:r>
              <a:rPr lang="fr-FR" sz="1000" i="1" dirty="0">
                <a:solidFill>
                  <a:schemeClr val="tx2">
                    <a:lumMod val="60000"/>
                    <a:lumOff val="40000"/>
                  </a:schemeClr>
                </a:solidFill>
              </a:rPr>
              <a:t>Cool down time</a:t>
            </a:r>
          </a:p>
          <a:p>
            <a:endParaRPr lang="fr-FR" sz="1000" dirty="0">
              <a:solidFill>
                <a:schemeClr val="tx2">
                  <a:lumMod val="60000"/>
                  <a:lumOff val="40000"/>
                </a:schemeClr>
              </a:solidFill>
            </a:endParaRPr>
          </a:p>
        </p:txBody>
      </p:sp>
      <p:pic>
        <p:nvPicPr>
          <p:cNvPr id="9" name="Image 8">
            <a:extLst>
              <a:ext uri="{FF2B5EF4-FFF2-40B4-BE49-F238E27FC236}">
                <a16:creationId xmlns:a16="http://schemas.microsoft.com/office/drawing/2014/main" id="{21502525-2DE6-4F5F-AAC2-810EECF86BDA}"/>
              </a:ext>
            </a:extLst>
          </p:cNvPr>
          <p:cNvPicPr/>
          <p:nvPr/>
        </p:nvPicPr>
        <p:blipFill rotWithShape="1">
          <a:blip r:embed="rId4" cstate="print">
            <a:extLst>
              <a:ext uri="{28A0092B-C50C-407E-A947-70E740481C1C}">
                <a14:useLocalDpi xmlns:a14="http://schemas.microsoft.com/office/drawing/2010/main" val="0"/>
              </a:ext>
            </a:extLst>
          </a:blip>
          <a:srcRect l="17671" r="22222" b="890"/>
          <a:stretch/>
        </p:blipFill>
        <p:spPr>
          <a:xfrm>
            <a:off x="4918508" y="2083512"/>
            <a:ext cx="3685498" cy="3248199"/>
          </a:xfrm>
          <a:prstGeom prst="rect">
            <a:avLst/>
          </a:prstGeom>
        </p:spPr>
      </p:pic>
      <p:sp>
        <p:nvSpPr>
          <p:cNvPr id="10" name="ZoneTexte 9">
            <a:extLst>
              <a:ext uri="{FF2B5EF4-FFF2-40B4-BE49-F238E27FC236}">
                <a16:creationId xmlns:a16="http://schemas.microsoft.com/office/drawing/2014/main" id="{752A5699-6B67-48B0-B08C-CC36B488B1CB}"/>
              </a:ext>
            </a:extLst>
          </p:cNvPr>
          <p:cNvSpPr txBox="1"/>
          <p:nvPr/>
        </p:nvSpPr>
        <p:spPr>
          <a:xfrm>
            <a:off x="216293" y="762525"/>
            <a:ext cx="4702215" cy="1631216"/>
          </a:xfrm>
          <a:prstGeom prst="rect">
            <a:avLst/>
          </a:prstGeom>
          <a:noFill/>
        </p:spPr>
        <p:txBody>
          <a:bodyPr wrap="square" rtlCol="0">
            <a:spAutoFit/>
          </a:bodyPr>
          <a:lstStyle/>
          <a:p>
            <a:pPr>
              <a:buFont typeface="Arial" pitchFamily="34" charset="0"/>
              <a:buChar char="•"/>
            </a:pPr>
            <a:r>
              <a:rPr lang="fr-FR" sz="2000" dirty="0">
                <a:solidFill>
                  <a:schemeClr val="accent1"/>
                </a:solidFill>
                <a:latin typeface="Garamond" panose="02020404030301010803" pitchFamily="18" charset="0"/>
              </a:rPr>
              <a:t>Champ maximum  sur les bobines 4.6 T </a:t>
            </a:r>
          </a:p>
          <a:p>
            <a:pPr>
              <a:buFont typeface="Arial" pitchFamily="34" charset="0"/>
              <a:buChar char="•"/>
            </a:pPr>
            <a:r>
              <a:rPr lang="fr-FR" sz="2000" dirty="0">
                <a:solidFill>
                  <a:schemeClr val="accent1"/>
                </a:solidFill>
                <a:latin typeface="Garamond" panose="02020404030301010803" pitchFamily="18" charset="0"/>
              </a:rPr>
              <a:t>Champ au centre 2.35T</a:t>
            </a:r>
            <a:r>
              <a:rPr lang="fr-FR" sz="1000" dirty="0">
                <a:solidFill>
                  <a:schemeClr val="accent1"/>
                </a:solidFill>
                <a:latin typeface="Garamond" panose="02020404030301010803" pitchFamily="18" charset="0"/>
              </a:rPr>
              <a:t>. </a:t>
            </a:r>
          </a:p>
          <a:p>
            <a:pPr>
              <a:buFont typeface="Arial" pitchFamily="34" charset="0"/>
              <a:buChar char="•"/>
            </a:pPr>
            <a:r>
              <a:rPr lang="fr-FR" sz="2000" dirty="0">
                <a:solidFill>
                  <a:schemeClr val="accent1"/>
                </a:solidFill>
                <a:latin typeface="Garamond" panose="02020404030301010803" pitchFamily="18" charset="0"/>
              </a:rPr>
              <a:t>Energie stockée 421 kJ</a:t>
            </a:r>
          </a:p>
          <a:p>
            <a:pPr>
              <a:buFont typeface="Arial" pitchFamily="34" charset="0"/>
              <a:buChar char="•"/>
            </a:pPr>
            <a:r>
              <a:rPr lang="fr-FR" sz="2000" dirty="0">
                <a:solidFill>
                  <a:schemeClr val="accent1"/>
                </a:solidFill>
                <a:latin typeface="Garamond" panose="02020404030301010803" pitchFamily="18" charset="0"/>
              </a:rPr>
              <a:t>Courant 90 A</a:t>
            </a:r>
          </a:p>
          <a:p>
            <a:pPr>
              <a:buFont typeface="Arial" pitchFamily="34" charset="0"/>
              <a:buChar char="•"/>
            </a:pPr>
            <a:endParaRPr lang="fr-FR" sz="2000" dirty="0">
              <a:solidFill>
                <a:schemeClr val="accent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21471"/>
    </mc:Choice>
    <mc:Fallback xmlns="">
      <p:transition spd="slow" advTm="2147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23021" t="4919" r="24455" b="1215"/>
          <a:stretch/>
        </p:blipFill>
        <p:spPr>
          <a:xfrm>
            <a:off x="5678904" y="3994641"/>
            <a:ext cx="2691185" cy="2509586"/>
          </a:xfrm>
          <a:prstGeom prst="rect">
            <a:avLst/>
          </a:prstGeom>
        </p:spPr>
      </p:pic>
      <p:sp>
        <p:nvSpPr>
          <p:cNvPr id="32789" name="Rectangle 2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pitchFamily="34" charset="0"/>
              <a:cs typeface="Arial" pitchFamily="34" charset="0"/>
            </a:endParaRPr>
          </a:p>
        </p:txBody>
      </p:sp>
      <p:sp>
        <p:nvSpPr>
          <p:cNvPr id="32799" name="Rectangle 31"/>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23" name="Image 22"/>
          <p:cNvPicPr>
            <a:picLocks noChangeAspect="1"/>
          </p:cNvPicPr>
          <p:nvPr/>
        </p:nvPicPr>
        <p:blipFill rotWithShape="1">
          <a:blip r:embed="rId4" cstate="print">
            <a:extLst>
              <a:ext uri="{28A0092B-C50C-407E-A947-70E740481C1C}">
                <a14:useLocalDpi xmlns:a14="http://schemas.microsoft.com/office/drawing/2010/main" val="0"/>
              </a:ext>
            </a:extLst>
          </a:blip>
          <a:srcRect t="3168" r="12866" b="2841"/>
          <a:stretch/>
        </p:blipFill>
        <p:spPr>
          <a:xfrm>
            <a:off x="3404534" y="1296788"/>
            <a:ext cx="5338813" cy="2621008"/>
          </a:xfrm>
          <a:prstGeom prst="rect">
            <a:avLst/>
          </a:prstGeom>
        </p:spPr>
      </p:pic>
      <p:sp>
        <p:nvSpPr>
          <p:cNvPr id="19" name="ZoneTexte 18"/>
          <p:cNvSpPr txBox="1"/>
          <p:nvPr/>
        </p:nvSpPr>
        <p:spPr>
          <a:xfrm>
            <a:off x="228543" y="750094"/>
            <a:ext cx="5571593" cy="707886"/>
          </a:xfrm>
          <a:prstGeom prst="rect">
            <a:avLst/>
          </a:prstGeom>
          <a:noFill/>
        </p:spPr>
        <p:txBody>
          <a:bodyPr wrap="square" rtlCol="0">
            <a:spAutoFit/>
          </a:bodyPr>
          <a:lstStyle/>
          <a:p>
            <a:pPr marL="342900" indent="-342900">
              <a:buFont typeface="Arial" panose="020B0604020202020204" pitchFamily="34" charset="0"/>
              <a:buChar char="•"/>
            </a:pPr>
            <a:r>
              <a:rPr lang="fr-FR" sz="2000" dirty="0">
                <a:solidFill>
                  <a:schemeClr val="accent1"/>
                </a:solidFill>
                <a:latin typeface="Garamond" panose="02020404030301010803" pitchFamily="18" charset="0"/>
              </a:rPr>
              <a:t>Gradient thermique  &lt; 0.6K</a:t>
            </a:r>
          </a:p>
          <a:p>
            <a:endParaRPr lang="fr-FR" sz="1000" dirty="0">
              <a:solidFill>
                <a:schemeClr val="tx2">
                  <a:lumMod val="60000"/>
                  <a:lumOff val="40000"/>
                </a:schemeClr>
              </a:solidFill>
            </a:endParaRPr>
          </a:p>
          <a:p>
            <a:endParaRPr lang="fr-FR" sz="1000" dirty="0">
              <a:solidFill>
                <a:schemeClr val="tx2">
                  <a:lumMod val="60000"/>
                  <a:lumOff val="40000"/>
                </a:schemeClr>
              </a:solidFill>
            </a:endParaRPr>
          </a:p>
        </p:txBody>
      </p:sp>
      <p:pic>
        <p:nvPicPr>
          <p:cNvPr id="8" name="Image 7"/>
          <p:cNvPicPr>
            <a:picLocks noChangeAspect="1"/>
          </p:cNvPicPr>
          <p:nvPr/>
        </p:nvPicPr>
        <p:blipFill rotWithShape="1">
          <a:blip r:embed="rId5" cstate="print">
            <a:extLst>
              <a:ext uri="{28A0092B-C50C-407E-A947-70E740481C1C}">
                <a14:useLocalDpi xmlns:a14="http://schemas.microsoft.com/office/drawing/2010/main" val="0"/>
              </a:ext>
            </a:extLst>
          </a:blip>
          <a:srcRect t="2502" r="11359" b="7499"/>
          <a:stretch/>
        </p:blipFill>
        <p:spPr>
          <a:xfrm>
            <a:off x="228543" y="4303298"/>
            <a:ext cx="4234035" cy="1982492"/>
          </a:xfrm>
          <a:prstGeom prst="rect">
            <a:avLst/>
          </a:prstGeom>
        </p:spPr>
      </p:pic>
      <p:pic>
        <p:nvPicPr>
          <p:cNvPr id="9" name="Espace réservé du contenu 5">
            <a:extLst>
              <a:ext uri="{FF2B5EF4-FFF2-40B4-BE49-F238E27FC236}">
                <a16:creationId xmlns:a16="http://schemas.microsoft.com/office/drawing/2014/main" id="{C412DFE4-74DF-4398-B47E-641F039422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1550" b="2776"/>
          <a:stretch/>
        </p:blipFill>
        <p:spPr>
          <a:xfrm>
            <a:off x="228543" y="1296788"/>
            <a:ext cx="4049597" cy="2774699"/>
          </a:xfrm>
          <a:prstGeom prst="rect">
            <a:avLst/>
          </a:prstGeom>
        </p:spPr>
      </p:pic>
    </p:spTree>
    <p:extLst>
      <p:ext uri="{BB962C8B-B14F-4D97-AF65-F5344CB8AC3E}">
        <p14:creationId xmlns:p14="http://schemas.microsoft.com/office/powerpoint/2010/main" val="2135756065"/>
      </p:ext>
    </p:extLst>
  </p:cSld>
  <p:clrMapOvr>
    <a:masterClrMapping/>
  </p:clrMapOvr>
  <mc:AlternateContent xmlns:mc="http://schemas.openxmlformats.org/markup-compatibility/2006" xmlns:p14="http://schemas.microsoft.com/office/powerpoint/2010/main">
    <mc:Choice Requires="p14">
      <p:transition spd="slow" p14:dur="2000" advTm="21471"/>
    </mc:Choice>
    <mc:Fallback xmlns="">
      <p:transition spd="slow" advTm="21471"/>
    </mc:Fallback>
  </mc:AlternateContent>
</p:sld>
</file>

<file path=ppt/theme/theme1.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4064</TotalTime>
  <Words>564</Words>
  <Application>Microsoft Office PowerPoint</Application>
  <PresentationFormat>Affichage à l'écran (4:3)</PresentationFormat>
  <Paragraphs>94</Paragraphs>
  <Slides>21</Slides>
  <Notes>21</Notes>
  <HiddenSlides>0</HiddenSlides>
  <MMClips>0</MMClips>
  <ScaleCrop>false</ScaleCrop>
  <HeadingPairs>
    <vt:vector size="8" baseType="variant">
      <vt:variant>
        <vt:lpstr>Polices utilisées</vt:lpstr>
      </vt:variant>
      <vt:variant>
        <vt:i4>4</vt:i4>
      </vt:variant>
      <vt:variant>
        <vt:lpstr>Thème</vt:lpstr>
      </vt:variant>
      <vt:variant>
        <vt:i4>2</vt:i4>
      </vt:variant>
      <vt:variant>
        <vt:lpstr>Serveurs OLE incorporés</vt:lpstr>
      </vt:variant>
      <vt:variant>
        <vt:i4>1</vt:i4>
      </vt:variant>
      <vt:variant>
        <vt:lpstr>Titres des diapositives</vt:lpstr>
      </vt:variant>
      <vt:variant>
        <vt:i4>21</vt:i4>
      </vt:variant>
    </vt:vector>
  </HeadingPairs>
  <TitlesOfParts>
    <vt:vector size="28" baseType="lpstr">
      <vt:lpstr>Arial</vt:lpstr>
      <vt:lpstr>Calibri</vt:lpstr>
      <vt:lpstr>Garamond</vt:lpstr>
      <vt:lpstr>Roboto</vt:lpstr>
      <vt:lpstr>2_Thème Office</vt:lpstr>
      <vt:lpstr>Conception personnalisée</vt:lpstr>
      <vt:lpstr>Acrobat 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NoemieBORDIER</dc:creator>
  <cp:lastModifiedBy>Frédérick Forest</cp:lastModifiedBy>
  <cp:revision>474</cp:revision>
  <cp:lastPrinted>2021-10-08T14:54:42Z</cp:lastPrinted>
  <dcterms:created xsi:type="dcterms:W3CDTF">2012-04-05T14:28:05Z</dcterms:created>
  <dcterms:modified xsi:type="dcterms:W3CDTF">2021-10-08T14:55:13Z</dcterms:modified>
</cp:coreProperties>
</file>