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60" r:id="rId3"/>
    <p:sldId id="261"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9" r:id="rId20"/>
    <p:sldId id="278" r:id="rId21"/>
    <p:sldId id="294" r:id="rId22"/>
    <p:sldId id="280" r:id="rId23"/>
    <p:sldId id="281" r:id="rId24"/>
    <p:sldId id="295" r:id="rId25"/>
    <p:sldId id="282" r:id="rId26"/>
    <p:sldId id="283" r:id="rId27"/>
    <p:sldId id="284" r:id="rId28"/>
    <p:sldId id="288" r:id="rId29"/>
    <p:sldId id="285" r:id="rId30"/>
    <p:sldId id="293" r:id="rId31"/>
    <p:sldId id="286" r:id="rId32"/>
    <p:sldId id="296" r:id="rId33"/>
    <p:sldId id="289" r:id="rId34"/>
    <p:sldId id="292" r:id="rId35"/>
    <p:sldId id="290" r:id="rId36"/>
    <p:sldId id="262" r:id="rId37"/>
    <p:sldId id="25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C22"/>
    <a:srgbClr val="D4201D"/>
    <a:srgbClr val="CE211F"/>
    <a:srgbClr val="C42220"/>
    <a:srgbClr val="C42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23" autoAdjust="0"/>
    <p:restoredTop sz="94660"/>
  </p:normalViewPr>
  <p:slideViewPr>
    <p:cSldViewPr snapToGrid="0">
      <p:cViewPr varScale="1">
        <p:scale>
          <a:sx n="95" d="100"/>
          <a:sy n="95" d="100"/>
        </p:scale>
        <p:origin x="176"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61D99-EE21-4921-B43A-78B2A239963F}" type="datetimeFigureOut">
              <a:rPr lang="en-US" smtClean="0"/>
              <a:t>10/12/21</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889C0-C77C-4CD2-8B02-AF434C21D68B}" type="slidenum">
              <a:rPr lang="en-US" smtClean="0"/>
              <a:t>‹N°›</a:t>
            </a:fld>
            <a:endParaRPr lang="en-US"/>
          </a:p>
        </p:txBody>
      </p:sp>
    </p:spTree>
    <p:extLst>
      <p:ext uri="{BB962C8B-B14F-4D97-AF65-F5344CB8AC3E}">
        <p14:creationId xmlns:p14="http://schemas.microsoft.com/office/powerpoint/2010/main" val="249276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en-US"/>
              <a:t>14/10/2021</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3449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en-US"/>
              <a:t>14/10/2021</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311358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en-US"/>
              <a:t>14/10/2021</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177751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en-US"/>
              <a:t>14/10/2021</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257742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en-US"/>
              <a:t>14/10/2021</a:t>
            </a:r>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1219964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en-US"/>
              <a:t>14/10/2021</a:t>
            </a:r>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26409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en-US"/>
              <a:t>14/10/2021</a:t>
            </a:r>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142879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en-US"/>
              <a:t>14/10/2021</a:t>
            </a:r>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143922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14/10/2021</a:t>
            </a:r>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93134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en-US"/>
              <a:t>14/10/2021</a:t>
            </a:r>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688988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en-US"/>
              <a:t>14/10/2021</a:t>
            </a:r>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67A096F-D665-4AC0-9CF9-C57457CDB897}" type="slidenum">
              <a:rPr lang="fr-FR" smtClean="0"/>
              <a:t>‹N°›</a:t>
            </a:fld>
            <a:endParaRPr lang="fr-FR"/>
          </a:p>
        </p:txBody>
      </p:sp>
    </p:spTree>
    <p:extLst>
      <p:ext uri="{BB962C8B-B14F-4D97-AF65-F5344CB8AC3E}">
        <p14:creationId xmlns:p14="http://schemas.microsoft.com/office/powerpoint/2010/main" val="56446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14/10/2021</a:t>
            </a:r>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A096F-D665-4AC0-9CF9-C57457CDB897}" type="slidenum">
              <a:rPr lang="fr-FR" smtClean="0"/>
              <a:t>‹N°›</a:t>
            </a:fld>
            <a:endParaRPr lang="fr-FR"/>
          </a:p>
        </p:txBody>
      </p:sp>
      <p:sp>
        <p:nvSpPr>
          <p:cNvPr id="10" name="Forme libre 9">
            <a:extLst>
              <a:ext uri="{FF2B5EF4-FFF2-40B4-BE49-F238E27FC236}">
                <a16:creationId xmlns:a16="http://schemas.microsoft.com/office/drawing/2014/main" id="{9A38A6FD-8141-C241-8FB4-4283BAF415FD}"/>
              </a:ext>
            </a:extLst>
          </p:cNvPr>
          <p:cNvSpPr/>
          <p:nvPr userDrawn="1"/>
        </p:nvSpPr>
        <p:spPr>
          <a:xfrm>
            <a:off x="0" y="-30997"/>
            <a:ext cx="9159498" cy="650929"/>
          </a:xfrm>
          <a:custGeom>
            <a:avLst/>
            <a:gdLst>
              <a:gd name="connsiteX0" fmla="*/ 0 w 9159498"/>
              <a:gd name="connsiteY0" fmla="*/ 650929 h 650929"/>
              <a:gd name="connsiteX1" fmla="*/ 9159498 w 9159498"/>
              <a:gd name="connsiteY1" fmla="*/ 46495 h 650929"/>
              <a:gd name="connsiteX2" fmla="*/ 9159498 w 9159498"/>
              <a:gd name="connsiteY2" fmla="*/ 46495 h 650929"/>
              <a:gd name="connsiteX3" fmla="*/ 0 w 9159498"/>
              <a:gd name="connsiteY3" fmla="*/ 0 h 650929"/>
              <a:gd name="connsiteX4" fmla="*/ 0 w 9159498"/>
              <a:gd name="connsiteY4" fmla="*/ 650929 h 65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498" h="650929">
                <a:moveTo>
                  <a:pt x="0" y="650929"/>
                </a:moveTo>
                <a:lnTo>
                  <a:pt x="9159498" y="46495"/>
                </a:lnTo>
                <a:lnTo>
                  <a:pt x="9159498" y="46495"/>
                </a:lnTo>
                <a:lnTo>
                  <a:pt x="0" y="0"/>
                </a:lnTo>
                <a:lnTo>
                  <a:pt x="0" y="650929"/>
                </a:lnTo>
                <a:close/>
              </a:path>
            </a:pathLst>
          </a:custGeom>
          <a:solidFill>
            <a:srgbClr val="D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a:extLst>
              <a:ext uri="{FF2B5EF4-FFF2-40B4-BE49-F238E27FC236}">
                <a16:creationId xmlns:a16="http://schemas.microsoft.com/office/drawing/2014/main" id="{4D0304F7-C799-094F-B087-4139E46EFB53}"/>
              </a:ext>
            </a:extLst>
          </p:cNvPr>
          <p:cNvSpPr/>
          <p:nvPr userDrawn="1"/>
        </p:nvSpPr>
        <p:spPr>
          <a:xfrm rot="10800000">
            <a:off x="0" y="6259942"/>
            <a:ext cx="9159498" cy="650929"/>
          </a:xfrm>
          <a:custGeom>
            <a:avLst/>
            <a:gdLst>
              <a:gd name="connsiteX0" fmla="*/ 0 w 9159498"/>
              <a:gd name="connsiteY0" fmla="*/ 650929 h 650929"/>
              <a:gd name="connsiteX1" fmla="*/ 9159498 w 9159498"/>
              <a:gd name="connsiteY1" fmla="*/ 46495 h 650929"/>
              <a:gd name="connsiteX2" fmla="*/ 9159498 w 9159498"/>
              <a:gd name="connsiteY2" fmla="*/ 46495 h 650929"/>
              <a:gd name="connsiteX3" fmla="*/ 0 w 9159498"/>
              <a:gd name="connsiteY3" fmla="*/ 0 h 650929"/>
              <a:gd name="connsiteX4" fmla="*/ 0 w 9159498"/>
              <a:gd name="connsiteY4" fmla="*/ 650929 h 65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498" h="650929">
                <a:moveTo>
                  <a:pt x="0" y="650929"/>
                </a:moveTo>
                <a:lnTo>
                  <a:pt x="9159498" y="46495"/>
                </a:lnTo>
                <a:lnTo>
                  <a:pt x="9159498" y="46495"/>
                </a:lnTo>
                <a:lnTo>
                  <a:pt x="0" y="0"/>
                </a:lnTo>
                <a:lnTo>
                  <a:pt x="0" y="650929"/>
                </a:lnTo>
                <a:close/>
              </a:path>
            </a:pathLst>
          </a:custGeom>
          <a:solidFill>
            <a:srgbClr val="D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338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journees.accelerateurs.fr/journees_2005/contenu/photos/IMGP3468.JPG"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f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0CCFE34-16BF-B143-823C-09FF1A7912C3}"/>
              </a:ext>
            </a:extLst>
          </p:cNvPr>
          <p:cNvPicPr>
            <a:picLocks noChangeAspect="1"/>
          </p:cNvPicPr>
          <p:nvPr/>
        </p:nvPicPr>
        <p:blipFill>
          <a:blip r:embed="rId2"/>
          <a:stretch>
            <a:fillRect/>
          </a:stretch>
        </p:blipFill>
        <p:spPr>
          <a:xfrm>
            <a:off x="0" y="-108488"/>
            <a:ext cx="9144000" cy="3740688"/>
          </a:xfrm>
          <a:prstGeom prst="rect">
            <a:avLst/>
          </a:prstGeom>
        </p:spPr>
      </p:pic>
      <p:sp>
        <p:nvSpPr>
          <p:cNvPr id="9" name="Forme libre 8">
            <a:extLst>
              <a:ext uri="{FF2B5EF4-FFF2-40B4-BE49-F238E27FC236}">
                <a16:creationId xmlns:a16="http://schemas.microsoft.com/office/drawing/2014/main" id="{12F9466F-05F5-AB4F-8A26-7C1DF62681B9}"/>
              </a:ext>
            </a:extLst>
          </p:cNvPr>
          <p:cNvSpPr/>
          <p:nvPr/>
        </p:nvSpPr>
        <p:spPr>
          <a:xfrm>
            <a:off x="2178424" y="2447365"/>
            <a:ext cx="6750423" cy="2191870"/>
          </a:xfrm>
          <a:custGeom>
            <a:avLst/>
            <a:gdLst>
              <a:gd name="connsiteX0" fmla="*/ 0 w 6750423"/>
              <a:gd name="connsiteY0" fmla="*/ 2191870 h 2191870"/>
              <a:gd name="connsiteX1" fmla="*/ 13447 w 6750423"/>
              <a:gd name="connsiteY1" fmla="*/ 820270 h 2191870"/>
              <a:gd name="connsiteX2" fmla="*/ 6750423 w 6750423"/>
              <a:gd name="connsiteY2" fmla="*/ 0 h 2191870"/>
              <a:gd name="connsiteX3" fmla="*/ 6750423 w 6750423"/>
              <a:gd name="connsiteY3" fmla="*/ 1519517 h 2191870"/>
              <a:gd name="connsiteX4" fmla="*/ 0 w 6750423"/>
              <a:gd name="connsiteY4" fmla="*/ 2191870 h 219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0423" h="2191870">
                <a:moveTo>
                  <a:pt x="0" y="2191870"/>
                </a:moveTo>
                <a:lnTo>
                  <a:pt x="13447" y="820270"/>
                </a:lnTo>
                <a:lnTo>
                  <a:pt x="6750423" y="0"/>
                </a:lnTo>
                <a:lnTo>
                  <a:pt x="6750423" y="1519517"/>
                </a:lnTo>
                <a:lnTo>
                  <a:pt x="0" y="21918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Sous-titre 2"/>
          <p:cNvSpPr>
            <a:spLocks noGrp="1"/>
          </p:cNvSpPr>
          <p:nvPr>
            <p:ph type="subTitle" idx="1"/>
          </p:nvPr>
        </p:nvSpPr>
        <p:spPr>
          <a:xfrm>
            <a:off x="3194964" y="6034556"/>
            <a:ext cx="5207924" cy="515497"/>
          </a:xfrm>
        </p:spPr>
        <p:txBody>
          <a:bodyPr>
            <a:normAutofit/>
          </a:bodyPr>
          <a:lstStyle/>
          <a:p>
            <a:r>
              <a:rPr lang="fr-FR" sz="1800" dirty="0"/>
              <a:t>Auteur : S. Joly – présenté par V. Le </a:t>
            </a:r>
            <a:r>
              <a:rPr lang="fr-FR" sz="1800" dirty="0" err="1"/>
              <a:t>Flanchec</a:t>
            </a:r>
            <a:endParaRPr lang="fr-FR" sz="1800" dirty="0"/>
          </a:p>
        </p:txBody>
      </p:sp>
      <p:pic>
        <p:nvPicPr>
          <p:cNvPr id="4" name="Picture 2">
            <a:extLst>
              <a:ext uri="{FF2B5EF4-FFF2-40B4-BE49-F238E27FC236}">
                <a16:creationId xmlns:a16="http://schemas.microsoft.com/office/drawing/2014/main" id="{72AC7689-6BF7-4C48-8974-ACDACDF8A8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18" t="2989" r="58010" b="74321"/>
          <a:stretch/>
        </p:blipFill>
        <p:spPr bwMode="auto">
          <a:xfrm>
            <a:off x="0" y="3117312"/>
            <a:ext cx="2243643" cy="37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8D6661D7-4AC4-49B8-89B6-6D5E25AC7F65}"/>
              </a:ext>
            </a:extLst>
          </p:cNvPr>
          <p:cNvSpPr txBox="1"/>
          <p:nvPr/>
        </p:nvSpPr>
        <p:spPr>
          <a:xfrm>
            <a:off x="2453853" y="2956857"/>
            <a:ext cx="6690147" cy="2746008"/>
          </a:xfrm>
          <a:prstGeom prst="rect">
            <a:avLst/>
          </a:prstGeom>
          <a:noFill/>
        </p:spPr>
        <p:txBody>
          <a:bodyPr wrap="square">
            <a:spAutoFit/>
          </a:bodyPr>
          <a:lstStyle/>
          <a:p>
            <a:pPr algn="ctr">
              <a:lnSpc>
                <a:spcPct val="115000"/>
              </a:lnSpc>
              <a:spcAft>
                <a:spcPts val="750"/>
              </a:spcAft>
            </a:pPr>
            <a:r>
              <a:rPr lang="fr-FR" sz="2800" b="1" dirty="0">
                <a:latin typeface="Calibri" panose="020F0502020204030204" pitchFamily="34" charset="0"/>
                <a:ea typeface="Calibri" panose="020F0502020204030204" pitchFamily="34" charset="0"/>
                <a:cs typeface="Times New Roman" panose="02020603050405020304" pitchFamily="18" charset="0"/>
              </a:rPr>
              <a:t>Une nouvelle Division de spécialité </a:t>
            </a:r>
          </a:p>
          <a:p>
            <a:pPr algn="ctr">
              <a:lnSpc>
                <a:spcPct val="115000"/>
              </a:lnSpc>
              <a:spcAft>
                <a:spcPts val="750"/>
              </a:spcAft>
            </a:pPr>
            <a:r>
              <a:rPr lang="fr-FR" sz="2800" b="1" dirty="0">
                <a:latin typeface="Calibri" panose="020F0502020204030204" pitchFamily="34" charset="0"/>
                <a:ea typeface="Calibri" panose="020F0502020204030204" pitchFamily="34" charset="0"/>
                <a:cs typeface="Times New Roman" panose="02020603050405020304" pitchFamily="18" charset="0"/>
              </a:rPr>
              <a:t>à la SFP : </a:t>
            </a:r>
            <a:br>
              <a:rPr lang="fr-FR" sz="2800" dirty="0">
                <a:latin typeface="Calibri" panose="020F0502020204030204" pitchFamily="34" charset="0"/>
                <a:ea typeface="Calibri" panose="020F0502020204030204" pitchFamily="34" charset="0"/>
                <a:cs typeface="Times New Roman" panose="02020603050405020304" pitchFamily="18" charset="0"/>
              </a:rPr>
            </a:br>
            <a:r>
              <a:rPr lang="fr-FR" sz="2800" dirty="0">
                <a:latin typeface="Calibri" panose="020F0502020204030204" pitchFamily="34" charset="0"/>
                <a:ea typeface="Calibri" panose="020F0502020204030204" pitchFamily="34" charset="0"/>
                <a:cs typeface="Times New Roman" panose="02020603050405020304" pitchFamily="18" charset="0"/>
              </a:rPr>
              <a:t>Historique  de l’</a:t>
            </a:r>
            <a:r>
              <a:rPr lang="fr-FR" sz="2800" dirty="0" err="1">
                <a:latin typeface="Calibri" panose="020F0502020204030204" pitchFamily="34" charset="0"/>
                <a:ea typeface="Calibri" panose="020F0502020204030204" pitchFamily="34" charset="0"/>
                <a:cs typeface="Times New Roman" panose="02020603050405020304" pitchFamily="18" charset="0"/>
              </a:rPr>
              <a:t>Interdivision</a:t>
            </a:r>
            <a:r>
              <a:rPr lang="fr-FR" sz="28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750"/>
              </a:spcAft>
            </a:pPr>
            <a:r>
              <a:rPr lang="fr-FR" sz="2800" dirty="0">
                <a:latin typeface="Calibri" panose="020F0502020204030204" pitchFamily="34" charset="0"/>
                <a:ea typeface="Calibri" panose="020F0502020204030204" pitchFamily="34" charset="0"/>
                <a:cs typeface="Times New Roman" panose="02020603050405020304" pitchFamily="18" charset="0"/>
              </a:rPr>
              <a:t>« Physique des Accélérateurs et  Techniques Associées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ce réservé de la date 6">
            <a:extLst>
              <a:ext uri="{FF2B5EF4-FFF2-40B4-BE49-F238E27FC236}">
                <a16:creationId xmlns:a16="http://schemas.microsoft.com/office/drawing/2014/main" id="{A5BA2605-0B80-4E9A-8A0C-80AE8399AB52}"/>
              </a:ext>
            </a:extLst>
          </p:cNvPr>
          <p:cNvSpPr>
            <a:spLocks noGrp="1"/>
          </p:cNvSpPr>
          <p:nvPr>
            <p:ph type="dt" sz="half" idx="10"/>
          </p:nvPr>
        </p:nvSpPr>
        <p:spPr/>
        <p:txBody>
          <a:bodyPr/>
          <a:lstStyle/>
          <a:p>
            <a:r>
              <a:rPr lang="en-US"/>
              <a:t>14/10/2021</a:t>
            </a:r>
            <a:endParaRPr lang="fr-FR"/>
          </a:p>
        </p:txBody>
      </p:sp>
      <p:sp>
        <p:nvSpPr>
          <p:cNvPr id="8" name="Espace réservé du numéro de diapositive 7">
            <a:extLst>
              <a:ext uri="{FF2B5EF4-FFF2-40B4-BE49-F238E27FC236}">
                <a16:creationId xmlns:a16="http://schemas.microsoft.com/office/drawing/2014/main" id="{E4DF47CE-4BAA-42FC-ABDD-3AA895A0B2B5}"/>
              </a:ext>
            </a:extLst>
          </p:cNvPr>
          <p:cNvSpPr>
            <a:spLocks noGrp="1"/>
          </p:cNvSpPr>
          <p:nvPr>
            <p:ph type="sldNum" sz="quarter" idx="12"/>
          </p:nvPr>
        </p:nvSpPr>
        <p:spPr/>
        <p:txBody>
          <a:bodyPr/>
          <a:lstStyle/>
          <a:p>
            <a:fld id="{567A096F-D665-4AC0-9CF9-C57457CDB897}" type="slidenum">
              <a:rPr lang="fr-FR" smtClean="0"/>
              <a:t>1</a:t>
            </a:fld>
            <a:endParaRPr lang="fr-FR"/>
          </a:p>
        </p:txBody>
      </p:sp>
      <p:sp>
        <p:nvSpPr>
          <p:cNvPr id="11" name="Forme libre 10">
            <a:extLst>
              <a:ext uri="{FF2B5EF4-FFF2-40B4-BE49-F238E27FC236}">
                <a16:creationId xmlns:a16="http://schemas.microsoft.com/office/drawing/2014/main" id="{F820C6B5-1052-4D4F-A7EC-8188633DAAAD}"/>
              </a:ext>
            </a:extLst>
          </p:cNvPr>
          <p:cNvSpPr/>
          <p:nvPr/>
        </p:nvSpPr>
        <p:spPr>
          <a:xfrm>
            <a:off x="2111188" y="645459"/>
            <a:ext cx="6589059" cy="1264023"/>
          </a:xfrm>
          <a:custGeom>
            <a:avLst/>
            <a:gdLst>
              <a:gd name="connsiteX0" fmla="*/ 672353 w 6589059"/>
              <a:gd name="connsiteY0" fmla="*/ 0 h 1264023"/>
              <a:gd name="connsiteX1" fmla="*/ 632012 w 6589059"/>
              <a:gd name="connsiteY1" fmla="*/ 53788 h 1264023"/>
              <a:gd name="connsiteX2" fmla="*/ 0 w 6589059"/>
              <a:gd name="connsiteY2" fmla="*/ 1264023 h 1264023"/>
              <a:gd name="connsiteX3" fmla="*/ 6589059 w 6589059"/>
              <a:gd name="connsiteY3" fmla="*/ 1250576 h 1264023"/>
              <a:gd name="connsiteX4" fmla="*/ 6562165 w 6589059"/>
              <a:gd name="connsiteY4" fmla="*/ 0 h 1264023"/>
              <a:gd name="connsiteX5" fmla="*/ 672353 w 6589059"/>
              <a:gd name="connsiteY5" fmla="*/ 0 h 126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9059" h="1264023">
                <a:moveTo>
                  <a:pt x="672353" y="0"/>
                </a:moveTo>
                <a:lnTo>
                  <a:pt x="632012" y="53788"/>
                </a:lnTo>
                <a:lnTo>
                  <a:pt x="0" y="1264023"/>
                </a:lnTo>
                <a:lnTo>
                  <a:pt x="6589059" y="1250576"/>
                </a:lnTo>
                <a:lnTo>
                  <a:pt x="6562165" y="0"/>
                </a:lnTo>
                <a:lnTo>
                  <a:pt x="672353" y="0"/>
                </a:lnTo>
                <a:close/>
              </a:path>
            </a:pathLst>
          </a:custGeom>
          <a:solidFill>
            <a:srgbClr val="D21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DFD9AB3-F2C2-FC48-BE09-EF32925F2ADB}"/>
              </a:ext>
            </a:extLst>
          </p:cNvPr>
          <p:cNvSpPr txBox="1"/>
          <p:nvPr/>
        </p:nvSpPr>
        <p:spPr>
          <a:xfrm>
            <a:off x="2268956" y="232011"/>
            <a:ext cx="6690147" cy="1706557"/>
          </a:xfrm>
          <a:prstGeom prst="rect">
            <a:avLst/>
          </a:prstGeom>
          <a:noFill/>
        </p:spPr>
        <p:txBody>
          <a:bodyPr wrap="square">
            <a:spAutoFit/>
          </a:bodyPr>
          <a:lstStyle/>
          <a:p>
            <a:pPr algn="ctr">
              <a:lnSpc>
                <a:spcPct val="115000"/>
              </a:lnSpc>
              <a:spcAft>
                <a:spcPts val="750"/>
              </a:spcAft>
            </a:pPr>
            <a:r>
              <a:rPr lang="fr-FR"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 25 ans </a:t>
            </a:r>
          </a:p>
          <a:p>
            <a:pPr algn="ctr">
              <a:lnSpc>
                <a:spcPct val="115000"/>
              </a:lnSpc>
              <a:spcAft>
                <a:spcPts val="750"/>
              </a:spcAft>
            </a:pPr>
            <a:r>
              <a:rPr lang="fr-FR"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de la Division Accélérateurs</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579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839799"/>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Deuxième</a:t>
            </a:r>
            <a:r>
              <a:rPr lang="fr-FR" sz="3200" b="1" dirty="0">
                <a:effectLst/>
                <a:latin typeface="Calibri" panose="020F0502020204030204" pitchFamily="34" charset="0"/>
                <a:ea typeface="Calibri" panose="020F0502020204030204" pitchFamily="34" charset="0"/>
                <a:cs typeface="Times New Roman" panose="02020603050405020304" pitchFamily="18" charset="0"/>
              </a:rPr>
              <a:t> chantier : Organiser les Journées Accélérateurs</a:t>
            </a:r>
            <a:endParaRPr lang="en-US" sz="3200" dirty="0"/>
          </a:p>
        </p:txBody>
      </p:sp>
      <p:sp>
        <p:nvSpPr>
          <p:cNvPr id="7" name="ZoneTexte 6">
            <a:extLst>
              <a:ext uri="{FF2B5EF4-FFF2-40B4-BE49-F238E27FC236}">
                <a16:creationId xmlns:a16="http://schemas.microsoft.com/office/drawing/2014/main" id="{5EF50CD4-389E-4C8B-BDD0-9FBCF469B6D8}"/>
              </a:ext>
            </a:extLst>
          </p:cNvPr>
          <p:cNvSpPr txBox="1"/>
          <p:nvPr/>
        </p:nvSpPr>
        <p:spPr>
          <a:xfrm>
            <a:off x="-170122" y="2277274"/>
            <a:ext cx="9122735" cy="2626104"/>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questions clés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Durée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Période de l’année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Lieu ?</a:t>
            </a:r>
          </a:p>
          <a:p>
            <a:pPr marL="4572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10</a:t>
            </a:fld>
            <a:endParaRPr lang="fr-FR"/>
          </a:p>
        </p:txBody>
      </p:sp>
    </p:spTree>
    <p:extLst>
      <p:ext uri="{BB962C8B-B14F-4D97-AF65-F5344CB8AC3E}">
        <p14:creationId xmlns:p14="http://schemas.microsoft.com/office/powerpoint/2010/main" val="91488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82430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Deuxième</a:t>
            </a:r>
            <a:r>
              <a:rPr lang="fr-FR" sz="3200" b="1" dirty="0">
                <a:effectLst/>
                <a:latin typeface="Calibri" panose="020F0502020204030204" pitchFamily="34" charset="0"/>
                <a:ea typeface="Calibri" panose="020F0502020204030204" pitchFamily="34" charset="0"/>
                <a:cs typeface="Times New Roman" panose="02020603050405020304" pitchFamily="18" charset="0"/>
              </a:rPr>
              <a:t> chantier : Organiser les Journées Accélérateurs</a:t>
            </a:r>
            <a:endParaRPr lang="en-US" sz="3200" dirty="0"/>
          </a:p>
        </p:txBody>
      </p:sp>
      <p:sp>
        <p:nvSpPr>
          <p:cNvPr id="7" name="ZoneTexte 6">
            <a:extLst>
              <a:ext uri="{FF2B5EF4-FFF2-40B4-BE49-F238E27FC236}">
                <a16:creationId xmlns:a16="http://schemas.microsoft.com/office/drawing/2014/main" id="{5EF50CD4-389E-4C8B-BDD0-9FBCF469B6D8}"/>
              </a:ext>
            </a:extLst>
          </p:cNvPr>
          <p:cNvSpPr txBox="1"/>
          <p:nvPr/>
        </p:nvSpPr>
        <p:spPr>
          <a:xfrm>
            <a:off x="-170122" y="2277274"/>
            <a:ext cx="9122735" cy="2626104"/>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questions clés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Durée ?							2,5 jours</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Période de l’année ?				Début octobre</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 Lieu ?							Roscoff – un passage à Porquerolles</a:t>
            </a:r>
          </a:p>
          <a:p>
            <a:pPr marL="4572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11</a:t>
            </a:fld>
            <a:endParaRPr lang="fr-FR"/>
          </a:p>
        </p:txBody>
      </p:sp>
    </p:spTree>
    <p:extLst>
      <p:ext uri="{BB962C8B-B14F-4D97-AF65-F5344CB8AC3E}">
        <p14:creationId xmlns:p14="http://schemas.microsoft.com/office/powerpoint/2010/main" val="186935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457275"/>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Les Journées de 1995 à 2009</a:t>
            </a:r>
            <a:endParaRPr lang="en-US" sz="3200" dirty="0"/>
          </a:p>
        </p:txBody>
      </p:sp>
      <p:sp>
        <p:nvSpPr>
          <p:cNvPr id="7" name="ZoneTexte 6">
            <a:extLst>
              <a:ext uri="{FF2B5EF4-FFF2-40B4-BE49-F238E27FC236}">
                <a16:creationId xmlns:a16="http://schemas.microsoft.com/office/drawing/2014/main" id="{5EF50CD4-389E-4C8B-BDD0-9FBCF469B6D8}"/>
              </a:ext>
            </a:extLst>
          </p:cNvPr>
          <p:cNvSpPr txBox="1"/>
          <p:nvPr/>
        </p:nvSpPr>
        <p:spPr>
          <a:xfrm>
            <a:off x="-170122" y="2277274"/>
            <a:ext cx="9122735" cy="2179315"/>
          </a:xfrm>
          <a:prstGeom prst="rect">
            <a:avLst/>
          </a:prstGeom>
          <a:noFill/>
        </p:spPr>
        <p:txBody>
          <a:bodyPr wrap="square">
            <a:spAutoFit/>
          </a:bodyPr>
          <a:lstStyle/>
          <a:p>
            <a:pPr marL="457200">
              <a:lnSpc>
                <a:spcPct val="115000"/>
              </a:lnSpc>
              <a:spcAft>
                <a:spcPts val="10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Pour chaque édition :</a:t>
            </a:r>
          </a:p>
          <a:p>
            <a:pPr marL="1200150" lvl="1" indent="-285750">
              <a:lnSpc>
                <a:spcPct val="115000"/>
              </a:lnSpc>
              <a:spcAft>
                <a:spcPts val="1000"/>
              </a:spcAft>
              <a:buFontTx/>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Quelques points clés</a:t>
            </a:r>
          </a:p>
          <a:p>
            <a:pPr marL="1200150" lvl="1" indent="-285750">
              <a:lnSpc>
                <a:spcPct val="115000"/>
              </a:lnSpc>
              <a:spcAft>
                <a:spcPts val="1000"/>
              </a:spcAft>
              <a:buFontTx/>
              <a:buChar char="-"/>
            </a:pPr>
            <a:r>
              <a:rPr lang="fr-FR" dirty="0">
                <a:latin typeface="Calibri" panose="020F0502020204030204" pitchFamily="34" charset="0"/>
                <a:ea typeface="Calibri" panose="020F0502020204030204" pitchFamily="34" charset="0"/>
                <a:cs typeface="Times New Roman" panose="02020603050405020304" pitchFamily="18" charset="0"/>
              </a:rPr>
              <a:t>Les nouveautés</a:t>
            </a:r>
          </a:p>
          <a:p>
            <a:pPr marL="1200150" lvl="1" indent="-285750">
              <a:lnSpc>
                <a:spcPct val="115000"/>
              </a:lnSpc>
              <a:spcAft>
                <a:spcPts val="1000"/>
              </a:spcAft>
              <a:buFontTx/>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Quelques photos souvenirs</a:t>
            </a:r>
          </a:p>
          <a:p>
            <a:pPr marL="457200">
              <a:lnSpc>
                <a:spcPct val="115000"/>
              </a:lnSpc>
              <a:spcAft>
                <a:spcPts val="10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12</a:t>
            </a:fld>
            <a:endParaRPr lang="fr-FR"/>
          </a:p>
        </p:txBody>
      </p:sp>
    </p:spTree>
    <p:extLst>
      <p:ext uri="{BB962C8B-B14F-4D97-AF65-F5344CB8AC3E}">
        <p14:creationId xmlns:p14="http://schemas.microsoft.com/office/powerpoint/2010/main" val="118355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457275"/>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1995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13</a:t>
            </a:fld>
            <a:endParaRPr lang="fr-FR"/>
          </a:p>
        </p:txBody>
      </p:sp>
      <p:pic>
        <p:nvPicPr>
          <p:cNvPr id="3" name="Image 2" descr="Une image contenant texte&#10;&#10;Description générée automatiquement">
            <a:extLst>
              <a:ext uri="{FF2B5EF4-FFF2-40B4-BE49-F238E27FC236}">
                <a16:creationId xmlns:a16="http://schemas.microsoft.com/office/drawing/2014/main" id="{F74F86D6-88EC-4265-9C13-44AF37D34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659" y="1517550"/>
            <a:ext cx="3515691" cy="4838801"/>
          </a:xfrm>
          <a:prstGeom prst="rect">
            <a:avLst/>
          </a:prstGeom>
        </p:spPr>
      </p:pic>
      <p:sp>
        <p:nvSpPr>
          <p:cNvPr id="11" name="ZoneTexte 10">
            <a:extLst>
              <a:ext uri="{FF2B5EF4-FFF2-40B4-BE49-F238E27FC236}">
                <a16:creationId xmlns:a16="http://schemas.microsoft.com/office/drawing/2014/main" id="{AC676F8C-994F-4063-BD8B-4400D98D0EE7}"/>
              </a:ext>
            </a:extLst>
          </p:cNvPr>
          <p:cNvSpPr txBox="1"/>
          <p:nvPr/>
        </p:nvSpPr>
        <p:spPr>
          <a:xfrm>
            <a:off x="333375" y="1628626"/>
            <a:ext cx="4572000" cy="2308324"/>
          </a:xfrm>
          <a:prstGeom prst="rect">
            <a:avLst/>
          </a:prstGeom>
          <a:noFill/>
        </p:spPr>
        <p:txBody>
          <a:bodyPr wrap="square">
            <a:spAutoFit/>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Les premières Journées Accélérateurs  ont été organisées par la Cellule Accélérateurs du HC/CEA et par l’IN2P3.</a:t>
            </a:r>
          </a:p>
          <a:p>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Elles ont été suivies par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45 personnes</a:t>
            </a:r>
            <a:r>
              <a:rPr lang="fr-FR" sz="1800" dirty="0">
                <a:effectLst/>
                <a:latin typeface="Calibri" panose="020F0502020204030204" pitchFamily="34" charset="0"/>
                <a:ea typeface="Calibri" panose="020F0502020204030204" pitchFamily="34" charset="0"/>
                <a:cs typeface="Times New Roman" panose="02020603050405020304" pitchFamily="18" charset="0"/>
              </a:rPr>
              <a:t>, 25 du CEA et 20 de l’IN2P3 et fait l’objet de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27 présentations orales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3636581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1995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14</a:t>
            </a:fld>
            <a:endParaRPr lang="fr-FR"/>
          </a:p>
        </p:txBody>
      </p:sp>
      <p:pic>
        <p:nvPicPr>
          <p:cNvPr id="3" name="Image 2" descr="Une image contenant texte&#10;&#10;Description générée automatiquement">
            <a:extLst>
              <a:ext uri="{FF2B5EF4-FFF2-40B4-BE49-F238E27FC236}">
                <a16:creationId xmlns:a16="http://schemas.microsoft.com/office/drawing/2014/main" id="{F74F86D6-88EC-4265-9C13-44AF37D34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284" y="1136550"/>
            <a:ext cx="3515691" cy="4838801"/>
          </a:xfrm>
          <a:prstGeom prst="rect">
            <a:avLst/>
          </a:prstGeom>
        </p:spPr>
      </p:pic>
      <p:sp>
        <p:nvSpPr>
          <p:cNvPr id="9" name="ZoneTexte 8">
            <a:extLst>
              <a:ext uri="{FF2B5EF4-FFF2-40B4-BE49-F238E27FC236}">
                <a16:creationId xmlns:a16="http://schemas.microsoft.com/office/drawing/2014/main" id="{1BFB3741-5866-42FA-A99F-BEE04D82722B}"/>
              </a:ext>
            </a:extLst>
          </p:cNvPr>
          <p:cNvSpPr txBox="1"/>
          <p:nvPr/>
        </p:nvSpPr>
        <p:spPr>
          <a:xfrm>
            <a:off x="-133350" y="1279789"/>
            <a:ext cx="5466384" cy="4298356"/>
          </a:xfrm>
          <a:prstGeom prst="rect">
            <a:avLst/>
          </a:prstGeom>
          <a:noFill/>
        </p:spPr>
        <p:txBody>
          <a:bodyPr wrap="square">
            <a:spAutoFit/>
          </a:bodyPr>
          <a:lstStyle/>
          <a:p>
            <a:pPr marL="457200">
              <a:lnSpc>
                <a:spcPct val="115000"/>
              </a:lnSpc>
              <a:spcAft>
                <a:spcPts val="10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Lundi</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8H30 		Introduction aux Journées, Michel Olivier (CEA/DSM)</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8H45-11H45	   Session sur les accélérateurs pour faisceaux intenses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11H45-12H30	</a:t>
            </a:r>
            <a:r>
              <a:rPr lang="fr-FR" sz="1400" u="sng" dirty="0">
                <a:effectLst/>
                <a:latin typeface="Calibri" panose="020F0502020204030204" pitchFamily="34" charset="0"/>
                <a:ea typeface="Calibri" panose="020F0502020204030204" pitchFamily="34" charset="0"/>
                <a:cs typeface="Times New Roman" panose="02020603050405020304" pitchFamily="18" charset="0"/>
              </a:rPr>
              <a:t>Débat</a:t>
            </a:r>
            <a:r>
              <a:rPr lang="fr-FR" sz="1400" dirty="0">
                <a:effectLst/>
                <a:latin typeface="Calibri" panose="020F0502020204030204" pitchFamily="34" charset="0"/>
                <a:ea typeface="Calibri" panose="020F0502020204030204" pitchFamily="34" charset="0"/>
                <a:cs typeface="Times New Roman" panose="02020603050405020304" pitchFamily="18" charset="0"/>
              </a:rPr>
              <a:t> – Animateur : M. Olivier</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14H00-16H45	LHC</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16H45-17H45	</a:t>
            </a:r>
            <a:r>
              <a:rPr lang="fr-FR" sz="1400" u="sng" dirty="0">
                <a:effectLst/>
                <a:latin typeface="Calibri" panose="020F0502020204030204" pitchFamily="34" charset="0"/>
                <a:ea typeface="Calibri" panose="020F0502020204030204" pitchFamily="34" charset="0"/>
                <a:cs typeface="Times New Roman" panose="02020603050405020304" pitchFamily="18" charset="0"/>
              </a:rPr>
              <a:t>Débat</a:t>
            </a:r>
            <a:r>
              <a:rPr lang="fr-FR" sz="1400" dirty="0">
                <a:effectLst/>
                <a:latin typeface="Calibri" panose="020F0502020204030204" pitchFamily="34" charset="0"/>
                <a:ea typeface="Calibri" panose="020F0502020204030204" pitchFamily="34" charset="0"/>
                <a:cs typeface="Times New Roman" panose="02020603050405020304" pitchFamily="18" charset="0"/>
              </a:rPr>
              <a:t> – Animateurs : Jean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Haïssinski</a:t>
            </a:r>
            <a:r>
              <a:rPr lang="fr-FR" sz="1400" dirty="0">
                <a:effectLst/>
                <a:latin typeface="Calibri" panose="020F0502020204030204" pitchFamily="34" charset="0"/>
                <a:ea typeface="Calibri" panose="020F0502020204030204" pitchFamily="34" charset="0"/>
                <a:cs typeface="Times New Roman" panose="02020603050405020304" pitchFamily="18" charset="0"/>
              </a:rPr>
              <a:t> (CEA) et François Dupont (IN2P3)</a:t>
            </a:r>
          </a:p>
          <a:p>
            <a:pPr marL="457200">
              <a:lnSpc>
                <a:spcPct val="115000"/>
              </a:lnSpc>
              <a:spcAft>
                <a:spcPts val="1000"/>
              </a:spcAft>
            </a:pP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b="1" dirty="0">
                <a:effectLst/>
                <a:latin typeface="Calibri" panose="020F0502020204030204" pitchFamily="34" charset="0"/>
                <a:ea typeface="Calibri" panose="020F0502020204030204" pitchFamily="34" charset="0"/>
                <a:cs typeface="Times New Roman" panose="02020603050405020304" pitchFamily="18" charset="0"/>
              </a:rPr>
              <a:t>Mardi</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9H00-12H30	Session :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Linacs</a:t>
            </a:r>
            <a:r>
              <a:rPr lang="fr-FR" sz="1400" dirty="0">
                <a:effectLst/>
                <a:latin typeface="Calibri" panose="020F0502020204030204" pitchFamily="34" charset="0"/>
                <a:ea typeface="Calibri" panose="020F0502020204030204" pitchFamily="34" charset="0"/>
                <a:cs typeface="Times New Roman" panose="02020603050405020304" pitchFamily="18" charset="0"/>
              </a:rPr>
              <a:t> à cavités supraconductrices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14H00-15H30	</a:t>
            </a:r>
            <a:r>
              <a:rPr lang="fr-FR" sz="1400" u="sng" dirty="0">
                <a:effectLst/>
                <a:latin typeface="Calibri" panose="020F0502020204030204" pitchFamily="34" charset="0"/>
                <a:ea typeface="Calibri" panose="020F0502020204030204" pitchFamily="34" charset="0"/>
                <a:cs typeface="Times New Roman" panose="02020603050405020304" pitchFamily="18" charset="0"/>
              </a:rPr>
              <a:t>Débat</a:t>
            </a:r>
            <a:r>
              <a:rPr lang="fr-FR" sz="1400" dirty="0">
                <a:effectLst/>
                <a:latin typeface="Calibri" panose="020F0502020204030204" pitchFamily="34" charset="0"/>
                <a:ea typeface="Calibri" panose="020F0502020204030204" pitchFamily="34" charset="0"/>
                <a:cs typeface="Times New Roman" panose="02020603050405020304" pitchFamily="18" charset="0"/>
              </a:rPr>
              <a:t> – Animateur : Michel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Promé</a:t>
            </a:r>
            <a:r>
              <a:rPr lang="fr-FR" sz="1400" dirty="0">
                <a:effectLst/>
                <a:latin typeface="Calibri" panose="020F0502020204030204" pitchFamily="34" charset="0"/>
                <a:ea typeface="Calibri" panose="020F0502020204030204" pitchFamily="34" charset="0"/>
                <a:cs typeface="Times New Roman" panose="02020603050405020304" pitchFamily="18" charset="0"/>
              </a:rPr>
              <a:t> (CEA)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16H00-17H30	Session : Autres activités Accélérateurs</a:t>
            </a:r>
          </a:p>
          <a:p>
            <a:pPr marL="457200">
              <a:lnSpc>
                <a:spcPct val="115000"/>
              </a:lnSpc>
              <a:spcAft>
                <a:spcPts val="1000"/>
              </a:spcAft>
            </a:pP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b="1" dirty="0">
                <a:effectLst/>
                <a:latin typeface="Calibri" panose="020F0502020204030204" pitchFamily="34" charset="0"/>
                <a:ea typeface="Calibri" panose="020F0502020204030204" pitchFamily="34" charset="0"/>
                <a:cs typeface="Times New Roman" panose="02020603050405020304" pitchFamily="18" charset="0"/>
              </a:rPr>
              <a:t>Mercredi</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8H30-12H30	Session : Autres activités Accélérateurs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12H30-13H00	Conclusions des Journées, Joël Le Duff (IN2P3)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5873DAAE-4B56-4FEF-9B47-98A58D551CEF}"/>
              </a:ext>
            </a:extLst>
          </p:cNvPr>
          <p:cNvSpPr txBox="1"/>
          <p:nvPr/>
        </p:nvSpPr>
        <p:spPr>
          <a:xfrm>
            <a:off x="280505" y="5975351"/>
            <a:ext cx="4638674"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Rendez-vous pris pour… 1996 !!!</a:t>
            </a:r>
            <a:endParaRPr lang="en-US" b="1" dirty="0">
              <a:solidFill>
                <a:srgbClr val="FF0000"/>
              </a:solidFill>
            </a:endParaRPr>
          </a:p>
        </p:txBody>
      </p:sp>
    </p:spTree>
    <p:extLst>
      <p:ext uri="{BB962C8B-B14F-4D97-AF65-F5344CB8AC3E}">
        <p14:creationId xmlns:p14="http://schemas.microsoft.com/office/powerpoint/2010/main" val="1774397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1996</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15</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33350" y="1279789"/>
            <a:ext cx="5466384" cy="3900298"/>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Elles ont rassemblé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77 participants</a:t>
            </a:r>
            <a:r>
              <a:rPr lang="fr-FR" sz="1800" dirty="0">
                <a:effectLst/>
                <a:latin typeface="Calibri" panose="020F0502020204030204" pitchFamily="34" charset="0"/>
                <a:ea typeface="Calibri" panose="020F0502020204030204" pitchFamily="34" charset="0"/>
                <a:cs typeface="Times New Roman" panose="02020603050405020304" pitchFamily="18" charset="0"/>
              </a:rPr>
              <a:t> avec la répartition suivante :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32 du CEA,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27 du CNRS et de l’IN2P3,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10 Industriels, </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6 Thésitifs et 2 de l’Université, c’est-à-dire des représentants de la Recherche fondamentale, de la Recherche appliquée, du secteur Industriel et du secteur Médical. </a:t>
            </a:r>
          </a:p>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y a eu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38 présentations orales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5873DAAE-4B56-4FEF-9B47-98A58D551CEF}"/>
              </a:ext>
            </a:extLst>
          </p:cNvPr>
          <p:cNvSpPr txBox="1"/>
          <p:nvPr/>
        </p:nvSpPr>
        <p:spPr>
          <a:xfrm>
            <a:off x="280505" y="5975351"/>
            <a:ext cx="4638674" cy="369332"/>
          </a:xfrm>
          <a:prstGeom prst="rect">
            <a:avLst/>
          </a:prstGeom>
          <a:noFill/>
        </p:spPr>
        <p:txBody>
          <a:bodyPr wrap="square">
            <a:spAutoFit/>
          </a:bodyPr>
          <a:lstStyle/>
          <a:p>
            <a:r>
              <a:rPr lang="fr-F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Rendez-vous pris en 1998 !!!</a:t>
            </a:r>
            <a:endParaRPr lang="en-US" b="1" dirty="0">
              <a:solidFill>
                <a:srgbClr val="FF0000"/>
              </a:solidFill>
            </a:endParaRPr>
          </a:p>
        </p:txBody>
      </p:sp>
      <p:pic>
        <p:nvPicPr>
          <p:cNvPr id="4" name="Image 3" descr="Une image contenant texte&#10;&#10;Description générée automatiquement">
            <a:extLst>
              <a:ext uri="{FF2B5EF4-FFF2-40B4-BE49-F238E27FC236}">
                <a16:creationId xmlns:a16="http://schemas.microsoft.com/office/drawing/2014/main" id="{EB114346-EB84-45A8-A400-65641D720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8106" y="1279789"/>
            <a:ext cx="3444444" cy="4740740"/>
          </a:xfrm>
          <a:prstGeom prst="rect">
            <a:avLst/>
          </a:prstGeom>
        </p:spPr>
      </p:pic>
    </p:spTree>
    <p:extLst>
      <p:ext uri="{BB962C8B-B14F-4D97-AF65-F5344CB8AC3E}">
        <p14:creationId xmlns:p14="http://schemas.microsoft.com/office/powerpoint/2010/main" val="42043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1998</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16</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2331792"/>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troisièmes Journées Accélérateurs ont réuni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84 participants </a:t>
            </a:r>
            <a:r>
              <a:rPr lang="fr-FR" sz="1800" dirty="0">
                <a:effectLst/>
                <a:latin typeface="Calibri" panose="020F0502020204030204" pitchFamily="34" charset="0"/>
                <a:ea typeface="Calibri" panose="020F0502020204030204" pitchFamily="34" charset="0"/>
                <a:cs typeface="Times New Roman" panose="02020603050405020304" pitchFamily="18" charset="0"/>
              </a:rPr>
              <a:t>du CEA, du CNRS, du CERN, de l’ESRF ainsi que des  Industriels autour des trois thématiques principales que sont : les cavités supra et les collisionneurs linéaires, les faisceaux de protons de haute intensité et les sources de lumière synchrotron.</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Ces sujets ont donné lieu à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41 présentations orales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qui ont permis de constater le très haut niveau scientifique et technique des équipes et leur motivation.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0697484B-4719-496A-9AF0-81A79C9169A4}"/>
              </a:ext>
            </a:extLst>
          </p:cNvPr>
          <p:cNvSpPr txBox="1"/>
          <p:nvPr/>
        </p:nvSpPr>
        <p:spPr>
          <a:xfrm>
            <a:off x="-142875" y="3596882"/>
            <a:ext cx="9182100" cy="1694695"/>
          </a:xfrm>
          <a:prstGeom prst="rect">
            <a:avLst/>
          </a:prstGeom>
          <a:noFill/>
        </p:spPr>
        <p:txBody>
          <a:bodyPr wrap="square">
            <a:spAutoFit/>
          </a:bodyPr>
          <a:lstStyle/>
          <a:p>
            <a:pPr marL="457200">
              <a:lnSpc>
                <a:spcPct val="115000"/>
              </a:lnSpc>
              <a:spcAft>
                <a:spcPts val="10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Première remise du prix de l’</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à Marie-Emmanuelle Couprie pour ses travaux sur les Lasers à Electrons Libres sur Anneaux de stockage. Le Prix lui a été remis par Michel OLIVIER, Président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BD561B4E-1794-4D9F-A4C1-5185628B33A3}"/>
              </a:ext>
            </a:extLst>
          </p:cNvPr>
          <p:cNvSpPr txBox="1"/>
          <p:nvPr/>
        </p:nvSpPr>
        <p:spPr>
          <a:xfrm>
            <a:off x="-142875" y="4944831"/>
            <a:ext cx="8591550" cy="1029256"/>
          </a:xfrm>
          <a:prstGeom prst="rect">
            <a:avLst/>
          </a:prstGeom>
          <a:noFill/>
        </p:spPr>
        <p:txBody>
          <a:bodyPr wrap="square">
            <a:spAutoFit/>
          </a:bodyPr>
          <a:lstStyle/>
          <a:p>
            <a:pPr marL="457200">
              <a:lnSpc>
                <a:spcPct val="115000"/>
              </a:lnSpc>
              <a:spcAft>
                <a:spcPts val="10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Pour la première fois également, l’</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 tenu son Assemblée Générale au cours de ces Journées</a:t>
            </a:r>
            <a:r>
              <a:rPr lang="fr-FR" sz="1800" dirty="0">
                <a:effectLst/>
                <a:latin typeface="Calibri" panose="020F0502020204030204" pitchFamily="34" charset="0"/>
                <a:ea typeface="Calibri" panose="020F0502020204030204" pitchFamily="34" charset="0"/>
                <a:cs typeface="Times New Roman" panose="02020603050405020304" pitchFamily="18" charset="0"/>
              </a:rPr>
              <a:t>. A l’ordre du jour, figurait l’élection du successeur de Michel OLIVIER à la Présidence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 Jean-Louis LACLARE a été élu à l’unanimité.</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74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2000</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17</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057597"/>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la quatrième édition des Journées, le nombre de participants (89 dont 9 étudiants pris en charge) est toujours en augmentation et  43 contributions orales ont été présentées.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personne, intérieur, plafond, gens&#10;&#10;Description générée automatiquement">
            <a:extLst>
              <a:ext uri="{FF2B5EF4-FFF2-40B4-BE49-F238E27FC236}">
                <a16:creationId xmlns:a16="http://schemas.microsoft.com/office/drawing/2014/main" id="{9E4E9A3E-7E4C-4812-B531-54F0D0D23BEE}"/>
              </a:ext>
            </a:extLst>
          </p:cNvPr>
          <p:cNvPicPr>
            <a:picLocks noChangeAspect="1"/>
          </p:cNvPicPr>
          <p:nvPr/>
        </p:nvPicPr>
        <p:blipFill rotWithShape="1">
          <a:blip r:embed="rId2">
            <a:extLst>
              <a:ext uri="{28A0092B-C50C-407E-A947-70E740481C1C}">
                <a14:useLocalDpi xmlns:a14="http://schemas.microsoft.com/office/drawing/2010/main" val="0"/>
              </a:ext>
            </a:extLst>
          </a:blip>
          <a:srcRect t="32855"/>
          <a:stretch/>
        </p:blipFill>
        <p:spPr>
          <a:xfrm>
            <a:off x="0" y="2066146"/>
            <a:ext cx="9144000" cy="3940714"/>
          </a:xfrm>
          <a:prstGeom prst="rect">
            <a:avLst/>
          </a:prstGeom>
        </p:spPr>
      </p:pic>
    </p:spTree>
    <p:extLst>
      <p:ext uri="{BB962C8B-B14F-4D97-AF65-F5344CB8AC3E}">
        <p14:creationId xmlns:p14="http://schemas.microsoft.com/office/powerpoint/2010/main" val="4255902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2000</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18</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057597"/>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la quatrième édition des Journées, le nombre de participants (89 dont 9 étudiants pris en charge) est toujours en augmentation et  43 contributions orales ont été présentées.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Une image contenant personne, mur, intérieur, gens&#10;&#10;Description générée automatiquement">
            <a:extLst>
              <a:ext uri="{FF2B5EF4-FFF2-40B4-BE49-F238E27FC236}">
                <a16:creationId xmlns:a16="http://schemas.microsoft.com/office/drawing/2014/main" id="{C8A1A2E4-9127-4D1F-8C94-804AE8FFE6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25" t="11944" r="36771" b="18612"/>
          <a:stretch/>
        </p:blipFill>
        <p:spPr>
          <a:xfrm>
            <a:off x="381001" y="1909990"/>
            <a:ext cx="4099124" cy="3552025"/>
          </a:xfrm>
          <a:prstGeom prst="rect">
            <a:avLst/>
          </a:prstGeom>
        </p:spPr>
      </p:pic>
      <p:pic>
        <p:nvPicPr>
          <p:cNvPr id="6" name="Image 5" descr="Une image contenant personne, mur, intérieur, homme&#10;&#10;Description générée automatiquement">
            <a:extLst>
              <a:ext uri="{FF2B5EF4-FFF2-40B4-BE49-F238E27FC236}">
                <a16:creationId xmlns:a16="http://schemas.microsoft.com/office/drawing/2014/main" id="{7A8C8F89-8025-4928-AE3D-887E8AAE5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909991"/>
            <a:ext cx="3714750" cy="2603250"/>
          </a:xfrm>
          <a:prstGeom prst="rect">
            <a:avLst/>
          </a:prstGeom>
        </p:spPr>
      </p:pic>
      <p:sp>
        <p:nvSpPr>
          <p:cNvPr id="11" name="ZoneTexte 10">
            <a:extLst>
              <a:ext uri="{FF2B5EF4-FFF2-40B4-BE49-F238E27FC236}">
                <a16:creationId xmlns:a16="http://schemas.microsoft.com/office/drawing/2014/main" id="{3DAC0199-0964-4D9D-BC3A-7F03AD72CDA0}"/>
              </a:ext>
            </a:extLst>
          </p:cNvPr>
          <p:cNvSpPr txBox="1"/>
          <p:nvPr/>
        </p:nvSpPr>
        <p:spPr>
          <a:xfrm>
            <a:off x="-239485" y="5518743"/>
            <a:ext cx="5340096" cy="599523"/>
          </a:xfrm>
          <a:prstGeom prst="rect">
            <a:avLst/>
          </a:prstGeom>
          <a:noFill/>
        </p:spPr>
        <p:txBody>
          <a:bodyPr wrap="square">
            <a:spAutoFit/>
          </a:bodyPr>
          <a:lstStyle/>
          <a:p>
            <a:pPr marL="457200">
              <a:lnSpc>
                <a:spcPct val="115000"/>
              </a:lnSpc>
              <a:spcAft>
                <a:spcPts val="1000"/>
              </a:spcAft>
            </a:pPr>
            <a:r>
              <a:rPr lang="fr-FR" sz="1200" dirty="0"/>
              <a:t>Pascal </a:t>
            </a:r>
            <a:r>
              <a:rPr lang="fr-FR" sz="1200" dirty="0" err="1"/>
              <a:t>Elleaume</a:t>
            </a:r>
            <a:r>
              <a:rPr lang="fr-FR" sz="1200" dirty="0"/>
              <a:t>, </a:t>
            </a:r>
            <a:r>
              <a:rPr lang="fr-FR" sz="1200" dirty="0">
                <a:effectLst/>
                <a:latin typeface="Calibri" panose="020F0502020204030204" pitchFamily="34" charset="0"/>
                <a:ea typeface="Calibri" panose="020F0502020204030204" pitchFamily="34" charset="0"/>
                <a:cs typeface="Times New Roman" panose="02020603050405020304" pitchFamily="18" charset="0"/>
              </a:rPr>
              <a:t>Jean-Louis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Laclare</a:t>
            </a:r>
            <a:r>
              <a:rPr lang="fr-FR" sz="1200" dirty="0">
                <a:effectLst/>
                <a:latin typeface="Calibri" panose="020F0502020204030204" pitchFamily="34" charset="0"/>
                <a:ea typeface="Calibri" panose="020F0502020204030204" pitchFamily="34" charset="0"/>
                <a:cs typeface="Times New Roman" panose="02020603050405020304" pitchFamily="18" charset="0"/>
              </a:rPr>
              <a:t>, Serge Joly, M</a:t>
            </a:r>
            <a:r>
              <a:rPr lang="fr-FR" sz="1200" dirty="0">
                <a:latin typeface="Calibri" panose="020F0502020204030204" pitchFamily="34" charset="0"/>
                <a:ea typeface="Calibri" panose="020F0502020204030204" pitchFamily="34" charset="0"/>
                <a:cs typeface="Times New Roman" panose="02020603050405020304" pitchFamily="18" charset="0"/>
              </a:rPr>
              <a:t>arie-Emmanuelle</a:t>
            </a:r>
            <a:r>
              <a:rPr lang="fr-FR" sz="1200" dirty="0">
                <a:effectLst/>
                <a:latin typeface="Calibri" panose="020F0502020204030204" pitchFamily="34" charset="0"/>
                <a:ea typeface="Calibri" panose="020F0502020204030204" pitchFamily="34" charset="0"/>
                <a:cs typeface="Times New Roman" panose="02020603050405020304" pitchFamily="18" charset="0"/>
              </a:rPr>
              <a:t> Couprie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FB24AA79-2D7D-4381-9938-B7475FA14E57}"/>
              </a:ext>
            </a:extLst>
          </p:cNvPr>
          <p:cNvSpPr txBox="1"/>
          <p:nvPr/>
        </p:nvSpPr>
        <p:spPr>
          <a:xfrm>
            <a:off x="4480125" y="4535511"/>
            <a:ext cx="4333876" cy="811889"/>
          </a:xfrm>
          <a:prstGeom prst="rect">
            <a:avLst/>
          </a:prstGeom>
          <a:noFill/>
        </p:spPr>
        <p:txBody>
          <a:bodyPr wrap="square">
            <a:spAutoFit/>
          </a:bodyPr>
          <a:lstStyle/>
          <a:p>
            <a:pPr marL="457200">
              <a:lnSpc>
                <a:spcPct val="115000"/>
              </a:lnSpc>
              <a:spcAft>
                <a:spcPts val="10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Joël Le Duff (LAL), </a:t>
            </a:r>
            <a:r>
              <a:rPr lang="fr-FR" sz="1200" dirty="0" err="1"/>
              <a:t>Eric</a:t>
            </a:r>
            <a:r>
              <a:rPr lang="fr-FR" sz="1200" dirty="0"/>
              <a:t> Baron (</a:t>
            </a:r>
            <a:r>
              <a:rPr lang="fr-FR" sz="1200" dirty="0" err="1"/>
              <a:t>Ganil</a:t>
            </a:r>
            <a:r>
              <a:rPr lang="fr-FR" sz="1200" dirty="0"/>
              <a:t>), André </a:t>
            </a:r>
            <a:r>
              <a:rPr lang="fr-FR" sz="1200" dirty="0" err="1"/>
              <a:t>Tkatchenko</a:t>
            </a:r>
            <a:r>
              <a:rPr lang="fr-FR" sz="1200" dirty="0"/>
              <a:t>, Alex Mueller (IPNO)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563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2000</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19</a:t>
            </a:fld>
            <a:endParaRPr lang="fr-FR" dirty="0"/>
          </a:p>
        </p:txBody>
      </p:sp>
      <p:pic>
        <p:nvPicPr>
          <p:cNvPr id="3" name="Image 2" descr="Une image contenant personne, mur, intérieur, homme&#10;&#10;Description générée automatiquement">
            <a:extLst>
              <a:ext uri="{FF2B5EF4-FFF2-40B4-BE49-F238E27FC236}">
                <a16:creationId xmlns:a16="http://schemas.microsoft.com/office/drawing/2014/main" id="{0B1BB000-FD9D-4B4F-8AE8-7D0CF3B9F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972" y="1993142"/>
            <a:ext cx="5468056" cy="4363209"/>
          </a:xfrm>
          <a:prstGeom prst="rect">
            <a:avLst/>
          </a:prstGeom>
        </p:spPr>
      </p:pic>
      <p:sp>
        <p:nvSpPr>
          <p:cNvPr id="13" name="ZoneTexte 12">
            <a:extLst>
              <a:ext uri="{FF2B5EF4-FFF2-40B4-BE49-F238E27FC236}">
                <a16:creationId xmlns:a16="http://schemas.microsoft.com/office/drawing/2014/main" id="{FAF59241-1EB4-4643-BCDC-832A1379A8C1}"/>
              </a:ext>
            </a:extLst>
          </p:cNvPr>
          <p:cNvSpPr txBox="1"/>
          <p:nvPr/>
        </p:nvSpPr>
        <p:spPr>
          <a:xfrm>
            <a:off x="-142875" y="1097208"/>
            <a:ext cx="9182100" cy="1057597"/>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Remise du prix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Christian TRAVIER pour ses travaux de recherche et développement sur les canons RF à électrons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1109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BD4C47-C735-4E22-A84D-058FD006A9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218" t="827" r="58010" b="74321"/>
          <a:stretch/>
        </p:blipFill>
        <p:spPr bwMode="auto">
          <a:xfrm>
            <a:off x="7195614" y="540403"/>
            <a:ext cx="1419788" cy="259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4A9FE40D-C8BD-4CCE-99FE-5C7FFD449B69}"/>
              </a:ext>
            </a:extLst>
          </p:cNvPr>
          <p:cNvSpPr txBox="1"/>
          <p:nvPr/>
        </p:nvSpPr>
        <p:spPr>
          <a:xfrm>
            <a:off x="328270" y="303169"/>
            <a:ext cx="6867344" cy="6409640"/>
          </a:xfrm>
          <a:prstGeom prst="rect">
            <a:avLst/>
          </a:prstGeom>
          <a:noFill/>
        </p:spPr>
        <p:txBody>
          <a:bodyPr wrap="square">
            <a:spAutoFit/>
          </a:bodyPr>
          <a:lstStyle/>
          <a:p>
            <a:pPr>
              <a:lnSpc>
                <a:spcPct val="115000"/>
              </a:lnSpc>
              <a:spcAft>
                <a:spcPts val="750"/>
              </a:spcAft>
            </a:pPr>
            <a:r>
              <a:rPr lang="fr-FR" sz="2400" b="1"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115000"/>
              </a:lnSpc>
              <a:spcAft>
                <a:spcPts val="750"/>
              </a:spcAft>
              <a:buFontTx/>
              <a:buChar char="-"/>
            </a:pPr>
            <a:r>
              <a:rPr lang="fr-FR" sz="2400" b="1" dirty="0">
                <a:latin typeface="Calibri" panose="020F0502020204030204" pitchFamily="34" charset="0"/>
                <a:ea typeface="Calibri" panose="020F0502020204030204" pitchFamily="34" charset="0"/>
                <a:cs typeface="Times New Roman" panose="02020603050405020304" pitchFamily="18" charset="0"/>
              </a:rPr>
              <a:t>Introduction : Le 3 juin 1993 : une journée fondatrice</a:t>
            </a:r>
          </a:p>
          <a:p>
            <a:pPr marL="342900" indent="-342900">
              <a:lnSpc>
                <a:spcPct val="115000"/>
              </a:lnSpc>
              <a:spcAft>
                <a:spcPts val="750"/>
              </a:spcAft>
              <a:buFontTx/>
              <a:buChar char="-"/>
            </a:pPr>
            <a:r>
              <a:rPr lang="fr-FR" sz="2400" b="1" dirty="0">
                <a:latin typeface="Calibri" panose="020F0502020204030204" pitchFamily="34" charset="0"/>
                <a:ea typeface="Calibri" panose="020F0502020204030204" pitchFamily="34" charset="0"/>
                <a:cs typeface="Times New Roman" panose="02020603050405020304" pitchFamily="18" charset="0"/>
              </a:rPr>
              <a:t>P</a:t>
            </a:r>
            <a:r>
              <a:rPr lang="fr-FR" sz="24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p>
          <a:p>
            <a:pPr marL="342900" indent="-342900">
              <a:lnSpc>
                <a:spcPct val="115000"/>
              </a:lnSpc>
              <a:spcAft>
                <a:spcPts val="750"/>
              </a:spcAft>
              <a:buFontTx/>
              <a:buChar char="-"/>
            </a:pPr>
            <a:r>
              <a:rPr lang="fr-FR" sz="2400" b="1" dirty="0">
                <a:latin typeface="Calibri" panose="020F0502020204030204" pitchFamily="34" charset="0"/>
                <a:ea typeface="Calibri" panose="020F0502020204030204" pitchFamily="34" charset="0"/>
                <a:cs typeface="Times New Roman" panose="02020603050405020304" pitchFamily="18" charset="0"/>
              </a:rPr>
              <a:t>D</a:t>
            </a:r>
            <a:r>
              <a:rPr lang="fr-FR" sz="2400" b="1" dirty="0">
                <a:effectLst/>
                <a:latin typeface="Calibri" panose="020F0502020204030204" pitchFamily="34" charset="0"/>
                <a:ea typeface="Calibri" panose="020F0502020204030204" pitchFamily="34" charset="0"/>
                <a:cs typeface="Times New Roman" panose="02020603050405020304" pitchFamily="18" charset="0"/>
              </a:rPr>
              <a:t>euxième chantier : Organiser les Journées Accélérateurs</a:t>
            </a:r>
          </a:p>
          <a:p>
            <a:pPr marL="342900" indent="-342900">
              <a:lnSpc>
                <a:spcPct val="115000"/>
              </a:lnSpc>
              <a:spcAft>
                <a:spcPts val="750"/>
              </a:spcAft>
              <a:buFontTx/>
              <a:buChar char="-"/>
            </a:pPr>
            <a:r>
              <a:rPr lang="fr-FR" sz="2400" b="1" dirty="0">
                <a:effectLst/>
                <a:latin typeface="Calibri" panose="020F0502020204030204" pitchFamily="34" charset="0"/>
                <a:ea typeface="Calibri" panose="020F0502020204030204" pitchFamily="34" charset="0"/>
                <a:cs typeface="Times New Roman" panose="02020603050405020304" pitchFamily="18" charset="0"/>
              </a:rPr>
              <a:t>Les Journées de 1995 à 2009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			1995,</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1996, 1998, 2000, </a:t>
            </a:r>
            <a:br>
              <a:rPr lang="fr-FR" sz="2400" b="1" dirty="0">
                <a:effectLst/>
                <a:latin typeface="Calibri" panose="020F0502020204030204" pitchFamily="34" charset="0"/>
                <a:ea typeface="Calibri" panose="020F0502020204030204" pitchFamily="34" charset="0"/>
                <a:cs typeface="Times New Roman" panose="02020603050405020304" pitchFamily="18" charset="0"/>
              </a:rPr>
            </a:br>
            <a:r>
              <a:rPr lang="fr-FR" sz="2400" b="1" dirty="0">
                <a:effectLst/>
                <a:latin typeface="Calibri" panose="020F0502020204030204" pitchFamily="34" charset="0"/>
                <a:ea typeface="Calibri" panose="020F0502020204030204" pitchFamily="34" charset="0"/>
                <a:cs typeface="Times New Roman" panose="02020603050405020304" pitchFamily="18" charset="0"/>
              </a:rPr>
              <a:t>			2001, 2003, 2005, 2007, 2009</a:t>
            </a:r>
          </a:p>
          <a:p>
            <a:pPr>
              <a:lnSpc>
                <a:spcPct val="115000"/>
              </a:lnSpc>
              <a:spcAft>
                <a:spcPts val="750"/>
              </a:spcAft>
            </a:pPr>
            <a:endParaRPr lang="fr-FR"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fr-FR" sz="2400" b="1" dirty="0">
                <a:effectLst/>
                <a:latin typeface="Calibri" panose="020F0502020204030204" pitchFamily="34" charset="0"/>
                <a:ea typeface="Calibri" panose="020F0502020204030204" pitchFamily="34" charset="0"/>
                <a:cs typeface="Times New Roman" panose="02020603050405020304" pitchFamily="18" charset="0"/>
              </a:rPr>
              <a:t>						Conclusion</a:t>
            </a:r>
          </a:p>
          <a:p>
            <a:pPr>
              <a:lnSpc>
                <a:spcPct val="115000"/>
              </a:lnSpc>
              <a:spcAft>
                <a:spcPts val="75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e la date 3">
            <a:extLst>
              <a:ext uri="{FF2B5EF4-FFF2-40B4-BE49-F238E27FC236}">
                <a16:creationId xmlns:a16="http://schemas.microsoft.com/office/drawing/2014/main" id="{6A369236-F643-4C6A-BDB5-A41BC8062046}"/>
              </a:ext>
            </a:extLst>
          </p:cNvPr>
          <p:cNvSpPr>
            <a:spLocks noGrp="1"/>
          </p:cNvSpPr>
          <p:nvPr>
            <p:ph type="dt" sz="half" idx="10"/>
          </p:nvPr>
        </p:nvSpPr>
        <p:spPr/>
        <p:txBody>
          <a:bodyPr/>
          <a:lstStyle/>
          <a:p>
            <a:r>
              <a:rPr lang="en-US"/>
              <a:t>14/10/2021</a:t>
            </a:r>
            <a:endParaRPr lang="fr-FR"/>
          </a:p>
        </p:txBody>
      </p:sp>
      <p:sp>
        <p:nvSpPr>
          <p:cNvPr id="5" name="Espace réservé du numéro de diapositive 4">
            <a:extLst>
              <a:ext uri="{FF2B5EF4-FFF2-40B4-BE49-F238E27FC236}">
                <a16:creationId xmlns:a16="http://schemas.microsoft.com/office/drawing/2014/main" id="{FE2F303D-B2EA-4757-9A8F-58D14414DB8E}"/>
              </a:ext>
            </a:extLst>
          </p:cNvPr>
          <p:cNvSpPr>
            <a:spLocks noGrp="1"/>
          </p:cNvSpPr>
          <p:nvPr>
            <p:ph type="sldNum" sz="quarter" idx="12"/>
          </p:nvPr>
        </p:nvSpPr>
        <p:spPr/>
        <p:txBody>
          <a:bodyPr/>
          <a:lstStyle/>
          <a:p>
            <a:fld id="{567A096F-D665-4AC0-9CF9-C57457CDB897}" type="slidenum">
              <a:rPr lang="fr-FR" smtClean="0"/>
              <a:t>2</a:t>
            </a:fld>
            <a:endParaRPr lang="fr-FR"/>
          </a:p>
        </p:txBody>
      </p:sp>
    </p:spTree>
    <p:extLst>
      <p:ext uri="{BB962C8B-B14F-4D97-AF65-F5344CB8AC3E}">
        <p14:creationId xmlns:p14="http://schemas.microsoft.com/office/powerpoint/2010/main" val="272922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2001</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20</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694695"/>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A partir de 2001, on abandonne le rythme de 18 mois pour celui de 2 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nombre encore croissant de participants :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97 inscrits</a:t>
            </a:r>
            <a:r>
              <a:rPr lang="fr-FR" sz="1800" dirty="0">
                <a:effectLst/>
                <a:latin typeface="Calibri" panose="020F0502020204030204" pitchFamily="34" charset="0"/>
                <a:ea typeface="Calibri" panose="020F0502020204030204" pitchFamily="34" charset="0"/>
                <a:cs typeface="Times New Roman" panose="02020603050405020304" pitchFamily="18" charset="0"/>
              </a:rPr>
              <a:t> dont un nombre très important d’industriels (16) mais un nombre très faible d’étudiants (3) pour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39 présentations orales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texte, nature, rive&#10;&#10;Description générée automatiquement">
            <a:extLst>
              <a:ext uri="{FF2B5EF4-FFF2-40B4-BE49-F238E27FC236}">
                <a16:creationId xmlns:a16="http://schemas.microsoft.com/office/drawing/2014/main" id="{65E319CD-8E7C-0E49-B3C4-8B8FAE46551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61964" y="2664588"/>
            <a:ext cx="5220073" cy="3691763"/>
          </a:xfrm>
          <a:prstGeom prst="rect">
            <a:avLst/>
          </a:prstGeom>
        </p:spPr>
      </p:pic>
    </p:spTree>
    <p:extLst>
      <p:ext uri="{BB962C8B-B14F-4D97-AF65-F5344CB8AC3E}">
        <p14:creationId xmlns:p14="http://schemas.microsoft.com/office/powerpoint/2010/main" val="483907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2001</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21</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694695"/>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A partir de 2001, on abandonne le rythme de 18 mois pour celui de 2 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nombre encore croissant de participants :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97 inscrits</a:t>
            </a:r>
            <a:r>
              <a:rPr lang="fr-FR" sz="1800" dirty="0">
                <a:effectLst/>
                <a:latin typeface="Calibri" panose="020F0502020204030204" pitchFamily="34" charset="0"/>
                <a:ea typeface="Calibri" panose="020F0502020204030204" pitchFamily="34" charset="0"/>
                <a:cs typeface="Times New Roman" panose="02020603050405020304" pitchFamily="18" charset="0"/>
              </a:rPr>
              <a:t> dont un nombre très important d’industriels (16) mais un nombre très faible d’étudiants (3) pour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39 présentations orales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descr="Une image contenant extérieur, ciel, gens, groupe&#10;&#10;Description générée automatiquement">
            <a:extLst>
              <a:ext uri="{FF2B5EF4-FFF2-40B4-BE49-F238E27FC236}">
                <a16:creationId xmlns:a16="http://schemas.microsoft.com/office/drawing/2014/main" id="{C8F714E6-9A7A-494B-B7BC-91F3644A1E3E}"/>
              </a:ext>
            </a:extLst>
          </p:cNvPr>
          <p:cNvPicPr>
            <a:picLocks noChangeAspect="1"/>
          </p:cNvPicPr>
          <p:nvPr/>
        </p:nvPicPr>
        <p:blipFill rotWithShape="1">
          <a:blip r:embed="rId2">
            <a:extLst>
              <a:ext uri="{28A0092B-C50C-407E-A947-70E740481C1C}">
                <a14:useLocalDpi xmlns:a14="http://schemas.microsoft.com/office/drawing/2010/main" val="0"/>
              </a:ext>
            </a:extLst>
          </a:blip>
          <a:srcRect l="13125" t="41667" r="13875" b="28680"/>
          <a:stretch/>
        </p:blipFill>
        <p:spPr>
          <a:xfrm>
            <a:off x="163707" y="2962275"/>
            <a:ext cx="8816586" cy="2686050"/>
          </a:xfrm>
          <a:prstGeom prst="rect">
            <a:avLst/>
          </a:prstGeom>
        </p:spPr>
      </p:pic>
    </p:spTree>
    <p:extLst>
      <p:ext uri="{BB962C8B-B14F-4D97-AF65-F5344CB8AC3E}">
        <p14:creationId xmlns:p14="http://schemas.microsoft.com/office/powerpoint/2010/main" val="914749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2001</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22</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029256"/>
          </a:xfrm>
          <a:prstGeom prst="rect">
            <a:avLst/>
          </a:prstGeom>
          <a:noFill/>
        </p:spPr>
        <p:txBody>
          <a:bodyPr wrap="square">
            <a:spAutoFit/>
          </a:bodyPr>
          <a:lstStyle/>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Cette année, le prix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Accélérateurs de la SFP a été attribué à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Amor NADJI </a:t>
            </a:r>
            <a:r>
              <a:rPr lang="fr-FR" sz="1800" dirty="0">
                <a:effectLst/>
                <a:latin typeface="Calibri" panose="020F0502020204030204" pitchFamily="34" charset="0"/>
                <a:ea typeface="Calibri" panose="020F0502020204030204" pitchFamily="34" charset="0"/>
                <a:cs typeface="Times New Roman" panose="02020603050405020304" pitchFamily="18" charset="0"/>
              </a:rPr>
              <a:t>du LURE pour ses travaux, à la fois théoriques et expérimentaux, sur la physique des anneaux de stockage. Ce prix lui a été remis par M-E. COUPRIE, Présidente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personne, debout, intérieur, rideau&#10;&#10;Description générée automatiquement">
            <a:extLst>
              <a:ext uri="{FF2B5EF4-FFF2-40B4-BE49-F238E27FC236}">
                <a16:creationId xmlns:a16="http://schemas.microsoft.com/office/drawing/2014/main" id="{539325CB-4438-4F83-9351-417089CD5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2280448"/>
            <a:ext cx="5229225" cy="3921919"/>
          </a:xfrm>
          <a:prstGeom prst="rect">
            <a:avLst/>
          </a:prstGeom>
        </p:spPr>
      </p:pic>
    </p:spTree>
    <p:extLst>
      <p:ext uri="{BB962C8B-B14F-4D97-AF65-F5344CB8AC3E}">
        <p14:creationId xmlns:p14="http://schemas.microsoft.com/office/powerpoint/2010/main" val="3891815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Porquerolles 2003</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23</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710707"/>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la première fois, la participation a atteint la centaine, dont 7 étudiants, 49 contributions ont été présentées et 6 stands réservés par les 11 industriels.</a:t>
            </a:r>
          </a:p>
        </p:txBody>
      </p:sp>
      <p:pic>
        <p:nvPicPr>
          <p:cNvPr id="3" name="Image 2">
            <a:extLst>
              <a:ext uri="{FF2B5EF4-FFF2-40B4-BE49-F238E27FC236}">
                <a16:creationId xmlns:a16="http://schemas.microsoft.com/office/drawing/2014/main" id="{21C91069-373A-954A-9BF1-F07FC1119ED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492375" y="2094583"/>
            <a:ext cx="3911600" cy="3975100"/>
          </a:xfrm>
          <a:prstGeom prst="rect">
            <a:avLst/>
          </a:prstGeom>
        </p:spPr>
      </p:pic>
    </p:spTree>
    <p:extLst>
      <p:ext uri="{BB962C8B-B14F-4D97-AF65-F5344CB8AC3E}">
        <p14:creationId xmlns:p14="http://schemas.microsoft.com/office/powerpoint/2010/main" val="1000928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Porquerolles 2003</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24</a:t>
            </a:fld>
            <a:endParaRPr lang="fr-FR" dirty="0"/>
          </a:p>
        </p:txBody>
      </p:sp>
      <p:sp>
        <p:nvSpPr>
          <p:cNvPr id="9" name="ZoneTexte 8">
            <a:extLst>
              <a:ext uri="{FF2B5EF4-FFF2-40B4-BE49-F238E27FC236}">
                <a16:creationId xmlns:a16="http://schemas.microsoft.com/office/drawing/2014/main" id="{1BFB3741-5866-42FA-A99F-BEE04D82722B}"/>
              </a:ext>
            </a:extLst>
          </p:cNvPr>
          <p:cNvSpPr txBox="1"/>
          <p:nvPr/>
        </p:nvSpPr>
        <p:spPr>
          <a:xfrm>
            <a:off x="-142875" y="1097208"/>
            <a:ext cx="9182100" cy="1157496"/>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la première fois, la participation a atteint la centaine, dont 7 étudiants, 49 contributions ont été présentées et 6 stands réservés par les 11 industriels.</a:t>
            </a:r>
          </a:p>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Et on peut dire que la division a le pied marin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Une image contenant personne, intérieur, plafond, groupe&#10;&#10;Description générée automatiquement">
            <a:extLst>
              <a:ext uri="{FF2B5EF4-FFF2-40B4-BE49-F238E27FC236}">
                <a16:creationId xmlns:a16="http://schemas.microsoft.com/office/drawing/2014/main" id="{8B7FC7E5-B23C-4BC5-BA0E-8479FCC0CD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401" y="2498257"/>
            <a:ext cx="4029925" cy="3022444"/>
          </a:xfrm>
          <a:prstGeom prst="rect">
            <a:avLst/>
          </a:prstGeom>
        </p:spPr>
      </p:pic>
      <p:pic>
        <p:nvPicPr>
          <p:cNvPr id="6" name="Image 5" descr="Une image contenant personne, gens, groupe, foule&#10;&#10;Description générée automatiquement">
            <a:extLst>
              <a:ext uri="{FF2B5EF4-FFF2-40B4-BE49-F238E27FC236}">
                <a16:creationId xmlns:a16="http://schemas.microsoft.com/office/drawing/2014/main" id="{AB23EB3B-A9A1-49F1-B8AA-70AF8A3F4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399" y="2415551"/>
            <a:ext cx="4140200" cy="3105150"/>
          </a:xfrm>
          <a:prstGeom prst="rect">
            <a:avLst/>
          </a:prstGeom>
        </p:spPr>
      </p:pic>
    </p:spTree>
    <p:extLst>
      <p:ext uri="{BB962C8B-B14F-4D97-AF65-F5344CB8AC3E}">
        <p14:creationId xmlns:p14="http://schemas.microsoft.com/office/powerpoint/2010/main" val="435994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Porquerolles 2003</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25</a:t>
            </a:fld>
            <a:endParaRPr lang="fr-FR" dirty="0"/>
          </a:p>
        </p:txBody>
      </p:sp>
      <p:pic>
        <p:nvPicPr>
          <p:cNvPr id="5" name="Image 4" descr="Une image contenant personne, mur, intérieur, gens&#10;&#10;Description générée automatiquement">
            <a:extLst>
              <a:ext uri="{FF2B5EF4-FFF2-40B4-BE49-F238E27FC236}">
                <a16:creationId xmlns:a16="http://schemas.microsoft.com/office/drawing/2014/main" id="{183423B1-92A3-4792-87B4-CAB1D2A22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50" y="1380004"/>
            <a:ext cx="6096000" cy="4572000"/>
          </a:xfrm>
          <a:prstGeom prst="rect">
            <a:avLst/>
          </a:prstGeom>
        </p:spPr>
      </p:pic>
    </p:spTree>
    <p:extLst>
      <p:ext uri="{BB962C8B-B14F-4D97-AF65-F5344CB8AC3E}">
        <p14:creationId xmlns:p14="http://schemas.microsoft.com/office/powerpoint/2010/main" val="391541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Porquerolles 2003</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26</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628650" y="1066932"/>
            <a:ext cx="8086725" cy="1200329"/>
          </a:xfrm>
          <a:prstGeom prst="rect">
            <a:avLst/>
          </a:prstGeom>
          <a:noFill/>
        </p:spPr>
        <p:txBody>
          <a:bodyPr wrap="square">
            <a:spAutoFit/>
          </a:bodyPr>
          <a:lstStyle/>
          <a:p>
            <a:r>
              <a:rPr lang="fr-FR" dirty="0">
                <a:effectLst/>
                <a:latin typeface="Calibri" panose="020F0502020204030204" pitchFamily="34" charset="0"/>
                <a:ea typeface="Calibri" panose="020F0502020204030204" pitchFamily="34" charset="0"/>
                <a:cs typeface="Times New Roman" panose="02020603050405020304" pitchFamily="18" charset="0"/>
              </a:rPr>
              <a:t>Le Prix Jean-Louis LACLARE a été attribué à </a:t>
            </a:r>
            <a:r>
              <a:rPr lang="fr-FR" b="1" dirty="0">
                <a:effectLst/>
                <a:latin typeface="Calibri" panose="020F0502020204030204" pitchFamily="34" charset="0"/>
                <a:ea typeface="Calibri" panose="020F0502020204030204" pitchFamily="34" charset="0"/>
                <a:cs typeface="Times New Roman" panose="02020603050405020304" pitchFamily="18" charset="0"/>
              </a:rPr>
              <a:t>Robin FERDINAND </a:t>
            </a:r>
            <a:r>
              <a:rPr lang="fr-FR" dirty="0">
                <a:effectLst/>
                <a:latin typeface="Calibri" panose="020F0502020204030204" pitchFamily="34" charset="0"/>
                <a:ea typeface="Calibri" panose="020F0502020204030204" pitchFamily="34" charset="0"/>
                <a:cs typeface="Times New Roman" panose="02020603050405020304" pitchFamily="18" charset="0"/>
              </a:rPr>
              <a:t>du GANIL pour l’ensemble de ses travaux, théoriques et expérimentaux, sur les principaux  composants des accélérateurs de protons de puissance. Ce prix lui a été remis par M-E. COUPRIE (A. MONNIER au premier plan)</a:t>
            </a:r>
            <a:endParaRPr lang="en-US" dirty="0"/>
          </a:p>
        </p:txBody>
      </p:sp>
      <p:pic>
        <p:nvPicPr>
          <p:cNvPr id="4" name="Image 3" descr="Une image contenant intérieur, mur, plancher, personne&#10;&#10;Description générée automatiquement">
            <a:extLst>
              <a:ext uri="{FF2B5EF4-FFF2-40B4-BE49-F238E27FC236}">
                <a16:creationId xmlns:a16="http://schemas.microsoft.com/office/drawing/2014/main" id="{53E76B03-7824-43FC-8125-5B910AC23498}"/>
              </a:ext>
            </a:extLst>
          </p:cNvPr>
          <p:cNvPicPr>
            <a:picLocks noChangeAspect="1"/>
          </p:cNvPicPr>
          <p:nvPr/>
        </p:nvPicPr>
        <p:blipFill rotWithShape="1">
          <a:blip r:embed="rId2">
            <a:extLst>
              <a:ext uri="{28A0092B-C50C-407E-A947-70E740481C1C}">
                <a14:useLocalDpi xmlns:a14="http://schemas.microsoft.com/office/drawing/2010/main" val="0"/>
              </a:ext>
            </a:extLst>
          </a:blip>
          <a:srcRect l="17968" t="30016" r="28438" b="21666"/>
          <a:stretch/>
        </p:blipFill>
        <p:spPr>
          <a:xfrm>
            <a:off x="1724025" y="2447525"/>
            <a:ext cx="5695950" cy="3851391"/>
          </a:xfrm>
          <a:prstGeom prst="rect">
            <a:avLst/>
          </a:prstGeom>
        </p:spPr>
      </p:pic>
    </p:spTree>
    <p:extLst>
      <p:ext uri="{BB962C8B-B14F-4D97-AF65-F5344CB8AC3E}">
        <p14:creationId xmlns:p14="http://schemas.microsoft.com/office/powerpoint/2010/main" val="3960510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27</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0" y="862022"/>
            <a:ext cx="9001125" cy="392159"/>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L’année 2005, l’Année mondiale de la physique (AMP).</a:t>
            </a:r>
          </a:p>
        </p:txBody>
      </p:sp>
      <p:pic>
        <p:nvPicPr>
          <p:cNvPr id="13" name="Image 12">
            <a:extLst>
              <a:ext uri="{FF2B5EF4-FFF2-40B4-BE49-F238E27FC236}">
                <a16:creationId xmlns:a16="http://schemas.microsoft.com/office/drawing/2014/main" id="{D99DDEF1-9CBE-4FC4-B5BE-DFAA77EBC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4455" y="1325794"/>
            <a:ext cx="3595090" cy="5084768"/>
          </a:xfrm>
          <a:prstGeom prst="rect">
            <a:avLst/>
          </a:prstGeom>
        </p:spPr>
      </p:pic>
    </p:spTree>
    <p:extLst>
      <p:ext uri="{BB962C8B-B14F-4D97-AF65-F5344CB8AC3E}">
        <p14:creationId xmlns:p14="http://schemas.microsoft.com/office/powerpoint/2010/main" val="45076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28</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0" y="1104037"/>
            <a:ext cx="9001125" cy="1029256"/>
          </a:xfrm>
          <a:prstGeom prst="rect">
            <a:avLst/>
          </a:prstGeom>
          <a:noFill/>
        </p:spPr>
        <p:txBody>
          <a:bodyPr wrap="square">
            <a:spAutoFit/>
          </a:bodyPr>
          <a:lstStyle/>
          <a:p>
            <a:pPr marL="457200">
              <a:lnSpc>
                <a:spcPct val="115000"/>
              </a:lnSpc>
              <a:spcAft>
                <a:spcPts val="1000"/>
              </a:spcAft>
            </a:pPr>
            <a:r>
              <a:rPr lang="fr-FR" dirty="0">
                <a:latin typeface="Calibri" panose="020F0502020204030204" pitchFamily="34" charset="0"/>
                <a:ea typeface="Calibri" panose="020F0502020204030204" pitchFamily="34" charset="0"/>
                <a:cs typeface="Times New Roman" panose="02020603050405020304" pitchFamily="18" charset="0"/>
              </a:rPr>
              <a:t>La première année à accueillir une session posters : 24 posters. Une nouveauté très appréciée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Une image contenant personne, plafond, intérieur, gens&#10;&#10;Description générée automatiquement">
            <a:extLst>
              <a:ext uri="{FF2B5EF4-FFF2-40B4-BE49-F238E27FC236}">
                <a16:creationId xmlns:a16="http://schemas.microsoft.com/office/drawing/2014/main" id="{B8BF95E4-9388-42A9-A896-E37734F76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26" y="2609195"/>
            <a:ext cx="3926602" cy="2944952"/>
          </a:xfrm>
          <a:prstGeom prst="rect">
            <a:avLst/>
          </a:prstGeom>
        </p:spPr>
      </p:pic>
      <p:pic>
        <p:nvPicPr>
          <p:cNvPr id="9" name="Image 8" descr="Une image contenant plafond, personne, intérieur, gens&#10;&#10;Description générée automatiquement">
            <a:extLst>
              <a:ext uri="{FF2B5EF4-FFF2-40B4-BE49-F238E27FC236}">
                <a16:creationId xmlns:a16="http://schemas.microsoft.com/office/drawing/2014/main" id="{B5E0CEB1-8D1B-4560-8EA9-E21E56564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2609194"/>
            <a:ext cx="3926601" cy="2944951"/>
          </a:xfrm>
          <a:prstGeom prst="rect">
            <a:avLst/>
          </a:prstGeom>
        </p:spPr>
      </p:pic>
    </p:spTree>
    <p:extLst>
      <p:ext uri="{BB962C8B-B14F-4D97-AF65-F5344CB8AC3E}">
        <p14:creationId xmlns:p14="http://schemas.microsoft.com/office/powerpoint/2010/main" val="280763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29</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0" y="1104037"/>
            <a:ext cx="9001125" cy="1029256"/>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Comité d’organisation des Journées avait fait le choix de 8 thèmes, ce qui a permis de structurer les Journées en 8 séances ou sessions, chacune étant introduite par un exposé de revue.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38EDE0BD-165B-458C-963C-5343C7D33652}"/>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066925" y="2165808"/>
            <a:ext cx="5210175" cy="3848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DA1D32-5CE8-460B-B8E8-53537332A154}"/>
              </a:ext>
            </a:extLst>
          </p:cNvPr>
          <p:cNvSpPr>
            <a:spLocks noChangeArrowheads="1"/>
          </p:cNvSpPr>
          <p:nvPr/>
        </p:nvSpPr>
        <p:spPr bwMode="auto">
          <a:xfrm>
            <a:off x="1647825" y="6128206"/>
            <a:ext cx="61912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Roscoff, le 11 octobre 2005, de gauche à droite : Annick NGUYEN, Jean-Michel ORTEGA, Pierre MACCIONI, Serge JOLY, Aurore GALLOS, Bernard MOUTON et Thomas SALA.</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6100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624FEB-71AB-4A4D-BC46-A888A1216F06}"/>
              </a:ext>
            </a:extLst>
          </p:cNvPr>
          <p:cNvSpPr>
            <a:spLocks noGrp="1"/>
          </p:cNvSpPr>
          <p:nvPr>
            <p:ph type="title"/>
          </p:nvPr>
        </p:nvSpPr>
        <p:spPr>
          <a:xfrm>
            <a:off x="-208260" y="460321"/>
            <a:ext cx="9181777" cy="1325563"/>
          </a:xfrm>
        </p:spPr>
        <p:txBody>
          <a:bodyPr>
            <a:noAutofit/>
          </a:bodyPr>
          <a:lstStyle/>
          <a:p>
            <a:pPr algn="ctr"/>
            <a:r>
              <a:rPr lang="fr-FR" sz="2800" b="1" dirty="0">
                <a:latin typeface="Calibri" panose="020F0502020204030204" pitchFamily="34" charset="0"/>
                <a:ea typeface="Calibri" panose="020F0502020204030204" pitchFamily="34" charset="0"/>
                <a:cs typeface="Times New Roman" panose="02020603050405020304" pitchFamily="18" charset="0"/>
              </a:rPr>
              <a:t>Introduction : Le 3 juin 1993 : une journée fondatrice</a:t>
            </a:r>
            <a:br>
              <a:rPr lang="fr-FR" sz="2800" b="1"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5" name="ZoneTexte 4">
            <a:extLst>
              <a:ext uri="{FF2B5EF4-FFF2-40B4-BE49-F238E27FC236}">
                <a16:creationId xmlns:a16="http://schemas.microsoft.com/office/drawing/2014/main" id="{004344E0-C687-4F3B-BB2B-345D45A10617}"/>
              </a:ext>
            </a:extLst>
          </p:cNvPr>
          <p:cNvSpPr txBox="1"/>
          <p:nvPr/>
        </p:nvSpPr>
        <p:spPr>
          <a:xfrm>
            <a:off x="446567" y="1251936"/>
            <a:ext cx="7499498" cy="3922420"/>
          </a:xfrm>
          <a:prstGeom prst="rect">
            <a:avLst/>
          </a:prstGeom>
          <a:noFill/>
        </p:spPr>
        <p:txBody>
          <a:bodyPr wrap="square">
            <a:spAutoFit/>
          </a:bodyPr>
          <a:lstStyle/>
          <a:p>
            <a:pPr marL="457200">
              <a:lnSpc>
                <a:spcPct val="115000"/>
              </a:lnSpc>
            </a:pPr>
            <a:r>
              <a:rPr lang="fr-FR" sz="1400" dirty="0">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Introduction, Robert DAUTRAY, Directeur Scientifique du CEA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Les activités du CESTA, Marc LAUNOIS, Directeur du CESTA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 LELIA et AIRIX, les accélérateurs à induction du CESTA, Jacques LAUNSPACH, DAM/CESTA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Application du laser à électrons libres du CESTA au projet CLIC, Jacques GARDELLE, CESTA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Accélération d’ions radioactifs, André CHABERT, GANIL</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Les cavités supraconductrices pour électrons, Bernard AUNE, DSM/DAPNIA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Le projet ELFE pour la physique nucléaire, Michel PROME, DSM</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Le projet SOLEIL, Marie-Paule LEVEL, LURE</a:t>
            </a:r>
          </a:p>
          <a:p>
            <a:pPr marL="457200">
              <a:lnSpc>
                <a:spcPct val="115000"/>
              </a:lnSpc>
              <a:spcAft>
                <a:spcPts val="1000"/>
              </a:spcAft>
            </a:pPr>
            <a:r>
              <a:rPr lang="fr-FR" sz="1400" dirty="0">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Visite du CESTA</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Les accélérateurs de forte puissance, Michel PROME, DSM</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ELSA, le laser à électrons libres de Bruyères-le-Châtel, Serge JOLY, DAM/Bruyères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Table ronde sur les systèmes de contrôle pour accélérateurs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Formation aux techniques d’accélérateurs</a:t>
            </a:r>
            <a:br>
              <a:rPr lang="fr-FR" sz="1400" dirty="0">
                <a:effectLst/>
                <a:latin typeface="Calibri" panose="020F0502020204030204" pitchFamily="34" charset="0"/>
                <a:ea typeface="Calibri" panose="020F0502020204030204" pitchFamily="34" charset="0"/>
                <a:cs typeface="Times New Roman" panose="02020603050405020304" pitchFamily="18" charset="0"/>
              </a:rPr>
            </a:br>
            <a:r>
              <a:rPr lang="fr-FR" sz="1400" dirty="0">
                <a:effectLst/>
                <a:latin typeface="Calibri" panose="020F0502020204030204" pitchFamily="34" charset="0"/>
                <a:ea typeface="Calibri" panose="020F0502020204030204" pitchFamily="34" charset="0"/>
                <a:cs typeface="Times New Roman" panose="02020603050405020304" pitchFamily="18" charset="0"/>
              </a:rPr>
              <a:t>- Amélioration des échanges d’informations au sein du CEA.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766426E2-F2AD-4C3E-8970-2B0235553D1D}"/>
              </a:ext>
            </a:extLst>
          </p:cNvPr>
          <p:cNvSpPr txBox="1"/>
          <p:nvPr/>
        </p:nvSpPr>
        <p:spPr>
          <a:xfrm>
            <a:off x="-49619" y="5174356"/>
            <a:ext cx="8491870" cy="1325299"/>
          </a:xfrm>
          <a:prstGeom prst="rect">
            <a:avLst/>
          </a:prstGeom>
          <a:noFill/>
        </p:spPr>
        <p:txBody>
          <a:bodyPr wrap="square">
            <a:spAutoFit/>
          </a:bodyPr>
          <a:lstStyle/>
          <a:p>
            <a:pPr marL="457200">
              <a:lnSpc>
                <a:spcPct val="115000"/>
              </a:lnSpc>
              <a:spcAft>
                <a:spcPts val="1000"/>
              </a:spcAft>
            </a:pPr>
            <a:r>
              <a:rPr lang="fr-FR" sz="1400" b="1" dirty="0">
                <a:effectLst/>
                <a:latin typeface="Calibri" panose="020F0502020204030204" pitchFamily="34" charset="0"/>
                <a:ea typeface="Calibri" panose="020F0502020204030204" pitchFamily="34" charset="0"/>
                <a:cs typeface="Times New Roman" panose="02020603050405020304" pitchFamily="18" charset="0"/>
              </a:rPr>
              <a:t>Dès 1994</a:t>
            </a:r>
            <a:r>
              <a:rPr lang="fr-FR" sz="1400" b="1" dirty="0">
                <a:latin typeface="Calibri" panose="020F0502020204030204" pitchFamily="34" charset="0"/>
                <a:ea typeface="Calibri" panose="020F0502020204030204" pitchFamily="34" charset="0"/>
                <a:cs typeface="Times New Roman" panose="02020603050405020304" pitchFamily="18" charset="0"/>
              </a:rPr>
              <a:t>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deux gros chantiers : </a:t>
            </a:r>
          </a:p>
          <a:p>
            <a:pPr marL="742950" indent="-285750">
              <a:lnSpc>
                <a:spcPct val="115000"/>
              </a:lnSpc>
              <a:spcAft>
                <a:spcPts val="1000"/>
              </a:spcAft>
              <a:buFontTx/>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la création d’une Division dans le cadre de la SFP</a:t>
            </a:r>
          </a:p>
          <a:p>
            <a:pPr marL="742950" indent="-285750">
              <a:lnSpc>
                <a:spcPct val="115000"/>
              </a:lnSpc>
              <a:spcAft>
                <a:spcPts val="1000"/>
              </a:spcAft>
              <a:buFontTx/>
              <a:buChar char="-"/>
            </a:pPr>
            <a:r>
              <a:rPr lang="fr-FR" sz="1400" dirty="0">
                <a:effectLst/>
                <a:latin typeface="Calibri" panose="020F0502020204030204" pitchFamily="34" charset="0"/>
                <a:ea typeface="Calibri" panose="020F0502020204030204" pitchFamily="34" charset="0"/>
                <a:cs typeface="Times New Roman" panose="02020603050405020304" pitchFamily="18" charset="0"/>
              </a:rPr>
              <a:t>l’organisation de réunions autour du thème des accélérateurs, ce que l’on appellera les Journées Accélérateurs.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e la date 7">
            <a:extLst>
              <a:ext uri="{FF2B5EF4-FFF2-40B4-BE49-F238E27FC236}">
                <a16:creationId xmlns:a16="http://schemas.microsoft.com/office/drawing/2014/main" id="{B67AA1FD-DCDF-4294-8F0B-5547DB98F591}"/>
              </a:ext>
            </a:extLst>
          </p:cNvPr>
          <p:cNvSpPr>
            <a:spLocks noGrp="1"/>
          </p:cNvSpPr>
          <p:nvPr>
            <p:ph type="dt" sz="half" idx="10"/>
          </p:nvPr>
        </p:nvSpPr>
        <p:spPr/>
        <p:txBody>
          <a:bodyPr/>
          <a:lstStyle/>
          <a:p>
            <a:r>
              <a:rPr lang="en-US"/>
              <a:t>14/10/2021</a:t>
            </a:r>
            <a:endParaRPr lang="fr-FR"/>
          </a:p>
        </p:txBody>
      </p:sp>
      <p:sp>
        <p:nvSpPr>
          <p:cNvPr id="9" name="Espace réservé du numéro de diapositive 8">
            <a:extLst>
              <a:ext uri="{FF2B5EF4-FFF2-40B4-BE49-F238E27FC236}">
                <a16:creationId xmlns:a16="http://schemas.microsoft.com/office/drawing/2014/main" id="{74B27C18-BC68-4890-8DEC-CCE21F803CF6}"/>
              </a:ext>
            </a:extLst>
          </p:cNvPr>
          <p:cNvSpPr>
            <a:spLocks noGrp="1"/>
          </p:cNvSpPr>
          <p:nvPr>
            <p:ph type="sldNum" sz="quarter" idx="12"/>
          </p:nvPr>
        </p:nvSpPr>
        <p:spPr/>
        <p:txBody>
          <a:bodyPr/>
          <a:lstStyle/>
          <a:p>
            <a:fld id="{567A096F-D665-4AC0-9CF9-C57457CDB897}" type="slidenum">
              <a:rPr lang="fr-FR" smtClean="0"/>
              <a:t>3</a:t>
            </a:fld>
            <a:endParaRPr lang="fr-FR"/>
          </a:p>
        </p:txBody>
      </p:sp>
    </p:spTree>
    <p:extLst>
      <p:ext uri="{BB962C8B-B14F-4D97-AF65-F5344CB8AC3E}">
        <p14:creationId xmlns:p14="http://schemas.microsoft.com/office/powerpoint/2010/main" val="700578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2005</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30</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0" y="1104037"/>
            <a:ext cx="9001125" cy="2113143"/>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prix Jean-Louis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Laclare</a:t>
            </a:r>
            <a:r>
              <a:rPr lang="fr-FR" sz="1800" dirty="0">
                <a:effectLst/>
                <a:latin typeface="Calibri" panose="020F0502020204030204" pitchFamily="34" charset="0"/>
                <a:ea typeface="Calibri" panose="020F0502020204030204" pitchFamily="34" charset="0"/>
                <a:cs typeface="Times New Roman" panose="02020603050405020304" pitchFamily="18" charset="0"/>
              </a:rPr>
              <a:t> a été décerné à Nicolas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Pichoff</a:t>
            </a:r>
            <a:r>
              <a:rPr lang="fr-FR" dirty="0">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(DAM/Bruyères-le-Châtel) pour l’ensemble de ses travaux, essentiellement dans le domaine de la dynamique et du transport des faisceaux intenses de particules, appliqués à de nombreux projets ou des installations en fonctionnement. Ce Prix lui a été remis par Serge JOLY, Président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Image 4">
            <a:extLst>
              <a:ext uri="{FF2B5EF4-FFF2-40B4-BE49-F238E27FC236}">
                <a16:creationId xmlns:a16="http://schemas.microsoft.com/office/drawing/2014/main" id="{5BD86803-7AC4-594B-BE17-13BF6B3041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saturation sat="84000"/>
                    </a14:imgEffect>
                    <a14:imgEffect>
                      <a14:brightnessContrast bright="64000" contrast="10000"/>
                    </a14:imgEffect>
                  </a14:imgLayer>
                </a14:imgProps>
              </a:ext>
            </a:extLst>
          </a:blip>
          <a:srcRect l="18021" t="25692" b="16098"/>
          <a:stretch/>
        </p:blipFill>
        <p:spPr>
          <a:xfrm>
            <a:off x="1647825" y="3017148"/>
            <a:ext cx="5640872" cy="3004053"/>
          </a:xfrm>
          <a:prstGeom prst="rect">
            <a:avLst/>
          </a:prstGeom>
        </p:spPr>
      </p:pic>
    </p:spTree>
    <p:extLst>
      <p:ext uri="{BB962C8B-B14F-4D97-AF65-F5344CB8AC3E}">
        <p14:creationId xmlns:p14="http://schemas.microsoft.com/office/powerpoint/2010/main" val="2857269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2007</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31</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365760" y="1154177"/>
            <a:ext cx="4394499" cy="4801314"/>
          </a:xfrm>
          <a:prstGeom prst="rect">
            <a:avLst/>
          </a:prstGeom>
          <a:noFill/>
        </p:spPr>
        <p:txBody>
          <a:bodyPr wrap="square">
            <a:spAutoFit/>
          </a:bodyPr>
          <a:lstStyle/>
          <a:p>
            <a:r>
              <a:rPr lang="fr-FR" dirty="0"/>
              <a:t>Cette </a:t>
            </a:r>
            <a:r>
              <a:rPr lang="fr-FR" dirty="0" err="1"/>
              <a:t>année</a:t>
            </a:r>
            <a:r>
              <a:rPr lang="fr-FR" dirty="0"/>
              <a:t>, nous avons accueilli 116 participants.</a:t>
            </a:r>
          </a:p>
          <a:p>
            <a:r>
              <a:rPr lang="fr-FR" dirty="0"/>
              <a:t>Parmi les 18 participants venant de l’industrie, on </a:t>
            </a:r>
            <a:r>
              <a:rPr lang="fr-FR" dirty="0" err="1"/>
              <a:t>relève</a:t>
            </a:r>
            <a:r>
              <a:rPr lang="fr-FR" dirty="0"/>
              <a:t> les sociétés suivantes : </a:t>
            </a:r>
            <a:r>
              <a:rPr lang="fr-FR" b="1" dirty="0"/>
              <a:t>Areva, </a:t>
            </a:r>
            <a:r>
              <a:rPr lang="fr-FR" b="1" dirty="0" err="1"/>
              <a:t>Bergoz</a:t>
            </a:r>
            <a:r>
              <a:rPr lang="fr-FR" b="1" dirty="0"/>
              <a:t>, </a:t>
            </a:r>
            <a:r>
              <a:rPr lang="fr-FR" b="1" dirty="0" err="1"/>
              <a:t>Linac</a:t>
            </a:r>
            <a:r>
              <a:rPr lang="fr-FR" b="1" dirty="0"/>
              <a:t> Technologies, </a:t>
            </a:r>
            <a:r>
              <a:rPr lang="fr-FR" b="1" dirty="0" err="1"/>
              <a:t>Mecachrome</a:t>
            </a:r>
            <a:r>
              <a:rPr lang="fr-FR" b="1" dirty="0"/>
              <a:t>, SDMS, </a:t>
            </a:r>
            <a:r>
              <a:rPr lang="fr-FR" b="1" dirty="0" err="1"/>
              <a:t>Sominex</a:t>
            </a:r>
            <a:r>
              <a:rPr lang="fr-FR" b="1" dirty="0"/>
              <a:t>, </a:t>
            </a:r>
            <a:r>
              <a:rPr lang="fr-FR" b="1" dirty="0" err="1"/>
              <a:t>Sigmaphi</a:t>
            </a:r>
            <a:r>
              <a:rPr lang="fr-FR" b="1" dirty="0"/>
              <a:t>, SCT, Thales, </a:t>
            </a:r>
            <a:r>
              <a:rPr lang="fr-FR" b="1" dirty="0" err="1"/>
              <a:t>Vivirad</a:t>
            </a:r>
            <a:r>
              <a:rPr lang="fr-FR" b="1" dirty="0"/>
              <a:t>, Pulse MC2. </a:t>
            </a:r>
          </a:p>
          <a:p>
            <a:endParaRPr lang="fr-FR" b="1" dirty="0"/>
          </a:p>
          <a:p>
            <a:r>
              <a:rPr lang="fr-FR" dirty="0"/>
              <a:t>Les </a:t>
            </a:r>
            <a:r>
              <a:rPr lang="fr-FR" dirty="0" err="1"/>
              <a:t>conférences</a:t>
            </a:r>
            <a:r>
              <a:rPr lang="fr-FR" dirty="0"/>
              <a:t> </a:t>
            </a:r>
            <a:r>
              <a:rPr lang="fr-FR" dirty="0" err="1"/>
              <a:t>invitées</a:t>
            </a:r>
            <a:r>
              <a:rPr lang="fr-FR" dirty="0"/>
              <a:t> ont permis de faire le point sur un certain nombre de grands projets : Synchrotron SOLEIL, collisionneur ILC (« International </a:t>
            </a:r>
            <a:r>
              <a:rPr lang="fr-FR" dirty="0" err="1"/>
              <a:t>Linear</a:t>
            </a:r>
            <a:r>
              <a:rPr lang="fr-FR" dirty="0"/>
              <a:t> </a:t>
            </a:r>
            <a:r>
              <a:rPr lang="fr-FR" dirty="0" err="1"/>
              <a:t>Collider</a:t>
            </a:r>
            <a:r>
              <a:rPr lang="fr-FR" dirty="0"/>
              <a:t> »), SPIRAL 2, IFMIF (« International Fusion </a:t>
            </a:r>
            <a:r>
              <a:rPr lang="fr-FR" dirty="0" err="1"/>
              <a:t>Materials</a:t>
            </a:r>
            <a:r>
              <a:rPr lang="fr-FR" dirty="0"/>
              <a:t> Irradiation Facility »), </a:t>
            </a:r>
            <a:r>
              <a:rPr lang="fr-FR" dirty="0" err="1"/>
              <a:t>Hadronthérapie</a:t>
            </a:r>
            <a:r>
              <a:rPr lang="fr-FR" dirty="0"/>
              <a:t>, </a:t>
            </a:r>
            <a:r>
              <a:rPr lang="fr-FR" dirty="0" err="1"/>
              <a:t>Accélération</a:t>
            </a:r>
            <a:r>
              <a:rPr lang="fr-FR" dirty="0"/>
              <a:t> par laser, Laser </a:t>
            </a:r>
            <a:r>
              <a:rPr lang="fr-FR" dirty="0" err="1"/>
              <a:t>Megajoule</a:t>
            </a:r>
            <a:r>
              <a:rPr lang="fr-FR" dirty="0"/>
              <a:t>, AEC (Laser à </a:t>
            </a:r>
            <a:r>
              <a:rPr lang="fr-FR" dirty="0" err="1"/>
              <a:t>électrons</a:t>
            </a:r>
            <a:r>
              <a:rPr lang="fr-FR" dirty="0"/>
              <a:t> libres), </a:t>
            </a:r>
          </a:p>
          <a:p>
            <a:endParaRPr lang="fr-FR" b="1" dirty="0"/>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Image 4">
            <a:extLst>
              <a:ext uri="{FF2B5EF4-FFF2-40B4-BE49-F238E27FC236}">
                <a16:creationId xmlns:a16="http://schemas.microsoft.com/office/drawing/2014/main" id="{20676ACB-06E8-BA4C-BB5F-3EEBFD5944F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03464" y="1048188"/>
            <a:ext cx="3774776" cy="5339927"/>
          </a:xfrm>
          <a:prstGeom prst="rect">
            <a:avLst/>
          </a:prstGeom>
        </p:spPr>
      </p:pic>
    </p:spTree>
    <p:extLst>
      <p:ext uri="{BB962C8B-B14F-4D97-AF65-F5344CB8AC3E}">
        <p14:creationId xmlns:p14="http://schemas.microsoft.com/office/powerpoint/2010/main" val="1241391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2007</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32</a:t>
            </a:fld>
            <a:endParaRPr lang="fr-FR" dirty="0"/>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ZoneTexte 8">
            <a:extLst>
              <a:ext uri="{FF2B5EF4-FFF2-40B4-BE49-F238E27FC236}">
                <a16:creationId xmlns:a16="http://schemas.microsoft.com/office/drawing/2014/main" id="{A7A07C4D-ED34-964E-BBF6-EE82FDAAEBBC}"/>
              </a:ext>
            </a:extLst>
          </p:cNvPr>
          <p:cNvSpPr txBox="1"/>
          <p:nvPr/>
        </p:nvSpPr>
        <p:spPr>
          <a:xfrm>
            <a:off x="-120014" y="1920275"/>
            <a:ext cx="6339839" cy="1666354"/>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Prix Jean-Louis LACLARE a été attribué à Laurent NADOLSKI du Synchrotron SOLEIL pour ses travaux sur la mise au point de techniques sophistiquées ayant permis le commissioning rapide de SOLEIL.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Ce prix lui a été remis par J-M. ORTEGA, Président de l’</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C7F1F9D8-9802-EB4B-B0B9-A183513AA149}"/>
              </a:ext>
            </a:extLst>
          </p:cNvPr>
          <p:cNvPicPr>
            <a:picLocks noChangeAspect="1"/>
          </p:cNvPicPr>
          <p:nvPr/>
        </p:nvPicPr>
        <p:blipFill>
          <a:blip r:embed="rId2"/>
          <a:stretch>
            <a:fillRect/>
          </a:stretch>
        </p:blipFill>
        <p:spPr>
          <a:xfrm>
            <a:off x="6628638" y="1525749"/>
            <a:ext cx="2057400" cy="2478232"/>
          </a:xfrm>
          <a:prstGeom prst="rect">
            <a:avLst/>
          </a:prstGeom>
        </p:spPr>
      </p:pic>
    </p:spTree>
    <p:extLst>
      <p:ext uri="{BB962C8B-B14F-4D97-AF65-F5344CB8AC3E}">
        <p14:creationId xmlns:p14="http://schemas.microsoft.com/office/powerpoint/2010/main" val="3096701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2009</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33</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1" y="1040597"/>
            <a:ext cx="9001125" cy="1347805"/>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Lors des Journées Accélérateurs de 2009, les participants ont exprimé le souhait de pouvoir se réunir les années paires, ce qui a conduit aux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Rencontres Accélérateurs</a:t>
            </a:r>
            <a:r>
              <a:rPr lang="fr-FR" sz="1800" dirty="0">
                <a:effectLst/>
                <a:latin typeface="Calibri" panose="020F0502020204030204" pitchFamily="34" charset="0"/>
                <a:ea typeface="Calibri" panose="020F0502020204030204" pitchFamily="34" charset="0"/>
                <a:cs typeface="Times New Roman" panose="02020603050405020304" pitchFamily="18" charset="0"/>
              </a:rPr>
              <a:t>. Les premières Rencontre ont eu lieu le 20 octobre 2010 sur le site de l’installation SOLEIL à l’Orme des Merisiers.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Image 8">
            <a:extLst>
              <a:ext uri="{FF2B5EF4-FFF2-40B4-BE49-F238E27FC236}">
                <a16:creationId xmlns:a16="http://schemas.microsoft.com/office/drawing/2014/main" id="{DE2F7415-63BF-4091-B576-00F04AC2DCCC}"/>
              </a:ext>
            </a:extLst>
          </p:cNvPr>
          <p:cNvPicPr>
            <a:picLocks noChangeAspect="1"/>
          </p:cNvPicPr>
          <p:nvPr/>
        </p:nvPicPr>
        <p:blipFill>
          <a:blip r:embed="rId2"/>
          <a:stretch>
            <a:fillRect/>
          </a:stretch>
        </p:blipFill>
        <p:spPr>
          <a:xfrm>
            <a:off x="1396718" y="2429252"/>
            <a:ext cx="5875282" cy="4132066"/>
          </a:xfrm>
          <a:prstGeom prst="rect">
            <a:avLst/>
          </a:prstGeom>
        </p:spPr>
      </p:pic>
    </p:spTree>
    <p:extLst>
      <p:ext uri="{BB962C8B-B14F-4D97-AF65-F5344CB8AC3E}">
        <p14:creationId xmlns:p14="http://schemas.microsoft.com/office/powerpoint/2010/main" val="2733845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2009</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34</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1" y="1040597"/>
            <a:ext cx="9001125" cy="1347805"/>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Lors des Journées Accélérateurs de 2009, les participants ont exprimé le souhait de pouvoir se réunir les années paires, ce qui a conduit aux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Rencontres Accélérateurs</a:t>
            </a:r>
            <a:r>
              <a:rPr lang="fr-FR" sz="1800" dirty="0">
                <a:effectLst/>
                <a:latin typeface="Calibri" panose="020F0502020204030204" pitchFamily="34" charset="0"/>
                <a:ea typeface="Calibri" panose="020F0502020204030204" pitchFamily="34" charset="0"/>
                <a:cs typeface="Times New Roman" panose="02020603050405020304" pitchFamily="18" charset="0"/>
              </a:rPr>
              <a:t>. Les premières Rencontre ont eu lieu le 20 octobre 2010 sur le site de l’installation SOLEIL à l’Orme des Merisiers.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Image 4" descr="Une image contenant ciel, extérieur, herbe, gens&#10;&#10;Description générée automatiquement">
            <a:extLst>
              <a:ext uri="{FF2B5EF4-FFF2-40B4-BE49-F238E27FC236}">
                <a16:creationId xmlns:a16="http://schemas.microsoft.com/office/drawing/2014/main" id="{C1CC1CFA-6B75-47B5-8068-AF8E1E188D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28" t="34226" r="10356" b="16128"/>
          <a:stretch/>
        </p:blipFill>
        <p:spPr>
          <a:xfrm>
            <a:off x="476301" y="2443898"/>
            <a:ext cx="8039049" cy="3740902"/>
          </a:xfrm>
          <a:prstGeom prst="rect">
            <a:avLst/>
          </a:prstGeom>
        </p:spPr>
      </p:pic>
    </p:spTree>
    <p:extLst>
      <p:ext uri="{BB962C8B-B14F-4D97-AF65-F5344CB8AC3E}">
        <p14:creationId xmlns:p14="http://schemas.microsoft.com/office/powerpoint/2010/main" val="1575365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54441"/>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Roscoff 2009</a:t>
            </a:r>
            <a:endParaRPr lang="en-US" sz="3200" dirty="0"/>
          </a:p>
        </p:txBody>
      </p: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dirty="0"/>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35</a:t>
            </a:fld>
            <a:endParaRPr lang="fr-FR" dirty="0"/>
          </a:p>
        </p:txBody>
      </p:sp>
      <p:sp>
        <p:nvSpPr>
          <p:cNvPr id="7" name="ZoneTexte 6">
            <a:extLst>
              <a:ext uri="{FF2B5EF4-FFF2-40B4-BE49-F238E27FC236}">
                <a16:creationId xmlns:a16="http://schemas.microsoft.com/office/drawing/2014/main" id="{3140B63D-6DF5-4CD4-B945-E01DEE9B68B6}"/>
              </a:ext>
            </a:extLst>
          </p:cNvPr>
          <p:cNvSpPr txBox="1"/>
          <p:nvPr/>
        </p:nvSpPr>
        <p:spPr>
          <a:xfrm>
            <a:off x="-1" y="1040597"/>
            <a:ext cx="9001125" cy="1984902"/>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C’est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Jean-Luc BIARROTTE </a:t>
            </a:r>
            <a:r>
              <a:rPr lang="fr-FR" sz="1800" dirty="0">
                <a:effectLst/>
                <a:latin typeface="Calibri" panose="020F0502020204030204" pitchFamily="34" charset="0"/>
                <a:ea typeface="Calibri" panose="020F0502020204030204" pitchFamily="34" charset="0"/>
                <a:cs typeface="Times New Roman" panose="02020603050405020304" pitchFamily="18" charset="0"/>
              </a:rPr>
              <a:t>qui reçoit le prix Jean-Louis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Laclare</a:t>
            </a:r>
            <a:r>
              <a:rPr lang="fr-FR" sz="1800" dirty="0">
                <a:effectLst/>
                <a:latin typeface="Calibri" panose="020F0502020204030204" pitchFamily="34" charset="0"/>
                <a:ea typeface="Calibri" panose="020F0502020204030204" pitchFamily="34" charset="0"/>
                <a:cs typeface="Times New Roman" panose="02020603050405020304" pitchFamily="18" charset="0"/>
              </a:rPr>
              <a:t> lors de l’édition 2009 des Journées Accélérateurs, pour son expertise de premier plan dans la conception des accélérateurs linéaires de forte puissance. Sa principale activité portait sur l’étude de l’accélérateur du projet EURISOL et sur la définition de systèmes hybrides « Accelerator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Driven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Systems</a:t>
            </a:r>
            <a:r>
              <a:rPr lang="fr-FR" sz="1800" dirty="0">
                <a:effectLst/>
                <a:latin typeface="Calibri" panose="020F0502020204030204" pitchFamily="34" charset="0"/>
                <a:ea typeface="Calibri" panose="020F0502020204030204" pitchFamily="34" charset="0"/>
                <a:cs typeface="Times New Roman" panose="02020603050405020304" pitchFamily="18" charset="0"/>
              </a:rPr>
              <a:t> » pour la transmutation des déchets nucléaires à vie longue. Il participait aussi à la définition du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linac</a:t>
            </a:r>
            <a:r>
              <a:rPr lang="fr-FR" sz="1800" dirty="0">
                <a:effectLst/>
                <a:latin typeface="Calibri" panose="020F0502020204030204" pitchFamily="34" charset="0"/>
                <a:ea typeface="Calibri" panose="020F0502020204030204" pitchFamily="34" charset="0"/>
                <a:cs typeface="Times New Roman" panose="02020603050405020304" pitchFamily="18" charset="0"/>
              </a:rPr>
              <a:t> de SPIRAL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346E7E86-D18B-45ED-90EE-63D1E1E68962}"/>
              </a:ext>
            </a:extLst>
          </p:cNvPr>
          <p:cNvSpPr>
            <a:spLocks noChangeArrowheads="1"/>
          </p:cNvSpPr>
          <p:nvPr/>
        </p:nvSpPr>
        <p:spPr bwMode="auto">
          <a:xfrm>
            <a:off x="1647825" y="1485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Image 3" descr="Une image contenant mur, intérieur, plancher, personne&#10;&#10;Description générée automatiquement">
            <a:extLst>
              <a:ext uri="{FF2B5EF4-FFF2-40B4-BE49-F238E27FC236}">
                <a16:creationId xmlns:a16="http://schemas.microsoft.com/office/drawing/2014/main" id="{BAD98B3D-FCD9-4393-91A3-843757AE1425}"/>
              </a:ext>
            </a:extLst>
          </p:cNvPr>
          <p:cNvPicPr>
            <a:picLocks noChangeAspect="1"/>
          </p:cNvPicPr>
          <p:nvPr/>
        </p:nvPicPr>
        <p:blipFill rotWithShape="1">
          <a:blip r:embed="rId2">
            <a:extLst>
              <a:ext uri="{28A0092B-C50C-407E-A947-70E740481C1C}">
                <a14:useLocalDpi xmlns:a14="http://schemas.microsoft.com/office/drawing/2010/main" val="0"/>
              </a:ext>
            </a:extLst>
          </a:blip>
          <a:srcRect l="35391" t="34225" r="23298" b="17614"/>
          <a:stretch/>
        </p:blipFill>
        <p:spPr>
          <a:xfrm>
            <a:off x="2686050" y="3065413"/>
            <a:ext cx="3972672" cy="3473500"/>
          </a:xfrm>
          <a:prstGeom prst="rect">
            <a:avLst/>
          </a:prstGeom>
        </p:spPr>
      </p:pic>
    </p:spTree>
    <p:extLst>
      <p:ext uri="{BB962C8B-B14F-4D97-AF65-F5344CB8AC3E}">
        <p14:creationId xmlns:p14="http://schemas.microsoft.com/office/powerpoint/2010/main" val="1081879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726326-9282-4244-AC14-866475D32CE4}"/>
              </a:ext>
            </a:extLst>
          </p:cNvPr>
          <p:cNvSpPr>
            <a:spLocks noGrp="1"/>
          </p:cNvSpPr>
          <p:nvPr>
            <p:ph type="title"/>
          </p:nvPr>
        </p:nvSpPr>
        <p:spPr>
          <a:xfrm>
            <a:off x="997882" y="994380"/>
            <a:ext cx="7886700" cy="1325563"/>
          </a:xfrm>
        </p:spPr>
        <p:txBody>
          <a:bodyPr>
            <a:normAutofit fontScale="90000"/>
          </a:bodyPr>
          <a:lstStyle/>
          <a:p>
            <a:pPr marL="457200" algn="ctr">
              <a:lnSpc>
                <a:spcPct val="115000"/>
              </a:lnSpc>
            </a:pPr>
            <a:r>
              <a:rPr lang="fr-FR" sz="2700" b="1" dirty="0">
                <a:latin typeface="+mn-lt"/>
              </a:rPr>
              <a:t>A partir de 2009, les Journées vont alterner avec les Rencontres.</a:t>
            </a:r>
            <a:br>
              <a:rPr lang="fr-FR" sz="2700" b="1" dirty="0">
                <a:latin typeface="+mn-lt"/>
              </a:rPr>
            </a:br>
            <a:br>
              <a:rPr lang="fr-FR" sz="3200" b="1" dirty="0">
                <a:latin typeface="+mn-lt"/>
              </a:rPr>
            </a:br>
            <a:r>
              <a:rPr lang="fr-FR" sz="1800" dirty="0">
                <a:effectLst/>
                <a:latin typeface="+mn-lt"/>
                <a:ea typeface="Calibri" panose="020F0502020204030204" pitchFamily="34" charset="0"/>
                <a:cs typeface="Times New Roman" panose="02020603050405020304" pitchFamily="18" charset="0"/>
              </a:rPr>
              <a:t>Alors : </a:t>
            </a:r>
            <a:r>
              <a:rPr lang="fr-FR" sz="1800" b="1" dirty="0">
                <a:effectLst/>
                <a:latin typeface="+mn-lt"/>
                <a:ea typeface="Calibri" panose="020F0502020204030204" pitchFamily="34" charset="0"/>
                <a:cs typeface="Times New Roman" panose="02020603050405020304" pitchFamily="18" charset="0"/>
              </a:rPr>
              <a:t>BON  VENT  AUX JOURNEES ACCELERATEURS  DE  ROSCOFF !</a:t>
            </a:r>
            <a:br>
              <a:rPr lang="en-US" sz="1800" dirty="0">
                <a:effectLst/>
                <a:latin typeface="+mn-lt"/>
                <a:ea typeface="Calibri" panose="020F0502020204030204" pitchFamily="34" charset="0"/>
                <a:cs typeface="Times New Roman" panose="02020603050405020304" pitchFamily="18" charset="0"/>
              </a:rPr>
            </a:br>
            <a:r>
              <a:rPr lang="fr-FR" sz="1800" dirty="0">
                <a:effectLst/>
                <a:latin typeface="+mn-lt"/>
                <a:ea typeface="Calibri" panose="020F0502020204030204" pitchFamily="34" charset="0"/>
                <a:cs typeface="Times New Roman" panose="02020603050405020304" pitchFamily="18" charset="0"/>
              </a:rPr>
              <a:t> Et :	</a:t>
            </a:r>
            <a:r>
              <a:rPr lang="fr-FR" sz="1800" b="1" dirty="0">
                <a:effectLst/>
                <a:latin typeface="+mn-lt"/>
                <a:ea typeface="Calibri" panose="020F0502020204030204" pitchFamily="34" charset="0"/>
                <a:cs typeface="Times New Roman" panose="02020603050405020304" pitchFamily="18" charset="0"/>
              </a:rPr>
              <a:t>LONGUE VIE AUX  RENCONTRES  ACCELERATEURS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b="1" dirty="0"/>
          </a:p>
        </p:txBody>
      </p:sp>
      <p:pic>
        <p:nvPicPr>
          <p:cNvPr id="7" name="Espace réservé du contenu 6" descr="Une image contenant texte, embarcation, bateau&#10;&#10;Description générée automatiquement">
            <a:extLst>
              <a:ext uri="{FF2B5EF4-FFF2-40B4-BE49-F238E27FC236}">
                <a16:creationId xmlns:a16="http://schemas.microsoft.com/office/drawing/2014/main" id="{E925A9CA-A856-4039-B2C2-ADFA0D12F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2303" y="2660420"/>
            <a:ext cx="5014167" cy="3635095"/>
          </a:xfrm>
        </p:spPr>
      </p:pic>
      <p:sp>
        <p:nvSpPr>
          <p:cNvPr id="4" name="Espace réservé de la date 3">
            <a:extLst>
              <a:ext uri="{FF2B5EF4-FFF2-40B4-BE49-F238E27FC236}">
                <a16:creationId xmlns:a16="http://schemas.microsoft.com/office/drawing/2014/main" id="{63F7D6EA-ED77-47C4-B9E0-EFF2A85653F6}"/>
              </a:ext>
            </a:extLst>
          </p:cNvPr>
          <p:cNvSpPr>
            <a:spLocks noGrp="1"/>
          </p:cNvSpPr>
          <p:nvPr>
            <p:ph type="dt" sz="half" idx="10"/>
          </p:nvPr>
        </p:nvSpPr>
        <p:spPr/>
        <p:txBody>
          <a:bodyPr/>
          <a:lstStyle/>
          <a:p>
            <a:r>
              <a:rPr lang="en-US"/>
              <a:t>14/10/2021</a:t>
            </a:r>
            <a:endParaRPr lang="fr-FR"/>
          </a:p>
        </p:txBody>
      </p:sp>
      <p:sp>
        <p:nvSpPr>
          <p:cNvPr id="5" name="Espace réservé du numéro de diapositive 4">
            <a:extLst>
              <a:ext uri="{FF2B5EF4-FFF2-40B4-BE49-F238E27FC236}">
                <a16:creationId xmlns:a16="http://schemas.microsoft.com/office/drawing/2014/main" id="{01A2DA57-C5F5-42D4-A425-9C4C5B9432C7}"/>
              </a:ext>
            </a:extLst>
          </p:cNvPr>
          <p:cNvSpPr>
            <a:spLocks noGrp="1"/>
          </p:cNvSpPr>
          <p:nvPr>
            <p:ph type="sldNum" sz="quarter" idx="12"/>
          </p:nvPr>
        </p:nvSpPr>
        <p:spPr/>
        <p:txBody>
          <a:bodyPr/>
          <a:lstStyle/>
          <a:p>
            <a:fld id="{567A096F-D665-4AC0-9CF9-C57457CDB897}" type="slidenum">
              <a:rPr lang="fr-FR" smtClean="0"/>
              <a:t>36</a:t>
            </a:fld>
            <a:endParaRPr lang="fr-FR"/>
          </a:p>
        </p:txBody>
      </p:sp>
      <p:pic>
        <p:nvPicPr>
          <p:cNvPr id="6" name="Picture 2">
            <a:extLst>
              <a:ext uri="{FF2B5EF4-FFF2-40B4-BE49-F238E27FC236}">
                <a16:creationId xmlns:a16="http://schemas.microsoft.com/office/drawing/2014/main" id="{7A420270-08A1-CA48-B966-204696C6A7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218" t="827" r="58010" b="74321"/>
          <a:stretch/>
        </p:blipFill>
        <p:spPr bwMode="auto">
          <a:xfrm>
            <a:off x="259418" y="1493443"/>
            <a:ext cx="1990647" cy="363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510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27" y="569952"/>
            <a:ext cx="1290815" cy="1825683"/>
          </a:xfrm>
          <a:prstGeom prst="rect">
            <a:avLst/>
          </a:prstGeom>
        </p:spPr>
      </p:pic>
      <p:pic>
        <p:nvPicPr>
          <p:cNvPr id="6" name="Image 5"/>
          <p:cNvPicPr>
            <a:picLocks noChangeAspect="1"/>
          </p:cNvPicPr>
          <p:nvPr/>
        </p:nvPicPr>
        <p:blipFill>
          <a:blip r:embed="rId3"/>
          <a:stretch>
            <a:fillRect/>
          </a:stretch>
        </p:blipFill>
        <p:spPr>
          <a:xfrm>
            <a:off x="3168502" y="673657"/>
            <a:ext cx="2300983" cy="161827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791" y="725113"/>
            <a:ext cx="2140749" cy="151536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28" y="2527429"/>
            <a:ext cx="2612579" cy="184856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5942" y="2523815"/>
            <a:ext cx="2559641" cy="1810370"/>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6818" y="2538845"/>
            <a:ext cx="2560525" cy="1810370"/>
          </a:xfrm>
          <a:prstGeom prst="rect">
            <a:avLst/>
          </a:prstGeom>
        </p:spPr>
      </p:pic>
      <p:sp>
        <p:nvSpPr>
          <p:cNvPr id="2" name="Espace réservé de la date 1">
            <a:extLst>
              <a:ext uri="{FF2B5EF4-FFF2-40B4-BE49-F238E27FC236}">
                <a16:creationId xmlns:a16="http://schemas.microsoft.com/office/drawing/2014/main" id="{7BBD6598-6A99-445B-9B4E-64FCB300941D}"/>
              </a:ext>
            </a:extLst>
          </p:cNvPr>
          <p:cNvSpPr>
            <a:spLocks noGrp="1"/>
          </p:cNvSpPr>
          <p:nvPr>
            <p:ph type="dt" sz="half" idx="10"/>
          </p:nvPr>
        </p:nvSpPr>
        <p:spPr/>
        <p:txBody>
          <a:bodyPr/>
          <a:lstStyle/>
          <a:p>
            <a:r>
              <a:rPr lang="en-US"/>
              <a:t>14/10/2021</a:t>
            </a:r>
            <a:endParaRPr lang="fr-FR"/>
          </a:p>
        </p:txBody>
      </p:sp>
      <p:sp>
        <p:nvSpPr>
          <p:cNvPr id="3" name="Espace réservé du numéro de diapositive 2">
            <a:extLst>
              <a:ext uri="{FF2B5EF4-FFF2-40B4-BE49-F238E27FC236}">
                <a16:creationId xmlns:a16="http://schemas.microsoft.com/office/drawing/2014/main" id="{447361C9-8F48-4565-9016-B5CD134EC51C}"/>
              </a:ext>
            </a:extLst>
          </p:cNvPr>
          <p:cNvSpPr>
            <a:spLocks noGrp="1"/>
          </p:cNvSpPr>
          <p:nvPr>
            <p:ph type="sldNum" sz="quarter" idx="12"/>
          </p:nvPr>
        </p:nvSpPr>
        <p:spPr/>
        <p:txBody>
          <a:bodyPr/>
          <a:lstStyle/>
          <a:p>
            <a:fld id="{567A096F-D665-4AC0-9CF9-C57457CDB897}" type="slidenum">
              <a:rPr lang="fr-FR" smtClean="0"/>
              <a:t>37</a:t>
            </a:fld>
            <a:endParaRPr lang="fr-FR"/>
          </a:p>
        </p:txBody>
      </p:sp>
      <p:pic>
        <p:nvPicPr>
          <p:cNvPr id="11" name="Image 10">
            <a:extLst>
              <a:ext uri="{FF2B5EF4-FFF2-40B4-BE49-F238E27FC236}">
                <a16:creationId xmlns:a16="http://schemas.microsoft.com/office/drawing/2014/main" id="{12A6DDCF-FDE1-4EE4-9848-BF293B9CFE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2107" y="4566070"/>
            <a:ext cx="3023190" cy="2137490"/>
          </a:xfrm>
          <a:prstGeom prst="rect">
            <a:avLst/>
          </a:prstGeom>
        </p:spPr>
      </p:pic>
    </p:spTree>
    <p:extLst>
      <p:ext uri="{BB962C8B-B14F-4D97-AF65-F5344CB8AC3E}">
        <p14:creationId xmlns:p14="http://schemas.microsoft.com/office/powerpoint/2010/main" val="9386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4344E0-C687-4F3B-BB2B-345D45A10617}"/>
              </a:ext>
            </a:extLst>
          </p:cNvPr>
          <p:cNvSpPr txBox="1"/>
          <p:nvPr/>
        </p:nvSpPr>
        <p:spPr>
          <a:xfrm>
            <a:off x="446567" y="2111298"/>
            <a:ext cx="7499498" cy="1885003"/>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Questions clés :</a:t>
            </a:r>
          </a:p>
          <a:p>
            <a:pPr marL="742950" indent="-2857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Division ou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628650" indent="-171450">
              <a:lnSpc>
                <a:spcPct val="115000"/>
              </a:lnSpc>
              <a:buFontTx/>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  Accélérateurs ou Physique des Accélérateurs ?</a:t>
            </a:r>
          </a:p>
          <a:p>
            <a:pPr marL="628650" indent="-1714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Techniques ou Technologies Associées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984218"/>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11" name="Espace réservé de la date 10">
            <a:extLst>
              <a:ext uri="{FF2B5EF4-FFF2-40B4-BE49-F238E27FC236}">
                <a16:creationId xmlns:a16="http://schemas.microsoft.com/office/drawing/2014/main" id="{AFAB02E4-5611-4C2E-9FD6-9C5432227A78}"/>
              </a:ext>
            </a:extLst>
          </p:cNvPr>
          <p:cNvSpPr>
            <a:spLocks noGrp="1"/>
          </p:cNvSpPr>
          <p:nvPr>
            <p:ph type="dt" sz="half" idx="10"/>
          </p:nvPr>
        </p:nvSpPr>
        <p:spPr/>
        <p:txBody>
          <a:bodyPr/>
          <a:lstStyle/>
          <a:p>
            <a:r>
              <a:rPr lang="en-US"/>
              <a:t>14/10/2021</a:t>
            </a:r>
            <a:endParaRPr lang="fr-FR"/>
          </a:p>
        </p:txBody>
      </p:sp>
      <p:sp>
        <p:nvSpPr>
          <p:cNvPr id="12" name="Espace réservé du numéro de diapositive 11">
            <a:extLst>
              <a:ext uri="{FF2B5EF4-FFF2-40B4-BE49-F238E27FC236}">
                <a16:creationId xmlns:a16="http://schemas.microsoft.com/office/drawing/2014/main" id="{5671CC58-9706-4C8B-9EE0-F967917DEB7F}"/>
              </a:ext>
            </a:extLst>
          </p:cNvPr>
          <p:cNvSpPr>
            <a:spLocks noGrp="1"/>
          </p:cNvSpPr>
          <p:nvPr>
            <p:ph type="sldNum" sz="quarter" idx="12"/>
          </p:nvPr>
        </p:nvSpPr>
        <p:spPr/>
        <p:txBody>
          <a:bodyPr/>
          <a:lstStyle/>
          <a:p>
            <a:fld id="{567A096F-D665-4AC0-9CF9-C57457CDB897}" type="slidenum">
              <a:rPr lang="fr-FR" smtClean="0"/>
              <a:t>4</a:t>
            </a:fld>
            <a:endParaRPr lang="fr-FR"/>
          </a:p>
        </p:txBody>
      </p:sp>
    </p:spTree>
    <p:extLst>
      <p:ext uri="{BB962C8B-B14F-4D97-AF65-F5344CB8AC3E}">
        <p14:creationId xmlns:p14="http://schemas.microsoft.com/office/powerpoint/2010/main" val="95363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4344E0-C687-4F3B-BB2B-345D45A10617}"/>
              </a:ext>
            </a:extLst>
          </p:cNvPr>
          <p:cNvSpPr txBox="1"/>
          <p:nvPr/>
        </p:nvSpPr>
        <p:spPr>
          <a:xfrm>
            <a:off x="446567" y="2111298"/>
            <a:ext cx="7499498" cy="1885003"/>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Questions clés :</a:t>
            </a:r>
          </a:p>
          <a:p>
            <a:pPr marL="742950" indent="-2857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Division ou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628650" indent="-171450">
              <a:lnSpc>
                <a:spcPct val="115000"/>
              </a:lnSpc>
              <a:buFontTx/>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  Accélérateurs ou Physique des Accélérateurs ?</a:t>
            </a:r>
          </a:p>
          <a:p>
            <a:pPr marL="628650" indent="-1714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Techniques ou Technologies Associées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993290"/>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ZoneTexte 3">
            <a:extLst>
              <a:ext uri="{FF2B5EF4-FFF2-40B4-BE49-F238E27FC236}">
                <a16:creationId xmlns:a16="http://schemas.microsoft.com/office/drawing/2014/main" id="{FBEB54B0-373A-42D8-B899-3AD8BB8E2321}"/>
              </a:ext>
            </a:extLst>
          </p:cNvPr>
          <p:cNvSpPr txBox="1"/>
          <p:nvPr/>
        </p:nvSpPr>
        <p:spPr>
          <a:xfrm>
            <a:off x="871868" y="3683046"/>
            <a:ext cx="7251405" cy="646331"/>
          </a:xfrm>
          <a:prstGeom prst="rect">
            <a:avLst/>
          </a:prstGeom>
          <a:noFill/>
        </p:spPr>
        <p:txBody>
          <a:bodyPr wrap="square">
            <a:spAutoFit/>
          </a:bodyPr>
          <a:lstStyle/>
          <a:p>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 Physique des Accélérateurs et Techniques Associées ».</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6" name="Flèche : droite 5">
            <a:extLst>
              <a:ext uri="{FF2B5EF4-FFF2-40B4-BE49-F238E27FC236}">
                <a16:creationId xmlns:a16="http://schemas.microsoft.com/office/drawing/2014/main" id="{C4F48F27-D51A-4383-9815-EBA230EA2169}"/>
              </a:ext>
            </a:extLst>
          </p:cNvPr>
          <p:cNvSpPr/>
          <p:nvPr/>
        </p:nvSpPr>
        <p:spPr>
          <a:xfrm>
            <a:off x="386315" y="3763925"/>
            <a:ext cx="411126" cy="242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e la date 1">
            <a:extLst>
              <a:ext uri="{FF2B5EF4-FFF2-40B4-BE49-F238E27FC236}">
                <a16:creationId xmlns:a16="http://schemas.microsoft.com/office/drawing/2014/main" id="{C6587AC9-FD77-48F2-A2F0-CDACD1E6D042}"/>
              </a:ext>
            </a:extLst>
          </p:cNvPr>
          <p:cNvSpPr>
            <a:spLocks noGrp="1"/>
          </p:cNvSpPr>
          <p:nvPr>
            <p:ph type="dt" sz="half" idx="10"/>
          </p:nvPr>
        </p:nvSpPr>
        <p:spPr/>
        <p:txBody>
          <a:bodyPr/>
          <a:lstStyle/>
          <a:p>
            <a:r>
              <a:rPr lang="en-US"/>
              <a:t>14/10/2021</a:t>
            </a:r>
            <a:endParaRPr lang="fr-FR"/>
          </a:p>
        </p:txBody>
      </p:sp>
      <p:sp>
        <p:nvSpPr>
          <p:cNvPr id="3" name="Espace réservé du numéro de diapositive 2">
            <a:extLst>
              <a:ext uri="{FF2B5EF4-FFF2-40B4-BE49-F238E27FC236}">
                <a16:creationId xmlns:a16="http://schemas.microsoft.com/office/drawing/2014/main" id="{8A8A5E8B-18FB-4EFA-8FA8-5D6254420DC4}"/>
              </a:ext>
            </a:extLst>
          </p:cNvPr>
          <p:cNvSpPr>
            <a:spLocks noGrp="1"/>
          </p:cNvSpPr>
          <p:nvPr>
            <p:ph type="sldNum" sz="quarter" idx="12"/>
          </p:nvPr>
        </p:nvSpPr>
        <p:spPr/>
        <p:txBody>
          <a:bodyPr/>
          <a:lstStyle/>
          <a:p>
            <a:fld id="{567A096F-D665-4AC0-9CF9-C57457CDB897}" type="slidenum">
              <a:rPr lang="fr-FR" smtClean="0"/>
              <a:t>5</a:t>
            </a:fld>
            <a:endParaRPr lang="fr-FR"/>
          </a:p>
        </p:txBody>
      </p:sp>
    </p:spTree>
    <p:extLst>
      <p:ext uri="{BB962C8B-B14F-4D97-AF65-F5344CB8AC3E}">
        <p14:creationId xmlns:p14="http://schemas.microsoft.com/office/powerpoint/2010/main" val="156098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4344E0-C687-4F3B-BB2B-345D45A10617}"/>
              </a:ext>
            </a:extLst>
          </p:cNvPr>
          <p:cNvSpPr txBox="1"/>
          <p:nvPr/>
        </p:nvSpPr>
        <p:spPr>
          <a:xfrm>
            <a:off x="446567" y="2111298"/>
            <a:ext cx="7499498" cy="1885003"/>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En 1995 : Questions clés :</a:t>
            </a:r>
          </a:p>
          <a:p>
            <a:pPr marL="742950" indent="-2857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Division ou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628650" indent="-171450">
              <a:lnSpc>
                <a:spcPct val="115000"/>
              </a:lnSpc>
              <a:buFontTx/>
              <a:buChar char="-"/>
            </a:pPr>
            <a:r>
              <a:rPr lang="fr-FR" dirty="0">
                <a:effectLst/>
                <a:latin typeface="Calibri" panose="020F0502020204030204" pitchFamily="34" charset="0"/>
                <a:ea typeface="Calibri" panose="020F0502020204030204" pitchFamily="34" charset="0"/>
                <a:cs typeface="Times New Roman" panose="02020603050405020304" pitchFamily="18" charset="0"/>
              </a:rPr>
              <a:t>  Accélérateurs ou Physique des Accélérateurs ?</a:t>
            </a:r>
          </a:p>
          <a:p>
            <a:pPr marL="628650" indent="-171450">
              <a:lnSpc>
                <a:spcPct val="115000"/>
              </a:lnSpc>
              <a:buFontTx/>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Techniques ou Technologies Associées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1022637"/>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4" name="ZoneTexte 3">
            <a:extLst>
              <a:ext uri="{FF2B5EF4-FFF2-40B4-BE49-F238E27FC236}">
                <a16:creationId xmlns:a16="http://schemas.microsoft.com/office/drawing/2014/main" id="{FBEB54B0-373A-42D8-B899-3AD8BB8E2321}"/>
              </a:ext>
            </a:extLst>
          </p:cNvPr>
          <p:cNvSpPr txBox="1"/>
          <p:nvPr/>
        </p:nvSpPr>
        <p:spPr>
          <a:xfrm>
            <a:off x="871868" y="3683046"/>
            <a:ext cx="7251405" cy="646331"/>
          </a:xfrm>
          <a:prstGeom prst="rect">
            <a:avLst/>
          </a:prstGeom>
          <a:noFill/>
        </p:spPr>
        <p:txBody>
          <a:bodyPr wrap="square">
            <a:spAutoFit/>
          </a:bodyPr>
          <a:lstStyle/>
          <a:p>
            <a:r>
              <a:rPr lang="fr-FR" sz="1800" b="1"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 Physique des Accélérateurs et Techniques Associées ».</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ZoneTexte 6">
            <a:extLst>
              <a:ext uri="{FF2B5EF4-FFF2-40B4-BE49-F238E27FC236}">
                <a16:creationId xmlns:a16="http://schemas.microsoft.com/office/drawing/2014/main" id="{AE0682F6-FEF3-46E3-B73D-00FD665D33B5}"/>
              </a:ext>
            </a:extLst>
          </p:cNvPr>
          <p:cNvSpPr txBox="1"/>
          <p:nvPr/>
        </p:nvSpPr>
        <p:spPr>
          <a:xfrm>
            <a:off x="446567" y="4418563"/>
            <a:ext cx="7499498" cy="610808"/>
          </a:xfrm>
          <a:prstGeom prst="rect">
            <a:avLst/>
          </a:prstGeom>
          <a:noFill/>
        </p:spPr>
        <p:txBody>
          <a:bodyPr wrap="square">
            <a:spAutoFit/>
          </a:bodyPr>
          <a:lstStyle/>
          <a:p>
            <a:pPr marL="457200">
              <a:lnSpc>
                <a:spcPct val="115000"/>
              </a:lnSpc>
            </a:pPr>
            <a:r>
              <a:rPr lang="fr-FR" b="1" dirty="0">
                <a:latin typeface="Calibri" panose="020F0502020204030204" pitchFamily="34" charset="0"/>
                <a:ea typeface="Calibri" panose="020F0502020204030204" pitchFamily="34" charset="0"/>
                <a:cs typeface="Times New Roman" panose="02020603050405020304" pitchFamily="18" charset="0"/>
              </a:rPr>
              <a:t>20 années ont passé…</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11051E88-DEA5-408A-938C-D9C7A0C256C7}"/>
              </a:ext>
            </a:extLst>
          </p:cNvPr>
          <p:cNvSpPr txBox="1"/>
          <p:nvPr/>
        </p:nvSpPr>
        <p:spPr>
          <a:xfrm>
            <a:off x="2966482" y="5250178"/>
            <a:ext cx="3370523" cy="830997"/>
          </a:xfrm>
          <a:prstGeom prst="rect">
            <a:avLst/>
          </a:prstGeom>
          <a:noFill/>
        </p:spPr>
        <p:txBody>
          <a:bodyPr wrap="square">
            <a:spAutoFit/>
          </a:bodyPr>
          <a:lstStyle/>
          <a:p>
            <a:r>
              <a:rPr lang="fr-F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Division Accélérateurs</a:t>
            </a:r>
            <a:br>
              <a:rPr lang="fr-F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US" sz="2400" dirty="0">
              <a:solidFill>
                <a:srgbClr val="FF0000"/>
              </a:solidFill>
            </a:endParaRPr>
          </a:p>
        </p:txBody>
      </p:sp>
      <p:sp>
        <p:nvSpPr>
          <p:cNvPr id="13" name="Flèche : courbe vers le bas 12">
            <a:extLst>
              <a:ext uri="{FF2B5EF4-FFF2-40B4-BE49-F238E27FC236}">
                <a16:creationId xmlns:a16="http://schemas.microsoft.com/office/drawing/2014/main" id="{417B35E4-FD1D-422C-A121-0C0B76E9B9D2}"/>
              </a:ext>
            </a:extLst>
          </p:cNvPr>
          <p:cNvSpPr/>
          <p:nvPr/>
        </p:nvSpPr>
        <p:spPr>
          <a:xfrm rot="5400000">
            <a:off x="7223050" y="4342882"/>
            <a:ext cx="1623238" cy="7621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ZoneTexte 13">
            <a:extLst>
              <a:ext uri="{FF2B5EF4-FFF2-40B4-BE49-F238E27FC236}">
                <a16:creationId xmlns:a16="http://schemas.microsoft.com/office/drawing/2014/main" id="{EA8272C5-7AEE-4588-A916-F725B6EC97D8}"/>
              </a:ext>
            </a:extLst>
          </p:cNvPr>
          <p:cNvSpPr txBox="1"/>
          <p:nvPr/>
        </p:nvSpPr>
        <p:spPr>
          <a:xfrm>
            <a:off x="446567" y="5896509"/>
            <a:ext cx="7499498" cy="610808"/>
          </a:xfrm>
          <a:prstGeom prst="rect">
            <a:avLst/>
          </a:prstGeom>
          <a:noFill/>
        </p:spPr>
        <p:txBody>
          <a:bodyPr wrap="square">
            <a:spAutoFit/>
          </a:bodyPr>
          <a:lstStyle/>
          <a:p>
            <a:pPr marL="457200">
              <a:lnSpc>
                <a:spcPct val="115000"/>
              </a:lnSpc>
            </a:pPr>
            <a:r>
              <a:rPr lang="fr-FR" b="1" dirty="0">
                <a:latin typeface="Calibri" panose="020F0502020204030204" pitchFamily="34" charset="0"/>
                <a:ea typeface="Calibri" panose="020F0502020204030204" pitchFamily="34" charset="0"/>
                <a:cs typeface="Times New Roman" panose="02020603050405020304" pitchFamily="18" charset="0"/>
              </a:rPr>
              <a:t>En fin de compte … c’est plus simple !... Et c’est très bien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Espace réservé de la date 14">
            <a:extLst>
              <a:ext uri="{FF2B5EF4-FFF2-40B4-BE49-F238E27FC236}">
                <a16:creationId xmlns:a16="http://schemas.microsoft.com/office/drawing/2014/main" id="{3D27624B-4476-451E-985C-4DEFEC200630}"/>
              </a:ext>
            </a:extLst>
          </p:cNvPr>
          <p:cNvSpPr>
            <a:spLocks noGrp="1"/>
          </p:cNvSpPr>
          <p:nvPr>
            <p:ph type="dt" sz="half" idx="10"/>
          </p:nvPr>
        </p:nvSpPr>
        <p:spPr/>
        <p:txBody>
          <a:bodyPr/>
          <a:lstStyle/>
          <a:p>
            <a:r>
              <a:rPr lang="en-US"/>
              <a:t>14/10/2021</a:t>
            </a:r>
            <a:endParaRPr lang="fr-FR"/>
          </a:p>
        </p:txBody>
      </p:sp>
      <p:sp>
        <p:nvSpPr>
          <p:cNvPr id="16" name="Espace réservé du numéro de diapositive 15">
            <a:extLst>
              <a:ext uri="{FF2B5EF4-FFF2-40B4-BE49-F238E27FC236}">
                <a16:creationId xmlns:a16="http://schemas.microsoft.com/office/drawing/2014/main" id="{A519501B-9677-4C9B-A281-8D9DA0086CE9}"/>
              </a:ext>
            </a:extLst>
          </p:cNvPr>
          <p:cNvSpPr>
            <a:spLocks noGrp="1"/>
          </p:cNvSpPr>
          <p:nvPr>
            <p:ph type="sldNum" sz="quarter" idx="12"/>
          </p:nvPr>
        </p:nvSpPr>
        <p:spPr/>
        <p:txBody>
          <a:bodyPr/>
          <a:lstStyle/>
          <a:p>
            <a:fld id="{567A096F-D665-4AC0-9CF9-C57457CDB897}" type="slidenum">
              <a:rPr lang="fr-FR" smtClean="0"/>
              <a:t>6</a:t>
            </a:fld>
            <a:endParaRPr lang="fr-FR"/>
          </a:p>
        </p:txBody>
      </p:sp>
    </p:spTree>
    <p:extLst>
      <p:ext uri="{BB962C8B-B14F-4D97-AF65-F5344CB8AC3E}">
        <p14:creationId xmlns:p14="http://schemas.microsoft.com/office/powerpoint/2010/main" val="209564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4344E0-C687-4F3B-BB2B-345D45A10617}"/>
              </a:ext>
            </a:extLst>
          </p:cNvPr>
          <p:cNvSpPr txBox="1"/>
          <p:nvPr/>
        </p:nvSpPr>
        <p:spPr>
          <a:xfrm>
            <a:off x="418213" y="1782838"/>
            <a:ext cx="7499498" cy="4114844"/>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Septembre 1999 : Les premiers statuts</a:t>
            </a: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PATA, rassemble les membres de la SFP qui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oeuvrent</a:t>
            </a:r>
            <a:r>
              <a:rPr lang="fr-FR" sz="1800" dirty="0">
                <a:effectLst/>
                <a:latin typeface="Calibri" panose="020F0502020204030204" pitchFamily="34" charset="0"/>
                <a:ea typeface="Calibri" panose="020F0502020204030204" pitchFamily="34" charset="0"/>
                <a:cs typeface="Times New Roman" panose="02020603050405020304" pitchFamily="18" charset="0"/>
              </a:rPr>
              <a:t> dans le domaine des accélérateurs, des anneaux de stockage et autres dispositifs du même type pour la recherche scientifique fondamentale, appliquée,  industrielle et médicale.</a:t>
            </a:r>
          </a:p>
          <a:p>
            <a:pPr marL="457200">
              <a:lnSpc>
                <a:spcPct val="115000"/>
              </a:lnSpc>
            </a:pP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Les activités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ont pour but de promouvoir les compétences au plus haut niveau, l’information et les contacts entre spécialistes, les collaborations , la Recherche et le Développement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atteindre ces objectifs,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participe aux enseignements, établit des liens avec les Laboratoires spécialisés, avec l’Industrie, avec les Institutions internationales.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indent="-171450">
              <a:lnSpc>
                <a:spcPct val="115000"/>
              </a:lnSpc>
              <a:buFontTx/>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738877"/>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2" name="Espace réservé de la date 1">
            <a:extLst>
              <a:ext uri="{FF2B5EF4-FFF2-40B4-BE49-F238E27FC236}">
                <a16:creationId xmlns:a16="http://schemas.microsoft.com/office/drawing/2014/main" id="{C71BCFFF-9E12-4F8C-8933-89CA75C09D7C}"/>
              </a:ext>
            </a:extLst>
          </p:cNvPr>
          <p:cNvSpPr>
            <a:spLocks noGrp="1"/>
          </p:cNvSpPr>
          <p:nvPr>
            <p:ph type="dt" sz="half" idx="10"/>
          </p:nvPr>
        </p:nvSpPr>
        <p:spPr/>
        <p:txBody>
          <a:bodyPr/>
          <a:lstStyle/>
          <a:p>
            <a:r>
              <a:rPr lang="en-US"/>
              <a:t>14/10/2021</a:t>
            </a:r>
            <a:endParaRPr lang="fr-FR"/>
          </a:p>
        </p:txBody>
      </p:sp>
      <p:sp>
        <p:nvSpPr>
          <p:cNvPr id="3" name="Espace réservé du numéro de diapositive 2">
            <a:extLst>
              <a:ext uri="{FF2B5EF4-FFF2-40B4-BE49-F238E27FC236}">
                <a16:creationId xmlns:a16="http://schemas.microsoft.com/office/drawing/2014/main" id="{85CCB085-E3D5-4936-A7DD-335B6CFC614F}"/>
              </a:ext>
            </a:extLst>
          </p:cNvPr>
          <p:cNvSpPr>
            <a:spLocks noGrp="1"/>
          </p:cNvSpPr>
          <p:nvPr>
            <p:ph type="sldNum" sz="quarter" idx="12"/>
          </p:nvPr>
        </p:nvSpPr>
        <p:spPr/>
        <p:txBody>
          <a:bodyPr/>
          <a:lstStyle/>
          <a:p>
            <a:fld id="{567A096F-D665-4AC0-9CF9-C57457CDB897}" type="slidenum">
              <a:rPr lang="fr-FR" smtClean="0"/>
              <a:t>7</a:t>
            </a:fld>
            <a:endParaRPr lang="fr-FR"/>
          </a:p>
        </p:txBody>
      </p:sp>
    </p:spTree>
    <p:extLst>
      <p:ext uri="{BB962C8B-B14F-4D97-AF65-F5344CB8AC3E}">
        <p14:creationId xmlns:p14="http://schemas.microsoft.com/office/powerpoint/2010/main" val="367568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04344E0-C687-4F3B-BB2B-345D45A10617}"/>
              </a:ext>
            </a:extLst>
          </p:cNvPr>
          <p:cNvSpPr txBox="1"/>
          <p:nvPr/>
        </p:nvSpPr>
        <p:spPr>
          <a:xfrm>
            <a:off x="229042" y="1515972"/>
            <a:ext cx="8158717" cy="1347805"/>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Les Journées</a:t>
            </a: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Journées Accélérateurs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se tiennent tous les deux ans.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dirty="0">
                <a:latin typeface="Calibri" panose="020F0502020204030204" pitchFamily="34" charset="0"/>
                <a:ea typeface="Calibri" panose="020F0502020204030204" pitchFamily="34" charset="0"/>
                <a:cs typeface="Times New Roman" panose="02020603050405020304" pitchFamily="18" charset="0"/>
              </a:rPr>
              <a:t>R</a:t>
            </a:r>
            <a:r>
              <a:rPr lang="fr-FR" sz="1800" dirty="0">
                <a:effectLst/>
                <a:latin typeface="Calibri" panose="020F0502020204030204" pitchFamily="34" charset="0"/>
                <a:ea typeface="Calibri" panose="020F0502020204030204" pitchFamily="34" charset="0"/>
                <a:cs typeface="Times New Roman" panose="02020603050405020304" pitchFamily="18" charset="0"/>
              </a:rPr>
              <a:t>evue au niveau national de l’activité en physique des accélérateurs ainsi que des progrès technologiques dans les techniques associées.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699737"/>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6" name="ZoneTexte 5">
            <a:extLst>
              <a:ext uri="{FF2B5EF4-FFF2-40B4-BE49-F238E27FC236}">
                <a16:creationId xmlns:a16="http://schemas.microsoft.com/office/drawing/2014/main" id="{49E2962E-E088-424D-A05D-FD783ED0B88C}"/>
              </a:ext>
            </a:extLst>
          </p:cNvPr>
          <p:cNvSpPr txBox="1"/>
          <p:nvPr/>
        </p:nvSpPr>
        <p:spPr>
          <a:xfrm>
            <a:off x="221953" y="3055649"/>
            <a:ext cx="6660855" cy="3544304"/>
          </a:xfrm>
          <a:prstGeom prst="rect">
            <a:avLst/>
          </a:prstGeom>
          <a:noFill/>
        </p:spPr>
        <p:txBody>
          <a:bodyPr wrap="square">
            <a:spAutoFit/>
          </a:bodyPr>
          <a:lstStyle/>
          <a:p>
            <a:pPr marL="457200">
              <a:lnSpc>
                <a:spcPct val="115000"/>
              </a:lnSpc>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Le Prix</a:t>
            </a: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Depuis 1998, le Comité d’Organisation décerne un Prix, le Prix de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Interdivision</a:t>
            </a:r>
            <a:r>
              <a:rPr lang="fr-FR" sz="1800" dirty="0">
                <a:effectLst/>
                <a:latin typeface="Calibri" panose="020F0502020204030204" pitchFamily="34" charset="0"/>
                <a:ea typeface="Calibri" panose="020F0502020204030204" pitchFamily="34" charset="0"/>
                <a:cs typeface="Times New Roman" panose="02020603050405020304" pitchFamily="18" charset="0"/>
              </a:rPr>
              <a:t> Accélérateurs</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800" u="sng" dirty="0">
                <a:effectLst/>
                <a:latin typeface="Calibri" panose="020F0502020204030204" pitchFamily="34" charset="0"/>
                <a:ea typeface="Calibri" panose="020F0502020204030204" pitchFamily="34" charset="0"/>
                <a:cs typeface="Times New Roman" panose="02020603050405020304" pitchFamily="18" charset="0"/>
              </a:rPr>
              <a:t>A partir de 2003</a:t>
            </a:r>
            <a:r>
              <a:rPr lang="fr-FR" sz="1800" dirty="0">
                <a:effectLst/>
                <a:latin typeface="Calibri" panose="020F0502020204030204" pitchFamily="34" charset="0"/>
                <a:ea typeface="Calibri" panose="020F0502020204030204" pitchFamily="34" charset="0"/>
                <a:cs typeface="Times New Roman" panose="02020603050405020304" pitchFamily="18" charset="0"/>
              </a:rPr>
              <a:t>, ce Prix deviendra le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Prix Jean-Louis LACLARE</a:t>
            </a:r>
            <a:r>
              <a:rPr lang="fr-FR" sz="1800" dirty="0">
                <a:effectLst/>
                <a:latin typeface="Calibri" panose="020F0502020204030204" pitchFamily="34" charset="0"/>
                <a:ea typeface="Calibri" panose="020F0502020204030204" pitchFamily="34" charset="0"/>
                <a:cs typeface="Times New Roman" panose="02020603050405020304" pitchFamily="18" charset="0"/>
              </a:rPr>
              <a:t>, en l’honneur de notre regretté collègue décédé en avril de cette année-là.</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fr-FR" sz="1800" dirty="0">
                <a:effectLst/>
                <a:latin typeface="Calibri" panose="020F0502020204030204" pitchFamily="34" charset="0"/>
                <a:ea typeface="Calibri" panose="020F0502020204030204" pitchFamily="34" charset="0"/>
                <a:cs typeface="Times New Roman" panose="02020603050405020304" pitchFamily="18" charset="0"/>
              </a:rPr>
              <a:t>Marie-Emmanuelle lui a rendu, au nom de toute la Communauté, un vibrant hommage lors des Journées, à Porquerolles</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Une image contenant personne, mur, homme, intérieur&#10;&#10;Description générée automatiquement">
            <a:extLst>
              <a:ext uri="{FF2B5EF4-FFF2-40B4-BE49-F238E27FC236}">
                <a16:creationId xmlns:a16="http://schemas.microsoft.com/office/drawing/2014/main" id="{5A23246E-B9D6-400A-9144-6B56BBACA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808" y="3497340"/>
            <a:ext cx="1978382" cy="2660923"/>
          </a:xfrm>
          <a:prstGeom prst="rect">
            <a:avLst/>
          </a:prstGeom>
        </p:spPr>
      </p:pic>
      <p:sp>
        <p:nvSpPr>
          <p:cNvPr id="7" name="Espace réservé de la date 6">
            <a:extLst>
              <a:ext uri="{FF2B5EF4-FFF2-40B4-BE49-F238E27FC236}">
                <a16:creationId xmlns:a16="http://schemas.microsoft.com/office/drawing/2014/main" id="{37F707C2-E601-4320-AE7B-B901600096A0}"/>
              </a:ext>
            </a:extLst>
          </p:cNvPr>
          <p:cNvSpPr>
            <a:spLocks noGrp="1"/>
          </p:cNvSpPr>
          <p:nvPr>
            <p:ph type="dt" sz="half" idx="10"/>
          </p:nvPr>
        </p:nvSpPr>
        <p:spPr/>
        <p:txBody>
          <a:bodyPr/>
          <a:lstStyle/>
          <a:p>
            <a:r>
              <a:rPr lang="en-US"/>
              <a:t>14/10/2021</a:t>
            </a:r>
            <a:endParaRPr lang="fr-FR"/>
          </a:p>
        </p:txBody>
      </p:sp>
      <p:sp>
        <p:nvSpPr>
          <p:cNvPr id="9" name="Espace réservé du numéro de diapositive 8">
            <a:extLst>
              <a:ext uri="{FF2B5EF4-FFF2-40B4-BE49-F238E27FC236}">
                <a16:creationId xmlns:a16="http://schemas.microsoft.com/office/drawing/2014/main" id="{430F7BB7-79F5-4738-8FC1-232B31E28F00}"/>
              </a:ext>
            </a:extLst>
          </p:cNvPr>
          <p:cNvSpPr>
            <a:spLocks noGrp="1"/>
          </p:cNvSpPr>
          <p:nvPr>
            <p:ph type="sldNum" sz="quarter" idx="12"/>
          </p:nvPr>
        </p:nvSpPr>
        <p:spPr/>
        <p:txBody>
          <a:bodyPr/>
          <a:lstStyle/>
          <a:p>
            <a:fld id="{567A096F-D665-4AC0-9CF9-C57457CDB897}" type="slidenum">
              <a:rPr lang="fr-FR" smtClean="0"/>
              <a:t>8</a:t>
            </a:fld>
            <a:endParaRPr lang="fr-FR"/>
          </a:p>
        </p:txBody>
      </p:sp>
    </p:spTree>
    <p:extLst>
      <p:ext uri="{BB962C8B-B14F-4D97-AF65-F5344CB8AC3E}">
        <p14:creationId xmlns:p14="http://schemas.microsoft.com/office/powerpoint/2010/main" val="129475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F4DB06C1-55F1-486C-9026-3052FB5A05DB}"/>
              </a:ext>
            </a:extLst>
          </p:cNvPr>
          <p:cNvSpPr>
            <a:spLocks noGrp="1"/>
          </p:cNvSpPr>
          <p:nvPr>
            <p:ph type="title"/>
          </p:nvPr>
        </p:nvSpPr>
        <p:spPr>
          <a:xfrm>
            <a:off x="628650" y="764754"/>
            <a:ext cx="7886700" cy="1325563"/>
          </a:xfrm>
        </p:spPr>
        <p:txBody>
          <a:bodyPr>
            <a:noAutofit/>
          </a:bodyPr>
          <a:lstStyle/>
          <a:p>
            <a:pPr algn="ctr"/>
            <a:r>
              <a:rPr lang="fr-FR" sz="3200" b="1" dirty="0">
                <a:latin typeface="Calibri" panose="020F0502020204030204" pitchFamily="34" charset="0"/>
                <a:ea typeface="Calibri" panose="020F0502020204030204" pitchFamily="34" charset="0"/>
                <a:cs typeface="Times New Roman" panose="02020603050405020304" pitchFamily="18" charset="0"/>
              </a:rPr>
              <a:t>P</a:t>
            </a:r>
            <a:r>
              <a:rPr lang="fr-FR" sz="3200" b="1" dirty="0">
                <a:effectLst/>
                <a:latin typeface="Calibri" panose="020F0502020204030204" pitchFamily="34" charset="0"/>
                <a:ea typeface="Calibri" panose="020F0502020204030204" pitchFamily="34" charset="0"/>
                <a:cs typeface="Times New Roman" panose="02020603050405020304" pitchFamily="18" charset="0"/>
              </a:rPr>
              <a:t>remier chantier : Structurer la nouvelle Division de la SFP</a:t>
            </a:r>
            <a:br>
              <a:rPr lang="fr-FR" sz="3200" b="1" dirty="0">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7" name="ZoneTexte 6">
            <a:extLst>
              <a:ext uri="{FF2B5EF4-FFF2-40B4-BE49-F238E27FC236}">
                <a16:creationId xmlns:a16="http://schemas.microsoft.com/office/drawing/2014/main" id="{5EF50CD4-389E-4C8B-BDD0-9FBCF469B6D8}"/>
              </a:ext>
            </a:extLst>
          </p:cNvPr>
          <p:cNvSpPr txBox="1"/>
          <p:nvPr/>
        </p:nvSpPr>
        <p:spPr>
          <a:xfrm>
            <a:off x="-170122" y="2277274"/>
            <a:ext cx="9122735" cy="2750240"/>
          </a:xfrm>
          <a:prstGeom prst="rect">
            <a:avLst/>
          </a:prstGeom>
          <a:noFill/>
        </p:spPr>
        <p:txBody>
          <a:bodyPr wrap="square">
            <a:spAutoFit/>
          </a:bodyPr>
          <a:lstStyle/>
          <a:p>
            <a:pPr marL="457200">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historique des premiers Bureaux exécutifs :</a:t>
            </a:r>
          </a:p>
          <a:p>
            <a:pPr marL="457200">
              <a:lnSpc>
                <a:spcPct val="115000"/>
              </a:lnSpc>
              <a:spcAft>
                <a:spcPts val="1000"/>
              </a:spcAft>
            </a:pP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Période		Président		   Vice-Président	Secrétaire		Trésorier</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1995 -1997	M. OLIVIER	   J. LE DUFF	       	(M-C.LEPROUST)	S. JOLY</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1998- 2000	J-L. LACLARE	   J. LE DUFF	       	(A-M. GAURIOT)  	S. JOLY</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2001- 2003	M-E. COUPRIE	   A. MOSNIER		M. LIEUVIN		S. JOLY</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2004-2006	S. JOLY		   J-M. </a:t>
            </a:r>
            <a:r>
              <a:rPr lang="en-US" sz="1800" dirty="0">
                <a:effectLst/>
                <a:latin typeface="Calibri" panose="020F0502020204030204" pitchFamily="34" charset="0"/>
                <a:ea typeface="Calibri" panose="020F0502020204030204" pitchFamily="34" charset="0"/>
                <a:cs typeface="Times New Roman" panose="02020603050405020304" pitchFamily="18" charset="0"/>
              </a:rPr>
              <a:t>ORTEGA	A. DAEL			F. KIRCHER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2007- 2009	J-M. ORTEGA	   B. CROS			M. BAYLAC		F. KIRCHER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Connecteur droit 8">
            <a:extLst>
              <a:ext uri="{FF2B5EF4-FFF2-40B4-BE49-F238E27FC236}">
                <a16:creationId xmlns:a16="http://schemas.microsoft.com/office/drawing/2014/main" id="{A45271D6-4DBB-4F67-9365-DF1984367F7F}"/>
              </a:ext>
            </a:extLst>
          </p:cNvPr>
          <p:cNvCxnSpPr/>
          <p:nvPr/>
        </p:nvCxnSpPr>
        <p:spPr>
          <a:xfrm>
            <a:off x="304800" y="3407736"/>
            <a:ext cx="79531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DF6E0BD-12CF-4E9A-AD26-6869F20A51A6}"/>
              </a:ext>
            </a:extLst>
          </p:cNvPr>
          <p:cNvCxnSpPr/>
          <p:nvPr/>
        </p:nvCxnSpPr>
        <p:spPr>
          <a:xfrm>
            <a:off x="3111796" y="3033823"/>
            <a:ext cx="0" cy="2083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843777D-5FFF-45EF-8C1C-9BE653F75147}"/>
              </a:ext>
            </a:extLst>
          </p:cNvPr>
          <p:cNvCxnSpPr/>
          <p:nvPr/>
        </p:nvCxnSpPr>
        <p:spPr>
          <a:xfrm>
            <a:off x="1577164" y="3033822"/>
            <a:ext cx="0" cy="2083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34A6BAC2-0015-44DE-B71C-1D1071007937}"/>
              </a:ext>
            </a:extLst>
          </p:cNvPr>
          <p:cNvCxnSpPr/>
          <p:nvPr/>
        </p:nvCxnSpPr>
        <p:spPr>
          <a:xfrm>
            <a:off x="4759842" y="3033822"/>
            <a:ext cx="0" cy="2083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FD38CF24-257B-4099-A27A-8C2AC461D30D}"/>
              </a:ext>
            </a:extLst>
          </p:cNvPr>
          <p:cNvCxnSpPr/>
          <p:nvPr/>
        </p:nvCxnSpPr>
        <p:spPr>
          <a:xfrm>
            <a:off x="6609908" y="3033822"/>
            <a:ext cx="0" cy="2083981"/>
          </a:xfrm>
          <a:prstGeom prst="line">
            <a:avLst/>
          </a:prstGeom>
        </p:spPr>
        <p:style>
          <a:lnRef idx="1">
            <a:schemeClr val="accent1"/>
          </a:lnRef>
          <a:fillRef idx="0">
            <a:schemeClr val="accent1"/>
          </a:fillRef>
          <a:effectRef idx="0">
            <a:schemeClr val="accent1"/>
          </a:effectRef>
          <a:fontRef idx="minor">
            <a:schemeClr val="tx1"/>
          </a:fontRef>
        </p:style>
      </p:cxnSp>
      <p:sp>
        <p:nvSpPr>
          <p:cNvPr id="15" name="Espace réservé de la date 14">
            <a:extLst>
              <a:ext uri="{FF2B5EF4-FFF2-40B4-BE49-F238E27FC236}">
                <a16:creationId xmlns:a16="http://schemas.microsoft.com/office/drawing/2014/main" id="{43B94746-56B8-4605-AF0C-0A70EB6BC1A4}"/>
              </a:ext>
            </a:extLst>
          </p:cNvPr>
          <p:cNvSpPr>
            <a:spLocks noGrp="1"/>
          </p:cNvSpPr>
          <p:nvPr>
            <p:ph type="dt" sz="half" idx="10"/>
          </p:nvPr>
        </p:nvSpPr>
        <p:spPr/>
        <p:txBody>
          <a:bodyPr/>
          <a:lstStyle/>
          <a:p>
            <a:r>
              <a:rPr lang="en-US"/>
              <a:t>14/10/2021</a:t>
            </a:r>
            <a:endParaRPr lang="fr-FR" dirty="0"/>
          </a:p>
        </p:txBody>
      </p:sp>
      <p:sp>
        <p:nvSpPr>
          <p:cNvPr id="16" name="Espace réservé du numéro de diapositive 15">
            <a:extLst>
              <a:ext uri="{FF2B5EF4-FFF2-40B4-BE49-F238E27FC236}">
                <a16:creationId xmlns:a16="http://schemas.microsoft.com/office/drawing/2014/main" id="{3B3D96A8-6207-49B0-9079-91D4FC57A13E}"/>
              </a:ext>
            </a:extLst>
          </p:cNvPr>
          <p:cNvSpPr>
            <a:spLocks noGrp="1"/>
          </p:cNvSpPr>
          <p:nvPr>
            <p:ph type="sldNum" sz="quarter" idx="12"/>
          </p:nvPr>
        </p:nvSpPr>
        <p:spPr/>
        <p:txBody>
          <a:bodyPr/>
          <a:lstStyle/>
          <a:p>
            <a:fld id="{567A096F-D665-4AC0-9CF9-C57457CDB897}" type="slidenum">
              <a:rPr lang="fr-FR" smtClean="0"/>
              <a:t>9</a:t>
            </a:fld>
            <a:endParaRPr lang="fr-FR"/>
          </a:p>
        </p:txBody>
      </p:sp>
    </p:spTree>
    <p:extLst>
      <p:ext uri="{BB962C8B-B14F-4D97-AF65-F5344CB8AC3E}">
        <p14:creationId xmlns:p14="http://schemas.microsoft.com/office/powerpoint/2010/main" val="243882509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TotalTime>
  <Words>2365</Words>
  <Application>Microsoft Macintosh PowerPoint</Application>
  <PresentationFormat>Affichage à l'écran (4:3)</PresentationFormat>
  <Paragraphs>214</Paragraphs>
  <Slides>37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37</vt:i4>
      </vt:variant>
    </vt:vector>
  </HeadingPairs>
  <TitlesOfParts>
    <vt:vector size="41" baseType="lpstr">
      <vt:lpstr>Arial</vt:lpstr>
      <vt:lpstr>Calibri</vt:lpstr>
      <vt:lpstr>Calibri Light</vt:lpstr>
      <vt:lpstr>Thème Office</vt:lpstr>
      <vt:lpstr>Présentation PowerPoint</vt:lpstr>
      <vt:lpstr>Présentation PowerPoint</vt:lpstr>
      <vt:lpstr>Introduction : Le 3 juin 1993 : une journée fondatrice </vt:lpstr>
      <vt:lpstr>Premier chantier : Structurer la nouvelle Division de la SFP </vt:lpstr>
      <vt:lpstr>Premier chantier : Structurer la nouvelle Division de la SFP </vt:lpstr>
      <vt:lpstr>Premier chantier : Structurer la nouvelle Division de la SFP </vt:lpstr>
      <vt:lpstr>Premier chantier : Structurer la nouvelle Division de la SFP </vt:lpstr>
      <vt:lpstr>Premier chantier : Structurer la nouvelle Division de la SFP </vt:lpstr>
      <vt:lpstr>Premier chantier : Structurer la nouvelle Division de la SFP </vt:lpstr>
      <vt:lpstr>Deuxième chantier : Organiser les Journées Accélérateurs</vt:lpstr>
      <vt:lpstr>Deuxième chantier : Organiser les Journées Accélérateurs</vt:lpstr>
      <vt:lpstr>Les Journées de 1995 à 2009</vt:lpstr>
      <vt:lpstr>Roscoff 1995</vt:lpstr>
      <vt:lpstr>Roscoff 1995</vt:lpstr>
      <vt:lpstr>Roscoff 1996</vt:lpstr>
      <vt:lpstr>Roscoff 1998</vt:lpstr>
      <vt:lpstr>Roscoff 2000</vt:lpstr>
      <vt:lpstr>Roscoff 2000</vt:lpstr>
      <vt:lpstr>Roscoff 2000</vt:lpstr>
      <vt:lpstr>Roscoff 2001</vt:lpstr>
      <vt:lpstr>Roscoff 2001</vt:lpstr>
      <vt:lpstr>Roscoff 2001</vt:lpstr>
      <vt:lpstr>Porquerolles 2003</vt:lpstr>
      <vt:lpstr>Porquerolles 2003</vt:lpstr>
      <vt:lpstr>Porquerolles 2003</vt:lpstr>
      <vt:lpstr>Porquerolles 2003</vt:lpstr>
      <vt:lpstr>Roscoff 2005</vt:lpstr>
      <vt:lpstr>Roscoff 2005</vt:lpstr>
      <vt:lpstr>Roscoff 2005</vt:lpstr>
      <vt:lpstr>Roscoff 2005</vt:lpstr>
      <vt:lpstr>Roscoff 2007</vt:lpstr>
      <vt:lpstr>Roscoff 2007</vt:lpstr>
      <vt:lpstr>Roscoff 2009</vt:lpstr>
      <vt:lpstr>Roscoff 2009</vt:lpstr>
      <vt:lpstr>Roscoff 2009</vt:lpstr>
      <vt:lpstr>A partir de 2009, les Journées vont alterner avec les Rencontres.  Alors : BON  VENT  AUX JOURNEES ACCELERATEURS  DE  ROSCOFF !  Et : LONGUE VIE AUX  RENCONTRES  ACCELERATEURS ! </vt:lpstr>
      <vt:lpstr>Présentation PowerPoint</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 anniversaire Division Accélérateurs</dc:title>
  <dc:creator>LE FLANCHEC Vincent 151993</dc:creator>
  <cp:lastModifiedBy>Vynce Leff</cp:lastModifiedBy>
  <cp:revision>59</cp:revision>
  <dcterms:created xsi:type="dcterms:W3CDTF">2021-10-08T14:13:44Z</dcterms:created>
  <dcterms:modified xsi:type="dcterms:W3CDTF">2021-10-12T17:12:05Z</dcterms:modified>
</cp:coreProperties>
</file>