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691" r:id="rId2"/>
  </p:sldMasterIdLst>
  <p:notesMasterIdLst>
    <p:notesMasterId r:id="rId12"/>
  </p:notesMasterIdLst>
  <p:sldIdLst>
    <p:sldId id="687" r:id="rId3"/>
    <p:sldId id="349" r:id="rId4"/>
    <p:sldId id="335" r:id="rId5"/>
    <p:sldId id="689" r:id="rId6"/>
    <p:sldId id="270" r:id="rId7"/>
    <p:sldId id="271" r:id="rId8"/>
    <p:sldId id="688" r:id="rId9"/>
    <p:sldId id="256" r:id="rId10"/>
    <p:sldId id="690" r:id="rId11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3121"/>
    <a:srgbClr val="FC9804"/>
    <a:srgbClr val="FFCC00"/>
    <a:srgbClr val="3F6BAE"/>
    <a:srgbClr val="F0DC08"/>
    <a:srgbClr val="EFE12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 autoAdjust="0"/>
    <p:restoredTop sz="77669" autoAdjust="0"/>
  </p:normalViewPr>
  <p:slideViewPr>
    <p:cSldViewPr>
      <p:cViewPr varScale="1">
        <p:scale>
          <a:sx n="90" d="100"/>
          <a:sy n="90" d="100"/>
        </p:scale>
        <p:origin x="10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Si diffusion allégée.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44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67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66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2088" y="620688"/>
            <a:ext cx="77724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AD3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2132856"/>
            <a:ext cx="6400800" cy="1752600"/>
          </a:xfrm>
          <a:prstGeom prst="rect">
            <a:avLst/>
          </a:prstGeom>
          <a:effectLst>
            <a:glow rad="139700">
              <a:schemeClr val="bg1">
                <a:alpha val="0"/>
              </a:schemeClr>
            </a:glow>
            <a:softEdge rad="0"/>
          </a:effectLst>
        </p:spPr>
        <p:txBody>
          <a:bodyPr/>
          <a:lstStyle>
            <a:lvl1pPr marL="0" indent="0" algn="r">
              <a:buNone/>
              <a:defRPr sz="2400">
                <a:solidFill>
                  <a:srgbClr val="AD31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860084" y="6356350"/>
            <a:ext cx="51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blanc -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3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22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342900" algn="ctr">
              <a:buSzTx/>
              <a:buFontTx/>
              <a:buNone/>
            </a:lvl2pPr>
            <a:lvl3pPr marL="0" indent="685800" algn="ctr">
              <a:buSzTx/>
              <a:buFontTx/>
              <a:buNone/>
            </a:lvl3pPr>
            <a:lvl4pPr marL="0" indent="1028700" algn="ctr">
              <a:buSzTx/>
              <a:buFontTx/>
              <a:buNone/>
            </a:lvl4pPr>
            <a:lvl5pPr marL="0" indent="137160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9001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600" y="781055"/>
            <a:ext cx="7772400" cy="1656184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AD3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860084" y="6356350"/>
            <a:ext cx="51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90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7260" y="4689711"/>
            <a:ext cx="7210800" cy="565200"/>
          </a:xfrm>
        </p:spPr>
        <p:txBody>
          <a:bodyPr/>
          <a:lstStyle>
            <a:lvl1pPr>
              <a:defRPr b="1">
                <a:solidFill>
                  <a:srgbClr val="AD312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84" y="613186"/>
            <a:ext cx="6737130" cy="62481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860084" y="6356350"/>
            <a:ext cx="51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8A2ECEA-25B2-1745-A34C-47EEB3C5CD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16632"/>
            <a:ext cx="122570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sldNum="0" hdr="0"/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rgbClr val="AD312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4400"/>
            <a:ext cx="7210800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59999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1731789" y="6356350"/>
            <a:ext cx="6656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XXXXXXX</a:t>
            </a:r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1731789" y="6356350"/>
            <a:ext cx="6656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numéro de diapositive 5"/>
          <p:cNvSpPr txBox="1">
            <a:spLocks/>
          </p:cNvSpPr>
          <p:nvPr userDrawn="1"/>
        </p:nvSpPr>
        <p:spPr>
          <a:xfrm>
            <a:off x="8388424" y="6356350"/>
            <a:ext cx="474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B0296-9B1A-4720-B29E-B92D812C9761}" type="slidenum">
              <a:rPr lang="fr-F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‹N°›</a:t>
            </a:fld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332ED00-CD25-7D4E-8F12-B034369FD9E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16632"/>
            <a:ext cx="122570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08" r:id="rId9"/>
    <p:sldLayoutId id="2147483734" r:id="rId10"/>
    <p:sldLayoutId id="2147483735" r:id="rId11"/>
    <p:sldLayoutId id="2147483736" r:id="rId12"/>
  </p:sldLayoutIdLst>
  <p:hf sldNum="0"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rgbClr val="AD312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AD312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indico.ijclab.in2p3.fr/event/71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viewerbdc.afnor.org/html/display/kYzQ-kAA2Pg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laurent.nadolski@synchrotron-soleil.fr" TargetMode="External"/><Relationship Id="rId4" Type="http://schemas.openxmlformats.org/officeDocument/2006/relationships/hyperlink" Target="mailto:jean-baptiste.pruvost@synchrotron-soleil.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5A83E-F0E0-5740-B70F-BE521D99C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-16329"/>
            <a:ext cx="7772400" cy="1470025"/>
          </a:xfrm>
        </p:spPr>
        <p:txBody>
          <a:bodyPr/>
          <a:lstStyle/>
          <a:p>
            <a:r>
              <a:rPr lang="fr-FR" b="1" dirty="0"/>
              <a:t>Clôture des Journées Accélérateurs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DA1CC8-9D5D-4C49-92C1-A1EDC3D03B0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Journées Accélérateurs 2021 de la SFP">
            <a:extLst>
              <a:ext uri="{FF2B5EF4-FFF2-40B4-BE49-F238E27FC236}">
                <a16:creationId xmlns:a16="http://schemas.microsoft.com/office/drawing/2014/main" id="{925D91C6-A6B0-124F-B6F3-9A94A2443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636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06954-B0C3-3B41-8C0E-FAE197E0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BF3624"/>
                </a:solidFill>
              </a:rPr>
              <a:t>Actes des Journées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F41A6D-B319-7341-AC62-764AAFC7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D9307-60FB-4D94-9F62-EB849F8F543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066232-EBE2-694A-83CC-7ADB9731AE08}"/>
              </a:ext>
            </a:extLst>
          </p:cNvPr>
          <p:cNvSpPr txBox="1"/>
          <p:nvPr/>
        </p:nvSpPr>
        <p:spPr>
          <a:xfrm>
            <a:off x="2627784" y="825266"/>
            <a:ext cx="495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hlinkClick r:id="rId3"/>
              </a:rPr>
              <a:t>https://indico.ijclab.in2p3.fr/e/JA2021</a:t>
            </a:r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6A73CB-BC76-FE4A-AD55-B4FE18E8BDB2}"/>
              </a:ext>
            </a:extLst>
          </p:cNvPr>
          <p:cNvSpPr txBox="1"/>
          <p:nvPr/>
        </p:nvSpPr>
        <p:spPr>
          <a:xfrm>
            <a:off x="5333400" y="1286931"/>
            <a:ext cx="386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AD3121"/>
                </a:solidFill>
              </a:rPr>
              <a:t>Livret des Résumés / </a:t>
            </a:r>
            <a:r>
              <a:rPr lang="fr-FR" dirty="0" err="1">
                <a:solidFill>
                  <a:srgbClr val="AD3121"/>
                </a:solidFill>
              </a:rPr>
              <a:t>Booklet</a:t>
            </a:r>
            <a:r>
              <a:rPr lang="fr-FR" dirty="0">
                <a:solidFill>
                  <a:srgbClr val="AD3121"/>
                </a:solidFill>
              </a:rPr>
              <a:t>  en ligne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D93A73-9662-3945-9159-678F46E89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006767"/>
            <a:ext cx="5755363" cy="43025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1255E2-F2A2-214A-A4D9-15AD5FF35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" y="1976223"/>
            <a:ext cx="3200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4C66D52-190C-A445-86C9-12B143B0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D9307-60FB-4D94-9F62-EB849F8F543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F64E8F-7CF3-8B4B-BE86-F4F69C78096C}"/>
              </a:ext>
            </a:extLst>
          </p:cNvPr>
          <p:cNvSpPr txBox="1"/>
          <p:nvPr/>
        </p:nvSpPr>
        <p:spPr>
          <a:xfrm>
            <a:off x="745663" y="4293096"/>
            <a:ext cx="166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Sandra CARDOT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A678C0-CC6F-714E-918B-43CB066BD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78" y="2968054"/>
            <a:ext cx="1083196" cy="132504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BD83BD4-4F01-374F-BEB9-7FE554418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441"/>
            <a:ext cx="612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9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53B8E-FEAE-4343-A27A-49E2EDE9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Annonces</a:t>
            </a:r>
          </a:p>
        </p:txBody>
      </p:sp>
    </p:spTree>
    <p:extLst>
      <p:ext uri="{BB962C8B-B14F-4D97-AF65-F5344CB8AC3E}">
        <p14:creationId xmlns:p14="http://schemas.microsoft.com/office/powerpoint/2010/main" val="310033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BF600-77B1-884E-9CB5-B18A0AC8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94400"/>
            <a:ext cx="7319128" cy="565200"/>
          </a:xfrm>
        </p:spPr>
        <p:txBody>
          <a:bodyPr/>
          <a:lstStyle/>
          <a:p>
            <a:r>
              <a:rPr lang="fr-FR" dirty="0"/>
              <a:t>Journée(s) radioprotection / nouvelle norme pour les accélérateurs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A7AAD-694B-A243-B516-F2D1B0346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59999"/>
            <a:ext cx="8218800" cy="4329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000" b="0" i="1" dirty="0"/>
              <a:t>L’AFNOR a édité une nouvelle norme (</a:t>
            </a:r>
            <a:r>
              <a:rPr lang="fr-FR" sz="1000" b="0" i="1" dirty="0">
                <a:hlinkClick r:id="rId3"/>
              </a:rPr>
              <a:t>NF M62-105</a:t>
            </a:r>
            <a:r>
              <a:rPr lang="fr-FR" sz="1000" b="0" i="1" dirty="0"/>
              <a:t>) précisant les nouvelles conditions à remplir en termes de sécurité des personnes pour les risques d’exposition aux rayonnement ionisants pour les accélérateurs de particules dans les domaines industriels et de la recherche.</a:t>
            </a:r>
            <a:br>
              <a:rPr lang="fr-FR" sz="1000" b="0" i="1" dirty="0"/>
            </a:br>
            <a:br>
              <a:rPr lang="fr-FR" sz="1000" b="0" i="1" dirty="0"/>
            </a:br>
            <a:r>
              <a:rPr lang="fr-FR" sz="1000" i="1" dirty="0"/>
              <a:t>Organiser une journée d’échanges début 2022 avec les CRP </a:t>
            </a:r>
            <a:r>
              <a:rPr lang="fr-FR" sz="1000" b="0" i="1" dirty="0"/>
              <a:t>de nos installations qui se posent les mêmes questions quant aux dispositions récentes de la réglementation en radioprotection et à la mise en conformité des installations suivant la nouvelle mouture de la norme accélérateurs.</a:t>
            </a:r>
            <a:br>
              <a:rPr lang="fr-FR" sz="1000" b="0" i="1" dirty="0"/>
            </a:br>
            <a:endParaRPr lang="fr-FR" sz="1000" dirty="0"/>
          </a:p>
          <a:p>
            <a:pPr marL="0" indent="0">
              <a:buNone/>
            </a:pPr>
            <a:r>
              <a:rPr lang="fr-FR" sz="1000" dirty="0"/>
              <a:t>MATIN</a:t>
            </a:r>
          </a:p>
          <a:p>
            <a:pPr marL="0" indent="0">
              <a:buNone/>
            </a:pPr>
            <a:endParaRPr lang="fr-FR" sz="1000" dirty="0"/>
          </a:p>
          <a:p>
            <a:r>
              <a:rPr lang="fr-FR" sz="1000" dirty="0"/>
              <a:t>Revue des modifications depuis 2018 + modifications organisationnelles </a:t>
            </a:r>
          </a:p>
          <a:p>
            <a:pPr marL="0" indent="0">
              <a:buNone/>
            </a:pPr>
            <a:r>
              <a:rPr lang="fr-FR" sz="1000" dirty="0"/>
              <a:t>	Décrets de 2018 / arrêté du 23-10-2020 / Norme AFNOR 2021</a:t>
            </a:r>
          </a:p>
          <a:p>
            <a:endParaRPr lang="fr-FR" sz="1000" dirty="0"/>
          </a:p>
          <a:p>
            <a:r>
              <a:rPr lang="fr-FR" sz="1000" dirty="0"/>
              <a:t>Retours d'expérience : 4-6 présentations 20min</a:t>
            </a:r>
          </a:p>
          <a:p>
            <a:pPr lvl="1"/>
            <a:r>
              <a:rPr lang="fr-FR" sz="900" dirty="0"/>
              <a:t>ESRF-EBS / SOLEIL</a:t>
            </a:r>
          </a:p>
          <a:p>
            <a:pPr lvl="1"/>
            <a:r>
              <a:rPr lang="fr-FR" sz="900" dirty="0"/>
              <a:t>Accélérateurs IJCLAB : THOMX + ALTO</a:t>
            </a:r>
          </a:p>
          <a:p>
            <a:pPr lvl="1"/>
            <a:r>
              <a:rPr lang="fr-FR" sz="900" dirty="0"/>
              <a:t>Accélérateurs CEA </a:t>
            </a:r>
          </a:p>
          <a:p>
            <a:pPr marL="457200" lvl="1" indent="0">
              <a:buNone/>
            </a:pPr>
            <a:endParaRPr lang="fr-FR" sz="900" dirty="0"/>
          </a:p>
          <a:p>
            <a:pPr marL="57150" indent="0">
              <a:buNone/>
            </a:pPr>
            <a:r>
              <a:rPr lang="fr-FR" sz="1050" b="1" dirty="0">
                <a:solidFill>
                  <a:srgbClr val="AD3121"/>
                </a:solidFill>
              </a:rPr>
              <a:t>APRES-MIDI</a:t>
            </a:r>
            <a:br>
              <a:rPr lang="fr-FR" sz="1050" b="1" dirty="0">
                <a:solidFill>
                  <a:srgbClr val="AD3121"/>
                </a:solidFill>
              </a:rPr>
            </a:br>
            <a:endParaRPr lang="fr-FR" sz="1050" dirty="0"/>
          </a:p>
          <a:p>
            <a:r>
              <a:rPr lang="fr-FR" sz="1000" dirty="0"/>
              <a:t>Table ronde sur les vérifications initiales et périodiques</a:t>
            </a:r>
          </a:p>
          <a:p>
            <a:pPr lvl="1"/>
            <a:r>
              <a:rPr lang="fr-FR" sz="600" dirty="0"/>
              <a:t>Modalités d’applications  pour les accélérateurs de recherche ? </a:t>
            </a:r>
          </a:p>
          <a:p>
            <a:pPr lvl="1"/>
            <a:r>
              <a:rPr lang="fr-FR" sz="600" dirty="0"/>
              <a:t>Portée ou périmètres des vérifications périodiques par CRP (modifications ? maintenance ?...)</a:t>
            </a:r>
          </a:p>
          <a:p>
            <a:pPr lvl="1"/>
            <a:r>
              <a:rPr lang="fr-FR" sz="600" dirty="0"/>
              <a:t>Difficultés sur les paramètres faisceau variant dans le temps pour les accélérateurs de recherche</a:t>
            </a:r>
          </a:p>
          <a:p>
            <a:pPr marL="0" indent="0">
              <a:buNone/>
            </a:pPr>
            <a:r>
              <a:rPr lang="fr-FR" sz="1000" dirty="0"/>
              <a:t> </a:t>
            </a:r>
          </a:p>
          <a:p>
            <a:r>
              <a:rPr lang="fr-FR" sz="1000" dirty="0"/>
              <a:t>Echanges libres et Synthèse</a:t>
            </a:r>
          </a:p>
          <a:p>
            <a:pPr lvl="1"/>
            <a:r>
              <a:rPr lang="fr-FR" sz="600" dirty="0"/>
              <a:t>Aspects pratiques et mise en application  des accélérateurs pour la recherche</a:t>
            </a:r>
          </a:p>
          <a:p>
            <a:pPr lvl="1"/>
            <a:endParaRPr lang="fr-FR" sz="600" dirty="0"/>
          </a:p>
          <a:p>
            <a:pPr lvl="1"/>
            <a:endParaRPr lang="fr-FR" sz="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3300A2-FA04-3448-9D1E-2BBFF7C9E201}"/>
              </a:ext>
            </a:extLst>
          </p:cNvPr>
          <p:cNvSpPr txBox="1"/>
          <p:nvPr/>
        </p:nvSpPr>
        <p:spPr>
          <a:xfrm>
            <a:off x="720000" y="6211669"/>
            <a:ext cx="526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Contacts : </a:t>
            </a:r>
            <a:r>
              <a:rPr lang="fr-FR" dirty="0">
                <a:hlinkClick r:id="rId4"/>
              </a:rPr>
              <a:t>jean-baptiste.pruvost@synchrotron-soleil.fr</a:t>
            </a:r>
            <a:endParaRPr lang="fr-FR" dirty="0"/>
          </a:p>
          <a:p>
            <a:r>
              <a:rPr lang="fr-FR" dirty="0"/>
              <a:t>	 </a:t>
            </a:r>
            <a:r>
              <a:rPr lang="fr-FR" dirty="0">
                <a:hlinkClick r:id="rId5"/>
              </a:rPr>
              <a:t>laurent.nadolski@synchrotron-soleil.fr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EA6F68-B136-2445-902A-4A109E7DEBFF}"/>
              </a:ext>
            </a:extLst>
          </p:cNvPr>
          <p:cNvSpPr txBox="1"/>
          <p:nvPr/>
        </p:nvSpPr>
        <p:spPr>
          <a:xfrm>
            <a:off x="5687717" y="4079034"/>
            <a:ext cx="325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AD3121"/>
                </a:solidFill>
              </a:rPr>
              <a:t>Date : Janvier 2022, Lieu : SOLEIL</a:t>
            </a:r>
            <a:endParaRPr lang="fr-FR" dirty="0">
              <a:solidFill>
                <a:srgbClr val="AD312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F88982-ED77-2449-A62D-78ECE72F48C4}"/>
              </a:ext>
            </a:extLst>
          </p:cNvPr>
          <p:cNvSpPr txBox="1"/>
          <p:nvPr/>
        </p:nvSpPr>
        <p:spPr>
          <a:xfrm>
            <a:off x="3707904" y="3501008"/>
            <a:ext cx="2702984" cy="78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cyclotron (Orléans ?, ARRONAX ?)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APOLLON</a:t>
            </a:r>
            <a:r>
              <a:rPr lang="fr-FR" sz="800" dirty="0"/>
              <a:t> ?</a:t>
            </a:r>
            <a:endParaRPr lang="fr-FR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installation 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EA8F5B-6190-A84C-ACAB-FA918268C8E7}"/>
              </a:ext>
            </a:extLst>
          </p:cNvPr>
          <p:cNvSpPr txBox="1"/>
          <p:nvPr/>
        </p:nvSpPr>
        <p:spPr>
          <a:xfrm>
            <a:off x="5687717" y="4702547"/>
            <a:ext cx="309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AD3121"/>
                </a:solidFill>
              </a:rPr>
              <a:t>Comité : en cours de formation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C82965-2BB8-1B42-8A27-7EB2F2C11304}"/>
              </a:ext>
            </a:extLst>
          </p:cNvPr>
          <p:cNvSpPr txBox="1"/>
          <p:nvPr/>
        </p:nvSpPr>
        <p:spPr>
          <a:xfrm>
            <a:off x="3091131" y="5485510"/>
            <a:ext cx="3510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highlight>
                  <a:srgbClr val="FFFF00"/>
                </a:highlight>
              </a:rPr>
              <a:t>Appel à participation</a:t>
            </a:r>
          </a:p>
          <a:p>
            <a:pPr algn="ctr"/>
            <a:r>
              <a:rPr lang="fr-FR" dirty="0">
                <a:highlight>
                  <a:srgbClr val="FFFF00"/>
                </a:highlight>
              </a:rPr>
              <a:t>Annonce via email fin octobre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0FB77E-9030-D944-B3E5-1B0FA2D78A1E}"/>
              </a:ext>
            </a:extLst>
          </p:cNvPr>
          <p:cNvSpPr txBox="1"/>
          <p:nvPr/>
        </p:nvSpPr>
        <p:spPr>
          <a:xfrm>
            <a:off x="5247323" y="2206497"/>
            <a:ext cx="3827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NB : Ne concerne pas les INB et les accélérateurs médicaux</a:t>
            </a:r>
          </a:p>
        </p:txBody>
      </p:sp>
    </p:spTree>
    <p:extLst>
      <p:ext uri="{BB962C8B-B14F-4D97-AF65-F5344CB8AC3E}">
        <p14:creationId xmlns:p14="http://schemas.microsoft.com/office/powerpoint/2010/main" val="356990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2F6FB1A-8B39-8548-8E72-0359FB4D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580194"/>
            <a:ext cx="2857500" cy="2857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25AD92-11CD-9244-8D80-E37FB901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78" y="1792680"/>
            <a:ext cx="2235843" cy="22358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6B49F3-041C-9E40-9CC3-3EF973DC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94400"/>
            <a:ext cx="7679168" cy="5652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150 ans de la SFP :</a:t>
            </a:r>
            <a:br>
              <a:rPr lang="fr-FR" b="1" dirty="0"/>
            </a:br>
            <a:r>
              <a:rPr lang="fr-FR" b="1" dirty="0"/>
              <a:t>Rétrospective sur 150 ans d’accélérateurs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0C95A-3B15-604E-9135-39C042DF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38" y="1486492"/>
            <a:ext cx="6068028" cy="450491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Idée : </a:t>
            </a:r>
            <a:r>
              <a:rPr lang="fr-FR" b="1" dirty="0"/>
              <a:t>Illustrer l’histoire des accélérateurs à travers 15 expériences spectaculaires</a:t>
            </a:r>
            <a:endParaRPr lang="fr-FR" dirty="0"/>
          </a:p>
          <a:p>
            <a:endParaRPr lang="fr-FR" dirty="0"/>
          </a:p>
          <a:p>
            <a:r>
              <a:rPr lang="fr-FR" dirty="0"/>
              <a:t>Objectif : s’inscrire dans la programmation du festival prévu lors de la </a:t>
            </a:r>
          </a:p>
          <a:p>
            <a:endParaRPr lang="fr-FR" dirty="0"/>
          </a:p>
          <a:p>
            <a:r>
              <a:rPr lang="fr-FR" dirty="0"/>
              <a:t>Exposition itinérante pour l’année 2023</a:t>
            </a:r>
          </a:p>
          <a:p>
            <a:endParaRPr lang="fr-FR" dirty="0"/>
          </a:p>
          <a:p>
            <a:r>
              <a:rPr lang="fr-FR" dirty="0"/>
              <a:t>Toutes les bonnes volontés sont les bienvenues (construction/fiabilisation d’expériences, présence sur stand,…)</a:t>
            </a:r>
          </a:p>
          <a:p>
            <a:endParaRPr lang="fr-FR" dirty="0"/>
          </a:p>
          <a:p>
            <a:r>
              <a:rPr lang="fr-FR" dirty="0"/>
              <a:t>Recherche de financements collectif (demande au </a:t>
            </a:r>
            <a:r>
              <a:rPr lang="fr-FR" dirty="0" err="1"/>
              <a:t>labex</a:t>
            </a:r>
            <a:r>
              <a:rPr lang="fr-FR" dirty="0"/>
              <a:t> P2IO en cours, 1% médiation de l’ANR,…)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E76F0E0-2D29-AE4E-A7FB-91CE6E04B113}"/>
              </a:ext>
            </a:extLst>
          </p:cNvPr>
          <p:cNvSpPr txBox="1"/>
          <p:nvPr/>
        </p:nvSpPr>
        <p:spPr>
          <a:xfrm>
            <a:off x="6245869" y="5726906"/>
            <a:ext cx="313746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50" dirty="0"/>
              <a:t>https://</a:t>
            </a:r>
            <a:r>
              <a:rPr lang="fr-FR" sz="1350" dirty="0" err="1"/>
              <a:t>shop.can-superconductors.com</a:t>
            </a:r>
            <a:r>
              <a:rPr lang="fr-FR" sz="1350" dirty="0"/>
              <a:t>/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4CF0D96-927D-2D4D-820A-0B4ADBB0A2DC}"/>
              </a:ext>
            </a:extLst>
          </p:cNvPr>
          <p:cNvSpPr txBox="1"/>
          <p:nvPr/>
        </p:nvSpPr>
        <p:spPr>
          <a:xfrm>
            <a:off x="6757203" y="3640393"/>
            <a:ext cx="21147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50" dirty="0"/>
              <a:t>https://www.3bscientific.fr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9FA980E-E9F4-AB44-AF5B-3E8376029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382" y="1074371"/>
            <a:ext cx="1894933" cy="9902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035567-E0B0-524F-858B-4017150CCE46}"/>
              </a:ext>
            </a:extLst>
          </p:cNvPr>
          <p:cNvSpPr txBox="1"/>
          <p:nvPr/>
        </p:nvSpPr>
        <p:spPr>
          <a:xfrm>
            <a:off x="796834" y="6400800"/>
            <a:ext cx="254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Contact : Nicolas Delerue</a:t>
            </a:r>
          </a:p>
        </p:txBody>
      </p:sp>
    </p:spTree>
    <p:extLst>
      <p:ext uri="{BB962C8B-B14F-4D97-AF65-F5344CB8AC3E}">
        <p14:creationId xmlns:p14="http://schemas.microsoft.com/office/powerpoint/2010/main" val="405616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ECBCB-2F60-A947-8D73-633D151B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Rencontres Accélérateurs 2022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F06B415-2C6A-B04A-8E73-16E56A36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BEF7F5-6BDE-4942-9506-B8198671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788"/>
            <a:ext cx="91440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D4076C8-5DEB-F346-BB86-61920DE13011}"/>
              </a:ext>
            </a:extLst>
          </p:cNvPr>
          <p:cNvSpPr txBox="1"/>
          <p:nvPr/>
        </p:nvSpPr>
        <p:spPr>
          <a:xfrm>
            <a:off x="4932040" y="1844824"/>
            <a:ext cx="7867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AD3121"/>
                </a:solidFill>
              </a:rPr>
              <a:t>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DF7561-1E88-7449-8D3F-E22BB39C0156}"/>
              </a:ext>
            </a:extLst>
          </p:cNvPr>
          <p:cNvSpPr txBox="1"/>
          <p:nvPr/>
        </p:nvSpPr>
        <p:spPr>
          <a:xfrm>
            <a:off x="2303736" y="2280380"/>
            <a:ext cx="2376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       octobre/novembre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79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8E6867F-4D90-ED4F-AB0C-B147B8F5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IPAC’26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BFA19E-C276-EF41-835D-913B7B4B0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15747"/>
            <a:ext cx="5331381" cy="3573141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Suite à la virtualisation d’IPAC’20, la France avait demandé à être le pays hôte d’IPAC’26.</a:t>
            </a:r>
          </a:p>
          <a:p>
            <a:endParaRPr lang="fr-FR" dirty="0"/>
          </a:p>
          <a:p>
            <a:r>
              <a:rPr lang="fr-FR" dirty="0"/>
              <a:t>Les tutelles ont proposé que la ville hôte soit Caen.</a:t>
            </a:r>
          </a:p>
          <a:p>
            <a:endParaRPr lang="fr-FR" dirty="0"/>
          </a:p>
          <a:p>
            <a:r>
              <a:rPr lang="fr-FR" dirty="0"/>
              <a:t>L’EPS-AG doit se prononcer sur cette demande (probablement en novembre).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AF1EED-5725-D04F-A4AE-E458620AF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44" y="1476638"/>
            <a:ext cx="2849499" cy="40133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7E7C7D1-0EF1-EB43-A8FB-D845713AFCE1}"/>
              </a:ext>
            </a:extLst>
          </p:cNvPr>
          <p:cNvSpPr txBox="1"/>
          <p:nvPr/>
        </p:nvSpPr>
        <p:spPr>
          <a:xfrm>
            <a:off x="6245678" y="1707916"/>
            <a:ext cx="1028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FF0000"/>
                </a:solidFill>
              </a:rPr>
              <a:t>   XXXX</a:t>
            </a:r>
            <a:br>
              <a:rPr lang="fr-FR" sz="1350" dirty="0">
                <a:solidFill>
                  <a:srgbClr val="FF0000"/>
                </a:solidFill>
              </a:rPr>
            </a:br>
            <a:r>
              <a:rPr lang="fr-FR" sz="1350" dirty="0">
                <a:solidFill>
                  <a:srgbClr val="FF0000"/>
                </a:solidFill>
              </a:rPr>
              <a:t>May 2026</a:t>
            </a:r>
          </a:p>
        </p:txBody>
      </p:sp>
    </p:spTree>
    <p:extLst>
      <p:ext uri="{BB962C8B-B14F-4D97-AF65-F5344CB8AC3E}">
        <p14:creationId xmlns:p14="http://schemas.microsoft.com/office/powerpoint/2010/main" val="46984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rci pour vos encouragements et vos témoignages de sympathie ! - CHU de  Montpellier">
            <a:extLst>
              <a:ext uri="{FF2B5EF4-FFF2-40B4-BE49-F238E27FC236}">
                <a16:creationId xmlns:a16="http://schemas.microsoft.com/office/drawing/2014/main" id="{CC1F11A5-6BCD-4040-AF92-C0EAA90D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97" y="1274614"/>
            <a:ext cx="4702770" cy="352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8E25E43-40E0-8748-9234-07844FFF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2" name="Picture 4" descr="Le retour au travail après une longue absence | Le Réseau">
            <a:extLst>
              <a:ext uri="{FF2B5EF4-FFF2-40B4-BE49-F238E27FC236}">
                <a16:creationId xmlns:a16="http://schemas.microsoft.com/office/drawing/2014/main" id="{7E6574E7-1E27-B844-B486-26756256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5118100"/>
            <a:ext cx="46609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04507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" id="{F739520F-B663-2444-9C73-0A4FF21E936F}" vid="{B0F0B0FE-F18A-4C43-BE81-399F705F9606}"/>
    </a:ext>
  </a:extLst>
</a:theme>
</file>

<file path=ppt/theme/theme2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" id="{F739520F-B663-2444-9C73-0A4FF21E936F}" vid="{8759D606-8B5C-F64D-8419-EE0A474E40C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1_Conception personnalisée</Template>
  <TotalTime>12139</TotalTime>
  <Words>452</Words>
  <Application>Microsoft Macintosh PowerPoint</Application>
  <PresentationFormat>Affichage à l'écran (4:3)</PresentationFormat>
  <Paragraphs>66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1_Conception personnalisée</vt:lpstr>
      <vt:lpstr>SOLEIL - fond blanc</vt:lpstr>
      <vt:lpstr>Clôture des Journées Accélérateurs</vt:lpstr>
      <vt:lpstr>Actes des Journées</vt:lpstr>
      <vt:lpstr>Présentation PowerPoint</vt:lpstr>
      <vt:lpstr>4 Annonces</vt:lpstr>
      <vt:lpstr>Journée(s) radioprotection / nouvelle norme pour les accélérateurs</vt:lpstr>
      <vt:lpstr>150 ans de la SFP : Rétrospective sur 150 ans d’accélérateurs</vt:lpstr>
      <vt:lpstr>Rencontres Accélérateurs 2022</vt:lpstr>
      <vt:lpstr>IPAC’26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Journées Accélérateurs</dc:title>
  <dc:creator>NADOLSKI Laurent</dc:creator>
  <cp:lastModifiedBy>NADOLSKI Laurent</cp:lastModifiedBy>
  <cp:revision>114</cp:revision>
  <cp:lastPrinted>2021-10-11T16:07:54Z</cp:lastPrinted>
  <dcterms:created xsi:type="dcterms:W3CDTF">2021-09-09T10:05:05Z</dcterms:created>
  <dcterms:modified xsi:type="dcterms:W3CDTF">2021-10-15T08:12:44Z</dcterms:modified>
</cp:coreProperties>
</file>