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9" r:id="rId13"/>
    <p:sldId id="270" r:id="rId14"/>
    <p:sldId id="271" r:id="rId15"/>
    <p:sldId id="274" r:id="rId16"/>
    <p:sldId id="273" r:id="rId17"/>
    <p:sldId id="277" r:id="rId18"/>
    <p:sldId id="278" r:id="rId19"/>
    <p:sldId id="279" r:id="rId20"/>
    <p:sldId id="280" r:id="rId21"/>
    <p:sldId id="281" r:id="rId22"/>
    <p:sldId id="282" r:id="rId23"/>
    <p:sldId id="286" r:id="rId24"/>
    <p:sldId id="288" r:id="rId25"/>
    <p:sldId id="290" r:id="rId26"/>
    <p:sldId id="285" r:id="rId27"/>
    <p:sldId id="289" r:id="rId28"/>
  </p:sldIdLst>
  <p:sldSz cx="9144000" cy="6858000" type="screen4x3"/>
  <p:notesSz cx="9945688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135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2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200" b="0" strike="noStrike" spc="-1">
                <a:solidFill>
                  <a:srgbClr val="000000"/>
                </a:solidFill>
                <a:latin typeface="Comic Sans MS"/>
              </a:rPr>
              <a:t>Cliquez pour déplacer la diapo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2000" b="0" strike="noStrike" spc="-1">
                <a:latin typeface="Arial"/>
              </a:rPr>
              <a:t>Cliquez pour modifier le format des notes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&lt;en-tête&gt;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&lt;pied de page&gt;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A364E0CD-6967-4CA2-B379-FE26C80175B4}" type="slidenum">
              <a:rPr lang="fr-FR" sz="1400" b="0" strike="noStrike" spc="-1">
                <a:latin typeface="Times New Roman"/>
              </a:rPr>
              <a:t>‹N°›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7525"/>
            <a:ext cx="3425825" cy="2570163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55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2C7CF0B-750F-42AC-A80D-F4788F3C48DA}" type="slidenum">
              <a:rPr lang="en-GB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800" y="517680"/>
            <a:ext cx="3425400" cy="2569680"/>
          </a:xfrm>
          <a:prstGeom prst="rect">
            <a:avLst/>
          </a:prstGeom>
        </p:spPr>
      </p:sp>
      <p:sp>
        <p:nvSpPr>
          <p:cNvPr id="390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/>
          </a:bodyPr>
          <a:lstStyle/>
          <a:p>
            <a:pPr marL="216000" indent="-216000">
              <a:lnSpc>
                <a:spcPct val="100000"/>
              </a:lnSpc>
            </a:pPr>
            <a:r>
              <a:rPr lang="fr-FR" sz="2000" b="0" strike="noStrike" spc="-1">
                <a:latin typeface="Arial"/>
              </a:rPr>
              <a:t>Le Rayon, site de la commission Jeunes</a:t>
            </a:r>
          </a:p>
          <a:p>
            <a:pPr marL="216000" indent="-216000">
              <a:lnSpc>
                <a:spcPct val="100000"/>
              </a:lnSpc>
            </a:pPr>
            <a:r>
              <a:rPr lang="fr-FR" sz="2000" b="0" strike="noStrike" spc="-1">
                <a:latin typeface="Arial"/>
              </a:rPr>
              <a:t>Est devenu membre du café des sciences en 2018 !</a:t>
            </a:r>
          </a:p>
        </p:txBody>
      </p:sp>
      <p:sp>
        <p:nvSpPr>
          <p:cNvPr id="391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A84DF63A-B2FC-4ED0-B147-496A4F25459B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13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800" y="517680"/>
            <a:ext cx="3425400" cy="2569680"/>
          </a:xfrm>
          <a:prstGeom prst="rect">
            <a:avLst/>
          </a:prstGeom>
        </p:spPr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94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9A36D580-238B-4977-8FBD-80E5E33A5650}" type="slidenum">
              <a:rPr lang="fr-FR" sz="1400" b="0" strike="noStrike" spc="-1">
                <a:latin typeface="Times New Roman"/>
              </a:rPr>
              <a:t>15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800" y="517680"/>
            <a:ext cx="3425400" cy="2569680"/>
          </a:xfrm>
          <a:prstGeom prst="rect">
            <a:avLst/>
          </a:prstGeom>
        </p:spPr>
      </p:sp>
      <p:sp>
        <p:nvSpPr>
          <p:cNvPr id="402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03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3980CF3A-8876-4701-A1D9-82F438830102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16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800" y="517680"/>
            <a:ext cx="3425400" cy="2569680"/>
          </a:xfrm>
          <a:prstGeom prst="rect">
            <a:avLst/>
          </a:prstGeom>
        </p:spPr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06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DDFC883D-94A7-4BB0-AAEB-07F14CB965D5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17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7525"/>
            <a:ext cx="3425825" cy="2570163"/>
          </a:xfrm>
          <a:prstGeom prst="rect">
            <a:avLst/>
          </a:prstGeom>
        </p:spPr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 fontScale="64000" lnSpcReduction="10000"/>
          </a:bodyPr>
          <a:lstStyle/>
          <a:p>
            <a:pPr marL="216000" indent="-216000">
              <a:lnSpc>
                <a:spcPct val="100000"/>
              </a:lnSpc>
            </a:pPr>
            <a:r>
              <a:rPr lang="fr-FR" sz="2000" b="0" strike="noStrike" spc="-1">
                <a:latin typeface="Arial"/>
              </a:rPr>
              <a:t>Pourquoi adhérer ?</a:t>
            </a:r>
          </a:p>
          <a:p>
            <a:pPr marL="216000" indent="-216000">
              <a:lnSpc>
                <a:spcPct val="100000"/>
              </a:lnSpc>
            </a:pPr>
            <a:r>
              <a:rPr lang="fr-FR" sz="2000" b="0" strike="noStrike" spc="-1">
                <a:latin typeface="Arial"/>
              </a:rPr>
              <a:t>La SFP est une asso reconnue d’utilité publique indépendante</a:t>
            </a:r>
          </a:p>
          <a:p>
            <a:pPr marL="216000" indent="-216000">
              <a:lnSpc>
                <a:spcPct val="100000"/>
              </a:lnSpc>
            </a:pPr>
            <a:r>
              <a:rPr lang="fr-FR" sz="2000" b="0" strike="noStrike" spc="-1">
                <a:latin typeface="Arial"/>
              </a:rPr>
              <a:t>Elle a donc besoin de financement pour fonctionner et continuer toutes ses activités. Je précise que l’adhésion à la SFP vous donne droit à une rédution d’impôt de 66% du montant de l’adhésion : vous ne payez réellement que 34% du montant ! Attention uniquement aujourd’hui (ou pour cet événement) vous bénéficiez d’une réduction exceptionnelle avec l’adhésion Flash</a:t>
            </a:r>
          </a:p>
          <a:p>
            <a:pPr marL="216000" indent="-216000"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2000" b="0" strike="noStrike" spc="-1">
                <a:latin typeface="Arial"/>
              </a:rPr>
              <a:t>Pour vous remercier de votre soutien, la SFP vous permet de bénéficier de réduction pour tous les événements organisés par nos sociétés sœurs : l’APS, l’IOP, la DPG, la SFO etc… Vous recevez notre revue Reflets de la Physique, vous avez également accès à l’annuaire des adhérents.</a:t>
            </a:r>
          </a:p>
          <a:p>
            <a:pPr marL="216000" indent="-216000"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2000" b="0" strike="noStrike" spc="-1">
                <a:latin typeface="Arial"/>
              </a:rPr>
              <a:t>La SFP a également besoin d’adhérents, c’est-à-dire de personne motivées pour s’impliquer à la SFP. La SFP accueille à bras ouverts les nouvelles initiatives et les nouveaux projets : elle vous fait bénéficier de son réseau, de sa structure et de son administration. </a:t>
            </a:r>
          </a:p>
        </p:txBody>
      </p:sp>
      <p:sp>
        <p:nvSpPr>
          <p:cNvPr id="409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3589DCBB-4ABB-4EC9-A35C-876803BBED5F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18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800" y="517680"/>
            <a:ext cx="3425400" cy="2569680"/>
          </a:xfrm>
          <a:prstGeom prst="rect">
            <a:avLst/>
          </a:prstGeom>
        </p:spPr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/>
          </a:bodyPr>
          <a:lstStyle/>
          <a:p>
            <a:pPr marL="216000" indent="-216000">
              <a:lnSpc>
                <a:spcPct val="100000"/>
              </a:lnSpc>
            </a:pPr>
            <a:r>
              <a:rPr lang="fr-FR" sz="2000" b="0" strike="noStrike" spc="-1">
                <a:latin typeface="Arial"/>
              </a:rPr>
              <a:t>. </a:t>
            </a:r>
          </a:p>
        </p:txBody>
      </p:sp>
      <p:sp>
        <p:nvSpPr>
          <p:cNvPr id="412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43A2797-83B7-475B-BED5-D18EEFC0896C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19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800" y="517680"/>
            <a:ext cx="3425400" cy="2569680"/>
          </a:xfrm>
          <a:prstGeom prst="rect">
            <a:avLst/>
          </a:prstGeom>
        </p:spPr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15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033ACA2F-CC9F-4162-8A9F-CBBB1370F3A8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800" y="517680"/>
            <a:ext cx="3425400" cy="2569680"/>
          </a:xfrm>
          <a:prstGeom prst="rect">
            <a:avLst/>
          </a:prstGeom>
        </p:spPr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/>
          </a:bodyPr>
          <a:lstStyle/>
          <a:p>
            <a:pPr marL="216000" indent="-216000">
              <a:lnSpc>
                <a:spcPct val="100000"/>
              </a:lnSpc>
            </a:pPr>
            <a:r>
              <a:rPr lang="fr-FR" sz="2000" b="0" strike="noStrike" spc="-1">
                <a:latin typeface="Arial"/>
              </a:rPr>
              <a:t>Rejoignez nous sur les réseaux sociaux</a:t>
            </a:r>
          </a:p>
          <a:p>
            <a:pPr marL="216000" indent="-216000">
              <a:lnSpc>
                <a:spcPct val="100000"/>
              </a:lnSpc>
            </a:pPr>
            <a:r>
              <a:rPr lang="fr-FR" sz="2000" b="0" strike="noStrike" spc="-1">
                <a:latin typeface="Arial"/>
              </a:rPr>
              <a:t>Merci à tous et très bonne journée !</a:t>
            </a:r>
          </a:p>
        </p:txBody>
      </p:sp>
      <p:sp>
        <p:nvSpPr>
          <p:cNvPr id="418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C402AB58-6B82-484C-8D5B-7D3AF3953781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21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7525"/>
            <a:ext cx="3425825" cy="2570163"/>
          </a:xfrm>
          <a:prstGeom prst="rect">
            <a:avLst/>
          </a:prstGeom>
        </p:spPr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15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033ACA2F-CC9F-4162-8A9F-CBBB1370F3A8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22</a:t>
            </a:fld>
            <a:endParaRPr lang="fr-F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8327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7525"/>
            <a:ext cx="3425825" cy="2570163"/>
          </a:xfrm>
          <a:prstGeom prst="rect">
            <a:avLst/>
          </a:prstGeom>
        </p:spPr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15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033ACA2F-CC9F-4162-8A9F-CBBB1370F3A8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23</a:t>
            </a:fld>
            <a:endParaRPr lang="fr-F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747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800" y="517680"/>
            <a:ext cx="3425400" cy="2569680"/>
          </a:xfrm>
          <a:prstGeom prst="rect">
            <a:avLst/>
          </a:prstGeom>
        </p:spPr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/>
          </a:bodyPr>
          <a:lstStyle/>
          <a:p>
            <a:pPr marL="228600" indent="-228240">
              <a:lnSpc>
                <a:spcPct val="100000"/>
              </a:lnSpc>
              <a:tabLst>
                <a:tab pos="0" algn="l"/>
              </a:tabLst>
            </a:pPr>
            <a:r>
              <a:rPr lang="en-GB" sz="2000" b="0" strike="noStrike" spc="-1">
                <a:latin typeface="Arial"/>
              </a:rPr>
              <a:t> </a:t>
            </a:r>
            <a:endParaRPr lang="fr-FR" sz="2000" b="0" strike="noStrike" spc="-1">
              <a:latin typeface="Arial"/>
            </a:endParaRPr>
          </a:p>
          <a:p>
            <a:pPr marL="228600" indent="-228240">
              <a:lnSpc>
                <a:spcPct val="100000"/>
              </a:lnSpc>
              <a:tabLst>
                <a:tab pos="0" algn="l"/>
              </a:tabLst>
            </a:pPr>
            <a:r>
              <a:rPr lang="en-GB" sz="2000" b="0" strike="noStrike" spc="-1">
                <a:latin typeface="Arial"/>
              </a:rPr>
              <a:t>Nombre de membres : 3000 personnes et 60 laboratoires </a:t>
            </a:r>
            <a:endParaRPr lang="fr-FR" sz="2000" b="0" strike="noStrike" spc="-1">
              <a:latin typeface="Arial"/>
            </a:endParaRPr>
          </a:p>
          <a:p>
            <a:pPr marL="228600" indent="-228240">
              <a:lnSpc>
                <a:spcPct val="100000"/>
              </a:lnSpc>
              <a:tabLst>
                <a:tab pos="0" algn="l"/>
              </a:tabLst>
            </a:pPr>
            <a:r>
              <a:rPr lang="en-GB" sz="2000" b="0" strike="noStrike" spc="-1">
                <a:latin typeface="Arial"/>
              </a:rPr>
              <a:t>Près de </a:t>
            </a:r>
            <a:r>
              <a:rPr lang="en-GB" sz="2000" b="0" strike="noStrike" spc="-1">
                <a:solidFill>
                  <a:srgbClr val="FF0000"/>
                </a:solidFill>
                <a:latin typeface="Arial"/>
              </a:rPr>
              <a:t>deux cent bénévoles (= membres actifs)</a:t>
            </a:r>
            <a:endParaRPr lang="fr-FR" sz="2000" b="0" strike="noStrike" spc="-1">
              <a:latin typeface="Arial"/>
            </a:endParaRPr>
          </a:p>
          <a:p>
            <a:pPr marL="228600" indent="-228240">
              <a:lnSpc>
                <a:spcPct val="100000"/>
              </a:lnSpc>
              <a:tabLst>
                <a:tab pos="0" algn="l"/>
              </a:tabLst>
            </a:pPr>
            <a:endParaRPr lang="fr-FR" sz="2000" b="0" strike="noStrike" spc="-1">
              <a:latin typeface="Arial"/>
            </a:endParaRPr>
          </a:p>
          <a:p>
            <a:pPr marL="228600" indent="-228240">
              <a:lnSpc>
                <a:spcPct val="100000"/>
              </a:lnSpc>
              <a:tabLst>
                <a:tab pos="0" algn="l"/>
              </a:tabLst>
            </a:pPr>
            <a:r>
              <a:rPr lang="en-GB" sz="2000" b="0" strike="noStrike" spc="-1">
                <a:solidFill>
                  <a:srgbClr val="FF0000"/>
                </a:solidFill>
                <a:latin typeface="Arial"/>
              </a:rPr>
              <a:t>Organise des conférences, séminaires, ateliers, rencontres, expositions, visites, concours, tournois, débats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358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E264C124-2CE5-4198-AFCC-0F7C7FD32008}" type="slidenum">
              <a:rPr lang="en-GB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7525"/>
            <a:ext cx="3425825" cy="2570163"/>
          </a:xfrm>
          <a:prstGeom prst="rect">
            <a:avLst/>
          </a:prstGeom>
        </p:spPr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15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033ACA2F-CC9F-4162-8A9F-CBBB1370F3A8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24</a:t>
            </a:fld>
            <a:endParaRPr lang="fr-F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3086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7525"/>
            <a:ext cx="3425825" cy="2570163"/>
          </a:xfrm>
          <a:prstGeom prst="rect">
            <a:avLst/>
          </a:prstGeom>
        </p:spPr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15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033ACA2F-CC9F-4162-8A9F-CBBB1370F3A8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25</a:t>
            </a:fld>
            <a:endParaRPr lang="fr-F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8265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7525"/>
            <a:ext cx="3425825" cy="2570163"/>
          </a:xfrm>
          <a:prstGeom prst="rect">
            <a:avLst/>
          </a:prstGeom>
        </p:spPr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15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033ACA2F-CC9F-4162-8A9F-CBBB1370F3A8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26</a:t>
            </a:fld>
            <a:endParaRPr lang="fr-F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0490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800" y="517680"/>
            <a:ext cx="3425400" cy="2569680"/>
          </a:xfrm>
          <a:prstGeom prst="rect">
            <a:avLst/>
          </a:prstGeom>
        </p:spPr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61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A7A864E2-5F09-4604-9FB8-6415775C3DAF}" type="slidenum">
              <a:rPr lang="fr-FR" sz="1400" b="0" strike="noStrike" spc="-1">
                <a:latin typeface="Times New Roman"/>
              </a:rPr>
              <a:t>5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800" y="517680"/>
            <a:ext cx="3425400" cy="2569680"/>
          </a:xfrm>
          <a:prstGeom prst="rect">
            <a:avLst/>
          </a:prstGeom>
        </p:spPr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64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435C91A4-6F8D-45FC-8221-100E25C8A45A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6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800" y="517680"/>
            <a:ext cx="3425400" cy="2569680"/>
          </a:xfrm>
          <a:prstGeom prst="rect">
            <a:avLst/>
          </a:prstGeom>
        </p:spPr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fr-FR" sz="2000" b="0" strike="noStrike" spc="-1">
                <a:latin typeface="Arial"/>
              </a:rPr>
              <a:t>Rassemble toutes les divisions et commissions de la SFP, et réunit en moyenne 650 physiciens dont 1/3 de doctorants et post-doc. </a:t>
            </a:r>
          </a:p>
          <a:p>
            <a:pPr marL="216000" indent="-216000">
              <a:lnSpc>
                <a:spcPct val="100000"/>
              </a:lnSpc>
            </a:pPr>
            <a:r>
              <a:rPr lang="fr-FR" sz="2000" b="0" strike="noStrike" spc="-1">
                <a:latin typeface="Arial"/>
              </a:rPr>
              <a:t>Il a la particularité d’être un congrès multidisciplinaire, présentant un panorama actualisé des dernières avancées en physique, tous domaines confondus</a:t>
            </a:r>
          </a:p>
          <a:p>
            <a:pPr marL="216000" indent="-216000"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2000" b="0" strike="noStrike" spc="-1">
                <a:latin typeface="Arial"/>
              </a:rPr>
              <a:t>Il s’articule autours de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fr-FR" sz="2000" b="0" strike="noStrike" spc="-1">
                <a:latin typeface="Arial"/>
              </a:rPr>
              <a:t>Conférences plénières rendues intelligibles pour l’ensemble de la communauté scientifique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fr-FR" sz="2000" b="0" strike="noStrike" spc="-1">
                <a:latin typeface="Arial"/>
              </a:rPr>
              <a:t> colloques en sessions parallèles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fr-FR" sz="2000" b="0" strike="noStrike" spc="-1">
                <a:latin typeface="Arial"/>
              </a:rPr>
              <a:t> sessions « science &amp; société » donnant l’occasion de réfléchir ensemble à des problématiques d’intérêt sociétal (emploi des jeunes physiciens, enseignement des sciences, publications scientifiques, femmes en physique, physique &amp; entreprise, énergie et environnement etc…)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fr-FR" sz="2000" b="0" strike="noStrike" spc="-1">
                <a:latin typeface="Arial"/>
              </a:rPr>
              <a:t> 2 sessions posters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fr-FR" sz="2000" b="0" strike="noStrike" spc="-1">
                <a:latin typeface="Arial"/>
              </a:rPr>
              <a:t> Expositions industrielle et de culture scientifique</a:t>
            </a:r>
          </a:p>
          <a:p>
            <a:pPr marL="216000" indent="-216000"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</p:txBody>
      </p:sp>
      <p:sp>
        <p:nvSpPr>
          <p:cNvPr id="367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735951CF-34E5-44C2-8060-122C2DB9EAFD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7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800" y="517680"/>
            <a:ext cx="3425400" cy="2569680"/>
          </a:xfrm>
          <a:prstGeom prst="rect">
            <a:avLst/>
          </a:prstGeom>
        </p:spPr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/>
          </a:bodyPr>
          <a:lstStyle/>
          <a:p>
            <a:pPr marL="216000" indent="-216000" algn="just">
              <a:lnSpc>
                <a:spcPct val="100000"/>
              </a:lnSpc>
            </a:pPr>
            <a:r>
              <a:rPr lang="fr-FR" sz="1200" b="0" strike="noStrike" spc="-1">
                <a:latin typeface="Arial"/>
              </a:rPr>
              <a:t>Rencontres Accélérateurs : </a:t>
            </a:r>
          </a:p>
          <a:p>
            <a:pPr marL="216000" indent="-216000" algn="just">
              <a:lnSpc>
                <a:spcPct val="100000"/>
              </a:lnSpc>
            </a:pPr>
            <a:r>
              <a:rPr lang="fr-FR" sz="1200" b="0" strike="noStrike" spc="-1">
                <a:latin typeface="Arial"/>
              </a:rPr>
              <a:t>Ont réuni une soixantaine de personnes autours des accélérateurs médicaux et de la co-innovation avec les industriels.</a:t>
            </a:r>
          </a:p>
          <a:p>
            <a:pPr marL="216000" indent="-216000" algn="just">
              <a:lnSpc>
                <a:spcPct val="100000"/>
              </a:lnSpc>
            </a:pPr>
            <a:r>
              <a:rPr lang="fr-FR" sz="1200" b="0" strike="noStrike" spc="-1">
                <a:latin typeface="Arial"/>
              </a:rPr>
              <a:t>Les rencontres ont été suivies de la visite du centre Arronax et de l’Institut de Cancerologie de l’Ouest.</a:t>
            </a:r>
          </a:p>
          <a:p>
            <a:pPr marL="216000" indent="-216000" algn="just">
              <a:lnSpc>
                <a:spcPct val="100000"/>
              </a:lnSpc>
            </a:pPr>
            <a:endParaRPr lang="fr-FR" sz="1200" b="0" strike="noStrike" spc="-1">
              <a:latin typeface="Arial"/>
            </a:endParaRPr>
          </a:p>
          <a:p>
            <a:pPr marL="216000" indent="-216000" algn="just">
              <a:lnSpc>
                <a:spcPct val="100000"/>
              </a:lnSpc>
            </a:pPr>
            <a:endParaRPr lang="fr-FR" sz="1200" b="0" strike="noStrike" spc="-1">
              <a:latin typeface="Arial"/>
            </a:endParaRPr>
          </a:p>
          <a:p>
            <a:pPr marL="216000" indent="-216000" algn="just">
              <a:lnSpc>
                <a:spcPct val="100000"/>
              </a:lnSpc>
            </a:pPr>
            <a:endParaRPr lang="fr-FR" sz="1200" b="0" strike="noStrike" spc="-1">
              <a:latin typeface="Arial"/>
            </a:endParaRPr>
          </a:p>
        </p:txBody>
      </p:sp>
      <p:sp>
        <p:nvSpPr>
          <p:cNvPr id="373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34261923-2FFF-4E29-8ED5-49CE25AF556F}" type="slidenum">
              <a:rPr lang="en-GB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8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800" y="517680"/>
            <a:ext cx="3425400" cy="2569680"/>
          </a:xfrm>
          <a:prstGeom prst="rect">
            <a:avLst/>
          </a:prstGeom>
        </p:spPr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2000" b="0" strike="noStrike" spc="-1">
                <a:latin typeface="Arial"/>
              </a:rPr>
              <a:t>La SFP décerne aussi des prix pour récompenser des travaux de recherche</a:t>
            </a:r>
            <a:endParaRPr lang="fr-FR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000" b="0" strike="noStrike" spc="-1">
                <a:latin typeface="Arial"/>
              </a:rPr>
              <a:t>Elle décerne 7 grands prix nationaux et internationaux</a:t>
            </a:r>
            <a:endParaRPr lang="fr-FR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000" b="0" strike="noStrike" spc="-1">
                <a:latin typeface="Arial"/>
              </a:rPr>
              <a:t>3 prix jeunes chercheurs/euses (1 spécialité en physique des plasmas et 2 généraux)</a:t>
            </a:r>
            <a:endParaRPr lang="fr-FR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000" b="0" strike="noStrike" spc="-1">
                <a:latin typeface="Arial"/>
              </a:rPr>
              <a:t>8 prix de spécialité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376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A60E8554-0144-4E86-A5D3-EB7DC03C785C}" type="slidenum">
              <a:rPr lang="en-GB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9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7525"/>
            <a:ext cx="3425825" cy="2570163"/>
          </a:xfrm>
          <a:prstGeom prst="rect">
            <a:avLst/>
          </a:prstGeom>
        </p:spPr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 fontScale="95000" lnSpcReduction="10000"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GB" sz="2000" b="0" strike="noStrike" spc="-1">
                <a:latin typeface="Arial"/>
              </a:rPr>
              <a:t>Speed dating</a:t>
            </a:r>
            <a:endParaRPr lang="fr-FR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000" b="0" strike="noStrike" spc="-1">
                <a:latin typeface="Arial"/>
              </a:rPr>
              <a:t>29 jeunes physiciennes rencontrent 27 ingénieur(e)s et scientifiques</a:t>
            </a:r>
            <a:endParaRPr lang="fr-FR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Cette rencontre a pris une forme de “speed-dating” pour que chacune puisse échanger avec trois scientifiques confirmés. Pour cela, chaque scientifique confirmé.e a dû se plier à l’exercice difficile de se présenter en une minute. Ce fut l’occasion de survoler un large éventail de parcours personnels variés, pas tous exempts d’embuches et de difficultés surmontées. Le gong -en fait une trompette nasillarde- a ensuite invité les jeunes participantes à laisser leur chaise toutes les 10 minutes.</a:t>
            </a:r>
            <a:endParaRPr lang="fr-FR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endParaRPr lang="fr-FR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De l’avis unanime des participant.e.s, jeunes comme moins jeunes, ce speed-dating fut un succès : les débutantes y ont trouvé une écoute, des encouragements et des conseils, et certaines poursuivent encore leurs échanges avec des scientifiques de leur domaine. Elles sont plusieurs à mentionner l’agréable surprise de pouvoir rencontrer des femmes scientifiques hors du monde académique mais aussi des hommes concernés par le faible nombre de femmes dans les carrières scientifiques et techniques. </a:t>
            </a:r>
            <a:endParaRPr lang="fr-FR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fr-FR" sz="1200" b="0" strike="noStrike" spc="-1">
              <a:latin typeface="Arial"/>
            </a:endParaRPr>
          </a:p>
        </p:txBody>
      </p:sp>
      <p:sp>
        <p:nvSpPr>
          <p:cNvPr id="379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C25F942E-10E6-4B57-BE16-7C78347410E9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10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800" y="517680"/>
            <a:ext cx="3425400" cy="2569680"/>
          </a:xfrm>
          <a:prstGeom prst="rect">
            <a:avLst/>
          </a:prstGeom>
        </p:spPr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1327320" y="3257640"/>
            <a:ext cx="7290360" cy="3082680"/>
          </a:xfrm>
          <a:prstGeom prst="rect">
            <a:avLst/>
          </a:prstGeom>
        </p:spPr>
        <p:txBody>
          <a:bodyPr lIns="91800" tIns="46080" rIns="91800" bIns="46080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88" name="TextShape 3"/>
          <p:cNvSpPr txBox="1"/>
          <p:nvPr/>
        </p:nvSpPr>
        <p:spPr>
          <a:xfrm>
            <a:off x="5637240" y="6518160"/>
            <a:ext cx="4308120" cy="339480"/>
          </a:xfrm>
          <a:prstGeom prst="rect">
            <a:avLst/>
          </a:prstGeom>
          <a:noFill/>
          <a:ln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F5B43DE5-45C3-4ED6-958B-B587422B2BE6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11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Modifiez le style du titre</a:t>
            </a:r>
            <a:endParaRPr lang="fr-FR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E05D62FD-24F2-4799-90B3-51BA51402BEF}" type="datetime">
              <a:rPr lang="fr-FR" sz="1200" b="0" strike="noStrike" spc="-1">
                <a:solidFill>
                  <a:srgbClr val="8B8B8B"/>
                </a:solidFill>
                <a:latin typeface="Comic Sans MS"/>
              </a:rPr>
              <a:t>12/10/2021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D588328-6A11-46AE-A3BB-8769980A0486}" type="slidenum">
              <a:rPr lang="fr-FR" sz="1200" b="0" strike="noStrike" spc="-1">
                <a:solidFill>
                  <a:srgbClr val="8B8B8B"/>
                </a:solidFill>
                <a:latin typeface="Comic Sans MS"/>
              </a:rPr>
              <a:t>‹N°›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4EB9B409-880D-4597-BB1B-5B9A9D7AF928}" type="datetime">
              <a:rPr lang="fr-FR" sz="1200" b="0" strike="noStrike" spc="-1">
                <a:solidFill>
                  <a:srgbClr val="8B8B8B"/>
                </a:solidFill>
                <a:latin typeface="Comic Sans MS"/>
              </a:rPr>
              <a:t>12/10/2021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493AC41-E358-4503-98A2-E2EFA29B109E}" type="slidenum">
              <a:rPr lang="fr-FR" sz="1200" b="0" strike="noStrike" spc="-1">
                <a:solidFill>
                  <a:srgbClr val="8B8B8B"/>
                </a:solidFill>
                <a:latin typeface="Comic Sans MS"/>
              </a:rPr>
              <a:t>‹N°›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200" b="0" strike="noStrike" spc="-1">
                <a:solidFill>
                  <a:srgbClr val="000000"/>
                </a:solidFill>
                <a:latin typeface="Comic Sans MS"/>
              </a:rPr>
              <a:t>Cliquez pour éditer le format du texte-titre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jeunes.sfpnet.fr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38.jpe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"/><Relationship Id="rId5" Type="http://schemas.openxmlformats.org/officeDocument/2006/relationships/image" Target="../media/image14.t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9" name="Picture 2" descr="C:\Users\Mayline Gautie\Desktop\SFP\DOCUMENTS SFP\COMM\LOGO SFP\LogoSFPofficiel\logoSFP_RVB_texte.jpg"/>
          <p:cNvPicPr/>
          <p:nvPr/>
        </p:nvPicPr>
        <p:blipFill>
          <a:blip r:embed="rId3"/>
          <a:stretch/>
        </p:blipFill>
        <p:spPr>
          <a:xfrm>
            <a:off x="3204000" y="1845000"/>
            <a:ext cx="3456000" cy="2703240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26E0A53-611B-4D82-80E6-D0DAE3DDDC1C}"/>
              </a:ext>
            </a:extLst>
          </p:cNvPr>
          <p:cNvSpPr txBox="1"/>
          <p:nvPr/>
        </p:nvSpPr>
        <p:spPr>
          <a:xfrm>
            <a:off x="2696308" y="5064369"/>
            <a:ext cx="4900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F0"/>
                </a:solidFill>
              </a:rPr>
              <a:t>Guy Wormser</a:t>
            </a:r>
          </a:p>
          <a:p>
            <a:pPr algn="ctr"/>
            <a:r>
              <a:rPr lang="fr-FR" sz="2400" dirty="0">
                <a:solidFill>
                  <a:srgbClr val="00B0F0"/>
                </a:solidFill>
              </a:rPr>
              <a:t>Président de la SFP</a:t>
            </a:r>
          </a:p>
          <a:p>
            <a:pPr algn="ctr"/>
            <a:r>
              <a:rPr lang="fr-FR" sz="2400" dirty="0">
                <a:solidFill>
                  <a:srgbClr val="00B0F0"/>
                </a:solidFill>
              </a:rPr>
              <a:t>Rencontres de Roscoff , </a:t>
            </a:r>
          </a:p>
          <a:p>
            <a:pPr algn="ctr"/>
            <a:r>
              <a:rPr lang="fr-FR" sz="2400" dirty="0">
                <a:solidFill>
                  <a:srgbClr val="00B0F0"/>
                </a:solidFill>
              </a:rPr>
              <a:t>13 octobre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7" name="Image 64"/>
          <p:cNvPicPr/>
          <p:nvPr/>
        </p:nvPicPr>
        <p:blipFill>
          <a:blip r:embed="rId3"/>
          <a:stretch/>
        </p:blipFill>
        <p:spPr>
          <a:xfrm>
            <a:off x="554760" y="343476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228" name="Image 88"/>
          <p:cNvPicPr/>
          <p:nvPr/>
        </p:nvPicPr>
        <p:blipFill>
          <a:blip r:embed="rId4"/>
          <a:stretch/>
        </p:blipFill>
        <p:spPr>
          <a:xfrm>
            <a:off x="75240" y="83160"/>
            <a:ext cx="902160" cy="509760"/>
          </a:xfrm>
          <a:prstGeom prst="rect">
            <a:avLst/>
          </a:prstGeom>
          <a:ln>
            <a:noFill/>
          </a:ln>
        </p:spPr>
      </p:pic>
      <p:pic>
        <p:nvPicPr>
          <p:cNvPr id="229" name="Picture 3" descr="C:\Users\Mayline Gautie\Desktop\SFP\DOCUMENTS SFP\COMM\LOGO SFP\officiel 2015\LOGO_SFP_OFFICIEL\RVB_pourweb\logoSFP_texte_blanc.png"/>
          <p:cNvPicPr/>
          <p:nvPr/>
        </p:nvPicPr>
        <p:blipFill>
          <a:blip r:embed="rId5"/>
          <a:stretch/>
        </p:blipFill>
        <p:spPr>
          <a:xfrm>
            <a:off x="179640" y="188640"/>
            <a:ext cx="668520" cy="549000"/>
          </a:xfrm>
          <a:prstGeom prst="rect">
            <a:avLst/>
          </a:prstGeom>
          <a:ln>
            <a:noFill/>
          </a:ln>
        </p:spPr>
      </p:pic>
      <p:sp>
        <p:nvSpPr>
          <p:cNvPr id="230" name="CustomShape 2"/>
          <p:cNvSpPr/>
          <p:nvPr/>
        </p:nvSpPr>
        <p:spPr>
          <a:xfrm>
            <a:off x="839160" y="332640"/>
            <a:ext cx="84967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4400" b="1" strike="noStrike" spc="-1">
                <a:solidFill>
                  <a:srgbClr val="C00000"/>
                </a:solidFill>
                <a:latin typeface="Calibri"/>
              </a:rPr>
              <a:t>F</a:t>
            </a:r>
            <a:r>
              <a:rPr lang="fr-FR" sz="4400" b="1" strike="noStrike" spc="-1">
                <a:solidFill>
                  <a:srgbClr val="000000"/>
                </a:solidFill>
                <a:latin typeface="Calibri"/>
              </a:rPr>
              <a:t>ÉDÉRER </a:t>
            </a:r>
            <a:endParaRPr lang="fr-FR" sz="4400" b="0" strike="noStrike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fr-FR" sz="2400" b="1" strike="noStrike" spc="-1">
                <a:solidFill>
                  <a:srgbClr val="C00000"/>
                </a:solidFill>
                <a:latin typeface="Calibri Light"/>
              </a:rPr>
              <a:t>LA COMMUNAUTÉ DES PHYSICIENNES ET PHYSICIENS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231" name="CustomShape 3"/>
          <p:cNvSpPr/>
          <p:nvPr/>
        </p:nvSpPr>
        <p:spPr>
          <a:xfrm>
            <a:off x="1257480" y="1845000"/>
            <a:ext cx="7886520" cy="435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 marL="4572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Pour qu’ils y soient acteurs, pour qu’ils y soient chez eux et pour qu’ils y œuvrent collectivement</a:t>
            </a:r>
            <a:endParaRPr lang="fr-FR" sz="1800" b="0" strike="noStrike" spc="-1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1800" b="0" strike="noStrike" spc="-1">
              <a:latin typeface="Arial"/>
            </a:endParaRPr>
          </a:p>
          <a:p>
            <a:pPr marL="914400" indent="-456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En valorisant la diversité de genre, de culture, de génération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32" name="CustomShape 4"/>
          <p:cNvSpPr/>
          <p:nvPr/>
        </p:nvSpPr>
        <p:spPr>
          <a:xfrm>
            <a:off x="1331640" y="3645000"/>
            <a:ext cx="1367640" cy="155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000000"/>
                </a:solidFill>
                <a:latin typeface="Comic Sans MS"/>
              </a:rPr>
              <a:t>Speed dating </a:t>
            </a:r>
            <a:r>
              <a:rPr lang="fr-FR" sz="1600" b="1" strike="noStrike" spc="-1">
                <a:solidFill>
                  <a:srgbClr val="FF0000"/>
                </a:solidFill>
                <a:latin typeface="Comic Sans MS"/>
              </a:rPr>
              <a:t>mentorat</a:t>
            </a:r>
            <a:endParaRPr lang="fr-FR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omic Sans MS"/>
              </a:rPr>
              <a:t>Commission Femmes et section Provence</a:t>
            </a:r>
            <a:endParaRPr lang="fr-FR" sz="1600" b="0" strike="noStrike" spc="-1">
              <a:latin typeface="Arial"/>
            </a:endParaRPr>
          </a:p>
        </p:txBody>
      </p:sp>
      <p:pic>
        <p:nvPicPr>
          <p:cNvPr id="233" name="Image 10" descr="C:\Users\CHANDE~1\AppData\Local\Temp\speed_dating_MRS_3-1.JPG"/>
          <p:cNvPicPr/>
          <p:nvPr/>
        </p:nvPicPr>
        <p:blipFill>
          <a:blip r:embed="rId6"/>
          <a:srcRect t="21121"/>
          <a:stretch/>
        </p:blipFill>
        <p:spPr>
          <a:xfrm>
            <a:off x="3276000" y="3285000"/>
            <a:ext cx="5400360" cy="3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164520" y="980640"/>
            <a:ext cx="4695120" cy="2493360"/>
          </a:xfrm>
          <a:prstGeom prst="rect">
            <a:avLst/>
          </a:prstGeom>
          <a:noFill/>
          <a:ln w="19080">
            <a:solidFill>
              <a:srgbClr val="BF1C2E"/>
            </a:solidFill>
            <a:round/>
          </a:ln>
        </p:spPr>
        <p:txBody>
          <a:bodyPr lIns="144000" tIns="144000" rIns="144000" bIns="144000" anchor="ctr"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Une cinquantaine de </a:t>
            </a:r>
            <a:r>
              <a:rPr lang="fr-FR" sz="1600" b="1" strike="noStrike" spc="-1">
                <a:solidFill>
                  <a:srgbClr val="000000"/>
                </a:solidFill>
                <a:latin typeface="Calibri"/>
                <a:ea typeface="Roboto Lt"/>
              </a:rPr>
              <a:t>membres actifs (étudiant.e.s, doctorant.e.s, postdocs, etc.)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De nombreuses </a:t>
            </a:r>
            <a:r>
              <a:rPr lang="fr-FR" sz="1600" b="1" strike="noStrike" spc="-1">
                <a:solidFill>
                  <a:srgbClr val="000000"/>
                </a:solidFill>
                <a:latin typeface="Calibri"/>
                <a:ea typeface="Roboto Lt"/>
              </a:rPr>
              <a:t>actions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Très </a:t>
            </a:r>
            <a:r>
              <a:rPr lang="fr-FR" sz="1600" b="1" strike="noStrike" spc="-1">
                <a:solidFill>
                  <a:srgbClr val="000000"/>
                </a:solidFill>
                <a:latin typeface="Calibri"/>
                <a:ea typeface="Roboto Lt"/>
              </a:rPr>
              <a:t>soutenue</a:t>
            </a: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 par le siège de la SFP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Permet de </a:t>
            </a:r>
            <a:r>
              <a:rPr lang="fr-FR" sz="1600" b="1" strike="noStrike" spc="-1">
                <a:solidFill>
                  <a:srgbClr val="000000"/>
                </a:solidFill>
                <a:latin typeface="Calibri"/>
                <a:ea typeface="Roboto Lt"/>
              </a:rPr>
              <a:t>rencontrer</a:t>
            </a: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 d’autres jeunes physiciennes et physiciens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Liste de diffusion d’environ </a:t>
            </a:r>
            <a:r>
              <a:rPr lang="fr-FR" sz="1600" b="1" strike="noStrike" spc="-1">
                <a:solidFill>
                  <a:srgbClr val="000000"/>
                </a:solidFill>
                <a:latin typeface="Calibri"/>
                <a:ea typeface="Roboto Lt"/>
              </a:rPr>
              <a:t>2800 doctorants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Et surtout… de la </a:t>
            </a:r>
            <a:r>
              <a:rPr lang="fr-FR" sz="1600" b="1" strike="noStrike" spc="-1">
                <a:solidFill>
                  <a:srgbClr val="000000"/>
                </a:solidFill>
                <a:latin typeface="Calibri"/>
                <a:ea typeface="Roboto Lt"/>
              </a:rPr>
              <a:t>bonne ambiance </a:t>
            </a:r>
            <a:r>
              <a:rPr lang="fr-FR" sz="1600" b="0" strike="noStrike" spc="-1">
                <a:solidFill>
                  <a:srgbClr val="000000"/>
                </a:solidFill>
                <a:latin typeface="Wingdings"/>
                <a:ea typeface="Roboto Lt"/>
              </a:rPr>
              <a:t>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TextShape 2"/>
          <p:cNvSpPr txBox="1"/>
          <p:nvPr/>
        </p:nvSpPr>
        <p:spPr>
          <a:xfrm>
            <a:off x="0" y="0"/>
            <a:ext cx="9143640" cy="11761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BF1C2E"/>
                </a:solidFill>
                <a:latin typeface="Calibri"/>
                <a:ea typeface="Roboto"/>
              </a:rPr>
              <a:t>Le Réseau Jeunes</a:t>
            </a:r>
            <a:endParaRPr lang="fr-FR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45" name="CustomShape 3"/>
          <p:cNvSpPr/>
          <p:nvPr/>
        </p:nvSpPr>
        <p:spPr>
          <a:xfrm>
            <a:off x="4130280" y="3947040"/>
            <a:ext cx="3474000" cy="2633040"/>
          </a:xfrm>
          <a:prstGeom prst="roundRect">
            <a:avLst>
              <a:gd name="adj" fmla="val 16667"/>
            </a:avLst>
          </a:pr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4000" tIns="144000" rIns="144000" bIns="144000" anchor="ctr"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Roboto Lt"/>
              </a:rPr>
              <a:t>Les Rencontres Jeunes Physicie</a:t>
            </a:r>
            <a:r>
              <a:rPr lang="fr-FR" sz="1400" b="0" strike="noStrike" spc="-1" baseline="30000">
                <a:solidFill>
                  <a:srgbClr val="000000"/>
                </a:solidFill>
                <a:latin typeface="Calibri"/>
                <a:ea typeface="Roboto Lt"/>
              </a:rPr>
              <a:t>n</a:t>
            </a: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Roboto Lt"/>
              </a:rPr>
              <a:t>n</a:t>
            </a:r>
            <a:r>
              <a:rPr lang="fr-FR" sz="1400" b="0" strike="noStrike" spc="-1" baseline="30000">
                <a:solidFill>
                  <a:srgbClr val="000000"/>
                </a:solidFill>
                <a:latin typeface="Calibri"/>
                <a:ea typeface="Roboto Lt"/>
              </a:rPr>
              <a:t>e</a:t>
            </a: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Roboto Lt"/>
              </a:rPr>
              <a:t>s (RJP)</a:t>
            </a:r>
            <a:endParaRPr lang="fr-FR" sz="14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Roboto Lt"/>
              </a:rPr>
              <a:t>Le French Physicists’ Tournament (FPT)</a:t>
            </a:r>
            <a:endParaRPr lang="fr-FR" sz="14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Roboto Lt"/>
              </a:rPr>
              <a:t>Le Rayon</a:t>
            </a:r>
            <a:endParaRPr lang="fr-FR" sz="14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Roboto Lt"/>
              </a:rPr>
              <a:t>Les visites de labos et grands instruments</a:t>
            </a:r>
            <a:endParaRPr lang="fr-FR" sz="14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Roboto Lt"/>
              </a:rPr>
              <a:t>Emergent Scientist – la revue open access par et pour les jeunes</a:t>
            </a:r>
            <a:endParaRPr lang="fr-FR" sz="14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Roboto Lt"/>
              </a:rPr>
              <a:t>Collaborations internationales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246" name="Image 2"/>
          <p:cNvPicPr/>
          <p:nvPr/>
        </p:nvPicPr>
        <p:blipFill>
          <a:blip r:embed="rId3"/>
          <a:srcRect l="1704" t="21747" r="12619" b="15988"/>
          <a:stretch/>
        </p:blipFill>
        <p:spPr>
          <a:xfrm>
            <a:off x="5205600" y="997920"/>
            <a:ext cx="3758400" cy="241884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47" name="Image 11"/>
          <p:cNvPicPr/>
          <p:nvPr/>
        </p:nvPicPr>
        <p:blipFill>
          <a:blip r:embed="rId4"/>
          <a:srcRect l="1991" t="2701" r="2258" b="11223"/>
          <a:stretch/>
        </p:blipFill>
        <p:spPr>
          <a:xfrm>
            <a:off x="327600" y="3778920"/>
            <a:ext cx="3615480" cy="28890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48" name="Image 9"/>
          <p:cNvPicPr/>
          <p:nvPr/>
        </p:nvPicPr>
        <p:blipFill>
          <a:blip r:embed="rId5"/>
          <a:stretch/>
        </p:blipFill>
        <p:spPr>
          <a:xfrm>
            <a:off x="7740360" y="4582440"/>
            <a:ext cx="1223640" cy="1134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104040" y="833760"/>
            <a:ext cx="5900040" cy="1670400"/>
          </a:xfrm>
          <a:prstGeom prst="rect">
            <a:avLst/>
          </a:prstGeom>
          <a:noFill/>
          <a:ln w="19080">
            <a:solidFill>
              <a:srgbClr val="BF1C2E"/>
            </a:solidFill>
            <a:round/>
          </a:ln>
        </p:spPr>
        <p:txBody>
          <a:bodyPr lIns="144000" tIns="144000" rIns="144000" bIns="144000" anchor="ctr"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  <a:ea typeface="Roboto Lt"/>
              </a:rPr>
              <a:t>Une journée d’</a:t>
            </a:r>
            <a:r>
              <a:rPr lang="fr-FR" sz="2000" b="1" strike="noStrike" spc="-1">
                <a:solidFill>
                  <a:srgbClr val="000000"/>
                </a:solidFill>
                <a:latin typeface="Calibri"/>
                <a:ea typeface="Roboto Lt"/>
              </a:rPr>
              <a:t>exposés</a:t>
            </a:r>
            <a:r>
              <a:rPr lang="fr-FR" sz="2000" b="0" strike="noStrike" spc="-1">
                <a:solidFill>
                  <a:srgbClr val="000000"/>
                </a:solidFill>
                <a:latin typeface="Calibri"/>
                <a:ea typeface="Roboto Lt"/>
              </a:rPr>
              <a:t> dans des domaines variés de la physique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  <a:ea typeface="Roboto Lt"/>
              </a:rPr>
              <a:t>Organisée </a:t>
            </a:r>
            <a:r>
              <a:rPr lang="fr-FR" sz="2000" b="1" strike="noStrike" spc="-1">
                <a:solidFill>
                  <a:srgbClr val="000000"/>
                </a:solidFill>
                <a:latin typeface="Calibri"/>
                <a:ea typeface="Roboto Lt"/>
              </a:rPr>
              <a:t>par et pour les doctorants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  <a:ea typeface="Roboto Lt"/>
              </a:rPr>
              <a:t>Sessions </a:t>
            </a:r>
            <a:r>
              <a:rPr lang="fr-FR" sz="2000" b="1" strike="noStrike" spc="-1">
                <a:solidFill>
                  <a:srgbClr val="000000"/>
                </a:solidFill>
                <a:latin typeface="Calibri"/>
                <a:ea typeface="Roboto Lt"/>
              </a:rPr>
              <a:t>posters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TextShape 2"/>
          <p:cNvSpPr txBox="1"/>
          <p:nvPr/>
        </p:nvSpPr>
        <p:spPr>
          <a:xfrm>
            <a:off x="0" y="109440"/>
            <a:ext cx="9143640" cy="8708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BF1C2E"/>
                </a:solidFill>
                <a:latin typeface="Calibri"/>
                <a:ea typeface="Roboto"/>
              </a:rPr>
              <a:t>Les Rencontres Jeunes Physicie</a:t>
            </a:r>
            <a:r>
              <a:rPr lang="fr-FR" sz="3200" b="1" strike="noStrike" spc="-1" baseline="30000">
                <a:solidFill>
                  <a:srgbClr val="BF1C2E"/>
                </a:solidFill>
                <a:latin typeface="Calibri"/>
                <a:ea typeface="Roboto"/>
              </a:rPr>
              <a:t>n</a:t>
            </a:r>
            <a:r>
              <a:rPr lang="fr-FR" sz="3200" b="1" strike="noStrike" spc="-1">
                <a:solidFill>
                  <a:srgbClr val="BF1C2E"/>
                </a:solidFill>
                <a:latin typeface="Calibri"/>
                <a:ea typeface="Roboto"/>
              </a:rPr>
              <a:t>n</a:t>
            </a:r>
            <a:r>
              <a:rPr lang="fr-FR" sz="3200" b="1" strike="noStrike" spc="-1" baseline="30000">
                <a:solidFill>
                  <a:srgbClr val="BF1C2E"/>
                </a:solidFill>
                <a:latin typeface="Calibri"/>
                <a:ea typeface="Roboto"/>
              </a:rPr>
              <a:t>e</a:t>
            </a:r>
            <a:r>
              <a:rPr lang="fr-FR" sz="3200" b="1" strike="noStrike" spc="-1">
                <a:solidFill>
                  <a:srgbClr val="BF1C2E"/>
                </a:solidFill>
                <a:latin typeface="Calibri"/>
                <a:ea typeface="Roboto"/>
              </a:rPr>
              <a:t>s</a:t>
            </a:r>
            <a:endParaRPr lang="fr-FR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pic>
        <p:nvPicPr>
          <p:cNvPr id="251" name="Image 2"/>
          <p:cNvPicPr/>
          <p:nvPr/>
        </p:nvPicPr>
        <p:blipFill>
          <a:blip r:embed="rId2"/>
          <a:stretch/>
        </p:blipFill>
        <p:spPr>
          <a:xfrm>
            <a:off x="6465960" y="957600"/>
            <a:ext cx="2560320" cy="3907080"/>
          </a:xfrm>
          <a:prstGeom prst="rect">
            <a:avLst/>
          </a:prstGeom>
          <a:ln>
            <a:noFill/>
          </a:ln>
        </p:spPr>
      </p:pic>
      <p:pic>
        <p:nvPicPr>
          <p:cNvPr id="252" name="Image 6"/>
          <p:cNvPicPr/>
          <p:nvPr/>
        </p:nvPicPr>
        <p:blipFill>
          <a:blip r:embed="rId3"/>
          <a:stretch/>
        </p:blipFill>
        <p:spPr>
          <a:xfrm rot="21423000">
            <a:off x="186840" y="2762280"/>
            <a:ext cx="1938240" cy="3035880"/>
          </a:xfrm>
          <a:prstGeom prst="rect">
            <a:avLst/>
          </a:prstGeom>
          <a:ln>
            <a:noFill/>
          </a:ln>
        </p:spPr>
      </p:pic>
      <p:sp>
        <p:nvSpPr>
          <p:cNvPr id="253" name="CustomShape 3"/>
          <p:cNvSpPr/>
          <p:nvPr/>
        </p:nvSpPr>
        <p:spPr>
          <a:xfrm>
            <a:off x="2296080" y="3045240"/>
            <a:ext cx="2160360" cy="2141640"/>
          </a:xfrm>
          <a:prstGeom prst="roundRect">
            <a:avLst>
              <a:gd name="adj" fmla="val 16667"/>
            </a:avLst>
          </a:prstGeom>
          <a:noFill/>
          <a:ln w="19080">
            <a:solidFill>
              <a:srgbClr val="BF1C2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4000" tIns="144000" rIns="144000" bIns="144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  <a:ea typeface="Roboto Lt"/>
              </a:rPr>
              <a:t>RJP Paris en 2017 </a:t>
            </a:r>
            <a:endParaRPr lang="fr-FR" sz="18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Roboto Lt"/>
              </a:rPr>
              <a:t>+ 200 participants</a:t>
            </a:r>
            <a:endParaRPr lang="fr-FR" sz="18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Roboto Lt"/>
              </a:rPr>
              <a:t>16 exposés</a:t>
            </a:r>
            <a:endParaRPr lang="fr-FR" sz="18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Roboto Lt"/>
              </a:rPr>
              <a:t>+50 posters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54" name="CustomShape 4"/>
          <p:cNvSpPr/>
          <p:nvPr/>
        </p:nvSpPr>
        <p:spPr>
          <a:xfrm>
            <a:off x="6228360" y="6233760"/>
            <a:ext cx="2692800" cy="467280"/>
          </a:xfrm>
          <a:prstGeom prst="roundRect">
            <a:avLst>
              <a:gd name="adj" fmla="val 16667"/>
            </a:avLst>
          </a:prstGeom>
          <a:noFill/>
          <a:ln w="19080">
            <a:solidFill>
              <a:srgbClr val="BF1C2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4000" tIns="144000" rIns="144000" bIns="144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400" b="1" strike="noStrike" spc="-1">
                <a:solidFill>
                  <a:srgbClr val="000000"/>
                </a:solidFill>
                <a:latin typeface="Calibri"/>
                <a:ea typeface="Roboto Lt"/>
              </a:rPr>
              <a:t>RJP Grenoble </a:t>
            </a: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Roboto Lt"/>
              </a:rPr>
              <a:t>lancées en 2016 !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255" name="Image 5"/>
          <p:cNvPicPr/>
          <p:nvPr/>
        </p:nvPicPr>
        <p:blipFill>
          <a:blip r:embed="rId4"/>
          <a:stretch/>
        </p:blipFill>
        <p:spPr>
          <a:xfrm>
            <a:off x="632520" y="5518080"/>
            <a:ext cx="1907280" cy="1431360"/>
          </a:xfrm>
          <a:prstGeom prst="rect">
            <a:avLst/>
          </a:prstGeom>
          <a:ln>
            <a:noFill/>
          </a:ln>
        </p:spPr>
      </p:pic>
      <p:pic>
        <p:nvPicPr>
          <p:cNvPr id="256" name="Picture 4" descr="M:\DOCUMENTS SFP\ACTIONS\RJP\2018\RJP2018_SFP.png"/>
          <p:cNvPicPr/>
          <p:nvPr/>
        </p:nvPicPr>
        <p:blipFill>
          <a:blip r:embed="rId5"/>
          <a:stretch/>
        </p:blipFill>
        <p:spPr>
          <a:xfrm>
            <a:off x="4550760" y="2577600"/>
            <a:ext cx="2495520" cy="351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0" y="-99360"/>
            <a:ext cx="9143640" cy="11761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BF1C2E"/>
                </a:solidFill>
                <a:latin typeface="Calibri"/>
                <a:ea typeface="Roboto"/>
              </a:rPr>
              <a:t>Le Rayon</a:t>
            </a:r>
            <a:endParaRPr lang="fr-FR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5292000" y="908640"/>
            <a:ext cx="3647880" cy="181188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BF1C2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4000" tIns="144000" rIns="144000" bIns="144000" anchor="ctr"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Site de </a:t>
            </a:r>
            <a:r>
              <a:rPr lang="fr-FR" sz="1600" b="1" strike="noStrike" spc="-1">
                <a:solidFill>
                  <a:srgbClr val="000000"/>
                </a:solidFill>
                <a:latin typeface="Calibri"/>
                <a:ea typeface="Roboto Lt"/>
              </a:rPr>
              <a:t>science populaire </a:t>
            </a: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accessible aux étudiants </a:t>
            </a:r>
            <a:endParaRPr lang="fr-FR" sz="1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Bimensuel créé en </a:t>
            </a:r>
            <a:r>
              <a:rPr lang="fr-FR" sz="1600" b="1" strike="noStrike" spc="-1">
                <a:solidFill>
                  <a:srgbClr val="000000"/>
                </a:solidFill>
                <a:latin typeface="Calibri"/>
                <a:ea typeface="Roboto Lt"/>
              </a:rPr>
              <a:t>2017</a:t>
            </a:r>
            <a:endParaRPr lang="fr-FR" sz="1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Basé sur la </a:t>
            </a:r>
            <a:r>
              <a:rPr lang="fr-FR" sz="1600" b="1" strike="noStrike" spc="-1">
                <a:solidFill>
                  <a:srgbClr val="000000"/>
                </a:solidFill>
                <a:latin typeface="Calibri"/>
                <a:ea typeface="Roboto Lt"/>
              </a:rPr>
              <a:t>recherche</a:t>
            </a: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 de jeunes physicien(ne)s 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259" name="CustomShape 3"/>
          <p:cNvSpPr/>
          <p:nvPr/>
        </p:nvSpPr>
        <p:spPr>
          <a:xfrm>
            <a:off x="5891040" y="3933000"/>
            <a:ext cx="2450160" cy="262080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BF1C2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4000" tIns="144000" rIns="144000" bIns="144000" anchor="ctr"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Astrophysique</a:t>
            </a:r>
            <a:endParaRPr lang="fr-FR" sz="1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Gaz quantiques</a:t>
            </a:r>
            <a:endParaRPr lang="fr-FR" sz="1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Matière condensée</a:t>
            </a:r>
            <a:endParaRPr lang="fr-FR" sz="1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Matière molle</a:t>
            </a:r>
            <a:endParaRPr lang="fr-FR" sz="1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Hautes énergies </a:t>
            </a:r>
            <a:endParaRPr lang="fr-FR" sz="1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Physique statistique</a:t>
            </a:r>
            <a:endParaRPr lang="fr-FR" sz="1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Roboto Lt"/>
              </a:rPr>
              <a:t>….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260" name="CustomShape 4"/>
          <p:cNvSpPr/>
          <p:nvPr/>
        </p:nvSpPr>
        <p:spPr>
          <a:xfrm>
            <a:off x="729000" y="1085040"/>
            <a:ext cx="39366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0" u="sng" strike="noStrike" spc="-1">
                <a:solidFill>
                  <a:srgbClr val="0000FF"/>
                </a:solidFill>
                <a:uFillTx/>
                <a:latin typeface="Calibri"/>
                <a:ea typeface="Roboto Lt"/>
                <a:hlinkClick r:id="rId3"/>
              </a:rPr>
              <a:t>http://jeunes.sfpnet.fr</a:t>
            </a:r>
            <a:r>
              <a:rPr lang="fr-FR" sz="2000" b="0" strike="noStrike" spc="-1">
                <a:solidFill>
                  <a:srgbClr val="000000"/>
                </a:solidFill>
                <a:latin typeface="Calibri"/>
                <a:ea typeface="Roboto Lt"/>
              </a:rPr>
              <a:t> 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61" name="CustomShape 5"/>
          <p:cNvSpPr/>
          <p:nvPr/>
        </p:nvSpPr>
        <p:spPr>
          <a:xfrm>
            <a:off x="5517720" y="3252960"/>
            <a:ext cx="3196800" cy="82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C00000"/>
                </a:solidFill>
                <a:latin typeface="Roboto"/>
                <a:ea typeface="Roboto"/>
              </a:rPr>
              <a:t>Envoyez vos articles !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262" name="Image 2"/>
          <p:cNvPicPr/>
          <p:nvPr/>
        </p:nvPicPr>
        <p:blipFill>
          <a:blip r:embed="rId4"/>
          <a:stretch/>
        </p:blipFill>
        <p:spPr>
          <a:xfrm>
            <a:off x="0" y="2156040"/>
            <a:ext cx="4715640" cy="4701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 txBox="1"/>
          <p:nvPr/>
        </p:nvSpPr>
        <p:spPr>
          <a:xfrm>
            <a:off x="0" y="109440"/>
            <a:ext cx="9143640" cy="11761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BF1C2E"/>
                </a:solidFill>
                <a:latin typeface="Calibri"/>
                <a:ea typeface="Roboto"/>
              </a:rPr>
              <a:t>Groupe Jeunes Physicien.ne.s Rhône</a:t>
            </a:r>
            <a:endParaRPr lang="fr-FR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pic>
        <p:nvPicPr>
          <p:cNvPr id="285" name="Image 2"/>
          <p:cNvPicPr/>
          <p:nvPr/>
        </p:nvPicPr>
        <p:blipFill>
          <a:blip r:embed="rId2"/>
          <a:stretch/>
        </p:blipFill>
        <p:spPr>
          <a:xfrm>
            <a:off x="0" y="1196640"/>
            <a:ext cx="3165120" cy="432612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86" name="Image 9"/>
          <p:cNvPicPr/>
          <p:nvPr/>
        </p:nvPicPr>
        <p:blipFill>
          <a:blip r:embed="rId3"/>
          <a:stretch/>
        </p:blipFill>
        <p:spPr>
          <a:xfrm>
            <a:off x="3348000" y="4393440"/>
            <a:ext cx="3266640" cy="24642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87" name="Image 10"/>
          <p:cNvPicPr/>
          <p:nvPr/>
        </p:nvPicPr>
        <p:blipFill>
          <a:blip r:embed="rId4"/>
          <a:stretch/>
        </p:blipFill>
        <p:spPr>
          <a:xfrm>
            <a:off x="6156000" y="1285920"/>
            <a:ext cx="2808000" cy="363708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88" name="Image 12"/>
          <p:cNvPicPr/>
          <p:nvPr/>
        </p:nvPicPr>
        <p:blipFill>
          <a:blip r:embed="rId5"/>
          <a:stretch/>
        </p:blipFill>
        <p:spPr>
          <a:xfrm>
            <a:off x="4164480" y="2215440"/>
            <a:ext cx="1174680" cy="114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336600" y="1037160"/>
            <a:ext cx="4029840" cy="2799720"/>
          </a:xfrm>
          <a:prstGeom prst="rect">
            <a:avLst/>
          </a:prstGeom>
          <a:noFill/>
          <a:ln w="57240">
            <a:noFill/>
          </a:ln>
        </p:spPr>
        <p:txBody>
          <a:bodyPr lIns="144000" tIns="144000" rIns="144000" bIns="144000">
            <a:normAutofit/>
          </a:bodyPr>
          <a:lstStyle/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r>
              <a:rPr lang="fr-FR" sz="1400" b="1" strike="noStrike" spc="-1">
                <a:solidFill>
                  <a:srgbClr val="000000"/>
                </a:solidFill>
                <a:latin typeface="Calibri"/>
                <a:ea typeface="Roboto Lt"/>
              </a:rPr>
              <a:t>Centre de recherche et de restauration des musées de France </a:t>
            </a: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Roboto Lt"/>
              </a:rPr>
              <a:t>(C2RMF) (Louvre)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TextShape 2"/>
          <p:cNvSpPr txBox="1"/>
          <p:nvPr/>
        </p:nvSpPr>
        <p:spPr>
          <a:xfrm>
            <a:off x="0" y="109440"/>
            <a:ext cx="9143640" cy="11761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BF1C2E"/>
                </a:solidFill>
                <a:latin typeface="Calibri"/>
                <a:ea typeface="Roboto"/>
              </a:rPr>
              <a:t>Visites de grands instruments et de laboratoires</a:t>
            </a:r>
            <a:endParaRPr lang="fr-FR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pic>
        <p:nvPicPr>
          <p:cNvPr id="271" name="Image 2"/>
          <p:cNvPicPr/>
          <p:nvPr/>
        </p:nvPicPr>
        <p:blipFill>
          <a:blip r:embed="rId3"/>
          <a:stretch/>
        </p:blipFill>
        <p:spPr>
          <a:xfrm>
            <a:off x="276120" y="1824120"/>
            <a:ext cx="2422080" cy="241668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72" name="Image 1"/>
          <p:cNvPicPr/>
          <p:nvPr/>
        </p:nvPicPr>
        <p:blipFill>
          <a:blip r:embed="rId4"/>
          <a:stretch/>
        </p:blipFill>
        <p:spPr>
          <a:xfrm>
            <a:off x="2654640" y="2426040"/>
            <a:ext cx="1317960" cy="198324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73" name="CustomShape 3"/>
          <p:cNvSpPr/>
          <p:nvPr/>
        </p:nvSpPr>
        <p:spPr>
          <a:xfrm>
            <a:off x="3304080" y="1057320"/>
            <a:ext cx="4216320" cy="2486520"/>
          </a:xfrm>
          <a:prstGeom prst="roundRect">
            <a:avLst>
              <a:gd name="adj" fmla="val 16667"/>
            </a:avLst>
          </a:prstGeom>
          <a:noFill/>
          <a:ln w="57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4000" tIns="144000" rIns="144000" bIns="144000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400" b="1" strike="noStrike" spc="-1">
                <a:solidFill>
                  <a:srgbClr val="000000"/>
                </a:solidFill>
                <a:latin typeface="Calibri"/>
                <a:ea typeface="Roboto Lt"/>
              </a:rPr>
              <a:t>Anneau de collision </a:t>
            </a: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Roboto Lt"/>
              </a:rPr>
              <a:t>(Orsay)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274" name="CustomShape 4"/>
          <p:cNvSpPr/>
          <p:nvPr/>
        </p:nvSpPr>
        <p:spPr>
          <a:xfrm>
            <a:off x="84960" y="4814640"/>
            <a:ext cx="4281480" cy="620280"/>
          </a:xfrm>
          <a:prstGeom prst="roundRect">
            <a:avLst>
              <a:gd name="adj" fmla="val 16667"/>
            </a:avLst>
          </a:prstGeom>
          <a:noFill/>
          <a:ln w="57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4000" tIns="144000" rIns="144000" bIns="144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400" b="1" strike="noStrike" spc="-1">
                <a:solidFill>
                  <a:srgbClr val="000000"/>
                </a:solidFill>
                <a:latin typeface="Calibri"/>
                <a:ea typeface="Roboto Lt"/>
              </a:rPr>
              <a:t>Accélérateur Linéaire </a:t>
            </a: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Roboto Lt"/>
              </a:rPr>
              <a:t>(Orsay)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275" name="CustomShape 5"/>
          <p:cNvSpPr/>
          <p:nvPr/>
        </p:nvSpPr>
        <p:spPr>
          <a:xfrm>
            <a:off x="3431520" y="4284360"/>
            <a:ext cx="3209760" cy="2558520"/>
          </a:xfrm>
          <a:prstGeom prst="roundRect">
            <a:avLst>
              <a:gd name="adj" fmla="val 16667"/>
            </a:avLst>
          </a:prstGeom>
          <a:noFill/>
          <a:ln w="57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4000" tIns="144000" rIns="144000" bIns="144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Roboto Lt"/>
              </a:rPr>
              <a:t>Visite du </a:t>
            </a:r>
            <a:r>
              <a:rPr lang="fr-FR" sz="1400" b="1" strike="noStrike" spc="-1">
                <a:solidFill>
                  <a:srgbClr val="000000"/>
                </a:solidFill>
                <a:latin typeface="Calibri"/>
                <a:ea typeface="Roboto Lt"/>
              </a:rPr>
              <a:t>CERN</a:t>
            </a:r>
            <a:r>
              <a:rPr lang="fr-FR" sz="1400" b="0" strike="noStrike" spc="-1">
                <a:solidFill>
                  <a:srgbClr val="000000"/>
                </a:solidFill>
                <a:latin typeface="Calibri"/>
                <a:ea typeface="Roboto Lt"/>
              </a:rPr>
              <a:t> (Genève)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276" name="Image 8"/>
          <p:cNvPicPr/>
          <p:nvPr/>
        </p:nvPicPr>
        <p:blipFill>
          <a:blip r:embed="rId5"/>
          <a:stretch/>
        </p:blipFill>
        <p:spPr>
          <a:xfrm>
            <a:off x="54360" y="5204160"/>
            <a:ext cx="2447640" cy="162936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77" name="Image 9"/>
          <p:cNvPicPr/>
          <p:nvPr/>
        </p:nvPicPr>
        <p:blipFill>
          <a:blip r:embed="rId6"/>
          <a:stretch/>
        </p:blipFill>
        <p:spPr>
          <a:xfrm>
            <a:off x="4160880" y="1707120"/>
            <a:ext cx="2629440" cy="233748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78" name="Image 12"/>
          <p:cNvPicPr/>
          <p:nvPr/>
        </p:nvPicPr>
        <p:blipFill>
          <a:blip r:embed="rId7"/>
          <a:stretch/>
        </p:blipFill>
        <p:spPr>
          <a:xfrm>
            <a:off x="2514600" y="5528160"/>
            <a:ext cx="1297800" cy="1153440"/>
          </a:xfrm>
          <a:prstGeom prst="rect">
            <a:avLst/>
          </a:prstGeom>
          <a:ln>
            <a:noFill/>
          </a:ln>
        </p:spPr>
      </p:pic>
      <p:pic>
        <p:nvPicPr>
          <p:cNvPr id="279" name="Image 13"/>
          <p:cNvPicPr/>
          <p:nvPr/>
        </p:nvPicPr>
        <p:blipFill>
          <a:blip r:embed="rId8"/>
          <a:stretch/>
        </p:blipFill>
        <p:spPr>
          <a:xfrm>
            <a:off x="4370760" y="4814640"/>
            <a:ext cx="1701360" cy="192312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80" name="Image 14"/>
          <p:cNvPicPr/>
          <p:nvPr/>
        </p:nvPicPr>
        <p:blipFill>
          <a:blip r:embed="rId9"/>
          <a:stretch/>
        </p:blipFill>
        <p:spPr>
          <a:xfrm>
            <a:off x="7230600" y="1824120"/>
            <a:ext cx="1790280" cy="2807640"/>
          </a:xfrm>
          <a:prstGeom prst="rect">
            <a:avLst/>
          </a:prstGeom>
          <a:ln>
            <a:noFill/>
          </a:ln>
        </p:spPr>
      </p:pic>
      <p:sp>
        <p:nvSpPr>
          <p:cNvPr id="281" name="CustomShape 6"/>
          <p:cNvSpPr/>
          <p:nvPr/>
        </p:nvSpPr>
        <p:spPr>
          <a:xfrm>
            <a:off x="6761520" y="1135440"/>
            <a:ext cx="24764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1" strike="noStrike" spc="-1">
                <a:solidFill>
                  <a:srgbClr val="000000"/>
                </a:solidFill>
                <a:latin typeface="Calibri"/>
                <a:ea typeface="Roboto"/>
              </a:rPr>
              <a:t>ITER et CEA/Cadarache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282" name="Image 15"/>
          <p:cNvPicPr/>
          <p:nvPr/>
        </p:nvPicPr>
        <p:blipFill>
          <a:blip r:embed="rId10"/>
          <a:stretch/>
        </p:blipFill>
        <p:spPr>
          <a:xfrm>
            <a:off x="6451200" y="4845960"/>
            <a:ext cx="2818800" cy="1879200"/>
          </a:xfrm>
          <a:prstGeom prst="rect">
            <a:avLst/>
          </a:prstGeom>
          <a:ln>
            <a:noFill/>
          </a:ln>
        </p:spPr>
      </p:pic>
      <p:pic>
        <p:nvPicPr>
          <p:cNvPr id="283" name="Image 16"/>
          <p:cNvPicPr/>
          <p:nvPr/>
        </p:nvPicPr>
        <p:blipFill>
          <a:blip r:embed="rId8"/>
          <a:stretch/>
        </p:blipFill>
        <p:spPr>
          <a:xfrm>
            <a:off x="3655080" y="4785120"/>
            <a:ext cx="2569320" cy="213228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5" name="Image 21" descr="C:\Users\Mayline Gautie\AppData\Local\Microsoft\Windows\INetCache\Content.Word\jeunes2.jpg"/>
          <p:cNvPicPr/>
          <p:nvPr/>
        </p:nvPicPr>
        <p:blipFill>
          <a:blip r:embed="rId3"/>
          <a:srcRect r="66773"/>
          <a:stretch/>
        </p:blipFill>
        <p:spPr>
          <a:xfrm>
            <a:off x="8067600" y="5085360"/>
            <a:ext cx="1076040" cy="2152440"/>
          </a:xfrm>
          <a:prstGeom prst="rect">
            <a:avLst/>
          </a:prstGeom>
          <a:ln w="9360">
            <a:noFill/>
          </a:ln>
        </p:spPr>
      </p:pic>
      <p:sp>
        <p:nvSpPr>
          <p:cNvPr id="306" name="CustomShape 2"/>
          <p:cNvSpPr/>
          <p:nvPr/>
        </p:nvSpPr>
        <p:spPr>
          <a:xfrm>
            <a:off x="1654200" y="260640"/>
            <a:ext cx="60858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94C8"/>
                </a:solidFill>
                <a:latin typeface="Calibri"/>
              </a:rPr>
              <a:t>Adhérer : pour quoi faire ?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307" name="CustomShape 3"/>
          <p:cNvSpPr/>
          <p:nvPr/>
        </p:nvSpPr>
        <p:spPr>
          <a:xfrm>
            <a:off x="1204200" y="363600"/>
            <a:ext cx="437760" cy="4010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8" name="Image 38"/>
          <p:cNvPicPr/>
          <p:nvPr/>
        </p:nvPicPr>
        <p:blipFill>
          <a:blip r:embed="rId4"/>
          <a:stretch/>
        </p:blipFill>
        <p:spPr>
          <a:xfrm>
            <a:off x="1108440" y="316080"/>
            <a:ext cx="510840" cy="421920"/>
          </a:xfrm>
          <a:prstGeom prst="rect">
            <a:avLst/>
          </a:prstGeom>
          <a:ln>
            <a:noFill/>
          </a:ln>
        </p:spPr>
      </p:pic>
      <p:pic>
        <p:nvPicPr>
          <p:cNvPr id="309" name="Image 1"/>
          <p:cNvPicPr/>
          <p:nvPr/>
        </p:nvPicPr>
        <p:blipFill>
          <a:blip r:embed="rId5"/>
          <a:stretch/>
        </p:blipFill>
        <p:spPr>
          <a:xfrm>
            <a:off x="1271520" y="424440"/>
            <a:ext cx="286200" cy="331560"/>
          </a:xfrm>
          <a:prstGeom prst="rect">
            <a:avLst/>
          </a:prstGeom>
          <a:ln>
            <a:noFill/>
          </a:ln>
        </p:spPr>
      </p:pic>
      <p:pic>
        <p:nvPicPr>
          <p:cNvPr id="310" name="Picture 3" descr="C:\Users\Mayline Gautie\Desktop\SFP\DOCUMENTS SFP\COMM\LOGO SFP\officiel 2015\LOGO_SFP_OFFICIEL\RVB_pourweb\logoSFP_texte_blanc.png"/>
          <p:cNvPicPr/>
          <p:nvPr/>
        </p:nvPicPr>
        <p:blipFill>
          <a:blip r:embed="rId6"/>
          <a:stretch/>
        </p:blipFill>
        <p:spPr>
          <a:xfrm>
            <a:off x="179640" y="188640"/>
            <a:ext cx="668520" cy="549000"/>
          </a:xfrm>
          <a:prstGeom prst="rect">
            <a:avLst/>
          </a:prstGeom>
          <a:ln>
            <a:noFill/>
          </a:ln>
        </p:spPr>
      </p:pic>
      <p:pic>
        <p:nvPicPr>
          <p:cNvPr id="311" name="Image 4"/>
          <p:cNvPicPr/>
          <p:nvPr/>
        </p:nvPicPr>
        <p:blipFill>
          <a:blip r:embed="rId7"/>
          <a:stretch/>
        </p:blipFill>
        <p:spPr>
          <a:xfrm>
            <a:off x="1145160" y="1397160"/>
            <a:ext cx="7818840" cy="3687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3" name="Image 21" descr="C:\Users\Mayline Gautie\AppData\Local\Microsoft\Windows\INetCache\Content.Word\jeunes2.jpg"/>
          <p:cNvPicPr/>
          <p:nvPr/>
        </p:nvPicPr>
        <p:blipFill>
          <a:blip r:embed="rId3"/>
          <a:srcRect r="66773"/>
          <a:stretch/>
        </p:blipFill>
        <p:spPr>
          <a:xfrm>
            <a:off x="8067600" y="5085360"/>
            <a:ext cx="1076040" cy="2152440"/>
          </a:xfrm>
          <a:prstGeom prst="rect">
            <a:avLst/>
          </a:prstGeom>
          <a:ln w="9360">
            <a:noFill/>
          </a:ln>
        </p:spPr>
      </p:pic>
      <p:sp>
        <p:nvSpPr>
          <p:cNvPr id="314" name="CustomShape 2"/>
          <p:cNvSpPr/>
          <p:nvPr/>
        </p:nvSpPr>
        <p:spPr>
          <a:xfrm>
            <a:off x="1654200" y="260640"/>
            <a:ext cx="60858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94C8"/>
                </a:solidFill>
                <a:latin typeface="Calibri"/>
              </a:rPr>
              <a:t>Adhérer : pour quoi faire ?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315" name="CustomShape 3"/>
          <p:cNvSpPr/>
          <p:nvPr/>
        </p:nvSpPr>
        <p:spPr>
          <a:xfrm>
            <a:off x="1204200" y="363600"/>
            <a:ext cx="437760" cy="4010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6" name="Image 38"/>
          <p:cNvPicPr/>
          <p:nvPr/>
        </p:nvPicPr>
        <p:blipFill>
          <a:blip r:embed="rId4"/>
          <a:stretch/>
        </p:blipFill>
        <p:spPr>
          <a:xfrm>
            <a:off x="1108440" y="316080"/>
            <a:ext cx="510840" cy="421920"/>
          </a:xfrm>
          <a:prstGeom prst="rect">
            <a:avLst/>
          </a:prstGeom>
          <a:ln>
            <a:noFill/>
          </a:ln>
        </p:spPr>
      </p:pic>
      <p:pic>
        <p:nvPicPr>
          <p:cNvPr id="317" name="Image 1"/>
          <p:cNvPicPr/>
          <p:nvPr/>
        </p:nvPicPr>
        <p:blipFill>
          <a:blip r:embed="rId5"/>
          <a:stretch/>
        </p:blipFill>
        <p:spPr>
          <a:xfrm>
            <a:off x="1271520" y="424440"/>
            <a:ext cx="286200" cy="331560"/>
          </a:xfrm>
          <a:prstGeom prst="rect">
            <a:avLst/>
          </a:prstGeom>
          <a:ln>
            <a:noFill/>
          </a:ln>
        </p:spPr>
      </p:pic>
      <p:pic>
        <p:nvPicPr>
          <p:cNvPr id="318" name="Picture 3" descr="C:\Users\Mayline Gautie\Desktop\SFP\DOCUMENTS SFP\COMM\LOGO SFP\officiel 2015\LOGO_SFP_OFFICIEL\RVB_pourweb\logoSFP_texte_blanc.png"/>
          <p:cNvPicPr/>
          <p:nvPr/>
        </p:nvPicPr>
        <p:blipFill>
          <a:blip r:embed="rId6"/>
          <a:stretch/>
        </p:blipFill>
        <p:spPr>
          <a:xfrm>
            <a:off x="179640" y="188640"/>
            <a:ext cx="668520" cy="549000"/>
          </a:xfrm>
          <a:prstGeom prst="rect">
            <a:avLst/>
          </a:prstGeom>
          <a:ln>
            <a:noFill/>
          </a:ln>
        </p:spPr>
      </p:pic>
      <p:pic>
        <p:nvPicPr>
          <p:cNvPr id="319" name="Image 4"/>
          <p:cNvPicPr/>
          <p:nvPr/>
        </p:nvPicPr>
        <p:blipFill>
          <a:blip r:embed="rId7"/>
          <a:stretch/>
        </p:blipFill>
        <p:spPr>
          <a:xfrm>
            <a:off x="1065960" y="1268640"/>
            <a:ext cx="7376040" cy="475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1" name="Image 21" descr="C:\Users\Mayline Gautie\AppData\Local\Microsoft\Windows\INetCache\Content.Word\jeunes2.jpg"/>
          <p:cNvPicPr/>
          <p:nvPr/>
        </p:nvPicPr>
        <p:blipFill>
          <a:blip r:embed="rId3"/>
          <a:srcRect r="66773"/>
          <a:stretch/>
        </p:blipFill>
        <p:spPr>
          <a:xfrm>
            <a:off x="8067600" y="5085360"/>
            <a:ext cx="1076040" cy="2152440"/>
          </a:xfrm>
          <a:prstGeom prst="rect">
            <a:avLst/>
          </a:prstGeom>
          <a:ln w="9360">
            <a:noFill/>
          </a:ln>
        </p:spPr>
      </p:pic>
      <p:sp>
        <p:nvSpPr>
          <p:cNvPr id="322" name="CustomShape 2"/>
          <p:cNvSpPr/>
          <p:nvPr/>
        </p:nvSpPr>
        <p:spPr>
          <a:xfrm>
            <a:off x="1259640" y="908640"/>
            <a:ext cx="5256360" cy="544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400" b="1" strike="noStrike" spc="-1">
                <a:solidFill>
                  <a:srgbClr val="000000"/>
                </a:solidFill>
                <a:latin typeface="Calibri"/>
              </a:rPr>
              <a:t> Soutenir ses actions</a:t>
            </a: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SFP : association indépendante depuis 1873</a:t>
            </a:r>
            <a:endParaRPr lang="fr-FR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Initiatives menées tout au long de l’année par ses 200 bénévoles à destination de la communauté scientifique, des jeunes, des scolaires et du grand public.</a:t>
            </a: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400" b="1" strike="noStrike" spc="-1">
                <a:solidFill>
                  <a:srgbClr val="000000"/>
                </a:solidFill>
                <a:latin typeface="Calibri"/>
              </a:rPr>
              <a:t> Rejoindre une communauté </a:t>
            </a: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partageant les mêmes préoccupations et problématiques métiers</a:t>
            </a: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400" b="1" strike="noStrike" spc="-1">
                <a:solidFill>
                  <a:srgbClr val="000000"/>
                </a:solidFill>
                <a:latin typeface="Calibri"/>
              </a:rPr>
              <a:t> Participer </a:t>
            </a: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aux réflexions collectives et mener des projets passionnants</a:t>
            </a: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400" b="1" strike="noStrike" spc="-1">
                <a:solidFill>
                  <a:srgbClr val="000000"/>
                </a:solidFill>
                <a:latin typeface="Calibri"/>
              </a:rPr>
              <a:t> Monter son projet </a:t>
            </a: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– en bénéficiant du soutien, du réseau et de l’administration de la SFP</a:t>
            </a: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400" b="1" strike="noStrike" spc="-1">
                <a:solidFill>
                  <a:srgbClr val="000000"/>
                </a:solidFill>
                <a:latin typeface="Calibri"/>
              </a:rPr>
              <a:t> Recevoir </a:t>
            </a: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sa revue papier </a:t>
            </a:r>
            <a:r>
              <a:rPr lang="fr-FR" sz="1400" b="1" i="1" strike="noStrike" spc="-1">
                <a:solidFill>
                  <a:srgbClr val="000000"/>
                </a:solidFill>
                <a:latin typeface="Calibri"/>
              </a:rPr>
              <a:t>Reflets de la Physique</a:t>
            </a: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400" b="1" strike="noStrike" spc="-1">
                <a:solidFill>
                  <a:srgbClr val="000000"/>
                </a:solidFill>
                <a:latin typeface="Calibri"/>
              </a:rPr>
              <a:t> Bénéficier de tarifs réduits </a:t>
            </a: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pour</a:t>
            </a:r>
            <a:endParaRPr lang="fr-FR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 - tous les événements organisés par la SFP et ses partenaires : European Physical Society (EPS), American Physical Society (APS), Institute of Physicics (IOP) - Deutsche Physikalische Gesellschaft (DPG) etc…</a:t>
            </a:r>
            <a:endParaRPr lang="fr-FR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 - pour des abonnements à des revues partenaires telles que </a:t>
            </a:r>
            <a:r>
              <a:rPr lang="fr-FR" sz="1400" b="0" i="1" strike="noStrike" spc="-1">
                <a:solidFill>
                  <a:srgbClr val="000000"/>
                </a:solidFill>
                <a:latin typeface="Calibri"/>
              </a:rPr>
              <a:t>La Recherche </a:t>
            </a: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ou </a:t>
            </a:r>
            <a:r>
              <a:rPr lang="fr-FR" sz="1400" b="0" i="1" strike="noStrike" spc="-1">
                <a:solidFill>
                  <a:srgbClr val="000000"/>
                </a:solidFill>
                <a:latin typeface="Calibri"/>
              </a:rPr>
              <a:t>Pour la Science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323" name="CustomShape 3"/>
          <p:cNvSpPr/>
          <p:nvPr/>
        </p:nvSpPr>
        <p:spPr>
          <a:xfrm>
            <a:off x="1654200" y="260640"/>
            <a:ext cx="60858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94C8"/>
                </a:solidFill>
                <a:latin typeface="Calibri"/>
              </a:rPr>
              <a:t>Adhérer : en résumé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324" name="CustomShape 4"/>
          <p:cNvSpPr/>
          <p:nvPr/>
        </p:nvSpPr>
        <p:spPr>
          <a:xfrm>
            <a:off x="1204200" y="363600"/>
            <a:ext cx="437760" cy="4010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5" name="Image 38"/>
          <p:cNvPicPr/>
          <p:nvPr/>
        </p:nvPicPr>
        <p:blipFill>
          <a:blip r:embed="rId4"/>
          <a:stretch/>
        </p:blipFill>
        <p:spPr>
          <a:xfrm>
            <a:off x="1108440" y="316080"/>
            <a:ext cx="510840" cy="421920"/>
          </a:xfrm>
          <a:prstGeom prst="rect">
            <a:avLst/>
          </a:prstGeom>
          <a:ln>
            <a:noFill/>
          </a:ln>
        </p:spPr>
      </p:pic>
      <p:pic>
        <p:nvPicPr>
          <p:cNvPr id="326" name="Image 1"/>
          <p:cNvPicPr/>
          <p:nvPr/>
        </p:nvPicPr>
        <p:blipFill>
          <a:blip r:embed="rId5"/>
          <a:stretch/>
        </p:blipFill>
        <p:spPr>
          <a:xfrm>
            <a:off x="1271520" y="424440"/>
            <a:ext cx="286200" cy="331560"/>
          </a:xfrm>
          <a:prstGeom prst="rect">
            <a:avLst/>
          </a:prstGeom>
          <a:ln>
            <a:noFill/>
          </a:ln>
        </p:spPr>
      </p:pic>
      <p:pic>
        <p:nvPicPr>
          <p:cNvPr id="327" name="Picture 3" descr="C:\Users\Mayline Gautie\Desktop\SFP\DOCUMENTS SFP\COMM\LOGO SFP\officiel 2015\LOGO_SFP_OFFICIEL\RVB_pourweb\logoSFP_texte_blanc.png"/>
          <p:cNvPicPr/>
          <p:nvPr/>
        </p:nvPicPr>
        <p:blipFill>
          <a:blip r:embed="rId6"/>
          <a:stretch/>
        </p:blipFill>
        <p:spPr>
          <a:xfrm>
            <a:off x="179640" y="188640"/>
            <a:ext cx="668520" cy="549000"/>
          </a:xfrm>
          <a:prstGeom prst="rect">
            <a:avLst/>
          </a:prstGeom>
          <a:ln>
            <a:noFill/>
          </a:ln>
        </p:spPr>
      </p:pic>
      <p:pic>
        <p:nvPicPr>
          <p:cNvPr id="328" name="Picture 2" descr="M:\DOCUMENTS SFP\RAPPORTS\2017\Dossier photosrapport\Links\DSC01476.jpg"/>
          <p:cNvPicPr/>
          <p:nvPr/>
        </p:nvPicPr>
        <p:blipFill>
          <a:blip r:embed="rId7"/>
          <a:stretch/>
        </p:blipFill>
        <p:spPr>
          <a:xfrm>
            <a:off x="6732360" y="2025000"/>
            <a:ext cx="2106000" cy="280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0" name="Image 21" descr="C:\Users\Mayline Gautie\AppData\Local\Microsoft\Windows\INetCache\Content.Word\jeunes2.jpg"/>
          <p:cNvPicPr/>
          <p:nvPr/>
        </p:nvPicPr>
        <p:blipFill>
          <a:blip r:embed="rId3"/>
          <a:srcRect r="66773"/>
          <a:stretch/>
        </p:blipFill>
        <p:spPr>
          <a:xfrm>
            <a:off x="8067600" y="5085360"/>
            <a:ext cx="1076040" cy="2152440"/>
          </a:xfrm>
          <a:prstGeom prst="rect">
            <a:avLst/>
          </a:prstGeom>
          <a:ln w="9360">
            <a:noFill/>
          </a:ln>
        </p:spPr>
      </p:pic>
      <p:sp>
        <p:nvSpPr>
          <p:cNvPr id="331" name="CustomShape 2"/>
          <p:cNvSpPr/>
          <p:nvPr/>
        </p:nvSpPr>
        <p:spPr>
          <a:xfrm>
            <a:off x="1654200" y="260640"/>
            <a:ext cx="60858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94C8"/>
                </a:solidFill>
                <a:latin typeface="Calibri"/>
              </a:rPr>
              <a:t>Adhérer : pour quoi faire ?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332" name="CustomShape 3"/>
          <p:cNvSpPr/>
          <p:nvPr/>
        </p:nvSpPr>
        <p:spPr>
          <a:xfrm>
            <a:off x="1204200" y="363600"/>
            <a:ext cx="437760" cy="4010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3" name="Image 38"/>
          <p:cNvPicPr/>
          <p:nvPr/>
        </p:nvPicPr>
        <p:blipFill>
          <a:blip r:embed="rId4"/>
          <a:stretch/>
        </p:blipFill>
        <p:spPr>
          <a:xfrm>
            <a:off x="1108440" y="316080"/>
            <a:ext cx="510840" cy="421920"/>
          </a:xfrm>
          <a:prstGeom prst="rect">
            <a:avLst/>
          </a:prstGeom>
          <a:ln>
            <a:noFill/>
          </a:ln>
        </p:spPr>
      </p:pic>
      <p:pic>
        <p:nvPicPr>
          <p:cNvPr id="334" name="Image 1"/>
          <p:cNvPicPr/>
          <p:nvPr/>
        </p:nvPicPr>
        <p:blipFill>
          <a:blip r:embed="rId5"/>
          <a:stretch/>
        </p:blipFill>
        <p:spPr>
          <a:xfrm>
            <a:off x="1271520" y="424440"/>
            <a:ext cx="286200" cy="331560"/>
          </a:xfrm>
          <a:prstGeom prst="rect">
            <a:avLst/>
          </a:prstGeom>
          <a:ln>
            <a:noFill/>
          </a:ln>
        </p:spPr>
      </p:pic>
      <p:pic>
        <p:nvPicPr>
          <p:cNvPr id="335" name="Picture 3" descr="C:\Users\Mayline Gautie\Desktop\SFP\DOCUMENTS SFP\COMM\LOGO SFP\officiel 2015\LOGO_SFP_OFFICIEL\RVB_pourweb\logoSFP_texte_blanc.png"/>
          <p:cNvPicPr/>
          <p:nvPr/>
        </p:nvPicPr>
        <p:blipFill>
          <a:blip r:embed="rId6"/>
          <a:stretch/>
        </p:blipFill>
        <p:spPr>
          <a:xfrm>
            <a:off x="179640" y="188640"/>
            <a:ext cx="668520" cy="549000"/>
          </a:xfrm>
          <a:prstGeom prst="rect">
            <a:avLst/>
          </a:prstGeom>
          <a:ln>
            <a:noFill/>
          </a:ln>
        </p:spPr>
      </p:pic>
      <p:pic>
        <p:nvPicPr>
          <p:cNvPr id="336" name="Image 2"/>
          <p:cNvPicPr/>
          <p:nvPr/>
        </p:nvPicPr>
        <p:blipFill>
          <a:blip r:embed="rId7"/>
          <a:stretch/>
        </p:blipFill>
        <p:spPr>
          <a:xfrm>
            <a:off x="2915640" y="1044360"/>
            <a:ext cx="4037040" cy="566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96840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" name="CustomShape 2"/>
          <p:cNvSpPr/>
          <p:nvPr/>
        </p:nvSpPr>
        <p:spPr>
          <a:xfrm>
            <a:off x="1331640" y="476640"/>
            <a:ext cx="7488360" cy="276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La SFP est une </a:t>
            </a:r>
            <a:r>
              <a:rPr lang="fr-FR" sz="2000" b="1" strike="noStrike" spc="-1">
                <a:solidFill>
                  <a:srgbClr val="C00000"/>
                </a:solidFill>
                <a:latin typeface="Calibri"/>
              </a:rPr>
              <a:t>association</a:t>
            </a:r>
            <a:r>
              <a:rPr lang="fr-FR" sz="2000" b="1" strike="noStrike" spc="-1">
                <a:solidFill>
                  <a:srgbClr val="E22E48"/>
                </a:solidFill>
                <a:latin typeface="Calibri"/>
              </a:rPr>
              <a:t> </a:t>
            </a: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reconnue d’utilité publique  </a:t>
            </a:r>
            <a:endParaRPr lang="fr-FR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000" b="1" strike="noStrike" spc="-1">
                <a:solidFill>
                  <a:srgbClr val="C00000"/>
                </a:solidFill>
                <a:latin typeface="Calibri"/>
              </a:rPr>
              <a:t>créée par et pour les physiciennes</a:t>
            </a:r>
            <a:r>
              <a:rPr lang="fr-FR" sz="1800" b="1" strike="noStrike" spc="-1">
                <a:solidFill>
                  <a:srgbClr val="C00000"/>
                </a:solidFill>
                <a:latin typeface="Calibri"/>
              </a:rPr>
              <a:t> </a:t>
            </a:r>
            <a:r>
              <a:rPr lang="fr-FR" sz="2000" b="1" strike="noStrike" spc="-1">
                <a:solidFill>
                  <a:srgbClr val="C00000"/>
                </a:solidFill>
                <a:latin typeface="Calibri"/>
              </a:rPr>
              <a:t>et les physiciens </a:t>
            </a: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dans le but</a:t>
            </a:r>
            <a:endParaRPr lang="fr-FR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0070C0"/>
                </a:solidFill>
                <a:latin typeface="Calibri"/>
              </a:rPr>
              <a:t> </a:t>
            </a: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-</a:t>
            </a:r>
            <a:r>
              <a:rPr lang="fr-FR" sz="1600" b="1" strike="noStrike" spc="-1">
                <a:solidFill>
                  <a:srgbClr val="000000"/>
                </a:solidFill>
                <a:latin typeface="Calibri"/>
              </a:rPr>
              <a:t> D’échanger </a:t>
            </a: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sur la physique, sa production, son financement et sa place dans la société </a:t>
            </a:r>
            <a:endParaRPr lang="fr-FR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-  </a:t>
            </a:r>
            <a:r>
              <a:rPr lang="fr-FR" sz="1600" b="1" strike="noStrike" spc="-1">
                <a:solidFill>
                  <a:srgbClr val="000000"/>
                </a:solidFill>
                <a:latin typeface="Calibri"/>
              </a:rPr>
              <a:t>D’œuvrer collectivement</a:t>
            </a: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 pour animer la communauté et pour garantir l’accès </a:t>
            </a:r>
            <a:endParaRPr lang="fr-FR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à la </a:t>
            </a:r>
            <a:r>
              <a:rPr lang="fr-FR" sz="1600" b="1" strike="noStrike" spc="-1">
                <a:solidFill>
                  <a:srgbClr val="000000"/>
                </a:solidFill>
                <a:latin typeface="Calibri"/>
              </a:rPr>
              <a:t>culture scientifique</a:t>
            </a: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 pour le plus grand nombre</a:t>
            </a:r>
            <a:endParaRPr lang="fr-FR" sz="1600" b="0" strike="noStrike" spc="-1">
              <a:latin typeface="Arial"/>
            </a:endParaRPr>
          </a:p>
        </p:txBody>
      </p:sp>
      <p:pic>
        <p:nvPicPr>
          <p:cNvPr id="92" name="Picture 4" descr="C:\Users\Mayline Gautie\Desktop\SFP\DOCUMENTS SFP\ACTIONS\IPT\0043-14012016-2-e1484212255792-768x367.jpg"/>
          <p:cNvPicPr/>
          <p:nvPr/>
        </p:nvPicPr>
        <p:blipFill>
          <a:blip r:embed="rId3"/>
          <a:stretch/>
        </p:blipFill>
        <p:spPr>
          <a:xfrm>
            <a:off x="1979640" y="3141000"/>
            <a:ext cx="6077160" cy="2903760"/>
          </a:xfrm>
          <a:prstGeom prst="rect">
            <a:avLst/>
          </a:prstGeom>
          <a:ln>
            <a:noFill/>
          </a:ln>
          <a:effectLst>
            <a:outerShdw blurRad="50800" dist="3816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93" name="Picture 3" descr="C:\Users\Mayline Gautie\Desktop\SFP\DOCUMENTS SFP\COMM\LOGO SFP\officiel 2015\LOGO_SFP_OFFICIEL\RVB_pourweb\logoSFP_texte_blanc.png"/>
          <p:cNvPicPr/>
          <p:nvPr/>
        </p:nvPicPr>
        <p:blipFill>
          <a:blip r:embed="rId4"/>
          <a:stretch/>
        </p:blipFill>
        <p:spPr>
          <a:xfrm>
            <a:off x="179640" y="188640"/>
            <a:ext cx="668520" cy="549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8" name="Image 21" descr="C:\Users\Mayline Gautie\AppData\Local\Microsoft\Windows\INetCache\Content.Word\jeunes2.jpg"/>
          <p:cNvPicPr/>
          <p:nvPr/>
        </p:nvPicPr>
        <p:blipFill>
          <a:blip r:embed="rId3"/>
          <a:srcRect r="66773"/>
          <a:stretch/>
        </p:blipFill>
        <p:spPr>
          <a:xfrm>
            <a:off x="8067600" y="5085360"/>
            <a:ext cx="1076040" cy="2152440"/>
          </a:xfrm>
          <a:prstGeom prst="rect">
            <a:avLst/>
          </a:prstGeom>
          <a:ln w="9360">
            <a:noFill/>
          </a:ln>
        </p:spPr>
      </p:pic>
      <p:sp>
        <p:nvSpPr>
          <p:cNvPr id="339" name="CustomShape 2"/>
          <p:cNvSpPr/>
          <p:nvPr/>
        </p:nvSpPr>
        <p:spPr>
          <a:xfrm>
            <a:off x="1259640" y="908640"/>
            <a:ext cx="6984360" cy="734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Grâce aux adhésions, la SFP et ses bénévoles mènent plus de 100 actions par an à destination de la communauté scientifique, des scolaires et du grand public</a:t>
            </a: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. </a:t>
            </a: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</a:rPr>
              <a:t>Adhérer à la SFP est un acte de soutien.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En échange de ce soutien, chaque laboratoire adhérent a la possibilité de : 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6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fr-FR" sz="1500" b="1" strike="noStrike" spc="-1">
                <a:solidFill>
                  <a:srgbClr val="000000"/>
                </a:solidFill>
                <a:latin typeface="Calibri"/>
              </a:rPr>
              <a:t>faire</a:t>
            </a:r>
            <a:r>
              <a:rPr lang="fr-FR" sz="1500" b="1" strike="noStrike" spc="-1">
                <a:solidFill>
                  <a:srgbClr val="0094C8"/>
                </a:solidFill>
                <a:latin typeface="Calibri"/>
              </a:rPr>
              <a:t> adhérer gratuitement</a:t>
            </a:r>
            <a:r>
              <a:rPr lang="fr-FR" sz="1500" b="0" strike="noStrike" spc="-1">
                <a:solidFill>
                  <a:srgbClr val="0094C8"/>
                </a:solidFill>
                <a:latin typeface="Calibri"/>
              </a:rPr>
              <a:t> </a:t>
            </a:r>
            <a:r>
              <a:rPr lang="fr-FR" sz="1500" b="1" strike="noStrike" spc="-1">
                <a:solidFill>
                  <a:srgbClr val="0094C8"/>
                </a:solidFill>
                <a:latin typeface="Calibri"/>
              </a:rPr>
              <a:t>ses doctorant.e.s </a:t>
            </a:r>
            <a:r>
              <a:rPr lang="fr-FR" sz="1500" b="0" strike="noStrike" spc="-1">
                <a:solidFill>
                  <a:srgbClr val="000000"/>
                </a:solidFill>
                <a:latin typeface="Calibri"/>
              </a:rPr>
              <a:t>(adhésions individuelles). 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000000"/>
                </a:solidFill>
                <a:latin typeface="Calibri"/>
              </a:rPr>
              <a:t>Ils ont ainsi le bénéfice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000000"/>
                </a:solidFill>
                <a:latin typeface="Calibri"/>
              </a:rPr>
              <a:t>   </a:t>
            </a:r>
            <a:r>
              <a:rPr lang="fr-FR" sz="1500" b="0" strike="noStrike" spc="-1">
                <a:solidFill>
                  <a:srgbClr val="000000"/>
                </a:solidFill>
                <a:latin typeface="Wingdings"/>
              </a:rPr>
              <a:t></a:t>
            </a:r>
            <a:r>
              <a:rPr lang="fr-FR" sz="1500" b="0" strike="noStrike" spc="-1">
                <a:solidFill>
                  <a:srgbClr val="000000"/>
                </a:solidFill>
                <a:latin typeface="Calibri"/>
              </a:rPr>
              <a:t> du </a:t>
            </a:r>
            <a:r>
              <a:rPr lang="fr-FR" sz="1500" b="1" strike="noStrike" spc="-1">
                <a:solidFill>
                  <a:srgbClr val="000000"/>
                </a:solidFill>
                <a:latin typeface="Calibri"/>
              </a:rPr>
              <a:t>tarif réduit pour les congrès</a:t>
            </a:r>
            <a:r>
              <a:rPr lang="fr-FR" sz="1500" b="0" strike="noStrike" spc="-1">
                <a:solidFill>
                  <a:srgbClr val="000000"/>
                </a:solidFill>
                <a:latin typeface="Calibri"/>
              </a:rPr>
              <a:t> organisés par la l'APS (American Physical Society), l' IOP (Institute of Physics), DPG, la Société Française d'Optique, la SFP, l’EPS etc...</a:t>
            </a:r>
            <a:br/>
            <a:r>
              <a:rPr lang="fr-FR" sz="1500" b="0" strike="noStrike" spc="-1">
                <a:solidFill>
                  <a:srgbClr val="000000"/>
                </a:solidFill>
                <a:latin typeface="Calibri"/>
              </a:rPr>
              <a:t>   </a:t>
            </a:r>
            <a:r>
              <a:rPr lang="fr-FR" sz="1500" b="0" strike="noStrike" spc="-1">
                <a:solidFill>
                  <a:srgbClr val="000000"/>
                </a:solidFill>
                <a:latin typeface="Wingdings"/>
              </a:rPr>
              <a:t></a:t>
            </a:r>
            <a:r>
              <a:rPr lang="fr-FR" sz="1500" b="0" strike="noStrike" spc="-1">
                <a:solidFill>
                  <a:srgbClr val="000000"/>
                </a:solidFill>
                <a:latin typeface="Calibri"/>
              </a:rPr>
              <a:t> de l'accès à </a:t>
            </a:r>
            <a:r>
              <a:rPr lang="fr-FR" sz="1500" b="1" strike="noStrike" spc="-1">
                <a:solidFill>
                  <a:srgbClr val="000000"/>
                </a:solidFill>
                <a:latin typeface="Calibri"/>
              </a:rPr>
              <a:t>l'annuaire en ligne </a:t>
            </a:r>
            <a:r>
              <a:rPr lang="fr-FR" sz="1500" b="0" strike="noStrike" spc="-1">
                <a:solidFill>
                  <a:srgbClr val="000000"/>
                </a:solidFill>
                <a:latin typeface="Calibri"/>
              </a:rPr>
              <a:t>des adhérents de la SFP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000000"/>
                </a:solidFill>
                <a:latin typeface="Calibri"/>
              </a:rPr>
              <a:t>en plus prochainement :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000000"/>
                </a:solidFill>
                <a:latin typeface="Calibri"/>
              </a:rPr>
              <a:t>   </a:t>
            </a:r>
            <a:r>
              <a:rPr lang="fr-FR" sz="1500" b="0" strike="noStrike" spc="-1">
                <a:solidFill>
                  <a:srgbClr val="000000"/>
                </a:solidFill>
                <a:latin typeface="Wingdings"/>
              </a:rPr>
              <a:t></a:t>
            </a:r>
            <a:r>
              <a:rPr lang="fr-FR" sz="1500" b="0" strike="noStrike" spc="-1">
                <a:solidFill>
                  <a:srgbClr val="000000"/>
                </a:solidFill>
                <a:latin typeface="Calibri"/>
              </a:rPr>
              <a:t> de l'accès au </a:t>
            </a:r>
            <a:r>
              <a:rPr lang="fr-FR" sz="1500" b="1" strike="noStrike" spc="-1">
                <a:solidFill>
                  <a:srgbClr val="000000"/>
                </a:solidFill>
                <a:latin typeface="Calibri"/>
              </a:rPr>
              <a:t>Forum Emploi</a:t>
            </a:r>
            <a:r>
              <a:rPr lang="fr-FR" sz="1500" b="0" strike="noStrike" spc="-1">
                <a:solidFill>
                  <a:srgbClr val="000000"/>
                </a:solidFill>
                <a:latin typeface="Calibri"/>
              </a:rPr>
              <a:t> de la SFP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000000"/>
                </a:solidFill>
                <a:latin typeface="Calibri"/>
              </a:rPr>
              <a:t>   </a:t>
            </a:r>
            <a:r>
              <a:rPr lang="fr-FR" sz="1500" b="0" strike="noStrike" spc="-1">
                <a:solidFill>
                  <a:srgbClr val="000000"/>
                </a:solidFill>
                <a:latin typeface="Wingdings"/>
              </a:rPr>
              <a:t></a:t>
            </a:r>
            <a:r>
              <a:rPr lang="fr-FR" sz="1500" b="0" strike="noStrike" spc="-1">
                <a:solidFill>
                  <a:srgbClr val="000000"/>
                </a:solidFill>
                <a:latin typeface="Calibri"/>
              </a:rPr>
              <a:t> de l'accès au </a:t>
            </a:r>
            <a:r>
              <a:rPr lang="fr-FR" sz="1500" b="1" strike="noStrike" spc="-1">
                <a:solidFill>
                  <a:srgbClr val="000000"/>
                </a:solidFill>
                <a:latin typeface="Calibri"/>
              </a:rPr>
              <a:t>Forum de discussion </a:t>
            </a:r>
            <a:r>
              <a:rPr lang="fr-FR" sz="1500" b="0" strike="noStrike" spc="-1">
                <a:solidFill>
                  <a:srgbClr val="000000"/>
                </a:solidFill>
                <a:latin typeface="Calibri"/>
              </a:rPr>
              <a:t>de la SFP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94C8"/>
              </a:buClr>
              <a:buFont typeface="Wingdings" charset="2"/>
              <a:buChar char=""/>
            </a:pPr>
            <a:r>
              <a:rPr lang="fr-FR" sz="1500" b="1" strike="noStrike" spc="-1">
                <a:solidFill>
                  <a:srgbClr val="0094C8"/>
                </a:solidFill>
                <a:latin typeface="Calibri"/>
              </a:rPr>
              <a:t>Communiquer sur ses actions et événements</a:t>
            </a:r>
            <a:r>
              <a:rPr lang="fr-FR" sz="1500" b="0" strike="noStrike" spc="-1">
                <a:solidFill>
                  <a:srgbClr val="000000"/>
                </a:solidFill>
                <a:latin typeface="Calibri"/>
              </a:rPr>
              <a:t> (newsletter SFP : 9000 destinataires)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fr-FR" sz="1500" b="1" strike="noStrike" spc="-1">
                <a:solidFill>
                  <a:srgbClr val="000000"/>
                </a:solidFill>
                <a:latin typeface="Calibri"/>
              </a:rPr>
              <a:t>recevoir la revue papier</a:t>
            </a:r>
            <a:r>
              <a:rPr lang="fr-FR" sz="1500" b="0" strike="noStrike" spc="-1">
                <a:solidFill>
                  <a:srgbClr val="000000"/>
                </a:solidFill>
                <a:latin typeface="Calibri"/>
              </a:rPr>
              <a:t> de la SFP, éditée en partenariat avec le CNRS : les </a:t>
            </a:r>
            <a:r>
              <a:rPr lang="fr-FR" sz="1500" b="0" i="1" strike="noStrike" spc="-1">
                <a:solidFill>
                  <a:srgbClr val="000000"/>
                </a:solidFill>
                <a:latin typeface="Calibri"/>
              </a:rPr>
              <a:t>Reflets de la Physique.</a:t>
            </a:r>
            <a:r>
              <a:rPr lang="fr-FR" sz="1500" b="0" strike="noStrike" spc="-1">
                <a:solidFill>
                  <a:srgbClr val="000000"/>
                </a:solidFill>
                <a:latin typeface="Calibri"/>
              </a:rPr>
              <a:t> Elle est publiée à hauteur de 5 numéros par an.   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>
              <a:latin typeface="Arial"/>
            </a:endParaRPr>
          </a:p>
        </p:txBody>
      </p:sp>
      <p:sp>
        <p:nvSpPr>
          <p:cNvPr id="340" name="CustomShape 3"/>
          <p:cNvSpPr/>
          <p:nvPr/>
        </p:nvSpPr>
        <p:spPr>
          <a:xfrm>
            <a:off x="1654200" y="260640"/>
            <a:ext cx="60858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94C8"/>
                </a:solidFill>
                <a:latin typeface="Calibri"/>
              </a:rPr>
              <a:t>Faire adhérer mon labo ?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341" name="CustomShape 4"/>
          <p:cNvSpPr/>
          <p:nvPr/>
        </p:nvSpPr>
        <p:spPr>
          <a:xfrm>
            <a:off x="1204200" y="363600"/>
            <a:ext cx="437760" cy="4010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2" name="Image 38"/>
          <p:cNvPicPr/>
          <p:nvPr/>
        </p:nvPicPr>
        <p:blipFill>
          <a:blip r:embed="rId4"/>
          <a:stretch/>
        </p:blipFill>
        <p:spPr>
          <a:xfrm>
            <a:off x="1108440" y="316080"/>
            <a:ext cx="510840" cy="421920"/>
          </a:xfrm>
          <a:prstGeom prst="rect">
            <a:avLst/>
          </a:prstGeom>
          <a:ln>
            <a:noFill/>
          </a:ln>
        </p:spPr>
      </p:pic>
      <p:pic>
        <p:nvPicPr>
          <p:cNvPr id="343" name="Image 1"/>
          <p:cNvPicPr/>
          <p:nvPr/>
        </p:nvPicPr>
        <p:blipFill>
          <a:blip r:embed="rId5"/>
          <a:stretch/>
        </p:blipFill>
        <p:spPr>
          <a:xfrm>
            <a:off x="1271520" y="424440"/>
            <a:ext cx="286200" cy="331560"/>
          </a:xfrm>
          <a:prstGeom prst="rect">
            <a:avLst/>
          </a:prstGeom>
          <a:ln>
            <a:noFill/>
          </a:ln>
        </p:spPr>
      </p:pic>
      <p:pic>
        <p:nvPicPr>
          <p:cNvPr id="344" name="Picture 3" descr="C:\Users\Mayline Gautie\Desktop\SFP\DOCUMENTS SFP\COMM\LOGO SFP\officiel 2015\LOGO_SFP_OFFICIEL\RVB_pourweb\logoSFP_texte_blanc.png"/>
          <p:cNvPicPr/>
          <p:nvPr/>
        </p:nvPicPr>
        <p:blipFill>
          <a:blip r:embed="rId6"/>
          <a:stretch/>
        </p:blipFill>
        <p:spPr>
          <a:xfrm>
            <a:off x="179640" y="188640"/>
            <a:ext cx="668520" cy="549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6" name="Image 3"/>
          <p:cNvPicPr/>
          <p:nvPr/>
        </p:nvPicPr>
        <p:blipFill>
          <a:blip r:embed="rId3"/>
          <a:stretch/>
        </p:blipFill>
        <p:spPr>
          <a:xfrm>
            <a:off x="1835640" y="1052640"/>
            <a:ext cx="1810800" cy="1023480"/>
          </a:xfrm>
          <a:prstGeom prst="rect">
            <a:avLst/>
          </a:prstGeom>
          <a:ln>
            <a:noFill/>
          </a:ln>
        </p:spPr>
      </p:pic>
      <p:sp>
        <p:nvSpPr>
          <p:cNvPr id="347" name="CustomShape 2"/>
          <p:cNvSpPr/>
          <p:nvPr/>
        </p:nvSpPr>
        <p:spPr>
          <a:xfrm>
            <a:off x="3634560" y="1094400"/>
            <a:ext cx="5509080" cy="161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ts val="4000"/>
              </a:lnSpc>
            </a:pPr>
            <a:r>
              <a:rPr lang="fr-FR" sz="4400" b="1" strike="noStrike" spc="-1">
                <a:solidFill>
                  <a:srgbClr val="C00000"/>
                </a:solidFill>
                <a:latin typeface="Calibri"/>
              </a:rPr>
              <a:t>SOCIÉTÉ FRANÇAISE </a:t>
            </a:r>
            <a:endParaRPr lang="fr-FR" sz="4400" b="0" strike="noStrike" spc="-1">
              <a:latin typeface="Arial"/>
            </a:endParaRPr>
          </a:p>
          <a:p>
            <a:pPr>
              <a:lnSpc>
                <a:spcPts val="4000"/>
              </a:lnSpc>
            </a:pPr>
            <a:r>
              <a:rPr lang="fr-FR" sz="4400" b="1" strike="noStrike" spc="-1">
                <a:solidFill>
                  <a:srgbClr val="C00000"/>
                </a:solidFill>
                <a:latin typeface="Calibri"/>
              </a:rPr>
              <a:t>DE PHYSIQUE</a:t>
            </a:r>
            <a:endParaRPr lang="fr-FR" sz="4400" b="0" strike="noStrike" spc="-1">
              <a:latin typeface="Arial"/>
            </a:endParaRPr>
          </a:p>
        </p:txBody>
      </p:sp>
      <p:sp>
        <p:nvSpPr>
          <p:cNvPr id="348" name="CustomShape 3"/>
          <p:cNvSpPr/>
          <p:nvPr/>
        </p:nvSpPr>
        <p:spPr>
          <a:xfrm>
            <a:off x="1043640" y="3043800"/>
            <a:ext cx="810000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Pour nous rejoindre : </a:t>
            </a:r>
            <a:endParaRPr lang="fr-F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C00000"/>
                </a:solidFill>
                <a:latin typeface="Calibri"/>
              </a:rPr>
              <a:t>www.sfpnet.fr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349" name="CustomShape 4"/>
          <p:cNvSpPr/>
          <p:nvPr/>
        </p:nvSpPr>
        <p:spPr>
          <a:xfrm>
            <a:off x="2024280" y="5949360"/>
            <a:ext cx="55717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Adobe Gothic Std B"/>
                <a:ea typeface="Adobe Gothic Std B"/>
              </a:rPr>
              <a:t>Inscrivez-vous gratuitement à la </a:t>
            </a:r>
            <a:endParaRPr lang="fr-FR" sz="1600" b="0" strike="noStrike" spc="-1">
              <a:latin typeface="Arial"/>
            </a:endParaRPr>
          </a:p>
        </p:txBody>
      </p:sp>
      <p:pic>
        <p:nvPicPr>
          <p:cNvPr id="350" name="Image 9"/>
          <p:cNvPicPr/>
          <p:nvPr/>
        </p:nvPicPr>
        <p:blipFill>
          <a:blip r:embed="rId4"/>
          <a:stretch/>
        </p:blipFill>
        <p:spPr>
          <a:xfrm rot="21573000">
            <a:off x="5149440" y="5887440"/>
            <a:ext cx="2624040" cy="379440"/>
          </a:xfrm>
          <a:prstGeom prst="rect">
            <a:avLst/>
          </a:prstGeom>
          <a:ln>
            <a:noFill/>
          </a:ln>
        </p:spPr>
      </p:pic>
      <p:pic>
        <p:nvPicPr>
          <p:cNvPr id="351" name="Picture 3" descr="C:\Users\Mayline Gautie\Desktop\SFP\DOCUMENTS SFP\LOGO\Twitter_logo_bird_transparent_png.png"/>
          <p:cNvPicPr/>
          <p:nvPr/>
        </p:nvPicPr>
        <p:blipFill>
          <a:blip r:embed="rId5"/>
          <a:stretch/>
        </p:blipFill>
        <p:spPr>
          <a:xfrm>
            <a:off x="4061520" y="4450680"/>
            <a:ext cx="742680" cy="603000"/>
          </a:xfrm>
          <a:prstGeom prst="rect">
            <a:avLst/>
          </a:prstGeom>
          <a:ln>
            <a:noFill/>
          </a:ln>
        </p:spPr>
      </p:pic>
      <p:pic>
        <p:nvPicPr>
          <p:cNvPr id="352" name="Picture 4" descr="C:\Users\Mayline Gautie\Desktop\SFP\DOCUMENTS SFP\LOGO\facebook_logo_detail.gif"/>
          <p:cNvPicPr/>
          <p:nvPr/>
        </p:nvPicPr>
        <p:blipFill>
          <a:blip r:embed="rId6"/>
          <a:stretch/>
        </p:blipFill>
        <p:spPr>
          <a:xfrm>
            <a:off x="5220000" y="4437000"/>
            <a:ext cx="614160" cy="657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8" name="Image 21" descr="C:\Users\Mayline Gautie\AppData\Local\Microsoft\Windows\INetCache\Content.Word\jeunes2.jpg"/>
          <p:cNvPicPr/>
          <p:nvPr/>
        </p:nvPicPr>
        <p:blipFill>
          <a:blip r:embed="rId3"/>
          <a:srcRect r="66773"/>
          <a:stretch/>
        </p:blipFill>
        <p:spPr>
          <a:xfrm>
            <a:off x="8067600" y="5085360"/>
            <a:ext cx="1076040" cy="2152440"/>
          </a:xfrm>
          <a:prstGeom prst="rect">
            <a:avLst/>
          </a:prstGeom>
          <a:ln w="9360">
            <a:noFill/>
          </a:ln>
        </p:spPr>
      </p:pic>
      <p:sp>
        <p:nvSpPr>
          <p:cNvPr id="339" name="CustomShape 2"/>
          <p:cNvSpPr/>
          <p:nvPr/>
        </p:nvSpPr>
        <p:spPr>
          <a:xfrm>
            <a:off x="1259639" y="908640"/>
            <a:ext cx="7438883" cy="78776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 dirty="0">
                <a:solidFill>
                  <a:schemeClr val="tx2">
                    <a:lumMod val="75000"/>
                  </a:schemeClr>
                </a:solidFill>
                <a:latin typeface="Arial"/>
              </a:rPr>
              <a:t>Partout et tout au long de l’année 2023   !!</a:t>
            </a:r>
          </a:p>
          <a:p>
            <a:pPr>
              <a:lnSpc>
                <a:spcPct val="100000"/>
              </a:lnSpc>
            </a:pPr>
            <a:r>
              <a:rPr lang="fr-FR" sz="2800" spc="-1" dirty="0">
                <a:latin typeface="Arial"/>
              </a:rPr>
              <a:t>2023 : Année de la physique (SFP/CNRS/Ministère Education Nationale)</a:t>
            </a:r>
          </a:p>
          <a:p>
            <a:pPr>
              <a:lnSpc>
                <a:spcPct val="100000"/>
              </a:lnSpc>
            </a:pPr>
            <a:r>
              <a:rPr lang="fr-FR" sz="2800" b="0" strike="noStrike" spc="-1" dirty="0">
                <a:latin typeface="Arial"/>
              </a:rPr>
              <a:t>Timbre, Monnai</a:t>
            </a:r>
            <a:r>
              <a:rPr lang="fr-FR" sz="2800" spc="-1" dirty="0">
                <a:latin typeface="Arial"/>
              </a:rPr>
              <a:t>e</a:t>
            </a:r>
          </a:p>
          <a:p>
            <a:pPr>
              <a:lnSpc>
                <a:spcPct val="100000"/>
              </a:lnSpc>
            </a:pPr>
            <a:r>
              <a:rPr lang="fr-FR" sz="2800" b="0" strike="noStrike" spc="-1" dirty="0">
                <a:latin typeface="Arial"/>
              </a:rPr>
              <a:t>Livre 150 ans</a:t>
            </a:r>
          </a:p>
          <a:p>
            <a:pPr>
              <a:lnSpc>
                <a:spcPct val="100000"/>
              </a:lnSpc>
            </a:pPr>
            <a:r>
              <a:rPr lang="fr-FR" sz="2800" spc="-1" dirty="0">
                <a:latin typeface="Arial"/>
              </a:rPr>
              <a:t>Congrès général de la SFP 3-7 Juillet 2023</a:t>
            </a:r>
          </a:p>
          <a:p>
            <a:pPr>
              <a:lnSpc>
                <a:spcPct val="100000"/>
              </a:lnSpc>
            </a:pPr>
            <a:r>
              <a:rPr lang="fr-FR" sz="2800" spc="-1" dirty="0">
                <a:latin typeface="Arial"/>
              </a:rPr>
              <a:t>Festival de physique 1-2 Juillet</a:t>
            </a:r>
          </a:p>
          <a:p>
            <a:pPr>
              <a:lnSpc>
                <a:spcPct val="100000"/>
              </a:lnSpc>
            </a:pPr>
            <a:r>
              <a:rPr lang="fr-FR" sz="2800" spc="-1" dirty="0">
                <a:latin typeface="Arial"/>
              </a:rPr>
              <a:t>Expositions, cycle de séminaires, Nuit de la Physique,…</a:t>
            </a:r>
          </a:p>
          <a:p>
            <a:pPr>
              <a:lnSpc>
                <a:spcPct val="100000"/>
              </a:lnSpc>
            </a:pPr>
            <a:endParaRPr lang="fr-FR" sz="28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800" spc="-1" dirty="0">
                <a:latin typeface="Arial"/>
              </a:rPr>
              <a:t>Premier Retour appel offres composantes 10 Novembre 2021 pour les projets conséquents</a:t>
            </a:r>
          </a:p>
          <a:p>
            <a:pPr>
              <a:lnSpc>
                <a:spcPct val="100000"/>
              </a:lnSpc>
            </a:pPr>
            <a:r>
              <a:rPr lang="fr-FR" sz="2800" spc="-1" dirty="0">
                <a:latin typeface="Arial"/>
              </a:rPr>
              <a:t>Deuxième retour été 2022 pour les projets plus légers</a:t>
            </a:r>
          </a:p>
          <a:p>
            <a:pPr>
              <a:lnSpc>
                <a:spcPct val="100000"/>
              </a:lnSpc>
            </a:pPr>
            <a:endParaRPr lang="fr-FR" sz="28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 dirty="0">
              <a:latin typeface="Arial"/>
            </a:endParaRPr>
          </a:p>
        </p:txBody>
      </p:sp>
      <p:sp>
        <p:nvSpPr>
          <p:cNvPr id="340" name="CustomShape 3"/>
          <p:cNvSpPr/>
          <p:nvPr/>
        </p:nvSpPr>
        <p:spPr>
          <a:xfrm>
            <a:off x="1654200" y="260640"/>
            <a:ext cx="60858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1" spc="-1" dirty="0">
                <a:solidFill>
                  <a:srgbClr val="0094C8"/>
                </a:solidFill>
                <a:latin typeface="Calibri"/>
              </a:rPr>
              <a:t>Les 150 ans de la SFP</a:t>
            </a:r>
            <a:endParaRPr lang="fr-FR" sz="2800" b="0" strike="noStrike" spc="-1" dirty="0">
              <a:latin typeface="Arial"/>
            </a:endParaRPr>
          </a:p>
        </p:txBody>
      </p:sp>
      <p:sp>
        <p:nvSpPr>
          <p:cNvPr id="341" name="CustomShape 4"/>
          <p:cNvSpPr/>
          <p:nvPr/>
        </p:nvSpPr>
        <p:spPr>
          <a:xfrm>
            <a:off x="1204200" y="363600"/>
            <a:ext cx="437760" cy="4010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4" name="Picture 3" descr="C:\Users\Mayline Gautie\Desktop\SFP\DOCUMENTS SFP\COMM\LOGO SFP\officiel 2015\LOGO_SFP_OFFICIEL\RVB_pourweb\logoSFP_texte_blanc.png"/>
          <p:cNvPicPr/>
          <p:nvPr/>
        </p:nvPicPr>
        <p:blipFill>
          <a:blip r:embed="rId4"/>
          <a:stretch/>
        </p:blipFill>
        <p:spPr>
          <a:xfrm>
            <a:off x="179640" y="188640"/>
            <a:ext cx="668520" cy="549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2365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8" name="Image 21" descr="C:\Users\Mayline Gautie\AppData\Local\Microsoft\Windows\INetCache\Content.Word\jeunes2.jpg"/>
          <p:cNvPicPr/>
          <p:nvPr/>
        </p:nvPicPr>
        <p:blipFill>
          <a:blip r:embed="rId3"/>
          <a:srcRect r="66773"/>
          <a:stretch/>
        </p:blipFill>
        <p:spPr>
          <a:xfrm>
            <a:off x="8067600" y="5085360"/>
            <a:ext cx="1076040" cy="2152440"/>
          </a:xfrm>
          <a:prstGeom prst="rect">
            <a:avLst/>
          </a:prstGeom>
          <a:ln w="9360">
            <a:noFill/>
          </a:ln>
        </p:spPr>
      </p:pic>
      <p:sp>
        <p:nvSpPr>
          <p:cNvPr id="340" name="CustomShape 3"/>
          <p:cNvSpPr/>
          <p:nvPr/>
        </p:nvSpPr>
        <p:spPr>
          <a:xfrm>
            <a:off x="1654200" y="260640"/>
            <a:ext cx="60858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1" spc="-1" dirty="0">
                <a:solidFill>
                  <a:srgbClr val="0094C8"/>
                </a:solidFill>
                <a:latin typeface="Calibri"/>
              </a:rPr>
              <a:t>Les 150 ans de la SFP</a:t>
            </a:r>
            <a:endParaRPr lang="fr-FR" sz="2800" b="0" strike="noStrike" spc="-1" dirty="0">
              <a:latin typeface="Arial"/>
            </a:endParaRPr>
          </a:p>
        </p:txBody>
      </p:sp>
      <p:sp>
        <p:nvSpPr>
          <p:cNvPr id="341" name="CustomShape 4"/>
          <p:cNvSpPr/>
          <p:nvPr/>
        </p:nvSpPr>
        <p:spPr>
          <a:xfrm>
            <a:off x="1204200" y="363600"/>
            <a:ext cx="437760" cy="4010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2" name="Image 38"/>
          <p:cNvPicPr/>
          <p:nvPr/>
        </p:nvPicPr>
        <p:blipFill>
          <a:blip r:embed="rId4"/>
          <a:stretch/>
        </p:blipFill>
        <p:spPr>
          <a:xfrm>
            <a:off x="1108440" y="316080"/>
            <a:ext cx="510840" cy="421920"/>
          </a:xfrm>
          <a:prstGeom prst="rect">
            <a:avLst/>
          </a:prstGeom>
          <a:ln>
            <a:noFill/>
          </a:ln>
        </p:spPr>
      </p:pic>
      <p:pic>
        <p:nvPicPr>
          <p:cNvPr id="343" name="Image 1"/>
          <p:cNvPicPr/>
          <p:nvPr/>
        </p:nvPicPr>
        <p:blipFill>
          <a:blip r:embed="rId5"/>
          <a:stretch/>
        </p:blipFill>
        <p:spPr>
          <a:xfrm>
            <a:off x="1271520" y="424440"/>
            <a:ext cx="286200" cy="331560"/>
          </a:xfrm>
          <a:prstGeom prst="rect">
            <a:avLst/>
          </a:prstGeom>
          <a:ln>
            <a:noFill/>
          </a:ln>
        </p:spPr>
      </p:pic>
      <p:pic>
        <p:nvPicPr>
          <p:cNvPr id="344" name="Picture 3" descr="C:\Users\Mayline Gautie\Desktop\SFP\DOCUMENTS SFP\COMM\LOGO SFP\officiel 2015\LOGO_SFP_OFFICIEL\RVB_pourweb\logoSFP_texte_blanc.png"/>
          <p:cNvPicPr/>
          <p:nvPr/>
        </p:nvPicPr>
        <p:blipFill>
          <a:blip r:embed="rId6"/>
          <a:stretch/>
        </p:blipFill>
        <p:spPr>
          <a:xfrm>
            <a:off x="179640" y="188640"/>
            <a:ext cx="668520" cy="549000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ED6D4A6-922B-4E94-B5D3-384F46C762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40" y="981359"/>
            <a:ext cx="3854065" cy="528989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82289FF-C8BE-44DC-9A95-9D1581B6D6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438" y="908639"/>
            <a:ext cx="3931084" cy="543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87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8" name="Image 21" descr="C:\Users\Mayline Gautie\AppData\Local\Microsoft\Windows\INetCache\Content.Word\jeunes2.jpg"/>
          <p:cNvPicPr/>
          <p:nvPr/>
        </p:nvPicPr>
        <p:blipFill>
          <a:blip r:embed="rId3"/>
          <a:srcRect r="66773"/>
          <a:stretch/>
        </p:blipFill>
        <p:spPr>
          <a:xfrm>
            <a:off x="8067600" y="5085360"/>
            <a:ext cx="1076040" cy="2152440"/>
          </a:xfrm>
          <a:prstGeom prst="rect">
            <a:avLst/>
          </a:prstGeom>
          <a:ln w="9360">
            <a:noFill/>
          </a:ln>
        </p:spPr>
      </p:pic>
      <p:sp>
        <p:nvSpPr>
          <p:cNvPr id="340" name="CustomShape 3"/>
          <p:cNvSpPr/>
          <p:nvPr/>
        </p:nvSpPr>
        <p:spPr>
          <a:xfrm>
            <a:off x="1654200" y="260640"/>
            <a:ext cx="60858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1" spc="-1" dirty="0">
                <a:solidFill>
                  <a:srgbClr val="0094C8"/>
                </a:solidFill>
                <a:latin typeface="Calibri"/>
              </a:rPr>
              <a:t>Les 150 ans de la SFP</a:t>
            </a:r>
            <a:endParaRPr lang="fr-FR" sz="2800" b="0" strike="noStrike" spc="-1" dirty="0">
              <a:latin typeface="Arial"/>
            </a:endParaRPr>
          </a:p>
        </p:txBody>
      </p:sp>
      <p:sp>
        <p:nvSpPr>
          <p:cNvPr id="341" name="CustomShape 4"/>
          <p:cNvSpPr/>
          <p:nvPr/>
        </p:nvSpPr>
        <p:spPr>
          <a:xfrm>
            <a:off x="1204200" y="363600"/>
            <a:ext cx="437760" cy="4010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2" name="Image 38"/>
          <p:cNvPicPr/>
          <p:nvPr/>
        </p:nvPicPr>
        <p:blipFill>
          <a:blip r:embed="rId4"/>
          <a:stretch/>
        </p:blipFill>
        <p:spPr>
          <a:xfrm>
            <a:off x="1108440" y="316080"/>
            <a:ext cx="510840" cy="421920"/>
          </a:xfrm>
          <a:prstGeom prst="rect">
            <a:avLst/>
          </a:prstGeom>
          <a:ln>
            <a:noFill/>
          </a:ln>
        </p:spPr>
      </p:pic>
      <p:pic>
        <p:nvPicPr>
          <p:cNvPr id="343" name="Image 1"/>
          <p:cNvPicPr/>
          <p:nvPr/>
        </p:nvPicPr>
        <p:blipFill>
          <a:blip r:embed="rId5"/>
          <a:stretch/>
        </p:blipFill>
        <p:spPr>
          <a:xfrm>
            <a:off x="1271520" y="424440"/>
            <a:ext cx="286200" cy="331560"/>
          </a:xfrm>
          <a:prstGeom prst="rect">
            <a:avLst/>
          </a:prstGeom>
          <a:ln>
            <a:noFill/>
          </a:ln>
        </p:spPr>
      </p:pic>
      <p:pic>
        <p:nvPicPr>
          <p:cNvPr id="344" name="Picture 3" descr="C:\Users\Mayline Gautie\Desktop\SFP\DOCUMENTS SFP\COMM\LOGO SFP\officiel 2015\LOGO_SFP_OFFICIEL\RVB_pourweb\logoSFP_texte_blanc.png"/>
          <p:cNvPicPr/>
          <p:nvPr/>
        </p:nvPicPr>
        <p:blipFill>
          <a:blip r:embed="rId6"/>
          <a:stretch/>
        </p:blipFill>
        <p:spPr>
          <a:xfrm>
            <a:off x="179640" y="188640"/>
            <a:ext cx="668520" cy="549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512DA1-E62F-4DF8-A0A6-C6387175D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5976" y="1038241"/>
            <a:ext cx="6668206" cy="491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20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8" name="Image 21" descr="C:\Users\Mayline Gautie\AppData\Local\Microsoft\Windows\INetCache\Content.Word\jeunes2.jpg"/>
          <p:cNvPicPr/>
          <p:nvPr/>
        </p:nvPicPr>
        <p:blipFill>
          <a:blip r:embed="rId3"/>
          <a:srcRect r="66773"/>
          <a:stretch/>
        </p:blipFill>
        <p:spPr>
          <a:xfrm>
            <a:off x="8067600" y="5085360"/>
            <a:ext cx="1076040" cy="2152440"/>
          </a:xfrm>
          <a:prstGeom prst="rect">
            <a:avLst/>
          </a:prstGeom>
          <a:ln w="9360">
            <a:noFill/>
          </a:ln>
        </p:spPr>
      </p:pic>
      <p:sp>
        <p:nvSpPr>
          <p:cNvPr id="340" name="CustomShape 3"/>
          <p:cNvSpPr/>
          <p:nvPr/>
        </p:nvSpPr>
        <p:spPr>
          <a:xfrm>
            <a:off x="1654200" y="260640"/>
            <a:ext cx="60858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1" spc="-1" dirty="0">
                <a:solidFill>
                  <a:srgbClr val="0094C8"/>
                </a:solidFill>
                <a:latin typeface="Calibri"/>
              </a:rPr>
              <a:t>La genèse de </a:t>
            </a:r>
            <a:r>
              <a:rPr lang="fr-FR" sz="2800" b="1" spc="-1" dirty="0" err="1">
                <a:solidFill>
                  <a:srgbClr val="0094C8"/>
                </a:solidFill>
                <a:latin typeface="Calibri"/>
              </a:rPr>
              <a:t>ThomX</a:t>
            </a:r>
            <a:r>
              <a:rPr lang="fr-FR" sz="2800" b="1" spc="-1" dirty="0">
                <a:solidFill>
                  <a:srgbClr val="0094C8"/>
                </a:solidFill>
                <a:latin typeface="Calibri"/>
              </a:rPr>
              <a:t> Juin 2005 !!</a:t>
            </a:r>
            <a:endParaRPr lang="fr-FR" sz="2800" b="0" strike="noStrike" spc="-1" dirty="0">
              <a:latin typeface="Arial"/>
            </a:endParaRPr>
          </a:p>
        </p:txBody>
      </p:sp>
      <p:sp>
        <p:nvSpPr>
          <p:cNvPr id="341" name="CustomShape 4"/>
          <p:cNvSpPr/>
          <p:nvPr/>
        </p:nvSpPr>
        <p:spPr>
          <a:xfrm>
            <a:off x="1204200" y="363600"/>
            <a:ext cx="437760" cy="4010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2" name="Image 38"/>
          <p:cNvPicPr/>
          <p:nvPr/>
        </p:nvPicPr>
        <p:blipFill>
          <a:blip r:embed="rId4"/>
          <a:stretch/>
        </p:blipFill>
        <p:spPr>
          <a:xfrm>
            <a:off x="1108440" y="316080"/>
            <a:ext cx="510840" cy="421920"/>
          </a:xfrm>
          <a:prstGeom prst="rect">
            <a:avLst/>
          </a:prstGeom>
          <a:ln>
            <a:noFill/>
          </a:ln>
        </p:spPr>
      </p:pic>
      <p:pic>
        <p:nvPicPr>
          <p:cNvPr id="344" name="Picture 3" descr="C:\Users\Mayline Gautie\Desktop\SFP\DOCUMENTS SFP\COMM\LOGO SFP\officiel 2015\LOGO_SFP_OFFICIEL\RVB_pourweb\logoSFP_texte_blanc.png"/>
          <p:cNvPicPr/>
          <p:nvPr/>
        </p:nvPicPr>
        <p:blipFill>
          <a:blip r:embed="rId5"/>
          <a:stretch/>
        </p:blipFill>
        <p:spPr>
          <a:xfrm>
            <a:off x="179640" y="188640"/>
            <a:ext cx="668520" cy="549000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30168E5-5749-442D-BE9B-3B3432F02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7695" y="777600"/>
            <a:ext cx="6397042" cy="606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75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8" name="Image 21" descr="C:\Users\Mayline Gautie\AppData\Local\Microsoft\Windows\INetCache\Content.Word\jeunes2.jpg"/>
          <p:cNvPicPr/>
          <p:nvPr/>
        </p:nvPicPr>
        <p:blipFill>
          <a:blip r:embed="rId3"/>
          <a:srcRect r="66773"/>
          <a:stretch/>
        </p:blipFill>
        <p:spPr>
          <a:xfrm>
            <a:off x="8067600" y="5085360"/>
            <a:ext cx="1076040" cy="2152440"/>
          </a:xfrm>
          <a:prstGeom prst="rect">
            <a:avLst/>
          </a:prstGeom>
          <a:ln w="9360">
            <a:noFill/>
          </a:ln>
        </p:spPr>
      </p:pic>
      <p:sp>
        <p:nvSpPr>
          <p:cNvPr id="339" name="CustomShape 2"/>
          <p:cNvSpPr/>
          <p:nvPr/>
        </p:nvSpPr>
        <p:spPr>
          <a:xfrm>
            <a:off x="1259639" y="908640"/>
            <a:ext cx="7438883" cy="7833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fr-FR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 dirty="0">
              <a:latin typeface="Arial"/>
            </a:endParaRPr>
          </a:p>
        </p:txBody>
      </p:sp>
      <p:sp>
        <p:nvSpPr>
          <p:cNvPr id="340" name="CustomShape 3"/>
          <p:cNvSpPr/>
          <p:nvPr/>
        </p:nvSpPr>
        <p:spPr>
          <a:xfrm>
            <a:off x="1654200" y="260640"/>
            <a:ext cx="7208446" cy="6123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 dirty="0">
                <a:solidFill>
                  <a:srgbClr val="0094C8"/>
                </a:solidFill>
                <a:latin typeface="Calibri"/>
              </a:rPr>
              <a:t> Conclusions</a:t>
            </a:r>
          </a:p>
          <a:p>
            <a:pPr>
              <a:lnSpc>
                <a:spcPct val="100000"/>
              </a:lnSpc>
            </a:pPr>
            <a:endParaRPr lang="fr-FR" sz="2800" b="1" spc="-1" dirty="0">
              <a:solidFill>
                <a:srgbClr val="0094C8"/>
              </a:solidFill>
              <a:latin typeface="Calibri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800" b="1" strike="noStrike" spc="-1" dirty="0">
                <a:latin typeface="Calibri"/>
              </a:rPr>
              <a:t>Très heureux d’être parmi vous !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800" b="1" spc="-1" dirty="0">
                <a:latin typeface="Calibri"/>
              </a:rPr>
              <a:t>Les accélérateurs sont la clé pour la compréhension des lois ultimes de la matière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800" b="1" strike="noStrike" spc="-1" dirty="0">
                <a:latin typeface="Calibri"/>
              </a:rPr>
              <a:t>La SFP joue un rôle très utile en regroupant toute la communauté française </a:t>
            </a:r>
            <a:r>
              <a:rPr lang="fr-FR" sz="2800" b="1" spc="-1" dirty="0">
                <a:latin typeface="Calibri"/>
              </a:rPr>
              <a:t>du</a:t>
            </a:r>
            <a:r>
              <a:rPr lang="fr-FR" sz="2800" b="1" strike="noStrike" spc="-1" dirty="0">
                <a:latin typeface="Calibri"/>
              </a:rPr>
              <a:t> domaine et plus particulièrement les jeunes :bravo à la division  , à son président et à son bureau!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800" b="1" spc="-1" dirty="0">
                <a:latin typeface="Calibri"/>
              </a:rPr>
              <a:t>Bravo à Marie-</a:t>
            </a:r>
            <a:r>
              <a:rPr lang="fr-FR" sz="2800" b="1" spc="-1" dirty="0" err="1">
                <a:latin typeface="Calibri"/>
              </a:rPr>
              <a:t>Emmaunelle</a:t>
            </a:r>
            <a:r>
              <a:rPr lang="fr-FR" sz="2800" b="1" spc="-1" dirty="0">
                <a:latin typeface="Calibri"/>
              </a:rPr>
              <a:t> Couprie pour son prix Charpak-Ritz (SFP-SPS)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800" b="1" strike="noStrike" spc="-1" dirty="0">
                <a:latin typeface="Calibri"/>
              </a:rPr>
              <a:t>Bravo à toute l’équipe de </a:t>
            </a:r>
            <a:r>
              <a:rPr lang="fr-FR" sz="2800" b="1" strike="noStrike" spc="-1" dirty="0" err="1">
                <a:latin typeface="Calibri"/>
              </a:rPr>
              <a:t>ThomX</a:t>
            </a:r>
            <a:endParaRPr lang="fr-FR" sz="2800" b="1" strike="noStrike" spc="-1" dirty="0">
              <a:latin typeface="Calibri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800" b="1" spc="-1" dirty="0">
                <a:latin typeface="Calibri"/>
              </a:rPr>
              <a:t>Très bonnes rencontres à toutes et à tous</a:t>
            </a:r>
            <a:endParaRPr lang="fr-FR" sz="2800" b="0" strike="noStrike" spc="-1" dirty="0">
              <a:latin typeface="Arial"/>
            </a:endParaRPr>
          </a:p>
        </p:txBody>
      </p:sp>
      <p:sp>
        <p:nvSpPr>
          <p:cNvPr id="341" name="CustomShape 4"/>
          <p:cNvSpPr/>
          <p:nvPr/>
        </p:nvSpPr>
        <p:spPr>
          <a:xfrm>
            <a:off x="1204200" y="363600"/>
            <a:ext cx="437760" cy="4010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2" name="Image 38"/>
          <p:cNvPicPr/>
          <p:nvPr/>
        </p:nvPicPr>
        <p:blipFill>
          <a:blip r:embed="rId4"/>
          <a:stretch/>
        </p:blipFill>
        <p:spPr>
          <a:xfrm>
            <a:off x="1108440" y="316080"/>
            <a:ext cx="510840" cy="421920"/>
          </a:xfrm>
          <a:prstGeom prst="rect">
            <a:avLst/>
          </a:prstGeom>
          <a:ln>
            <a:noFill/>
          </a:ln>
        </p:spPr>
      </p:pic>
      <p:pic>
        <p:nvPicPr>
          <p:cNvPr id="343" name="Image 1"/>
          <p:cNvPicPr/>
          <p:nvPr/>
        </p:nvPicPr>
        <p:blipFill>
          <a:blip r:embed="rId5"/>
          <a:stretch/>
        </p:blipFill>
        <p:spPr>
          <a:xfrm>
            <a:off x="1271520" y="424440"/>
            <a:ext cx="286200" cy="331560"/>
          </a:xfrm>
          <a:prstGeom prst="rect">
            <a:avLst/>
          </a:prstGeom>
          <a:ln>
            <a:noFill/>
          </a:ln>
        </p:spPr>
      </p:pic>
      <p:pic>
        <p:nvPicPr>
          <p:cNvPr id="344" name="Picture 3" descr="C:\Users\Mayline Gautie\Desktop\SFP\DOCUMENTS SFP\COMM\LOGO SFP\officiel 2015\LOGO_SFP_OFFICIEL\RVB_pourweb\logoSFP_texte_blanc.png"/>
          <p:cNvPicPr/>
          <p:nvPr/>
        </p:nvPicPr>
        <p:blipFill>
          <a:blip r:embed="rId6"/>
          <a:stretch/>
        </p:blipFill>
        <p:spPr>
          <a:xfrm>
            <a:off x="179640" y="188640"/>
            <a:ext cx="668520" cy="549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2158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5" name="Image 64"/>
          <p:cNvPicPr/>
          <p:nvPr/>
        </p:nvPicPr>
        <p:blipFill>
          <a:blip r:embed="rId2"/>
          <a:stretch/>
        </p:blipFill>
        <p:spPr>
          <a:xfrm>
            <a:off x="554760" y="343476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96" name="Image 88"/>
          <p:cNvPicPr/>
          <p:nvPr/>
        </p:nvPicPr>
        <p:blipFill>
          <a:blip r:embed="rId3"/>
          <a:stretch/>
        </p:blipFill>
        <p:spPr>
          <a:xfrm>
            <a:off x="75240" y="182520"/>
            <a:ext cx="902160" cy="509760"/>
          </a:xfrm>
          <a:prstGeom prst="rect">
            <a:avLst/>
          </a:prstGeom>
          <a:ln>
            <a:noFill/>
          </a:ln>
        </p:spPr>
      </p:pic>
      <p:sp>
        <p:nvSpPr>
          <p:cNvPr id="97" name="CustomShape 2"/>
          <p:cNvSpPr/>
          <p:nvPr/>
        </p:nvSpPr>
        <p:spPr>
          <a:xfrm>
            <a:off x="1753200" y="168120"/>
            <a:ext cx="759636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921E74"/>
                </a:solidFill>
                <a:latin typeface="Calibri"/>
              </a:rPr>
              <a:t>MISSIONS: </a:t>
            </a:r>
            <a:r>
              <a:rPr lang="fr-FR" sz="3600" b="1" strike="noStrike" spc="-1">
                <a:solidFill>
                  <a:srgbClr val="921E74"/>
                </a:solidFill>
                <a:latin typeface="Calibri"/>
              </a:rPr>
              <a:t>S</a:t>
            </a:r>
            <a:r>
              <a:rPr lang="fr-FR" sz="2800" b="1" strike="noStrike" spc="-1">
                <a:solidFill>
                  <a:srgbClr val="921E74"/>
                </a:solidFill>
                <a:latin typeface="Calibri"/>
              </a:rPr>
              <a:t>TIMULER, </a:t>
            </a:r>
            <a:r>
              <a:rPr lang="fr-FR" sz="3600" b="1" strike="noStrike" spc="-1">
                <a:solidFill>
                  <a:srgbClr val="921E74"/>
                </a:solidFill>
                <a:latin typeface="Calibri"/>
              </a:rPr>
              <a:t>F</a:t>
            </a:r>
            <a:r>
              <a:rPr lang="fr-FR" sz="2800" b="1" strike="noStrike" spc="-1">
                <a:solidFill>
                  <a:srgbClr val="921E74"/>
                </a:solidFill>
                <a:latin typeface="Calibri"/>
              </a:rPr>
              <a:t>EDERER, </a:t>
            </a:r>
            <a:r>
              <a:rPr lang="fr-FR" sz="3600" b="1" strike="noStrike" spc="-1">
                <a:solidFill>
                  <a:srgbClr val="921E74"/>
                </a:solidFill>
                <a:latin typeface="Calibri"/>
              </a:rPr>
              <a:t>P</a:t>
            </a:r>
            <a:r>
              <a:rPr lang="fr-FR" sz="2800" b="1" strike="noStrike" spc="-1">
                <a:solidFill>
                  <a:srgbClr val="921E74"/>
                </a:solidFill>
                <a:latin typeface="Calibri"/>
              </a:rPr>
              <a:t>ROMOUVOIR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98" name="CustomShape 3"/>
          <p:cNvSpPr/>
          <p:nvPr/>
        </p:nvSpPr>
        <p:spPr>
          <a:xfrm>
            <a:off x="1237320" y="363600"/>
            <a:ext cx="437760" cy="4010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21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9" name="Image 98"/>
          <p:cNvPicPr/>
          <p:nvPr/>
        </p:nvPicPr>
        <p:blipFill>
          <a:blip r:embed="rId4"/>
          <a:stretch/>
        </p:blipFill>
        <p:spPr>
          <a:xfrm>
            <a:off x="1183320" y="269640"/>
            <a:ext cx="510840" cy="421920"/>
          </a:xfrm>
          <a:prstGeom prst="rect">
            <a:avLst/>
          </a:prstGeom>
          <a:ln>
            <a:noFill/>
          </a:ln>
        </p:spPr>
      </p:pic>
      <p:pic>
        <p:nvPicPr>
          <p:cNvPr id="100" name="Image 100"/>
          <p:cNvPicPr/>
          <p:nvPr/>
        </p:nvPicPr>
        <p:blipFill>
          <a:blip r:embed="rId5"/>
          <a:stretch/>
        </p:blipFill>
        <p:spPr>
          <a:xfrm>
            <a:off x="1315440" y="430560"/>
            <a:ext cx="308160" cy="270720"/>
          </a:xfrm>
          <a:prstGeom prst="rect">
            <a:avLst/>
          </a:prstGeom>
          <a:ln>
            <a:noFill/>
          </a:ln>
        </p:spPr>
      </p:pic>
      <p:pic>
        <p:nvPicPr>
          <p:cNvPr id="101" name="Image 15"/>
          <p:cNvPicPr/>
          <p:nvPr/>
        </p:nvPicPr>
        <p:blipFill>
          <a:blip r:embed="rId6"/>
          <a:srcRect l="17762" t="20780" r="18504" b="9400"/>
          <a:stretch/>
        </p:blipFill>
        <p:spPr>
          <a:xfrm>
            <a:off x="-36360" y="1114560"/>
            <a:ext cx="9320760" cy="5743080"/>
          </a:xfrm>
          <a:prstGeom prst="rect">
            <a:avLst/>
          </a:prstGeom>
          <a:ln>
            <a:noFill/>
          </a:ln>
        </p:spPr>
      </p:pic>
      <p:pic>
        <p:nvPicPr>
          <p:cNvPr id="102" name="Picture 3" descr="C:\Users\Mayline Gautie\Desktop\SFP\DOCUMENTS SFP\COMM\LOGO SFP\officiel 2015\LOGO_SFP_OFFICIEL\RVB_pourweb\logoSFP_texte_blanc.png"/>
          <p:cNvPicPr/>
          <p:nvPr/>
        </p:nvPicPr>
        <p:blipFill>
          <a:blip r:embed="rId7"/>
          <a:stretch/>
        </p:blipFill>
        <p:spPr>
          <a:xfrm>
            <a:off x="179640" y="188640"/>
            <a:ext cx="668520" cy="549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" name="CustomShape 2"/>
          <p:cNvSpPr/>
          <p:nvPr/>
        </p:nvSpPr>
        <p:spPr>
          <a:xfrm>
            <a:off x="1331640" y="980640"/>
            <a:ext cx="7416360" cy="126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fr-FR" sz="1600" b="1" strike="noStrike" spc="-1">
                <a:solidFill>
                  <a:srgbClr val="000000"/>
                </a:solidFill>
                <a:latin typeface="Calibri"/>
              </a:rPr>
              <a:t>Acteurs de la SFP </a:t>
            </a: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: membres bénévoles chercheurs, enseignants, enseignants chercheurs, doctorants, post-doctorants, ou encore professionnels de l’entreprise, partageant tous la même passion pour la physique et le souhait de la valoriser au sein de la société. </a:t>
            </a:r>
            <a:endParaRPr lang="fr-FR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600" b="0" strike="noStrike" spc="-1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3996000" y="2205000"/>
            <a:ext cx="4712400" cy="3599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6000">
              <a:lnSpc>
                <a:spcPct val="100000"/>
              </a:lnSpc>
              <a:buClr>
                <a:srgbClr val="921E74"/>
              </a:buClr>
              <a:buFont typeface="Arial"/>
              <a:buChar char="•"/>
            </a:pPr>
            <a:r>
              <a:rPr lang="fr-FR" sz="1600" b="1" strike="noStrike" spc="-1" dirty="0">
                <a:solidFill>
                  <a:srgbClr val="921E74"/>
                </a:solidFill>
                <a:latin typeface="Calibri"/>
              </a:rPr>
              <a:t> 21</a:t>
            </a:r>
            <a:r>
              <a:rPr lang="fr-FR" sz="1600" b="1" strike="noStrike" spc="-1" dirty="0">
                <a:solidFill>
                  <a:srgbClr val="000000"/>
                </a:solidFill>
                <a:latin typeface="Calibri"/>
              </a:rPr>
              <a:t> sections locales </a:t>
            </a:r>
            <a:r>
              <a:rPr lang="fr-FR" sz="11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fr-FR" sz="11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200" b="0" strike="noStrike" spc="-1" dirty="0">
                <a:solidFill>
                  <a:srgbClr val="000000"/>
                </a:solidFill>
                <a:latin typeface="Calibri"/>
              </a:rPr>
              <a:t>actions sur tout le territoire français</a:t>
            </a:r>
            <a:endParaRPr lang="fr-FR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1E74"/>
              </a:buClr>
              <a:buFont typeface="Arial"/>
              <a:buChar char="•"/>
            </a:pPr>
            <a:r>
              <a:rPr lang="fr-FR" sz="1400" b="1" strike="noStrike" spc="-1" dirty="0">
                <a:solidFill>
                  <a:srgbClr val="921E74"/>
                </a:solidFill>
                <a:latin typeface="Calibri"/>
              </a:rPr>
              <a:t> </a:t>
            </a:r>
            <a:r>
              <a:rPr lang="fr-FR" sz="1600" b="1" spc="-1" dirty="0">
                <a:solidFill>
                  <a:srgbClr val="921E74"/>
                </a:solidFill>
                <a:latin typeface="Calibri"/>
              </a:rPr>
              <a:t>10</a:t>
            </a:r>
            <a:r>
              <a:rPr lang="fr-FR" sz="1600" b="1" strike="noStrike" spc="-1" dirty="0">
                <a:solidFill>
                  <a:srgbClr val="000000"/>
                </a:solidFill>
                <a:latin typeface="Calibri"/>
              </a:rPr>
              <a:t> divisions thématiques</a:t>
            </a:r>
            <a:endParaRPr lang="fr-FR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FF0000"/>
                </a:solidFill>
                <a:latin typeface="Calibri"/>
              </a:rPr>
              <a:t>Accélérateurs</a:t>
            </a:r>
            <a:endParaRPr lang="fr-F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latin typeface="Calibri"/>
              </a:rPr>
              <a:t>Astrophysique </a:t>
            </a:r>
            <a:endParaRPr lang="fr-F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latin typeface="Calibri"/>
              </a:rPr>
              <a:t>Chimie – Physique</a:t>
            </a:r>
            <a:endParaRPr lang="fr-F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latin typeface="Calibri"/>
              </a:rPr>
              <a:t>Champs et Particules</a:t>
            </a:r>
            <a:endParaRPr lang="fr-F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latin typeface="Calibri"/>
              </a:rPr>
              <a:t>Physique Atomique et Moléculaire Optique</a:t>
            </a:r>
          </a:p>
          <a:p>
            <a:pPr>
              <a:lnSpc>
                <a:spcPct val="100000"/>
              </a:lnSpc>
            </a:pPr>
            <a:r>
              <a:rPr lang="fr-FR" sz="1400" spc="-1" dirty="0">
                <a:solidFill>
                  <a:srgbClr val="0070C0"/>
                </a:solidFill>
                <a:latin typeface="Calibri"/>
              </a:rPr>
              <a:t>Physique non linéaire</a:t>
            </a:r>
            <a:endParaRPr lang="fr-FR" sz="1400" b="0" strike="noStrike" spc="-1" dirty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1E74"/>
              </a:buClr>
              <a:buFont typeface="Arial"/>
              <a:buChar char="•"/>
            </a:pPr>
            <a:r>
              <a:rPr lang="fr-FR" sz="1400" b="1" strike="noStrike" spc="-1" dirty="0">
                <a:solidFill>
                  <a:srgbClr val="921E74"/>
                </a:solidFill>
                <a:latin typeface="Calibri"/>
              </a:rPr>
              <a:t> </a:t>
            </a:r>
            <a:r>
              <a:rPr lang="fr-FR" sz="1600" b="1" strike="noStrike" spc="-1" dirty="0">
                <a:solidFill>
                  <a:srgbClr val="921E74"/>
                </a:solidFill>
                <a:latin typeface="Calibri"/>
              </a:rPr>
              <a:t>8</a:t>
            </a:r>
            <a:r>
              <a:rPr lang="fr-FR" sz="1600" b="1" strike="noStrike" spc="-1" dirty="0">
                <a:solidFill>
                  <a:srgbClr val="000000"/>
                </a:solidFill>
                <a:latin typeface="Calibri"/>
              </a:rPr>
              <a:t> commissions</a:t>
            </a:r>
            <a:endParaRPr lang="fr-FR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1400" b="0" i="1" strike="noStrike" spc="-1" dirty="0">
                <a:solidFill>
                  <a:srgbClr val="000000"/>
                </a:solidFill>
                <a:latin typeface="Calibri"/>
              </a:rPr>
              <a:t>Femmes et Physique – Enseignement – Jeunes – Energie et environnement – Publications – Culture Scientifique – Physique sans frontières – Physique &amp; Entreprise</a:t>
            </a:r>
            <a:endParaRPr lang="fr-F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 dirty="0">
              <a:latin typeface="Arial"/>
            </a:endParaRPr>
          </a:p>
        </p:txBody>
      </p:sp>
      <p:grpSp>
        <p:nvGrpSpPr>
          <p:cNvPr id="106" name="Group 4"/>
          <p:cNvGrpSpPr/>
          <p:nvPr/>
        </p:nvGrpSpPr>
        <p:grpSpPr>
          <a:xfrm>
            <a:off x="99720" y="2329560"/>
            <a:ext cx="3645360" cy="4056120"/>
            <a:chOff x="99720" y="2329560"/>
            <a:chExt cx="3645360" cy="4056120"/>
          </a:xfrm>
        </p:grpSpPr>
        <p:sp>
          <p:nvSpPr>
            <p:cNvPr id="107" name="CustomShape 5"/>
            <p:cNvSpPr/>
            <p:nvPr/>
          </p:nvSpPr>
          <p:spPr>
            <a:xfrm>
              <a:off x="99720" y="2329560"/>
              <a:ext cx="3645360" cy="405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" name="CustomShape 6"/>
            <p:cNvSpPr/>
            <p:nvPr/>
          </p:nvSpPr>
          <p:spPr>
            <a:xfrm>
              <a:off x="1821600" y="2336400"/>
              <a:ext cx="689400" cy="436320"/>
            </a:xfrm>
            <a:custGeom>
              <a:avLst/>
              <a:gdLst/>
              <a:ahLst/>
              <a:cxnLst/>
              <a:rect l="l" t="t" r="r" b="b"/>
              <a:pathLst>
                <a:path w="1612" h="2043">
                  <a:moveTo>
                    <a:pt x="1016" y="696"/>
                  </a:moveTo>
                  <a:lnTo>
                    <a:pt x="956" y="560"/>
                  </a:lnTo>
                  <a:lnTo>
                    <a:pt x="867" y="574"/>
                  </a:lnTo>
                  <a:lnTo>
                    <a:pt x="782" y="692"/>
                  </a:lnTo>
                  <a:lnTo>
                    <a:pt x="736" y="654"/>
                  </a:lnTo>
                  <a:lnTo>
                    <a:pt x="692" y="494"/>
                  </a:lnTo>
                  <a:lnTo>
                    <a:pt x="642" y="492"/>
                  </a:lnTo>
                  <a:lnTo>
                    <a:pt x="622" y="412"/>
                  </a:lnTo>
                  <a:lnTo>
                    <a:pt x="638" y="234"/>
                  </a:lnTo>
                  <a:lnTo>
                    <a:pt x="600" y="50"/>
                  </a:lnTo>
                  <a:lnTo>
                    <a:pt x="557" y="0"/>
                  </a:lnTo>
                  <a:lnTo>
                    <a:pt x="302" y="126"/>
                  </a:lnTo>
                  <a:lnTo>
                    <a:pt x="98" y="256"/>
                  </a:lnTo>
                  <a:lnTo>
                    <a:pt x="9" y="408"/>
                  </a:lnTo>
                  <a:lnTo>
                    <a:pt x="8" y="959"/>
                  </a:lnTo>
                  <a:lnTo>
                    <a:pt x="53" y="1065"/>
                  </a:lnTo>
                  <a:lnTo>
                    <a:pt x="11" y="1013"/>
                  </a:lnTo>
                  <a:lnTo>
                    <a:pt x="0" y="1193"/>
                  </a:lnTo>
                  <a:lnTo>
                    <a:pt x="7" y="1309"/>
                  </a:lnTo>
                  <a:lnTo>
                    <a:pt x="43" y="1359"/>
                  </a:lnTo>
                  <a:lnTo>
                    <a:pt x="222" y="1403"/>
                  </a:lnTo>
                  <a:lnTo>
                    <a:pt x="237" y="1495"/>
                  </a:lnTo>
                  <a:lnTo>
                    <a:pt x="345" y="1669"/>
                  </a:lnTo>
                  <a:lnTo>
                    <a:pt x="528" y="1595"/>
                  </a:lnTo>
                  <a:lnTo>
                    <a:pt x="488" y="1767"/>
                  </a:lnTo>
                  <a:lnTo>
                    <a:pt x="515" y="1863"/>
                  </a:lnTo>
                  <a:lnTo>
                    <a:pt x="552" y="1771"/>
                  </a:lnTo>
                  <a:lnTo>
                    <a:pt x="682" y="1875"/>
                  </a:lnTo>
                  <a:lnTo>
                    <a:pt x="695" y="1791"/>
                  </a:lnTo>
                  <a:lnTo>
                    <a:pt x="738" y="1931"/>
                  </a:lnTo>
                  <a:lnTo>
                    <a:pt x="774" y="1881"/>
                  </a:lnTo>
                  <a:lnTo>
                    <a:pt x="787" y="1977"/>
                  </a:lnTo>
                  <a:lnTo>
                    <a:pt x="917" y="1923"/>
                  </a:lnTo>
                  <a:lnTo>
                    <a:pt x="967" y="2001"/>
                  </a:lnTo>
                  <a:lnTo>
                    <a:pt x="1160" y="1983"/>
                  </a:lnTo>
                  <a:lnTo>
                    <a:pt x="1200" y="1915"/>
                  </a:lnTo>
                  <a:lnTo>
                    <a:pt x="1236" y="1969"/>
                  </a:lnTo>
                  <a:lnTo>
                    <a:pt x="1316" y="1913"/>
                  </a:lnTo>
                  <a:lnTo>
                    <a:pt x="1562" y="2043"/>
                  </a:lnTo>
                  <a:lnTo>
                    <a:pt x="1612" y="1851"/>
                  </a:lnTo>
                  <a:lnTo>
                    <a:pt x="1566" y="1687"/>
                  </a:lnTo>
                  <a:lnTo>
                    <a:pt x="1598" y="1491"/>
                  </a:lnTo>
                  <a:lnTo>
                    <a:pt x="1555" y="1511"/>
                  </a:lnTo>
                  <a:lnTo>
                    <a:pt x="1492" y="1359"/>
                  </a:lnTo>
                  <a:lnTo>
                    <a:pt x="1400" y="1393"/>
                  </a:lnTo>
                  <a:lnTo>
                    <a:pt x="1316" y="1353"/>
                  </a:lnTo>
                  <a:lnTo>
                    <a:pt x="1282" y="1413"/>
                  </a:lnTo>
                  <a:lnTo>
                    <a:pt x="1249" y="1135"/>
                  </a:lnTo>
                  <a:lnTo>
                    <a:pt x="1166" y="1097"/>
                  </a:lnTo>
                  <a:lnTo>
                    <a:pt x="1149" y="1013"/>
                  </a:lnTo>
                  <a:lnTo>
                    <a:pt x="1104" y="1077"/>
                  </a:lnTo>
                  <a:lnTo>
                    <a:pt x="1056" y="1045"/>
                  </a:lnTo>
                  <a:lnTo>
                    <a:pt x="1009" y="786"/>
                  </a:lnTo>
                  <a:lnTo>
                    <a:pt x="1016" y="696"/>
                  </a:lnTo>
                  <a:close/>
                </a:path>
              </a:pathLst>
            </a:custGeom>
            <a:solidFill>
              <a:srgbClr val="F6F4EC"/>
            </a:solidFill>
            <a:ln w="93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9" name="CustomShape 7"/>
            <p:cNvSpPr/>
            <p:nvPr/>
          </p:nvSpPr>
          <p:spPr>
            <a:xfrm>
              <a:off x="1769760" y="2627640"/>
              <a:ext cx="747360" cy="604080"/>
            </a:xfrm>
            <a:custGeom>
              <a:avLst/>
              <a:gdLst/>
              <a:ahLst/>
              <a:cxnLst/>
              <a:rect l="l" t="t" r="r" b="b"/>
              <a:pathLst>
                <a:path w="1748" h="2827">
                  <a:moveTo>
                    <a:pt x="1437" y="554"/>
                  </a:moveTo>
                  <a:lnTo>
                    <a:pt x="1357" y="610"/>
                  </a:lnTo>
                  <a:lnTo>
                    <a:pt x="1321" y="556"/>
                  </a:lnTo>
                  <a:lnTo>
                    <a:pt x="1281" y="624"/>
                  </a:lnTo>
                  <a:lnTo>
                    <a:pt x="1088" y="642"/>
                  </a:lnTo>
                  <a:lnTo>
                    <a:pt x="1038" y="564"/>
                  </a:lnTo>
                  <a:lnTo>
                    <a:pt x="908" y="618"/>
                  </a:lnTo>
                  <a:lnTo>
                    <a:pt x="895" y="522"/>
                  </a:lnTo>
                  <a:lnTo>
                    <a:pt x="859" y="572"/>
                  </a:lnTo>
                  <a:lnTo>
                    <a:pt x="816" y="432"/>
                  </a:lnTo>
                  <a:lnTo>
                    <a:pt x="803" y="516"/>
                  </a:lnTo>
                  <a:lnTo>
                    <a:pt x="673" y="412"/>
                  </a:lnTo>
                  <a:lnTo>
                    <a:pt x="636" y="504"/>
                  </a:lnTo>
                  <a:lnTo>
                    <a:pt x="609" y="408"/>
                  </a:lnTo>
                  <a:lnTo>
                    <a:pt x="649" y="236"/>
                  </a:lnTo>
                  <a:lnTo>
                    <a:pt x="466" y="310"/>
                  </a:lnTo>
                  <a:lnTo>
                    <a:pt x="358" y="136"/>
                  </a:lnTo>
                  <a:lnTo>
                    <a:pt x="343" y="44"/>
                  </a:lnTo>
                  <a:lnTo>
                    <a:pt x="164" y="0"/>
                  </a:lnTo>
                  <a:lnTo>
                    <a:pt x="106" y="46"/>
                  </a:lnTo>
                  <a:lnTo>
                    <a:pt x="101" y="136"/>
                  </a:lnTo>
                  <a:lnTo>
                    <a:pt x="148" y="306"/>
                  </a:lnTo>
                  <a:lnTo>
                    <a:pt x="105" y="260"/>
                  </a:lnTo>
                  <a:lnTo>
                    <a:pt x="2" y="540"/>
                  </a:lnTo>
                  <a:lnTo>
                    <a:pt x="0" y="544"/>
                  </a:lnTo>
                  <a:lnTo>
                    <a:pt x="189" y="870"/>
                  </a:lnTo>
                  <a:lnTo>
                    <a:pt x="242" y="1126"/>
                  </a:lnTo>
                  <a:lnTo>
                    <a:pt x="194" y="1270"/>
                  </a:lnTo>
                  <a:lnTo>
                    <a:pt x="216" y="1537"/>
                  </a:lnTo>
                  <a:lnTo>
                    <a:pt x="196" y="1783"/>
                  </a:lnTo>
                  <a:lnTo>
                    <a:pt x="250" y="2041"/>
                  </a:lnTo>
                  <a:lnTo>
                    <a:pt x="190" y="2117"/>
                  </a:lnTo>
                  <a:lnTo>
                    <a:pt x="212" y="2215"/>
                  </a:lnTo>
                  <a:lnTo>
                    <a:pt x="299" y="2249"/>
                  </a:lnTo>
                  <a:lnTo>
                    <a:pt x="395" y="2193"/>
                  </a:lnTo>
                  <a:lnTo>
                    <a:pt x="536" y="2261"/>
                  </a:lnTo>
                  <a:lnTo>
                    <a:pt x="571" y="2209"/>
                  </a:lnTo>
                  <a:lnTo>
                    <a:pt x="737" y="2407"/>
                  </a:lnTo>
                  <a:lnTo>
                    <a:pt x="842" y="2435"/>
                  </a:lnTo>
                  <a:lnTo>
                    <a:pt x="872" y="2371"/>
                  </a:lnTo>
                  <a:lnTo>
                    <a:pt x="911" y="2421"/>
                  </a:lnTo>
                  <a:lnTo>
                    <a:pt x="1035" y="2329"/>
                  </a:lnTo>
                  <a:lnTo>
                    <a:pt x="1076" y="2351"/>
                  </a:lnTo>
                  <a:lnTo>
                    <a:pt x="1103" y="2427"/>
                  </a:lnTo>
                  <a:lnTo>
                    <a:pt x="1092" y="2513"/>
                  </a:lnTo>
                  <a:lnTo>
                    <a:pt x="1153" y="2643"/>
                  </a:lnTo>
                  <a:lnTo>
                    <a:pt x="1293" y="2825"/>
                  </a:lnTo>
                  <a:lnTo>
                    <a:pt x="1293" y="2823"/>
                  </a:lnTo>
                  <a:lnTo>
                    <a:pt x="1293" y="2825"/>
                  </a:lnTo>
                  <a:lnTo>
                    <a:pt x="1294" y="2827"/>
                  </a:lnTo>
                  <a:lnTo>
                    <a:pt x="1295" y="2827"/>
                  </a:lnTo>
                  <a:lnTo>
                    <a:pt x="1412" y="2513"/>
                  </a:lnTo>
                  <a:lnTo>
                    <a:pt x="1373" y="2477"/>
                  </a:lnTo>
                  <a:lnTo>
                    <a:pt x="1387" y="2391"/>
                  </a:lnTo>
                  <a:lnTo>
                    <a:pt x="1362" y="2317"/>
                  </a:lnTo>
                  <a:lnTo>
                    <a:pt x="1445" y="2251"/>
                  </a:lnTo>
                  <a:lnTo>
                    <a:pt x="1396" y="2003"/>
                  </a:lnTo>
                  <a:lnTo>
                    <a:pt x="1416" y="1923"/>
                  </a:lnTo>
                  <a:lnTo>
                    <a:pt x="1537" y="1799"/>
                  </a:lnTo>
                  <a:lnTo>
                    <a:pt x="1618" y="1857"/>
                  </a:lnTo>
                  <a:lnTo>
                    <a:pt x="1634" y="1769"/>
                  </a:lnTo>
                  <a:lnTo>
                    <a:pt x="1628" y="1332"/>
                  </a:lnTo>
                  <a:lnTo>
                    <a:pt x="1671" y="1322"/>
                  </a:lnTo>
                  <a:lnTo>
                    <a:pt x="1748" y="1104"/>
                  </a:lnTo>
                  <a:lnTo>
                    <a:pt x="1727" y="1010"/>
                  </a:lnTo>
                  <a:lnTo>
                    <a:pt x="1748" y="902"/>
                  </a:lnTo>
                  <a:lnTo>
                    <a:pt x="1735" y="722"/>
                  </a:lnTo>
                  <a:lnTo>
                    <a:pt x="1734" y="722"/>
                  </a:lnTo>
                  <a:lnTo>
                    <a:pt x="1734" y="718"/>
                  </a:lnTo>
                  <a:lnTo>
                    <a:pt x="1437" y="554"/>
                  </a:lnTo>
                  <a:close/>
                </a:path>
              </a:pathLst>
            </a:custGeom>
            <a:solidFill>
              <a:srgbClr val="F6F4EC"/>
            </a:solidFill>
            <a:ln w="93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" name="CustomShape 8"/>
            <p:cNvSpPr/>
            <p:nvPr/>
          </p:nvSpPr>
          <p:spPr>
            <a:xfrm>
              <a:off x="897480" y="2851920"/>
              <a:ext cx="746640" cy="643320"/>
            </a:xfrm>
            <a:custGeom>
              <a:avLst/>
              <a:gdLst/>
              <a:ahLst/>
              <a:cxnLst/>
              <a:rect l="l" t="t" r="r" b="b"/>
              <a:pathLst>
                <a:path w="1746" h="3006">
                  <a:moveTo>
                    <a:pt x="1432" y="1503"/>
                  </a:moveTo>
                  <a:lnTo>
                    <a:pt x="1397" y="1375"/>
                  </a:lnTo>
                  <a:lnTo>
                    <a:pt x="1418" y="1285"/>
                  </a:lnTo>
                  <a:lnTo>
                    <a:pt x="1376" y="995"/>
                  </a:lnTo>
                  <a:lnTo>
                    <a:pt x="1411" y="931"/>
                  </a:lnTo>
                  <a:lnTo>
                    <a:pt x="1367" y="931"/>
                  </a:lnTo>
                  <a:lnTo>
                    <a:pt x="1363" y="663"/>
                  </a:lnTo>
                  <a:lnTo>
                    <a:pt x="1263" y="709"/>
                  </a:lnTo>
                  <a:lnTo>
                    <a:pt x="1188" y="839"/>
                  </a:lnTo>
                  <a:lnTo>
                    <a:pt x="1041" y="921"/>
                  </a:lnTo>
                  <a:lnTo>
                    <a:pt x="911" y="813"/>
                  </a:lnTo>
                  <a:lnTo>
                    <a:pt x="720" y="771"/>
                  </a:lnTo>
                  <a:lnTo>
                    <a:pt x="574" y="669"/>
                  </a:lnTo>
                  <a:lnTo>
                    <a:pt x="492" y="741"/>
                  </a:lnTo>
                  <a:lnTo>
                    <a:pt x="394" y="418"/>
                  </a:lnTo>
                  <a:lnTo>
                    <a:pt x="431" y="178"/>
                  </a:lnTo>
                  <a:lnTo>
                    <a:pt x="416" y="94"/>
                  </a:lnTo>
                  <a:lnTo>
                    <a:pt x="316" y="72"/>
                  </a:lnTo>
                  <a:lnTo>
                    <a:pt x="277" y="128"/>
                  </a:lnTo>
                  <a:lnTo>
                    <a:pt x="177" y="140"/>
                  </a:lnTo>
                  <a:lnTo>
                    <a:pt x="3" y="0"/>
                  </a:lnTo>
                  <a:lnTo>
                    <a:pt x="0" y="84"/>
                  </a:lnTo>
                  <a:lnTo>
                    <a:pt x="50" y="140"/>
                  </a:lnTo>
                  <a:lnTo>
                    <a:pt x="58" y="290"/>
                  </a:lnTo>
                  <a:lnTo>
                    <a:pt x="29" y="352"/>
                  </a:lnTo>
                  <a:lnTo>
                    <a:pt x="68" y="663"/>
                  </a:lnTo>
                  <a:lnTo>
                    <a:pt x="198" y="945"/>
                  </a:lnTo>
                  <a:lnTo>
                    <a:pt x="177" y="1253"/>
                  </a:lnTo>
                  <a:lnTo>
                    <a:pt x="207" y="1337"/>
                  </a:lnTo>
                  <a:lnTo>
                    <a:pt x="200" y="1521"/>
                  </a:lnTo>
                  <a:lnTo>
                    <a:pt x="165" y="1697"/>
                  </a:lnTo>
                  <a:lnTo>
                    <a:pt x="229" y="1985"/>
                  </a:lnTo>
                  <a:lnTo>
                    <a:pt x="269" y="2023"/>
                  </a:lnTo>
                  <a:lnTo>
                    <a:pt x="308" y="1973"/>
                  </a:lnTo>
                  <a:lnTo>
                    <a:pt x="293" y="2065"/>
                  </a:lnTo>
                  <a:lnTo>
                    <a:pt x="180" y="2089"/>
                  </a:lnTo>
                  <a:lnTo>
                    <a:pt x="176" y="2093"/>
                  </a:lnTo>
                  <a:lnTo>
                    <a:pt x="249" y="2386"/>
                  </a:lnTo>
                  <a:lnTo>
                    <a:pt x="290" y="2414"/>
                  </a:lnTo>
                  <a:lnTo>
                    <a:pt x="399" y="2269"/>
                  </a:lnTo>
                  <a:lnTo>
                    <a:pt x="483" y="2338"/>
                  </a:lnTo>
                  <a:lnTo>
                    <a:pt x="483" y="2340"/>
                  </a:lnTo>
                  <a:lnTo>
                    <a:pt x="614" y="2364"/>
                  </a:lnTo>
                  <a:lnTo>
                    <a:pt x="666" y="2480"/>
                  </a:lnTo>
                  <a:lnTo>
                    <a:pt x="703" y="2430"/>
                  </a:lnTo>
                  <a:lnTo>
                    <a:pt x="741" y="2482"/>
                  </a:lnTo>
                  <a:lnTo>
                    <a:pt x="845" y="2382"/>
                  </a:lnTo>
                  <a:lnTo>
                    <a:pt x="983" y="2380"/>
                  </a:lnTo>
                  <a:lnTo>
                    <a:pt x="993" y="2299"/>
                  </a:lnTo>
                  <a:lnTo>
                    <a:pt x="1036" y="2307"/>
                  </a:lnTo>
                  <a:lnTo>
                    <a:pt x="1065" y="2488"/>
                  </a:lnTo>
                  <a:lnTo>
                    <a:pt x="1115" y="2536"/>
                  </a:lnTo>
                  <a:lnTo>
                    <a:pt x="1116" y="2624"/>
                  </a:lnTo>
                  <a:lnTo>
                    <a:pt x="1162" y="2630"/>
                  </a:lnTo>
                  <a:lnTo>
                    <a:pt x="1330" y="2450"/>
                  </a:lnTo>
                  <a:lnTo>
                    <a:pt x="1372" y="2494"/>
                  </a:lnTo>
                  <a:lnTo>
                    <a:pt x="1397" y="2756"/>
                  </a:lnTo>
                  <a:lnTo>
                    <a:pt x="1508" y="2906"/>
                  </a:lnTo>
                  <a:lnTo>
                    <a:pt x="1551" y="2874"/>
                  </a:lnTo>
                  <a:lnTo>
                    <a:pt x="1599" y="2982"/>
                  </a:lnTo>
                  <a:lnTo>
                    <a:pt x="1648" y="3006"/>
                  </a:lnTo>
                  <a:lnTo>
                    <a:pt x="1648" y="3004"/>
                  </a:lnTo>
                  <a:lnTo>
                    <a:pt x="1633" y="2776"/>
                  </a:lnTo>
                  <a:lnTo>
                    <a:pt x="1746" y="2618"/>
                  </a:lnTo>
                  <a:lnTo>
                    <a:pt x="1742" y="2340"/>
                  </a:lnTo>
                  <a:lnTo>
                    <a:pt x="1669" y="2207"/>
                  </a:lnTo>
                  <a:lnTo>
                    <a:pt x="1667" y="2109"/>
                  </a:lnTo>
                  <a:lnTo>
                    <a:pt x="1616" y="2043"/>
                  </a:lnTo>
                  <a:lnTo>
                    <a:pt x="1642" y="1975"/>
                  </a:lnTo>
                  <a:lnTo>
                    <a:pt x="1522" y="1683"/>
                  </a:lnTo>
                  <a:lnTo>
                    <a:pt x="1425" y="1667"/>
                  </a:lnTo>
                  <a:lnTo>
                    <a:pt x="1423" y="1569"/>
                  </a:lnTo>
                  <a:lnTo>
                    <a:pt x="1432" y="1503"/>
                  </a:lnTo>
                  <a:close/>
                </a:path>
              </a:pathLst>
            </a:custGeom>
            <a:solidFill>
              <a:srgbClr val="F6F4EC"/>
            </a:solidFill>
            <a:ln w="93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11" name="Group 9"/>
            <p:cNvGrpSpPr/>
            <p:nvPr/>
          </p:nvGrpSpPr>
          <p:grpSpPr>
            <a:xfrm>
              <a:off x="106560" y="3175200"/>
              <a:ext cx="999000" cy="634320"/>
              <a:chOff x="106560" y="3175200"/>
              <a:chExt cx="999000" cy="634320"/>
            </a:xfrm>
          </p:grpSpPr>
          <p:sp>
            <p:nvSpPr>
              <p:cNvPr id="112" name="CustomShape 10"/>
              <p:cNvSpPr/>
              <p:nvPr/>
            </p:nvSpPr>
            <p:spPr>
              <a:xfrm>
                <a:off x="106560" y="3175200"/>
                <a:ext cx="999000" cy="584640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734">
                    <a:moveTo>
                      <a:pt x="1541" y="464"/>
                    </a:moveTo>
                    <a:lnTo>
                      <a:pt x="1486" y="472"/>
                    </a:lnTo>
                    <a:lnTo>
                      <a:pt x="1322" y="746"/>
                    </a:lnTo>
                    <a:lnTo>
                      <a:pt x="1308" y="634"/>
                    </a:lnTo>
                    <a:lnTo>
                      <a:pt x="1246" y="552"/>
                    </a:lnTo>
                    <a:lnTo>
                      <a:pt x="1245" y="458"/>
                    </a:lnTo>
                    <a:lnTo>
                      <a:pt x="1175" y="216"/>
                    </a:lnTo>
                    <a:lnTo>
                      <a:pt x="1131" y="198"/>
                    </a:lnTo>
                    <a:lnTo>
                      <a:pt x="1140" y="110"/>
                    </a:lnTo>
                    <a:lnTo>
                      <a:pt x="1094" y="122"/>
                    </a:lnTo>
                    <a:lnTo>
                      <a:pt x="1069" y="214"/>
                    </a:lnTo>
                    <a:lnTo>
                      <a:pt x="1089" y="12"/>
                    </a:lnTo>
                    <a:lnTo>
                      <a:pt x="1017" y="110"/>
                    </a:lnTo>
                    <a:lnTo>
                      <a:pt x="1008" y="0"/>
                    </a:lnTo>
                    <a:lnTo>
                      <a:pt x="873" y="112"/>
                    </a:lnTo>
                    <a:lnTo>
                      <a:pt x="850" y="38"/>
                    </a:lnTo>
                    <a:lnTo>
                      <a:pt x="781" y="150"/>
                    </a:lnTo>
                    <a:lnTo>
                      <a:pt x="777" y="340"/>
                    </a:lnTo>
                    <a:lnTo>
                      <a:pt x="726" y="352"/>
                    </a:lnTo>
                    <a:lnTo>
                      <a:pt x="651" y="262"/>
                    </a:lnTo>
                    <a:lnTo>
                      <a:pt x="608" y="280"/>
                    </a:lnTo>
                    <a:lnTo>
                      <a:pt x="599" y="386"/>
                    </a:lnTo>
                    <a:lnTo>
                      <a:pt x="565" y="302"/>
                    </a:lnTo>
                    <a:lnTo>
                      <a:pt x="540" y="402"/>
                    </a:lnTo>
                    <a:lnTo>
                      <a:pt x="539" y="202"/>
                    </a:lnTo>
                    <a:lnTo>
                      <a:pt x="318" y="332"/>
                    </a:lnTo>
                    <a:lnTo>
                      <a:pt x="295" y="254"/>
                    </a:lnTo>
                    <a:lnTo>
                      <a:pt x="139" y="422"/>
                    </a:lnTo>
                    <a:lnTo>
                      <a:pt x="179" y="464"/>
                    </a:lnTo>
                    <a:lnTo>
                      <a:pt x="51" y="438"/>
                    </a:lnTo>
                    <a:lnTo>
                      <a:pt x="22" y="510"/>
                    </a:lnTo>
                    <a:lnTo>
                      <a:pt x="0" y="786"/>
                    </a:lnTo>
                    <a:lnTo>
                      <a:pt x="27" y="855"/>
                    </a:lnTo>
                    <a:lnTo>
                      <a:pt x="69" y="821"/>
                    </a:lnTo>
                    <a:lnTo>
                      <a:pt x="110" y="857"/>
                    </a:lnTo>
                    <a:lnTo>
                      <a:pt x="297" y="746"/>
                    </a:lnTo>
                    <a:lnTo>
                      <a:pt x="240" y="800"/>
                    </a:lnTo>
                    <a:lnTo>
                      <a:pt x="232" y="903"/>
                    </a:lnTo>
                    <a:lnTo>
                      <a:pt x="323" y="859"/>
                    </a:lnTo>
                    <a:lnTo>
                      <a:pt x="316" y="947"/>
                    </a:lnTo>
                    <a:lnTo>
                      <a:pt x="361" y="987"/>
                    </a:lnTo>
                    <a:lnTo>
                      <a:pt x="313" y="1007"/>
                    </a:lnTo>
                    <a:lnTo>
                      <a:pt x="410" y="1087"/>
                    </a:lnTo>
                    <a:lnTo>
                      <a:pt x="319" y="1045"/>
                    </a:lnTo>
                    <a:lnTo>
                      <a:pt x="298" y="967"/>
                    </a:lnTo>
                    <a:lnTo>
                      <a:pt x="241" y="999"/>
                    </a:lnTo>
                    <a:lnTo>
                      <a:pt x="152" y="965"/>
                    </a:lnTo>
                    <a:lnTo>
                      <a:pt x="126" y="891"/>
                    </a:lnTo>
                    <a:lnTo>
                      <a:pt x="102" y="1003"/>
                    </a:lnTo>
                    <a:lnTo>
                      <a:pt x="140" y="1163"/>
                    </a:lnTo>
                    <a:lnTo>
                      <a:pt x="166" y="1079"/>
                    </a:lnTo>
                    <a:lnTo>
                      <a:pt x="209" y="1085"/>
                    </a:lnTo>
                    <a:lnTo>
                      <a:pt x="292" y="1183"/>
                    </a:lnTo>
                    <a:lnTo>
                      <a:pt x="305" y="1281"/>
                    </a:lnTo>
                    <a:lnTo>
                      <a:pt x="281" y="1357"/>
                    </a:lnTo>
                    <a:lnTo>
                      <a:pt x="244" y="1317"/>
                    </a:lnTo>
                    <a:lnTo>
                      <a:pt x="51" y="1355"/>
                    </a:lnTo>
                    <a:lnTo>
                      <a:pt x="27" y="1431"/>
                    </a:lnTo>
                    <a:lnTo>
                      <a:pt x="173" y="1541"/>
                    </a:lnTo>
                    <a:lnTo>
                      <a:pt x="230" y="1731"/>
                    </a:lnTo>
                    <a:lnTo>
                      <a:pt x="214" y="1899"/>
                    </a:lnTo>
                    <a:lnTo>
                      <a:pt x="326" y="1919"/>
                    </a:lnTo>
                    <a:lnTo>
                      <a:pt x="382" y="1791"/>
                    </a:lnTo>
                    <a:lnTo>
                      <a:pt x="382" y="1779"/>
                    </a:lnTo>
                    <a:lnTo>
                      <a:pt x="382" y="1777"/>
                    </a:lnTo>
                    <a:lnTo>
                      <a:pt x="370" y="1689"/>
                    </a:lnTo>
                    <a:lnTo>
                      <a:pt x="386" y="1685"/>
                    </a:lnTo>
                    <a:lnTo>
                      <a:pt x="391" y="1589"/>
                    </a:lnTo>
                    <a:lnTo>
                      <a:pt x="413" y="1677"/>
                    </a:lnTo>
                    <a:lnTo>
                      <a:pt x="386" y="1685"/>
                    </a:lnTo>
                    <a:lnTo>
                      <a:pt x="382" y="1779"/>
                    </a:lnTo>
                    <a:lnTo>
                      <a:pt x="428" y="1839"/>
                    </a:lnTo>
                    <a:lnTo>
                      <a:pt x="497" y="1789"/>
                    </a:lnTo>
                    <a:lnTo>
                      <a:pt x="570" y="1969"/>
                    </a:lnTo>
                    <a:lnTo>
                      <a:pt x="613" y="1951"/>
                    </a:lnTo>
                    <a:lnTo>
                      <a:pt x="613" y="1863"/>
                    </a:lnTo>
                    <a:lnTo>
                      <a:pt x="619" y="1951"/>
                    </a:lnTo>
                    <a:lnTo>
                      <a:pt x="659" y="1923"/>
                    </a:lnTo>
                    <a:lnTo>
                      <a:pt x="649" y="2007"/>
                    </a:lnTo>
                    <a:lnTo>
                      <a:pt x="693" y="2029"/>
                    </a:lnTo>
                    <a:lnTo>
                      <a:pt x="751" y="1981"/>
                    </a:lnTo>
                    <a:lnTo>
                      <a:pt x="755" y="1889"/>
                    </a:lnTo>
                    <a:lnTo>
                      <a:pt x="765" y="2125"/>
                    </a:lnTo>
                    <a:lnTo>
                      <a:pt x="804" y="2171"/>
                    </a:lnTo>
                    <a:lnTo>
                      <a:pt x="845" y="2131"/>
                    </a:lnTo>
                    <a:lnTo>
                      <a:pt x="838" y="1951"/>
                    </a:lnTo>
                    <a:lnTo>
                      <a:pt x="847" y="2043"/>
                    </a:lnTo>
                    <a:lnTo>
                      <a:pt x="893" y="2061"/>
                    </a:lnTo>
                    <a:lnTo>
                      <a:pt x="860" y="2127"/>
                    </a:lnTo>
                    <a:lnTo>
                      <a:pt x="882" y="2207"/>
                    </a:lnTo>
                    <a:lnTo>
                      <a:pt x="938" y="2255"/>
                    </a:lnTo>
                    <a:lnTo>
                      <a:pt x="980" y="2217"/>
                    </a:lnTo>
                    <a:lnTo>
                      <a:pt x="942" y="2257"/>
                    </a:lnTo>
                    <a:lnTo>
                      <a:pt x="946" y="2341"/>
                    </a:lnTo>
                    <a:lnTo>
                      <a:pt x="979" y="2427"/>
                    </a:lnTo>
                    <a:lnTo>
                      <a:pt x="967" y="2541"/>
                    </a:lnTo>
                    <a:lnTo>
                      <a:pt x="1000" y="2613"/>
                    </a:lnTo>
                    <a:lnTo>
                      <a:pt x="981" y="2525"/>
                    </a:lnTo>
                    <a:lnTo>
                      <a:pt x="1024" y="2453"/>
                    </a:lnTo>
                    <a:lnTo>
                      <a:pt x="1072" y="2427"/>
                    </a:lnTo>
                    <a:lnTo>
                      <a:pt x="1109" y="2485"/>
                    </a:lnTo>
                    <a:lnTo>
                      <a:pt x="1090" y="2303"/>
                    </a:lnTo>
                    <a:lnTo>
                      <a:pt x="1138" y="2453"/>
                    </a:lnTo>
                    <a:lnTo>
                      <a:pt x="1161" y="2375"/>
                    </a:lnTo>
                    <a:lnTo>
                      <a:pt x="1217" y="2395"/>
                    </a:lnTo>
                    <a:lnTo>
                      <a:pt x="1249" y="2467"/>
                    </a:lnTo>
                    <a:lnTo>
                      <a:pt x="1219" y="2543"/>
                    </a:lnTo>
                    <a:lnTo>
                      <a:pt x="1123" y="2519"/>
                    </a:lnTo>
                    <a:lnTo>
                      <a:pt x="1196" y="2635"/>
                    </a:lnTo>
                    <a:lnTo>
                      <a:pt x="1386" y="2603"/>
                    </a:lnTo>
                    <a:lnTo>
                      <a:pt x="1428" y="2651"/>
                    </a:lnTo>
                    <a:lnTo>
                      <a:pt x="1382" y="2657"/>
                    </a:lnTo>
                    <a:lnTo>
                      <a:pt x="1405" y="2734"/>
                    </a:lnTo>
                    <a:lnTo>
                      <a:pt x="1406" y="2734"/>
                    </a:lnTo>
                    <a:lnTo>
                      <a:pt x="1635" y="2601"/>
                    </a:lnTo>
                    <a:lnTo>
                      <a:pt x="1642" y="2417"/>
                    </a:lnTo>
                    <a:lnTo>
                      <a:pt x="1721" y="2313"/>
                    </a:lnTo>
                    <a:lnTo>
                      <a:pt x="1923" y="2299"/>
                    </a:lnTo>
                    <a:lnTo>
                      <a:pt x="1948" y="2213"/>
                    </a:lnTo>
                    <a:lnTo>
                      <a:pt x="2085" y="2093"/>
                    </a:lnTo>
                    <a:lnTo>
                      <a:pt x="2191" y="2199"/>
                    </a:lnTo>
                    <a:lnTo>
                      <a:pt x="2197" y="2137"/>
                    </a:lnTo>
                    <a:lnTo>
                      <a:pt x="2252" y="1871"/>
                    </a:lnTo>
                    <a:lnTo>
                      <a:pt x="2336" y="1803"/>
                    </a:lnTo>
                    <a:lnTo>
                      <a:pt x="2307" y="1273"/>
                    </a:lnTo>
                    <a:lnTo>
                      <a:pt x="2330" y="1201"/>
                    </a:lnTo>
                    <a:lnTo>
                      <a:pt x="2331" y="829"/>
                    </a:lnTo>
                    <a:lnTo>
                      <a:pt x="2247" y="760"/>
                    </a:lnTo>
                    <a:lnTo>
                      <a:pt x="2138" y="905"/>
                    </a:lnTo>
                    <a:lnTo>
                      <a:pt x="2097" y="877"/>
                    </a:lnTo>
                    <a:lnTo>
                      <a:pt x="2024" y="584"/>
                    </a:lnTo>
                    <a:lnTo>
                      <a:pt x="2023" y="584"/>
                    </a:lnTo>
                    <a:lnTo>
                      <a:pt x="2022" y="580"/>
                    </a:lnTo>
                    <a:lnTo>
                      <a:pt x="1855" y="582"/>
                    </a:lnTo>
                    <a:lnTo>
                      <a:pt x="1860" y="408"/>
                    </a:lnTo>
                    <a:lnTo>
                      <a:pt x="1809" y="430"/>
                    </a:lnTo>
                    <a:lnTo>
                      <a:pt x="1749" y="548"/>
                    </a:lnTo>
                    <a:lnTo>
                      <a:pt x="1788" y="720"/>
                    </a:lnTo>
                    <a:lnTo>
                      <a:pt x="1752" y="664"/>
                    </a:lnTo>
                    <a:lnTo>
                      <a:pt x="1726" y="526"/>
                    </a:lnTo>
                    <a:lnTo>
                      <a:pt x="1682" y="526"/>
                    </a:lnTo>
                    <a:lnTo>
                      <a:pt x="1682" y="584"/>
                    </a:lnTo>
                    <a:lnTo>
                      <a:pt x="1619" y="594"/>
                    </a:lnTo>
                    <a:lnTo>
                      <a:pt x="1604" y="500"/>
                    </a:lnTo>
                    <a:lnTo>
                      <a:pt x="1557" y="542"/>
                    </a:lnTo>
                    <a:lnTo>
                      <a:pt x="1541" y="464"/>
                    </a:lnTo>
                    <a:close/>
                    <a:moveTo>
                      <a:pt x="2195" y="2133"/>
                    </a:moveTo>
                    <a:lnTo>
                      <a:pt x="2189" y="2197"/>
                    </a:lnTo>
                    <a:lnTo>
                      <a:pt x="2181" y="2189"/>
                    </a:lnTo>
                    <a:lnTo>
                      <a:pt x="2195" y="2133"/>
                    </a:lnTo>
                    <a:close/>
                  </a:path>
                </a:pathLst>
              </a:custGeom>
              <a:solidFill>
                <a:srgbClr val="F6F4EC"/>
              </a:solidFill>
              <a:ln w="9360">
                <a:solidFill>
                  <a:srgbClr val="9BBB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" name="CustomShape 11"/>
              <p:cNvSpPr/>
              <p:nvPr/>
            </p:nvSpPr>
            <p:spPr>
              <a:xfrm>
                <a:off x="486000" y="3779640"/>
                <a:ext cx="51480" cy="2988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42">
                    <a:moveTo>
                      <a:pt x="121" y="104"/>
                    </a:moveTo>
                    <a:lnTo>
                      <a:pt x="44" y="0"/>
                    </a:lnTo>
                    <a:lnTo>
                      <a:pt x="0" y="12"/>
                    </a:lnTo>
                    <a:lnTo>
                      <a:pt x="12" y="112"/>
                    </a:lnTo>
                    <a:lnTo>
                      <a:pt x="62" y="142"/>
                    </a:lnTo>
                    <a:lnTo>
                      <a:pt x="121" y="104"/>
                    </a:lnTo>
                    <a:close/>
                  </a:path>
                </a:pathLst>
              </a:custGeom>
              <a:solidFill>
                <a:srgbClr val="F6F4EC"/>
              </a:solidFill>
              <a:ln w="9360">
                <a:solidFill>
                  <a:srgbClr val="9BBB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14" name="Group 12"/>
            <p:cNvGrpSpPr/>
            <p:nvPr/>
          </p:nvGrpSpPr>
          <p:grpSpPr>
            <a:xfrm>
              <a:off x="679320" y="3344040"/>
              <a:ext cx="936720" cy="908280"/>
              <a:chOff x="679320" y="3344040"/>
              <a:chExt cx="936720" cy="908280"/>
            </a:xfrm>
          </p:grpSpPr>
          <p:sp>
            <p:nvSpPr>
              <p:cNvPr id="115" name="CustomShape 13"/>
              <p:cNvSpPr/>
              <p:nvPr/>
            </p:nvSpPr>
            <p:spPr>
              <a:xfrm>
                <a:off x="679320" y="3344040"/>
                <a:ext cx="936720" cy="90828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4247">
                    <a:moveTo>
                      <a:pt x="2158" y="707"/>
                    </a:moveTo>
                    <a:lnTo>
                      <a:pt x="2109" y="683"/>
                    </a:lnTo>
                    <a:lnTo>
                      <a:pt x="2061" y="575"/>
                    </a:lnTo>
                    <a:lnTo>
                      <a:pt x="2018" y="607"/>
                    </a:lnTo>
                    <a:lnTo>
                      <a:pt x="1907" y="457"/>
                    </a:lnTo>
                    <a:lnTo>
                      <a:pt x="1882" y="195"/>
                    </a:lnTo>
                    <a:lnTo>
                      <a:pt x="1840" y="151"/>
                    </a:lnTo>
                    <a:lnTo>
                      <a:pt x="1672" y="331"/>
                    </a:lnTo>
                    <a:lnTo>
                      <a:pt x="1626" y="325"/>
                    </a:lnTo>
                    <a:lnTo>
                      <a:pt x="1625" y="237"/>
                    </a:lnTo>
                    <a:lnTo>
                      <a:pt x="1575" y="189"/>
                    </a:lnTo>
                    <a:lnTo>
                      <a:pt x="1546" y="8"/>
                    </a:lnTo>
                    <a:lnTo>
                      <a:pt x="1503" y="0"/>
                    </a:lnTo>
                    <a:lnTo>
                      <a:pt x="1493" y="81"/>
                    </a:lnTo>
                    <a:lnTo>
                      <a:pt x="1355" y="83"/>
                    </a:lnTo>
                    <a:lnTo>
                      <a:pt x="1251" y="183"/>
                    </a:lnTo>
                    <a:lnTo>
                      <a:pt x="1213" y="131"/>
                    </a:lnTo>
                    <a:lnTo>
                      <a:pt x="1176" y="181"/>
                    </a:lnTo>
                    <a:lnTo>
                      <a:pt x="1124" y="65"/>
                    </a:lnTo>
                    <a:lnTo>
                      <a:pt x="993" y="41"/>
                    </a:lnTo>
                    <a:lnTo>
                      <a:pt x="992" y="411"/>
                    </a:lnTo>
                    <a:lnTo>
                      <a:pt x="969" y="483"/>
                    </a:lnTo>
                    <a:lnTo>
                      <a:pt x="998" y="1013"/>
                    </a:lnTo>
                    <a:lnTo>
                      <a:pt x="914" y="1081"/>
                    </a:lnTo>
                    <a:lnTo>
                      <a:pt x="859" y="1347"/>
                    </a:lnTo>
                    <a:lnTo>
                      <a:pt x="853" y="1409"/>
                    </a:lnTo>
                    <a:lnTo>
                      <a:pt x="747" y="1303"/>
                    </a:lnTo>
                    <a:lnTo>
                      <a:pt x="610" y="1423"/>
                    </a:lnTo>
                    <a:lnTo>
                      <a:pt x="585" y="1509"/>
                    </a:lnTo>
                    <a:lnTo>
                      <a:pt x="383" y="1523"/>
                    </a:lnTo>
                    <a:lnTo>
                      <a:pt x="304" y="1627"/>
                    </a:lnTo>
                    <a:lnTo>
                      <a:pt x="297" y="1811"/>
                    </a:lnTo>
                    <a:lnTo>
                      <a:pt x="68" y="1944"/>
                    </a:lnTo>
                    <a:lnTo>
                      <a:pt x="67" y="1944"/>
                    </a:lnTo>
                    <a:lnTo>
                      <a:pt x="68" y="1944"/>
                    </a:lnTo>
                    <a:lnTo>
                      <a:pt x="0" y="2076"/>
                    </a:lnTo>
                    <a:lnTo>
                      <a:pt x="36" y="2266"/>
                    </a:lnTo>
                    <a:lnTo>
                      <a:pt x="129" y="2298"/>
                    </a:lnTo>
                    <a:lnTo>
                      <a:pt x="160" y="2358"/>
                    </a:lnTo>
                    <a:lnTo>
                      <a:pt x="236" y="2246"/>
                    </a:lnTo>
                    <a:lnTo>
                      <a:pt x="347" y="2228"/>
                    </a:lnTo>
                    <a:lnTo>
                      <a:pt x="243" y="2306"/>
                    </a:lnTo>
                    <a:lnTo>
                      <a:pt x="233" y="2510"/>
                    </a:lnTo>
                    <a:lnTo>
                      <a:pt x="187" y="2550"/>
                    </a:lnTo>
                    <a:lnTo>
                      <a:pt x="278" y="2614"/>
                    </a:lnTo>
                    <a:lnTo>
                      <a:pt x="351" y="2768"/>
                    </a:lnTo>
                    <a:lnTo>
                      <a:pt x="232" y="3022"/>
                    </a:lnTo>
                    <a:lnTo>
                      <a:pt x="238" y="3158"/>
                    </a:lnTo>
                    <a:lnTo>
                      <a:pt x="398" y="3532"/>
                    </a:lnTo>
                    <a:lnTo>
                      <a:pt x="430" y="3748"/>
                    </a:lnTo>
                    <a:lnTo>
                      <a:pt x="554" y="3953"/>
                    </a:lnTo>
                    <a:lnTo>
                      <a:pt x="628" y="3985"/>
                    </a:lnTo>
                    <a:lnTo>
                      <a:pt x="651" y="4095"/>
                    </a:lnTo>
                    <a:lnTo>
                      <a:pt x="743" y="4129"/>
                    </a:lnTo>
                    <a:lnTo>
                      <a:pt x="816" y="4247"/>
                    </a:lnTo>
                    <a:lnTo>
                      <a:pt x="826" y="4163"/>
                    </a:lnTo>
                    <a:lnTo>
                      <a:pt x="864" y="4175"/>
                    </a:lnTo>
                    <a:lnTo>
                      <a:pt x="869" y="4171"/>
                    </a:lnTo>
                    <a:lnTo>
                      <a:pt x="870" y="4173"/>
                    </a:lnTo>
                    <a:lnTo>
                      <a:pt x="999" y="4075"/>
                    </a:lnTo>
                    <a:lnTo>
                      <a:pt x="977" y="4161"/>
                    </a:lnTo>
                    <a:lnTo>
                      <a:pt x="1077" y="4153"/>
                    </a:lnTo>
                    <a:lnTo>
                      <a:pt x="1113" y="4209"/>
                    </a:lnTo>
                    <a:lnTo>
                      <a:pt x="1252" y="4069"/>
                    </a:lnTo>
                    <a:lnTo>
                      <a:pt x="1214" y="4011"/>
                    </a:lnTo>
                    <a:lnTo>
                      <a:pt x="1218" y="3786"/>
                    </a:lnTo>
                    <a:lnTo>
                      <a:pt x="1145" y="3236"/>
                    </a:lnTo>
                    <a:lnTo>
                      <a:pt x="1081" y="3112"/>
                    </a:lnTo>
                    <a:lnTo>
                      <a:pt x="1046" y="2938"/>
                    </a:lnTo>
                    <a:lnTo>
                      <a:pt x="1234" y="2910"/>
                    </a:lnTo>
                    <a:lnTo>
                      <a:pt x="1290" y="2766"/>
                    </a:lnTo>
                    <a:lnTo>
                      <a:pt x="1375" y="2742"/>
                    </a:lnTo>
                    <a:lnTo>
                      <a:pt x="1524" y="2734"/>
                    </a:lnTo>
                    <a:lnTo>
                      <a:pt x="1558" y="2806"/>
                    </a:lnTo>
                    <a:lnTo>
                      <a:pt x="1662" y="2624"/>
                    </a:lnTo>
                    <a:lnTo>
                      <a:pt x="1661" y="2622"/>
                    </a:lnTo>
                    <a:lnTo>
                      <a:pt x="1749" y="2152"/>
                    </a:lnTo>
                    <a:lnTo>
                      <a:pt x="1774" y="1867"/>
                    </a:lnTo>
                    <a:lnTo>
                      <a:pt x="1785" y="1793"/>
                    </a:lnTo>
                    <a:lnTo>
                      <a:pt x="1879" y="1873"/>
                    </a:lnTo>
                    <a:lnTo>
                      <a:pt x="1872" y="1773"/>
                    </a:lnTo>
                    <a:lnTo>
                      <a:pt x="1915" y="1781"/>
                    </a:lnTo>
                    <a:lnTo>
                      <a:pt x="2033" y="1643"/>
                    </a:lnTo>
                    <a:lnTo>
                      <a:pt x="2041" y="1537"/>
                    </a:lnTo>
                    <a:lnTo>
                      <a:pt x="2090" y="1505"/>
                    </a:lnTo>
                    <a:lnTo>
                      <a:pt x="2186" y="1179"/>
                    </a:lnTo>
                    <a:lnTo>
                      <a:pt x="2181" y="1013"/>
                    </a:lnTo>
                    <a:lnTo>
                      <a:pt x="2154" y="941"/>
                    </a:lnTo>
                    <a:lnTo>
                      <a:pt x="2184" y="879"/>
                    </a:lnTo>
                    <a:lnTo>
                      <a:pt x="2190" y="823"/>
                    </a:lnTo>
                    <a:lnTo>
                      <a:pt x="2158" y="707"/>
                    </a:lnTo>
                    <a:close/>
                  </a:path>
                </a:pathLst>
              </a:custGeom>
              <a:solidFill>
                <a:srgbClr val="F6F4EC"/>
              </a:solidFill>
              <a:ln w="9360">
                <a:solidFill>
                  <a:srgbClr val="9BBB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" name="CustomShape 14"/>
              <p:cNvSpPr/>
              <p:nvPr/>
            </p:nvSpPr>
            <p:spPr>
              <a:xfrm>
                <a:off x="739800" y="3932280"/>
                <a:ext cx="39600" cy="52560"/>
              </a:xfrm>
              <a:custGeom>
                <a:avLst/>
                <a:gdLst/>
                <a:ahLst/>
                <a:cxnLst/>
                <a:rect l="l" t="t" r="r" b="b"/>
                <a:pathLst>
                  <a:path w="93" h="248">
                    <a:moveTo>
                      <a:pt x="90" y="152"/>
                    </a:moveTo>
                    <a:lnTo>
                      <a:pt x="43" y="96"/>
                    </a:lnTo>
                    <a:lnTo>
                      <a:pt x="28" y="0"/>
                    </a:lnTo>
                    <a:lnTo>
                      <a:pt x="0" y="70"/>
                    </a:lnTo>
                    <a:lnTo>
                      <a:pt x="93" y="248"/>
                    </a:lnTo>
                    <a:lnTo>
                      <a:pt x="90" y="152"/>
                    </a:lnTo>
                    <a:close/>
                  </a:path>
                </a:pathLst>
              </a:custGeom>
              <a:solidFill>
                <a:srgbClr val="F6F4EC"/>
              </a:solidFill>
              <a:ln w="9360">
                <a:solidFill>
                  <a:srgbClr val="9BBB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17" name="CustomShape 15"/>
            <p:cNvSpPr/>
            <p:nvPr/>
          </p:nvSpPr>
          <p:spPr>
            <a:xfrm>
              <a:off x="939600" y="4256280"/>
              <a:ext cx="15840" cy="17280"/>
            </a:xfrm>
            <a:custGeom>
              <a:avLst/>
              <a:gdLst/>
              <a:ahLst/>
              <a:cxnLst/>
              <a:rect l="l" t="t" r="r" b="b"/>
              <a:pathLst>
                <a:path w="38" h="82">
                  <a:moveTo>
                    <a:pt x="38" y="70"/>
                  </a:moveTo>
                  <a:lnTo>
                    <a:pt x="0" y="0"/>
                  </a:lnTo>
                  <a:lnTo>
                    <a:pt x="16" y="82"/>
                  </a:lnTo>
                  <a:lnTo>
                    <a:pt x="38" y="70"/>
                  </a:lnTo>
                  <a:close/>
                </a:path>
              </a:pathLst>
            </a:custGeom>
            <a:solidFill>
              <a:srgbClr val="F6F4E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18" name="Group 16"/>
            <p:cNvGrpSpPr/>
            <p:nvPr/>
          </p:nvGrpSpPr>
          <p:grpSpPr>
            <a:xfrm>
              <a:off x="955800" y="3905640"/>
              <a:ext cx="747720" cy="829800"/>
              <a:chOff x="955800" y="3905640"/>
              <a:chExt cx="747720" cy="829800"/>
            </a:xfrm>
          </p:grpSpPr>
          <p:sp>
            <p:nvSpPr>
              <p:cNvPr id="119" name="CustomShape 17"/>
              <p:cNvSpPr/>
              <p:nvPr/>
            </p:nvSpPr>
            <p:spPr>
              <a:xfrm>
                <a:off x="1009440" y="3905640"/>
                <a:ext cx="694080" cy="829800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3880">
                    <a:moveTo>
                      <a:pt x="1302" y="500"/>
                    </a:moveTo>
                    <a:lnTo>
                      <a:pt x="1297" y="406"/>
                    </a:lnTo>
                    <a:lnTo>
                      <a:pt x="1216" y="314"/>
                    </a:lnTo>
                    <a:lnTo>
                      <a:pt x="1237" y="404"/>
                    </a:lnTo>
                    <a:lnTo>
                      <a:pt x="1084" y="418"/>
                    </a:lnTo>
                    <a:lnTo>
                      <a:pt x="1042" y="372"/>
                    </a:lnTo>
                    <a:lnTo>
                      <a:pt x="1022" y="188"/>
                    </a:lnTo>
                    <a:lnTo>
                      <a:pt x="977" y="196"/>
                    </a:lnTo>
                    <a:lnTo>
                      <a:pt x="971" y="98"/>
                    </a:lnTo>
                    <a:lnTo>
                      <a:pt x="890" y="0"/>
                    </a:lnTo>
                    <a:lnTo>
                      <a:pt x="786" y="182"/>
                    </a:lnTo>
                    <a:lnTo>
                      <a:pt x="752" y="110"/>
                    </a:lnTo>
                    <a:lnTo>
                      <a:pt x="603" y="118"/>
                    </a:lnTo>
                    <a:lnTo>
                      <a:pt x="518" y="142"/>
                    </a:lnTo>
                    <a:lnTo>
                      <a:pt x="462" y="286"/>
                    </a:lnTo>
                    <a:lnTo>
                      <a:pt x="274" y="314"/>
                    </a:lnTo>
                    <a:lnTo>
                      <a:pt x="309" y="488"/>
                    </a:lnTo>
                    <a:lnTo>
                      <a:pt x="373" y="612"/>
                    </a:lnTo>
                    <a:lnTo>
                      <a:pt x="446" y="1162"/>
                    </a:lnTo>
                    <a:lnTo>
                      <a:pt x="442" y="1387"/>
                    </a:lnTo>
                    <a:lnTo>
                      <a:pt x="480" y="1445"/>
                    </a:lnTo>
                    <a:lnTo>
                      <a:pt x="341" y="1585"/>
                    </a:lnTo>
                    <a:lnTo>
                      <a:pt x="305" y="1529"/>
                    </a:lnTo>
                    <a:lnTo>
                      <a:pt x="205" y="1537"/>
                    </a:lnTo>
                    <a:lnTo>
                      <a:pt x="227" y="1451"/>
                    </a:lnTo>
                    <a:lnTo>
                      <a:pt x="98" y="1549"/>
                    </a:lnTo>
                    <a:lnTo>
                      <a:pt x="98" y="1551"/>
                    </a:lnTo>
                    <a:lnTo>
                      <a:pt x="28" y="1847"/>
                    </a:lnTo>
                    <a:lnTo>
                      <a:pt x="73" y="1875"/>
                    </a:lnTo>
                    <a:lnTo>
                      <a:pt x="136" y="2121"/>
                    </a:lnTo>
                    <a:lnTo>
                      <a:pt x="94" y="2135"/>
                    </a:lnTo>
                    <a:lnTo>
                      <a:pt x="119" y="2297"/>
                    </a:lnTo>
                    <a:lnTo>
                      <a:pt x="73" y="2475"/>
                    </a:lnTo>
                    <a:lnTo>
                      <a:pt x="0" y="2573"/>
                    </a:lnTo>
                    <a:lnTo>
                      <a:pt x="20" y="2703"/>
                    </a:lnTo>
                    <a:lnTo>
                      <a:pt x="140" y="2855"/>
                    </a:lnTo>
                    <a:lnTo>
                      <a:pt x="299" y="3198"/>
                    </a:lnTo>
                    <a:lnTo>
                      <a:pt x="331" y="3418"/>
                    </a:lnTo>
                    <a:lnTo>
                      <a:pt x="331" y="3420"/>
                    </a:lnTo>
                    <a:lnTo>
                      <a:pt x="332" y="3420"/>
                    </a:lnTo>
                    <a:lnTo>
                      <a:pt x="332" y="3422"/>
                    </a:lnTo>
                    <a:lnTo>
                      <a:pt x="414" y="3402"/>
                    </a:lnTo>
                    <a:lnTo>
                      <a:pt x="425" y="3488"/>
                    </a:lnTo>
                    <a:lnTo>
                      <a:pt x="523" y="3540"/>
                    </a:lnTo>
                    <a:lnTo>
                      <a:pt x="533" y="3718"/>
                    </a:lnTo>
                    <a:lnTo>
                      <a:pt x="626" y="3846"/>
                    </a:lnTo>
                    <a:lnTo>
                      <a:pt x="770" y="3880"/>
                    </a:lnTo>
                    <a:lnTo>
                      <a:pt x="800" y="3728"/>
                    </a:lnTo>
                    <a:lnTo>
                      <a:pt x="802" y="3712"/>
                    </a:lnTo>
                    <a:lnTo>
                      <a:pt x="834" y="3650"/>
                    </a:lnTo>
                    <a:lnTo>
                      <a:pt x="917" y="3630"/>
                    </a:lnTo>
                    <a:lnTo>
                      <a:pt x="979" y="3454"/>
                    </a:lnTo>
                    <a:lnTo>
                      <a:pt x="990" y="3278"/>
                    </a:lnTo>
                    <a:lnTo>
                      <a:pt x="1112" y="3100"/>
                    </a:lnTo>
                    <a:lnTo>
                      <a:pt x="1144" y="2937"/>
                    </a:lnTo>
                    <a:lnTo>
                      <a:pt x="1282" y="2631"/>
                    </a:lnTo>
                    <a:lnTo>
                      <a:pt x="1323" y="2615"/>
                    </a:lnTo>
                    <a:lnTo>
                      <a:pt x="1386" y="2369"/>
                    </a:lnTo>
                    <a:lnTo>
                      <a:pt x="1425" y="2335"/>
                    </a:lnTo>
                    <a:lnTo>
                      <a:pt x="1434" y="2241"/>
                    </a:lnTo>
                    <a:lnTo>
                      <a:pt x="1362" y="2129"/>
                    </a:lnTo>
                    <a:lnTo>
                      <a:pt x="1365" y="1867"/>
                    </a:lnTo>
                    <a:lnTo>
                      <a:pt x="1411" y="1713"/>
                    </a:lnTo>
                    <a:lnTo>
                      <a:pt x="1497" y="1631"/>
                    </a:lnTo>
                    <a:lnTo>
                      <a:pt x="1517" y="1537"/>
                    </a:lnTo>
                    <a:lnTo>
                      <a:pt x="1568" y="1567"/>
                    </a:lnTo>
                    <a:lnTo>
                      <a:pt x="1587" y="1491"/>
                    </a:lnTo>
                    <a:lnTo>
                      <a:pt x="1601" y="1503"/>
                    </a:lnTo>
                    <a:lnTo>
                      <a:pt x="1623" y="1415"/>
                    </a:lnTo>
                    <a:lnTo>
                      <a:pt x="1584" y="1375"/>
                    </a:lnTo>
                    <a:lnTo>
                      <a:pt x="1546" y="1209"/>
                    </a:lnTo>
                    <a:lnTo>
                      <a:pt x="1500" y="1209"/>
                    </a:lnTo>
                    <a:lnTo>
                      <a:pt x="1429" y="1080"/>
                    </a:lnTo>
                    <a:lnTo>
                      <a:pt x="1441" y="902"/>
                    </a:lnTo>
                    <a:lnTo>
                      <a:pt x="1302" y="500"/>
                    </a:lnTo>
                    <a:close/>
                  </a:path>
                </a:pathLst>
              </a:custGeom>
              <a:solidFill>
                <a:srgbClr val="F6F4EC"/>
              </a:solidFill>
              <a:ln w="9360">
                <a:solidFill>
                  <a:srgbClr val="9BBB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" name="CustomShape 18"/>
              <p:cNvSpPr/>
              <p:nvPr/>
            </p:nvSpPr>
            <p:spPr>
              <a:xfrm>
                <a:off x="955800" y="4266720"/>
                <a:ext cx="4824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144">
                    <a:moveTo>
                      <a:pt x="31" y="0"/>
                    </a:moveTo>
                    <a:lnTo>
                      <a:pt x="0" y="20"/>
                    </a:lnTo>
                    <a:lnTo>
                      <a:pt x="69" y="144"/>
                    </a:lnTo>
                    <a:lnTo>
                      <a:pt x="114" y="10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6F4EC"/>
              </a:solidFill>
              <a:ln w="9360">
                <a:solidFill>
                  <a:srgbClr val="9BBB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" name="CustomShape 19"/>
              <p:cNvSpPr/>
              <p:nvPr/>
            </p:nvSpPr>
            <p:spPr>
              <a:xfrm>
                <a:off x="970560" y="4349520"/>
                <a:ext cx="5148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428">
                    <a:moveTo>
                      <a:pt x="99" y="428"/>
                    </a:moveTo>
                    <a:lnTo>
                      <a:pt x="121" y="332"/>
                    </a:lnTo>
                    <a:lnTo>
                      <a:pt x="105" y="106"/>
                    </a:lnTo>
                    <a:lnTo>
                      <a:pt x="27" y="0"/>
                    </a:lnTo>
                    <a:lnTo>
                      <a:pt x="0" y="86"/>
                    </a:lnTo>
                    <a:lnTo>
                      <a:pt x="99" y="428"/>
                    </a:lnTo>
                    <a:close/>
                  </a:path>
                </a:pathLst>
              </a:custGeom>
              <a:solidFill>
                <a:srgbClr val="F6F4EC"/>
              </a:solidFill>
              <a:ln w="9360">
                <a:solidFill>
                  <a:srgbClr val="9BBB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22" name="CustomShape 20"/>
            <p:cNvSpPr/>
            <p:nvPr/>
          </p:nvSpPr>
          <p:spPr>
            <a:xfrm>
              <a:off x="813960" y="4493520"/>
              <a:ext cx="948960" cy="1168920"/>
            </a:xfrm>
            <a:custGeom>
              <a:avLst/>
              <a:gdLst/>
              <a:ahLst/>
              <a:cxnLst/>
              <a:rect l="l" t="t" r="r" b="b"/>
              <a:pathLst>
                <a:path w="2219" h="5465">
                  <a:moveTo>
                    <a:pt x="563" y="304"/>
                  </a:moveTo>
                  <a:lnTo>
                    <a:pt x="548" y="218"/>
                  </a:lnTo>
                  <a:lnTo>
                    <a:pt x="503" y="393"/>
                  </a:lnTo>
                  <a:lnTo>
                    <a:pt x="408" y="1931"/>
                  </a:lnTo>
                  <a:lnTo>
                    <a:pt x="468" y="1691"/>
                  </a:lnTo>
                  <a:lnTo>
                    <a:pt x="537" y="1849"/>
                  </a:lnTo>
                  <a:lnTo>
                    <a:pt x="540" y="1937"/>
                  </a:lnTo>
                  <a:lnTo>
                    <a:pt x="442" y="1909"/>
                  </a:lnTo>
                  <a:lnTo>
                    <a:pt x="393" y="2121"/>
                  </a:lnTo>
                  <a:lnTo>
                    <a:pt x="394" y="2264"/>
                  </a:lnTo>
                  <a:lnTo>
                    <a:pt x="226" y="3796"/>
                  </a:lnTo>
                  <a:lnTo>
                    <a:pt x="167" y="4014"/>
                  </a:lnTo>
                  <a:lnTo>
                    <a:pt x="97" y="4207"/>
                  </a:lnTo>
                  <a:lnTo>
                    <a:pt x="0" y="4349"/>
                  </a:lnTo>
                  <a:lnTo>
                    <a:pt x="89" y="4431"/>
                  </a:lnTo>
                  <a:lnTo>
                    <a:pt x="97" y="4529"/>
                  </a:lnTo>
                  <a:lnTo>
                    <a:pt x="131" y="4463"/>
                  </a:lnTo>
                  <a:lnTo>
                    <a:pt x="232" y="4503"/>
                  </a:lnTo>
                  <a:lnTo>
                    <a:pt x="255" y="4591"/>
                  </a:lnTo>
                  <a:lnTo>
                    <a:pt x="225" y="4773"/>
                  </a:lnTo>
                  <a:lnTo>
                    <a:pt x="185" y="4843"/>
                  </a:lnTo>
                  <a:lnTo>
                    <a:pt x="204" y="4931"/>
                  </a:lnTo>
                  <a:lnTo>
                    <a:pt x="264" y="4959"/>
                  </a:lnTo>
                  <a:lnTo>
                    <a:pt x="271" y="4849"/>
                  </a:lnTo>
                  <a:lnTo>
                    <a:pt x="317" y="4821"/>
                  </a:lnTo>
                  <a:lnTo>
                    <a:pt x="320" y="4923"/>
                  </a:lnTo>
                  <a:lnTo>
                    <a:pt x="410" y="5019"/>
                  </a:lnTo>
                  <a:lnTo>
                    <a:pt x="559" y="5135"/>
                  </a:lnTo>
                  <a:lnTo>
                    <a:pt x="655" y="5125"/>
                  </a:lnTo>
                  <a:lnTo>
                    <a:pt x="695" y="5269"/>
                  </a:lnTo>
                  <a:lnTo>
                    <a:pt x="815" y="5465"/>
                  </a:lnTo>
                  <a:lnTo>
                    <a:pt x="850" y="5415"/>
                  </a:lnTo>
                  <a:lnTo>
                    <a:pt x="886" y="5459"/>
                  </a:lnTo>
                  <a:lnTo>
                    <a:pt x="975" y="5367"/>
                  </a:lnTo>
                  <a:lnTo>
                    <a:pt x="975" y="5365"/>
                  </a:lnTo>
                  <a:lnTo>
                    <a:pt x="992" y="5097"/>
                  </a:lnTo>
                  <a:lnTo>
                    <a:pt x="1016" y="5013"/>
                  </a:lnTo>
                  <a:lnTo>
                    <a:pt x="1067" y="4991"/>
                  </a:lnTo>
                  <a:lnTo>
                    <a:pt x="1061" y="4899"/>
                  </a:lnTo>
                  <a:lnTo>
                    <a:pt x="1184" y="4617"/>
                  </a:lnTo>
                  <a:lnTo>
                    <a:pt x="1172" y="4523"/>
                  </a:lnTo>
                  <a:lnTo>
                    <a:pt x="1213" y="4479"/>
                  </a:lnTo>
                  <a:lnTo>
                    <a:pt x="1206" y="4257"/>
                  </a:lnTo>
                  <a:lnTo>
                    <a:pt x="1161" y="4255"/>
                  </a:lnTo>
                  <a:lnTo>
                    <a:pt x="1184" y="4173"/>
                  </a:lnTo>
                  <a:lnTo>
                    <a:pt x="1145" y="3994"/>
                  </a:lnTo>
                  <a:lnTo>
                    <a:pt x="1045" y="3984"/>
                  </a:lnTo>
                  <a:lnTo>
                    <a:pt x="1021" y="3902"/>
                  </a:lnTo>
                  <a:lnTo>
                    <a:pt x="1085" y="3562"/>
                  </a:lnTo>
                  <a:lnTo>
                    <a:pt x="1077" y="3368"/>
                  </a:lnTo>
                  <a:lnTo>
                    <a:pt x="1221" y="3284"/>
                  </a:lnTo>
                  <a:lnTo>
                    <a:pt x="1231" y="3376"/>
                  </a:lnTo>
                  <a:lnTo>
                    <a:pt x="1269" y="3336"/>
                  </a:lnTo>
                  <a:lnTo>
                    <a:pt x="1274" y="3244"/>
                  </a:lnTo>
                  <a:lnTo>
                    <a:pt x="1332" y="3264"/>
                  </a:lnTo>
                  <a:lnTo>
                    <a:pt x="1352" y="3190"/>
                  </a:lnTo>
                  <a:lnTo>
                    <a:pt x="1480" y="3210"/>
                  </a:lnTo>
                  <a:lnTo>
                    <a:pt x="1557" y="3122"/>
                  </a:lnTo>
                  <a:lnTo>
                    <a:pt x="1688" y="3154"/>
                  </a:lnTo>
                  <a:lnTo>
                    <a:pt x="1729" y="3112"/>
                  </a:lnTo>
                  <a:lnTo>
                    <a:pt x="1784" y="2968"/>
                  </a:lnTo>
                  <a:lnTo>
                    <a:pt x="1827" y="2976"/>
                  </a:lnTo>
                  <a:lnTo>
                    <a:pt x="1807" y="2890"/>
                  </a:lnTo>
                  <a:lnTo>
                    <a:pt x="1875" y="2722"/>
                  </a:lnTo>
                  <a:lnTo>
                    <a:pt x="1837" y="2680"/>
                  </a:lnTo>
                  <a:lnTo>
                    <a:pt x="1838" y="2592"/>
                  </a:lnTo>
                  <a:lnTo>
                    <a:pt x="1953" y="2530"/>
                  </a:lnTo>
                  <a:lnTo>
                    <a:pt x="1912" y="2252"/>
                  </a:lnTo>
                  <a:lnTo>
                    <a:pt x="1963" y="2157"/>
                  </a:lnTo>
                  <a:lnTo>
                    <a:pt x="2036" y="1961"/>
                  </a:lnTo>
                  <a:lnTo>
                    <a:pt x="2127" y="1853"/>
                  </a:lnTo>
                  <a:lnTo>
                    <a:pt x="2118" y="1745"/>
                  </a:lnTo>
                  <a:lnTo>
                    <a:pt x="2187" y="1647"/>
                  </a:lnTo>
                  <a:lnTo>
                    <a:pt x="2209" y="1483"/>
                  </a:lnTo>
                  <a:lnTo>
                    <a:pt x="2219" y="1329"/>
                  </a:lnTo>
                  <a:lnTo>
                    <a:pt x="2166" y="1115"/>
                  </a:lnTo>
                  <a:lnTo>
                    <a:pt x="2116" y="1097"/>
                  </a:lnTo>
                  <a:lnTo>
                    <a:pt x="2113" y="1003"/>
                  </a:lnTo>
                  <a:lnTo>
                    <a:pt x="2077" y="959"/>
                  </a:lnTo>
                  <a:lnTo>
                    <a:pt x="2108" y="901"/>
                  </a:lnTo>
                  <a:lnTo>
                    <a:pt x="2083" y="813"/>
                  </a:lnTo>
                  <a:lnTo>
                    <a:pt x="2138" y="671"/>
                  </a:lnTo>
                  <a:lnTo>
                    <a:pt x="2094" y="525"/>
                  </a:lnTo>
                  <a:lnTo>
                    <a:pt x="2006" y="459"/>
                  </a:lnTo>
                  <a:lnTo>
                    <a:pt x="2037" y="375"/>
                  </a:lnTo>
                  <a:lnTo>
                    <a:pt x="1927" y="204"/>
                  </a:lnTo>
                  <a:lnTo>
                    <a:pt x="1782" y="236"/>
                  </a:lnTo>
                  <a:lnTo>
                    <a:pt x="1782" y="94"/>
                  </a:lnTo>
                  <a:lnTo>
                    <a:pt x="1686" y="0"/>
                  </a:lnTo>
                  <a:lnTo>
                    <a:pt x="1601" y="188"/>
                  </a:lnTo>
                  <a:lnTo>
                    <a:pt x="1569" y="351"/>
                  </a:lnTo>
                  <a:lnTo>
                    <a:pt x="1447" y="529"/>
                  </a:lnTo>
                  <a:lnTo>
                    <a:pt x="1436" y="705"/>
                  </a:lnTo>
                  <a:lnTo>
                    <a:pt x="1374" y="881"/>
                  </a:lnTo>
                  <a:lnTo>
                    <a:pt x="1291" y="901"/>
                  </a:lnTo>
                  <a:lnTo>
                    <a:pt x="1259" y="963"/>
                  </a:lnTo>
                  <a:lnTo>
                    <a:pt x="1257" y="979"/>
                  </a:lnTo>
                  <a:lnTo>
                    <a:pt x="1227" y="1131"/>
                  </a:lnTo>
                  <a:lnTo>
                    <a:pt x="1083" y="1097"/>
                  </a:lnTo>
                  <a:lnTo>
                    <a:pt x="990" y="969"/>
                  </a:lnTo>
                  <a:lnTo>
                    <a:pt x="980" y="791"/>
                  </a:lnTo>
                  <a:lnTo>
                    <a:pt x="882" y="739"/>
                  </a:lnTo>
                  <a:lnTo>
                    <a:pt x="871" y="653"/>
                  </a:lnTo>
                  <a:lnTo>
                    <a:pt x="789" y="673"/>
                  </a:lnTo>
                  <a:lnTo>
                    <a:pt x="789" y="675"/>
                  </a:lnTo>
                  <a:lnTo>
                    <a:pt x="797" y="763"/>
                  </a:lnTo>
                  <a:lnTo>
                    <a:pt x="765" y="865"/>
                  </a:lnTo>
                  <a:lnTo>
                    <a:pt x="726" y="625"/>
                  </a:lnTo>
                  <a:lnTo>
                    <a:pt x="563" y="304"/>
                  </a:lnTo>
                  <a:close/>
                  <a:moveTo>
                    <a:pt x="1140" y="4523"/>
                  </a:moveTo>
                  <a:lnTo>
                    <a:pt x="1141" y="4607"/>
                  </a:lnTo>
                  <a:lnTo>
                    <a:pt x="1106" y="4555"/>
                  </a:lnTo>
                  <a:lnTo>
                    <a:pt x="1140" y="4523"/>
                  </a:lnTo>
                  <a:close/>
                </a:path>
              </a:pathLst>
            </a:custGeom>
            <a:solidFill>
              <a:srgbClr val="F6F4EC"/>
            </a:solidFill>
            <a:ln w="93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3" name="CustomShape 21"/>
            <p:cNvSpPr/>
            <p:nvPr/>
          </p:nvSpPr>
          <p:spPr>
            <a:xfrm>
              <a:off x="1231200" y="4773240"/>
              <a:ext cx="1110960" cy="991440"/>
            </a:xfrm>
            <a:custGeom>
              <a:avLst/>
              <a:gdLst/>
              <a:ahLst/>
              <a:cxnLst/>
              <a:rect l="l" t="t" r="r" b="b"/>
              <a:pathLst>
                <a:path w="2597" h="4636">
                  <a:moveTo>
                    <a:pt x="46" y="2595"/>
                  </a:moveTo>
                  <a:lnTo>
                    <a:pt x="70" y="2677"/>
                  </a:lnTo>
                  <a:lnTo>
                    <a:pt x="170" y="2687"/>
                  </a:lnTo>
                  <a:lnTo>
                    <a:pt x="209" y="2866"/>
                  </a:lnTo>
                  <a:lnTo>
                    <a:pt x="186" y="2948"/>
                  </a:lnTo>
                  <a:lnTo>
                    <a:pt x="231" y="2950"/>
                  </a:lnTo>
                  <a:lnTo>
                    <a:pt x="238" y="3172"/>
                  </a:lnTo>
                  <a:lnTo>
                    <a:pt x="197" y="3216"/>
                  </a:lnTo>
                  <a:lnTo>
                    <a:pt x="209" y="3310"/>
                  </a:lnTo>
                  <a:lnTo>
                    <a:pt x="86" y="3592"/>
                  </a:lnTo>
                  <a:lnTo>
                    <a:pt x="92" y="3684"/>
                  </a:lnTo>
                  <a:lnTo>
                    <a:pt x="41" y="3706"/>
                  </a:lnTo>
                  <a:lnTo>
                    <a:pt x="17" y="3790"/>
                  </a:lnTo>
                  <a:lnTo>
                    <a:pt x="0" y="4058"/>
                  </a:lnTo>
                  <a:lnTo>
                    <a:pt x="0" y="4060"/>
                  </a:lnTo>
                  <a:lnTo>
                    <a:pt x="2" y="4058"/>
                  </a:lnTo>
                  <a:lnTo>
                    <a:pt x="176" y="4364"/>
                  </a:lnTo>
                  <a:lnTo>
                    <a:pt x="363" y="4312"/>
                  </a:lnTo>
                  <a:lnTo>
                    <a:pt x="401" y="4378"/>
                  </a:lnTo>
                  <a:lnTo>
                    <a:pt x="549" y="4372"/>
                  </a:lnTo>
                  <a:lnTo>
                    <a:pt x="648" y="4384"/>
                  </a:lnTo>
                  <a:lnTo>
                    <a:pt x="683" y="4316"/>
                  </a:lnTo>
                  <a:lnTo>
                    <a:pt x="677" y="4116"/>
                  </a:lnTo>
                  <a:lnTo>
                    <a:pt x="715" y="4076"/>
                  </a:lnTo>
                  <a:lnTo>
                    <a:pt x="971" y="4226"/>
                  </a:lnTo>
                  <a:lnTo>
                    <a:pt x="1044" y="4360"/>
                  </a:lnTo>
                  <a:lnTo>
                    <a:pt x="1142" y="4348"/>
                  </a:lnTo>
                  <a:lnTo>
                    <a:pt x="1230" y="4578"/>
                  </a:lnTo>
                  <a:lnTo>
                    <a:pt x="1246" y="4488"/>
                  </a:lnTo>
                  <a:lnTo>
                    <a:pt x="1296" y="4484"/>
                  </a:lnTo>
                  <a:lnTo>
                    <a:pt x="1456" y="4636"/>
                  </a:lnTo>
                  <a:lnTo>
                    <a:pt x="1458" y="4636"/>
                  </a:lnTo>
                  <a:lnTo>
                    <a:pt x="1585" y="4554"/>
                  </a:lnTo>
                  <a:lnTo>
                    <a:pt x="1605" y="4474"/>
                  </a:lnTo>
                  <a:lnTo>
                    <a:pt x="1719" y="4470"/>
                  </a:lnTo>
                  <a:lnTo>
                    <a:pt x="1645" y="4296"/>
                  </a:lnTo>
                  <a:lnTo>
                    <a:pt x="1595" y="4334"/>
                  </a:lnTo>
                  <a:lnTo>
                    <a:pt x="1544" y="4288"/>
                  </a:lnTo>
                  <a:lnTo>
                    <a:pt x="1531" y="4110"/>
                  </a:lnTo>
                  <a:lnTo>
                    <a:pt x="1580" y="4092"/>
                  </a:lnTo>
                  <a:lnTo>
                    <a:pt x="1597" y="4004"/>
                  </a:lnTo>
                  <a:lnTo>
                    <a:pt x="1561" y="3926"/>
                  </a:lnTo>
                  <a:lnTo>
                    <a:pt x="1594" y="3856"/>
                  </a:lnTo>
                  <a:lnTo>
                    <a:pt x="1591" y="3762"/>
                  </a:lnTo>
                  <a:lnTo>
                    <a:pt x="1559" y="3600"/>
                  </a:lnTo>
                  <a:lnTo>
                    <a:pt x="1426" y="3484"/>
                  </a:lnTo>
                  <a:lnTo>
                    <a:pt x="1391" y="3316"/>
                  </a:lnTo>
                  <a:lnTo>
                    <a:pt x="1519" y="3010"/>
                  </a:lnTo>
                  <a:lnTo>
                    <a:pt x="1541" y="3090"/>
                  </a:lnTo>
                  <a:lnTo>
                    <a:pt x="1621" y="3036"/>
                  </a:lnTo>
                  <a:lnTo>
                    <a:pt x="1627" y="3010"/>
                  </a:lnTo>
                  <a:lnTo>
                    <a:pt x="1656" y="3082"/>
                  </a:lnTo>
                  <a:lnTo>
                    <a:pt x="1752" y="3108"/>
                  </a:lnTo>
                  <a:lnTo>
                    <a:pt x="1769" y="3010"/>
                  </a:lnTo>
                  <a:lnTo>
                    <a:pt x="1813" y="2992"/>
                  </a:lnTo>
                  <a:lnTo>
                    <a:pt x="1996" y="3036"/>
                  </a:lnTo>
                  <a:lnTo>
                    <a:pt x="2048" y="2974"/>
                  </a:lnTo>
                  <a:lnTo>
                    <a:pt x="2060" y="2884"/>
                  </a:lnTo>
                  <a:lnTo>
                    <a:pt x="2050" y="2589"/>
                  </a:lnTo>
                  <a:lnTo>
                    <a:pt x="2144" y="2653"/>
                  </a:lnTo>
                  <a:lnTo>
                    <a:pt x="2249" y="2521"/>
                  </a:lnTo>
                  <a:lnTo>
                    <a:pt x="2334" y="2525"/>
                  </a:lnTo>
                  <a:lnTo>
                    <a:pt x="2337" y="2255"/>
                  </a:lnTo>
                  <a:lnTo>
                    <a:pt x="2432" y="2297"/>
                  </a:lnTo>
                  <a:lnTo>
                    <a:pt x="2478" y="2133"/>
                  </a:lnTo>
                  <a:lnTo>
                    <a:pt x="2536" y="2101"/>
                  </a:lnTo>
                  <a:lnTo>
                    <a:pt x="2530" y="2057"/>
                  </a:lnTo>
                  <a:lnTo>
                    <a:pt x="2597" y="1897"/>
                  </a:lnTo>
                  <a:lnTo>
                    <a:pt x="2468" y="1767"/>
                  </a:lnTo>
                  <a:lnTo>
                    <a:pt x="2509" y="1735"/>
                  </a:lnTo>
                  <a:lnTo>
                    <a:pt x="2543" y="1617"/>
                  </a:lnTo>
                  <a:lnTo>
                    <a:pt x="2397" y="1479"/>
                  </a:lnTo>
                  <a:lnTo>
                    <a:pt x="2373" y="1407"/>
                  </a:lnTo>
                  <a:lnTo>
                    <a:pt x="2382" y="1137"/>
                  </a:lnTo>
                  <a:lnTo>
                    <a:pt x="2337" y="870"/>
                  </a:lnTo>
                  <a:lnTo>
                    <a:pt x="2274" y="732"/>
                  </a:lnTo>
                  <a:lnTo>
                    <a:pt x="2273" y="732"/>
                  </a:lnTo>
                  <a:lnTo>
                    <a:pt x="2232" y="574"/>
                  </a:lnTo>
                  <a:lnTo>
                    <a:pt x="2241" y="482"/>
                  </a:lnTo>
                  <a:lnTo>
                    <a:pt x="2203" y="434"/>
                  </a:lnTo>
                  <a:lnTo>
                    <a:pt x="2183" y="306"/>
                  </a:lnTo>
                  <a:lnTo>
                    <a:pt x="2105" y="180"/>
                  </a:lnTo>
                  <a:lnTo>
                    <a:pt x="2033" y="312"/>
                  </a:lnTo>
                  <a:lnTo>
                    <a:pt x="1986" y="588"/>
                  </a:lnTo>
                  <a:lnTo>
                    <a:pt x="1927" y="740"/>
                  </a:lnTo>
                  <a:lnTo>
                    <a:pt x="1830" y="690"/>
                  </a:lnTo>
                  <a:lnTo>
                    <a:pt x="1751" y="792"/>
                  </a:lnTo>
                  <a:lnTo>
                    <a:pt x="1702" y="636"/>
                  </a:lnTo>
                  <a:lnTo>
                    <a:pt x="1728" y="460"/>
                  </a:lnTo>
                  <a:lnTo>
                    <a:pt x="1669" y="276"/>
                  </a:lnTo>
                  <a:lnTo>
                    <a:pt x="1656" y="110"/>
                  </a:lnTo>
                  <a:lnTo>
                    <a:pt x="1551" y="104"/>
                  </a:lnTo>
                  <a:lnTo>
                    <a:pt x="1472" y="186"/>
                  </a:lnTo>
                  <a:lnTo>
                    <a:pt x="1368" y="0"/>
                  </a:lnTo>
                  <a:lnTo>
                    <a:pt x="1244" y="22"/>
                  </a:lnTo>
                  <a:lnTo>
                    <a:pt x="1234" y="176"/>
                  </a:lnTo>
                  <a:lnTo>
                    <a:pt x="1212" y="340"/>
                  </a:lnTo>
                  <a:lnTo>
                    <a:pt x="1143" y="438"/>
                  </a:lnTo>
                  <a:lnTo>
                    <a:pt x="1152" y="546"/>
                  </a:lnTo>
                  <a:lnTo>
                    <a:pt x="1061" y="654"/>
                  </a:lnTo>
                  <a:lnTo>
                    <a:pt x="988" y="850"/>
                  </a:lnTo>
                  <a:lnTo>
                    <a:pt x="937" y="945"/>
                  </a:lnTo>
                  <a:lnTo>
                    <a:pt x="978" y="1223"/>
                  </a:lnTo>
                  <a:lnTo>
                    <a:pt x="863" y="1285"/>
                  </a:lnTo>
                  <a:lnTo>
                    <a:pt x="862" y="1373"/>
                  </a:lnTo>
                  <a:lnTo>
                    <a:pt x="900" y="1415"/>
                  </a:lnTo>
                  <a:lnTo>
                    <a:pt x="832" y="1583"/>
                  </a:lnTo>
                  <a:lnTo>
                    <a:pt x="852" y="1669"/>
                  </a:lnTo>
                  <a:lnTo>
                    <a:pt x="809" y="1661"/>
                  </a:lnTo>
                  <a:lnTo>
                    <a:pt x="754" y="1805"/>
                  </a:lnTo>
                  <a:lnTo>
                    <a:pt x="713" y="1847"/>
                  </a:lnTo>
                  <a:lnTo>
                    <a:pt x="582" y="1815"/>
                  </a:lnTo>
                  <a:lnTo>
                    <a:pt x="505" y="1903"/>
                  </a:lnTo>
                  <a:lnTo>
                    <a:pt x="377" y="1883"/>
                  </a:lnTo>
                  <a:lnTo>
                    <a:pt x="357" y="1957"/>
                  </a:lnTo>
                  <a:lnTo>
                    <a:pt x="299" y="1937"/>
                  </a:lnTo>
                  <a:lnTo>
                    <a:pt x="294" y="2029"/>
                  </a:lnTo>
                  <a:lnTo>
                    <a:pt x="256" y="2069"/>
                  </a:lnTo>
                  <a:lnTo>
                    <a:pt x="246" y="1977"/>
                  </a:lnTo>
                  <a:lnTo>
                    <a:pt x="102" y="2061"/>
                  </a:lnTo>
                  <a:lnTo>
                    <a:pt x="110" y="2255"/>
                  </a:lnTo>
                  <a:lnTo>
                    <a:pt x="46" y="2595"/>
                  </a:lnTo>
                  <a:close/>
                </a:path>
              </a:pathLst>
            </a:custGeom>
            <a:solidFill>
              <a:srgbClr val="F6F4EC"/>
            </a:solidFill>
            <a:ln w="93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4" name="CustomShape 22"/>
            <p:cNvSpPr/>
            <p:nvPr/>
          </p:nvSpPr>
          <p:spPr>
            <a:xfrm>
              <a:off x="1535400" y="4200840"/>
              <a:ext cx="558000" cy="612000"/>
            </a:xfrm>
            <a:custGeom>
              <a:avLst/>
              <a:gdLst/>
              <a:ahLst/>
              <a:cxnLst/>
              <a:rect l="l" t="t" r="r" b="b"/>
              <a:pathLst>
                <a:path w="1305" h="2863">
                  <a:moveTo>
                    <a:pt x="1270" y="714"/>
                  </a:moveTo>
                  <a:lnTo>
                    <a:pt x="1277" y="590"/>
                  </a:lnTo>
                  <a:lnTo>
                    <a:pt x="1221" y="332"/>
                  </a:lnTo>
                  <a:lnTo>
                    <a:pt x="1110" y="184"/>
                  </a:lnTo>
                  <a:lnTo>
                    <a:pt x="1091" y="66"/>
                  </a:lnTo>
                  <a:lnTo>
                    <a:pt x="1017" y="60"/>
                  </a:lnTo>
                  <a:lnTo>
                    <a:pt x="975" y="84"/>
                  </a:lnTo>
                  <a:lnTo>
                    <a:pt x="774" y="0"/>
                  </a:lnTo>
                  <a:lnTo>
                    <a:pt x="744" y="78"/>
                  </a:lnTo>
                  <a:lnTo>
                    <a:pt x="569" y="110"/>
                  </a:lnTo>
                  <a:lnTo>
                    <a:pt x="526" y="196"/>
                  </a:lnTo>
                  <a:lnTo>
                    <a:pt x="500" y="124"/>
                  </a:lnTo>
                  <a:lnTo>
                    <a:pt x="411" y="158"/>
                  </a:lnTo>
                  <a:lnTo>
                    <a:pt x="358" y="112"/>
                  </a:lnTo>
                  <a:lnTo>
                    <a:pt x="339" y="188"/>
                  </a:lnTo>
                  <a:lnTo>
                    <a:pt x="288" y="158"/>
                  </a:lnTo>
                  <a:lnTo>
                    <a:pt x="268" y="252"/>
                  </a:lnTo>
                  <a:lnTo>
                    <a:pt x="182" y="334"/>
                  </a:lnTo>
                  <a:lnTo>
                    <a:pt x="136" y="488"/>
                  </a:lnTo>
                  <a:lnTo>
                    <a:pt x="133" y="750"/>
                  </a:lnTo>
                  <a:lnTo>
                    <a:pt x="205" y="862"/>
                  </a:lnTo>
                  <a:lnTo>
                    <a:pt x="196" y="956"/>
                  </a:lnTo>
                  <a:lnTo>
                    <a:pt x="157" y="990"/>
                  </a:lnTo>
                  <a:lnTo>
                    <a:pt x="94" y="1236"/>
                  </a:lnTo>
                  <a:lnTo>
                    <a:pt x="53" y="1252"/>
                  </a:lnTo>
                  <a:lnTo>
                    <a:pt x="0" y="1370"/>
                  </a:lnTo>
                  <a:lnTo>
                    <a:pt x="96" y="1464"/>
                  </a:lnTo>
                  <a:lnTo>
                    <a:pt x="96" y="1606"/>
                  </a:lnTo>
                  <a:lnTo>
                    <a:pt x="241" y="1574"/>
                  </a:lnTo>
                  <a:lnTo>
                    <a:pt x="351" y="1745"/>
                  </a:lnTo>
                  <a:lnTo>
                    <a:pt x="320" y="1829"/>
                  </a:lnTo>
                  <a:lnTo>
                    <a:pt x="408" y="1895"/>
                  </a:lnTo>
                  <a:lnTo>
                    <a:pt x="452" y="2041"/>
                  </a:lnTo>
                  <a:lnTo>
                    <a:pt x="397" y="2183"/>
                  </a:lnTo>
                  <a:lnTo>
                    <a:pt x="422" y="2271"/>
                  </a:lnTo>
                  <a:lnTo>
                    <a:pt x="391" y="2329"/>
                  </a:lnTo>
                  <a:lnTo>
                    <a:pt x="427" y="2373"/>
                  </a:lnTo>
                  <a:lnTo>
                    <a:pt x="430" y="2467"/>
                  </a:lnTo>
                  <a:lnTo>
                    <a:pt x="480" y="2485"/>
                  </a:lnTo>
                  <a:lnTo>
                    <a:pt x="533" y="2699"/>
                  </a:lnTo>
                  <a:lnTo>
                    <a:pt x="657" y="2677"/>
                  </a:lnTo>
                  <a:lnTo>
                    <a:pt x="761" y="2863"/>
                  </a:lnTo>
                  <a:lnTo>
                    <a:pt x="840" y="2781"/>
                  </a:lnTo>
                  <a:lnTo>
                    <a:pt x="945" y="2787"/>
                  </a:lnTo>
                  <a:lnTo>
                    <a:pt x="994" y="2727"/>
                  </a:lnTo>
                  <a:lnTo>
                    <a:pt x="971" y="2625"/>
                  </a:lnTo>
                  <a:lnTo>
                    <a:pt x="1018" y="2589"/>
                  </a:lnTo>
                  <a:lnTo>
                    <a:pt x="1022" y="2487"/>
                  </a:lnTo>
                  <a:lnTo>
                    <a:pt x="1058" y="2427"/>
                  </a:lnTo>
                  <a:lnTo>
                    <a:pt x="1030" y="2359"/>
                  </a:lnTo>
                  <a:lnTo>
                    <a:pt x="1146" y="2067"/>
                  </a:lnTo>
                  <a:lnTo>
                    <a:pt x="1157" y="1963"/>
                  </a:lnTo>
                  <a:lnTo>
                    <a:pt x="1252" y="2023"/>
                  </a:lnTo>
                  <a:lnTo>
                    <a:pt x="1221" y="1596"/>
                  </a:lnTo>
                  <a:lnTo>
                    <a:pt x="1248" y="1524"/>
                  </a:lnTo>
                  <a:lnTo>
                    <a:pt x="1230" y="1350"/>
                  </a:lnTo>
                  <a:lnTo>
                    <a:pt x="1161" y="1182"/>
                  </a:lnTo>
                  <a:lnTo>
                    <a:pt x="1305" y="920"/>
                  </a:lnTo>
                  <a:lnTo>
                    <a:pt x="1270" y="714"/>
                  </a:lnTo>
                  <a:close/>
                </a:path>
              </a:pathLst>
            </a:custGeom>
            <a:solidFill>
              <a:srgbClr val="F6F4EC"/>
            </a:solidFill>
            <a:ln w="93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5" name="CustomShape 23"/>
            <p:cNvSpPr/>
            <p:nvPr/>
          </p:nvSpPr>
          <p:spPr>
            <a:xfrm>
              <a:off x="1389960" y="3196800"/>
              <a:ext cx="835560" cy="1045440"/>
            </a:xfrm>
            <a:custGeom>
              <a:avLst/>
              <a:gdLst/>
              <a:ahLst/>
              <a:cxnLst/>
              <a:rect l="l" t="t" r="r" b="b"/>
              <a:pathLst>
                <a:path w="1954" h="4887">
                  <a:moveTo>
                    <a:pt x="1127" y="869"/>
                  </a:moveTo>
                  <a:lnTo>
                    <a:pt x="1108" y="700"/>
                  </a:lnTo>
                  <a:lnTo>
                    <a:pt x="1012" y="530"/>
                  </a:lnTo>
                  <a:lnTo>
                    <a:pt x="1005" y="200"/>
                  </a:lnTo>
                  <a:lnTo>
                    <a:pt x="948" y="0"/>
                  </a:lnTo>
                  <a:lnTo>
                    <a:pt x="858" y="210"/>
                  </a:lnTo>
                  <a:lnTo>
                    <a:pt x="861" y="296"/>
                  </a:lnTo>
                  <a:lnTo>
                    <a:pt x="770" y="336"/>
                  </a:lnTo>
                  <a:lnTo>
                    <a:pt x="726" y="288"/>
                  </a:lnTo>
                  <a:lnTo>
                    <a:pt x="645" y="386"/>
                  </a:lnTo>
                  <a:lnTo>
                    <a:pt x="554" y="418"/>
                  </a:lnTo>
                  <a:lnTo>
                    <a:pt x="516" y="498"/>
                  </a:lnTo>
                  <a:lnTo>
                    <a:pt x="518" y="596"/>
                  </a:lnTo>
                  <a:lnTo>
                    <a:pt x="591" y="729"/>
                  </a:lnTo>
                  <a:lnTo>
                    <a:pt x="595" y="1007"/>
                  </a:lnTo>
                  <a:lnTo>
                    <a:pt x="482" y="1165"/>
                  </a:lnTo>
                  <a:lnTo>
                    <a:pt x="497" y="1393"/>
                  </a:lnTo>
                  <a:lnTo>
                    <a:pt x="497" y="1395"/>
                  </a:lnTo>
                  <a:lnTo>
                    <a:pt x="529" y="1511"/>
                  </a:lnTo>
                  <a:lnTo>
                    <a:pt x="523" y="1567"/>
                  </a:lnTo>
                  <a:lnTo>
                    <a:pt x="493" y="1629"/>
                  </a:lnTo>
                  <a:lnTo>
                    <a:pt x="520" y="1701"/>
                  </a:lnTo>
                  <a:lnTo>
                    <a:pt x="525" y="1867"/>
                  </a:lnTo>
                  <a:lnTo>
                    <a:pt x="429" y="2193"/>
                  </a:lnTo>
                  <a:lnTo>
                    <a:pt x="380" y="2225"/>
                  </a:lnTo>
                  <a:lnTo>
                    <a:pt x="372" y="2331"/>
                  </a:lnTo>
                  <a:lnTo>
                    <a:pt x="254" y="2469"/>
                  </a:lnTo>
                  <a:lnTo>
                    <a:pt x="211" y="2461"/>
                  </a:lnTo>
                  <a:lnTo>
                    <a:pt x="218" y="2561"/>
                  </a:lnTo>
                  <a:lnTo>
                    <a:pt x="124" y="2481"/>
                  </a:lnTo>
                  <a:lnTo>
                    <a:pt x="113" y="2555"/>
                  </a:lnTo>
                  <a:lnTo>
                    <a:pt x="88" y="2840"/>
                  </a:lnTo>
                  <a:lnTo>
                    <a:pt x="0" y="3310"/>
                  </a:lnTo>
                  <a:lnTo>
                    <a:pt x="1" y="3312"/>
                  </a:lnTo>
                  <a:lnTo>
                    <a:pt x="82" y="3410"/>
                  </a:lnTo>
                  <a:lnTo>
                    <a:pt x="88" y="3508"/>
                  </a:lnTo>
                  <a:lnTo>
                    <a:pt x="133" y="3500"/>
                  </a:lnTo>
                  <a:lnTo>
                    <a:pt x="153" y="3684"/>
                  </a:lnTo>
                  <a:lnTo>
                    <a:pt x="195" y="3730"/>
                  </a:lnTo>
                  <a:lnTo>
                    <a:pt x="348" y="3716"/>
                  </a:lnTo>
                  <a:lnTo>
                    <a:pt x="327" y="3626"/>
                  </a:lnTo>
                  <a:lnTo>
                    <a:pt x="408" y="3718"/>
                  </a:lnTo>
                  <a:lnTo>
                    <a:pt x="413" y="3812"/>
                  </a:lnTo>
                  <a:lnTo>
                    <a:pt x="552" y="4214"/>
                  </a:lnTo>
                  <a:lnTo>
                    <a:pt x="540" y="4392"/>
                  </a:lnTo>
                  <a:lnTo>
                    <a:pt x="611" y="4521"/>
                  </a:lnTo>
                  <a:lnTo>
                    <a:pt x="657" y="4521"/>
                  </a:lnTo>
                  <a:lnTo>
                    <a:pt x="695" y="4687"/>
                  </a:lnTo>
                  <a:lnTo>
                    <a:pt x="734" y="4727"/>
                  </a:lnTo>
                  <a:lnTo>
                    <a:pt x="712" y="4815"/>
                  </a:lnTo>
                  <a:lnTo>
                    <a:pt x="751" y="4849"/>
                  </a:lnTo>
                  <a:lnTo>
                    <a:pt x="840" y="4815"/>
                  </a:lnTo>
                  <a:lnTo>
                    <a:pt x="866" y="4887"/>
                  </a:lnTo>
                  <a:lnTo>
                    <a:pt x="909" y="4801"/>
                  </a:lnTo>
                  <a:lnTo>
                    <a:pt x="1084" y="4769"/>
                  </a:lnTo>
                  <a:lnTo>
                    <a:pt x="1114" y="4691"/>
                  </a:lnTo>
                  <a:lnTo>
                    <a:pt x="1315" y="4775"/>
                  </a:lnTo>
                  <a:lnTo>
                    <a:pt x="1357" y="4751"/>
                  </a:lnTo>
                  <a:lnTo>
                    <a:pt x="1431" y="4757"/>
                  </a:lnTo>
                  <a:lnTo>
                    <a:pt x="1485" y="4573"/>
                  </a:lnTo>
                  <a:lnTo>
                    <a:pt x="1619" y="4543"/>
                  </a:lnTo>
                  <a:lnTo>
                    <a:pt x="1644" y="4470"/>
                  </a:lnTo>
                  <a:lnTo>
                    <a:pt x="1619" y="4306"/>
                  </a:lnTo>
                  <a:lnTo>
                    <a:pt x="1654" y="4250"/>
                  </a:lnTo>
                  <a:lnTo>
                    <a:pt x="1783" y="4162"/>
                  </a:lnTo>
                  <a:lnTo>
                    <a:pt x="1855" y="4048"/>
                  </a:lnTo>
                  <a:lnTo>
                    <a:pt x="1917" y="4046"/>
                  </a:lnTo>
                  <a:lnTo>
                    <a:pt x="1938" y="3776"/>
                  </a:lnTo>
                  <a:lnTo>
                    <a:pt x="1942" y="3596"/>
                  </a:lnTo>
                  <a:lnTo>
                    <a:pt x="1907" y="3534"/>
                  </a:lnTo>
                  <a:lnTo>
                    <a:pt x="1904" y="3354"/>
                  </a:lnTo>
                  <a:lnTo>
                    <a:pt x="1855" y="3122"/>
                  </a:lnTo>
                  <a:lnTo>
                    <a:pt x="1815" y="3058"/>
                  </a:lnTo>
                  <a:lnTo>
                    <a:pt x="1841" y="2880"/>
                  </a:lnTo>
                  <a:lnTo>
                    <a:pt x="1811" y="2680"/>
                  </a:lnTo>
                  <a:lnTo>
                    <a:pt x="1833" y="2606"/>
                  </a:lnTo>
                  <a:lnTo>
                    <a:pt x="1876" y="2587"/>
                  </a:lnTo>
                  <a:lnTo>
                    <a:pt x="1842" y="2375"/>
                  </a:lnTo>
                  <a:lnTo>
                    <a:pt x="1796" y="2291"/>
                  </a:lnTo>
                  <a:lnTo>
                    <a:pt x="1877" y="2185"/>
                  </a:lnTo>
                  <a:lnTo>
                    <a:pt x="1901" y="2115"/>
                  </a:lnTo>
                  <a:lnTo>
                    <a:pt x="1885" y="2027"/>
                  </a:lnTo>
                  <a:lnTo>
                    <a:pt x="1954" y="1875"/>
                  </a:lnTo>
                  <a:lnTo>
                    <a:pt x="1949" y="1701"/>
                  </a:lnTo>
                  <a:lnTo>
                    <a:pt x="1847" y="1469"/>
                  </a:lnTo>
                  <a:lnTo>
                    <a:pt x="1846" y="1467"/>
                  </a:lnTo>
                  <a:lnTo>
                    <a:pt x="1675" y="1551"/>
                  </a:lnTo>
                  <a:lnTo>
                    <a:pt x="1535" y="1531"/>
                  </a:lnTo>
                  <a:lnTo>
                    <a:pt x="1574" y="1485"/>
                  </a:lnTo>
                  <a:lnTo>
                    <a:pt x="1583" y="1399"/>
                  </a:lnTo>
                  <a:lnTo>
                    <a:pt x="1520" y="1269"/>
                  </a:lnTo>
                  <a:lnTo>
                    <a:pt x="1509" y="1175"/>
                  </a:lnTo>
                  <a:lnTo>
                    <a:pt x="1452" y="1157"/>
                  </a:lnTo>
                  <a:lnTo>
                    <a:pt x="1410" y="1211"/>
                  </a:lnTo>
                  <a:lnTo>
                    <a:pt x="1386" y="1129"/>
                  </a:lnTo>
                  <a:lnTo>
                    <a:pt x="1357" y="1217"/>
                  </a:lnTo>
                  <a:lnTo>
                    <a:pt x="1252" y="1237"/>
                  </a:lnTo>
                  <a:lnTo>
                    <a:pt x="1207" y="915"/>
                  </a:lnTo>
                  <a:lnTo>
                    <a:pt x="1161" y="935"/>
                  </a:lnTo>
                  <a:lnTo>
                    <a:pt x="1127" y="869"/>
                  </a:lnTo>
                  <a:close/>
                </a:path>
              </a:pathLst>
            </a:custGeom>
            <a:solidFill>
              <a:srgbClr val="F6F4EC"/>
            </a:solidFill>
            <a:ln w="93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6" name="CustomShape 24"/>
            <p:cNvSpPr/>
            <p:nvPr/>
          </p:nvSpPr>
          <p:spPr>
            <a:xfrm>
              <a:off x="1784160" y="3080160"/>
              <a:ext cx="559440" cy="448560"/>
            </a:xfrm>
            <a:custGeom>
              <a:avLst/>
              <a:gdLst/>
              <a:ahLst/>
              <a:cxnLst/>
              <a:rect l="l" t="t" r="r" b="b"/>
              <a:pathLst>
                <a:path w="1308" h="2097">
                  <a:moveTo>
                    <a:pt x="1042" y="234"/>
                  </a:moveTo>
                  <a:lnTo>
                    <a:pt x="1001" y="212"/>
                  </a:lnTo>
                  <a:lnTo>
                    <a:pt x="877" y="304"/>
                  </a:lnTo>
                  <a:lnTo>
                    <a:pt x="838" y="254"/>
                  </a:lnTo>
                  <a:lnTo>
                    <a:pt x="808" y="318"/>
                  </a:lnTo>
                  <a:lnTo>
                    <a:pt x="703" y="290"/>
                  </a:lnTo>
                  <a:lnTo>
                    <a:pt x="537" y="92"/>
                  </a:lnTo>
                  <a:lnTo>
                    <a:pt x="502" y="144"/>
                  </a:lnTo>
                  <a:lnTo>
                    <a:pt x="361" y="76"/>
                  </a:lnTo>
                  <a:lnTo>
                    <a:pt x="265" y="132"/>
                  </a:lnTo>
                  <a:lnTo>
                    <a:pt x="178" y="98"/>
                  </a:lnTo>
                  <a:lnTo>
                    <a:pt x="156" y="0"/>
                  </a:lnTo>
                  <a:lnTo>
                    <a:pt x="155" y="0"/>
                  </a:lnTo>
                  <a:lnTo>
                    <a:pt x="95" y="290"/>
                  </a:lnTo>
                  <a:lnTo>
                    <a:pt x="35" y="290"/>
                  </a:lnTo>
                  <a:lnTo>
                    <a:pt x="0" y="366"/>
                  </a:lnTo>
                  <a:lnTo>
                    <a:pt x="26" y="546"/>
                  </a:lnTo>
                  <a:lnTo>
                    <a:pt x="83" y="746"/>
                  </a:lnTo>
                  <a:lnTo>
                    <a:pt x="90" y="1076"/>
                  </a:lnTo>
                  <a:lnTo>
                    <a:pt x="186" y="1246"/>
                  </a:lnTo>
                  <a:lnTo>
                    <a:pt x="205" y="1415"/>
                  </a:lnTo>
                  <a:lnTo>
                    <a:pt x="239" y="1481"/>
                  </a:lnTo>
                  <a:lnTo>
                    <a:pt x="285" y="1461"/>
                  </a:lnTo>
                  <a:lnTo>
                    <a:pt x="330" y="1783"/>
                  </a:lnTo>
                  <a:lnTo>
                    <a:pt x="435" y="1763"/>
                  </a:lnTo>
                  <a:lnTo>
                    <a:pt x="464" y="1675"/>
                  </a:lnTo>
                  <a:lnTo>
                    <a:pt x="488" y="1757"/>
                  </a:lnTo>
                  <a:lnTo>
                    <a:pt x="530" y="1703"/>
                  </a:lnTo>
                  <a:lnTo>
                    <a:pt x="587" y="1721"/>
                  </a:lnTo>
                  <a:lnTo>
                    <a:pt x="598" y="1815"/>
                  </a:lnTo>
                  <a:lnTo>
                    <a:pt x="661" y="1945"/>
                  </a:lnTo>
                  <a:lnTo>
                    <a:pt x="652" y="2031"/>
                  </a:lnTo>
                  <a:lnTo>
                    <a:pt x="613" y="2077"/>
                  </a:lnTo>
                  <a:lnTo>
                    <a:pt x="753" y="2097"/>
                  </a:lnTo>
                  <a:lnTo>
                    <a:pt x="924" y="2013"/>
                  </a:lnTo>
                  <a:lnTo>
                    <a:pt x="925" y="2015"/>
                  </a:lnTo>
                  <a:lnTo>
                    <a:pt x="984" y="1855"/>
                  </a:lnTo>
                  <a:lnTo>
                    <a:pt x="987" y="1673"/>
                  </a:lnTo>
                  <a:lnTo>
                    <a:pt x="1223" y="1581"/>
                  </a:lnTo>
                  <a:lnTo>
                    <a:pt x="1217" y="1317"/>
                  </a:lnTo>
                  <a:lnTo>
                    <a:pt x="1263" y="1295"/>
                  </a:lnTo>
                  <a:lnTo>
                    <a:pt x="1308" y="1146"/>
                  </a:lnTo>
                  <a:lnTo>
                    <a:pt x="1268" y="1096"/>
                  </a:lnTo>
                  <a:lnTo>
                    <a:pt x="1215" y="840"/>
                  </a:lnTo>
                  <a:lnTo>
                    <a:pt x="1254" y="772"/>
                  </a:lnTo>
                  <a:lnTo>
                    <a:pt x="1260" y="710"/>
                  </a:lnTo>
                  <a:lnTo>
                    <a:pt x="1119" y="526"/>
                  </a:lnTo>
                  <a:lnTo>
                    <a:pt x="1058" y="396"/>
                  </a:lnTo>
                  <a:lnTo>
                    <a:pt x="1069" y="310"/>
                  </a:lnTo>
                  <a:lnTo>
                    <a:pt x="1042" y="234"/>
                  </a:lnTo>
                  <a:close/>
                </a:path>
              </a:pathLst>
            </a:custGeom>
            <a:solidFill>
              <a:srgbClr val="F6F4EC"/>
            </a:solidFill>
            <a:ln w="93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7" name="CustomShape 25"/>
            <p:cNvSpPr/>
            <p:nvPr/>
          </p:nvSpPr>
          <p:spPr>
            <a:xfrm>
              <a:off x="2304000" y="2692800"/>
              <a:ext cx="676080" cy="1040760"/>
            </a:xfrm>
            <a:custGeom>
              <a:avLst/>
              <a:gdLst/>
              <a:ahLst/>
              <a:cxnLst/>
              <a:rect l="l" t="t" r="r" b="b"/>
              <a:pathLst>
                <a:path w="1581" h="4868">
                  <a:moveTo>
                    <a:pt x="1202" y="1016"/>
                  </a:moveTo>
                  <a:lnTo>
                    <a:pt x="1200" y="1016"/>
                  </a:lnTo>
                  <a:lnTo>
                    <a:pt x="1160" y="1024"/>
                  </a:lnTo>
                  <a:lnTo>
                    <a:pt x="1161" y="926"/>
                  </a:lnTo>
                  <a:lnTo>
                    <a:pt x="1068" y="880"/>
                  </a:lnTo>
                  <a:lnTo>
                    <a:pt x="965" y="698"/>
                  </a:lnTo>
                  <a:lnTo>
                    <a:pt x="874" y="702"/>
                  </a:lnTo>
                  <a:lnTo>
                    <a:pt x="888" y="506"/>
                  </a:lnTo>
                  <a:lnTo>
                    <a:pt x="844" y="330"/>
                  </a:lnTo>
                  <a:lnTo>
                    <a:pt x="844" y="202"/>
                  </a:lnTo>
                  <a:lnTo>
                    <a:pt x="885" y="48"/>
                  </a:lnTo>
                  <a:lnTo>
                    <a:pt x="844" y="0"/>
                  </a:lnTo>
                  <a:lnTo>
                    <a:pt x="781" y="132"/>
                  </a:lnTo>
                  <a:lnTo>
                    <a:pt x="755" y="328"/>
                  </a:lnTo>
                  <a:lnTo>
                    <a:pt x="621" y="448"/>
                  </a:lnTo>
                  <a:lnTo>
                    <a:pt x="538" y="394"/>
                  </a:lnTo>
                  <a:lnTo>
                    <a:pt x="486" y="416"/>
                  </a:lnTo>
                  <a:lnTo>
                    <a:pt x="499" y="596"/>
                  </a:lnTo>
                  <a:lnTo>
                    <a:pt x="478" y="704"/>
                  </a:lnTo>
                  <a:lnTo>
                    <a:pt x="499" y="798"/>
                  </a:lnTo>
                  <a:lnTo>
                    <a:pt x="422" y="1016"/>
                  </a:lnTo>
                  <a:lnTo>
                    <a:pt x="379" y="1026"/>
                  </a:lnTo>
                  <a:lnTo>
                    <a:pt x="385" y="1463"/>
                  </a:lnTo>
                  <a:lnTo>
                    <a:pt x="369" y="1551"/>
                  </a:lnTo>
                  <a:lnTo>
                    <a:pt x="288" y="1493"/>
                  </a:lnTo>
                  <a:lnTo>
                    <a:pt x="167" y="1617"/>
                  </a:lnTo>
                  <a:lnTo>
                    <a:pt x="147" y="1697"/>
                  </a:lnTo>
                  <a:lnTo>
                    <a:pt x="196" y="1945"/>
                  </a:lnTo>
                  <a:lnTo>
                    <a:pt x="113" y="2011"/>
                  </a:lnTo>
                  <a:lnTo>
                    <a:pt x="138" y="2085"/>
                  </a:lnTo>
                  <a:lnTo>
                    <a:pt x="124" y="2171"/>
                  </a:lnTo>
                  <a:lnTo>
                    <a:pt x="163" y="2207"/>
                  </a:lnTo>
                  <a:lnTo>
                    <a:pt x="46" y="2521"/>
                  </a:lnTo>
                  <a:lnTo>
                    <a:pt x="45" y="2521"/>
                  </a:lnTo>
                  <a:lnTo>
                    <a:pt x="39" y="2583"/>
                  </a:lnTo>
                  <a:lnTo>
                    <a:pt x="0" y="2651"/>
                  </a:lnTo>
                  <a:lnTo>
                    <a:pt x="53" y="2907"/>
                  </a:lnTo>
                  <a:lnTo>
                    <a:pt x="93" y="2957"/>
                  </a:lnTo>
                  <a:lnTo>
                    <a:pt x="48" y="3106"/>
                  </a:lnTo>
                  <a:lnTo>
                    <a:pt x="2" y="3128"/>
                  </a:lnTo>
                  <a:lnTo>
                    <a:pt x="8" y="3392"/>
                  </a:lnTo>
                  <a:lnTo>
                    <a:pt x="65" y="3436"/>
                  </a:lnTo>
                  <a:lnTo>
                    <a:pt x="133" y="3606"/>
                  </a:lnTo>
                  <a:lnTo>
                    <a:pt x="171" y="3862"/>
                  </a:lnTo>
                  <a:lnTo>
                    <a:pt x="201" y="3794"/>
                  </a:lnTo>
                  <a:lnTo>
                    <a:pt x="256" y="3920"/>
                  </a:lnTo>
                  <a:lnTo>
                    <a:pt x="333" y="4254"/>
                  </a:lnTo>
                  <a:lnTo>
                    <a:pt x="526" y="4206"/>
                  </a:lnTo>
                  <a:lnTo>
                    <a:pt x="571" y="4248"/>
                  </a:lnTo>
                  <a:lnTo>
                    <a:pt x="604" y="4188"/>
                  </a:lnTo>
                  <a:lnTo>
                    <a:pt x="697" y="4160"/>
                  </a:lnTo>
                  <a:lnTo>
                    <a:pt x="769" y="4038"/>
                  </a:lnTo>
                  <a:lnTo>
                    <a:pt x="883" y="4074"/>
                  </a:lnTo>
                  <a:lnTo>
                    <a:pt x="892" y="4160"/>
                  </a:lnTo>
                  <a:lnTo>
                    <a:pt x="931" y="4190"/>
                  </a:lnTo>
                  <a:lnTo>
                    <a:pt x="926" y="4280"/>
                  </a:lnTo>
                  <a:lnTo>
                    <a:pt x="971" y="4288"/>
                  </a:lnTo>
                  <a:lnTo>
                    <a:pt x="997" y="4358"/>
                  </a:lnTo>
                  <a:lnTo>
                    <a:pt x="1014" y="4450"/>
                  </a:lnTo>
                  <a:lnTo>
                    <a:pt x="970" y="4524"/>
                  </a:lnTo>
                  <a:lnTo>
                    <a:pt x="1006" y="4672"/>
                  </a:lnTo>
                  <a:lnTo>
                    <a:pt x="1147" y="4732"/>
                  </a:lnTo>
                  <a:lnTo>
                    <a:pt x="1193" y="4780"/>
                  </a:lnTo>
                  <a:lnTo>
                    <a:pt x="1193" y="4868"/>
                  </a:lnTo>
                  <a:lnTo>
                    <a:pt x="1268" y="4808"/>
                  </a:lnTo>
                  <a:lnTo>
                    <a:pt x="1269" y="4806"/>
                  </a:lnTo>
                  <a:lnTo>
                    <a:pt x="1285" y="4732"/>
                  </a:lnTo>
                  <a:lnTo>
                    <a:pt x="1386" y="4612"/>
                  </a:lnTo>
                  <a:lnTo>
                    <a:pt x="1419" y="4668"/>
                  </a:lnTo>
                  <a:lnTo>
                    <a:pt x="1467" y="4636"/>
                  </a:lnTo>
                  <a:lnTo>
                    <a:pt x="1472" y="4382"/>
                  </a:lnTo>
                  <a:lnTo>
                    <a:pt x="1504" y="4308"/>
                  </a:lnTo>
                  <a:lnTo>
                    <a:pt x="1547" y="4320"/>
                  </a:lnTo>
                  <a:lnTo>
                    <a:pt x="1581" y="4220"/>
                  </a:lnTo>
                  <a:lnTo>
                    <a:pt x="1579" y="4176"/>
                  </a:lnTo>
                  <a:lnTo>
                    <a:pt x="1579" y="4174"/>
                  </a:lnTo>
                  <a:lnTo>
                    <a:pt x="1558" y="4098"/>
                  </a:lnTo>
                  <a:lnTo>
                    <a:pt x="1518" y="4130"/>
                  </a:lnTo>
                  <a:lnTo>
                    <a:pt x="1514" y="4032"/>
                  </a:lnTo>
                  <a:lnTo>
                    <a:pt x="1431" y="3890"/>
                  </a:lnTo>
                  <a:lnTo>
                    <a:pt x="1457" y="3630"/>
                  </a:lnTo>
                  <a:lnTo>
                    <a:pt x="1261" y="3338"/>
                  </a:lnTo>
                  <a:lnTo>
                    <a:pt x="1298" y="3264"/>
                  </a:lnTo>
                  <a:lnTo>
                    <a:pt x="1040" y="2947"/>
                  </a:lnTo>
                  <a:lnTo>
                    <a:pt x="987" y="2789"/>
                  </a:lnTo>
                  <a:lnTo>
                    <a:pt x="979" y="2665"/>
                  </a:lnTo>
                  <a:lnTo>
                    <a:pt x="929" y="2523"/>
                  </a:lnTo>
                  <a:lnTo>
                    <a:pt x="947" y="2345"/>
                  </a:lnTo>
                  <a:lnTo>
                    <a:pt x="994" y="2313"/>
                  </a:lnTo>
                  <a:lnTo>
                    <a:pt x="1004" y="2191"/>
                  </a:lnTo>
                  <a:lnTo>
                    <a:pt x="963" y="2149"/>
                  </a:lnTo>
                  <a:lnTo>
                    <a:pt x="979" y="2027"/>
                  </a:lnTo>
                  <a:lnTo>
                    <a:pt x="946" y="1749"/>
                  </a:lnTo>
                  <a:lnTo>
                    <a:pt x="1009" y="1639"/>
                  </a:lnTo>
                  <a:lnTo>
                    <a:pt x="990" y="1559"/>
                  </a:lnTo>
                  <a:lnTo>
                    <a:pt x="1038" y="1407"/>
                  </a:lnTo>
                  <a:lnTo>
                    <a:pt x="1025" y="1140"/>
                  </a:lnTo>
                  <a:lnTo>
                    <a:pt x="1054" y="1078"/>
                  </a:lnTo>
                  <a:lnTo>
                    <a:pt x="1141" y="1140"/>
                  </a:lnTo>
                  <a:lnTo>
                    <a:pt x="1174" y="1060"/>
                  </a:lnTo>
                  <a:lnTo>
                    <a:pt x="1202" y="1016"/>
                  </a:lnTo>
                  <a:close/>
                </a:path>
              </a:pathLst>
            </a:custGeom>
            <a:solidFill>
              <a:srgbClr val="F6F4EC"/>
            </a:solidFill>
            <a:ln w="93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8" name="CustomShape 26"/>
            <p:cNvSpPr/>
            <p:nvPr/>
          </p:nvSpPr>
          <p:spPr>
            <a:xfrm>
              <a:off x="2701800" y="2909520"/>
              <a:ext cx="721800" cy="708120"/>
            </a:xfrm>
            <a:custGeom>
              <a:avLst/>
              <a:gdLst/>
              <a:ahLst/>
              <a:cxnLst/>
              <a:rect l="l" t="t" r="r" b="b"/>
              <a:pathLst>
                <a:path w="1688" h="3312">
                  <a:moveTo>
                    <a:pt x="1686" y="911"/>
                  </a:moveTo>
                  <a:lnTo>
                    <a:pt x="1687" y="907"/>
                  </a:lnTo>
                  <a:lnTo>
                    <a:pt x="1564" y="685"/>
                  </a:lnTo>
                  <a:lnTo>
                    <a:pt x="1466" y="811"/>
                  </a:lnTo>
                  <a:lnTo>
                    <a:pt x="1361" y="775"/>
                  </a:lnTo>
                  <a:lnTo>
                    <a:pt x="1322" y="813"/>
                  </a:lnTo>
                  <a:lnTo>
                    <a:pt x="1287" y="693"/>
                  </a:lnTo>
                  <a:lnTo>
                    <a:pt x="1241" y="651"/>
                  </a:lnTo>
                  <a:lnTo>
                    <a:pt x="1198" y="697"/>
                  </a:lnTo>
                  <a:lnTo>
                    <a:pt x="1194" y="787"/>
                  </a:lnTo>
                  <a:lnTo>
                    <a:pt x="1152" y="765"/>
                  </a:lnTo>
                  <a:lnTo>
                    <a:pt x="1029" y="487"/>
                  </a:lnTo>
                  <a:lnTo>
                    <a:pt x="1003" y="307"/>
                  </a:lnTo>
                  <a:lnTo>
                    <a:pt x="957" y="245"/>
                  </a:lnTo>
                  <a:lnTo>
                    <a:pt x="788" y="165"/>
                  </a:lnTo>
                  <a:lnTo>
                    <a:pt x="720" y="271"/>
                  </a:lnTo>
                  <a:lnTo>
                    <a:pt x="677" y="275"/>
                  </a:lnTo>
                  <a:lnTo>
                    <a:pt x="593" y="199"/>
                  </a:lnTo>
                  <a:lnTo>
                    <a:pt x="544" y="114"/>
                  </a:lnTo>
                  <a:lnTo>
                    <a:pt x="439" y="114"/>
                  </a:lnTo>
                  <a:lnTo>
                    <a:pt x="420" y="199"/>
                  </a:lnTo>
                  <a:lnTo>
                    <a:pt x="334" y="221"/>
                  </a:lnTo>
                  <a:lnTo>
                    <a:pt x="281" y="0"/>
                  </a:lnTo>
                  <a:lnTo>
                    <a:pt x="275" y="0"/>
                  </a:lnTo>
                  <a:lnTo>
                    <a:pt x="273" y="2"/>
                  </a:lnTo>
                  <a:lnTo>
                    <a:pt x="272" y="2"/>
                  </a:lnTo>
                  <a:lnTo>
                    <a:pt x="245" y="46"/>
                  </a:lnTo>
                  <a:lnTo>
                    <a:pt x="212" y="126"/>
                  </a:lnTo>
                  <a:lnTo>
                    <a:pt x="125" y="64"/>
                  </a:lnTo>
                  <a:lnTo>
                    <a:pt x="96" y="126"/>
                  </a:lnTo>
                  <a:lnTo>
                    <a:pt x="109" y="393"/>
                  </a:lnTo>
                  <a:lnTo>
                    <a:pt x="61" y="545"/>
                  </a:lnTo>
                  <a:lnTo>
                    <a:pt x="80" y="625"/>
                  </a:lnTo>
                  <a:lnTo>
                    <a:pt x="17" y="735"/>
                  </a:lnTo>
                  <a:lnTo>
                    <a:pt x="50" y="1013"/>
                  </a:lnTo>
                  <a:lnTo>
                    <a:pt x="34" y="1135"/>
                  </a:lnTo>
                  <a:lnTo>
                    <a:pt x="75" y="1177"/>
                  </a:lnTo>
                  <a:lnTo>
                    <a:pt x="65" y="1299"/>
                  </a:lnTo>
                  <a:lnTo>
                    <a:pt x="18" y="1331"/>
                  </a:lnTo>
                  <a:lnTo>
                    <a:pt x="0" y="1509"/>
                  </a:lnTo>
                  <a:lnTo>
                    <a:pt x="50" y="1651"/>
                  </a:lnTo>
                  <a:lnTo>
                    <a:pt x="58" y="1775"/>
                  </a:lnTo>
                  <a:lnTo>
                    <a:pt x="111" y="1933"/>
                  </a:lnTo>
                  <a:lnTo>
                    <a:pt x="369" y="2250"/>
                  </a:lnTo>
                  <a:lnTo>
                    <a:pt x="332" y="2324"/>
                  </a:lnTo>
                  <a:lnTo>
                    <a:pt x="528" y="2616"/>
                  </a:lnTo>
                  <a:lnTo>
                    <a:pt x="502" y="2876"/>
                  </a:lnTo>
                  <a:lnTo>
                    <a:pt x="585" y="3018"/>
                  </a:lnTo>
                  <a:lnTo>
                    <a:pt x="589" y="3116"/>
                  </a:lnTo>
                  <a:lnTo>
                    <a:pt x="629" y="3084"/>
                  </a:lnTo>
                  <a:lnTo>
                    <a:pt x="650" y="3160"/>
                  </a:lnTo>
                  <a:lnTo>
                    <a:pt x="773" y="2984"/>
                  </a:lnTo>
                  <a:lnTo>
                    <a:pt x="881" y="3114"/>
                  </a:lnTo>
                  <a:lnTo>
                    <a:pt x="967" y="3064"/>
                  </a:lnTo>
                  <a:lnTo>
                    <a:pt x="1044" y="3178"/>
                  </a:lnTo>
                  <a:lnTo>
                    <a:pt x="1122" y="3110"/>
                  </a:lnTo>
                  <a:lnTo>
                    <a:pt x="1250" y="3312"/>
                  </a:lnTo>
                  <a:lnTo>
                    <a:pt x="1264" y="3294"/>
                  </a:lnTo>
                  <a:lnTo>
                    <a:pt x="1265" y="3294"/>
                  </a:lnTo>
                  <a:lnTo>
                    <a:pt x="1306" y="3218"/>
                  </a:lnTo>
                  <a:lnTo>
                    <a:pt x="1307" y="3032"/>
                  </a:lnTo>
                  <a:lnTo>
                    <a:pt x="1380" y="2790"/>
                  </a:lnTo>
                  <a:lnTo>
                    <a:pt x="1443" y="2376"/>
                  </a:lnTo>
                  <a:lnTo>
                    <a:pt x="1459" y="2350"/>
                  </a:lnTo>
                  <a:lnTo>
                    <a:pt x="1380" y="2278"/>
                  </a:lnTo>
                  <a:lnTo>
                    <a:pt x="1400" y="1973"/>
                  </a:lnTo>
                  <a:lnTo>
                    <a:pt x="1371" y="1933"/>
                  </a:lnTo>
                  <a:lnTo>
                    <a:pt x="1424" y="1943"/>
                  </a:lnTo>
                  <a:lnTo>
                    <a:pt x="1459" y="1889"/>
                  </a:lnTo>
                  <a:lnTo>
                    <a:pt x="1504" y="1481"/>
                  </a:lnTo>
                  <a:lnTo>
                    <a:pt x="1437" y="1377"/>
                  </a:lnTo>
                  <a:lnTo>
                    <a:pt x="1394" y="1365"/>
                  </a:lnTo>
                  <a:lnTo>
                    <a:pt x="1372" y="1441"/>
                  </a:lnTo>
                  <a:lnTo>
                    <a:pt x="1337" y="1395"/>
                  </a:lnTo>
                  <a:lnTo>
                    <a:pt x="1362" y="1317"/>
                  </a:lnTo>
                  <a:lnTo>
                    <a:pt x="1279" y="1245"/>
                  </a:lnTo>
                  <a:lnTo>
                    <a:pt x="1353" y="911"/>
                  </a:lnTo>
                  <a:lnTo>
                    <a:pt x="1366" y="999"/>
                  </a:lnTo>
                  <a:lnTo>
                    <a:pt x="1505" y="1139"/>
                  </a:lnTo>
                  <a:lnTo>
                    <a:pt x="1642" y="1133"/>
                  </a:lnTo>
                  <a:lnTo>
                    <a:pt x="1664" y="1049"/>
                  </a:lnTo>
                  <a:lnTo>
                    <a:pt x="1688" y="911"/>
                  </a:lnTo>
                  <a:lnTo>
                    <a:pt x="1686" y="911"/>
                  </a:lnTo>
                  <a:close/>
                </a:path>
              </a:pathLst>
            </a:custGeom>
            <a:solidFill>
              <a:srgbClr val="F6F4EC"/>
            </a:solidFill>
            <a:ln w="93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9" name="CustomShape 27"/>
            <p:cNvSpPr/>
            <p:nvPr/>
          </p:nvSpPr>
          <p:spPr>
            <a:xfrm>
              <a:off x="3242880" y="3104640"/>
              <a:ext cx="334800" cy="657000"/>
            </a:xfrm>
            <a:custGeom>
              <a:avLst/>
              <a:gdLst/>
              <a:ahLst/>
              <a:cxnLst/>
              <a:rect l="l" t="t" r="r" b="b"/>
              <a:pathLst>
                <a:path w="783" h="3072">
                  <a:moveTo>
                    <a:pt x="426" y="2"/>
                  </a:moveTo>
                  <a:lnTo>
                    <a:pt x="423" y="0"/>
                  </a:lnTo>
                  <a:lnTo>
                    <a:pt x="399" y="138"/>
                  </a:lnTo>
                  <a:lnTo>
                    <a:pt x="377" y="222"/>
                  </a:lnTo>
                  <a:lnTo>
                    <a:pt x="240" y="228"/>
                  </a:lnTo>
                  <a:lnTo>
                    <a:pt x="101" y="88"/>
                  </a:lnTo>
                  <a:lnTo>
                    <a:pt x="88" y="0"/>
                  </a:lnTo>
                  <a:lnTo>
                    <a:pt x="14" y="334"/>
                  </a:lnTo>
                  <a:lnTo>
                    <a:pt x="97" y="406"/>
                  </a:lnTo>
                  <a:lnTo>
                    <a:pt x="72" y="484"/>
                  </a:lnTo>
                  <a:lnTo>
                    <a:pt x="107" y="530"/>
                  </a:lnTo>
                  <a:lnTo>
                    <a:pt x="129" y="454"/>
                  </a:lnTo>
                  <a:lnTo>
                    <a:pt x="172" y="466"/>
                  </a:lnTo>
                  <a:lnTo>
                    <a:pt x="239" y="570"/>
                  </a:lnTo>
                  <a:lnTo>
                    <a:pt x="194" y="978"/>
                  </a:lnTo>
                  <a:lnTo>
                    <a:pt x="159" y="1032"/>
                  </a:lnTo>
                  <a:lnTo>
                    <a:pt x="106" y="1022"/>
                  </a:lnTo>
                  <a:lnTo>
                    <a:pt x="135" y="1062"/>
                  </a:lnTo>
                  <a:lnTo>
                    <a:pt x="115" y="1367"/>
                  </a:lnTo>
                  <a:lnTo>
                    <a:pt x="194" y="1439"/>
                  </a:lnTo>
                  <a:lnTo>
                    <a:pt x="178" y="1465"/>
                  </a:lnTo>
                  <a:lnTo>
                    <a:pt x="115" y="1879"/>
                  </a:lnTo>
                  <a:lnTo>
                    <a:pt x="42" y="2121"/>
                  </a:lnTo>
                  <a:lnTo>
                    <a:pt x="41" y="2307"/>
                  </a:lnTo>
                  <a:lnTo>
                    <a:pt x="0" y="2383"/>
                  </a:lnTo>
                  <a:lnTo>
                    <a:pt x="115" y="2535"/>
                  </a:lnTo>
                  <a:lnTo>
                    <a:pt x="122" y="2809"/>
                  </a:lnTo>
                  <a:lnTo>
                    <a:pt x="165" y="2807"/>
                  </a:lnTo>
                  <a:lnTo>
                    <a:pt x="197" y="2963"/>
                  </a:lnTo>
                  <a:lnTo>
                    <a:pt x="202" y="2961"/>
                  </a:lnTo>
                  <a:lnTo>
                    <a:pt x="247" y="2981"/>
                  </a:lnTo>
                  <a:lnTo>
                    <a:pt x="234" y="3070"/>
                  </a:lnTo>
                  <a:lnTo>
                    <a:pt x="351" y="3072"/>
                  </a:lnTo>
                  <a:lnTo>
                    <a:pt x="392" y="3042"/>
                  </a:lnTo>
                  <a:lnTo>
                    <a:pt x="400" y="2949"/>
                  </a:lnTo>
                  <a:lnTo>
                    <a:pt x="443" y="2945"/>
                  </a:lnTo>
                  <a:lnTo>
                    <a:pt x="446" y="2849"/>
                  </a:lnTo>
                  <a:lnTo>
                    <a:pt x="481" y="2789"/>
                  </a:lnTo>
                  <a:lnTo>
                    <a:pt x="437" y="2551"/>
                  </a:lnTo>
                  <a:lnTo>
                    <a:pt x="478" y="2079"/>
                  </a:lnTo>
                  <a:lnTo>
                    <a:pt x="449" y="1761"/>
                  </a:lnTo>
                  <a:lnTo>
                    <a:pt x="539" y="1337"/>
                  </a:lnTo>
                  <a:lnTo>
                    <a:pt x="561" y="856"/>
                  </a:lnTo>
                  <a:lnTo>
                    <a:pt x="722" y="438"/>
                  </a:lnTo>
                  <a:lnTo>
                    <a:pt x="783" y="112"/>
                  </a:lnTo>
                  <a:lnTo>
                    <a:pt x="652" y="20"/>
                  </a:lnTo>
                  <a:lnTo>
                    <a:pt x="426" y="2"/>
                  </a:lnTo>
                  <a:close/>
                </a:path>
              </a:pathLst>
            </a:custGeom>
            <a:solidFill>
              <a:srgbClr val="F6F4EC"/>
            </a:solidFill>
            <a:ln w="93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0" name="CustomShape 28"/>
            <p:cNvSpPr/>
            <p:nvPr/>
          </p:nvSpPr>
          <p:spPr>
            <a:xfrm>
              <a:off x="2158200" y="3418560"/>
              <a:ext cx="732600" cy="895320"/>
            </a:xfrm>
            <a:custGeom>
              <a:avLst/>
              <a:gdLst/>
              <a:ahLst/>
              <a:cxnLst/>
              <a:rect l="l" t="t" r="r" b="b"/>
              <a:pathLst>
                <a:path w="1713" h="4186">
                  <a:moveTo>
                    <a:pt x="1681" y="1458"/>
                  </a:moveTo>
                  <a:lnTo>
                    <a:pt x="1650" y="1364"/>
                  </a:lnTo>
                  <a:lnTo>
                    <a:pt x="1610" y="1414"/>
                  </a:lnTo>
                  <a:lnTo>
                    <a:pt x="1609" y="1416"/>
                  </a:lnTo>
                  <a:lnTo>
                    <a:pt x="1534" y="1476"/>
                  </a:lnTo>
                  <a:lnTo>
                    <a:pt x="1534" y="1388"/>
                  </a:lnTo>
                  <a:lnTo>
                    <a:pt x="1488" y="1340"/>
                  </a:lnTo>
                  <a:lnTo>
                    <a:pt x="1347" y="1280"/>
                  </a:lnTo>
                  <a:lnTo>
                    <a:pt x="1311" y="1132"/>
                  </a:lnTo>
                  <a:lnTo>
                    <a:pt x="1355" y="1058"/>
                  </a:lnTo>
                  <a:lnTo>
                    <a:pt x="1338" y="966"/>
                  </a:lnTo>
                  <a:lnTo>
                    <a:pt x="1312" y="896"/>
                  </a:lnTo>
                  <a:lnTo>
                    <a:pt x="1267" y="888"/>
                  </a:lnTo>
                  <a:lnTo>
                    <a:pt x="1272" y="798"/>
                  </a:lnTo>
                  <a:lnTo>
                    <a:pt x="1233" y="768"/>
                  </a:lnTo>
                  <a:lnTo>
                    <a:pt x="1224" y="682"/>
                  </a:lnTo>
                  <a:lnTo>
                    <a:pt x="1110" y="646"/>
                  </a:lnTo>
                  <a:lnTo>
                    <a:pt x="1038" y="768"/>
                  </a:lnTo>
                  <a:lnTo>
                    <a:pt x="945" y="796"/>
                  </a:lnTo>
                  <a:lnTo>
                    <a:pt x="912" y="856"/>
                  </a:lnTo>
                  <a:lnTo>
                    <a:pt x="867" y="814"/>
                  </a:lnTo>
                  <a:lnTo>
                    <a:pt x="674" y="862"/>
                  </a:lnTo>
                  <a:lnTo>
                    <a:pt x="597" y="528"/>
                  </a:lnTo>
                  <a:lnTo>
                    <a:pt x="542" y="402"/>
                  </a:lnTo>
                  <a:lnTo>
                    <a:pt x="512" y="470"/>
                  </a:lnTo>
                  <a:lnTo>
                    <a:pt x="474" y="214"/>
                  </a:lnTo>
                  <a:lnTo>
                    <a:pt x="406" y="44"/>
                  </a:lnTo>
                  <a:lnTo>
                    <a:pt x="349" y="0"/>
                  </a:lnTo>
                  <a:lnTo>
                    <a:pt x="113" y="92"/>
                  </a:lnTo>
                  <a:lnTo>
                    <a:pt x="110" y="274"/>
                  </a:lnTo>
                  <a:lnTo>
                    <a:pt x="51" y="434"/>
                  </a:lnTo>
                  <a:lnTo>
                    <a:pt x="153" y="666"/>
                  </a:lnTo>
                  <a:lnTo>
                    <a:pt x="158" y="840"/>
                  </a:lnTo>
                  <a:lnTo>
                    <a:pt x="89" y="992"/>
                  </a:lnTo>
                  <a:lnTo>
                    <a:pt x="105" y="1080"/>
                  </a:lnTo>
                  <a:lnTo>
                    <a:pt x="81" y="1150"/>
                  </a:lnTo>
                  <a:lnTo>
                    <a:pt x="0" y="1256"/>
                  </a:lnTo>
                  <a:lnTo>
                    <a:pt x="46" y="1340"/>
                  </a:lnTo>
                  <a:lnTo>
                    <a:pt x="80" y="1552"/>
                  </a:lnTo>
                  <a:lnTo>
                    <a:pt x="37" y="1571"/>
                  </a:lnTo>
                  <a:lnTo>
                    <a:pt x="15" y="1645"/>
                  </a:lnTo>
                  <a:lnTo>
                    <a:pt x="45" y="1845"/>
                  </a:lnTo>
                  <a:lnTo>
                    <a:pt x="19" y="2023"/>
                  </a:lnTo>
                  <a:lnTo>
                    <a:pt x="59" y="2087"/>
                  </a:lnTo>
                  <a:lnTo>
                    <a:pt x="108" y="2319"/>
                  </a:lnTo>
                  <a:lnTo>
                    <a:pt x="111" y="2499"/>
                  </a:lnTo>
                  <a:lnTo>
                    <a:pt x="146" y="2561"/>
                  </a:lnTo>
                  <a:lnTo>
                    <a:pt x="142" y="2741"/>
                  </a:lnTo>
                  <a:lnTo>
                    <a:pt x="121" y="3011"/>
                  </a:lnTo>
                  <a:lnTo>
                    <a:pt x="210" y="3205"/>
                  </a:lnTo>
                  <a:lnTo>
                    <a:pt x="308" y="3209"/>
                  </a:lnTo>
                  <a:lnTo>
                    <a:pt x="351" y="3159"/>
                  </a:lnTo>
                  <a:lnTo>
                    <a:pt x="418" y="3271"/>
                  </a:lnTo>
                  <a:lnTo>
                    <a:pt x="509" y="3087"/>
                  </a:lnTo>
                  <a:lnTo>
                    <a:pt x="611" y="3500"/>
                  </a:lnTo>
                  <a:lnTo>
                    <a:pt x="732" y="3590"/>
                  </a:lnTo>
                  <a:lnTo>
                    <a:pt x="757" y="3660"/>
                  </a:lnTo>
                  <a:lnTo>
                    <a:pt x="749" y="3830"/>
                  </a:lnTo>
                  <a:lnTo>
                    <a:pt x="693" y="3974"/>
                  </a:lnTo>
                  <a:lnTo>
                    <a:pt x="692" y="4066"/>
                  </a:lnTo>
                  <a:lnTo>
                    <a:pt x="772" y="4166"/>
                  </a:lnTo>
                  <a:lnTo>
                    <a:pt x="895" y="4120"/>
                  </a:lnTo>
                  <a:lnTo>
                    <a:pt x="926" y="4186"/>
                  </a:lnTo>
                  <a:lnTo>
                    <a:pt x="1014" y="4066"/>
                  </a:lnTo>
                  <a:lnTo>
                    <a:pt x="1018" y="3976"/>
                  </a:lnTo>
                  <a:lnTo>
                    <a:pt x="1054" y="3918"/>
                  </a:lnTo>
                  <a:lnTo>
                    <a:pt x="1088" y="3972"/>
                  </a:lnTo>
                  <a:lnTo>
                    <a:pt x="1122" y="3918"/>
                  </a:lnTo>
                  <a:lnTo>
                    <a:pt x="1160" y="3970"/>
                  </a:lnTo>
                  <a:lnTo>
                    <a:pt x="1185" y="3898"/>
                  </a:lnTo>
                  <a:lnTo>
                    <a:pt x="1271" y="4132"/>
                  </a:lnTo>
                  <a:lnTo>
                    <a:pt x="1361" y="3492"/>
                  </a:lnTo>
                  <a:lnTo>
                    <a:pt x="1452" y="3538"/>
                  </a:lnTo>
                  <a:lnTo>
                    <a:pt x="1535" y="3500"/>
                  </a:lnTo>
                  <a:lnTo>
                    <a:pt x="1610" y="3598"/>
                  </a:lnTo>
                  <a:lnTo>
                    <a:pt x="1609" y="3598"/>
                  </a:lnTo>
                  <a:lnTo>
                    <a:pt x="1610" y="3598"/>
                  </a:lnTo>
                  <a:lnTo>
                    <a:pt x="1652" y="3564"/>
                  </a:lnTo>
                  <a:lnTo>
                    <a:pt x="1639" y="3405"/>
                  </a:lnTo>
                  <a:lnTo>
                    <a:pt x="1683" y="3251"/>
                  </a:lnTo>
                  <a:lnTo>
                    <a:pt x="1650" y="2985"/>
                  </a:lnTo>
                  <a:lnTo>
                    <a:pt x="1611" y="2937"/>
                  </a:lnTo>
                  <a:lnTo>
                    <a:pt x="1688" y="2819"/>
                  </a:lnTo>
                  <a:lnTo>
                    <a:pt x="1561" y="2689"/>
                  </a:lnTo>
                  <a:lnTo>
                    <a:pt x="1554" y="2597"/>
                  </a:lnTo>
                  <a:lnTo>
                    <a:pt x="1570" y="2471"/>
                  </a:lnTo>
                  <a:lnTo>
                    <a:pt x="1667" y="2263"/>
                  </a:lnTo>
                  <a:lnTo>
                    <a:pt x="1694" y="2011"/>
                  </a:lnTo>
                  <a:lnTo>
                    <a:pt x="1713" y="1973"/>
                  </a:lnTo>
                  <a:lnTo>
                    <a:pt x="1652" y="1725"/>
                  </a:lnTo>
                  <a:lnTo>
                    <a:pt x="1611" y="1679"/>
                  </a:lnTo>
                  <a:lnTo>
                    <a:pt x="1683" y="1556"/>
                  </a:lnTo>
                  <a:lnTo>
                    <a:pt x="1681" y="1458"/>
                  </a:lnTo>
                  <a:close/>
                </a:path>
              </a:pathLst>
            </a:custGeom>
            <a:solidFill>
              <a:srgbClr val="F6F4EC"/>
            </a:solidFill>
            <a:ln w="93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1" name="CustomShape 29"/>
            <p:cNvSpPr/>
            <p:nvPr/>
          </p:nvSpPr>
          <p:spPr>
            <a:xfrm>
              <a:off x="1939680" y="4062600"/>
              <a:ext cx="689040" cy="879840"/>
            </a:xfrm>
            <a:custGeom>
              <a:avLst/>
              <a:gdLst/>
              <a:ahLst/>
              <a:cxnLst/>
              <a:rect l="l" t="t" r="r" b="b"/>
              <a:pathLst>
                <a:path w="1611" h="4114">
                  <a:moveTo>
                    <a:pt x="1243" y="579"/>
                  </a:moveTo>
                  <a:lnTo>
                    <a:pt x="1122" y="489"/>
                  </a:lnTo>
                  <a:lnTo>
                    <a:pt x="1020" y="76"/>
                  </a:lnTo>
                  <a:lnTo>
                    <a:pt x="929" y="260"/>
                  </a:lnTo>
                  <a:lnTo>
                    <a:pt x="862" y="148"/>
                  </a:lnTo>
                  <a:lnTo>
                    <a:pt x="819" y="198"/>
                  </a:lnTo>
                  <a:lnTo>
                    <a:pt x="721" y="194"/>
                  </a:lnTo>
                  <a:lnTo>
                    <a:pt x="632" y="0"/>
                  </a:lnTo>
                  <a:lnTo>
                    <a:pt x="570" y="2"/>
                  </a:lnTo>
                  <a:lnTo>
                    <a:pt x="498" y="116"/>
                  </a:lnTo>
                  <a:lnTo>
                    <a:pt x="369" y="204"/>
                  </a:lnTo>
                  <a:lnTo>
                    <a:pt x="334" y="260"/>
                  </a:lnTo>
                  <a:lnTo>
                    <a:pt x="359" y="424"/>
                  </a:lnTo>
                  <a:lnTo>
                    <a:pt x="334" y="497"/>
                  </a:lnTo>
                  <a:lnTo>
                    <a:pt x="200" y="527"/>
                  </a:lnTo>
                  <a:lnTo>
                    <a:pt x="146" y="711"/>
                  </a:lnTo>
                  <a:lnTo>
                    <a:pt x="165" y="829"/>
                  </a:lnTo>
                  <a:lnTo>
                    <a:pt x="276" y="977"/>
                  </a:lnTo>
                  <a:lnTo>
                    <a:pt x="332" y="1235"/>
                  </a:lnTo>
                  <a:lnTo>
                    <a:pt x="325" y="1359"/>
                  </a:lnTo>
                  <a:lnTo>
                    <a:pt x="360" y="1565"/>
                  </a:lnTo>
                  <a:lnTo>
                    <a:pt x="216" y="1827"/>
                  </a:lnTo>
                  <a:lnTo>
                    <a:pt x="285" y="1995"/>
                  </a:lnTo>
                  <a:lnTo>
                    <a:pt x="303" y="2169"/>
                  </a:lnTo>
                  <a:lnTo>
                    <a:pt x="276" y="2241"/>
                  </a:lnTo>
                  <a:lnTo>
                    <a:pt x="307" y="2668"/>
                  </a:lnTo>
                  <a:lnTo>
                    <a:pt x="212" y="2608"/>
                  </a:lnTo>
                  <a:lnTo>
                    <a:pt x="201" y="2712"/>
                  </a:lnTo>
                  <a:lnTo>
                    <a:pt x="85" y="3004"/>
                  </a:lnTo>
                  <a:lnTo>
                    <a:pt x="113" y="3072"/>
                  </a:lnTo>
                  <a:lnTo>
                    <a:pt x="77" y="3132"/>
                  </a:lnTo>
                  <a:lnTo>
                    <a:pt x="73" y="3234"/>
                  </a:lnTo>
                  <a:lnTo>
                    <a:pt x="26" y="3270"/>
                  </a:lnTo>
                  <a:lnTo>
                    <a:pt x="49" y="3372"/>
                  </a:lnTo>
                  <a:lnTo>
                    <a:pt x="0" y="3432"/>
                  </a:lnTo>
                  <a:lnTo>
                    <a:pt x="13" y="3598"/>
                  </a:lnTo>
                  <a:lnTo>
                    <a:pt x="72" y="3782"/>
                  </a:lnTo>
                  <a:lnTo>
                    <a:pt x="46" y="3958"/>
                  </a:lnTo>
                  <a:lnTo>
                    <a:pt x="95" y="4114"/>
                  </a:lnTo>
                  <a:lnTo>
                    <a:pt x="174" y="4012"/>
                  </a:lnTo>
                  <a:lnTo>
                    <a:pt x="271" y="4062"/>
                  </a:lnTo>
                  <a:lnTo>
                    <a:pt x="330" y="3910"/>
                  </a:lnTo>
                  <a:lnTo>
                    <a:pt x="377" y="3634"/>
                  </a:lnTo>
                  <a:lnTo>
                    <a:pt x="449" y="3502"/>
                  </a:lnTo>
                  <a:lnTo>
                    <a:pt x="527" y="3628"/>
                  </a:lnTo>
                  <a:lnTo>
                    <a:pt x="547" y="3756"/>
                  </a:lnTo>
                  <a:lnTo>
                    <a:pt x="585" y="3804"/>
                  </a:lnTo>
                  <a:lnTo>
                    <a:pt x="576" y="3896"/>
                  </a:lnTo>
                  <a:lnTo>
                    <a:pt x="617" y="4054"/>
                  </a:lnTo>
                  <a:lnTo>
                    <a:pt x="618" y="4054"/>
                  </a:lnTo>
                  <a:lnTo>
                    <a:pt x="723" y="3566"/>
                  </a:lnTo>
                  <a:lnTo>
                    <a:pt x="749" y="3636"/>
                  </a:lnTo>
                  <a:lnTo>
                    <a:pt x="868" y="3434"/>
                  </a:lnTo>
                  <a:lnTo>
                    <a:pt x="903" y="3482"/>
                  </a:lnTo>
                  <a:lnTo>
                    <a:pt x="926" y="3656"/>
                  </a:lnTo>
                  <a:lnTo>
                    <a:pt x="1023" y="3696"/>
                  </a:lnTo>
                  <a:lnTo>
                    <a:pt x="1026" y="3608"/>
                  </a:lnTo>
                  <a:lnTo>
                    <a:pt x="1070" y="3616"/>
                  </a:lnTo>
                  <a:lnTo>
                    <a:pt x="1208" y="3852"/>
                  </a:lnTo>
                  <a:lnTo>
                    <a:pt x="1312" y="3654"/>
                  </a:lnTo>
                  <a:lnTo>
                    <a:pt x="1402" y="3596"/>
                  </a:lnTo>
                  <a:lnTo>
                    <a:pt x="1453" y="3418"/>
                  </a:lnTo>
                  <a:lnTo>
                    <a:pt x="1506" y="3406"/>
                  </a:lnTo>
                  <a:lnTo>
                    <a:pt x="1495" y="3316"/>
                  </a:lnTo>
                  <a:lnTo>
                    <a:pt x="1535" y="3250"/>
                  </a:lnTo>
                  <a:lnTo>
                    <a:pt x="1558" y="3088"/>
                  </a:lnTo>
                  <a:lnTo>
                    <a:pt x="1597" y="3126"/>
                  </a:lnTo>
                  <a:lnTo>
                    <a:pt x="1597" y="3032"/>
                  </a:lnTo>
                  <a:lnTo>
                    <a:pt x="1611" y="2902"/>
                  </a:lnTo>
                  <a:lnTo>
                    <a:pt x="1578" y="2832"/>
                  </a:lnTo>
                  <a:lnTo>
                    <a:pt x="1537" y="2864"/>
                  </a:lnTo>
                  <a:lnTo>
                    <a:pt x="1527" y="2694"/>
                  </a:lnTo>
                  <a:lnTo>
                    <a:pt x="1435" y="2626"/>
                  </a:lnTo>
                  <a:lnTo>
                    <a:pt x="1339" y="2718"/>
                  </a:lnTo>
                  <a:lnTo>
                    <a:pt x="1296" y="2728"/>
                  </a:lnTo>
                  <a:lnTo>
                    <a:pt x="1262" y="2668"/>
                  </a:lnTo>
                  <a:lnTo>
                    <a:pt x="1220" y="2694"/>
                  </a:lnTo>
                  <a:lnTo>
                    <a:pt x="1264" y="2476"/>
                  </a:lnTo>
                  <a:lnTo>
                    <a:pt x="1223" y="2249"/>
                  </a:lnTo>
                  <a:lnTo>
                    <a:pt x="1153" y="2133"/>
                  </a:lnTo>
                  <a:lnTo>
                    <a:pt x="1082" y="1895"/>
                  </a:lnTo>
                  <a:lnTo>
                    <a:pt x="1113" y="1705"/>
                  </a:lnTo>
                  <a:lnTo>
                    <a:pt x="1075" y="1619"/>
                  </a:lnTo>
                  <a:lnTo>
                    <a:pt x="1159" y="1473"/>
                  </a:lnTo>
                  <a:lnTo>
                    <a:pt x="1136" y="1095"/>
                  </a:lnTo>
                  <a:lnTo>
                    <a:pt x="1144" y="999"/>
                  </a:lnTo>
                  <a:lnTo>
                    <a:pt x="1204" y="963"/>
                  </a:lnTo>
                  <a:lnTo>
                    <a:pt x="1260" y="819"/>
                  </a:lnTo>
                  <a:lnTo>
                    <a:pt x="1268" y="649"/>
                  </a:lnTo>
                  <a:lnTo>
                    <a:pt x="1243" y="579"/>
                  </a:lnTo>
                  <a:close/>
                </a:path>
              </a:pathLst>
            </a:custGeom>
            <a:solidFill>
              <a:srgbClr val="F6F4EC"/>
            </a:solidFill>
            <a:ln w="93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2" name="CustomShape 30"/>
            <p:cNvSpPr/>
            <p:nvPr/>
          </p:nvSpPr>
          <p:spPr>
            <a:xfrm>
              <a:off x="2399400" y="4165560"/>
              <a:ext cx="996120" cy="959760"/>
            </a:xfrm>
            <a:custGeom>
              <a:avLst/>
              <a:gdLst/>
              <a:ahLst/>
              <a:cxnLst/>
              <a:rect l="l" t="t" r="r" b="b"/>
              <a:pathLst>
                <a:path w="2329" h="4488">
                  <a:moveTo>
                    <a:pt x="1835" y="114"/>
                  </a:moveTo>
                  <a:lnTo>
                    <a:pt x="1758" y="242"/>
                  </a:lnTo>
                  <a:lnTo>
                    <a:pt x="1705" y="198"/>
                  </a:lnTo>
                  <a:lnTo>
                    <a:pt x="1663" y="376"/>
                  </a:lnTo>
                  <a:lnTo>
                    <a:pt x="1699" y="470"/>
                  </a:lnTo>
                  <a:lnTo>
                    <a:pt x="1592" y="634"/>
                  </a:lnTo>
                  <a:lnTo>
                    <a:pt x="1484" y="664"/>
                  </a:lnTo>
                  <a:lnTo>
                    <a:pt x="1492" y="506"/>
                  </a:lnTo>
                  <a:lnTo>
                    <a:pt x="1581" y="398"/>
                  </a:lnTo>
                  <a:lnTo>
                    <a:pt x="1597" y="186"/>
                  </a:lnTo>
                  <a:lnTo>
                    <a:pt x="1544" y="122"/>
                  </a:lnTo>
                  <a:lnTo>
                    <a:pt x="1544" y="124"/>
                  </a:lnTo>
                  <a:lnTo>
                    <a:pt x="1464" y="324"/>
                  </a:lnTo>
                  <a:lnTo>
                    <a:pt x="1381" y="424"/>
                  </a:lnTo>
                  <a:lnTo>
                    <a:pt x="1321" y="430"/>
                  </a:lnTo>
                  <a:lnTo>
                    <a:pt x="1314" y="346"/>
                  </a:lnTo>
                  <a:lnTo>
                    <a:pt x="1263" y="296"/>
                  </a:lnTo>
                  <a:lnTo>
                    <a:pt x="1201" y="428"/>
                  </a:lnTo>
                  <a:lnTo>
                    <a:pt x="1157" y="436"/>
                  </a:lnTo>
                  <a:lnTo>
                    <a:pt x="1155" y="342"/>
                  </a:lnTo>
                  <a:lnTo>
                    <a:pt x="1112" y="340"/>
                  </a:lnTo>
                  <a:lnTo>
                    <a:pt x="1046" y="106"/>
                  </a:lnTo>
                  <a:lnTo>
                    <a:pt x="971" y="8"/>
                  </a:lnTo>
                  <a:lnTo>
                    <a:pt x="888" y="46"/>
                  </a:lnTo>
                  <a:lnTo>
                    <a:pt x="797" y="0"/>
                  </a:lnTo>
                  <a:lnTo>
                    <a:pt x="707" y="640"/>
                  </a:lnTo>
                  <a:lnTo>
                    <a:pt x="621" y="406"/>
                  </a:lnTo>
                  <a:lnTo>
                    <a:pt x="596" y="478"/>
                  </a:lnTo>
                  <a:lnTo>
                    <a:pt x="558" y="426"/>
                  </a:lnTo>
                  <a:lnTo>
                    <a:pt x="524" y="480"/>
                  </a:lnTo>
                  <a:lnTo>
                    <a:pt x="490" y="426"/>
                  </a:lnTo>
                  <a:lnTo>
                    <a:pt x="454" y="484"/>
                  </a:lnTo>
                  <a:lnTo>
                    <a:pt x="450" y="574"/>
                  </a:lnTo>
                  <a:lnTo>
                    <a:pt x="362" y="694"/>
                  </a:lnTo>
                  <a:lnTo>
                    <a:pt x="331" y="628"/>
                  </a:lnTo>
                  <a:lnTo>
                    <a:pt x="208" y="674"/>
                  </a:lnTo>
                  <a:lnTo>
                    <a:pt x="128" y="574"/>
                  </a:lnTo>
                  <a:lnTo>
                    <a:pt x="129" y="482"/>
                  </a:lnTo>
                  <a:lnTo>
                    <a:pt x="69" y="518"/>
                  </a:lnTo>
                  <a:lnTo>
                    <a:pt x="61" y="614"/>
                  </a:lnTo>
                  <a:lnTo>
                    <a:pt x="84" y="992"/>
                  </a:lnTo>
                  <a:lnTo>
                    <a:pt x="0" y="1138"/>
                  </a:lnTo>
                  <a:lnTo>
                    <a:pt x="38" y="1224"/>
                  </a:lnTo>
                  <a:lnTo>
                    <a:pt x="7" y="1414"/>
                  </a:lnTo>
                  <a:lnTo>
                    <a:pt x="78" y="1652"/>
                  </a:lnTo>
                  <a:lnTo>
                    <a:pt x="148" y="1768"/>
                  </a:lnTo>
                  <a:lnTo>
                    <a:pt x="189" y="1995"/>
                  </a:lnTo>
                  <a:lnTo>
                    <a:pt x="145" y="2213"/>
                  </a:lnTo>
                  <a:lnTo>
                    <a:pt x="187" y="2187"/>
                  </a:lnTo>
                  <a:lnTo>
                    <a:pt x="221" y="2247"/>
                  </a:lnTo>
                  <a:lnTo>
                    <a:pt x="264" y="2237"/>
                  </a:lnTo>
                  <a:lnTo>
                    <a:pt x="360" y="2145"/>
                  </a:lnTo>
                  <a:lnTo>
                    <a:pt x="452" y="2213"/>
                  </a:lnTo>
                  <a:lnTo>
                    <a:pt x="462" y="2383"/>
                  </a:lnTo>
                  <a:lnTo>
                    <a:pt x="503" y="2351"/>
                  </a:lnTo>
                  <a:lnTo>
                    <a:pt x="536" y="2421"/>
                  </a:lnTo>
                  <a:lnTo>
                    <a:pt x="522" y="2551"/>
                  </a:lnTo>
                  <a:lnTo>
                    <a:pt x="522" y="2645"/>
                  </a:lnTo>
                  <a:lnTo>
                    <a:pt x="483" y="2607"/>
                  </a:lnTo>
                  <a:lnTo>
                    <a:pt x="460" y="2769"/>
                  </a:lnTo>
                  <a:lnTo>
                    <a:pt x="420" y="2835"/>
                  </a:lnTo>
                  <a:lnTo>
                    <a:pt x="431" y="2925"/>
                  </a:lnTo>
                  <a:lnTo>
                    <a:pt x="378" y="2937"/>
                  </a:lnTo>
                  <a:lnTo>
                    <a:pt x="327" y="3115"/>
                  </a:lnTo>
                  <a:lnTo>
                    <a:pt x="237" y="3173"/>
                  </a:lnTo>
                  <a:lnTo>
                    <a:pt x="133" y="3371"/>
                  </a:lnTo>
                  <a:lnTo>
                    <a:pt x="164" y="3647"/>
                  </a:lnTo>
                  <a:lnTo>
                    <a:pt x="271" y="4084"/>
                  </a:lnTo>
                  <a:lnTo>
                    <a:pt x="391" y="4236"/>
                  </a:lnTo>
                  <a:lnTo>
                    <a:pt x="498" y="4100"/>
                  </a:lnTo>
                  <a:lnTo>
                    <a:pt x="500" y="4198"/>
                  </a:lnTo>
                  <a:lnTo>
                    <a:pt x="539" y="4128"/>
                  </a:lnTo>
                  <a:lnTo>
                    <a:pt x="581" y="4130"/>
                  </a:lnTo>
                  <a:lnTo>
                    <a:pt x="674" y="4234"/>
                  </a:lnTo>
                  <a:lnTo>
                    <a:pt x="673" y="4122"/>
                  </a:lnTo>
                  <a:lnTo>
                    <a:pt x="762" y="4142"/>
                  </a:lnTo>
                  <a:lnTo>
                    <a:pt x="816" y="4274"/>
                  </a:lnTo>
                  <a:lnTo>
                    <a:pt x="949" y="4152"/>
                  </a:lnTo>
                  <a:lnTo>
                    <a:pt x="986" y="4196"/>
                  </a:lnTo>
                  <a:lnTo>
                    <a:pt x="1026" y="4130"/>
                  </a:lnTo>
                  <a:lnTo>
                    <a:pt x="1034" y="4306"/>
                  </a:lnTo>
                  <a:lnTo>
                    <a:pt x="1176" y="4332"/>
                  </a:lnTo>
                  <a:lnTo>
                    <a:pt x="1177" y="4418"/>
                  </a:lnTo>
                  <a:lnTo>
                    <a:pt x="1257" y="4488"/>
                  </a:lnTo>
                  <a:lnTo>
                    <a:pt x="1322" y="4344"/>
                  </a:lnTo>
                  <a:lnTo>
                    <a:pt x="1374" y="4334"/>
                  </a:lnTo>
                  <a:lnTo>
                    <a:pt x="1377" y="4188"/>
                  </a:lnTo>
                  <a:lnTo>
                    <a:pt x="1223" y="4014"/>
                  </a:lnTo>
                  <a:lnTo>
                    <a:pt x="1201" y="3934"/>
                  </a:lnTo>
                  <a:lnTo>
                    <a:pt x="1250" y="3778"/>
                  </a:lnTo>
                  <a:lnTo>
                    <a:pt x="1314" y="3822"/>
                  </a:lnTo>
                  <a:lnTo>
                    <a:pt x="1352" y="3745"/>
                  </a:lnTo>
                  <a:lnTo>
                    <a:pt x="1306" y="3677"/>
                  </a:lnTo>
                  <a:lnTo>
                    <a:pt x="1344" y="3469"/>
                  </a:lnTo>
                  <a:lnTo>
                    <a:pt x="1433" y="3459"/>
                  </a:lnTo>
                  <a:lnTo>
                    <a:pt x="1437" y="3357"/>
                  </a:lnTo>
                  <a:lnTo>
                    <a:pt x="1452" y="3263"/>
                  </a:lnTo>
                  <a:lnTo>
                    <a:pt x="1536" y="3227"/>
                  </a:lnTo>
                  <a:lnTo>
                    <a:pt x="1550" y="3139"/>
                  </a:lnTo>
                  <a:lnTo>
                    <a:pt x="1743" y="3023"/>
                  </a:lnTo>
                  <a:lnTo>
                    <a:pt x="1790" y="3057"/>
                  </a:lnTo>
                  <a:lnTo>
                    <a:pt x="1797" y="2877"/>
                  </a:lnTo>
                  <a:lnTo>
                    <a:pt x="1728" y="2783"/>
                  </a:lnTo>
                  <a:lnTo>
                    <a:pt x="1702" y="2655"/>
                  </a:lnTo>
                  <a:lnTo>
                    <a:pt x="1726" y="2537"/>
                  </a:lnTo>
                  <a:lnTo>
                    <a:pt x="1846" y="2645"/>
                  </a:lnTo>
                  <a:lnTo>
                    <a:pt x="1876" y="2585"/>
                  </a:lnTo>
                  <a:lnTo>
                    <a:pt x="1978" y="2547"/>
                  </a:lnTo>
                  <a:lnTo>
                    <a:pt x="1978" y="2543"/>
                  </a:lnTo>
                  <a:lnTo>
                    <a:pt x="2273" y="2291"/>
                  </a:lnTo>
                  <a:lnTo>
                    <a:pt x="2304" y="2179"/>
                  </a:lnTo>
                  <a:lnTo>
                    <a:pt x="2286" y="2097"/>
                  </a:lnTo>
                  <a:lnTo>
                    <a:pt x="2329" y="1939"/>
                  </a:lnTo>
                  <a:lnTo>
                    <a:pt x="2217" y="1784"/>
                  </a:lnTo>
                  <a:lnTo>
                    <a:pt x="2183" y="1616"/>
                  </a:lnTo>
                  <a:lnTo>
                    <a:pt x="2194" y="1522"/>
                  </a:lnTo>
                  <a:lnTo>
                    <a:pt x="2108" y="1450"/>
                  </a:lnTo>
                  <a:lnTo>
                    <a:pt x="2064" y="1370"/>
                  </a:lnTo>
                  <a:lnTo>
                    <a:pt x="2057" y="1272"/>
                  </a:lnTo>
                  <a:lnTo>
                    <a:pt x="2185" y="1020"/>
                  </a:lnTo>
                  <a:lnTo>
                    <a:pt x="2201" y="926"/>
                  </a:lnTo>
                  <a:lnTo>
                    <a:pt x="2149" y="786"/>
                  </a:lnTo>
                  <a:lnTo>
                    <a:pt x="2029" y="560"/>
                  </a:lnTo>
                  <a:lnTo>
                    <a:pt x="2065" y="370"/>
                  </a:lnTo>
                  <a:lnTo>
                    <a:pt x="2008" y="204"/>
                  </a:lnTo>
                  <a:lnTo>
                    <a:pt x="2015" y="116"/>
                  </a:lnTo>
                  <a:lnTo>
                    <a:pt x="1964" y="94"/>
                  </a:lnTo>
                  <a:lnTo>
                    <a:pt x="1835" y="114"/>
                  </a:lnTo>
                  <a:close/>
                  <a:moveTo>
                    <a:pt x="886" y="3918"/>
                  </a:moveTo>
                  <a:lnTo>
                    <a:pt x="955" y="4002"/>
                  </a:lnTo>
                  <a:lnTo>
                    <a:pt x="918" y="4112"/>
                  </a:lnTo>
                  <a:lnTo>
                    <a:pt x="856" y="4150"/>
                  </a:lnTo>
                  <a:lnTo>
                    <a:pt x="826" y="4082"/>
                  </a:lnTo>
                  <a:lnTo>
                    <a:pt x="846" y="3988"/>
                  </a:lnTo>
                  <a:lnTo>
                    <a:pt x="886" y="3918"/>
                  </a:lnTo>
                  <a:close/>
                </a:path>
              </a:pathLst>
            </a:custGeom>
            <a:solidFill>
              <a:srgbClr val="F6F4EC"/>
            </a:solidFill>
            <a:ln w="93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33" name="Group 31"/>
            <p:cNvGrpSpPr/>
            <p:nvPr/>
          </p:nvGrpSpPr>
          <p:grpSpPr>
            <a:xfrm>
              <a:off x="2575080" y="4708080"/>
              <a:ext cx="1008000" cy="846720"/>
              <a:chOff x="2575080" y="4708080"/>
              <a:chExt cx="1008000" cy="846720"/>
            </a:xfrm>
          </p:grpSpPr>
          <p:sp>
            <p:nvSpPr>
              <p:cNvPr id="134" name="CustomShape 32"/>
              <p:cNvSpPr/>
              <p:nvPr/>
            </p:nvSpPr>
            <p:spPr>
              <a:xfrm>
                <a:off x="2575080" y="4708080"/>
                <a:ext cx="1008000" cy="84672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3960">
                    <a:moveTo>
                      <a:pt x="1292" y="118"/>
                    </a:moveTo>
                    <a:lnTo>
                      <a:pt x="1318" y="246"/>
                    </a:lnTo>
                    <a:lnTo>
                      <a:pt x="1387" y="340"/>
                    </a:lnTo>
                    <a:lnTo>
                      <a:pt x="1380" y="520"/>
                    </a:lnTo>
                    <a:lnTo>
                      <a:pt x="1333" y="486"/>
                    </a:lnTo>
                    <a:lnTo>
                      <a:pt x="1140" y="602"/>
                    </a:lnTo>
                    <a:lnTo>
                      <a:pt x="1126" y="690"/>
                    </a:lnTo>
                    <a:lnTo>
                      <a:pt x="1042" y="726"/>
                    </a:lnTo>
                    <a:lnTo>
                      <a:pt x="1027" y="820"/>
                    </a:lnTo>
                    <a:lnTo>
                      <a:pt x="1023" y="922"/>
                    </a:lnTo>
                    <a:lnTo>
                      <a:pt x="934" y="932"/>
                    </a:lnTo>
                    <a:lnTo>
                      <a:pt x="896" y="1140"/>
                    </a:lnTo>
                    <a:lnTo>
                      <a:pt x="942" y="1208"/>
                    </a:lnTo>
                    <a:lnTo>
                      <a:pt x="904" y="1285"/>
                    </a:lnTo>
                    <a:lnTo>
                      <a:pt x="840" y="1241"/>
                    </a:lnTo>
                    <a:lnTo>
                      <a:pt x="791" y="1397"/>
                    </a:lnTo>
                    <a:lnTo>
                      <a:pt x="813" y="1477"/>
                    </a:lnTo>
                    <a:lnTo>
                      <a:pt x="967" y="1651"/>
                    </a:lnTo>
                    <a:lnTo>
                      <a:pt x="964" y="1797"/>
                    </a:lnTo>
                    <a:lnTo>
                      <a:pt x="912" y="1807"/>
                    </a:lnTo>
                    <a:lnTo>
                      <a:pt x="847" y="1951"/>
                    </a:lnTo>
                    <a:lnTo>
                      <a:pt x="767" y="1881"/>
                    </a:lnTo>
                    <a:lnTo>
                      <a:pt x="766" y="1795"/>
                    </a:lnTo>
                    <a:lnTo>
                      <a:pt x="624" y="1769"/>
                    </a:lnTo>
                    <a:lnTo>
                      <a:pt x="616" y="1593"/>
                    </a:lnTo>
                    <a:lnTo>
                      <a:pt x="576" y="1659"/>
                    </a:lnTo>
                    <a:lnTo>
                      <a:pt x="539" y="1615"/>
                    </a:lnTo>
                    <a:lnTo>
                      <a:pt x="406" y="1737"/>
                    </a:lnTo>
                    <a:lnTo>
                      <a:pt x="352" y="1605"/>
                    </a:lnTo>
                    <a:lnTo>
                      <a:pt x="263" y="1585"/>
                    </a:lnTo>
                    <a:lnTo>
                      <a:pt x="264" y="1697"/>
                    </a:lnTo>
                    <a:lnTo>
                      <a:pt x="303" y="1833"/>
                    </a:lnTo>
                    <a:lnTo>
                      <a:pt x="307" y="2001"/>
                    </a:lnTo>
                    <a:lnTo>
                      <a:pt x="404" y="2197"/>
                    </a:lnTo>
                    <a:lnTo>
                      <a:pt x="274" y="2475"/>
                    </a:lnTo>
                    <a:lnTo>
                      <a:pt x="245" y="2799"/>
                    </a:lnTo>
                    <a:lnTo>
                      <a:pt x="194" y="2773"/>
                    </a:lnTo>
                    <a:lnTo>
                      <a:pt x="130" y="2921"/>
                    </a:lnTo>
                    <a:lnTo>
                      <a:pt x="145" y="3001"/>
                    </a:lnTo>
                    <a:lnTo>
                      <a:pt x="57" y="3053"/>
                    </a:lnTo>
                    <a:lnTo>
                      <a:pt x="0" y="3236"/>
                    </a:lnTo>
                    <a:lnTo>
                      <a:pt x="4" y="3240"/>
                    </a:lnTo>
                    <a:lnTo>
                      <a:pt x="226" y="3254"/>
                    </a:lnTo>
                    <a:lnTo>
                      <a:pt x="256" y="3330"/>
                    </a:lnTo>
                    <a:lnTo>
                      <a:pt x="249" y="3414"/>
                    </a:lnTo>
                    <a:lnTo>
                      <a:pt x="305" y="3440"/>
                    </a:lnTo>
                    <a:lnTo>
                      <a:pt x="453" y="3408"/>
                    </a:lnTo>
                    <a:lnTo>
                      <a:pt x="420" y="3336"/>
                    </a:lnTo>
                    <a:lnTo>
                      <a:pt x="440" y="3258"/>
                    </a:lnTo>
                    <a:lnTo>
                      <a:pt x="482" y="3266"/>
                    </a:lnTo>
                    <a:lnTo>
                      <a:pt x="551" y="3434"/>
                    </a:lnTo>
                    <a:lnTo>
                      <a:pt x="755" y="3388"/>
                    </a:lnTo>
                    <a:lnTo>
                      <a:pt x="815" y="3656"/>
                    </a:lnTo>
                    <a:lnTo>
                      <a:pt x="965" y="3728"/>
                    </a:lnTo>
                    <a:lnTo>
                      <a:pt x="1006" y="3704"/>
                    </a:lnTo>
                    <a:lnTo>
                      <a:pt x="1102" y="3816"/>
                    </a:lnTo>
                    <a:lnTo>
                      <a:pt x="1098" y="3904"/>
                    </a:lnTo>
                    <a:lnTo>
                      <a:pt x="1234" y="3824"/>
                    </a:lnTo>
                    <a:lnTo>
                      <a:pt x="1325" y="3872"/>
                    </a:lnTo>
                    <a:lnTo>
                      <a:pt x="1343" y="3960"/>
                    </a:lnTo>
                    <a:lnTo>
                      <a:pt x="1374" y="3790"/>
                    </a:lnTo>
                    <a:lnTo>
                      <a:pt x="1488" y="3828"/>
                    </a:lnTo>
                    <a:lnTo>
                      <a:pt x="1488" y="3742"/>
                    </a:lnTo>
                    <a:lnTo>
                      <a:pt x="1575" y="3702"/>
                    </a:lnTo>
                    <a:lnTo>
                      <a:pt x="1616" y="3628"/>
                    </a:lnTo>
                    <a:lnTo>
                      <a:pt x="1674" y="3638"/>
                    </a:lnTo>
                    <a:lnTo>
                      <a:pt x="1708" y="3474"/>
                    </a:lnTo>
                    <a:lnTo>
                      <a:pt x="1654" y="3422"/>
                    </a:lnTo>
                    <a:lnTo>
                      <a:pt x="1748" y="3172"/>
                    </a:lnTo>
                    <a:lnTo>
                      <a:pt x="1831" y="3152"/>
                    </a:lnTo>
                    <a:lnTo>
                      <a:pt x="1897" y="2917"/>
                    </a:lnTo>
                    <a:lnTo>
                      <a:pt x="1985" y="2833"/>
                    </a:lnTo>
                    <a:lnTo>
                      <a:pt x="2002" y="2707"/>
                    </a:lnTo>
                    <a:lnTo>
                      <a:pt x="2223" y="2467"/>
                    </a:lnTo>
                    <a:lnTo>
                      <a:pt x="2230" y="2243"/>
                    </a:lnTo>
                    <a:lnTo>
                      <a:pt x="2325" y="1981"/>
                    </a:lnTo>
                    <a:lnTo>
                      <a:pt x="2357" y="1845"/>
                    </a:lnTo>
                    <a:lnTo>
                      <a:pt x="2295" y="1685"/>
                    </a:lnTo>
                    <a:lnTo>
                      <a:pt x="2113" y="1815"/>
                    </a:lnTo>
                    <a:lnTo>
                      <a:pt x="1973" y="1665"/>
                    </a:lnTo>
                    <a:lnTo>
                      <a:pt x="1876" y="1627"/>
                    </a:lnTo>
                    <a:lnTo>
                      <a:pt x="1780" y="1395"/>
                    </a:lnTo>
                    <a:lnTo>
                      <a:pt x="1809" y="1245"/>
                    </a:lnTo>
                    <a:lnTo>
                      <a:pt x="1749" y="1078"/>
                    </a:lnTo>
                    <a:lnTo>
                      <a:pt x="1783" y="1024"/>
                    </a:lnTo>
                    <a:lnTo>
                      <a:pt x="1804" y="838"/>
                    </a:lnTo>
                    <a:lnTo>
                      <a:pt x="1834" y="768"/>
                    </a:lnTo>
                    <a:lnTo>
                      <a:pt x="1889" y="772"/>
                    </a:lnTo>
                    <a:lnTo>
                      <a:pt x="1831" y="484"/>
                    </a:lnTo>
                    <a:lnTo>
                      <a:pt x="1738" y="476"/>
                    </a:lnTo>
                    <a:lnTo>
                      <a:pt x="1658" y="374"/>
                    </a:lnTo>
                    <a:lnTo>
                      <a:pt x="1646" y="172"/>
                    </a:lnTo>
                    <a:lnTo>
                      <a:pt x="1603" y="168"/>
                    </a:lnTo>
                    <a:lnTo>
                      <a:pt x="1568" y="10"/>
                    </a:lnTo>
                    <a:lnTo>
                      <a:pt x="1466" y="48"/>
                    </a:lnTo>
                    <a:lnTo>
                      <a:pt x="1436" y="108"/>
                    </a:lnTo>
                    <a:lnTo>
                      <a:pt x="1316" y="0"/>
                    </a:lnTo>
                    <a:lnTo>
                      <a:pt x="1292" y="118"/>
                    </a:lnTo>
                    <a:close/>
                    <a:moveTo>
                      <a:pt x="653" y="3278"/>
                    </a:moveTo>
                    <a:lnTo>
                      <a:pt x="603" y="3312"/>
                    </a:lnTo>
                    <a:lnTo>
                      <a:pt x="532" y="3180"/>
                    </a:lnTo>
                    <a:lnTo>
                      <a:pt x="541" y="3081"/>
                    </a:lnTo>
                    <a:lnTo>
                      <a:pt x="603" y="3081"/>
                    </a:lnTo>
                    <a:lnTo>
                      <a:pt x="636" y="3204"/>
                    </a:lnTo>
                    <a:lnTo>
                      <a:pt x="686" y="3162"/>
                    </a:lnTo>
                    <a:lnTo>
                      <a:pt x="653" y="3278"/>
                    </a:lnTo>
                    <a:close/>
                  </a:path>
                </a:pathLst>
              </a:custGeom>
              <a:solidFill>
                <a:srgbClr val="F6F4EC"/>
              </a:solidFill>
              <a:ln w="9360">
                <a:solidFill>
                  <a:srgbClr val="9BBB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" name="CustomShape 33"/>
              <p:cNvSpPr/>
              <p:nvPr/>
            </p:nvSpPr>
            <p:spPr>
              <a:xfrm>
                <a:off x="2752920" y="5003640"/>
                <a:ext cx="54720" cy="4932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32">
                    <a:moveTo>
                      <a:pt x="129" y="84"/>
                    </a:moveTo>
                    <a:lnTo>
                      <a:pt x="60" y="0"/>
                    </a:lnTo>
                    <a:lnTo>
                      <a:pt x="20" y="70"/>
                    </a:lnTo>
                    <a:lnTo>
                      <a:pt x="0" y="164"/>
                    </a:lnTo>
                    <a:lnTo>
                      <a:pt x="30" y="232"/>
                    </a:lnTo>
                    <a:lnTo>
                      <a:pt x="92" y="194"/>
                    </a:lnTo>
                    <a:lnTo>
                      <a:pt x="129" y="84"/>
                    </a:lnTo>
                    <a:close/>
                  </a:path>
                </a:pathLst>
              </a:custGeom>
              <a:solidFill>
                <a:srgbClr val="F6F4EC"/>
              </a:solidFill>
              <a:ln w="9360">
                <a:solidFill>
                  <a:srgbClr val="9BBB5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36" name="CustomShape 34"/>
            <p:cNvSpPr/>
            <p:nvPr/>
          </p:nvSpPr>
          <p:spPr>
            <a:xfrm>
              <a:off x="3385800" y="5358600"/>
              <a:ext cx="305640" cy="665280"/>
            </a:xfrm>
            <a:custGeom>
              <a:avLst/>
              <a:gdLst/>
              <a:ahLst/>
              <a:cxnLst/>
              <a:rect l="l" t="t" r="r" b="b"/>
              <a:pathLst>
                <a:path w="715" h="3112">
                  <a:moveTo>
                    <a:pt x="532" y="0"/>
                  </a:moveTo>
                  <a:lnTo>
                    <a:pt x="495" y="62"/>
                  </a:lnTo>
                  <a:lnTo>
                    <a:pt x="503" y="595"/>
                  </a:lnTo>
                  <a:lnTo>
                    <a:pt x="371" y="553"/>
                  </a:lnTo>
                  <a:lnTo>
                    <a:pt x="317" y="703"/>
                  </a:lnTo>
                  <a:lnTo>
                    <a:pt x="153" y="833"/>
                  </a:lnTo>
                  <a:lnTo>
                    <a:pt x="140" y="921"/>
                  </a:lnTo>
                  <a:lnTo>
                    <a:pt x="97" y="931"/>
                  </a:lnTo>
                  <a:lnTo>
                    <a:pt x="63" y="1015"/>
                  </a:lnTo>
                  <a:lnTo>
                    <a:pt x="68" y="1121"/>
                  </a:lnTo>
                  <a:lnTo>
                    <a:pt x="8" y="1275"/>
                  </a:lnTo>
                  <a:lnTo>
                    <a:pt x="0" y="1363"/>
                  </a:lnTo>
                  <a:lnTo>
                    <a:pt x="40" y="1333"/>
                  </a:lnTo>
                  <a:lnTo>
                    <a:pt x="98" y="1461"/>
                  </a:lnTo>
                  <a:lnTo>
                    <a:pt x="18" y="1577"/>
                  </a:lnTo>
                  <a:lnTo>
                    <a:pt x="34" y="1745"/>
                  </a:lnTo>
                  <a:lnTo>
                    <a:pt x="155" y="1879"/>
                  </a:lnTo>
                  <a:lnTo>
                    <a:pt x="116" y="1931"/>
                  </a:lnTo>
                  <a:lnTo>
                    <a:pt x="70" y="2186"/>
                  </a:lnTo>
                  <a:lnTo>
                    <a:pt x="181" y="2108"/>
                  </a:lnTo>
                  <a:lnTo>
                    <a:pt x="194" y="2284"/>
                  </a:lnTo>
                  <a:lnTo>
                    <a:pt x="154" y="2500"/>
                  </a:lnTo>
                  <a:lnTo>
                    <a:pt x="299" y="2556"/>
                  </a:lnTo>
                  <a:lnTo>
                    <a:pt x="224" y="2658"/>
                  </a:lnTo>
                  <a:lnTo>
                    <a:pt x="221" y="2750"/>
                  </a:lnTo>
                  <a:lnTo>
                    <a:pt x="295" y="2884"/>
                  </a:lnTo>
                  <a:lnTo>
                    <a:pt x="466" y="2988"/>
                  </a:lnTo>
                  <a:lnTo>
                    <a:pt x="485" y="3074"/>
                  </a:lnTo>
                  <a:lnTo>
                    <a:pt x="531" y="3112"/>
                  </a:lnTo>
                  <a:lnTo>
                    <a:pt x="621" y="2660"/>
                  </a:lnTo>
                  <a:lnTo>
                    <a:pt x="571" y="2650"/>
                  </a:lnTo>
                  <a:lnTo>
                    <a:pt x="611" y="2590"/>
                  </a:lnTo>
                  <a:lnTo>
                    <a:pt x="643" y="2424"/>
                  </a:lnTo>
                  <a:lnTo>
                    <a:pt x="631" y="2160"/>
                  </a:lnTo>
                  <a:lnTo>
                    <a:pt x="632" y="1970"/>
                  </a:lnTo>
                  <a:lnTo>
                    <a:pt x="715" y="1605"/>
                  </a:lnTo>
                  <a:lnTo>
                    <a:pt x="656" y="809"/>
                  </a:lnTo>
                  <a:lnTo>
                    <a:pt x="594" y="635"/>
                  </a:lnTo>
                  <a:lnTo>
                    <a:pt x="603" y="311"/>
                  </a:lnTo>
                  <a:lnTo>
                    <a:pt x="576" y="34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F6F4EC"/>
            </a:solidFill>
            <a:ln w="93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7" name="CustomShape 35"/>
            <p:cNvSpPr/>
            <p:nvPr/>
          </p:nvSpPr>
          <p:spPr>
            <a:xfrm>
              <a:off x="1826280" y="4797000"/>
              <a:ext cx="921240" cy="1065600"/>
            </a:xfrm>
            <a:custGeom>
              <a:avLst/>
              <a:gdLst/>
              <a:ahLst/>
              <a:cxnLst/>
              <a:rect l="l" t="t" r="r" b="b"/>
              <a:pathLst>
                <a:path w="2154" h="4981">
                  <a:moveTo>
                    <a:pt x="2154" y="1781"/>
                  </a:moveTo>
                  <a:lnTo>
                    <a:pt x="2057" y="1585"/>
                  </a:lnTo>
                  <a:lnTo>
                    <a:pt x="2053" y="1417"/>
                  </a:lnTo>
                  <a:lnTo>
                    <a:pt x="2014" y="1281"/>
                  </a:lnTo>
                  <a:lnTo>
                    <a:pt x="1921" y="1177"/>
                  </a:lnTo>
                  <a:lnTo>
                    <a:pt x="1879" y="1175"/>
                  </a:lnTo>
                  <a:lnTo>
                    <a:pt x="1840" y="1245"/>
                  </a:lnTo>
                  <a:lnTo>
                    <a:pt x="1838" y="1147"/>
                  </a:lnTo>
                  <a:lnTo>
                    <a:pt x="1731" y="1283"/>
                  </a:lnTo>
                  <a:lnTo>
                    <a:pt x="1611" y="1131"/>
                  </a:lnTo>
                  <a:lnTo>
                    <a:pt x="1504" y="694"/>
                  </a:lnTo>
                  <a:lnTo>
                    <a:pt x="1473" y="418"/>
                  </a:lnTo>
                  <a:lnTo>
                    <a:pt x="1335" y="182"/>
                  </a:lnTo>
                  <a:lnTo>
                    <a:pt x="1291" y="174"/>
                  </a:lnTo>
                  <a:lnTo>
                    <a:pt x="1288" y="262"/>
                  </a:lnTo>
                  <a:lnTo>
                    <a:pt x="1191" y="222"/>
                  </a:lnTo>
                  <a:lnTo>
                    <a:pt x="1168" y="48"/>
                  </a:lnTo>
                  <a:lnTo>
                    <a:pt x="1133" y="0"/>
                  </a:lnTo>
                  <a:lnTo>
                    <a:pt x="1014" y="202"/>
                  </a:lnTo>
                  <a:lnTo>
                    <a:pt x="988" y="132"/>
                  </a:lnTo>
                  <a:lnTo>
                    <a:pt x="883" y="620"/>
                  </a:lnTo>
                  <a:lnTo>
                    <a:pt x="946" y="758"/>
                  </a:lnTo>
                  <a:lnTo>
                    <a:pt x="991" y="1025"/>
                  </a:lnTo>
                  <a:lnTo>
                    <a:pt x="982" y="1295"/>
                  </a:lnTo>
                  <a:lnTo>
                    <a:pt x="1006" y="1367"/>
                  </a:lnTo>
                  <a:lnTo>
                    <a:pt x="1152" y="1505"/>
                  </a:lnTo>
                  <a:lnTo>
                    <a:pt x="1118" y="1623"/>
                  </a:lnTo>
                  <a:lnTo>
                    <a:pt x="1077" y="1655"/>
                  </a:lnTo>
                  <a:lnTo>
                    <a:pt x="1206" y="1785"/>
                  </a:lnTo>
                  <a:lnTo>
                    <a:pt x="1139" y="1945"/>
                  </a:lnTo>
                  <a:lnTo>
                    <a:pt x="1145" y="1989"/>
                  </a:lnTo>
                  <a:lnTo>
                    <a:pt x="1087" y="2021"/>
                  </a:lnTo>
                  <a:lnTo>
                    <a:pt x="1041" y="2185"/>
                  </a:lnTo>
                  <a:lnTo>
                    <a:pt x="946" y="2143"/>
                  </a:lnTo>
                  <a:lnTo>
                    <a:pt x="943" y="2413"/>
                  </a:lnTo>
                  <a:lnTo>
                    <a:pt x="858" y="2409"/>
                  </a:lnTo>
                  <a:lnTo>
                    <a:pt x="753" y="2541"/>
                  </a:lnTo>
                  <a:lnTo>
                    <a:pt x="659" y="2477"/>
                  </a:lnTo>
                  <a:lnTo>
                    <a:pt x="669" y="2772"/>
                  </a:lnTo>
                  <a:lnTo>
                    <a:pt x="657" y="2862"/>
                  </a:lnTo>
                  <a:lnTo>
                    <a:pt x="605" y="2924"/>
                  </a:lnTo>
                  <a:lnTo>
                    <a:pt x="422" y="2880"/>
                  </a:lnTo>
                  <a:lnTo>
                    <a:pt x="378" y="2898"/>
                  </a:lnTo>
                  <a:lnTo>
                    <a:pt x="361" y="2996"/>
                  </a:lnTo>
                  <a:lnTo>
                    <a:pt x="265" y="2970"/>
                  </a:lnTo>
                  <a:lnTo>
                    <a:pt x="236" y="2898"/>
                  </a:lnTo>
                  <a:lnTo>
                    <a:pt x="230" y="2924"/>
                  </a:lnTo>
                  <a:lnTo>
                    <a:pt x="150" y="2978"/>
                  </a:lnTo>
                  <a:lnTo>
                    <a:pt x="128" y="2898"/>
                  </a:lnTo>
                  <a:lnTo>
                    <a:pt x="0" y="3204"/>
                  </a:lnTo>
                  <a:lnTo>
                    <a:pt x="35" y="3372"/>
                  </a:lnTo>
                  <a:lnTo>
                    <a:pt x="168" y="3488"/>
                  </a:lnTo>
                  <a:lnTo>
                    <a:pt x="200" y="3650"/>
                  </a:lnTo>
                  <a:lnTo>
                    <a:pt x="203" y="3744"/>
                  </a:lnTo>
                  <a:lnTo>
                    <a:pt x="170" y="3814"/>
                  </a:lnTo>
                  <a:lnTo>
                    <a:pt x="206" y="3892"/>
                  </a:lnTo>
                  <a:lnTo>
                    <a:pt x="189" y="3980"/>
                  </a:lnTo>
                  <a:lnTo>
                    <a:pt x="140" y="3998"/>
                  </a:lnTo>
                  <a:lnTo>
                    <a:pt x="153" y="4176"/>
                  </a:lnTo>
                  <a:lnTo>
                    <a:pt x="204" y="4222"/>
                  </a:lnTo>
                  <a:lnTo>
                    <a:pt x="254" y="4184"/>
                  </a:lnTo>
                  <a:lnTo>
                    <a:pt x="328" y="4358"/>
                  </a:lnTo>
                  <a:lnTo>
                    <a:pt x="214" y="4362"/>
                  </a:lnTo>
                  <a:lnTo>
                    <a:pt x="194" y="4442"/>
                  </a:lnTo>
                  <a:lnTo>
                    <a:pt x="67" y="4524"/>
                  </a:lnTo>
                  <a:lnTo>
                    <a:pt x="65" y="4524"/>
                  </a:lnTo>
                  <a:lnTo>
                    <a:pt x="68" y="4526"/>
                  </a:lnTo>
                  <a:lnTo>
                    <a:pt x="39" y="4673"/>
                  </a:lnTo>
                  <a:lnTo>
                    <a:pt x="173" y="4755"/>
                  </a:lnTo>
                  <a:lnTo>
                    <a:pt x="209" y="4929"/>
                  </a:lnTo>
                  <a:lnTo>
                    <a:pt x="258" y="4935"/>
                  </a:lnTo>
                  <a:lnTo>
                    <a:pt x="327" y="4811"/>
                  </a:lnTo>
                  <a:lnTo>
                    <a:pt x="375" y="4807"/>
                  </a:lnTo>
                  <a:lnTo>
                    <a:pt x="520" y="4871"/>
                  </a:lnTo>
                  <a:lnTo>
                    <a:pt x="590" y="4981"/>
                  </a:lnTo>
                  <a:lnTo>
                    <a:pt x="686" y="4967"/>
                  </a:lnTo>
                  <a:lnTo>
                    <a:pt x="686" y="4877"/>
                  </a:lnTo>
                  <a:lnTo>
                    <a:pt x="810" y="4747"/>
                  </a:lnTo>
                  <a:lnTo>
                    <a:pt x="906" y="4713"/>
                  </a:lnTo>
                  <a:lnTo>
                    <a:pt x="1038" y="4785"/>
                  </a:lnTo>
                  <a:lnTo>
                    <a:pt x="949" y="4564"/>
                  </a:lnTo>
                  <a:lnTo>
                    <a:pt x="943" y="4026"/>
                  </a:lnTo>
                  <a:lnTo>
                    <a:pt x="950" y="3724"/>
                  </a:lnTo>
                  <a:lnTo>
                    <a:pt x="1037" y="3398"/>
                  </a:lnTo>
                  <a:lnTo>
                    <a:pt x="1076" y="3314"/>
                  </a:lnTo>
                  <a:lnTo>
                    <a:pt x="1161" y="3190"/>
                  </a:lnTo>
                  <a:lnTo>
                    <a:pt x="1265" y="3190"/>
                  </a:lnTo>
                  <a:lnTo>
                    <a:pt x="1366" y="2966"/>
                  </a:lnTo>
                  <a:lnTo>
                    <a:pt x="1534" y="2724"/>
                  </a:lnTo>
                  <a:lnTo>
                    <a:pt x="1663" y="2653"/>
                  </a:lnTo>
                  <a:lnTo>
                    <a:pt x="1708" y="2802"/>
                  </a:lnTo>
                  <a:lnTo>
                    <a:pt x="1748" y="2822"/>
                  </a:lnTo>
                  <a:lnTo>
                    <a:pt x="1749" y="2818"/>
                  </a:lnTo>
                  <a:lnTo>
                    <a:pt x="1750" y="2820"/>
                  </a:lnTo>
                  <a:lnTo>
                    <a:pt x="1807" y="2637"/>
                  </a:lnTo>
                  <a:lnTo>
                    <a:pt x="1895" y="2585"/>
                  </a:lnTo>
                  <a:lnTo>
                    <a:pt x="1880" y="2505"/>
                  </a:lnTo>
                  <a:lnTo>
                    <a:pt x="1944" y="2357"/>
                  </a:lnTo>
                  <a:lnTo>
                    <a:pt x="1995" y="2383"/>
                  </a:lnTo>
                  <a:lnTo>
                    <a:pt x="2024" y="2059"/>
                  </a:lnTo>
                  <a:lnTo>
                    <a:pt x="2154" y="1781"/>
                  </a:lnTo>
                  <a:close/>
                </a:path>
              </a:pathLst>
            </a:custGeom>
            <a:solidFill>
              <a:srgbClr val="F6F4EC"/>
            </a:solidFill>
            <a:ln w="93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8" name="CustomShape 36"/>
            <p:cNvSpPr/>
            <p:nvPr/>
          </p:nvSpPr>
          <p:spPr>
            <a:xfrm>
              <a:off x="2823120" y="3548160"/>
              <a:ext cx="503640" cy="710280"/>
            </a:xfrm>
            <a:custGeom>
              <a:avLst/>
              <a:gdLst/>
              <a:ahLst/>
              <a:cxnLst/>
              <a:rect l="l" t="t" r="r" b="b"/>
              <a:pathLst>
                <a:path w="1178" h="3322">
                  <a:moveTo>
                    <a:pt x="368" y="222"/>
                  </a:moveTo>
                  <a:lnTo>
                    <a:pt x="334" y="322"/>
                  </a:lnTo>
                  <a:lnTo>
                    <a:pt x="291" y="310"/>
                  </a:lnTo>
                  <a:lnTo>
                    <a:pt x="259" y="384"/>
                  </a:lnTo>
                  <a:lnTo>
                    <a:pt x="254" y="638"/>
                  </a:lnTo>
                  <a:lnTo>
                    <a:pt x="206" y="670"/>
                  </a:lnTo>
                  <a:lnTo>
                    <a:pt x="173" y="614"/>
                  </a:lnTo>
                  <a:lnTo>
                    <a:pt x="72" y="734"/>
                  </a:lnTo>
                  <a:lnTo>
                    <a:pt x="56" y="808"/>
                  </a:lnTo>
                  <a:lnTo>
                    <a:pt x="96" y="758"/>
                  </a:lnTo>
                  <a:lnTo>
                    <a:pt x="127" y="852"/>
                  </a:lnTo>
                  <a:lnTo>
                    <a:pt x="129" y="950"/>
                  </a:lnTo>
                  <a:lnTo>
                    <a:pt x="57" y="1073"/>
                  </a:lnTo>
                  <a:lnTo>
                    <a:pt x="98" y="1119"/>
                  </a:lnTo>
                  <a:lnTo>
                    <a:pt x="159" y="1367"/>
                  </a:lnTo>
                  <a:lnTo>
                    <a:pt x="140" y="1405"/>
                  </a:lnTo>
                  <a:lnTo>
                    <a:pt x="113" y="1657"/>
                  </a:lnTo>
                  <a:lnTo>
                    <a:pt x="16" y="1865"/>
                  </a:lnTo>
                  <a:lnTo>
                    <a:pt x="0" y="1991"/>
                  </a:lnTo>
                  <a:lnTo>
                    <a:pt x="7" y="2083"/>
                  </a:lnTo>
                  <a:lnTo>
                    <a:pt x="134" y="2213"/>
                  </a:lnTo>
                  <a:lnTo>
                    <a:pt x="57" y="2331"/>
                  </a:lnTo>
                  <a:lnTo>
                    <a:pt x="96" y="2379"/>
                  </a:lnTo>
                  <a:lnTo>
                    <a:pt x="129" y="2645"/>
                  </a:lnTo>
                  <a:lnTo>
                    <a:pt x="85" y="2799"/>
                  </a:lnTo>
                  <a:lnTo>
                    <a:pt x="98" y="2958"/>
                  </a:lnTo>
                  <a:lnTo>
                    <a:pt x="56" y="2992"/>
                  </a:lnTo>
                  <a:lnTo>
                    <a:pt x="55" y="2992"/>
                  </a:lnTo>
                  <a:lnTo>
                    <a:pt x="56" y="2992"/>
                  </a:lnTo>
                  <a:lnTo>
                    <a:pt x="122" y="3226"/>
                  </a:lnTo>
                  <a:lnTo>
                    <a:pt x="165" y="3228"/>
                  </a:lnTo>
                  <a:lnTo>
                    <a:pt x="167" y="3322"/>
                  </a:lnTo>
                  <a:lnTo>
                    <a:pt x="211" y="3314"/>
                  </a:lnTo>
                  <a:lnTo>
                    <a:pt x="273" y="3182"/>
                  </a:lnTo>
                  <a:lnTo>
                    <a:pt x="324" y="3232"/>
                  </a:lnTo>
                  <a:lnTo>
                    <a:pt x="331" y="3316"/>
                  </a:lnTo>
                  <a:lnTo>
                    <a:pt x="391" y="3310"/>
                  </a:lnTo>
                  <a:lnTo>
                    <a:pt x="474" y="3210"/>
                  </a:lnTo>
                  <a:lnTo>
                    <a:pt x="554" y="3010"/>
                  </a:lnTo>
                  <a:lnTo>
                    <a:pt x="554" y="3008"/>
                  </a:lnTo>
                  <a:lnTo>
                    <a:pt x="552" y="3006"/>
                  </a:lnTo>
                  <a:lnTo>
                    <a:pt x="607" y="2639"/>
                  </a:lnTo>
                  <a:lnTo>
                    <a:pt x="786" y="2307"/>
                  </a:lnTo>
                  <a:lnTo>
                    <a:pt x="774" y="2011"/>
                  </a:lnTo>
                  <a:lnTo>
                    <a:pt x="905" y="1829"/>
                  </a:lnTo>
                  <a:lnTo>
                    <a:pt x="1084" y="1385"/>
                  </a:lnTo>
                  <a:lnTo>
                    <a:pt x="1081" y="1299"/>
                  </a:lnTo>
                  <a:lnTo>
                    <a:pt x="1116" y="1233"/>
                  </a:lnTo>
                  <a:lnTo>
                    <a:pt x="1051" y="1123"/>
                  </a:lnTo>
                  <a:lnTo>
                    <a:pt x="1065" y="1033"/>
                  </a:lnTo>
                  <a:lnTo>
                    <a:pt x="1123" y="904"/>
                  </a:lnTo>
                  <a:lnTo>
                    <a:pt x="1178" y="890"/>
                  </a:lnTo>
                  <a:lnTo>
                    <a:pt x="1146" y="734"/>
                  </a:lnTo>
                  <a:lnTo>
                    <a:pt x="1103" y="736"/>
                  </a:lnTo>
                  <a:lnTo>
                    <a:pt x="1096" y="462"/>
                  </a:lnTo>
                  <a:lnTo>
                    <a:pt x="981" y="310"/>
                  </a:lnTo>
                  <a:lnTo>
                    <a:pt x="980" y="310"/>
                  </a:lnTo>
                  <a:lnTo>
                    <a:pt x="966" y="328"/>
                  </a:lnTo>
                  <a:lnTo>
                    <a:pt x="838" y="126"/>
                  </a:lnTo>
                  <a:lnTo>
                    <a:pt x="760" y="194"/>
                  </a:lnTo>
                  <a:lnTo>
                    <a:pt x="683" y="80"/>
                  </a:lnTo>
                  <a:lnTo>
                    <a:pt x="597" y="130"/>
                  </a:lnTo>
                  <a:lnTo>
                    <a:pt x="489" y="0"/>
                  </a:lnTo>
                  <a:lnTo>
                    <a:pt x="366" y="176"/>
                  </a:lnTo>
                  <a:lnTo>
                    <a:pt x="366" y="178"/>
                  </a:lnTo>
                  <a:lnTo>
                    <a:pt x="368" y="222"/>
                  </a:lnTo>
                  <a:close/>
                </a:path>
              </a:pathLst>
            </a:custGeom>
            <a:solidFill>
              <a:srgbClr val="F6F4EC"/>
            </a:solidFill>
            <a:ln w="93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9" name="CustomShape 37"/>
            <p:cNvSpPr/>
            <p:nvPr/>
          </p:nvSpPr>
          <p:spPr>
            <a:xfrm>
              <a:off x="3691800" y="5789520"/>
              <a:ext cx="39960" cy="58680"/>
            </a:xfrm>
            <a:custGeom>
              <a:avLst/>
              <a:gdLst/>
              <a:ahLst/>
              <a:cxnLst/>
              <a:rect l="l" t="t" r="r" b="b"/>
              <a:pathLst>
                <a:path w="94" h="276">
                  <a:moveTo>
                    <a:pt x="40" y="124"/>
                  </a:moveTo>
                  <a:lnTo>
                    <a:pt x="31" y="122"/>
                  </a:lnTo>
                  <a:lnTo>
                    <a:pt x="25" y="120"/>
                  </a:lnTo>
                  <a:lnTo>
                    <a:pt x="20" y="116"/>
                  </a:lnTo>
                  <a:lnTo>
                    <a:pt x="17" y="112"/>
                  </a:lnTo>
                  <a:lnTo>
                    <a:pt x="14" y="104"/>
                  </a:lnTo>
                  <a:lnTo>
                    <a:pt x="12" y="94"/>
                  </a:lnTo>
                  <a:lnTo>
                    <a:pt x="11" y="82"/>
                  </a:lnTo>
                  <a:lnTo>
                    <a:pt x="11" y="68"/>
                  </a:lnTo>
                  <a:lnTo>
                    <a:pt x="12" y="48"/>
                  </a:lnTo>
                  <a:lnTo>
                    <a:pt x="15" y="36"/>
                  </a:lnTo>
                  <a:lnTo>
                    <a:pt x="17" y="30"/>
                  </a:lnTo>
                  <a:lnTo>
                    <a:pt x="21" y="28"/>
                  </a:lnTo>
                  <a:lnTo>
                    <a:pt x="32" y="26"/>
                  </a:lnTo>
                  <a:lnTo>
                    <a:pt x="94" y="26"/>
                  </a:lnTo>
                  <a:lnTo>
                    <a:pt x="94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8" y="4"/>
                  </a:lnTo>
                  <a:lnTo>
                    <a:pt x="12" y="8"/>
                  </a:lnTo>
                  <a:lnTo>
                    <a:pt x="8" y="16"/>
                  </a:lnTo>
                  <a:lnTo>
                    <a:pt x="4" y="24"/>
                  </a:lnTo>
                  <a:lnTo>
                    <a:pt x="2" y="36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0" y="86"/>
                  </a:lnTo>
                  <a:lnTo>
                    <a:pt x="3" y="104"/>
                  </a:lnTo>
                  <a:lnTo>
                    <a:pt x="8" y="118"/>
                  </a:lnTo>
                  <a:lnTo>
                    <a:pt x="15" y="130"/>
                  </a:lnTo>
                  <a:lnTo>
                    <a:pt x="8" y="136"/>
                  </a:lnTo>
                  <a:lnTo>
                    <a:pt x="3" y="148"/>
                  </a:lnTo>
                  <a:lnTo>
                    <a:pt x="0" y="166"/>
                  </a:lnTo>
                  <a:lnTo>
                    <a:pt x="0" y="188"/>
                  </a:lnTo>
                  <a:lnTo>
                    <a:pt x="0" y="206"/>
                  </a:lnTo>
                  <a:lnTo>
                    <a:pt x="3" y="224"/>
                  </a:lnTo>
                  <a:lnTo>
                    <a:pt x="8" y="238"/>
                  </a:lnTo>
                  <a:lnTo>
                    <a:pt x="15" y="248"/>
                  </a:lnTo>
                  <a:lnTo>
                    <a:pt x="15" y="250"/>
                  </a:lnTo>
                  <a:lnTo>
                    <a:pt x="2" y="248"/>
                  </a:lnTo>
                  <a:lnTo>
                    <a:pt x="2" y="276"/>
                  </a:lnTo>
                  <a:lnTo>
                    <a:pt x="94" y="276"/>
                  </a:lnTo>
                  <a:lnTo>
                    <a:pt x="94" y="248"/>
                  </a:lnTo>
                  <a:lnTo>
                    <a:pt x="41" y="248"/>
                  </a:lnTo>
                  <a:lnTo>
                    <a:pt x="33" y="246"/>
                  </a:lnTo>
                  <a:lnTo>
                    <a:pt x="27" y="244"/>
                  </a:lnTo>
                  <a:lnTo>
                    <a:pt x="18" y="234"/>
                  </a:lnTo>
                  <a:lnTo>
                    <a:pt x="14" y="224"/>
                  </a:lnTo>
                  <a:lnTo>
                    <a:pt x="12" y="216"/>
                  </a:lnTo>
                  <a:lnTo>
                    <a:pt x="11" y="192"/>
                  </a:lnTo>
                  <a:lnTo>
                    <a:pt x="12" y="174"/>
                  </a:lnTo>
                  <a:lnTo>
                    <a:pt x="15" y="162"/>
                  </a:lnTo>
                  <a:lnTo>
                    <a:pt x="20" y="154"/>
                  </a:lnTo>
                  <a:lnTo>
                    <a:pt x="29" y="152"/>
                  </a:lnTo>
                  <a:lnTo>
                    <a:pt x="94" y="152"/>
                  </a:lnTo>
                  <a:lnTo>
                    <a:pt x="94" y="124"/>
                  </a:lnTo>
                  <a:lnTo>
                    <a:pt x="40" y="12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" name="CustomShape 38"/>
            <p:cNvSpPr/>
            <p:nvPr/>
          </p:nvSpPr>
          <p:spPr>
            <a:xfrm>
              <a:off x="3691800" y="5857560"/>
              <a:ext cx="40320" cy="35280"/>
            </a:xfrm>
            <a:custGeom>
              <a:avLst/>
              <a:gdLst/>
              <a:ahLst/>
              <a:cxnLst/>
              <a:rect l="l" t="t" r="r" b="b"/>
              <a:pathLst>
                <a:path w="95" h="166">
                  <a:moveTo>
                    <a:pt x="86" y="16"/>
                  </a:moveTo>
                  <a:lnTo>
                    <a:pt x="79" y="8"/>
                  </a:lnTo>
                  <a:lnTo>
                    <a:pt x="71" y="4"/>
                  </a:lnTo>
                  <a:lnTo>
                    <a:pt x="60" y="0"/>
                  </a:lnTo>
                  <a:lnTo>
                    <a:pt x="47" y="0"/>
                  </a:lnTo>
                  <a:lnTo>
                    <a:pt x="33" y="0"/>
                  </a:lnTo>
                  <a:lnTo>
                    <a:pt x="22" y="4"/>
                  </a:lnTo>
                  <a:lnTo>
                    <a:pt x="13" y="8"/>
                  </a:lnTo>
                  <a:lnTo>
                    <a:pt x="8" y="16"/>
                  </a:lnTo>
                  <a:lnTo>
                    <a:pt x="4" y="26"/>
                  </a:lnTo>
                  <a:lnTo>
                    <a:pt x="2" y="40"/>
                  </a:lnTo>
                  <a:lnTo>
                    <a:pt x="0" y="58"/>
                  </a:lnTo>
                  <a:lnTo>
                    <a:pt x="0" y="82"/>
                  </a:lnTo>
                  <a:lnTo>
                    <a:pt x="0" y="104"/>
                  </a:lnTo>
                  <a:lnTo>
                    <a:pt x="2" y="124"/>
                  </a:lnTo>
                  <a:lnTo>
                    <a:pt x="4" y="138"/>
                  </a:lnTo>
                  <a:lnTo>
                    <a:pt x="8" y="150"/>
                  </a:lnTo>
                  <a:lnTo>
                    <a:pt x="13" y="156"/>
                  </a:lnTo>
                  <a:lnTo>
                    <a:pt x="22" y="162"/>
                  </a:lnTo>
                  <a:lnTo>
                    <a:pt x="33" y="164"/>
                  </a:lnTo>
                  <a:lnTo>
                    <a:pt x="39" y="164"/>
                  </a:lnTo>
                  <a:lnTo>
                    <a:pt x="47" y="166"/>
                  </a:lnTo>
                  <a:lnTo>
                    <a:pt x="53" y="164"/>
                  </a:lnTo>
                  <a:lnTo>
                    <a:pt x="60" y="164"/>
                  </a:lnTo>
                  <a:lnTo>
                    <a:pt x="62" y="162"/>
                  </a:lnTo>
                  <a:lnTo>
                    <a:pt x="65" y="162"/>
                  </a:lnTo>
                  <a:lnTo>
                    <a:pt x="71" y="162"/>
                  </a:lnTo>
                  <a:lnTo>
                    <a:pt x="75" y="158"/>
                  </a:lnTo>
                  <a:lnTo>
                    <a:pt x="79" y="156"/>
                  </a:lnTo>
                  <a:lnTo>
                    <a:pt x="82" y="152"/>
                  </a:lnTo>
                  <a:lnTo>
                    <a:pt x="86" y="150"/>
                  </a:lnTo>
                  <a:lnTo>
                    <a:pt x="86" y="146"/>
                  </a:lnTo>
                  <a:lnTo>
                    <a:pt x="86" y="144"/>
                  </a:lnTo>
                  <a:lnTo>
                    <a:pt x="87" y="144"/>
                  </a:lnTo>
                  <a:lnTo>
                    <a:pt x="89" y="138"/>
                  </a:lnTo>
                  <a:lnTo>
                    <a:pt x="90" y="130"/>
                  </a:lnTo>
                  <a:lnTo>
                    <a:pt x="92" y="124"/>
                  </a:lnTo>
                  <a:lnTo>
                    <a:pt x="94" y="104"/>
                  </a:lnTo>
                  <a:lnTo>
                    <a:pt x="94" y="92"/>
                  </a:lnTo>
                  <a:lnTo>
                    <a:pt x="94" y="86"/>
                  </a:lnTo>
                  <a:lnTo>
                    <a:pt x="95" y="82"/>
                  </a:lnTo>
                  <a:lnTo>
                    <a:pt x="94" y="68"/>
                  </a:lnTo>
                  <a:lnTo>
                    <a:pt x="94" y="58"/>
                  </a:lnTo>
                  <a:lnTo>
                    <a:pt x="92" y="40"/>
                  </a:lnTo>
                  <a:lnTo>
                    <a:pt x="89" y="26"/>
                  </a:lnTo>
                  <a:lnTo>
                    <a:pt x="86" y="16"/>
                  </a:lnTo>
                  <a:close/>
                  <a:moveTo>
                    <a:pt x="47" y="28"/>
                  </a:moveTo>
                  <a:lnTo>
                    <a:pt x="58" y="28"/>
                  </a:lnTo>
                  <a:lnTo>
                    <a:pt x="67" y="30"/>
                  </a:lnTo>
                  <a:lnTo>
                    <a:pt x="73" y="32"/>
                  </a:lnTo>
                  <a:lnTo>
                    <a:pt x="78" y="38"/>
                  </a:lnTo>
                  <a:lnTo>
                    <a:pt x="80" y="42"/>
                  </a:lnTo>
                  <a:lnTo>
                    <a:pt x="82" y="52"/>
                  </a:lnTo>
                  <a:lnTo>
                    <a:pt x="83" y="64"/>
                  </a:lnTo>
                  <a:lnTo>
                    <a:pt x="84" y="82"/>
                  </a:lnTo>
                  <a:lnTo>
                    <a:pt x="83" y="98"/>
                  </a:lnTo>
                  <a:lnTo>
                    <a:pt x="82" y="98"/>
                  </a:lnTo>
                  <a:lnTo>
                    <a:pt x="82" y="100"/>
                  </a:lnTo>
                  <a:lnTo>
                    <a:pt x="82" y="104"/>
                  </a:lnTo>
                  <a:lnTo>
                    <a:pt x="82" y="112"/>
                  </a:lnTo>
                  <a:lnTo>
                    <a:pt x="80" y="122"/>
                  </a:lnTo>
                  <a:lnTo>
                    <a:pt x="78" y="128"/>
                  </a:lnTo>
                  <a:lnTo>
                    <a:pt x="75" y="128"/>
                  </a:lnTo>
                  <a:lnTo>
                    <a:pt x="73" y="130"/>
                  </a:lnTo>
                  <a:lnTo>
                    <a:pt x="67" y="134"/>
                  </a:lnTo>
                  <a:lnTo>
                    <a:pt x="58" y="134"/>
                  </a:lnTo>
                  <a:lnTo>
                    <a:pt x="52" y="134"/>
                  </a:lnTo>
                  <a:lnTo>
                    <a:pt x="49" y="134"/>
                  </a:lnTo>
                  <a:lnTo>
                    <a:pt x="47" y="136"/>
                  </a:lnTo>
                  <a:lnTo>
                    <a:pt x="40" y="134"/>
                  </a:lnTo>
                  <a:lnTo>
                    <a:pt x="35" y="134"/>
                  </a:lnTo>
                  <a:lnTo>
                    <a:pt x="26" y="134"/>
                  </a:lnTo>
                  <a:lnTo>
                    <a:pt x="20" y="130"/>
                  </a:lnTo>
                  <a:lnTo>
                    <a:pt x="17" y="128"/>
                  </a:lnTo>
                  <a:lnTo>
                    <a:pt x="14" y="122"/>
                  </a:lnTo>
                  <a:lnTo>
                    <a:pt x="12" y="112"/>
                  </a:lnTo>
                  <a:lnTo>
                    <a:pt x="11" y="98"/>
                  </a:lnTo>
                  <a:lnTo>
                    <a:pt x="11" y="82"/>
                  </a:lnTo>
                  <a:lnTo>
                    <a:pt x="12" y="52"/>
                  </a:lnTo>
                  <a:lnTo>
                    <a:pt x="17" y="38"/>
                  </a:lnTo>
                  <a:lnTo>
                    <a:pt x="20" y="32"/>
                  </a:lnTo>
                  <a:lnTo>
                    <a:pt x="26" y="30"/>
                  </a:lnTo>
                  <a:lnTo>
                    <a:pt x="35" y="28"/>
                  </a:lnTo>
                  <a:lnTo>
                    <a:pt x="47" y="2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" name="CustomShape 39"/>
            <p:cNvSpPr/>
            <p:nvPr/>
          </p:nvSpPr>
          <p:spPr>
            <a:xfrm>
              <a:off x="3691800" y="5899680"/>
              <a:ext cx="40320" cy="34200"/>
            </a:xfrm>
            <a:custGeom>
              <a:avLst/>
              <a:gdLst/>
              <a:ahLst/>
              <a:cxnLst/>
              <a:rect l="l" t="t" r="r" b="b"/>
              <a:pathLst>
                <a:path w="95" h="162">
                  <a:moveTo>
                    <a:pt x="14" y="42"/>
                  </a:moveTo>
                  <a:lnTo>
                    <a:pt x="19" y="32"/>
                  </a:lnTo>
                  <a:lnTo>
                    <a:pt x="29" y="30"/>
                  </a:lnTo>
                  <a:lnTo>
                    <a:pt x="31" y="30"/>
                  </a:lnTo>
                  <a:lnTo>
                    <a:pt x="31" y="4"/>
                  </a:lnTo>
                  <a:lnTo>
                    <a:pt x="22" y="4"/>
                  </a:lnTo>
                  <a:lnTo>
                    <a:pt x="16" y="8"/>
                  </a:lnTo>
                  <a:lnTo>
                    <a:pt x="10" y="12"/>
                  </a:lnTo>
                  <a:lnTo>
                    <a:pt x="7" y="20"/>
                  </a:lnTo>
                  <a:lnTo>
                    <a:pt x="3" y="28"/>
                  </a:lnTo>
                  <a:lnTo>
                    <a:pt x="1" y="42"/>
                  </a:lnTo>
                  <a:lnTo>
                    <a:pt x="0" y="60"/>
                  </a:lnTo>
                  <a:lnTo>
                    <a:pt x="0" y="82"/>
                  </a:lnTo>
                  <a:lnTo>
                    <a:pt x="0" y="102"/>
                  </a:lnTo>
                  <a:lnTo>
                    <a:pt x="2" y="120"/>
                  </a:lnTo>
                  <a:lnTo>
                    <a:pt x="4" y="134"/>
                  </a:lnTo>
                  <a:lnTo>
                    <a:pt x="9" y="144"/>
                  </a:lnTo>
                  <a:lnTo>
                    <a:pt x="14" y="150"/>
                  </a:lnTo>
                  <a:lnTo>
                    <a:pt x="23" y="156"/>
                  </a:lnTo>
                  <a:lnTo>
                    <a:pt x="34" y="160"/>
                  </a:lnTo>
                  <a:lnTo>
                    <a:pt x="47" y="162"/>
                  </a:lnTo>
                  <a:lnTo>
                    <a:pt x="53" y="160"/>
                  </a:lnTo>
                  <a:lnTo>
                    <a:pt x="60" y="160"/>
                  </a:lnTo>
                  <a:lnTo>
                    <a:pt x="62" y="158"/>
                  </a:lnTo>
                  <a:lnTo>
                    <a:pt x="65" y="158"/>
                  </a:lnTo>
                  <a:lnTo>
                    <a:pt x="71" y="158"/>
                  </a:lnTo>
                  <a:lnTo>
                    <a:pt x="75" y="154"/>
                  </a:lnTo>
                  <a:lnTo>
                    <a:pt x="79" y="152"/>
                  </a:lnTo>
                  <a:lnTo>
                    <a:pt x="82" y="148"/>
                  </a:lnTo>
                  <a:lnTo>
                    <a:pt x="86" y="146"/>
                  </a:lnTo>
                  <a:lnTo>
                    <a:pt x="86" y="142"/>
                  </a:lnTo>
                  <a:lnTo>
                    <a:pt x="86" y="140"/>
                  </a:lnTo>
                  <a:lnTo>
                    <a:pt x="87" y="140"/>
                  </a:lnTo>
                  <a:lnTo>
                    <a:pt x="89" y="134"/>
                  </a:lnTo>
                  <a:lnTo>
                    <a:pt x="90" y="126"/>
                  </a:lnTo>
                  <a:lnTo>
                    <a:pt x="92" y="120"/>
                  </a:lnTo>
                  <a:lnTo>
                    <a:pt x="94" y="100"/>
                  </a:lnTo>
                  <a:lnTo>
                    <a:pt x="94" y="88"/>
                  </a:lnTo>
                  <a:lnTo>
                    <a:pt x="94" y="82"/>
                  </a:lnTo>
                  <a:lnTo>
                    <a:pt x="95" y="78"/>
                  </a:lnTo>
                  <a:lnTo>
                    <a:pt x="94" y="58"/>
                  </a:lnTo>
                  <a:lnTo>
                    <a:pt x="93" y="42"/>
                  </a:lnTo>
                  <a:lnTo>
                    <a:pt x="90" y="28"/>
                  </a:lnTo>
                  <a:lnTo>
                    <a:pt x="87" y="18"/>
                  </a:lnTo>
                  <a:lnTo>
                    <a:pt x="82" y="8"/>
                  </a:lnTo>
                  <a:lnTo>
                    <a:pt x="77" y="4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60" y="28"/>
                  </a:lnTo>
                  <a:lnTo>
                    <a:pt x="67" y="28"/>
                  </a:lnTo>
                  <a:lnTo>
                    <a:pt x="73" y="30"/>
                  </a:lnTo>
                  <a:lnTo>
                    <a:pt x="77" y="32"/>
                  </a:lnTo>
                  <a:lnTo>
                    <a:pt x="80" y="36"/>
                  </a:lnTo>
                  <a:lnTo>
                    <a:pt x="81" y="40"/>
                  </a:lnTo>
                  <a:lnTo>
                    <a:pt x="83" y="50"/>
                  </a:lnTo>
                  <a:lnTo>
                    <a:pt x="83" y="60"/>
                  </a:lnTo>
                  <a:lnTo>
                    <a:pt x="84" y="76"/>
                  </a:lnTo>
                  <a:lnTo>
                    <a:pt x="83" y="76"/>
                  </a:lnTo>
                  <a:lnTo>
                    <a:pt x="83" y="78"/>
                  </a:lnTo>
                  <a:lnTo>
                    <a:pt x="83" y="82"/>
                  </a:lnTo>
                  <a:lnTo>
                    <a:pt x="83" y="90"/>
                  </a:lnTo>
                  <a:lnTo>
                    <a:pt x="82" y="90"/>
                  </a:lnTo>
                  <a:lnTo>
                    <a:pt x="82" y="92"/>
                  </a:lnTo>
                  <a:lnTo>
                    <a:pt x="82" y="96"/>
                  </a:lnTo>
                  <a:lnTo>
                    <a:pt x="82" y="104"/>
                  </a:lnTo>
                  <a:lnTo>
                    <a:pt x="80" y="114"/>
                  </a:lnTo>
                  <a:lnTo>
                    <a:pt x="78" y="122"/>
                  </a:lnTo>
                  <a:lnTo>
                    <a:pt x="75" y="122"/>
                  </a:lnTo>
                  <a:lnTo>
                    <a:pt x="73" y="124"/>
                  </a:lnTo>
                  <a:lnTo>
                    <a:pt x="66" y="128"/>
                  </a:lnTo>
                  <a:lnTo>
                    <a:pt x="61" y="128"/>
                  </a:lnTo>
                  <a:lnTo>
                    <a:pt x="57" y="130"/>
                  </a:lnTo>
                  <a:lnTo>
                    <a:pt x="52" y="130"/>
                  </a:lnTo>
                  <a:lnTo>
                    <a:pt x="48" y="132"/>
                  </a:lnTo>
                  <a:lnTo>
                    <a:pt x="37" y="130"/>
                  </a:lnTo>
                  <a:lnTo>
                    <a:pt x="28" y="130"/>
                  </a:lnTo>
                  <a:lnTo>
                    <a:pt x="21" y="126"/>
                  </a:lnTo>
                  <a:lnTo>
                    <a:pt x="18" y="124"/>
                  </a:lnTo>
                  <a:lnTo>
                    <a:pt x="17" y="124"/>
                  </a:lnTo>
                  <a:lnTo>
                    <a:pt x="14" y="118"/>
                  </a:lnTo>
                  <a:lnTo>
                    <a:pt x="12" y="110"/>
                  </a:lnTo>
                  <a:lnTo>
                    <a:pt x="11" y="98"/>
                  </a:lnTo>
                  <a:lnTo>
                    <a:pt x="11" y="84"/>
                  </a:lnTo>
                  <a:lnTo>
                    <a:pt x="11" y="56"/>
                  </a:lnTo>
                  <a:lnTo>
                    <a:pt x="14" y="4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" name="CustomShape 40"/>
            <p:cNvSpPr/>
            <p:nvPr/>
          </p:nvSpPr>
          <p:spPr>
            <a:xfrm>
              <a:off x="3724200" y="5943240"/>
              <a:ext cx="7200" cy="612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" name="CustomShape 41"/>
            <p:cNvSpPr/>
            <p:nvPr/>
          </p:nvSpPr>
          <p:spPr>
            <a:xfrm>
              <a:off x="3691800" y="5958360"/>
              <a:ext cx="40320" cy="33120"/>
            </a:xfrm>
            <a:custGeom>
              <a:avLst/>
              <a:gdLst/>
              <a:ahLst/>
              <a:cxnLst/>
              <a:rect l="l" t="t" r="r" b="b"/>
              <a:pathLst>
                <a:path w="95" h="158">
                  <a:moveTo>
                    <a:pt x="40" y="100"/>
                  </a:moveTo>
                  <a:lnTo>
                    <a:pt x="38" y="110"/>
                  </a:lnTo>
                  <a:lnTo>
                    <a:pt x="36" y="114"/>
                  </a:lnTo>
                  <a:lnTo>
                    <a:pt x="35" y="114"/>
                  </a:lnTo>
                  <a:lnTo>
                    <a:pt x="35" y="116"/>
                  </a:lnTo>
                  <a:lnTo>
                    <a:pt x="35" y="120"/>
                  </a:lnTo>
                  <a:lnTo>
                    <a:pt x="33" y="120"/>
                  </a:lnTo>
                  <a:lnTo>
                    <a:pt x="32" y="120"/>
                  </a:lnTo>
                  <a:lnTo>
                    <a:pt x="32" y="122"/>
                  </a:lnTo>
                  <a:lnTo>
                    <a:pt x="30" y="126"/>
                  </a:lnTo>
                  <a:lnTo>
                    <a:pt x="27" y="126"/>
                  </a:lnTo>
                  <a:lnTo>
                    <a:pt x="25" y="128"/>
                  </a:lnTo>
                  <a:lnTo>
                    <a:pt x="20" y="126"/>
                  </a:lnTo>
                  <a:lnTo>
                    <a:pt x="17" y="126"/>
                  </a:lnTo>
                  <a:lnTo>
                    <a:pt x="14" y="122"/>
                  </a:lnTo>
                  <a:lnTo>
                    <a:pt x="13" y="120"/>
                  </a:lnTo>
                  <a:lnTo>
                    <a:pt x="11" y="114"/>
                  </a:lnTo>
                  <a:lnTo>
                    <a:pt x="11" y="106"/>
                  </a:lnTo>
                  <a:lnTo>
                    <a:pt x="11" y="82"/>
                  </a:lnTo>
                  <a:lnTo>
                    <a:pt x="11" y="64"/>
                  </a:lnTo>
                  <a:lnTo>
                    <a:pt x="11" y="54"/>
                  </a:lnTo>
                  <a:lnTo>
                    <a:pt x="13" y="40"/>
                  </a:lnTo>
                  <a:lnTo>
                    <a:pt x="17" y="34"/>
                  </a:lnTo>
                  <a:lnTo>
                    <a:pt x="25" y="32"/>
                  </a:lnTo>
                  <a:lnTo>
                    <a:pt x="25" y="6"/>
                  </a:lnTo>
                  <a:lnTo>
                    <a:pt x="22" y="6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5" y="24"/>
                  </a:lnTo>
                  <a:lnTo>
                    <a:pt x="2" y="32"/>
                  </a:lnTo>
                  <a:lnTo>
                    <a:pt x="1" y="46"/>
                  </a:lnTo>
                  <a:lnTo>
                    <a:pt x="0" y="80"/>
                  </a:lnTo>
                  <a:lnTo>
                    <a:pt x="0" y="100"/>
                  </a:lnTo>
                  <a:lnTo>
                    <a:pt x="1" y="118"/>
                  </a:lnTo>
                  <a:lnTo>
                    <a:pt x="3" y="132"/>
                  </a:lnTo>
                  <a:lnTo>
                    <a:pt x="6" y="142"/>
                  </a:lnTo>
                  <a:lnTo>
                    <a:pt x="8" y="146"/>
                  </a:lnTo>
                  <a:lnTo>
                    <a:pt x="12" y="152"/>
                  </a:lnTo>
                  <a:lnTo>
                    <a:pt x="17" y="154"/>
                  </a:lnTo>
                  <a:lnTo>
                    <a:pt x="25" y="156"/>
                  </a:lnTo>
                  <a:lnTo>
                    <a:pt x="25" y="154"/>
                  </a:lnTo>
                  <a:lnTo>
                    <a:pt x="26" y="154"/>
                  </a:lnTo>
                  <a:lnTo>
                    <a:pt x="28" y="154"/>
                  </a:lnTo>
                  <a:lnTo>
                    <a:pt x="32" y="154"/>
                  </a:lnTo>
                  <a:lnTo>
                    <a:pt x="38" y="150"/>
                  </a:lnTo>
                  <a:lnTo>
                    <a:pt x="40" y="146"/>
                  </a:lnTo>
                  <a:lnTo>
                    <a:pt x="40" y="144"/>
                  </a:lnTo>
                  <a:lnTo>
                    <a:pt x="41" y="144"/>
                  </a:lnTo>
                  <a:lnTo>
                    <a:pt x="43" y="144"/>
                  </a:lnTo>
                  <a:lnTo>
                    <a:pt x="47" y="138"/>
                  </a:lnTo>
                  <a:lnTo>
                    <a:pt x="49" y="124"/>
                  </a:lnTo>
                  <a:lnTo>
                    <a:pt x="51" y="106"/>
                  </a:lnTo>
                  <a:lnTo>
                    <a:pt x="51" y="94"/>
                  </a:lnTo>
                  <a:lnTo>
                    <a:pt x="52" y="82"/>
                  </a:lnTo>
                  <a:lnTo>
                    <a:pt x="52" y="68"/>
                  </a:lnTo>
                  <a:lnTo>
                    <a:pt x="53" y="56"/>
                  </a:lnTo>
                  <a:lnTo>
                    <a:pt x="53" y="42"/>
                  </a:lnTo>
                  <a:lnTo>
                    <a:pt x="56" y="34"/>
                  </a:lnTo>
                  <a:lnTo>
                    <a:pt x="60" y="28"/>
                  </a:lnTo>
                  <a:lnTo>
                    <a:pt x="67" y="28"/>
                  </a:lnTo>
                  <a:lnTo>
                    <a:pt x="75" y="30"/>
                  </a:lnTo>
                  <a:lnTo>
                    <a:pt x="81" y="40"/>
                  </a:lnTo>
                  <a:lnTo>
                    <a:pt x="83" y="54"/>
                  </a:lnTo>
                  <a:lnTo>
                    <a:pt x="83" y="66"/>
                  </a:lnTo>
                  <a:lnTo>
                    <a:pt x="84" y="84"/>
                  </a:lnTo>
                  <a:lnTo>
                    <a:pt x="83" y="96"/>
                  </a:lnTo>
                  <a:lnTo>
                    <a:pt x="83" y="106"/>
                  </a:lnTo>
                  <a:lnTo>
                    <a:pt x="81" y="114"/>
                  </a:lnTo>
                  <a:lnTo>
                    <a:pt x="81" y="120"/>
                  </a:lnTo>
                  <a:lnTo>
                    <a:pt x="79" y="120"/>
                  </a:lnTo>
                  <a:lnTo>
                    <a:pt x="78" y="120"/>
                  </a:lnTo>
                  <a:lnTo>
                    <a:pt x="78" y="122"/>
                  </a:lnTo>
                  <a:lnTo>
                    <a:pt x="76" y="126"/>
                  </a:lnTo>
                  <a:lnTo>
                    <a:pt x="72" y="128"/>
                  </a:lnTo>
                  <a:lnTo>
                    <a:pt x="70" y="128"/>
                  </a:lnTo>
                  <a:lnTo>
                    <a:pt x="69" y="128"/>
                  </a:lnTo>
                  <a:lnTo>
                    <a:pt x="69" y="130"/>
                  </a:lnTo>
                  <a:lnTo>
                    <a:pt x="64" y="130"/>
                  </a:lnTo>
                  <a:lnTo>
                    <a:pt x="64" y="158"/>
                  </a:lnTo>
                  <a:lnTo>
                    <a:pt x="69" y="158"/>
                  </a:lnTo>
                  <a:lnTo>
                    <a:pt x="75" y="156"/>
                  </a:lnTo>
                  <a:lnTo>
                    <a:pt x="81" y="154"/>
                  </a:lnTo>
                  <a:lnTo>
                    <a:pt x="83" y="150"/>
                  </a:lnTo>
                  <a:lnTo>
                    <a:pt x="83" y="148"/>
                  </a:lnTo>
                  <a:lnTo>
                    <a:pt x="84" y="148"/>
                  </a:lnTo>
                  <a:lnTo>
                    <a:pt x="86" y="148"/>
                  </a:lnTo>
                  <a:lnTo>
                    <a:pt x="90" y="142"/>
                  </a:lnTo>
                  <a:lnTo>
                    <a:pt x="91" y="130"/>
                  </a:lnTo>
                  <a:lnTo>
                    <a:pt x="93" y="116"/>
                  </a:lnTo>
                  <a:lnTo>
                    <a:pt x="93" y="106"/>
                  </a:lnTo>
                  <a:lnTo>
                    <a:pt x="94" y="98"/>
                  </a:lnTo>
                  <a:lnTo>
                    <a:pt x="95" y="78"/>
                  </a:lnTo>
                  <a:lnTo>
                    <a:pt x="94" y="56"/>
                  </a:lnTo>
                  <a:lnTo>
                    <a:pt x="93" y="40"/>
                  </a:lnTo>
                  <a:lnTo>
                    <a:pt x="91" y="26"/>
                  </a:lnTo>
                  <a:lnTo>
                    <a:pt x="90" y="16"/>
                  </a:lnTo>
                  <a:lnTo>
                    <a:pt x="86" y="8"/>
                  </a:lnTo>
                  <a:lnTo>
                    <a:pt x="81" y="4"/>
                  </a:lnTo>
                  <a:lnTo>
                    <a:pt x="75" y="0"/>
                  </a:lnTo>
                  <a:lnTo>
                    <a:pt x="68" y="0"/>
                  </a:lnTo>
                  <a:lnTo>
                    <a:pt x="56" y="2"/>
                  </a:lnTo>
                  <a:lnTo>
                    <a:pt x="48" y="12"/>
                  </a:lnTo>
                  <a:lnTo>
                    <a:pt x="43" y="26"/>
                  </a:lnTo>
                  <a:lnTo>
                    <a:pt x="41" y="36"/>
                  </a:lnTo>
                  <a:lnTo>
                    <a:pt x="41" y="50"/>
                  </a:lnTo>
                  <a:lnTo>
                    <a:pt x="40" y="10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" name="CustomShape 42"/>
            <p:cNvSpPr/>
            <p:nvPr/>
          </p:nvSpPr>
          <p:spPr>
            <a:xfrm>
              <a:off x="3675600" y="6000480"/>
              <a:ext cx="6120" cy="57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5" name="CustomShape 43"/>
            <p:cNvSpPr/>
            <p:nvPr/>
          </p:nvSpPr>
          <p:spPr>
            <a:xfrm>
              <a:off x="3691800" y="6014880"/>
              <a:ext cx="40320" cy="33480"/>
            </a:xfrm>
            <a:custGeom>
              <a:avLst/>
              <a:gdLst/>
              <a:ahLst/>
              <a:cxnLst/>
              <a:rect l="l" t="t" r="r" b="b"/>
              <a:pathLst>
                <a:path w="95" h="158">
                  <a:moveTo>
                    <a:pt x="13" y="40"/>
                  </a:moveTo>
                  <a:lnTo>
                    <a:pt x="17" y="34"/>
                  </a:lnTo>
                  <a:lnTo>
                    <a:pt x="25" y="32"/>
                  </a:lnTo>
                  <a:lnTo>
                    <a:pt x="25" y="6"/>
                  </a:lnTo>
                  <a:lnTo>
                    <a:pt x="22" y="6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5" y="24"/>
                  </a:lnTo>
                  <a:lnTo>
                    <a:pt x="2" y="32"/>
                  </a:lnTo>
                  <a:lnTo>
                    <a:pt x="1" y="46"/>
                  </a:lnTo>
                  <a:lnTo>
                    <a:pt x="0" y="80"/>
                  </a:lnTo>
                  <a:lnTo>
                    <a:pt x="0" y="100"/>
                  </a:lnTo>
                  <a:lnTo>
                    <a:pt x="1" y="118"/>
                  </a:lnTo>
                  <a:lnTo>
                    <a:pt x="3" y="132"/>
                  </a:lnTo>
                  <a:lnTo>
                    <a:pt x="6" y="142"/>
                  </a:lnTo>
                  <a:lnTo>
                    <a:pt x="8" y="146"/>
                  </a:lnTo>
                  <a:lnTo>
                    <a:pt x="12" y="152"/>
                  </a:lnTo>
                  <a:lnTo>
                    <a:pt x="17" y="154"/>
                  </a:lnTo>
                  <a:lnTo>
                    <a:pt x="25" y="156"/>
                  </a:lnTo>
                  <a:lnTo>
                    <a:pt x="25" y="154"/>
                  </a:lnTo>
                  <a:lnTo>
                    <a:pt x="26" y="154"/>
                  </a:lnTo>
                  <a:lnTo>
                    <a:pt x="28" y="154"/>
                  </a:lnTo>
                  <a:lnTo>
                    <a:pt x="32" y="154"/>
                  </a:lnTo>
                  <a:lnTo>
                    <a:pt x="38" y="150"/>
                  </a:lnTo>
                  <a:lnTo>
                    <a:pt x="40" y="146"/>
                  </a:lnTo>
                  <a:lnTo>
                    <a:pt x="40" y="144"/>
                  </a:lnTo>
                  <a:lnTo>
                    <a:pt x="41" y="144"/>
                  </a:lnTo>
                  <a:lnTo>
                    <a:pt x="43" y="144"/>
                  </a:lnTo>
                  <a:lnTo>
                    <a:pt x="47" y="138"/>
                  </a:lnTo>
                  <a:lnTo>
                    <a:pt x="49" y="124"/>
                  </a:lnTo>
                  <a:lnTo>
                    <a:pt x="51" y="106"/>
                  </a:lnTo>
                  <a:lnTo>
                    <a:pt x="51" y="94"/>
                  </a:lnTo>
                  <a:lnTo>
                    <a:pt x="52" y="82"/>
                  </a:lnTo>
                  <a:lnTo>
                    <a:pt x="52" y="68"/>
                  </a:lnTo>
                  <a:lnTo>
                    <a:pt x="53" y="56"/>
                  </a:lnTo>
                  <a:lnTo>
                    <a:pt x="53" y="42"/>
                  </a:lnTo>
                  <a:lnTo>
                    <a:pt x="56" y="34"/>
                  </a:lnTo>
                  <a:lnTo>
                    <a:pt x="60" y="28"/>
                  </a:lnTo>
                  <a:lnTo>
                    <a:pt x="67" y="28"/>
                  </a:lnTo>
                  <a:lnTo>
                    <a:pt x="75" y="30"/>
                  </a:lnTo>
                  <a:lnTo>
                    <a:pt x="81" y="40"/>
                  </a:lnTo>
                  <a:lnTo>
                    <a:pt x="83" y="54"/>
                  </a:lnTo>
                  <a:lnTo>
                    <a:pt x="83" y="66"/>
                  </a:lnTo>
                  <a:lnTo>
                    <a:pt x="84" y="84"/>
                  </a:lnTo>
                  <a:lnTo>
                    <a:pt x="83" y="96"/>
                  </a:lnTo>
                  <a:lnTo>
                    <a:pt x="83" y="106"/>
                  </a:lnTo>
                  <a:lnTo>
                    <a:pt x="81" y="114"/>
                  </a:lnTo>
                  <a:lnTo>
                    <a:pt x="81" y="120"/>
                  </a:lnTo>
                  <a:lnTo>
                    <a:pt x="79" y="120"/>
                  </a:lnTo>
                  <a:lnTo>
                    <a:pt x="78" y="120"/>
                  </a:lnTo>
                  <a:lnTo>
                    <a:pt x="78" y="122"/>
                  </a:lnTo>
                  <a:lnTo>
                    <a:pt x="76" y="126"/>
                  </a:lnTo>
                  <a:lnTo>
                    <a:pt x="72" y="128"/>
                  </a:lnTo>
                  <a:lnTo>
                    <a:pt x="70" y="128"/>
                  </a:lnTo>
                  <a:lnTo>
                    <a:pt x="69" y="128"/>
                  </a:lnTo>
                  <a:lnTo>
                    <a:pt x="69" y="130"/>
                  </a:lnTo>
                  <a:lnTo>
                    <a:pt x="64" y="130"/>
                  </a:lnTo>
                  <a:lnTo>
                    <a:pt x="64" y="158"/>
                  </a:lnTo>
                  <a:lnTo>
                    <a:pt x="69" y="158"/>
                  </a:lnTo>
                  <a:lnTo>
                    <a:pt x="75" y="156"/>
                  </a:lnTo>
                  <a:lnTo>
                    <a:pt x="81" y="154"/>
                  </a:lnTo>
                  <a:lnTo>
                    <a:pt x="83" y="150"/>
                  </a:lnTo>
                  <a:lnTo>
                    <a:pt x="83" y="148"/>
                  </a:lnTo>
                  <a:lnTo>
                    <a:pt x="84" y="148"/>
                  </a:lnTo>
                  <a:lnTo>
                    <a:pt x="86" y="148"/>
                  </a:lnTo>
                  <a:lnTo>
                    <a:pt x="90" y="142"/>
                  </a:lnTo>
                  <a:lnTo>
                    <a:pt x="91" y="130"/>
                  </a:lnTo>
                  <a:lnTo>
                    <a:pt x="93" y="116"/>
                  </a:lnTo>
                  <a:lnTo>
                    <a:pt x="93" y="106"/>
                  </a:lnTo>
                  <a:lnTo>
                    <a:pt x="94" y="98"/>
                  </a:lnTo>
                  <a:lnTo>
                    <a:pt x="95" y="78"/>
                  </a:lnTo>
                  <a:lnTo>
                    <a:pt x="94" y="56"/>
                  </a:lnTo>
                  <a:lnTo>
                    <a:pt x="93" y="40"/>
                  </a:lnTo>
                  <a:lnTo>
                    <a:pt x="91" y="26"/>
                  </a:lnTo>
                  <a:lnTo>
                    <a:pt x="90" y="16"/>
                  </a:lnTo>
                  <a:lnTo>
                    <a:pt x="86" y="8"/>
                  </a:lnTo>
                  <a:lnTo>
                    <a:pt x="81" y="4"/>
                  </a:lnTo>
                  <a:lnTo>
                    <a:pt x="75" y="0"/>
                  </a:lnTo>
                  <a:lnTo>
                    <a:pt x="68" y="0"/>
                  </a:lnTo>
                  <a:lnTo>
                    <a:pt x="56" y="2"/>
                  </a:lnTo>
                  <a:lnTo>
                    <a:pt x="48" y="12"/>
                  </a:lnTo>
                  <a:lnTo>
                    <a:pt x="43" y="26"/>
                  </a:lnTo>
                  <a:lnTo>
                    <a:pt x="41" y="36"/>
                  </a:lnTo>
                  <a:lnTo>
                    <a:pt x="41" y="50"/>
                  </a:lnTo>
                  <a:lnTo>
                    <a:pt x="40" y="100"/>
                  </a:lnTo>
                  <a:lnTo>
                    <a:pt x="38" y="110"/>
                  </a:lnTo>
                  <a:lnTo>
                    <a:pt x="36" y="114"/>
                  </a:lnTo>
                  <a:lnTo>
                    <a:pt x="35" y="114"/>
                  </a:lnTo>
                  <a:lnTo>
                    <a:pt x="35" y="116"/>
                  </a:lnTo>
                  <a:lnTo>
                    <a:pt x="35" y="120"/>
                  </a:lnTo>
                  <a:lnTo>
                    <a:pt x="33" y="120"/>
                  </a:lnTo>
                  <a:lnTo>
                    <a:pt x="32" y="120"/>
                  </a:lnTo>
                  <a:lnTo>
                    <a:pt x="32" y="122"/>
                  </a:lnTo>
                  <a:lnTo>
                    <a:pt x="30" y="126"/>
                  </a:lnTo>
                  <a:lnTo>
                    <a:pt x="27" y="126"/>
                  </a:lnTo>
                  <a:lnTo>
                    <a:pt x="25" y="128"/>
                  </a:lnTo>
                  <a:lnTo>
                    <a:pt x="20" y="126"/>
                  </a:lnTo>
                  <a:lnTo>
                    <a:pt x="17" y="126"/>
                  </a:lnTo>
                  <a:lnTo>
                    <a:pt x="14" y="122"/>
                  </a:lnTo>
                  <a:lnTo>
                    <a:pt x="13" y="120"/>
                  </a:lnTo>
                  <a:lnTo>
                    <a:pt x="11" y="114"/>
                  </a:lnTo>
                  <a:lnTo>
                    <a:pt x="11" y="106"/>
                  </a:lnTo>
                  <a:lnTo>
                    <a:pt x="11" y="82"/>
                  </a:lnTo>
                  <a:lnTo>
                    <a:pt x="11" y="64"/>
                  </a:lnTo>
                  <a:lnTo>
                    <a:pt x="11" y="54"/>
                  </a:lnTo>
                  <a:lnTo>
                    <a:pt x="13" y="4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6" name="CustomShape 44"/>
            <p:cNvSpPr/>
            <p:nvPr/>
          </p:nvSpPr>
          <p:spPr>
            <a:xfrm>
              <a:off x="3692520" y="6000480"/>
              <a:ext cx="38880" cy="576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7" name="CustomShape 45"/>
            <p:cNvSpPr/>
            <p:nvPr/>
          </p:nvSpPr>
          <p:spPr>
            <a:xfrm>
              <a:off x="3691080" y="6052680"/>
              <a:ext cx="40320" cy="27720"/>
            </a:xfrm>
            <a:custGeom>
              <a:avLst/>
              <a:gdLst/>
              <a:ahLst/>
              <a:cxnLst/>
              <a:rect l="l" t="t" r="r" b="b"/>
              <a:pathLst>
                <a:path w="95" h="132">
                  <a:moveTo>
                    <a:pt x="13" y="106"/>
                  </a:moveTo>
                  <a:lnTo>
                    <a:pt x="12" y="106"/>
                  </a:lnTo>
                  <a:lnTo>
                    <a:pt x="3" y="104"/>
                  </a:lnTo>
                  <a:lnTo>
                    <a:pt x="3" y="132"/>
                  </a:lnTo>
                  <a:lnTo>
                    <a:pt x="95" y="132"/>
                  </a:lnTo>
                  <a:lnTo>
                    <a:pt x="95" y="104"/>
                  </a:lnTo>
                  <a:lnTo>
                    <a:pt x="39" y="104"/>
                  </a:lnTo>
                  <a:lnTo>
                    <a:pt x="26" y="100"/>
                  </a:lnTo>
                  <a:lnTo>
                    <a:pt x="21" y="96"/>
                  </a:lnTo>
                  <a:lnTo>
                    <a:pt x="18" y="92"/>
                  </a:lnTo>
                  <a:lnTo>
                    <a:pt x="14" y="84"/>
                  </a:lnTo>
                  <a:lnTo>
                    <a:pt x="12" y="76"/>
                  </a:lnTo>
                  <a:lnTo>
                    <a:pt x="11" y="58"/>
                  </a:lnTo>
                  <a:lnTo>
                    <a:pt x="11" y="44"/>
                  </a:lnTo>
                  <a:lnTo>
                    <a:pt x="14" y="34"/>
                  </a:lnTo>
                  <a:lnTo>
                    <a:pt x="18" y="28"/>
                  </a:lnTo>
                  <a:lnTo>
                    <a:pt x="25" y="26"/>
                  </a:lnTo>
                  <a:lnTo>
                    <a:pt x="30" y="28"/>
                  </a:lnTo>
                  <a:lnTo>
                    <a:pt x="33" y="28"/>
                  </a:lnTo>
                  <a:lnTo>
                    <a:pt x="33" y="2"/>
                  </a:lnTo>
                  <a:lnTo>
                    <a:pt x="26" y="0"/>
                  </a:lnTo>
                  <a:lnTo>
                    <a:pt x="14" y="2"/>
                  </a:lnTo>
                  <a:lnTo>
                    <a:pt x="6" y="12"/>
                  </a:lnTo>
                  <a:lnTo>
                    <a:pt x="1" y="28"/>
                  </a:lnTo>
                  <a:lnTo>
                    <a:pt x="0" y="52"/>
                  </a:lnTo>
                  <a:lnTo>
                    <a:pt x="0" y="68"/>
                  </a:lnTo>
                  <a:lnTo>
                    <a:pt x="3" y="84"/>
                  </a:lnTo>
                  <a:lnTo>
                    <a:pt x="6" y="96"/>
                  </a:lnTo>
                  <a:lnTo>
                    <a:pt x="13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" name="CustomShape 46"/>
            <p:cNvSpPr/>
            <p:nvPr/>
          </p:nvSpPr>
          <p:spPr>
            <a:xfrm>
              <a:off x="3691800" y="6090480"/>
              <a:ext cx="40320" cy="34560"/>
            </a:xfrm>
            <a:custGeom>
              <a:avLst/>
              <a:gdLst/>
              <a:ahLst/>
              <a:cxnLst/>
              <a:rect l="l" t="t" r="r" b="b"/>
              <a:pathLst>
                <a:path w="95" h="164">
                  <a:moveTo>
                    <a:pt x="0" y="84"/>
                  </a:moveTo>
                  <a:lnTo>
                    <a:pt x="0" y="106"/>
                  </a:lnTo>
                  <a:lnTo>
                    <a:pt x="2" y="124"/>
                  </a:lnTo>
                  <a:lnTo>
                    <a:pt x="4" y="138"/>
                  </a:lnTo>
                  <a:lnTo>
                    <a:pt x="9" y="148"/>
                  </a:lnTo>
                  <a:lnTo>
                    <a:pt x="14" y="154"/>
                  </a:lnTo>
                  <a:lnTo>
                    <a:pt x="17" y="156"/>
                  </a:lnTo>
                  <a:lnTo>
                    <a:pt x="22" y="160"/>
                  </a:lnTo>
                  <a:lnTo>
                    <a:pt x="33" y="162"/>
                  </a:lnTo>
                  <a:lnTo>
                    <a:pt x="46" y="164"/>
                  </a:lnTo>
                  <a:lnTo>
                    <a:pt x="52" y="162"/>
                  </a:lnTo>
                  <a:lnTo>
                    <a:pt x="59" y="162"/>
                  </a:lnTo>
                  <a:lnTo>
                    <a:pt x="65" y="160"/>
                  </a:lnTo>
                  <a:lnTo>
                    <a:pt x="71" y="160"/>
                  </a:lnTo>
                  <a:lnTo>
                    <a:pt x="75" y="156"/>
                  </a:lnTo>
                  <a:lnTo>
                    <a:pt x="79" y="154"/>
                  </a:lnTo>
                  <a:lnTo>
                    <a:pt x="82" y="150"/>
                  </a:lnTo>
                  <a:lnTo>
                    <a:pt x="86" y="148"/>
                  </a:lnTo>
                  <a:lnTo>
                    <a:pt x="86" y="144"/>
                  </a:lnTo>
                  <a:lnTo>
                    <a:pt x="86" y="142"/>
                  </a:lnTo>
                  <a:lnTo>
                    <a:pt x="87" y="142"/>
                  </a:lnTo>
                  <a:lnTo>
                    <a:pt x="89" y="136"/>
                  </a:lnTo>
                  <a:lnTo>
                    <a:pt x="90" y="128"/>
                  </a:lnTo>
                  <a:lnTo>
                    <a:pt x="92" y="122"/>
                  </a:lnTo>
                  <a:lnTo>
                    <a:pt x="94" y="102"/>
                  </a:lnTo>
                  <a:lnTo>
                    <a:pt x="94" y="90"/>
                  </a:lnTo>
                  <a:lnTo>
                    <a:pt x="94" y="84"/>
                  </a:lnTo>
                  <a:lnTo>
                    <a:pt x="95" y="80"/>
                  </a:lnTo>
                  <a:lnTo>
                    <a:pt x="94" y="58"/>
                  </a:lnTo>
                  <a:lnTo>
                    <a:pt x="93" y="42"/>
                  </a:lnTo>
                  <a:lnTo>
                    <a:pt x="91" y="28"/>
                  </a:lnTo>
                  <a:lnTo>
                    <a:pt x="90" y="18"/>
                  </a:lnTo>
                  <a:lnTo>
                    <a:pt x="86" y="8"/>
                  </a:lnTo>
                  <a:lnTo>
                    <a:pt x="81" y="4"/>
                  </a:lnTo>
                  <a:lnTo>
                    <a:pt x="75" y="0"/>
                  </a:lnTo>
                  <a:lnTo>
                    <a:pt x="69" y="0"/>
                  </a:lnTo>
                  <a:lnTo>
                    <a:pt x="66" y="0"/>
                  </a:lnTo>
                  <a:lnTo>
                    <a:pt x="66" y="28"/>
                  </a:lnTo>
                  <a:lnTo>
                    <a:pt x="69" y="28"/>
                  </a:lnTo>
                  <a:lnTo>
                    <a:pt x="76" y="30"/>
                  </a:lnTo>
                  <a:lnTo>
                    <a:pt x="78" y="32"/>
                  </a:lnTo>
                  <a:lnTo>
                    <a:pt x="81" y="38"/>
                  </a:lnTo>
                  <a:lnTo>
                    <a:pt x="83" y="52"/>
                  </a:lnTo>
                  <a:lnTo>
                    <a:pt x="83" y="64"/>
                  </a:lnTo>
                  <a:lnTo>
                    <a:pt x="84" y="80"/>
                  </a:lnTo>
                  <a:lnTo>
                    <a:pt x="83" y="80"/>
                  </a:lnTo>
                  <a:lnTo>
                    <a:pt x="83" y="82"/>
                  </a:lnTo>
                  <a:lnTo>
                    <a:pt x="83" y="86"/>
                  </a:lnTo>
                  <a:lnTo>
                    <a:pt x="83" y="94"/>
                  </a:lnTo>
                  <a:lnTo>
                    <a:pt x="82" y="94"/>
                  </a:lnTo>
                  <a:lnTo>
                    <a:pt x="82" y="96"/>
                  </a:lnTo>
                  <a:lnTo>
                    <a:pt x="82" y="100"/>
                  </a:lnTo>
                  <a:lnTo>
                    <a:pt x="82" y="108"/>
                  </a:lnTo>
                  <a:lnTo>
                    <a:pt x="80" y="118"/>
                  </a:lnTo>
                  <a:lnTo>
                    <a:pt x="78" y="124"/>
                  </a:lnTo>
                  <a:lnTo>
                    <a:pt x="75" y="124"/>
                  </a:lnTo>
                  <a:lnTo>
                    <a:pt x="73" y="126"/>
                  </a:lnTo>
                  <a:lnTo>
                    <a:pt x="68" y="130"/>
                  </a:lnTo>
                  <a:lnTo>
                    <a:pt x="63" y="130"/>
                  </a:lnTo>
                  <a:lnTo>
                    <a:pt x="59" y="132"/>
                  </a:lnTo>
                  <a:lnTo>
                    <a:pt x="54" y="132"/>
                  </a:lnTo>
                  <a:lnTo>
                    <a:pt x="50" y="134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30" y="0"/>
                  </a:lnTo>
                  <a:lnTo>
                    <a:pt x="20" y="4"/>
                  </a:lnTo>
                  <a:lnTo>
                    <a:pt x="13" y="8"/>
                  </a:lnTo>
                  <a:lnTo>
                    <a:pt x="8" y="16"/>
                  </a:lnTo>
                  <a:lnTo>
                    <a:pt x="4" y="26"/>
                  </a:lnTo>
                  <a:lnTo>
                    <a:pt x="2" y="40"/>
                  </a:lnTo>
                  <a:lnTo>
                    <a:pt x="0" y="58"/>
                  </a:lnTo>
                  <a:lnTo>
                    <a:pt x="0" y="84"/>
                  </a:lnTo>
                  <a:close/>
                  <a:moveTo>
                    <a:pt x="16" y="124"/>
                  </a:moveTo>
                  <a:lnTo>
                    <a:pt x="13" y="116"/>
                  </a:lnTo>
                  <a:lnTo>
                    <a:pt x="12" y="108"/>
                  </a:lnTo>
                  <a:lnTo>
                    <a:pt x="11" y="96"/>
                  </a:lnTo>
                  <a:lnTo>
                    <a:pt x="11" y="82"/>
                  </a:lnTo>
                  <a:lnTo>
                    <a:pt x="12" y="52"/>
                  </a:lnTo>
                  <a:lnTo>
                    <a:pt x="15" y="38"/>
                  </a:lnTo>
                  <a:lnTo>
                    <a:pt x="17" y="32"/>
                  </a:lnTo>
                  <a:lnTo>
                    <a:pt x="22" y="30"/>
                  </a:lnTo>
                  <a:lnTo>
                    <a:pt x="35" y="28"/>
                  </a:lnTo>
                  <a:lnTo>
                    <a:pt x="39" y="28"/>
                  </a:lnTo>
                  <a:lnTo>
                    <a:pt x="39" y="134"/>
                  </a:lnTo>
                  <a:lnTo>
                    <a:pt x="30" y="132"/>
                  </a:lnTo>
                  <a:lnTo>
                    <a:pt x="24" y="130"/>
                  </a:lnTo>
                  <a:lnTo>
                    <a:pt x="19" y="126"/>
                  </a:lnTo>
                  <a:lnTo>
                    <a:pt x="16" y="12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9" name="CustomShape 47"/>
            <p:cNvSpPr/>
            <p:nvPr/>
          </p:nvSpPr>
          <p:spPr>
            <a:xfrm>
              <a:off x="3691800" y="6135840"/>
              <a:ext cx="39960" cy="58680"/>
            </a:xfrm>
            <a:custGeom>
              <a:avLst/>
              <a:gdLst/>
              <a:ahLst/>
              <a:cxnLst/>
              <a:rect l="l" t="t" r="r" b="b"/>
              <a:pathLst>
                <a:path w="94" h="275">
                  <a:moveTo>
                    <a:pt x="40" y="124"/>
                  </a:moveTo>
                  <a:lnTo>
                    <a:pt x="31" y="122"/>
                  </a:lnTo>
                  <a:lnTo>
                    <a:pt x="25" y="120"/>
                  </a:lnTo>
                  <a:lnTo>
                    <a:pt x="20" y="116"/>
                  </a:lnTo>
                  <a:lnTo>
                    <a:pt x="17" y="112"/>
                  </a:lnTo>
                  <a:lnTo>
                    <a:pt x="14" y="104"/>
                  </a:lnTo>
                  <a:lnTo>
                    <a:pt x="12" y="94"/>
                  </a:lnTo>
                  <a:lnTo>
                    <a:pt x="11" y="82"/>
                  </a:lnTo>
                  <a:lnTo>
                    <a:pt x="11" y="68"/>
                  </a:lnTo>
                  <a:lnTo>
                    <a:pt x="12" y="48"/>
                  </a:lnTo>
                  <a:lnTo>
                    <a:pt x="15" y="36"/>
                  </a:lnTo>
                  <a:lnTo>
                    <a:pt x="17" y="30"/>
                  </a:lnTo>
                  <a:lnTo>
                    <a:pt x="21" y="28"/>
                  </a:lnTo>
                  <a:lnTo>
                    <a:pt x="32" y="26"/>
                  </a:lnTo>
                  <a:lnTo>
                    <a:pt x="94" y="26"/>
                  </a:lnTo>
                  <a:lnTo>
                    <a:pt x="94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8" y="4"/>
                  </a:lnTo>
                  <a:lnTo>
                    <a:pt x="12" y="8"/>
                  </a:lnTo>
                  <a:lnTo>
                    <a:pt x="8" y="16"/>
                  </a:lnTo>
                  <a:lnTo>
                    <a:pt x="4" y="24"/>
                  </a:lnTo>
                  <a:lnTo>
                    <a:pt x="2" y="36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0" y="86"/>
                  </a:lnTo>
                  <a:lnTo>
                    <a:pt x="3" y="104"/>
                  </a:lnTo>
                  <a:lnTo>
                    <a:pt x="8" y="118"/>
                  </a:lnTo>
                  <a:lnTo>
                    <a:pt x="15" y="130"/>
                  </a:lnTo>
                  <a:lnTo>
                    <a:pt x="8" y="136"/>
                  </a:lnTo>
                  <a:lnTo>
                    <a:pt x="3" y="148"/>
                  </a:lnTo>
                  <a:lnTo>
                    <a:pt x="0" y="166"/>
                  </a:lnTo>
                  <a:lnTo>
                    <a:pt x="0" y="188"/>
                  </a:lnTo>
                  <a:lnTo>
                    <a:pt x="0" y="206"/>
                  </a:lnTo>
                  <a:lnTo>
                    <a:pt x="3" y="223"/>
                  </a:lnTo>
                  <a:lnTo>
                    <a:pt x="8" y="237"/>
                  </a:lnTo>
                  <a:lnTo>
                    <a:pt x="15" y="247"/>
                  </a:lnTo>
                  <a:lnTo>
                    <a:pt x="15" y="249"/>
                  </a:lnTo>
                  <a:lnTo>
                    <a:pt x="2" y="247"/>
                  </a:lnTo>
                  <a:lnTo>
                    <a:pt x="2" y="275"/>
                  </a:lnTo>
                  <a:lnTo>
                    <a:pt x="94" y="275"/>
                  </a:lnTo>
                  <a:lnTo>
                    <a:pt x="94" y="247"/>
                  </a:lnTo>
                  <a:lnTo>
                    <a:pt x="41" y="247"/>
                  </a:lnTo>
                  <a:lnTo>
                    <a:pt x="33" y="245"/>
                  </a:lnTo>
                  <a:lnTo>
                    <a:pt x="27" y="243"/>
                  </a:lnTo>
                  <a:lnTo>
                    <a:pt x="18" y="233"/>
                  </a:lnTo>
                  <a:lnTo>
                    <a:pt x="14" y="223"/>
                  </a:lnTo>
                  <a:lnTo>
                    <a:pt x="12" y="216"/>
                  </a:lnTo>
                  <a:lnTo>
                    <a:pt x="11" y="192"/>
                  </a:lnTo>
                  <a:lnTo>
                    <a:pt x="12" y="174"/>
                  </a:lnTo>
                  <a:lnTo>
                    <a:pt x="15" y="162"/>
                  </a:lnTo>
                  <a:lnTo>
                    <a:pt x="20" y="154"/>
                  </a:lnTo>
                  <a:lnTo>
                    <a:pt x="29" y="152"/>
                  </a:lnTo>
                  <a:lnTo>
                    <a:pt x="94" y="152"/>
                  </a:lnTo>
                  <a:lnTo>
                    <a:pt x="94" y="124"/>
                  </a:lnTo>
                  <a:lnTo>
                    <a:pt x="40" y="12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0" name="CustomShape 48"/>
            <p:cNvSpPr/>
            <p:nvPr/>
          </p:nvSpPr>
          <p:spPr>
            <a:xfrm>
              <a:off x="3691800" y="6203880"/>
              <a:ext cx="40320" cy="35280"/>
            </a:xfrm>
            <a:custGeom>
              <a:avLst/>
              <a:gdLst/>
              <a:ahLst/>
              <a:cxnLst/>
              <a:rect l="l" t="t" r="r" b="b"/>
              <a:pathLst>
                <a:path w="95" h="166">
                  <a:moveTo>
                    <a:pt x="86" y="16"/>
                  </a:moveTo>
                  <a:lnTo>
                    <a:pt x="79" y="8"/>
                  </a:lnTo>
                  <a:lnTo>
                    <a:pt x="71" y="4"/>
                  </a:lnTo>
                  <a:lnTo>
                    <a:pt x="60" y="0"/>
                  </a:lnTo>
                  <a:lnTo>
                    <a:pt x="47" y="0"/>
                  </a:lnTo>
                  <a:lnTo>
                    <a:pt x="33" y="0"/>
                  </a:lnTo>
                  <a:lnTo>
                    <a:pt x="22" y="4"/>
                  </a:lnTo>
                  <a:lnTo>
                    <a:pt x="13" y="8"/>
                  </a:lnTo>
                  <a:lnTo>
                    <a:pt x="8" y="16"/>
                  </a:lnTo>
                  <a:lnTo>
                    <a:pt x="4" y="26"/>
                  </a:lnTo>
                  <a:lnTo>
                    <a:pt x="2" y="40"/>
                  </a:lnTo>
                  <a:lnTo>
                    <a:pt x="0" y="58"/>
                  </a:lnTo>
                  <a:lnTo>
                    <a:pt x="0" y="82"/>
                  </a:lnTo>
                  <a:lnTo>
                    <a:pt x="0" y="104"/>
                  </a:lnTo>
                  <a:lnTo>
                    <a:pt x="2" y="124"/>
                  </a:lnTo>
                  <a:lnTo>
                    <a:pt x="4" y="138"/>
                  </a:lnTo>
                  <a:lnTo>
                    <a:pt x="8" y="150"/>
                  </a:lnTo>
                  <a:lnTo>
                    <a:pt x="13" y="156"/>
                  </a:lnTo>
                  <a:lnTo>
                    <a:pt x="22" y="162"/>
                  </a:lnTo>
                  <a:lnTo>
                    <a:pt x="33" y="164"/>
                  </a:lnTo>
                  <a:lnTo>
                    <a:pt x="39" y="164"/>
                  </a:lnTo>
                  <a:lnTo>
                    <a:pt x="47" y="166"/>
                  </a:lnTo>
                  <a:lnTo>
                    <a:pt x="53" y="164"/>
                  </a:lnTo>
                  <a:lnTo>
                    <a:pt x="60" y="164"/>
                  </a:lnTo>
                  <a:lnTo>
                    <a:pt x="62" y="162"/>
                  </a:lnTo>
                  <a:lnTo>
                    <a:pt x="65" y="162"/>
                  </a:lnTo>
                  <a:lnTo>
                    <a:pt x="71" y="162"/>
                  </a:lnTo>
                  <a:lnTo>
                    <a:pt x="75" y="158"/>
                  </a:lnTo>
                  <a:lnTo>
                    <a:pt x="79" y="156"/>
                  </a:lnTo>
                  <a:lnTo>
                    <a:pt x="82" y="152"/>
                  </a:lnTo>
                  <a:lnTo>
                    <a:pt x="86" y="150"/>
                  </a:lnTo>
                  <a:lnTo>
                    <a:pt x="86" y="146"/>
                  </a:lnTo>
                  <a:lnTo>
                    <a:pt x="86" y="144"/>
                  </a:lnTo>
                  <a:lnTo>
                    <a:pt x="87" y="144"/>
                  </a:lnTo>
                  <a:lnTo>
                    <a:pt x="89" y="138"/>
                  </a:lnTo>
                  <a:lnTo>
                    <a:pt x="90" y="130"/>
                  </a:lnTo>
                  <a:lnTo>
                    <a:pt x="92" y="124"/>
                  </a:lnTo>
                  <a:lnTo>
                    <a:pt x="94" y="104"/>
                  </a:lnTo>
                  <a:lnTo>
                    <a:pt x="94" y="92"/>
                  </a:lnTo>
                  <a:lnTo>
                    <a:pt x="94" y="86"/>
                  </a:lnTo>
                  <a:lnTo>
                    <a:pt x="95" y="82"/>
                  </a:lnTo>
                  <a:lnTo>
                    <a:pt x="94" y="68"/>
                  </a:lnTo>
                  <a:lnTo>
                    <a:pt x="94" y="58"/>
                  </a:lnTo>
                  <a:lnTo>
                    <a:pt x="92" y="40"/>
                  </a:lnTo>
                  <a:lnTo>
                    <a:pt x="89" y="26"/>
                  </a:lnTo>
                  <a:lnTo>
                    <a:pt x="86" y="16"/>
                  </a:lnTo>
                  <a:close/>
                  <a:moveTo>
                    <a:pt x="47" y="28"/>
                  </a:moveTo>
                  <a:lnTo>
                    <a:pt x="58" y="28"/>
                  </a:lnTo>
                  <a:lnTo>
                    <a:pt x="67" y="30"/>
                  </a:lnTo>
                  <a:lnTo>
                    <a:pt x="73" y="32"/>
                  </a:lnTo>
                  <a:lnTo>
                    <a:pt x="78" y="38"/>
                  </a:lnTo>
                  <a:lnTo>
                    <a:pt x="80" y="42"/>
                  </a:lnTo>
                  <a:lnTo>
                    <a:pt x="82" y="52"/>
                  </a:lnTo>
                  <a:lnTo>
                    <a:pt x="83" y="64"/>
                  </a:lnTo>
                  <a:lnTo>
                    <a:pt x="84" y="82"/>
                  </a:lnTo>
                  <a:lnTo>
                    <a:pt x="83" y="98"/>
                  </a:lnTo>
                  <a:lnTo>
                    <a:pt x="82" y="98"/>
                  </a:lnTo>
                  <a:lnTo>
                    <a:pt x="82" y="100"/>
                  </a:lnTo>
                  <a:lnTo>
                    <a:pt x="82" y="104"/>
                  </a:lnTo>
                  <a:lnTo>
                    <a:pt x="82" y="112"/>
                  </a:lnTo>
                  <a:lnTo>
                    <a:pt x="80" y="122"/>
                  </a:lnTo>
                  <a:lnTo>
                    <a:pt x="78" y="128"/>
                  </a:lnTo>
                  <a:lnTo>
                    <a:pt x="75" y="128"/>
                  </a:lnTo>
                  <a:lnTo>
                    <a:pt x="73" y="130"/>
                  </a:lnTo>
                  <a:lnTo>
                    <a:pt x="67" y="134"/>
                  </a:lnTo>
                  <a:lnTo>
                    <a:pt x="58" y="134"/>
                  </a:lnTo>
                  <a:lnTo>
                    <a:pt x="52" y="134"/>
                  </a:lnTo>
                  <a:lnTo>
                    <a:pt x="49" y="134"/>
                  </a:lnTo>
                  <a:lnTo>
                    <a:pt x="47" y="136"/>
                  </a:lnTo>
                  <a:lnTo>
                    <a:pt x="40" y="134"/>
                  </a:lnTo>
                  <a:lnTo>
                    <a:pt x="35" y="134"/>
                  </a:lnTo>
                  <a:lnTo>
                    <a:pt x="26" y="134"/>
                  </a:lnTo>
                  <a:lnTo>
                    <a:pt x="20" y="130"/>
                  </a:lnTo>
                  <a:lnTo>
                    <a:pt x="17" y="128"/>
                  </a:lnTo>
                  <a:lnTo>
                    <a:pt x="14" y="122"/>
                  </a:lnTo>
                  <a:lnTo>
                    <a:pt x="12" y="112"/>
                  </a:lnTo>
                  <a:lnTo>
                    <a:pt x="11" y="98"/>
                  </a:lnTo>
                  <a:lnTo>
                    <a:pt x="11" y="82"/>
                  </a:lnTo>
                  <a:lnTo>
                    <a:pt x="12" y="52"/>
                  </a:lnTo>
                  <a:lnTo>
                    <a:pt x="17" y="38"/>
                  </a:lnTo>
                  <a:lnTo>
                    <a:pt x="20" y="32"/>
                  </a:lnTo>
                  <a:lnTo>
                    <a:pt x="26" y="30"/>
                  </a:lnTo>
                  <a:lnTo>
                    <a:pt x="35" y="28"/>
                  </a:lnTo>
                  <a:lnTo>
                    <a:pt x="47" y="2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1" name="CustomShape 49"/>
            <p:cNvSpPr/>
            <p:nvPr/>
          </p:nvSpPr>
          <p:spPr>
            <a:xfrm>
              <a:off x="3691800" y="6246360"/>
              <a:ext cx="40320" cy="34200"/>
            </a:xfrm>
            <a:custGeom>
              <a:avLst/>
              <a:gdLst/>
              <a:ahLst/>
              <a:cxnLst/>
              <a:rect l="l" t="t" r="r" b="b"/>
              <a:pathLst>
                <a:path w="95" h="162">
                  <a:moveTo>
                    <a:pt x="14" y="42"/>
                  </a:moveTo>
                  <a:lnTo>
                    <a:pt x="19" y="32"/>
                  </a:lnTo>
                  <a:lnTo>
                    <a:pt x="29" y="30"/>
                  </a:lnTo>
                  <a:lnTo>
                    <a:pt x="31" y="30"/>
                  </a:lnTo>
                  <a:lnTo>
                    <a:pt x="31" y="4"/>
                  </a:lnTo>
                  <a:lnTo>
                    <a:pt x="22" y="4"/>
                  </a:lnTo>
                  <a:lnTo>
                    <a:pt x="16" y="8"/>
                  </a:lnTo>
                  <a:lnTo>
                    <a:pt x="10" y="12"/>
                  </a:lnTo>
                  <a:lnTo>
                    <a:pt x="7" y="20"/>
                  </a:lnTo>
                  <a:lnTo>
                    <a:pt x="3" y="28"/>
                  </a:lnTo>
                  <a:lnTo>
                    <a:pt x="1" y="42"/>
                  </a:lnTo>
                  <a:lnTo>
                    <a:pt x="0" y="60"/>
                  </a:lnTo>
                  <a:lnTo>
                    <a:pt x="0" y="82"/>
                  </a:lnTo>
                  <a:lnTo>
                    <a:pt x="0" y="102"/>
                  </a:lnTo>
                  <a:lnTo>
                    <a:pt x="2" y="120"/>
                  </a:lnTo>
                  <a:lnTo>
                    <a:pt x="4" y="134"/>
                  </a:lnTo>
                  <a:lnTo>
                    <a:pt x="9" y="144"/>
                  </a:lnTo>
                  <a:lnTo>
                    <a:pt x="14" y="150"/>
                  </a:lnTo>
                  <a:lnTo>
                    <a:pt x="23" y="156"/>
                  </a:lnTo>
                  <a:lnTo>
                    <a:pt x="34" y="160"/>
                  </a:lnTo>
                  <a:lnTo>
                    <a:pt x="47" y="162"/>
                  </a:lnTo>
                  <a:lnTo>
                    <a:pt x="53" y="160"/>
                  </a:lnTo>
                  <a:lnTo>
                    <a:pt x="60" y="160"/>
                  </a:lnTo>
                  <a:lnTo>
                    <a:pt x="62" y="158"/>
                  </a:lnTo>
                  <a:lnTo>
                    <a:pt x="65" y="158"/>
                  </a:lnTo>
                  <a:lnTo>
                    <a:pt x="71" y="158"/>
                  </a:lnTo>
                  <a:lnTo>
                    <a:pt x="75" y="154"/>
                  </a:lnTo>
                  <a:lnTo>
                    <a:pt x="79" y="152"/>
                  </a:lnTo>
                  <a:lnTo>
                    <a:pt x="82" y="148"/>
                  </a:lnTo>
                  <a:lnTo>
                    <a:pt x="86" y="146"/>
                  </a:lnTo>
                  <a:lnTo>
                    <a:pt x="86" y="142"/>
                  </a:lnTo>
                  <a:lnTo>
                    <a:pt x="86" y="140"/>
                  </a:lnTo>
                  <a:lnTo>
                    <a:pt x="87" y="140"/>
                  </a:lnTo>
                  <a:lnTo>
                    <a:pt x="89" y="134"/>
                  </a:lnTo>
                  <a:lnTo>
                    <a:pt x="90" y="126"/>
                  </a:lnTo>
                  <a:lnTo>
                    <a:pt x="92" y="120"/>
                  </a:lnTo>
                  <a:lnTo>
                    <a:pt x="94" y="100"/>
                  </a:lnTo>
                  <a:lnTo>
                    <a:pt x="94" y="88"/>
                  </a:lnTo>
                  <a:lnTo>
                    <a:pt x="94" y="82"/>
                  </a:lnTo>
                  <a:lnTo>
                    <a:pt x="95" y="78"/>
                  </a:lnTo>
                  <a:lnTo>
                    <a:pt x="94" y="58"/>
                  </a:lnTo>
                  <a:lnTo>
                    <a:pt x="93" y="42"/>
                  </a:lnTo>
                  <a:lnTo>
                    <a:pt x="90" y="28"/>
                  </a:lnTo>
                  <a:lnTo>
                    <a:pt x="87" y="18"/>
                  </a:lnTo>
                  <a:lnTo>
                    <a:pt x="82" y="8"/>
                  </a:lnTo>
                  <a:lnTo>
                    <a:pt x="77" y="4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60" y="28"/>
                  </a:lnTo>
                  <a:lnTo>
                    <a:pt x="67" y="28"/>
                  </a:lnTo>
                  <a:lnTo>
                    <a:pt x="73" y="30"/>
                  </a:lnTo>
                  <a:lnTo>
                    <a:pt x="77" y="32"/>
                  </a:lnTo>
                  <a:lnTo>
                    <a:pt x="80" y="36"/>
                  </a:lnTo>
                  <a:lnTo>
                    <a:pt x="81" y="40"/>
                  </a:lnTo>
                  <a:lnTo>
                    <a:pt x="83" y="50"/>
                  </a:lnTo>
                  <a:lnTo>
                    <a:pt x="83" y="60"/>
                  </a:lnTo>
                  <a:lnTo>
                    <a:pt x="84" y="76"/>
                  </a:lnTo>
                  <a:lnTo>
                    <a:pt x="83" y="76"/>
                  </a:lnTo>
                  <a:lnTo>
                    <a:pt x="83" y="78"/>
                  </a:lnTo>
                  <a:lnTo>
                    <a:pt x="83" y="82"/>
                  </a:lnTo>
                  <a:lnTo>
                    <a:pt x="83" y="90"/>
                  </a:lnTo>
                  <a:lnTo>
                    <a:pt x="82" y="90"/>
                  </a:lnTo>
                  <a:lnTo>
                    <a:pt x="82" y="92"/>
                  </a:lnTo>
                  <a:lnTo>
                    <a:pt x="82" y="96"/>
                  </a:lnTo>
                  <a:lnTo>
                    <a:pt x="82" y="104"/>
                  </a:lnTo>
                  <a:lnTo>
                    <a:pt x="80" y="114"/>
                  </a:lnTo>
                  <a:lnTo>
                    <a:pt x="78" y="122"/>
                  </a:lnTo>
                  <a:lnTo>
                    <a:pt x="75" y="122"/>
                  </a:lnTo>
                  <a:lnTo>
                    <a:pt x="73" y="124"/>
                  </a:lnTo>
                  <a:lnTo>
                    <a:pt x="66" y="128"/>
                  </a:lnTo>
                  <a:lnTo>
                    <a:pt x="61" y="128"/>
                  </a:lnTo>
                  <a:lnTo>
                    <a:pt x="57" y="130"/>
                  </a:lnTo>
                  <a:lnTo>
                    <a:pt x="52" y="130"/>
                  </a:lnTo>
                  <a:lnTo>
                    <a:pt x="48" y="132"/>
                  </a:lnTo>
                  <a:lnTo>
                    <a:pt x="37" y="130"/>
                  </a:lnTo>
                  <a:lnTo>
                    <a:pt x="28" y="130"/>
                  </a:lnTo>
                  <a:lnTo>
                    <a:pt x="21" y="126"/>
                  </a:lnTo>
                  <a:lnTo>
                    <a:pt x="18" y="124"/>
                  </a:lnTo>
                  <a:lnTo>
                    <a:pt x="17" y="124"/>
                  </a:lnTo>
                  <a:lnTo>
                    <a:pt x="14" y="118"/>
                  </a:lnTo>
                  <a:lnTo>
                    <a:pt x="12" y="110"/>
                  </a:lnTo>
                  <a:lnTo>
                    <a:pt x="11" y="98"/>
                  </a:lnTo>
                  <a:lnTo>
                    <a:pt x="11" y="84"/>
                  </a:lnTo>
                  <a:lnTo>
                    <a:pt x="11" y="56"/>
                  </a:lnTo>
                  <a:lnTo>
                    <a:pt x="14" y="4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2" name="CustomShape 50"/>
            <p:cNvSpPr/>
            <p:nvPr/>
          </p:nvSpPr>
          <p:spPr>
            <a:xfrm>
              <a:off x="3670200" y="6310440"/>
              <a:ext cx="74880" cy="75240"/>
            </a:xfrm>
            <a:custGeom>
              <a:avLst/>
              <a:gdLst/>
              <a:ahLst/>
              <a:cxnLst/>
              <a:rect l="l" t="t" r="r" b="b"/>
              <a:pathLst>
                <a:path w="176" h="354">
                  <a:moveTo>
                    <a:pt x="88" y="0"/>
                  </a:moveTo>
                  <a:lnTo>
                    <a:pt x="66" y="6"/>
                  </a:lnTo>
                  <a:lnTo>
                    <a:pt x="44" y="24"/>
                  </a:lnTo>
                  <a:lnTo>
                    <a:pt x="33" y="34"/>
                  </a:lnTo>
                  <a:lnTo>
                    <a:pt x="25" y="50"/>
                  </a:lnTo>
                  <a:lnTo>
                    <a:pt x="17" y="68"/>
                  </a:lnTo>
                  <a:lnTo>
                    <a:pt x="12" y="90"/>
                  </a:lnTo>
                  <a:lnTo>
                    <a:pt x="3" y="132"/>
                  </a:lnTo>
                  <a:lnTo>
                    <a:pt x="0" y="176"/>
                  </a:lnTo>
                  <a:lnTo>
                    <a:pt x="3" y="220"/>
                  </a:lnTo>
                  <a:lnTo>
                    <a:pt x="12" y="264"/>
                  </a:lnTo>
                  <a:lnTo>
                    <a:pt x="17" y="282"/>
                  </a:lnTo>
                  <a:lnTo>
                    <a:pt x="25" y="300"/>
                  </a:lnTo>
                  <a:lnTo>
                    <a:pt x="33" y="316"/>
                  </a:lnTo>
                  <a:lnTo>
                    <a:pt x="44" y="330"/>
                  </a:lnTo>
                  <a:lnTo>
                    <a:pt x="54" y="340"/>
                  </a:lnTo>
                  <a:lnTo>
                    <a:pt x="66" y="348"/>
                  </a:lnTo>
                  <a:lnTo>
                    <a:pt x="76" y="352"/>
                  </a:lnTo>
                  <a:lnTo>
                    <a:pt x="88" y="354"/>
                  </a:lnTo>
                  <a:lnTo>
                    <a:pt x="98" y="352"/>
                  </a:lnTo>
                  <a:lnTo>
                    <a:pt x="110" y="348"/>
                  </a:lnTo>
                  <a:lnTo>
                    <a:pt x="120" y="340"/>
                  </a:lnTo>
                  <a:lnTo>
                    <a:pt x="132" y="330"/>
                  </a:lnTo>
                  <a:lnTo>
                    <a:pt x="136" y="322"/>
                  </a:lnTo>
                  <a:lnTo>
                    <a:pt x="138" y="318"/>
                  </a:lnTo>
                  <a:lnTo>
                    <a:pt x="138" y="316"/>
                  </a:lnTo>
                  <a:lnTo>
                    <a:pt x="139" y="316"/>
                  </a:lnTo>
                  <a:lnTo>
                    <a:pt x="141" y="316"/>
                  </a:lnTo>
                  <a:lnTo>
                    <a:pt x="150" y="300"/>
                  </a:lnTo>
                  <a:lnTo>
                    <a:pt x="158" y="282"/>
                  </a:lnTo>
                  <a:lnTo>
                    <a:pt x="158" y="278"/>
                  </a:lnTo>
                  <a:lnTo>
                    <a:pt x="158" y="276"/>
                  </a:lnTo>
                  <a:lnTo>
                    <a:pt x="159" y="276"/>
                  </a:lnTo>
                  <a:lnTo>
                    <a:pt x="161" y="272"/>
                  </a:lnTo>
                  <a:lnTo>
                    <a:pt x="165" y="264"/>
                  </a:lnTo>
                  <a:lnTo>
                    <a:pt x="173" y="220"/>
                  </a:lnTo>
                  <a:lnTo>
                    <a:pt x="175" y="196"/>
                  </a:lnTo>
                  <a:lnTo>
                    <a:pt x="176" y="176"/>
                  </a:lnTo>
                  <a:lnTo>
                    <a:pt x="175" y="152"/>
                  </a:lnTo>
                  <a:lnTo>
                    <a:pt x="173" y="130"/>
                  </a:lnTo>
                  <a:lnTo>
                    <a:pt x="165" y="88"/>
                  </a:lnTo>
                  <a:lnTo>
                    <a:pt x="158" y="66"/>
                  </a:lnTo>
                  <a:lnTo>
                    <a:pt x="150" y="50"/>
                  </a:lnTo>
                  <a:lnTo>
                    <a:pt x="141" y="34"/>
                  </a:lnTo>
                  <a:lnTo>
                    <a:pt x="132" y="22"/>
                  </a:lnTo>
                  <a:lnTo>
                    <a:pt x="110" y="4"/>
                  </a:lnTo>
                  <a:lnTo>
                    <a:pt x="88" y="0"/>
                  </a:lnTo>
                  <a:close/>
                  <a:moveTo>
                    <a:pt x="52" y="48"/>
                  </a:moveTo>
                  <a:lnTo>
                    <a:pt x="70" y="32"/>
                  </a:lnTo>
                  <a:lnTo>
                    <a:pt x="88" y="28"/>
                  </a:lnTo>
                  <a:lnTo>
                    <a:pt x="106" y="32"/>
                  </a:lnTo>
                  <a:lnTo>
                    <a:pt x="124" y="48"/>
                  </a:lnTo>
                  <a:lnTo>
                    <a:pt x="140" y="70"/>
                  </a:lnTo>
                  <a:lnTo>
                    <a:pt x="146" y="84"/>
                  </a:lnTo>
                  <a:lnTo>
                    <a:pt x="152" y="102"/>
                  </a:lnTo>
                  <a:lnTo>
                    <a:pt x="158" y="138"/>
                  </a:lnTo>
                  <a:lnTo>
                    <a:pt x="160" y="156"/>
                  </a:lnTo>
                  <a:lnTo>
                    <a:pt x="161" y="176"/>
                  </a:lnTo>
                  <a:lnTo>
                    <a:pt x="160" y="192"/>
                  </a:lnTo>
                  <a:lnTo>
                    <a:pt x="158" y="212"/>
                  </a:lnTo>
                  <a:lnTo>
                    <a:pt x="156" y="220"/>
                  </a:lnTo>
                  <a:lnTo>
                    <a:pt x="155" y="224"/>
                  </a:lnTo>
                  <a:lnTo>
                    <a:pt x="155" y="230"/>
                  </a:lnTo>
                  <a:lnTo>
                    <a:pt x="152" y="250"/>
                  </a:lnTo>
                  <a:lnTo>
                    <a:pt x="146" y="264"/>
                  </a:lnTo>
                  <a:lnTo>
                    <a:pt x="140" y="280"/>
                  </a:lnTo>
                  <a:lnTo>
                    <a:pt x="132" y="292"/>
                  </a:lnTo>
                  <a:lnTo>
                    <a:pt x="124" y="304"/>
                  </a:lnTo>
                  <a:lnTo>
                    <a:pt x="114" y="312"/>
                  </a:lnTo>
                  <a:lnTo>
                    <a:pt x="106" y="318"/>
                  </a:lnTo>
                  <a:lnTo>
                    <a:pt x="96" y="322"/>
                  </a:lnTo>
                  <a:lnTo>
                    <a:pt x="88" y="324"/>
                  </a:lnTo>
                  <a:lnTo>
                    <a:pt x="78" y="322"/>
                  </a:lnTo>
                  <a:lnTo>
                    <a:pt x="70" y="318"/>
                  </a:lnTo>
                  <a:lnTo>
                    <a:pt x="60" y="312"/>
                  </a:lnTo>
                  <a:lnTo>
                    <a:pt x="52" y="304"/>
                  </a:lnTo>
                  <a:lnTo>
                    <a:pt x="43" y="292"/>
                  </a:lnTo>
                  <a:lnTo>
                    <a:pt x="36" y="280"/>
                  </a:lnTo>
                  <a:lnTo>
                    <a:pt x="29" y="264"/>
                  </a:lnTo>
                  <a:lnTo>
                    <a:pt x="25" y="248"/>
                  </a:lnTo>
                  <a:lnTo>
                    <a:pt x="17" y="212"/>
                  </a:lnTo>
                  <a:lnTo>
                    <a:pt x="15" y="176"/>
                  </a:lnTo>
                  <a:lnTo>
                    <a:pt x="17" y="140"/>
                  </a:lnTo>
                  <a:lnTo>
                    <a:pt x="25" y="104"/>
                  </a:lnTo>
                  <a:lnTo>
                    <a:pt x="29" y="86"/>
                  </a:lnTo>
                  <a:lnTo>
                    <a:pt x="36" y="72"/>
                  </a:lnTo>
                  <a:lnTo>
                    <a:pt x="43" y="58"/>
                  </a:lnTo>
                  <a:lnTo>
                    <a:pt x="52" y="4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3" name="CustomShape 51"/>
            <p:cNvSpPr/>
            <p:nvPr/>
          </p:nvSpPr>
          <p:spPr>
            <a:xfrm>
              <a:off x="3687120" y="6329880"/>
              <a:ext cx="42120" cy="37800"/>
            </a:xfrm>
            <a:custGeom>
              <a:avLst/>
              <a:gdLst/>
              <a:ahLst/>
              <a:cxnLst/>
              <a:rect l="l" t="t" r="r" b="b"/>
              <a:pathLst>
                <a:path w="99" h="178">
                  <a:moveTo>
                    <a:pt x="31" y="32"/>
                  </a:moveTo>
                  <a:lnTo>
                    <a:pt x="28" y="4"/>
                  </a:lnTo>
                  <a:lnTo>
                    <a:pt x="16" y="14"/>
                  </a:lnTo>
                  <a:lnTo>
                    <a:pt x="8" y="32"/>
                  </a:lnTo>
                  <a:lnTo>
                    <a:pt x="2" y="54"/>
                  </a:lnTo>
                  <a:lnTo>
                    <a:pt x="0" y="84"/>
                  </a:lnTo>
                  <a:lnTo>
                    <a:pt x="1" y="110"/>
                  </a:lnTo>
                  <a:lnTo>
                    <a:pt x="6" y="134"/>
                  </a:lnTo>
                  <a:lnTo>
                    <a:pt x="13" y="152"/>
                  </a:lnTo>
                  <a:lnTo>
                    <a:pt x="17" y="160"/>
                  </a:lnTo>
                  <a:lnTo>
                    <a:pt x="23" y="168"/>
                  </a:lnTo>
                  <a:lnTo>
                    <a:pt x="35" y="174"/>
                  </a:lnTo>
                  <a:lnTo>
                    <a:pt x="49" y="178"/>
                  </a:lnTo>
                  <a:lnTo>
                    <a:pt x="51" y="176"/>
                  </a:lnTo>
                  <a:lnTo>
                    <a:pt x="54" y="176"/>
                  </a:lnTo>
                  <a:lnTo>
                    <a:pt x="60" y="176"/>
                  </a:lnTo>
                  <a:lnTo>
                    <a:pt x="70" y="172"/>
                  </a:lnTo>
                  <a:lnTo>
                    <a:pt x="78" y="164"/>
                  </a:lnTo>
                  <a:lnTo>
                    <a:pt x="86" y="154"/>
                  </a:lnTo>
                  <a:lnTo>
                    <a:pt x="91" y="138"/>
                  </a:lnTo>
                  <a:lnTo>
                    <a:pt x="95" y="122"/>
                  </a:lnTo>
                  <a:lnTo>
                    <a:pt x="95" y="116"/>
                  </a:lnTo>
                  <a:lnTo>
                    <a:pt x="96" y="112"/>
                  </a:lnTo>
                  <a:lnTo>
                    <a:pt x="98" y="104"/>
                  </a:lnTo>
                  <a:lnTo>
                    <a:pt x="98" y="94"/>
                  </a:lnTo>
                  <a:lnTo>
                    <a:pt x="99" y="86"/>
                  </a:lnTo>
                  <a:lnTo>
                    <a:pt x="97" y="56"/>
                  </a:lnTo>
                  <a:lnTo>
                    <a:pt x="91" y="30"/>
                  </a:lnTo>
                  <a:lnTo>
                    <a:pt x="85" y="18"/>
                  </a:lnTo>
                  <a:lnTo>
                    <a:pt x="80" y="10"/>
                  </a:lnTo>
                  <a:lnTo>
                    <a:pt x="67" y="0"/>
                  </a:lnTo>
                  <a:lnTo>
                    <a:pt x="63" y="30"/>
                  </a:lnTo>
                  <a:lnTo>
                    <a:pt x="72" y="36"/>
                  </a:lnTo>
                  <a:lnTo>
                    <a:pt x="80" y="50"/>
                  </a:lnTo>
                  <a:lnTo>
                    <a:pt x="84" y="66"/>
                  </a:lnTo>
                  <a:lnTo>
                    <a:pt x="86" y="88"/>
                  </a:lnTo>
                  <a:lnTo>
                    <a:pt x="85" y="92"/>
                  </a:lnTo>
                  <a:lnTo>
                    <a:pt x="85" y="98"/>
                  </a:lnTo>
                  <a:lnTo>
                    <a:pt x="83" y="110"/>
                  </a:lnTo>
                  <a:lnTo>
                    <a:pt x="81" y="114"/>
                  </a:lnTo>
                  <a:lnTo>
                    <a:pt x="80" y="114"/>
                  </a:lnTo>
                  <a:lnTo>
                    <a:pt x="80" y="116"/>
                  </a:lnTo>
                  <a:lnTo>
                    <a:pt x="80" y="120"/>
                  </a:lnTo>
                  <a:lnTo>
                    <a:pt x="78" y="124"/>
                  </a:lnTo>
                  <a:lnTo>
                    <a:pt x="77" y="124"/>
                  </a:lnTo>
                  <a:lnTo>
                    <a:pt x="77" y="126"/>
                  </a:lnTo>
                  <a:lnTo>
                    <a:pt x="77" y="130"/>
                  </a:lnTo>
                  <a:lnTo>
                    <a:pt x="71" y="136"/>
                  </a:lnTo>
                  <a:lnTo>
                    <a:pt x="65" y="142"/>
                  </a:lnTo>
                  <a:lnTo>
                    <a:pt x="57" y="146"/>
                  </a:lnTo>
                  <a:lnTo>
                    <a:pt x="49" y="148"/>
                  </a:lnTo>
                  <a:lnTo>
                    <a:pt x="40" y="146"/>
                  </a:lnTo>
                  <a:lnTo>
                    <a:pt x="33" y="142"/>
                  </a:lnTo>
                  <a:lnTo>
                    <a:pt x="27" y="136"/>
                  </a:lnTo>
                  <a:lnTo>
                    <a:pt x="23" y="130"/>
                  </a:lnTo>
                  <a:lnTo>
                    <a:pt x="18" y="118"/>
                  </a:lnTo>
                  <a:lnTo>
                    <a:pt x="15" y="108"/>
                  </a:lnTo>
                  <a:lnTo>
                    <a:pt x="13" y="96"/>
                  </a:lnTo>
                  <a:lnTo>
                    <a:pt x="13" y="86"/>
                  </a:lnTo>
                  <a:lnTo>
                    <a:pt x="14" y="66"/>
                  </a:lnTo>
                  <a:lnTo>
                    <a:pt x="18" y="52"/>
                  </a:lnTo>
                  <a:lnTo>
                    <a:pt x="23" y="40"/>
                  </a:lnTo>
                  <a:lnTo>
                    <a:pt x="31" y="3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4" name="CustomShape 52"/>
            <p:cNvSpPr/>
            <p:nvPr/>
          </p:nvSpPr>
          <p:spPr>
            <a:xfrm>
              <a:off x="1423440" y="2743560"/>
              <a:ext cx="452880" cy="559800"/>
            </a:xfrm>
            <a:custGeom>
              <a:avLst/>
              <a:gdLst/>
              <a:ahLst/>
              <a:cxnLst/>
              <a:rect l="l" t="t" r="r" b="b"/>
              <a:pathLst>
                <a:path w="1059" h="2617">
                  <a:moveTo>
                    <a:pt x="808" y="0"/>
                  </a:moveTo>
                  <a:lnTo>
                    <a:pt x="807" y="2"/>
                  </a:lnTo>
                  <a:lnTo>
                    <a:pt x="646" y="230"/>
                  </a:lnTo>
                  <a:lnTo>
                    <a:pt x="306" y="396"/>
                  </a:lnTo>
                  <a:lnTo>
                    <a:pt x="88" y="632"/>
                  </a:lnTo>
                  <a:lnTo>
                    <a:pt x="0" y="1017"/>
                  </a:lnTo>
                  <a:lnTo>
                    <a:pt x="26" y="1085"/>
                  </a:lnTo>
                  <a:lnTo>
                    <a:pt x="164" y="1149"/>
                  </a:lnTo>
                  <a:lnTo>
                    <a:pt x="138" y="1169"/>
                  </a:lnTo>
                  <a:lnTo>
                    <a:pt x="133" y="1171"/>
                  </a:lnTo>
                  <a:lnTo>
                    <a:pt x="137" y="1439"/>
                  </a:lnTo>
                  <a:lnTo>
                    <a:pt x="181" y="1439"/>
                  </a:lnTo>
                  <a:lnTo>
                    <a:pt x="146" y="1503"/>
                  </a:lnTo>
                  <a:lnTo>
                    <a:pt x="188" y="1793"/>
                  </a:lnTo>
                  <a:lnTo>
                    <a:pt x="167" y="1883"/>
                  </a:lnTo>
                  <a:lnTo>
                    <a:pt x="202" y="2011"/>
                  </a:lnTo>
                  <a:lnTo>
                    <a:pt x="193" y="2077"/>
                  </a:lnTo>
                  <a:lnTo>
                    <a:pt x="195" y="2175"/>
                  </a:lnTo>
                  <a:lnTo>
                    <a:pt x="292" y="2191"/>
                  </a:lnTo>
                  <a:lnTo>
                    <a:pt x="412" y="2483"/>
                  </a:lnTo>
                  <a:lnTo>
                    <a:pt x="386" y="2551"/>
                  </a:lnTo>
                  <a:lnTo>
                    <a:pt x="437" y="2617"/>
                  </a:lnTo>
                  <a:lnTo>
                    <a:pt x="475" y="2537"/>
                  </a:lnTo>
                  <a:lnTo>
                    <a:pt x="566" y="2505"/>
                  </a:lnTo>
                  <a:lnTo>
                    <a:pt x="647" y="2407"/>
                  </a:lnTo>
                  <a:lnTo>
                    <a:pt x="691" y="2455"/>
                  </a:lnTo>
                  <a:lnTo>
                    <a:pt x="782" y="2415"/>
                  </a:lnTo>
                  <a:lnTo>
                    <a:pt x="779" y="2329"/>
                  </a:lnTo>
                  <a:lnTo>
                    <a:pt x="869" y="2119"/>
                  </a:lnTo>
                  <a:lnTo>
                    <a:pt x="843" y="1939"/>
                  </a:lnTo>
                  <a:lnTo>
                    <a:pt x="878" y="1863"/>
                  </a:lnTo>
                  <a:lnTo>
                    <a:pt x="938" y="1863"/>
                  </a:lnTo>
                  <a:lnTo>
                    <a:pt x="998" y="1573"/>
                  </a:lnTo>
                  <a:lnTo>
                    <a:pt x="999" y="1573"/>
                  </a:lnTo>
                  <a:lnTo>
                    <a:pt x="1059" y="1497"/>
                  </a:lnTo>
                  <a:lnTo>
                    <a:pt x="1005" y="1239"/>
                  </a:lnTo>
                  <a:lnTo>
                    <a:pt x="1025" y="993"/>
                  </a:lnTo>
                  <a:lnTo>
                    <a:pt x="1003" y="726"/>
                  </a:lnTo>
                  <a:lnTo>
                    <a:pt x="1051" y="582"/>
                  </a:lnTo>
                  <a:lnTo>
                    <a:pt x="998" y="326"/>
                  </a:lnTo>
                  <a:lnTo>
                    <a:pt x="809" y="0"/>
                  </a:lnTo>
                  <a:lnTo>
                    <a:pt x="808" y="0"/>
                  </a:lnTo>
                  <a:close/>
                  <a:moveTo>
                    <a:pt x="867" y="2115"/>
                  </a:moveTo>
                  <a:lnTo>
                    <a:pt x="868" y="2115"/>
                  </a:lnTo>
                  <a:lnTo>
                    <a:pt x="868" y="2117"/>
                  </a:lnTo>
                  <a:lnTo>
                    <a:pt x="867" y="2115"/>
                  </a:lnTo>
                  <a:close/>
                </a:path>
              </a:pathLst>
            </a:custGeom>
            <a:solidFill>
              <a:srgbClr val="F6F4EC"/>
            </a:solidFill>
            <a:ln w="93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55" name="Image 61"/>
          <p:cNvPicPr/>
          <p:nvPr/>
        </p:nvPicPr>
        <p:blipFill>
          <a:blip r:embed="rId2"/>
          <a:stretch/>
        </p:blipFill>
        <p:spPr>
          <a:xfrm>
            <a:off x="1964520" y="285372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56" name="Image 62"/>
          <p:cNvPicPr/>
          <p:nvPr/>
        </p:nvPicPr>
        <p:blipFill>
          <a:blip r:embed="rId2"/>
          <a:stretch/>
        </p:blipFill>
        <p:spPr>
          <a:xfrm>
            <a:off x="1524960" y="299808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57" name="Image 63"/>
          <p:cNvPicPr/>
          <p:nvPr/>
        </p:nvPicPr>
        <p:blipFill>
          <a:blip r:embed="rId2"/>
          <a:stretch/>
        </p:blipFill>
        <p:spPr>
          <a:xfrm>
            <a:off x="1124640" y="315036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58" name="Image 64"/>
          <p:cNvPicPr/>
          <p:nvPr/>
        </p:nvPicPr>
        <p:blipFill>
          <a:blip r:embed="rId2"/>
          <a:stretch/>
        </p:blipFill>
        <p:spPr>
          <a:xfrm>
            <a:off x="554760" y="343476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59" name="Image 65"/>
          <p:cNvPicPr/>
          <p:nvPr/>
        </p:nvPicPr>
        <p:blipFill>
          <a:blip r:embed="rId2"/>
          <a:stretch/>
        </p:blipFill>
        <p:spPr>
          <a:xfrm>
            <a:off x="1036440" y="367812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60" name="Image 66"/>
          <p:cNvPicPr/>
          <p:nvPr/>
        </p:nvPicPr>
        <p:blipFill>
          <a:blip r:embed="rId2"/>
          <a:stretch/>
        </p:blipFill>
        <p:spPr>
          <a:xfrm>
            <a:off x="1203480" y="431640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61" name="Image 67"/>
          <p:cNvPicPr/>
          <p:nvPr/>
        </p:nvPicPr>
        <p:blipFill>
          <a:blip r:embed="rId2"/>
          <a:stretch/>
        </p:blipFill>
        <p:spPr>
          <a:xfrm>
            <a:off x="1124640" y="500508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62" name="Image 68"/>
          <p:cNvPicPr/>
          <p:nvPr/>
        </p:nvPicPr>
        <p:blipFill>
          <a:blip r:embed="rId2"/>
          <a:stretch/>
        </p:blipFill>
        <p:spPr>
          <a:xfrm>
            <a:off x="1681560" y="519156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63" name="Image 69"/>
          <p:cNvPicPr/>
          <p:nvPr/>
        </p:nvPicPr>
        <p:blipFill>
          <a:blip r:embed="rId2"/>
          <a:stretch/>
        </p:blipFill>
        <p:spPr>
          <a:xfrm>
            <a:off x="1716480" y="444600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64" name="Image 70"/>
          <p:cNvPicPr/>
          <p:nvPr/>
        </p:nvPicPr>
        <p:blipFill>
          <a:blip r:embed="rId2"/>
          <a:stretch/>
        </p:blipFill>
        <p:spPr>
          <a:xfrm>
            <a:off x="1711080" y="374976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65" name="Image 71"/>
          <p:cNvPicPr/>
          <p:nvPr/>
        </p:nvPicPr>
        <p:blipFill>
          <a:blip r:embed="rId2"/>
          <a:stretch/>
        </p:blipFill>
        <p:spPr>
          <a:xfrm>
            <a:off x="1897560" y="321696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66" name="Image 72"/>
          <p:cNvPicPr/>
          <p:nvPr/>
        </p:nvPicPr>
        <p:blipFill>
          <a:blip r:embed="rId2"/>
          <a:stretch/>
        </p:blipFill>
        <p:spPr>
          <a:xfrm>
            <a:off x="1976400" y="333612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67" name="Image 73"/>
          <p:cNvPicPr/>
          <p:nvPr/>
        </p:nvPicPr>
        <p:blipFill>
          <a:blip r:embed="rId2"/>
          <a:stretch/>
        </p:blipFill>
        <p:spPr>
          <a:xfrm>
            <a:off x="1974600" y="252468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68" name="Image 74"/>
          <p:cNvPicPr/>
          <p:nvPr/>
        </p:nvPicPr>
        <p:blipFill>
          <a:blip r:embed="rId2"/>
          <a:stretch/>
        </p:blipFill>
        <p:spPr>
          <a:xfrm>
            <a:off x="2449440" y="331128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69" name="Image 75"/>
          <p:cNvPicPr/>
          <p:nvPr/>
        </p:nvPicPr>
        <p:blipFill>
          <a:blip r:embed="rId2"/>
          <a:stretch/>
        </p:blipFill>
        <p:spPr>
          <a:xfrm>
            <a:off x="2896200" y="319140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70" name="Image 76"/>
          <p:cNvPicPr/>
          <p:nvPr/>
        </p:nvPicPr>
        <p:blipFill>
          <a:blip r:embed="rId2"/>
          <a:stretch/>
        </p:blipFill>
        <p:spPr>
          <a:xfrm>
            <a:off x="3286440" y="334296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71" name="Image 77"/>
          <p:cNvPicPr/>
          <p:nvPr/>
        </p:nvPicPr>
        <p:blipFill>
          <a:blip r:embed="rId2"/>
          <a:stretch/>
        </p:blipFill>
        <p:spPr>
          <a:xfrm>
            <a:off x="2927520" y="382644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72" name="Image 78"/>
          <p:cNvPicPr/>
          <p:nvPr/>
        </p:nvPicPr>
        <p:blipFill>
          <a:blip r:embed="rId2"/>
          <a:stretch/>
        </p:blipFill>
        <p:spPr>
          <a:xfrm>
            <a:off x="2378160" y="387144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73" name="Image 79"/>
          <p:cNvPicPr/>
          <p:nvPr/>
        </p:nvPicPr>
        <p:blipFill>
          <a:blip r:embed="rId2"/>
          <a:stretch/>
        </p:blipFill>
        <p:spPr>
          <a:xfrm>
            <a:off x="2126160" y="442692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74" name="Image 80"/>
          <p:cNvPicPr/>
          <p:nvPr/>
        </p:nvPicPr>
        <p:blipFill>
          <a:blip r:embed="rId2"/>
          <a:stretch/>
        </p:blipFill>
        <p:spPr>
          <a:xfrm>
            <a:off x="2952000" y="453852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75" name="Image 81"/>
          <p:cNvPicPr/>
          <p:nvPr/>
        </p:nvPicPr>
        <p:blipFill>
          <a:blip r:embed="rId2"/>
          <a:stretch/>
        </p:blipFill>
        <p:spPr>
          <a:xfrm>
            <a:off x="2984040" y="516816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76" name="Image 82"/>
          <p:cNvPicPr/>
          <p:nvPr/>
        </p:nvPicPr>
        <p:blipFill>
          <a:blip r:embed="rId2"/>
          <a:stretch/>
        </p:blipFill>
        <p:spPr>
          <a:xfrm>
            <a:off x="2205000" y="5277600"/>
            <a:ext cx="284040" cy="160560"/>
          </a:xfrm>
          <a:prstGeom prst="rect">
            <a:avLst/>
          </a:prstGeom>
          <a:ln>
            <a:noFill/>
          </a:ln>
        </p:spPr>
      </p:pic>
      <p:sp>
        <p:nvSpPr>
          <p:cNvPr id="177" name="CustomShape 53"/>
          <p:cNvSpPr/>
          <p:nvPr/>
        </p:nvSpPr>
        <p:spPr>
          <a:xfrm>
            <a:off x="6732360" y="2925000"/>
            <a:ext cx="3323880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Matière Condensée</a:t>
            </a: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Physique des Plasmas</a:t>
            </a: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Physique et Vivant</a:t>
            </a: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Physique Nucléaire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178" name="Image 88"/>
          <p:cNvPicPr/>
          <p:nvPr/>
        </p:nvPicPr>
        <p:blipFill>
          <a:blip r:embed="rId3"/>
          <a:stretch/>
        </p:blipFill>
        <p:spPr>
          <a:xfrm>
            <a:off x="75240" y="83160"/>
            <a:ext cx="902160" cy="509760"/>
          </a:xfrm>
          <a:prstGeom prst="rect">
            <a:avLst/>
          </a:prstGeom>
          <a:ln>
            <a:noFill/>
          </a:ln>
        </p:spPr>
      </p:pic>
      <p:sp>
        <p:nvSpPr>
          <p:cNvPr id="179" name="CustomShape 54"/>
          <p:cNvSpPr/>
          <p:nvPr/>
        </p:nvSpPr>
        <p:spPr>
          <a:xfrm>
            <a:off x="1650600" y="260640"/>
            <a:ext cx="342504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921E74"/>
                </a:solidFill>
                <a:latin typeface="Calibri"/>
              </a:rPr>
              <a:t>ORGANISATION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80" name="CustomShape 55"/>
          <p:cNvSpPr/>
          <p:nvPr/>
        </p:nvSpPr>
        <p:spPr>
          <a:xfrm>
            <a:off x="1237320" y="355680"/>
            <a:ext cx="437760" cy="4010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21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1" name="Image 98"/>
          <p:cNvPicPr/>
          <p:nvPr/>
        </p:nvPicPr>
        <p:blipFill>
          <a:blip r:embed="rId4"/>
          <a:stretch/>
        </p:blipFill>
        <p:spPr>
          <a:xfrm>
            <a:off x="1183320" y="262080"/>
            <a:ext cx="510840" cy="421920"/>
          </a:xfrm>
          <a:prstGeom prst="rect">
            <a:avLst/>
          </a:prstGeom>
          <a:ln>
            <a:noFill/>
          </a:ln>
        </p:spPr>
      </p:pic>
      <p:pic>
        <p:nvPicPr>
          <p:cNvPr id="182" name="Image 100"/>
          <p:cNvPicPr/>
          <p:nvPr/>
        </p:nvPicPr>
        <p:blipFill>
          <a:blip r:embed="rId5"/>
          <a:stretch/>
        </p:blipFill>
        <p:spPr>
          <a:xfrm>
            <a:off x="1315440" y="423000"/>
            <a:ext cx="308160" cy="270720"/>
          </a:xfrm>
          <a:prstGeom prst="rect">
            <a:avLst/>
          </a:prstGeom>
          <a:ln>
            <a:noFill/>
          </a:ln>
        </p:spPr>
      </p:pic>
      <p:pic>
        <p:nvPicPr>
          <p:cNvPr id="183" name="Image 90"/>
          <p:cNvPicPr/>
          <p:nvPr/>
        </p:nvPicPr>
        <p:blipFill>
          <a:blip r:embed="rId2"/>
          <a:stretch/>
        </p:blipFill>
        <p:spPr>
          <a:xfrm>
            <a:off x="2736360" y="536076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84" name="Image 93"/>
          <p:cNvPicPr/>
          <p:nvPr/>
        </p:nvPicPr>
        <p:blipFill>
          <a:blip r:embed="rId2"/>
          <a:stretch/>
        </p:blipFill>
        <p:spPr>
          <a:xfrm>
            <a:off x="2669400" y="4577040"/>
            <a:ext cx="284040" cy="160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6" name="Image 64"/>
          <p:cNvPicPr/>
          <p:nvPr/>
        </p:nvPicPr>
        <p:blipFill>
          <a:blip r:embed="rId3"/>
          <a:stretch/>
        </p:blipFill>
        <p:spPr>
          <a:xfrm>
            <a:off x="554760" y="3434760"/>
            <a:ext cx="284040" cy="160560"/>
          </a:xfrm>
          <a:prstGeom prst="rect">
            <a:avLst/>
          </a:prstGeom>
          <a:ln>
            <a:noFill/>
          </a:ln>
        </p:spPr>
      </p:pic>
      <p:sp>
        <p:nvSpPr>
          <p:cNvPr id="187" name="CustomShape 2"/>
          <p:cNvSpPr/>
          <p:nvPr/>
        </p:nvSpPr>
        <p:spPr>
          <a:xfrm>
            <a:off x="1650600" y="518400"/>
            <a:ext cx="342504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921E74"/>
                </a:solidFill>
                <a:latin typeface="Calibri"/>
              </a:rPr>
              <a:t>ORGANISATION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88" name="CustomShape 3"/>
          <p:cNvSpPr/>
          <p:nvPr/>
        </p:nvSpPr>
        <p:spPr>
          <a:xfrm>
            <a:off x="1237320" y="613800"/>
            <a:ext cx="437760" cy="4010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21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9" name="Image 98"/>
          <p:cNvPicPr/>
          <p:nvPr/>
        </p:nvPicPr>
        <p:blipFill>
          <a:blip r:embed="rId4"/>
          <a:stretch/>
        </p:blipFill>
        <p:spPr>
          <a:xfrm>
            <a:off x="1183320" y="520200"/>
            <a:ext cx="510840" cy="421920"/>
          </a:xfrm>
          <a:prstGeom prst="rect">
            <a:avLst/>
          </a:prstGeom>
          <a:ln>
            <a:noFill/>
          </a:ln>
        </p:spPr>
      </p:pic>
      <p:pic>
        <p:nvPicPr>
          <p:cNvPr id="190" name="Image 100"/>
          <p:cNvPicPr/>
          <p:nvPr/>
        </p:nvPicPr>
        <p:blipFill>
          <a:blip r:embed="rId5"/>
          <a:stretch/>
        </p:blipFill>
        <p:spPr>
          <a:xfrm>
            <a:off x="1315440" y="680760"/>
            <a:ext cx="308160" cy="270720"/>
          </a:xfrm>
          <a:prstGeom prst="rect">
            <a:avLst/>
          </a:prstGeom>
          <a:ln>
            <a:noFill/>
          </a:ln>
        </p:spPr>
      </p:pic>
      <p:pic>
        <p:nvPicPr>
          <p:cNvPr id="191" name="Image 2"/>
          <p:cNvPicPr/>
          <p:nvPr/>
        </p:nvPicPr>
        <p:blipFill>
          <a:blip r:embed="rId6"/>
          <a:stretch/>
        </p:blipFill>
        <p:spPr>
          <a:xfrm>
            <a:off x="-374400" y="0"/>
            <a:ext cx="9698400" cy="6857640"/>
          </a:xfrm>
          <a:prstGeom prst="rect">
            <a:avLst/>
          </a:prstGeom>
          <a:ln>
            <a:noFill/>
          </a:ln>
        </p:spPr>
      </p:pic>
      <p:sp>
        <p:nvSpPr>
          <p:cNvPr id="192" name="CustomShape 4"/>
          <p:cNvSpPr/>
          <p:nvPr/>
        </p:nvSpPr>
        <p:spPr>
          <a:xfrm>
            <a:off x="-180360" y="5805360"/>
            <a:ext cx="863640" cy="9356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4" name="Image 64"/>
          <p:cNvPicPr/>
          <p:nvPr/>
        </p:nvPicPr>
        <p:blipFill>
          <a:blip r:embed="rId3"/>
          <a:stretch/>
        </p:blipFill>
        <p:spPr>
          <a:xfrm>
            <a:off x="554760" y="3434760"/>
            <a:ext cx="284040" cy="160560"/>
          </a:xfrm>
          <a:prstGeom prst="rect">
            <a:avLst/>
          </a:prstGeom>
          <a:ln>
            <a:noFill/>
          </a:ln>
        </p:spPr>
      </p:pic>
      <p:pic>
        <p:nvPicPr>
          <p:cNvPr id="195" name="Image 88"/>
          <p:cNvPicPr/>
          <p:nvPr/>
        </p:nvPicPr>
        <p:blipFill>
          <a:blip r:embed="rId4"/>
          <a:stretch/>
        </p:blipFill>
        <p:spPr>
          <a:xfrm>
            <a:off x="75240" y="83160"/>
            <a:ext cx="902160" cy="509760"/>
          </a:xfrm>
          <a:prstGeom prst="rect">
            <a:avLst/>
          </a:prstGeom>
          <a:ln>
            <a:noFill/>
          </a:ln>
        </p:spPr>
      </p:pic>
      <p:pic>
        <p:nvPicPr>
          <p:cNvPr id="196" name="Picture 3" descr="C:\Users\Mayline Gautie\Desktop\SFP\DOCUMENTS SFP\COMM\LOGO SFP\officiel 2015\LOGO_SFP_OFFICIEL\RVB_pourweb\logoSFP_texte_blanc.png"/>
          <p:cNvPicPr/>
          <p:nvPr/>
        </p:nvPicPr>
        <p:blipFill>
          <a:blip r:embed="rId5"/>
          <a:stretch/>
        </p:blipFill>
        <p:spPr>
          <a:xfrm>
            <a:off x="179640" y="188640"/>
            <a:ext cx="668520" cy="549000"/>
          </a:xfrm>
          <a:prstGeom prst="rect">
            <a:avLst/>
          </a:prstGeom>
          <a:ln>
            <a:noFill/>
          </a:ln>
        </p:spPr>
      </p:pic>
      <p:sp>
        <p:nvSpPr>
          <p:cNvPr id="197" name="CustomShape 2"/>
          <p:cNvSpPr/>
          <p:nvPr/>
        </p:nvSpPr>
        <p:spPr>
          <a:xfrm>
            <a:off x="839160" y="332640"/>
            <a:ext cx="84967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en-GB" sz="4400" b="1" strike="noStrike" spc="-1">
                <a:solidFill>
                  <a:srgbClr val="C00000"/>
                </a:solidFill>
                <a:latin typeface="Calibri"/>
              </a:rPr>
              <a:t>S</a:t>
            </a:r>
            <a:r>
              <a:rPr lang="en-GB" sz="4400" b="1" strike="noStrike" spc="-1">
                <a:solidFill>
                  <a:srgbClr val="000000"/>
                </a:solidFill>
                <a:latin typeface="Calibri"/>
              </a:rPr>
              <a:t>TIMULER</a:t>
            </a:r>
            <a:r>
              <a:rPr lang="en-GB" sz="3600" b="1" strike="noStrike" spc="-1">
                <a:solidFill>
                  <a:srgbClr val="C00000"/>
                </a:solidFill>
                <a:latin typeface="Calibri Light"/>
              </a:rPr>
              <a:t> </a:t>
            </a:r>
            <a:endParaRPr lang="fr-FR" sz="3600" b="0" strike="noStrike" spc="-1">
              <a:latin typeface="Arial"/>
            </a:endParaRPr>
          </a:p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en-GB" sz="2400" b="1" strike="noStrike" spc="-1">
                <a:solidFill>
                  <a:srgbClr val="C00000"/>
                </a:solidFill>
                <a:latin typeface="Calibri Light"/>
              </a:rPr>
              <a:t>LE DEVELOPPEMENT DES CONNAISSANCES EN PHYSIQUE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98" name="CustomShape 3"/>
          <p:cNvSpPr/>
          <p:nvPr/>
        </p:nvSpPr>
        <p:spPr>
          <a:xfrm>
            <a:off x="1187640" y="1798560"/>
            <a:ext cx="7886520" cy="435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 marL="4572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800" b="0" strike="noStrike" spc="-1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800" b="0" strike="noStrike" spc="-1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Au meilleur niveau d’exigence, et au bénéfice de toute la société</a:t>
            </a:r>
            <a:endParaRPr lang="fr-FR" sz="1600" b="0" strike="noStrike" spc="-1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1600" b="0" strike="noStrike" spc="-1">
              <a:latin typeface="Arial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En organisant des </a:t>
            </a:r>
            <a:r>
              <a:rPr lang="fr-FR" sz="1600" b="1" strike="noStrike" spc="-1">
                <a:solidFill>
                  <a:srgbClr val="C00000"/>
                </a:solidFill>
                <a:latin typeface="Calibri"/>
                <a:ea typeface="Calibri"/>
              </a:rPr>
              <a:t>conférences de haut niveau scientifique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1600" b="0" strike="noStrike" spc="-1">
              <a:latin typeface="Arial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En attribuant des </a:t>
            </a:r>
            <a:r>
              <a:rPr lang="fr-FR" sz="1600" b="1" strike="noStrike" spc="-1">
                <a:solidFill>
                  <a:srgbClr val="C00000"/>
                </a:solidFill>
                <a:latin typeface="Calibri"/>
                <a:ea typeface="Calibri"/>
              </a:rPr>
              <a:t>prix</a:t>
            </a: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 pour encourager les jeunes scientifiques et distinguer des carrières exceptionnelles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endParaRPr lang="fr-FR" sz="1600" b="0" strike="noStrike" spc="-1">
              <a:latin typeface="Arial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En développant toutes les branches de la physique et leurs interactions.</a:t>
            </a:r>
            <a:endParaRPr lang="fr-FR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v</a:t>
            </a:r>
            <a:endParaRPr lang="fr-FR" sz="1200" b="0" strike="noStrike" spc="-1">
              <a:latin typeface="Arial"/>
            </a:endParaRPr>
          </a:p>
        </p:txBody>
      </p:sp>
      <p:pic>
        <p:nvPicPr>
          <p:cNvPr id="200" name="Picture 3" descr="C:\Users\Mayline Gautie\Desktop\SFP\DOCUMENTS SFP\COMM\LOGO SFP\officiel 2015\LOGO_SFP_OFFICIEL\RVB_pourweb\logoSFP_texte_blanc.png"/>
          <p:cNvPicPr/>
          <p:nvPr/>
        </p:nvPicPr>
        <p:blipFill>
          <a:blip r:embed="rId3"/>
          <a:stretch/>
        </p:blipFill>
        <p:spPr>
          <a:xfrm>
            <a:off x="179640" y="188640"/>
            <a:ext cx="668520" cy="549000"/>
          </a:xfrm>
          <a:prstGeom prst="rect">
            <a:avLst/>
          </a:prstGeom>
          <a:ln>
            <a:noFill/>
          </a:ln>
        </p:spPr>
      </p:pic>
      <p:pic>
        <p:nvPicPr>
          <p:cNvPr id="201" name="Picture 2" descr="M:\DOCUMENTS SFP\EVENEMENTS\CONGRES GENERAL\CONGRES 2019\Affiche\Affiche2018.png"/>
          <p:cNvPicPr/>
          <p:nvPr/>
        </p:nvPicPr>
        <p:blipFill>
          <a:blip r:embed="rId4"/>
          <a:stretch/>
        </p:blipFill>
        <p:spPr>
          <a:xfrm>
            <a:off x="1259640" y="548640"/>
            <a:ext cx="4248000" cy="5964840"/>
          </a:xfrm>
          <a:prstGeom prst="rect">
            <a:avLst/>
          </a:prstGeom>
          <a:ln>
            <a:noFill/>
          </a:ln>
        </p:spPr>
      </p:pic>
      <p:pic>
        <p:nvPicPr>
          <p:cNvPr id="202" name="Picture 3" descr="M:\DOCUMENTS SFP\EVENEMENTS\CONGRES GENERAL\CONGRES 2019\Site\cite.jpg"/>
          <p:cNvPicPr/>
          <p:nvPr/>
        </p:nvPicPr>
        <p:blipFill>
          <a:blip r:embed="rId5"/>
          <a:stretch/>
        </p:blipFill>
        <p:spPr>
          <a:xfrm>
            <a:off x="5796000" y="3573000"/>
            <a:ext cx="3029400" cy="2016000"/>
          </a:xfrm>
          <a:prstGeom prst="rect">
            <a:avLst/>
          </a:prstGeom>
          <a:ln>
            <a:noFill/>
          </a:ln>
        </p:spPr>
      </p:pic>
      <p:pic>
        <p:nvPicPr>
          <p:cNvPr id="203" name="Picture 5" descr="M:\DOCUMENTS SFP\EVENEMENTS\CONGRES GENERAL\ORSAY 2017\PHOTOS\composition photosv2.jpg"/>
          <p:cNvPicPr/>
          <p:nvPr/>
        </p:nvPicPr>
        <p:blipFill>
          <a:blip r:embed="rId6"/>
          <a:stretch/>
        </p:blipFill>
        <p:spPr>
          <a:xfrm>
            <a:off x="5796000" y="1124640"/>
            <a:ext cx="2979000" cy="201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3" name="Picture 3" descr="C:\Users\Mayline Gautie\Desktop\SFP\DOCUMENTS SFP\COMM\LOGO SFP\officiel 2015\LOGO_SFP_OFFICIEL\RVB_pourweb\logoSFP_texte_blanc.png"/>
          <p:cNvPicPr/>
          <p:nvPr/>
        </p:nvPicPr>
        <p:blipFill>
          <a:blip r:embed="rId3"/>
          <a:stretch/>
        </p:blipFill>
        <p:spPr>
          <a:xfrm>
            <a:off x="179640" y="188640"/>
            <a:ext cx="668520" cy="549000"/>
          </a:xfrm>
          <a:prstGeom prst="rect">
            <a:avLst/>
          </a:prstGeom>
          <a:ln>
            <a:noFill/>
          </a:ln>
        </p:spPr>
      </p:pic>
      <p:sp>
        <p:nvSpPr>
          <p:cNvPr id="214" name="CustomShape 2"/>
          <p:cNvSpPr/>
          <p:nvPr/>
        </p:nvSpPr>
        <p:spPr>
          <a:xfrm>
            <a:off x="1043640" y="260640"/>
            <a:ext cx="165600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>
                <a:solidFill>
                  <a:srgbClr val="000000"/>
                </a:solidFill>
                <a:latin typeface="Comic Sans MS"/>
              </a:rPr>
              <a:t>Octobre 2018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215" name="CustomShape 3"/>
          <p:cNvSpPr/>
          <p:nvPr/>
        </p:nvSpPr>
        <p:spPr>
          <a:xfrm>
            <a:off x="1403640" y="1052640"/>
            <a:ext cx="143640" cy="1436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CustomShape 4"/>
          <p:cNvSpPr/>
          <p:nvPr/>
        </p:nvSpPr>
        <p:spPr>
          <a:xfrm>
            <a:off x="1619640" y="764640"/>
            <a:ext cx="7056360" cy="14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1800" b="1" strike="noStrike" spc="-1">
                <a:solidFill>
                  <a:srgbClr val="000000"/>
                </a:solidFill>
                <a:latin typeface="Comic Sans MS"/>
              </a:rPr>
              <a:t>Rencontres Accélérateurs</a:t>
            </a:r>
            <a:endParaRPr lang="fr-FR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1400" b="0" strike="noStrike" spc="-1">
                <a:solidFill>
                  <a:srgbClr val="000000"/>
                </a:solidFill>
                <a:latin typeface="Comic Sans MS"/>
              </a:rPr>
              <a:t>Division Accélérateurs</a:t>
            </a:r>
            <a:endParaRPr lang="fr-FR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fr-FR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fr-FR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fr-FR" sz="1400" b="0" strike="noStrike" spc="-1">
              <a:latin typeface="Arial"/>
            </a:endParaRPr>
          </a:p>
        </p:txBody>
      </p:sp>
      <p:pic>
        <p:nvPicPr>
          <p:cNvPr id="217" name="Picture 2" descr="M:\DOCUMENTS SFP\COMPOSANTES\Division\Accelerateurs\rencontre_2018.png"/>
          <p:cNvPicPr/>
          <p:nvPr/>
        </p:nvPicPr>
        <p:blipFill>
          <a:blip r:embed="rId4"/>
          <a:stretch/>
        </p:blipFill>
        <p:spPr>
          <a:xfrm>
            <a:off x="5222160" y="908640"/>
            <a:ext cx="3921480" cy="5664240"/>
          </a:xfrm>
          <a:prstGeom prst="rect">
            <a:avLst/>
          </a:prstGeom>
          <a:ln>
            <a:noFill/>
          </a:ln>
        </p:spPr>
      </p:pic>
      <p:pic>
        <p:nvPicPr>
          <p:cNvPr id="218" name="Image 10"/>
          <p:cNvPicPr/>
          <p:nvPr/>
        </p:nvPicPr>
        <p:blipFill>
          <a:blip r:embed="rId5"/>
          <a:srcRect l="90417" t="197111" r="20750" b="168111"/>
          <a:stretch/>
        </p:blipFill>
        <p:spPr>
          <a:xfrm>
            <a:off x="1115640" y="4725000"/>
            <a:ext cx="4032000" cy="1872000"/>
          </a:xfrm>
          <a:prstGeom prst="rect">
            <a:avLst/>
          </a:prstGeom>
          <a:ln>
            <a:noFill/>
          </a:ln>
        </p:spPr>
      </p:pic>
      <p:pic>
        <p:nvPicPr>
          <p:cNvPr id="219" name="Image 11"/>
          <p:cNvPicPr/>
          <p:nvPr/>
        </p:nvPicPr>
        <p:blipFill>
          <a:blip r:embed="rId6"/>
          <a:stretch/>
        </p:blipFill>
        <p:spPr>
          <a:xfrm>
            <a:off x="1115640" y="1845000"/>
            <a:ext cx="4032000" cy="2939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1043640" y="0"/>
            <a:ext cx="810000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1" name="Picture 2" descr="C:\Users\Mayline Gautie\Desktop\SFP\DOCUMENTS SFP\COMM\AFFICHE JC\2016\Dossier JC2016vDEF\Links\POMME.jpg"/>
          <p:cNvPicPr/>
          <p:nvPr/>
        </p:nvPicPr>
        <p:blipFill>
          <a:blip r:embed="rId3"/>
          <a:srcRect l="14289"/>
          <a:stretch/>
        </p:blipFill>
        <p:spPr>
          <a:xfrm>
            <a:off x="1259640" y="3833640"/>
            <a:ext cx="2591640" cy="3024000"/>
          </a:xfrm>
          <a:prstGeom prst="rect">
            <a:avLst/>
          </a:prstGeom>
          <a:ln>
            <a:noFill/>
          </a:ln>
        </p:spPr>
      </p:pic>
      <p:sp>
        <p:nvSpPr>
          <p:cNvPr id="222" name="CustomShape 2"/>
          <p:cNvSpPr/>
          <p:nvPr/>
        </p:nvSpPr>
        <p:spPr>
          <a:xfrm>
            <a:off x="1187640" y="476640"/>
            <a:ext cx="7728120" cy="60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Wingdings"/>
              </a:rPr>
              <a:t></a:t>
            </a: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b="1" strike="noStrike" spc="-1">
                <a:solidFill>
                  <a:srgbClr val="C00000"/>
                </a:solidFill>
                <a:latin typeface="Calibri"/>
              </a:rPr>
              <a:t>Encourager l’excellence scientifique</a:t>
            </a:r>
            <a:endParaRPr lang="fr-FR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</p:txBody>
      </p:sp>
      <p:sp>
        <p:nvSpPr>
          <p:cNvPr id="223" name="CustomShape 3"/>
          <p:cNvSpPr/>
          <p:nvPr/>
        </p:nvSpPr>
        <p:spPr>
          <a:xfrm>
            <a:off x="1115640" y="1196640"/>
            <a:ext cx="822240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Des prix de renommée internationale, récompensant aussi bien les physiciennes et physiciens confirmés que les jeunes chercheurs. 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</p:txBody>
      </p:sp>
      <p:sp>
        <p:nvSpPr>
          <p:cNvPr id="224" name="CustomShape 4"/>
          <p:cNvSpPr/>
          <p:nvPr/>
        </p:nvSpPr>
        <p:spPr>
          <a:xfrm>
            <a:off x="2555640" y="2349000"/>
            <a:ext cx="6371280" cy="421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</a:rPr>
              <a:t>- 7 Grands Prix de la SFP </a:t>
            </a: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(dont 4 en partenariat avec des sociétés savantes étrangères)</a:t>
            </a: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</a:rPr>
              <a:t>- 3 Prix Jeunes Chercheurs/euses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1600" b="1" strike="noStrike" spc="-1">
                <a:solidFill>
                  <a:srgbClr val="000000"/>
                </a:solidFill>
                <a:latin typeface="Calibri"/>
              </a:rPr>
              <a:t>		           - </a:t>
            </a:r>
            <a:r>
              <a:rPr lang="fr-FR" sz="1800" b="1" strike="noStrike" spc="-1">
                <a:solidFill>
                  <a:srgbClr val="000000"/>
                </a:solidFill>
                <a:latin typeface="Calibri"/>
              </a:rPr>
              <a:t>7 Prix de spécialités </a:t>
            </a: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: </a:t>
            </a:r>
            <a:endParaRPr lang="fr-FR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1600" b="0" i="1" strike="noStrike" spc="-1">
                <a:solidFill>
                  <a:srgbClr val="000000"/>
                </a:solidFill>
                <a:latin typeface="Calibri"/>
              </a:rPr>
              <a:t>          		 </a:t>
            </a:r>
            <a:r>
              <a:rPr lang="fr-FR" sz="1400" b="0" i="1" strike="noStrike" spc="-1">
                <a:solidFill>
                  <a:srgbClr val="000000"/>
                </a:solidFill>
                <a:latin typeface="Calibri"/>
              </a:rPr>
              <a:t>- </a:t>
            </a: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Physique Atomique et Moléculaire Optique </a:t>
            </a:r>
            <a:endParaRPr lang="fr-FR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          		 - Physique des Accélérateurs</a:t>
            </a:r>
            <a:endParaRPr lang="fr-FR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          		 - Physique Nucléaire et des Particules</a:t>
            </a:r>
            <a:endParaRPr lang="fr-FR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           		 - Matière Condensée </a:t>
            </a:r>
            <a:endParaRPr lang="fr-FR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          		 - Popularisation de la science</a:t>
            </a:r>
            <a:endParaRPr lang="fr-FR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		- Physique des plasmas</a:t>
            </a:r>
            <a:endParaRPr lang="fr-FR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   		 - Physique théorique </a:t>
            </a:r>
            <a:endParaRPr lang="fr-FR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		- Transfert de technologie entre un labo académique 		   et une entreprise</a:t>
            </a:r>
            <a:endParaRPr lang="fr-FR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fr-FR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600" b="0" strike="noStrike" spc="-1">
              <a:latin typeface="Arial"/>
            </a:endParaRPr>
          </a:p>
        </p:txBody>
      </p:sp>
      <p:pic>
        <p:nvPicPr>
          <p:cNvPr id="225" name="Image 29"/>
          <p:cNvPicPr/>
          <p:nvPr/>
        </p:nvPicPr>
        <p:blipFill>
          <a:blip r:embed="rId4"/>
          <a:stretch/>
        </p:blipFill>
        <p:spPr>
          <a:xfrm>
            <a:off x="75240" y="83160"/>
            <a:ext cx="902160" cy="509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12380</TotalTime>
  <Words>1913</Words>
  <Application>Microsoft Office PowerPoint</Application>
  <PresentationFormat>Affichage à l'écran (4:3)</PresentationFormat>
  <Paragraphs>246</Paragraphs>
  <Slides>26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40" baseType="lpstr">
      <vt:lpstr>Adobe Gothic Std B</vt:lpstr>
      <vt:lpstr>Arial</vt:lpstr>
      <vt:lpstr>Calibri</vt:lpstr>
      <vt:lpstr>Calibri Light</vt:lpstr>
      <vt:lpstr>Comic Sans MS</vt:lpstr>
      <vt:lpstr>DejaVu Sans</vt:lpstr>
      <vt:lpstr>Roboto</vt:lpstr>
      <vt:lpstr>Roboto Lt</vt:lpstr>
      <vt:lpstr>StarSymbol</vt:lpstr>
      <vt:lpstr>Symbol</vt:lpstr>
      <vt:lpstr>Times New Roman</vt:lpstr>
      <vt:lpstr>Wingdings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ged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subject/>
  <dc:creator>BELLAVIA</dc:creator>
  <dc:description/>
  <cp:lastModifiedBy>Guy Wormser</cp:lastModifiedBy>
  <cp:revision>862</cp:revision>
  <cp:lastPrinted>2017-01-31T10:23:32Z</cp:lastPrinted>
  <dcterms:created xsi:type="dcterms:W3CDTF">2017-02-07T12:45:08Z</dcterms:created>
  <dcterms:modified xsi:type="dcterms:W3CDTF">2021-10-13T07:12:16Z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ged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22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27</vt:i4>
  </property>
</Properties>
</file>