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421" r:id="rId2"/>
    <p:sldId id="484" r:id="rId3"/>
    <p:sldId id="568" r:id="rId4"/>
    <p:sldId id="570" r:id="rId5"/>
    <p:sldId id="544" r:id="rId6"/>
    <p:sldId id="572" r:id="rId7"/>
    <p:sldId id="535" r:id="rId8"/>
    <p:sldId id="543" r:id="rId9"/>
    <p:sldId id="546" r:id="rId10"/>
    <p:sldId id="571" r:id="rId11"/>
    <p:sldId id="513" r:id="rId12"/>
    <p:sldId id="521" r:id="rId13"/>
    <p:sldId id="516" r:id="rId14"/>
    <p:sldId id="529" r:id="rId15"/>
    <p:sldId id="573" r:id="rId16"/>
    <p:sldId id="536" r:id="rId17"/>
    <p:sldId id="574" r:id="rId18"/>
    <p:sldId id="537" r:id="rId19"/>
    <p:sldId id="504" r:id="rId20"/>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FF"/>
    <a:srgbClr val="7351D9"/>
    <a:srgbClr val="7FDEDE"/>
    <a:srgbClr val="7FBF7F"/>
    <a:srgbClr val="DE7FDE"/>
    <a:srgbClr val="ED7D31"/>
    <a:srgbClr val="5B9BD5"/>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5" autoAdjust="0"/>
    <p:restoredTop sz="93403" autoAdjust="0"/>
  </p:normalViewPr>
  <p:slideViewPr>
    <p:cSldViewPr snapToGrid="0">
      <p:cViewPr>
        <p:scale>
          <a:sx n="106" d="100"/>
          <a:sy n="106" d="100"/>
        </p:scale>
        <p:origin x="312" y="150"/>
      </p:cViewPr>
      <p:guideLst>
        <p:guide orient="horz" pos="2160"/>
        <p:guide pos="2880"/>
        <p:guide pos="2980"/>
      </p:guideLst>
    </p:cSldViewPr>
  </p:slideViewPr>
  <p:notesTextViewPr>
    <p:cViewPr>
      <p:scale>
        <a:sx n="3" d="2"/>
        <a:sy n="3" d="2"/>
      </p:scale>
      <p:origin x="0" y="0"/>
    </p:cViewPr>
  </p:notesTextViewPr>
  <p:sorterViewPr>
    <p:cViewPr>
      <p:scale>
        <a:sx n="100" d="100"/>
        <a:sy n="100" d="100"/>
      </p:scale>
      <p:origin x="0" y="-4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1BC64C58-C7F4-46DF-877F-89F37E80852E}" type="datetimeFigureOut">
              <a:rPr lang="en-US" smtClean="0"/>
              <a:t>10/13/2021</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D27B8596-93B5-45D9-AA7E-794FF3E0F1C1}" type="slidenum">
              <a:rPr lang="en-US" smtClean="0"/>
              <a:t>‹#›</a:t>
            </a:fld>
            <a:endParaRPr lang="en-US"/>
          </a:p>
        </p:txBody>
      </p:sp>
    </p:spTree>
    <p:extLst>
      <p:ext uri="{BB962C8B-B14F-4D97-AF65-F5344CB8AC3E}">
        <p14:creationId xmlns:p14="http://schemas.microsoft.com/office/powerpoint/2010/main" val="3028579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4529D56E-B78E-4961-B86C-F98E5B945B3E}" type="datetimeFigureOut">
              <a:rPr lang="en-US" smtClean="0"/>
              <a:t>10/13/2021</a:t>
            </a:fld>
            <a:endParaRPr lang="en-US"/>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93CF955-FC90-41D1-8275-F7A2CC83ED89}" type="slidenum">
              <a:rPr lang="en-US" smtClean="0"/>
              <a:t>‹#›</a:t>
            </a:fld>
            <a:endParaRPr lang="en-US"/>
          </a:p>
        </p:txBody>
      </p:sp>
    </p:spTree>
    <p:extLst>
      <p:ext uri="{BB962C8B-B14F-4D97-AF65-F5344CB8AC3E}">
        <p14:creationId xmlns:p14="http://schemas.microsoft.com/office/powerpoint/2010/main" val="8629696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443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4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8875" cy="3725862"/>
          </a:xfrm>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12D152AB-0279-4F27-B745-9AE7AB92DAA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5650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69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27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19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246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41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38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79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66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40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75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92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0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432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006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55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26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108911-81DF-40FF-B8C3-F5DDD91B14CE}"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5564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92B91-5CEF-4B98-A74C-802504CDABF2}"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64136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3DBE6-FC89-41EE-B231-28A4E3C16F1C}"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6535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451E6-15AF-4B42-8DBD-377A1D01E9B6}"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84845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F7EF-7F45-4446-8E0A-8A62475A4F52}"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20657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DB9D7-AD75-40F7-8E08-8A1773C06D56}" type="datetime1">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73841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157898-A4DE-4853-85A5-4FF8272B33EF}" type="datetime1">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2904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0ADF0F-7106-431D-A2BE-908BBED6AE24}" type="datetime1">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65996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E53F6-38FD-464C-B1D2-D4CCB228DC18}" type="datetime1">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43686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4D4CD9-55F3-44E2-8064-A3C11C15E617}" type="datetime1">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0865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12082-693E-4A0E-BD59-95766A750A6C}" type="datetime1">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9423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795AC-357D-48FA-AB7B-73D794C89959}" type="datetime1">
              <a:rPr lang="en-US" smtClean="0"/>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3C45-6916-4A09-AEE0-4725868A11C8}" type="slidenum">
              <a:rPr lang="en-US" smtClean="0"/>
              <a:t>‹#›</a:t>
            </a:fld>
            <a:endParaRPr lang="en-US"/>
          </a:p>
        </p:txBody>
      </p:sp>
    </p:spTree>
    <p:extLst>
      <p:ext uri="{BB962C8B-B14F-4D97-AF65-F5344CB8AC3E}">
        <p14:creationId xmlns:p14="http://schemas.microsoft.com/office/powerpoint/2010/main" val="92704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hyperlink" Target="http://cds.cern.ch/record/691957/" TargetMode="External"/><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cds.cern.ch/record/228683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70.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cds.cern.ch/record/87255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cds.cern.ch/record/1976692?ln=fr"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81180"/>
            <a:ext cx="9144000" cy="1384995"/>
          </a:xfrm>
          <a:prstGeom prst="rect">
            <a:avLst/>
          </a:prstGeom>
          <a:noFill/>
        </p:spPr>
        <p:txBody>
          <a:bodyPr wrap="square" rtlCol="0">
            <a:spAutoFit/>
          </a:bodyPr>
          <a:lstStyle/>
          <a:p>
            <a:pPr algn="ctr"/>
            <a:r>
              <a:rPr lang="fr-FR" sz="2800" dirty="0"/>
              <a:t>A. Lasheen, H. Damerau</a:t>
            </a:r>
            <a:br>
              <a:rPr lang="fr-FR" sz="2800" dirty="0"/>
            </a:br>
            <a:r>
              <a:rPr lang="fr-FR" sz="2800" dirty="0"/>
              <a:t>Remerciements: E. </a:t>
            </a:r>
            <a:r>
              <a:rPr lang="fr-FR" sz="2800" dirty="0" err="1"/>
              <a:t>Shaposhnikova</a:t>
            </a:r>
            <a:r>
              <a:rPr lang="fr-FR" sz="2800" dirty="0"/>
              <a:t>, développeurs </a:t>
            </a:r>
            <a:r>
              <a:rPr lang="fr-FR" sz="2800" dirty="0" err="1"/>
              <a:t>BLonD</a:t>
            </a:r>
            <a:r>
              <a:rPr lang="fr-FR" sz="2800" dirty="0"/>
              <a:t>, opérateurs CPS, contributeurs au modèle d’impédance du PS</a:t>
            </a:r>
          </a:p>
        </p:txBody>
      </p:sp>
      <p:sp>
        <p:nvSpPr>
          <p:cNvPr id="6" name="Title 1"/>
          <p:cNvSpPr txBox="1">
            <a:spLocks/>
          </p:cNvSpPr>
          <p:nvPr/>
        </p:nvSpPr>
        <p:spPr>
          <a:xfrm>
            <a:off x="685800" y="402274"/>
            <a:ext cx="7772400" cy="3463510"/>
          </a:xfrm>
          <a:prstGeom prst="rect">
            <a:avLst/>
          </a:prstGeom>
          <a:ln w="57150" cap="rnd" cmpd="sng" algn="ctr">
            <a:solidFill>
              <a:srgbClr val="0053A1"/>
            </a:solidFill>
            <a:prstDash val="solid"/>
            <a:roun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5400" b="1" dirty="0"/>
              <a:t>Limitations en intensité dans le plan longitudinal du PS au CERN</a:t>
            </a:r>
            <a:br>
              <a:rPr lang="en-GB" sz="5400" b="1" dirty="0"/>
            </a:br>
            <a:r>
              <a:rPr lang="en-GB" sz="2700" b="1" dirty="0">
                <a:solidFill>
                  <a:schemeClr val="bg1"/>
                </a:solidFill>
              </a:rPr>
              <a:t>s</a:t>
            </a:r>
            <a:br>
              <a:rPr lang="en-GB" sz="5400" dirty="0"/>
            </a:br>
            <a:r>
              <a:rPr lang="en-GB" sz="3100" i="1" dirty="0" err="1"/>
              <a:t>Journées</a:t>
            </a:r>
            <a:r>
              <a:rPr lang="en-GB" sz="3100" i="1" dirty="0"/>
              <a:t> </a:t>
            </a:r>
            <a:r>
              <a:rPr lang="en-GB" sz="3100" i="1" dirty="0" err="1"/>
              <a:t>Accélérateurs</a:t>
            </a:r>
            <a:r>
              <a:rPr lang="en-GB" sz="3100" i="1" dirty="0"/>
              <a:t> de la SFP</a:t>
            </a:r>
            <a:br>
              <a:rPr lang="en-GB" sz="3100" i="1" dirty="0"/>
            </a:br>
            <a:r>
              <a:rPr lang="en-GB" sz="3100" i="1" dirty="0"/>
              <a:t>14/10/2021</a:t>
            </a:r>
            <a:endParaRPr lang="en-US" sz="4400" i="1" dirty="0"/>
          </a:p>
        </p:txBody>
      </p:sp>
      <p:pic>
        <p:nvPicPr>
          <p:cNvPr id="4" name="Picture 3">
            <a:extLst>
              <a:ext uri="{FF2B5EF4-FFF2-40B4-BE49-F238E27FC236}">
                <a16:creationId xmlns:a16="http://schemas.microsoft.com/office/drawing/2014/main" id="{2E08623A-AAF4-43DF-9DFD-E2498FD7A1FA}"/>
              </a:ext>
            </a:extLst>
          </p:cNvPr>
          <p:cNvPicPr>
            <a:picLocks noChangeAspect="1"/>
          </p:cNvPicPr>
          <p:nvPr/>
        </p:nvPicPr>
        <p:blipFill>
          <a:blip r:embed="rId3"/>
          <a:stretch>
            <a:fillRect/>
          </a:stretch>
        </p:blipFill>
        <p:spPr>
          <a:xfrm>
            <a:off x="4033503" y="5647044"/>
            <a:ext cx="1076994" cy="1076994"/>
          </a:xfrm>
          <a:prstGeom prst="rect">
            <a:avLst/>
          </a:prstGeom>
        </p:spPr>
      </p:pic>
    </p:spTree>
    <p:extLst>
      <p:ext uri="{BB962C8B-B14F-4D97-AF65-F5344CB8AC3E}">
        <p14:creationId xmlns:p14="http://schemas.microsoft.com/office/powerpoint/2010/main" val="397721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10</a:t>
            </a:fld>
            <a:endParaRPr lang="en-US" dirty="0"/>
          </a:p>
        </p:txBody>
      </p:sp>
      <mc:AlternateContent xmlns:mc="http://schemas.openxmlformats.org/markup-compatibility/2006">
        <mc:Choice xmlns:a14="http://schemas.microsoft.com/office/drawing/2010/main" Requires="a14">
          <p:sp>
            <p:nvSpPr>
              <p:cNvPr id="13" name="Content Placeholder 2"/>
              <p:cNvSpPr txBox="1">
                <a:spLocks/>
              </p:cNvSpPr>
              <p:nvPr/>
            </p:nvSpPr>
            <p:spPr>
              <a:xfrm>
                <a:off x="0" y="4224891"/>
                <a:ext cx="9144000" cy="24084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Mesures de 2018 avec 21 paquets en harmonique RF h=21 (machine pleine, cas symétrique), effectuées à </a:t>
                </a:r>
                <a14:m>
                  <m:oMath xmlns:m="http://schemas.openxmlformats.org/officeDocument/2006/math">
                    <m:r>
                      <a:rPr lang="fr-FR" sz="2400" b="0" i="0" smtClean="0">
                        <a:latin typeface="Cambria Math" panose="02040503050406030204" pitchFamily="18" charset="0"/>
                      </a:rPr>
                      <m:t>4</m:t>
                    </m:r>
                    <m:r>
                      <a:rPr lang="fr-FR" sz="2400" b="0" i="1" smtClean="0">
                        <a:latin typeface="Cambria Math" panose="02040503050406030204" pitchFamily="18" charset="0"/>
                      </a:rPr>
                      <m:t>×2.3×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10</m:t>
                        </m:r>
                      </m:e>
                      <m:sup>
                        <m:r>
                          <a:rPr lang="fr-FR" sz="2400" b="0" i="1" smtClean="0">
                            <a:latin typeface="Cambria Math" panose="02040503050406030204" pitchFamily="18" charset="0"/>
                          </a:rPr>
                          <m:t>11</m:t>
                        </m:r>
                      </m:sup>
                    </m:sSup>
                  </m:oMath>
                </a14:m>
                <a:r>
                  <a:rPr lang="fr-FR" sz="2000" dirty="0"/>
                  <a:t> </a:t>
                </a:r>
                <a:r>
                  <a:rPr lang="fr-FR" sz="2400" dirty="0"/>
                  <a:t>p/b</a:t>
                </a:r>
              </a:p>
              <a:p>
                <a:pPr>
                  <a:buFont typeface="Wingdings" panose="05000000000000000000" pitchFamily="2" charset="2"/>
                  <a:buChar char="§"/>
                </a:pPr>
                <a:r>
                  <a:rPr lang="fr-FR" sz="2400" dirty="0"/>
                  <a:t>L’analyse de mode s’obtient avec</a:t>
                </a:r>
              </a:p>
            </p:txBody>
          </p:sp>
        </mc:Choice>
        <mc:Fallback>
          <p:sp>
            <p:nvSpPr>
              <p:cNvPr id="13" name="Content Placeholder 2"/>
              <p:cNvSpPr txBox="1">
                <a:spLocks noRot="1" noChangeAspect="1" noMove="1" noResize="1" noEditPoints="1" noAdjustHandles="1" noChangeArrowheads="1" noChangeShapeType="1" noTextEdit="1"/>
              </p:cNvSpPr>
              <p:nvPr/>
            </p:nvSpPr>
            <p:spPr>
              <a:xfrm>
                <a:off x="0" y="4224891"/>
                <a:ext cx="9144000" cy="2408432"/>
              </a:xfrm>
              <a:prstGeom prst="rect">
                <a:avLst/>
              </a:prstGeom>
              <a:blipFill>
                <a:blip r:embed="rId3"/>
                <a:stretch>
                  <a:fillRect l="-867" t="-3544"/>
                </a:stretch>
              </a:blipFill>
            </p:spPr>
            <p:txBody>
              <a:bodyPr/>
              <a:lstStyle/>
              <a:p>
                <a:r>
                  <a:rPr lang="en-US">
                    <a:noFill/>
                  </a:rPr>
                  <a:t> </a:t>
                </a:r>
              </a:p>
            </p:txBody>
          </p:sp>
        </mc:Fallback>
      </mc:AlternateContent>
      <p:sp>
        <p:nvSpPr>
          <p:cNvPr id="26" name="Title 1"/>
          <p:cNvSpPr txBox="1">
            <a:spLocks/>
          </p:cNvSpPr>
          <p:nvPr/>
        </p:nvSpPr>
        <p:spPr>
          <a:xfrm>
            <a:off x="0" y="0"/>
            <a:ext cx="9144000" cy="630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t>Analyse</a:t>
            </a:r>
            <a:r>
              <a:rPr lang="en-US" sz="4000" b="1" dirty="0"/>
              <a:t> de modes </a:t>
            </a:r>
            <a:r>
              <a:rPr lang="en-US" sz="4000" b="1" dirty="0" err="1"/>
              <a:t>couplés</a:t>
            </a:r>
            <a:r>
              <a:rPr lang="en-US" sz="4000" b="1" dirty="0"/>
              <a:t>, </a:t>
            </a:r>
            <a:r>
              <a:rPr lang="en-US" sz="4000" b="1" dirty="0" err="1"/>
              <a:t>avance</a:t>
            </a:r>
            <a:r>
              <a:rPr lang="en-US" sz="4000" b="1" dirty="0"/>
              <a:t> de phase</a:t>
            </a:r>
            <a:endParaRPr lang="en-US" sz="40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 y="851647"/>
            <a:ext cx="4516476" cy="33732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851647"/>
            <a:ext cx="4516476" cy="3373243"/>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1144800" y="5527311"/>
                <a:ext cx="6878550" cy="958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𝑨</m:t>
                          </m:r>
                        </m:e>
                        <m:sub>
                          <m:r>
                            <a:rPr lang="en-US" sz="2000" b="1" i="1" smtClean="0">
                              <a:solidFill>
                                <a:srgbClr val="FF0000"/>
                              </a:solidFill>
                              <a:latin typeface="Cambria Math" panose="02040503050406030204" pitchFamily="18" charset="0"/>
                            </a:rPr>
                            <m:t>𝝁</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𝜙</m:t>
                                  </m:r>
                                </m:e>
                                <m:sub>
                                  <m:r>
                                    <a:rPr lang="en-US" sz="2000" b="0" i="1" smtClean="0">
                                      <a:latin typeface="Cambria Math" panose="02040503050406030204" pitchFamily="18" charset="0"/>
                                    </a:rPr>
                                    <m:t>𝜇</m:t>
                                  </m:r>
                                </m:sub>
                              </m:sSub>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𝑏</m:t>
                              </m:r>
                            </m:sub>
                          </m:sSub>
                        </m:den>
                      </m:f>
                      <m:nary>
                        <m:naryPr>
                          <m:chr m:val="∑"/>
                          <m:ctrlPr>
                            <a:rPr lang="en-US" sz="2000" b="0" i="1" smtClean="0">
                              <a:latin typeface="Cambria Math" panose="02040503050406030204" pitchFamily="18" charset="0"/>
                            </a:rPr>
                          </m:ctrlPr>
                        </m:naryPr>
                        <m:sub>
                          <m:r>
                            <a:rPr lang="en-US" sz="2000" b="0" i="1" smtClean="0">
                              <a:latin typeface="Cambria Math" panose="02040503050406030204" pitchFamily="18" charset="0"/>
                            </a:rPr>
                            <m:t>𝑏</m:t>
                          </m:r>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−1</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𝑏</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1" i="1" smtClean="0">
                                      <a:solidFill>
                                        <a:srgbClr val="FF0000"/>
                                      </a:solidFill>
                                      <a:latin typeface="Cambria Math" panose="02040503050406030204" pitchFamily="18" charset="0"/>
                                    </a:rPr>
                                    <m:t>𝒎</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𝝎</m:t>
                                      </m:r>
                                    </m:e>
                                    <m:sub>
                                      <m:r>
                                        <a:rPr lang="en-US" sz="2000" b="1" i="1" smtClean="0">
                                          <a:solidFill>
                                            <a:srgbClr val="FF0000"/>
                                          </a:solidFill>
                                          <a:latin typeface="Cambria Math" panose="02040503050406030204" pitchFamily="18" charset="0"/>
                                        </a:rPr>
                                        <m:t>𝒔</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𝜙</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𝟐</m:t>
                                      </m:r>
                                      <m:r>
                                        <a:rPr lang="en-US" sz="2000" b="1" i="1" smtClean="0">
                                          <a:solidFill>
                                            <a:srgbClr val="FF0000"/>
                                          </a:solidFill>
                                          <a:latin typeface="Cambria Math" panose="02040503050406030204" pitchFamily="18" charset="0"/>
                                        </a:rPr>
                                        <m:t>𝝅</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𝝁</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𝒃</m:t>
                                      </m:r>
                                    </m:num>
                                    <m:den>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𝑵</m:t>
                                          </m:r>
                                        </m:e>
                                        <m:sub>
                                          <m:r>
                                            <a:rPr lang="en-US" sz="2000" b="1" i="1" smtClean="0">
                                              <a:solidFill>
                                                <a:srgbClr val="FF0000"/>
                                              </a:solidFill>
                                              <a:latin typeface="Cambria Math" panose="02040503050406030204" pitchFamily="18" charset="0"/>
                                            </a:rPr>
                                            <m:t>𝒃</m:t>
                                          </m:r>
                                        </m:sub>
                                      </m:sSub>
                                    </m:den>
                                  </m:f>
                                </m:e>
                              </m:d>
                            </m:e>
                          </m:func>
                        </m:e>
                      </m:nary>
                    </m:oMath>
                  </m:oMathPara>
                </a14:m>
                <a:endParaRPr lang="en-US" sz="2000" dirty="0"/>
              </a:p>
            </p:txBody>
          </p:sp>
        </mc:Choice>
        <mc:Fallback>
          <p:sp>
            <p:nvSpPr>
              <p:cNvPr id="8" name="TextBox 7"/>
              <p:cNvSpPr txBox="1">
                <a:spLocks noRot="1" noChangeAspect="1" noMove="1" noResize="1" noEditPoints="1" noAdjustHandles="1" noChangeArrowheads="1" noChangeShapeType="1" noTextEdit="1"/>
              </p:cNvSpPr>
              <p:nvPr/>
            </p:nvSpPr>
            <p:spPr>
              <a:xfrm>
                <a:off x="1144800" y="5527311"/>
                <a:ext cx="6878550" cy="958083"/>
              </a:xfrm>
              <a:prstGeom prst="rect">
                <a:avLst/>
              </a:prstGeom>
              <a:blipFill>
                <a:blip r:embed="rId6"/>
                <a:stretch>
                  <a:fillRect/>
                </a:stretch>
              </a:blipFill>
            </p:spPr>
            <p:txBody>
              <a:bodyPr/>
              <a:lstStyle/>
              <a:p>
                <a:r>
                  <a:rPr lang="en-US">
                    <a:noFill/>
                  </a:rPr>
                  <a:t> </a:t>
                </a:r>
              </a:p>
            </p:txBody>
          </p:sp>
        </mc:Fallback>
      </mc:AlternateContent>
      <p:cxnSp>
        <p:nvCxnSpPr>
          <p:cNvPr id="7" name="Straight Connector 6"/>
          <p:cNvCxnSpPr/>
          <p:nvPr/>
        </p:nvCxnSpPr>
        <p:spPr>
          <a:xfrm>
            <a:off x="899206" y="2115669"/>
            <a:ext cx="2812182" cy="169433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206" y="2115669"/>
            <a:ext cx="2932225" cy="4552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0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308154535"/>
              </p:ext>
            </p:extLst>
          </p:nvPr>
        </p:nvGraphicFramePr>
        <p:xfrm>
          <a:off x="633046" y="870513"/>
          <a:ext cx="7877908" cy="4366847"/>
        </p:xfrm>
        <a:graphic>
          <a:graphicData uri="http://schemas.openxmlformats.org/drawingml/2006/table">
            <a:tbl>
              <a:tblPr firstRow="1" bandRow="1"/>
              <a:tblGrid>
                <a:gridCol w="703385">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516923">
                  <a:extLst>
                    <a:ext uri="{9D8B030D-6E8A-4147-A177-3AD203B41FA5}">
                      <a16:colId xmlns:a16="http://schemas.microsoft.com/office/drawing/2014/main" val="20002"/>
                    </a:ext>
                  </a:extLst>
                </a:gridCol>
              </a:tblGrid>
              <a:tr h="3376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700" dirty="0">
                        <a:latin typeface="Constantia" panose="02030602050306030303" pitchFamily="18" charset="0"/>
                      </a:endParaRPr>
                    </a:p>
                  </a:txBody>
                  <a:tcPr marL="84406" marR="84406" marT="42203" marB="42203">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Constantia" panose="02030602050306030303" pitchFamily="18" charset="0"/>
                          <a:ea typeface="+mn-ea"/>
                          <a:cs typeface="+mn-cs"/>
                        </a:rPr>
                        <a:t>Acceleration</a:t>
                      </a:r>
                    </a:p>
                  </a:txBody>
                  <a:tcPr marL="84406" marR="84406" marT="42203" marB="4220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700" dirty="0">
                          <a:latin typeface="Constantia" panose="02030602050306030303" pitchFamily="18" charset="0"/>
                        </a:rPr>
                        <a:t>Flat-top</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9835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dirty="0">
                        <a:latin typeface="Constantia" panose="02030602050306030303" pitchFamily="18" charset="0"/>
                      </a:endParaRPr>
                    </a:p>
                  </a:txBody>
                  <a:tcPr marL="84406" marR="84406" marT="42203" marB="42203">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dirty="0">
                        <a:latin typeface="Constantia" panose="02030602050306030303" pitchFamily="18" charset="0"/>
                      </a:endParaRPr>
                    </a:p>
                  </a:txBody>
                  <a:tcPr marL="84406" marR="84406" marT="42203" marB="4220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700" b="1" baseline="0" dirty="0">
                        <a:solidFill>
                          <a:srgbClr val="C0504D"/>
                        </a:solidFill>
                        <a:latin typeface="Constantia" panose="02030602050306030303" pitchFamily="18" charset="0"/>
                      </a:endParaRPr>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039815">
                <a:tc>
                  <a:txBody>
                    <a:bodyPr/>
                    <a:lstStyle/>
                    <a:p>
                      <a:endParaRPr lang="en-US" sz="1700" dirty="0"/>
                    </a:p>
                  </a:txBody>
                  <a:tcPr marL="84406" marR="84406" marT="42203" marB="4220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dirty="0">
                        <a:latin typeface="Constantia" panose="02030602050306030303" pitchFamily="18" charset="0"/>
                      </a:endParaRPr>
                    </a:p>
                  </a:txBody>
                  <a:tcPr marL="84406" marR="84406" marT="42203" marB="4220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endParaRPr lang="en-US" sz="1700" b="1" baseline="0" dirty="0">
                        <a:solidFill>
                          <a:srgbClr val="C0504D"/>
                        </a:solidFill>
                        <a:latin typeface="Constantia" panose="02030602050306030303" pitchFamily="18" charset="0"/>
                      </a:endParaRPr>
                    </a:p>
                  </a:txBody>
                  <a:tcPr marL="84406" marR="84406" marT="42203" marB="4220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rot="16200000">
            <a:off x="-64085" y="3892065"/>
            <a:ext cx="2074985" cy="603883"/>
          </a:xfrm>
          <a:prstGeom prst="rect">
            <a:avLst/>
          </a:prstGeom>
          <a:noFill/>
        </p:spPr>
        <p:txBody>
          <a:bodyPr wrap="square" rtlCol="0">
            <a:spAutoFit/>
          </a:bodyPr>
          <a:lstStyle/>
          <a:p>
            <a:r>
              <a:rPr lang="en-GB" sz="1662" b="1" dirty="0">
                <a:solidFill>
                  <a:schemeClr val="bg1"/>
                </a:solidFill>
                <a:latin typeface="Constantia" panose="02030602050306030303" pitchFamily="18" charset="0"/>
              </a:rPr>
              <a:t>Quadrupole                  (2017 data)</a:t>
            </a:r>
          </a:p>
        </p:txBody>
      </p:sp>
      <p:sp>
        <p:nvSpPr>
          <p:cNvPr id="26" name="TextBox 25"/>
          <p:cNvSpPr txBox="1"/>
          <p:nvPr/>
        </p:nvSpPr>
        <p:spPr>
          <a:xfrm rot="16200000">
            <a:off x="10232" y="1891394"/>
            <a:ext cx="1926354" cy="603883"/>
          </a:xfrm>
          <a:prstGeom prst="rect">
            <a:avLst/>
          </a:prstGeom>
          <a:noFill/>
        </p:spPr>
        <p:txBody>
          <a:bodyPr wrap="square" rtlCol="0">
            <a:spAutoFit/>
          </a:bodyPr>
          <a:lstStyle/>
          <a:p>
            <a:r>
              <a:rPr lang="en-GB" sz="1662" b="1" dirty="0">
                <a:solidFill>
                  <a:schemeClr val="bg1"/>
                </a:solidFill>
                <a:latin typeface="Constantia" panose="02030602050306030303" pitchFamily="18" charset="0"/>
              </a:rPr>
              <a:t>Dipole                (2013/2016 data)</a:t>
            </a:r>
          </a:p>
        </p:txBody>
      </p:sp>
      <p:sp>
        <p:nvSpPr>
          <p:cNvPr id="19" name="Rectangle 18"/>
          <p:cNvSpPr>
            <a:spLocks noChangeArrowheads="1"/>
          </p:cNvSpPr>
          <p:nvPr/>
        </p:nvSpPr>
        <p:spPr bwMode="auto">
          <a:xfrm>
            <a:off x="633047" y="5301837"/>
            <a:ext cx="7882182" cy="1341010"/>
          </a:xfrm>
          <a:prstGeom prst="rect">
            <a:avLst/>
          </a:prstGeom>
          <a:noFill/>
          <a:ln w="9525">
            <a:noFill/>
            <a:miter lim="800000"/>
            <a:headEnd/>
            <a:tailEnd/>
          </a:ln>
          <a:effectLst/>
        </p:spPr>
        <p:txBody>
          <a:bodyPr/>
          <a:lstStyle/>
          <a:p>
            <a:pPr marL="342900" indent="-342900">
              <a:spcBef>
                <a:spcPct val="20000"/>
              </a:spcBef>
              <a:buFont typeface="Wingdings" panose="05000000000000000000" pitchFamily="2" charset="2"/>
              <a:buChar char="§"/>
            </a:pPr>
            <a:r>
              <a:rPr lang="fr-FR" sz="2400" dirty="0">
                <a:cs typeface="Times New Roman" pitchFamily="18" charset="0"/>
                <a:sym typeface="Wingdings" pitchFamily="2" charset="2"/>
              </a:rPr>
              <a:t>Mesure des spectres de mode couplés reproductibles tous les ans avec 18 paquets en h=21.</a:t>
            </a:r>
          </a:p>
          <a:p>
            <a:pPr marL="342900" indent="-342900">
              <a:spcBef>
                <a:spcPct val="20000"/>
              </a:spcBef>
              <a:buFont typeface="Wingdings" panose="05000000000000000000" pitchFamily="2" charset="2"/>
              <a:buChar char="Ø"/>
            </a:pPr>
            <a:r>
              <a:rPr lang="fr-FR" sz="2400" u="sng" dirty="0">
                <a:cs typeface="Times New Roman" pitchFamily="18" charset="0"/>
                <a:sym typeface="Wingdings" pitchFamily="2" charset="2"/>
              </a:rPr>
              <a:t>Mode dominant changeant à l’arrivée à haute énergie.</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1231" y="3156514"/>
            <a:ext cx="2778880" cy="1993846"/>
          </a:xfrm>
          <a:prstGeom prst="rect">
            <a:avLst/>
          </a:prstGeom>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1832" y="3156514"/>
            <a:ext cx="2778880" cy="1993846"/>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1231" y="1143652"/>
            <a:ext cx="2778880" cy="1993846"/>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2170" y="1143652"/>
            <a:ext cx="2698946" cy="1993846"/>
          </a:xfrm>
          <a:prstGeom prst="rect">
            <a:avLst/>
          </a:prstGeom>
        </p:spPr>
      </p:pic>
      <p:sp>
        <p:nvSpPr>
          <p:cNvPr id="12" name="Title 1"/>
          <p:cNvSpPr txBox="1">
            <a:spLocks/>
          </p:cNvSpPr>
          <p:nvPr/>
        </p:nvSpPr>
        <p:spPr>
          <a:xfrm>
            <a:off x="0" y="0"/>
            <a:ext cx="9144000" cy="630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t>Analyse</a:t>
            </a:r>
            <a:r>
              <a:rPr lang="en-US" sz="4000" b="1" dirty="0"/>
              <a:t> de mode </a:t>
            </a:r>
            <a:r>
              <a:rPr lang="en-US" sz="4000" b="1" dirty="0" err="1"/>
              <a:t>passées</a:t>
            </a:r>
            <a:endParaRPr lang="en-US" sz="4000" dirty="0"/>
          </a:p>
        </p:txBody>
      </p:sp>
      <p:cxnSp>
        <p:nvCxnSpPr>
          <p:cNvPr id="13" name="Straight Connector 12"/>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6546866" y="6453426"/>
            <a:ext cx="1883710" cy="329010"/>
          </a:xfrm>
        </p:spPr>
        <p:txBody>
          <a:bodyPr/>
          <a:lstStyle/>
          <a:p>
            <a:r>
              <a:rPr lang="en-US" dirty="0"/>
              <a:t>4</a:t>
            </a:r>
          </a:p>
        </p:txBody>
      </p:sp>
    </p:spTree>
    <p:extLst>
      <p:ext uri="{BB962C8B-B14F-4D97-AF65-F5344CB8AC3E}">
        <p14:creationId xmlns:p14="http://schemas.microsoft.com/office/powerpoint/2010/main" val="114939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083"/>
            <a:ext cx="5486411" cy="3657607"/>
          </a:xfrm>
          <a:prstGeom prst="rect">
            <a:avLst/>
          </a:prstGeom>
        </p:spPr>
      </p:pic>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12</a:t>
            </a:fld>
            <a:endParaRPr lang="en-US" dirty="0"/>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0" y="4249268"/>
                <a:ext cx="9144000" cy="260873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Calculé avec les paramètres du faisceau à V=20 kV en h=21 et intensité LIU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N</m:t>
                        </m:r>
                      </m:e>
                      <m:sub>
                        <m:r>
                          <m:rPr>
                            <m:sty m:val="p"/>
                          </m:rPr>
                          <a:rPr lang="fr-FR">
                            <a:latin typeface="Cambria Math" panose="02040503050406030204" pitchFamily="18" charset="0"/>
                          </a:rPr>
                          <m:t>b</m:t>
                        </m:r>
                      </m:sub>
                    </m:sSub>
                    <m:r>
                      <a:rPr lang="fr-FR" i="1">
                        <a:latin typeface="Cambria Math" panose="02040503050406030204" pitchFamily="18" charset="0"/>
                      </a:rPr>
                      <m:t>≈4×2.6×</m:t>
                    </m:r>
                    <m:sSup>
                      <m:sSupPr>
                        <m:ctrlPr>
                          <a:rPr lang="fr-FR" i="1">
                            <a:latin typeface="Cambria Math" panose="02040503050406030204" pitchFamily="18" charset="0"/>
                          </a:rPr>
                        </m:ctrlPr>
                      </m:sSupPr>
                      <m:e>
                        <m:r>
                          <a:rPr lang="fr-FR" i="1">
                            <a:latin typeface="Cambria Math" panose="02040503050406030204" pitchFamily="18" charset="0"/>
                          </a:rPr>
                          <m:t>10</m:t>
                        </m:r>
                      </m:e>
                      <m:sup>
                        <m:r>
                          <a:rPr lang="fr-FR" i="1">
                            <a:latin typeface="Cambria Math" panose="02040503050406030204" pitchFamily="18" charset="0"/>
                          </a:rPr>
                          <m:t>11</m:t>
                        </m:r>
                      </m:sup>
                    </m:sSup>
                  </m:oMath>
                </a14:m>
                <a:r>
                  <a:rPr lang="fr-FR" dirty="0"/>
                  <a:t> p/b</a:t>
                </a:r>
                <a:r>
                  <a:rPr lang="fr-FR" sz="2600" dirty="0"/>
                  <a:t>)</a:t>
                </a:r>
                <a:br>
                  <a:rPr lang="fr-FR" sz="2600" dirty="0"/>
                </a:br>
                <a:endParaRPr lang="fr-FR" sz="2600" dirty="0"/>
              </a:p>
              <a:p>
                <a:pPr>
                  <a:buFont typeface="Wingdings" panose="05000000000000000000" pitchFamily="2" charset="2"/>
                  <a:buChar char="§"/>
                </a:pPr>
                <a:r>
                  <a:rPr lang="fr-FR" sz="2600" dirty="0"/>
                  <a:t>Les estimations analytiques pointent vers des sources d’impédance de l’ordre du </a:t>
                </a:r>
                <a14:m>
                  <m:oMath xmlns:m="http://schemas.openxmlformats.org/officeDocument/2006/math">
                    <m:r>
                      <a:rPr lang="fr-FR" sz="2600" b="0" i="1" smtClean="0">
                        <a:latin typeface="Cambria Math" panose="02040503050406030204" pitchFamily="18" charset="0"/>
                      </a:rPr>
                      <m:t>𝑘</m:t>
                    </m:r>
                    <m:r>
                      <m:rPr>
                        <m:sty m:val="p"/>
                      </m:rPr>
                      <a:rPr lang="fr-FR" sz="2600" b="0" i="0" smtClean="0">
                        <a:latin typeface="Cambria Math" panose="02040503050406030204" pitchFamily="18" charset="0"/>
                      </a:rPr>
                      <m:t>Ω</m:t>
                    </m:r>
                  </m:oMath>
                </a14:m>
                <a:r>
                  <a:rPr lang="fr-FR" sz="2600" dirty="0"/>
                  <a:t> pour générer des instabilités mode couplés</a:t>
                </a:r>
                <a:br>
                  <a:rPr lang="fr-FR" sz="2600" dirty="0"/>
                </a:br>
                <a:endParaRPr lang="fr-FR" sz="2600" dirty="0"/>
              </a:p>
              <a:p>
                <a:pPr>
                  <a:buFont typeface="Wingdings" panose="05000000000000000000" pitchFamily="2" charset="2"/>
                  <a:buChar char="§"/>
                </a:pPr>
                <a:r>
                  <a:rPr lang="fr-FR" sz="2600" dirty="0"/>
                  <a:t> Le type de mode dépend de la fréquence</a:t>
                </a:r>
              </a:p>
              <a:p>
                <a:pPr lvl="1">
                  <a:buFont typeface="Wingdings" panose="05000000000000000000" pitchFamily="2" charset="2"/>
                  <a:buChar char="§"/>
                </a:pPr>
                <a:r>
                  <a:rPr lang="fr-FR" sz="2200" dirty="0" err="1"/>
                  <a:t>Dipole</a:t>
                </a:r>
                <a:r>
                  <a:rPr lang="fr-FR" sz="2200" dirty="0"/>
                  <a:t> (m=1): ~10MHz</a:t>
                </a:r>
              </a:p>
              <a:p>
                <a:pPr lvl="1">
                  <a:buFont typeface="Wingdings" panose="05000000000000000000" pitchFamily="2" charset="2"/>
                  <a:buChar char="§"/>
                </a:pPr>
                <a:r>
                  <a:rPr lang="fr-FR" sz="2200" dirty="0" err="1"/>
                  <a:t>Quadrupole</a:t>
                </a:r>
                <a:r>
                  <a:rPr lang="fr-FR" sz="2200" dirty="0"/>
                  <a:t> (m=2): ~20 MHz</a:t>
                </a:r>
                <a:endParaRPr lang="fr-FR" sz="2600"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0" y="4249268"/>
                <a:ext cx="9144000" cy="2608731"/>
              </a:xfrm>
              <a:prstGeom prst="rect">
                <a:avLst/>
              </a:prstGeom>
              <a:blipFill>
                <a:blip r:embed="rId4"/>
                <a:stretch>
                  <a:fillRect l="-733" t="-4907" b="-2103"/>
                </a:stretch>
              </a:blipFill>
            </p:spPr>
            <p:txBody>
              <a:bodyPr/>
              <a:lstStyle/>
              <a:p>
                <a:r>
                  <a:rPr lang="en-US">
                    <a:noFill/>
                  </a:rPr>
                  <a:t> </a:t>
                </a:r>
              </a:p>
            </p:txBody>
          </p:sp>
        </mc:Fallback>
      </mc:AlternateContent>
      <p:sp>
        <p:nvSpPr>
          <p:cNvPr id="26" name="Title 1"/>
          <p:cNvSpPr txBox="1">
            <a:spLocks/>
          </p:cNvSpPr>
          <p:nvPr/>
        </p:nvSpPr>
        <p:spPr>
          <a:xfrm>
            <a:off x="0" y="0"/>
            <a:ext cx="9144000" cy="630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err="1"/>
              <a:t>Impédance</a:t>
            </a:r>
            <a:r>
              <a:rPr lang="en-US" sz="3800" b="1" dirty="0"/>
              <a:t> shunt </a:t>
            </a:r>
            <a:r>
              <a:rPr lang="en-US" sz="3800" b="1" dirty="0" err="1"/>
              <a:t>attendue</a:t>
            </a:r>
            <a:endParaRPr lang="en-US" sz="3800" b="1"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pic>
        <p:nvPicPr>
          <p:cNvPr id="11" name="Image 9">
            <a:extLst>
              <a:ext uri="{FF2B5EF4-FFF2-40B4-BE49-F238E27FC236}">
                <a16:creationId xmlns:a16="http://schemas.microsoft.com/office/drawing/2014/main" id="{4899DA5C-FD4F-4CB2-8661-37EC90727038}"/>
              </a:ext>
            </a:extLst>
          </p:cNvPr>
          <p:cNvPicPr>
            <a:picLocks noChangeAspect="1"/>
          </p:cNvPicPr>
          <p:nvPr/>
        </p:nvPicPr>
        <p:blipFill rotWithShape="1">
          <a:blip r:embed="rId5"/>
          <a:srcRect l="3744" t="8387" b="3810"/>
          <a:stretch/>
        </p:blipFill>
        <p:spPr>
          <a:xfrm>
            <a:off x="5339183" y="1542265"/>
            <a:ext cx="3476902" cy="631679"/>
          </a:xfrm>
          <a:prstGeom prst="rect">
            <a:avLst/>
          </a:prstGeom>
        </p:spPr>
      </p:pic>
      <p:pic>
        <p:nvPicPr>
          <p:cNvPr id="12" name="Image 10">
            <a:extLst>
              <a:ext uri="{FF2B5EF4-FFF2-40B4-BE49-F238E27FC236}">
                <a16:creationId xmlns:a16="http://schemas.microsoft.com/office/drawing/2014/main" id="{D7F57D87-24E3-42A8-BCFC-52D5761D2312}"/>
              </a:ext>
            </a:extLst>
          </p:cNvPr>
          <p:cNvPicPr>
            <a:picLocks noChangeAspect="1"/>
          </p:cNvPicPr>
          <p:nvPr/>
        </p:nvPicPr>
        <p:blipFill>
          <a:blip r:embed="rId6"/>
          <a:stretch>
            <a:fillRect/>
          </a:stretch>
        </p:blipFill>
        <p:spPr>
          <a:xfrm>
            <a:off x="5339183" y="2311441"/>
            <a:ext cx="2616032" cy="298793"/>
          </a:xfrm>
          <a:prstGeom prst="rect">
            <a:avLst/>
          </a:prstGeom>
        </p:spPr>
      </p:pic>
      <p:pic>
        <p:nvPicPr>
          <p:cNvPr id="14" name="Image 11">
            <a:extLst>
              <a:ext uri="{FF2B5EF4-FFF2-40B4-BE49-F238E27FC236}">
                <a16:creationId xmlns:a16="http://schemas.microsoft.com/office/drawing/2014/main" id="{58B2A402-AABA-49A5-9E2A-94EB2D4DAE9D}"/>
              </a:ext>
            </a:extLst>
          </p:cNvPr>
          <p:cNvPicPr>
            <a:picLocks noChangeAspect="1"/>
          </p:cNvPicPr>
          <p:nvPr/>
        </p:nvPicPr>
        <p:blipFill>
          <a:blip r:embed="rId7"/>
          <a:stretch>
            <a:fillRect/>
          </a:stretch>
        </p:blipFill>
        <p:spPr>
          <a:xfrm>
            <a:off x="5339183" y="2862651"/>
            <a:ext cx="969134" cy="283081"/>
          </a:xfrm>
          <a:prstGeom prst="rect">
            <a:avLst/>
          </a:prstGeom>
        </p:spPr>
      </p:pic>
      <p:sp>
        <p:nvSpPr>
          <p:cNvPr id="15" name="Rectangle 14">
            <a:extLst>
              <a:ext uri="{FF2B5EF4-FFF2-40B4-BE49-F238E27FC236}">
                <a16:creationId xmlns:a16="http://schemas.microsoft.com/office/drawing/2014/main" id="{B625F9AF-5411-4032-BE56-FDAD1C47BBC0}"/>
              </a:ext>
            </a:extLst>
          </p:cNvPr>
          <p:cNvSpPr/>
          <p:nvPr/>
        </p:nvSpPr>
        <p:spPr>
          <a:xfrm>
            <a:off x="5595819" y="3331439"/>
            <a:ext cx="306578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t>E. </a:t>
            </a:r>
            <a:r>
              <a:rPr lang="en-US" sz="1400" dirty="0" err="1"/>
              <a:t>Shaposhnikova</a:t>
            </a:r>
            <a:r>
              <a:rPr lang="en-US" sz="1400" dirty="0"/>
              <a:t>,</a:t>
            </a:r>
          </a:p>
          <a:p>
            <a:pPr algn="ctr"/>
            <a:r>
              <a:rPr lang="en-US" sz="1400" dirty="0">
                <a:hlinkClick r:id="rId8"/>
              </a:rPr>
              <a:t>http://cds.cern.ch/record/691957/</a:t>
            </a:r>
            <a:r>
              <a:rPr lang="en-US" sz="1400" dirty="0"/>
              <a:t> </a:t>
            </a:r>
          </a:p>
        </p:txBody>
      </p:sp>
      <p:sp>
        <p:nvSpPr>
          <p:cNvPr id="3" name="Rectangle 2"/>
          <p:cNvSpPr/>
          <p:nvPr/>
        </p:nvSpPr>
        <p:spPr>
          <a:xfrm>
            <a:off x="5154704" y="860367"/>
            <a:ext cx="3845861" cy="646331"/>
          </a:xfrm>
          <a:prstGeom prst="rect">
            <a:avLst/>
          </a:prstGeom>
        </p:spPr>
        <p:txBody>
          <a:bodyPr wrap="square">
            <a:spAutoFit/>
          </a:bodyPr>
          <a:lstStyle/>
          <a:p>
            <a:r>
              <a:rPr lang="en-GB" dirty="0"/>
              <a:t>Coupled bunch instability threshold (narrow-band impedance source)</a:t>
            </a:r>
            <a:endParaRPr lang="en-US" dirty="0"/>
          </a:p>
        </p:txBody>
      </p:sp>
      <p:sp>
        <p:nvSpPr>
          <p:cNvPr id="4" name="Oval 3"/>
          <p:cNvSpPr/>
          <p:nvPr/>
        </p:nvSpPr>
        <p:spPr>
          <a:xfrm>
            <a:off x="8301318" y="1638614"/>
            <a:ext cx="514767" cy="423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9" y="763824"/>
            <a:ext cx="4530879" cy="3384000"/>
          </a:xfrm>
          <a:prstGeom prst="rect">
            <a:avLst/>
          </a:prstGeom>
        </p:spPr>
      </p:pic>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13</a:t>
            </a:fld>
            <a:endParaRPr lang="en-US" dirty="0"/>
          </a:p>
        </p:txBody>
      </p:sp>
      <mc:AlternateContent xmlns:mc="http://schemas.openxmlformats.org/markup-compatibility/2006">
        <mc:Choice xmlns:a14="http://schemas.microsoft.com/office/drawing/2010/main" Requires="a14">
          <p:sp>
            <p:nvSpPr>
              <p:cNvPr id="13" name="Content Placeholder 2"/>
              <p:cNvSpPr txBox="1">
                <a:spLocks/>
              </p:cNvSpPr>
              <p:nvPr/>
            </p:nvSpPr>
            <p:spPr>
              <a:xfrm>
                <a:off x="0" y="5002226"/>
                <a:ext cx="9144000" cy="185577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 Les sources d’impédance responsables de l’instabilités peuvent être identifiées en vérifiant l’emplacement en fréquence du pic résistif vs. emplacement des bandes synchrotroniques (lignes verticales jusque </a:t>
                </a:r>
                <a14:m>
                  <m:oMath xmlns:m="http://schemas.openxmlformats.org/officeDocument/2006/math">
                    <m:r>
                      <a:rPr lang="fr-FR" sz="2600" b="0" i="1" smtClean="0">
                        <a:latin typeface="Cambria Math" panose="02040503050406030204" pitchFamily="18" charset="0"/>
                      </a:rPr>
                      <m:t>𝜇</m:t>
                    </m:r>
                    <m:r>
                      <a:rPr lang="fr-FR" sz="2600" b="0" i="1" smtClean="0">
                        <a:latin typeface="Cambria Math" panose="02040503050406030204" pitchFamily="18" charset="0"/>
                      </a:rPr>
                      <m:t>=6</m:t>
                    </m:r>
                  </m:oMath>
                </a14:m>
                <a:r>
                  <a:rPr lang="fr-FR" sz="2600" dirty="0"/>
                  <a:t>)</a:t>
                </a:r>
                <a:br>
                  <a:rPr lang="fr-FR" sz="2600" dirty="0"/>
                </a:br>
                <a:endParaRPr lang="fr-FR" sz="2600" dirty="0"/>
              </a:p>
              <a:p>
                <a:pPr>
                  <a:buFont typeface="Wingdings" panose="05000000000000000000" pitchFamily="2" charset="2"/>
                  <a:buChar char="§"/>
                </a:pPr>
                <a:r>
                  <a:rPr lang="fr-FR" sz="2600" dirty="0"/>
                  <a:t> L’impédance des cavités 10 MHz en court circuit (impédance réduite) correspond aux paramètres attendus.</a:t>
                </a:r>
                <a:br>
                  <a:rPr lang="fr-FR" sz="2600" dirty="0"/>
                </a:br>
                <a:endParaRPr lang="fr-FR" sz="2200" dirty="0"/>
              </a:p>
            </p:txBody>
          </p:sp>
        </mc:Choice>
        <mc:Fallback>
          <p:sp>
            <p:nvSpPr>
              <p:cNvPr id="13" name="Content Placeholder 2"/>
              <p:cNvSpPr txBox="1">
                <a:spLocks noRot="1" noChangeAspect="1" noMove="1" noResize="1" noEditPoints="1" noAdjustHandles="1" noChangeArrowheads="1" noChangeShapeType="1" noTextEdit="1"/>
              </p:cNvSpPr>
              <p:nvPr/>
            </p:nvSpPr>
            <p:spPr>
              <a:xfrm>
                <a:off x="0" y="5002226"/>
                <a:ext cx="9144000" cy="1855773"/>
              </a:xfrm>
              <a:prstGeom prst="rect">
                <a:avLst/>
              </a:prstGeom>
              <a:blipFill>
                <a:blip r:embed="rId4"/>
                <a:stretch>
                  <a:fillRect l="-733" t="-6908"/>
                </a:stretch>
              </a:blipFill>
            </p:spPr>
            <p:txBody>
              <a:bodyPr/>
              <a:lstStyle/>
              <a:p>
                <a:r>
                  <a:rPr lang="en-US">
                    <a:noFill/>
                  </a:rPr>
                  <a:t> </a:t>
                </a:r>
              </a:p>
            </p:txBody>
          </p:sp>
        </mc:Fallback>
      </mc:AlternateContent>
      <p:sp>
        <p:nvSpPr>
          <p:cNvPr id="26" name="Title 1"/>
          <p:cNvSpPr txBox="1">
            <a:spLocks/>
          </p:cNvSpPr>
          <p:nvPr/>
        </p:nvSpPr>
        <p:spPr>
          <a:xfrm>
            <a:off x="0" y="0"/>
            <a:ext cx="9144000" cy="630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t>Impédance</a:t>
            </a:r>
            <a:r>
              <a:rPr lang="en-US" sz="4000" b="1" dirty="0"/>
              <a:t> et mode </a:t>
            </a:r>
            <a:r>
              <a:rPr lang="en-US" sz="4000" b="1" dirty="0" err="1"/>
              <a:t>d’oscillation</a:t>
            </a:r>
            <a:endParaRPr lang="en-US" sz="4000" b="1"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8713" y="4147824"/>
                <a:ext cx="4059307" cy="57631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𝜇</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m:rPr>
                                <m:sty m:val="p"/>
                              </m:rPr>
                              <a:rPr lang="en-US" b="0" i="0" smtClean="0">
                                <a:latin typeface="Cambria Math" panose="02040503050406030204" pitchFamily="18" charset="0"/>
                              </a:rPr>
                              <m:t>bunches</m:t>
                            </m:r>
                          </m:sub>
                        </m:sSub>
                        <m:r>
                          <a:rPr lang="en-US" b="0" i="1" smtClean="0">
                            <a:latin typeface="Cambria Math" panose="02040503050406030204" pitchFamily="18" charset="0"/>
                          </a:rPr>
                          <m:t>+</m:t>
                        </m:r>
                        <m:r>
                          <a:rPr lang="en-US" b="0" i="1" smtClean="0">
                            <a:latin typeface="Cambria Math" panose="02040503050406030204" pitchFamily="18" charset="0"/>
                          </a:rPr>
                          <m:t>𝜇</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rev</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p>
              <a:p>
                <a:pPr algn="ctr"/>
                <a:r>
                  <a:rPr lang="en-US" dirty="0"/>
                  <a:t>(</a:t>
                </a:r>
                <a14:m>
                  <m:oMath xmlns:m="http://schemas.openxmlformats.org/officeDocument/2006/math">
                    <m:r>
                      <a:rPr lang="en-US" i="1">
                        <a:latin typeface="Cambria Math" panose="02040503050406030204" pitchFamily="18" charset="0"/>
                      </a:rPr>
                      <m:t>𝑚</m:t>
                    </m:r>
                    <m:r>
                      <a:rPr lang="en-US" b="0" i="0" smtClean="0">
                        <a:latin typeface="Cambria Math" panose="02040503050406030204" pitchFamily="18" charset="0"/>
                      </a:rPr>
                      <m:t>=1</m:t>
                    </m:r>
                  </m:oMath>
                </a14:m>
                <a:r>
                  <a:rPr lang="en-US" dirty="0"/>
                  <a:t> -&gt; dipole, </a:t>
                </a:r>
                <a14:m>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r>
                      <a:rPr lang="en-US" b="0" i="0" smtClean="0">
                        <a:latin typeface="Cambria Math" panose="02040503050406030204" pitchFamily="18" charset="0"/>
                      </a:rPr>
                      <m:t>2</m:t>
                    </m:r>
                  </m:oMath>
                </a14:m>
                <a:r>
                  <a:rPr lang="en-US" dirty="0"/>
                  <a:t> -&gt; quadrupole)</a:t>
                </a:r>
              </a:p>
            </p:txBody>
          </p:sp>
        </mc:Choice>
        <mc:Fallback xmlns="">
          <p:sp>
            <p:nvSpPr>
              <p:cNvPr id="12" name="TextBox 11"/>
              <p:cNvSpPr txBox="1">
                <a:spLocks noRot="1" noChangeAspect="1" noMove="1" noResize="1" noEditPoints="1" noAdjustHandles="1" noChangeArrowheads="1" noChangeShapeType="1" noTextEdit="1"/>
              </p:cNvSpPr>
              <p:nvPr/>
            </p:nvSpPr>
            <p:spPr>
              <a:xfrm>
                <a:off x="348713" y="4147824"/>
                <a:ext cx="4059307" cy="576312"/>
              </a:xfrm>
              <a:prstGeom prst="rect">
                <a:avLst/>
              </a:prstGeom>
              <a:blipFill>
                <a:blip r:embed="rId5"/>
                <a:stretch>
                  <a:fillRect b="-22680"/>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1103" y="763824"/>
            <a:ext cx="4530879" cy="3384000"/>
          </a:xfrm>
          <a:prstGeom prst="rect">
            <a:avLst/>
          </a:prstGeom>
        </p:spPr>
      </p:pic>
      <p:sp>
        <p:nvSpPr>
          <p:cNvPr id="14" name="TextBox 13"/>
          <p:cNvSpPr txBox="1"/>
          <p:nvPr/>
        </p:nvSpPr>
        <p:spPr>
          <a:xfrm>
            <a:off x="5166301" y="2275444"/>
            <a:ext cx="138056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i="1" dirty="0"/>
              <a:t>Impedance gap relay closed *</a:t>
            </a:r>
          </a:p>
        </p:txBody>
      </p:sp>
      <p:cxnSp>
        <p:nvCxnSpPr>
          <p:cNvPr id="15" name="Straight Arrow Connector 14"/>
          <p:cNvCxnSpPr/>
          <p:nvPr/>
        </p:nvCxnSpPr>
        <p:spPr>
          <a:xfrm>
            <a:off x="5997388" y="2948263"/>
            <a:ext cx="0" cy="530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57191" y="4147824"/>
            <a:ext cx="3390705" cy="523220"/>
          </a:xfrm>
          <a:prstGeom prst="rect">
            <a:avLst/>
          </a:prstGeom>
          <a:noFill/>
          <a:ln>
            <a:solidFill>
              <a:schemeClr val="tx1"/>
            </a:solidFill>
          </a:ln>
        </p:spPr>
        <p:txBody>
          <a:bodyPr wrap="square" rtlCol="0">
            <a:spAutoFit/>
          </a:bodyPr>
          <a:lstStyle/>
          <a:p>
            <a:pPr algn="ctr"/>
            <a:r>
              <a:rPr lang="en-US" sz="1400" dirty="0"/>
              <a:t>* G. Favia, based on C10-11 measurements, </a:t>
            </a:r>
            <a:r>
              <a:rPr lang="en-US" sz="1400" dirty="0">
                <a:hlinkClick r:id="rId7"/>
              </a:rPr>
              <a:t>https://cds.cern.ch/record/2286835/</a:t>
            </a:r>
            <a:r>
              <a:rPr lang="en-US" sz="1400" dirty="0"/>
              <a:t> </a:t>
            </a:r>
          </a:p>
        </p:txBody>
      </p:sp>
    </p:spTree>
    <p:extLst>
      <p:ext uri="{BB962C8B-B14F-4D97-AF65-F5344CB8AC3E}">
        <p14:creationId xmlns:p14="http://schemas.microsoft.com/office/powerpoint/2010/main" val="211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14</a:t>
            </a:fld>
            <a:endParaRPr lang="en-US" dirty="0"/>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0" y="4688541"/>
                <a:ext cx="9144000" cy="217683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Mesures avec </a:t>
                </a:r>
                <a:r>
                  <a:rPr lang="fr-FR" sz="2400" b="1" dirty="0"/>
                  <a:t>18</a:t>
                </a:r>
                <a:r>
                  <a:rPr lang="fr-FR" sz="2400" dirty="0"/>
                  <a:t> paquets et intensité </a:t>
                </a:r>
                <a14:m>
                  <m:oMath xmlns:m="http://schemas.openxmlformats.org/officeDocument/2006/math">
                    <m:sSub>
                      <m:sSubPr>
                        <m:ctrlPr>
                          <a:rPr lang="fr-FR" sz="2400" i="1">
                            <a:latin typeface="Cambria Math" panose="02040503050406030204" pitchFamily="18" charset="0"/>
                          </a:rPr>
                        </m:ctrlPr>
                      </m:sSubPr>
                      <m:e>
                        <m:r>
                          <m:rPr>
                            <m:sty m:val="p"/>
                          </m:rPr>
                          <a:rPr lang="fr-FR" sz="2400">
                            <a:latin typeface="Cambria Math" panose="02040503050406030204" pitchFamily="18" charset="0"/>
                          </a:rPr>
                          <m:t>N</m:t>
                        </m:r>
                      </m:e>
                      <m:sub>
                        <m:r>
                          <m:rPr>
                            <m:sty m:val="p"/>
                          </m:rPr>
                          <a:rPr lang="fr-FR" sz="2400">
                            <a:latin typeface="Cambria Math" panose="02040503050406030204" pitchFamily="18" charset="0"/>
                          </a:rPr>
                          <m:t>b</m:t>
                        </m:r>
                      </m:sub>
                    </m:sSub>
                    <m:r>
                      <a:rPr lang="fr-FR" sz="2400" i="1">
                        <a:latin typeface="Cambria Math" panose="02040503050406030204" pitchFamily="18" charset="0"/>
                      </a:rPr>
                      <m:t>≈4×2.6×</m:t>
                    </m:r>
                    <m:sSup>
                      <m:sSupPr>
                        <m:ctrlPr>
                          <a:rPr lang="fr-FR" sz="2400" i="1">
                            <a:latin typeface="Cambria Math" panose="02040503050406030204" pitchFamily="18" charset="0"/>
                          </a:rPr>
                        </m:ctrlPr>
                      </m:sSupPr>
                      <m:e>
                        <m:r>
                          <a:rPr lang="fr-FR" sz="2400" i="1">
                            <a:latin typeface="Cambria Math" panose="02040503050406030204" pitchFamily="18" charset="0"/>
                          </a:rPr>
                          <m:t>10</m:t>
                        </m:r>
                      </m:e>
                      <m:sup>
                        <m:r>
                          <a:rPr lang="fr-FR" sz="2400" i="1">
                            <a:latin typeface="Cambria Math" panose="02040503050406030204" pitchFamily="18" charset="0"/>
                          </a:rPr>
                          <m:t>11</m:t>
                        </m:r>
                      </m:sup>
                    </m:sSup>
                  </m:oMath>
                </a14:m>
                <a:r>
                  <a:rPr lang="fr-FR" sz="2400" dirty="0"/>
                  <a:t> p/b </a:t>
                </a:r>
              </a:p>
              <a:p>
                <a:pPr>
                  <a:buFont typeface="Wingdings" panose="05000000000000000000" pitchFamily="2" charset="2"/>
                  <a:buChar char="§"/>
                </a:pPr>
                <a:r>
                  <a:rPr lang="fr-FR" sz="2400" dirty="0"/>
                  <a:t>L’impédance des cavités peut être changée en coupant le court circuit et en déplaçant la fréquence d’ajustement des cavités non utilisées à basse fréquence.</a:t>
                </a:r>
              </a:p>
              <a:p>
                <a:pPr>
                  <a:buFont typeface="Wingdings" panose="05000000000000000000" pitchFamily="2" charset="2"/>
                  <a:buChar char="§"/>
                </a:pPr>
                <a:r>
                  <a:rPr lang="fr-FR" sz="2400" dirty="0"/>
                  <a:t>L’impédance est largement augmentée, mais loin de la fréquence responsable de l’instabilité </a:t>
                </a:r>
                <a:r>
                  <a:rPr lang="fr-FR" sz="2400" dirty="0" err="1"/>
                  <a:t>quadrupolaire</a:t>
                </a:r>
                <a:endParaRPr lang="fr-FR" sz="2400" dirty="0"/>
              </a:p>
              <a:p>
                <a:pPr>
                  <a:buFont typeface="Wingdings" panose="05000000000000000000" pitchFamily="2" charset="2"/>
                  <a:buChar char="Ø"/>
                </a:pPr>
                <a:r>
                  <a:rPr lang="fr-FR" sz="2400" b="1" dirty="0">
                    <a:solidFill>
                      <a:srgbClr val="FF0000"/>
                    </a:solidFill>
                  </a:rPr>
                  <a:t>Les cavités 10MHz avec un court circuit semblent être la source!</a:t>
                </a: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0" y="4688541"/>
                <a:ext cx="9144000" cy="2176834"/>
              </a:xfrm>
              <a:prstGeom prst="rect">
                <a:avLst/>
              </a:prstGeom>
              <a:blipFill>
                <a:blip r:embed="rId3"/>
                <a:stretch>
                  <a:fillRect l="-733" t="-5882" b="-3641"/>
                </a:stretch>
              </a:blipFill>
            </p:spPr>
            <p:txBody>
              <a:bodyPr/>
              <a:lstStyle/>
              <a:p>
                <a:r>
                  <a:rPr lang="fr-FR">
                    <a:noFill/>
                  </a:rPr>
                  <a:t> </a:t>
                </a:r>
              </a:p>
            </p:txBody>
          </p:sp>
        </mc:Fallback>
      </mc:AlternateContent>
      <p:sp>
        <p:nvSpPr>
          <p:cNvPr id="26" name="Title 1"/>
          <p:cNvSpPr txBox="1">
            <a:spLocks/>
          </p:cNvSpPr>
          <p:nvPr/>
        </p:nvSpPr>
        <p:spPr>
          <a:xfrm>
            <a:off x="0" y="0"/>
            <a:ext cx="9144000" cy="630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t>Vérifications</a:t>
            </a:r>
            <a:r>
              <a:rPr lang="en-US" sz="4000" b="1" dirty="0"/>
              <a:t> de la source </a:t>
            </a:r>
            <a:r>
              <a:rPr lang="en-US" sz="4000" b="1" dirty="0" err="1"/>
              <a:t>d’instabilités</a:t>
            </a:r>
            <a:endParaRPr lang="en-US" sz="4000" b="1"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76856"/>
            <a:ext cx="3759665" cy="280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3623" y="1921677"/>
            <a:ext cx="3759665" cy="2808000"/>
          </a:xfrm>
          <a:prstGeom prst="rect">
            <a:avLst/>
          </a:prstGeom>
        </p:spPr>
      </p:pic>
      <p:sp>
        <p:nvSpPr>
          <p:cNvPr id="7" name="Bent Arrow 6"/>
          <p:cNvSpPr/>
          <p:nvPr/>
        </p:nvSpPr>
        <p:spPr>
          <a:xfrm flipV="1">
            <a:off x="1039907" y="3680852"/>
            <a:ext cx="690282" cy="304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40754" y="3786552"/>
            <a:ext cx="1004046" cy="584775"/>
          </a:xfrm>
          <a:prstGeom prst="rect">
            <a:avLst/>
          </a:prstGeom>
          <a:noFill/>
        </p:spPr>
        <p:txBody>
          <a:bodyPr wrap="square" rtlCol="0">
            <a:spAutoFit/>
          </a:bodyPr>
          <a:lstStyle/>
          <a:p>
            <a:r>
              <a:rPr lang="en-US" sz="1600" i="1" dirty="0"/>
              <a:t>Parking + open gap</a:t>
            </a:r>
          </a:p>
        </p:txBody>
      </p:sp>
      <p:sp>
        <p:nvSpPr>
          <p:cNvPr id="14" name="TextBox 13"/>
          <p:cNvSpPr txBox="1"/>
          <p:nvPr/>
        </p:nvSpPr>
        <p:spPr>
          <a:xfrm>
            <a:off x="3635556" y="769884"/>
            <a:ext cx="1095193" cy="1077218"/>
          </a:xfrm>
          <a:prstGeom prst="rect">
            <a:avLst/>
          </a:prstGeom>
          <a:noFill/>
        </p:spPr>
        <p:txBody>
          <a:bodyPr wrap="square" rtlCol="0">
            <a:spAutoFit/>
          </a:bodyPr>
          <a:lstStyle/>
          <a:p>
            <a:r>
              <a:rPr lang="en-US" sz="1600" i="1" dirty="0"/>
              <a:t>NB: smallest long. emittance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8937" y="769884"/>
            <a:ext cx="3615063" cy="2700000"/>
          </a:xfrm>
          <a:prstGeom prst="rect">
            <a:avLst/>
          </a:prstGeom>
        </p:spPr>
      </p:pic>
    </p:spTree>
    <p:extLst>
      <p:ext uri="{BB962C8B-B14F-4D97-AF65-F5344CB8AC3E}">
        <p14:creationId xmlns:p14="http://schemas.microsoft.com/office/powerpoint/2010/main" val="28633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err="1"/>
              <a:t>Amortissement</a:t>
            </a:r>
            <a:r>
              <a:rPr lang="en-US" sz="4000" b="1" dirty="0"/>
              <a:t> de Landau</a:t>
            </a:r>
            <a:endParaRPr lang="en-US" sz="40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15</a:t>
            </a:fld>
            <a:endParaRPr lang="en-US" dirty="0"/>
          </a:p>
        </p:txBody>
      </p:sp>
      <p:pic>
        <p:nvPicPr>
          <p:cNvPr id="9" name="Picture 8" descr="Chart, bar chart&#10;&#10;Description automatically generated">
            <a:extLst>
              <a:ext uri="{FF2B5EF4-FFF2-40B4-BE49-F238E27FC236}">
                <a16:creationId xmlns:a16="http://schemas.microsoft.com/office/drawing/2014/main" id="{8292B69E-53B4-4AA8-9A96-F46BB95B5603}"/>
              </a:ext>
            </a:extLst>
          </p:cNvPr>
          <p:cNvPicPr>
            <a:picLocks noChangeAspect="1"/>
          </p:cNvPicPr>
          <p:nvPr/>
        </p:nvPicPr>
        <p:blipFill rotWithShape="1">
          <a:blip r:embed="rId3">
            <a:extLst>
              <a:ext uri="{28A0092B-C50C-407E-A947-70E740481C1C}">
                <a14:useLocalDpi xmlns:a14="http://schemas.microsoft.com/office/drawing/2010/main" val="0"/>
              </a:ext>
            </a:extLst>
          </a:blip>
          <a:srcRect l="2460" t="6067" r="20402" b="16534"/>
          <a:stretch/>
        </p:blipFill>
        <p:spPr>
          <a:xfrm>
            <a:off x="306330" y="1075266"/>
            <a:ext cx="4246067" cy="3666347"/>
          </a:xfrm>
          <a:prstGeom prst="rect">
            <a:avLst/>
          </a:prstGeom>
        </p:spPr>
      </p:pic>
      <p:pic>
        <p:nvPicPr>
          <p:cNvPr id="29" name="Picture 28" descr="Chart, bar chart, histogram&#10;&#10;Description automatically generated">
            <a:extLst>
              <a:ext uri="{FF2B5EF4-FFF2-40B4-BE49-F238E27FC236}">
                <a16:creationId xmlns:a16="http://schemas.microsoft.com/office/drawing/2014/main" id="{FA0A1442-8FBE-4A30-A23B-BC0D7CC98271}"/>
              </a:ext>
            </a:extLst>
          </p:cNvPr>
          <p:cNvPicPr>
            <a:picLocks noChangeAspect="1"/>
          </p:cNvPicPr>
          <p:nvPr/>
        </p:nvPicPr>
        <p:blipFill rotWithShape="1">
          <a:blip r:embed="rId4">
            <a:extLst>
              <a:ext uri="{28A0092B-C50C-407E-A947-70E740481C1C}">
                <a14:useLocalDpi xmlns:a14="http://schemas.microsoft.com/office/drawing/2010/main" val="0"/>
              </a:ext>
            </a:extLst>
          </a:blip>
          <a:srcRect l="2490" t="5779" r="20371" b="16821"/>
          <a:stretch/>
        </p:blipFill>
        <p:spPr>
          <a:xfrm>
            <a:off x="4655709" y="1075266"/>
            <a:ext cx="4246075" cy="3666347"/>
          </a:xfrm>
          <a:prstGeom prst="rect">
            <a:avLst/>
          </a:prstGeom>
        </p:spPr>
      </p:pic>
      <p:sp>
        <p:nvSpPr>
          <p:cNvPr id="32" name="Content Placeholder 2">
            <a:extLst>
              <a:ext uri="{FF2B5EF4-FFF2-40B4-BE49-F238E27FC236}">
                <a16:creationId xmlns:a16="http://schemas.microsoft.com/office/drawing/2014/main" id="{14863FA7-646C-4C42-8DF1-8B559F13CCA7}"/>
              </a:ext>
            </a:extLst>
          </p:cNvPr>
          <p:cNvSpPr txBox="1">
            <a:spLocks/>
          </p:cNvSpPr>
          <p:nvPr/>
        </p:nvSpPr>
        <p:spPr>
          <a:xfrm>
            <a:off x="0" y="4807390"/>
            <a:ext cx="9144000" cy="205061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Une approche pour stabiliser le faisceau consiste à utiliser une cavité à une harmonique supérieure (x4 ici), a un faible ratio de tension (10-20%), en phase </a:t>
            </a:r>
            <a:r>
              <a:rPr lang="fr-FR" sz="2400" dirty="0" err="1"/>
              <a:t>focalisante</a:t>
            </a:r>
            <a:r>
              <a:rPr lang="fr-FR" sz="2400" dirty="0"/>
              <a:t> (raccourcissement).</a:t>
            </a:r>
            <a:endParaRPr lang="fr-FR" sz="2300" dirty="0"/>
          </a:p>
          <a:p>
            <a:pPr>
              <a:buFont typeface="Wingdings" panose="05000000000000000000" pitchFamily="2" charset="2"/>
              <a:buChar char="§"/>
            </a:pPr>
            <a:r>
              <a:rPr lang="fr-FR" sz="2400" dirty="0"/>
              <a:t>L’augmentation du spectre en fréquence synchrotronique stabilise naturellement le faisceau. Une cavité 40MHz du PS a été détournée à cette fin!</a:t>
            </a:r>
          </a:p>
          <a:p>
            <a:pPr>
              <a:buFont typeface="Wingdings" panose="05000000000000000000" pitchFamily="2" charset="2"/>
              <a:buChar char="§"/>
            </a:pPr>
            <a:endParaRPr lang="fr-FR" sz="2300" dirty="0"/>
          </a:p>
        </p:txBody>
      </p:sp>
      <p:sp>
        <p:nvSpPr>
          <p:cNvPr id="8" name="TextBox 7">
            <a:extLst>
              <a:ext uri="{FF2B5EF4-FFF2-40B4-BE49-F238E27FC236}">
                <a16:creationId xmlns:a16="http://schemas.microsoft.com/office/drawing/2014/main" id="{2CA6AAA3-E776-41BB-AF1C-9019BBDB1FC3}"/>
              </a:ext>
            </a:extLst>
          </p:cNvPr>
          <p:cNvSpPr txBox="1"/>
          <p:nvPr/>
        </p:nvSpPr>
        <p:spPr>
          <a:xfrm>
            <a:off x="1214680" y="705934"/>
            <a:ext cx="2365253" cy="369332"/>
          </a:xfrm>
          <a:prstGeom prst="rect">
            <a:avLst/>
          </a:prstGeom>
          <a:noFill/>
        </p:spPr>
        <p:txBody>
          <a:bodyPr wrap="square" rtlCol="0">
            <a:spAutoFit/>
          </a:bodyPr>
          <a:lstStyle/>
          <a:p>
            <a:pPr algn="ctr"/>
            <a:r>
              <a:rPr lang="en-US" i="1" dirty="0"/>
              <a:t>Sans </a:t>
            </a:r>
            <a:r>
              <a:rPr lang="en-US" i="1" dirty="0" err="1"/>
              <a:t>cavité</a:t>
            </a:r>
            <a:r>
              <a:rPr lang="en-US" i="1" dirty="0"/>
              <a:t> de Landau</a:t>
            </a:r>
          </a:p>
        </p:txBody>
      </p:sp>
      <p:sp>
        <p:nvSpPr>
          <p:cNvPr id="11" name="TextBox 10">
            <a:extLst>
              <a:ext uri="{FF2B5EF4-FFF2-40B4-BE49-F238E27FC236}">
                <a16:creationId xmlns:a16="http://schemas.microsoft.com/office/drawing/2014/main" id="{B32EB934-7B8E-45E9-B97B-193954AE9FB2}"/>
              </a:ext>
            </a:extLst>
          </p:cNvPr>
          <p:cNvSpPr txBox="1"/>
          <p:nvPr/>
        </p:nvSpPr>
        <p:spPr>
          <a:xfrm>
            <a:off x="5364239" y="705934"/>
            <a:ext cx="2365253" cy="369332"/>
          </a:xfrm>
          <a:prstGeom prst="rect">
            <a:avLst/>
          </a:prstGeom>
          <a:noFill/>
        </p:spPr>
        <p:txBody>
          <a:bodyPr wrap="square" rtlCol="0">
            <a:spAutoFit/>
          </a:bodyPr>
          <a:lstStyle/>
          <a:p>
            <a:pPr algn="ctr"/>
            <a:r>
              <a:rPr lang="en-US" i="1" dirty="0"/>
              <a:t>Avec </a:t>
            </a:r>
            <a:r>
              <a:rPr lang="en-US" i="1" dirty="0" err="1"/>
              <a:t>cavité</a:t>
            </a:r>
            <a:r>
              <a:rPr lang="en-US" i="1" dirty="0"/>
              <a:t> de Landau</a:t>
            </a:r>
          </a:p>
        </p:txBody>
      </p:sp>
    </p:spTree>
    <p:extLst>
      <p:ext uri="{BB962C8B-B14F-4D97-AF65-F5344CB8AC3E}">
        <p14:creationId xmlns:p14="http://schemas.microsoft.com/office/powerpoint/2010/main" val="4523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a:t>La nouvelle </a:t>
            </a:r>
            <a:r>
              <a:rPr lang="en-US" sz="4000" b="1" dirty="0" err="1"/>
              <a:t>magie</a:t>
            </a:r>
            <a:r>
              <a:rPr lang="en-US" sz="4000" b="1" dirty="0"/>
              <a:t> du LIU PS</a:t>
            </a:r>
            <a:endParaRPr lang="en-US" sz="40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16</a:t>
            </a:fld>
            <a:endParaRPr lang="en-US" dirty="0"/>
          </a:p>
        </p:txBody>
      </p:sp>
      <p:sp>
        <p:nvSpPr>
          <p:cNvPr id="7" name="Content Placeholder 2"/>
          <p:cNvSpPr txBox="1">
            <a:spLocks/>
          </p:cNvSpPr>
          <p:nvPr/>
        </p:nvSpPr>
        <p:spPr>
          <a:xfrm>
            <a:off x="0" y="4731015"/>
            <a:ext cx="9144000" cy="212698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600" dirty="0"/>
              <a:t> </a:t>
            </a:r>
            <a:r>
              <a:rPr lang="fr-FR" sz="2600" dirty="0"/>
              <a:t>Les performances pour le projet LIU ont pu être obtenues en 2018 grâce a des feedbacks supplémentaires sur les cavités haute fréquence et en utilisant une des cavités haute fréquence pour amortissement de Landau.</a:t>
            </a:r>
            <a:br>
              <a:rPr lang="fr-FR" sz="2600" dirty="0"/>
            </a:br>
            <a:endParaRPr lang="fr-FR" sz="2600" dirty="0">
              <a:cs typeface="Calibri"/>
            </a:endParaRPr>
          </a:p>
          <a:p>
            <a:pPr>
              <a:buFont typeface="Wingdings" panose="05000000000000000000" pitchFamily="2" charset="2"/>
              <a:buChar char="§"/>
            </a:pPr>
            <a:r>
              <a:rPr lang="fr-FR" sz="2600" dirty="0">
                <a:cs typeface="Calibri"/>
              </a:rPr>
              <a:t>En 2021, les performances sont en voie d’être rétablies après le long arrêt technique LS2 (2019-2020).</a:t>
            </a:r>
            <a:endParaRPr lang="en-GB" sz="2600" dirty="0">
              <a:cs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626" y="1003583"/>
            <a:ext cx="3375342" cy="3168000"/>
          </a:xfrm>
          <a:prstGeom prst="rect">
            <a:avLst/>
          </a:prstGeom>
        </p:spPr>
      </p:pic>
      <p:cxnSp>
        <p:nvCxnSpPr>
          <p:cNvPr id="10" name="Straight Connector 9"/>
          <p:cNvCxnSpPr/>
          <p:nvPr/>
        </p:nvCxnSpPr>
        <p:spPr>
          <a:xfrm>
            <a:off x="1635126" y="1626783"/>
            <a:ext cx="272542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74877" y="2587203"/>
            <a:ext cx="39595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Finemet</a:t>
            </a: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dipole-mode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coupled-bunch feedback</a:t>
            </a:r>
          </a:p>
        </p:txBody>
      </p:sp>
      <p:sp>
        <p:nvSpPr>
          <p:cNvPr id="12" name="TextBox 11"/>
          <p:cNvSpPr txBox="1"/>
          <p:nvPr/>
        </p:nvSpPr>
        <p:spPr>
          <a:xfrm>
            <a:off x="4791296" y="2233110"/>
            <a:ext cx="204061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Optimization 2017</a:t>
            </a:r>
          </a:p>
        </p:txBody>
      </p:sp>
      <p:sp>
        <p:nvSpPr>
          <p:cNvPr id="13" name="TextBox 12"/>
          <p:cNvSpPr txBox="1"/>
          <p:nvPr/>
        </p:nvSpPr>
        <p:spPr>
          <a:xfrm>
            <a:off x="4766477" y="1896185"/>
            <a:ext cx="366315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Suspected feedback saturation</a:t>
            </a:r>
          </a:p>
        </p:txBody>
      </p:sp>
      <p:sp>
        <p:nvSpPr>
          <p:cNvPr id="14" name="TextBox 13"/>
          <p:cNvSpPr txBox="1"/>
          <p:nvPr/>
        </p:nvSpPr>
        <p:spPr>
          <a:xfrm>
            <a:off x="4768426" y="1195634"/>
            <a:ext cx="317603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Multi-harmonic feedbacks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504D"/>
                </a:solidFill>
                <a:effectLst/>
                <a:uLnTx/>
                <a:uFillTx/>
                <a:latin typeface="+mn-lt"/>
                <a:ea typeface="+mn-ea"/>
                <a:cs typeface="Arial" panose="020B0604020202020204" pitchFamily="34" charset="0"/>
              </a:rPr>
              <a:t>C40-78 as Landau RF system</a:t>
            </a:r>
          </a:p>
        </p:txBody>
      </p:sp>
      <p:cxnSp>
        <p:nvCxnSpPr>
          <p:cNvPr id="15" name="Straight Connector 14"/>
          <p:cNvCxnSpPr/>
          <p:nvPr/>
        </p:nvCxnSpPr>
        <p:spPr>
          <a:xfrm>
            <a:off x="4086227" y="1875601"/>
            <a:ext cx="4343399"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90951" y="2248981"/>
            <a:ext cx="463867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00402" y="2370901"/>
            <a:ext cx="116014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09851" y="3237536"/>
            <a:ext cx="581977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57264" y="2370902"/>
            <a:ext cx="338563" cy="200763"/>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95827" y="2571664"/>
            <a:ext cx="3733799"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181476" y="1500109"/>
            <a:ext cx="163650"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358026" y="1105506"/>
            <a:ext cx="337800" cy="388627"/>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5827" y="1105505"/>
            <a:ext cx="3733799"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74877" y="3282262"/>
            <a:ext cx="312545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Reach with C10-86/96 coupled-bunch feedback (2005)*</a:t>
            </a:r>
          </a:p>
        </p:txBody>
      </p:sp>
      <p:sp>
        <p:nvSpPr>
          <p:cNvPr id="25" name="TextBox 24"/>
          <p:cNvSpPr txBox="1"/>
          <p:nvPr/>
        </p:nvSpPr>
        <p:spPr>
          <a:xfrm>
            <a:off x="1597478" y="1346221"/>
            <a:ext cx="20406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5A0"/>
                </a:solidFill>
                <a:effectLst/>
                <a:uLnTx/>
                <a:uFillTx/>
                <a:latin typeface="Arial" panose="020B0604020202020204" pitchFamily="34" charset="0"/>
                <a:ea typeface="+mn-ea"/>
                <a:cs typeface="Arial" panose="020B0604020202020204" pitchFamily="34" charset="0"/>
              </a:rPr>
              <a:t>LIU baseline</a:t>
            </a:r>
          </a:p>
        </p:txBody>
      </p:sp>
      <p:sp>
        <p:nvSpPr>
          <p:cNvPr id="26" name="Text Placeholder 4"/>
          <p:cNvSpPr txBox="1">
            <a:spLocks/>
          </p:cNvSpPr>
          <p:nvPr/>
        </p:nvSpPr>
        <p:spPr>
          <a:xfrm>
            <a:off x="4768427" y="4073133"/>
            <a:ext cx="3965999" cy="398450"/>
          </a:xfrm>
          <a:prstGeom prst="rect">
            <a:avLst/>
          </a:prstGeom>
        </p:spPr>
        <p:txBody>
          <a:bodyPr vert="horz" lIns="91440" tIns="45720" rIns="91440" bIns="45720" rtlCol="0">
            <a:noAutofit/>
          </a:bodyPr>
          <a:lstStyle>
            <a:lvl1pPr marL="180000" indent="-187200" algn="l" defTabSz="457200" rtl="0" eaLnBrk="1" latinLnBrk="0" hangingPunct="1">
              <a:spcBef>
                <a:spcPts val="1600"/>
              </a:spcBef>
              <a:spcAft>
                <a:spcPts val="400"/>
              </a:spcAft>
              <a:buClr>
                <a:srgbClr val="0055A0"/>
              </a:buClr>
              <a:buFont typeface="Arial"/>
              <a:buChar char="•"/>
              <a:defRPr sz="1700" b="1" kern="1200">
                <a:solidFill>
                  <a:srgbClr val="0055A0"/>
                </a:solidFill>
                <a:latin typeface="Arial"/>
                <a:ea typeface="+mn-ea"/>
                <a:cs typeface="Arial"/>
              </a:defRPr>
            </a:lvl1pPr>
            <a:lvl2pPr marL="381600" indent="-194400" algn="l" defTabSz="457200" rtl="0" eaLnBrk="1" latinLnBrk="0" hangingPunct="1">
              <a:lnSpc>
                <a:spcPct val="100000"/>
              </a:lnSpc>
              <a:spcBef>
                <a:spcPts val="0"/>
              </a:spcBef>
              <a:spcAft>
                <a:spcPts val="400"/>
              </a:spcAft>
              <a:buClrTx/>
              <a:buSzPct val="100000"/>
              <a:buFont typeface="Arial"/>
              <a:buChar char="•"/>
              <a:defRPr sz="1500" kern="1200">
                <a:solidFill>
                  <a:schemeClr val="tx1"/>
                </a:solidFill>
                <a:latin typeface="Arial"/>
                <a:ea typeface="+mn-ea"/>
                <a:cs typeface="Arial"/>
              </a:defRPr>
            </a:lvl2pPr>
            <a:lvl3pPr marL="694800" indent="-228600" algn="l" defTabSz="457200" rtl="0" eaLnBrk="1" latinLnBrk="0" hangingPunct="1">
              <a:lnSpc>
                <a:spcPct val="100000"/>
              </a:lnSpc>
              <a:spcBef>
                <a:spcPts val="0"/>
              </a:spcBef>
              <a:spcAft>
                <a:spcPts val="200"/>
              </a:spcAft>
              <a:buClrTx/>
              <a:buSzPct val="100000"/>
              <a:buFont typeface="Lucida Grande"/>
              <a:buChar char="−"/>
              <a:defRPr sz="15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400"/>
              </a:spcAft>
              <a:buClrTx/>
              <a:buSzTx/>
              <a:buFont typeface="Arial"/>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a:rPr>
              <a:t>*Intensities &gt;1.3 ∙ 10</a:t>
            </a:r>
            <a:r>
              <a:rPr kumimoji="0" lang="en-GB" sz="1400" b="1" i="0" u="none" strike="noStrike" kern="1200" cap="none" spc="0" normalizeH="0" baseline="30000" noProof="0" dirty="0">
                <a:ln>
                  <a:noFill/>
                </a:ln>
                <a:solidFill>
                  <a:prstClr val="black"/>
                </a:solidFill>
                <a:effectLst/>
                <a:uLnTx/>
                <a:uFillTx/>
                <a:latin typeface="+mn-lt"/>
                <a:ea typeface="+mn-ea"/>
                <a:cs typeface="Arial"/>
              </a:rPr>
              <a:t>11</a:t>
            </a:r>
            <a:r>
              <a:rPr kumimoji="0" lang="en-GB" sz="1400" b="1" i="0" u="none" strike="noStrike" kern="1200" cap="none" spc="0" normalizeH="0" baseline="0" noProof="0" dirty="0">
                <a:ln>
                  <a:noFill/>
                </a:ln>
                <a:solidFill>
                  <a:prstClr val="black"/>
                </a:solidFill>
                <a:effectLst/>
                <a:uLnTx/>
                <a:uFillTx/>
                <a:latin typeface="+mn-lt"/>
                <a:ea typeface="+mn-ea"/>
                <a:cs typeface="Arial"/>
              </a:rPr>
              <a:t> ppb were delivered &lt;2016, but not with sufficient quality for LHC</a:t>
            </a:r>
            <a:endParaRPr kumimoji="0" lang="en-GB" sz="1800" b="1" i="0" u="none" strike="noStrike" kern="1200" cap="none" spc="0" normalizeH="0" baseline="0" noProof="0" dirty="0">
              <a:ln>
                <a:noFill/>
              </a:ln>
              <a:solidFill>
                <a:srgbClr val="0055A0"/>
              </a:solidFill>
              <a:effectLst/>
              <a:uLnTx/>
              <a:uFillTx/>
              <a:latin typeface="+mn-lt"/>
              <a:ea typeface="+mn-ea"/>
              <a:cs typeface="Arial"/>
              <a:sym typeface="Symbol" panose="05050102010706020507" pitchFamily="18" charset="2"/>
            </a:endParaRPr>
          </a:p>
        </p:txBody>
      </p:sp>
      <p:sp>
        <p:nvSpPr>
          <p:cNvPr id="27" name="TextBox 26"/>
          <p:cNvSpPr txBox="1"/>
          <p:nvPr/>
        </p:nvSpPr>
        <p:spPr>
          <a:xfrm>
            <a:off x="1422636" y="708211"/>
            <a:ext cx="3131350" cy="307777"/>
          </a:xfrm>
          <a:prstGeom prst="rect">
            <a:avLst/>
          </a:prstGeom>
          <a:noFill/>
        </p:spPr>
        <p:txBody>
          <a:bodyPr wrap="square" rtlCol="0">
            <a:spAutoFit/>
          </a:bodyPr>
          <a:lstStyle/>
          <a:p>
            <a:pPr marL="0" marR="0" lvl="0" indent="0" algn="ctr" defTabSz="422041" rtl="0" eaLnBrk="0" fontAlgn="base" latinLnBrk="0" hangingPunct="0">
              <a:lnSpc>
                <a:spcPct val="100000"/>
              </a:lnSpc>
              <a:spcBef>
                <a:spcPct val="5000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Intensity per bunch at extraction</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7233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23F899FD-1272-45B6-9FFD-B2DD151F2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3" y="1107498"/>
            <a:ext cx="4596713" cy="3447535"/>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sz="4000" b="1" dirty="0" err="1"/>
              <a:t>Instabilités</a:t>
            </a:r>
            <a:r>
              <a:rPr lang="en-US" sz="4000" b="1" dirty="0"/>
              <a:t> micro-</a:t>
            </a:r>
            <a:r>
              <a:rPr lang="en-US" sz="4000" b="1" dirty="0" err="1"/>
              <a:t>onde</a:t>
            </a:r>
            <a:r>
              <a:rPr lang="en-US" sz="4000" b="1" dirty="0"/>
              <a:t> à la transition (ions)</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17</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DAA56421-67B8-48CC-9956-B6251630A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287" y="1107498"/>
            <a:ext cx="4596713" cy="3447535"/>
          </a:xfrm>
          <a:prstGeom prst="rect">
            <a:avLst/>
          </a:prstGeom>
        </p:spPr>
      </p:pic>
      <p:sp>
        <p:nvSpPr>
          <p:cNvPr id="17" name="Rectangle 16">
            <a:extLst>
              <a:ext uri="{FF2B5EF4-FFF2-40B4-BE49-F238E27FC236}">
                <a16:creationId xmlns:a16="http://schemas.microsoft.com/office/drawing/2014/main" id="{0B1DCCC6-CE8D-4238-8A57-FFFB93EBA329}"/>
              </a:ext>
            </a:extLst>
          </p:cNvPr>
          <p:cNvSpPr/>
          <p:nvPr/>
        </p:nvSpPr>
        <p:spPr>
          <a:xfrm>
            <a:off x="658691" y="738166"/>
            <a:ext cx="3278013" cy="369332"/>
          </a:xfrm>
          <a:prstGeom prst="rect">
            <a:avLst/>
          </a:prstGeom>
        </p:spPr>
        <p:txBody>
          <a:bodyPr wrap="none">
            <a:spAutoFit/>
          </a:bodyPr>
          <a:lstStyle/>
          <a:p>
            <a:r>
              <a:rPr lang="en-US" i="1" dirty="0"/>
              <a:t>Emittance </a:t>
            </a:r>
            <a:r>
              <a:rPr lang="en-US" i="1" dirty="0" err="1"/>
              <a:t>longtudinale</a:t>
            </a:r>
            <a:r>
              <a:rPr lang="en-US" i="1" dirty="0"/>
              <a:t> </a:t>
            </a:r>
            <a:r>
              <a:rPr lang="en-US" i="1" dirty="0" err="1"/>
              <a:t>nominale</a:t>
            </a:r>
            <a:endParaRPr lang="fr-FR" i="1" dirty="0"/>
          </a:p>
        </p:txBody>
      </p:sp>
      <p:sp>
        <p:nvSpPr>
          <p:cNvPr id="19" name="Rectangle 18">
            <a:extLst>
              <a:ext uri="{FF2B5EF4-FFF2-40B4-BE49-F238E27FC236}">
                <a16:creationId xmlns:a16="http://schemas.microsoft.com/office/drawing/2014/main" id="{BAFD54CF-0F3F-4591-AC3A-5DAB3C84B051}"/>
              </a:ext>
            </a:extLst>
          </p:cNvPr>
          <p:cNvSpPr/>
          <p:nvPr/>
        </p:nvSpPr>
        <p:spPr>
          <a:xfrm>
            <a:off x="2229498" y="2844225"/>
            <a:ext cx="1108573" cy="584775"/>
          </a:xfrm>
          <a:prstGeom prst="rect">
            <a:avLst/>
          </a:prstGeom>
        </p:spPr>
        <p:txBody>
          <a:bodyPr wrap="square">
            <a:spAutoFit/>
          </a:bodyPr>
          <a:lstStyle/>
          <a:p>
            <a:pPr algn="ctr"/>
            <a:r>
              <a:rPr lang="en-US" sz="1600" i="1" dirty="0"/>
              <a:t>Transition timing</a:t>
            </a:r>
            <a:endParaRPr lang="fr-FR" sz="1600" i="1" dirty="0"/>
          </a:p>
        </p:txBody>
      </p:sp>
      <p:cxnSp>
        <p:nvCxnSpPr>
          <p:cNvPr id="21" name="Straight Arrow Connector 20">
            <a:extLst>
              <a:ext uri="{FF2B5EF4-FFF2-40B4-BE49-F238E27FC236}">
                <a16:creationId xmlns:a16="http://schemas.microsoft.com/office/drawing/2014/main" id="{40AD810A-3166-4C50-A8BC-5AEC5A800888}"/>
              </a:ext>
            </a:extLst>
          </p:cNvPr>
          <p:cNvCxnSpPr>
            <a:cxnSpLocks/>
          </p:cNvCxnSpPr>
          <p:nvPr/>
        </p:nvCxnSpPr>
        <p:spPr>
          <a:xfrm flipH="1">
            <a:off x="2117658" y="3136612"/>
            <a:ext cx="205345" cy="252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79660271-A5EF-4226-AFC7-3E39DE466E17}"/>
              </a:ext>
            </a:extLst>
          </p:cNvPr>
          <p:cNvSpPr txBox="1">
            <a:spLocks/>
          </p:cNvSpPr>
          <p:nvPr/>
        </p:nvSpPr>
        <p:spPr>
          <a:xfrm>
            <a:off x="0" y="4555033"/>
            <a:ext cx="9144000" cy="236588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En 2018 la luminosité du LHC pour les collisions avec ions a battu des records, grâce au raccourcissement de la distance entre paquets de 100 ns à 75 ns dans le PS.</a:t>
            </a:r>
            <a:br>
              <a:rPr lang="fr-FR" sz="2400" dirty="0"/>
            </a:br>
            <a:endParaRPr lang="fr-FR" sz="2400" dirty="0"/>
          </a:p>
          <a:p>
            <a:pPr>
              <a:buFont typeface="Wingdings" panose="05000000000000000000" pitchFamily="2" charset="2"/>
              <a:buChar char="§"/>
            </a:pPr>
            <a:r>
              <a:rPr lang="fr-FR" sz="2400" dirty="0"/>
              <a:t>Le changement de mode de production a mis le PS à la limite de l’instabilité micro-onde, observable en réduisant l’émittance longitudinale.</a:t>
            </a:r>
          </a:p>
        </p:txBody>
      </p:sp>
      <p:sp>
        <p:nvSpPr>
          <p:cNvPr id="13" name="Rectangle 12">
            <a:extLst>
              <a:ext uri="{FF2B5EF4-FFF2-40B4-BE49-F238E27FC236}">
                <a16:creationId xmlns:a16="http://schemas.microsoft.com/office/drawing/2014/main" id="{54A82848-AEDA-45BF-861E-62F2827787BC}"/>
              </a:ext>
            </a:extLst>
          </p:cNvPr>
          <p:cNvSpPr/>
          <p:nvPr/>
        </p:nvSpPr>
        <p:spPr>
          <a:xfrm>
            <a:off x="5255404" y="738166"/>
            <a:ext cx="2961003" cy="369332"/>
          </a:xfrm>
          <a:prstGeom prst="rect">
            <a:avLst/>
          </a:prstGeom>
        </p:spPr>
        <p:txBody>
          <a:bodyPr wrap="none">
            <a:spAutoFit/>
          </a:bodyPr>
          <a:lstStyle/>
          <a:p>
            <a:r>
              <a:rPr lang="en-US" i="1" dirty="0" err="1"/>
              <a:t>Faible</a:t>
            </a:r>
            <a:r>
              <a:rPr lang="en-US" i="1" dirty="0"/>
              <a:t> </a:t>
            </a:r>
            <a:r>
              <a:rPr lang="en-US" i="1" dirty="0" err="1"/>
              <a:t>émittance</a:t>
            </a:r>
            <a:r>
              <a:rPr lang="en-US" i="1" dirty="0"/>
              <a:t> </a:t>
            </a:r>
            <a:r>
              <a:rPr lang="en-US" i="1" dirty="0" err="1"/>
              <a:t>longtudinale</a:t>
            </a:r>
            <a:endParaRPr lang="fr-FR" i="1" dirty="0"/>
          </a:p>
        </p:txBody>
      </p:sp>
    </p:spTree>
    <p:extLst>
      <p:ext uri="{BB962C8B-B14F-4D97-AF65-F5344CB8AC3E}">
        <p14:creationId xmlns:p14="http://schemas.microsoft.com/office/powerpoint/2010/main" val="3531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GO&#10;&#10;Description automatically generated">
            <a:extLst>
              <a:ext uri="{FF2B5EF4-FFF2-40B4-BE49-F238E27FC236}">
                <a16:creationId xmlns:a16="http://schemas.microsoft.com/office/drawing/2014/main" id="{C2551003-BEA4-4381-B72F-BB220CCD5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299" y="2939582"/>
            <a:ext cx="3679423" cy="3918418"/>
          </a:xfrm>
          <a:prstGeom prst="rect">
            <a:avLst/>
          </a:prstGeom>
          <a:ln>
            <a:noFill/>
          </a:ln>
        </p:spPr>
      </p:pic>
      <p:sp>
        <p:nvSpPr>
          <p:cNvPr id="2" name="Title 1"/>
          <p:cNvSpPr>
            <a:spLocks noGrp="1"/>
          </p:cNvSpPr>
          <p:nvPr>
            <p:ph type="title"/>
          </p:nvPr>
        </p:nvSpPr>
        <p:spPr>
          <a:xfrm>
            <a:off x="0" y="0"/>
            <a:ext cx="9144000" cy="630445"/>
          </a:xfrm>
        </p:spPr>
        <p:txBody>
          <a:bodyPr>
            <a:noAutofit/>
          </a:bodyPr>
          <a:lstStyle/>
          <a:p>
            <a:pPr algn="ctr"/>
            <a:r>
              <a:rPr lang="en-US" sz="4000" b="1" dirty="0" err="1"/>
              <a:t>Modèle</a:t>
            </a:r>
            <a:r>
              <a:rPr lang="en-US" sz="4000" b="1" dirty="0"/>
              <a:t> </a:t>
            </a:r>
            <a:r>
              <a:rPr lang="en-US" sz="4000" b="1" dirty="0" err="1"/>
              <a:t>d’impedance</a:t>
            </a:r>
            <a:r>
              <a:rPr lang="en-US" sz="4000" b="1" dirty="0"/>
              <a:t> à haute </a:t>
            </a:r>
            <a:r>
              <a:rPr lang="en-US" sz="4000" b="1" dirty="0" err="1"/>
              <a:t>fréquence</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18</a:t>
            </a:fld>
            <a:endParaRPr lang="en-US" dirty="0"/>
          </a:p>
        </p:txBody>
      </p:sp>
      <p:sp>
        <p:nvSpPr>
          <p:cNvPr id="8" name="Content Placeholder 2">
            <a:extLst>
              <a:ext uri="{FF2B5EF4-FFF2-40B4-BE49-F238E27FC236}">
                <a16:creationId xmlns:a16="http://schemas.microsoft.com/office/drawing/2014/main" id="{79660271-A5EF-4226-AFC7-3E39DE466E17}"/>
              </a:ext>
            </a:extLst>
          </p:cNvPr>
          <p:cNvSpPr txBox="1">
            <a:spLocks/>
          </p:cNvSpPr>
          <p:nvPr/>
        </p:nvSpPr>
        <p:spPr>
          <a:xfrm>
            <a:off x="1" y="4737911"/>
            <a:ext cx="6434356" cy="212008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Des suspects ont déjà été identifiés dans le PS, les équipements de vide et en particulier les assemblages de pompe et valves de secteur.</a:t>
            </a:r>
          </a:p>
          <a:p>
            <a:pPr>
              <a:buFont typeface="Wingdings" panose="05000000000000000000" pitchFamily="2" charset="2"/>
              <a:buChar char="§"/>
            </a:pPr>
            <a:r>
              <a:rPr lang="fr-FR" sz="2400" dirty="0"/>
              <a:t>Les assemblages de pompe ont déjà été identifiées à la fin des années 70 par </a:t>
            </a:r>
            <a:r>
              <a:rPr lang="fr-FR" sz="2400" dirty="0">
                <a:hlinkClick r:id="rId4"/>
              </a:rPr>
              <a:t>D. Boussard</a:t>
            </a:r>
            <a:r>
              <a:rPr lang="fr-FR" sz="2400" dirty="0"/>
              <a:t> comme sources potentielles pour l’instabilité micro-onde dans le PS.</a:t>
            </a:r>
          </a:p>
        </p:txBody>
      </p:sp>
      <p:pic>
        <p:nvPicPr>
          <p:cNvPr id="9" name="Picture 8">
            <a:extLst>
              <a:ext uri="{FF2B5EF4-FFF2-40B4-BE49-F238E27FC236}">
                <a16:creationId xmlns:a16="http://schemas.microsoft.com/office/drawing/2014/main" id="{3EF8523B-7A16-49F3-AABF-09942B4C14B7}"/>
              </a:ext>
            </a:extLst>
          </p:cNvPr>
          <p:cNvPicPr>
            <a:picLocks noChangeAspect="1"/>
          </p:cNvPicPr>
          <p:nvPr/>
        </p:nvPicPr>
        <p:blipFill rotWithShape="1">
          <a:blip r:embed="rId5"/>
          <a:srcRect l="9801" t="12060" r="21043" b="22257"/>
          <a:stretch/>
        </p:blipFill>
        <p:spPr>
          <a:xfrm>
            <a:off x="5131516" y="1071071"/>
            <a:ext cx="3066378" cy="1713564"/>
          </a:xfrm>
          <a:prstGeom prst="rect">
            <a:avLst/>
          </a:prstGeom>
          <a:ln>
            <a:noFill/>
          </a:ln>
        </p:spPr>
      </p:pic>
      <p:pic>
        <p:nvPicPr>
          <p:cNvPr id="3" name="Picture 2">
            <a:extLst>
              <a:ext uri="{FF2B5EF4-FFF2-40B4-BE49-F238E27FC236}">
                <a16:creationId xmlns:a16="http://schemas.microsoft.com/office/drawing/2014/main" id="{783E6F45-CDA2-4E21-89FB-9A53D0F5B6C9}"/>
              </a:ext>
            </a:extLst>
          </p:cNvPr>
          <p:cNvPicPr>
            <a:picLocks noChangeAspect="1"/>
          </p:cNvPicPr>
          <p:nvPr/>
        </p:nvPicPr>
        <p:blipFill>
          <a:blip r:embed="rId6"/>
          <a:stretch>
            <a:fillRect/>
          </a:stretch>
        </p:blipFill>
        <p:spPr>
          <a:xfrm>
            <a:off x="60866" y="936006"/>
            <a:ext cx="5003538" cy="3737639"/>
          </a:xfrm>
          <a:prstGeom prst="rect">
            <a:avLst/>
          </a:prstGeom>
        </p:spPr>
      </p:pic>
      <p:sp>
        <p:nvSpPr>
          <p:cNvPr id="10" name="Rectangle 9">
            <a:extLst>
              <a:ext uri="{FF2B5EF4-FFF2-40B4-BE49-F238E27FC236}">
                <a16:creationId xmlns:a16="http://schemas.microsoft.com/office/drawing/2014/main" id="{DB2825CD-DC47-4F50-994E-748BB6F94804}"/>
              </a:ext>
            </a:extLst>
          </p:cNvPr>
          <p:cNvSpPr/>
          <p:nvPr/>
        </p:nvSpPr>
        <p:spPr>
          <a:xfrm>
            <a:off x="1795911" y="696069"/>
            <a:ext cx="2122825" cy="369332"/>
          </a:xfrm>
          <a:prstGeom prst="rect">
            <a:avLst/>
          </a:prstGeom>
        </p:spPr>
        <p:txBody>
          <a:bodyPr wrap="none">
            <a:spAutoFit/>
          </a:bodyPr>
          <a:lstStyle/>
          <a:p>
            <a:r>
              <a:rPr lang="en-US" i="1" dirty="0"/>
              <a:t>PS impedance model</a:t>
            </a:r>
            <a:endParaRPr lang="fr-FR" i="1" dirty="0"/>
          </a:p>
        </p:txBody>
      </p:sp>
      <p:sp>
        <p:nvSpPr>
          <p:cNvPr id="11" name="Rectangle 10">
            <a:extLst>
              <a:ext uri="{FF2B5EF4-FFF2-40B4-BE49-F238E27FC236}">
                <a16:creationId xmlns:a16="http://schemas.microsoft.com/office/drawing/2014/main" id="{BAE6F419-0223-42D6-98C6-DCEE6532BD2C}"/>
              </a:ext>
            </a:extLst>
          </p:cNvPr>
          <p:cNvSpPr/>
          <p:nvPr/>
        </p:nvSpPr>
        <p:spPr>
          <a:xfrm>
            <a:off x="5064404" y="731458"/>
            <a:ext cx="1924309" cy="369332"/>
          </a:xfrm>
          <a:prstGeom prst="rect">
            <a:avLst/>
          </a:prstGeom>
        </p:spPr>
        <p:txBody>
          <a:bodyPr wrap="none">
            <a:spAutoFit/>
          </a:bodyPr>
          <a:lstStyle/>
          <a:p>
            <a:r>
              <a:rPr lang="en-US" i="1" dirty="0"/>
              <a:t>Sector valves (x10)</a:t>
            </a:r>
            <a:endParaRPr lang="fr-FR" i="1"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390670A-49C1-498C-89FA-EFDAF1E4F233}"/>
                  </a:ext>
                </a:extLst>
              </p:cNvPr>
              <p:cNvSpPr/>
              <p:nvPr/>
            </p:nvSpPr>
            <p:spPr>
              <a:xfrm>
                <a:off x="5332710" y="3003848"/>
                <a:ext cx="1689639" cy="923330"/>
              </a:xfrm>
              <a:prstGeom prst="rect">
                <a:avLst/>
              </a:prstGeom>
            </p:spPr>
            <p:txBody>
              <a:bodyPr wrap="square">
                <a:spAutoFit/>
              </a:bodyPr>
              <a:lstStyle/>
              <a:p>
                <a:r>
                  <a:rPr lang="en-US" i="1" dirty="0"/>
                  <a:t>Empty pumping manifolds (</a:t>
                </a:r>
                <a14:m>
                  <m:oMath xmlns:m="http://schemas.openxmlformats.org/officeDocument/2006/math">
                    <m:r>
                      <a:rPr lang="en-US" b="0" i="1" smtClean="0">
                        <a:latin typeface="Cambria Math" panose="02040503050406030204" pitchFamily="18" charset="0"/>
                      </a:rPr>
                      <m:t>∼</m:t>
                    </m:r>
                  </m:oMath>
                </a14:m>
                <a:r>
                  <a:rPr lang="en-US" i="1" dirty="0"/>
                  <a:t>x36)</a:t>
                </a:r>
              </a:p>
            </p:txBody>
          </p:sp>
        </mc:Choice>
        <mc:Fallback xmlns="">
          <p:sp>
            <p:nvSpPr>
              <p:cNvPr id="12" name="Rectangle 11">
                <a:extLst>
                  <a:ext uri="{FF2B5EF4-FFF2-40B4-BE49-F238E27FC236}">
                    <a16:creationId xmlns:a16="http://schemas.microsoft.com/office/drawing/2014/main" id="{2390670A-49C1-498C-89FA-EFDAF1E4F233}"/>
                  </a:ext>
                </a:extLst>
              </p:cNvPr>
              <p:cNvSpPr>
                <a:spLocks noRot="1" noChangeAspect="1" noMove="1" noResize="1" noEditPoints="1" noAdjustHandles="1" noChangeArrowheads="1" noChangeShapeType="1" noTextEdit="1"/>
              </p:cNvSpPr>
              <p:nvPr/>
            </p:nvSpPr>
            <p:spPr>
              <a:xfrm>
                <a:off x="5332710" y="3003848"/>
                <a:ext cx="1689639" cy="923330"/>
              </a:xfrm>
              <a:prstGeom prst="rect">
                <a:avLst/>
              </a:prstGeom>
              <a:blipFill>
                <a:blip r:embed="rId7"/>
                <a:stretch>
                  <a:fillRect l="-3249" t="-3974" r="-3249" b="-9934"/>
                </a:stretch>
              </a:blipFill>
            </p:spPr>
            <p:txBody>
              <a:bodyPr/>
              <a:lstStyle/>
              <a:p>
                <a:r>
                  <a:rPr lang="fr-FR">
                    <a:noFill/>
                  </a:rPr>
                  <a:t> </a:t>
                </a:r>
              </a:p>
            </p:txBody>
          </p:sp>
        </mc:Fallback>
      </mc:AlternateContent>
    </p:spTree>
    <p:extLst>
      <p:ext uri="{BB962C8B-B14F-4D97-AF65-F5344CB8AC3E}">
        <p14:creationId xmlns:p14="http://schemas.microsoft.com/office/powerpoint/2010/main" val="27527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a:t>Conclusions</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19</a:t>
            </a:fld>
            <a:endParaRPr lang="en-US" dirty="0"/>
          </a:p>
        </p:txBody>
      </p:sp>
      <p:sp>
        <p:nvSpPr>
          <p:cNvPr id="7" name="Content Placeholder 2"/>
          <p:cNvSpPr txBox="1">
            <a:spLocks/>
          </p:cNvSpPr>
          <p:nvPr/>
        </p:nvSpPr>
        <p:spPr>
          <a:xfrm>
            <a:off x="0" y="842681"/>
            <a:ext cx="9144000" cy="593974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L’augmentation attendue des performances dans le cadre du </a:t>
            </a:r>
            <a:r>
              <a:rPr lang="fr-FR" sz="2600" dirty="0" err="1"/>
              <a:t>project</a:t>
            </a:r>
            <a:r>
              <a:rPr lang="fr-FR" sz="2600" dirty="0"/>
              <a:t> LIU a été atteinte dans PS dans le plan longitudinal, et doit être validé de façon opérationnelle en vue du projet HL-LHC.</a:t>
            </a:r>
            <a:br>
              <a:rPr lang="fr-FR" sz="2600" dirty="0"/>
            </a:br>
            <a:endParaRPr lang="fr-FR" sz="2600" dirty="0"/>
          </a:p>
          <a:p>
            <a:pPr>
              <a:buFont typeface="Wingdings" panose="05000000000000000000" pitchFamily="2" charset="2"/>
              <a:buChar char="§"/>
            </a:pPr>
            <a:r>
              <a:rPr lang="fr-FR" sz="2600" dirty="0"/>
              <a:t>Les instabilités observées sont à présent atténuées par des feedback ou par amortissement de Landau.</a:t>
            </a:r>
            <a:br>
              <a:rPr lang="fr-FR" sz="2600" dirty="0"/>
            </a:br>
            <a:endParaRPr lang="fr-FR" sz="2600" dirty="0">
              <a:cs typeface="Calibri"/>
            </a:endParaRPr>
          </a:p>
          <a:p>
            <a:pPr>
              <a:buFont typeface="Wingdings" panose="05000000000000000000" pitchFamily="2" charset="2"/>
              <a:buChar char="§"/>
            </a:pPr>
            <a:r>
              <a:rPr lang="fr-FR" sz="2600" dirty="0">
                <a:cs typeface="Calibri"/>
              </a:rPr>
              <a:t>Les études ont bénéficié d’une longue campagne de modélisation de l’impédance de couplage du faisceau, qui permettent de déterminer les sources d’instabilités.</a:t>
            </a:r>
            <a:br>
              <a:rPr lang="fr-FR" sz="2600" dirty="0">
                <a:cs typeface="Calibri"/>
              </a:rPr>
            </a:br>
            <a:endParaRPr lang="fr-FR" sz="2600" dirty="0">
              <a:cs typeface="Calibri"/>
            </a:endParaRPr>
          </a:p>
          <a:p>
            <a:pPr>
              <a:buFont typeface="Wingdings" panose="05000000000000000000" pitchFamily="2" charset="2"/>
              <a:buChar char="§"/>
            </a:pPr>
            <a:r>
              <a:rPr lang="fr-FR" sz="2600" dirty="0">
                <a:cs typeface="Calibri"/>
              </a:rPr>
              <a:t>La chasse aux sources d’impédances pouvant contribuer aux instabilités du faisceau continue.</a:t>
            </a:r>
            <a:br>
              <a:rPr lang="fr-FR" sz="2600" dirty="0">
                <a:cs typeface="Calibri"/>
              </a:rPr>
            </a:br>
            <a:endParaRPr lang="fr-FR" sz="2600" dirty="0">
              <a:cs typeface="Calibri"/>
            </a:endParaRPr>
          </a:p>
          <a:p>
            <a:pPr>
              <a:buFont typeface="Wingdings" panose="05000000000000000000" pitchFamily="2" charset="2"/>
              <a:buChar char="§"/>
            </a:pPr>
            <a:r>
              <a:rPr lang="fr-FR" sz="2600" dirty="0">
                <a:cs typeface="Calibri"/>
              </a:rPr>
              <a:t>La magie du PS continue d’opérer, encore pour de belles années…</a:t>
            </a:r>
          </a:p>
        </p:txBody>
      </p:sp>
    </p:spTree>
    <p:extLst>
      <p:ext uri="{BB962C8B-B14F-4D97-AF65-F5344CB8AC3E}">
        <p14:creationId xmlns:p14="http://schemas.microsoft.com/office/powerpoint/2010/main" val="37934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a:t>Plan</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2</a:t>
            </a:fld>
            <a:endParaRPr lang="en-US" dirty="0"/>
          </a:p>
        </p:txBody>
      </p:sp>
      <p:sp>
        <p:nvSpPr>
          <p:cNvPr id="8" name="Content Placeholder 2"/>
          <p:cNvSpPr txBox="1">
            <a:spLocks/>
          </p:cNvSpPr>
          <p:nvPr/>
        </p:nvSpPr>
        <p:spPr>
          <a:xfrm>
            <a:off x="0" y="931442"/>
            <a:ext cx="9144000" cy="57604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3000" dirty="0"/>
              <a:t> Introduction</a:t>
            </a:r>
          </a:p>
          <a:p>
            <a:pPr lvl="1">
              <a:buFont typeface="Wingdings" panose="05000000000000000000" pitchFamily="2" charset="2"/>
              <a:buChar char="Ø"/>
            </a:pPr>
            <a:r>
              <a:rPr lang="fr-FR" sz="2800" i="1" dirty="0"/>
              <a:t> Le PS au CERN et le projet LIU</a:t>
            </a:r>
            <a:br>
              <a:rPr lang="fr-FR" sz="2800" i="1" dirty="0"/>
            </a:br>
            <a:endParaRPr lang="fr-FR" sz="3000" dirty="0"/>
          </a:p>
          <a:p>
            <a:pPr>
              <a:buFont typeface="Wingdings" panose="05000000000000000000" pitchFamily="2" charset="2"/>
              <a:buChar char="§"/>
            </a:pPr>
            <a:r>
              <a:rPr lang="fr-FR" sz="3000" dirty="0"/>
              <a:t> Investigations sur les instabilités en modes couplés</a:t>
            </a:r>
          </a:p>
          <a:p>
            <a:pPr lvl="1">
              <a:buFont typeface="Wingdings" panose="05000000000000000000" pitchFamily="2" charset="2"/>
              <a:buChar char="Ø"/>
            </a:pPr>
            <a:r>
              <a:rPr lang="fr-FR" sz="2800" i="1" dirty="0"/>
              <a:t> Analyse de mode</a:t>
            </a:r>
          </a:p>
          <a:p>
            <a:pPr lvl="1">
              <a:buFont typeface="Wingdings" panose="05000000000000000000" pitchFamily="2" charset="2"/>
              <a:buChar char="Ø"/>
            </a:pPr>
            <a:r>
              <a:rPr lang="fr-FR" sz="2800" i="1" dirty="0"/>
              <a:t> Identification des sources d’impédances</a:t>
            </a:r>
          </a:p>
          <a:p>
            <a:pPr lvl="1">
              <a:buFont typeface="Wingdings" panose="05000000000000000000" pitchFamily="2" charset="2"/>
              <a:buChar char="Ø"/>
            </a:pPr>
            <a:r>
              <a:rPr lang="fr-FR" sz="2800" i="1" dirty="0"/>
              <a:t> Validation expérimentales</a:t>
            </a:r>
            <a:br>
              <a:rPr lang="fr-FR" sz="2600" i="1" dirty="0"/>
            </a:br>
            <a:endParaRPr lang="fr-FR" sz="3000" dirty="0"/>
          </a:p>
          <a:p>
            <a:pPr>
              <a:buFont typeface="Wingdings" panose="05000000000000000000" pitchFamily="2" charset="2"/>
              <a:buChar char="§"/>
            </a:pPr>
            <a:r>
              <a:rPr lang="fr-FR" sz="3000" dirty="0"/>
              <a:t> D’autres limitations futures ?</a:t>
            </a:r>
          </a:p>
          <a:p>
            <a:pPr lvl="1">
              <a:buFont typeface="Wingdings" panose="05000000000000000000" pitchFamily="2" charset="2"/>
              <a:buChar char="Ø"/>
            </a:pPr>
            <a:r>
              <a:rPr lang="fr-FR" sz="3000" i="1" dirty="0"/>
              <a:t> </a:t>
            </a:r>
            <a:r>
              <a:rPr lang="fr-FR" sz="2800" i="1" dirty="0"/>
              <a:t>Instabilités micro-onde à la transition</a:t>
            </a:r>
            <a:br>
              <a:rPr lang="fr-FR" sz="3000" i="1" dirty="0"/>
            </a:br>
            <a:endParaRPr lang="fr-FR" sz="3000" dirty="0"/>
          </a:p>
          <a:p>
            <a:pPr>
              <a:buFont typeface="Wingdings" panose="05000000000000000000" pitchFamily="2" charset="2"/>
              <a:buChar char="§"/>
            </a:pPr>
            <a:r>
              <a:rPr lang="fr-FR" sz="3000" dirty="0"/>
              <a:t> Conclusions  </a:t>
            </a:r>
          </a:p>
        </p:txBody>
      </p:sp>
    </p:spTree>
    <p:extLst>
      <p:ext uri="{BB962C8B-B14F-4D97-AF65-F5344CB8AC3E}">
        <p14:creationId xmlns:p14="http://schemas.microsoft.com/office/powerpoint/2010/main" val="340833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err="1"/>
              <a:t>Complexe</a:t>
            </a:r>
            <a:r>
              <a:rPr lang="en-US" sz="4000" b="1" dirty="0"/>
              <a:t> </a:t>
            </a:r>
            <a:r>
              <a:rPr lang="en-US" sz="4000" b="1" dirty="0" err="1"/>
              <a:t>d’accélérateurs</a:t>
            </a:r>
            <a:r>
              <a:rPr lang="en-US" sz="4000" b="1" dirty="0"/>
              <a:t> du CERN</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3</a:t>
            </a:fld>
            <a:endParaRPr lang="en-US" dirty="0"/>
          </a:p>
        </p:txBody>
      </p:sp>
      <p:pic>
        <p:nvPicPr>
          <p:cNvPr id="1026" name="Picture 2">
            <a:extLst>
              <a:ext uri="{FF2B5EF4-FFF2-40B4-BE49-F238E27FC236}">
                <a16:creationId xmlns:a16="http://schemas.microsoft.com/office/drawing/2014/main" id="{8D7F72C3-B2FD-4E64-8B96-DDFCFB5A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664" y="783548"/>
            <a:ext cx="6556671" cy="582929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1B413536-8649-4AAB-BC51-5B886EEE4293}"/>
              </a:ext>
            </a:extLst>
          </p:cNvPr>
          <p:cNvCxnSpPr>
            <a:cxnSpLocks/>
          </p:cNvCxnSpPr>
          <p:nvPr/>
        </p:nvCxnSpPr>
        <p:spPr>
          <a:xfrm flipH="1" flipV="1">
            <a:off x="5549774" y="4617267"/>
            <a:ext cx="418122" cy="4097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err="1"/>
              <a:t>Systèmes</a:t>
            </a:r>
            <a:r>
              <a:rPr lang="en-US" sz="4000" b="1" dirty="0"/>
              <a:t> RF du PS</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4</a:t>
            </a:fld>
            <a:endParaRPr lang="en-US" dirty="0"/>
          </a:p>
        </p:txBody>
      </p:sp>
      <p:pic>
        <p:nvPicPr>
          <p:cNvPr id="3" name="Picture 2" descr="C:\Heiko\Presentations\2014-11_RFUpgradesHB2014\PSComplexOverview.png">
            <a:extLst>
              <a:ext uri="{FF2B5EF4-FFF2-40B4-BE49-F238E27FC236}">
                <a16:creationId xmlns:a16="http://schemas.microsoft.com/office/drawing/2014/main" id="{342F8DF0-BF3B-479D-9160-2ACA1B815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805" y="844177"/>
            <a:ext cx="6925727" cy="53959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799BE44-B986-4A53-B826-69077D16E729}"/>
              </a:ext>
            </a:extLst>
          </p:cNvPr>
          <p:cNvSpPr/>
          <p:nvPr/>
        </p:nvSpPr>
        <p:spPr>
          <a:xfrm>
            <a:off x="4185417" y="4942332"/>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9" name="Oval 8">
            <a:extLst>
              <a:ext uri="{FF2B5EF4-FFF2-40B4-BE49-F238E27FC236}">
                <a16:creationId xmlns:a16="http://schemas.microsoft.com/office/drawing/2014/main" id="{F6606F84-FF80-46DA-B5FC-FBCFBF4C30C0}"/>
              </a:ext>
            </a:extLst>
          </p:cNvPr>
          <p:cNvSpPr/>
          <p:nvPr/>
        </p:nvSpPr>
        <p:spPr>
          <a:xfrm>
            <a:off x="2938510" y="2853264"/>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15" name="Oval 14">
            <a:extLst>
              <a:ext uri="{FF2B5EF4-FFF2-40B4-BE49-F238E27FC236}">
                <a16:creationId xmlns:a16="http://schemas.microsoft.com/office/drawing/2014/main" id="{A7D8D210-6287-4AC2-968D-ADE349470679}"/>
              </a:ext>
            </a:extLst>
          </p:cNvPr>
          <p:cNvSpPr/>
          <p:nvPr/>
        </p:nvSpPr>
        <p:spPr>
          <a:xfrm>
            <a:off x="3655337" y="1738073"/>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23" name="Oval 22">
            <a:extLst>
              <a:ext uri="{FF2B5EF4-FFF2-40B4-BE49-F238E27FC236}">
                <a16:creationId xmlns:a16="http://schemas.microsoft.com/office/drawing/2014/main" id="{6343EF36-50DC-4A2C-BBC8-141D6C9BADE7}"/>
              </a:ext>
            </a:extLst>
          </p:cNvPr>
          <p:cNvSpPr/>
          <p:nvPr/>
        </p:nvSpPr>
        <p:spPr>
          <a:xfrm>
            <a:off x="4525029" y="1396627"/>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25" name="Oval 24">
            <a:extLst>
              <a:ext uri="{FF2B5EF4-FFF2-40B4-BE49-F238E27FC236}">
                <a16:creationId xmlns:a16="http://schemas.microsoft.com/office/drawing/2014/main" id="{CAE37EDF-9425-4F0C-BF16-D33C1D84FEDC}"/>
              </a:ext>
            </a:extLst>
          </p:cNvPr>
          <p:cNvSpPr/>
          <p:nvPr/>
        </p:nvSpPr>
        <p:spPr>
          <a:xfrm>
            <a:off x="5806282" y="1738073"/>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27" name="Oval 26">
            <a:extLst>
              <a:ext uri="{FF2B5EF4-FFF2-40B4-BE49-F238E27FC236}">
                <a16:creationId xmlns:a16="http://schemas.microsoft.com/office/drawing/2014/main" id="{91B699F4-DC10-47F7-814D-5AF4B15DCE75}"/>
              </a:ext>
            </a:extLst>
          </p:cNvPr>
          <p:cNvSpPr/>
          <p:nvPr/>
        </p:nvSpPr>
        <p:spPr>
          <a:xfrm>
            <a:off x="6323208" y="2319777"/>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29" name="Oval 28">
            <a:extLst>
              <a:ext uri="{FF2B5EF4-FFF2-40B4-BE49-F238E27FC236}">
                <a16:creationId xmlns:a16="http://schemas.microsoft.com/office/drawing/2014/main" id="{3E0E85B5-CB77-4DF6-9D92-92753B45B69D}"/>
              </a:ext>
            </a:extLst>
          </p:cNvPr>
          <p:cNvSpPr/>
          <p:nvPr/>
        </p:nvSpPr>
        <p:spPr>
          <a:xfrm>
            <a:off x="6499592" y="3518661"/>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31" name="Oval 30">
            <a:extLst>
              <a:ext uri="{FF2B5EF4-FFF2-40B4-BE49-F238E27FC236}">
                <a16:creationId xmlns:a16="http://schemas.microsoft.com/office/drawing/2014/main" id="{1576C4BE-DE4A-4B1B-92BB-2BB88B4897B5}"/>
              </a:ext>
            </a:extLst>
          </p:cNvPr>
          <p:cNvSpPr/>
          <p:nvPr/>
        </p:nvSpPr>
        <p:spPr>
          <a:xfrm>
            <a:off x="5882715" y="4576447"/>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33" name="Oval 32">
            <a:extLst>
              <a:ext uri="{FF2B5EF4-FFF2-40B4-BE49-F238E27FC236}">
                <a16:creationId xmlns:a16="http://schemas.microsoft.com/office/drawing/2014/main" id="{F5310351-0215-4753-923D-A943813FA7D0}"/>
              </a:ext>
            </a:extLst>
          </p:cNvPr>
          <p:cNvSpPr/>
          <p:nvPr/>
        </p:nvSpPr>
        <p:spPr>
          <a:xfrm>
            <a:off x="4032551" y="1509840"/>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35" name="Oval 34">
            <a:extLst>
              <a:ext uri="{FF2B5EF4-FFF2-40B4-BE49-F238E27FC236}">
                <a16:creationId xmlns:a16="http://schemas.microsoft.com/office/drawing/2014/main" id="{3EBAD5CC-3121-4C18-934C-07704688D6D3}"/>
              </a:ext>
            </a:extLst>
          </p:cNvPr>
          <p:cNvSpPr/>
          <p:nvPr/>
        </p:nvSpPr>
        <p:spPr>
          <a:xfrm>
            <a:off x="6533938" y="3163805"/>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37" name="Oval 36">
            <a:extLst>
              <a:ext uri="{FF2B5EF4-FFF2-40B4-BE49-F238E27FC236}">
                <a16:creationId xmlns:a16="http://schemas.microsoft.com/office/drawing/2014/main" id="{1AFA57BC-DF98-4D96-96A9-67B3DF3DC7EA}"/>
              </a:ext>
            </a:extLst>
          </p:cNvPr>
          <p:cNvSpPr/>
          <p:nvPr/>
        </p:nvSpPr>
        <p:spPr>
          <a:xfrm>
            <a:off x="6246775" y="4198074"/>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39" name="TextBox 38">
            <a:extLst>
              <a:ext uri="{FF2B5EF4-FFF2-40B4-BE49-F238E27FC236}">
                <a16:creationId xmlns:a16="http://schemas.microsoft.com/office/drawing/2014/main" id="{0F8F828C-B1B6-4303-878D-206CA794034D}"/>
              </a:ext>
            </a:extLst>
          </p:cNvPr>
          <p:cNvSpPr txBox="1"/>
          <p:nvPr/>
        </p:nvSpPr>
        <p:spPr>
          <a:xfrm>
            <a:off x="4204383" y="4665333"/>
            <a:ext cx="296876"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11</a:t>
            </a:r>
          </a:p>
        </p:txBody>
      </p:sp>
      <p:sp>
        <p:nvSpPr>
          <p:cNvPr id="41" name="TextBox 40">
            <a:extLst>
              <a:ext uri="{FF2B5EF4-FFF2-40B4-BE49-F238E27FC236}">
                <a16:creationId xmlns:a16="http://schemas.microsoft.com/office/drawing/2014/main" id="{EAEC75D6-E832-4722-B92A-DA2A235BF44E}"/>
              </a:ext>
            </a:extLst>
          </p:cNvPr>
          <p:cNvSpPr txBox="1"/>
          <p:nvPr/>
        </p:nvSpPr>
        <p:spPr>
          <a:xfrm>
            <a:off x="3099216" y="2751722"/>
            <a:ext cx="340157"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36</a:t>
            </a:r>
          </a:p>
        </p:txBody>
      </p:sp>
      <p:sp>
        <p:nvSpPr>
          <p:cNvPr id="43" name="TextBox 42">
            <a:extLst>
              <a:ext uri="{FF2B5EF4-FFF2-40B4-BE49-F238E27FC236}">
                <a16:creationId xmlns:a16="http://schemas.microsoft.com/office/drawing/2014/main" id="{216A9964-3131-4730-9AE7-6BA2E58E4F5A}"/>
              </a:ext>
            </a:extLst>
          </p:cNvPr>
          <p:cNvSpPr txBox="1"/>
          <p:nvPr/>
        </p:nvSpPr>
        <p:spPr>
          <a:xfrm>
            <a:off x="3734113" y="1918154"/>
            <a:ext cx="355837"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46</a:t>
            </a:r>
          </a:p>
        </p:txBody>
      </p:sp>
      <p:sp>
        <p:nvSpPr>
          <p:cNvPr id="45" name="TextBox 44">
            <a:extLst>
              <a:ext uri="{FF2B5EF4-FFF2-40B4-BE49-F238E27FC236}">
                <a16:creationId xmlns:a16="http://schemas.microsoft.com/office/drawing/2014/main" id="{FA096A80-C5AD-4EF7-9182-37947C4D811A}"/>
              </a:ext>
            </a:extLst>
          </p:cNvPr>
          <p:cNvSpPr txBox="1"/>
          <p:nvPr/>
        </p:nvSpPr>
        <p:spPr>
          <a:xfrm>
            <a:off x="4180815" y="1693475"/>
            <a:ext cx="315214"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51</a:t>
            </a:r>
          </a:p>
        </p:txBody>
      </p:sp>
      <p:sp>
        <p:nvSpPr>
          <p:cNvPr id="47" name="TextBox 46">
            <a:extLst>
              <a:ext uri="{FF2B5EF4-FFF2-40B4-BE49-F238E27FC236}">
                <a16:creationId xmlns:a16="http://schemas.microsoft.com/office/drawing/2014/main" id="{35FE8E63-74B2-4966-A396-F1EB973457C6}"/>
              </a:ext>
            </a:extLst>
          </p:cNvPr>
          <p:cNvSpPr txBox="1"/>
          <p:nvPr/>
        </p:nvSpPr>
        <p:spPr>
          <a:xfrm>
            <a:off x="4652181" y="1578491"/>
            <a:ext cx="340991"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56</a:t>
            </a:r>
          </a:p>
        </p:txBody>
      </p:sp>
      <p:sp>
        <p:nvSpPr>
          <p:cNvPr id="49" name="TextBox 48">
            <a:extLst>
              <a:ext uri="{FF2B5EF4-FFF2-40B4-BE49-F238E27FC236}">
                <a16:creationId xmlns:a16="http://schemas.microsoft.com/office/drawing/2014/main" id="{0A546ED4-1796-4034-9335-91B7AC71AB93}"/>
              </a:ext>
            </a:extLst>
          </p:cNvPr>
          <p:cNvSpPr txBox="1"/>
          <p:nvPr/>
        </p:nvSpPr>
        <p:spPr>
          <a:xfrm>
            <a:off x="5447916" y="1866405"/>
            <a:ext cx="368661"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66</a:t>
            </a:r>
          </a:p>
        </p:txBody>
      </p:sp>
      <p:sp>
        <p:nvSpPr>
          <p:cNvPr id="51" name="TextBox 50">
            <a:extLst>
              <a:ext uri="{FF2B5EF4-FFF2-40B4-BE49-F238E27FC236}">
                <a16:creationId xmlns:a16="http://schemas.microsoft.com/office/drawing/2014/main" id="{9EA5489F-1904-4C0E-A714-050B7C773CC0}"/>
              </a:ext>
            </a:extLst>
          </p:cNvPr>
          <p:cNvSpPr txBox="1"/>
          <p:nvPr/>
        </p:nvSpPr>
        <p:spPr>
          <a:xfrm>
            <a:off x="5961585" y="2397752"/>
            <a:ext cx="341760"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76</a:t>
            </a:r>
          </a:p>
        </p:txBody>
      </p:sp>
      <p:sp>
        <p:nvSpPr>
          <p:cNvPr id="53" name="TextBox 52">
            <a:extLst>
              <a:ext uri="{FF2B5EF4-FFF2-40B4-BE49-F238E27FC236}">
                <a16:creationId xmlns:a16="http://schemas.microsoft.com/office/drawing/2014/main" id="{E3887360-DE4E-4A37-A6EE-F5A2D6047443}"/>
              </a:ext>
            </a:extLst>
          </p:cNvPr>
          <p:cNvSpPr txBox="1"/>
          <p:nvPr/>
        </p:nvSpPr>
        <p:spPr>
          <a:xfrm>
            <a:off x="6185486" y="3072635"/>
            <a:ext cx="322524"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81</a:t>
            </a:r>
          </a:p>
        </p:txBody>
      </p:sp>
      <p:sp>
        <p:nvSpPr>
          <p:cNvPr id="55" name="TextBox 54">
            <a:extLst>
              <a:ext uri="{FF2B5EF4-FFF2-40B4-BE49-F238E27FC236}">
                <a16:creationId xmlns:a16="http://schemas.microsoft.com/office/drawing/2014/main" id="{96AA27DE-99C0-460D-AF87-9060AC328364}"/>
              </a:ext>
            </a:extLst>
          </p:cNvPr>
          <p:cNvSpPr txBox="1"/>
          <p:nvPr/>
        </p:nvSpPr>
        <p:spPr>
          <a:xfrm>
            <a:off x="6120237" y="3411327"/>
            <a:ext cx="355837"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86</a:t>
            </a:r>
          </a:p>
        </p:txBody>
      </p:sp>
      <p:sp>
        <p:nvSpPr>
          <p:cNvPr id="57" name="TextBox 56">
            <a:extLst>
              <a:ext uri="{FF2B5EF4-FFF2-40B4-BE49-F238E27FC236}">
                <a16:creationId xmlns:a16="http://schemas.microsoft.com/office/drawing/2014/main" id="{D5E40493-B106-4CFE-9E0C-1138BB3EF55F}"/>
              </a:ext>
            </a:extLst>
          </p:cNvPr>
          <p:cNvSpPr txBox="1"/>
          <p:nvPr/>
        </p:nvSpPr>
        <p:spPr>
          <a:xfrm>
            <a:off x="5894465" y="4095149"/>
            <a:ext cx="324897"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91</a:t>
            </a:r>
          </a:p>
        </p:txBody>
      </p:sp>
      <p:sp>
        <p:nvSpPr>
          <p:cNvPr id="59" name="TextBox 58">
            <a:extLst>
              <a:ext uri="{FF2B5EF4-FFF2-40B4-BE49-F238E27FC236}">
                <a16:creationId xmlns:a16="http://schemas.microsoft.com/office/drawing/2014/main" id="{ACB1B232-7971-467F-880D-6455DCD26D6C}"/>
              </a:ext>
            </a:extLst>
          </p:cNvPr>
          <p:cNvSpPr txBox="1"/>
          <p:nvPr/>
        </p:nvSpPr>
        <p:spPr>
          <a:xfrm>
            <a:off x="5495156" y="4437947"/>
            <a:ext cx="355837" cy="276999"/>
          </a:xfrm>
          <a:prstGeom prst="rect">
            <a:avLst/>
          </a:prstGeom>
          <a:solidFill>
            <a:schemeClr val="accent2">
              <a:lumMod val="40000"/>
              <a:lumOff val="60000"/>
            </a:schemeClr>
          </a:solidFill>
        </p:spPr>
        <p:txBody>
          <a:bodyPr wrap="none" rtlCol="0">
            <a:spAutoFit/>
          </a:bodyPr>
          <a:lstStyle/>
          <a:p>
            <a:r>
              <a:rPr lang="en-US" sz="1200" b="1" dirty="0">
                <a:latin typeface="Constantia" panose="02030602050306030303" pitchFamily="18" charset="0"/>
                <a:cs typeface="Arial"/>
              </a:rPr>
              <a:t>96</a:t>
            </a:r>
          </a:p>
        </p:txBody>
      </p:sp>
      <p:sp>
        <p:nvSpPr>
          <p:cNvPr id="61" name="Oval 60">
            <a:extLst>
              <a:ext uri="{FF2B5EF4-FFF2-40B4-BE49-F238E27FC236}">
                <a16:creationId xmlns:a16="http://schemas.microsoft.com/office/drawing/2014/main" id="{D54EEAB0-1AE0-4C0C-9A79-B0903BB6F46C}"/>
              </a:ext>
            </a:extLst>
          </p:cNvPr>
          <p:cNvSpPr/>
          <p:nvPr/>
        </p:nvSpPr>
        <p:spPr>
          <a:xfrm>
            <a:off x="6499592" y="2908480"/>
            <a:ext cx="152866" cy="164155"/>
          </a:xfrm>
          <a:prstGeom prst="ellipse">
            <a:avLst/>
          </a:prstGeom>
          <a:solidFill>
            <a:srgbClr val="2C5D7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63" name="Oval 62">
            <a:extLst>
              <a:ext uri="{FF2B5EF4-FFF2-40B4-BE49-F238E27FC236}">
                <a16:creationId xmlns:a16="http://schemas.microsoft.com/office/drawing/2014/main" id="{32FC2C29-10C4-40A2-A750-C85FB9D1E7B9}"/>
              </a:ext>
            </a:extLst>
          </p:cNvPr>
          <p:cNvSpPr/>
          <p:nvPr/>
        </p:nvSpPr>
        <p:spPr>
          <a:xfrm>
            <a:off x="6118522" y="4355869"/>
            <a:ext cx="152866" cy="164155"/>
          </a:xfrm>
          <a:prstGeom prst="ellipse">
            <a:avLst/>
          </a:prstGeom>
          <a:solidFill>
            <a:srgbClr val="2C5D7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65" name="TextBox 64">
            <a:extLst>
              <a:ext uri="{FF2B5EF4-FFF2-40B4-BE49-F238E27FC236}">
                <a16:creationId xmlns:a16="http://schemas.microsoft.com/office/drawing/2014/main" id="{0F720933-6B91-4C3E-9F41-8AC8E36FC558}"/>
              </a:ext>
            </a:extLst>
          </p:cNvPr>
          <p:cNvSpPr txBox="1"/>
          <p:nvPr/>
        </p:nvSpPr>
        <p:spPr>
          <a:xfrm>
            <a:off x="6649669" y="2674751"/>
            <a:ext cx="355837" cy="276999"/>
          </a:xfrm>
          <a:prstGeom prst="rect">
            <a:avLst/>
          </a:prstGeom>
          <a:solidFill>
            <a:schemeClr val="accent1">
              <a:lumMod val="40000"/>
              <a:lumOff val="60000"/>
            </a:schemeClr>
          </a:solidFill>
        </p:spPr>
        <p:txBody>
          <a:bodyPr wrap="none" rtlCol="0">
            <a:spAutoFit/>
          </a:bodyPr>
          <a:lstStyle/>
          <a:p>
            <a:r>
              <a:rPr lang="en-US" sz="1200" b="1" dirty="0">
                <a:latin typeface="Constantia" panose="02030602050306030303" pitchFamily="18" charset="0"/>
                <a:cs typeface="Arial"/>
              </a:rPr>
              <a:t>80</a:t>
            </a:r>
          </a:p>
        </p:txBody>
      </p:sp>
      <p:sp>
        <p:nvSpPr>
          <p:cNvPr id="67" name="TextBox 66">
            <a:extLst>
              <a:ext uri="{FF2B5EF4-FFF2-40B4-BE49-F238E27FC236}">
                <a16:creationId xmlns:a16="http://schemas.microsoft.com/office/drawing/2014/main" id="{CA753DA6-49DF-4800-92B6-C18CA6E653A3}"/>
              </a:ext>
            </a:extLst>
          </p:cNvPr>
          <p:cNvSpPr txBox="1"/>
          <p:nvPr/>
        </p:nvSpPr>
        <p:spPr>
          <a:xfrm>
            <a:off x="6284862" y="4437947"/>
            <a:ext cx="341888" cy="276999"/>
          </a:xfrm>
          <a:prstGeom prst="rect">
            <a:avLst/>
          </a:prstGeom>
          <a:solidFill>
            <a:schemeClr val="accent1">
              <a:lumMod val="40000"/>
              <a:lumOff val="60000"/>
            </a:schemeClr>
          </a:solidFill>
        </p:spPr>
        <p:txBody>
          <a:bodyPr wrap="none" rtlCol="0">
            <a:spAutoFit/>
          </a:bodyPr>
          <a:lstStyle/>
          <a:p>
            <a:r>
              <a:rPr lang="en-US" sz="1200" b="1" dirty="0">
                <a:latin typeface="Constantia" panose="02030602050306030303" pitchFamily="18" charset="0"/>
                <a:cs typeface="Arial"/>
              </a:rPr>
              <a:t>92</a:t>
            </a:r>
          </a:p>
        </p:txBody>
      </p:sp>
      <p:sp>
        <p:nvSpPr>
          <p:cNvPr id="69" name="Oval 68">
            <a:extLst>
              <a:ext uri="{FF2B5EF4-FFF2-40B4-BE49-F238E27FC236}">
                <a16:creationId xmlns:a16="http://schemas.microsoft.com/office/drawing/2014/main" id="{BCB9608D-A1E1-4FF4-AA1C-8C1043D6FDB6}"/>
              </a:ext>
            </a:extLst>
          </p:cNvPr>
          <p:cNvSpPr/>
          <p:nvPr/>
        </p:nvSpPr>
        <p:spPr>
          <a:xfrm>
            <a:off x="6406613" y="2487837"/>
            <a:ext cx="152866" cy="16415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71" name="Oval 70">
            <a:extLst>
              <a:ext uri="{FF2B5EF4-FFF2-40B4-BE49-F238E27FC236}">
                <a16:creationId xmlns:a16="http://schemas.microsoft.com/office/drawing/2014/main" id="{FE735BFF-07E8-4749-A803-B471EF742142}"/>
              </a:ext>
            </a:extLst>
          </p:cNvPr>
          <p:cNvSpPr/>
          <p:nvPr/>
        </p:nvSpPr>
        <p:spPr>
          <a:xfrm>
            <a:off x="6459528" y="2673319"/>
            <a:ext cx="152866" cy="16415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73" name="TextBox 72">
            <a:extLst>
              <a:ext uri="{FF2B5EF4-FFF2-40B4-BE49-F238E27FC236}">
                <a16:creationId xmlns:a16="http://schemas.microsoft.com/office/drawing/2014/main" id="{25857256-D029-4B58-9744-B128A8558C96}"/>
              </a:ext>
            </a:extLst>
          </p:cNvPr>
          <p:cNvSpPr txBox="1"/>
          <p:nvPr/>
        </p:nvSpPr>
        <p:spPr>
          <a:xfrm>
            <a:off x="6602131" y="2338508"/>
            <a:ext cx="329706" cy="276999"/>
          </a:xfrm>
          <a:prstGeom prst="rect">
            <a:avLst/>
          </a:prstGeom>
          <a:solidFill>
            <a:schemeClr val="accent3">
              <a:lumMod val="40000"/>
              <a:lumOff val="60000"/>
            </a:schemeClr>
          </a:solidFill>
        </p:spPr>
        <p:txBody>
          <a:bodyPr wrap="none" rtlCol="0">
            <a:spAutoFit/>
          </a:bodyPr>
          <a:lstStyle/>
          <a:p>
            <a:r>
              <a:rPr lang="en-US" sz="1200" b="1" dirty="0">
                <a:latin typeface="Constantia" panose="02030602050306030303" pitchFamily="18" charset="0"/>
                <a:cs typeface="Arial"/>
              </a:rPr>
              <a:t>77</a:t>
            </a:r>
          </a:p>
        </p:txBody>
      </p:sp>
      <p:sp>
        <p:nvSpPr>
          <p:cNvPr id="75" name="TextBox 74">
            <a:extLst>
              <a:ext uri="{FF2B5EF4-FFF2-40B4-BE49-F238E27FC236}">
                <a16:creationId xmlns:a16="http://schemas.microsoft.com/office/drawing/2014/main" id="{4580A905-680C-45E3-91BF-28739E519DD3}"/>
              </a:ext>
            </a:extLst>
          </p:cNvPr>
          <p:cNvSpPr txBox="1"/>
          <p:nvPr/>
        </p:nvSpPr>
        <p:spPr>
          <a:xfrm>
            <a:off x="6104100" y="2702552"/>
            <a:ext cx="337079" cy="276999"/>
          </a:xfrm>
          <a:prstGeom prst="rect">
            <a:avLst/>
          </a:prstGeom>
          <a:solidFill>
            <a:schemeClr val="accent3">
              <a:lumMod val="40000"/>
              <a:lumOff val="60000"/>
            </a:schemeClr>
          </a:solidFill>
        </p:spPr>
        <p:txBody>
          <a:bodyPr wrap="none" rtlCol="0">
            <a:spAutoFit/>
          </a:bodyPr>
          <a:lstStyle/>
          <a:p>
            <a:r>
              <a:rPr lang="en-US" sz="1200" b="1" dirty="0">
                <a:latin typeface="Constantia" panose="02030602050306030303" pitchFamily="18" charset="0"/>
                <a:cs typeface="Arial"/>
              </a:rPr>
              <a:t>78</a:t>
            </a:r>
          </a:p>
        </p:txBody>
      </p:sp>
      <p:sp>
        <p:nvSpPr>
          <p:cNvPr id="77" name="Oval 76">
            <a:extLst>
              <a:ext uri="{FF2B5EF4-FFF2-40B4-BE49-F238E27FC236}">
                <a16:creationId xmlns:a16="http://schemas.microsoft.com/office/drawing/2014/main" id="{7DCC3EF6-58A1-4FF0-81A1-DFC03C4FA642}"/>
              </a:ext>
            </a:extLst>
          </p:cNvPr>
          <p:cNvSpPr/>
          <p:nvPr/>
        </p:nvSpPr>
        <p:spPr>
          <a:xfrm>
            <a:off x="4677895" y="5024409"/>
            <a:ext cx="152866" cy="164155"/>
          </a:xfrm>
          <a:prstGeom prst="ellipse">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79" name="Oval 78">
            <a:extLst>
              <a:ext uri="{FF2B5EF4-FFF2-40B4-BE49-F238E27FC236}">
                <a16:creationId xmlns:a16="http://schemas.microsoft.com/office/drawing/2014/main" id="{639400F0-B893-4592-98B1-A9C30670F0A8}"/>
              </a:ext>
            </a:extLst>
          </p:cNvPr>
          <p:cNvSpPr/>
          <p:nvPr/>
        </p:nvSpPr>
        <p:spPr>
          <a:xfrm>
            <a:off x="6440029" y="3789335"/>
            <a:ext cx="152866" cy="164155"/>
          </a:xfrm>
          <a:prstGeom prst="ellipse">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81" name="Oval 80">
            <a:extLst>
              <a:ext uri="{FF2B5EF4-FFF2-40B4-BE49-F238E27FC236}">
                <a16:creationId xmlns:a16="http://schemas.microsoft.com/office/drawing/2014/main" id="{5FF1BB27-4988-462C-A803-366AFB0C0905}"/>
              </a:ext>
            </a:extLst>
          </p:cNvPr>
          <p:cNvSpPr/>
          <p:nvPr/>
        </p:nvSpPr>
        <p:spPr>
          <a:xfrm>
            <a:off x="6369008" y="3988767"/>
            <a:ext cx="152866" cy="164155"/>
          </a:xfrm>
          <a:prstGeom prst="ellipse">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83" name="TextBox 82">
            <a:extLst>
              <a:ext uri="{FF2B5EF4-FFF2-40B4-BE49-F238E27FC236}">
                <a16:creationId xmlns:a16="http://schemas.microsoft.com/office/drawing/2014/main" id="{3AC73B96-6EE2-4073-B43E-29A3F70A3304}"/>
              </a:ext>
            </a:extLst>
          </p:cNvPr>
          <p:cNvSpPr txBox="1"/>
          <p:nvPr/>
        </p:nvSpPr>
        <p:spPr>
          <a:xfrm>
            <a:off x="6613648" y="3693065"/>
            <a:ext cx="355837" cy="276999"/>
          </a:xfrm>
          <a:prstGeom prst="rect">
            <a:avLst/>
          </a:prstGeom>
          <a:solidFill>
            <a:srgbClr val="D8670A"/>
          </a:solidFill>
        </p:spPr>
        <p:txBody>
          <a:bodyPr wrap="none" rtlCol="0">
            <a:spAutoFit/>
          </a:bodyPr>
          <a:lstStyle/>
          <a:p>
            <a:r>
              <a:rPr lang="en-US" sz="1200" b="1" dirty="0">
                <a:latin typeface="Constantia" panose="02030602050306030303" pitchFamily="18" charset="0"/>
                <a:cs typeface="Arial"/>
              </a:rPr>
              <a:t>88</a:t>
            </a:r>
          </a:p>
        </p:txBody>
      </p:sp>
      <p:sp>
        <p:nvSpPr>
          <p:cNvPr id="85" name="TextBox 84">
            <a:extLst>
              <a:ext uri="{FF2B5EF4-FFF2-40B4-BE49-F238E27FC236}">
                <a16:creationId xmlns:a16="http://schemas.microsoft.com/office/drawing/2014/main" id="{65BFA030-CC3E-495F-AE4B-B063CE6BC0F1}"/>
              </a:ext>
            </a:extLst>
          </p:cNvPr>
          <p:cNvSpPr txBox="1"/>
          <p:nvPr/>
        </p:nvSpPr>
        <p:spPr>
          <a:xfrm>
            <a:off x="6542627" y="3939529"/>
            <a:ext cx="355837" cy="276999"/>
          </a:xfrm>
          <a:prstGeom prst="rect">
            <a:avLst/>
          </a:prstGeom>
          <a:solidFill>
            <a:srgbClr val="D8670A"/>
          </a:solidFill>
        </p:spPr>
        <p:txBody>
          <a:bodyPr wrap="none" rtlCol="0">
            <a:spAutoFit/>
          </a:bodyPr>
          <a:lstStyle/>
          <a:p>
            <a:r>
              <a:rPr lang="en-US" sz="1200" b="1" dirty="0">
                <a:latin typeface="Constantia" panose="02030602050306030303" pitchFamily="18" charset="0"/>
                <a:cs typeface="Arial"/>
              </a:rPr>
              <a:t>89</a:t>
            </a:r>
          </a:p>
        </p:txBody>
      </p:sp>
      <p:sp>
        <p:nvSpPr>
          <p:cNvPr id="87" name="TextBox 86">
            <a:extLst>
              <a:ext uri="{FF2B5EF4-FFF2-40B4-BE49-F238E27FC236}">
                <a16:creationId xmlns:a16="http://schemas.microsoft.com/office/drawing/2014/main" id="{C9DC3FF5-67E0-482B-B151-6B3DC27AF3B0}"/>
              </a:ext>
            </a:extLst>
          </p:cNvPr>
          <p:cNvSpPr txBox="1"/>
          <p:nvPr/>
        </p:nvSpPr>
        <p:spPr>
          <a:xfrm>
            <a:off x="4641506" y="4740602"/>
            <a:ext cx="270251" cy="276999"/>
          </a:xfrm>
          <a:prstGeom prst="rect">
            <a:avLst/>
          </a:prstGeom>
          <a:solidFill>
            <a:srgbClr val="D8670A"/>
          </a:solidFill>
        </p:spPr>
        <p:txBody>
          <a:bodyPr wrap="none" rtlCol="0">
            <a:spAutoFit/>
          </a:bodyPr>
          <a:lstStyle/>
          <a:p>
            <a:r>
              <a:rPr lang="en-US" sz="1200" b="1" dirty="0">
                <a:latin typeface="Constantia" panose="02030602050306030303" pitchFamily="18" charset="0"/>
                <a:cs typeface="Arial"/>
              </a:rPr>
              <a:t>8</a:t>
            </a:r>
          </a:p>
        </p:txBody>
      </p:sp>
      <p:sp>
        <p:nvSpPr>
          <p:cNvPr id="89" name="Oval 88">
            <a:extLst>
              <a:ext uri="{FF2B5EF4-FFF2-40B4-BE49-F238E27FC236}">
                <a16:creationId xmlns:a16="http://schemas.microsoft.com/office/drawing/2014/main" id="{548117A5-596F-47CD-BA0D-2B8C168FEE2B}"/>
              </a:ext>
            </a:extLst>
          </p:cNvPr>
          <p:cNvSpPr/>
          <p:nvPr/>
        </p:nvSpPr>
        <p:spPr>
          <a:xfrm>
            <a:off x="5000595" y="4997635"/>
            <a:ext cx="152866" cy="1641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91" name="TextBox 90">
            <a:extLst>
              <a:ext uri="{FF2B5EF4-FFF2-40B4-BE49-F238E27FC236}">
                <a16:creationId xmlns:a16="http://schemas.microsoft.com/office/drawing/2014/main" id="{02ECB72B-967A-4F90-8518-D18444F0B3AA}"/>
              </a:ext>
            </a:extLst>
          </p:cNvPr>
          <p:cNvSpPr txBox="1"/>
          <p:nvPr/>
        </p:nvSpPr>
        <p:spPr>
          <a:xfrm>
            <a:off x="4965257" y="4716632"/>
            <a:ext cx="269625" cy="276999"/>
          </a:xfrm>
          <a:prstGeom prst="rect">
            <a:avLst/>
          </a:prstGeom>
          <a:solidFill>
            <a:srgbClr val="FFFF00"/>
          </a:solidFill>
        </p:spPr>
        <p:txBody>
          <a:bodyPr wrap="none" rtlCol="0">
            <a:spAutoFit/>
          </a:bodyPr>
          <a:lstStyle/>
          <a:p>
            <a:r>
              <a:rPr lang="en-US" sz="1200" b="1" dirty="0">
                <a:latin typeface="Constantia" panose="02030602050306030303" pitchFamily="18" charset="0"/>
                <a:cs typeface="Arial"/>
              </a:rPr>
              <a:t>6</a:t>
            </a:r>
          </a:p>
        </p:txBody>
      </p:sp>
      <p:pic>
        <p:nvPicPr>
          <p:cNvPr id="93" name="Picture 18" descr="10MHzCavityss11">
            <a:extLst>
              <a:ext uri="{FF2B5EF4-FFF2-40B4-BE49-F238E27FC236}">
                <a16:creationId xmlns:a16="http://schemas.microsoft.com/office/drawing/2014/main" id="{38502412-A41C-4A9C-BAF6-8ED6078A35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6" y="1015628"/>
            <a:ext cx="1714888" cy="1371600"/>
          </a:xfrm>
          <a:prstGeom prst="rect">
            <a:avLst/>
          </a:prstGeom>
          <a:noFill/>
          <a:ln w="50800">
            <a:solidFill>
              <a:srgbClr val="800000"/>
            </a:solidFill>
          </a:ln>
          <a:extLst>
            <a:ext uri="{909E8E84-426E-40DD-AFC4-6F175D3DCCD1}">
              <a14:hiddenFill xmlns:a14="http://schemas.microsoft.com/office/drawing/2010/main">
                <a:solidFill>
                  <a:srgbClr val="FFFFFF"/>
                </a:solidFill>
              </a14:hiddenFill>
            </a:ext>
          </a:extLst>
        </p:spPr>
      </p:pic>
      <p:sp>
        <p:nvSpPr>
          <p:cNvPr id="95" name="Text Box 48">
            <a:extLst>
              <a:ext uri="{FF2B5EF4-FFF2-40B4-BE49-F238E27FC236}">
                <a16:creationId xmlns:a16="http://schemas.microsoft.com/office/drawing/2014/main" id="{AEC7A9CD-A033-47D3-92DC-8EDE6FBD5B81}"/>
              </a:ext>
            </a:extLst>
          </p:cNvPr>
          <p:cNvSpPr txBox="1">
            <a:spLocks noChangeArrowheads="1"/>
          </p:cNvSpPr>
          <p:nvPr/>
        </p:nvSpPr>
        <p:spPr bwMode="auto">
          <a:xfrm>
            <a:off x="-4894" y="2377702"/>
            <a:ext cx="144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dirty="0">
                <a:latin typeface="Constantia" panose="02030602050306030303" pitchFamily="18" charset="0"/>
              </a:rPr>
              <a:t>Acceleration</a:t>
            </a:r>
          </a:p>
          <a:p>
            <a:pPr algn="l"/>
            <a:r>
              <a:rPr lang="en-US" altLang="en-US" sz="1600" b="1" dirty="0">
                <a:latin typeface="Constantia" panose="02030602050306030303" pitchFamily="18" charset="0"/>
              </a:rPr>
              <a:t>(tuning) </a:t>
            </a:r>
          </a:p>
        </p:txBody>
      </p:sp>
      <p:sp>
        <p:nvSpPr>
          <p:cNvPr id="97" name="Text Box 49">
            <a:extLst>
              <a:ext uri="{FF2B5EF4-FFF2-40B4-BE49-F238E27FC236}">
                <a16:creationId xmlns:a16="http://schemas.microsoft.com/office/drawing/2014/main" id="{EF414616-175C-4758-9187-A53806DFB77E}"/>
              </a:ext>
            </a:extLst>
          </p:cNvPr>
          <p:cNvSpPr txBox="1">
            <a:spLocks noChangeArrowheads="1"/>
          </p:cNvSpPr>
          <p:nvPr/>
        </p:nvSpPr>
        <p:spPr bwMode="auto">
          <a:xfrm>
            <a:off x="71306" y="1060077"/>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solidFill>
                  <a:schemeClr val="bg1"/>
                </a:solidFill>
                <a:latin typeface="Constantia" panose="02030602050306030303" pitchFamily="18" charset="0"/>
              </a:rPr>
              <a:t>2.8 – 10 MHz</a:t>
            </a:r>
          </a:p>
        </p:txBody>
      </p:sp>
      <p:pic>
        <p:nvPicPr>
          <p:cNvPr id="99" name="Picture 39" descr="40MHzCavityss77">
            <a:extLst>
              <a:ext uri="{FF2B5EF4-FFF2-40B4-BE49-F238E27FC236}">
                <a16:creationId xmlns:a16="http://schemas.microsoft.com/office/drawing/2014/main" id="{64616010-C3AF-4BFD-82AF-9416C6EFF8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697" y="991813"/>
            <a:ext cx="2057400" cy="1543050"/>
          </a:xfrm>
          <a:prstGeom prst="rect">
            <a:avLst/>
          </a:prstGeom>
          <a:noFill/>
          <a:ln w="50800">
            <a:solidFill>
              <a:srgbClr val="008000"/>
            </a:solidFill>
          </a:ln>
          <a:extLst>
            <a:ext uri="{909E8E84-426E-40DD-AFC4-6F175D3DCCD1}">
              <a14:hiddenFill xmlns:a14="http://schemas.microsoft.com/office/drawing/2010/main">
                <a:solidFill>
                  <a:srgbClr val="FFFFFF"/>
                </a:solidFill>
              </a14:hiddenFill>
            </a:ext>
          </a:extLst>
        </p:spPr>
      </p:pic>
      <p:sp>
        <p:nvSpPr>
          <p:cNvPr id="101" name="Text Box 53">
            <a:extLst>
              <a:ext uri="{FF2B5EF4-FFF2-40B4-BE49-F238E27FC236}">
                <a16:creationId xmlns:a16="http://schemas.microsoft.com/office/drawing/2014/main" id="{74BF7C3F-8D76-42B0-9661-65465A6A91E1}"/>
              </a:ext>
            </a:extLst>
          </p:cNvPr>
          <p:cNvSpPr txBox="1">
            <a:spLocks noChangeArrowheads="1"/>
          </p:cNvSpPr>
          <p:nvPr/>
        </p:nvSpPr>
        <p:spPr bwMode="auto">
          <a:xfrm>
            <a:off x="7355547" y="2182438"/>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schemeClr val="bg1"/>
                </a:solidFill>
                <a:latin typeface="Constantia" panose="02030602050306030303" pitchFamily="18" charset="0"/>
              </a:rPr>
              <a:t>40 MHz</a:t>
            </a:r>
          </a:p>
        </p:txBody>
      </p:sp>
      <p:pic>
        <p:nvPicPr>
          <p:cNvPr id="103" name="Picture 38" descr="80MHzCavityss89">
            <a:extLst>
              <a:ext uri="{FF2B5EF4-FFF2-40B4-BE49-F238E27FC236}">
                <a16:creationId xmlns:a16="http://schemas.microsoft.com/office/drawing/2014/main" id="{A7136F49-5520-4B38-A30D-5D4705E10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118" y="2747776"/>
            <a:ext cx="1753774" cy="1957518"/>
          </a:xfrm>
          <a:prstGeom prst="rect">
            <a:avLst/>
          </a:prstGeom>
          <a:noFill/>
          <a:ln w="50800">
            <a:solidFill>
              <a:srgbClr val="984807"/>
            </a:solidFill>
          </a:ln>
        </p:spPr>
      </p:pic>
      <p:sp>
        <p:nvSpPr>
          <p:cNvPr id="105" name="Text Box 52">
            <a:extLst>
              <a:ext uri="{FF2B5EF4-FFF2-40B4-BE49-F238E27FC236}">
                <a16:creationId xmlns:a16="http://schemas.microsoft.com/office/drawing/2014/main" id="{0F196D6B-7B55-4CA2-A58E-60DABA44333D}"/>
              </a:ext>
            </a:extLst>
          </p:cNvPr>
          <p:cNvSpPr txBox="1">
            <a:spLocks noChangeArrowheads="1"/>
          </p:cNvSpPr>
          <p:nvPr/>
        </p:nvSpPr>
        <p:spPr bwMode="auto">
          <a:xfrm>
            <a:off x="7332529" y="4375095"/>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schemeClr val="bg1"/>
                </a:solidFill>
                <a:latin typeface="Constantia" panose="02030602050306030303" pitchFamily="18" charset="0"/>
              </a:rPr>
              <a:t>80 MHz</a:t>
            </a:r>
          </a:p>
        </p:txBody>
      </p:sp>
      <p:pic>
        <p:nvPicPr>
          <p:cNvPr id="107" name="Picture 19" descr="20MHzCavityss92">
            <a:extLst>
              <a:ext uri="{FF2B5EF4-FFF2-40B4-BE49-F238E27FC236}">
                <a16:creationId xmlns:a16="http://schemas.microsoft.com/office/drawing/2014/main" id="{977F04C3-5E55-4348-B346-89242640B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881" y="4903970"/>
            <a:ext cx="1317625" cy="1746250"/>
          </a:xfrm>
          <a:prstGeom prst="rect">
            <a:avLst/>
          </a:prstGeom>
          <a:noFill/>
          <a:ln w="50800">
            <a:solidFill>
              <a:srgbClr val="2C5D70"/>
            </a:solidFill>
          </a:ln>
          <a:extLst>
            <a:ext uri="{909E8E84-426E-40DD-AFC4-6F175D3DCCD1}">
              <a14:hiddenFill xmlns:a14="http://schemas.microsoft.com/office/drawing/2010/main">
                <a:solidFill>
                  <a:srgbClr val="FFFFFF"/>
                </a:solidFill>
              </a14:hiddenFill>
            </a:ext>
          </a:extLst>
        </p:spPr>
      </p:pic>
      <p:sp>
        <p:nvSpPr>
          <p:cNvPr id="109" name="Text Box 56">
            <a:extLst>
              <a:ext uri="{FF2B5EF4-FFF2-40B4-BE49-F238E27FC236}">
                <a16:creationId xmlns:a16="http://schemas.microsoft.com/office/drawing/2014/main" id="{D7CFD9C2-5B3A-4416-96F5-5083269A673E}"/>
              </a:ext>
            </a:extLst>
          </p:cNvPr>
          <p:cNvSpPr txBox="1">
            <a:spLocks noChangeArrowheads="1"/>
          </p:cNvSpPr>
          <p:nvPr/>
        </p:nvSpPr>
        <p:spPr bwMode="auto">
          <a:xfrm>
            <a:off x="5797893" y="615893"/>
            <a:ext cx="2035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b="1" dirty="0">
                <a:latin typeface="Constantia" panose="02030602050306030303" pitchFamily="18" charset="0"/>
              </a:rPr>
              <a:t>RF Manipulations (fixed </a:t>
            </a:r>
            <a:r>
              <a:rPr lang="en-US" altLang="en-US" sz="1600" b="1" dirty="0" err="1">
                <a:latin typeface="Constantia" panose="02030602050306030303" pitchFamily="18" charset="0"/>
              </a:rPr>
              <a:t>freq</a:t>
            </a:r>
            <a:r>
              <a:rPr lang="en-US" altLang="en-US" sz="1600" b="1" dirty="0">
                <a:latin typeface="Constantia" panose="02030602050306030303" pitchFamily="18" charset="0"/>
              </a:rPr>
              <a:t>)</a:t>
            </a:r>
          </a:p>
        </p:txBody>
      </p:sp>
      <p:pic>
        <p:nvPicPr>
          <p:cNvPr id="111" name="Picture 17" descr="200MHzCavities">
            <a:extLst>
              <a:ext uri="{FF2B5EF4-FFF2-40B4-BE49-F238E27FC236}">
                <a16:creationId xmlns:a16="http://schemas.microsoft.com/office/drawing/2014/main" id="{7BDEFC3B-A15D-43E2-AD55-516844610F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06" y="4825627"/>
            <a:ext cx="2057400" cy="1543050"/>
          </a:xfrm>
          <a:prstGeom prst="rect">
            <a:avLst/>
          </a:prstGeom>
          <a:noFill/>
          <a:ln w="50800">
            <a:solidFill>
              <a:srgbClr val="FFFF00"/>
            </a:solidFill>
          </a:ln>
          <a:extLst>
            <a:ext uri="{909E8E84-426E-40DD-AFC4-6F175D3DCCD1}">
              <a14:hiddenFill xmlns:a14="http://schemas.microsoft.com/office/drawing/2010/main">
                <a:solidFill>
                  <a:srgbClr val="FFFFFF"/>
                </a:solidFill>
              </a14:hiddenFill>
            </a:ext>
          </a:extLst>
        </p:spPr>
      </p:pic>
      <p:sp>
        <p:nvSpPr>
          <p:cNvPr id="113" name="Text Box 50">
            <a:extLst>
              <a:ext uri="{FF2B5EF4-FFF2-40B4-BE49-F238E27FC236}">
                <a16:creationId xmlns:a16="http://schemas.microsoft.com/office/drawing/2014/main" id="{F8662A03-9132-497F-B0F0-01EB45334A91}"/>
              </a:ext>
            </a:extLst>
          </p:cNvPr>
          <p:cNvSpPr txBox="1">
            <a:spLocks noChangeArrowheads="1"/>
          </p:cNvSpPr>
          <p:nvPr/>
        </p:nvSpPr>
        <p:spPr bwMode="auto">
          <a:xfrm>
            <a:off x="452306" y="5987677"/>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schemeClr val="bg1"/>
                </a:solidFill>
                <a:latin typeface="Constantia" panose="02030602050306030303" pitchFamily="18" charset="0"/>
              </a:rPr>
              <a:t>200 MHz</a:t>
            </a:r>
          </a:p>
        </p:txBody>
      </p:sp>
      <p:sp>
        <p:nvSpPr>
          <p:cNvPr id="115" name="Text Box 54">
            <a:extLst>
              <a:ext uri="{FF2B5EF4-FFF2-40B4-BE49-F238E27FC236}">
                <a16:creationId xmlns:a16="http://schemas.microsoft.com/office/drawing/2014/main" id="{7B69AD5B-4F38-4A98-BD57-951C1DC4119A}"/>
              </a:ext>
            </a:extLst>
          </p:cNvPr>
          <p:cNvSpPr txBox="1">
            <a:spLocks noChangeArrowheads="1"/>
          </p:cNvSpPr>
          <p:nvPr/>
        </p:nvSpPr>
        <p:spPr bwMode="auto">
          <a:xfrm>
            <a:off x="-4894" y="6330577"/>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b="1" dirty="0">
                <a:latin typeface="Constantia" panose="02030602050306030303" pitchFamily="18" charset="0"/>
              </a:rPr>
              <a:t>Longitudinal blow-up</a:t>
            </a:r>
          </a:p>
        </p:txBody>
      </p:sp>
      <p:sp>
        <p:nvSpPr>
          <p:cNvPr id="117" name="Oval 116">
            <a:extLst>
              <a:ext uri="{FF2B5EF4-FFF2-40B4-BE49-F238E27FC236}">
                <a16:creationId xmlns:a16="http://schemas.microsoft.com/office/drawing/2014/main" id="{9E7062F8-4AD7-48E2-931E-05614EB0E307}"/>
              </a:ext>
            </a:extLst>
          </p:cNvPr>
          <p:cNvSpPr/>
          <p:nvPr/>
        </p:nvSpPr>
        <p:spPr>
          <a:xfrm>
            <a:off x="5291006" y="4928872"/>
            <a:ext cx="152866" cy="164155"/>
          </a:xfrm>
          <a:prstGeom prst="ellips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tantia" panose="02030602050306030303" pitchFamily="18" charset="0"/>
            </a:endParaRPr>
          </a:p>
        </p:txBody>
      </p:sp>
      <p:sp>
        <p:nvSpPr>
          <p:cNvPr id="119" name="TextBox 118">
            <a:extLst>
              <a:ext uri="{FF2B5EF4-FFF2-40B4-BE49-F238E27FC236}">
                <a16:creationId xmlns:a16="http://schemas.microsoft.com/office/drawing/2014/main" id="{6A6A596F-3356-41E4-85E7-6BC9C74B7589}"/>
              </a:ext>
            </a:extLst>
          </p:cNvPr>
          <p:cNvSpPr txBox="1"/>
          <p:nvPr/>
        </p:nvSpPr>
        <p:spPr>
          <a:xfrm>
            <a:off x="5483389" y="4882003"/>
            <a:ext cx="260008" cy="276999"/>
          </a:xfrm>
          <a:prstGeom prst="rect">
            <a:avLst/>
          </a:prstGeom>
          <a:solidFill>
            <a:schemeClr val="tx1">
              <a:lumMod val="65000"/>
              <a:lumOff val="35000"/>
            </a:schemeClr>
          </a:solidFill>
        </p:spPr>
        <p:txBody>
          <a:bodyPr wrap="none" rtlCol="0">
            <a:spAutoFit/>
          </a:bodyPr>
          <a:lstStyle/>
          <a:p>
            <a:r>
              <a:rPr lang="en-US" sz="1200" b="1" dirty="0">
                <a:latin typeface="Constantia" panose="02030602050306030303" pitchFamily="18" charset="0"/>
                <a:cs typeface="Arial"/>
              </a:rPr>
              <a:t>2</a:t>
            </a:r>
          </a:p>
        </p:txBody>
      </p:sp>
      <p:pic>
        <p:nvPicPr>
          <p:cNvPr id="121" name="Picture 2" descr="C:\Heiko\Presentations\2012-01_LHCBeamShutdownLectureWithIons\image.png">
            <a:extLst>
              <a:ext uri="{FF2B5EF4-FFF2-40B4-BE49-F238E27FC236}">
                <a16:creationId xmlns:a16="http://schemas.microsoft.com/office/drawing/2014/main" id="{776DF30F-CB6A-4344-8505-B6E152EA341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833" r="35177"/>
          <a:stretch/>
        </p:blipFill>
        <p:spPr bwMode="auto">
          <a:xfrm>
            <a:off x="5867378" y="4903970"/>
            <a:ext cx="1365419" cy="1746000"/>
          </a:xfrm>
          <a:prstGeom prst="rect">
            <a:avLst/>
          </a:prstGeom>
          <a:noFill/>
          <a:ln w="5080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123" name="Text Box 52">
            <a:extLst>
              <a:ext uri="{FF2B5EF4-FFF2-40B4-BE49-F238E27FC236}">
                <a16:creationId xmlns:a16="http://schemas.microsoft.com/office/drawing/2014/main" id="{694FD1D9-344A-492B-BACF-C4E0FCC02B82}"/>
              </a:ext>
            </a:extLst>
          </p:cNvPr>
          <p:cNvSpPr txBox="1">
            <a:spLocks noChangeArrowheads="1"/>
          </p:cNvSpPr>
          <p:nvPr/>
        </p:nvSpPr>
        <p:spPr bwMode="auto">
          <a:xfrm>
            <a:off x="7294431" y="634700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1" dirty="0">
                <a:solidFill>
                  <a:schemeClr val="bg1"/>
                </a:solidFill>
                <a:latin typeface="Constantia" panose="02030602050306030303" pitchFamily="18" charset="0"/>
              </a:rPr>
              <a:t>20 MHz</a:t>
            </a:r>
          </a:p>
        </p:txBody>
      </p:sp>
      <p:sp>
        <p:nvSpPr>
          <p:cNvPr id="125" name="Text Box 52">
            <a:extLst>
              <a:ext uri="{FF2B5EF4-FFF2-40B4-BE49-F238E27FC236}">
                <a16:creationId xmlns:a16="http://schemas.microsoft.com/office/drawing/2014/main" id="{403BECC9-5784-4C8F-974D-59A5854F77E8}"/>
              </a:ext>
            </a:extLst>
          </p:cNvPr>
          <p:cNvSpPr txBox="1">
            <a:spLocks noChangeArrowheads="1"/>
          </p:cNvSpPr>
          <p:nvPr/>
        </p:nvSpPr>
        <p:spPr bwMode="auto">
          <a:xfrm>
            <a:off x="5830755" y="6348595"/>
            <a:ext cx="14020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1" dirty="0">
                <a:solidFill>
                  <a:schemeClr val="bg1"/>
                </a:solidFill>
                <a:latin typeface="Constantia" panose="02030602050306030303" pitchFamily="18" charset="0"/>
              </a:rPr>
              <a:t>0.4 – 5 MHz</a:t>
            </a:r>
          </a:p>
        </p:txBody>
      </p:sp>
      <p:sp>
        <p:nvSpPr>
          <p:cNvPr id="127" name="Text Box 46">
            <a:extLst>
              <a:ext uri="{FF2B5EF4-FFF2-40B4-BE49-F238E27FC236}">
                <a16:creationId xmlns:a16="http://schemas.microsoft.com/office/drawing/2014/main" id="{AA8A3893-5E18-4E2B-B63A-FC0925EC8A0E}"/>
              </a:ext>
            </a:extLst>
          </p:cNvPr>
          <p:cNvSpPr txBox="1">
            <a:spLocks noChangeArrowheads="1"/>
          </p:cNvSpPr>
          <p:nvPr/>
        </p:nvSpPr>
        <p:spPr bwMode="auto">
          <a:xfrm>
            <a:off x="-4894" y="2985714"/>
            <a:ext cx="1143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b="1" dirty="0">
                <a:latin typeface="Constantia" panose="02030602050306030303" pitchFamily="18" charset="0"/>
              </a:rPr>
              <a:t>to SPS</a:t>
            </a:r>
          </a:p>
        </p:txBody>
      </p:sp>
      <p:sp>
        <p:nvSpPr>
          <p:cNvPr id="129" name="Text Box 54">
            <a:extLst>
              <a:ext uri="{FF2B5EF4-FFF2-40B4-BE49-F238E27FC236}">
                <a16:creationId xmlns:a16="http://schemas.microsoft.com/office/drawing/2014/main" id="{17EB1706-F391-4F7A-94BF-19F2F3098794}"/>
              </a:ext>
            </a:extLst>
          </p:cNvPr>
          <p:cNvSpPr txBox="1">
            <a:spLocks noChangeArrowheads="1"/>
          </p:cNvSpPr>
          <p:nvPr/>
        </p:nvSpPr>
        <p:spPr bwMode="auto">
          <a:xfrm>
            <a:off x="4876777" y="6399199"/>
            <a:ext cx="99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b="1" dirty="0">
                <a:latin typeface="Constantia" panose="02030602050306030303" pitchFamily="18" charset="0"/>
              </a:rPr>
              <a:t>Damper</a:t>
            </a:r>
          </a:p>
        </p:txBody>
      </p:sp>
    </p:spTree>
    <p:extLst>
      <p:ext uri="{BB962C8B-B14F-4D97-AF65-F5344CB8AC3E}">
        <p14:creationId xmlns:p14="http://schemas.microsoft.com/office/powerpoint/2010/main" val="16634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2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animBg="1"/>
      <p:bldP spid="23" grpId="0" animBg="1"/>
      <p:bldP spid="25" grpId="0" animBg="1"/>
      <p:bldP spid="27" grpId="0" animBg="1"/>
      <p:bldP spid="29" grpId="0" animBg="1"/>
      <p:bldP spid="31"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3" grpId="0" animBg="1"/>
      <p:bldP spid="55" grpId="0" animBg="1"/>
      <p:bldP spid="57" grpId="0" animBg="1"/>
      <p:bldP spid="59" grpId="0" animBg="1"/>
      <p:bldP spid="61" grpId="0" animBg="1"/>
      <p:bldP spid="63" grpId="0" animBg="1"/>
      <p:bldP spid="65" grpId="0" animBg="1"/>
      <p:bldP spid="67" grpId="0" animBg="1"/>
      <p:bldP spid="69" grpId="0" animBg="1"/>
      <p:bldP spid="71" grpId="0" animBg="1"/>
      <p:bldP spid="73" grpId="0" animBg="1"/>
      <p:bldP spid="75" grpId="0" animBg="1"/>
      <p:bldP spid="77" grpId="0" animBg="1"/>
      <p:bldP spid="79" grpId="0" animBg="1"/>
      <p:bldP spid="81" grpId="0" animBg="1"/>
      <p:bldP spid="83" grpId="0" animBg="1"/>
      <p:bldP spid="85" grpId="0" animBg="1"/>
      <p:bldP spid="87" grpId="0" animBg="1"/>
      <p:bldP spid="89" grpId="0" animBg="1"/>
      <p:bldP spid="91" grpId="0" animBg="1"/>
      <p:bldP spid="95" grpId="0"/>
      <p:bldP spid="97" grpId="0"/>
      <p:bldP spid="101" grpId="0"/>
      <p:bldP spid="105" grpId="0"/>
      <p:bldP spid="109" grpId="0"/>
      <p:bldP spid="113" grpId="0"/>
      <p:bldP spid="115" grpId="0"/>
      <p:bldP spid="117" grpId="0" animBg="1"/>
      <p:bldP spid="119" grpId="0" animBg="1"/>
      <p:bldP spid="123" grpId="0"/>
      <p:bldP spid="125"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60A48B64-E5A6-4039-A5A5-1FCFC3984BBE}"/>
              </a:ext>
            </a:extLst>
          </p:cNvPr>
          <p:cNvPicPr>
            <a:picLocks noChangeAspect="1"/>
          </p:cNvPicPr>
          <p:nvPr/>
        </p:nvPicPr>
        <p:blipFill>
          <a:blip r:embed="rId3"/>
          <a:stretch>
            <a:fillRect/>
          </a:stretch>
        </p:blipFill>
        <p:spPr>
          <a:xfrm>
            <a:off x="0" y="800064"/>
            <a:ext cx="9144000" cy="3937885"/>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sz="4000" b="1" dirty="0"/>
              <a:t>Manipulations RF au PS</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5</a:t>
            </a:fld>
            <a:endParaRPr lang="en-US" dirty="0"/>
          </a:p>
        </p:txBody>
      </p:sp>
      <p:sp>
        <p:nvSpPr>
          <p:cNvPr id="37" name="Content Placeholder 2">
            <a:extLst>
              <a:ext uri="{FF2B5EF4-FFF2-40B4-BE49-F238E27FC236}">
                <a16:creationId xmlns:a16="http://schemas.microsoft.com/office/drawing/2014/main" id="{FA33007F-5049-428F-807F-273A42E81AB3}"/>
              </a:ext>
            </a:extLst>
          </p:cNvPr>
          <p:cNvSpPr txBox="1">
            <a:spLocks/>
          </p:cNvSpPr>
          <p:nvPr/>
        </p:nvSpPr>
        <p:spPr>
          <a:xfrm>
            <a:off x="0" y="4884362"/>
            <a:ext cx="9144000" cy="189807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Les cavités RF du PS permettent de couvrir un grand nombre d’harmoniques permettant de faire des manipulations RF et définit l’espace entre les paquets de 25 ns pour les faisceaux allant au LHC.</a:t>
            </a:r>
            <a:br>
              <a:rPr lang="fr-FR" sz="2400" dirty="0"/>
            </a:br>
            <a:endParaRPr lang="fr-FR" sz="2400" dirty="0"/>
          </a:p>
          <a:p>
            <a:pPr>
              <a:buFont typeface="Wingdings" panose="05000000000000000000" pitchFamily="2" charset="2"/>
              <a:buChar char="§"/>
            </a:pPr>
            <a:r>
              <a:rPr lang="fr-FR" sz="2400" dirty="0"/>
              <a:t>De nombreux schémas de production existent et peuvent être proposés au LHC pour proposer un compromis intensité/brillance (train nominal de 72 paquets).</a:t>
            </a:r>
          </a:p>
        </p:txBody>
      </p:sp>
      <p:sp>
        <p:nvSpPr>
          <p:cNvPr id="50" name="Rectangle 49">
            <a:extLst>
              <a:ext uri="{FF2B5EF4-FFF2-40B4-BE49-F238E27FC236}">
                <a16:creationId xmlns:a16="http://schemas.microsoft.com/office/drawing/2014/main" id="{C15318A6-A96A-455C-9248-CAB42018EC76}"/>
              </a:ext>
            </a:extLst>
          </p:cNvPr>
          <p:cNvSpPr/>
          <p:nvPr/>
        </p:nvSpPr>
        <p:spPr>
          <a:xfrm>
            <a:off x="1562344" y="3951918"/>
            <a:ext cx="3075918" cy="646331"/>
          </a:xfrm>
          <a:prstGeom prst="rect">
            <a:avLst/>
          </a:prstGeom>
        </p:spPr>
        <p:txBody>
          <a:bodyPr wrap="square">
            <a:spAutoFit/>
          </a:bodyPr>
          <a:lstStyle/>
          <a:p>
            <a:pPr algn="ctr"/>
            <a:r>
              <a:rPr lang="en-US" i="1" dirty="0" err="1"/>
              <a:t>Programmes</a:t>
            </a:r>
            <a:r>
              <a:rPr lang="en-US" i="1" dirty="0"/>
              <a:t> de tension RF pour le cycle “BCMS” </a:t>
            </a:r>
            <a:endParaRPr lang="fr-FR" i="1" dirty="0"/>
          </a:p>
        </p:txBody>
      </p:sp>
    </p:spTree>
    <p:extLst>
      <p:ext uri="{BB962C8B-B14F-4D97-AF65-F5344CB8AC3E}">
        <p14:creationId xmlns:p14="http://schemas.microsoft.com/office/powerpoint/2010/main" val="25417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err="1"/>
              <a:t>Projet</a:t>
            </a:r>
            <a:r>
              <a:rPr lang="en-US" sz="4000" b="1" dirty="0"/>
              <a:t> LIU: LHC Injectors Upgrade</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6</a:t>
            </a:fld>
            <a:endParaRPr lang="en-US" dirty="0"/>
          </a:p>
        </p:txBody>
      </p:sp>
      <p:pic>
        <p:nvPicPr>
          <p:cNvPr id="7" name="Picture 6">
            <a:extLst>
              <a:ext uri="{FF2B5EF4-FFF2-40B4-BE49-F238E27FC236}">
                <a16:creationId xmlns:a16="http://schemas.microsoft.com/office/drawing/2014/main" id="{D7E0A127-7343-4EAF-8A1F-A94351E19E42}"/>
              </a:ext>
            </a:extLst>
          </p:cNvPr>
          <p:cNvPicPr>
            <a:picLocks noChangeAspect="1"/>
          </p:cNvPicPr>
          <p:nvPr/>
        </p:nvPicPr>
        <p:blipFill>
          <a:blip r:embed="rId3"/>
          <a:stretch>
            <a:fillRect/>
          </a:stretch>
        </p:blipFill>
        <p:spPr>
          <a:xfrm>
            <a:off x="0" y="925769"/>
            <a:ext cx="4722222" cy="4284000"/>
          </a:xfrm>
          <a:prstGeom prst="rect">
            <a:avLst/>
          </a:prstGeom>
        </p:spPr>
      </p:pic>
      <p:pic>
        <p:nvPicPr>
          <p:cNvPr id="9" name="Picture 8">
            <a:extLst>
              <a:ext uri="{FF2B5EF4-FFF2-40B4-BE49-F238E27FC236}">
                <a16:creationId xmlns:a16="http://schemas.microsoft.com/office/drawing/2014/main" id="{5A062D31-6010-477F-8615-EF9DCEF9557A}"/>
              </a:ext>
            </a:extLst>
          </p:cNvPr>
          <p:cNvPicPr>
            <a:picLocks noChangeAspect="1"/>
          </p:cNvPicPr>
          <p:nvPr/>
        </p:nvPicPr>
        <p:blipFill>
          <a:blip r:embed="rId4"/>
          <a:stretch>
            <a:fillRect/>
          </a:stretch>
        </p:blipFill>
        <p:spPr>
          <a:xfrm>
            <a:off x="4572000" y="989908"/>
            <a:ext cx="4508322" cy="4284000"/>
          </a:xfrm>
          <a:prstGeom prst="rect">
            <a:avLst/>
          </a:prstGeom>
        </p:spPr>
      </p:pic>
      <p:sp>
        <p:nvSpPr>
          <p:cNvPr id="12" name="TextBox 11">
            <a:extLst>
              <a:ext uri="{FF2B5EF4-FFF2-40B4-BE49-F238E27FC236}">
                <a16:creationId xmlns:a16="http://schemas.microsoft.com/office/drawing/2014/main" id="{8DEDF877-DFE2-499C-B42B-26DFB6B38CC1}"/>
              </a:ext>
            </a:extLst>
          </p:cNvPr>
          <p:cNvSpPr txBox="1"/>
          <p:nvPr/>
        </p:nvSpPr>
        <p:spPr>
          <a:xfrm>
            <a:off x="0" y="5268116"/>
            <a:ext cx="8953879" cy="369332"/>
          </a:xfrm>
          <a:prstGeom prst="rect">
            <a:avLst/>
          </a:prstGeom>
          <a:noFill/>
        </p:spPr>
        <p:txBody>
          <a:bodyPr wrap="square">
            <a:spAutoFit/>
          </a:bodyPr>
          <a:lstStyle/>
          <a:p>
            <a:r>
              <a:rPr lang="en-GB" dirty="0">
                <a:hlinkClick r:id="rId5"/>
              </a:rPr>
              <a:t>LHC Injectors Upgrade, Technical Design Report</a:t>
            </a:r>
            <a:r>
              <a:rPr lang="en-GB" dirty="0"/>
              <a:t>, </a:t>
            </a:r>
            <a:r>
              <a:rPr lang="en-GB" dirty="0" err="1"/>
              <a:t>présenté</a:t>
            </a:r>
            <a:r>
              <a:rPr lang="en-GB" dirty="0"/>
              <a:t> par R. </a:t>
            </a:r>
            <a:r>
              <a:rPr lang="en-GB" dirty="0" err="1"/>
              <a:t>Garoby</a:t>
            </a:r>
            <a:r>
              <a:rPr lang="en-GB" dirty="0"/>
              <a:t> à </a:t>
            </a:r>
            <a:r>
              <a:rPr lang="en-GB" dirty="0" err="1"/>
              <a:t>Roscoff</a:t>
            </a:r>
            <a:r>
              <a:rPr lang="en-GB" dirty="0"/>
              <a:t> </a:t>
            </a:r>
            <a:r>
              <a:rPr lang="en-GB" dirty="0" err="1"/>
              <a:t>en</a:t>
            </a:r>
            <a:r>
              <a:rPr lang="en-GB" dirty="0"/>
              <a:t> 2013</a:t>
            </a:r>
            <a:endParaRPr lang="en-US" dirty="0"/>
          </a:p>
        </p:txBody>
      </p:sp>
      <p:sp>
        <p:nvSpPr>
          <p:cNvPr id="13" name="Content Placeholder 2">
            <a:extLst>
              <a:ext uri="{FF2B5EF4-FFF2-40B4-BE49-F238E27FC236}">
                <a16:creationId xmlns:a16="http://schemas.microsoft.com/office/drawing/2014/main" id="{05F8DD24-5218-42E4-9F64-B5A101D413E1}"/>
              </a:ext>
            </a:extLst>
          </p:cNvPr>
          <p:cNvSpPr txBox="1">
            <a:spLocks/>
          </p:cNvSpPr>
          <p:nvPr/>
        </p:nvSpPr>
        <p:spPr>
          <a:xfrm>
            <a:off x="0" y="5794218"/>
            <a:ext cx="9144000" cy="11219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a:t>Le projet LIU a pour but de préparer les injecteurs pour HL-LHC.</a:t>
            </a:r>
          </a:p>
          <a:p>
            <a:pPr>
              <a:buFont typeface="Wingdings" panose="05000000000000000000" pitchFamily="2" charset="2"/>
              <a:buChar char="§"/>
            </a:pPr>
            <a:r>
              <a:rPr lang="fr-FR" sz="2300" dirty="0"/>
              <a:t>L’objectif est de doubler l’intensité, tout en réduisant l’émittance.</a:t>
            </a:r>
          </a:p>
        </p:txBody>
      </p:sp>
      <p:pic>
        <p:nvPicPr>
          <p:cNvPr id="10" name="Picture 9" descr="A picture containing icon&#10;&#10;Description automatically generated">
            <a:extLst>
              <a:ext uri="{FF2B5EF4-FFF2-40B4-BE49-F238E27FC236}">
                <a16:creationId xmlns:a16="http://schemas.microsoft.com/office/drawing/2014/main" id="{6652EC91-351D-4A67-9CEC-541BAF0F37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0021" y="77530"/>
            <a:ext cx="703858" cy="848239"/>
          </a:xfrm>
          <a:prstGeom prst="rect">
            <a:avLst/>
          </a:prstGeom>
        </p:spPr>
      </p:pic>
      <p:sp>
        <p:nvSpPr>
          <p:cNvPr id="3" name="TextBox 2">
            <a:extLst>
              <a:ext uri="{FF2B5EF4-FFF2-40B4-BE49-F238E27FC236}">
                <a16:creationId xmlns:a16="http://schemas.microsoft.com/office/drawing/2014/main" id="{8EEE6AE8-4563-4EED-BCAB-6BCDEDE104D7}"/>
              </a:ext>
            </a:extLst>
          </p:cNvPr>
          <p:cNvSpPr txBox="1"/>
          <p:nvPr/>
        </p:nvSpPr>
        <p:spPr>
          <a:xfrm>
            <a:off x="1518684" y="705934"/>
            <a:ext cx="1684854" cy="369332"/>
          </a:xfrm>
          <a:prstGeom prst="rect">
            <a:avLst/>
          </a:prstGeom>
          <a:noFill/>
        </p:spPr>
        <p:txBody>
          <a:bodyPr wrap="square" rtlCol="0">
            <a:spAutoFit/>
          </a:bodyPr>
          <a:lstStyle/>
          <a:p>
            <a:pPr algn="ctr"/>
            <a:r>
              <a:rPr lang="en-US" i="1" dirty="0"/>
              <a:t>Avant upgrade</a:t>
            </a:r>
          </a:p>
        </p:txBody>
      </p:sp>
      <p:sp>
        <p:nvSpPr>
          <p:cNvPr id="11" name="TextBox 10">
            <a:extLst>
              <a:ext uri="{FF2B5EF4-FFF2-40B4-BE49-F238E27FC236}">
                <a16:creationId xmlns:a16="http://schemas.microsoft.com/office/drawing/2014/main" id="{83B89C49-24DD-4040-8AEF-7A4D482C1E72}"/>
              </a:ext>
            </a:extLst>
          </p:cNvPr>
          <p:cNvSpPr txBox="1"/>
          <p:nvPr/>
        </p:nvSpPr>
        <p:spPr>
          <a:xfrm>
            <a:off x="6375046" y="705934"/>
            <a:ext cx="1684854" cy="369332"/>
          </a:xfrm>
          <a:prstGeom prst="rect">
            <a:avLst/>
          </a:prstGeom>
          <a:noFill/>
        </p:spPr>
        <p:txBody>
          <a:bodyPr wrap="square" rtlCol="0">
            <a:spAutoFit/>
          </a:bodyPr>
          <a:lstStyle/>
          <a:p>
            <a:pPr algn="ctr"/>
            <a:r>
              <a:rPr lang="en-US" i="1" dirty="0"/>
              <a:t>Après upgrade</a:t>
            </a:r>
          </a:p>
        </p:txBody>
      </p:sp>
    </p:spTree>
    <p:extLst>
      <p:ext uri="{BB962C8B-B14F-4D97-AF65-F5344CB8AC3E}">
        <p14:creationId xmlns:p14="http://schemas.microsoft.com/office/powerpoint/2010/main" val="28837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a:t>Limitations du PS pour le project LIU</a:t>
            </a:r>
            <a:endParaRPr lang="en-US" sz="40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7</a:t>
            </a:fld>
            <a:endParaRPr lang="en-US" dirty="0"/>
          </a:p>
        </p:txBody>
      </p:sp>
      <p:sp>
        <p:nvSpPr>
          <p:cNvPr id="7" name="Content Placeholder 2"/>
          <p:cNvSpPr txBox="1">
            <a:spLocks/>
          </p:cNvSpPr>
          <p:nvPr/>
        </p:nvSpPr>
        <p:spPr>
          <a:xfrm>
            <a:off x="0" y="4276603"/>
            <a:ext cx="9144000" cy="24484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 Deux limitations principales en 2017:</a:t>
            </a:r>
            <a:br>
              <a:rPr lang="fr-FR" sz="2600" dirty="0"/>
            </a:br>
            <a:endParaRPr lang="fr-FR" sz="2600" dirty="0"/>
          </a:p>
          <a:p>
            <a:pPr lvl="1">
              <a:buFont typeface="Wingdings" panose="05000000000000000000" pitchFamily="2" charset="2"/>
              <a:buChar char="Ø"/>
            </a:pPr>
            <a:r>
              <a:rPr lang="fr-FR" dirty="0"/>
              <a:t>Instabilités en mode </a:t>
            </a:r>
            <a:r>
              <a:rPr lang="fr-FR" dirty="0" err="1"/>
              <a:t>quadrupolaire</a:t>
            </a:r>
            <a:r>
              <a:rPr lang="fr-FR" dirty="0"/>
              <a:t> pour des petites émittances longitudinales</a:t>
            </a:r>
            <a:br>
              <a:rPr lang="fr-FR" dirty="0"/>
            </a:br>
            <a:endParaRPr lang="fr-FR" dirty="0"/>
          </a:p>
          <a:p>
            <a:pPr lvl="1">
              <a:buFont typeface="Wingdings" panose="05000000000000000000" pitchFamily="2" charset="2"/>
              <a:buChar char="Ø"/>
            </a:pPr>
            <a:r>
              <a:rPr lang="fr-FR" dirty="0"/>
              <a:t>Augmentation </a:t>
            </a:r>
            <a:r>
              <a:rPr lang="fr-FR" dirty="0" err="1"/>
              <a:t>incontrolée</a:t>
            </a:r>
            <a:r>
              <a:rPr lang="fr-FR" dirty="0"/>
              <a:t> de l’émittance sous l’influence des cavités haute fréquence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1056992"/>
            <a:ext cx="3375342" cy="3168000"/>
          </a:xfrm>
          <a:prstGeom prst="rect">
            <a:avLst/>
          </a:prstGeom>
        </p:spPr>
      </p:pic>
      <p:sp>
        <p:nvSpPr>
          <p:cNvPr id="12" name="TextBox 11"/>
          <p:cNvSpPr txBox="1"/>
          <p:nvPr/>
        </p:nvSpPr>
        <p:spPr>
          <a:xfrm>
            <a:off x="4791296" y="2286899"/>
            <a:ext cx="204061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Optimisation 2017</a:t>
            </a:r>
          </a:p>
        </p:txBody>
      </p:sp>
      <p:cxnSp>
        <p:nvCxnSpPr>
          <p:cNvPr id="16" name="Straight Connector 15"/>
          <p:cNvCxnSpPr/>
          <p:nvPr/>
        </p:nvCxnSpPr>
        <p:spPr>
          <a:xfrm>
            <a:off x="3790951" y="2302770"/>
            <a:ext cx="463867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00402" y="2424690"/>
            <a:ext cx="116014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09851" y="3291325"/>
            <a:ext cx="5819775"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57264" y="2424691"/>
            <a:ext cx="338563" cy="200763"/>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95827" y="2625453"/>
            <a:ext cx="3733799" cy="0"/>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74877" y="3336051"/>
            <a:ext cx="312545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Performances </a:t>
            </a:r>
            <a:r>
              <a:rPr kumimoji="0" lang="en-GB" sz="1600" b="1"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initiales</a:t>
            </a:r>
            <a:r>
              <a:rPr kumimoji="0" lang="en-GB" sz="1600" b="1" i="0" u="none" strike="noStrike" kern="1200" cap="none" spc="0" normalizeH="0" noProof="0" dirty="0">
                <a:ln>
                  <a:noFill/>
                </a:ln>
                <a:solidFill>
                  <a:prstClr val="black"/>
                </a:solidFill>
                <a:effectLst/>
                <a:uLnTx/>
                <a:uFillTx/>
                <a:latin typeface="+mn-lt"/>
                <a:ea typeface="+mn-ea"/>
                <a:cs typeface="Arial" panose="020B0604020202020204" pitchFamily="34" charset="0"/>
              </a:rPr>
              <a:t> avec feedback mode </a:t>
            </a:r>
            <a:r>
              <a:rPr kumimoji="0" lang="en-GB" sz="1600" b="1" i="0" u="none" strike="noStrike" kern="1200" cap="none" spc="0" normalizeH="0" noProof="0" dirty="0" err="1">
                <a:ln>
                  <a:noFill/>
                </a:ln>
                <a:solidFill>
                  <a:prstClr val="black"/>
                </a:solidFill>
                <a:effectLst/>
                <a:uLnTx/>
                <a:uFillTx/>
                <a:latin typeface="+mn-lt"/>
                <a:ea typeface="+mn-ea"/>
                <a:cs typeface="Arial" panose="020B0604020202020204" pitchFamily="34" charset="0"/>
              </a:rPr>
              <a:t>couplé</a:t>
            </a:r>
            <a:r>
              <a:rPr kumimoji="0" lang="en-GB" sz="1600" b="1" i="0" u="none" strike="noStrike" kern="1200" cap="none" spc="0" normalizeH="0" noProof="0" dirty="0">
                <a:ln>
                  <a:noFill/>
                </a:ln>
                <a:solidFill>
                  <a:prstClr val="black"/>
                </a:solidFill>
                <a:effectLst/>
                <a:uLnTx/>
                <a:uFillTx/>
                <a:latin typeface="+mn-lt"/>
                <a:ea typeface="+mn-ea"/>
                <a:cs typeface="Arial" panose="020B0604020202020204" pitchFamily="34" charset="0"/>
              </a:rPr>
              <a:t> C10-86/96</a:t>
            </a:r>
            <a:endPar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27" name="TextBox 26"/>
          <p:cNvSpPr txBox="1"/>
          <p:nvPr/>
        </p:nvSpPr>
        <p:spPr>
          <a:xfrm>
            <a:off x="1422636" y="762000"/>
            <a:ext cx="3131350" cy="307777"/>
          </a:xfrm>
          <a:prstGeom prst="rect">
            <a:avLst/>
          </a:prstGeom>
          <a:noFill/>
        </p:spPr>
        <p:txBody>
          <a:bodyPr wrap="square" rtlCol="0">
            <a:spAutoFit/>
          </a:bodyPr>
          <a:lstStyle/>
          <a:p>
            <a:pPr marL="0" marR="0" lvl="0" indent="0" algn="ctr" defTabSz="422041" rtl="0" eaLnBrk="0" fontAlgn="base" latinLnBrk="0" hangingPunct="0">
              <a:lnSpc>
                <a:spcPct val="100000"/>
              </a:lnSpc>
              <a:spcBef>
                <a:spcPct val="5000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Intensity per bunch at extraction</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p:txBody>
      </p:sp>
      <p:sp>
        <p:nvSpPr>
          <p:cNvPr id="3" name="Rectangle 2"/>
          <p:cNvSpPr/>
          <p:nvPr/>
        </p:nvSpPr>
        <p:spPr>
          <a:xfrm>
            <a:off x="3638094" y="1391045"/>
            <a:ext cx="656000" cy="886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635126" y="1680572"/>
            <a:ext cx="272542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597478" y="1400010"/>
            <a:ext cx="20406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5A0"/>
                </a:solidFill>
                <a:effectLst/>
                <a:uLnTx/>
                <a:uFillTx/>
                <a:latin typeface="Arial" panose="020B0604020202020204" pitchFamily="34" charset="0"/>
                <a:ea typeface="+mn-ea"/>
                <a:cs typeface="Arial" panose="020B0604020202020204" pitchFamily="34" charset="0"/>
              </a:rPr>
              <a:t>LIU baseline</a:t>
            </a:r>
          </a:p>
        </p:txBody>
      </p:sp>
      <p:sp>
        <p:nvSpPr>
          <p:cNvPr id="32" name="TextBox 31"/>
          <p:cNvSpPr txBox="1"/>
          <p:nvPr/>
        </p:nvSpPr>
        <p:spPr>
          <a:xfrm>
            <a:off x="4543986" y="1291230"/>
            <a:ext cx="331128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err="1">
                <a:solidFill>
                  <a:srgbClr val="FF0000"/>
                </a:solidFill>
                <a:cs typeface="Arial" panose="020B0604020202020204" pitchFamily="34" charset="0"/>
              </a:rPr>
              <a:t>L’objectif</a:t>
            </a:r>
            <a:r>
              <a:rPr lang="en-GB" sz="1600" b="1" dirty="0">
                <a:solidFill>
                  <a:srgbClr val="FF0000"/>
                </a:solidFill>
                <a:cs typeface="Arial" panose="020B0604020202020204" pitchFamily="34" charset="0"/>
              </a:rPr>
              <a:t> LIU </a:t>
            </a:r>
            <a:r>
              <a:rPr lang="en-GB" sz="1600" b="1" dirty="0" err="1">
                <a:solidFill>
                  <a:srgbClr val="FF0000"/>
                </a:solidFill>
                <a:cs typeface="Arial" panose="020B0604020202020204" pitchFamily="34" charset="0"/>
              </a:rPr>
              <a:t>n’était</a:t>
            </a:r>
            <a:r>
              <a:rPr lang="en-GB" sz="1600" b="1" dirty="0">
                <a:solidFill>
                  <a:srgbClr val="FF0000"/>
                </a:solidFill>
                <a:cs typeface="Arial" panose="020B0604020202020204" pitchFamily="34" charset="0"/>
              </a:rPr>
              <a:t> pas </a:t>
            </a:r>
            <a:r>
              <a:rPr lang="en-GB" sz="1600" b="1" dirty="0" err="1">
                <a:solidFill>
                  <a:srgbClr val="FF0000"/>
                </a:solidFill>
                <a:cs typeface="Arial" panose="020B0604020202020204" pitchFamily="34" charset="0"/>
              </a:rPr>
              <a:t>atteignable</a:t>
            </a:r>
            <a:r>
              <a:rPr lang="en-GB" sz="1600" b="1" dirty="0">
                <a:solidFill>
                  <a:srgbClr val="FF0000"/>
                </a:solidFill>
                <a:cs typeface="Arial" panose="020B0604020202020204" pitchFamily="34" charset="0"/>
              </a:rPr>
              <a:t> </a:t>
            </a:r>
            <a:r>
              <a:rPr lang="en-GB" sz="1600" b="1" dirty="0" err="1">
                <a:solidFill>
                  <a:srgbClr val="FF0000"/>
                </a:solidFill>
                <a:cs typeface="Arial" panose="020B0604020202020204" pitchFamily="34" charset="0"/>
              </a:rPr>
              <a:t>en</a:t>
            </a:r>
            <a:r>
              <a:rPr lang="en-GB" sz="1600" b="1" dirty="0">
                <a:solidFill>
                  <a:srgbClr val="FF0000"/>
                </a:solidFill>
                <a:cs typeface="Arial" panose="020B0604020202020204" pitchFamily="34" charset="0"/>
              </a:rPr>
              <a:t> 2017</a:t>
            </a:r>
            <a:endParaRPr kumimoji="0" lang="en-GB" sz="1600" b="1" i="0" u="none" strike="noStrike" kern="1200" cap="none" spc="0" normalizeH="0" baseline="0" noProof="0" dirty="0">
              <a:ln>
                <a:noFill/>
              </a:ln>
              <a:solidFill>
                <a:srgbClr val="FF0000"/>
              </a:solidFill>
              <a:effectLst/>
              <a:uLnTx/>
              <a:uFillTx/>
              <a:cs typeface="Arial" panose="020B0604020202020204" pitchFamily="34" charset="0"/>
            </a:endParaRPr>
          </a:p>
        </p:txBody>
      </p:sp>
      <p:cxnSp>
        <p:nvCxnSpPr>
          <p:cNvPr id="34" name="Straight Arrow Connector 33"/>
          <p:cNvCxnSpPr/>
          <p:nvPr/>
        </p:nvCxnSpPr>
        <p:spPr>
          <a:xfrm>
            <a:off x="3821534" y="1707467"/>
            <a:ext cx="0" cy="5759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6D57C8-5FEF-473E-A82E-8D10E31116AC}"/>
              </a:ext>
            </a:extLst>
          </p:cNvPr>
          <p:cNvSpPr txBox="1"/>
          <p:nvPr/>
        </p:nvSpPr>
        <p:spPr>
          <a:xfrm>
            <a:off x="4774877" y="2661825"/>
            <a:ext cx="39595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prstClr val="black"/>
                </a:solidFill>
                <a:cs typeface="Arial" panose="020B0604020202020204" pitchFamily="34" charset="0"/>
              </a:rPr>
              <a:t>Feedback mode </a:t>
            </a:r>
            <a:r>
              <a:rPr lang="en-GB" sz="1600" b="1" dirty="0" err="1">
                <a:solidFill>
                  <a:prstClr val="black"/>
                </a:solidFill>
                <a:cs typeface="Arial" panose="020B0604020202020204" pitchFamily="34" charset="0"/>
              </a:rPr>
              <a:t>couplé</a:t>
            </a:r>
            <a:endParaRPr lang="en-GB" sz="1600" b="1" dirty="0">
              <a:solidFill>
                <a:prstClr val="black"/>
              </a:solidFill>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avec</a:t>
            </a:r>
            <a:r>
              <a:rPr kumimoji="0" lang="en-GB" sz="1600" b="1" i="0" u="none" strike="noStrike" kern="1200" cap="none" spc="0" normalizeH="0" noProof="0" dirty="0">
                <a:ln>
                  <a:noFill/>
                </a:ln>
                <a:solidFill>
                  <a:prstClr val="black"/>
                </a:solidFill>
                <a:effectLst/>
                <a:uLnTx/>
                <a:uFillTx/>
                <a:latin typeface="+mn-lt"/>
                <a:ea typeface="+mn-ea"/>
                <a:cs typeface="Arial" panose="020B0604020202020204" pitchFamily="34" charset="0"/>
              </a:rPr>
              <a:t> </a:t>
            </a:r>
            <a:r>
              <a:rPr kumimoji="0" lang="en-GB" sz="1600" b="1" i="0" u="none" strike="noStrike" kern="1200" cap="none" spc="0" normalizeH="0" noProof="0" dirty="0" err="1">
                <a:ln>
                  <a:noFill/>
                </a:ln>
                <a:solidFill>
                  <a:prstClr val="black"/>
                </a:solidFill>
                <a:effectLst/>
                <a:uLnTx/>
                <a:uFillTx/>
                <a:latin typeface="+mn-lt"/>
                <a:ea typeface="+mn-ea"/>
                <a:cs typeface="Arial" panose="020B0604020202020204" pitchFamily="34" charset="0"/>
              </a:rPr>
              <a:t>Finemet</a:t>
            </a:r>
            <a:endParaRPr kumimoji="0" lang="en-GB"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5205F79B-6819-4F76-B302-FCACA981FD59}"/>
              </a:ext>
            </a:extLst>
          </p:cNvPr>
          <p:cNvCxnSpPr/>
          <p:nvPr/>
        </p:nvCxnSpPr>
        <p:spPr>
          <a:xfrm>
            <a:off x="4357264" y="2424690"/>
            <a:ext cx="338563" cy="200763"/>
          </a:xfrm>
          <a:prstGeom prst="line">
            <a:avLst/>
          </a:prstGeom>
          <a:ln w="19050">
            <a:solidFill>
              <a:srgbClr val="0055A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2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7">
                                            <p:txEl>
                                              <p:pRg st="1" end="1"/>
                                            </p:txEl>
                                          </p:spTgt>
                                        </p:tgtEl>
                                      </p:cBhvr>
                                    </p:animEffect>
                                    <p:animScale>
                                      <p:cBhvr>
                                        <p:cTn id="49" dur="250" autoRev="1" fill="hold"/>
                                        <p:tgtEl>
                                          <p:spTgt spid="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920" y="732606"/>
            <a:ext cx="4573983" cy="3430487"/>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sz="4000" b="1" dirty="0" err="1"/>
              <a:t>Instabilités</a:t>
            </a:r>
            <a:r>
              <a:rPr lang="en-US" sz="4000" b="1" dirty="0"/>
              <a:t> mode </a:t>
            </a:r>
            <a:r>
              <a:rPr lang="en-US" sz="4000" b="1" dirty="0" err="1"/>
              <a:t>dipolaire</a:t>
            </a:r>
            <a:endParaRPr lang="en-US" sz="4000" dirty="0"/>
          </a:p>
        </p:txBody>
      </p: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8</a:t>
            </a:fld>
            <a:endParaRPr lang="en-US" dirty="0"/>
          </a:p>
        </p:txBody>
      </p:sp>
      <p:sp>
        <p:nvSpPr>
          <p:cNvPr id="7" name="Content Placeholder 2"/>
          <p:cNvSpPr txBox="1">
            <a:spLocks/>
          </p:cNvSpPr>
          <p:nvPr/>
        </p:nvSpPr>
        <p:spPr>
          <a:xfrm>
            <a:off x="4561183" y="4242048"/>
            <a:ext cx="4455459" cy="245804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 Instabilités dipolaires mesurées à haute </a:t>
            </a:r>
            <a:r>
              <a:rPr lang="fr-FR" sz="2600" dirty="0" err="1"/>
              <a:t>énérgie</a:t>
            </a:r>
            <a:br>
              <a:rPr lang="fr-FR" sz="2600" dirty="0"/>
            </a:br>
            <a:endParaRPr lang="fr-FR" sz="2600" dirty="0"/>
          </a:p>
          <a:p>
            <a:pPr>
              <a:buFont typeface="Wingdings" panose="05000000000000000000" pitchFamily="2" charset="2"/>
              <a:buChar char="§"/>
            </a:pPr>
            <a:r>
              <a:rPr lang="fr-FR" sz="2600" dirty="0"/>
              <a:t> Un nodule oscillant, oscillations de la position du paquet</a:t>
            </a:r>
            <a:br>
              <a:rPr lang="fr-FR" sz="2600" dirty="0"/>
            </a:br>
            <a:endParaRPr lang="fr-FR" sz="2600" dirty="0"/>
          </a:p>
          <a:p>
            <a:pPr>
              <a:buFont typeface="Wingdings" panose="05000000000000000000" pitchFamily="2" charset="2"/>
              <a:buChar char="§"/>
            </a:pPr>
            <a:r>
              <a:rPr lang="fr-FR" sz="2600" dirty="0"/>
              <a:t> Oscillations à m=1 x </a:t>
            </a:r>
            <a:r>
              <a:rPr lang="fr-FR" sz="2600" dirty="0" err="1"/>
              <a:t>fs</a:t>
            </a:r>
            <a:endParaRPr lang="fr-FR" sz="2600" dirty="0"/>
          </a:p>
        </p:txBody>
      </p:sp>
      <p:cxnSp>
        <p:nvCxnSpPr>
          <p:cNvPr id="21" name="Straight Connector 20"/>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pic>
        <p:nvPicPr>
          <p:cNvPr id="14" name="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755812"/>
            <a:ext cx="4411866" cy="5868000"/>
          </a:xfrm>
          <a:prstGeom prst="rect">
            <a:avLst/>
          </a:prstGeom>
        </p:spPr>
      </p:pic>
    </p:spTree>
    <p:extLst>
      <p:ext uri="{BB962C8B-B14F-4D97-AF65-F5344CB8AC3E}">
        <p14:creationId xmlns:p14="http://schemas.microsoft.com/office/powerpoint/2010/main" val="29367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err="1"/>
              <a:t>Instabilités</a:t>
            </a:r>
            <a:r>
              <a:rPr lang="en-US" sz="4000" b="1" dirty="0"/>
              <a:t> mode </a:t>
            </a:r>
            <a:r>
              <a:rPr lang="en-US" sz="4000" b="1" dirty="0" err="1"/>
              <a:t>quadrupolaire</a:t>
            </a:r>
            <a:endParaRPr lang="en-US" sz="4000" dirty="0"/>
          </a:p>
        </p:txBody>
      </p: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9</a:t>
            </a:fld>
            <a:endParaRPr lang="en-US" dirty="0"/>
          </a:p>
        </p:txBody>
      </p:sp>
      <p:cxnSp>
        <p:nvCxnSpPr>
          <p:cNvPr id="21" name="Straight Connector 20"/>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pic>
        <p:nvPicPr>
          <p:cNvPr id="3" name="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749931"/>
            <a:ext cx="4401000" cy="586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712" y="749931"/>
            <a:ext cx="4574400" cy="3430800"/>
          </a:xfrm>
          <a:prstGeom prst="rect">
            <a:avLst/>
          </a:prstGeom>
        </p:spPr>
      </p:pic>
      <p:sp>
        <p:nvSpPr>
          <p:cNvPr id="8" name="Content Placeholder 2">
            <a:extLst>
              <a:ext uri="{FF2B5EF4-FFF2-40B4-BE49-F238E27FC236}">
                <a16:creationId xmlns:a16="http://schemas.microsoft.com/office/drawing/2014/main" id="{1927B46D-40DD-4315-A57A-BEC123D2E07B}"/>
              </a:ext>
            </a:extLst>
          </p:cNvPr>
          <p:cNvSpPr txBox="1">
            <a:spLocks/>
          </p:cNvSpPr>
          <p:nvPr/>
        </p:nvSpPr>
        <p:spPr>
          <a:xfrm>
            <a:off x="4561183" y="4242048"/>
            <a:ext cx="4455459" cy="245804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600" dirty="0"/>
              <a:t> Instabilités </a:t>
            </a:r>
            <a:r>
              <a:rPr lang="fr-FR" sz="2600" dirty="0" err="1"/>
              <a:t>quadrupolaires</a:t>
            </a:r>
            <a:r>
              <a:rPr lang="fr-FR" sz="2600" dirty="0"/>
              <a:t> mesurées à haute </a:t>
            </a:r>
            <a:r>
              <a:rPr lang="fr-FR" sz="2600" dirty="0" err="1"/>
              <a:t>énérgie</a:t>
            </a:r>
            <a:br>
              <a:rPr lang="fr-FR" sz="2600" dirty="0"/>
            </a:br>
            <a:endParaRPr lang="fr-FR" sz="2600" dirty="0"/>
          </a:p>
          <a:p>
            <a:pPr>
              <a:buFont typeface="Wingdings" panose="05000000000000000000" pitchFamily="2" charset="2"/>
              <a:buChar char="§"/>
            </a:pPr>
            <a:r>
              <a:rPr lang="fr-FR" sz="2600" dirty="0"/>
              <a:t> Deux nodules oscillants, oscillations de la longueur du paquet</a:t>
            </a:r>
            <a:br>
              <a:rPr lang="fr-FR" sz="2600" dirty="0"/>
            </a:br>
            <a:endParaRPr lang="fr-FR" sz="2600" dirty="0"/>
          </a:p>
          <a:p>
            <a:pPr>
              <a:buFont typeface="Wingdings" panose="05000000000000000000" pitchFamily="2" charset="2"/>
              <a:buChar char="§"/>
            </a:pPr>
            <a:r>
              <a:rPr lang="fr-FR" sz="2600" dirty="0"/>
              <a:t> Oscillations à m=2 x </a:t>
            </a:r>
            <a:r>
              <a:rPr lang="fr-FR" sz="2600" dirty="0" err="1"/>
              <a:t>fs</a:t>
            </a:r>
            <a:endParaRPr lang="fr-FR" sz="2600" dirty="0"/>
          </a:p>
        </p:txBody>
      </p:sp>
    </p:spTree>
    <p:extLst>
      <p:ext uri="{BB962C8B-B14F-4D97-AF65-F5344CB8AC3E}">
        <p14:creationId xmlns:p14="http://schemas.microsoft.com/office/powerpoint/2010/main" val="3956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71176</TotalTime>
  <Words>1230</Words>
  <Application>Microsoft Office PowerPoint</Application>
  <PresentationFormat>On-screen Show (4:3)</PresentationFormat>
  <Paragraphs>164</Paragraphs>
  <Slides>19</Slides>
  <Notes>19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Constantia</vt:lpstr>
      <vt:lpstr>Wingdings</vt:lpstr>
      <vt:lpstr>Office Theme</vt:lpstr>
      <vt:lpstr>PowerPoint Presentation</vt:lpstr>
      <vt:lpstr>Plan</vt:lpstr>
      <vt:lpstr>Complexe d’accélérateurs du CERN</vt:lpstr>
      <vt:lpstr>Systèmes RF du PS</vt:lpstr>
      <vt:lpstr>Manipulations RF au PS</vt:lpstr>
      <vt:lpstr>Projet LIU: LHC Injectors Upgrade</vt:lpstr>
      <vt:lpstr>Limitations du PS pour le project LIU</vt:lpstr>
      <vt:lpstr>Instabilités mode dipolaire</vt:lpstr>
      <vt:lpstr>Instabilités mode quadrupolaire</vt:lpstr>
      <vt:lpstr>PowerPoint Presentation</vt:lpstr>
      <vt:lpstr>PowerPoint Presentation</vt:lpstr>
      <vt:lpstr>PowerPoint Presentation</vt:lpstr>
      <vt:lpstr>PowerPoint Presentation</vt:lpstr>
      <vt:lpstr>PowerPoint Presentation</vt:lpstr>
      <vt:lpstr>Amortissement de Landau</vt:lpstr>
      <vt:lpstr>La nouvelle magie du LIU PS</vt:lpstr>
      <vt:lpstr>Instabilités micro-onde à la transition (ions)</vt:lpstr>
      <vt:lpstr>Modèle d’impedance à haute fréquence</vt:lpstr>
      <vt:lpstr>Conclusions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Lasheen</dc:creator>
  <cp:lastModifiedBy>Alexandre Lasheen</cp:lastModifiedBy>
  <cp:revision>6518</cp:revision>
  <cp:lastPrinted>2017-01-11T10:48:33Z</cp:lastPrinted>
  <dcterms:created xsi:type="dcterms:W3CDTF">2014-07-23T07:54:45Z</dcterms:created>
  <dcterms:modified xsi:type="dcterms:W3CDTF">2021-10-13T22:02:04Z</dcterms:modified>
</cp:coreProperties>
</file>