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9" r:id="rId2"/>
    <p:sldId id="425" r:id="rId3"/>
    <p:sldId id="449" r:id="rId4"/>
    <p:sldId id="452" r:id="rId5"/>
    <p:sldId id="475" r:id="rId6"/>
    <p:sldId id="771" r:id="rId7"/>
    <p:sldId id="748" r:id="rId8"/>
    <p:sldId id="454" r:id="rId9"/>
    <p:sldId id="772" r:id="rId10"/>
    <p:sldId id="470" r:id="rId11"/>
    <p:sldId id="749" r:id="rId12"/>
    <p:sldId id="750" r:id="rId13"/>
    <p:sldId id="455" r:id="rId14"/>
    <p:sldId id="767" r:id="rId15"/>
    <p:sldId id="751" r:id="rId16"/>
    <p:sldId id="752" r:id="rId17"/>
    <p:sldId id="476" r:id="rId18"/>
    <p:sldId id="768" r:id="rId19"/>
    <p:sldId id="481" r:id="rId20"/>
    <p:sldId id="753" r:id="rId21"/>
    <p:sldId id="482" r:id="rId22"/>
    <p:sldId id="766" r:id="rId23"/>
    <p:sldId id="442" r:id="rId24"/>
    <p:sldId id="754" r:id="rId25"/>
    <p:sldId id="756" r:id="rId26"/>
    <p:sldId id="755" r:id="rId27"/>
    <p:sldId id="465" r:id="rId28"/>
    <p:sldId id="763" r:id="rId29"/>
    <p:sldId id="758" r:id="rId30"/>
    <p:sldId id="757" r:id="rId31"/>
    <p:sldId id="759" r:id="rId32"/>
    <p:sldId id="769" r:id="rId33"/>
    <p:sldId id="762" r:id="rId34"/>
    <p:sldId id="764" r:id="rId35"/>
    <p:sldId id="765" r:id="rId36"/>
    <p:sldId id="485" r:id="rId37"/>
    <p:sldId id="288" r:id="rId38"/>
    <p:sldId id="770" r:id="rId39"/>
    <p:sldId id="760" r:id="rId40"/>
    <p:sldId id="443" r:id="rId41"/>
    <p:sldId id="761" r:id="rId42"/>
    <p:sldId id="6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1" autoAdjust="0"/>
    <p:restoredTop sz="94206" autoAdjust="0"/>
  </p:normalViewPr>
  <p:slideViewPr>
    <p:cSldViewPr snapToGrid="0" snapToObjects="1">
      <p:cViewPr varScale="1">
        <p:scale>
          <a:sx n="102" d="100"/>
          <a:sy n="102" d="100"/>
        </p:scale>
        <p:origin x="26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4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indico.ijclab.in2p3.fr/event/7115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5.t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hyperlink" Target="https://cds.cern.ch/record/1183415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40.tiff"/><Relationship Id="rId4" Type="http://schemas.openxmlformats.org/officeDocument/2006/relationships/image" Target="../media/image34.png"/><Relationship Id="rId9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tiff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pix.web.cern.ch/technology-chip/timepix3-chip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bgi-web.web.cern.ch/bgi-web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lic.cern/" TargetMode="External"/><Relationship Id="rId13" Type="http://schemas.openxmlformats.org/officeDocument/2006/relationships/hyperlink" Target="https://muoncollider.web.cern.ch/welcome-page-muon-collider-website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hyperlink" Target="https://www.google.com/imgres?imgurl=https%3A%2F%2Fupload.wikimedia.org%2Fwikipedia%2Fcommons%2Fb%2Fb9%2FCLIC-Logo-Color-72.png&amp;imgrefurl=https%3A%2F%2Fen.wikipedia.org%2Fwiki%2FCompact_Linear_Collider&amp;tbnid=BGKgQ3604cg6XM&amp;vet=12ahUKEwjA-LywrL7uAhVI4hoKHe7rCXgQMygtegUIARDlAQ..i&amp;docid=pDPBPXsTQYRemM&amp;w=211&amp;h=211&amp;q=PSB%20logo%20CERN&amp;ved=2ahUKEwjA-LywrL7uAhVI4hoKHe7rCXgQMygtegUIARDlAQ" TargetMode="Externa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google.com/search?q=FCC+logo+CERN&amp;sxsrf=AOaemvJgWpJRtqoRd953nHanAHBqfgA2Uw:1633937620588&amp;tbm=isch&amp;source=iu&amp;ictx=1&amp;fir=Anf1I-BuQoNUuM%252Cx3pNGwvePui-VM%252C_%253BA3957IW-kUVvaM%252CS1_8R5e3dMxVYM%252C_%253BlBHkIIaxJV7S3M%252CS1_8R5e3dMxVYM%252C_%253BGUzZg0mHHduVkM%252CS1_8R5e3dMxVYM%252C_%253BuVwywzR9RNv6OM%252CS1_8R5e3dMxVYM%252C_%253B-NfS3oAdgZcqgM%252CS1_8R5e3dMxVYM%252C_%253B3LrdBhRnwXzVpM%252CIWO9N7QOkLe57M%252C_%253Bk6w6f8peD_NtfM%252CS1_8R5e3dMxVYM%252C_%253B0jnuHhE1SF1kTM%252CW_wnM5F_IujOWM%252C_%253BM3G3-fs6DidwlM%252CS1_8R5e3dMxVYM%252C_%253BonOelt4hKZLKVM%252C8X8TjLWOqxD9bM%252C_%253BWzmHUnNLCuqkyM%252CtX0ZnvtHaok8LM%252C_%253BPCzwatCuHJkBcM%252CS1_8R5e3dMxVYM%252C_%253BuPex5n8GAoF1lM%252CCc-NzQ7Lrr0ldM%252C_&amp;vet=1&amp;usg=AI4_-kQ63P1pReqzLQtjSenOLz2j5JlClg&amp;sa=X&amp;ved=2ahUKEwiH79b768HzAhXLsaQKHdGmAAYQ9QF6BAgGEAE#imgrc=Anf1I-BuQoNUuM" TargetMode="External"/><Relationship Id="rId11" Type="http://schemas.openxmlformats.org/officeDocument/2006/relationships/hyperlink" Target="https://muoncollider.web.cern.ch/" TargetMode="External"/><Relationship Id="rId5" Type="http://schemas.openxmlformats.org/officeDocument/2006/relationships/image" Target="../media/image7.jpeg"/><Relationship Id="rId15" Type="http://schemas.openxmlformats.org/officeDocument/2006/relationships/image" Target="../media/image11.png"/><Relationship Id="rId10" Type="http://schemas.openxmlformats.org/officeDocument/2006/relationships/hyperlink" Target="https://pbc.web.cern.ch/" TargetMode="External"/><Relationship Id="rId4" Type="http://schemas.openxmlformats.org/officeDocument/2006/relationships/hyperlink" Target="https://www.google.com/imgres?imgurl=x-raw-image%3A%2F%2F%2F175c27f8f6be91b896c67b30e0fa4e9c16ea4a4ab2a0cc2e6bbf1dc6b0c2715f&amp;imgrefurl=https%3A%2F%2Fcds.cern.ch%2Frecord%2F2652223%2Ffiles%2FReport%2520of%2520the%2520BSM%2520Working%2520Group%2520of%2520the%2520Physics%2520Beyond%2520Colliders%2520at%2520CERN.pdf&amp;tbnid=uJG-9vgnXBejVM&amp;vet=12ahUKEwjDsOSLhb_uAhVOIRoKHa2vCYgQMygDegUIARCZAQ..i&amp;docid=t5W_ztCT83AquM&amp;w=355&amp;h=319&amp;q=physics%20beyond%20colliders&amp;hl=en&amp;ved=2ahUKEwjDsOSLhb_uAhVOIRoKHa2vCYgQMygDegUIARCZAQ" TargetMode="External"/><Relationship Id="rId9" Type="http://schemas.openxmlformats.org/officeDocument/2006/relationships/hyperlink" Target="https://fcc.web.cern.ch/Pages/default.aspx" TargetMode="External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hyperlink" Target="https://ep-dep.web.cern.ch/organisation/es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cid:image001.jpg@01D5AC3C.BF1187B0" TargetMode="External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5486400"/>
            <a:ext cx="11376025" cy="425004"/>
          </a:xfrm>
        </p:spPr>
        <p:txBody>
          <a:bodyPr/>
          <a:lstStyle/>
          <a:p>
            <a:pPr algn="ctr"/>
            <a:r>
              <a:rPr lang="en-US" sz="2400" dirty="0">
                <a:latin typeface="+mj-lt"/>
              </a:rPr>
              <a:t>T. </a:t>
            </a:r>
            <a:r>
              <a:rPr lang="en-US" sz="2400" dirty="0" err="1">
                <a:latin typeface="+mj-lt"/>
              </a:rPr>
              <a:t>Lefevre</a:t>
            </a:r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61C646-064A-AF48-954A-FBF140EB2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416" y="3030943"/>
            <a:ext cx="10058627" cy="2153265"/>
          </a:xfrm>
        </p:spPr>
        <p:txBody>
          <a:bodyPr/>
          <a:lstStyle/>
          <a:p>
            <a:pPr algn="ctr"/>
            <a:r>
              <a:rPr lang="fr-FR" dirty="0"/>
              <a:t>Les Diagnostiques de faisceaux au CERN</a:t>
            </a:r>
          </a:p>
        </p:txBody>
      </p:sp>
      <p:pic>
        <p:nvPicPr>
          <p:cNvPr id="16386" name="Picture 2" descr="Journées Accélérateurs 2021 de la SFP">
            <a:hlinkClick r:id="rId2"/>
            <a:extLst>
              <a:ext uri="{FF2B5EF4-FFF2-40B4-BE49-F238E27FC236}">
                <a16:creationId xmlns:a16="http://schemas.microsoft.com/office/drawing/2014/main" id="{18511457-EECF-3C4E-B022-754CC36F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3200"/>
            <a:ext cx="475059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37B6A5D-A1E3-3F46-9E6A-40EDB69036D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Nouveaux Scanneurs à fil rapides dans le PSB, PS et SPS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149B8-D000-2C49-919E-CF18A4F190E5}"/>
              </a:ext>
            </a:extLst>
          </p:cNvPr>
          <p:cNvSpPr txBox="1"/>
          <p:nvPr/>
        </p:nvSpPr>
        <p:spPr>
          <a:xfrm>
            <a:off x="117107" y="904599"/>
            <a:ext cx="8560728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dirty="0"/>
              <a:t>17 scanneurs installés en 2020 + 5 unités construites pour ESS</a:t>
            </a:r>
          </a:p>
          <a:p>
            <a:pPr marL="220217" indent="-171450">
              <a:buFont typeface="Arial" panose="020B0604020202020204" pitchFamily="34" charset="0"/>
              <a:buChar char="•"/>
            </a:pPr>
            <a:r>
              <a:rPr lang="fr-FR" dirty="0"/>
              <a:t>Vitesse de rotation maximale 20m/s</a:t>
            </a:r>
          </a:p>
          <a:p>
            <a:pPr marL="220217" indent="-171450">
              <a:buFont typeface="Arial" panose="020B0604020202020204" pitchFamily="34" charset="0"/>
              <a:buChar char="•"/>
            </a:pPr>
            <a:r>
              <a:rPr lang="fr-FR" dirty="0"/>
              <a:t>Positionnement du fil utilisant un encodage optique laser</a:t>
            </a:r>
          </a:p>
          <a:p>
            <a:pPr marL="220217" indent="-171450">
              <a:buFont typeface="Arial" panose="020B0604020202020204" pitchFamily="34" charset="0"/>
              <a:buChar char="•"/>
            </a:pPr>
            <a:r>
              <a:rPr lang="fr-FR" dirty="0"/>
              <a:t>Détection de particules secondaires avec scintillateurs et </a:t>
            </a:r>
            <a:r>
              <a:rPr lang="fr-FR" dirty="0" err="1"/>
              <a:t>PMTs</a:t>
            </a:r>
            <a:endParaRPr lang="fr-FR" dirty="0"/>
          </a:p>
          <a:p>
            <a:pPr marL="220217" indent="-171450">
              <a:buFont typeface="Arial" panose="020B0604020202020204" pitchFamily="34" charset="0"/>
              <a:buChar char="•"/>
            </a:pPr>
            <a:r>
              <a:rPr lang="fr-FR" dirty="0"/>
              <a:t>Digitalisation a 500MS/s pour fournir des mesures paquet par paquet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C21241-4D4B-B740-8529-C9CBB90A1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0" y="2488802"/>
            <a:ext cx="7591560" cy="3520906"/>
          </a:xfrm>
          <a:prstGeom prst="rect">
            <a:avLst/>
          </a:prstGeom>
        </p:spPr>
      </p:pic>
      <p:pic>
        <p:nvPicPr>
          <p:cNvPr id="12" name="VID_20200513_164908 - Copy">
            <a:hlinkClick r:id="" action="ppaction://media"/>
            <a:extLst>
              <a:ext uri="{FF2B5EF4-FFF2-40B4-BE49-F238E27FC236}">
                <a16:creationId xmlns:a16="http://schemas.microsoft.com/office/drawing/2014/main" id="{F56B4356-0C48-1D4C-A8E4-13FB8BFD6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2150" y="1081606"/>
            <a:ext cx="3271564" cy="1840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2EA41A-F0CB-E64F-9FFA-834103C2D859}"/>
              </a:ext>
            </a:extLst>
          </p:cNvPr>
          <p:cNvSpPr/>
          <p:nvPr/>
        </p:nvSpPr>
        <p:spPr>
          <a:xfrm>
            <a:off x="8795268" y="5179703"/>
            <a:ext cx="1714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Disque utilisé pour l’encodage optique</a:t>
            </a:r>
          </a:p>
        </p:txBody>
      </p:sp>
      <p:pic>
        <p:nvPicPr>
          <p:cNvPr id="14" name="Picture 13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327565C-584C-7B4C-93A2-97F2774781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1" t="463" r="18219" b="-463"/>
          <a:stretch/>
        </p:blipFill>
        <p:spPr>
          <a:xfrm>
            <a:off x="8074819" y="3283045"/>
            <a:ext cx="1360126" cy="1126355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A566CD-892C-A34B-B0A3-14D54E7FC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80" y="3896158"/>
            <a:ext cx="1537784" cy="115333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7A8F9F4-36F3-A742-96FF-4F1A777DE8F5}"/>
              </a:ext>
            </a:extLst>
          </p:cNvPr>
          <p:cNvSpPr/>
          <p:nvPr/>
        </p:nvSpPr>
        <p:spPr>
          <a:xfrm>
            <a:off x="9135686" y="3524595"/>
            <a:ext cx="203567" cy="124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AC469-10A9-A848-9638-EB89A4EED11F}"/>
              </a:ext>
            </a:extLst>
          </p:cNvPr>
          <p:cNvCxnSpPr>
            <a:cxnSpLocks/>
          </p:cNvCxnSpPr>
          <p:nvPr/>
        </p:nvCxnSpPr>
        <p:spPr>
          <a:xfrm>
            <a:off x="9287348" y="3601775"/>
            <a:ext cx="276351" cy="408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2956D2C-BCE7-9F40-A276-83B2164AE42D}"/>
              </a:ext>
            </a:extLst>
          </p:cNvPr>
          <p:cNvSpPr/>
          <p:nvPr/>
        </p:nvSpPr>
        <p:spPr>
          <a:xfrm>
            <a:off x="10124772" y="4545174"/>
            <a:ext cx="232756" cy="143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5735D215-A18D-E24E-9A76-9B48201B8E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74" y="4659487"/>
            <a:ext cx="1544526" cy="115839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989AB6-BEBE-6349-AB55-12557645E5D8}"/>
              </a:ext>
            </a:extLst>
          </p:cNvPr>
          <p:cNvCxnSpPr>
            <a:cxnSpLocks/>
          </p:cNvCxnSpPr>
          <p:nvPr/>
        </p:nvCxnSpPr>
        <p:spPr>
          <a:xfrm>
            <a:off x="10923795" y="5061057"/>
            <a:ext cx="426251" cy="26224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3FAE0B-25B7-D14D-BDDA-15559E24D1FB}"/>
              </a:ext>
            </a:extLst>
          </p:cNvPr>
          <p:cNvSpPr txBox="1"/>
          <p:nvPr/>
        </p:nvSpPr>
        <p:spPr>
          <a:xfrm rot="1911142">
            <a:off x="10964419" y="4937947"/>
            <a:ext cx="597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rgbClr val="FF0000"/>
                </a:solidFill>
              </a:rPr>
              <a:t>40µm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01CD90-C19C-FC4C-B6A9-8E931D674DE4}"/>
              </a:ext>
            </a:extLst>
          </p:cNvPr>
          <p:cNvSpPr txBox="1"/>
          <p:nvPr/>
        </p:nvSpPr>
        <p:spPr>
          <a:xfrm rot="1897722">
            <a:off x="11640099" y="5297070"/>
            <a:ext cx="442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rgbClr val="FF0000"/>
                </a:solidFill>
              </a:rPr>
              <a:t>6µm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52876A-E82B-B040-925A-1D5E120C8F94}"/>
              </a:ext>
            </a:extLst>
          </p:cNvPr>
          <p:cNvCxnSpPr>
            <a:cxnSpLocks/>
          </p:cNvCxnSpPr>
          <p:nvPr/>
        </p:nvCxnSpPr>
        <p:spPr>
          <a:xfrm>
            <a:off x="10337719" y="4596328"/>
            <a:ext cx="522718" cy="2323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C06266-E2DF-FE42-8C88-228B9AC7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AFAC75D-3E8A-BC43-8973-550BF70E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403586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66108C9A-DAAA-8B4B-BF1E-5A2591131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1"/>
          <a:stretch/>
        </p:blipFill>
        <p:spPr>
          <a:xfrm>
            <a:off x="5590364" y="872752"/>
            <a:ext cx="1254808" cy="2401981"/>
          </a:xfrm>
          <a:prstGeom prst="rect">
            <a:avLst/>
          </a:prstGeom>
        </p:spPr>
      </p:pic>
      <p:pic>
        <p:nvPicPr>
          <p:cNvPr id="17" name="Picture 16" descr="A picture containing engine&#10;&#10;Description automatically generated">
            <a:extLst>
              <a:ext uri="{FF2B5EF4-FFF2-40B4-BE49-F238E27FC236}">
                <a16:creationId xmlns:a16="http://schemas.microsoft.com/office/drawing/2014/main" id="{C6EDBB58-9203-CD43-A74B-E6E267DEC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" y="2312651"/>
            <a:ext cx="2841635" cy="3747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427F3A-A3B8-E84A-A01F-47C0D68558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083" y="1256162"/>
            <a:ext cx="3260209" cy="1812677"/>
          </a:xfrm>
          <a:prstGeom prst="rect">
            <a:avLst/>
          </a:prstGeom>
        </p:spPr>
      </p:pic>
      <p:pic>
        <p:nvPicPr>
          <p:cNvPr id="12" name="Content Placeholder 8" descr="Screen Clipping">
            <a:extLst>
              <a:ext uri="{FF2B5EF4-FFF2-40B4-BE49-F238E27FC236}">
                <a16:creationId xmlns:a16="http://schemas.microsoft.com/office/drawing/2014/main" id="{AD4B1F69-F3F8-3841-90B9-AD386829BC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377" y="877724"/>
            <a:ext cx="2141851" cy="1196019"/>
          </a:xfrm>
          <a:prstGeom prst="rect">
            <a:avLst/>
          </a:prstGeom>
          <a:ln>
            <a:solidFill>
              <a:srgbClr val="303030"/>
            </a:solidFill>
          </a:ln>
        </p:spPr>
      </p:pic>
      <p:pic>
        <p:nvPicPr>
          <p:cNvPr id="14" name="Picture 13" descr="A picture containing engine, device, miller&#10;&#10;Description automatically generated">
            <a:extLst>
              <a:ext uri="{FF2B5EF4-FFF2-40B4-BE49-F238E27FC236}">
                <a16:creationId xmlns:a16="http://schemas.microsoft.com/office/drawing/2014/main" id="{1F29A678-BADD-8447-9C63-259E166285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70562" y="3115467"/>
            <a:ext cx="3747483" cy="2141851"/>
          </a:xfrm>
          <a:prstGeom prst="rect">
            <a:avLst/>
          </a:prstGeom>
          <a:ln>
            <a:solidFill>
              <a:srgbClr val="30303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06386E-2CC2-FE4D-8BA2-2178A1B3B970}"/>
              </a:ext>
            </a:extLst>
          </p:cNvPr>
          <p:cNvSpPr txBox="1"/>
          <p:nvPr/>
        </p:nvSpPr>
        <p:spPr>
          <a:xfrm>
            <a:off x="126321" y="872752"/>
            <a:ext cx="3032882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4H, 4V dans le PS Booster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3H, 2V dans le 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2H, 2V dans le SPS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B7B308-F77E-4D4A-B4DF-6960FEBDFD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" t="54737" r="1641" b="2125"/>
          <a:stretch/>
        </p:blipFill>
        <p:spPr>
          <a:xfrm>
            <a:off x="5614554" y="3913732"/>
            <a:ext cx="6465744" cy="2175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D0159-98AC-4844-A742-0227D945A593}"/>
              </a:ext>
            </a:extLst>
          </p:cNvPr>
          <p:cNvSpPr txBox="1"/>
          <p:nvPr/>
        </p:nvSpPr>
        <p:spPr>
          <a:xfrm>
            <a:off x="7746389" y="989210"/>
            <a:ext cx="30223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dirty="0"/>
              <a:t>Profils mesurés dans le 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64EBA-8A92-4448-9957-8FA7A0B9C0CB}"/>
              </a:ext>
            </a:extLst>
          </p:cNvPr>
          <p:cNvSpPr txBox="1"/>
          <p:nvPr/>
        </p:nvSpPr>
        <p:spPr>
          <a:xfrm>
            <a:off x="6369804" y="3636733"/>
            <a:ext cx="50369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CA" dirty="0"/>
              <a:t>Profils ‘paquet par paquet’ mesurés dans le SPS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8C0-4FAF-0C44-86E8-E9623D2C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7C68E9-B459-7A48-A576-05C6E52D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1CED21-D953-6841-9857-66ADF28F3A5F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Nouveaux Scanneurs à fil rapides dans le PSB, PS et SPS</a:t>
            </a:r>
          </a:p>
        </p:txBody>
      </p:sp>
    </p:spTree>
    <p:extLst>
      <p:ext uri="{BB962C8B-B14F-4D97-AF65-F5344CB8AC3E}">
        <p14:creationId xmlns:p14="http://schemas.microsoft.com/office/powerpoint/2010/main" val="4262242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1AF5CAF-C40A-EC41-96C5-99BBC4C0344D}"/>
              </a:ext>
            </a:extLst>
          </p:cNvPr>
          <p:cNvSpPr txBox="1">
            <a:spLocks/>
          </p:cNvSpPr>
          <p:nvPr/>
        </p:nvSpPr>
        <p:spPr>
          <a:xfrm>
            <a:off x="-196135" y="804687"/>
            <a:ext cx="6991789" cy="53411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R&amp;D sur le choix de matériau pour les fils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7080EF-D8D6-654F-958F-50A5D7A80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8" t="61494" b="7894"/>
          <a:stretch/>
        </p:blipFill>
        <p:spPr>
          <a:xfrm>
            <a:off x="524891" y="1609983"/>
            <a:ext cx="6270763" cy="1626798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9D3A6-EBB6-0C40-B72F-7D5F280B3201}"/>
              </a:ext>
            </a:extLst>
          </p:cNvPr>
          <p:cNvSpPr/>
          <p:nvPr/>
        </p:nvSpPr>
        <p:spPr>
          <a:xfrm>
            <a:off x="150042" y="3258398"/>
            <a:ext cx="7263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baseline="30000">
                <a:solidFill>
                  <a:srgbClr val="1F1FEF"/>
                </a:solidFill>
                <a:latin typeface="Calibri "/>
                <a:cs typeface="Arial" panose="020B0604020202020204" pitchFamily="34" charset="0"/>
              </a:rPr>
              <a:t>1</a:t>
            </a:r>
            <a:r>
              <a:rPr lang="fr-FR" sz="900" baseline="30000">
                <a:latin typeface="Calibri "/>
                <a:cs typeface="Arial" panose="020B0604020202020204" pitchFamily="34" charset="0"/>
              </a:rPr>
              <a:t> </a:t>
            </a:r>
            <a:r>
              <a:rPr lang="fr-FR" sz="900">
                <a:latin typeface="Calibri "/>
                <a:cs typeface="Arial" panose="020B0604020202020204" pitchFamily="34" charset="0"/>
              </a:rPr>
              <a:t>Sapinski, M., J. Koopman, E. Métral, A. Guerrero, et B. Dehning. « Carbon Fiber Damage in Accelerator Beam ». CERN Document Server, 1 mai 2009. </a:t>
            </a:r>
            <a:r>
              <a:rPr lang="fr-FR" sz="900">
                <a:latin typeface="Calibri "/>
                <a:cs typeface="Arial" panose="020B0604020202020204" pitchFamily="34" charset="0"/>
                <a:hlinkClick r:id="rId3"/>
              </a:rPr>
              <a:t>https://cds.cern.ch/record/1183415</a:t>
            </a:r>
            <a:r>
              <a:rPr lang="fr-FR" sz="900">
                <a:latin typeface="Calibri "/>
                <a:cs typeface="Arial" panose="020B0604020202020204" pitchFamily="34" charset="0"/>
              </a:rPr>
              <a:t>.</a:t>
            </a:r>
            <a:endParaRPr lang="fr-FR" sz="900">
              <a:effectLst/>
              <a:latin typeface="Calibri 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9180C2-90DA-CA44-B434-9EB4DE595CA7}"/>
              </a:ext>
            </a:extLst>
          </p:cNvPr>
          <p:cNvGrpSpPr/>
          <p:nvPr/>
        </p:nvGrpSpPr>
        <p:grpSpPr>
          <a:xfrm>
            <a:off x="23586" y="4075780"/>
            <a:ext cx="2306770" cy="2198828"/>
            <a:chOff x="5351736" y="1754650"/>
            <a:chExt cx="2306770" cy="21988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A5451C-B2F9-AC4A-B025-B3F541ADDE81}"/>
                </a:ext>
              </a:extLst>
            </p:cNvPr>
            <p:cNvSpPr/>
            <p:nvPr/>
          </p:nvSpPr>
          <p:spPr>
            <a:xfrm>
              <a:off x="5351736" y="3491813"/>
              <a:ext cx="2306770" cy="461665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GB" sz="1200" i="1" dirty="0">
                  <a:cs typeface="Arial" panose="020B0604020202020204" pitchFamily="34" charset="0"/>
                </a:rPr>
                <a:t>Du graphene au fil  de ‘Carbon Nano-Tubes’ (CNT)</a:t>
              </a:r>
              <a:endParaRPr lang="en-US" sz="1200" i="1" baseline="30000" dirty="0">
                <a:solidFill>
                  <a:srgbClr val="1F1FEF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8A3F3B-D0E9-7A41-B873-E1FEBE0D2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9529" y="1754650"/>
              <a:ext cx="1671184" cy="168789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34A4611-980E-D248-9195-F4F339C90C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238" r="14481" b="5098"/>
          <a:stretch/>
        </p:blipFill>
        <p:spPr>
          <a:xfrm>
            <a:off x="8080560" y="3696635"/>
            <a:ext cx="3601812" cy="20670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79BA72-5C78-FB45-8536-22B3DC86184E}"/>
              </a:ext>
            </a:extLst>
          </p:cNvPr>
          <p:cNvSpPr txBox="1"/>
          <p:nvPr/>
        </p:nvSpPr>
        <p:spPr>
          <a:xfrm>
            <a:off x="7471151" y="5811929"/>
            <a:ext cx="45629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Test de fils en CNT sur la ligne</a:t>
            </a:r>
          </a:p>
          <a:p>
            <a:pPr algn="ctr"/>
            <a:r>
              <a:rPr lang="fr-FR" sz="1600" dirty="0" err="1"/>
              <a:t>Hiradmat@CERN</a:t>
            </a:r>
            <a:r>
              <a:rPr lang="fr-FR" sz="1600" dirty="0"/>
              <a:t> en 2021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5314B5D-2A86-2940-B7F3-2CD7A0ACB2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97" t="6404" r="8906" b="32492"/>
          <a:stretch/>
        </p:blipFill>
        <p:spPr>
          <a:xfrm>
            <a:off x="7865582" y="1055510"/>
            <a:ext cx="3816790" cy="21649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967BA4-A544-E745-A18A-77CAC34DB0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22284" b="7276"/>
          <a:stretch/>
        </p:blipFill>
        <p:spPr>
          <a:xfrm>
            <a:off x="2246674" y="4219018"/>
            <a:ext cx="2689008" cy="17559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D531E24-B5F4-AF41-991A-F62FE4B7BC37}"/>
              </a:ext>
            </a:extLst>
          </p:cNvPr>
          <p:cNvGrpSpPr>
            <a:grpSpLocks noChangeAspect="1"/>
          </p:cNvGrpSpPr>
          <p:nvPr/>
        </p:nvGrpSpPr>
        <p:grpSpPr>
          <a:xfrm>
            <a:off x="5136914" y="3905342"/>
            <a:ext cx="2276373" cy="2217723"/>
            <a:chOff x="7114253" y="1553681"/>
            <a:chExt cx="5771885" cy="452922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2E9FEE2-3BD7-3A46-9F9A-EAFB04939FC9}"/>
                </a:ext>
              </a:extLst>
            </p:cNvPr>
            <p:cNvGrpSpPr/>
            <p:nvPr/>
          </p:nvGrpSpPr>
          <p:grpSpPr>
            <a:xfrm>
              <a:off x="7114253" y="1553681"/>
              <a:ext cx="3615745" cy="4529227"/>
              <a:chOff x="5360803" y="1553681"/>
              <a:chExt cx="3615745" cy="4529227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8F589F9-573D-0848-B255-82CBCB372C06}"/>
                  </a:ext>
                </a:extLst>
              </p:cNvPr>
              <p:cNvGrpSpPr/>
              <p:nvPr/>
            </p:nvGrpSpPr>
            <p:grpSpPr>
              <a:xfrm>
                <a:off x="6774069" y="1553681"/>
                <a:ext cx="2202479" cy="4529227"/>
                <a:chOff x="6774069" y="1553681"/>
                <a:chExt cx="2202479" cy="4529227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AD560F2-4CF1-154A-BF4B-838F63884A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358"/>
                <a:stretch/>
              </p:blipFill>
              <p:spPr>
                <a:xfrm>
                  <a:off x="6779949" y="3098294"/>
                  <a:ext cx="2190719" cy="1440000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0E9C475C-3BD1-EB47-B551-E6222CE304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391"/>
                <a:stretch/>
              </p:blipFill>
              <p:spPr>
                <a:xfrm>
                  <a:off x="6774069" y="4642908"/>
                  <a:ext cx="2202479" cy="1440000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B1D3C730-D658-0D4F-AEA2-750CE35020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401" r="31287" b="20803"/>
                <a:stretch/>
              </p:blipFill>
              <p:spPr>
                <a:xfrm>
                  <a:off x="6781804" y="1553681"/>
                  <a:ext cx="2187009" cy="1440000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B3D93E-D1CA-504B-99E9-F8F9A1078DBE}"/>
                  </a:ext>
                </a:extLst>
              </p:cNvPr>
              <p:cNvGrpSpPr/>
              <p:nvPr/>
            </p:nvGrpSpPr>
            <p:grpSpPr>
              <a:xfrm>
                <a:off x="5360803" y="1836993"/>
                <a:ext cx="1188368" cy="3618610"/>
                <a:chOff x="5869328" y="1809836"/>
                <a:chExt cx="1188368" cy="3618610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C8E2AAF-6B7E-3341-86ED-D131DF139B1A}"/>
                    </a:ext>
                  </a:extLst>
                </p:cNvPr>
                <p:cNvSpPr txBox="1"/>
                <p:nvPr/>
              </p:nvSpPr>
              <p:spPr>
                <a:xfrm>
                  <a:off x="5869328" y="1809836"/>
                  <a:ext cx="813718" cy="502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i="1" dirty="0"/>
                    <a:t>Fil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0AD792C-9024-3B45-BDA1-FC4ACA9E7641}"/>
                    </a:ext>
                  </a:extLst>
                </p:cNvPr>
                <p:cNvSpPr/>
                <p:nvPr/>
              </p:nvSpPr>
              <p:spPr>
                <a:xfrm>
                  <a:off x="5918817" y="4925592"/>
                  <a:ext cx="1138879" cy="5028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i="1"/>
                    <a:t>CNT</a:t>
                  </a:r>
                  <a:endParaRPr lang="en-US" sz="1000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1CFAE7-E582-AF41-8657-A3681F30F459}"/>
                </a:ext>
              </a:extLst>
            </p:cNvPr>
            <p:cNvGrpSpPr/>
            <p:nvPr/>
          </p:nvGrpSpPr>
          <p:grpSpPr>
            <a:xfrm>
              <a:off x="10929353" y="1595824"/>
              <a:ext cx="1956785" cy="4444939"/>
              <a:chOff x="10929353" y="1595824"/>
              <a:chExt cx="1956785" cy="444493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0A60A81-9737-224D-B07D-7AA6236B4FF0}"/>
                  </a:ext>
                </a:extLst>
              </p:cNvPr>
              <p:cNvGrpSpPr/>
              <p:nvPr/>
            </p:nvGrpSpPr>
            <p:grpSpPr>
              <a:xfrm>
                <a:off x="11022270" y="1595824"/>
                <a:ext cx="1863868" cy="4444939"/>
                <a:chOff x="10927020" y="822100"/>
                <a:chExt cx="1863868" cy="4444939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476D579D-B84E-AF41-9AFA-C4896186D06B}"/>
                    </a:ext>
                  </a:extLst>
                </p:cNvPr>
                <p:cNvCxnSpPr/>
                <p:nvPr/>
              </p:nvCxnSpPr>
              <p:spPr>
                <a:xfrm>
                  <a:off x="10927020" y="822100"/>
                  <a:ext cx="0" cy="444493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2CDDD90-E850-B745-920C-346FBE544302}"/>
                    </a:ext>
                  </a:extLst>
                </p:cNvPr>
                <p:cNvSpPr txBox="1"/>
                <p:nvPr/>
              </p:nvSpPr>
              <p:spPr>
                <a:xfrm>
                  <a:off x="11009877" y="1409372"/>
                  <a:ext cx="1642878" cy="502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>
                      <a:cs typeface="Times New Roman" panose="02020603050405020304" pitchFamily="18" charset="0"/>
                    </a:rPr>
                    <a:t>100 µm 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EA672F9-4497-524E-BB29-F7168DFBAEE7}"/>
                    </a:ext>
                  </a:extLst>
                </p:cNvPr>
                <p:cNvSpPr txBox="1"/>
                <p:nvPr/>
              </p:nvSpPr>
              <p:spPr>
                <a:xfrm>
                  <a:off x="10956978" y="2967827"/>
                  <a:ext cx="1833910" cy="502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>
                      <a:cs typeface="Times New Roman" panose="02020603050405020304" pitchFamily="18" charset="0"/>
                    </a:rPr>
                    <a:t>~ 0,5 µm 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E809EB4-DABA-7342-B6D0-4926174EED4C}"/>
                    </a:ext>
                  </a:extLst>
                </p:cNvPr>
                <p:cNvSpPr txBox="1"/>
                <p:nvPr/>
              </p:nvSpPr>
              <p:spPr>
                <a:xfrm>
                  <a:off x="10993847" y="4551105"/>
                  <a:ext cx="1646942" cy="502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>
                      <a:cs typeface="Times New Roman" panose="02020603050405020304" pitchFamily="18" charset="0"/>
                    </a:rPr>
                    <a:t>~ 20 nm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D0E738D-75DF-054E-A273-D36678321594}"/>
                  </a:ext>
                </a:extLst>
              </p:cNvPr>
              <p:cNvGrpSpPr/>
              <p:nvPr/>
            </p:nvGrpSpPr>
            <p:grpSpPr>
              <a:xfrm>
                <a:off x="10929353" y="2351003"/>
                <a:ext cx="180000" cy="3133655"/>
                <a:chOff x="9094203" y="2351003"/>
                <a:chExt cx="180000" cy="3133655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CCCF4B8-8385-654D-BA90-C719E398E78A}"/>
                    </a:ext>
                  </a:extLst>
                </p:cNvPr>
                <p:cNvCxnSpPr/>
                <p:nvPr/>
              </p:nvCxnSpPr>
              <p:spPr>
                <a:xfrm flipH="1" flipV="1">
                  <a:off x="9094203" y="2351003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622C0B2-D4FE-A544-82C3-A2A41B319376}"/>
                    </a:ext>
                  </a:extLst>
                </p:cNvPr>
                <p:cNvCxnSpPr/>
                <p:nvPr/>
              </p:nvCxnSpPr>
              <p:spPr>
                <a:xfrm flipH="1" flipV="1">
                  <a:off x="9094203" y="3890808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2294E3F2-E3AE-A849-86A1-A5B5F4B14B11}"/>
                    </a:ext>
                  </a:extLst>
                </p:cNvPr>
                <p:cNvCxnSpPr/>
                <p:nvPr/>
              </p:nvCxnSpPr>
              <p:spPr>
                <a:xfrm flipH="1" flipV="1">
                  <a:off x="9094203" y="5484658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54F1B-F5EC-5846-BC04-53B113CE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C725C-43F5-8248-BEF5-DD00D09B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87D75D4-74AD-FA4E-B75A-4463F6031FB2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Nouveaux Scanneurs à fil rapides dans le PSB, PS et SPS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2D425-C6E7-914B-85AF-9C9439E26720}"/>
              </a:ext>
            </a:extLst>
          </p:cNvPr>
          <p:cNvSpPr txBox="1"/>
          <p:nvPr/>
        </p:nvSpPr>
        <p:spPr>
          <a:xfrm>
            <a:off x="5156432" y="1741688"/>
            <a:ext cx="119263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dirty="0"/>
              <a:t>Fil nouveau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285A29-CBA9-D440-B2EF-43C813EDFB8A}"/>
              </a:ext>
            </a:extLst>
          </p:cNvPr>
          <p:cNvSpPr txBox="1"/>
          <p:nvPr/>
        </p:nvSpPr>
        <p:spPr>
          <a:xfrm>
            <a:off x="1909157" y="1909502"/>
            <a:ext cx="105157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dirty="0"/>
              <a:t>Fil ancien </a:t>
            </a:r>
          </a:p>
        </p:txBody>
      </p:sp>
    </p:spTree>
    <p:extLst>
      <p:ext uri="{BB962C8B-B14F-4D97-AF65-F5344CB8AC3E}">
        <p14:creationId xmlns:p14="http://schemas.microsoft.com/office/powerpoint/2010/main" val="111353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C545-EB52-A047-A897-5BBDAEDD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/>
          <a:lstStyle/>
          <a:p>
            <a:r>
              <a:rPr lang="fr-FR" dirty="0"/>
              <a:t>Exemples de technologies ‘Clés’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BB272-0DBC-E34B-9C63-4474D650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0EFE48-9748-C548-AE6B-56B8052F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372677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D310-E6C2-344E-8926-5A970418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20A26-6E24-FC4D-80D2-460CD051C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E5D2CB-2CA4-CD4C-B662-54FA19D1DCBB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Centrage d’un Collimateur à l’aide de Moniteur de position </a:t>
            </a:r>
          </a:p>
        </p:txBody>
      </p:sp>
    </p:spTree>
    <p:extLst>
      <p:ext uri="{BB962C8B-B14F-4D97-AF65-F5344CB8AC3E}">
        <p14:creationId xmlns:p14="http://schemas.microsoft.com/office/powerpoint/2010/main" val="264098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58E3B1-503F-D94D-9695-8EFFC608D93D}"/>
              </a:ext>
            </a:extLst>
          </p:cNvPr>
          <p:cNvSpPr txBox="1"/>
          <p:nvPr/>
        </p:nvSpPr>
        <p:spPr>
          <a:xfrm>
            <a:off x="282249" y="949734"/>
            <a:ext cx="1162128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dirty="0"/>
              <a:t>2 moniteurs de position par Collimateur (1 face avant, 1 face arrière) sur le LHC</a:t>
            </a:r>
          </a:p>
          <a:p>
            <a:pPr algn="l"/>
            <a:endParaRPr lang="fr-FR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Ajuster le centrage et l’ouverture d’un collimateur (et mesurer son angle) en quelques dizaines de secondes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Mesure de la performance du système au cours du temps et la génération d’alarmes en cas d’une dérive dangereuse de la position du faisceau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algn="l"/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Système doit être compatible avec l’ultra vide et avec un étuvage à 250</a:t>
            </a:r>
            <a:r>
              <a:rPr lang="fr-FR" baseline="30000" dirty="0"/>
              <a:t>∘</a:t>
            </a:r>
            <a:r>
              <a:rPr lang="fr-FR" dirty="0"/>
              <a:t>C sur 48h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Système doit résister à des doses de radiation élevées (</a:t>
            </a:r>
            <a:r>
              <a:rPr lang="en-GB" dirty="0"/>
              <a:t>~20 </a:t>
            </a:r>
            <a:r>
              <a:rPr lang="en-GB" dirty="0" err="1"/>
              <a:t>MGy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Système doit garantir une précision de positionnement de 20um avec une résolution de l’ordre du micron</a:t>
            </a:r>
          </a:p>
        </p:txBody>
      </p:sp>
      <p:pic>
        <p:nvPicPr>
          <p:cNvPr id="13" name="Picture Placeholder 22">
            <a:extLst>
              <a:ext uri="{FF2B5EF4-FFF2-40B4-BE49-F238E27FC236}">
                <a16:creationId xmlns:a16="http://schemas.microsoft.com/office/drawing/2014/main" id="{11FABE1E-0236-5846-AB44-C0DAE7F54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926" y="2154964"/>
            <a:ext cx="2843590" cy="3439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A23A6-DB13-4941-8A0C-2D59CA089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38" y="2405647"/>
            <a:ext cx="2878815" cy="2442834"/>
          </a:xfrm>
          <a:prstGeom prst="rect">
            <a:avLst/>
          </a:pr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97F37154-355E-2149-B1AB-881CD0CE5B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7703" y="2635971"/>
            <a:ext cx="4313982" cy="15792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CF3ED-9C18-D743-B26B-C090C1F4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6F87352-DBF7-6741-90B2-96BFBAD7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BCEB69-F1AE-0C42-8073-44E9C1868595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Centrage d’un Collimateur à l’aide de Moniteur de position </a:t>
            </a:r>
          </a:p>
        </p:txBody>
      </p:sp>
    </p:spTree>
    <p:extLst>
      <p:ext uri="{BB962C8B-B14F-4D97-AF65-F5344CB8AC3E}">
        <p14:creationId xmlns:p14="http://schemas.microsoft.com/office/powerpoint/2010/main" val="2667492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58E3B1-503F-D94D-9695-8EFFC608D93D}"/>
              </a:ext>
            </a:extLst>
          </p:cNvPr>
          <p:cNvSpPr txBox="1"/>
          <p:nvPr/>
        </p:nvSpPr>
        <p:spPr>
          <a:xfrm>
            <a:off x="306681" y="892150"/>
            <a:ext cx="11627013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Capteurs électrostatiques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Câbles  en SiO</a:t>
            </a:r>
            <a:r>
              <a:rPr lang="fr-FR" sz="2000" baseline="-25000" dirty="0"/>
              <a:t>2 </a:t>
            </a:r>
            <a:r>
              <a:rPr lang="fr-FR" sz="2000" dirty="0"/>
              <a:t>pour sortir le signal du vide</a:t>
            </a:r>
          </a:p>
          <a:p>
            <a:r>
              <a:rPr lang="fr-FR" sz="2000" dirty="0"/>
              <a:t>Taux de dégazage &lt;1e-9 mbar· l/s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algn="l"/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Câbles de 8m de long en </a:t>
            </a:r>
            <a:r>
              <a:rPr lang="fr-FR" sz="2000" dirty="0" err="1"/>
              <a:t>Kapton</a:t>
            </a:r>
            <a:r>
              <a:rPr lang="fr-FR" sz="2000" dirty="0"/>
              <a:t> (résistants aux radiations) suivis de câbles standards de 50m long jusqu’au système d’acquisition</a:t>
            </a:r>
            <a:endParaRPr lang="fr-FR" dirty="0"/>
          </a:p>
        </p:txBody>
      </p:sp>
      <p:pic>
        <p:nvPicPr>
          <p:cNvPr id="10" name="Picture 2" descr="\\cern.ch\dfs\Users\a\anosych\Public\Christian\Collimators\FULL_Assembly_06.png">
            <a:extLst>
              <a:ext uri="{FF2B5EF4-FFF2-40B4-BE49-F238E27FC236}">
                <a16:creationId xmlns:a16="http://schemas.microsoft.com/office/drawing/2014/main" id="{AE916539-EBFE-8547-8A06-FE41FE872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3"/>
          <a:stretch/>
        </p:blipFill>
        <p:spPr bwMode="auto">
          <a:xfrm>
            <a:off x="3654596" y="928008"/>
            <a:ext cx="2092963" cy="11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74483-455D-E14F-8CF8-7D9364B1E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9946" y="2396538"/>
            <a:ext cx="2334407" cy="22745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25743AAB-8C32-804D-84C2-F7CB1429B1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2694" y="1060984"/>
            <a:ext cx="5003165" cy="869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B1C9EB-4226-F74A-905A-BCCD21D561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47" y="3299012"/>
            <a:ext cx="5777314" cy="1372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C26BA2-9A39-7B47-9245-386FAEC2D6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14" y="5104147"/>
            <a:ext cx="1669605" cy="125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AB1FA0-D048-5F4C-A12D-04EF5813DF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265" y="5201968"/>
            <a:ext cx="1616348" cy="1077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7D547854-4002-9C43-B837-9CA46EB28960}"/>
              </a:ext>
            </a:extLst>
          </p:cNvPr>
          <p:cNvSpPr/>
          <p:nvPr/>
        </p:nvSpPr>
        <p:spPr>
          <a:xfrm>
            <a:off x="8247724" y="5537208"/>
            <a:ext cx="1109968" cy="38608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26C5A72F-6AE1-0C4C-AD72-8545D27BA1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977" y="2739121"/>
            <a:ext cx="1953823" cy="1947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DBCD43-9964-324A-BCB1-1B346C7AE1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61" y="5270508"/>
            <a:ext cx="919480" cy="919480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31356B2D-8490-4E49-8EA9-E4C895EE2BB9}"/>
              </a:ext>
            </a:extLst>
          </p:cNvPr>
          <p:cNvSpPr/>
          <p:nvPr/>
        </p:nvSpPr>
        <p:spPr>
          <a:xfrm>
            <a:off x="5339160" y="5537208"/>
            <a:ext cx="1109968" cy="38608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12E4F-BE54-9448-87C8-3871B3A7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EA7721-8B81-A740-B5A3-67090809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FEE67E7-4D93-1D4B-9115-7782DB28213E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Centrage d’un Collimateur à l’aide de Moniteur de position </a:t>
            </a:r>
          </a:p>
        </p:txBody>
      </p:sp>
    </p:spTree>
    <p:extLst>
      <p:ext uri="{BB962C8B-B14F-4D97-AF65-F5344CB8AC3E}">
        <p14:creationId xmlns:p14="http://schemas.microsoft.com/office/powerpoint/2010/main" val="316409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9549DD0-2516-7347-AEA4-074E5EA1C629}"/>
              </a:ext>
            </a:extLst>
          </p:cNvPr>
          <p:cNvSpPr txBox="1"/>
          <p:nvPr/>
        </p:nvSpPr>
        <p:spPr>
          <a:xfrm>
            <a:off x="306682" y="903272"/>
            <a:ext cx="83243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2000" dirty="0"/>
              <a:t>Electronique pour la mesure de position à haute résolution (&lt;1um, 25Hz)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EC2DF0-90F5-0242-81C1-04EF32BC9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44" y="1972580"/>
            <a:ext cx="4954808" cy="3334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ACBAFB-2788-7041-BCEA-9A170B408098}"/>
              </a:ext>
            </a:extLst>
          </p:cNvPr>
          <p:cNvSpPr txBox="1"/>
          <p:nvPr/>
        </p:nvSpPr>
        <p:spPr>
          <a:xfrm>
            <a:off x="976025" y="1613075"/>
            <a:ext cx="445634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/>
              <a:t>Diode </a:t>
            </a:r>
            <a:r>
              <a:rPr lang="fr-FR" sz="1600" err="1"/>
              <a:t>ORbit</a:t>
            </a:r>
            <a:r>
              <a:rPr lang="fr-FR" sz="1600"/>
              <a:t> and Oscillation </a:t>
            </a:r>
            <a:r>
              <a:rPr lang="fr-FR" sz="1600" err="1"/>
              <a:t>electronic</a:t>
            </a:r>
            <a:r>
              <a:rPr lang="fr-FR" sz="1600"/>
              <a:t> (DOROS) 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845CBDB-6C3E-3C44-92F5-2A739695E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690393"/>
              </p:ext>
            </p:extLst>
          </p:nvPr>
        </p:nvGraphicFramePr>
        <p:xfrm>
          <a:off x="7533015" y="1994920"/>
          <a:ext cx="4494950" cy="3256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" name="Plot" r:id="rId4" imgW="6131160" imgH="4441680" progId="Grapher.Document">
                  <p:embed/>
                </p:oleObj>
              </mc:Choice>
              <mc:Fallback>
                <p:oleObj name="Plot" r:id="rId4" imgW="6131160" imgH="4441680" progId="Grapher.Document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5E56151-5611-584A-8933-AAE040F953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33015" y="1994920"/>
                        <a:ext cx="4494950" cy="3256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158081DC-B823-3A4A-BAC9-7DEDE7B0C4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01" y="1896983"/>
            <a:ext cx="2472387" cy="3410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6F7FC9-A8B2-AA41-AA53-5400F371CD4B}"/>
              </a:ext>
            </a:extLst>
          </p:cNvPr>
          <p:cNvSpPr txBox="1"/>
          <p:nvPr/>
        </p:nvSpPr>
        <p:spPr>
          <a:xfrm>
            <a:off x="8412581" y="5554780"/>
            <a:ext cx="30136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dirty="0"/>
              <a:t>Résolution mesurée à 100nm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E5764-EAC3-534D-A8B8-F4061D0F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271148-066D-644A-8903-4C290D59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9F9A320-BC23-1344-8317-D8353D723DA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Centrage d’un Collimateur à l’aide de Moniteur de position </a:t>
            </a:r>
          </a:p>
        </p:txBody>
      </p:sp>
    </p:spTree>
    <p:extLst>
      <p:ext uri="{BB962C8B-B14F-4D97-AF65-F5344CB8AC3E}">
        <p14:creationId xmlns:p14="http://schemas.microsoft.com/office/powerpoint/2010/main" val="413622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37B6A5D-A1E3-3F46-9E6A-40EDB69036D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Mesure d’intensité de faisceau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F2B0A-8951-1848-861A-D0DBB61A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1F95CF-DFC1-6140-9773-26CE9732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40007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BD7C87-8177-664C-9B40-61BFAD9DF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82" y="1649895"/>
            <a:ext cx="5200285" cy="3039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A232E9-25B2-CF42-9DC9-2EDD8868AC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95" y="4689697"/>
            <a:ext cx="1774012" cy="1484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92494A-FB5E-EE4B-8EA9-740070D6EF86}"/>
              </a:ext>
            </a:extLst>
          </p:cNvPr>
          <p:cNvSpPr/>
          <p:nvPr/>
        </p:nvSpPr>
        <p:spPr>
          <a:xfrm>
            <a:off x="2292897" y="4928942"/>
            <a:ext cx="3534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fr-FR" dirty="0">
                <a:latin typeface="Ubuntu" panose="020B0504030602030204" pitchFamily="34" charset="0"/>
              </a:rPr>
              <a:t>Tous les composants sont conçus en deux parties distinctes de manière à pouvoir être installés sans avoir à casser le vide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76CA8B-8A98-F24F-BD05-4D3239D4F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4358" y="5068359"/>
            <a:ext cx="1482502" cy="842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23603-87FC-9743-9A6A-8E18BDC7E5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609" y="1585834"/>
            <a:ext cx="4664481" cy="2527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08D1B-B273-624D-834A-DA5284C12FF3}"/>
              </a:ext>
            </a:extLst>
          </p:cNvPr>
          <p:cNvSpPr txBox="1"/>
          <p:nvPr/>
        </p:nvSpPr>
        <p:spPr>
          <a:xfrm>
            <a:off x="8330405" y="4819465"/>
            <a:ext cx="33523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dirty="0"/>
              <a:t>Système d’acquisition basé sur la carte VME ‘VFC-HD’ équipée d’une mezzanine FMC de digitalisation a 500MSa/s.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E0F098E-6522-254A-8F76-EFC8BE5F2B7D}"/>
              </a:ext>
            </a:extLst>
          </p:cNvPr>
          <p:cNvSpPr/>
          <p:nvPr/>
        </p:nvSpPr>
        <p:spPr>
          <a:xfrm rot="5400000">
            <a:off x="9322484" y="4301440"/>
            <a:ext cx="637467" cy="36931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DFF28-E6EC-0F43-98B4-94800BEC6010}"/>
              </a:ext>
            </a:extLst>
          </p:cNvPr>
          <p:cNvSpPr txBox="1"/>
          <p:nvPr/>
        </p:nvSpPr>
        <p:spPr>
          <a:xfrm>
            <a:off x="306681" y="894508"/>
            <a:ext cx="118853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dirty="0"/>
              <a:t>Basé sur la mesure du courant image (Wall </a:t>
            </a:r>
            <a:r>
              <a:rPr lang="fr-FR" sz="2000" dirty="0" err="1"/>
              <a:t>Current</a:t>
            </a:r>
            <a:r>
              <a:rPr lang="fr-FR" sz="2000" dirty="0"/>
              <a:t> Transformer) – LHC &amp; SPS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D9388-8D39-AA46-B86C-A78C50F4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19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AE8C87-AE31-3F4A-808B-5F6FB498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E207942-E6BC-DE48-9A7E-77B41003D78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Mesure d’intensité de faisceau</a:t>
            </a:r>
          </a:p>
        </p:txBody>
      </p:sp>
    </p:spTree>
    <p:extLst>
      <p:ext uri="{BB962C8B-B14F-4D97-AF65-F5344CB8AC3E}">
        <p14:creationId xmlns:p14="http://schemas.microsoft.com/office/powerpoint/2010/main" val="38132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Sommaire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186268" y="1356375"/>
            <a:ext cx="11870266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Une vue d’ensemble du Groupe d’instrumentation de faisceaux du CERN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Exemples de récents développements mis en opération en 2021</a:t>
            </a:r>
          </a:p>
          <a:p>
            <a:pPr algn="l"/>
            <a:endParaRPr lang="fr-FR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Exemples de technologies ‘Clés’</a:t>
            </a:r>
          </a:p>
          <a:p>
            <a:pPr algn="l"/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Exemples d’activités de R&amp;D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2FF09-5653-AA4B-BE72-45C1104F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93D8E59-C8B8-9848-8B37-C23920C3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424614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FB031FC-6962-C849-BC40-D122DE0CB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4"/>
          <a:stretch/>
        </p:blipFill>
        <p:spPr>
          <a:xfrm>
            <a:off x="2138692" y="1658319"/>
            <a:ext cx="5695492" cy="4335102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2F3AF54-1683-DD4D-9003-6C8D5A3F166C}"/>
              </a:ext>
            </a:extLst>
          </p:cNvPr>
          <p:cNvSpPr txBox="1">
            <a:spLocks/>
          </p:cNvSpPr>
          <p:nvPr/>
        </p:nvSpPr>
        <p:spPr>
          <a:xfrm>
            <a:off x="8315744" y="2195191"/>
            <a:ext cx="3664445" cy="3168253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spcAft>
                <a:spcPts val="800"/>
              </a:spcAft>
              <a:buFont typeface="Arial"/>
              <a:buNone/>
            </a:pPr>
            <a:r>
              <a:rPr lang="fr-FR" sz="1800" b="1" dirty="0">
                <a:solidFill>
                  <a:srgbClr val="00B050"/>
                </a:solidFill>
              </a:rPr>
              <a:t>Lab. WCT:</a:t>
            </a:r>
            <a:br>
              <a:rPr lang="fr-FR" sz="1800" dirty="0">
                <a:solidFill>
                  <a:srgbClr val="00B050"/>
                </a:solidFill>
              </a:rPr>
            </a:br>
            <a:r>
              <a:rPr lang="fr-FR" sz="1800" dirty="0">
                <a:solidFill>
                  <a:srgbClr val="00B050"/>
                </a:solidFill>
              </a:rPr>
              <a:t>- Filtre passe-bas &lt; 1.1 GHz</a:t>
            </a:r>
            <a:br>
              <a:rPr lang="fr-FR" sz="1800" dirty="0">
                <a:solidFill>
                  <a:srgbClr val="00B050"/>
                </a:solidFill>
              </a:rPr>
            </a:br>
            <a:r>
              <a:rPr lang="fr-FR" sz="1800" dirty="0">
                <a:solidFill>
                  <a:srgbClr val="00B050"/>
                </a:solidFill>
              </a:rPr>
              <a:t>- Coupure basse: &gt; 500 Hz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fr-FR" sz="1800" b="1" dirty="0">
                <a:solidFill>
                  <a:srgbClr val="FF0000"/>
                </a:solidFill>
              </a:rPr>
              <a:t>LHC WCT:</a:t>
            </a:r>
            <a:br>
              <a:rPr lang="fr-FR" sz="1800" dirty="0">
                <a:solidFill>
                  <a:srgbClr val="FF0000"/>
                </a:solidFill>
              </a:rPr>
            </a:br>
            <a:r>
              <a:rPr lang="fr-FR" sz="1800" dirty="0">
                <a:solidFill>
                  <a:srgbClr val="FF0000"/>
                </a:solidFill>
              </a:rPr>
              <a:t>- Filtre passe-bas &lt; 400 MHz</a:t>
            </a:r>
            <a:br>
              <a:rPr lang="fr-FR" sz="1800" dirty="0">
                <a:solidFill>
                  <a:srgbClr val="FF0000"/>
                </a:solidFill>
              </a:rPr>
            </a:br>
            <a:r>
              <a:rPr lang="fr-FR" sz="1800" dirty="0">
                <a:solidFill>
                  <a:srgbClr val="FF0000"/>
                </a:solidFill>
              </a:rPr>
              <a:t>- Coupure basse: &gt; 500 Hz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fr-FR" sz="1800" b="1" dirty="0"/>
              <a:t>LHC ICT:</a:t>
            </a:r>
            <a:br>
              <a:rPr lang="fr-FR" sz="1800" b="1" dirty="0"/>
            </a:br>
            <a:r>
              <a:rPr lang="fr-FR" sz="1800" dirty="0"/>
              <a:t>- pas de filtre haut</a:t>
            </a:r>
            <a:br>
              <a:rPr lang="fr-FR" sz="1800" dirty="0"/>
            </a:br>
            <a:r>
              <a:rPr lang="fr-FR" sz="1800" dirty="0"/>
              <a:t>- Coupure basse: &gt; 600 Hz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Font typeface="Arial"/>
              <a:buNone/>
            </a:pPr>
            <a:endParaRPr lang="fr-FR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D36D9-62EC-B14C-B37D-5C822033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5AD175-89A7-F44E-B72F-C8943F044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4C7D7A-5A2D-BE4A-AE69-C9CB80401B09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Mesure d’intensité de faisceau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40970-44DE-AB47-B677-03E2D6928D08}"/>
              </a:ext>
            </a:extLst>
          </p:cNvPr>
          <p:cNvSpPr txBox="1"/>
          <p:nvPr/>
        </p:nvSpPr>
        <p:spPr>
          <a:xfrm>
            <a:off x="306681" y="894508"/>
            <a:ext cx="118853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dirty="0"/>
              <a:t>Basé sur la mesure du courant image (Wall </a:t>
            </a:r>
            <a:r>
              <a:rPr lang="fr-FR" sz="2000" dirty="0" err="1"/>
              <a:t>Current</a:t>
            </a:r>
            <a:r>
              <a:rPr lang="fr-FR" sz="2000" dirty="0"/>
              <a:t> Transformer) – LHC &amp; SPS</a:t>
            </a:r>
          </a:p>
        </p:txBody>
      </p:sp>
    </p:spTree>
    <p:extLst>
      <p:ext uri="{BB962C8B-B14F-4D97-AF65-F5344CB8AC3E}">
        <p14:creationId xmlns:p14="http://schemas.microsoft.com/office/powerpoint/2010/main" val="186657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F1D235-8568-F043-A9AE-0FDD8A438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91" y="1417270"/>
            <a:ext cx="8607413" cy="40351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204761-CBC2-1749-83A7-65DA82780C6A}"/>
              </a:ext>
            </a:extLst>
          </p:cNvPr>
          <p:cNvSpPr/>
          <p:nvPr/>
        </p:nvSpPr>
        <p:spPr>
          <a:xfrm>
            <a:off x="4785819" y="5567178"/>
            <a:ext cx="5965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FBCT </a:t>
            </a:r>
            <a:r>
              <a:rPr lang="en-GB" sz="1600" b="1"/>
              <a:t>				WCT</a:t>
            </a:r>
            <a:endParaRPr lang="fr-FR" sz="1600"/>
          </a:p>
          <a:p>
            <a:r>
              <a:rPr lang="el-GR" sz="1600">
                <a:solidFill>
                  <a:srgbClr val="FF0000"/>
                </a:solidFill>
              </a:rPr>
              <a:t>Δ</a:t>
            </a:r>
            <a:r>
              <a:rPr lang="en-GB" sz="1600">
                <a:solidFill>
                  <a:srgbClr val="FF0000"/>
                </a:solidFill>
              </a:rPr>
              <a:t>I/I ≈ (0.3 – 0.7)% / mm </a:t>
            </a:r>
            <a:r>
              <a:rPr lang="en-GB" sz="1600"/>
              <a:t>		</a:t>
            </a:r>
            <a:r>
              <a:rPr lang="el-GR" sz="1600"/>
              <a:t>Δ</a:t>
            </a:r>
            <a:r>
              <a:rPr lang="en-GB" sz="1600"/>
              <a:t>I/I &lt; 0.001% / mm</a:t>
            </a:r>
            <a:endParaRPr lang="fr-FR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6BD46-6898-B247-90FF-139FF0C40304}"/>
              </a:ext>
            </a:extLst>
          </p:cNvPr>
          <p:cNvSpPr txBox="1"/>
          <p:nvPr/>
        </p:nvSpPr>
        <p:spPr>
          <a:xfrm>
            <a:off x="58710" y="2880850"/>
            <a:ext cx="331992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/>
              <a:t>Test réalisé au LHC sur la dépendance du signal par rapport à la position du faisceau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151C7-6EF7-2748-95B2-EB629E37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BEDD0E-4355-0D4D-8F3C-E984A8B6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9E4B97-5AEC-1445-ADA4-7823C473EB4A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Mesure d’intensité de faisceau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79D028-2CD6-DF4B-A2CF-BD1C8A8A584D}"/>
              </a:ext>
            </a:extLst>
          </p:cNvPr>
          <p:cNvSpPr txBox="1"/>
          <p:nvPr/>
        </p:nvSpPr>
        <p:spPr>
          <a:xfrm>
            <a:off x="306681" y="894508"/>
            <a:ext cx="118853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dirty="0"/>
              <a:t>Basé sur la mesure du courant image (Wall </a:t>
            </a:r>
            <a:r>
              <a:rPr lang="fr-FR" sz="2000" dirty="0" err="1"/>
              <a:t>Current</a:t>
            </a:r>
            <a:r>
              <a:rPr lang="fr-FR" sz="2000" dirty="0"/>
              <a:t> Transformer) – LHC &amp; SPS</a:t>
            </a:r>
          </a:p>
        </p:txBody>
      </p:sp>
    </p:spTree>
    <p:extLst>
      <p:ext uri="{BB962C8B-B14F-4D97-AF65-F5344CB8AC3E}">
        <p14:creationId xmlns:p14="http://schemas.microsoft.com/office/powerpoint/2010/main" val="4070865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5EEF0750-2D69-A849-A66E-D628C703DD52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7355447" cy="631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Moniteur d’ionisation du gaz résiduel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C05B3-7877-4E42-8526-1D9470B5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77964-F4CE-0C45-8919-E210A74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1093759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071FF-63EF-EF4B-A46E-972B1450AB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1463686"/>
            <a:ext cx="6780273" cy="3842155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AFF5707-DD85-B547-BEA0-D5344E7F7E44}"/>
              </a:ext>
            </a:extLst>
          </p:cNvPr>
          <p:cNvSpPr txBox="1">
            <a:spLocks/>
          </p:cNvSpPr>
          <p:nvPr/>
        </p:nvSpPr>
        <p:spPr>
          <a:xfrm>
            <a:off x="0" y="902043"/>
            <a:ext cx="11344759" cy="5400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Basé sur une technologie de détecteurs à pixel hybrides développé au CERN i.e. Timepix3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D0FE5-41DF-5545-9D7A-71E49284AD7F}"/>
              </a:ext>
            </a:extLst>
          </p:cNvPr>
          <p:cNvSpPr/>
          <p:nvPr/>
        </p:nvSpPr>
        <p:spPr>
          <a:xfrm>
            <a:off x="407988" y="5744631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https://medipix.web.cern.ch/technology-chip/timepix3-chip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558BC-A20A-4F4C-9ACE-423AADEB1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1" t="12814" r="46697" b="9873"/>
          <a:stretch/>
        </p:blipFill>
        <p:spPr>
          <a:xfrm>
            <a:off x="8100578" y="1442113"/>
            <a:ext cx="3454482" cy="2546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A6163-D06D-4F47-8DA3-3C4F2F55E748}"/>
              </a:ext>
            </a:extLst>
          </p:cNvPr>
          <p:cNvSpPr txBox="1"/>
          <p:nvPr/>
        </p:nvSpPr>
        <p:spPr>
          <a:xfrm>
            <a:off x="8027084" y="4082715"/>
            <a:ext cx="3616118" cy="2154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Capteur et Lecture indépendante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Capteur en Si, </a:t>
            </a:r>
            <a:r>
              <a:rPr lang="fr-FR" sz="1400" dirty="0" err="1"/>
              <a:t>GaAs</a:t>
            </a:r>
            <a:r>
              <a:rPr lang="fr-FR" sz="1400" dirty="0"/>
              <a:t>, </a:t>
            </a:r>
            <a:r>
              <a:rPr lang="fr-FR" sz="1400" dirty="0" err="1"/>
              <a:t>CdTe</a:t>
            </a:r>
            <a:r>
              <a:rPr lang="fr-FR" sz="1400" dirty="0"/>
              <a:t>, 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Puce de lecture ‘Timepix3’, CMOS 130nm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400" dirty="0"/>
          </a:p>
          <a:p>
            <a:pPr algn="l"/>
            <a:r>
              <a:rPr lang="fr-FR" sz="1400" dirty="0"/>
              <a:t>Timepix3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256x256 pixels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55um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Résolution temporelle de 1.5625ns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Calibration en énergie possible (</a:t>
            </a:r>
            <a:r>
              <a:rPr lang="fr-FR" sz="1400" dirty="0" err="1"/>
              <a:t>ToT</a:t>
            </a:r>
            <a:r>
              <a:rPr lang="fr-FR" sz="14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8x liens série à 640Mbits/s = 5.12Gbit/s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3E511A-B3DB-EF45-890F-9B15B469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3B22E12-9B28-734B-91C3-03BDAEF0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15716C8-B81C-4C4F-87AE-DFB239E828F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7355447" cy="631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Moniteur d’ionisation du gaz résiduel</a:t>
            </a:r>
          </a:p>
        </p:txBody>
      </p:sp>
    </p:spTree>
    <p:extLst>
      <p:ext uri="{BB962C8B-B14F-4D97-AF65-F5344CB8AC3E}">
        <p14:creationId xmlns:p14="http://schemas.microsoft.com/office/powerpoint/2010/main" val="4173967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E8E4E16-95B2-7646-9E78-9FD10142F287}"/>
              </a:ext>
            </a:extLst>
          </p:cNvPr>
          <p:cNvSpPr/>
          <p:nvPr/>
        </p:nvSpPr>
        <p:spPr>
          <a:xfrm>
            <a:off x="407988" y="5847762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hlinkClick r:id="rId2"/>
              </a:rPr>
              <a:t>http://bgi-web.web.cern.ch/bgi-web/</a:t>
            </a:r>
            <a:endParaRPr lang="en-US" sz="140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60BD042-6583-794E-98D3-8AE58C101DE1}"/>
              </a:ext>
            </a:extLst>
          </p:cNvPr>
          <p:cNvSpPr txBox="1">
            <a:spLocks/>
          </p:cNvSpPr>
          <p:nvPr/>
        </p:nvSpPr>
        <p:spPr>
          <a:xfrm>
            <a:off x="-1" y="831837"/>
            <a:ext cx="11788801" cy="5400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Conçu pour résister aux fort courants (impédance et chauffage) et être compatible avec l’</a:t>
            </a:r>
            <a:r>
              <a:rPr lang="fr-FR" sz="2000" dirty="0" err="1"/>
              <a:t>ultra-vide</a:t>
            </a:r>
            <a:endParaRPr lang="fr-FR" sz="2000" dirty="0"/>
          </a:p>
        </p:txBody>
      </p:sp>
      <p:pic>
        <p:nvPicPr>
          <p:cNvPr id="40" name="design now.jpeg" descr="design now.jpeg">
            <a:extLst>
              <a:ext uri="{FF2B5EF4-FFF2-40B4-BE49-F238E27FC236}">
                <a16:creationId xmlns:a16="http://schemas.microsoft.com/office/drawing/2014/main" id="{9DB69E1C-5CF3-3049-BD78-241E9B062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353"/>
          <a:stretch>
            <a:fillRect/>
          </a:stretch>
        </p:blipFill>
        <p:spPr>
          <a:xfrm>
            <a:off x="5881772" y="1591808"/>
            <a:ext cx="6310228" cy="3459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bgi inside.jpeg" descr="bgi inside.jpeg">
            <a:extLst>
              <a:ext uri="{FF2B5EF4-FFF2-40B4-BE49-F238E27FC236}">
                <a16:creationId xmlns:a16="http://schemas.microsoft.com/office/drawing/2014/main" id="{B2E27D49-21F0-834C-B8F3-E8943977E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3583" t="1706"/>
          <a:stretch/>
        </p:blipFill>
        <p:spPr>
          <a:xfrm>
            <a:off x="89649" y="1662284"/>
            <a:ext cx="5745352" cy="33889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3F22E-2C0A-2340-8038-69D15D8D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3609B-AB15-744E-9319-DB16C3F4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5BE9C5-8469-6C45-BEF5-32F140498F9D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7355447" cy="631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Moniteur d’ionisation du gaz résiduel</a:t>
            </a:r>
          </a:p>
        </p:txBody>
      </p:sp>
    </p:spTree>
    <p:extLst>
      <p:ext uri="{BB962C8B-B14F-4D97-AF65-F5344CB8AC3E}">
        <p14:creationId xmlns:p14="http://schemas.microsoft.com/office/powerpoint/2010/main" val="392022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912B0755-645B-A040-BC73-82F8ACEE560B}"/>
              </a:ext>
            </a:extLst>
          </p:cNvPr>
          <p:cNvSpPr txBox="1"/>
          <p:nvPr/>
        </p:nvSpPr>
        <p:spPr>
          <a:xfrm>
            <a:off x="7741561" y="5879348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Moniteur installé dans le PS</a:t>
            </a:r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A4D1AD50-4E0F-0040-8B6C-6845B470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079373" y="1004862"/>
            <a:ext cx="4368800" cy="479746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9E6E08-EAAD-E140-979D-50538C705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4679" y="1444388"/>
            <a:ext cx="4512253" cy="35221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2BF680-CFCD-E544-BF5A-34CC1EC5C95E}"/>
              </a:ext>
            </a:extLst>
          </p:cNvPr>
          <p:cNvSpPr txBox="1"/>
          <p:nvPr/>
        </p:nvSpPr>
        <p:spPr>
          <a:xfrm>
            <a:off x="2430869" y="503674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99F2B-8036-0D4C-893A-0B5249BB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CCF2D-9AC5-7D49-9E0C-BB3994ED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7E0E1A-05C3-874E-98A8-CB0D04FD89E4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7355447" cy="631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Moniteur d’ionisation du gaz résiduel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CE6BE-80BF-7748-9B95-121ED8C5466C}"/>
              </a:ext>
            </a:extLst>
          </p:cNvPr>
          <p:cNvSpPr txBox="1"/>
          <p:nvPr/>
        </p:nvSpPr>
        <p:spPr>
          <a:xfrm>
            <a:off x="977911" y="5056417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Le partie du moniteur sous vide</a:t>
            </a:r>
          </a:p>
        </p:txBody>
      </p:sp>
    </p:spTree>
    <p:extLst>
      <p:ext uri="{BB962C8B-B14F-4D97-AF65-F5344CB8AC3E}">
        <p14:creationId xmlns:p14="http://schemas.microsoft.com/office/powerpoint/2010/main" val="84727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07DCF77-0398-D648-8047-917D3B1B11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127" y="1932244"/>
            <a:ext cx="4949677" cy="366561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1C91392-500F-9343-ABBA-97F6D1F5F86F}"/>
              </a:ext>
            </a:extLst>
          </p:cNvPr>
          <p:cNvSpPr/>
          <p:nvPr/>
        </p:nvSpPr>
        <p:spPr>
          <a:xfrm>
            <a:off x="107597" y="4188779"/>
            <a:ext cx="4671910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1.5s en temps réel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Chaque image correspond a une intégration du signal pendant 10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Données non filtrées pour montrer le diffèrent types de bruit de fond (perte de faisceaux)</a:t>
            </a:r>
          </a:p>
        </p:txBody>
      </p:sp>
      <p:pic>
        <p:nvPicPr>
          <p:cNvPr id="44" name="final_5d80e2b7523d4b0014ac38ce_645394">
            <a:hlinkClick r:id="" action="ppaction://media"/>
            <a:extLst>
              <a:ext uri="{FF2B5EF4-FFF2-40B4-BE49-F238E27FC236}">
                <a16:creationId xmlns:a16="http://schemas.microsoft.com/office/drawing/2014/main" id="{020F2494-C68A-144E-AD02-B039AF9EE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137156" y="2030759"/>
            <a:ext cx="6843640" cy="17180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02C816-28D7-7A49-9C7E-03E58341F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96" y="4188779"/>
            <a:ext cx="2580058" cy="18578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347C69-F530-0340-8D9D-B57C4FB04C1C}"/>
              </a:ext>
            </a:extLst>
          </p:cNvPr>
          <p:cNvSpPr/>
          <p:nvPr/>
        </p:nvSpPr>
        <p:spPr>
          <a:xfrm>
            <a:off x="842136" y="1314558"/>
            <a:ext cx="447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Mesures pendant l’injection, l’accélération et l’extraction d’un faisceau au PS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31581F-F89D-084E-9709-929BD6D5FE1F}"/>
              </a:ext>
            </a:extLst>
          </p:cNvPr>
          <p:cNvSpPr/>
          <p:nvPr/>
        </p:nvSpPr>
        <p:spPr>
          <a:xfrm>
            <a:off x="8500572" y="1302242"/>
            <a:ext cx="2786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dirty="0"/>
              <a:t>Profil &amp; position mesurés tout au long du cycle 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406F5-6F0D-2242-80F9-9EA4D007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7AE08-28BD-004E-B33C-45E6AD3E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45FCF1-0E27-174B-A118-92112E4D2B2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7355447" cy="631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Moniteur d’ionisation du gaz résiduel</a:t>
            </a:r>
          </a:p>
        </p:txBody>
      </p:sp>
    </p:spTree>
    <p:extLst>
      <p:ext uri="{BB962C8B-B14F-4D97-AF65-F5344CB8AC3E}">
        <p14:creationId xmlns:p14="http://schemas.microsoft.com/office/powerpoint/2010/main" val="18651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C545-EB52-A047-A897-5BBDAEDD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</a:t>
            </a:r>
            <a:r>
              <a:rPr lang="fr-FR" sz="5400" dirty="0"/>
              <a:t>d’activités de R&amp;D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1F54F-BD4F-914D-B41B-0FC04765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C505E-9BD6-0E47-BE8D-FBABBFF1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1250356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2D06FD8-6012-894B-AA53-D8886625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Transition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ADA005-DA9E-5947-AC6E-70662A4C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927B764-5B33-C649-8445-B7D097B8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2032553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B38139-FF2B-BB47-8148-C180A0D3BD61}"/>
              </a:ext>
            </a:extLst>
          </p:cNvPr>
          <p:cNvSpPr txBox="1"/>
          <p:nvPr/>
        </p:nvSpPr>
        <p:spPr>
          <a:xfrm>
            <a:off x="3988609" y="5335305"/>
            <a:ext cx="330951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/>
              <a:t>Simulation de l’image OTR d’une particule unique</a:t>
            </a:r>
          </a:p>
          <a:p>
            <a:pPr algn="ctr"/>
            <a:r>
              <a:rPr lang="fr-FR" dirty="0"/>
              <a:t>Polarisation verticale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EA086A9-CF01-C64F-9BDD-382EF11F4AC5}"/>
              </a:ext>
            </a:extLst>
          </p:cNvPr>
          <p:cNvGrpSpPr/>
          <p:nvPr/>
        </p:nvGrpSpPr>
        <p:grpSpPr>
          <a:xfrm>
            <a:off x="202391" y="2353571"/>
            <a:ext cx="3717895" cy="2693527"/>
            <a:chOff x="5299160" y="855386"/>
            <a:chExt cx="3629799" cy="293251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4B2A85D-3CBA-2C4D-8D4F-5A01D4CCD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44" t="17778" r="4778" b="47259"/>
            <a:stretch/>
          </p:blipFill>
          <p:spPr>
            <a:xfrm>
              <a:off x="5644378" y="1238024"/>
              <a:ext cx="3284581" cy="2549872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9D3F24C-E429-2643-AF95-AFCD3813D076}"/>
                </a:ext>
              </a:extLst>
            </p:cNvPr>
            <p:cNvGrpSpPr/>
            <p:nvPr/>
          </p:nvGrpSpPr>
          <p:grpSpPr>
            <a:xfrm>
              <a:off x="5299160" y="855386"/>
              <a:ext cx="3595895" cy="2673943"/>
              <a:chOff x="5299160" y="855386"/>
              <a:chExt cx="3595895" cy="2673943"/>
            </a:xfrm>
          </p:grpSpPr>
          <p:sp>
            <p:nvSpPr>
              <p:cNvPr id="80" name="object 2">
                <a:extLst>
                  <a:ext uri="{FF2B5EF4-FFF2-40B4-BE49-F238E27FC236}">
                    <a16:creationId xmlns:a16="http://schemas.microsoft.com/office/drawing/2014/main" id="{0DB02EEE-DA0A-7D4A-93EE-C3654D89767B}"/>
                  </a:ext>
                </a:extLst>
              </p:cNvPr>
              <p:cNvSpPr txBox="1"/>
              <p:nvPr/>
            </p:nvSpPr>
            <p:spPr>
              <a:xfrm>
                <a:off x="5484364" y="855386"/>
                <a:ext cx="1303590" cy="26436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>
                  <a:lnSpc>
                    <a:spcPts val="2100"/>
                  </a:lnSpc>
                </a:pPr>
                <a:r>
                  <a:rPr sz="1400" spc="-15">
                    <a:solidFill>
                      <a:srgbClr val="2D9DFF"/>
                    </a:solidFill>
                    <a:latin typeface="Arial"/>
                    <a:cs typeface="Arial"/>
                  </a:rPr>
                  <a:t>Forward</a:t>
                </a:r>
                <a:r>
                  <a:rPr lang="en-US" sz="1400" spc="-15">
                    <a:solidFill>
                      <a:srgbClr val="2D9DFF"/>
                    </a:solidFill>
                    <a:latin typeface="Arial"/>
                    <a:cs typeface="Arial"/>
                  </a:rPr>
                  <a:t> </a:t>
                </a:r>
                <a:r>
                  <a:rPr sz="1400" spc="-15">
                    <a:solidFill>
                      <a:srgbClr val="2D9DFF"/>
                    </a:solidFill>
                    <a:latin typeface="Arial"/>
                    <a:cs typeface="Arial"/>
                  </a:rPr>
                  <a:t>OTR</a:t>
                </a:r>
                <a:endParaRPr sz="1400">
                  <a:latin typeface="Arial"/>
                  <a:cs typeface="Arial"/>
                </a:endParaRPr>
              </a:p>
            </p:txBody>
          </p:sp>
          <p:sp>
            <p:nvSpPr>
              <p:cNvPr id="81" name="object 3">
                <a:extLst>
                  <a:ext uri="{FF2B5EF4-FFF2-40B4-BE49-F238E27FC236}">
                    <a16:creationId xmlns:a16="http://schemas.microsoft.com/office/drawing/2014/main" id="{8C420549-DF00-B748-80BE-5052DF804531}"/>
                  </a:ext>
                </a:extLst>
              </p:cNvPr>
              <p:cNvSpPr txBox="1"/>
              <p:nvPr/>
            </p:nvSpPr>
            <p:spPr>
              <a:xfrm>
                <a:off x="7047339" y="3294770"/>
                <a:ext cx="622935" cy="23455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sz="1400">
                    <a:solidFill>
                      <a:srgbClr val="0000FF"/>
                    </a:solidFill>
                    <a:latin typeface="Arial"/>
                    <a:cs typeface="Arial"/>
                  </a:rPr>
                  <a:t>Beam</a:t>
                </a:r>
                <a:endParaRPr sz="1400">
                  <a:latin typeface="Arial"/>
                  <a:cs typeface="Arial"/>
                </a:endParaRPr>
              </a:p>
            </p:txBody>
          </p:sp>
          <p:sp>
            <p:nvSpPr>
              <p:cNvPr id="82" name="object 4">
                <a:extLst>
                  <a:ext uri="{FF2B5EF4-FFF2-40B4-BE49-F238E27FC236}">
                    <a16:creationId xmlns:a16="http://schemas.microsoft.com/office/drawing/2014/main" id="{06014C74-C1C7-E642-9B90-5438D0797499}"/>
                  </a:ext>
                </a:extLst>
              </p:cNvPr>
              <p:cNvSpPr txBox="1"/>
              <p:nvPr/>
            </p:nvSpPr>
            <p:spPr>
              <a:xfrm>
                <a:off x="5299160" y="2493939"/>
                <a:ext cx="749935" cy="23455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400">
                    <a:solidFill>
                      <a:srgbClr val="595959"/>
                    </a:solidFill>
                    <a:latin typeface="Arial"/>
                    <a:cs typeface="Arial"/>
                  </a:rPr>
                  <a:t>Screen</a:t>
                </a:r>
                <a:endParaRPr sz="1400">
                  <a:latin typeface="Arial"/>
                  <a:cs typeface="Arial"/>
                </a:endParaRPr>
              </a:p>
            </p:txBody>
          </p:sp>
          <p:sp>
            <p:nvSpPr>
              <p:cNvPr id="84" name="object 6">
                <a:extLst>
                  <a:ext uri="{FF2B5EF4-FFF2-40B4-BE49-F238E27FC236}">
                    <a16:creationId xmlns:a16="http://schemas.microsoft.com/office/drawing/2014/main" id="{740F30C3-3BBA-624C-9483-E813424B7542}"/>
                  </a:ext>
                </a:extLst>
              </p:cNvPr>
              <p:cNvSpPr txBox="1"/>
              <p:nvPr/>
            </p:nvSpPr>
            <p:spPr>
              <a:xfrm>
                <a:off x="7498841" y="1505339"/>
                <a:ext cx="1396214" cy="26436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>
                  <a:lnSpc>
                    <a:spcPts val="2100"/>
                  </a:lnSpc>
                </a:pPr>
                <a:r>
                  <a:rPr sz="1400">
                    <a:solidFill>
                      <a:srgbClr val="2D9DFF"/>
                    </a:solidFill>
                    <a:latin typeface="Arial"/>
                    <a:cs typeface="Arial"/>
                  </a:rPr>
                  <a:t>Backward </a:t>
                </a:r>
                <a:r>
                  <a:rPr sz="1400" spc="-15">
                    <a:solidFill>
                      <a:srgbClr val="2D9DFF"/>
                    </a:solidFill>
                    <a:latin typeface="Arial"/>
                    <a:cs typeface="Arial"/>
                  </a:rPr>
                  <a:t>OTR</a:t>
                </a:r>
                <a:endParaRPr sz="1400">
                  <a:latin typeface="Arial"/>
                  <a:cs typeface="Arial"/>
                </a:endParaRPr>
              </a:p>
            </p:txBody>
          </p:sp>
        </p:grpSp>
      </p:grpSp>
      <p:pic>
        <p:nvPicPr>
          <p:cNvPr id="85" name="Picture 3">
            <a:extLst>
              <a:ext uri="{FF2B5EF4-FFF2-40B4-BE49-F238E27FC236}">
                <a16:creationId xmlns:a16="http://schemas.microsoft.com/office/drawing/2014/main" id="{8A58A829-E29D-434A-976A-A462F631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31127" r="32143" b="27291"/>
          <a:stretch>
            <a:fillRect/>
          </a:stretch>
        </p:blipFill>
        <p:spPr bwMode="auto">
          <a:xfrm rot="5400000">
            <a:off x="4154968" y="2014847"/>
            <a:ext cx="3214414" cy="307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5110BBC-BF6B-0C4E-A777-B9279D971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1"/>
          <a:stretch/>
        </p:blipFill>
        <p:spPr bwMode="auto">
          <a:xfrm>
            <a:off x="7637073" y="1756323"/>
            <a:ext cx="4420608" cy="358895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A3F66B-AE08-E74A-845E-6531B6BE64C9}"/>
              </a:ext>
            </a:extLst>
          </p:cNvPr>
          <p:cNvSpPr/>
          <p:nvPr/>
        </p:nvSpPr>
        <p:spPr>
          <a:xfrm>
            <a:off x="7886406" y="5405750"/>
            <a:ext cx="3718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Mesure de la taille de faisceau </a:t>
            </a:r>
            <a:r>
              <a:rPr lang="fr-FR" dirty="0">
                <a:latin typeface="Symbol" pitchFamily="2" charset="2"/>
              </a:rPr>
              <a:t>s</a:t>
            </a:r>
            <a:r>
              <a:rPr lang="fr-FR" dirty="0"/>
              <a:t> en mesurant la visibilité de la distribution OTR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CDA2A-65E5-2A4C-8924-C8CA043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F792E7-0239-CA46-B3FD-7F71B642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2C62EC4-2B9B-C34B-B6F4-B5F5224C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Transition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B9C3753-EABA-ED45-B22C-F9C87CFE98C9}"/>
              </a:ext>
            </a:extLst>
          </p:cNvPr>
          <p:cNvSpPr txBox="1">
            <a:spLocks/>
          </p:cNvSpPr>
          <p:nvPr/>
        </p:nvSpPr>
        <p:spPr>
          <a:xfrm>
            <a:off x="-288520" y="1204192"/>
            <a:ext cx="8759160" cy="54007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Utilisant un système d’imagerie simple (lentille, polariseur et filtre de couleur)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9A265A-E502-CD49-A90D-501306E02890}"/>
              </a:ext>
            </a:extLst>
          </p:cNvPr>
          <p:cNvSpPr/>
          <p:nvPr/>
        </p:nvSpPr>
        <p:spPr>
          <a:xfrm>
            <a:off x="5696235" y="3071529"/>
            <a:ext cx="131879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A1FB4D-F440-E849-B206-123FC0C3D423}"/>
              </a:ext>
            </a:extLst>
          </p:cNvPr>
          <p:cNvCxnSpPr/>
          <p:nvPr/>
        </p:nvCxnSpPr>
        <p:spPr>
          <a:xfrm flipV="1">
            <a:off x="5843413" y="3047304"/>
            <a:ext cx="1967334" cy="263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0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151D-BAF4-BF4D-AD0E-73824784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 </a:t>
            </a:r>
            <a:r>
              <a:rPr lang="fr-FR" sz="3200" dirty="0"/>
              <a:t>responsabilités du groupe d’instrumentation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6D7F-3F1E-D84B-908A-FF131A9366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203" y="1054401"/>
            <a:ext cx="5499280" cy="4888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086B9E-2B1C-0B44-A978-F7AD72D82D9E}"/>
              </a:ext>
            </a:extLst>
          </p:cNvPr>
          <p:cNvSpPr/>
          <p:nvPr/>
        </p:nvSpPr>
        <p:spPr>
          <a:xfrm>
            <a:off x="249215" y="1853036"/>
            <a:ext cx="4782197" cy="2533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dirty="0">
                <a:solidFill>
                  <a:srgbClr val="0033A0"/>
                </a:solidFill>
              </a:rPr>
              <a:t>Responsable pour la </a:t>
            </a:r>
            <a:r>
              <a:rPr lang="fr-FR" dirty="0">
                <a:solidFill>
                  <a:srgbClr val="FF0000"/>
                </a:solidFill>
              </a:rPr>
              <a:t>conception</a:t>
            </a:r>
            <a:r>
              <a:rPr lang="fr-FR" dirty="0">
                <a:solidFill>
                  <a:srgbClr val="0033A0"/>
                </a:solidFill>
              </a:rPr>
              <a:t>, la </a:t>
            </a:r>
            <a:r>
              <a:rPr lang="fr-FR" dirty="0">
                <a:solidFill>
                  <a:srgbClr val="FF0000"/>
                </a:solidFill>
              </a:rPr>
              <a:t>construction</a:t>
            </a:r>
            <a:r>
              <a:rPr lang="fr-FR" dirty="0">
                <a:solidFill>
                  <a:srgbClr val="0033A0"/>
                </a:solidFill>
              </a:rPr>
              <a:t> et </a:t>
            </a:r>
            <a:r>
              <a:rPr lang="fr-FR" dirty="0">
                <a:solidFill>
                  <a:srgbClr val="FF0000"/>
                </a:solidFill>
              </a:rPr>
              <a:t>l’opération </a:t>
            </a:r>
            <a:r>
              <a:rPr lang="fr-FR" dirty="0">
                <a:solidFill>
                  <a:srgbClr val="0033A0"/>
                </a:solidFill>
              </a:rPr>
              <a:t>des instruments qui permettent </a:t>
            </a:r>
            <a:r>
              <a:rPr lang="fr-FR" dirty="0">
                <a:solidFill>
                  <a:srgbClr val="FF0000"/>
                </a:solidFill>
              </a:rPr>
              <a:t>l’observation des faisceaux primaires et secondaires</a:t>
            </a:r>
            <a:r>
              <a:rPr lang="fr-FR" dirty="0">
                <a:solidFill>
                  <a:srgbClr val="0033A0"/>
                </a:solidFill>
              </a:rPr>
              <a:t>, et la mesure de leur principaux paramètres (&gt; 10000 instruments)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84875-6958-F94A-94CC-3212EA921C47}"/>
              </a:ext>
            </a:extLst>
          </p:cNvPr>
          <p:cNvSpPr txBox="1"/>
          <p:nvPr/>
        </p:nvSpPr>
        <p:spPr>
          <a:xfrm>
            <a:off x="1800006" y="6072689"/>
            <a:ext cx="882453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/>
              <a:t>~ 130 personnes (dont 50% d’employé(e)s et 50% de pos-doctorant(e)s, étudiant(e)s ou associé(e)s de projets)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855C7B-2978-6343-B43F-E3393711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6FD16D4-5871-584C-B56E-C5BA14C4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856890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42E23-1C39-C14B-90CD-336AF177B73D}"/>
              </a:ext>
            </a:extLst>
          </p:cNvPr>
          <p:cNvSpPr/>
          <p:nvPr/>
        </p:nvSpPr>
        <p:spPr>
          <a:xfrm>
            <a:off x="0" y="5774160"/>
            <a:ext cx="3204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P. </a:t>
            </a:r>
            <a:r>
              <a:rPr lang="en-US" sz="1200" err="1">
                <a:ea typeface="Times New Roman" panose="02020603050405020304" pitchFamily="18" charset="0"/>
                <a:cs typeface="Calibri" panose="020F0502020204030204" pitchFamily="34" charset="0"/>
              </a:rPr>
              <a:t>Karataev</a:t>
            </a:r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>
                <a:ea typeface="Times New Roman" panose="02020603050405020304" pitchFamily="18" charset="0"/>
                <a:cs typeface="Calibri" panose="020F0502020204030204" pitchFamily="34" charset="0"/>
              </a:rPr>
              <a:t>et al.</a:t>
            </a:r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, PRL </a:t>
            </a:r>
            <a:r>
              <a:rPr lang="en-US" sz="1200" b="1">
                <a:ea typeface="Times New Roman" panose="02020603050405020304" pitchFamily="18" charset="0"/>
                <a:cs typeface="Calibri" panose="020F0502020204030204" pitchFamily="34" charset="0"/>
              </a:rPr>
              <a:t>107</a:t>
            </a:r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, 174801 (2011)</a:t>
            </a:r>
          </a:p>
          <a:p>
            <a:r>
              <a:rPr lang="en-US" sz="1200">
                <a:cs typeface="Calibri" panose="020F0502020204030204" pitchFamily="34" charset="0"/>
              </a:rPr>
              <a:t>B. </a:t>
            </a:r>
            <a:r>
              <a:rPr lang="en-US" sz="1200" err="1">
                <a:cs typeface="Calibri" panose="020F0502020204030204" pitchFamily="34" charset="0"/>
              </a:rPr>
              <a:t>Bolzon</a:t>
            </a:r>
            <a:r>
              <a:rPr lang="en-US" sz="1200">
                <a:cs typeface="Calibri" panose="020F0502020204030204" pitchFamily="34" charset="0"/>
              </a:rPr>
              <a:t> </a:t>
            </a:r>
            <a:r>
              <a:rPr lang="en-US" sz="1200" i="1">
                <a:cs typeface="Calibri" panose="020F0502020204030204" pitchFamily="34" charset="0"/>
              </a:rPr>
              <a:t>et al.</a:t>
            </a:r>
            <a:r>
              <a:rPr lang="en-US" sz="1200">
                <a:cs typeface="Calibri" panose="020F0502020204030204" pitchFamily="34" charset="0"/>
              </a:rPr>
              <a:t>, PRSTAB </a:t>
            </a:r>
            <a:r>
              <a:rPr lang="en-US" sz="1200" b="1">
                <a:cs typeface="Calibri" panose="020F0502020204030204" pitchFamily="34" charset="0"/>
              </a:rPr>
              <a:t>18</a:t>
            </a:r>
            <a:r>
              <a:rPr lang="en-US" sz="1200">
                <a:cs typeface="Calibri" panose="020F0502020204030204" pitchFamily="34" charset="0"/>
              </a:rPr>
              <a:t>, 082803 (2015)</a:t>
            </a:r>
            <a:endParaRPr lang="fr-FR" sz="1200"/>
          </a:p>
        </p:txBody>
      </p:sp>
      <p:pic>
        <p:nvPicPr>
          <p:cNvPr id="86" name="Picture 85" descr="IMG_0440.jpeg">
            <a:extLst>
              <a:ext uri="{FF2B5EF4-FFF2-40B4-BE49-F238E27FC236}">
                <a16:creationId xmlns:a16="http://schemas.microsoft.com/office/drawing/2014/main" id="{70A429C7-74EB-D147-AC4B-0B0D5D2DF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0"/>
          <a:stretch/>
        </p:blipFill>
        <p:spPr>
          <a:xfrm>
            <a:off x="148594" y="2800022"/>
            <a:ext cx="3055938" cy="227098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0B50F-A771-E240-B589-6FD776EE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83" y="1823965"/>
            <a:ext cx="7036318" cy="3957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CFC50-85C7-384B-A1E1-58BA034CCB82}"/>
              </a:ext>
            </a:extLst>
          </p:cNvPr>
          <p:cNvSpPr txBox="1"/>
          <p:nvPr/>
        </p:nvSpPr>
        <p:spPr>
          <a:xfrm>
            <a:off x="19431" y="2433161"/>
            <a:ext cx="47924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A" dirty="0"/>
              <a:t>Tests effectués à ATF2/KEK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58287A7-9812-C94C-8F69-832B7284FF09}"/>
              </a:ext>
            </a:extLst>
          </p:cNvPr>
          <p:cNvSpPr txBox="1"/>
          <p:nvPr/>
        </p:nvSpPr>
        <p:spPr>
          <a:xfrm>
            <a:off x="5087263" y="5846848"/>
            <a:ext cx="67015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/>
              <a:t>Images acquises durant le scan d’un aimant quadripolaire</a:t>
            </a:r>
          </a:p>
        </p:txBody>
      </p:sp>
      <p:pic>
        <p:nvPicPr>
          <p:cNvPr id="93" name="Picture 92" descr="IMG_0352.jpeg">
            <a:extLst>
              <a:ext uri="{FF2B5EF4-FFF2-40B4-BE49-F238E27FC236}">
                <a16:creationId xmlns:a16="http://schemas.microsoft.com/office/drawing/2014/main" id="{5CB59CEA-8DF4-FC45-8F1F-8DF75D953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58" y="2800022"/>
            <a:ext cx="1513988" cy="227098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97E8F-4AAB-C34B-8B16-7BDA6481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466FD4-1E66-B74C-9278-B787FD4A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AD28DA-6968-F849-9786-25590ADA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Transition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0A13B01-5005-5948-B731-4B96A160B945}"/>
              </a:ext>
            </a:extLst>
          </p:cNvPr>
          <p:cNvSpPr txBox="1">
            <a:spLocks/>
          </p:cNvSpPr>
          <p:nvPr/>
        </p:nvSpPr>
        <p:spPr>
          <a:xfrm>
            <a:off x="-288520" y="1204192"/>
            <a:ext cx="8759160" cy="54007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Utilisant un système d’imagerie simple (lentille, polariseur et filtre de couleur)</a:t>
            </a:r>
          </a:p>
        </p:txBody>
      </p:sp>
    </p:spTree>
    <p:extLst>
      <p:ext uri="{BB962C8B-B14F-4D97-AF65-F5344CB8AC3E}">
        <p14:creationId xmlns:p14="http://schemas.microsoft.com/office/powerpoint/2010/main" val="4077521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AD335671-12B6-B84E-9A50-F6DA33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5"/>
          <a:stretch/>
        </p:blipFill>
        <p:spPr>
          <a:xfrm>
            <a:off x="3372489" y="3861720"/>
            <a:ext cx="4172883" cy="2423092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58287A7-9812-C94C-8F69-832B7284FF09}"/>
              </a:ext>
            </a:extLst>
          </p:cNvPr>
          <p:cNvSpPr txBox="1"/>
          <p:nvPr/>
        </p:nvSpPr>
        <p:spPr>
          <a:xfrm>
            <a:off x="3916675" y="2104828"/>
            <a:ext cx="28873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/>
              <a:t>Images </a:t>
            </a:r>
            <a:r>
              <a:rPr lang="fr-FR" err="1"/>
              <a:t>acquired</a:t>
            </a:r>
            <a:r>
              <a:rPr lang="fr-FR"/>
              <a:t> </a:t>
            </a:r>
            <a:r>
              <a:rPr lang="fr-FR" err="1"/>
              <a:t>during</a:t>
            </a:r>
            <a:r>
              <a:rPr lang="fr-FR"/>
              <a:t> a </a:t>
            </a:r>
            <a:r>
              <a:rPr lang="fr-FR" err="1"/>
              <a:t>Quadrupole</a:t>
            </a:r>
            <a:r>
              <a:rPr lang="fr-FR"/>
              <a:t> scan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1B8354-A584-384B-8E7C-3E59AAB0EFF6}"/>
              </a:ext>
            </a:extLst>
          </p:cNvPr>
          <p:cNvSpPr txBox="1"/>
          <p:nvPr/>
        </p:nvSpPr>
        <p:spPr>
          <a:xfrm>
            <a:off x="4069075" y="2257228"/>
            <a:ext cx="28873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/>
              <a:t>Images </a:t>
            </a:r>
            <a:r>
              <a:rPr lang="fr-FR" err="1"/>
              <a:t>acquired</a:t>
            </a:r>
            <a:r>
              <a:rPr lang="fr-FR"/>
              <a:t> </a:t>
            </a:r>
            <a:r>
              <a:rPr lang="fr-FR" err="1"/>
              <a:t>during</a:t>
            </a:r>
            <a:r>
              <a:rPr lang="fr-FR"/>
              <a:t> a </a:t>
            </a:r>
            <a:r>
              <a:rPr lang="fr-FR" err="1"/>
              <a:t>Quadrupole</a:t>
            </a:r>
            <a:r>
              <a:rPr lang="fr-FR"/>
              <a:t> scan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17F425C5-A513-234C-B907-4E56E0E4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3" y="1564432"/>
            <a:ext cx="8700686" cy="24470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5351FB-0741-614D-8C77-ACFFB50E4FDB}"/>
              </a:ext>
            </a:extLst>
          </p:cNvPr>
          <p:cNvSpPr/>
          <p:nvPr/>
        </p:nvSpPr>
        <p:spPr>
          <a:xfrm>
            <a:off x="7713329" y="4586469"/>
            <a:ext cx="3490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Plus petite taille de faisceau mesurée à 600nm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51FDE6-9AA4-4F41-AC64-5673AFB6025B}"/>
              </a:ext>
            </a:extLst>
          </p:cNvPr>
          <p:cNvSpPr/>
          <p:nvPr/>
        </p:nvSpPr>
        <p:spPr>
          <a:xfrm>
            <a:off x="0" y="5774160"/>
            <a:ext cx="3204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P. </a:t>
            </a:r>
            <a:r>
              <a:rPr lang="en-US" sz="1200" err="1">
                <a:ea typeface="Times New Roman" panose="02020603050405020304" pitchFamily="18" charset="0"/>
                <a:cs typeface="Calibri" panose="020F0502020204030204" pitchFamily="34" charset="0"/>
              </a:rPr>
              <a:t>Karataev</a:t>
            </a:r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>
                <a:ea typeface="Times New Roman" panose="02020603050405020304" pitchFamily="18" charset="0"/>
                <a:cs typeface="Calibri" panose="020F0502020204030204" pitchFamily="34" charset="0"/>
              </a:rPr>
              <a:t>et al.</a:t>
            </a:r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, PRL </a:t>
            </a:r>
            <a:r>
              <a:rPr lang="en-US" sz="1200" b="1">
                <a:ea typeface="Times New Roman" panose="02020603050405020304" pitchFamily="18" charset="0"/>
                <a:cs typeface="Calibri" panose="020F0502020204030204" pitchFamily="34" charset="0"/>
              </a:rPr>
              <a:t>107</a:t>
            </a:r>
            <a:r>
              <a:rPr lang="en-US" sz="1200">
                <a:ea typeface="Times New Roman" panose="02020603050405020304" pitchFamily="18" charset="0"/>
                <a:cs typeface="Calibri" panose="020F0502020204030204" pitchFamily="34" charset="0"/>
              </a:rPr>
              <a:t>, 174801 (2011)</a:t>
            </a:r>
          </a:p>
          <a:p>
            <a:r>
              <a:rPr lang="en-US" sz="1200">
                <a:cs typeface="Calibri" panose="020F0502020204030204" pitchFamily="34" charset="0"/>
              </a:rPr>
              <a:t>B. </a:t>
            </a:r>
            <a:r>
              <a:rPr lang="en-US" sz="1200" err="1">
                <a:cs typeface="Calibri" panose="020F0502020204030204" pitchFamily="34" charset="0"/>
              </a:rPr>
              <a:t>Bolzon</a:t>
            </a:r>
            <a:r>
              <a:rPr lang="en-US" sz="1200">
                <a:cs typeface="Calibri" panose="020F0502020204030204" pitchFamily="34" charset="0"/>
              </a:rPr>
              <a:t> </a:t>
            </a:r>
            <a:r>
              <a:rPr lang="en-US" sz="1200" i="1">
                <a:cs typeface="Calibri" panose="020F0502020204030204" pitchFamily="34" charset="0"/>
              </a:rPr>
              <a:t>et al.</a:t>
            </a:r>
            <a:r>
              <a:rPr lang="en-US" sz="1200">
                <a:cs typeface="Calibri" panose="020F0502020204030204" pitchFamily="34" charset="0"/>
              </a:rPr>
              <a:t>, PRSTAB </a:t>
            </a:r>
            <a:r>
              <a:rPr lang="en-US" sz="1200" b="1">
                <a:cs typeface="Calibri" panose="020F0502020204030204" pitchFamily="34" charset="0"/>
              </a:rPr>
              <a:t>18</a:t>
            </a:r>
            <a:r>
              <a:rPr lang="en-US" sz="1200">
                <a:cs typeface="Calibri" panose="020F0502020204030204" pitchFamily="34" charset="0"/>
              </a:rPr>
              <a:t>, 082803 (2015)</a:t>
            </a:r>
            <a:endParaRPr lang="fr-FR" sz="12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0A46B-2E90-2446-9F6A-E8505C65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A5C4520-E9F6-3A47-B1F2-E5B52EE6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5E828F-FFC0-0146-9608-EDE2355FF2B0}"/>
              </a:ext>
            </a:extLst>
          </p:cNvPr>
          <p:cNvSpPr txBox="1">
            <a:spLocks/>
          </p:cNvSpPr>
          <p:nvPr/>
        </p:nvSpPr>
        <p:spPr>
          <a:xfrm>
            <a:off x="-288520" y="1204192"/>
            <a:ext cx="8759160" cy="540070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Utilisant un système d’imagerie simple (lentille, polariseur et filtre de couleur)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8846E16-51FD-D64A-8119-4B8ABEB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Transition</a:t>
            </a:r>
          </a:p>
        </p:txBody>
      </p:sp>
    </p:spTree>
    <p:extLst>
      <p:ext uri="{BB962C8B-B14F-4D97-AF65-F5344CB8AC3E}">
        <p14:creationId xmlns:p14="http://schemas.microsoft.com/office/powerpoint/2010/main" val="2250763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4"/>
            <a:ext cx="11376025" cy="508150"/>
          </a:xfrm>
        </p:spPr>
        <p:txBody>
          <a:bodyPr/>
          <a:lstStyle/>
          <a:p>
            <a:r>
              <a:rPr lang="fr-FR" sz="3200" dirty="0"/>
              <a:t>Diagnostiques utilisant le rayonnement </a:t>
            </a:r>
            <a:r>
              <a:rPr lang="fr-FR" sz="3200" dirty="0" err="1"/>
              <a:t>Cherenkov</a:t>
            </a:r>
            <a:endParaRPr lang="fr-FR" sz="3200" dirty="0"/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750415CE-8B84-514E-B528-48AC25EA8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2" y="3317962"/>
            <a:ext cx="8984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BF10A-8693-6F44-8D7B-204051D9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F9A53-D5FE-B44D-9C28-86284248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2554910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4232389F-84B4-8F4A-9EC3-002E4B22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4"/>
            <a:ext cx="11376025" cy="508150"/>
          </a:xfrm>
        </p:spPr>
        <p:txBody>
          <a:bodyPr/>
          <a:lstStyle/>
          <a:p>
            <a:r>
              <a:rPr lang="fr-FR" sz="3200" dirty="0"/>
              <a:t>Diagnostiques utilisant le rayonnement </a:t>
            </a:r>
            <a:r>
              <a:rPr lang="fr-FR" sz="3200" dirty="0" err="1"/>
              <a:t>Cherenkov</a:t>
            </a:r>
            <a:endParaRPr lang="fr-FR" sz="3200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2200E7-8927-E545-80E1-4E615E3D7660}"/>
              </a:ext>
            </a:extLst>
          </p:cNvPr>
          <p:cNvSpPr txBox="1">
            <a:spLocks/>
          </p:cNvSpPr>
          <p:nvPr/>
        </p:nvSpPr>
        <p:spPr>
          <a:xfrm>
            <a:off x="0" y="800839"/>
            <a:ext cx="12191999" cy="6637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Rayonnement </a:t>
            </a:r>
            <a:r>
              <a:rPr lang="fr-FR" sz="2000" dirty="0" err="1"/>
              <a:t>Cherenkov</a:t>
            </a:r>
            <a:r>
              <a:rPr lang="fr-FR" sz="2000" dirty="0"/>
              <a:t> cohérent émis dans des inserts diélectriques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2509B51-2EDB-1047-A098-5E41D7AD18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17" y="1552468"/>
            <a:ext cx="6144436" cy="4220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31777F-1A1B-D44B-A99B-95DFC050E28F}"/>
              </a:ext>
            </a:extLst>
          </p:cNvPr>
          <p:cNvSpPr/>
          <p:nvPr/>
        </p:nvSpPr>
        <p:spPr>
          <a:xfrm>
            <a:off x="0" y="5864834"/>
            <a:ext cx="867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000"/>
              <a:t>Polarization Current Approach</a:t>
            </a:r>
            <a:br>
              <a:rPr lang="en-CH" altLang="en-CH" sz="1000"/>
            </a:br>
            <a:r>
              <a:rPr lang="en-CH" altLang="en-CH" sz="1000"/>
              <a:t>D. V. Karlovets and A. P. Potylitsyn in JETP Lett. 90 (2009)</a:t>
            </a:r>
            <a:r>
              <a:rPr lang="en-US" altLang="en-CH" sz="1000" dirty="0"/>
              <a:t>, </a:t>
            </a:r>
            <a:r>
              <a:rPr lang="en-CH" altLang="en-CH" sz="1000"/>
              <a:t>M. Shevelev, A. Konkov, and A. Aryshev in Phys. Rev. A 92, 053851 (2015)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A9DC037-ABB2-AB49-A370-504E1298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4987524-373B-6645-8AB9-EEF2638E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55FB9B-42F0-9C42-9547-C1BB6B8B206F}"/>
              </a:ext>
            </a:extLst>
          </p:cNvPr>
          <p:cNvSpPr txBox="1"/>
          <p:nvPr/>
        </p:nvSpPr>
        <p:spPr>
          <a:xfrm>
            <a:off x="7053462" y="2356645"/>
            <a:ext cx="5138537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/>
              <a:t>Non-intrusif</a:t>
            </a:r>
          </a:p>
          <a:p>
            <a:pPr algn="l"/>
            <a:endParaRPr lang="fr-FR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/>
              <a:t>Le spectre de la lumière émise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Dépend du diélectrique (transparence)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Coupure basse liée au diamètre de l’insert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Pas de coupure haute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33D6DD-2EAF-6C49-9D21-DA7BD7A07507}"/>
              </a:ext>
            </a:extLst>
          </p:cNvPr>
          <p:cNvSpPr txBox="1"/>
          <p:nvPr/>
        </p:nvSpPr>
        <p:spPr>
          <a:xfrm>
            <a:off x="7107005" y="4710903"/>
            <a:ext cx="48441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dirty="0"/>
              <a:t>Intéressant pour des faisceaux courts ou des mesures à hautes fréquences (&gt;10GHz </a:t>
            </a:r>
            <a:r>
              <a:rPr lang="fr-FR" dirty="0">
                <a:sym typeface="Wingdings" pitchFamily="2" charset="2"/>
              </a:rPr>
              <a:t></a:t>
            </a:r>
            <a:r>
              <a:rPr lang="fr-FR" dirty="0"/>
              <a:t> UV)</a:t>
            </a:r>
          </a:p>
        </p:txBody>
      </p:sp>
    </p:spTree>
    <p:extLst>
      <p:ext uri="{BB962C8B-B14F-4D97-AF65-F5344CB8AC3E}">
        <p14:creationId xmlns:p14="http://schemas.microsoft.com/office/powerpoint/2010/main" val="500188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2200E7-8927-E545-80E1-4E615E3D7660}"/>
              </a:ext>
            </a:extLst>
          </p:cNvPr>
          <p:cNvSpPr txBox="1">
            <a:spLocks/>
          </p:cNvSpPr>
          <p:nvPr/>
        </p:nvSpPr>
        <p:spPr>
          <a:xfrm>
            <a:off x="-12357" y="708080"/>
            <a:ext cx="12191999" cy="6637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Mesure de paquet courts utilisant le rayonnement cohérent </a:t>
            </a:r>
            <a:r>
              <a:rPr lang="fr-FR" sz="2000" dirty="0" err="1"/>
              <a:t>Cherenkov</a:t>
            </a:r>
            <a:endParaRPr lang="fr-FR" sz="2000" dirty="0"/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750415CE-8B84-514E-B528-48AC25EA8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2" y="3317962"/>
            <a:ext cx="8984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ABFEEB7F-72FB-3741-86DE-3F7C63A1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617" y="1706338"/>
            <a:ext cx="5695803" cy="3526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858E433-882C-8748-BCA8-87066F92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7988" y="1469016"/>
            <a:ext cx="5529262" cy="286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7A4B5-6B1B-824C-B2DF-EA8F0A674A41}"/>
              </a:ext>
            </a:extLst>
          </p:cNvPr>
          <p:cNvSpPr txBox="1"/>
          <p:nvPr/>
        </p:nvSpPr>
        <p:spPr>
          <a:xfrm>
            <a:off x="376982" y="4371886"/>
            <a:ext cx="56938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A" dirty="0"/>
              <a:t>Mesurer la puissance émise à 3 fréquences </a:t>
            </a:r>
          </a:p>
          <a:p>
            <a:pPr algn="l"/>
            <a:r>
              <a:rPr lang="fr-CA" dirty="0"/>
              <a:t>(30GHz, 60GHz, 90GHz)  - CLEAR/CERN -200MeV e</a:t>
            </a:r>
            <a:r>
              <a:rPr lang="fr-CA" baseline="30000" dirty="0"/>
              <a:t>-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804769A9-A017-CA43-A919-C5118BFAB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34803" y="5004672"/>
            <a:ext cx="2140632" cy="1214882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302CF391-24B5-4544-9997-7B9273DA0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69294" y="4991200"/>
            <a:ext cx="1184067" cy="12418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8A22-9179-AB45-9C79-FB04085E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B427D0-87E4-1C49-B0EA-BC4756FB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13A4385-C79B-EA49-9994-FB65F1F7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4"/>
            <a:ext cx="11376025" cy="508150"/>
          </a:xfrm>
        </p:spPr>
        <p:txBody>
          <a:bodyPr/>
          <a:lstStyle/>
          <a:p>
            <a:r>
              <a:rPr lang="fr-FR" sz="3200" dirty="0"/>
              <a:t>Diagnostiques utilisant le rayonnement </a:t>
            </a:r>
            <a:r>
              <a:rPr lang="fr-FR" sz="3200" dirty="0" err="1"/>
              <a:t>Cherenkov</a:t>
            </a:r>
            <a:endParaRPr lang="fr-FR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13D25C-C114-B14A-9AB4-0834AE1CD064}"/>
              </a:ext>
            </a:extLst>
          </p:cNvPr>
          <p:cNvSpPr/>
          <p:nvPr/>
        </p:nvSpPr>
        <p:spPr>
          <a:xfrm>
            <a:off x="9292513" y="5992878"/>
            <a:ext cx="3354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Curcio et al, PRAB 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022802 (2020)</a:t>
            </a:r>
          </a:p>
        </p:txBody>
      </p:sp>
    </p:spTree>
    <p:extLst>
      <p:ext uri="{BB962C8B-B14F-4D97-AF65-F5344CB8AC3E}">
        <p14:creationId xmlns:p14="http://schemas.microsoft.com/office/powerpoint/2010/main" val="3640287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2200E7-8927-E545-80E1-4E615E3D7660}"/>
              </a:ext>
            </a:extLst>
          </p:cNvPr>
          <p:cNvSpPr txBox="1">
            <a:spLocks/>
          </p:cNvSpPr>
          <p:nvPr/>
        </p:nvSpPr>
        <p:spPr>
          <a:xfrm>
            <a:off x="-12357" y="708080"/>
            <a:ext cx="12191999" cy="6637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Mesure de position à hautes fréquences utilisant le rayonnement cohérent </a:t>
            </a:r>
            <a:r>
              <a:rPr lang="fr-FR" sz="2000" dirty="0" err="1"/>
              <a:t>Cherenkov</a:t>
            </a:r>
            <a:r>
              <a:rPr lang="fr-FR" sz="2000" dirty="0"/>
              <a:t> pour AWAKE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750415CE-8B84-514E-B528-48AC25EA8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2" y="3317962"/>
            <a:ext cx="8984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7A4B5-6B1B-824C-B2DF-EA8F0A674A41}"/>
              </a:ext>
            </a:extLst>
          </p:cNvPr>
          <p:cNvSpPr txBox="1"/>
          <p:nvPr/>
        </p:nvSpPr>
        <p:spPr>
          <a:xfrm>
            <a:off x="492838" y="1677120"/>
            <a:ext cx="43474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A" dirty="0"/>
              <a:t>Inserts en Alumine pour un BPM à 30GHz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B43F0D6-8F63-E841-A5D3-938E8E94A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92"/>
          <a:stretch/>
        </p:blipFill>
        <p:spPr>
          <a:xfrm>
            <a:off x="407988" y="2053334"/>
            <a:ext cx="4873281" cy="4203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338C8-D8FF-AE47-98CC-E491ACEDE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566" y="1471067"/>
            <a:ext cx="5905500" cy="431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82C67D-C5B9-AF4E-81D5-851965ACF43A}"/>
              </a:ext>
            </a:extLst>
          </p:cNvPr>
          <p:cNvSpPr txBox="1"/>
          <p:nvPr/>
        </p:nvSpPr>
        <p:spPr>
          <a:xfrm>
            <a:off x="5844574" y="5888282"/>
            <a:ext cx="633506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dirty="0"/>
              <a:t>Mesures de sensibilité réalisée à CLEAR/CERN en Sept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63D7CC-16B8-394A-A774-E492358C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1418FFF-3020-AF4E-B022-B59235E0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A883B53-93CC-A84C-AF9C-C95CEB95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4"/>
            <a:ext cx="11376025" cy="508150"/>
          </a:xfrm>
        </p:spPr>
        <p:txBody>
          <a:bodyPr/>
          <a:lstStyle/>
          <a:p>
            <a:r>
              <a:rPr lang="fr-FR" sz="3200" dirty="0"/>
              <a:t>Diagnostiques utilisant le rayonnement </a:t>
            </a:r>
            <a:r>
              <a:rPr lang="fr-FR" sz="3200" dirty="0" err="1"/>
              <a:t>Cherenkov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74224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31269"/>
          </a:xfrm>
        </p:spPr>
        <p:txBody>
          <a:bodyPr/>
          <a:lstStyle/>
          <a:p>
            <a:r>
              <a:rPr lang="fr-FR" sz="3200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8718F-3BEF-6A42-A7F3-BE8FEF35266A}"/>
              </a:ext>
            </a:extLst>
          </p:cNvPr>
          <p:cNvSpPr txBox="1"/>
          <p:nvPr/>
        </p:nvSpPr>
        <p:spPr>
          <a:xfrm>
            <a:off x="407988" y="1004862"/>
            <a:ext cx="11102694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Le groupe d’instrumentation du CERN opère un grand nombre de systèmes, avec un mélange technologies plus ou moins récentes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Nous construisons des systèmes électromécaniques complexes</a:t>
            </a:r>
          </a:p>
          <a:p>
            <a:pPr algn="l"/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Nous construisons des systèmes de contrôle et d’acquisition pour nos besoins spécifiques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dirty="0"/>
              <a:t>Avec des intensités de faisceaux toujours plus grandes, nous développons de plus en plus d’instruments non-intrusifs pour améliorer la performance et faciliter la maintenance de nos accélérateurs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Nous sommes engagés dans un programme de R&amp;D stimulant pour répondre au besoin des projets à l’étude au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40D74-26B7-0040-BBBC-9D28E393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041BBE-CB4F-8B42-84A5-F7075EA1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576268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F1AC38-7E12-4F49-A38A-6112D54B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F4DD84-2BC5-E142-A316-016AB528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D07C813-2154-7F4B-8680-9A46938B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Diffraction</a:t>
            </a:r>
          </a:p>
        </p:txBody>
      </p:sp>
    </p:spTree>
    <p:extLst>
      <p:ext uri="{BB962C8B-B14F-4D97-AF65-F5344CB8AC3E}">
        <p14:creationId xmlns:p14="http://schemas.microsoft.com/office/powerpoint/2010/main" val="3945219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2200E7-8927-E545-80E1-4E615E3D7660}"/>
              </a:ext>
            </a:extLst>
          </p:cNvPr>
          <p:cNvSpPr txBox="1">
            <a:spLocks/>
          </p:cNvSpPr>
          <p:nvPr/>
        </p:nvSpPr>
        <p:spPr>
          <a:xfrm>
            <a:off x="-247973" y="1110889"/>
            <a:ext cx="12191999" cy="6637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Une alternative non-intrusive au rayonnement de Transition basé sur l’utilisation de fines fentes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2EEF02-11E3-F74D-9784-898B19918E53}"/>
              </a:ext>
            </a:extLst>
          </p:cNvPr>
          <p:cNvGrpSpPr/>
          <p:nvPr/>
        </p:nvGrpSpPr>
        <p:grpSpPr>
          <a:xfrm>
            <a:off x="5024730" y="1736638"/>
            <a:ext cx="7081297" cy="4155013"/>
            <a:chOff x="232858" y="1513340"/>
            <a:chExt cx="7081297" cy="415501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9C0D0E6-6CD8-6E41-A7B4-33F7B0A3471D}"/>
                </a:ext>
              </a:extLst>
            </p:cNvPr>
            <p:cNvGrpSpPr/>
            <p:nvPr/>
          </p:nvGrpSpPr>
          <p:grpSpPr>
            <a:xfrm>
              <a:off x="232858" y="1513340"/>
              <a:ext cx="1582304" cy="4155013"/>
              <a:chOff x="6491269" y="1826745"/>
              <a:chExt cx="1582304" cy="4155013"/>
            </a:xfrm>
          </p:grpSpPr>
          <p:pic>
            <p:nvPicPr>
              <p:cNvPr id="62" name="Picture 61" descr="Target.png">
                <a:extLst>
                  <a:ext uri="{FF2B5EF4-FFF2-40B4-BE49-F238E27FC236}">
                    <a16:creationId xmlns:a16="http://schemas.microsoft.com/office/drawing/2014/main" id="{17DED7CC-1393-5F4F-AD96-9242EBA80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1269" y="2048148"/>
                <a:ext cx="1582304" cy="3933610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1573505-E17D-E148-A37B-4C3AAF232D45}"/>
                  </a:ext>
                </a:extLst>
              </p:cNvPr>
              <p:cNvSpPr txBox="1"/>
              <p:nvPr/>
            </p:nvSpPr>
            <p:spPr>
              <a:xfrm>
                <a:off x="6491269" y="1826745"/>
                <a:ext cx="15823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Cibles</a:t>
                </a:r>
                <a:r>
                  <a:rPr lang="en-US" sz="1200" dirty="0"/>
                  <a:t> DR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4BD1DE2-DA2F-6D43-9D0A-D97133B7B400}"/>
                  </a:ext>
                </a:extLst>
              </p:cNvPr>
              <p:cNvSpPr txBox="1"/>
              <p:nvPr/>
            </p:nvSpPr>
            <p:spPr>
              <a:xfrm>
                <a:off x="7304069" y="5524994"/>
                <a:ext cx="6501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OTR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24882F3-8FF2-794B-B963-E38FD76C2583}"/>
                  </a:ext>
                </a:extLst>
              </p:cNvPr>
              <p:cNvSpPr txBox="1"/>
              <p:nvPr/>
            </p:nvSpPr>
            <p:spPr>
              <a:xfrm>
                <a:off x="7329469" y="5038430"/>
                <a:ext cx="6501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50um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EF1E023-FAAF-2849-96F8-FAC7C2FE19E4}"/>
                  </a:ext>
                </a:extLst>
              </p:cNvPr>
              <p:cNvSpPr txBox="1"/>
              <p:nvPr/>
            </p:nvSpPr>
            <p:spPr>
              <a:xfrm>
                <a:off x="7335819" y="4537480"/>
                <a:ext cx="6501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80um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704EE8A-6E69-9841-AD79-ED59CC6ABE74}"/>
                  </a:ext>
                </a:extLst>
              </p:cNvPr>
              <p:cNvSpPr txBox="1"/>
              <p:nvPr/>
            </p:nvSpPr>
            <p:spPr>
              <a:xfrm>
                <a:off x="7310419" y="4043645"/>
                <a:ext cx="6501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105um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E75AF77-1E0B-2D4A-9493-A3095F13E55B}"/>
                  </a:ext>
                </a:extLst>
              </p:cNvPr>
              <p:cNvSpPr txBox="1"/>
              <p:nvPr/>
            </p:nvSpPr>
            <p:spPr>
              <a:xfrm>
                <a:off x="7329469" y="3543460"/>
                <a:ext cx="6501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220um</a:t>
                </a: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485B3A2-FAD2-E44C-999A-C3B168D1E034}"/>
                </a:ext>
              </a:extLst>
            </p:cNvPr>
            <p:cNvSpPr/>
            <p:nvPr/>
          </p:nvSpPr>
          <p:spPr>
            <a:xfrm>
              <a:off x="2067846" y="2417429"/>
              <a:ext cx="52463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Dépôt d’aluminium autour de la fente </a:t>
              </a:r>
              <a:r>
                <a:rPr kumimoji="0" lang="fr-FR" b="0" i="0" u="none" strike="noStrike" kern="1200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pour maximiser le rayonnement de Diffraction en augmentant la réflectivité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C31B797-5EB4-0747-9D6B-C84D59078AD2}"/>
                </a:ext>
              </a:extLst>
            </p:cNvPr>
            <p:cNvSpPr/>
            <p:nvPr/>
          </p:nvSpPr>
          <p:spPr>
            <a:xfrm>
              <a:off x="2067846" y="4319772"/>
              <a:ext cx="508430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Clr>
                  <a:schemeClr val="tx2"/>
                </a:buClr>
                <a:buNone/>
              </a:pPr>
              <a:r>
                <a:rPr lang="fr-FR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Sablage du reste de la cible afin de diffuser la </a:t>
              </a:r>
              <a:r>
                <a:rPr lang="fr-FR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lumiere</a:t>
              </a:r>
              <a:r>
                <a:rPr lang="fr-FR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 provenant de sources parasites (SR) et minimiser le bruit de fond   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569235F-5BA8-6F48-B755-1DBF21324441}"/>
                </a:ext>
              </a:extLst>
            </p:cNvPr>
            <p:cNvCxnSpPr>
              <a:cxnSpLocks/>
              <a:stCxn id="69" idx="1"/>
            </p:cNvCxnSpPr>
            <p:nvPr/>
          </p:nvCxnSpPr>
          <p:spPr>
            <a:xfrm flipH="1">
              <a:off x="992186" y="2879094"/>
              <a:ext cx="1075660" cy="4246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02798AD-6CEC-AA48-8AD2-5960D82AEB8F}"/>
                </a:ext>
              </a:extLst>
            </p:cNvPr>
            <p:cNvCxnSpPr>
              <a:cxnSpLocks/>
              <a:stCxn id="70" idx="1"/>
            </p:cNvCxnSpPr>
            <p:nvPr/>
          </p:nvCxnSpPr>
          <p:spPr>
            <a:xfrm flipH="1" flipV="1">
              <a:off x="1114188" y="4632757"/>
              <a:ext cx="953658" cy="1486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FD980A-06DE-D449-B46B-D34EFB13855F}"/>
              </a:ext>
            </a:extLst>
          </p:cNvPr>
          <p:cNvGrpSpPr/>
          <p:nvPr/>
        </p:nvGrpSpPr>
        <p:grpSpPr>
          <a:xfrm>
            <a:off x="1545573" y="2470589"/>
            <a:ext cx="2922814" cy="2380416"/>
            <a:chOff x="5987351" y="625863"/>
            <a:chExt cx="2244846" cy="1552837"/>
          </a:xfrm>
        </p:grpSpPr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8B2E1391-600A-C248-A10A-3A2D8CC63AF6}"/>
                </a:ext>
              </a:extLst>
            </p:cNvPr>
            <p:cNvSpPr/>
            <p:nvPr/>
          </p:nvSpPr>
          <p:spPr>
            <a:xfrm rot="16200000">
              <a:off x="6831451" y="531186"/>
              <a:ext cx="639234" cy="828588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7FF4293-0360-6041-9412-EA48C1704CCC}"/>
                </a:ext>
              </a:extLst>
            </p:cNvPr>
            <p:cNvSpPr/>
            <p:nvPr/>
          </p:nvSpPr>
          <p:spPr>
            <a:xfrm rot="16200000">
              <a:off x="6844285" y="1446393"/>
              <a:ext cx="627421" cy="828588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8D17ED-7CC7-CD45-946A-8CDD1CFF0EE8}"/>
                </a:ext>
              </a:extLst>
            </p:cNvPr>
            <p:cNvCxnSpPr/>
            <p:nvPr/>
          </p:nvCxnSpPr>
          <p:spPr>
            <a:xfrm flipV="1">
              <a:off x="7565362" y="625863"/>
              <a:ext cx="419671" cy="302779"/>
            </a:xfrm>
            <a:prstGeom prst="straightConnector1">
              <a:avLst/>
            </a:prstGeom>
            <a:ln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B4BA3F5D-DDDA-DE43-9A93-765A1BE86303}"/>
                </a:ext>
              </a:extLst>
            </p:cNvPr>
            <p:cNvCxnSpPr/>
            <p:nvPr/>
          </p:nvCxnSpPr>
          <p:spPr>
            <a:xfrm flipV="1">
              <a:off x="7170997" y="1289050"/>
              <a:ext cx="0" cy="150571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CE64AC9-C4D1-5441-82C9-5C2ECF009816}"/>
                </a:ext>
              </a:extLst>
            </p:cNvPr>
            <p:cNvGrpSpPr/>
            <p:nvPr/>
          </p:nvGrpSpPr>
          <p:grpSpPr>
            <a:xfrm>
              <a:off x="5987351" y="1486068"/>
              <a:ext cx="604558" cy="665157"/>
              <a:chOff x="2037197" y="4675309"/>
              <a:chExt cx="1597454" cy="1583267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0B34D52-3515-1243-9B50-D59BC3115357}"/>
                  </a:ext>
                </a:extLst>
              </p:cNvPr>
              <p:cNvCxnSpPr/>
              <p:nvPr/>
            </p:nvCxnSpPr>
            <p:spPr>
              <a:xfrm flipH="1" flipV="1">
                <a:off x="2456296" y="4788639"/>
                <a:ext cx="758826" cy="137257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D2F05CA-8862-2B4E-85DF-676755515ED6}"/>
                  </a:ext>
                </a:extLst>
              </p:cNvPr>
              <p:cNvCxnSpPr/>
              <p:nvPr/>
            </p:nvCxnSpPr>
            <p:spPr>
              <a:xfrm flipV="1">
                <a:off x="2835924" y="4675309"/>
                <a:ext cx="0" cy="1583267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F4C4B9D-044C-8548-A92C-E873B483CEB8}"/>
                  </a:ext>
                </a:extLst>
              </p:cNvPr>
              <p:cNvCxnSpPr/>
              <p:nvPr/>
            </p:nvCxnSpPr>
            <p:spPr>
              <a:xfrm flipH="1" flipV="1">
                <a:off x="2271139" y="4907172"/>
                <a:ext cx="1129569" cy="1119539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1AFAA2C-F868-9945-9EBA-C610BB99EE07}"/>
                  </a:ext>
                </a:extLst>
              </p:cNvPr>
              <p:cNvCxnSpPr/>
              <p:nvPr/>
            </p:nvCxnSpPr>
            <p:spPr>
              <a:xfrm>
                <a:off x="2037197" y="5466943"/>
                <a:ext cx="1597454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60CB97F-FE2C-D94B-9C9D-30F57F49E8C3}"/>
                  </a:ext>
                </a:extLst>
              </p:cNvPr>
              <p:cNvCxnSpPr/>
              <p:nvPr/>
            </p:nvCxnSpPr>
            <p:spPr>
              <a:xfrm flipH="1" flipV="1">
                <a:off x="2129271" y="5083826"/>
                <a:ext cx="1406525" cy="762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51EC542-2E80-1448-BC7D-9382FA38A623}"/>
                  </a:ext>
                </a:extLst>
              </p:cNvPr>
              <p:cNvCxnSpPr/>
              <p:nvPr/>
            </p:nvCxnSpPr>
            <p:spPr>
              <a:xfrm flipH="1">
                <a:off x="2156759" y="5058426"/>
                <a:ext cx="1363162" cy="809625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D93E11C1-11FC-9B42-95EB-808834830887}"/>
                  </a:ext>
                </a:extLst>
              </p:cNvPr>
              <p:cNvCxnSpPr/>
              <p:nvPr/>
            </p:nvCxnSpPr>
            <p:spPr>
              <a:xfrm flipH="1">
                <a:off x="2062597" y="5242576"/>
                <a:ext cx="1546224" cy="4318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0F38FE6-9DB9-354A-951D-05A10E6AAF1E}"/>
                  </a:ext>
                </a:extLst>
              </p:cNvPr>
              <p:cNvCxnSpPr/>
              <p:nvPr/>
            </p:nvCxnSpPr>
            <p:spPr>
              <a:xfrm flipH="1">
                <a:off x="2271139" y="4907172"/>
                <a:ext cx="1129569" cy="1119539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1DC3CDD-FF46-2243-AB53-7ADF09A86754}"/>
                  </a:ext>
                </a:extLst>
              </p:cNvPr>
              <p:cNvCxnSpPr/>
              <p:nvPr/>
            </p:nvCxnSpPr>
            <p:spPr>
              <a:xfrm flipV="1">
                <a:off x="2621396" y="4713985"/>
                <a:ext cx="431800" cy="150966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B2DE27D-361D-7F43-909C-4A6657FBC6F9}"/>
                  </a:ext>
                </a:extLst>
              </p:cNvPr>
              <p:cNvCxnSpPr/>
              <p:nvPr/>
            </p:nvCxnSpPr>
            <p:spPr>
              <a:xfrm flipH="1" flipV="1">
                <a:off x="2653146" y="4713985"/>
                <a:ext cx="375806" cy="150966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3AB0476-FD3F-CE44-9B3D-AACD106F916E}"/>
                  </a:ext>
                </a:extLst>
              </p:cNvPr>
              <p:cNvCxnSpPr/>
              <p:nvPr/>
            </p:nvCxnSpPr>
            <p:spPr>
              <a:xfrm flipV="1">
                <a:off x="2421371" y="4788639"/>
                <a:ext cx="823481" cy="137257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B265557-A2AC-314C-81E9-02452FEC03D8}"/>
                  </a:ext>
                </a:extLst>
              </p:cNvPr>
              <p:cNvCxnSpPr/>
              <p:nvPr/>
            </p:nvCxnSpPr>
            <p:spPr>
              <a:xfrm>
                <a:off x="2039942" y="5266918"/>
                <a:ext cx="1568879" cy="407458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C91113A3-4A7C-6546-A2D2-855F51100302}"/>
                  </a:ext>
                </a:extLst>
              </p:cNvPr>
              <p:cNvSpPr/>
              <p:nvPr/>
            </p:nvSpPr>
            <p:spPr>
              <a:xfrm>
                <a:off x="2731473" y="5347087"/>
                <a:ext cx="225743" cy="23971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7A7468A-4616-764E-9FDD-963711F8E60A}"/>
                </a:ext>
              </a:extLst>
            </p:cNvPr>
            <p:cNvSpPr/>
            <p:nvPr/>
          </p:nvSpPr>
          <p:spPr>
            <a:xfrm>
              <a:off x="6736775" y="804837"/>
              <a:ext cx="835516" cy="1031836"/>
            </a:xfrm>
            <a:prstGeom prst="rect">
              <a:avLst/>
            </a:prstGeom>
            <a:gradFill flip="none" rotWithShape="1">
              <a:gsLst>
                <a:gs pos="13000">
                  <a:srgbClr val="0000FF"/>
                </a:gs>
                <a:gs pos="74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07BF6A37-561A-3C4C-8858-5628095A7698}"/>
                </a:ext>
              </a:extLst>
            </p:cNvPr>
            <p:cNvSpPr/>
            <p:nvPr/>
          </p:nvSpPr>
          <p:spPr>
            <a:xfrm rot="16200000">
              <a:off x="6840082" y="993903"/>
              <a:ext cx="632376" cy="82858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2B50E29-5116-834D-83C3-94E22C4FE9F7}"/>
                </a:ext>
              </a:extLst>
            </p:cNvPr>
            <p:cNvCxnSpPr/>
            <p:nvPr/>
          </p:nvCxnSpPr>
          <p:spPr>
            <a:xfrm flipV="1">
              <a:off x="6166850" y="1238250"/>
              <a:ext cx="1272175" cy="940450"/>
            </a:xfrm>
            <a:prstGeom prst="straightConnector1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lg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3B0D3CD-82A5-2842-87B0-DC8264E7745B}"/>
                </a:ext>
              </a:extLst>
            </p:cNvPr>
            <p:cNvCxnSpPr/>
            <p:nvPr/>
          </p:nvCxnSpPr>
          <p:spPr>
            <a:xfrm flipV="1">
              <a:off x="7565362" y="765565"/>
              <a:ext cx="518684" cy="379729"/>
            </a:xfrm>
            <a:prstGeom prst="straightConnector1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lg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CA1C3FB-C7D1-714C-BE87-C5FB5F034217}"/>
                </a:ext>
              </a:extLst>
            </p:cNvPr>
            <p:cNvCxnSpPr/>
            <p:nvPr/>
          </p:nvCxnSpPr>
          <p:spPr>
            <a:xfrm flipV="1">
              <a:off x="6274768" y="1173935"/>
              <a:ext cx="930365" cy="674892"/>
            </a:xfrm>
            <a:prstGeom prst="straightConnector1">
              <a:avLst/>
            </a:prstGeom>
            <a:ln>
              <a:solidFill>
                <a:srgbClr val="0000FF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BF7BD08-311A-3346-ADB2-31959A1CFC2E}"/>
                </a:ext>
              </a:extLst>
            </p:cNvPr>
            <p:cNvCxnSpPr/>
            <p:nvPr/>
          </p:nvCxnSpPr>
          <p:spPr>
            <a:xfrm flipV="1">
              <a:off x="7117203" y="1243767"/>
              <a:ext cx="970" cy="217132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stealth" w="med" len="sm"/>
              <a:tailEnd type="stealth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09145C0-BCE5-AE42-93F0-7F0EC13B9F91}"/>
                </a:ext>
              </a:extLst>
            </p:cNvPr>
            <p:cNvSpPr txBox="1"/>
            <p:nvPr/>
          </p:nvSpPr>
          <p:spPr>
            <a:xfrm>
              <a:off x="7170997" y="1348936"/>
              <a:ext cx="106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262626"/>
                  </a:solidFill>
                </a:rPr>
                <a:t>Offset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F1AC38-7E12-4F49-A38A-6112D54B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F4DD84-2BC5-E142-A316-016AB528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29CD2397-6F6F-294A-8B95-8CEB8AA8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Diffraction</a:t>
            </a:r>
          </a:p>
        </p:txBody>
      </p:sp>
    </p:spTree>
    <p:extLst>
      <p:ext uri="{BB962C8B-B14F-4D97-AF65-F5344CB8AC3E}">
        <p14:creationId xmlns:p14="http://schemas.microsoft.com/office/powerpoint/2010/main" val="104480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9D2D34-0206-1248-BDAC-A9DD444A4FB2}"/>
              </a:ext>
            </a:extLst>
          </p:cNvPr>
          <p:cNvSpPr/>
          <p:nvPr/>
        </p:nvSpPr>
        <p:spPr>
          <a:xfrm>
            <a:off x="229672" y="852059"/>
            <a:ext cx="11732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dirty="0">
                <a:solidFill>
                  <a:srgbClr val="FF0000"/>
                </a:solidFill>
              </a:rPr>
              <a:t>Recherche et Développement </a:t>
            </a:r>
            <a:r>
              <a:rPr lang="fr-FR" dirty="0">
                <a:solidFill>
                  <a:srgbClr val="0033A0"/>
                </a:solidFill>
              </a:rPr>
              <a:t>pour améliorer les techniques de détection actuelles et explorer de nouvelles pistes pour permettre de relever les challenges des besoins des futurs projets d’accélérateurs du CERN</a:t>
            </a:r>
            <a:endParaRPr lang="en-GB" dirty="0">
              <a:solidFill>
                <a:srgbClr val="0033A0"/>
              </a:solidFill>
            </a:endParaRPr>
          </a:p>
        </p:txBody>
      </p:sp>
      <p:pic>
        <p:nvPicPr>
          <p:cNvPr id="11" name="Picture 18" descr="Compact Linear Collider - Wikipedia">
            <a:hlinkClick r:id="rId2"/>
            <a:extLst>
              <a:ext uri="{FF2B5EF4-FFF2-40B4-BE49-F238E27FC236}">
                <a16:creationId xmlns:a16="http://schemas.microsoft.com/office/drawing/2014/main" id="{156B7E09-7CAA-B549-8801-5C6A58836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82" y="1621980"/>
            <a:ext cx="1825495" cy="18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hysics Beyond Colliders at CERN Beyond the Standard Model Working Group  Report">
            <a:hlinkClick r:id="rId4"/>
            <a:extLst>
              <a:ext uri="{FF2B5EF4-FFF2-40B4-BE49-F238E27FC236}">
                <a16:creationId xmlns:a16="http://schemas.microsoft.com/office/drawing/2014/main" id="{68358AE0-2509-1E4D-ADAD-E597ED6C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922" y="4498209"/>
            <a:ext cx="1415693" cy="12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FCC logo CERN">
            <a:hlinkClick r:id="rId6"/>
            <a:extLst>
              <a:ext uri="{FF2B5EF4-FFF2-40B4-BE49-F238E27FC236}">
                <a16:creationId xmlns:a16="http://schemas.microsoft.com/office/drawing/2014/main" id="{BE290F63-8165-F746-9F86-FD52A4DA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26" y="1821555"/>
            <a:ext cx="3115299" cy="13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6575B9-2102-AB47-A5D1-AF38FFB4B996}"/>
              </a:ext>
            </a:extLst>
          </p:cNvPr>
          <p:cNvSpPr/>
          <p:nvPr/>
        </p:nvSpPr>
        <p:spPr>
          <a:xfrm>
            <a:off x="1157632" y="3309225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hlinkClick r:id="rId8"/>
              </a:rPr>
              <a:t>https://clic.cern/</a:t>
            </a: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31AE7-B246-C245-A529-E8C291EA25B5}"/>
              </a:ext>
            </a:extLst>
          </p:cNvPr>
          <p:cNvSpPr/>
          <p:nvPr/>
        </p:nvSpPr>
        <p:spPr>
          <a:xfrm>
            <a:off x="5579837" y="3306855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hlinkClick r:id="rId9"/>
              </a:rPr>
              <a:t>https://fcc.web.cern.ch/Pages/default.aspx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4292A6-CCB7-F849-A95A-0FD0066214AC}"/>
              </a:ext>
            </a:extLst>
          </p:cNvPr>
          <p:cNvSpPr/>
          <p:nvPr/>
        </p:nvSpPr>
        <p:spPr>
          <a:xfrm>
            <a:off x="1041655" y="58539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hlinkClick r:id="rId10"/>
              </a:rPr>
              <a:t>https://pbc.web.cern.ch/</a:t>
            </a:r>
            <a:endParaRPr lang="fr-FR"/>
          </a:p>
        </p:txBody>
      </p:sp>
      <p:pic>
        <p:nvPicPr>
          <p:cNvPr id="6" name="Picture 2" descr="home">
            <a:hlinkClick r:id="rId11" tooltip="Home"/>
            <a:extLst>
              <a:ext uri="{FF2B5EF4-FFF2-40B4-BE49-F238E27FC236}">
                <a16:creationId xmlns:a16="http://schemas.microsoft.com/office/drawing/2014/main" id="{BFA6BF7B-AF6A-B843-94E6-A79BACD7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34" y="4572334"/>
            <a:ext cx="1086986" cy="11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221554-0055-074B-956C-30D5AD6C5C0B}"/>
              </a:ext>
            </a:extLst>
          </p:cNvPr>
          <p:cNvSpPr/>
          <p:nvPr/>
        </p:nvSpPr>
        <p:spPr>
          <a:xfrm>
            <a:off x="4613709" y="5862684"/>
            <a:ext cx="7578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hlinkClick r:id="rId13"/>
              </a:rPr>
              <a:t>https://muoncollider.web.cern.ch/welcome-page-muon-collider-website</a:t>
            </a:r>
            <a:endParaRPr lang="fr-F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F45379-EA4F-BC47-B470-C09DF30B06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1719" y="1917801"/>
            <a:ext cx="2508230" cy="128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AF184B-D7AC-644B-A6A0-BFC0142664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8542" y="1821555"/>
            <a:ext cx="1460871" cy="148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C0298C-B6BC-7E42-9F66-F5F5BAD794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4250" y="4665918"/>
            <a:ext cx="3625548" cy="898803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E80732-EA57-9143-8854-1231EE56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4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EE68CD81-FD42-6E44-8D83-7664D872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3729134-AAFC-394E-9B9A-2CFE4217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51815"/>
          </a:xfrm>
        </p:spPr>
        <p:txBody>
          <a:bodyPr/>
          <a:lstStyle/>
          <a:p>
            <a:r>
              <a:rPr lang="en-US" sz="3200" dirty="0"/>
              <a:t>Les </a:t>
            </a:r>
            <a:r>
              <a:rPr lang="fr-FR" sz="3200" dirty="0"/>
              <a:t>responsabilités du groupe d’instrumentation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053831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F6FEA5DE-C0BD-D447-B093-55918C742C59}"/>
              </a:ext>
            </a:extLst>
          </p:cNvPr>
          <p:cNvGrpSpPr/>
          <p:nvPr/>
        </p:nvGrpSpPr>
        <p:grpSpPr>
          <a:xfrm>
            <a:off x="3016340" y="1355814"/>
            <a:ext cx="8880581" cy="4022414"/>
            <a:chOff x="410251" y="2105206"/>
            <a:chExt cx="8458869" cy="4200910"/>
          </a:xfrm>
        </p:grpSpPr>
        <p:pic>
          <p:nvPicPr>
            <p:cNvPr id="75" name="Picture 74" descr="2D.gif">
              <a:extLst>
                <a:ext uri="{FF2B5EF4-FFF2-40B4-BE49-F238E27FC236}">
                  <a16:creationId xmlns:a16="http://schemas.microsoft.com/office/drawing/2014/main" id="{350D6EF6-AA52-0D47-A53B-1E834DD9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51" y="2110917"/>
              <a:ext cx="4325619" cy="4195199"/>
            </a:xfrm>
            <a:prstGeom prst="rect">
              <a:avLst/>
            </a:prstGeom>
          </p:spPr>
        </p:pic>
        <p:pic>
          <p:nvPicPr>
            <p:cNvPr id="76" name="Picture 75" descr="2D.gif">
              <a:extLst>
                <a:ext uri="{FF2B5EF4-FFF2-40B4-BE49-F238E27FC236}">
                  <a16:creationId xmlns:a16="http://schemas.microsoft.com/office/drawing/2014/main" id="{D125D1BA-EE32-2048-8FE9-B16FADDD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092" y="2105206"/>
              <a:ext cx="4510028" cy="4115533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35BDB77-1D11-4B43-8844-8E65101F6FF0}"/>
              </a:ext>
            </a:extLst>
          </p:cNvPr>
          <p:cNvSpPr txBox="1"/>
          <p:nvPr/>
        </p:nvSpPr>
        <p:spPr>
          <a:xfrm>
            <a:off x="209582" y="5274641"/>
            <a:ext cx="1126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En imagerie, la taille verticale ne peut pas être mesurée, mais la position verticale du faisceau est précisément mesurée en comparant l’intensité lumineuse émise par chaque bord de la fente</a:t>
            </a:r>
            <a:endParaRPr lang="fr-FR" sz="2000" b="1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FD980A-06DE-D449-B46B-D34EFB13855F}"/>
              </a:ext>
            </a:extLst>
          </p:cNvPr>
          <p:cNvGrpSpPr/>
          <p:nvPr/>
        </p:nvGrpSpPr>
        <p:grpSpPr>
          <a:xfrm>
            <a:off x="331025" y="2549727"/>
            <a:ext cx="2244846" cy="1552837"/>
            <a:chOff x="5987351" y="625863"/>
            <a:chExt cx="2244846" cy="1552837"/>
          </a:xfrm>
        </p:grpSpPr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8B2E1391-600A-C248-A10A-3A2D8CC63AF6}"/>
                </a:ext>
              </a:extLst>
            </p:cNvPr>
            <p:cNvSpPr/>
            <p:nvPr/>
          </p:nvSpPr>
          <p:spPr>
            <a:xfrm rot="16200000">
              <a:off x="6831451" y="531186"/>
              <a:ext cx="639234" cy="828588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7FF4293-0360-6041-9412-EA48C1704CCC}"/>
                </a:ext>
              </a:extLst>
            </p:cNvPr>
            <p:cNvSpPr/>
            <p:nvPr/>
          </p:nvSpPr>
          <p:spPr>
            <a:xfrm rot="16200000">
              <a:off x="6844285" y="1446393"/>
              <a:ext cx="627421" cy="828588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8D17ED-7CC7-CD45-946A-8CDD1CFF0EE8}"/>
                </a:ext>
              </a:extLst>
            </p:cNvPr>
            <p:cNvCxnSpPr/>
            <p:nvPr/>
          </p:nvCxnSpPr>
          <p:spPr>
            <a:xfrm flipV="1">
              <a:off x="7565362" y="625863"/>
              <a:ext cx="419671" cy="302779"/>
            </a:xfrm>
            <a:prstGeom prst="straightConnector1">
              <a:avLst/>
            </a:prstGeom>
            <a:ln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B4BA3F5D-DDDA-DE43-9A93-765A1BE86303}"/>
                </a:ext>
              </a:extLst>
            </p:cNvPr>
            <p:cNvCxnSpPr/>
            <p:nvPr/>
          </p:nvCxnSpPr>
          <p:spPr>
            <a:xfrm flipV="1">
              <a:off x="7170997" y="1289050"/>
              <a:ext cx="0" cy="150571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none" w="med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CE64AC9-C4D1-5441-82C9-5C2ECF009816}"/>
                </a:ext>
              </a:extLst>
            </p:cNvPr>
            <p:cNvGrpSpPr/>
            <p:nvPr/>
          </p:nvGrpSpPr>
          <p:grpSpPr>
            <a:xfrm>
              <a:off x="5987351" y="1486068"/>
              <a:ext cx="604558" cy="665157"/>
              <a:chOff x="2037197" y="4675309"/>
              <a:chExt cx="1597454" cy="1583267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0B34D52-3515-1243-9B50-D59BC3115357}"/>
                  </a:ext>
                </a:extLst>
              </p:cNvPr>
              <p:cNvCxnSpPr/>
              <p:nvPr/>
            </p:nvCxnSpPr>
            <p:spPr>
              <a:xfrm flipH="1" flipV="1">
                <a:off x="2456296" y="4788639"/>
                <a:ext cx="758826" cy="137257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D2F05CA-8862-2B4E-85DF-676755515ED6}"/>
                  </a:ext>
                </a:extLst>
              </p:cNvPr>
              <p:cNvCxnSpPr/>
              <p:nvPr/>
            </p:nvCxnSpPr>
            <p:spPr>
              <a:xfrm flipV="1">
                <a:off x="2835924" y="4675309"/>
                <a:ext cx="0" cy="1583267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F4C4B9D-044C-8548-A92C-E873B483CEB8}"/>
                  </a:ext>
                </a:extLst>
              </p:cNvPr>
              <p:cNvCxnSpPr/>
              <p:nvPr/>
            </p:nvCxnSpPr>
            <p:spPr>
              <a:xfrm flipH="1" flipV="1">
                <a:off x="2271139" y="4907172"/>
                <a:ext cx="1129569" cy="1119539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1AFAA2C-F868-9945-9EBA-C610BB99EE07}"/>
                  </a:ext>
                </a:extLst>
              </p:cNvPr>
              <p:cNvCxnSpPr/>
              <p:nvPr/>
            </p:nvCxnSpPr>
            <p:spPr>
              <a:xfrm>
                <a:off x="2037197" y="5466943"/>
                <a:ext cx="1597454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60CB97F-FE2C-D94B-9C9D-30F57F49E8C3}"/>
                  </a:ext>
                </a:extLst>
              </p:cNvPr>
              <p:cNvCxnSpPr/>
              <p:nvPr/>
            </p:nvCxnSpPr>
            <p:spPr>
              <a:xfrm flipH="1" flipV="1">
                <a:off x="2129271" y="5083826"/>
                <a:ext cx="1406525" cy="762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51EC542-2E80-1448-BC7D-9382FA38A623}"/>
                  </a:ext>
                </a:extLst>
              </p:cNvPr>
              <p:cNvCxnSpPr/>
              <p:nvPr/>
            </p:nvCxnSpPr>
            <p:spPr>
              <a:xfrm flipH="1">
                <a:off x="2156759" y="5058426"/>
                <a:ext cx="1363162" cy="809625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D93E11C1-11FC-9B42-95EB-808834830887}"/>
                  </a:ext>
                </a:extLst>
              </p:cNvPr>
              <p:cNvCxnSpPr/>
              <p:nvPr/>
            </p:nvCxnSpPr>
            <p:spPr>
              <a:xfrm flipH="1">
                <a:off x="2062597" y="5242576"/>
                <a:ext cx="1546224" cy="4318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0F38FE6-9DB9-354A-951D-05A10E6AAF1E}"/>
                  </a:ext>
                </a:extLst>
              </p:cNvPr>
              <p:cNvCxnSpPr/>
              <p:nvPr/>
            </p:nvCxnSpPr>
            <p:spPr>
              <a:xfrm flipH="1">
                <a:off x="2271139" y="4907172"/>
                <a:ext cx="1129569" cy="1119539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1DC3CDD-FF46-2243-AB53-7ADF09A86754}"/>
                  </a:ext>
                </a:extLst>
              </p:cNvPr>
              <p:cNvCxnSpPr/>
              <p:nvPr/>
            </p:nvCxnSpPr>
            <p:spPr>
              <a:xfrm flipV="1">
                <a:off x="2621396" y="4713985"/>
                <a:ext cx="431800" cy="150966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B2DE27D-361D-7F43-909C-4A6657FBC6F9}"/>
                  </a:ext>
                </a:extLst>
              </p:cNvPr>
              <p:cNvCxnSpPr/>
              <p:nvPr/>
            </p:nvCxnSpPr>
            <p:spPr>
              <a:xfrm flipH="1" flipV="1">
                <a:off x="2653146" y="4713985"/>
                <a:ext cx="375806" cy="150966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3AB0476-FD3F-CE44-9B3D-AACD106F916E}"/>
                  </a:ext>
                </a:extLst>
              </p:cNvPr>
              <p:cNvCxnSpPr/>
              <p:nvPr/>
            </p:nvCxnSpPr>
            <p:spPr>
              <a:xfrm flipV="1">
                <a:off x="2421371" y="4788639"/>
                <a:ext cx="823481" cy="137257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B265557-A2AC-314C-81E9-02452FEC03D8}"/>
                  </a:ext>
                </a:extLst>
              </p:cNvPr>
              <p:cNvCxnSpPr/>
              <p:nvPr/>
            </p:nvCxnSpPr>
            <p:spPr>
              <a:xfrm>
                <a:off x="2039942" y="5266918"/>
                <a:ext cx="1568879" cy="407458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stealth" w="sm" len="med"/>
                <a:tailEnd type="stealth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C91113A3-4A7C-6546-A2D2-855F51100302}"/>
                  </a:ext>
                </a:extLst>
              </p:cNvPr>
              <p:cNvSpPr/>
              <p:nvPr/>
            </p:nvSpPr>
            <p:spPr>
              <a:xfrm>
                <a:off x="2731473" y="5347087"/>
                <a:ext cx="225743" cy="23971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7A7468A-4616-764E-9FDD-963711F8E60A}"/>
                </a:ext>
              </a:extLst>
            </p:cNvPr>
            <p:cNvSpPr/>
            <p:nvPr/>
          </p:nvSpPr>
          <p:spPr>
            <a:xfrm>
              <a:off x="6736775" y="804837"/>
              <a:ext cx="835516" cy="1031836"/>
            </a:xfrm>
            <a:prstGeom prst="rect">
              <a:avLst/>
            </a:prstGeom>
            <a:gradFill flip="none" rotWithShape="1">
              <a:gsLst>
                <a:gs pos="13000">
                  <a:srgbClr val="0000FF"/>
                </a:gs>
                <a:gs pos="74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07BF6A37-561A-3C4C-8858-5628095A7698}"/>
                </a:ext>
              </a:extLst>
            </p:cNvPr>
            <p:cNvSpPr/>
            <p:nvPr/>
          </p:nvSpPr>
          <p:spPr>
            <a:xfrm rot="16200000">
              <a:off x="6840082" y="993903"/>
              <a:ext cx="632376" cy="82858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2B50E29-5116-834D-83C3-94E22C4FE9F7}"/>
                </a:ext>
              </a:extLst>
            </p:cNvPr>
            <p:cNvCxnSpPr/>
            <p:nvPr/>
          </p:nvCxnSpPr>
          <p:spPr>
            <a:xfrm flipV="1">
              <a:off x="6166850" y="1238250"/>
              <a:ext cx="1272175" cy="940450"/>
            </a:xfrm>
            <a:prstGeom prst="straightConnector1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lg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3B0D3CD-82A5-2842-87B0-DC8264E7745B}"/>
                </a:ext>
              </a:extLst>
            </p:cNvPr>
            <p:cNvCxnSpPr/>
            <p:nvPr/>
          </p:nvCxnSpPr>
          <p:spPr>
            <a:xfrm flipV="1">
              <a:off x="7565362" y="765565"/>
              <a:ext cx="518684" cy="379729"/>
            </a:xfrm>
            <a:prstGeom prst="straightConnector1">
              <a:avLst/>
            </a:prstGeom>
            <a:ln w="9525">
              <a:solidFill>
                <a:schemeClr val="accent6">
                  <a:lumMod val="50000"/>
                </a:schemeClr>
              </a:solidFill>
              <a:prstDash val="lg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CA1C3FB-C7D1-714C-BE87-C5FB5F034217}"/>
                </a:ext>
              </a:extLst>
            </p:cNvPr>
            <p:cNvCxnSpPr/>
            <p:nvPr/>
          </p:nvCxnSpPr>
          <p:spPr>
            <a:xfrm flipV="1">
              <a:off x="6274768" y="1173935"/>
              <a:ext cx="930365" cy="674892"/>
            </a:xfrm>
            <a:prstGeom prst="straightConnector1">
              <a:avLst/>
            </a:prstGeom>
            <a:ln>
              <a:solidFill>
                <a:srgbClr val="0000FF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BF7BD08-311A-3346-ADB2-31959A1CFC2E}"/>
                </a:ext>
              </a:extLst>
            </p:cNvPr>
            <p:cNvCxnSpPr/>
            <p:nvPr/>
          </p:nvCxnSpPr>
          <p:spPr>
            <a:xfrm flipV="1">
              <a:off x="7117203" y="1243767"/>
              <a:ext cx="970" cy="217132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headEnd type="stealth" w="med" len="sm"/>
              <a:tailEnd type="stealth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09145C0-BCE5-AE42-93F0-7F0EC13B9F91}"/>
                </a:ext>
              </a:extLst>
            </p:cNvPr>
            <p:cNvSpPr txBox="1"/>
            <p:nvPr/>
          </p:nvSpPr>
          <p:spPr>
            <a:xfrm>
              <a:off x="7170997" y="1348936"/>
              <a:ext cx="106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262626"/>
                  </a:solidFill>
                </a:rPr>
                <a:t>Offset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36A746AB-82FB-CF4D-B259-874FAE900551}"/>
              </a:ext>
            </a:extLst>
          </p:cNvPr>
          <p:cNvSpPr txBox="1"/>
          <p:nvPr/>
        </p:nvSpPr>
        <p:spPr>
          <a:xfrm>
            <a:off x="3769619" y="2113749"/>
            <a:ext cx="235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KEK-ATF2 beam</a:t>
            </a:r>
          </a:p>
          <a:p>
            <a:r>
              <a:rPr lang="en-US">
                <a:solidFill>
                  <a:schemeClr val="bg1"/>
                </a:solidFill>
              </a:rPr>
              <a:t>Averaging 100 shots</a:t>
            </a:r>
          </a:p>
        </p:txBody>
      </p:sp>
      <p:sp>
        <p:nvSpPr>
          <p:cNvPr id="105" name="Rettangolo 2">
            <a:extLst>
              <a:ext uri="{FF2B5EF4-FFF2-40B4-BE49-F238E27FC236}">
                <a16:creationId xmlns:a16="http://schemas.microsoft.com/office/drawing/2014/main" id="{52627C4C-5296-0741-9BB7-48B5EB80AEE5}"/>
              </a:ext>
            </a:extLst>
          </p:cNvPr>
          <p:cNvSpPr/>
          <p:nvPr/>
        </p:nvSpPr>
        <p:spPr>
          <a:xfrm>
            <a:off x="39092" y="6000875"/>
            <a:ext cx="4183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R. Kieffer et al., NIMB 402 88 (2018)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EC7AE1-3B50-C540-A539-0B2378FA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40F1F5-2148-4245-AE7A-25855F6F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50562304-77F2-A94C-A6DB-77D623815FB5}"/>
              </a:ext>
            </a:extLst>
          </p:cNvPr>
          <p:cNvSpPr txBox="1">
            <a:spLocks/>
          </p:cNvSpPr>
          <p:nvPr/>
        </p:nvSpPr>
        <p:spPr>
          <a:xfrm>
            <a:off x="-278970" y="1098259"/>
            <a:ext cx="10678333" cy="6637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Test à ATF2/KEK – Système d’imagerie simple (lentille, polariseur, filtre de couleur)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3388B99B-6C48-7444-85B6-01A12D7C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Diffraction</a:t>
            </a:r>
          </a:p>
        </p:txBody>
      </p:sp>
    </p:spTree>
    <p:extLst>
      <p:ext uri="{BB962C8B-B14F-4D97-AF65-F5344CB8AC3E}">
        <p14:creationId xmlns:p14="http://schemas.microsoft.com/office/powerpoint/2010/main" val="924765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DF7FBA-A84D-0B49-BD38-DEA140731F2D}"/>
              </a:ext>
            </a:extLst>
          </p:cNvPr>
          <p:cNvGrpSpPr/>
          <p:nvPr/>
        </p:nvGrpSpPr>
        <p:grpSpPr>
          <a:xfrm>
            <a:off x="6285181" y="3455867"/>
            <a:ext cx="5791932" cy="1822210"/>
            <a:chOff x="6243751" y="1253634"/>
            <a:chExt cx="5791932" cy="182221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B264FD9-6CE0-E946-9C7F-0BCF658F0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43" t="5909" r="5280"/>
            <a:stretch/>
          </p:blipFill>
          <p:spPr>
            <a:xfrm>
              <a:off x="8889276" y="1378484"/>
              <a:ext cx="3146407" cy="138598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EFEB98-6C28-0F42-8837-CCD93C833C8D}"/>
                </a:ext>
              </a:extLst>
            </p:cNvPr>
            <p:cNvGrpSpPr/>
            <p:nvPr/>
          </p:nvGrpSpPr>
          <p:grpSpPr>
            <a:xfrm>
              <a:off x="6243751" y="1253634"/>
              <a:ext cx="2578973" cy="1822210"/>
              <a:chOff x="2042576" y="1544771"/>
              <a:chExt cx="2937396" cy="187886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42D40E7-C5BD-DE40-8EF8-37101E2580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757" t="5881"/>
              <a:stretch/>
            </p:blipFill>
            <p:spPr>
              <a:xfrm>
                <a:off x="2042576" y="1544771"/>
                <a:ext cx="2937396" cy="1878860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5437871-66C1-AA4B-87B2-1DE5598DA6F2}"/>
                  </a:ext>
                </a:extLst>
              </p:cNvPr>
              <p:cNvGrpSpPr/>
              <p:nvPr/>
            </p:nvGrpSpPr>
            <p:grpSpPr>
              <a:xfrm flipH="1">
                <a:off x="3440589" y="1612940"/>
                <a:ext cx="45719" cy="1583676"/>
                <a:chOff x="2860628" y="1329690"/>
                <a:chExt cx="367457" cy="3127221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12F3AF2-A31D-1242-86C7-961B9039BD07}"/>
                    </a:ext>
                  </a:extLst>
                </p:cNvPr>
                <p:cNvCxnSpPr/>
                <p:nvPr/>
              </p:nvCxnSpPr>
              <p:spPr>
                <a:xfrm>
                  <a:off x="2860628" y="1329690"/>
                  <a:ext cx="29560" cy="31272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CF785999-836F-7A44-9BBD-5AB1ABED88DB}"/>
                    </a:ext>
                  </a:extLst>
                </p:cNvPr>
                <p:cNvCxnSpPr/>
                <p:nvPr/>
              </p:nvCxnSpPr>
              <p:spPr>
                <a:xfrm>
                  <a:off x="3209438" y="1329690"/>
                  <a:ext cx="18647" cy="31272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1CDE415-4A2C-AC49-9784-0EF10AD43DF3}"/>
              </a:ext>
            </a:extLst>
          </p:cNvPr>
          <p:cNvSpPr/>
          <p:nvPr/>
        </p:nvSpPr>
        <p:spPr>
          <a:xfrm>
            <a:off x="0" y="5987948"/>
            <a:ext cx="5012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M. Bergamaschi et al., PRA 13 014041 (2020)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4A5407-FF5A-694C-884D-F8138835DC6C}"/>
              </a:ext>
            </a:extLst>
          </p:cNvPr>
          <p:cNvGrpSpPr/>
          <p:nvPr/>
        </p:nvGrpSpPr>
        <p:grpSpPr>
          <a:xfrm>
            <a:off x="6293205" y="1309585"/>
            <a:ext cx="5889745" cy="1807191"/>
            <a:chOff x="6243751" y="3390744"/>
            <a:chExt cx="5889745" cy="180719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405107-F43E-7242-BED4-E14623B6A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3095" y="3463404"/>
              <a:ext cx="3080401" cy="142506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3961E6-0B6B-104D-9C54-6F11EBAAB39F}"/>
                </a:ext>
              </a:extLst>
            </p:cNvPr>
            <p:cNvGrpSpPr/>
            <p:nvPr/>
          </p:nvGrpSpPr>
          <p:grpSpPr>
            <a:xfrm>
              <a:off x="6243751" y="3390744"/>
              <a:ext cx="2578973" cy="1807191"/>
              <a:chOff x="594881" y="3340353"/>
              <a:chExt cx="2849958" cy="1879941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9D21AC5-458B-C94B-9827-220B27CC2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881" y="3340353"/>
                <a:ext cx="2849958" cy="1879941"/>
              </a:xfrm>
              <a:prstGeom prst="rect">
                <a:avLst/>
              </a:prstGeom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A40B7D-5E8A-1348-85C1-E8759D57F260}"/>
                  </a:ext>
                </a:extLst>
              </p:cNvPr>
              <p:cNvCxnSpPr/>
              <p:nvPr/>
            </p:nvCxnSpPr>
            <p:spPr>
              <a:xfrm flipH="1">
                <a:off x="1980083" y="3424344"/>
                <a:ext cx="3678" cy="158367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9EED06-4865-0842-A990-A4B910357EE9}"/>
                  </a:ext>
                </a:extLst>
              </p:cNvPr>
              <p:cNvCxnSpPr/>
              <p:nvPr/>
            </p:nvCxnSpPr>
            <p:spPr>
              <a:xfrm flipH="1">
                <a:off x="1938042" y="3424344"/>
                <a:ext cx="2320" cy="15836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C24F594-DB97-AA42-9410-465F0DD43DD0}"/>
              </a:ext>
            </a:extLst>
          </p:cNvPr>
          <p:cNvSpPr/>
          <p:nvPr/>
        </p:nvSpPr>
        <p:spPr>
          <a:xfrm>
            <a:off x="5078919" y="5563060"/>
            <a:ext cx="6965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fr-FR" dirty="0"/>
              <a:t>La sensibilité augmente pour des longueurs d’onde plus courtes, démontrant ici la mesure de faisceau de </a:t>
            </a:r>
            <a:r>
              <a:rPr lang="fr-FR" dirty="0">
                <a:solidFill>
                  <a:srgbClr val="0000FF"/>
                </a:solidFill>
              </a:rPr>
              <a:t>4-5 </a:t>
            </a:r>
            <a:r>
              <a:rPr lang="fr-FR" dirty="0" err="1">
                <a:solidFill>
                  <a:srgbClr val="0000FF"/>
                </a:solidFill>
              </a:rPr>
              <a:t>micrometers</a:t>
            </a:r>
            <a:r>
              <a:rPr lang="fr-FR" dirty="0">
                <a:solidFill>
                  <a:srgbClr val="0000FF"/>
                </a:solidFill>
              </a:rPr>
              <a:t> à 250nm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82A2125-4962-8E4D-8D9D-9A1584C8A0E7}"/>
                  </a:ext>
                </a:extLst>
              </p:cNvPr>
              <p:cNvSpPr/>
              <p:nvPr/>
            </p:nvSpPr>
            <p:spPr>
              <a:xfrm>
                <a:off x="-624883" y="2071478"/>
                <a:ext cx="783843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40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400" b="0" i="0" smtClean="0"/>
                        <m:t>lit</m:t>
                      </m:r>
                      <m:r>
                        <m:rPr>
                          <m:nor/>
                        </m:rPr>
                        <a:rPr lang="en-US" sz="1400" b="0" i="0" smtClean="0"/>
                        <m:t> </m:t>
                      </m:r>
                      <m:r>
                        <m:rPr>
                          <m:nor/>
                        </m:rPr>
                        <a:rPr lang="en-US" sz="1400" b="0" i="0" smtClean="0"/>
                        <m:t>width</m:t>
                      </m:r>
                      <m:r>
                        <m:rPr>
                          <m:nor/>
                        </m:rPr>
                        <a:rPr lang="en-GB" sz="1400" smtClean="0"/>
                        <m:t> </m:t>
                      </m:r>
                      <m:r>
                        <a:rPr lang="en-GB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µ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82A2125-4962-8E4D-8D9D-9A1584C8A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4883" y="2071478"/>
                <a:ext cx="7838435" cy="307777"/>
              </a:xfrm>
              <a:prstGeom prst="rect">
                <a:avLst/>
              </a:prstGeom>
              <a:blipFill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D67CBAF8-C07C-4246-AF80-3ECF90FDA9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0058" y="1874756"/>
            <a:ext cx="6758172" cy="374806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A66E2E1-4A3C-3B4E-82B6-16EF5B966260}"/>
              </a:ext>
            </a:extLst>
          </p:cNvPr>
          <p:cNvSpPr/>
          <p:nvPr/>
        </p:nvSpPr>
        <p:spPr>
          <a:xfrm>
            <a:off x="6431382" y="3522286"/>
            <a:ext cx="1222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</a:rPr>
              <a:t>400nm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68045B8-A4FF-3E4E-B2A4-6AE9E56D0909}"/>
              </a:ext>
            </a:extLst>
          </p:cNvPr>
          <p:cNvSpPr/>
          <p:nvPr/>
        </p:nvSpPr>
        <p:spPr>
          <a:xfrm>
            <a:off x="6439484" y="1400844"/>
            <a:ext cx="1222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</a:rPr>
              <a:t>250nm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19ECBF-8CB4-2B42-9889-0CAC8FAD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3E6971F-3748-A744-B361-586E8361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  <p:sp>
        <p:nvSpPr>
          <p:cNvPr id="107" name="Text Placeholder 3">
            <a:extLst>
              <a:ext uri="{FF2B5EF4-FFF2-40B4-BE49-F238E27FC236}">
                <a16:creationId xmlns:a16="http://schemas.microsoft.com/office/drawing/2014/main" id="{23764A92-3D47-EC48-A14C-46D4624EA6FF}"/>
              </a:ext>
            </a:extLst>
          </p:cNvPr>
          <p:cNvSpPr txBox="1">
            <a:spLocks/>
          </p:cNvSpPr>
          <p:nvPr/>
        </p:nvSpPr>
        <p:spPr>
          <a:xfrm>
            <a:off x="-278970" y="1098259"/>
            <a:ext cx="6572175" cy="6637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/>
              <a:t>Test à ATF2/KEK </a:t>
            </a:r>
            <a:r>
              <a:rPr lang="en-GB" sz="2000" dirty="0"/>
              <a:t>– </a:t>
            </a:r>
            <a:r>
              <a:rPr lang="en-GB" sz="2000" dirty="0" err="1"/>
              <a:t>Mesures</a:t>
            </a:r>
            <a:r>
              <a:rPr lang="en-GB" sz="2000" dirty="0"/>
              <a:t> </a:t>
            </a:r>
            <a:r>
              <a:rPr lang="en-GB" sz="2000" dirty="0" err="1"/>
              <a:t>angulaires</a:t>
            </a:r>
            <a:endParaRPr lang="en-GB" sz="2000" dirty="0"/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25C9D52E-D152-C541-90F1-2913504E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91" y="373593"/>
            <a:ext cx="11989609" cy="631269"/>
          </a:xfrm>
        </p:spPr>
        <p:txBody>
          <a:bodyPr/>
          <a:lstStyle/>
          <a:p>
            <a:r>
              <a:rPr lang="fr-FR" sz="3200" dirty="0"/>
              <a:t>Mesurer des faisceaux de petites tailles avec le rayonnement de Diffraction</a:t>
            </a:r>
          </a:p>
        </p:txBody>
      </p:sp>
    </p:spTree>
    <p:extLst>
      <p:ext uri="{BB962C8B-B14F-4D97-AF65-F5344CB8AC3E}">
        <p14:creationId xmlns:p14="http://schemas.microsoft.com/office/powerpoint/2010/main" val="671001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1722E-4807-1D42-95CC-F59F7A7679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077" y="2788117"/>
            <a:ext cx="3291196" cy="1495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B5E81E-6A2E-DD44-88D1-6C0E7864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/>
              <a:t>Scintillating fibres as particle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33C4F-9676-7E4A-A7A5-F6350E50BB30}"/>
              </a:ext>
            </a:extLst>
          </p:cNvPr>
          <p:cNvSpPr txBox="1"/>
          <p:nvPr/>
        </p:nvSpPr>
        <p:spPr>
          <a:xfrm>
            <a:off x="1372710" y="5361174"/>
            <a:ext cx="857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>
                <a:solidFill>
                  <a:srgbClr val="FF0000"/>
                </a:solidFill>
                <a:latin typeface="Calibri" panose="020F0502020204030204"/>
              </a:rPr>
              <a:t>B</a:t>
            </a:r>
            <a:r>
              <a:rPr lang="en-US" err="1">
                <a:solidFill>
                  <a:srgbClr val="FF0000"/>
                </a:solidFill>
                <a:latin typeface="Calibri" panose="020F0502020204030204"/>
              </a:rPr>
              <a:t>eam</a:t>
            </a:r>
            <a:r>
              <a:rPr lang="en-US">
                <a:solidFill>
                  <a:srgbClr val="FF0000"/>
                </a:solidFill>
                <a:latin typeface="Calibri" panose="020F0502020204030204"/>
              </a:rPr>
              <a:t> monitoring of secondary beams in the CERN experimental areas: x12 for Neutrino platform, x5 for East Area (2021) and x35 for North Area (completed by LS3)</a:t>
            </a:r>
            <a:endParaRPr lang="en-GB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87D7E-EB39-364A-9BF4-2A07AEDC1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275" y="3036892"/>
            <a:ext cx="708338" cy="998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D1BA4-AF5C-9540-A9EB-AC3E3D1949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710" y="2788118"/>
            <a:ext cx="1924945" cy="1506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560476-C44E-5949-BC9C-CD24819DA2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697" y="2788118"/>
            <a:ext cx="2081473" cy="156110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07E7D77-4362-0A44-B626-B8645F01ADE2}"/>
              </a:ext>
            </a:extLst>
          </p:cNvPr>
          <p:cNvSpPr txBox="1">
            <a:spLocks/>
          </p:cNvSpPr>
          <p:nvPr/>
        </p:nvSpPr>
        <p:spPr>
          <a:xfrm>
            <a:off x="1082984" y="1361581"/>
            <a:ext cx="10510301" cy="1258628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Multi-mode optical fibre with a core made of a plastic scintillator.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When a beam particle crosses the fibre, it produces light that is trapped by the fibre and travels along it. 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High sensitivity to detect particles up to rates of 10</a:t>
            </a:r>
            <a:r>
              <a:rPr lang="en-GB" sz="2000" baseline="3000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7</a:t>
            </a:r>
            <a:r>
              <a:rPr lang="en-GB" sz="200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 particles/second.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20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BE0B-D2C9-BE4A-A677-152A3735B7B6}"/>
              </a:ext>
            </a:extLst>
          </p:cNvPr>
          <p:cNvSpPr txBox="1"/>
          <p:nvPr/>
        </p:nvSpPr>
        <p:spPr>
          <a:xfrm>
            <a:off x="1538796" y="4344538"/>
            <a:ext cx="7375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70C0"/>
                </a:solidFill>
              </a:rPr>
              <a:t>200 </a:t>
            </a:r>
            <a:r>
              <a:rPr lang="en-US" sz="1600" err="1">
                <a:solidFill>
                  <a:srgbClr val="0070C0"/>
                </a:solidFill>
              </a:rPr>
              <a:t>fibres</a:t>
            </a:r>
            <a:r>
              <a:rPr lang="en-US" sz="1600">
                <a:solidFill>
                  <a:srgbClr val="0070C0"/>
                </a:solidFill>
              </a:rPr>
              <a:t> of 1 mm thickness and square cross section packed in one plane.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70C0"/>
                </a:solidFill>
              </a:rPr>
              <a:t>Designed to work in a primary vacuum (10</a:t>
            </a:r>
            <a:r>
              <a:rPr lang="en-US" sz="1600" baseline="30000">
                <a:solidFill>
                  <a:srgbClr val="0070C0"/>
                </a:solidFill>
              </a:rPr>
              <a:t>-3</a:t>
            </a:r>
            <a:r>
              <a:rPr lang="en-US" sz="1600">
                <a:solidFill>
                  <a:srgbClr val="0070C0"/>
                </a:solidFill>
              </a:rPr>
              <a:t> mbar)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78583-9577-434B-8090-1B82E004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F15A420-DBD4-AB46-BA87-202D1450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26220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C545-EB52-A047-A897-5BBDAEDD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38"/>
            <a:ext cx="11491088" cy="2852737"/>
          </a:xfrm>
        </p:spPr>
        <p:txBody>
          <a:bodyPr/>
          <a:lstStyle/>
          <a:p>
            <a:r>
              <a:rPr lang="fr-FR" dirty="0"/>
              <a:t>Exemples de récents développements mis en opération en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81164-484F-114E-9EA3-E8C42F84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2F976-46D5-F54C-AE58-5338029C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374533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37B6A5D-A1E3-3F46-9E6A-40EDB69036D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/>
              <a:t>Système d’acquisition pour les moniteurs de position de faisceaux du SPS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99F59-8D7C-5747-9EDD-72269F17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79CE4-26D9-E347-93BC-B7AD7DEE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57903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37B6A5D-A1E3-3F46-9E6A-40EDB69036D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/>
              <a:t>Système d’acquisition pour les moniteurs de position de faisceaux du SPS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149B8-D000-2C49-919E-CF18A4F190E5}"/>
              </a:ext>
            </a:extLst>
          </p:cNvPr>
          <p:cNvSpPr txBox="1"/>
          <p:nvPr/>
        </p:nvSpPr>
        <p:spPr>
          <a:xfrm>
            <a:off x="306682" y="1046916"/>
            <a:ext cx="11604269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240 </a:t>
            </a:r>
            <a:r>
              <a:rPr lang="fr-FR" sz="2000" dirty="0" err="1"/>
              <a:t>BPMs</a:t>
            </a:r>
            <a:r>
              <a:rPr lang="fr-FR" sz="2000" dirty="0"/>
              <a:t> avec une électronique résistante aux radiations (&lt;750Gy) installée dans le tunnel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75dB de gamme dynamique en utilisant la compression logarithmique</a:t>
            </a:r>
          </a:p>
        </p:txBody>
      </p:sp>
      <p:pic>
        <p:nvPicPr>
          <p:cNvPr id="31" name="Content Placeholder 3">
            <a:extLst>
              <a:ext uri="{FF2B5EF4-FFF2-40B4-BE49-F238E27FC236}">
                <a16:creationId xmlns:a16="http://schemas.microsoft.com/office/drawing/2014/main" id="{CBEF23DA-17F2-6349-80C1-DCC772890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24" b="5845"/>
          <a:stretch/>
        </p:blipFill>
        <p:spPr>
          <a:xfrm>
            <a:off x="7033220" y="1981268"/>
            <a:ext cx="3952059" cy="7897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84FF95-2298-9741-941D-BB18B18C2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977"/>
          <a:stretch/>
        </p:blipFill>
        <p:spPr bwMode="auto">
          <a:xfrm>
            <a:off x="231311" y="2028614"/>
            <a:ext cx="4251042" cy="35181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id:image001.jpg@01D5AC3C.BF1187B0">
            <a:extLst>
              <a:ext uri="{FF2B5EF4-FFF2-40B4-BE49-F238E27FC236}">
                <a16:creationId xmlns:a16="http://schemas.microsoft.com/office/drawing/2014/main" id="{490A2723-921D-C54A-BB4D-5982B4E01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848" y="4439829"/>
            <a:ext cx="1787189" cy="10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B923F-4262-EE49-A56A-A3477EB6D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10" y="2806655"/>
            <a:ext cx="5885213" cy="294063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24D08C-EA05-354A-B334-C2836EDEEC5E}"/>
              </a:ext>
            </a:extLst>
          </p:cNvPr>
          <p:cNvSpPr/>
          <p:nvPr/>
        </p:nvSpPr>
        <p:spPr>
          <a:xfrm>
            <a:off x="1042267" y="6007458"/>
            <a:ext cx="11097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err="1"/>
              <a:t>ASICs</a:t>
            </a:r>
            <a:r>
              <a:rPr lang="fr-FR" sz="1400" dirty="0"/>
              <a:t> et transmetteurs optiques résistants aux radiations (&gt;10kGy) développés au CERN: </a:t>
            </a:r>
            <a:r>
              <a:rPr lang="fr-FR" sz="1400" dirty="0">
                <a:hlinkClick r:id="rId7"/>
              </a:rPr>
              <a:t>https://ep-dep.web.cern.ch/organisation</a:t>
            </a:r>
            <a:r>
              <a:rPr lang="en-GB" sz="1400" dirty="0">
                <a:hlinkClick r:id="rId7"/>
              </a:rPr>
              <a:t>/ese</a:t>
            </a:r>
            <a:r>
              <a:rPr lang="en-GB" sz="1400" dirty="0"/>
              <a:t> </a:t>
            </a:r>
          </a:p>
        </p:txBody>
      </p:sp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D980767D-30CF-EB45-BFD5-DD04A9C0E4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599" y="5006372"/>
            <a:ext cx="1066052" cy="766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1B0117-4BE0-1C4A-B53C-800143B20A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5322" y="4630385"/>
            <a:ext cx="1163588" cy="401469"/>
          </a:xfrm>
          <a:prstGeom prst="rect">
            <a:avLst/>
          </a:prstGeom>
          <a:ln w="38100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99F59-8D7C-5747-9EDD-72269F17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79CE4-26D9-E347-93BC-B7AD7DEE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24278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334528F-70F9-0342-ABED-75594B61B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82" y="2055290"/>
            <a:ext cx="2603629" cy="4127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9149B8-D000-2C49-919E-CF18A4F190E5}"/>
              </a:ext>
            </a:extLst>
          </p:cNvPr>
          <p:cNvSpPr txBox="1"/>
          <p:nvPr/>
        </p:nvSpPr>
        <p:spPr>
          <a:xfrm>
            <a:off x="258449" y="1103446"/>
            <a:ext cx="119335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dirty="0"/>
              <a:t>Transmission par fibre optique du tunnel aux bâtiments de surface où se trouvent l’électronique d’acquisition basée sur une carte VME (‘VFC-HD’) conçue par le groupe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37E00E-9A27-5B4E-8322-02FB5F2E4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7" b="98465" l="7208" r="97214">
                        <a14:foregroundMark x1="35796" y1="44992" x2="35796" y2="44992"/>
                        <a14:foregroundMark x1="32283" y1="13086" x2="32283" y2="13086"/>
                        <a14:foregroundMark x1="34464" y1="44992" x2="34464" y2="44992"/>
                        <a14:foregroundMark x1="35130" y1="45880" x2="35130" y2="45880"/>
                        <a14:foregroundMark x1="60327" y1="10501" x2="60327" y2="10501"/>
                        <a14:foregroundMark x1="31072" y1="82068" x2="31072" y2="82068"/>
                        <a14:foregroundMark x1="28528" y1="81987" x2="28528" y2="81987"/>
                        <a14:foregroundMark x1="35251" y1="50727" x2="35251" y2="50727"/>
                        <a14:foregroundMark x1="26772" y1="81987" x2="26772" y2="81987"/>
                        <a14:foregroundMark x1="34343" y1="9451" x2="34343" y2="9451"/>
                        <a14:foregroundMark x1="29194" y1="9289" x2="29194" y2="9289"/>
                        <a14:foregroundMark x1="18171" y1="11389" x2="18171" y2="11389"/>
                        <a14:foregroundMark x1="17505" y1="13489" x2="17505" y2="13489"/>
                        <a14:foregroundMark x1="16959" y1="12924" x2="16959" y2="12924"/>
                        <a14:foregroundMark x1="55300" y1="8885" x2="55300" y2="8885"/>
                        <a14:foregroundMark x1="57904" y1="8885" x2="57904" y2="8885"/>
                        <a14:foregroundMark x1="50333" y1="8885" x2="50333" y2="8885"/>
                        <a14:foregroundMark x1="39976" y1="13166" x2="39976" y2="13166"/>
                        <a14:backgroundMark x1="18474" y1="90145" x2="18474" y2="9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6501" y="2313295"/>
            <a:ext cx="4422054" cy="33165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AF31D9-39E7-994C-A4C3-ADDBD9CCEA50}"/>
              </a:ext>
            </a:extLst>
          </p:cNvPr>
          <p:cNvSpPr/>
          <p:nvPr/>
        </p:nvSpPr>
        <p:spPr>
          <a:xfrm>
            <a:off x="4587381" y="3102319"/>
            <a:ext cx="601447" cy="46166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200"/>
              <a:t>2Go </a:t>
            </a:r>
          </a:p>
          <a:p>
            <a:pPr algn="ctr"/>
            <a:r>
              <a:rPr lang="en-GB" sz="1200"/>
              <a:t>DDR3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BAC9F4-D43D-AE4C-A67D-D645D6D2AEF8}"/>
              </a:ext>
            </a:extLst>
          </p:cNvPr>
          <p:cNvSpPr/>
          <p:nvPr/>
        </p:nvSpPr>
        <p:spPr>
          <a:xfrm>
            <a:off x="3421089" y="4936869"/>
            <a:ext cx="893193" cy="276999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FMC-HPC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FD567B-AD39-9044-9014-26232B705561}"/>
              </a:ext>
            </a:extLst>
          </p:cNvPr>
          <p:cNvSpPr/>
          <p:nvPr/>
        </p:nvSpPr>
        <p:spPr>
          <a:xfrm>
            <a:off x="5591776" y="2826943"/>
            <a:ext cx="772969" cy="46166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200"/>
              <a:t>VME64 </a:t>
            </a:r>
          </a:p>
          <a:p>
            <a:pPr algn="ctr"/>
            <a:r>
              <a:rPr lang="en-GB" sz="1200"/>
              <a:t>interface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304D7E-65B6-9945-95D5-FE017CA6D3BA}"/>
              </a:ext>
            </a:extLst>
          </p:cNvPr>
          <p:cNvSpPr/>
          <p:nvPr/>
        </p:nvSpPr>
        <p:spPr>
          <a:xfrm>
            <a:off x="4515577" y="3914490"/>
            <a:ext cx="852630" cy="46166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/>
              <a:t>ARRIA V FPGA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E3A51B-419D-7144-83C1-A533B2C20E04}"/>
              </a:ext>
            </a:extLst>
          </p:cNvPr>
          <p:cNvSpPr/>
          <p:nvPr/>
        </p:nvSpPr>
        <p:spPr>
          <a:xfrm>
            <a:off x="3061214" y="2861649"/>
            <a:ext cx="1274709" cy="46166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 SFPs </a:t>
            </a:r>
          </a:p>
          <a:p>
            <a:pPr algn="ctr"/>
            <a:r>
              <a:rPr lang="en-GB" sz="1200" dirty="0"/>
              <a:t>Synchronisation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D40FC-2953-2E4B-BA21-97DE6D7FF24D}"/>
              </a:ext>
            </a:extLst>
          </p:cNvPr>
          <p:cNvSpPr/>
          <p:nvPr/>
        </p:nvSpPr>
        <p:spPr>
          <a:xfrm>
            <a:off x="3243153" y="3788716"/>
            <a:ext cx="861133" cy="46166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4 SFPs – </a:t>
            </a:r>
          </a:p>
          <a:p>
            <a:pPr algn="ctr"/>
            <a:r>
              <a:rPr lang="en-GB" sz="1200" dirty="0" err="1"/>
              <a:t>mesure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80E3E-5F43-DC49-AF73-BC535B66C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487" y="2510221"/>
            <a:ext cx="5052986" cy="226529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7B9246-AD00-134F-9E02-D1146BD99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53826"/>
              </p:ext>
            </p:extLst>
          </p:nvPr>
        </p:nvGraphicFramePr>
        <p:xfrm>
          <a:off x="6776488" y="4946730"/>
          <a:ext cx="5052985" cy="109197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99715">
                  <a:extLst>
                    <a:ext uri="{9D8B030D-6E8A-4147-A177-3AD203B41FA5}">
                      <a16:colId xmlns:a16="http://schemas.microsoft.com/office/drawing/2014/main" val="1233558442"/>
                    </a:ext>
                  </a:extLst>
                </a:gridCol>
                <a:gridCol w="2553270">
                  <a:extLst>
                    <a:ext uri="{9D8B030D-6E8A-4147-A177-3AD203B41FA5}">
                      <a16:colId xmlns:a16="http://schemas.microsoft.com/office/drawing/2014/main" val="5606641"/>
                    </a:ext>
                  </a:extLst>
                </a:gridCol>
              </a:tblGrid>
              <a:tr h="363992">
                <a:tc>
                  <a:txBody>
                    <a:bodyPr/>
                    <a:lstStyle/>
                    <a:p>
                      <a:r>
                        <a:rPr lang="fr-FR" sz="1400" dirty="0"/>
                        <a:t>Type de faisceaux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Résolution (tour par tour)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765680"/>
                  </a:ext>
                </a:extLst>
              </a:tr>
              <a:tr h="363992">
                <a:tc>
                  <a:txBody>
                    <a:bodyPr/>
                    <a:lstStyle/>
                    <a:p>
                      <a:r>
                        <a:rPr lang="fr-FR" sz="1400" dirty="0"/>
                        <a:t>Paquet (2ns 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150um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26078"/>
                  </a:ext>
                </a:extLst>
              </a:tr>
              <a:tr h="363992">
                <a:tc>
                  <a:txBody>
                    <a:bodyPr/>
                    <a:lstStyle/>
                    <a:p>
                      <a:r>
                        <a:rPr lang="fr-FR" sz="1400" dirty="0"/>
                        <a:t>Multi-paquets (train de 10us)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6860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CD2678-E5DE-E74D-8E08-90282597B7BE}"/>
              </a:ext>
            </a:extLst>
          </p:cNvPr>
          <p:cNvSpPr txBox="1"/>
          <p:nvPr/>
        </p:nvSpPr>
        <p:spPr>
          <a:xfrm>
            <a:off x="7315256" y="2167078"/>
            <a:ext cx="39754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dirty="0"/>
              <a:t>Première mesure d’Orbite dans le SPS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DB810-46AD-FA4C-A98F-6A956AE0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298E07D-4581-2C4F-8EBD-87469C90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49377D5-791B-FF40-B2C6-52C5AC664721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/>
              <a:t>Système d’acquisition pour les moniteurs de position de faisceaux du SPS</a:t>
            </a:r>
          </a:p>
        </p:txBody>
      </p:sp>
    </p:spTree>
    <p:extLst>
      <p:ext uri="{BB962C8B-B14F-4D97-AF65-F5344CB8AC3E}">
        <p14:creationId xmlns:p14="http://schemas.microsoft.com/office/powerpoint/2010/main" val="33957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37B6A5D-A1E3-3F46-9E6A-40EDB69036D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Nouveaux Scanneurs à fil rapides dans le PSB, PS et SPS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C06266-E2DF-FE42-8C88-228B9AC7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AFAC75D-3E8A-BC43-8973-550BF70E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Instrumentation de faisceaux au CERN. - T. Lefevre</a:t>
            </a:r>
          </a:p>
        </p:txBody>
      </p:sp>
    </p:spTree>
    <p:extLst>
      <p:ext uri="{BB962C8B-B14F-4D97-AF65-F5344CB8AC3E}">
        <p14:creationId xmlns:p14="http://schemas.microsoft.com/office/powerpoint/2010/main" val="2367884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20210211-BWS-Commissioning-status</Template>
  <TotalTime>15210</TotalTime>
  <Words>2470</Words>
  <Application>Microsoft Macintosh PowerPoint</Application>
  <PresentationFormat>Widescreen</PresentationFormat>
  <Paragraphs>331</Paragraphs>
  <Slides>42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ＭＳ Ｐゴシック</vt:lpstr>
      <vt:lpstr>ＭＳ Ｐゴシック</vt:lpstr>
      <vt:lpstr>Arial</vt:lpstr>
      <vt:lpstr>Calibri</vt:lpstr>
      <vt:lpstr>Calibri </vt:lpstr>
      <vt:lpstr>Cambria Math</vt:lpstr>
      <vt:lpstr>Open Sans Semibold</vt:lpstr>
      <vt:lpstr>Symbol</vt:lpstr>
      <vt:lpstr>Times New Roman</vt:lpstr>
      <vt:lpstr>Ubuntu</vt:lpstr>
      <vt:lpstr>Wingdings</vt:lpstr>
      <vt:lpstr>Wingdings 3</vt:lpstr>
      <vt:lpstr>Office Theme</vt:lpstr>
      <vt:lpstr>Plot</vt:lpstr>
      <vt:lpstr>Les Diagnostiques de faisceaux au CERN</vt:lpstr>
      <vt:lpstr>Sommaire</vt:lpstr>
      <vt:lpstr>Les responsabilités du groupe d’instrumentation</vt:lpstr>
      <vt:lpstr>Les responsabilités du groupe d’instrumentation</vt:lpstr>
      <vt:lpstr>Exemples de récents développements mis en opération en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Exemples de technologies ‘Clés’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Exemples d’activités de R&amp;D</vt:lpstr>
      <vt:lpstr>Mesurer des faisceaux de petites tailles avec le rayonnement de Transition</vt:lpstr>
      <vt:lpstr>Mesurer des faisceaux de petites tailles avec le rayonnement de Transition</vt:lpstr>
      <vt:lpstr>Mesurer des faisceaux de petites tailles avec le rayonnement de Transition</vt:lpstr>
      <vt:lpstr>Mesurer des faisceaux de petites tailles avec le rayonnement de Transition</vt:lpstr>
      <vt:lpstr>Diagnostiques utilisant le rayonnement Cherenkov</vt:lpstr>
      <vt:lpstr>Diagnostiques utilisant le rayonnement Cherenkov</vt:lpstr>
      <vt:lpstr>Diagnostiques utilisant le rayonnement Cherenkov</vt:lpstr>
      <vt:lpstr>Diagnostiques utilisant le rayonnement Cherenkov</vt:lpstr>
      <vt:lpstr>Conclusions</vt:lpstr>
      <vt:lpstr>PowerPoint Presentation</vt:lpstr>
      <vt:lpstr>Mesurer des faisceaux de petites tailles avec le rayonnement de Diffraction</vt:lpstr>
      <vt:lpstr>Mesurer des faisceaux de petites tailles avec le rayonnement de Diffraction</vt:lpstr>
      <vt:lpstr>Mesurer des faisceaux de petites tailles avec le rayonnement de Diffraction</vt:lpstr>
      <vt:lpstr>Mesurer des faisceaux de petites tailles avec le rayonnement de Diffraction</vt:lpstr>
      <vt:lpstr>Scintillating fibres as particle detectors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Jonathan Emery</dc:creator>
  <cp:lastModifiedBy>Microsoft Office User</cp:lastModifiedBy>
  <cp:revision>1371</cp:revision>
  <dcterms:created xsi:type="dcterms:W3CDTF">2021-02-08T12:58:52Z</dcterms:created>
  <dcterms:modified xsi:type="dcterms:W3CDTF">2021-10-13T19:46:55Z</dcterms:modified>
</cp:coreProperties>
</file>