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9"/>
  </p:notesMasterIdLst>
  <p:handoutMasterIdLst>
    <p:handoutMasterId r:id="rId10"/>
  </p:handoutMasterIdLst>
  <p:sldIdLst>
    <p:sldId id="268" r:id="rId2"/>
    <p:sldId id="319" r:id="rId3"/>
    <p:sldId id="327" r:id="rId4"/>
    <p:sldId id="263" r:id="rId5"/>
    <p:sldId id="321" r:id="rId6"/>
    <p:sldId id="325" r:id="rId7"/>
    <p:sldId id="276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13" userDrawn="1">
          <p15:clr>
            <a:srgbClr val="A4A3A4"/>
          </p15:clr>
        </p15:guide>
        <p15:guide id="2" pos="25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9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94" autoAdjust="0"/>
  </p:normalViewPr>
  <p:slideViewPr>
    <p:cSldViewPr showGuides="1">
      <p:cViewPr varScale="1">
        <p:scale>
          <a:sx n="161" d="100"/>
          <a:sy n="161" d="100"/>
        </p:scale>
        <p:origin x="114" y="132"/>
      </p:cViewPr>
      <p:guideLst>
        <p:guide orient="horz" pos="913"/>
        <p:guide pos="25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100" d="100"/>
          <a:sy n="100" d="100"/>
        </p:scale>
        <p:origin x="480" y="72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75E6C4-5F43-4FF9-96D4-21B8157BE639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E8B182-0F75-451D-B88B-ABD1C205B431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8096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1BD367-6A7A-405A-BFB1-15817186491F}" type="datetimeFigureOut">
              <a:rPr lang="de-DE" smtClean="0"/>
              <a:t>20.10.2021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4131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7B5255-5329-45F9-87F3-A2F9FB4734DF}" type="slidenum">
              <a:rPr lang="de-DE" smtClean="0"/>
              <a:t>‹N°›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76767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1778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355600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542925" indent="-187325" algn="l" defTabSz="914400" rtl="0" eaLnBrk="1" latinLnBrk="0" hangingPunct="1">
      <a:buFont typeface="Arial" panose="020B0604020202020204" pitchFamily="34" charset="0"/>
      <a:buChar char="•"/>
      <a:tabLst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7207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98525" indent="-17780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63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2490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571128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00094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7B5255-5329-45F9-87F3-A2F9FB4734DF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4995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1"/>
            <a:ext cx="11376025" cy="1855254"/>
          </a:xfrm>
        </p:spPr>
        <p:txBody>
          <a:bodyPr anchor="t"/>
          <a:lstStyle>
            <a:lvl1pPr algn="l">
              <a:lnSpc>
                <a:spcPct val="100000"/>
              </a:lnSpc>
              <a:defRPr sz="6000"/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1525787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9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/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39419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474637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752475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9C675125-65B7-4F5B-AEF0-C38D81E746C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8075612" y="1449388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23FA31D8-E476-4ADE-8ED0-89F2667028D2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8075612" y="4005263"/>
            <a:ext cx="3708399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68109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4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9" y="1406427"/>
            <a:ext cx="370840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9" y="3963533"/>
            <a:ext cx="3708400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259262" y="1449389"/>
            <a:ext cx="3673475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4259263" y="4005263"/>
            <a:ext cx="3673475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2" name="Bildplatzhalter 6">
            <a:extLst>
              <a:ext uri="{FF2B5EF4-FFF2-40B4-BE49-F238E27FC236}">
                <a16:creationId xmlns:a16="http://schemas.microsoft.com/office/drawing/2014/main" id="{68AD19F6-8B2A-4294-9E9A-47F8C86A5D65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75611" y="1449389"/>
            <a:ext cx="3708401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3" name="Bildplatzhalter 6">
            <a:extLst>
              <a:ext uri="{FF2B5EF4-FFF2-40B4-BE49-F238E27FC236}">
                <a16:creationId xmlns:a16="http://schemas.microsoft.com/office/drawing/2014/main" id="{B0BE3BFA-E3C5-48E6-ADE2-3072C916F3FE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8075612" y="4005263"/>
            <a:ext cx="3708401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530298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1137602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96943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5616574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6167437" y="1449389"/>
            <a:ext cx="5616575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7535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Picture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4"/>
          </p:nvPr>
        </p:nvSpPr>
        <p:spPr>
          <a:xfrm>
            <a:off x="407989" y="1449389"/>
            <a:ext cx="370839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6" name="Bildplatzhalter 6"/>
          <p:cNvSpPr>
            <a:spLocks noGrp="1"/>
          </p:cNvSpPr>
          <p:nvPr>
            <p:ph type="pic" sz="quarter" idx="15"/>
          </p:nvPr>
        </p:nvSpPr>
        <p:spPr>
          <a:xfrm>
            <a:off x="4259263" y="1449389"/>
            <a:ext cx="7524749" cy="496728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1425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6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4722976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759894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>
            <a:extLst>
              <a:ext uri="{FF2B5EF4-FFF2-40B4-BE49-F238E27FC236}">
                <a16:creationId xmlns:a16="http://schemas.microsoft.com/office/drawing/2014/main" id="{2955C6E6-DAFB-471E-9050-E05D2B8F3D0D}"/>
              </a:ext>
            </a:extLst>
          </p:cNvPr>
          <p:cNvSpPr/>
          <p:nvPr userDrawn="1"/>
        </p:nvSpPr>
        <p:spPr>
          <a:xfrm>
            <a:off x="395288" y="3980131"/>
            <a:ext cx="4572000" cy="373107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>
              <a:lnSpc>
                <a:spcPct val="110000"/>
              </a:lnSpc>
            </a:pPr>
            <a:r>
              <a:rPr lang="de-DE" b="0" i="0" dirty="0">
                <a:latin typeface="Myriad Pro" panose="020B0503030403020204" pitchFamily="34" charset="0"/>
              </a:rPr>
              <a:t>Contact</a:t>
            </a:r>
          </a:p>
        </p:txBody>
      </p:sp>
      <p:sp>
        <p:nvSpPr>
          <p:cNvPr id="7" name="Textplatzhalter 7">
            <a:extLst>
              <a:ext uri="{FF2B5EF4-FFF2-40B4-BE49-F238E27FC236}">
                <a16:creationId xmlns:a16="http://schemas.microsoft.com/office/drawing/2014/main" id="{79C784CF-EB19-427C-881F-56D046C308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599891" y="4516739"/>
            <a:ext cx="5148821" cy="1899936"/>
          </a:xfrm>
        </p:spPr>
        <p:txBody>
          <a:bodyPr/>
          <a:lstStyle>
            <a:lvl1pPr marL="0" indent="0">
              <a:lnSpc>
                <a:spcPct val="120000"/>
              </a:lnSpc>
              <a:spcAft>
                <a:spcPts val="0"/>
              </a:spcAft>
              <a:buNone/>
              <a:defRPr/>
            </a:lvl1pPr>
            <a:lvl2pPr marL="361950" indent="0">
              <a:buNone/>
              <a:defRPr/>
            </a:lvl2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3" name="Image 2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2A3B7521-CB3D-FB45-AFA9-FFA246E5F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88" y="4349885"/>
            <a:ext cx="1454722" cy="1403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797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(with Pictu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Bildplatzhalter 6"/>
          <p:cNvSpPr>
            <a:spLocks noGrp="1"/>
          </p:cNvSpPr>
          <p:nvPr>
            <p:ph type="pic" sz="quarter" idx="14"/>
          </p:nvPr>
        </p:nvSpPr>
        <p:spPr>
          <a:xfrm>
            <a:off x="2" y="1"/>
            <a:ext cx="12191997" cy="3429001"/>
          </a:xfrm>
          <a:solidFill>
            <a:srgbClr val="00294A"/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2"/>
            <a:ext cx="11376025" cy="1099777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987" y="2335014"/>
            <a:ext cx="11376025" cy="889339"/>
          </a:xfrm>
        </p:spPr>
        <p:txBody>
          <a:bodyPr/>
          <a:lstStyle>
            <a:lvl1pPr marL="0" indent="0" algn="l">
              <a:buNone/>
              <a:defRPr sz="1800" b="1">
                <a:solidFill>
                  <a:schemeClr val="accent2"/>
                </a:solidFill>
                <a:latin typeface="Myriad Pro" panose="020B0503030403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noProof="0"/>
              <a:t>Modifiez le style des sous-titres du masque</a:t>
            </a:r>
            <a:endParaRPr lang="en-US" noProof="0" dirty="0"/>
          </a:p>
        </p:txBody>
      </p:sp>
      <p:sp>
        <p:nvSpPr>
          <p:cNvPr id="12" name="Textplatzhalter 11"/>
          <p:cNvSpPr>
            <a:spLocks noGrp="1"/>
          </p:cNvSpPr>
          <p:nvPr>
            <p:ph type="body" sz="quarter" idx="10"/>
          </p:nvPr>
        </p:nvSpPr>
        <p:spPr>
          <a:xfrm>
            <a:off x="414396" y="4096780"/>
            <a:ext cx="11369548" cy="700373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sz="1800">
                <a:latin typeface="Myriad Pro" panose="020B0503030403020204" pitchFamily="34" charset="0"/>
              </a:defRPr>
            </a:lvl1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pic>
        <p:nvPicPr>
          <p:cNvPr id="7" name="Image 6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58D7D2A9-5E1E-9D4A-9320-FF06BA6260F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24" y="5882392"/>
            <a:ext cx="1007120" cy="759043"/>
          </a:xfrm>
          <a:prstGeom prst="rect">
            <a:avLst/>
          </a:prstGeom>
        </p:spPr>
      </p:pic>
      <p:pic>
        <p:nvPicPr>
          <p:cNvPr id="13" name="Image 12" descr="Une image contenant signe, assiette&#10;&#10;Description générée automatiquement">
            <a:extLst>
              <a:ext uri="{FF2B5EF4-FFF2-40B4-BE49-F238E27FC236}">
                <a16:creationId xmlns:a16="http://schemas.microsoft.com/office/drawing/2014/main" id="{39A1EF9A-7E28-954C-9357-8EFB85786BB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74" y="6192110"/>
            <a:ext cx="449326" cy="449326"/>
          </a:xfrm>
          <a:prstGeom prst="rect">
            <a:avLst/>
          </a:prstGeom>
        </p:spPr>
      </p:pic>
      <p:pic>
        <p:nvPicPr>
          <p:cNvPr id="15" name="Image 14" descr="Une image contenant dessin&#10;&#10;Description générée automatiquement">
            <a:extLst>
              <a:ext uri="{FF2B5EF4-FFF2-40B4-BE49-F238E27FC236}">
                <a16:creationId xmlns:a16="http://schemas.microsoft.com/office/drawing/2014/main" id="{FE3BEB28-A9C7-4B4D-B8EE-87BBDBA4DC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432" y="6260517"/>
            <a:ext cx="864096" cy="38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56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cya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bg1"/>
                </a:solidFill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457579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7988" y="349610"/>
            <a:ext cx="11376025" cy="3511190"/>
          </a:xfrm>
        </p:spPr>
        <p:txBody>
          <a:bodyPr anchor="t"/>
          <a:lstStyle>
            <a:lvl1pPr algn="l">
              <a:lnSpc>
                <a:spcPct val="100000"/>
              </a:lnSpc>
              <a:defRPr sz="6000">
                <a:solidFill>
                  <a:schemeClr val="accent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fr-FR" noProof="0"/>
              <a:t>Modifiez le style du titre</a:t>
            </a:r>
            <a:endParaRPr lang="en-US" noProof="0" dirty="0"/>
          </a:p>
        </p:txBody>
      </p:sp>
      <p:pic>
        <p:nvPicPr>
          <p:cNvPr id="4" name="Image 3" descr="Une image contenant signe, assiette&#10;&#10;Description générée automatiquement">
            <a:extLst>
              <a:ext uri="{FF2B5EF4-FFF2-40B4-BE49-F238E27FC236}">
                <a16:creationId xmlns:a16="http://schemas.microsoft.com/office/drawing/2014/main" id="{E3F38D7C-A67C-974E-936E-CFA7FC3FF8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35" y="6026310"/>
            <a:ext cx="616905" cy="616905"/>
          </a:xfrm>
          <a:prstGeom prst="rect">
            <a:avLst/>
          </a:prstGeom>
        </p:spPr>
      </p:pic>
      <p:pic>
        <p:nvPicPr>
          <p:cNvPr id="6" name="Image 5" descr="Une image contenant dessin&#10;&#10;Description générée automatiquement">
            <a:extLst>
              <a:ext uri="{FF2B5EF4-FFF2-40B4-BE49-F238E27FC236}">
                <a16:creationId xmlns:a16="http://schemas.microsoft.com/office/drawing/2014/main" id="{120EAF41-E95C-7D47-8A5A-C567290F87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6020642"/>
            <a:ext cx="1412280" cy="622573"/>
          </a:xfrm>
          <a:prstGeom prst="rect">
            <a:avLst/>
          </a:prstGeom>
        </p:spPr>
      </p:pic>
      <p:pic>
        <p:nvPicPr>
          <p:cNvPr id="8" name="Image 7" descr="Une image contenant alimentation&#10;&#10;Description générée automatiquement">
            <a:extLst>
              <a:ext uri="{FF2B5EF4-FFF2-40B4-BE49-F238E27FC236}">
                <a16:creationId xmlns:a16="http://schemas.microsoft.com/office/drawing/2014/main" id="{7920F1B1-CD00-9A49-A0DB-18515E1271C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3800" y="6020641"/>
            <a:ext cx="826048" cy="6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2395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8" y="817500"/>
            <a:ext cx="11376024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33408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8" y="1406427"/>
            <a:ext cx="5616575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6167439" y="1406427"/>
            <a:ext cx="5616574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548715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7989" y="1406427"/>
            <a:ext cx="3708400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4"/>
          </p:nvPr>
        </p:nvSpPr>
        <p:spPr>
          <a:xfrm>
            <a:off x="4259263" y="1406427"/>
            <a:ext cx="3673475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5"/>
          </p:nvPr>
        </p:nvSpPr>
        <p:spPr>
          <a:xfrm>
            <a:off x="8075612" y="1406427"/>
            <a:ext cx="3708399" cy="5010249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834802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0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167437" y="1449389"/>
            <a:ext cx="5616576" cy="2411412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  <p:sp>
        <p:nvSpPr>
          <p:cNvPr id="11" name="Bildplatzhalter 6"/>
          <p:cNvSpPr>
            <a:spLocks noGrp="1"/>
          </p:cNvSpPr>
          <p:nvPr>
            <p:ph type="pic" sz="quarter" idx="17"/>
          </p:nvPr>
        </p:nvSpPr>
        <p:spPr>
          <a:xfrm>
            <a:off x="6167438" y="4005263"/>
            <a:ext cx="5616576" cy="2412644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fr-FR" noProof="0"/>
              <a:t>Cliquez sur l'icône pour ajouter une image</a:t>
            </a:r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711603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Text and 2 Objec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noProof="0"/>
              <a:t>Modifiez le style du titre</a:t>
            </a:r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noProof="0"/>
              <a:t>Development of a 150MeV laser-plasma injector - Journées Accélérateurs 2021 - October 13th 2021</a:t>
            </a:r>
            <a:endParaRPr lang="en-US" noProof="0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3"/>
          </p:nvPr>
        </p:nvSpPr>
        <p:spPr>
          <a:xfrm>
            <a:off x="407987" y="817500"/>
            <a:ext cx="11376025" cy="379252"/>
          </a:xfrm>
        </p:spPr>
        <p:txBody>
          <a:bodyPr/>
          <a:lstStyle>
            <a:lvl1pPr marL="0" indent="0">
              <a:spcAft>
                <a:spcPts val="0"/>
              </a:spcAft>
              <a:buNone/>
              <a:defRPr b="1">
                <a:solidFill>
                  <a:schemeClr val="accent2"/>
                </a:solidFill>
              </a:defRPr>
            </a:lvl1pPr>
            <a:lvl2pPr marL="266700" indent="0">
              <a:buNone/>
              <a:defRPr/>
            </a:lvl2pPr>
          </a:lstStyle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5"/>
          </p:nvPr>
        </p:nvSpPr>
        <p:spPr>
          <a:xfrm>
            <a:off x="407988" y="1406427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/>
          </p:nvPr>
        </p:nvSpPr>
        <p:spPr>
          <a:xfrm>
            <a:off x="407988" y="3963533"/>
            <a:ext cx="5616575" cy="2454374"/>
          </a:xfrm>
        </p:spPr>
        <p:txBody>
          <a:bodyPr/>
          <a:lstStyle/>
          <a:p>
            <a:pPr lvl="0"/>
            <a:r>
              <a:rPr lang="fr-FR" noProof="0"/>
              <a:t>Cliquez pour modifier les styles du texte du masque</a:t>
            </a:r>
          </a:p>
        </p:txBody>
      </p:sp>
      <p:sp>
        <p:nvSpPr>
          <p:cNvPr id="12" name="Inhaltsplatzhalter 5">
            <a:extLst>
              <a:ext uri="{FF2B5EF4-FFF2-40B4-BE49-F238E27FC236}">
                <a16:creationId xmlns:a16="http://schemas.microsoft.com/office/drawing/2014/main" id="{2E8BFC49-6C4E-4A78-A7A9-0AB60943F6F7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6167438" y="1449388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  <p:sp>
        <p:nvSpPr>
          <p:cNvPr id="13" name="Inhaltsplatzhalter 5">
            <a:extLst>
              <a:ext uri="{FF2B5EF4-FFF2-40B4-BE49-F238E27FC236}">
                <a16:creationId xmlns:a16="http://schemas.microsoft.com/office/drawing/2014/main" id="{6B2B23C8-8ABC-4DC4-A6B8-3AA482F34140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6167438" y="4005263"/>
            <a:ext cx="5616574" cy="2411412"/>
          </a:xfrm>
          <a:solidFill>
            <a:schemeClr val="bg1">
              <a:lumMod val="95000"/>
            </a:schemeClr>
          </a:solidFill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r>
              <a:rPr lang="de-DE" dirty="0" err="1"/>
              <a:t>Object</a:t>
            </a:r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58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1376024" cy="4510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endParaRPr lang="en-US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07987" y="1406427"/>
            <a:ext cx="11376025" cy="501024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endParaRPr lang="en-US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91578" y="6580800"/>
            <a:ext cx="9948937" cy="18684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000" b="0" i="0">
                <a:solidFill>
                  <a:schemeClr val="tx1"/>
                </a:solidFill>
                <a:latin typeface="Myriad Pro" panose="020B0503030403020204" pitchFamily="34" charset="0"/>
              </a:defRPr>
            </a:lvl1pPr>
          </a:lstStyle>
          <a:p>
            <a:r>
              <a:rPr lang="en-US"/>
              <a:t>Development of a 150MeV laser-plasma injector - Journées Accélérateurs 2021 - October 13th 2021</a:t>
            </a:r>
            <a:endParaRPr lang="en-US" dirty="0"/>
          </a:p>
        </p:txBody>
      </p:sp>
      <p:sp>
        <p:nvSpPr>
          <p:cNvPr id="14" name="Textfeld 13"/>
          <p:cNvSpPr txBox="1"/>
          <p:nvPr userDrawn="1"/>
        </p:nvSpPr>
        <p:spPr>
          <a:xfrm>
            <a:off x="10848528" y="6580800"/>
            <a:ext cx="935485" cy="186841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r"/>
            <a:r>
              <a:rPr lang="en-US" sz="1000" b="0" i="0" noProof="0" dirty="0">
                <a:latin typeface="Myriad Pro" panose="020B0503030403020204" pitchFamily="34" charset="0"/>
              </a:rPr>
              <a:t>Page </a:t>
            </a:r>
            <a:fld id="{0427E4B2-AC28-443E-BE04-5CD55098A90B}" type="slidenum">
              <a:rPr lang="en-US" sz="1000" b="0" i="0" noProof="0" smtClean="0">
                <a:latin typeface="Myriad Pro" panose="020B0503030403020204" pitchFamily="34" charset="0"/>
              </a:rPr>
              <a:pPr algn="r"/>
              <a:t>‹N°›</a:t>
            </a:fld>
            <a:endParaRPr lang="en-US" sz="1000" b="0" i="0" noProof="0" dirty="0">
              <a:latin typeface="Myriad Pro" panose="020B0503030403020204" pitchFamily="34" charset="0"/>
            </a:endParaRPr>
          </a:p>
        </p:txBody>
      </p:sp>
      <p:pic>
        <p:nvPicPr>
          <p:cNvPr id="6" name="Image 5" descr="Une image contenant pont&#10;&#10;Description générée automatiquement">
            <a:extLst>
              <a:ext uri="{FF2B5EF4-FFF2-40B4-BE49-F238E27FC236}">
                <a16:creationId xmlns:a16="http://schemas.microsoft.com/office/drawing/2014/main" id="{56E6C3B7-3773-724D-A442-37CB4EC0BA1B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53" y="6489566"/>
            <a:ext cx="278212" cy="34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299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1" r:id="rId2"/>
    <p:sldLayoutId id="2147483672" r:id="rId3"/>
    <p:sldLayoutId id="2147483680" r:id="rId4"/>
    <p:sldLayoutId id="2147483662" r:id="rId5"/>
    <p:sldLayoutId id="2147483668" r:id="rId6"/>
    <p:sldLayoutId id="2147483673" r:id="rId7"/>
    <p:sldLayoutId id="2147483670" r:id="rId8"/>
    <p:sldLayoutId id="2147483678" r:id="rId9"/>
    <p:sldLayoutId id="2147483674" r:id="rId10"/>
    <p:sldLayoutId id="2147483679" r:id="rId11"/>
    <p:sldLayoutId id="2147483675" r:id="rId12"/>
    <p:sldLayoutId id="2147483669" r:id="rId13"/>
    <p:sldLayoutId id="2147483676" r:id="rId14"/>
    <p:sldLayoutId id="2147483677" r:id="rId15"/>
    <p:sldLayoutId id="2147483666" r:id="rId16"/>
    <p:sldLayoutId id="2147483667" r:id="rId17"/>
    <p:sldLayoutId id="2147483681" r:id="rId18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000" b="1" kern="1200">
          <a:solidFill>
            <a:schemeClr val="accent1"/>
          </a:solidFill>
          <a:latin typeface="Myriad Pro" panose="020B0503030403020204" pitchFamily="34" charset="0"/>
          <a:ea typeface="+mj-ea"/>
          <a:cs typeface="+mj-cs"/>
        </a:defRPr>
      </a:lvl1pPr>
    </p:titleStyle>
    <p:bodyStyle>
      <a:lvl1pPr marL="361950" indent="-361950" algn="l" defTabSz="914400" rtl="0" eaLnBrk="1" latinLnBrk="0" hangingPunct="1">
        <a:lnSpc>
          <a:spcPct val="110000"/>
        </a:lnSpc>
        <a:spcBef>
          <a:spcPts val="0"/>
        </a:spcBef>
        <a:spcAft>
          <a:spcPts val="1200"/>
        </a:spcAft>
        <a:buFont typeface="Arial" panose="020B0604020202020204" pitchFamily="34" charset="0"/>
        <a:buChar char="•"/>
        <a:tabLst>
          <a:tab pos="361950" algn="l"/>
        </a:tabLst>
        <a:defRPr sz="1800" kern="1200">
          <a:solidFill>
            <a:schemeClr val="tx1"/>
          </a:solidFill>
          <a:latin typeface="Myriad Pro" panose="020B0503030403020204" pitchFamily="34" charset="0"/>
          <a:ea typeface="+mn-ea"/>
          <a:cs typeface="+mn-cs"/>
        </a:defRPr>
      </a:lvl1pPr>
      <a:lvl2pPr marL="6286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953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162050" indent="-266700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438275" indent="-276225" algn="l" defTabSz="914400" rtl="0" eaLnBrk="1" latinLnBrk="0" hangingPunct="1">
        <a:lnSpc>
          <a:spcPct val="100000"/>
        </a:lnSpc>
        <a:spcBef>
          <a:spcPts val="0"/>
        </a:spcBef>
        <a:spcAft>
          <a:spcPts val="8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13" userDrawn="1">
          <p15:clr>
            <a:srgbClr val="F26B43"/>
          </p15:clr>
        </p15:guide>
        <p15:guide id="2" pos="3885" userDrawn="1">
          <p15:clr>
            <a:srgbClr val="F26B43"/>
          </p15:clr>
        </p15:guide>
        <p15:guide id="3" pos="3795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pos="257" userDrawn="1">
          <p15:clr>
            <a:srgbClr val="F26B43"/>
          </p15:clr>
        </p15:guide>
        <p15:guide id="6" orient="horz" pos="4042" userDrawn="1">
          <p15:clr>
            <a:srgbClr val="F26B43"/>
          </p15:clr>
        </p15:guide>
        <p15:guide id="7" orient="horz" pos="2432" userDrawn="1">
          <p15:clr>
            <a:srgbClr val="F26B43"/>
          </p15:clr>
        </p15:guide>
        <p15:guide id="8" orient="horz" pos="2523" userDrawn="1">
          <p15:clr>
            <a:srgbClr val="F26B43"/>
          </p15:clr>
        </p15:guide>
        <p15:guide id="9" pos="2593" userDrawn="1">
          <p15:clr>
            <a:srgbClr val="F26B43"/>
          </p15:clr>
        </p15:guide>
        <p15:guide id="10" pos="2683" userDrawn="1">
          <p15:clr>
            <a:srgbClr val="F26B43"/>
          </p15:clr>
        </p15:guide>
        <p15:guide id="11" pos="4997" userDrawn="1">
          <p15:clr>
            <a:srgbClr val="F26B43"/>
          </p15:clr>
        </p15:guide>
        <p15:guide id="12" pos="5087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://www.eupraxia-project.eu/" TargetMode="External"/><Relationship Id="rId3" Type="http://schemas.openxmlformats.org/officeDocument/2006/relationships/image" Target="../media/image8.jpg"/><Relationship Id="rId7" Type="http://schemas.openxmlformats.org/officeDocument/2006/relationships/hyperlink" Target="https://pallas.ijclab.in2p3.fr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svg"/><Relationship Id="rId9" Type="http://schemas.openxmlformats.org/officeDocument/2006/relationships/image" Target="../media/image18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ce réservé pour une image  12" descr="Une image contenant intérieur&#10;&#10;Description générée automatiquement">
            <a:extLst>
              <a:ext uri="{FF2B5EF4-FFF2-40B4-BE49-F238E27FC236}">
                <a16:creationId xmlns:a16="http://schemas.microsoft.com/office/drawing/2014/main" id="{93CD2148-6865-4246-B040-87F5918CA04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0" b="31250"/>
          <a:stretch>
            <a:fillRect/>
          </a:stretch>
        </p:blipFill>
        <p:spPr>
          <a:xfrm>
            <a:off x="3" y="-1"/>
            <a:ext cx="12191997" cy="3429001"/>
          </a:xfr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07988" y="457015"/>
            <a:ext cx="11376025" cy="1099777"/>
          </a:xfrm>
        </p:spPr>
        <p:txBody>
          <a:bodyPr/>
          <a:lstStyle/>
          <a:p>
            <a:r>
              <a:rPr lang="en-US" dirty="0"/>
              <a:t>Development of a 150MeV laser-plasma injector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07987" y="2623046"/>
            <a:ext cx="11376025" cy="589930"/>
          </a:xfrm>
        </p:spPr>
        <p:txBody>
          <a:bodyPr/>
          <a:lstStyle/>
          <a:p>
            <a:r>
              <a:rPr lang="en-US" dirty="0" err="1"/>
              <a:t>Journées</a:t>
            </a:r>
            <a:r>
              <a:rPr lang="en-US" dirty="0"/>
              <a:t> </a:t>
            </a:r>
            <a:r>
              <a:rPr lang="en-US" dirty="0" err="1"/>
              <a:t>Accélérateurs</a:t>
            </a:r>
            <a:r>
              <a:rPr lang="en-US" dirty="0"/>
              <a:t> ROSCOFF 2021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sz="2800" dirty="0"/>
              <a:t>Drobniak Pierre</a:t>
            </a:r>
          </a:p>
          <a:p>
            <a:r>
              <a:rPr lang="en-US" dirty="0"/>
              <a:t>October 13</a:t>
            </a:r>
            <a:r>
              <a:rPr lang="en-US" baseline="30000" dirty="0"/>
              <a:t>th</a:t>
            </a:r>
            <a:r>
              <a:rPr lang="en-US" dirty="0"/>
              <a:t> 2021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89832B0-3A9C-4CF0-88B8-9071F0D30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5877272"/>
            <a:ext cx="1080120" cy="8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67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A8956BB-ACED-40B0-B20D-549DE9B4A592}"/>
              </a:ext>
            </a:extLst>
          </p:cNvPr>
          <p:cNvSpPr/>
          <p:nvPr/>
        </p:nvSpPr>
        <p:spPr>
          <a:xfrm>
            <a:off x="6763464" y="2000415"/>
            <a:ext cx="1017226" cy="1258416"/>
          </a:xfrm>
          <a:prstGeom prst="rect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D5A8E02-EDDE-4C6E-BB86-62A4FB9F6A6D}"/>
              </a:ext>
            </a:extLst>
          </p:cNvPr>
          <p:cNvSpPr/>
          <p:nvPr/>
        </p:nvSpPr>
        <p:spPr>
          <a:xfrm>
            <a:off x="7763487" y="2531296"/>
            <a:ext cx="150361" cy="1838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988" y="349611"/>
            <a:ext cx="12384756" cy="451098"/>
          </a:xfrm>
        </p:spPr>
        <p:txBody>
          <a:bodyPr/>
          <a:lstStyle/>
          <a:p>
            <a:r>
              <a:rPr lang="en-GB" dirty="0"/>
              <a:t>1 –Project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/>
              <a:t>Development of a 150MeV laser-plasma injector - Journées Accélérateurs 2021 - October 13th 2021</a:t>
            </a:r>
            <a:endParaRPr lang="en-US" dirty="0"/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4C62818D-05C4-467B-85B1-053A8BEC3896}"/>
              </a:ext>
            </a:extLst>
          </p:cNvPr>
          <p:cNvSpPr txBox="1"/>
          <p:nvPr/>
        </p:nvSpPr>
        <p:spPr>
          <a:xfrm>
            <a:off x="8172048" y="5394254"/>
            <a:ext cx="34685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>
                <a:latin typeface="Myriad Pro" panose="020B0503030403020204"/>
              </a:rPr>
              <a:t>L</a:t>
            </a:r>
            <a:r>
              <a:rPr lang="fr-FR" sz="1400" dirty="0">
                <a:latin typeface="Myriad Pro" panose="020B0503030403020204"/>
              </a:rPr>
              <a:t>aser</a:t>
            </a:r>
            <a:r>
              <a:rPr lang="fr-FR" sz="1400" b="1" dirty="0">
                <a:latin typeface="Myriad Pro" panose="020B0503030403020204"/>
              </a:rPr>
              <a:t> W</a:t>
            </a:r>
            <a:r>
              <a:rPr lang="fr-FR" sz="1400" dirty="0">
                <a:latin typeface="Myriad Pro" panose="020B0503030403020204"/>
              </a:rPr>
              <a:t>ake</a:t>
            </a:r>
            <a:r>
              <a:rPr lang="fr-FR" sz="1400" b="1" dirty="0">
                <a:latin typeface="Myriad Pro" panose="020B0503030403020204"/>
              </a:rPr>
              <a:t> F</a:t>
            </a:r>
            <a:r>
              <a:rPr lang="fr-FR" sz="1400" dirty="0">
                <a:latin typeface="Myriad Pro" panose="020B0503030403020204"/>
              </a:rPr>
              <a:t>ield </a:t>
            </a:r>
            <a:r>
              <a:rPr lang="fr-FR" sz="1400" b="1" dirty="0" err="1">
                <a:latin typeface="Myriad Pro" panose="020B0503030403020204"/>
              </a:rPr>
              <a:t>A</a:t>
            </a:r>
            <a:r>
              <a:rPr lang="fr-FR" sz="1400" dirty="0" err="1">
                <a:latin typeface="Myriad Pro" panose="020B0503030403020204"/>
              </a:rPr>
              <a:t>cceleration</a:t>
            </a:r>
            <a:r>
              <a:rPr lang="fr-FR" sz="1400" b="1" dirty="0">
                <a:latin typeface="Myriad Pro" panose="020B0503030403020204"/>
              </a:rPr>
              <a:t> (LWFA) </a:t>
            </a:r>
            <a:r>
              <a:rPr lang="fr-FR" sz="1400" dirty="0">
                <a:latin typeface="Myriad Pro" panose="020B0503030403020204"/>
              </a:rPr>
              <a:t>[1]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DC0ECD1-5230-4047-AF9E-BBE6BC7B1CD9}"/>
              </a:ext>
            </a:extLst>
          </p:cNvPr>
          <p:cNvSpPr txBox="1"/>
          <p:nvPr/>
        </p:nvSpPr>
        <p:spPr>
          <a:xfrm>
            <a:off x="7051433" y="6033061"/>
            <a:ext cx="40991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Myriad Pro" panose="020B0503030403020204"/>
              </a:rPr>
              <a:t>[1] Malka, V., </a:t>
            </a:r>
            <a:r>
              <a:rPr lang="fr-FR" sz="800" dirty="0" err="1">
                <a:latin typeface="Myriad Pro" panose="020B0503030403020204"/>
              </a:rPr>
              <a:t>Thaury</a:t>
            </a:r>
            <a:r>
              <a:rPr lang="fr-FR" sz="800" dirty="0">
                <a:latin typeface="Myriad Pro" panose="020B0503030403020204"/>
              </a:rPr>
              <a:t>, C., Corde, S., </a:t>
            </a:r>
            <a:r>
              <a:rPr lang="fr-FR" sz="800" dirty="0" err="1">
                <a:latin typeface="Myriad Pro" panose="020B0503030403020204"/>
              </a:rPr>
              <a:t>Phuoc</a:t>
            </a:r>
            <a:r>
              <a:rPr lang="fr-FR" sz="800" dirty="0">
                <a:latin typeface="Myriad Pro" panose="020B0503030403020204"/>
              </a:rPr>
              <a:t>, K. T., &amp; Rousse, A. (2013). Accélérateurs à plasma laser: principes et applications. </a:t>
            </a:r>
            <a:r>
              <a:rPr lang="fr-FR" sz="800" i="1" dirty="0">
                <a:latin typeface="Myriad Pro" panose="020B0503030403020204"/>
              </a:rPr>
              <a:t>Reflets de la physique</a:t>
            </a:r>
            <a:r>
              <a:rPr lang="fr-FR" sz="800" dirty="0">
                <a:latin typeface="Myriad Pro" panose="020B0503030403020204"/>
              </a:rPr>
              <a:t>, (33), 23-26.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0F5C361-8281-4DC1-BFA6-B857AE3A24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19701" r="70456" b="15155"/>
          <a:stretch/>
        </p:blipFill>
        <p:spPr>
          <a:xfrm>
            <a:off x="4462002" y="2218851"/>
            <a:ext cx="738234" cy="821548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110BD1B6-B529-4340-9DAE-C660D52F6B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" t="19701" r="70456" b="15155"/>
          <a:stretch/>
        </p:blipFill>
        <p:spPr>
          <a:xfrm>
            <a:off x="11447158" y="2349487"/>
            <a:ext cx="481490" cy="619511"/>
          </a:xfrm>
          <a:prstGeom prst="rect">
            <a:avLst/>
          </a:prstGeom>
        </p:spPr>
      </p:pic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E06DF736-A756-4B34-9B15-03B62982EC71}"/>
              </a:ext>
            </a:extLst>
          </p:cNvPr>
          <p:cNvCxnSpPr/>
          <p:nvPr/>
        </p:nvCxnSpPr>
        <p:spPr>
          <a:xfrm>
            <a:off x="5400478" y="2629624"/>
            <a:ext cx="560282" cy="0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>
            <a:extLst>
              <a:ext uri="{FF2B5EF4-FFF2-40B4-BE49-F238E27FC236}">
                <a16:creationId xmlns:a16="http://schemas.microsoft.com/office/drawing/2014/main" id="{07F6DE82-F17F-4D53-85B5-F9A189AFB76F}"/>
              </a:ext>
            </a:extLst>
          </p:cNvPr>
          <p:cNvSpPr/>
          <p:nvPr/>
        </p:nvSpPr>
        <p:spPr>
          <a:xfrm>
            <a:off x="7186309" y="1986909"/>
            <a:ext cx="150361" cy="45719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32" name="Flèche : droite 31">
            <a:extLst>
              <a:ext uri="{FF2B5EF4-FFF2-40B4-BE49-F238E27FC236}">
                <a16:creationId xmlns:a16="http://schemas.microsoft.com/office/drawing/2014/main" id="{C1BD38FA-3EA6-411D-8611-B164FA10956E}"/>
              </a:ext>
            </a:extLst>
          </p:cNvPr>
          <p:cNvSpPr/>
          <p:nvPr/>
        </p:nvSpPr>
        <p:spPr>
          <a:xfrm rot="5400000">
            <a:off x="7136378" y="1945410"/>
            <a:ext cx="250221" cy="186841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02B804AF-5157-4118-A4E8-81CA7C88F765}"/>
              </a:ext>
            </a:extLst>
          </p:cNvPr>
          <p:cNvSpPr/>
          <p:nvPr/>
        </p:nvSpPr>
        <p:spPr>
          <a:xfrm>
            <a:off x="6698571" y="2537690"/>
            <a:ext cx="150361" cy="18386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EE093392-8E1D-4A33-B44C-0F865E853536}"/>
              </a:ext>
            </a:extLst>
          </p:cNvPr>
          <p:cNvGrpSpPr/>
          <p:nvPr/>
        </p:nvGrpSpPr>
        <p:grpSpPr>
          <a:xfrm>
            <a:off x="4831120" y="2431603"/>
            <a:ext cx="6670931" cy="396073"/>
            <a:chOff x="2757804" y="3805178"/>
            <a:chExt cx="6113975" cy="396073"/>
          </a:xfrm>
        </p:grpSpPr>
        <p:sp>
          <p:nvSpPr>
            <p:cNvPr id="24" name="Triangle isocèle 23">
              <a:extLst>
                <a:ext uri="{FF2B5EF4-FFF2-40B4-BE49-F238E27FC236}">
                  <a16:creationId xmlns:a16="http://schemas.microsoft.com/office/drawing/2014/main" id="{994E4959-2B9C-4764-B05B-99FA24357471}"/>
                </a:ext>
              </a:extLst>
            </p:cNvPr>
            <p:cNvSpPr/>
            <p:nvPr/>
          </p:nvSpPr>
          <p:spPr>
            <a:xfrm rot="5400000">
              <a:off x="3827010" y="2736000"/>
              <a:ext cx="396045" cy="2534458"/>
            </a:xfrm>
            <a:prstGeom prst="triangl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  <p:sp>
          <p:nvSpPr>
            <p:cNvPr id="25" name="Triangle isocèle 24">
              <a:extLst>
                <a:ext uri="{FF2B5EF4-FFF2-40B4-BE49-F238E27FC236}">
                  <a16:creationId xmlns:a16="http://schemas.microsoft.com/office/drawing/2014/main" id="{50016AF2-A0A4-4E39-BE83-9BB7871B9497}"/>
                </a:ext>
              </a:extLst>
            </p:cNvPr>
            <p:cNvSpPr/>
            <p:nvPr/>
          </p:nvSpPr>
          <p:spPr>
            <a:xfrm rot="16200000" flipH="1">
              <a:off x="6790874" y="2120318"/>
              <a:ext cx="396045" cy="3765765"/>
            </a:xfrm>
            <a:prstGeom prst="triangl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dirty="0"/>
            </a:p>
          </p:txBody>
        </p:sp>
      </p:grpSp>
      <p:sp>
        <p:nvSpPr>
          <p:cNvPr id="40" name="Triangle isocèle 39">
            <a:extLst>
              <a:ext uri="{FF2B5EF4-FFF2-40B4-BE49-F238E27FC236}">
                <a16:creationId xmlns:a16="http://schemas.microsoft.com/office/drawing/2014/main" id="{55F6FDD6-6B00-4D17-8AD9-49E60C79BA2B}"/>
              </a:ext>
            </a:extLst>
          </p:cNvPr>
          <p:cNvSpPr/>
          <p:nvPr/>
        </p:nvSpPr>
        <p:spPr>
          <a:xfrm rot="16200000" flipH="1">
            <a:off x="7576022" y="2113020"/>
            <a:ext cx="886790" cy="1017229"/>
          </a:xfrm>
          <a:prstGeom prst="triangl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2" name="Triangle isocèle 41">
            <a:extLst>
              <a:ext uri="{FF2B5EF4-FFF2-40B4-BE49-F238E27FC236}">
                <a16:creationId xmlns:a16="http://schemas.microsoft.com/office/drawing/2014/main" id="{C21B6340-B980-4A40-9F65-686387B3F04A}"/>
              </a:ext>
            </a:extLst>
          </p:cNvPr>
          <p:cNvSpPr/>
          <p:nvPr/>
        </p:nvSpPr>
        <p:spPr>
          <a:xfrm rot="5400000" flipH="1">
            <a:off x="6170916" y="2121007"/>
            <a:ext cx="886790" cy="1017229"/>
          </a:xfrm>
          <a:prstGeom prst="triangl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3" name="Textplatzhalter 7">
            <a:extLst>
              <a:ext uri="{FF2B5EF4-FFF2-40B4-BE49-F238E27FC236}">
                <a16:creationId xmlns:a16="http://schemas.microsoft.com/office/drawing/2014/main" id="{92C754AA-B9FE-4B79-9C68-D8CA6DD37F52}"/>
              </a:ext>
            </a:extLst>
          </p:cNvPr>
          <p:cNvSpPr txBox="1">
            <a:spLocks/>
          </p:cNvSpPr>
          <p:nvPr/>
        </p:nvSpPr>
        <p:spPr>
          <a:xfrm>
            <a:off x="8109145" y="1459088"/>
            <a:ext cx="1659263" cy="4241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Plasma cell</a:t>
            </a:r>
            <a:br>
              <a:rPr lang="en-ZA" sz="1400" dirty="0"/>
            </a:br>
            <a:r>
              <a:rPr lang="en-ZA" sz="1400" dirty="0"/>
              <a:t>(gas cell in our case)</a:t>
            </a:r>
          </a:p>
        </p:txBody>
      </p:sp>
      <p:sp>
        <p:nvSpPr>
          <p:cNvPr id="44" name="Textplatzhalter 7">
            <a:extLst>
              <a:ext uri="{FF2B5EF4-FFF2-40B4-BE49-F238E27FC236}">
                <a16:creationId xmlns:a16="http://schemas.microsoft.com/office/drawing/2014/main" id="{DC3CB38E-2539-4D6A-B32F-382A1706AF19}"/>
              </a:ext>
            </a:extLst>
          </p:cNvPr>
          <p:cNvSpPr txBox="1">
            <a:spLocks/>
          </p:cNvSpPr>
          <p:nvPr/>
        </p:nvSpPr>
        <p:spPr>
          <a:xfrm>
            <a:off x="6893274" y="1412776"/>
            <a:ext cx="754632" cy="23889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ZA" sz="1400" dirty="0"/>
              <a:t>Gas injection</a:t>
            </a:r>
          </a:p>
        </p:txBody>
      </p:sp>
      <p:sp>
        <p:nvSpPr>
          <p:cNvPr id="14" name="Ellipse 13">
            <a:extLst>
              <a:ext uri="{FF2B5EF4-FFF2-40B4-BE49-F238E27FC236}">
                <a16:creationId xmlns:a16="http://schemas.microsoft.com/office/drawing/2014/main" id="{1D258C15-13B9-4ABE-AE9B-430442091269}"/>
              </a:ext>
            </a:extLst>
          </p:cNvPr>
          <p:cNvSpPr/>
          <p:nvPr/>
        </p:nvSpPr>
        <p:spPr>
          <a:xfrm>
            <a:off x="10444770" y="2556894"/>
            <a:ext cx="374413" cy="138602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45" name="Textplatzhalter 7">
            <a:extLst>
              <a:ext uri="{FF2B5EF4-FFF2-40B4-BE49-F238E27FC236}">
                <a16:creationId xmlns:a16="http://schemas.microsoft.com/office/drawing/2014/main" id="{3A92EB90-B957-4BB0-8435-42E32E788FCD}"/>
              </a:ext>
            </a:extLst>
          </p:cNvPr>
          <p:cNvSpPr txBox="1">
            <a:spLocks/>
          </p:cNvSpPr>
          <p:nvPr/>
        </p:nvSpPr>
        <p:spPr>
          <a:xfrm>
            <a:off x="10179223" y="2579615"/>
            <a:ext cx="1393017" cy="4241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ZA" sz="1400" dirty="0"/>
              <a:t>e-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1C91537-1A2C-476B-978D-EB25E5185119}"/>
              </a:ext>
            </a:extLst>
          </p:cNvPr>
          <p:cNvSpPr/>
          <p:nvPr/>
        </p:nvSpPr>
        <p:spPr>
          <a:xfrm>
            <a:off x="4262358" y="2947067"/>
            <a:ext cx="170429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>
                <a:latin typeface="Myriad Pro" panose="020B0503030403020204"/>
              </a:rPr>
              <a:t>40 fs, 30TW, ~1.2J, 10 Hz</a:t>
            </a:r>
          </a:p>
          <a:p>
            <a:r>
              <a:rPr lang="en-ZA" sz="1400" dirty="0">
                <a:latin typeface="Myriad Pro" panose="020B0503030403020204"/>
              </a:rPr>
              <a:t>on target (from </a:t>
            </a:r>
            <a:r>
              <a:rPr lang="en-ZA" sz="1400" b="1" dirty="0" err="1">
                <a:latin typeface="Myriad Pro" panose="020B0503030403020204"/>
              </a:rPr>
              <a:t>LaseriX</a:t>
            </a:r>
            <a:r>
              <a:rPr lang="en-ZA" sz="1400" dirty="0">
                <a:latin typeface="Myriad Pro" panose="020B0503030403020204"/>
              </a:rPr>
              <a:t> platform)</a:t>
            </a:r>
            <a:endParaRPr lang="fr-FR" sz="1400" dirty="0">
              <a:latin typeface="Myriad Pro" panose="020B0503030403020204"/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6F0BAB5B-5AFD-4577-96F9-4C9A71E71A5E}"/>
              </a:ext>
            </a:extLst>
          </p:cNvPr>
          <p:cNvSpPr/>
          <p:nvPr/>
        </p:nvSpPr>
        <p:spPr>
          <a:xfrm>
            <a:off x="7186309" y="2613670"/>
            <a:ext cx="168563" cy="45719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DD7493FF-1774-4A4F-9E2B-441889C39C19}"/>
              </a:ext>
            </a:extLst>
          </p:cNvPr>
          <p:cNvCxnSpPr>
            <a:cxnSpLocks/>
            <a:stCxn id="52" idx="0"/>
          </p:cNvCxnSpPr>
          <p:nvPr/>
        </p:nvCxnSpPr>
        <p:spPr>
          <a:xfrm flipV="1">
            <a:off x="6667800" y="2689342"/>
            <a:ext cx="518509" cy="162839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platzhalter 7">
            <a:extLst>
              <a:ext uri="{FF2B5EF4-FFF2-40B4-BE49-F238E27FC236}">
                <a16:creationId xmlns:a16="http://schemas.microsoft.com/office/drawing/2014/main" id="{8F8F0E97-6213-4629-AF1C-918A916AE097}"/>
              </a:ext>
            </a:extLst>
          </p:cNvPr>
          <p:cNvSpPr txBox="1">
            <a:spLocks/>
          </p:cNvSpPr>
          <p:nvPr/>
        </p:nvSpPr>
        <p:spPr>
          <a:xfrm>
            <a:off x="5687777" y="4317738"/>
            <a:ext cx="1960046" cy="119202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Ionization injection </a:t>
            </a:r>
            <a:br>
              <a:rPr lang="en-ZA" sz="1400" b="1" dirty="0"/>
            </a:br>
            <a:r>
              <a:rPr lang="en-ZA" sz="1400" dirty="0"/>
              <a:t>assisted by </a:t>
            </a:r>
            <a:br>
              <a:rPr lang="en-ZA" sz="1400" dirty="0"/>
            </a:br>
            <a:r>
              <a:rPr lang="en-ZA" sz="1400" b="1" dirty="0"/>
              <a:t>density modulation </a:t>
            </a:r>
            <a:endParaRPr lang="en-ZA" sz="1400" dirty="0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7BD0E973-6CC9-4451-8313-56C956AEAA57}"/>
              </a:ext>
            </a:extLst>
          </p:cNvPr>
          <p:cNvSpPr/>
          <p:nvPr/>
        </p:nvSpPr>
        <p:spPr>
          <a:xfrm>
            <a:off x="7192952" y="2495297"/>
            <a:ext cx="360040" cy="258811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80AD28F3-0095-4A1D-A7AE-D7A381DFC8A2}"/>
              </a:ext>
            </a:extLst>
          </p:cNvPr>
          <p:cNvCxnSpPr>
            <a:cxnSpLocks/>
          </p:cNvCxnSpPr>
          <p:nvPr/>
        </p:nvCxnSpPr>
        <p:spPr>
          <a:xfrm>
            <a:off x="7192952" y="2495297"/>
            <a:ext cx="1203178" cy="107868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Connecteur droit 56">
            <a:extLst>
              <a:ext uri="{FF2B5EF4-FFF2-40B4-BE49-F238E27FC236}">
                <a16:creationId xmlns:a16="http://schemas.microsoft.com/office/drawing/2014/main" id="{EBC3251D-2BC3-4307-883C-A273685A812C}"/>
              </a:ext>
            </a:extLst>
          </p:cNvPr>
          <p:cNvCxnSpPr>
            <a:cxnSpLocks/>
          </p:cNvCxnSpPr>
          <p:nvPr/>
        </p:nvCxnSpPr>
        <p:spPr>
          <a:xfrm>
            <a:off x="7192952" y="2754108"/>
            <a:ext cx="1203178" cy="2660937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31C01EE4-36C6-47F7-B5FB-58122E5AB06A}"/>
              </a:ext>
            </a:extLst>
          </p:cNvPr>
          <p:cNvCxnSpPr>
            <a:cxnSpLocks/>
          </p:cNvCxnSpPr>
          <p:nvPr/>
        </p:nvCxnSpPr>
        <p:spPr>
          <a:xfrm>
            <a:off x="7542649" y="2492349"/>
            <a:ext cx="3881675" cy="10614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>
            <a:extLst>
              <a:ext uri="{FF2B5EF4-FFF2-40B4-BE49-F238E27FC236}">
                <a16:creationId xmlns:a16="http://schemas.microsoft.com/office/drawing/2014/main" id="{317F7B2A-0DB2-4E36-8FA7-836984C0C931}"/>
              </a:ext>
            </a:extLst>
          </p:cNvPr>
          <p:cNvSpPr/>
          <p:nvPr/>
        </p:nvSpPr>
        <p:spPr>
          <a:xfrm>
            <a:off x="10287101" y="1322212"/>
            <a:ext cx="1284029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>
                <a:latin typeface="Myriad Pro" panose="020B0503030403020204"/>
              </a:rPr>
              <a:t>150-200 MeV</a:t>
            </a:r>
          </a:p>
          <a:p>
            <a:r>
              <a:rPr lang="en-ZA" sz="1400" dirty="0">
                <a:latin typeface="Myriad Pro" panose="020B0503030403020204"/>
              </a:rPr>
              <a:t>30 </a:t>
            </a:r>
            <a:r>
              <a:rPr lang="en-ZA" sz="1400" dirty="0" err="1">
                <a:latin typeface="Myriad Pro" panose="020B0503030403020204"/>
              </a:rPr>
              <a:t>pC</a:t>
            </a:r>
            <a:endParaRPr lang="en-ZA" sz="1400" dirty="0">
              <a:latin typeface="Myriad Pro" panose="020B0503030403020204"/>
            </a:endParaRPr>
          </a:p>
          <a:p>
            <a:r>
              <a:rPr lang="en-ZA" sz="1400" b="1" dirty="0">
                <a:latin typeface="Myriad Pro" panose="020B0503030403020204"/>
              </a:rPr>
              <a:t>10Hz</a:t>
            </a:r>
          </a:p>
          <a:p>
            <a:r>
              <a:rPr lang="en-ZA" sz="1400" b="1" dirty="0">
                <a:latin typeface="Myriad Pro" panose="020B0503030403020204"/>
              </a:rPr>
              <a:t>1 </a:t>
            </a:r>
            <a:r>
              <a:rPr lang="en-ZA" sz="1400" b="1" dirty="0" err="1">
                <a:latin typeface="Myriad Pro" panose="020B0503030403020204"/>
              </a:rPr>
              <a:t>mm.mrad</a:t>
            </a:r>
            <a:r>
              <a:rPr lang="fr-FR" sz="1400" b="1" dirty="0">
                <a:latin typeface="Myriad Pro" panose="020B0503030403020204"/>
              </a:rPr>
              <a:t> ΔE/E &lt;5%</a:t>
            </a:r>
            <a:endParaRPr lang="en-ZA" sz="1400" b="1" dirty="0">
              <a:latin typeface="Myriad Pro" panose="020B0503030403020204"/>
            </a:endParaRPr>
          </a:p>
        </p:txBody>
      </p:sp>
      <p:cxnSp>
        <p:nvCxnSpPr>
          <p:cNvPr id="61" name="Connecteur droit 60">
            <a:extLst>
              <a:ext uri="{FF2B5EF4-FFF2-40B4-BE49-F238E27FC236}">
                <a16:creationId xmlns:a16="http://schemas.microsoft.com/office/drawing/2014/main" id="{2846E6FE-B853-4A1B-816F-639C8372BE29}"/>
              </a:ext>
            </a:extLst>
          </p:cNvPr>
          <p:cNvCxnSpPr>
            <a:cxnSpLocks/>
          </p:cNvCxnSpPr>
          <p:nvPr/>
        </p:nvCxnSpPr>
        <p:spPr>
          <a:xfrm>
            <a:off x="7542649" y="2743553"/>
            <a:ext cx="3881675" cy="2671492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Image 27">
            <a:extLst>
              <a:ext uri="{FF2B5EF4-FFF2-40B4-BE49-F238E27FC236}">
                <a16:creationId xmlns:a16="http://schemas.microsoft.com/office/drawing/2014/main" id="{85A30DDF-FB09-46DA-B1AB-BA78004091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6130" y="3550157"/>
            <a:ext cx="3028194" cy="1864888"/>
          </a:xfrm>
          <a:prstGeom prst="rect">
            <a:avLst/>
          </a:prstGeom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5F670961-BC07-4672-8324-04296091B197}"/>
              </a:ext>
            </a:extLst>
          </p:cNvPr>
          <p:cNvSpPr/>
          <p:nvPr/>
        </p:nvSpPr>
        <p:spPr>
          <a:xfrm>
            <a:off x="9992017" y="4286763"/>
            <a:ext cx="67758" cy="90300"/>
          </a:xfrm>
          <a:prstGeom prst="ellipse">
            <a:avLst/>
          </a:prstGeom>
          <a:solidFill>
            <a:srgbClr val="00B0F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12D43F6C-C842-4818-B62C-6900A06DF23F}"/>
              </a:ext>
            </a:extLst>
          </p:cNvPr>
          <p:cNvCxnSpPr>
            <a:cxnSpLocks/>
            <a:stCxn id="43" idx="1"/>
          </p:cNvCxnSpPr>
          <p:nvPr/>
        </p:nvCxnSpPr>
        <p:spPr>
          <a:xfrm flipH="1">
            <a:off x="7824193" y="1671157"/>
            <a:ext cx="284952" cy="295577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pallas-logo-2.png" descr="pallas-logo-2.png">
            <a:extLst>
              <a:ext uri="{FF2B5EF4-FFF2-40B4-BE49-F238E27FC236}">
                <a16:creationId xmlns:a16="http://schemas.microsoft.com/office/drawing/2014/main" id="{39A4A460-B4E7-428E-868D-E1FE77EE76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54559" y="2192721"/>
            <a:ext cx="943947" cy="841898"/>
          </a:xfrm>
          <a:prstGeom prst="rect">
            <a:avLst/>
          </a:prstGeom>
          <a:ln w="12700">
            <a:miter lim="400000"/>
          </a:ln>
        </p:spPr>
      </p:pic>
      <p:sp>
        <p:nvSpPr>
          <p:cNvPr id="54" name="Textplatzhalter 7">
            <a:extLst>
              <a:ext uri="{FF2B5EF4-FFF2-40B4-BE49-F238E27FC236}">
                <a16:creationId xmlns:a16="http://schemas.microsoft.com/office/drawing/2014/main" id="{5886D635-89E7-4758-902C-104EEB51D015}"/>
              </a:ext>
            </a:extLst>
          </p:cNvPr>
          <p:cNvSpPr txBox="1">
            <a:spLocks/>
          </p:cNvSpPr>
          <p:nvPr/>
        </p:nvSpPr>
        <p:spPr>
          <a:xfrm>
            <a:off x="7897914" y="908720"/>
            <a:ext cx="790373" cy="25043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600" b="1" dirty="0"/>
              <a:t>My PhD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F5F4D9F-BFB6-4DD0-806E-85ADBD81DB8D}"/>
              </a:ext>
            </a:extLst>
          </p:cNvPr>
          <p:cNvSpPr/>
          <p:nvPr/>
        </p:nvSpPr>
        <p:spPr>
          <a:xfrm>
            <a:off x="4223792" y="1220518"/>
            <a:ext cx="7776864" cy="4481513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56" name="Textplatzhalter 7">
            <a:extLst>
              <a:ext uri="{FF2B5EF4-FFF2-40B4-BE49-F238E27FC236}">
                <a16:creationId xmlns:a16="http://schemas.microsoft.com/office/drawing/2014/main" id="{F82CE5DC-7395-468B-BA1B-B6BB2590958F}"/>
              </a:ext>
            </a:extLst>
          </p:cNvPr>
          <p:cNvSpPr txBox="1">
            <a:spLocks/>
          </p:cNvSpPr>
          <p:nvPr/>
        </p:nvSpPr>
        <p:spPr>
          <a:xfrm>
            <a:off x="1099378" y="908720"/>
            <a:ext cx="2252722" cy="22892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600" b="1" dirty="0"/>
              <a:t>The laboratory project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45D0E6D-BF86-431E-AFBA-0D0CE17CD08E}"/>
              </a:ext>
            </a:extLst>
          </p:cNvPr>
          <p:cNvSpPr/>
          <p:nvPr/>
        </p:nvSpPr>
        <p:spPr>
          <a:xfrm>
            <a:off x="88214" y="1225511"/>
            <a:ext cx="4060377" cy="5011801"/>
          </a:xfrm>
          <a:prstGeom prst="rect">
            <a:avLst/>
          </a:prstGeom>
          <a:noFill/>
          <a:ln w="9525"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pic>
        <p:nvPicPr>
          <p:cNvPr id="60" name="Image 59">
            <a:extLst>
              <a:ext uri="{FF2B5EF4-FFF2-40B4-BE49-F238E27FC236}">
                <a16:creationId xmlns:a16="http://schemas.microsoft.com/office/drawing/2014/main" id="{FF8226ED-F5C9-4F79-A2FD-39BC9A4F22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79" y="5652368"/>
            <a:ext cx="1154857" cy="495860"/>
          </a:xfrm>
          <a:prstGeom prst="rect">
            <a:avLst/>
          </a:prstGeom>
        </p:spPr>
      </p:pic>
      <p:sp>
        <p:nvSpPr>
          <p:cNvPr id="46" name="ZoneTexte 45">
            <a:extLst>
              <a:ext uri="{FF2B5EF4-FFF2-40B4-BE49-F238E27FC236}">
                <a16:creationId xmlns:a16="http://schemas.microsoft.com/office/drawing/2014/main" id="{BBAED0A8-4293-454A-A637-8967B5188F7B}"/>
              </a:ext>
            </a:extLst>
          </p:cNvPr>
          <p:cNvSpPr txBox="1"/>
          <p:nvPr/>
        </p:nvSpPr>
        <p:spPr>
          <a:xfrm>
            <a:off x="2343485" y="5733256"/>
            <a:ext cx="22198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800" dirty="0">
                <a:hlinkClick r:id="rId7"/>
              </a:rPr>
              <a:t>https://pallas.ijclab.in2p3.fr/</a:t>
            </a:r>
            <a:endParaRPr lang="en-ZA" sz="800" dirty="0"/>
          </a:p>
          <a:p>
            <a:r>
              <a:rPr lang="en-ZA" sz="800" dirty="0">
                <a:hlinkClick r:id="rId8"/>
              </a:rPr>
              <a:t>http://www.eupraxia-project.eu/</a:t>
            </a:r>
            <a:r>
              <a:rPr lang="en-ZA" sz="800" dirty="0"/>
              <a:t>  </a:t>
            </a:r>
            <a:endParaRPr lang="fr-FR" sz="800" dirty="0">
              <a:latin typeface="Myriad Pro" panose="020B0503030403020204"/>
            </a:endParaRP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F8A64CC7-B9BE-46A8-AEE6-6AD7B99E37F1}"/>
              </a:ext>
            </a:extLst>
          </p:cNvPr>
          <p:cNvSpPr/>
          <p:nvPr/>
        </p:nvSpPr>
        <p:spPr>
          <a:xfrm>
            <a:off x="9028373" y="4838705"/>
            <a:ext cx="11080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00B0F0"/>
                </a:solidFill>
                <a:latin typeface="Myriad Pro" panose="020B0503030403020204"/>
              </a:rPr>
              <a:t>e- bunch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66DCF2BF-7380-45FB-A04C-C71A2B6B88DA}"/>
              </a:ext>
            </a:extLst>
          </p:cNvPr>
          <p:cNvCxnSpPr>
            <a:cxnSpLocks/>
          </p:cNvCxnSpPr>
          <p:nvPr/>
        </p:nvCxnSpPr>
        <p:spPr>
          <a:xfrm flipV="1">
            <a:off x="9622055" y="4454038"/>
            <a:ext cx="345558" cy="374618"/>
          </a:xfrm>
          <a:prstGeom prst="straightConnector1">
            <a:avLst/>
          </a:prstGeom>
          <a:ln w="9525">
            <a:solidFill>
              <a:srgbClr val="5BC5F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onnecteur droit avec flèche 64">
            <a:extLst>
              <a:ext uri="{FF2B5EF4-FFF2-40B4-BE49-F238E27FC236}">
                <a16:creationId xmlns:a16="http://schemas.microsoft.com/office/drawing/2014/main" id="{7F257A02-C5F0-4C33-B73E-D58A86F93C78}"/>
              </a:ext>
            </a:extLst>
          </p:cNvPr>
          <p:cNvCxnSpPr>
            <a:cxnSpLocks/>
          </p:cNvCxnSpPr>
          <p:nvPr/>
        </p:nvCxnSpPr>
        <p:spPr>
          <a:xfrm flipH="1">
            <a:off x="10543945" y="4255872"/>
            <a:ext cx="196570" cy="114891"/>
          </a:xfrm>
          <a:prstGeom prst="straightConnector1">
            <a:avLst/>
          </a:prstGeom>
          <a:ln w="952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ctangle 65">
            <a:extLst>
              <a:ext uri="{FF2B5EF4-FFF2-40B4-BE49-F238E27FC236}">
                <a16:creationId xmlns:a16="http://schemas.microsoft.com/office/drawing/2014/main" id="{5A61B01E-C667-4039-9E3E-C72E8864EA3C}"/>
              </a:ext>
            </a:extLst>
          </p:cNvPr>
          <p:cNvSpPr/>
          <p:nvPr/>
        </p:nvSpPr>
        <p:spPr>
          <a:xfrm>
            <a:off x="10740515" y="4054121"/>
            <a:ext cx="868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FFFF00"/>
                </a:solidFill>
                <a:latin typeface="Myriad Pro" panose="020B0503030403020204"/>
              </a:rPr>
              <a:t>Laser pulse</a:t>
            </a:r>
          </a:p>
        </p:txBody>
      </p:sp>
      <p:cxnSp>
        <p:nvCxnSpPr>
          <p:cNvPr id="67" name="Connecteur droit avec flèche 66">
            <a:extLst>
              <a:ext uri="{FF2B5EF4-FFF2-40B4-BE49-F238E27FC236}">
                <a16:creationId xmlns:a16="http://schemas.microsoft.com/office/drawing/2014/main" id="{1443D342-07C1-458B-956A-D9A67F82DE33}"/>
              </a:ext>
            </a:extLst>
          </p:cNvPr>
          <p:cNvCxnSpPr>
            <a:cxnSpLocks/>
          </p:cNvCxnSpPr>
          <p:nvPr/>
        </p:nvCxnSpPr>
        <p:spPr>
          <a:xfrm flipH="1">
            <a:off x="9528034" y="3681044"/>
            <a:ext cx="756429" cy="109796"/>
          </a:xfrm>
          <a:prstGeom prst="straightConnector1">
            <a:avLst/>
          </a:prstGeom>
          <a:ln w="9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>
            <a:extLst>
              <a:ext uri="{FF2B5EF4-FFF2-40B4-BE49-F238E27FC236}">
                <a16:creationId xmlns:a16="http://schemas.microsoft.com/office/drawing/2014/main" id="{4F42B3C0-77D2-482E-8BB6-FE1DF2A3B01C}"/>
              </a:ext>
            </a:extLst>
          </p:cNvPr>
          <p:cNvSpPr/>
          <p:nvPr/>
        </p:nvSpPr>
        <p:spPr>
          <a:xfrm>
            <a:off x="10312058" y="3556931"/>
            <a:ext cx="82588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ZA" sz="1400" dirty="0">
                <a:solidFill>
                  <a:srgbClr val="FF0000"/>
                </a:solidFill>
                <a:latin typeface="Myriad Pro" panose="020B0503030403020204"/>
              </a:rPr>
              <a:t>Plasma wake</a:t>
            </a:r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39BACCA9-DC27-4496-8DA6-361D3E531AA2}"/>
              </a:ext>
            </a:extLst>
          </p:cNvPr>
          <p:cNvCxnSpPr>
            <a:cxnSpLocks/>
          </p:cNvCxnSpPr>
          <p:nvPr/>
        </p:nvCxnSpPr>
        <p:spPr>
          <a:xfrm flipV="1">
            <a:off x="2424956" y="2142589"/>
            <a:ext cx="241601" cy="135265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platzhalter 7">
            <a:extLst>
              <a:ext uri="{FF2B5EF4-FFF2-40B4-BE49-F238E27FC236}">
                <a16:creationId xmlns:a16="http://schemas.microsoft.com/office/drawing/2014/main" id="{0466CCBB-D5EF-45FB-AC2E-AD73BCF7E74D}"/>
              </a:ext>
            </a:extLst>
          </p:cNvPr>
          <p:cNvSpPr txBox="1">
            <a:spLocks/>
          </p:cNvSpPr>
          <p:nvPr/>
        </p:nvSpPr>
        <p:spPr>
          <a:xfrm>
            <a:off x="2747392" y="1645443"/>
            <a:ext cx="978197" cy="28796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Plasma Cell design</a:t>
            </a:r>
          </a:p>
        </p:txBody>
      </p:sp>
      <p:sp>
        <p:nvSpPr>
          <p:cNvPr id="72" name="Textplatzhalter 7">
            <a:extLst>
              <a:ext uri="{FF2B5EF4-FFF2-40B4-BE49-F238E27FC236}">
                <a16:creationId xmlns:a16="http://schemas.microsoft.com/office/drawing/2014/main" id="{1F30D813-A4F3-4372-A95B-0C36E32180D5}"/>
              </a:ext>
            </a:extLst>
          </p:cNvPr>
          <p:cNvSpPr txBox="1">
            <a:spLocks/>
          </p:cNvSpPr>
          <p:nvPr/>
        </p:nvSpPr>
        <p:spPr>
          <a:xfrm>
            <a:off x="2924286" y="2919766"/>
            <a:ext cx="1217252" cy="489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high quality beam</a:t>
            </a:r>
          </a:p>
        </p:txBody>
      </p:sp>
      <p:sp>
        <p:nvSpPr>
          <p:cNvPr id="74" name="Textplatzhalter 7">
            <a:extLst>
              <a:ext uri="{FF2B5EF4-FFF2-40B4-BE49-F238E27FC236}">
                <a16:creationId xmlns:a16="http://schemas.microsoft.com/office/drawing/2014/main" id="{4A1EAE8D-1125-4B77-92EB-8E73F164B294}"/>
              </a:ext>
            </a:extLst>
          </p:cNvPr>
          <p:cNvSpPr txBox="1">
            <a:spLocks/>
          </p:cNvSpPr>
          <p:nvPr/>
        </p:nvSpPr>
        <p:spPr>
          <a:xfrm>
            <a:off x="530929" y="1572859"/>
            <a:ext cx="821795" cy="485104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Stability at 10 Hz</a:t>
            </a:r>
          </a:p>
        </p:txBody>
      </p:sp>
      <p:cxnSp>
        <p:nvCxnSpPr>
          <p:cNvPr id="75" name="Connecteur droit 74">
            <a:extLst>
              <a:ext uri="{FF2B5EF4-FFF2-40B4-BE49-F238E27FC236}">
                <a16:creationId xmlns:a16="http://schemas.microsoft.com/office/drawing/2014/main" id="{8F49CDC3-824F-40EF-9E82-35608E00BC0E}"/>
              </a:ext>
            </a:extLst>
          </p:cNvPr>
          <p:cNvCxnSpPr>
            <a:cxnSpLocks/>
          </p:cNvCxnSpPr>
          <p:nvPr/>
        </p:nvCxnSpPr>
        <p:spPr>
          <a:xfrm>
            <a:off x="2473707" y="2784827"/>
            <a:ext cx="347197" cy="280203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>
            <a:extLst>
              <a:ext uri="{FF2B5EF4-FFF2-40B4-BE49-F238E27FC236}">
                <a16:creationId xmlns:a16="http://schemas.microsoft.com/office/drawing/2014/main" id="{21A645DE-235A-49E1-9346-A35E3C69BA08}"/>
              </a:ext>
            </a:extLst>
          </p:cNvPr>
          <p:cNvCxnSpPr>
            <a:cxnSpLocks/>
          </p:cNvCxnSpPr>
          <p:nvPr/>
        </p:nvCxnSpPr>
        <p:spPr>
          <a:xfrm flipH="1" flipV="1">
            <a:off x="1243574" y="2065256"/>
            <a:ext cx="253389" cy="153596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2" name="Textplatzhalter 7">
            <a:extLst>
              <a:ext uri="{FF2B5EF4-FFF2-40B4-BE49-F238E27FC236}">
                <a16:creationId xmlns:a16="http://schemas.microsoft.com/office/drawing/2014/main" id="{B09F3BBE-9701-45ED-9CFA-3568921543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525" y="4678753"/>
            <a:ext cx="3906365" cy="1046418"/>
          </a:xfrm>
        </p:spPr>
        <p:txBody>
          <a:bodyPr/>
          <a:lstStyle/>
          <a:p>
            <a:pPr marL="0" indent="0">
              <a:buNone/>
            </a:pPr>
            <a:r>
              <a:rPr lang="en-ZA" sz="1400" dirty="0"/>
              <a:t>Participation to R&amp;D Technical Design Report in preparatory phase on </a:t>
            </a:r>
            <a:r>
              <a:rPr lang="en-ZA" sz="1400" b="1" dirty="0"/>
              <a:t>high-quality laser-plasma injector (LPI)</a:t>
            </a:r>
            <a:r>
              <a:rPr lang="en-ZA" sz="1400" dirty="0"/>
              <a:t> for EUPRAXIA</a:t>
            </a:r>
            <a:r>
              <a:rPr lang="en-ZA" sz="1400" b="1" baseline="30000" dirty="0"/>
              <a:t> </a:t>
            </a:r>
            <a:r>
              <a:rPr lang="en-ZA" sz="1400" dirty="0"/>
              <a:t>Horizon 2020 European project</a:t>
            </a:r>
            <a:endParaRPr lang="en-ZA" sz="1400" b="1" dirty="0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66BB0320-DB0E-46CF-90B8-A5D5124C11A9}"/>
              </a:ext>
            </a:extLst>
          </p:cNvPr>
          <p:cNvSpPr/>
          <p:nvPr/>
        </p:nvSpPr>
        <p:spPr>
          <a:xfrm>
            <a:off x="2567608" y="1556792"/>
            <a:ext cx="1284673" cy="60538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4AA24B5F-295B-4887-9122-59708A1EABC1}"/>
              </a:ext>
            </a:extLst>
          </p:cNvPr>
          <p:cNvSpPr/>
          <p:nvPr/>
        </p:nvSpPr>
        <p:spPr>
          <a:xfrm>
            <a:off x="7647906" y="823556"/>
            <a:ext cx="1284673" cy="414050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98" name="Textplatzhalter 7">
            <a:extLst>
              <a:ext uri="{FF2B5EF4-FFF2-40B4-BE49-F238E27FC236}">
                <a16:creationId xmlns:a16="http://schemas.microsoft.com/office/drawing/2014/main" id="{CE973E6B-33D9-450B-93A9-B8220D64C453}"/>
              </a:ext>
            </a:extLst>
          </p:cNvPr>
          <p:cNvSpPr txBox="1">
            <a:spLocks/>
          </p:cNvSpPr>
          <p:nvPr/>
        </p:nvSpPr>
        <p:spPr>
          <a:xfrm>
            <a:off x="368773" y="3242787"/>
            <a:ext cx="1567179" cy="48994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Beam transport</a:t>
            </a:r>
            <a:br>
              <a:rPr lang="en-ZA" sz="1400" b="1" dirty="0"/>
            </a:br>
            <a:r>
              <a:rPr lang="en-ZA" sz="1400" b="1" dirty="0"/>
              <a:t>-&gt; multi-stage</a:t>
            </a:r>
          </a:p>
        </p:txBody>
      </p:sp>
      <p:cxnSp>
        <p:nvCxnSpPr>
          <p:cNvPr id="99" name="Connecteur droit 98">
            <a:extLst>
              <a:ext uri="{FF2B5EF4-FFF2-40B4-BE49-F238E27FC236}">
                <a16:creationId xmlns:a16="http://schemas.microsoft.com/office/drawing/2014/main" id="{5E85688E-735C-4D5B-93E5-6F677C287BCD}"/>
              </a:ext>
            </a:extLst>
          </p:cNvPr>
          <p:cNvCxnSpPr>
            <a:cxnSpLocks/>
          </p:cNvCxnSpPr>
          <p:nvPr/>
        </p:nvCxnSpPr>
        <p:spPr>
          <a:xfrm flipH="1">
            <a:off x="1109107" y="2869933"/>
            <a:ext cx="324702" cy="203084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platzhalter 7">
            <a:extLst>
              <a:ext uri="{FF2B5EF4-FFF2-40B4-BE49-F238E27FC236}">
                <a16:creationId xmlns:a16="http://schemas.microsoft.com/office/drawing/2014/main" id="{3657A55F-35B3-4456-9F84-95091AE6ED2B}"/>
              </a:ext>
            </a:extLst>
          </p:cNvPr>
          <p:cNvSpPr txBox="1">
            <a:spLocks/>
          </p:cNvSpPr>
          <p:nvPr/>
        </p:nvSpPr>
        <p:spPr>
          <a:xfrm>
            <a:off x="235423" y="3945412"/>
            <a:ext cx="4060377" cy="55303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ZA" sz="1400" b="1" dirty="0"/>
              <a:t>P</a:t>
            </a:r>
            <a:r>
              <a:rPr lang="en-ZA" sz="1400" dirty="0"/>
              <a:t>rototyping </a:t>
            </a:r>
            <a:r>
              <a:rPr lang="en-ZA" sz="1400" b="1" dirty="0"/>
              <a:t>A</a:t>
            </a:r>
            <a:r>
              <a:rPr lang="en-ZA" sz="1400" dirty="0"/>
              <a:t>ccelerator based on </a:t>
            </a:r>
            <a:r>
              <a:rPr lang="en-ZA" sz="1400" b="1" dirty="0"/>
              <a:t>L</a:t>
            </a:r>
            <a:r>
              <a:rPr lang="en-ZA" sz="1400" dirty="0"/>
              <a:t>aser-</a:t>
            </a:r>
            <a:r>
              <a:rPr lang="en-ZA" sz="1400" dirty="0" err="1"/>
              <a:t>p</a:t>
            </a:r>
            <a:r>
              <a:rPr lang="en-ZA" sz="1400" b="1" dirty="0" err="1"/>
              <a:t>LAS</a:t>
            </a:r>
            <a:r>
              <a:rPr lang="en-ZA" sz="1400" dirty="0" err="1"/>
              <a:t>ma</a:t>
            </a:r>
            <a:r>
              <a:rPr lang="en-ZA" sz="1400" dirty="0"/>
              <a:t> technology</a:t>
            </a:r>
            <a:endParaRPr lang="en-ZA" sz="1400" b="1" dirty="0"/>
          </a:p>
        </p:txBody>
      </p:sp>
      <p:cxnSp>
        <p:nvCxnSpPr>
          <p:cNvPr id="108" name="Connecteur droit avec flèche 107">
            <a:extLst>
              <a:ext uri="{FF2B5EF4-FFF2-40B4-BE49-F238E27FC236}">
                <a16:creationId xmlns:a16="http://schemas.microsoft.com/office/drawing/2014/main" id="{63C21958-FBEA-49E2-9223-D1D7ED7D1235}"/>
              </a:ext>
            </a:extLst>
          </p:cNvPr>
          <p:cNvCxnSpPr>
            <a:endCxn id="96" idx="2"/>
          </p:cNvCxnSpPr>
          <p:nvPr/>
        </p:nvCxnSpPr>
        <p:spPr>
          <a:xfrm flipV="1">
            <a:off x="3800927" y="1030581"/>
            <a:ext cx="3846979" cy="695604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AF5BF006-24AA-4870-8757-AD0DCF7A4258}"/>
              </a:ext>
            </a:extLst>
          </p:cNvPr>
          <p:cNvSpPr/>
          <p:nvPr/>
        </p:nvSpPr>
        <p:spPr>
          <a:xfrm>
            <a:off x="5626721" y="4779944"/>
            <a:ext cx="1728151" cy="281556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9144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Development of a 150MeV laser-plasma injector - Journées Accélérateurs 2021 - October 13th 2021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02A0718-F251-417F-9507-7A7136A5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2384756" cy="451098"/>
          </a:xfrm>
        </p:spPr>
        <p:txBody>
          <a:bodyPr/>
          <a:lstStyle/>
          <a:p>
            <a:r>
              <a:rPr lang="en-GB" dirty="0"/>
              <a:t>2 – Optimization principle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83A86EE-1BB3-4C54-ADC4-24947053B23F}"/>
              </a:ext>
            </a:extLst>
          </p:cNvPr>
          <p:cNvSpPr txBox="1"/>
          <p:nvPr/>
        </p:nvSpPr>
        <p:spPr>
          <a:xfrm>
            <a:off x="263352" y="5612841"/>
            <a:ext cx="1177330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Myriad Pro" panose="020B0503030403020204"/>
              </a:rPr>
              <a:t>[1] Audet et Al. (2018). Gas </a:t>
            </a:r>
            <a:r>
              <a:rPr lang="fr-FR" sz="800" dirty="0" err="1">
                <a:latin typeface="Myriad Pro" panose="020B0503030403020204"/>
              </a:rPr>
              <a:t>cell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density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characterization</a:t>
            </a:r>
            <a:r>
              <a:rPr lang="fr-FR" sz="800" dirty="0">
                <a:latin typeface="Myriad Pro" panose="020B0503030403020204"/>
              </a:rPr>
              <a:t> for laser </a:t>
            </a:r>
            <a:r>
              <a:rPr lang="fr-FR" sz="800" dirty="0" err="1">
                <a:latin typeface="Myriad Pro" panose="020B0503030403020204"/>
              </a:rPr>
              <a:t>wakefield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acceleration</a:t>
            </a:r>
            <a:r>
              <a:rPr lang="fr-FR" sz="800" dirty="0">
                <a:latin typeface="Myriad Pro" panose="020B0503030403020204"/>
              </a:rPr>
              <a:t>. </a:t>
            </a:r>
            <a:r>
              <a:rPr lang="fr-FR" sz="800" i="1" dirty="0" err="1">
                <a:latin typeface="Myriad Pro" panose="020B0503030403020204"/>
              </a:rPr>
              <a:t>Nuclear</a:t>
            </a:r>
            <a:r>
              <a:rPr lang="fr-FR" sz="800" i="1" dirty="0">
                <a:latin typeface="Myriad Pro" panose="020B0503030403020204"/>
              </a:rPr>
              <a:t> Instruments and Methods in </a:t>
            </a:r>
            <a:r>
              <a:rPr lang="fr-FR" sz="800" i="1" dirty="0" err="1">
                <a:latin typeface="Myriad Pro" panose="020B0503030403020204"/>
              </a:rPr>
              <a:t>Physics</a:t>
            </a:r>
            <a:r>
              <a:rPr lang="fr-FR" sz="800" i="1" dirty="0">
                <a:latin typeface="Myriad Pro" panose="020B0503030403020204"/>
              </a:rPr>
              <a:t> </a:t>
            </a:r>
            <a:r>
              <a:rPr lang="fr-FR" sz="800" i="1" dirty="0" err="1">
                <a:latin typeface="Myriad Pro" panose="020B0503030403020204"/>
              </a:rPr>
              <a:t>Research</a:t>
            </a:r>
            <a:r>
              <a:rPr lang="fr-FR" sz="800" i="1" dirty="0">
                <a:latin typeface="Myriad Pro" panose="020B0503030403020204"/>
              </a:rPr>
              <a:t> Section A: </a:t>
            </a:r>
            <a:r>
              <a:rPr lang="fr-FR" sz="800" i="1" dirty="0" err="1">
                <a:latin typeface="Myriad Pro" panose="020B0503030403020204"/>
              </a:rPr>
              <a:t>Accelerators</a:t>
            </a:r>
            <a:r>
              <a:rPr lang="fr-FR" sz="800" i="1" dirty="0">
                <a:latin typeface="Myriad Pro" panose="020B0503030403020204"/>
              </a:rPr>
              <a:t>, </a:t>
            </a:r>
            <a:r>
              <a:rPr lang="fr-FR" sz="800" i="1" dirty="0" err="1">
                <a:latin typeface="Myriad Pro" panose="020B0503030403020204"/>
              </a:rPr>
              <a:t>Spectrometers</a:t>
            </a:r>
            <a:r>
              <a:rPr lang="fr-FR" sz="800" i="1" dirty="0">
                <a:latin typeface="Myriad Pro" panose="020B0503030403020204"/>
              </a:rPr>
              <a:t>, Detectors and Associated Equipment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909</a:t>
            </a:r>
            <a:r>
              <a:rPr lang="fr-FR" sz="800" dirty="0">
                <a:latin typeface="Myriad Pro" panose="020B0503030403020204"/>
              </a:rPr>
              <a:t>, 383-386.</a:t>
            </a:r>
          </a:p>
          <a:p>
            <a:r>
              <a:rPr lang="fr-FR" sz="800" dirty="0">
                <a:latin typeface="Myriad Pro" panose="020B0503030403020204"/>
              </a:rPr>
              <a:t>[2] </a:t>
            </a:r>
            <a:r>
              <a:rPr lang="fr-FR" sz="800" dirty="0" err="1">
                <a:latin typeface="Myriad Pro" panose="020B0503030403020204"/>
              </a:rPr>
              <a:t>Kononenko</a:t>
            </a:r>
            <a:r>
              <a:rPr lang="fr-FR" sz="800" dirty="0">
                <a:latin typeface="Myriad Pro" panose="020B0503030403020204"/>
              </a:rPr>
              <a:t>, et Al. (2016). 2D </a:t>
            </a:r>
            <a:r>
              <a:rPr lang="fr-FR" sz="800" dirty="0" err="1">
                <a:latin typeface="Myriad Pro" panose="020B0503030403020204"/>
              </a:rPr>
              <a:t>hydrodynamic</a:t>
            </a:r>
            <a:r>
              <a:rPr lang="fr-FR" sz="800" dirty="0">
                <a:latin typeface="Myriad Pro" panose="020B0503030403020204"/>
              </a:rPr>
              <a:t> simulations of a variable </a:t>
            </a:r>
            <a:r>
              <a:rPr lang="fr-FR" sz="800" dirty="0" err="1">
                <a:latin typeface="Myriad Pro" panose="020B0503030403020204"/>
              </a:rPr>
              <a:t>length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gas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target</a:t>
            </a:r>
            <a:r>
              <a:rPr lang="fr-FR" sz="800" dirty="0">
                <a:latin typeface="Myriad Pro" panose="020B0503030403020204"/>
              </a:rPr>
              <a:t> for </a:t>
            </a:r>
            <a:r>
              <a:rPr lang="fr-FR" sz="800" dirty="0" err="1">
                <a:latin typeface="Myriad Pro" panose="020B0503030403020204"/>
              </a:rPr>
              <a:t>density</a:t>
            </a:r>
            <a:r>
              <a:rPr lang="fr-FR" sz="800" dirty="0">
                <a:latin typeface="Myriad Pro" panose="020B0503030403020204"/>
              </a:rPr>
              <a:t> down-</a:t>
            </a:r>
            <a:r>
              <a:rPr lang="fr-FR" sz="800" dirty="0" err="1">
                <a:latin typeface="Myriad Pro" panose="020B0503030403020204"/>
              </a:rPr>
              <a:t>ramp</a:t>
            </a:r>
            <a:r>
              <a:rPr lang="fr-FR" sz="800" dirty="0">
                <a:latin typeface="Myriad Pro" panose="020B0503030403020204"/>
              </a:rPr>
              <a:t> injection of </a:t>
            </a:r>
            <a:r>
              <a:rPr lang="fr-FR" sz="800" dirty="0" err="1">
                <a:latin typeface="Myriad Pro" panose="020B0503030403020204"/>
              </a:rPr>
              <a:t>electrons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into</a:t>
            </a:r>
            <a:r>
              <a:rPr lang="fr-FR" sz="800" dirty="0">
                <a:latin typeface="Myriad Pro" panose="020B0503030403020204"/>
              </a:rPr>
              <a:t> a laser </a:t>
            </a:r>
            <a:r>
              <a:rPr lang="fr-FR" sz="800" dirty="0" err="1">
                <a:latin typeface="Myriad Pro" panose="020B0503030403020204"/>
              </a:rPr>
              <a:t>wakefield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accelerator</a:t>
            </a:r>
            <a:r>
              <a:rPr lang="fr-FR" sz="800" dirty="0">
                <a:latin typeface="Myriad Pro" panose="020B0503030403020204"/>
              </a:rPr>
              <a:t>. </a:t>
            </a:r>
            <a:r>
              <a:rPr lang="fr-FR" sz="800" i="1" dirty="0" err="1">
                <a:latin typeface="Myriad Pro" panose="020B0503030403020204"/>
              </a:rPr>
              <a:t>Nuclear</a:t>
            </a:r>
            <a:r>
              <a:rPr lang="fr-FR" sz="800" i="1" dirty="0">
                <a:latin typeface="Myriad Pro" panose="020B0503030403020204"/>
              </a:rPr>
              <a:t> Instruments and Methods in </a:t>
            </a:r>
            <a:r>
              <a:rPr lang="fr-FR" sz="800" i="1" dirty="0" err="1">
                <a:latin typeface="Myriad Pro" panose="020B0503030403020204"/>
              </a:rPr>
              <a:t>Physics</a:t>
            </a:r>
            <a:r>
              <a:rPr lang="fr-FR" sz="800" i="1" dirty="0">
                <a:latin typeface="Myriad Pro" panose="020B0503030403020204"/>
              </a:rPr>
              <a:t> </a:t>
            </a:r>
            <a:r>
              <a:rPr lang="fr-FR" sz="800" i="1" dirty="0" err="1">
                <a:latin typeface="Myriad Pro" panose="020B0503030403020204"/>
              </a:rPr>
              <a:t>Research</a:t>
            </a:r>
            <a:r>
              <a:rPr lang="fr-FR" sz="800" i="1" dirty="0">
                <a:latin typeface="Myriad Pro" panose="020B0503030403020204"/>
              </a:rPr>
              <a:t> Section A: </a:t>
            </a:r>
            <a:r>
              <a:rPr lang="fr-FR" sz="800" i="1" dirty="0" err="1">
                <a:latin typeface="Myriad Pro" panose="020B0503030403020204"/>
              </a:rPr>
              <a:t>Accelerators</a:t>
            </a:r>
            <a:r>
              <a:rPr lang="fr-FR" sz="800" i="1" dirty="0">
                <a:latin typeface="Myriad Pro" panose="020B0503030403020204"/>
              </a:rPr>
              <a:t>, </a:t>
            </a:r>
            <a:r>
              <a:rPr lang="fr-FR" sz="800" i="1" dirty="0" err="1">
                <a:latin typeface="Myriad Pro" panose="020B0503030403020204"/>
              </a:rPr>
              <a:t>Spectrometers</a:t>
            </a:r>
            <a:r>
              <a:rPr lang="fr-FR" sz="800" i="1" dirty="0">
                <a:latin typeface="Myriad Pro" panose="020B0503030403020204"/>
              </a:rPr>
              <a:t>, Detectors and Associated Equipment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829</a:t>
            </a:r>
            <a:r>
              <a:rPr lang="fr-FR" sz="800" dirty="0">
                <a:latin typeface="Myriad Pro" panose="020B0503030403020204"/>
              </a:rPr>
              <a:t>, 125-129.</a:t>
            </a:r>
          </a:p>
          <a:p>
            <a:r>
              <a:rPr lang="fr-FR" sz="800" dirty="0">
                <a:latin typeface="Myriad Pro" panose="020B0503030403020204"/>
              </a:rPr>
              <a:t>[3] </a:t>
            </a:r>
            <a:r>
              <a:rPr lang="fr-FR" sz="800" dirty="0" err="1">
                <a:latin typeface="Myriad Pro" panose="020B0503030403020204"/>
              </a:rPr>
              <a:t>Kirchen</a:t>
            </a:r>
            <a:r>
              <a:rPr lang="fr-FR" sz="800" dirty="0">
                <a:latin typeface="Myriad Pro" panose="020B0503030403020204"/>
              </a:rPr>
              <a:t> et Al. (2021). Optimal Beam </a:t>
            </a:r>
            <a:r>
              <a:rPr lang="fr-FR" sz="800" dirty="0" err="1">
                <a:latin typeface="Myriad Pro" panose="020B0503030403020204"/>
              </a:rPr>
              <a:t>Loading</a:t>
            </a:r>
            <a:r>
              <a:rPr lang="fr-FR" sz="800" dirty="0">
                <a:latin typeface="Myriad Pro" panose="020B0503030403020204"/>
              </a:rPr>
              <a:t> in a Laser-Plasma Accelerator. </a:t>
            </a:r>
            <a:r>
              <a:rPr lang="fr-FR" sz="800" i="1" dirty="0">
                <a:latin typeface="Myriad Pro" panose="020B0503030403020204"/>
              </a:rPr>
              <a:t>Physical </a:t>
            </a:r>
            <a:r>
              <a:rPr lang="fr-FR" sz="800" i="1" dirty="0" err="1">
                <a:latin typeface="Myriad Pro" panose="020B0503030403020204"/>
              </a:rPr>
              <a:t>review</a:t>
            </a:r>
            <a:r>
              <a:rPr lang="fr-FR" sz="800" i="1" dirty="0">
                <a:latin typeface="Myriad Pro" panose="020B0503030403020204"/>
              </a:rPr>
              <a:t> </a:t>
            </a:r>
            <a:r>
              <a:rPr lang="fr-FR" sz="800" i="1" dirty="0" err="1">
                <a:latin typeface="Myriad Pro" panose="020B0503030403020204"/>
              </a:rPr>
              <a:t>letters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126</a:t>
            </a:r>
            <a:r>
              <a:rPr lang="fr-FR" sz="800" dirty="0">
                <a:latin typeface="Myriad Pro" panose="020B0503030403020204"/>
              </a:rPr>
              <a:t>(17), 174801.</a:t>
            </a:r>
            <a:br>
              <a:rPr lang="fr-FR" sz="800" dirty="0">
                <a:latin typeface="Myriad Pro" panose="020B0503030403020204"/>
              </a:rPr>
            </a:br>
            <a:r>
              <a:rPr lang="fr-FR" sz="800" dirty="0">
                <a:latin typeface="Myriad Pro" panose="020B0503030403020204"/>
              </a:rPr>
              <a:t>[4] Couperus, J. P., </a:t>
            </a:r>
            <a:r>
              <a:rPr lang="fr-FR" sz="800" dirty="0" err="1">
                <a:latin typeface="Myriad Pro" panose="020B0503030403020204"/>
              </a:rPr>
              <a:t>Pausch</a:t>
            </a:r>
            <a:r>
              <a:rPr lang="fr-FR" sz="800" dirty="0">
                <a:latin typeface="Myriad Pro" panose="020B0503030403020204"/>
              </a:rPr>
              <a:t>, R., Köhler, A., </a:t>
            </a:r>
            <a:r>
              <a:rPr lang="fr-FR" sz="800" dirty="0" err="1">
                <a:latin typeface="Myriad Pro" panose="020B0503030403020204"/>
              </a:rPr>
              <a:t>Zarini</a:t>
            </a:r>
            <a:r>
              <a:rPr lang="fr-FR" sz="800" dirty="0">
                <a:latin typeface="Myriad Pro" panose="020B0503030403020204"/>
              </a:rPr>
              <a:t>, O., </a:t>
            </a:r>
            <a:r>
              <a:rPr lang="fr-FR" sz="800" dirty="0" err="1">
                <a:latin typeface="Myriad Pro" panose="020B0503030403020204"/>
              </a:rPr>
              <a:t>Krämer</a:t>
            </a:r>
            <a:r>
              <a:rPr lang="fr-FR" sz="800" dirty="0">
                <a:latin typeface="Myriad Pro" panose="020B0503030403020204"/>
              </a:rPr>
              <a:t>, J. M., </a:t>
            </a:r>
            <a:r>
              <a:rPr lang="fr-FR" sz="800" dirty="0" err="1">
                <a:latin typeface="Myriad Pro" panose="020B0503030403020204"/>
              </a:rPr>
              <a:t>Garten</a:t>
            </a:r>
            <a:r>
              <a:rPr lang="fr-FR" sz="800" dirty="0">
                <a:latin typeface="Myriad Pro" panose="020B0503030403020204"/>
              </a:rPr>
              <a:t>, M., ... &amp; </a:t>
            </a:r>
            <a:r>
              <a:rPr lang="fr-FR" sz="800" dirty="0" err="1">
                <a:latin typeface="Myriad Pro" panose="020B0503030403020204"/>
              </a:rPr>
              <a:t>Irman</a:t>
            </a:r>
            <a:r>
              <a:rPr lang="fr-FR" sz="800" dirty="0">
                <a:latin typeface="Myriad Pro" panose="020B0503030403020204"/>
              </a:rPr>
              <a:t>, A. (2017). </a:t>
            </a:r>
            <a:r>
              <a:rPr lang="fr-FR" sz="800" dirty="0" err="1">
                <a:latin typeface="Myriad Pro" panose="020B0503030403020204"/>
              </a:rPr>
              <a:t>Demonstration</a:t>
            </a:r>
            <a:r>
              <a:rPr lang="fr-FR" sz="800" dirty="0">
                <a:latin typeface="Myriad Pro" panose="020B0503030403020204"/>
              </a:rPr>
              <a:t> of a </a:t>
            </a:r>
            <a:r>
              <a:rPr lang="fr-FR" sz="800" dirty="0" err="1">
                <a:latin typeface="Myriad Pro" panose="020B0503030403020204"/>
              </a:rPr>
              <a:t>beam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loaded</a:t>
            </a:r>
            <a:r>
              <a:rPr lang="fr-FR" sz="800" dirty="0">
                <a:latin typeface="Myriad Pro" panose="020B0503030403020204"/>
              </a:rPr>
              <a:t> nanocoulomb-class laser </a:t>
            </a:r>
            <a:r>
              <a:rPr lang="fr-FR" sz="800" dirty="0" err="1">
                <a:latin typeface="Myriad Pro" panose="020B0503030403020204"/>
              </a:rPr>
              <a:t>wakefield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accelerator</a:t>
            </a:r>
            <a:r>
              <a:rPr lang="fr-FR" sz="800" dirty="0">
                <a:latin typeface="Myriad Pro" panose="020B0503030403020204"/>
              </a:rPr>
              <a:t>. </a:t>
            </a:r>
            <a:r>
              <a:rPr lang="fr-FR" sz="800" i="1" dirty="0">
                <a:latin typeface="Myriad Pro" panose="020B0503030403020204"/>
              </a:rPr>
              <a:t>Nature communications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8</a:t>
            </a:r>
            <a:r>
              <a:rPr lang="fr-FR" sz="800" dirty="0">
                <a:latin typeface="Myriad Pro" panose="020B0503030403020204"/>
              </a:rPr>
              <a:t>(1), 1-7.</a:t>
            </a:r>
          </a:p>
          <a:p>
            <a:r>
              <a:rPr lang="fr-FR" sz="800" dirty="0">
                <a:latin typeface="Myriad Pro" panose="020B0503030403020204"/>
              </a:rPr>
              <a:t>[5] </a:t>
            </a:r>
            <a:r>
              <a:rPr lang="fr-FR" sz="800" dirty="0" err="1">
                <a:latin typeface="Myriad Pro" panose="020B0503030403020204"/>
              </a:rPr>
              <a:t>Jalas</a:t>
            </a:r>
            <a:r>
              <a:rPr lang="fr-FR" sz="800" dirty="0">
                <a:latin typeface="Myriad Pro" panose="020B0503030403020204"/>
              </a:rPr>
              <a:t> et Al. (2021). </a:t>
            </a:r>
            <a:r>
              <a:rPr lang="fr-FR" sz="800" dirty="0" err="1">
                <a:latin typeface="Myriad Pro" panose="020B0503030403020204"/>
              </a:rPr>
              <a:t>Bayesian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Optimization</a:t>
            </a:r>
            <a:r>
              <a:rPr lang="fr-FR" sz="800" dirty="0">
                <a:latin typeface="Myriad Pro" panose="020B0503030403020204"/>
              </a:rPr>
              <a:t> of a Laser-Plasma Accelerator. </a:t>
            </a:r>
            <a:r>
              <a:rPr lang="fr-FR" sz="800" i="1" dirty="0">
                <a:latin typeface="Myriad Pro" panose="020B0503030403020204"/>
              </a:rPr>
              <a:t>Physical </a:t>
            </a:r>
            <a:r>
              <a:rPr lang="fr-FR" sz="800" i="1" dirty="0" err="1">
                <a:latin typeface="Myriad Pro" panose="020B0503030403020204"/>
              </a:rPr>
              <a:t>review</a:t>
            </a:r>
            <a:r>
              <a:rPr lang="fr-FR" sz="800" i="1" dirty="0">
                <a:latin typeface="Myriad Pro" panose="020B0503030403020204"/>
              </a:rPr>
              <a:t> </a:t>
            </a:r>
            <a:r>
              <a:rPr lang="fr-FR" sz="800" i="1" dirty="0" err="1">
                <a:latin typeface="Myriad Pro" panose="020B0503030403020204"/>
              </a:rPr>
              <a:t>letters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126</a:t>
            </a:r>
            <a:r>
              <a:rPr lang="fr-FR" sz="800" dirty="0">
                <a:latin typeface="Myriad Pro" panose="020B0503030403020204"/>
              </a:rPr>
              <a:t>(10), 104801.</a:t>
            </a:r>
          </a:p>
          <a:p>
            <a:endParaRPr lang="fr-FR" sz="800" dirty="0">
              <a:latin typeface="Myriad Pro" panose="020B0503030403020204"/>
            </a:endParaRPr>
          </a:p>
        </p:txBody>
      </p:sp>
      <p:pic>
        <p:nvPicPr>
          <p:cNvPr id="12" name="Graphique 11">
            <a:extLst>
              <a:ext uri="{FF2B5EF4-FFF2-40B4-BE49-F238E27FC236}">
                <a16:creationId xmlns:a16="http://schemas.microsoft.com/office/drawing/2014/main" id="{38F17FB2-536C-4F48-8362-6621D06817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27003" y="2937191"/>
            <a:ext cx="735427" cy="27578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8476FC87-423D-4BA3-ACAC-EB40D873C7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0483" y="3417703"/>
            <a:ext cx="1100277" cy="224839"/>
          </a:xfrm>
          <a:prstGeom prst="rect">
            <a:avLst/>
          </a:prstGeom>
        </p:spPr>
      </p:pic>
      <p:grpSp>
        <p:nvGrpSpPr>
          <p:cNvPr id="9" name="Groupe 8">
            <a:extLst>
              <a:ext uri="{FF2B5EF4-FFF2-40B4-BE49-F238E27FC236}">
                <a16:creationId xmlns:a16="http://schemas.microsoft.com/office/drawing/2014/main" id="{125CF9CB-6E17-4E19-9504-256EF8EE8990}"/>
              </a:ext>
            </a:extLst>
          </p:cNvPr>
          <p:cNvGrpSpPr/>
          <p:nvPr/>
        </p:nvGrpSpPr>
        <p:grpSpPr>
          <a:xfrm>
            <a:off x="6059126" y="3450645"/>
            <a:ext cx="2880320" cy="2052107"/>
            <a:chOff x="6073848" y="3262514"/>
            <a:chExt cx="2880320" cy="2052107"/>
          </a:xfrm>
        </p:grpSpPr>
        <p:pic>
          <p:nvPicPr>
            <p:cNvPr id="57" name="Espace réservé du contenu 13">
              <a:extLst>
                <a:ext uri="{FF2B5EF4-FFF2-40B4-BE49-F238E27FC236}">
                  <a16:creationId xmlns:a16="http://schemas.microsoft.com/office/drawing/2014/main" id="{8259924F-1D12-4A0F-AA47-D7E80D21DF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3848" y="3262514"/>
              <a:ext cx="2880320" cy="1763105"/>
            </a:xfrm>
            <a:prstGeom prst="rect">
              <a:avLst/>
            </a:prstGeom>
          </p:spPr>
        </p:pic>
        <p:sp>
          <p:nvSpPr>
            <p:cNvPr id="58" name="ZoneTexte 57">
              <a:extLst>
                <a:ext uri="{FF2B5EF4-FFF2-40B4-BE49-F238E27FC236}">
                  <a16:creationId xmlns:a16="http://schemas.microsoft.com/office/drawing/2014/main" id="{18CEFD7F-1C73-4A41-8185-F5B437BC1A97}"/>
                </a:ext>
              </a:extLst>
            </p:cNvPr>
            <p:cNvSpPr txBox="1"/>
            <p:nvPr/>
          </p:nvSpPr>
          <p:spPr>
            <a:xfrm>
              <a:off x="6944839" y="5006844"/>
              <a:ext cx="12462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ZA" sz="1400" b="1" dirty="0">
                  <a:latin typeface="Myriad Pro" panose="020B0503030403020204"/>
                </a:rPr>
                <a:t>Cell design</a:t>
              </a:r>
            </a:p>
          </p:txBody>
        </p:sp>
      </p:grpSp>
      <p:sp>
        <p:nvSpPr>
          <p:cNvPr id="60" name="ZoneTexte 59">
            <a:extLst>
              <a:ext uri="{FF2B5EF4-FFF2-40B4-BE49-F238E27FC236}">
                <a16:creationId xmlns:a16="http://schemas.microsoft.com/office/drawing/2014/main" id="{0C238278-151E-4727-8372-AA5DEF02AB33}"/>
              </a:ext>
            </a:extLst>
          </p:cNvPr>
          <p:cNvSpPr txBox="1"/>
          <p:nvPr/>
        </p:nvSpPr>
        <p:spPr>
          <a:xfrm>
            <a:off x="9236173" y="2919895"/>
            <a:ext cx="2357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 err="1">
                <a:latin typeface="Myriad Pro" panose="020B0503030403020204"/>
              </a:rPr>
              <a:t>OpenFOAM</a:t>
            </a:r>
            <a:r>
              <a:rPr lang="en-ZA" sz="1400" b="1" dirty="0">
                <a:latin typeface="Myriad Pro" panose="020B0503030403020204"/>
              </a:rPr>
              <a:t>-simulated electronic density</a:t>
            </a:r>
          </a:p>
        </p:txBody>
      </p:sp>
      <p:sp>
        <p:nvSpPr>
          <p:cNvPr id="61" name="Flèche : courbe vers la droite 60">
            <a:extLst>
              <a:ext uri="{FF2B5EF4-FFF2-40B4-BE49-F238E27FC236}">
                <a16:creationId xmlns:a16="http://schemas.microsoft.com/office/drawing/2014/main" id="{69868590-9305-4C20-A953-6FBBB1D75194}"/>
              </a:ext>
            </a:extLst>
          </p:cNvPr>
          <p:cNvSpPr/>
          <p:nvPr/>
        </p:nvSpPr>
        <p:spPr>
          <a:xfrm>
            <a:off x="4966842" y="3036965"/>
            <a:ext cx="244093" cy="451098"/>
          </a:xfrm>
          <a:prstGeom prst="curved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62" name="Flèche : courbe vers la droite 61">
            <a:extLst>
              <a:ext uri="{FF2B5EF4-FFF2-40B4-BE49-F238E27FC236}">
                <a16:creationId xmlns:a16="http://schemas.microsoft.com/office/drawing/2014/main" id="{918C2F9E-AC81-42FC-B0BD-6E4C2D36DF21}"/>
              </a:ext>
            </a:extLst>
          </p:cNvPr>
          <p:cNvSpPr/>
          <p:nvPr/>
        </p:nvSpPr>
        <p:spPr>
          <a:xfrm rot="10800000">
            <a:off x="9787637" y="3604829"/>
            <a:ext cx="244093" cy="451098"/>
          </a:xfrm>
          <a:prstGeom prst="curvedRight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F6F0E0F4-9814-4E82-B560-6743D0DD6F0E}"/>
              </a:ext>
            </a:extLst>
          </p:cNvPr>
          <p:cNvSpPr txBox="1"/>
          <p:nvPr/>
        </p:nvSpPr>
        <p:spPr>
          <a:xfrm>
            <a:off x="5861482" y="605258"/>
            <a:ext cx="2479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Myriad Pro" panose="020B0503030403020204"/>
              </a:rPr>
              <a:t>Experimental qualification on test bench </a:t>
            </a:r>
          </a:p>
        </p:txBody>
      </p:sp>
      <p:pic>
        <p:nvPicPr>
          <p:cNvPr id="5" name="Picture 2" descr="data:image/png;base64,iVBORw0KGgoAAAANSUhEUgAAAj0AAAGtCAYAAAD9H8XfAAAgAElEQVR4nOydd1gUx8PH5zg4mlIFVMQTCyicYESMHQuCLRHQoD9LiALGgg1UrEGjBmKL0RgrimgUI4mKiIVEbEjURGODKESMGo1dkc5x3/ePe3dl2YO7Q+CQm8/z7PPo7Ozu7DC7+7mpBBQKhUKhUChaANF0AigUCoVCoVBqAyo9FAqFQqFQtAIqPRQKhUKhULQCKj0UCoVCoVC0Aio9FAqFQqFQtIL3Vno2b96Mdu3aQV9fH4QQpKSkYMeOHey/Kerz7NkzjBs3Dk2bNoVAIIBYLK7yuSIiIkAIQXZ2drWlj8IlJSUFhBDs2LHjnc6j6G9Fn6X6Q3WVk5rEw8Pjnd432khdfUbrenmrVenJzs4GIQSjR49+p/OcOnUKhBC4ublh/vz5iIiIQHZ2dp0tBO8LAQEBEAgEGDNmDL744gt88803lcYXi8Xw8PBQuE+bpaeyfKlOqPTwYd4xERERmk5KrRIQEABCFL/O6/pHCKhd6SGEICAgoFauVZPU1WdUUXmrS8/leyk98+bNAyEEjx494oTX1ULwvtCkSRN4e3urHJ9Kj2Lqg/S8evUKGRkZyMvLe7dE1jJ16eVam1DpUR0qPTVLXl4eMjIy8OrVKzasLj2X76X0jBs3TuEDXlcLwfuCQCBQ62VApUcx9UF63lfq0su1NqHSozpUemqfuvRc1gnpYQp8Tk4OJk+eDGtraxgYGKB79+64ePEiG495eMtvzAdGUSGorGBU9LIvLi7G6tWr0b59exgYGMDc3By+vr5IT0/nnYN5gG7duoUhQ4agYcOGMDExgb+/P/777z+F+ZCQkIB+/frBzMwMhoaGcHBwwPTp0/HixQtOvGvXrmH48OFo1KgRRCIR2rZti1WrVqG0tLSSXOby119/wd/fnz2Hg4MDli5disLCQjYO88Isv1X0kmT+joo2Jp+ZvL1z5w7WrFmDVq1aQSQSwdHREbGxsQrP+/TpU0ybNg1isRgikQi2trYICQnh5UtlFBcX45tvvkHHjh1hbGwMExMTuLm5YcWKFby4Bw8ehIeHBxo2bAgjIyN069YNiYmJvHiqlk918iUzMxPLli1Dq1atoKuryzYlnjt3DoGBgXBwcICRkREaNmyIXr16KUyXuh+znJwcTJ06FTY2NjA0NESXLl3wyy+/qNy8lZeXh5UrV6JXr16wsbGBSCSCWCzG1KlTFf6NmHx7/vw5xo0bh0aNGqFhw4YYOnQo/v33XwDA2bNn0atXLxgbG6Nx48ZYsmSJwrTn5uZi0aJFcHBwgL6+PqytrfHpp5/i/v37vDQr2spy9+5dtu+aSCSCvb09Fi5ciIKCAk68snmwceNGODs7QyQSYfr06Urz+sKFCxg0aBDMzMxgYGAAFxcXrF+/HjKZrMJrxMbGQiKRQF9fHy1atMDKlSuVXgeQS7aie2Y+MGXLSVJSEtzd3WFgYIAmTZogPDwcJSUlvHOq8w6sDHWfsfKo+06IiYlBt27d0LBhQxgbG0MikWD+/PkoLi6u8PtRtuwz78K8vDyEhYXBzs4OOjo6OHDgAACgoKAAS5YsgYODA0QiEaysrDBy5Ejcvn2blxbmx8+jR48watQomJubw8jICAMGDFAYvyKKi4vxxRdfwM7ODgYGBnB1dUVcXFyl37bo6Gi4u7uz7xBPT0+cP3/+ndN4/vx5DB48GE2aNIG+vj5sbW0xYMAAHD16lI1T/r2k7Ln09PSEvr4+nj9/zrteUVERLCws0KFDB5XzSxl1RnqaNm2KLl26wMnJCdOmTcPYsWOhq6sLExMT9gWZnZ2NiIgIuLq6sg91REQEL3PfRXqkUikGDRoEQgg6deqE6dOnY/z48TAxMYGpqSlu3rzJOQcjXRYWFujbty/CwsLg5eUFQgjc3d15L7klS5aAEAIrKysEBwdjzpw5GDZsGIyNjXHlyhU23smTJ2FoaAhjY2OMHj0aYWFh6NatGwghCAoKUim/r169ClNTU+jq6mLUqFEIDw9Hp06dQAiBt7c3K08HDhxg88LV1ZXN17LpKcvLly8REREBU1NTiMViNj7Tt6ps3vr5+cHa2hrjx4/HlClTYG1tDUIIDh8+zDnnw4cPYW9vD4FAgMGDB2PWrFnw8/ODjo4OXFxckJ+fr/R+S0pK2Lxv164dZsyYgRkzZsDT0xMWFhacuJGRkSCEoHnz5ggODsbUqVPRqlUrCAQC7Nq1ixNX1fKpTr54eXmx+RIaGor9+/cDAEaMGIEWLVpg9OjRCA8PR3BwMBo3bgyBQIC9e/dy0qWO9EilUvTs2ROEEHTr1g1z587FJ598ApFIhP79+6skPRkZGdDV1UX//v0xefJkzJo1i83vDh06cESaybcmTZqgY8eO6NChA2bMmIGhQ4eyz9aZM2dgaGiIYcOGITQ0FO3atQMhBNHR0Zzz5Obmws3NDYQQ9O7dG6GhoRg9ejT09fXRrFkz9sfFlStXMH36dPaZLJv/DDdu3IClpSX09PQwfPhwzJo1C97e3uzfpOzzyuSBl5cXTExMMHr0aMyZMwcbN26sNK9PnDgBkUgEY2NjBAYGYvbs2XB0dAQhBMHBwZy4zDX8/PzQsGFDjBkzBtOnT4e9vT0IIfjuu++U/m2/+eYb3jsxIiKC/dsx5cTHxwf6+vrw9/dHaGgoJBIJCCGYNWsW53zqvgMrQt1nrLz0qPtOGD9+PHu9KVOmICwsDEOGDIFIJMLLly/Z70f591xERARevnwJ4K30eHl5oUWLFpg0aRJCQkJw+vRpSKVSeHp6svkSHh6OUaNGQVdXF+bm5rhx4wYnPWKxGK6urmjVqhU6d+6MmTNnws/Pj02jqk3H//vf/0AIQfv27TFnzhwEBARAX18fAwcOVPht+/zzz9l34OTJkzFx4kQ0btwYIpEIJ0+erHIaL126BD09PVhYWGD8+PGYO3cuPvvsM7Rr147zQ6D8e0nZc7l3794Ky/r+/ftBCMHatWtVyitVqDPSwzz4xcXFbHhMTAwIIVi2bBknfkVVudUhPevWrQMhBF988QUn7p07d2Bqaor+/ftzwhljXbVqFSf8s88+AyEE586dY8MuXrwIgUAAiUTC+6Xy+vVrvHnzBgBQWFiIpk2bwtbWFvfu3ePEYwpPamoq737Kw0hSUlISGyaTyTB8+HCFHxd1q31Vad5q3bo1p8YrMzMTurq68PT05MT38/ODUCjEiRMnOOE///wzCCFYvny50vSsXLkShBB8+umnvNqwBw8esP++cuUKdHR04O3tzXlx5uXloUuXLjAzM0Nubi4brm75VCVfWrRogYcPH/L2Z2dn80Q5NzcXLi4usLe354SrIz1btmxh86YsO3fu5P3aBRQ/N7m5uXj8+DHv3Lt27QIhBDExMZxwJt9GjhwJqVTKhoeEhIAQAjMzM86v/tzcXDRu3BjOzs6c84SGhiosrxcuXICuri5HJJRVo3fs2BENGjTA1atXOeFr1qwBIQQ//PADLw9MTEzw119/KTxfeaRSKZo3bw6RSIQ///yTDS8sLGSfx19//ZV3DXNzc2RmZrLhz58/h4WFBVq3bq3SdVVp3tLT00NaWhobXlBQgLZt26JBgwYcYVX3HaiIqjxj5aVHnXcC83Hs168fr8bu8ePHnNqsyt5zTD526tQJr1+/5uxjnqGRI0dyntGEhAQQQtCzZ09OfKYGbtq0aZz4ixcvBiEEu3fvVpiGspw4cQKEEPTt25dzD8xgnvLPKJOWcePGceI/e/YM9vb2cHR05KRFnTTOnDkThBBcu3aNl86ytTTqdmQuLCyEubk5OnXqxNs3ePBg6Onp4enTpxVnkprUKekp38xUUlICXV1d+Pn5ccJrUnqcnZ1hZ2ensAlp1qxZEAgE7K8CQP4AtWzZkhefKZTr1q1jwyZMmABCCKcqUBHMA7x161bevpycHAgEAsycObPSczB53bt3b96+zMxM6Ojo8PbVhPQo+iD37t2bU/Py+PFj6OjoVNjXq1OnTvjggw+UpsfBwQHGxsZKH5ApU6aAEML5yDAkJiaCEIJDhw6xYeqWT1XyRZVf8GVZvXo1Lw3qSI+Hhwd0dHRw9+5dTrhMJkPbtm1Vkp6KkMlkMDU15ZUdJt/++ecfTvjZs2fZF3l5AgMDoaOjw76wpVIpTExM0L17d4XXHj58OCwsLNgXdmUv10uXLoEQggULFvD2lZaWwtraGr6+vmwYkwfla0Iqg/mbfPbZZ7x9v/76K28fcw1F6WV+OOXk5Ci9rirSo+jZZj5uZT9k6r4DFVGVZ6ys9Kj7TvDy8oJAIFCp+U0V6amoCU5HRwd37tzh7WNqUcs+X2KxGMbGxhy5A+TNq4QQhIaGKk0rk56zZ8/y9jE1lGWf0cGDB0NfX5/9AV2W7777DoQQjvCrk0ZGerKysipNc1VGbzE/hMrWlv3333/Q1dWFj49PpddTlzojPWZmZgqPsbW15b0ca0p6cnNzIRAI4ODgwKmCYzamyvfSpUvsOZhq4/JkZmaCEIIvv/ySDevYsSMEAgGvGaA8s2fPBiEEEyZMUJgOIyMjDB48uNJzHDx4EIQQLFq0SOH+Zs2a8Zp8akJ6yv7aZRg9ejR0dHTY/x85coStUlZ0v05OTjA2Nq40LTk5OSBE3nSjDHd3d4hEIoXXmjx5MgghnP4U6pZPVfLlt99+U7i/oKAAy5cvR4cOHWBsbMz+mmO2su3y6kiPubl5hR1FmWYBVaTnt99+g5+fH5o0aQJdXV1O2ry8vDhxPTw8YG5uzrteVlYWCCEKxX3BggUghLA1czdv3gQhBJ07d1b492JqTxjRrezlumHDBhBC4O/vr/BcTZs25dQyMXkQFxenMN8UsXbtWoW1UoC8b4aOjg46duzIu8bBgwcrzIvytb2KUEV6FDURbN26FYQQnDlzBkDV3oGKqMozVrZ8qvtOsLCwQNOmTZXmE6Ca9Cjqj2lmZgY7OzuFxy1cuBCEECQkJLBhYrFYYV+UkpISEEIwfvx4pWn94IMPIBQKFfa7+vLLL3nPqJWVFaytrRXm2ahRo0AIYZvS1U3juXPnIBAIYGlpiWnTpuHQoUMK+1ZVRXquXLnC+4HB1NyXlePqoM5IT0UvZEUfkJqSngcPHvA+Moq2U6dOseeo6AFS9Edu1aoVLC0tFd5nWYKCgpSmQVENTlmYJoeKahTc3Nygq6vLCasJ6VE0Iqj832/37t0q5Xtl3L9/H4QQDBs2TGm6W7durfRaixcvZuOrWz5VyRdFvxYBsH1k3NzcMHnyZCxcuBARERFsX5iy5Vgd6REKhQqrjwFg7ty5KknPqVOnoKenx3bUnzNnDvtCNTU15d1zRflW2QuwfLk5d+6cSmWD+YVd2bmXLVum9DwtWrTg5UH5fhCVsXTpUhCiuKYAACwtLTlNVlUZaKGIqo7eKn/9qrwDFfGuz5i67wShUAg3Nzel+QSoJj3lm5iZa1T0DK1fvx6EcJuDKnsPqPqubdWqFRo1aqRw36ZNm3hlp/wPEUVb2WZoddOYnJyM3r17QygUghDC1nSX7T5QFekB5ILXuHFjtilcIpHA2tpaofC9C/Veepg+C8nJybz4THUd81J5/fo1CCEYMGCAyvekjvS4ubmpVNPDpKui2gBVqCs1PapIz6FDh0AIQVRUlMrXLo86NT0ffPABjIyMFL7YFFET0qMoXy5cuABC5DV85YmKinon6amOmp6BAwfCyMiIV70tk8lgaGhYI9Jz9epVEEIwceJEpfeo7NzffvstCFG95qYqQ4KrWtNTV6SnKu9ARbzrM6buO8HS0rJaa3oUUZWanneVHnVreszNzdG2bVul533XNL5+/RqHDx/GiBEjeO/dqkoPI45HjhzB77//DkIU1wa/K/VeepiHZ+fOnbz4vXv35r1U2rRpg8aNGysVEwZ1pIfpVa+sT88PP/wAQgi+/fZbldKgiDt37oAQgj59+vD2/f3339XSp8fe3h49evRQuE8d6WF+XZbtT1EVHB0dVerTExwcDEIIrzNrRahbPquaL8wohvIj2wDgo48+eifpqaxPDzNqSpn0ODo6Kvw1/ccff4AQUiPSU1xcDGNjY44oVMY///wDQggWLlzI25eamqrWi7Qq0nPy5EkQIu9IWh5F/X2qS3qYucvKdhgvf11VpAdQ/x2oiHd9xtR9J3h7e6vcp4eZdV4RlUlPr169KuzTw/RfK9+n512lR90+Pf3794eenh6ePXum9NzVlUbm3pl+XorKW2XPJcOLFy9gYGCATz75hO3jo2r5UYd6Lz337t2DQCBA//79OR3zDhw4wFb3lX2pMB1Gp06dyrNrqVTKGY0FqCc9ly5dgkAgQPv27XkdAXNyctjOZ/n5+bCxsYGlpaXCh/jBgwf4+++/eeHl6dq1KwghOH78OBsmk8lYO9+2bZtK91IRbm5uvBFFDOpID/D2o75v3z5e/Ddv3uCPP/5Qmh7mb6do9BYzrBwAfv/9dwgEAnTv3l1hm/Tly5c5nUfVLZ9VzRemKWfu3Lmc8J9++oktq1WVnuoYveXp6QkTExPOCK7Xr1+jR48eNSY9ADB16lQQQhTOtVRYWMipEWVq/BRJh0wmg6urK/T19dk+LGV59uwZpyNlVaSnpKQEdnZ2EIlEnM7BRUVFbD798ssvKl1DHekJCwsDIfxO44D60qPuO1AR1fGMqfNOYJ4RT09Pnqw9efKEcx+WlpYKfwwClUvP5s2bQQjBqFGjODVYTP+j8j90qkMo1B29xeTDsGHDFE7zUb7cq5PGs2fP8jpIl5SUwMXFBbq6uuw+ReWtsueyLCNHjoS+vj4sLCxUGrxSFeq99ACAr68vCCHo2rUrwsLC8PHHH8PAwICd56DsS0UqlbIPm6OjI4KDgzF79mz4+/vD1taWl051pAd426/AysoKEyZMQHh4OEaMGIGGDRvy5ukxNjaGnp4efHx8MHv2bEyYMAEeHh4QCoUqfeiuXLkCExMT6OnpYcyYMZg7dy7c3d3Zl0N5MVBXepgXrb+/P5YtW4bIyEj2pauu9Dx8+BCtWrUCIfKhn9OnT8e0adPw0UcfoUGDBiqlSyqVYsCAASBEPkfFzJkzERoaCm9vb15fqq+//hqEEDRq1AhjxoxBeHg4Pv30U7i4uPDSrW75rGq+lJSUoEOHDhAIBPjoo48we/ZsDBo0CDo6OvDx8Xkn6ZFKpexHt1u3bpg3b57a8/TEx8eDEAJbW1tMmzYNn3/+OZo3b44PP/wQTZs2rTHpyc3NZcttx44dMXnyZISGhsLPzw+WlpYKpdPQ0BAhISGIjIxEZGQku+/GjRuwsrKCQCCAt7c3QkNDMXnyZHh7e7MdbyvLA1U4duwY9PT00KBBAwQFBWH27NnsCLnynVerS3oOHz4MQgi6dOmCxYsXIzIykq0dUFd61H0HVsS7PmPqvhOYvpBisRghISGYPXs2OzdR2R+Zw4YNg46ODgIDA/HVV18hMjKSXTKhMumRSqXo06cPCJF3rJ87dy5Gjx4NPT09mJqa8oZyV4f0ANx5esLDw5XO08N0FLezs8O4cePY+YSYflZVTePQoUNhYmICHx8fhIaGYubMmexcT2Wbnysqb5U9lwzJycmszJUd+VydaIX05OTkICgoCBYWFjA0NETPnj1x/vz5Cl8qUqkUGzduxIcffghjY2MYGRmhdevWGDNmDI4dO8aJq670APxZSh0dHTFjxgxe7c9ff/2FgIAA2NraQk9PDzY2NujatSsiIyMVzpeiiPT0dHzyySewtLSESCRCmzZtsGTJEt5cFpXdS0W8evUKY8eORaNGjSAQCDh5r670APLqzXnz5sHR0RH6+vowMzND+/btMXPmTFy/fl2lNDEzybq4uMDAwABmZmbo1KkTbx4lQP4rauDAgbCwsIBIJELz5s0xcOBAREdHo6ioiI2nbvmsar4A8hqp//3vf7C2toaxsTG6deuGpKQkhWVbHekB5M9BSEgIrKysqjQjMyDvIM/M0tu0aVOEhITg9evXCvOhuqQHkI9qi4yMhKurKwwNDdGwYUO0a9cOEyZM4M00e+PGDfTr1w8NGjRgX6BlefDgAUJCQmBvbw+RSARLS0u4ublh4cKFnKaLqkoPAKSlpWHgwIEwNTWFvr4+2rdvj2+//Zb3Q6O6pAeQ9/EQi8VsJ1Mmf9WVHkC9d2BlvOszpu47ITo6Gp07d2ZnIm7fvj0WLlzImV/rwYMHGDp0KMzMzNjnk8njyqQHkNfCR0REoE2bNmzZ8ff3VziPU3VJT3FxMRYtWoRmzZpBX18fLi4uSmdkjouLg4eHB0xNTWFgYAB7e3v4+fnxJjhVJ43Hjh3D6NGj0bp1axgZGcHc3Bzu7u7YsmULp1m1ovKm7LkE5LWxzESKqjbRqUutSg+FQqFQKBSKIv79918IhULe3GfVCZUeCoVCoVAoGmfevHkghKhVm6guVHooFAqFQqFojMjISISEhEBPTw+dOnVSeaqDqkClh0KhUCgUisYghEBfXx8eHh4Kly6p1mvV6NkpFAqFQqFQ6ghUeigUCoVCoWgFVHooFAqFQqFoBVR6KBQKhUKhaAVUeij1CmZCN2Y7cOCAppNUowwbNoxzv6pOZKcKZc/r6upabeelcGFmU2a2yhZlrAnUnZSUQnmfodJDqVcw0jN9+nREREQgIyODs7/sx4UQApFIhBYtWuDzzz/nrM8FAKdPn8aMGTPQvXt3GBoaghCCrVu3qp0mZkE+ZhMKhbC2toaPjw9n3ShAvjbO9OnT4erqChMTExgaGqJDhw5YtWoVZ1ZZhn379iEiIoK9RnVLj6urKyIiIrBx40bOvqysLCxatAgDBgyApaWlwpnWGWQyGY4cOYLg4GA4OTnB2NgYDRo0QJcuXRAdHa1weOrGjRsxcOBA2NnZwcDAAI0aNWLjK1pxujL279+Pbt26sdft2bNnpYv+Hj58GL1794aNjQ2MjY3Rrl07zJs3D8+fP1frugxSqRSdOnUCIQTdu3fn7b916xYiIiIwffp0Kj0USg1DpYdSr1A2dT+zJk1ERAT7oXF2dmbXlCq7vAczJb2JiQlatmz5ztKzaNEiREREIDw8HP369QMhBHp6ejh16hQb18bGBnp6eujfvz9mzZqFKVOmQCwWgxACLy8v3jIGqt53VajsY8hMgS8SieDk5FSp9BQUFIAQAiMjI3z00UeYM2cOJkyYgEaNGoEQgqCgIN4x3bp1Q4cOHfDZZ58hPDwcU6ZMYdcOUme21qioKBBCYGlpieDgYEyePBnNmjUDIQS7du3ixY+MjAQhBE2aNMGkSZMwa9YsdOvWDYQQODg48BZcVIWVK1fC2Ni4QulhqGx5jpqESg9Fm6DSQ6lXqCI95T88UqkU3t7erJgwXLp0Cenp6ZDJZOxH/l2kp3wNxdKlS9nFFBlWrlyJJ0+ecOLl5+fjww8/BCEEcXFxCq9R29Jz584dXLhwAYWFhRWuqcdQXFyMqKgozqragHxVc3t7exBCeDVeitaGk0qlrCympaUpTf+9e/egp6eHRo0a4cGDB2z4y5cv0aZNG5iZmXFWAC8sLISxsTGaNWvGWwcvODhYrXXOGLKysmBkZMSuXE6lh0LRLFR6KPWKqkgPAPz4448ghGDQoEEKj1NFeh4+fIiMjAzk5eVxwiuSnidPnrA1IMrYu3cvCCGYMmWKwv21LT1lUSY9lcHUrKxcuVKl+N9++y0IIdi9ezcnXFHeb9myBYQQhIeH887z/fffgxCCzZs3s2H3798HIQTDhg3jxf/555/VSidDv3798MEHH0AqlVar9JRd1DE+Ph4dOnSAgYEBWrVqhejoaAByiZszZw5sbW2hr6+Pnj174ubNm7xzMX/ny5cvswtCmpubY8yYMXj06BEnbmlpKTZs2ABvb292IeSmTZvis88+w/3793nnZmpL8/LyEBYWBjs7O+jo6NT7vnaUuguVHkq9oqrSs2/fvneWHuYFX37V4+qQnv3797N9lRTxvkrPypUrQQjBN998ozSuTCbDkCFDQAjBlStXOPsU5f2yZctACMH333/PO1dSUhIIIRg1ahQbJpVKYWpqimbNmuHVq1ec+BMmTAAhBBcvXlT53rZt2wahUIjff/8dQMVlj6Eq0jNkyBAYGhpi9OjRmD59Ouzs7EAIwaFDhzB48GC0adMGISEhGDNmDIRCIezt7XnlkBCCHj16oGHDhhg4cCDmzp2LgQMHghCCNm3a4PXr12zcgoICCAQC9OzZExMmTMCcOXPg4+MDoVCIZs2a8VbGZv4uXl5eaNGiBSZNmoSQkBCcPn1a5XykUKoTKj2UesW7Nm998cUXCo+rCelhmrd69eql9L4+/vhj9mOmCEX3nZ2dzfZdUmUrLxI1LT2lpaXo0KEDCCH4888/FcbZsGEDIiIiMG3aNEgkEhBCMG3aNF48RXm/ceNGpTU97u7unPDo6Gjo6OjA1tYWkydPxuzZs9GjRw8YGRlh7dq1Kt/bo0ePYGZmhhkzZrBhNSE9IpEIly9fZsMfPHgAfX19mJqaolevXsjPz2f3rVq1CoQQ7N+/n3MupoP9l19+yQlfsmQJCCGYO3cuG1ZaWoq7d+/y0nPq1CkIhUIsXryYE878XTp16sSRJwpFU1DpodQr1O3IPGPGDLYjc7NmzXj9aRiqo09P2Y7Mnp6ebEdmZb96d+/ezf4ar2ghPkX3zXwYVd3K91epaelhamIqO4752zBbWFiYyqO3MjMzoaOjAysrKzx8+JANf/36NRwdHdnOyeX56aef0KBBA851hw0bhjt37qh8b35+frCzs+N0fK4J6Rk/fjxvH9Pv6cyZM5xwpvmuvNgTQmBhYcFrls3Ly4O5uTmaNWumND0A0L59e3h4eHDCGOlJTExU6RwUSk1DpYdSr1BFespuenp6sLe3x6RJkzgfxvJUh/Qwm46ODmxsbODn56e0ueTs2bMwNDRE06ZNcaPgC9AAACAASURBVO/evQrjvW/NWz/++CN0dHTg7OzMa0oqj0wmw7///ott27bB3Nwcffv2VdjRWRFhYWEghKBRo0aYMGECpkyZAjs7O7Rv3x6EELRt25YT//vvv4dQKMSiRYvw4MEDvH79GgkJCbC1tYWNjQ1vWgNFMP1/EhISOOE1IT3ffvstb9+YMWNACOHVrJSUlIAQ/mg5Qgj69eun8Dp9+/YFIYTT4TsjIwNjxoyBnZ0d9PT0OGW7vEQy0vPff/8pvScKpTag0qMC69evh5ubG0QikcJOjhWRmJiInj17wszMDFZWVhg2bJjCzn4AMHbsWBBCcP369epKtlZS1T49yqiJ0VvK+P3332FqagorKyukp6dXGvd9kp4jR45AJBKhdevWlYqmIpi+V+p0KN68eTM6dOgAfX19WFhYYNy4cbh16xYI4Y6cS09Ph1AoxCeffKIwzYQQzJ49u9Jr5ebmokmTJgrfEzXVkbk8jGgoQtHflBCCkSNHKow/cuRIEELYJq2MjAw0bNgQBgYGGDp0KMLCwvDFF18gIiICYrEYYrFYYVoqqqGkUGobKj0q8NNPP+HAgQOYMmWKWtLzww8/IDExEW/evEFubi7GjRuHHj168OIlJyejT58+VHqqgfoiPVevXoWFhQXMzc0r7O9SlvelT09ycjIMDAwgFovxzz//KI1fnufPn4MQgo8//ljtY8ty5swZXv8gZmTY+vXrefFzcnJACIG3t3el52XyQtlWvhmo7LGakB5Va3omTZoEQgjOnz/Pi9u2bdsKpYdCqSvQ0qgGERERPOm5ffs2Bg4cCEtLS9jb22PNmjUVHn/16lUIhULOBHP5+flo164dMjIyqPRUA/VBem7evAkrKys0bNgQFy5cUOmY96FPz+nTp2FkZISmTZsiKytLpfsqz/Xr10GIehMUKmLKlCkghODs2bNsGDOSrHxnXODtPX700UeVnvfZs2cIDAxUuBFCYGNjg8DAQKxYsaLCa2hCeirq02NhYcHp0+Pt7Q1LS0veef/77z/o6elR6aHUeWhpVIPy0pOXlwc7OzusW7cOxcXFyMzMhL29PX7++WeFx69btw4SiYQTNmfOHCxcuBAAqPRUA5qUHnVHbykiMzMTTZo0gZGREa8jamXU9eattLQ0NGjQANbW1rylQcrz7Nkzhc15+fn5GDRoEAgh2LRpE2dfRXmvaMTQ0aNHoaenBy8vL0742bNnQYh8Zu6yHdplMhk7ZL18s1pWVpbS+2Goy81bhFQ8eqvs6LegoCAIBALO36eoqAjDhw8HIYRKD6XOQ0ujGpSXnn379qFjx46cOCtWrFDYJ+Dy5cswNTXFiRMn2LA///wTjo6ObKdMKj3vTnVKz9mzZxEQEICAgAB0794dhBB069aNDSs/wdqnn37Kqz0A1JOe5s2bs80NipqgKprUrbal5+nTp2w+MIuetmzZkg2LjIxk4z5//hxmZmYgRD4KStF9lZWVK1eusHkdGBiIuXPnIiAgADY2NiCEoH///ry8rCjvg4KC4O7ujkmTJrHzzwgEAjg6OvIm3gOAoUOHghD5shVBQUEIDQ1l181q27Ytb1ZpZokQVfOzrkpP2Xl65s2bx87T07p1a05H8wsXLkBHRwfm5uaYOHEiQkJC0LZtW9jb28PV1ZVKD6XOQ0ujGpSXnq+//hp6enowNTVlN2ZBw7Jcu3YN1tbWnLV+SktL4e7ujmPHjrFhVHreneqUHqZ2p6Kt/MfJzc0Ntra2vIVB1ZEeZU1QFUlIbUuPsr4rZfusqNLPpWxevnjxAnPnzkXnzp3RqFEjCIVCmJubo1evXti0aROkUikvPRXl/b59+9C1a1eYmZlBX18fDg4OWLBgAU9eGIqLi7FixQp06NABhoaG0NPTQ6tWrTBz5kzOCCaG+iI9AQEB+OOPP9C3b180aNAAZmZmGD16tMKO5kePHoW7uzuMjIxgZWWFsWPH4uHDh/Dw8KDSQ6nz0NKoBuWlZ+/evUo/oNevX4e1tTW2b9/OCX/58iUEAgEsLS3ZjRACMzMzhcNQKapREx9/VcjNzYWuri6ioqJq9boMmmze0jSazvvqQlNrb1Eo2gSVHhUoKSlBQUEBFixYAF9fXxQUFKCoqAhv3ryBWCzGpk2bUFBQAKlUihs3brAjG27cuAFra2vO+j4MMpkM9+/f52yEEPzyyy8V/gqlKIf5+DNbba3x8+uvv8LY2Ji3UGVNwzQtMVt1Sw+zubq6Vtt5qxtN5X11cfjw4UprECkUSvVBpUcFyn9Iy1bfZ2ZmYujQobC2toaZmRk6d+7Mzj762WefQSAQwNjYmLNVNFSXNm+9OykpKZy+Iqp2Mn1f2bdvH+d+q/PDX/a8GzdurLbzUrjcunWrwv5NFAqleqHSQ6FQKBQKRSug0kOhUCgUCkUroNJDoVAoFApFK6DSQ6FQKBQKRSug0qMEQggEAgHd6EY3utGNbvV604Y5ler/Hb4jAoFA00mgUCgUCqXG0YbvHZUeJWhDIaBQKBQKRRu+d1R6lKANhYBCoVAoFG343lHpUYI2FAIKhUKhULThe0elRwnaUAgoFAqFQtGG7x2VHiVoQyGgUCgUCkUbvndUepSgDYWAQqHUHjKZDMXFxXSjW61tMplMpbKpDd87Kj1K0IZCQKFQah6ZTIYnT54gIyMD6enpdKNbrW0ZGRl48uSJUvnRhu8dlR4laEMhoFAoNQ8jPC9fvkRRUZHGf/3TTTu2oqIivHz5khWfytCG7x2VHiVoQyGgUCg1i0wmY4WHQtEEjPhUVtujDd87Kj1K0IZCQKFQapbi4mKkp6ejqKhI00mhaClFRUVIT09HcXFxhXG04XtHpUcJ2lAIKBRKzcJIT2UfHAqlJlGlDGrD905rpOfQoUNwdXWFkZERmjRpgo0bN6p0nDYUAoqKSEuAJ7cq3nKfajqFlDoKlR6KpqHSI0crpOfo0aOwtbVFSkoKpFIpXrx4gYyMDJWO1YZCQOEjK3iNf67twbX4sYjc3RezdvVE2EZHzPrOvsItdrUtMrb0xfPYUXhxaB6yszPxuoB+5Cj1V3p27NgBQgi7GRkZwcnJCcuXL0d+fj4bz8PDAx9++KHS80VERKi80ndqaip69OgBQ0NDWFlZITg4WKU+U6mpqejfvz+aNGkCkUgEGxsbDBo0COfPn+fFLS0tRVRUFOzt7aGvr4927dph27ZtKqWvrkGlR45WSE+nTp2wefPmKh2rDYWA8hbZi7v4YZ8vvLe2hSRGUqWty3YnrFlrhydfmuHnhYMxLy4Nd5/lavrWKBqkvktPXFwc0tLSkJycjLCwMAgEAvj6+rLxVJWe+/fvIy0tTWm8a9euwdDQEIMGDcKJEycQGxsLGxsb9OzZU+mw7MTEREybNg1xcXE4deoUfvzxR3Tt2hW6urq8ay9YsAB6enqIjIxESkoKwsLCQAh5L8WHSo+cei89ubm5EAgEWLlyJRwdHWFjYwN/f388evRIpeO1oRBQ5Fw7vRQfb3Fk5aXTdmcM2tAFXdf6of+Xc9B38SJ4b9iFYdF7edvg7avRe/sIuG/vyhGgPaua4t8vWqDr/D34458Xmr5Fioao79JTvuY8ICAAhBDcv38fgOrSoyo+Pj6wt7dHYWEhG5aUlARCCA4dOqT2+V6/fg2RSISJEyeyYU+ePIFIJML8+fM5cf39/WFtbY2SkpKq34AGoNIjp95Lz/3790EIgYuLC+7evYs3b95gzJgx8PT0VBh/8eLFEAgE7KZqVSvlPUZajMT9I97W1ES3R4+vpkEcfgh+36fi+5QsXP7nBR6+yld6KplMhnMPzmHqr1PZ861a2xwXFrmj69IkPMkpVHoOSv1D26Rnw4YNIIQgNTUVwFvpOXnyJNzc3GBoaAgnJyfEx8dzjlOleau4uBgGBgaYM2cOJ1wmk8HKygqBgYFq34dMJoOJiQmmTp3KhsXGxoIQgvT0dE7cxMREEEJw9uzZSs8pFosxYsQI7N69G46OjtDX14ebmxsuXrwIqVSKxYsXw9bWFqampvD19cXTp9w+gYQQhIeHY82aNRCLxTAwMICHhweysrKQn5+PqVOnwsrKCpaWlggMDEReXl6l6aHSI6fef9FfvnzJq47Mzs6GQCBAbq7yJgdtKATazo1Dn8NtuxMkMRJ4ffMRxOGHMPena3j0quCdzns8+zjax7SHJEaCAyubYNX88YhMUq0vGaV+oW3SExoaCkIIbt++DUAuPTY2NnBycsLOnTtx7NgxeHp6QigU4tatW+xxqkhPRkYGCCGIjY3l7evduze6dOmiUtpLS0tRXFyMe/fuISQkBA0bNsT169fZ/eHh4dDV1UVpaSnnuLt374IQgk2bNlV6frFYDDs7O7i7uyM+Ph4HDx6Eg4MDbGxsMHHiRIwaNQpJSUnYsmULGjRoAH9/f87xhBA0b94cXl5eSEhIwJ49e2BjYwMXFxf4+flh6tSpOH78OFasWAGhUMiTwPJQ6ZFT76UHAJo3b47o6Gj2/4z0vHnzRumx2lAItJlnN3+G5zZ5/52eX0+Ay+Lj+PNe9U0gd+nRJXTY6YqOO5yRvqQZOs/fi3vPK/9FRql/1HfpuXHjBkpKSvDq1SvExcXByMgIbm5ubDwPDw8IhUKOHD1+/Bg6OjpYvnw5G6aK9KSmpoIQgsOHD/P2+fn5wcHBQaW0e3t7sx2wbWxseDU3wcHBsLS05B2Xk5MDQgi++uqrSs8vFothamqK58+fs2EHDx4EIQQ9evTgxJ0xYwaEQiGnfBBC0LJlS07Y2rVrQQjB2LFjOcf7+PjAzs6u0vRQ6ZGjFdKzbNkyuLq64sGDB8jPz0dAQECFzVvl0YZCoK1IS4rw2fYPIImRwHPdILScl4jUzOofdr72j7WQxEiwZJ0YS+dPwqrjf1X7NSh1m8o+ON0if0X7iGMa3bpF/lql+yo/eosQwnZivnfvHhvPw8MDbdq04R3fuHFjfP755+z/VZGec+fOgRCCxMRE3j51pOf27du4ePEiDhw4gEGDBqFBgwZISUlh9wcFBaFRo0a849SRHi8vL07YrVu3FB67efNmEEKQnZ3NhhFCMGHCBE6848ePgxCCPXv2cMLnzZsHoVAIqVRaYXqo9MjRCumRSqUIDQ2FpaUlLC0tMXz4cNqRmYJfzkVCEiPBx5slaDk3HtFn79TIdZ7mP0XPH7qg/Q5nHFz8IYasq7wvAKX+Ud+lJz4+HpcuXUJ6ejpnqDpDRR2ZxWIxAgIC2P/XZvNWWUpLS9G5c2e4urqyYeHh4dDT03un5q0RI0ZwwrKzs0EI4c0Tp6iZkOnTU5aUlBQQQnD06FFOOJNvBQUVN8lT6ZGjFdLzLmhDIdBGZCXFGBgt72jsu2wipu+9rHSo67uw4fJ6SGIk+HatHXrM3Y4XuXQ5Am2ivjdvKZv3rDqlh+nIXF4IAMDa2rpKHZkBYPLkyTAwMGD/z3RkLn9vR44cUasjc1mo9GgeKj1K0IZCoI389fsWSGIkGLLJFS3nHa7xfjaPch/BJaY9em9rhzULPsWRaw9r9HqUugWVnuqTHgDw9fVFy5YtOWuZHT16FIQQJCQkqH4D/09JSQlcXV0hkUjYMGbI+oIFCzhxR4wYodKQdSo9dRMqPUrQhkKgjayL7Q1JjAQDVo7EV0npyg+oBiYlBcjn7lnuQkdxaRlUeqpXepjJCYcMGYLk5GTs2rULjRs35k1OuHPnTgiFQpw6dYoNGzVqFObPn4/4+HicOnUKu3fvRq9evaCjo4Off/6Zcx1mcsKoqCicOnUKs2fPVnlyQio9dRMqPUrQhkKgbZQU5aJPdDu47HBG64U7cf9F7Yym2pu+B5IYCdZ+0xwTtyTXyjUpdQMqPdUrPYC8Q3P37t1hYGAAS0tLBAUF8ZahYNJXtoPy+vXr8eGHH8LCwgJCoRBWVlYYMmQIR4wYmGUoWrRoAZFIhLZt26o8GzOVnroJlR4laEMh0DYu/iYfTTVsQ0cEbL9Qa9fNfpUNSYwEIze3wewlX9badSmap75KD+X9gUqPHCo9StCGQqBtrN7tKe/P8/VY/Hz5fq1dVyaTof8P3dB+hzPWLvoEj1+/2+SHlPcHKj0UTUOlRw6VHiVoQyHQJmSlpegb7QSXHc5ou3B7rS8L8cUv0yGJkWBDVEec/OtxrV6bojmo9FA0DZUeOVR6lKANhUCbyL6TAkmMBD4bXfBpdO01bTEkZSVCEiPBonUtseFXOkmhtkClh6JpqPTIodKjBG0oBNrEoV9mQxIjwZhv+mDn+exav/7zgueQxEgwcKsjlkbHKz+AUi+g0kPRNFR65FDpUYI2FAJtYume/vKanuXB+OtRjkbSMGx3d0hiJFj49QyNXJ9S+1DpoWgaKj1yqPQoQRsKgTYxfJt8FuZuS7ahtLTmZmCujK+PToAkRoLwKE/kFlY+wRmlfkClh6JpqPTIodKjBG0oBNpC3tNbcN3hjF7bJBi99TeNpePEzb2QxEgw7dv21bqiO6XuQqWHommo9Mih0qMEbSgE2sKVC9/J19r6rotGVzp/mvcEkhgJhm5xxP60LI2lg1J7UOmhaBoqPXKo9ChBGwqBtrD/cJB8UsLVH+HXjP80mhav7R3Qfocz1u+J0Wg6KLUDlR6KpqHSI4dKjxK0oRBoC1G7+8nX21o+Bc/e1O78POWZG/cxJDESzPsuQKPpoNQOVHoomoZKjxwqPUrQhkKgLQRFu0ISI4HHV99rOilIOBcJSYwEE9Z103RSKLVAfZUeZs0oZjMyMoKTkxOWL1+O/Px8Nl5Fa2+VR521t1JTU9GjRw8YGhrCysoKwcHBvLW3VGHcuHEghPDWyQLerr1lb28PfX19tGvXTuW1t+oaVHrkUOlRgjYUAq1AWoI+29rBdYczRm45q+nU4OHTdEhiJPh4szNe5BZpOjmUGqa+S09cXBzS0tKQnJyMsLAwCAQC+Pr6svFUlZ779+8jLS1NaTxmlfVBgwbhxIkTiI2NhY2NDW+VdWWkpKTA2NgYJiYmCqWHWWU9MjISKSkpCAsLU3mV9boGlR45VHqUoA2FQBt49fAKJDES9N/sgi8OXtd0cgAAfbY5w3WHM1Ku3dR0Uig1TH2XnvKrrAcEBIAQgvv35WvbqSo9quLj4wN7e3sUFr5tpk5KSgIhBIcOHVLpHIWFhXBwcEBUVJTCFdGfPHkCkUiE+fPnc8L9/f1hbW2NkpL3a7oJKj1yqPQoQRsKgTbwx4V1kMRI4Le+K2LT7mo6OQCAidu6QRIjwaq4xZpOCqWG0Tbp2bBhAwghSE1NBfBWek6ePAk3NzcYGhrCyckJ8fHcWclVad4qLi6GgYEB5syZwwmXyWSwsrJCYGCgSmlfsGABnJ2dUVxcrFB6YmNjQQhBeno6JzwxMRGEEJw9W3mNMXPO3bt3w9HREfr6+nBzc8PFixchlUqxePFi2NrawtTUFL6+vnj69CnneEIIwsPDsWbNGojFYhgYGMDDwwNZWVnIz8/H1KlTYWVlBUtLSwQGBiIvL6/S9FDpkUOlRwnaUAi0gX3MyK1VHyHt72eaTg4AYPOBKZDESDB5Y39NJ4VSw2ib9ISGhoIQgtu3bwOQS4+NjQ2cnJywc+dOHDt2DJ6enhAKhbh16xZ7nCrSk5GRAUIIYmNjeft69+6NLl26KE33jRs3oK+vz4qLIukJDw+Hrq4uSktLOeF3794FIQSbNm2q9BpisRh2dnZwd3dHfHw8Dh48CAcHB9jY2GDixIkYNWoUkpKSsGXLFjRo0AD+/v6c4wkhaN68Oby8vJCQkIA9e/bAxsYGLi4u8PPzw9SpU3H8+HGsWLECQqGQJ4HlodIjh0qPErShEGgDX+3uC0mMBN51YOQWw4P7v8N1hzO6b5OgRPp+VZVT1KO+S8+NGzdQUlKCV69eIS4uDkZGRnBzc2PjeXh4QCgUcuTo8ePH0NHRwfLly9kwVaQnNTUVhBAcPnyYt8/Pzw8ODg6VHi+TydC1a1eMHz+eDVMkPcHBwbC0tOQdn5OTA0IIvvrqq0qvIxaLYWpqiufPn7NhBw8eBCEEPXr04MSdMWMGhEIhp3wQQtCyZUtO2Nq1a0EIwdixYznH+/j4wM7OrtL0UOmRQ6VHCdpQCLSB8f8/cqvX8o2aTgqHTzc6QRIjwS83Tmg6KZQapNIPzhoJEGmn2W2NpEr3VX70FiGE7cR87949Np6HhwfatGnDO75x48b4/PPP2f+rIj3nzp0DIQSJiYm8fapIz3fffYdGjRrh2bO3Nb6KpCcoKAiNGjXiHa+O9Hh5eXHCbt26pfDYzZs3gxCC7OxsNowQggkTJnDiHT9+HIQQ7NmzhxM+b948CIVCSKXSCtNDpUcOlR4laEMhqPdIS+AR3Q4ddjjjk01nNJ0aDks3DYAkRoI5ez/VdFIoNUh9l574+HhcunQJ6enpnKHqDBV1ZBaLxQgICGD/X9PNW0+fPoWJiQnWrl2Lly9fspudnR38/Pzw8uVL9m8UHh4OPT29d2reKi9S2dnZIIRg40bujy9FzYRMn56ypKSkgBCCo0ePcsKZfCsoKKgwPVR65FDpUYI2FIL6zssHv0MSI4HXZhcsOHBN08nhcOLYNnkT13YXFEvrV9MH5S31vXmrfJ+e8lSn9DAdmcsLAQBYW1tX2pH5ypUrvJqp8tvevXsBvO3IXP7ejhw5olZH5rJQ6dE8VHqUoA2FoL5z+dL38k7M67sgJjVb08nh8OpNASZtcIAkRoKjtw9oOjmUGoJKT/VJDwD4+vqiZcuWKCp6O8fV0aNHQQhBQkJChce9efMGKSkpvM3GxgZ9+vRBSkoKHj9+DODtkPUFCxZwzjFixAiVhqxT6ambUOlRgjYUgvrOwaNTIYmRwH/1QKRmPlV+QC2zcbV8eQzP3d1RJKUTFdZHqPRUr/QwkxMOGTIEycnJ2LVrFxo3bsybnHDnzp0QCoU4depUpedTJCjA28kJo6KicOrUKcyePVvlyQmp9NRNqPQoQRsKQX1n3T75OlcfR36GJzl1Y+RWWfbt3Y5J37eS1/Zk8kekUN5/qPRUr/QA8g7N3bt3h4GBASwtLREUFMRbhoJJX0pKSqXnqkh6mGUoWrRoAZFIhLZt26o8GzOVnroJlR4laEMhqO/MiukCSYwEAyMXqzVFfW1xPvMpNiyXp/F/P3qjpJQOX69v1Ffpobw/UOmRQ6VHCdpQCOo7/tskkMRI8Mn3dbPPTGGJFOMWRmLE5jaQxEgQ9VukppNEqWao9FA0DZUeOVR6lKANhaBeIy1Bt2gndNrujPD4q5pOTYVM3HkRvy5xQa/odpDESHAoS7X1gyjvB1R6KJqGSo8cKj1K0IZCUJ959egqJDESDNjcHtFn72g6ORVy6tYTjJoXiYuRVnDd4Syfu+f0HLwueq3ppFGqASo9FE1DpUcOlR4laEMhqM9cuxwNSYwEw7/rjDO3n2g6ORVSWipDj6hfEL9wEBJWNoYkRsJuIb+E4OqTultLRVEOlR6KpqHSI4dKjxK0oRDUZ44kz4IkRoIRa/rjv9cVj2yoC3x3MhMO4T/j4ded8fBLc0zY+SFHfjrEdsDIwyOx+epmXHl8RdPJpagBlR6KpqHSI4dKjxK0oRDUZzbuHyafo2fV2Do5cqssj3MK0GreEQxc8gNkX7cEIkzweLk1og4HYED8AI4AMRLkf9gfMTdi8LzgufILUDQGlR6KpqHSI4dKjxK0oRDUZ8JjukMSI0HA+iWaTopKTNr9O8ThiTiRehHY0geIMJFvG3sg7+YBJGQlIOpCFAb+NJAnQV1+6ILZp2fj6J2jKJWVKr8Ypdag0kPRNFR65FDpUYI2FIL6zKht7SGJkWD6roOaTopKnL39FOLwRHz83TmUlEiBy7uBZU3eys/X9sClaEAmQ35JPhKyEjD5l8nwiPPgSVDg8UBsv74dt1/c1vRtaT1UeiiahkqPHCo9StCGQlBvKS1Fj2gndNzujNXHK58xtq5QWirDkHVnIQ5PxNLDN+WBhTnA6RXylbAZ+YlqASQvBvLeNmvdfX0Xm69uht8hP54A9d7XG0vOL0Hqg1QN3Zl2Q6WHommo9Mih0qMEbSgE9ZUXT9IhiZFg0GYJDlx+oOnkqMy953nosOQ4xOGJ+PpoBkqkZZqq/ozjys8SC+DEFxz5AYCXBS8RfyseEakR6L2vN0eA3Ha5YWbKTMTejMWj3Ee1fHfaCZUeiqah0iOHSo8StKEQ1Fcu/xkDSYwEI9e74/I/LzSdHLVIzXyKlvOOQByeiMCYS8gpKPei+vsUED3grfwsNgdOLAJynyk83/Wn17H699UY/PNgXi2Qd7w3Vl1ahRtPb9TCnWkn9VV6mDWjmM3IyAhOTk5Yvnw58vPz2XgVrb1VHnXW3kpNTUWPHj1gaGgIKysrBAcH89beUgSzfpWi7c2bN5y4zNpb9vb20NfXR7t27VRee6uuQaVHDpUeJWhDIaiv/HRiJiQxEoxZ7YUXue/f6uWpmU/h/MUxiMMT4bgwCft/v8+PdOc0sH3QW/mJMAF2Dwfunq/wvP+++Rd7M/YiNCUUnXZ14ghQ592dMebIGOzJ2INXha9q8O60i/ouPXFxcUhLS0NycjLCwsIgEAjg6+vLxlNVeu7fv4+0tDSl8ZhV1gcNGoQTJ04gNjYWNjY2vFXWFcFIzzfffIO0tDTOVlrKHQDArLIeGRmJlJQUhIWFqbzKel2DSo8cKj1K0IZCUF9Z+eNQSGIkGL1inKaTUmX+eZaHwevOQByeCHF4Inw2nMP9F3n8iHfOALG+XPlZ6wpkHFF6jdQHqViathT9fuzHqwXqFdcLC84uQFxGHF4UvF+1ZXWJ+i495VdZDwgIACEE9+/LRV1V6VEVHx8f2Nvbo7CwkA1LSkoCIQSHDlW+hEtFK5WX58mTJxCJRJg/fz4n3N/fH9bW1igpeb8WBqbSI6dOSY9MO7tQdgAAIABJREFUJsO1a9eQlJSE3bt346effsLp06fx7JniKvvaQBsKQX1lUox8cr/x677WdFLeCZlMhr0X/oHDgiRWflYd/wvFUgXD0t88Bo7NB75qxpWfc98CRQpkqRy5xbn46fZPCDoehK57uiqUoPln52Nvxl48zX9aA3dbP9E26dmwYQMIIUhNlXecZ6Tn5MmTcHNzg6GhIZycnBAfH885TpXmreLiYhgYGGDOnDmccJlMBisrKwQGBlZ6vKrSExsbC0II0tPTOeGJiYkghODs2bOVHi8WizFixAjs3r0bjo6O0NfXh5ubGy5evAipVIrFixfD1tYWpqam8PX1xdOn3OeJEILw8HCsWbMGYrEYBgYG8PDwQFZWFvLz8zF16lRYWVnB0tISgYGByMur/Pmm0iNH49JTVFSEvXv3YtCgQTAxMYGOjo7CrW3btpgzZw7v4VJGQEAA9PT0YGxszG63bt1S+XhtKAT1lUHRkv8frn5S00mpFl4XFGNG3BVWfNyXJSPt7wp+EJSWAqnruPITYQJs9gCu7gNKpSpdM+tlFmJvxuLzE59XKEFzz8zF3oy9eJJXd5f50DTaJj2hoaEghOD2bfl0CR4eHrCxsYGTkxN27tyJY8eOwdPTE0KhkPM+VkV6MjIyQAhBbGwsb1/v3r3RpUuXSo9npMfa2hpCoRBmZmbw8/Pj3UN4eDh0dXV5TV53794FIQSbNm2q9DpisRh2dnZwd3dHfHw8Dh48CAcHB9jY2GDixIkYNWoUkpKSsGXLFjRo0AD+/v6c4wkhaN68Oby8vJCQkIA9e/bAxsYGLi4u8PPzw9SpU3H8+HGsWLECQqGQJ4HlodIjR2PSU1hYiK+//hqWlpYQCAQwMzNDv379MGvWLKxYsQJbt27F+vXr8eWXX2LMmDFo27YtK0BeXl74448/VLpOQEAAwsLCqpxObSgE9ZGiwhy47nBG361O+CZZdcl9H7iU/Rzuy5JZ+QnZcxmv8it4kZWWAjd+5k50GGEin/vnyCx5h2g1+PvV34i9GYtJyZPQ9Qe+BPXY2wOfJHyC6OvR+On2T8gtzq2GO37/qe/Sc+PGDZSUlODVq1eIi4uDkZER3Nzc2HgeHh4QCoUcsXj8+DF0dHSwfPlyNkwV6UlNTQUhBIcPH+bt8/Pzg4ODQ6XHX758GTNnzsTBgwdx+vRpbNiwAc2aNYOpqSkyMzPZeMHBwbC0tOQdn5OTA0IIvvrqq0qvIxaLYWpqiufP346sPHjwIAgh6NGjByfujBkzIBQKOeWDEIKWLVtywtauXQtCCMaOHcs53sfHB3Z2dpWmh0qPHI1Jj62tLQwNDTF+/HicOHGCZ9OK+Pfff7F69Wq4urpCR0cHW7ZsUXoMlR7tJCvrBCQxEnzyfQccvPL+DFdXlWJpKVafuMWKjzg8EVP3XMarvEo+qsUFwG+bgHUduQK03BbYP14uR1L1+incfX0XsTdjEfJLiEIJksRI0HNvT4w7Ng6703cjLiMO/7759x3v/v2jsg+O134vdN3TVaOb136vKt1X+dFbhBC2E/O9e/fYeB4eHmjTpg3v+MaNG+Pzzz9n/6+K9Jw7dw6EECQmJvL2qSI9isjKyoKhoSHGjXvb/y8oKAiNGjXixVVHery8uPl669Ythcdu3rwZhBBkZ2ezYYQQTJgwgRPv+PHjIIRgz549nPB58+ZBKBRCKq24BpdKjxyNSc/s2bPx+PHjKh+fkJDAaw9WREBAAMzNzWFubg5nZ2ds2LBBretoQyGojySf+wqSGAnGru2J6w/q7yikf1/mY9TWNFZ82ixIwqrjf+FlnpLRavcuAkfncef8YbYdg4HfY4AC9fOtSFqEQ1mHsOP6DoxNGovOuzsrFKFecb0w7NAwbL22FXEZcUj8OxGF0kLlF3hPqe/SEx8fj0uXLiE9PZ0zVJ2hoo7MYrEYAQEB7P9ro3mrIvr06QMnJyf2/+Hh4dDT03un5q0RI0ZwwrKzs0EIwcaNGznhipoJmT49ZamoPxKTbwUFFS+qTKVHjsb79NQ0f/zxB548eQKpVIozZ87AxsYGMTExFcZfvHgxBAIBu6k6ZwSlbrHl0KfykVtf++FN4fs1yqIqPHyVj082nefU/ATvvKTa/EQvsuUzPq935wvQaifg8Azgj1ggv2qjt3KKcrDvr32IuRGDmSkz0eWHLgpFiJEh30O+2PjnRuz7ax/2/bUPf7/6u0rXrUvU9+YtZX0tq1N6mI7M5YUAAKytrZV2ZK6I3r17w9nZmf0/05G5/L0dOXJErY7MZaHSo3m07ov+1VdfYfDgwSrH14ZCUB+Z+0MfSGIkGLWi6k2b7yNnbj/ByM1pHPnxXH0KO87dQUGxCp2XC14BF7bIJz5caqNYghKmydf/un+pyumUlkqRdCcJO67vwJarWzDs0DC473avUIY84jzQe19veMd7I/JCJCtEaQ+Vz+lSF6DSU33SAwC+vr5o2bIliore1mgePXoUhBAkJCSofgP/z+3bt9nuFgzMkPUFCxZw4o4YMUKlIetUeuomdVp6CgsL8eeff+LGjeqbKTYqKgqDBg1SOb42FIL6yIjtHeSLbm7cpemkaITHrwvwxcHrnGHuLeYmYs7+q0i++R9KSyufwI3l4VXg7Bp5k5ciCYoSA99+ABxfAFzaDjx9t8VNS2WlOJZ9DNHXoxF9PRpzz8xFtz3d0GlXJ3SM7ahQiDrv7ow++/qgz74+8NrvhaVpS/HjrR/Z7dqTa++UpuqASk/1Sg8zOeGQIUOQnJyMXbt2oXHjxrzJCXfu3AmhUIhTp9522B81ahTmzZuH+Ph4nDx5EuvWrUPTpk1hYWGBrKwsznWYyQmjoqJw6tQpzJ49W+XJCan01E00Lj0XL17EwIED4eDgwBk2ePjwYVhbW7Mjtpo3b47k5GS1z79v3z7k5ORAJpPh/PnzaNy4sVqzaWpDIahvyKRSdNnuhM7bnTAv/oqmk6NRSktl+PnyfQxYe4ZT+9N6/hGM33ERP/z2DzIfv1F+Iob/bsgl6PAMYGUb+dpf5UVopQOwyhHY2g84vwH4fQeQnqB2J2lF/PnkT2y7tg3brm1D1IUoeO73hNsuN7jtcqtQipjO1H339UXffX0x+OfBWHVpFfbf2o+fbv9UK/MNUempXukB5B2au3fvDgMDA1haWiIoKIi3DAWTvpSUFDYsMjISrq6uMDU1ha6uLpo0aYKxY8fyhAd4uwxFixYtIBKJ0LZtW5W/H1R66iYalZ7MzEwYGRlBIBDAwsICAoEAtra2uHLlCoyMjODi4oJp06Zh2LBhEIlEMDQ0VGuOHQDo2bMnTE1N0aBBA7Rr1w7r1q1T63htKAT1jScPLkISI8GQTS7Yeub97w9SXWQ+zsGKYxno8fWvHAEShyei14qT+PLwTcRd/Ae3/stR78TZZ4Ezq4H4QPm8QF824otQhAmw2AxY1Va+7fxY3kT2x0759m/1yGnG8wxsvbaV3RafX4xecb3wQewH+CD2A7judFUoRX6H/PD9n98j6yX/w1cd1Ffpobw/UOmRo1HpGTduHPT19XHmzBkA8lofIyMjtG7dGj4+Ppzhd8nJyRAIBJzhjbWBNhSC+kZa6gpIYiQYvq47UjPprMGKePamEFvP/I3pey//H3v3HRXVtbYBPIN6LUm8yTXmmtzvOsYWha2g2DWx5cZEjcaruWrs3aixROMIGkFBIyoogtgoB+y9DTaw915QxK6ABbAgiLSZeb4/DhlE0EHK7DOz399aZ2XJzOBj1qvvyyl7G/f3evVo6B6GdvMOwmvPNaw9FY0HibmfyHmrzDR5mDk0F9jrLl8Cm1ZBPvIaiFzKA7OrAZ615cOngbx7/NmQ7OPcCiC58Asgnnp4yjgUDQsblmsAmnp0KlIyTK9e/S5o6CG80dAj4zr01KhRA127ds3xte7du8PGxgbnz+f+ya9t27Z5rvVQnEQoAmsTtKkHmMTQZXa3t69bQ4zO3H0C3303MG7NeTCX3EOQWqNF05nh+MpjH6ZuicDa09FYezoa0U8KMBykJsrrBR2cIx9bRsj3Bk37R96Xy/K6mfrVw68ZsP9P4Nzy3MfNfYCJDSgNBgPC7oZh0qFJxsGn6cqmRXovEA09hDcaemRch54yZcrAyckpx9cmT54MGxubHBvJ/WXMmDEoW7asueIBEKMIrM3EIPmR6B89XXlHsWh7rjyCz97rGCSdRo3JO/DFpNyDkFqjRbM/9xqPoSGnsfZ0NNZlHbfi3+F+oVfd2i8/Rv/qEfKjfKbI9ePsw9SA9Nfii14s+wjqAJzyl88cPc55OSv6eTS6besGJjE0W9UM5+OK5rIbDT2ENxp6ZFyHnk8++QSjR4/O8TVXV1fY2Njk+f4JEybg/fffN0c0IxGKwKoYDOi0rDaYxDAkeC/vNFYnIjYR3uHX4R1+HcNCzqBm1jD0poHor6Go+Sz5aO99CN7h17H+TIzxOHbzcY4nbt5Z5HbggEfuY+ck+f4h14+yj7yGIp8GwJ4/gOiTxm/peswVTGJwCHHAubhzhf7/RkMP4Y2GHhnXocfBwQGdO3fO8bXIyMg3rrTcrVs3VKtWzRzRjEQoAmvyMuE66gbZoeUyBt99N0x/gBSZuKRULDpwE/PDrmN+2HWMXHkWtf/YiSqT5Mfl3zQUqTVa1HHZhRYee3McI1aexYYzMdh4NuexPyou/4/cvy79BXBiCbB/FrCuH+D2ac4BKLgTkPQIGboM/HnyT+MaQYlphVvVm4YewhsNPTKuQ8+QIUPy3NskL+np6fj000/Ro0ePYk6VkwhFYE0unvaT7+fxbYz9UQXf5oQUj50RDzAv7JrxcNl6GY5uYW8diPI6vpyyA1957Mt1dFt0FNLRO9h0LibH8dYbse8cBraNyTn8XNkCAHA+7AwmMSy5uKRQf24aeghvNPTIuA49d+7cwa5du0yubAkAp0+fxo8//ojQ0FAzJMsmQhFYk7Vb+8tDz9zOiE+y3r2crN2j56nw3XcDXnuu5ThmhEaiyczwdx6S1BotvvLYh69n70O7eQfhuTsKm8/F5rwR+0UCsKqnPPRMrwjEnsHtxNuoF1IPDsEOOPPoTIH/PH81nFdXECbEnNLT02nogQIWJ1Q6EYrAmrgEtwCTGDrNyb0vD7EOBoMhzyM9U4+VJ+7Bc8+1HMcg6RSqOYW+cRhqN+8gPPdcw9MXWQPJiSXZZ3wub8am65vkdZ82dSzwvUcGgwFXr17NtXgeIeby7NkzXL169a01LEK/o6HHBBGKwJp0X2YLJjH0D3r3/XeI9dLrDcZjf1QcPHdHYWjIaVR3zh6GqjmFwv/wbeh1enkHepfygHsl4OVT9N0hb2C78frGAmeIj483Dj7p6enIyMigg45iP9LT040DT3z829e5EqHfKXbocXV1RYkSJXjHEKIIrEXm8wdwDLRF0wAGz91RvOMQC6DXG3DoenyOHerbeh7AlfvP5a02XMoD28fiQvwFMInhuw3fIU1XsMumBoPBOPhERkbSQYfZjr8GHlNnKkXod4oeet706Lo5iVAE1uL6+RAwieEHvwbYc+UR7zjEwoRdeYRaU3ZCrdGi5uQduHotCphdXR58LqzB8LDhYBLD9GPTC/X7GAwG7j/90yHWkd/LsiL0Oxp6TBChCKzFGu1gMImhq2eHd982gRAAqRk6TFh3AWqNvPbQiX3b5KFnQX0kJD1Ai9Ut4BDsgNjkWN5RCSlyIvQ7GnpMEKEIrMW44Gby0OOhKdxid0RoBoMBU7dEQK3RosbkHUha8r08+BxbCN/zvmASw7j943jHJKTIidDvFDv0zJs3D1WqVOEdQ4gisAYGXSZaBdjCPsgOfZeF845DrID/4dtQa7QYOjcka0PU6khPfoSv13wN+2B7nHp4indEQoqUCP1OsUOPUohQBNYg+noomMTQYbE9Zu28yjsOsQIGgwGdfA5DrdHiztJe8uBz1Afbbm4Dkxi+XvM1Hr98zDsmIUVGhH5HQ48JIhSBNdimHQYmMfx3XjtoLz7gHYdYiVN3nqCaUyjaT1kqDz3eDkBmunFvrgXnFvCOSEiREaHfKWro0ev12LhxI1xdXTF06FAMGDAg1zFw4ECzZhKhCKzBiKAG8j5JbhMR8zTF9AcIyac/su7vuTn3m6yzPQsQkxQDx+WOdJmLWBUR+p1ihp7IyEhUq1YNNjY2UKlUbzzMfXOzCEVg6VISrsMhyA7NA2zR0mM37zjEyjx6ngo2dRe+n5y1UrN3PcBgMF7m+mr1V7iffJ93TEIKTYR+p5ih5+uvv0bJkiXh6emJ2NhY6HQ63pEAiFEElu5QuBOYxPCjTws4b7rEOw6xQn89zfVgXkt58Dm3HADgccpDvpdsUwc8fPGQb0hCCkmEfqeYoadMmTLo27cv7xi5iFAEls5Dkvfb+vbPodgZQffzkKIX9TAJao0WI2f5yUPP/LpAZhoy9ZkYtGsQmMTQfHVzxCTF8I5KSIGJ0O8UM/T83//9H0aPHs07Ri4iFIEly0y8jzb+tVA3yA7VpyxHYsqbdxAmpDB+XnYcao0W0Qu+kwefI/MBAIlpifgl7BcwiaH9xvZ4kEyDN7FMIvQ7xQw9EydOxJdffom0tILta1NcRCgCSxZ+YJq8q7pvY/QLPMk7DrFiVx8+h1qjRV+P5Vnr9lQDnssDTqY+E4N3yyuCN1vVDNFJ0ZzTEvLuROh3ihl60tPT0bFjR7Rq1QpHjx5FcnIy70gAxCgCS+actQpzpxnDsPYUNRpSvLr6HYVao8XDlb/Ig8/aPsbXnqc/x4jwEWASQ5OVTXD64WmOSQl5dyL0O8UMPQCwbds2fPTRR7CxsXnjYe6d10UoAkuV8fgmWvrXRt0gO1R1XoeHiam8IxErt/FsDNQaLcauOAF4VAVcPwbuHTe+rtPrMGbfGDCJgUkMm65v4piWkHcjQr9TzNATGBgIGxsblClTBt988w369OmD/v3753mYkwhFYKnCtw8Fkxi+922B/nRpi5hBaoYOdV13o7pzKJKPBRq3p8DznI+szz873zj4zDo5C3qDnlNiQvJPhH6nmKGnevXqUKvVuH9fWetdiFAEFkmXgWFLbcEkBke3qQi9RDePEvOYtu0K1BotFh+4CWh/kwefpa2BjJxnGrW3tMbBZ9CuQUhOV8Yle0LeRIR+p5ihp2zZshg3Tnk7F4tQBJYo5upW1Amyw1f+dVHVaTuep9JTW8Q8bsTJj6+3nL0P+ow0ICDraa6V/wMycz6IcfnxZTRa0Ug+I7nxe9xJvMMnNCH5IEK/U8zQU69ePfTp08f0G81MhCKwRN4buoJJDP+b2xEDgmgbAGJePy0+BrVGiyM3EoDkOMCztjz4LGkJZLzM8d4nqU/QcVNHMImh4YqGOPHgBJfMhJgiQr9TzNCzYcMGvP/++7h48SLvKDmIUASWJiMjBa0C7GAfZIcGkxci7Moj3pGIYLacj4Vao8V//Y5CrzcACdeB+fby4LOiW64zPpn6zBw3OK+NWsspOSFvJkK/U8zQExwcjB9++AFlypTBkCFD4OPjg+Dg4DwPcxKhCCzNnsPuYBJDd9/6aDIzHJk6ukmUmFd6ph7fzz8EtUaLfVFx8hdfJABedvLg49MASMq9LcXC8wuNg8/0Y9Oh0ytjux1CADH6nWKGnrdtMkobjpJXDZEaynttuY/AvLBrvOMQQe2MeJB9b4/eIH8x4Qbg7SAPPn/+G4jOfel1953dqCPVAZMY+u3sh8S0RDMnJyRvIvQ7xQw9Bw4cyPdhTiIUgSWJvncYTGJou8wW1SZtwYPEl6Y/REgxMBgM+F/WvT0rT9zLfiHlCRDcWR58XD8Czq/K9dmoJ1FouqqpvGfc+m/pPh+iCCL0O8UMPUolQhFYEq8NXcAkht5zv8cgiW5gJnydufsU1Z1DUcN5B+Kev/LIui4TCP1dHnxcygO7nAGDIcdnn6U+Q5etXYyXu4IvB8Pw2nsIMScR+h0NPSaIUASWIiPtBb4OsINDkB0aTF6EvVfpBmbC38zQSKg1WkzamMdDGGek7MEnuHOutXx0eh08z3gaBx/nw850nw/hRoR+x23o0Wq1hfp8XFwcTp8u/r1tRCgCS7HzoLy5aA9fR3T1Owqdnn4qJvzFJaWigXsY1BotvMOv5z5bc/coMPP/su/zuXs01/cIvxsOh2AHMImhp7YnktKTzJSekGwi9DtuQ0+JEiXg4OAASZLw/PnzfH/uzJkzGDVqFMqVKwd3d/diTCgToQgsxSCpAZjE0NltVPYTM4QowF+XueQzPpdyDz5PbgGLmmef9Tm3Itf3iHwcidZrW4NJDK3WtsKtZ7fMlJ4QmQj9jtvQc/HiRbRv3x4qlQplypRB+/btMW3aNGzbtg0nTpzAtWvXcPHiRezfvx9Lly7F0KFDUaNGDdjY2KBixYqYN28e0tPTiz2nCEVgCe7ePWS8gbnZzN10locozv6oONScvANqjRbzwq7lHnwMBmD35OzBZ/OIXAsZxqXE4Wftz2ASQ/2Q+jgQbd4HN4jYROh33O/pOXPmDIYPH46PPvrI+Ej668dfj6s3adIEy5Ytw4sXL8yWT4QisATe67NuYJ7THj57r/OOQ0iezt17ihrO8uCj2XAx7xuTL6zOHnzmMeDZvRwvp+nSMPHgRNqpnZidCP2O+9DzF71ejzNnzsDX1xeTJk3C0KFDMWbMGLi7u2Pz5s2Ij4/nkkuEIlC8zDT8tKy2vIz/VN+cT8kQojAHrsUbz/j8suIMUjPyuDH5wUVgYRN58JnxOXDncI6XDQYD/C/5GwefgIgAM6UnIhOh3ylm6FEqEYpA6e6cWgwmMbRcao9hIWd4xyHEpAvRz1Aja/Bp730o7/Wk0pKAVT2yz/qc8s/1lvXX1hsHn4kHJyJdV/yX9Im4ROh3NPSYIEIRKN2cIHkRt2/m9MbBa3zO+BHyru4kvECjGfJTXfWn78G+q3ncfG8wAGGu2YPP9rGAPue2KodiDsEhRH6yq8f2HohLoZv4SfEQod8JNfQkJCSgQoUKcHR0zPdnRCgCJUuLj0KLgNqwD7JD89mbspf7J8QCpKRnotuio1BrtFBrtJizKyrv+3wurQdc/i4PPgvqA/E5t1e5nXgbrda2Mj7ZdeXxFTP9CYhIROh3Qg09vXr1QuvWrWnosSChYRPkx9R9WsB33w3ecQh5ZwaDAb77bhgHn4FBp5CR1ya5MWeA2dXkwce9EnBzX46Xk9OT0VPbE0xi+Gr1V4h6EmWmPwERhQj9TpihZ/fu3WjZsiWCgoJo6LEgY4LkzUU7uI9DXBLdwEws19EbCaj9x06oNVrUm74HZ+89zf0mXSaw+ufsy10nluR4WW/QQ3NIAyYxOAQ7IOxumJnSExGI0O+EGHpSUlLw5ZdfIjIykoYeC5L2MAJNA2xRP9AOg6UjvOMQUmg345PR1vOA8axP0JHbea/ns29m9uCzdRSgyzC+nKHPwNSjU403OK+MXGnmPwWxViL0OyGGnvHjx8PZ2RkATA49rq6uxnWBVCoV3ntPiP9FirRdO1w+y+PTEqtO3jP9AUIsgMFgwNQtEcbBp2/ASaRn5nG568oWwPVjefAJ+A54kZDj5RWRK4yDz8LzC2mzUlJoNPSY0aVLl4rl+547dw41atTAy5fyI6N0psdyDAqsDyYxtHFzRnxSGu84hBSpnREPYTd1F9QaLeq67sbpO09yv+nhJWBWFXnw8bIDHuW8gXn7re3Gwcf7rDcNPqRQROh3ihl6VCoVHB0d4ePjgydP8vjLX0Dz5s1DmTJlUKFCBVSoUAEffPABSpYsiQoVKiAuzvSjnyIUgRKlPLoMhyA7NA+wwy8hp3jHIaRY3El4gf94ZV/uWn8mJvebUp4Afs3kwWdOTSAh5w39xx8cR4Pl8r50ToecaPAhBSZCv1PM0DNy5EhUqFABKpUKpUuXRrdu3aDVaqHX53Ha9x0kJycjJibGeHh5eaFu3bqIiYnJ1/cWoQiUaNue38Akhh8XfI0jNxJMf4AQC2UwGDBt2xXj4DNp40WkZb62irNel32D8/RPgOt7crz86uAzZt8YpGSkmPFPQKyFCP1OMUMPAGRkZGD9+vXo0KEDSpUqBRsbG1SqVAkTJkxAREREkfwedHnLMowMcASTGH721NDaPEQIa09Ho8okefBp4bEX95+9topzZhqwfkD2Dc5HvHO8HPUkCg1XyE87Dgsbhkx9phnTE2sgQr9T1NDzqri4OMydOxd16tQxbkTaoEEDLFy4EE+f5vGoZzERoQiUJvXZPTQOtIVjoB1m7Siee70IUaIL0c9yPN21+vUb+A0G4LBX9uCj/U3+WpbopGj8Z/1/wCSG/279L53xIe9EhH6n2KHnVeHh4fj888+Nu66XKVMGvXr1wsWLF4v99xahCJRmxz5nMImhq09TnMrr5k5CrFhyWiYGSaeMg8/ULRHIfH0xw6gdwLQK8uCzcQiQkb2G1e3E22i/sb1x8IlNjjXzn4BYKhH6nWKHHoPBgJ07d6J79+4oW7YsVCoV1Go1NBoNvv/+e5QoUQKlSpXCihUrijWHCEWgNBMD5FP0P3v9RjdlEmFtOheDL7Iud3Vfcgyxr1/uij4l39/jUh5Y2gZIemh8KTEt0Tj4dN7cGS8yXpg5PbFEIvQ7xQ09kZGRmDhxovHMTpkyZdC9e3fs3r07RwO8evUqatSogWrVqhVrHhGKQEkMqc/R2r826gbZwSv8PO84hHB1PvoZ6rjIj7V/OWUHjt96nPMNcVeBOTXkwcevGfDymfGll5kv0XdHXzCJocvWLohJyuPJMEJeIUK/U8zQ4+fnh0aNGsHGxgYqlQr29vZYsGDBW+/fcXV1RYkSJYo1lwhFoCRRZwPAJIbvF9XH1YfPecchhLu4pFT09j9hvNwVcvxuzjekJgKLv5IHH48vgGfZ9wElpSeh46aOYBJD+42ABjAcAAAgAElEQVTtkfCSnoQkbyZCv1PM0KNSqfDxxx9jxIgROHv2bL4+Exoaiv79+xd7LmI+bivlU/J9vHvQpS1CshgMBnjujjIOPk6bLuX8+5EcDyz7JmstnxrAgwvGl1IzU9FvZz8wiaHxysa4lXiLw5+AWAIR+p1ihp6VK1ciLU15q+6KUARK0sFfXl127pbtvKMQojjaiw+Mj7W3nrsf1x8lZb+oywCkH+TBZ9o/gCtbjS8lpydjyO4hYBJDx00d8TydzqKS3ETod4oZeoKDg00+jRUREYHg4GAzJZKJUARK8ejRRTCJ4buldjhzl57aIiQvF6KfwdFtj/E+nwPX4rNf1OuATcPlwcf1I+DmvuyXDHqM3jvaeHNzdFI0h/REyUTod4oZelQqFaZNm/bW98yaNQs2NjZmSiQToQiUYvXOCWASw0CflnRpi5C3yNDpMST4tPFyl//h2znfcMz3lTM+W4xffpHxAp03dzbe45OYlmjm5ETJROh3FjX0uLm5oWTJkmZKJBOhCJRiVEALMInBNXgS7yiEKJ7BYIDXnmvGwWfCugs5t6/Y80f2GZ9XLnWl6dIwcNdAMIlhwK4ByNBlcEhPlEiEfqeooWf69OlvfD0jIwPfffcd/vWvf5kxlRhFoAQGvR5fB9jCIcgOO88VzZYjhIhgx6UHqO4cCrVGi26LjiI+6ZV7I4/7Za/efHSB8cspGSn4ccuPdMaH5CBCv+M69HzxxRfG46+nt1792l9H5cqVUa5cOdjY2GDs2LFmzShCESjB5ahQeT2RRXWRnEZ7BhHyLiIfPDfe59NkZnjO5R5OLs0efPa6GbetiEmKwQ+bfwCTGIbsHkJ7dREh+h3Xoadly5Zo1aoVWrVqBRsbG1SpUsX461ePNm3aoFu3bvD19UVmpnn/YopQBErgvWYAmMQweklH3lEIsUjPUtLR3vsQ1BotakzegfDIR9kvXtmSPfgcnG38ckpGCrps7QImMbgfd6d76QQnQr9T1OUtU/f08CBCESjBiCXy1hN+2rm8oxBisTJ0eoxceRZqjRZVnUKxLyou+8Wb+wD3z+TBJ3waoJf384pOikbz1c3BJIaR4SPpjI/AROh3ihl6lEqEIuBOl4Fvl9VCnSA73Ep4aPr9hJA3MhgM8N13w3iD85KDN7NfjNyWfcZn/yzjl8/HnUezVc3AJIY5p+ZwSE2UQIR+R0OPCSIUAW9XLu3IWp/HnncUQqzGskO3jIPP2DXnoddnXbq6tT/7jE/EBuP7Y5Nj0WK1/ATl9lu0OKiIROh33Iae1q1bo02bNoiJiTH+Oj9HmzZtzJpThCLgbd7qYfL9PP7f845CiFXZe/WR8cmuH3wOIyU969LV1dDsMz6Hsi8pn3hwAvbB9nBc7ogrj69wSk14EaHfcRt61Go1qlSpgtu3b+f4dX4OcxKhCHgbueRrMIlh6TYX3lEIsTpRD5PQZGY41BotOvkewcPEVPmFM1L24BOZfWZn+ZXlYBJDoxWNcOrhKU6pCQ8i9Du6vGWCCEXAW6cl8n5b1+6e4x2FEKv09EU6WnjshVqjxTeeB5D4MmtBwmu7AJe/A64fAxfWAJDvCXI+7AwmMdQPqY/LCZc5JifmJEK/o6HHBBGKgKcHjx/BIcgOLf1teUchxKolvsxAJ5/DUGu0qOu6G3cSXsgvHJydfcYna8sKvUEPzzOeYBJD23VtkfAygWNyYi4i9DvFDz1Xr16Ft7c3li5dimfPnpn99xehCHhascsPTGLot7Qh7yiEWL1nKen4r99RqDVaOLrtQURs1krMpwPkMz7unwGP5Ht5DAYDphyZAiYx9N3Rl7arEIAI/U4xQ8+UKVPw6aef5hhstm/fjtKlS8PGxgYqlQr//ve/8fCheR9pFqEIeHLy7wkmMbit+B/vKIQIQac3oH/gSag1WjCXXYh6mCS/cMhTPtszrw6QLO/cnqZLQ09tT+PihcS6idDvFDP0ODo6ol27djm+Vrt2bVSoUAGSJMHDwwMlS5akbSisTL+FjcEkhrCjPryjECKMTJ0e49ddMD7SvvfqI3l7irV95cHHvRLwUN4D7+GLh2i5piWYxLDx+kbOyUlxEqHfKWbo+eSTTzB69Gjjr69duwaVSgU3Nzfj17p06YKaNWuaNZcIRcBLfFIa2i21A5MYEhOjecchRCh6vQFOmy5BrdGimlMotl24D6S/AII7ZZ/xSXkCADgXdw4OIQ6oF1IPF+IvcE5OiosI/U4xQ0/ZsmUxadIk46+XLVsGGxsbnDuX/USPk5MTypUrZ9ZcIhQBL+HnL4BJDO387XhHIURY88KuGc/47Lj0QD7js66/PPgEdwJ08to+a6PWgkkMrde2RnxKPOfUpDiI0O8UM/TUqFEDHTtmbzbZqVMnfPLJJzk2wBs6dCgqVqxo1lwiFAEv3utngEkMv/g35x2FEGEZDAYEHbltHHwW7r8hn/Hxay4PPrucje91OeoCJjH0Cu2FdF06x9SkOIjQ7xQz9IwfPx4lSpTA77//jqlTp6JEiRIYOnRojve0aNECjRo1MmsuEYqAlwlL5N2dvdb15x2FEOGtPHHPOPhoLz4Ant4FZlWRB5/zqwAA6bp09ArtBSYxuB5z5ZyYFDUR+p1ihp4nT56gfv36UKlUUKlUsLOzQ3x89inU69evw8bGBhqNxqy5RCgCXnovagAmMRw4FcQ7CiEEwL6rcagySR58fPZel/fpcv1YHnz2yvdXxqfEo/Xa1mASw9qotVzzkqIlQr9TzNDzl0uXLuHSpUvQ6XQ5vn7nzh1s2bIFsbGxZs0jQhHw0trfFvZBdkhJecw7CiEky+qTr53xubA6e/HCC6sBABfiL6BeSD04hDjg7KOznBOToiJCv1Pc0KM0IhQBD7EPLoFJDB2XMt5RCCGv2R8ln/Gp6hSKjWdjgNuH5DM+0ysCsfKQs+HaBjCJoeWalnj04hHnxKQoiNDvaOgxQYQi4CH04FwwiWGQH93ETIgSLdx/w3jGZ9uF+8DxRfLZHs/aQHIcAMDtuBuYxDD92HTOaUlREKHfKWroCQ0NxbfffotPPvkEJUuWhI2NTa6jRIkSZs0kQhHwsHDjEDCJYdziLryjEELyYDAYEHL8Lr6YpEWtKTtxJTYR2DRcHnwCvgN0GXie/hwNVzSEQ7ADzjw6wzsyKSQR+p1ihp7ly5fDxsYGpUqVQuvWrdG7d2/0798/z8OcRCgCHiaHfA8mMbgEmXeFbULIu1ly8KZxk9KzNx8AS1rJg492PABg0/VNYBLD12u+xsMX5t0miBQtEfqdYoaeWrVqoVKlSrh58ybvKDmIUAQ8DA1oAiYxzNtA208QomQGgwG/rjoHtUaLL6fswNWoq8DsavLgczYEADDjhLzmVvft3ZGmS+OcmBSUCP1OMUNP6dKl8euvv/KOkYsIRcDDz8vqgUkMwWHbeEchhJiQqdPDZetlqDVaNPtzLxKvHgCm/QOY/gkQcxoZ+gz029kPTGKYdXIW77ikgETod4oZeqpXr47BgwfzjpGLCEXAQ6dlDExi2HU+gncUQkg+GAwGjF1zHmqNFj2WHIfuxFL5bM/cL4GkR3j88jEarmiIhisa4kHyA95xSQGI0O8UM/R4eXmhUqVKSEhI4B0lBxGKgIe/1uiJiHnKOwohJJ9SM3TosOAQ1BotvvbYi9QNI3Lc3zPvzDwwieF/2/+H1MxUzmnJuxKh3ylm6Ll79y66du2KmjVrIiQkBJcuXcK9e/fyPMxJhCIwO4MBDQJt0SLAFmmZOtPvJ4QoRuyzl/h69j6oNVr099sNg9s/5ctc0SeRoc/AgF0DwCQG9+PuvKOSdyRCv1PM0KNSqWBjY2P879sOc+ciRSviTrS8u/oyWpiQEEuUmqHDDz6HodZosdXfXT7bM6cm8PwBnqQ+QeOVjdFgeQPcT77POyp5ByL0O8UMPS4uLnB1dc3XYU4iFIG5ua/dCCYx/OTvwDsKIaSA7j97CUe3PVBrtLgZMEgefJZ9A2Smwfust/x3fNtPdJnLgojQ7xQz9CiVCEVgTi/TdejoLj/eOkxqwjsOIaQQTt5+gmpOobB13obkha3lwWfrr8jUZ2LQrkFgEsPyK8t5xyT5JEK/s/qhx8nJCZUrV8aHH36Izz77DGPGjEF6enq+Py9CEZjT+jMx6DT9NzCJYdLKNrzjEEIKKeT4Xag1Wnzvvg66OTXlwSf2LKKeRIFJDC1Wt0Bssnk3iiYFI0K/U9zQc/z4cYwfPx4//PAD2rZta/z67du3ERwc/M5Pd0VFRSEpKQkAkJCQgFatWmHGjBn5/rwIRWBOvf1PoLu7/BPgn+s68Y5DCCkkg8EAzYaLUGu0WDzXWR56lrYBMtMw+9RsMIlh4sGJvGOSfBCh3ylm6DEYDBg6dKjxZuX3338/x03L9+/fR8mSJTF79uwC/x4JCQlo06YNBg4cmO/PiFAE5pKaoUONyTswcG53MInBb2sf3pEIIUUgLVOHHxceQXXNFtyZ3UIefLaMRGpmKpqtaoa6wXVx/MFx3jGJCSL0O8UMPZ6enlCpVBg7diySk5Ph4uKS60mtVq1aoXnzd9+V28/PDx988AHee+89VKhQAWfPns33Z0UoAnOJiE2EWqPF736dwCSGFbvH8I5ECCkij56noqF7GBw1K5Eys7o8+MScRuitUDCJoeOmjjAYDLxjkrcQod8pZuipXbs2WrRoYfy1q6trrqFn2LBh+Oyzzwr8e0RFReGPP/7A/ftvfozS1dUVKpXKeLz3nmL+F1m8zediodZoMX5JCzCJIew07btFiDU5c/cpqjuHwnnyb/LQs6QVkJGKvjv6gkkMa6PW8o5I3oKGHjMqXbo0fv/9d+Ov8xp6Jk6ciNKlSxfq91m3bh3atWuX7/eLUATm4rHzKtQaLfotrQsmMdx6kP8zboQQy7D65D1U02zBWdcm8uAT+jsuJ1yW1+ba0A4pGSm8I5I3EKHfKWboqVixIvr0yb7HI6+hp0uXLvj3v/9dqN9n1apVqFq1ar7fL0IRmMvg4NNgk5ajaYAt6gXZIUOfwTsSIaQYTN58CfU1K5Hi+k8Y3D4FEmMwKnwUmMTgctSFdzzyBiL0O8UMPd26dcOHH35ovPT0+tBz9epV/O1vf8OAAQPe6fsuXLgQT548gcFgwOXLl2FnZ4fhw4fn+/MiFIG5tJqzHz/PkHdiHr+yNe84hJBikp6pR7dFR+E7uXfWZa6WeJb8EC1Wt4BDiAOin0fzjkjyIEK/U8zQExERgXLlyqFy5coICAjAsGHDYGNjg9OnT8PHxwcVK1bEhx9+iOvXr7/T9/3+++9RoUIFlCtXDlWqVMH48eORkpL/06siFIE5pGbo8MUkLUb4OIJJDKEnPHlHIoQUo4jYRFTTbMEZl6zLXMf94HfBD0xi+G3/b7zjkTyI0O8UM/QAwL59+/D555/n2odLpVKhUqVK2L9/v9kziVAE5hD54DlqTlqHZlmXtp69fMw7EiGkmE3ZHIFvJ/kBLuVh8PgC6Y9v4avVX6GOVAfn487zjkdeI0K/U9TQAwDp6elYv349Jk6ciCFDhuC3337DqlWrkJrKZ/8WEYrAHLacj0W/6UPBJIZRy1uY/gAhxOKlZ+rx06JjCJj8P3nw2TAIG65tAJMYxu0fxzseeY0I/U5xQ4/SiFAE5jB3dxRGz/0aTGII2qfhHYcQYibxSWloOSMUz6Z+BoPrR0iPPo6vVn8Fh2AH3Ht+j3c88goR+h0NPSaIUATmMCzkDPovZGASw/k7e3nHIYSY0brT0ZjsPAZwKQ/diu5YfGExmMQwdt9Y3tHIK0Tod9yGngEDBhToeJctJIqCCEVgDm3n7EVL/9pwCLJDui7/G74SQixfhk6PXov2I2ZqVcClPNJPBeDrNV/DPtge8SnxvOORLCL0O25Dz6urHr96/HXj8pu+/vraPebISQonPVOPJs4B8lL0Qfa84xBCOHicnIaBMxYDLuWROscOXiflzUidDzvzjkayiNDvFHN56+XLl2jfvj3q1KmDNWvWICYmBunp6YiJicHq1atRt25ddOjQwew3NItQBMXt2qMkdHSZDCYx/EI3MRMirE3nYhA+pSXgUh6P9/1pPNsTlxLHOxqBGP1OMUPP2LFjUb16dbx8+TLP11+8eIFq1aph7FjzXgMWoQiK2/aL99Fnhrz3zowNXXjHIYRwkqnTY5zvWsClPBJn2WLeaS8wicHrjBfvaARi9DvFDD2fffZZjr238jJhwgR8/vnnZkokE6EIipvXnmsYNOc7MIkhePdo3nEIIRzdiEvGsSnygoWR4R5ouKIh7IPt8fDFQ97RhCdCv1PM0FO2bFn88ssvb33P8OHDUbZsWTMlkolQBMVtxIqzGDS/CZjEsPe0L+84hBDOlq3ZIF/icquB+afmgEkMfuf9eMcSngj9TjFDT6NGjfDRRx/h2rVreb4eFRWFv//972jcuLFZc4lQBMXtP14H0GthHTCJ4Xr0Ed5xCCGcpWXqcMClDeBSHic2alBHqoO269pCp9fxjiY0EfqdYoae3bt3o2TJkihbtiyGDh2K4OBg7NixA8HBwRgyZAjKli2LUqVKISwszKy5RCiC4pSh06O6cyjaL60NJjGkpCXzjkQIUYCww0cAl/K471oDQ3fLq7UfiD7AO5bQROh3ihl6ACA0NBSVK1c2Ppr+16FSqaBWq7Fjxw6zZxKhCIrTjbgk1NasQ70gO7QMZLzjEEIUJGLm14BLefitGgkmMYwMH8k7ktBE6HeKGnoAQK/X48CBA1iwYAHc3d2xYMECHDhwAHq9nkseEYqgOIVeeoC2UzzAJIZeUkPecQghCnL9/GHApTzuuVZHqzWtUDe4Lt3QzJEI/U5xQ4/SiFAExclzzzX85DYcTGKYvLod7ziEEIW5MqsV4FIeo1YOBpMYfM/Tww68iNDvaOgxQYQiKE5Dgk+jr0dnMIlhmXYQ7ziEEIWJP7EGcCmP9W6tUEeqgzZr2yBTn8k7lpBE6Hc09JggQhEUp6889qHf/OZgEkP4sdm84xBClEaXgSS3Ksic+hE6rPhJXtriHm1KzIMI/Y6GHhNEKILikpyWCbVGix6L7MEkhpt39vOORAhRoMRdMwCX8vD6szntvs6RCP2Ohh4TRCiC4nIpJhFqjRZt/W1RN8gO6ekpvCMRQpQoMx3J7l/g5dS/w0Gqh6YrmyJDn8E7lXBE6Hc09JggQhEUl20X7oNNWgkmMXwfWId3HEKIgj3fPgVwKY+OC1vIl8PvhfOOJBwR+h0NPSaIUATFZUH4dbRz+UPeXT2kKe84hBAle3oXepe/Y+OsamASw/Cw4bwTCUeEfkdDjwkiFEFx+W3tBfSc2RtMYphNu6sTQkxIDewMnUt51AtoAIcQB6Rk0CVxcxKh3ylq6AkNDcW3336LTz75BCVLlsyxKvNfR4kSJcyaSYQiKC5d/Y6iv+c3YBLDuvAJvOMQQpTuTBDgUh7/XSDf0Lzn7h7eiYQiQr9TzNCzfPly2NjYoFSpUmjdujV69+6N/v3753mYkwhFUFwc3cLQx6cBmMRw6tJy3nEIIUqXGAPDK5e4RoX/yjuRUETod4oZemrVqoVKlSrh5s2bvKPkIEIRFIek1AyoNVr8uISBSQzxT27wjkQIsQTLuyLDpTzqBtrDMaQRPcVlRiL0O8UMPaVLl8avvypvqhehCIpDRGwivtBsRZNAWzQKtIPBYOAdiRBiCa5qAZfy6OlbD0xiCLsbxjuRMETod4oZeqpXr47BgwfzjpGLCEVQHLZfvI/mk33AJIafgurxjkMIsRS6TBg8qmKXx+dgEsOY8Im8EwlDhH6nmKHHy8sLlSpVQkJCAu8oOYhQBMXBO/w6uk4fDSYxTFjVhnccQoglWT8Aya5/Bwuqg4YhX9GZYjMRod8pZui5e/cuunbtipo1ayIkJASXLl3CvXv38jzMSYQiKA6jV5/DgFldwCQGn239eMchhFiSq6GAS3n8sMgBTGKIenyddyIhiNDvFDP0qFQq2NjYGP/7tsPcuci767jgMIZ4fQUmMWw7MoN3HEKIJdFlAnNrwXfev8Ekhj/2+/FOJAQR+p1ihh4XFxe4urrm6zAnEYqgqBkMBtj+sRN9Fso/pUXc3Mk7EiHE0mjH49zMT8Akhm9W9uGdRggi9DvFDD1KJUIRFLWHialQa7Rov8wWTGJIfvmUdyRCiKW5qkWGS3nUD6wDFlgfKelpvBNZPRH6HQ09JohQBEXtyI0E1NKshUOQHdoEMt5xCCGWKDURcP0YgxbVBpMYlp44wDuR1ROh3ylu6Ll58yamT5+Obt264dtvv0W3bt0wffp03LjBZ3E7EYqgqIUcu4O2U93BJIZBwY14xyGEWKpl3xjv6/kuwIN3GqsnQr9T1NDz559/olSpUlCpVLmOUqVKYcYM898QK0IRFDWXrZfRbcYgMIlhxtqOvOMQQizVgdnY5fFPMImh1rzhSMvU8U5k1UTod4oZetasWQOVSoXq1asjMDAQt27dwosXL3Dr1i0EBQWhRo0asLGxwerVq82aS4QiKGq9/U+g75zvwCSGVbuUt8o2IcRCPLtnvJn5S+/euBjzjHciqyZCv1PM0NOkSRNUrlwZiYmJeb6emJiIypUro3HjxmbNJUIRFLVmf+5F7wWNwCSGE+eW8Y5DCLFg0b6OYBJD3YUdsP5MDO84Vk2EfqeYoef999/Hb7/99tb3/Pbbb3j//ffNlEgmQhEUpZT0zKyNRuvIG43GR/KORAixYCmbh4NJDA2WNMP8MFqksDiJ0O8UM/SUL18eo0aNeut7Ro0ahfLly5spkUyEIihKl+8noopmKxoH2qJJoB0Mej3vSIQQS3ZqGRoF2qJ+gD1+X3+BdxqrJkK/U8zQ06pVK1SsWBH379/P8/X79++jYsWKaNWqlVlziVAERWnrhftonLXR6M+BtNEoIaSQboShw7IvwSSG7ksP8U5j1UTod4oZenbt2gUbGxt8+umncHNzw/79+xEZGYn9+/fDzc0Nn376KUqUKIFdu3aZNZcIRVCUFoRfR2c3eaNR55VtecchhFi6R5fRd3F1MImh+ZwNvNNYNRH6nWKGHgCQJAkffvhhrv23VCoVPvjgAwQEBLzz90xLS8PgwYNRpUoVfPDBB/jyyy/f6fuIUARFadza8+g1+0cwicF/+wDecQghli7lCX7z/QJMYqgxfTF0etpxvbiI0O8UNfQAwLNnzyBJEsaNG4fBgwdj3LhxCAoKwrNnBXtU8cWLF/jjjz9w8+ZNGAwGHD9+HB999BHCwsLy9XkRiqAo/dfvKPrMbw4mMew9Nod3HEKIpTMY8KePPPRUc5+F6CcpvBNZLRH6nWKGni5duuDPP/802++V341LRSiCouTotgfd/OzBJIY7dw/yjkMIsQJrFzJ5rZ45o7HyxD3ecayWCP1OMUNPuXLlMGnSpGL/fVJTU/Gvf/0LGzbk79qwCEVQVJJSM6DWaNHS3xYOQXbIzEjlHYkQYgUuL2tpXKun0YwwpGfSU6HFQYR+p5ihp2HDhujevXux/h4GgwG9evVCq1atoH/Do9Surq45tr947z3F/C9SvIjYRDAnCUxi6BxQh3ccQoiV0K3uhW/8a4FJDFVdfeF/+DbvSFaJhh4zWrduHcqUKYNjx44Vy/c3GAwYNmwYGjRo8MZVn/MiQhEUle0X7+M7VycwiWFsSHPecQgh1iL0d2ya8xmYxFB7YRc4uu2hsz3FQIR+p5ihJzg4GO3atUOpUqXQvXt3zJ49G5IkITg4ONfxrgwGA3755RfUq1cPT58+fafPilAERcV33w30mNUDTGLw3vQ/3nEIIdbilD90LuXxn+Xy9jZVpgRj+8W813QjBSdCv1PM0JPXzup5HTY2Nu/8vUeMGIG6devi8ePHBcpF8mf8ugvo69UaTGLYvn8K7ziEEGsRewZwKQ9fqQWYxFDdYyJGrDzLO5XVEaHfKWboOXDgQL6Pd3H37l289957KF26NN5//33jMWzYsHx9XoQiKCr/9TuK7r71wSSGy1c38o5DCLEWukxgbi1cmFkx6xJXVzhM2w2DgdbsKUoi9DvFDD1KJUIRFJX60/eg3VI7MIkhJTmOdxxCiDU5IyHDpTwcpTqwD2oMtWY7bie84J3KqojQ7xQz9EybNg0HD759XZcjR45g2rRpZkokE6EIikLiywzU0KyHfZAdvgmw4x2HEGJtdJmAZ238vLhG1n09Idh4NoZ3KqsiQr9TzNCjUqlMDjSzZs0q0D09hSFCERSFC9HP0HLqTDCJYajUkHccQog12uuGmd7qrNWZZ2LK5gjeiayKCP3OooaeadOmoVSpUmZKJBOhCIrC5nOx6DpjEJjE8OfajrzjEEKs0b0T2Jr16HpNzxFo7027rhclEfqdooae6dOn5/mawWBATEwMmjZtii+++MLsuYhpM0Ij0Xvu92ASw9pdv/KOQwixRroM3JpZSV6deUlnVHUKRUp6Ju9UVkOEfsd16Hl9N3VTh0qlgru7u9kzEtN+XnYcP/vIa2icOreMdxxCiJXSL2uDxoG2cAiqD7VmGw5fT+AdyWqI0O+4Dj39+vVD//790a9fP6hUKjg4OKB///65joEDB2LChAnQarVmzyhCERSWwWCA/bTd+GGJvClgQvxV3pEIIdZqx0QMWFQdTGL44o8AzNwRyTuR1RCh3ynm8laVKlXg7e3NO0YuIhRBYcU+ewm1ZisaBtqiaaAdDG/Y14wQQgrt4lp4zq8s38w8cxo6LKD7eoqKCP1OMUOPUolQBIW1+/JDNJrsAyYx9Ap04B2HEGLNEm5gl8c/wSQGR79fUGWSFk9epPNOZRVE6HeKGXouX74Mb29vxMfH5/l6fHw8vL29ERlp3lOZIhRBYXntuYZObqPBJIY/VrblHYcQYs30esTOls/0tAjpBLVGS/twFRER+p1ihpnBPkEAACAASURBVJ6ePXuicuXK0L/h0oher4darUafPn3MmkuEIiisQdJp9J7dGUxiCNw2gHccQoiVM0id8FVAbdhL9lBrtsBl62XekayCCP1OMUNP5cqV0a9fv7e+Z+DAgahSpYp5AmURoQgKq+nMcPT3bgImMRw4pbz7sgghViZ8Oob7VZNvZnZZTPf1FBER+p1ihp7SpUvD2dn5re9xdnZGmTJlzJRIJkIRFMbTF+lQa7TosVh+cuveowu8IxFCrN1VLXzn/RtMYqg/bxqqOoXiRRqt11NYIvQ7xQw9n332GXr27PnW9/Ts2RP//Oc/zZRIJkIRFMbh6wn4UrMBTQNs0TDIDjq9jnckQoi1S3qIA7M+BZMYvgkZAbVGiwPX8r4flOSfCP1OMUNPjx49UKZMGVy+nPe12UuXLqFMmTLo3r27WXOJUASFEXLsDtr/4SY/uRVMe24RQswjwas2mMTQZlV7qDVazAyl9XoKS4R+p5ih5/Llyyhbtiw++OADODs7Izw8HFeuXEF4eDicnJzwwQcfoFy5coiIMO8GcyIUQWHMD7uOATN+BpMY3DZ04R2HECKKNb3xjX8t1JXqQD1pE7otOso7kcUTod8pZugBgN27d6NixYq5tqdQqVSoVKkSwsPDzZ5JhCIoDJetlzHM8yswiWH9wam84xBCRHFqGcYurCrvwzVrEWpO3oH0TFoYtTBE6HeKGnoA4OXLl1i1ahXGjx+PwYMHY8KECVizZg1SU1O55BGhCApj9Opz6LuwDpjEEHHH/EMpIURQcZEI8PoXmMTQLtAFao0WF2Oe8U5l0UTod4obepRGhCIojP7+R9HWvzbsg+yQmvGSdxxCiCj0elyeo5aHntU9odZoIR29wzuVRROh3yly6ImIiMDGjRsREhLCO4oQRVAYw+cvAZMYOgfV4x2FECIYnfQDGgXaokFIA6g12zBm9TnekSyaCP1OUUPPgQMHULt27Rz38/zl8OHDsLGxwbp168yaSYQiKIxRc4eCSQwT13zPOwohRDR73Yw7rledGoCmM8NhMBh4p7JYIvQ7xQw9x48fR+nSpVG1alUsXLgQP//8c46hBwBq1KiBbt26mTWXCEVQGL94tQGTGILDx/OOQggRzbVd8JovL1LYevFsqDVa3IpP5p3KYonQ7xQz9PznP//B559/jqdPnwIAXF1dcw09vXr1QrVq1cyaS4QiKKgMnR5dF9UFkxiibu3hHYcQIpqUJwjP2nH9xzVjodZosfZUNO9UFkuEfqeYoad8+fIYMWKE8dd5DT2TJk1CuXLlzJpLhCIoqHtxsXAIskOLAFvodbQEPCHE/OIWNQWTGL5bIy9S+Pt62gqnoETod4oZet5//32MGjXK+Ou8hp6BAwfi448/NmsuEYqgoHYfDQSTGPotppWYCSGc7JyENv61YJ+1SGHruft5J7JYIvQ7xQw9jRo1gp2dHfR6eXGp14ee1NRUVK5cGa1btzZrLhGKoKBW7JgOJjGMXNKGdxRCiKgiNhgXKWwx3x9qjRZxSXzWdbN0IvQ7xQw9AQEBUKlUGDx4MFJSUnIMPU+fPsVPP/1ET28pzIL1I8Akht/9O/OOQggR1bN7CPKUFyn83xo3qDVabD4XyzuVRRKh3ylm6AGAYcOGQaVSoWzZsqhUqRJsbGxga2uL0qVLQ6VSYeTIkWbPJEIRFJT78u5gEsO04AG8oxBCRGUw4Mq8L8Ekhi4bfoZao8X4dXRfT0GI0O8UNfQAwLZt29ChQwd8+umnKFWqFP7xj3/g22+/xaZNm7jkEaEICmpiQDswicFrnYZ3FEKIwPSreqJpgC0ahNRHlUlb0ezPvbwjWSQR+p3ihh6lEaEICmrk0uZgEkNg6DzeUQghIjsyH8P8qsnr9SwIoft6CkiEfkdDjwkiFEFB9V3iCCYxbD2ykXcUQojI7p/D4nn/J9/Xs9oDao0Wuy8/5J3K4ojQ77gNPQcPHizwYU4iFEFB/XepvLv68au03w0hhCO9Hie95Ce4um0YBLVGi1k7r/JOZXFE6Hfchh6VSpVjj638HH99xtw5Sd7+s8wWTGKIfpzIOwohRHBpa3rBMdAWTUIaQq3Zhu5LjvGOZHFE6Hfchh5Jkgp8mJMIRVAgBgMaB9qiaYAtXqbreKchhIju+CIMzNp8lLkHodaUncjQ6Xmnsigi9Du6p8cEEYqgINJTnoBJDN8uteMdhRBCgPvnMD9r89EOgXOg1mhx+s4T3qksigj9joYeE0QogoJ4EHNaXhdjsT3vKIQQAugysX9uZTCJocdGefNR7/DrvFNZFBH6HdehZ9q0abluTI6Li8PFixfzfP+WLVswYIB5F8IToQgK4tS5NWASQ69FtO8WIUQZHgd3BJMYvl/9H6g1WvQNOMk7kkURod9xHXpUKhWmTZuW42t5bTSan9eKiwhFUBAb93iASQxDFrfkHYUQQmRH5uO7ZV+ijsRQa+omMJdd0OsNvFNZDBH6HQ09JohQBAWxeMMYMIlhnH9H3lEIIUT24CI0vl/I9/UsWwq1RovL9+np0vwSod/R0GOCCEVQEC4BPeR9t5b35R2FEEJkej02edcAkxj6bpgItUYLd+0V3qkshgj9joYeE0QogncV/SQFg7zagEkMq8OcecchhBCjB2t6gkkMndfK9/W09TzAO5LFEKHfWf3Q4+PjA0dHR/ztb39D165dC5SR5DRp4yX0924KJjEcOrOIdxxCCMl2cik6LpV3Xf9m/naoNVrciEvincoiiNDvrH7o2bhxIzZv3oyRI0fS0FMEwiMfyU9FLKwPJjFcvr6ddyRCCMn24CLcF6jBJIbfQgOg1mgxbRtd4soPEfod96HH3t4effr0MR729vawsbHJ8bXXXysIFxcXGnoKKVOnRyefw1BrtOjtbw8mMcQ+usQ7FiGEZNPrEO5ZBUximLBPgy8madHCYy/vVBZBhH7Hfeh514OGHn52X34ItUaLDgsOoZO/HZjEkJKWzDsWIYTkkBTSGQ5Bdvh6ZVM0nrkL1ZxCoaNH100Sod9xHXru3r1boKMg8jv0uLq65hiy3nuPFq3+y6SNl6DWaLHt/D00DLRF80DagoIQokBHfTBmobzr+rdLfKDWaHH/2UveqRSPhh4rQmd6Cq/7kmNQa7S4cvMCmMTQLciBdyRCCMnt+X0c9KgEJjG0DO4JtUaLU7QPl0ki9DsaekwQoQjyq4XHXlSZpMXJ00vBJIZRIc14RyKEkDxlLu+G1v61wCQGtdNGbDkfyzuS4onQ76x+6MnMzERqaiomT56MLl26IDU1Fenp6fn+vAhFkB86vQHVnUPR0H03hgTKT26t3avhHYsQQvIWuQ0j/KqBSQxfTF0G3303eCdSPBH6ndUPPS4uLnjvvfdyHC1btsz350Uogvy49zgFao0W43x+BZMYfgi0R2Zm/odHQggxK10GZvjJ6/XUdnOH0yZ60tQUEfqd1Q89hSVCEeTHniuPUEOzAT8sk5/aOnDGj3ckQgh5KylEXjm+uccw9AukHddNEaHf0dBjgghFYEpapg4/LTqG/h4/gkkMA4Mbw2Cgxz8JIcoWvqmPvDLzvM74hrajMEmEfkdDjwkiFIEp7torsJ20Gi39bVEnyA6RN3fzjkQIISZd3TcNTGL4zq8lav+xk35YM0GEfkdDjwkiFMHbZOr0cJi2GwNm9gOTGEavaMk7EiGE5EvS5Y1gEkPbZY5Qa7R4lkL3Ib6NCP2Ohh4TRCiCt7kRlwS1Rouhfo3AJIadJzx5RyKEkPyJi0SzgNpwDGRQa7YjIjaRdyJFE6Hf0dBjgghF8DY7Ix6gumYjmgbYwjHIDimpz3hHIoSQ/ElPwU9LaoJJDFWc12DX5Ye8EymaCP2Ohh4TRCiCt/HZex0/TB8HJjGMDGnKOw4hhLyTcUtswSSGai4LEXD4Nu84iiZCv6OhxwQRiuBtRq8+h77zWsqLEe4ZxzsOIYS8E8/AJmASQ8MZGrhtv8I7jqKJ0O9o6DFBhCJ4m/bz96PdUvknpUdxEbzjEELIO1m7pjOYxNBmTm8MX36GdxxFE6Hf0dBjgghF8CZ6nR5DvVqBSQzdA2lzUUKI5Tm6c4z82Lp3O3RYcIh3HEUTod/R0GOCCEXwJkEb5cfUmwTaIeoWrc1DCLE80aeXgEkM3y9uArVGi7WnonlHUiwR+h0NPSaIUAR5OXcuAHWD7FA/0A6TQrx4xyGEkALJiD6BukF2aBvkgOrOoajmFIojNxJ4x1IkEfodDT0miFAEefFc30W+rDW7K5YdusU7DiGEFMzLp2i3rBbqBDEsPxkJtUYLNnUXrj58zjuZ4ojQ72joMUGEIsiL84rWYBJD+2njsT8qjnccQggpsGl+8lo9zoedMS/sGtQaLdp6HoBOT9tSvEqEfkdDjwkiFEFehkoNwSSGFlNnI+ZpCu84hBBSYImB7dDGvxaYxLD33l78uPAI1BotLt+nFZpfJUK/o6HHBBGKIC9dAuuCSQz1pq6Cnn4aIoRYsuiTODKrEpjE0HJ1C0zfcQpqjRZrTt3jnUxRROh3NPSYIEIR5OWrADs4BtqhvfcB3lEIIaTw9s+C6wI1mMTQd+soqDVajFt7nncqRRGh39HQY4IIRfC6jIwU1AmyQ9tlthi7hv5RIIRYAV0mXixrgzb+tVBHYqjhEoLqzqFYdOAmDAY6mw2I0e9o6DFBhCJ4XdyjS2ASQ+fFdeC77wbvOIQQUjQe38SS+V+ASQzDtmjw5ZQdUGu0CI98xDuZIojQ72joMUGEInjdlciNYBJDD19H7IygXYkJIdYjYftoOATZoXmIIzafvwO1RotfV53jHUsRROh3NPSYIEIRvO7gcS8wiaHX/Ba4EZfMOw4hhBSdJ7cw0Vc+2zNxvwZVp6xBQ/cwusQFMfodDT0miFAEr1u/ZzyYxNDH8ztk6PS84xBCSJG6tqILmgbIGynXCaqH6n9Owc14+gFPhH5HQ48JIhTB6zxWdweTGH5d2Jt3FEIIKXr3z+HZzM8wb/6/4RBkh7qBdbH8+G3eqbgTod/R0GOCCEXwqv1Rcejr/RWYxOC7cSrvOIQQUjySHgI7ndB7sbxa85AVu3gn4k6EfkdDjwkiFMFf1p+JQTWnUPTwdQSTGCKurOcdiRBCitWkQHn1+bYeM4W/r0eEfkdDjwkiFIHBYIDvvhtQa7So4bwNbf1tUTfIDklJD3hHI4SQYuW3uj2YxPDdrEHCP7ghQr+joccEay8Cnd6AKZsjoNZo0XjqKowLaAomMfQOqs87GiGEFLvtob+ASQw/enXA8uN3ecfhytr7HUBDj0nWXASpGToMCzkDtUaLbjNn4b/+dmASw7eBDDdu7+UdjxBCit2FEwvkocenGUasPMs7DlfW3O/+QkOPCdZaBEmpGeix5DjUmu0Y7dUHjQPlxzcHhzTF40Sxf9ohhIjjyb0j8uWtJfZwdNsj9H091trvXkVDjwnWWAQ34pLQbt5B1NaswSjfZllrVdhhoXYgdLpM3vEIIcRsDKlJaBhoiyYBdlBrtLgRl8Q7EjfW2O9eR0OPCdZUBAaDASHH76Lm5B1oPWUOui2RL2d9Fchw9KLEOx4hhHDxo798pruK0zqMWnUOyWli/vBnTf3uTWjoMcFaiuDJi3QMkk5DrdGi+4xhaJ61Gmnv4IZ4mHCVdzxCCOFmfKC8TEdTrxFQa7bAftpuLAi/juepGbyjmZW19Lu3oaHHBGsogv1RcWjoHoYqmi0YuqA96gTJZ3jmbPofMjLTeMcjhBCuTmwfbvx3sWlQI9jOngC10wYwl13w3HMNz1LSeUc0C2vod6bQ0GOCJRdBSnomnDZdglqjBXNajoFL5EW4GgXaIfzYbN7xCCFEGZIe4fySpvh1YVUwiYFJDI5B9qjnNRBVnFfDbuoueOy8iicvrHv4seR+l1809JhgqUVwKSYRrefsh1qjxQ8zPdHRX/6L3CGgDm7eCuMdjxBClMVgAO4ew621PeHi8wUcs55odQyqg6+8ekPttA61/9iJGaGRiE+yzjPkltrv3gUNPSZYYhGsPR2Nak6hUGu0GL94Appk/eUdGdIUz5/H8o5HCCHKlhiDpzsnwtO3Bhpk/fvZKKgOWngOhNppA2pO3gHXbZfx6Hkq76RFyhL73buioccESyyCRjPCUNUpFH6bZxmvUy/Y3BN6vY53NEIIsRzpKYg/7oOZixnqZf1b2jioLprOHQn1pC2oMXkHpmyOQOyzl7yTFglL7HfvioYeEyytCJLTMqHWaNHW8wDcVn8HJjGs2DGcdyxCCLFcmWl4cHguXBbVgn3W8NM60BGNPaZCrdmGqk6hGLnyLCJiE3knLRRL63cFQUOPCUougpfpOkQ/ScHZe0+x+/JDrDp5DxPWXYBao8VQ6QB+DKgDJjE8enSRd1RCCLF86S9wJ3wKfl30pfGG545BzdFw5lKoNVqoNVqMXHnWYs/8KLnfFRUaekwwZxEYDAYkvszAzfhknLz9BKGXHiD42B3M3RmJyWvDMdY/AMN8pmGA5yj0nt0Dfea0R595LdFrQWP8b6EDOi1maLvMFg2zrkEziaFrYF2z5SeEECGkPMHpbcPQc0lN47+1bYMc0X7ht2juMRy1pi3Aj4t2wm37ZWw5H4uI2ESkpCt/wUMaekiRFUFSagbWnorGor0R8Ni0A38sX4rxS6ZjlO8YDJvfBwO9OqGfV1v0md8MP/s0wE9+9ui4xA6t/G2N15Lzc9QJskOLAFt0CGD4ObAeDp30LpL8hBBCctI9vY3lK9rhx6VfGu+ffPVoEMjQdnF9dPBtgY7z26GLd3f0WDgCA/2n4P/bO/Owpq617a8wJEAYEqaiTDJIsVICcvB4sIIjApZPxdY6orbiAI6gIlYEsWqPOHyn1s/WV2ydqp4qWu2xvn2temwtWkVPrWjVVlFU9HXAAQQC5P7+8MpuNgkSdBOa5Pld1/6DtVdW1r33Iuveaz1r7enbPkLu1zvxf48cxZaffsF/l1zHiSv3UXLzEa7fr0JFVS3q6hsMqodMDyFYIzh78Xt01RiB0fcI+6wzYgo6Y+D61zFmQwRmbuqBD7Yn4P/tGYFtB6biwNFF+OlMAS7/9i3u3b2IOqVprSYgCIL401N1H49/3oEfv07FJxujMXNdCN76NIhbOavv0WVDCLqvfx29Pw1D3Nq/4M01f8Og1dEYsrov3vl4AEaueQtjP0lGyn9NwvTPF+Gr/9wUVAaZHhNBqVQiLS0NcrkccrkcU6ZMQV2dfkONQjWC/713FVEFryFufQiGrlfgvYJIzNwYjbwvErC6cDi2fJOGfUey8f1Pq3H2/Je4dv0YHj4qg6rBsE6fIAiCEIB6JVR3L+PB+T0498Ny/PvATBTuGol1WxKwbEM05q+LxPRPQjH+k9cw7NNX8ea6VxFd0Alheo7sJ60NRd6+EkGrTKbHRFiwYAG6dOmC8vJy3Lp1CwqFAgsXLtTrs+bQCAiCIIg2pl4JVN6D6u5lVF07htslu3D51H/h52PLcfxwDv7nmxko3P0eNu4YhrVb/g8+/3ICfvvfJ4JWwRz6O7MwPV5eXti9ezf3986dO+Hj46PXZ82hERAEQRCEOfR3Jm96Hjx4AMYYrl69yqVduXIFjDE8fNj8ngrm0AgIgiAIwhz6O5M3PdevXwdjDBUVFVya2giVlZVp5c/NzYVIJOIOxkz+EhEEQRAEmR5TQG1wSktLuTQa6SEIgiAIPubQ35m86QGexfTs2bOH+3vXrl3w9vbW67Pm0AgIgiAIwhz6O7MwPdnZ2YiIiEB5eTnKy8sRHh5Oq7cIgiAIQgNz6O/MwvQolUqkpqZCJpNBJpMhLS3N4Pv0EARBEMSfGXPo78zC9LwM5tAICIIgCMIc+jsyPc1gDo2AIAiCIMyhvyPT0wzm0AgIgiAIwhz6OzI9zWAOjYAgCIIgzKG/I9PTDObQCAiCIAjCHPo7Mj3NYA6NgCAIgiDMob8j09MM5tAICIIgCMIc+jsyPc3AGOO9i+tlD6HLa6vDVHSYkhZT0WFKWkxFhylpMRUdraHFHN41afoK/2SIRKbhpE1FB2A6WkxFB2A6WkxFB2A6WkxFB2BaWgwFmR4DYyqN1FR0AKajxVR0AKajxVR0AKajxVR0AKalxVCQ6TEwptJITUUHYDpaTEUHYDpaTEUHYDpaTEUHYFpaDAWZHgOTm5vb1lUQBFPRAZiOFlPRAZiOFlPRAZiOFlPRAZiWFkNBpocgCIIgCLOATA9BEARBEGYBmR6CIAiCIMwCMj0EQRAEQZgFZHpaiFKpRFpaGuRyOeRyOaZMmYK6ujqdeR89eoThw4fDwcEB7u7uyMvL452/efMm4uPjYWdnB29vb6xbt453/vz584iKioKtrS06duyIr776yuh01NbWYsiQIfD19QVjDPv27RNMg6G1FBUVITY2Fi4uLpDL5YiNjUVJSYnR6bh//z7eeOMNuLi4wMHBAaGhoSgsLBRMhyG1aFJQUADGGFavXm2UOhhjsLW1hVQqhVQqRa9evQTTYWgtNTU1yMjIgIeHB6RSKUJCQnD16lWj0rFlyxbuXqgPxhhWrFghiA5DagGAPXv24PXXX4eDgwM6dOiAlStXCqbDmCDT00IWLFiALl26oLy8HLdu3YJCocDChQt15k1OTkZ8fDwqKipw8eJFeHt7Y+PGjdz56OhojB8/HpWVlTh+/DicnJxw5MgRAM/+GQICApCbm4vq6mrs27cPUqkUly9fNiodtbW1WLVqFY4ePQovL69WMT2G0rJ//35s27YNFRUVqK2txfz58+Hr64uGhgaj0lFTU4Pz58+jvr4eAHDs2DFIpVJcu3ZNEB2G1KLmzp07CAoKQkhIiKCmx5A6GGP45ZdfBKt7W2oZPnw4Bg0ahBs3bkClUuHChQuoqKgwOh2anDp1ChYWFrh+/bogOgyp5c6dOxCLxdi+fTtUKhXOnj0LuVyOAwcOCKbFWCDT00K8vLywe/du7u+dO3fCx8dHK19VVRXEYjHOnDnDpS1fvhzR0dEAgN9++w2Wlpa4e/cud37KlClITk4GABw8eBAuLi481//mm29iwYIFRqVDE19f31YxPW2hBXj25MUYQ2lpqdHqUKlUKCoqgkQiwdGjRwXR0RZahg0bhg0bNiAmJkZQ02NIHa1tegyl5dy5c7Czs8ODBw+MWkdjJk+ejLi4OKFkADCcluLiYtja2vLKjIuLQ35+vqB6jAEyPS3gwYMHYIzxhmmvXLkCxhgePnzIy3v69GlYWFjwRgEOHToEmUwGACgsLISvry/vMxs2bEBYWBgAYOXKlYiJieGdX7BgAQYNGmRUOjRpDdPTVloAYO/evZDJZE0OR//ZdbzxxhsQi8VgjKFfv37cyI+xadm/fz969OgBlUolqOkxtA7GGDw8PODm5obY2FheB2dMWtasWYOQkBBkZmbCzc0NHTt2FKxzbav/96dPn8LJyQk7d+4URIehtTQ0NKBv377YvHkz6uvrcfr0abi7uwvaxowFMj0t4Pr162CM8YZp1Q23rKyMl/fo0aNwcnLipZ0+fRqWlpYAgE2bNkGhUPDOFxYWIiAgAACQl5eHgQMH8s6vXLkSffr0MSodmrSG6WkrLaWlpWjXrh0KCgqMWodSqcT+/fuxfPlyqFQqo9NSWVmJjh07crFVQpoeQ9+Tw4cPo7a2Fk+ePEFeXh5cXV1x7949o9OyaNEiMMYwZ84cVFdX49y5c/D09MSWLVuMSocmmzZtgpubG5RK5UtrUGNoLZs3b4ZcLoelpSVEIhGWL18umBZjgkxPC1A3SM3pjJdx5h06dOB9pvFIT8+ePXnnhR7pMYQOTVpzpMeQWsrKyhAQEIDFixcbtQ5NEhISsG3bNiGkGFRLeno65s6dy51rjZGetronQUFB+PLLL4WQYlAtq1atgqWlJWpqarjzOTk5ePvtt41KhyYxMTHIyMh46fprYkgt3333HRwdHXH06FE0NDTgwoULCAwMxI4dOwTVZAyQ6WkhXl5e2LNnD/f3rl274O3trZVPPQf7n//8h0tbsWIFevToAeCPOVjNJ7mpU6di9OjRAJ7F9Li6uvKmHBITE5GdnW1UOjRpzZgeQ2m5ceMGAgMDW2X797a4J2piY2O1VoO8DIbSolAoIJPJ4OLiAhcXF1hZWUEqlWLo0KFGpUMXwcHB+Oc//ymEDACG03Lo0CFYWlqitraWOy+U6TGkDjWXL1+GSCTC+fPnBam/JobSkp+fj/79+/PKTE9Px5gxY4SUYxSQ6Wkh2dnZiIiIQHl5OcrLyxEeHt5ktP3o0aMxYMAAPHz4EJcuXYKPjw8v2r5Hjx6YMGECqqqqcOLECchkMq3VW3l5eaipqcG//vUvQVdvGUoH8Gy1UHV1NXx8fFBYWIjq6mrB4kcMqeXmzZsIDAzE+++/L1jd20LHiRMncOTIEdTU1KC2thabNm2CtbU1jh07ZnRa7ty5g7KyMu7o1q0bFi1axAvoNAYd586dQ3FxMerq6vD06VMsWbIEzs7OuHPnjiA6DKmlvr4ewcHBmDdvHpRKJX799Vd4e3sLMr1lSB1q5s6di6ioKEHq3lZa1NNjP/74I4BnRi4wMNAsl62T6WkhSqUSqampkMlkkMlkSEtL4wJZ4+LieFMejx49wrBhw2Bvbw83Nzetxnzjxg3ExcXBzs4OXl5eWvsqlJSUICoqCjY2NggMDOQ9ERiTDvUePZrHZ599ZnRacnNzwRjT2rtDqFVPhtLx/fffIywsDPb29nByckJkZKSgAZqG1NIYoVdvGUrHoUOHEBwcDKlUCmdnZ/Tt2xenTp0STIchtQDApUuX0KtXL9jZ2aFDhw6CrhIypI76+nq0a9cOGzZsEKz+baXl008/RVBQEOzt7eHp6Yn09HRBFmEYG2R6CIIgCIIwC8j0EARBEARhFpDpIQiCIAjCLCDTQxAEQRCEuxOzHAAAEVFJREFUWUCmhyAIgiAIs4BMD0EQBEEQZgGZHoIgCIIgzAIyPQRBEARBmAVkeghCD2JiYrTeYtza5OTkaL2F2RRgjBl8+3tfX1/ExMQY9DuNkda6N9XV1fDy8kJ6errgZQNAZGSkIO8lJEwfMj2E4Fy9ehWMMYwcObKtq6I36jrn5OToPE+mR38+++wzMMZw+PBhnefJ9Px5aa17s2zZMkgkEty8eVPwsgFgz549YIxxr1kgiKYg00MIDpkeYSDTIxxkevTjwoULuHXrlqBl1tTUwMXF5bkvV31ZVCoV/P39ER8f32rfQZgGZHoIwSHTIwxkeoSDTE/bsX37djDGsH///lb9nqysLFhYWOD69eut+j2EcUOmhxCclpqegoICREZGws7ODg4ODujbt6/OYWp1x1VeXo4RI0ZALpfDzs4OcXFxuHTpklZ+lUqFFStWIDAwEBKJBEFBQVi9ejUOHz7Me+mpupPWdahRm57Hjx8jNTUV7u7usLGxQffu3fHTTz/pfW22bt2KgQMHwsfHB2KxGG5ubhgyZAhKSkq08jZleioqKpCeng5fX1+IxWK0b98eKSkpOp/Q1Qbj4sWLePPNN+Hg4ABHR0cMHToUt2/f1spfW1uL999/H15eXrCxsYFCocD27dubNTJqxowZo/M6ahqOltYJeDZ9ERMTAwcHB9jZ2SEqKgpff/31c+uiiS7T88MPP+C9995DUFAQ1/aio6ObLHfLli3461//yrU7f39/jBgxQqvtVVZWIjs7G0FBQZBIJHB3d0dycjLKysp4+TSN9nfffYfo6GjY29tDoVA8V8vVq1eRmZmJ8PBwyGQy2NjYICQkBCtWrEBDQwMvb2ZmJhhjWLVqFS9dqVQiPDwcEokE586d49J1GdKSkhK888478Pb2hlgsRrt27dCzZ09s3br1ufVUM2DAANjb2+t8uaX6+86ePYt+/fpxL9OcOXMml3/9+vV47bXXIJFI8Oqrr2L37t06v+fkyZNgjOHDDz/Uq16EeUKmhxCclpieiRMngjGGTp06ITU1FZMmTYKHhwfEYjEOHTrEy+vr6wuFQoGAgAB07doVM2fORFJSEhhj8PHxQVVVFS//7NmzwRhDQEAAMjIyMGnSJMhkMiQkJPBMz5kzZzB9+nSuc87JyeEONTExMWjfvj26deuG1157DdOmTcPo0aNhZWUFR0dHvWMVPDw8EBERgXfffReZmZkYPnw4bGxs4OjoqNV56jI9lZWVeP3118EYQ+/evTF37lwMHDiQuwbl5eW8MtSanJ2d0bt3b2RkZCA2NhaMMURGRkKlUvHyv/3222CMQaFQIDMzE+PGjYOtrS13zZozPbt37+bqM2bMGO46qq/1i9Rp6dKlnL6UlBRMnToVAQEBEIlE2Lx5s17XXZfpeeedd9ChQweMHDkSmZmZSElJgYeHB0QiEbZt28bL+49//AOMMXTs2BFTp07FnDlzMHz4cLi7u/M64crKSkRERIAxhp49eyI9PR0jR46ERCKBl5cXz9Sp/0/69OkDa2trJCYmYs6cOc0G+65duxZOTk5ISkpCeno6pk6ditDQUDDGMGnSJF7e2tpaKBQK2NjY8Iz1vHnzwBjD8uXLefkbm56ysjI4ODhAKpVi5MiRyMrKwvjx4xEREaFX4HBDQwMcHR2bHGVjjKFHjx5wcnJCXFwcMjIyEBkZCcYY0tPTsWzZMsjlcowdOxZpaWlwcXGBlZUVfv31V62ylEolbGxsEBcX12y9CPOFTA8hOPqanr1794IxhnHjxvGeAu/duwc/Pz+8+uqrvA7Q19cXjDFMmzaNl56bmwvGGLZs2cKllZSUwMLCAqGhoTwz9Ntvv0EqlfJMj2adnze9xRhDUlISlEoll/7555+DMYYPPvig2esCAFeuXNFKO3/+POzt7TF27Fheui7To+6s5syZw8v70UcfgTGmFTehHmlp3LmNHTsWjDH88MMPXNqBAwfAGEP//v1RX1/Ppf/4448QiUR6mR5Av+ktfet05swZWFhYoH///nj69CmXXlVVhW7dukEmk6GysrLZOukyPVevXtUyWJWVlQgNDYWfnx8vPTw8HJ6enrw6AEBdXR0ePXrE/Z2eng7GGAoKCnj5Tpw4ASsrK6SkpPC+X30tvvjii2Y1qCkvL0d1dTUvTaVSYfz48RCJRFpt7OzZs5BIJOjSpQuUSiWKiopgaWmJ6OhorZGhxqZHbfb27t2rVY/79+83W9dffvkFjDHMmDFD53m1/jVr1nBpdXV1CAsLg62tLTw9PVFaWsqdO3XqFBhjSEtL01leREQEZDJZs/UizBcyPYTg6Gt6BgwYAIlEgidPnmid+/jjj8EYw88//8yl+fr6QiqVanVypaWl3JOhmgULFoAxpvXEDgCpqakvbHoaTzXV1dXBysoKSUlJz9XaHImJiVoxQ7pMj6+vLxwdHfH48WNe3vr6evj5+UEikaCmpoZLZ4zB399fq3M7cuQIGGP46KOPuLTk5GQwxlBUVKRVP31HegD9TI++dUpLSwNjDJcvX9Yq5+uvvwZjDF999VWzdWpJTM+KFSu0rnt4eDj8/Px4hrcx9fX1cHR0RPfu3XWef+utt+Ds7MwZLXWb+8tf/qJXvZqjuLhYq12rWbZsGRhjmDlzJjp27AgHBwedsWJNmZ6DBw++UJ2++eYbMMawZMkSnefVI7GNzeeiRYvAGENeXp7WZwICAhAdHa2zvPj4eDDG9DLChHlCpocQHH1Nj5ubG9zd3XnTSepjxIgRYIzhyy+/5PL7+voiLCxMq5y6ujowxvDuu+9yaYMGDWoyCHjTpk0vZHqaeoL09PRE7969n6tVzY0bNzB58mQEBARAIpHw4l7EYjEvb2PT8/DhQ246QBejRo0CYwxnz57l0hhjOqchLl++rNWphIWFwdLSkjfKoyYvL09Q06NvnSIjIyEWi3W2EbV5zc/Pb7ZOukxPdXU1Fi9ejLCwMG70T/PQjCtbsmQJGGMIDg5Gbm4ujhw5wjOXwLPRRcYYunbtqrO+UVFRYIzh7t27AP5oc42npPRh69atXJtUj8KpD10Go6GhAT169ODyrF+/Xme5jU3P77//DhsbG0ilUowfPx47duxoMu6qqXoyxrB27domv2/w4MFa6evXr2/S0Hbv3h2BgYE6y1P/blAwM9EUZHoIwdHX9FhZWWl1NI2Pzz//nMv/vKf1xj/Wffr0afKJTz2N01LT09TqLX1HEe7evYv27dvD0tIS/fv3x8yZM5GdnY2cnBwoFAowxv93bGx6ysrKwBjDW2+9pbP8jIwMremhxtdFjS69AQEBcHV11Vn2J598Iqjp0bdOgYGBzbaR3NzcZuuk6x6p44giIiKQmpqK+fPnIycnh4tJ0qy/SqXCxx9/jJCQEO57HRwcMGvWLNTW1gJ4FhjdXF0ZY9x0jVrvggULmq2/JosXLwZjDL6+vhg3bhyysrKQk5PDxaU11YY//PBDMMbg5OSkFf+mRte9KS4u5kZlGWMQiUTo06cPzp8/32xdCwsLwZh2IPXzvg94fht63v+iOsZPbSwJojFkegjB0df0yOVyBAcH611uS0xPa4z0vKzp+fvf/w7GdMdvxMXFNWt6XnSkR1+DYciRHn3rFB4eDjs7O63pj5bS+B6dOHECjDFMmDBBK6/aHDRV/xs3bmDjxo3o2rUrGGOYN28eAODnn39u0chNc21OF3V1dXBwcIBCodCKLzp+/HiT5V28eBF2dnZwdnYGY03HxDR1b4BncVQHDx7ExIkTYWFhAT8/P87wNcX3338Pxhiys7Nb9H0vanp69eoFCwsLralTglBDpocQHH1NT79+/WBtbY179+7pVW5LTE9LY3quXbsGxhjmz5+vs3whTI96pVrjGKanT5/C3d29WdMDAD4+Pk3G9Pj7++uM6dHXYAgV07Nx40Yw1nQcSEvqlJKSAsb4sV0vQuN7tG3bNjDGsG/fPq28iYmJemmtqqqCra0tt8RcqVRCKpWiS5cuetXpRUxPeXk5GGPIyMjQOqeORWpcXl1dHbp27Qpra2ucOXMGiYmJEIlE+Pbbb7XKeJ7p0US9NcGZM2eem+/+/fsQiUQYNmyYzvNCmx5PT0907ty5ueoTZgyZHkJw9DU9u3btAmMMQ4YM0XpqBYCjR4/y/m6J6SkpKYFIJNJavfX777/rXL31+PFjMPZsJZkuhDA9H3zwARhjOHDgAJemUqkwY8YMbupDE12mJysrC4wxZGVl8fKuWbMGjDGMGjWKl94Sg6EOOm28equoqKhFq7f27dsHxhg2btyo83xL6nTq1CmIRCJ0794dDx480PrM6dOntQygLhrfI/VU1Ny5c3n51G2ysdZvv/1Wa/Tg5s2bsLKyQrdu3bi0qVOngjGGZcuWadWhpqYGx48ff67e5qivr4eNjQ2ioqJ4o18XL16Eq6urzvIWLlwIxhgWL14MALh9+zZcXV3h5eWFiooKXt7G9+bkyZM6H0rUJljX0vHGdOrUqckYHCFNz+3bt5scvSMINWR6CMFR/5j7+/tjzJgxOo/i4mIAf4y6eHt7Y9y4ccjMzMSIESO4WA5NWmJ6gD+WDwcEBGDWrFmYPHky5HI594PduFOOiIiAra0tpkyZgqVLl2Lp0qXcOSFMT2lpKezt7WFnZ4dx48ZhxowZiIiIgFwu51aHaaLL9Dx58gSdO3cGYwx9+/ZFVlYWBg0aBJFIBC8vL60NCltiMIA/YiIa79OjXhXz73//u1mdd+/e5falmTdvHpYuXcrbyK6ldVJPC7q6umLUqFHIzMxEcnIytzeNPjtWN75H6mXRIpEIiYmJmD17NhISEmBhYcFNjWp2uE5OTvDx8cHw4cORmZmJiRMn4pVXXtEaTaysrOT2menSpQtSU1ORnp6OpKQkuLi48OrwIqYHAKZMmcLFIs2aNQsjRoyAvb09Bg8erFXeyZMnOWOmaWR37typ88Gk8b2ZPn06bGxskJCQgGnTpmHWrFn429/+BsaY3vvhZGZmQiQS4dq1a1rnhDQ9X3zxRZOjdwShhkwPITia+480dWhu6LZ9+3bExMTAyckJNjY28PPzQ1JSktbUVEtNj0qlQn5+Pvz9/SEWi7kdmdU/+IWFhbz8586dQ58+fWBvb6818iKE6QGexZKodxaWy+UYNGgQLl68yE0XaNLUjswPHjzAjBkz4OPjA2tra3h4eOC9997TuUFiSw1GTU0NsrKy4OnpCYlEgtDQUGzfvh3Lly8HYwynT5/WS2dhYSEUCgUX/KprR2Z96wQ8G2mJj4+Hs7MzxGIxfHx8EB8fj4KCgmbjSgDd9+jmzZvcBoNSqRRRUVHYv3+/zg53zZo1SEhIgJeXF7crcVxcnM4pvOrqaixduhQKhQK2trZwcHBAp06dMGHCBN6KsBc1PTU1NXj//fe5LQqCg4OxatUqXLlyhVdedXU1OnXqBDs7O507lo8cORKMMezcuZNLa3xvioqKMH78eHTq1An29vZwdHREaGgo8vPzdY7O6uLSpUtNjn4JaXoSExPRvn17nTFpBKGGTA9hdqjjfTS33yeeT3JyMkQikV5TSQTRmLi4OHTu3PmlA9Kbory8HGKxGIsWLWqV8gnTgUwPYbLcvn1b60f20qVLkMlk8Pf3b7UfYGOm8WssgGc7MltZWaFXr15tUCPCFCguLoZIJGryvVkvS3p6Ol555RWdG50ShCZkegiTJScnB35+flys0NChQ2FrawtLS0u9dvE1R8aMGYPOnTsjJSUFs2fPxsCBA2FpaQlbW1ucPHmyratHGDHr1q3Djh07WqXs/Px83gIBgmgKMj2EyXLkyBH0798f7u7usLa2hpOTE2JjY7VeZEr8wa5duxAdHc292NHV1RWDBw/WO5aHIAjizwyZHoIgCIIgzAIyPQRBEARBmAX/H+sSkZALYXBtAAAAAElFTkSuQmCC">
            <a:extLst>
              <a:ext uri="{FF2B5EF4-FFF2-40B4-BE49-F238E27FC236}">
                <a16:creationId xmlns:a16="http://schemas.microsoft.com/office/drawing/2014/main" id="{2395F6D2-6B25-43BC-A8E4-D62A28BD8F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5206" y="601940"/>
            <a:ext cx="3015554" cy="2257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34B6B6DC-1EE0-4AD4-8A81-77ED523DB041}"/>
              </a:ext>
            </a:extLst>
          </p:cNvPr>
          <p:cNvGrpSpPr/>
          <p:nvPr/>
        </p:nvGrpSpPr>
        <p:grpSpPr>
          <a:xfrm>
            <a:off x="786178" y="892773"/>
            <a:ext cx="3664692" cy="2448272"/>
            <a:chOff x="786178" y="892773"/>
            <a:chExt cx="3664692" cy="2448272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EAD48FEE-FDD6-4E54-B6BC-6E5CF5AFC4B7}"/>
                </a:ext>
              </a:extLst>
            </p:cNvPr>
            <p:cNvSpPr txBox="1"/>
            <p:nvPr/>
          </p:nvSpPr>
          <p:spPr>
            <a:xfrm>
              <a:off x="1496810" y="903443"/>
              <a:ext cx="24482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400" b="1" dirty="0">
                  <a:latin typeface="Myriad Pro" panose="020B0503030403020204"/>
                </a:rPr>
                <a:t>Theoretical profile and PIC simulated laser variation</a:t>
              </a:r>
            </a:p>
          </p:txBody>
        </p:sp>
        <p:grpSp>
          <p:nvGrpSpPr>
            <p:cNvPr id="7" name="Groupe 6">
              <a:extLst>
                <a:ext uri="{FF2B5EF4-FFF2-40B4-BE49-F238E27FC236}">
                  <a16:creationId xmlns:a16="http://schemas.microsoft.com/office/drawing/2014/main" id="{CAD63677-D386-4C24-9420-9EF5313A0C43}"/>
                </a:ext>
              </a:extLst>
            </p:cNvPr>
            <p:cNvGrpSpPr/>
            <p:nvPr/>
          </p:nvGrpSpPr>
          <p:grpSpPr>
            <a:xfrm>
              <a:off x="786178" y="892773"/>
              <a:ext cx="3664692" cy="2448272"/>
              <a:chOff x="1765258" y="428551"/>
              <a:chExt cx="3664692" cy="2448272"/>
            </a:xfrm>
          </p:grpSpPr>
          <p:pic>
            <p:nvPicPr>
              <p:cNvPr id="51" name="Graphique 50">
                <a:extLst>
                  <a:ext uri="{FF2B5EF4-FFF2-40B4-BE49-F238E27FC236}">
                    <a16:creationId xmlns:a16="http://schemas.microsoft.com/office/drawing/2014/main" id="{91BE6B09-25AC-42B8-831B-0A9A3EB2E5F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rcRect r="23853" b="51840"/>
              <a:stretch/>
            </p:blipFill>
            <p:spPr>
              <a:xfrm>
                <a:off x="1808386" y="870065"/>
                <a:ext cx="3595576" cy="1609620"/>
              </a:xfrm>
              <a:prstGeom prst="rect">
                <a:avLst/>
              </a:prstGeom>
            </p:spPr>
          </p:pic>
          <p:sp>
            <p:nvSpPr>
              <p:cNvPr id="26" name="ZoneTexte 25">
                <a:extLst>
                  <a:ext uri="{FF2B5EF4-FFF2-40B4-BE49-F238E27FC236}">
                    <a16:creationId xmlns:a16="http://schemas.microsoft.com/office/drawing/2014/main" id="{444FCAFB-72DC-4670-A767-D6DD18946F08}"/>
                  </a:ext>
                </a:extLst>
              </p:cNvPr>
              <p:cNvSpPr txBox="1"/>
              <p:nvPr/>
            </p:nvSpPr>
            <p:spPr>
              <a:xfrm>
                <a:off x="2377082" y="2305913"/>
                <a:ext cx="2448272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1100" dirty="0">
                    <a:latin typeface="Myriad Pro" panose="020B0503030403020204"/>
                  </a:rPr>
                  <a:t>Longitudinal distance</a:t>
                </a:r>
              </a:p>
            </p:txBody>
          </p:sp>
          <p:sp>
            <p:nvSpPr>
              <p:cNvPr id="40" name="ZoneTexte 39">
                <a:extLst>
                  <a:ext uri="{FF2B5EF4-FFF2-40B4-BE49-F238E27FC236}">
                    <a16:creationId xmlns:a16="http://schemas.microsoft.com/office/drawing/2014/main" id="{0AD82E39-00FD-4F33-93A7-C310C5A271F8}"/>
                  </a:ext>
                </a:extLst>
              </p:cNvPr>
              <p:cNvSpPr txBox="1"/>
              <p:nvPr/>
            </p:nvSpPr>
            <p:spPr>
              <a:xfrm rot="16200000">
                <a:off x="1097521" y="1603151"/>
                <a:ext cx="1628948" cy="26161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ZA" sz="1100" dirty="0">
                  <a:latin typeface="Myriad Pro" panose="020B0503030403020204"/>
                </a:endParaRPr>
              </a:p>
            </p:txBody>
          </p:sp>
          <p:sp>
            <p:nvSpPr>
              <p:cNvPr id="41" name="ZoneTexte 40">
                <a:extLst>
                  <a:ext uri="{FF2B5EF4-FFF2-40B4-BE49-F238E27FC236}">
                    <a16:creationId xmlns:a16="http://schemas.microsoft.com/office/drawing/2014/main" id="{53517C88-4AF7-4B95-89AC-B1FC1BED0797}"/>
                  </a:ext>
                </a:extLst>
              </p:cNvPr>
              <p:cNvSpPr txBox="1"/>
              <p:nvPr/>
            </p:nvSpPr>
            <p:spPr>
              <a:xfrm rot="16200000">
                <a:off x="656538" y="1537271"/>
                <a:ext cx="2448272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900" b="1" dirty="0">
                    <a:solidFill>
                      <a:srgbClr val="0070C0"/>
                    </a:solidFill>
                    <a:latin typeface="Myriad Pro" panose="020B0503030403020204"/>
                  </a:rPr>
                  <a:t>n</a:t>
                </a:r>
                <a:r>
                  <a:rPr lang="en-ZA" sz="900" b="1" baseline="-25000" dirty="0">
                    <a:solidFill>
                      <a:srgbClr val="0070C0"/>
                    </a:solidFill>
                    <a:latin typeface="Myriad Pro" panose="020B0503030403020204"/>
                  </a:rPr>
                  <a:t>e </a:t>
                </a:r>
                <a:r>
                  <a:rPr lang="en-ZA" sz="900" b="1" dirty="0">
                    <a:solidFill>
                      <a:srgbClr val="0070C0"/>
                    </a:solidFill>
                    <a:latin typeface="Myriad Pro" panose="020B0503030403020204"/>
                  </a:rPr>
                  <a:t>, -- C</a:t>
                </a:r>
                <a:r>
                  <a:rPr lang="en-ZA" sz="900" b="1" baseline="-25000" dirty="0">
                    <a:solidFill>
                      <a:srgbClr val="0070C0"/>
                    </a:solidFill>
                    <a:latin typeface="Myriad Pro" panose="020B0503030403020204"/>
                  </a:rPr>
                  <a:t>N2</a:t>
                </a:r>
                <a:r>
                  <a:rPr lang="en-ZA" sz="900" b="1" dirty="0">
                    <a:solidFill>
                      <a:srgbClr val="0070C0"/>
                    </a:solidFill>
                    <a:latin typeface="Myriad Pro" panose="020B0503030403020204"/>
                  </a:rPr>
                  <a:t> [x10</a:t>
                </a:r>
                <a:r>
                  <a:rPr lang="en-ZA" sz="900" b="1" baseline="30000" dirty="0">
                    <a:solidFill>
                      <a:srgbClr val="0070C0"/>
                    </a:solidFill>
                    <a:latin typeface="Myriad Pro" panose="020B0503030403020204"/>
                  </a:rPr>
                  <a:t>18</a:t>
                </a:r>
                <a:r>
                  <a:rPr lang="en-ZA" sz="900" b="1" dirty="0">
                    <a:solidFill>
                      <a:srgbClr val="0070C0"/>
                    </a:solidFill>
                    <a:latin typeface="Myriad Pro" panose="020B0503030403020204"/>
                  </a:rPr>
                  <a:t> cm</a:t>
                </a:r>
                <a:r>
                  <a:rPr lang="en-ZA" sz="900" b="1" baseline="30000" dirty="0">
                    <a:solidFill>
                      <a:srgbClr val="0070C0"/>
                    </a:solidFill>
                    <a:latin typeface="Myriad Pro" panose="020B0503030403020204"/>
                  </a:rPr>
                  <a:t>-3</a:t>
                </a:r>
                <a:r>
                  <a:rPr lang="en-ZA" sz="900" b="1" dirty="0">
                    <a:solidFill>
                      <a:srgbClr val="0070C0"/>
                    </a:solidFill>
                    <a:latin typeface="Myriad Pro" panose="020B0503030403020204"/>
                  </a:rPr>
                  <a:t>, %]</a:t>
                </a:r>
              </a:p>
            </p:txBody>
          </p:sp>
          <p:sp>
            <p:nvSpPr>
              <p:cNvPr id="42" name="ZoneTexte 41">
                <a:extLst>
                  <a:ext uri="{FF2B5EF4-FFF2-40B4-BE49-F238E27FC236}">
                    <a16:creationId xmlns:a16="http://schemas.microsoft.com/office/drawing/2014/main" id="{035FD2ED-50B5-4C4C-AE9D-C4ABC7C3D921}"/>
                  </a:ext>
                </a:extLst>
              </p:cNvPr>
              <p:cNvSpPr txBox="1"/>
              <p:nvPr/>
            </p:nvSpPr>
            <p:spPr>
              <a:xfrm rot="16200000">
                <a:off x="4672333" y="1519013"/>
                <a:ext cx="1337668" cy="177565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endParaRPr lang="en-ZA" sz="1100" dirty="0">
                  <a:latin typeface="Myriad Pro" panose="020B0503030403020204"/>
                </a:endParaRPr>
              </a:p>
            </p:txBody>
          </p:sp>
          <p:sp>
            <p:nvSpPr>
              <p:cNvPr id="43" name="ZoneTexte 42">
                <a:extLst>
                  <a:ext uri="{FF2B5EF4-FFF2-40B4-BE49-F238E27FC236}">
                    <a16:creationId xmlns:a16="http://schemas.microsoft.com/office/drawing/2014/main" id="{4820D7C8-6E5A-4241-87DA-543F9E5B30EB}"/>
                  </a:ext>
                </a:extLst>
              </p:cNvPr>
              <p:cNvSpPr txBox="1"/>
              <p:nvPr/>
            </p:nvSpPr>
            <p:spPr>
              <a:xfrm rot="16200000">
                <a:off x="4752496" y="1533806"/>
                <a:ext cx="1124076" cy="2308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ZA" sz="900" b="1" dirty="0">
                    <a:solidFill>
                      <a:srgbClr val="FF0000"/>
                    </a:solidFill>
                    <a:latin typeface="Myriad Pro" panose="020B0503030403020204"/>
                  </a:rPr>
                  <a:t>a</a:t>
                </a:r>
                <a:r>
                  <a:rPr lang="en-ZA" sz="900" b="1" baseline="-25000" dirty="0">
                    <a:solidFill>
                      <a:srgbClr val="FF0000"/>
                    </a:solidFill>
                    <a:latin typeface="Myriad Pro" panose="020B0503030403020204"/>
                  </a:rPr>
                  <a:t>0</a:t>
                </a:r>
                <a:r>
                  <a:rPr lang="en-ZA" sz="900" b="1" dirty="0">
                    <a:solidFill>
                      <a:srgbClr val="FF0000"/>
                    </a:solidFill>
                    <a:latin typeface="Myriad Pro" panose="020B0503030403020204"/>
                  </a:rPr>
                  <a:t> , -- a</a:t>
                </a:r>
                <a:r>
                  <a:rPr lang="en-ZA" sz="900" b="1" baseline="-25000" dirty="0">
                    <a:solidFill>
                      <a:srgbClr val="FF0000"/>
                    </a:solidFill>
                    <a:latin typeface="Myriad Pro" panose="020B0503030403020204"/>
                  </a:rPr>
                  <a:t>0</a:t>
                </a:r>
                <a:r>
                  <a:rPr lang="en-ZA" sz="900" b="1" dirty="0">
                    <a:solidFill>
                      <a:srgbClr val="FF0000"/>
                    </a:solidFill>
                    <a:latin typeface="Myriad Pro" panose="020B0503030403020204"/>
                  </a:rPr>
                  <a:t>_vac</a:t>
                </a:r>
              </a:p>
            </p:txBody>
          </p:sp>
        </p:grpSp>
      </p:grpSp>
      <p:pic>
        <p:nvPicPr>
          <p:cNvPr id="44" name="Espace réservé pour une image  6">
            <a:extLst>
              <a:ext uri="{FF2B5EF4-FFF2-40B4-BE49-F238E27FC236}">
                <a16:creationId xmlns:a16="http://schemas.microsoft.com/office/drawing/2014/main" id="{56FCBC5D-8E65-4744-8EF2-11963393AF96}"/>
              </a:ext>
            </a:extLst>
          </p:cNvPr>
          <p:cNvPicPr>
            <a:picLocks noGrp="1"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6" t="5088" r="5002" b="5088"/>
          <a:stretch/>
        </p:blipFill>
        <p:spPr>
          <a:xfrm>
            <a:off x="5619052" y="1179874"/>
            <a:ext cx="2770366" cy="133767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softEdge rad="241300"/>
          </a:effectLst>
        </p:spPr>
      </p:pic>
      <p:pic>
        <p:nvPicPr>
          <p:cNvPr id="45" name="Graphique 44">
            <a:extLst>
              <a:ext uri="{FF2B5EF4-FFF2-40B4-BE49-F238E27FC236}">
                <a16:creationId xmlns:a16="http://schemas.microsoft.com/office/drawing/2014/main" id="{FC486A77-8ADA-41F1-9197-CB3B96350F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718675" y="5033740"/>
            <a:ext cx="735427" cy="275785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4166C8B8-FA33-4430-8B60-6A81C7BD61E6}"/>
              </a:ext>
            </a:extLst>
          </p:cNvPr>
          <p:cNvGrpSpPr/>
          <p:nvPr/>
        </p:nvGrpSpPr>
        <p:grpSpPr>
          <a:xfrm>
            <a:off x="1542831" y="2960585"/>
            <a:ext cx="3337637" cy="2293268"/>
            <a:chOff x="1542831" y="2960585"/>
            <a:chExt cx="3337637" cy="2293268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7FBE9FF1-DD2D-D047-8B7A-B1B307A06A3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4500" y="2960585"/>
              <a:ext cx="3255968" cy="2170645"/>
            </a:xfrm>
            <a:prstGeom prst="rect">
              <a:avLst/>
            </a:prstGeom>
          </p:spPr>
        </p:pic>
        <p:sp>
          <p:nvSpPr>
            <p:cNvPr id="47" name="ZoneTexte 46">
              <a:extLst>
                <a:ext uri="{FF2B5EF4-FFF2-40B4-BE49-F238E27FC236}">
                  <a16:creationId xmlns:a16="http://schemas.microsoft.com/office/drawing/2014/main" id="{075D9B20-7C73-432B-951E-76CE76DD2D0B}"/>
                </a:ext>
              </a:extLst>
            </p:cNvPr>
            <p:cNvSpPr txBox="1"/>
            <p:nvPr/>
          </p:nvSpPr>
          <p:spPr>
            <a:xfrm>
              <a:off x="2721967" y="4992243"/>
              <a:ext cx="103389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ZA" sz="1100" dirty="0">
                <a:latin typeface="Myriad Pro" panose="020B0503030403020204"/>
              </a:endParaRPr>
            </a:p>
          </p:txBody>
        </p:sp>
        <p:sp>
          <p:nvSpPr>
            <p:cNvPr id="38" name="ZoneTexte 37">
              <a:extLst>
                <a:ext uri="{FF2B5EF4-FFF2-40B4-BE49-F238E27FC236}">
                  <a16:creationId xmlns:a16="http://schemas.microsoft.com/office/drawing/2014/main" id="{6900D26D-DA7E-4091-AAF2-D7E244C91250}"/>
                </a:ext>
              </a:extLst>
            </p:cNvPr>
            <p:cNvSpPr txBox="1"/>
            <p:nvPr/>
          </p:nvSpPr>
          <p:spPr>
            <a:xfrm>
              <a:off x="2757847" y="4967590"/>
              <a:ext cx="103389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100" dirty="0">
                  <a:latin typeface="Myriad Pro" panose="020B0503030403020204"/>
                </a:rPr>
                <a:t>Energy [MeV]</a:t>
              </a:r>
            </a:p>
          </p:txBody>
        </p:sp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417AF74F-BF7E-4AFD-8396-3FC12344E40F}"/>
                </a:ext>
              </a:extLst>
            </p:cNvPr>
            <p:cNvSpPr txBox="1"/>
            <p:nvPr/>
          </p:nvSpPr>
          <p:spPr>
            <a:xfrm rot="5400000">
              <a:off x="1187847" y="3803846"/>
              <a:ext cx="1033897" cy="2616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endParaRPr lang="en-ZA" sz="1100" dirty="0">
                <a:latin typeface="Myriad Pro" panose="020B0503030403020204"/>
              </a:endParaRPr>
            </a:p>
          </p:txBody>
        </p:sp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BFDC56E2-D3C3-4259-B4D9-96243D9F0ECA}"/>
                </a:ext>
              </a:extLst>
            </p:cNvPr>
            <p:cNvSpPr txBox="1"/>
            <p:nvPr/>
          </p:nvSpPr>
          <p:spPr>
            <a:xfrm rot="16200000">
              <a:off x="916733" y="3898564"/>
              <a:ext cx="151380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100" dirty="0">
                  <a:latin typeface="Myriad Pro" panose="020B0503030403020204"/>
                </a:rPr>
                <a:t>Spectrum [</a:t>
              </a:r>
              <a:r>
                <a:rPr lang="en-ZA" sz="1100" dirty="0" err="1">
                  <a:latin typeface="Myriad Pro" panose="020B0503030403020204"/>
                </a:rPr>
                <a:t>pC</a:t>
              </a:r>
              <a:r>
                <a:rPr lang="en-ZA" sz="1100" dirty="0">
                  <a:latin typeface="Myriad Pro" panose="020B0503030403020204"/>
                </a:rPr>
                <a:t>/MeV]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92021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F6E53C7-BD03-4AEB-B4EE-1F770349BAB1}"/>
              </a:ext>
            </a:extLst>
          </p:cNvPr>
          <p:cNvSpPr/>
          <p:nvPr/>
        </p:nvSpPr>
        <p:spPr>
          <a:xfrm>
            <a:off x="1919536" y="1946730"/>
            <a:ext cx="395752" cy="2133906"/>
          </a:xfrm>
          <a:prstGeom prst="rect">
            <a:avLst/>
          </a:prstGeom>
          <a:solidFill>
            <a:srgbClr val="FF0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/>
              <a:t>Development of a 150MeV laser-plasma injector - Journées Accélérateurs 2021 - October 13th 2021</a:t>
            </a:r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02A0718-F251-417F-9507-7A7136A5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09" y="314101"/>
            <a:ext cx="12384756" cy="451098"/>
          </a:xfrm>
        </p:spPr>
        <p:txBody>
          <a:bodyPr/>
          <a:lstStyle/>
          <a:p>
            <a:r>
              <a:rPr lang="en-GB" dirty="0"/>
              <a:t>3 –Setup of the gas cell test bench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6B9DB50E-BA8B-43BE-9CA2-59ABC5869E18}"/>
              </a:ext>
            </a:extLst>
          </p:cNvPr>
          <p:cNvSpPr txBox="1"/>
          <p:nvPr/>
        </p:nvSpPr>
        <p:spPr>
          <a:xfrm>
            <a:off x="2061102" y="4777191"/>
            <a:ext cx="1844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Myriad Pro" panose="020B0503030403020204"/>
              </a:rPr>
              <a:t>Dichroic mirror </a:t>
            </a:r>
            <a:r>
              <a:rPr lang="en-ZA" sz="1400" dirty="0">
                <a:latin typeface="Myriad Pro" panose="020B0503030403020204"/>
              </a:rPr>
              <a:t>for dopant localization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F35F76EB-224B-41FE-BC05-0EE1F81201F8}"/>
              </a:ext>
            </a:extLst>
          </p:cNvPr>
          <p:cNvSpPr txBox="1"/>
          <p:nvPr/>
        </p:nvSpPr>
        <p:spPr>
          <a:xfrm>
            <a:off x="1415480" y="818128"/>
            <a:ext cx="13711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 err="1">
                <a:latin typeface="Myriad Pro" panose="020B0503030403020204"/>
              </a:rPr>
              <a:t>LaseriX</a:t>
            </a:r>
            <a:r>
              <a:rPr lang="en-ZA" sz="1400" b="1" dirty="0">
                <a:latin typeface="Myriad Pro" panose="020B0503030403020204"/>
              </a:rPr>
              <a:t> input beam, 60mJ, 45fs, 10Hz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D1748F8-5C85-467C-A8CB-8FE553E2D3A7}"/>
              </a:ext>
            </a:extLst>
          </p:cNvPr>
          <p:cNvSpPr/>
          <p:nvPr/>
        </p:nvSpPr>
        <p:spPr>
          <a:xfrm>
            <a:off x="3863752" y="3596013"/>
            <a:ext cx="1798807" cy="570004"/>
          </a:xfrm>
          <a:prstGeom prst="rect">
            <a:avLst/>
          </a:prstGeom>
          <a:solidFill>
            <a:schemeClr val="accent1">
              <a:alpha val="29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EE6267-A3BB-4BB8-AAC9-E1A698DE448D}"/>
              </a:ext>
            </a:extLst>
          </p:cNvPr>
          <p:cNvSpPr/>
          <p:nvPr/>
        </p:nvSpPr>
        <p:spPr>
          <a:xfrm rot="2700000">
            <a:off x="1663481" y="3824127"/>
            <a:ext cx="720079" cy="38871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05F7280D-E9F7-4A8A-BCAC-525407FBD839}"/>
              </a:ext>
            </a:extLst>
          </p:cNvPr>
          <p:cNvGrpSpPr/>
          <p:nvPr/>
        </p:nvGrpSpPr>
        <p:grpSpPr>
          <a:xfrm>
            <a:off x="2315289" y="3682992"/>
            <a:ext cx="4904211" cy="396074"/>
            <a:chOff x="2757804" y="3805177"/>
            <a:chExt cx="4904211" cy="396074"/>
          </a:xfrm>
        </p:grpSpPr>
        <p:sp>
          <p:nvSpPr>
            <p:cNvPr id="18" name="Triangle isocèle 17">
              <a:extLst>
                <a:ext uri="{FF2B5EF4-FFF2-40B4-BE49-F238E27FC236}">
                  <a16:creationId xmlns:a16="http://schemas.microsoft.com/office/drawing/2014/main" id="{20414A51-86C6-4DF0-A901-52F7947A7560}"/>
                </a:ext>
              </a:extLst>
            </p:cNvPr>
            <p:cNvSpPr/>
            <p:nvPr/>
          </p:nvSpPr>
          <p:spPr>
            <a:xfrm rot="5400000">
              <a:off x="3827010" y="2736000"/>
              <a:ext cx="396045" cy="2534458"/>
            </a:xfrm>
            <a:prstGeom prst="triangl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0" name="Triangle isocèle 19">
              <a:extLst>
                <a:ext uri="{FF2B5EF4-FFF2-40B4-BE49-F238E27FC236}">
                  <a16:creationId xmlns:a16="http://schemas.microsoft.com/office/drawing/2014/main" id="{3E54F781-3418-437E-8361-6FEA37C787E8}"/>
                </a:ext>
              </a:extLst>
            </p:cNvPr>
            <p:cNvSpPr/>
            <p:nvPr/>
          </p:nvSpPr>
          <p:spPr>
            <a:xfrm rot="16200000" flipH="1">
              <a:off x="6185992" y="2725200"/>
              <a:ext cx="396045" cy="2556000"/>
            </a:xfrm>
            <a:prstGeom prst="triangle">
              <a:avLst/>
            </a:prstGeom>
            <a:solidFill>
              <a:srgbClr val="FF000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2" name="Ellipse 21">
            <a:extLst>
              <a:ext uri="{FF2B5EF4-FFF2-40B4-BE49-F238E27FC236}">
                <a16:creationId xmlns:a16="http://schemas.microsoft.com/office/drawing/2014/main" id="{069E4A46-9E7B-40B7-A5D8-C8F38428D07D}"/>
              </a:ext>
            </a:extLst>
          </p:cNvPr>
          <p:cNvSpPr/>
          <p:nvPr/>
        </p:nvSpPr>
        <p:spPr>
          <a:xfrm>
            <a:off x="4193254" y="3801815"/>
            <a:ext cx="1080120" cy="144016"/>
          </a:xfrm>
          <a:prstGeom prst="ellipse">
            <a:avLst/>
          </a:prstGeom>
          <a:solidFill>
            <a:srgbClr val="FFFF00">
              <a:alpha val="6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highlight>
                <a:srgbClr val="FFFF00"/>
              </a:highlight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40E3E77-4A99-4942-9DE0-42DD310019F1}"/>
              </a:ext>
            </a:extLst>
          </p:cNvPr>
          <p:cNvSpPr/>
          <p:nvPr/>
        </p:nvSpPr>
        <p:spPr>
          <a:xfrm>
            <a:off x="2315288" y="2115470"/>
            <a:ext cx="3492680" cy="54000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9A223517-B380-4287-8856-6E98A25DE2C0}"/>
              </a:ext>
            </a:extLst>
          </p:cNvPr>
          <p:cNvSpPr/>
          <p:nvPr/>
        </p:nvSpPr>
        <p:spPr>
          <a:xfrm>
            <a:off x="4655840" y="2311210"/>
            <a:ext cx="1224000" cy="54000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Triangle isocèle 24">
            <a:extLst>
              <a:ext uri="{FF2B5EF4-FFF2-40B4-BE49-F238E27FC236}">
                <a16:creationId xmlns:a16="http://schemas.microsoft.com/office/drawing/2014/main" id="{BBC22FE0-FBC7-42D6-B3B1-B36EEDC8D29C}"/>
              </a:ext>
            </a:extLst>
          </p:cNvPr>
          <p:cNvSpPr/>
          <p:nvPr/>
        </p:nvSpPr>
        <p:spPr>
          <a:xfrm rot="5400000">
            <a:off x="5697027" y="2072743"/>
            <a:ext cx="648072" cy="396046"/>
          </a:xfrm>
          <a:prstGeom prst="triangl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64853D23-F6E9-49AA-BDD4-FB2EC1E08063}"/>
              </a:ext>
            </a:extLst>
          </p:cNvPr>
          <p:cNvSpPr/>
          <p:nvPr/>
        </p:nvSpPr>
        <p:spPr>
          <a:xfrm rot="5400000">
            <a:off x="3542620" y="3470450"/>
            <a:ext cx="2340000" cy="54000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FE8ECD6-3266-4692-9737-59D334C98A46}"/>
              </a:ext>
            </a:extLst>
          </p:cNvPr>
          <p:cNvSpPr/>
          <p:nvPr/>
        </p:nvSpPr>
        <p:spPr>
          <a:xfrm rot="-2700000">
            <a:off x="4531501" y="2292831"/>
            <a:ext cx="340891" cy="771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8" name="Connecteur droit 27">
            <a:extLst>
              <a:ext uri="{FF2B5EF4-FFF2-40B4-BE49-F238E27FC236}">
                <a16:creationId xmlns:a16="http://schemas.microsoft.com/office/drawing/2014/main" id="{71D2DC3D-CF43-427C-AB71-239916D77B26}"/>
              </a:ext>
            </a:extLst>
          </p:cNvPr>
          <p:cNvCxnSpPr>
            <a:cxnSpLocks/>
          </p:cNvCxnSpPr>
          <p:nvPr/>
        </p:nvCxnSpPr>
        <p:spPr>
          <a:xfrm>
            <a:off x="4287161" y="3460780"/>
            <a:ext cx="772099" cy="0"/>
          </a:xfrm>
          <a:prstGeom prst="line">
            <a:avLst/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rc 29">
            <a:extLst>
              <a:ext uri="{FF2B5EF4-FFF2-40B4-BE49-F238E27FC236}">
                <a16:creationId xmlns:a16="http://schemas.microsoft.com/office/drawing/2014/main" id="{A5322CBB-4AA2-49B1-B098-F4B30391BA31}"/>
              </a:ext>
            </a:extLst>
          </p:cNvPr>
          <p:cNvSpPr/>
          <p:nvPr/>
        </p:nvSpPr>
        <p:spPr>
          <a:xfrm flipV="1">
            <a:off x="4135574" y="4036844"/>
            <a:ext cx="1080120" cy="294505"/>
          </a:xfrm>
          <a:prstGeom prst="arc">
            <a:avLst>
              <a:gd name="adj1" fmla="val 11434451"/>
              <a:gd name="adj2" fmla="val 21086080"/>
            </a:avLst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cxnSp>
        <p:nvCxnSpPr>
          <p:cNvPr id="31" name="Connecteur droit avec flèche 30">
            <a:extLst>
              <a:ext uri="{FF2B5EF4-FFF2-40B4-BE49-F238E27FC236}">
                <a16:creationId xmlns:a16="http://schemas.microsoft.com/office/drawing/2014/main" id="{5BCEAD47-5103-469E-A9F4-501F67A9F914}"/>
              </a:ext>
            </a:extLst>
          </p:cNvPr>
          <p:cNvCxnSpPr>
            <a:cxnSpLocks/>
          </p:cNvCxnSpPr>
          <p:nvPr/>
        </p:nvCxnSpPr>
        <p:spPr>
          <a:xfrm>
            <a:off x="5750374" y="2691535"/>
            <a:ext cx="455917" cy="0"/>
          </a:xfrm>
          <a:prstGeom prst="straightConnector1">
            <a:avLst/>
          </a:prstGeom>
          <a:ln w="1905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ctangle 31">
            <a:extLst>
              <a:ext uri="{FF2B5EF4-FFF2-40B4-BE49-F238E27FC236}">
                <a16:creationId xmlns:a16="http://schemas.microsoft.com/office/drawing/2014/main" id="{8AB320CD-B384-4697-8FB9-54FFB92B2E7D}"/>
              </a:ext>
            </a:extLst>
          </p:cNvPr>
          <p:cNvSpPr/>
          <p:nvPr/>
        </p:nvSpPr>
        <p:spPr>
          <a:xfrm>
            <a:off x="5509547" y="5043045"/>
            <a:ext cx="1349913" cy="7219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latin typeface="Myriad Pro" panose="020B0503030403020204"/>
              </a:rPr>
              <a:t>Wave front sensor</a:t>
            </a:r>
          </a:p>
        </p:txBody>
      </p:sp>
      <p:sp>
        <p:nvSpPr>
          <p:cNvPr id="38" name="Flèche : bas 37">
            <a:extLst>
              <a:ext uri="{FF2B5EF4-FFF2-40B4-BE49-F238E27FC236}">
                <a16:creationId xmlns:a16="http://schemas.microsoft.com/office/drawing/2014/main" id="{68918E04-D597-4C4A-8DF7-796414079040}"/>
              </a:ext>
            </a:extLst>
          </p:cNvPr>
          <p:cNvSpPr/>
          <p:nvPr/>
        </p:nvSpPr>
        <p:spPr>
          <a:xfrm>
            <a:off x="2045404" y="1559270"/>
            <a:ext cx="144016" cy="327130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644A0AFF-B46C-413E-9BF9-E91786E6C4B3}"/>
              </a:ext>
            </a:extLst>
          </p:cNvPr>
          <p:cNvSpPr txBox="1"/>
          <p:nvPr/>
        </p:nvSpPr>
        <p:spPr>
          <a:xfrm>
            <a:off x="3429715" y="1827211"/>
            <a:ext cx="169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srgbClr val="00B050"/>
                </a:solidFill>
                <a:latin typeface="Myriad Pro" panose="020B0503030403020204"/>
              </a:rPr>
              <a:t>Diagnostic beam</a:t>
            </a:r>
          </a:p>
        </p:txBody>
      </p:sp>
      <p:cxnSp>
        <p:nvCxnSpPr>
          <p:cNvPr id="42" name="Connecteur droit avec flèche 41">
            <a:extLst>
              <a:ext uri="{FF2B5EF4-FFF2-40B4-BE49-F238E27FC236}">
                <a16:creationId xmlns:a16="http://schemas.microsoft.com/office/drawing/2014/main" id="{7801D22F-551F-4D1F-9A6C-84587D604FFD}"/>
              </a:ext>
            </a:extLst>
          </p:cNvPr>
          <p:cNvCxnSpPr>
            <a:cxnSpLocks/>
          </p:cNvCxnSpPr>
          <p:nvPr/>
        </p:nvCxnSpPr>
        <p:spPr>
          <a:xfrm>
            <a:off x="2109359" y="1976029"/>
            <a:ext cx="0" cy="1027232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>
            <a:extLst>
              <a:ext uri="{FF2B5EF4-FFF2-40B4-BE49-F238E27FC236}">
                <a16:creationId xmlns:a16="http://schemas.microsoft.com/office/drawing/2014/main" id="{D15FECC9-ED64-494D-B922-69311C316FDF}"/>
              </a:ext>
            </a:extLst>
          </p:cNvPr>
          <p:cNvCxnSpPr>
            <a:cxnSpLocks/>
          </p:cNvCxnSpPr>
          <p:nvPr/>
        </p:nvCxnSpPr>
        <p:spPr>
          <a:xfrm>
            <a:off x="2541879" y="2140483"/>
            <a:ext cx="701818" cy="0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avec flèche 49">
            <a:extLst>
              <a:ext uri="{FF2B5EF4-FFF2-40B4-BE49-F238E27FC236}">
                <a16:creationId xmlns:a16="http://schemas.microsoft.com/office/drawing/2014/main" id="{D982EA75-A3FB-4CAB-8F6E-8DC66498EF48}"/>
              </a:ext>
            </a:extLst>
          </p:cNvPr>
          <p:cNvCxnSpPr>
            <a:cxnSpLocks/>
          </p:cNvCxnSpPr>
          <p:nvPr/>
        </p:nvCxnSpPr>
        <p:spPr>
          <a:xfrm>
            <a:off x="2541879" y="3873823"/>
            <a:ext cx="573165" cy="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AE6CF76E-3226-4A53-9959-C0F16F50B596}"/>
              </a:ext>
            </a:extLst>
          </p:cNvPr>
          <p:cNvCxnSpPr>
            <a:cxnSpLocks/>
          </p:cNvCxnSpPr>
          <p:nvPr/>
        </p:nvCxnSpPr>
        <p:spPr>
          <a:xfrm>
            <a:off x="6571428" y="3873823"/>
            <a:ext cx="573165" cy="0"/>
          </a:xfrm>
          <a:prstGeom prst="straightConnector1">
            <a:avLst/>
          </a:prstGeom>
          <a:ln w="698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7A8766AD-D749-4FC7-A33F-5C9B9173866C}"/>
              </a:ext>
            </a:extLst>
          </p:cNvPr>
          <p:cNvCxnSpPr>
            <a:cxnSpLocks/>
          </p:cNvCxnSpPr>
          <p:nvPr/>
        </p:nvCxnSpPr>
        <p:spPr>
          <a:xfrm>
            <a:off x="4704724" y="2617719"/>
            <a:ext cx="0" cy="385542"/>
          </a:xfrm>
          <a:prstGeom prst="straightConnector1">
            <a:avLst/>
          </a:prstGeom>
          <a:ln w="53975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ZoneTexte 66">
            <a:extLst>
              <a:ext uri="{FF2B5EF4-FFF2-40B4-BE49-F238E27FC236}">
                <a16:creationId xmlns:a16="http://schemas.microsoft.com/office/drawing/2014/main" id="{9640165B-5674-4780-871A-BB78CD347AD5}"/>
              </a:ext>
            </a:extLst>
          </p:cNvPr>
          <p:cNvSpPr txBox="1"/>
          <p:nvPr/>
        </p:nvSpPr>
        <p:spPr>
          <a:xfrm>
            <a:off x="8221743" y="3001782"/>
            <a:ext cx="28066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Myriad Pro" panose="020B0503030403020204"/>
              </a:rPr>
              <a:t>Reconstruction of the </a:t>
            </a:r>
            <a:r>
              <a:rPr lang="en-ZA" sz="1400" b="1" dirty="0">
                <a:latin typeface="Myriad Pro" panose="020B0503030403020204"/>
              </a:rPr>
              <a:t>absolute phase shift </a:t>
            </a:r>
            <a:r>
              <a:rPr lang="en-ZA" sz="1400" dirty="0">
                <a:latin typeface="Myriad Pro" panose="020B0503030403020204"/>
              </a:rPr>
              <a:t>(Abel inversion)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77DA427A-0EC4-443E-A44E-AF8C1CECC87C}"/>
              </a:ext>
            </a:extLst>
          </p:cNvPr>
          <p:cNvSpPr/>
          <p:nvPr/>
        </p:nvSpPr>
        <p:spPr>
          <a:xfrm>
            <a:off x="4739620" y="4600090"/>
            <a:ext cx="1478644" cy="62274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2974A532-29D9-4431-92DC-8E0101FCC90A}"/>
              </a:ext>
            </a:extLst>
          </p:cNvPr>
          <p:cNvSpPr/>
          <p:nvPr/>
        </p:nvSpPr>
        <p:spPr>
          <a:xfrm rot="16200000">
            <a:off x="5989141" y="4825894"/>
            <a:ext cx="381945" cy="52355"/>
          </a:xfrm>
          <a:prstGeom prst="rect">
            <a:avLst/>
          </a:prstGeom>
          <a:solidFill>
            <a:srgbClr val="00B050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2A06BD6E-9292-4AA7-8671-D76C01922496}"/>
              </a:ext>
            </a:extLst>
          </p:cNvPr>
          <p:cNvSpPr/>
          <p:nvPr/>
        </p:nvSpPr>
        <p:spPr>
          <a:xfrm rot="2700000">
            <a:off x="4556056" y="4612908"/>
            <a:ext cx="343676" cy="636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Arc 75">
            <a:extLst>
              <a:ext uri="{FF2B5EF4-FFF2-40B4-BE49-F238E27FC236}">
                <a16:creationId xmlns:a16="http://schemas.microsoft.com/office/drawing/2014/main" id="{17591E95-49D3-4388-807B-E64B845A890A}"/>
              </a:ext>
            </a:extLst>
          </p:cNvPr>
          <p:cNvSpPr/>
          <p:nvPr/>
        </p:nvSpPr>
        <p:spPr>
          <a:xfrm rot="16200000" flipV="1">
            <a:off x="4971882" y="4453522"/>
            <a:ext cx="744346" cy="294505"/>
          </a:xfrm>
          <a:prstGeom prst="arc">
            <a:avLst>
              <a:gd name="adj1" fmla="val 11434451"/>
              <a:gd name="adj2" fmla="val 21086080"/>
            </a:avLst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0" name="Arc 79">
            <a:extLst>
              <a:ext uri="{FF2B5EF4-FFF2-40B4-BE49-F238E27FC236}">
                <a16:creationId xmlns:a16="http://schemas.microsoft.com/office/drawing/2014/main" id="{97481FD8-24D5-47B5-A684-2EF733A9A05C}"/>
              </a:ext>
            </a:extLst>
          </p:cNvPr>
          <p:cNvSpPr/>
          <p:nvPr/>
        </p:nvSpPr>
        <p:spPr>
          <a:xfrm flipV="1">
            <a:off x="5725594" y="4534427"/>
            <a:ext cx="884023" cy="294505"/>
          </a:xfrm>
          <a:prstGeom prst="arc">
            <a:avLst>
              <a:gd name="adj1" fmla="val 11434451"/>
              <a:gd name="adj2" fmla="val 21086080"/>
            </a:avLst>
          </a:prstGeom>
          <a:ln w="19050"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6FE6009-3165-4B85-BD8F-7D96FAA5063C}"/>
              </a:ext>
            </a:extLst>
          </p:cNvPr>
          <p:cNvSpPr/>
          <p:nvPr/>
        </p:nvSpPr>
        <p:spPr>
          <a:xfrm rot="5400000">
            <a:off x="4497338" y="4824536"/>
            <a:ext cx="445918" cy="52342"/>
          </a:xfrm>
          <a:prstGeom prst="rect">
            <a:avLst/>
          </a:prstGeom>
          <a:solidFill>
            <a:srgbClr val="8B6EC9">
              <a:alpha val="3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A23CDB5A-9542-4C49-9BBE-4E9727D740D9}"/>
              </a:ext>
            </a:extLst>
          </p:cNvPr>
          <p:cNvSpPr/>
          <p:nvPr/>
        </p:nvSpPr>
        <p:spPr>
          <a:xfrm>
            <a:off x="4019169" y="5058712"/>
            <a:ext cx="1349913" cy="63749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dirty="0">
                <a:latin typeface="Myriad Pro" panose="020B0503030403020204"/>
              </a:rPr>
              <a:t>Camera</a:t>
            </a:r>
          </a:p>
        </p:txBody>
      </p:sp>
      <p:cxnSp>
        <p:nvCxnSpPr>
          <p:cNvPr id="84" name="Connecteur droit avec flèche 83">
            <a:extLst>
              <a:ext uri="{FF2B5EF4-FFF2-40B4-BE49-F238E27FC236}">
                <a16:creationId xmlns:a16="http://schemas.microsoft.com/office/drawing/2014/main" id="{44721A77-1702-4F52-B5B3-163F81C37D2D}"/>
              </a:ext>
            </a:extLst>
          </p:cNvPr>
          <p:cNvCxnSpPr>
            <a:cxnSpLocks/>
          </p:cNvCxnSpPr>
          <p:nvPr/>
        </p:nvCxnSpPr>
        <p:spPr>
          <a:xfrm flipV="1">
            <a:off x="3995609" y="4667450"/>
            <a:ext cx="596138" cy="202128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ZoneTexte 90">
            <a:extLst>
              <a:ext uri="{FF2B5EF4-FFF2-40B4-BE49-F238E27FC236}">
                <a16:creationId xmlns:a16="http://schemas.microsoft.com/office/drawing/2014/main" id="{B61B1100-12DF-453B-A597-69F7D9FFA598}"/>
              </a:ext>
            </a:extLst>
          </p:cNvPr>
          <p:cNvSpPr txBox="1"/>
          <p:nvPr/>
        </p:nvSpPr>
        <p:spPr>
          <a:xfrm>
            <a:off x="8150058" y="1340768"/>
            <a:ext cx="28355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Myriad Pro" panose="020B0503030403020204"/>
              </a:rPr>
              <a:t>Plasma induced </a:t>
            </a:r>
            <a:r>
              <a:rPr lang="en-ZA" sz="1400" b="1" dirty="0">
                <a:latin typeface="Myriad Pro" panose="020B0503030403020204"/>
              </a:rPr>
              <a:t>phase shift </a:t>
            </a:r>
            <a:r>
              <a:rPr lang="en-ZA" sz="1400" dirty="0">
                <a:latin typeface="Myriad Pro" panose="020B0503030403020204"/>
              </a:rPr>
              <a:t>in the diagnostic beam wave front</a:t>
            </a:r>
          </a:p>
        </p:txBody>
      </p:sp>
      <p:cxnSp>
        <p:nvCxnSpPr>
          <p:cNvPr id="93" name="Connecteur droit avec flèche 92">
            <a:extLst>
              <a:ext uri="{FF2B5EF4-FFF2-40B4-BE49-F238E27FC236}">
                <a16:creationId xmlns:a16="http://schemas.microsoft.com/office/drawing/2014/main" id="{C55663D0-1944-43AA-BDC9-AF904A486672}"/>
              </a:ext>
            </a:extLst>
          </p:cNvPr>
          <p:cNvCxnSpPr>
            <a:cxnSpLocks/>
          </p:cNvCxnSpPr>
          <p:nvPr/>
        </p:nvCxnSpPr>
        <p:spPr>
          <a:xfrm flipH="1">
            <a:off x="6700694" y="4331349"/>
            <a:ext cx="685905" cy="268740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avec flèche 3">
            <a:extLst>
              <a:ext uri="{FF2B5EF4-FFF2-40B4-BE49-F238E27FC236}">
                <a16:creationId xmlns:a16="http://schemas.microsoft.com/office/drawing/2014/main" id="{6C75A9C7-1D7A-4BA8-BFD7-E3342F2EFB9D}"/>
              </a:ext>
            </a:extLst>
          </p:cNvPr>
          <p:cNvCxnSpPr/>
          <p:nvPr/>
        </p:nvCxnSpPr>
        <p:spPr>
          <a:xfrm flipH="1">
            <a:off x="5432326" y="3100740"/>
            <a:ext cx="447514" cy="495273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ZoneTexte 56">
            <a:extLst>
              <a:ext uri="{FF2B5EF4-FFF2-40B4-BE49-F238E27FC236}">
                <a16:creationId xmlns:a16="http://schemas.microsoft.com/office/drawing/2014/main" id="{67ADACDD-5677-4E1B-832F-87D2CD28224B}"/>
              </a:ext>
            </a:extLst>
          </p:cNvPr>
          <p:cNvSpPr txBox="1"/>
          <p:nvPr/>
        </p:nvSpPr>
        <p:spPr>
          <a:xfrm>
            <a:off x="5347350" y="2836384"/>
            <a:ext cx="111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Myriad Pro" panose="020B0503030403020204"/>
              </a:rPr>
              <a:t>Plasma cell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2315B3A-7369-D446-B02C-5B24A7B1E32A}"/>
              </a:ext>
            </a:extLst>
          </p:cNvPr>
          <p:cNvSpPr txBox="1"/>
          <p:nvPr/>
        </p:nvSpPr>
        <p:spPr>
          <a:xfrm>
            <a:off x="6118350" y="2341960"/>
            <a:ext cx="10262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delay line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F6040B1-5098-E44D-AAB4-A37909F12F13}"/>
              </a:ext>
            </a:extLst>
          </p:cNvPr>
          <p:cNvSpPr txBox="1"/>
          <p:nvPr/>
        </p:nvSpPr>
        <p:spPr>
          <a:xfrm>
            <a:off x="3941844" y="5678813"/>
            <a:ext cx="17178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>
                <a:latin typeface="Myriad Pro" panose="020B0503030403020204"/>
              </a:rPr>
              <a:t>+ spectral filter centred on N2 emission lines</a:t>
            </a:r>
          </a:p>
        </p:txBody>
      </p:sp>
      <p:sp>
        <p:nvSpPr>
          <p:cNvPr id="59" name="ZoneTexte 58">
            <a:extLst>
              <a:ext uri="{FF2B5EF4-FFF2-40B4-BE49-F238E27FC236}">
                <a16:creationId xmlns:a16="http://schemas.microsoft.com/office/drawing/2014/main" id="{BEDD7DF1-8C27-479E-8A8B-51E7300F60FB}"/>
              </a:ext>
            </a:extLst>
          </p:cNvPr>
          <p:cNvSpPr txBox="1"/>
          <p:nvPr/>
        </p:nvSpPr>
        <p:spPr>
          <a:xfrm>
            <a:off x="3791744" y="3553271"/>
            <a:ext cx="1114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solidFill>
                  <a:srgbClr val="FFFF00"/>
                </a:solidFill>
                <a:latin typeface="Myriad Pro" panose="020B0503030403020204"/>
              </a:rPr>
              <a:t>Plasma</a:t>
            </a:r>
            <a:endParaRPr lang="en-ZA" sz="1200" b="1" dirty="0">
              <a:solidFill>
                <a:srgbClr val="FFFF00"/>
              </a:solidFill>
              <a:latin typeface="Myriad Pro" panose="020B0503030403020204"/>
            </a:endParaRPr>
          </a:p>
        </p:txBody>
      </p:sp>
      <p:sp>
        <p:nvSpPr>
          <p:cNvPr id="60" name="ZoneTexte 59">
            <a:extLst>
              <a:ext uri="{FF2B5EF4-FFF2-40B4-BE49-F238E27FC236}">
                <a16:creationId xmlns:a16="http://schemas.microsoft.com/office/drawing/2014/main" id="{17823657-0D31-4B1C-A415-599A609657B6}"/>
              </a:ext>
            </a:extLst>
          </p:cNvPr>
          <p:cNvSpPr txBox="1"/>
          <p:nvPr/>
        </p:nvSpPr>
        <p:spPr>
          <a:xfrm>
            <a:off x="2256633" y="2572514"/>
            <a:ext cx="16920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solidFill>
                  <a:srgbClr val="FF0000"/>
                </a:solidFill>
                <a:latin typeface="Myriad Pro" panose="020B0503030403020204"/>
              </a:rPr>
              <a:t>Pump beam</a:t>
            </a:r>
          </a:p>
        </p:txBody>
      </p:sp>
      <p:sp>
        <p:nvSpPr>
          <p:cNvPr id="16" name="Flèche : bas 15">
            <a:extLst>
              <a:ext uri="{FF2B5EF4-FFF2-40B4-BE49-F238E27FC236}">
                <a16:creationId xmlns:a16="http://schemas.microsoft.com/office/drawing/2014/main" id="{75BDB339-61DC-4E36-87E7-69B32C122400}"/>
              </a:ext>
            </a:extLst>
          </p:cNvPr>
          <p:cNvSpPr/>
          <p:nvPr/>
        </p:nvSpPr>
        <p:spPr>
          <a:xfrm>
            <a:off x="9436641" y="2442449"/>
            <a:ext cx="394239" cy="53958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2196029-CD29-4C91-8AA2-6FE5F712F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7281" y="1849399"/>
            <a:ext cx="3812960" cy="33189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C37F6D2-11EB-44A1-915E-B3501BD528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4152" y="3649854"/>
            <a:ext cx="710593" cy="242248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30BA5E72-40DF-4D74-B839-2F559BA8D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07872" y="3619108"/>
            <a:ext cx="3792784" cy="340160"/>
          </a:xfrm>
          <a:prstGeom prst="rect">
            <a:avLst/>
          </a:prstGeom>
        </p:spPr>
      </p:pic>
      <p:sp>
        <p:nvSpPr>
          <p:cNvPr id="58" name="Flèche : bas 57">
            <a:extLst>
              <a:ext uri="{FF2B5EF4-FFF2-40B4-BE49-F238E27FC236}">
                <a16:creationId xmlns:a16="http://schemas.microsoft.com/office/drawing/2014/main" id="{12AE8535-5623-4FB5-A289-E8C07026B4D1}"/>
              </a:ext>
            </a:extLst>
          </p:cNvPr>
          <p:cNvSpPr/>
          <p:nvPr/>
        </p:nvSpPr>
        <p:spPr>
          <a:xfrm>
            <a:off x="9567827" y="4095158"/>
            <a:ext cx="394239" cy="539588"/>
          </a:xfrm>
          <a:prstGeom prst="downArrow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id="{CE60D900-B8AE-46C4-95EA-643F03C4BC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3132" y="5138622"/>
            <a:ext cx="4181255" cy="367091"/>
          </a:xfrm>
          <a:prstGeom prst="rect">
            <a:avLst/>
          </a:prstGeom>
        </p:spPr>
      </p:pic>
      <p:sp>
        <p:nvSpPr>
          <p:cNvPr id="61" name="ZoneTexte 60">
            <a:extLst>
              <a:ext uri="{FF2B5EF4-FFF2-40B4-BE49-F238E27FC236}">
                <a16:creationId xmlns:a16="http://schemas.microsoft.com/office/drawing/2014/main" id="{81E519D6-E50C-49E1-A177-A595C0364D28}"/>
              </a:ext>
            </a:extLst>
          </p:cNvPr>
          <p:cNvSpPr txBox="1"/>
          <p:nvPr/>
        </p:nvSpPr>
        <p:spPr>
          <a:xfrm>
            <a:off x="8671436" y="4629117"/>
            <a:ext cx="23005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dirty="0">
                <a:latin typeface="Myriad Pro" panose="020B0503030403020204"/>
              </a:rPr>
              <a:t>Reconstruction of the </a:t>
            </a:r>
            <a:r>
              <a:rPr lang="en-ZA" sz="1400" b="1" dirty="0">
                <a:latin typeface="Myriad Pro" panose="020B0503030403020204"/>
              </a:rPr>
              <a:t>plasma density</a:t>
            </a:r>
            <a:endParaRPr lang="en-ZA" sz="1400" dirty="0">
              <a:latin typeface="Myriad Pro" panose="020B0503030403020204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9309E8E-0DC5-43D7-A8CD-765ACC09E347}"/>
              </a:ext>
            </a:extLst>
          </p:cNvPr>
          <p:cNvSpPr/>
          <p:nvPr/>
        </p:nvSpPr>
        <p:spPr>
          <a:xfrm>
            <a:off x="7454602" y="1340768"/>
            <a:ext cx="4546053" cy="4282478"/>
          </a:xfrm>
          <a:prstGeom prst="rect">
            <a:avLst/>
          </a:prstGeom>
          <a:noFill/>
          <a:ln w="952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62" name="ZoneTexte 61">
            <a:extLst>
              <a:ext uri="{FF2B5EF4-FFF2-40B4-BE49-F238E27FC236}">
                <a16:creationId xmlns:a16="http://schemas.microsoft.com/office/drawing/2014/main" id="{44E8BF68-7D01-4052-9FA9-C2CF067F01AD}"/>
              </a:ext>
            </a:extLst>
          </p:cNvPr>
          <p:cNvSpPr txBox="1"/>
          <p:nvPr/>
        </p:nvSpPr>
        <p:spPr>
          <a:xfrm>
            <a:off x="11657968" y="5611147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[1]</a:t>
            </a:r>
          </a:p>
        </p:txBody>
      </p:sp>
      <p:sp>
        <p:nvSpPr>
          <p:cNvPr id="63" name="ZoneTexte 62">
            <a:extLst>
              <a:ext uri="{FF2B5EF4-FFF2-40B4-BE49-F238E27FC236}">
                <a16:creationId xmlns:a16="http://schemas.microsoft.com/office/drawing/2014/main" id="{819D571E-CE06-451B-8E1E-7801E09072E0}"/>
              </a:ext>
            </a:extLst>
          </p:cNvPr>
          <p:cNvSpPr txBox="1"/>
          <p:nvPr/>
        </p:nvSpPr>
        <p:spPr>
          <a:xfrm>
            <a:off x="5823040" y="6071245"/>
            <a:ext cx="630807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dirty="0">
                <a:latin typeface="Myriad Pro" panose="020B0503030403020204"/>
              </a:rPr>
              <a:t>[1] Plateau, G. R., </a:t>
            </a:r>
            <a:r>
              <a:rPr lang="fr-FR" sz="800" dirty="0" err="1">
                <a:latin typeface="Myriad Pro" panose="020B0503030403020204"/>
              </a:rPr>
              <a:t>Matlis</a:t>
            </a:r>
            <a:r>
              <a:rPr lang="fr-FR" sz="800" dirty="0">
                <a:latin typeface="Myriad Pro" panose="020B0503030403020204"/>
              </a:rPr>
              <a:t>, N. H., Geddes, C. G. R., </a:t>
            </a:r>
            <a:r>
              <a:rPr lang="fr-FR" sz="800" dirty="0" err="1">
                <a:latin typeface="Myriad Pro" panose="020B0503030403020204"/>
              </a:rPr>
              <a:t>Gonsalves</a:t>
            </a:r>
            <a:r>
              <a:rPr lang="fr-FR" sz="800" dirty="0">
                <a:latin typeface="Myriad Pro" panose="020B0503030403020204"/>
              </a:rPr>
              <a:t>, A. J., </a:t>
            </a:r>
            <a:r>
              <a:rPr lang="fr-FR" sz="800" dirty="0" err="1">
                <a:latin typeface="Myriad Pro" panose="020B0503030403020204"/>
              </a:rPr>
              <a:t>Shiraishi</a:t>
            </a:r>
            <a:r>
              <a:rPr lang="fr-FR" sz="800" dirty="0">
                <a:latin typeface="Myriad Pro" panose="020B0503030403020204"/>
              </a:rPr>
              <a:t>, S., Lin, C., ... &amp; </a:t>
            </a:r>
            <a:r>
              <a:rPr lang="fr-FR" sz="800" dirty="0" err="1">
                <a:latin typeface="Myriad Pro" panose="020B0503030403020204"/>
              </a:rPr>
              <a:t>Leemans</a:t>
            </a:r>
            <a:r>
              <a:rPr lang="fr-FR" sz="800" dirty="0">
                <a:latin typeface="Myriad Pro" panose="020B0503030403020204"/>
              </a:rPr>
              <a:t>, W. P. (2010). </a:t>
            </a:r>
            <a:r>
              <a:rPr lang="fr-FR" sz="800" dirty="0" err="1">
                <a:latin typeface="Myriad Pro" panose="020B0503030403020204"/>
              </a:rPr>
              <a:t>Wavefront-sensor-based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electron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density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measurements</a:t>
            </a:r>
            <a:r>
              <a:rPr lang="fr-FR" sz="800" dirty="0">
                <a:latin typeface="Myriad Pro" panose="020B0503030403020204"/>
              </a:rPr>
              <a:t> for laser-plasma </a:t>
            </a:r>
            <a:r>
              <a:rPr lang="fr-FR" sz="800" dirty="0" err="1">
                <a:latin typeface="Myriad Pro" panose="020B0503030403020204"/>
              </a:rPr>
              <a:t>accelerators</a:t>
            </a:r>
            <a:r>
              <a:rPr lang="fr-FR" sz="800" dirty="0">
                <a:latin typeface="Myriad Pro" panose="020B0503030403020204"/>
              </a:rPr>
              <a:t>. </a:t>
            </a:r>
            <a:r>
              <a:rPr lang="fr-FR" sz="800" i="1" dirty="0" err="1">
                <a:latin typeface="Myriad Pro" panose="020B0503030403020204"/>
              </a:rPr>
              <a:t>Review</a:t>
            </a:r>
            <a:r>
              <a:rPr lang="fr-FR" sz="800" i="1" dirty="0">
                <a:latin typeface="Myriad Pro" panose="020B0503030403020204"/>
              </a:rPr>
              <a:t> of Scientific Instruments</a:t>
            </a:r>
            <a:r>
              <a:rPr lang="fr-FR" sz="800" dirty="0">
                <a:latin typeface="Myriad Pro" panose="020B0503030403020204"/>
              </a:rPr>
              <a:t>, </a:t>
            </a:r>
            <a:r>
              <a:rPr lang="fr-FR" sz="800" i="1" dirty="0">
                <a:latin typeface="Myriad Pro" panose="020B0503030403020204"/>
              </a:rPr>
              <a:t>81</a:t>
            </a:r>
            <a:r>
              <a:rPr lang="fr-FR" sz="800" dirty="0">
                <a:latin typeface="Myriad Pro" panose="020B0503030403020204"/>
              </a:rPr>
              <a:t>(3), 033108.</a:t>
            </a:r>
          </a:p>
        </p:txBody>
      </p:sp>
    </p:spTree>
    <p:extLst>
      <p:ext uri="{BB962C8B-B14F-4D97-AF65-F5344CB8AC3E}">
        <p14:creationId xmlns:p14="http://schemas.microsoft.com/office/powerpoint/2010/main" val="1227931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ta:image/png;base64,iVBORw0KGgoAAAANSUhEUgAAAswAAAIZCAYAAACyImmGAAAgAElEQVR4nOydeVxN+f/HP1ebipJkJ7uQfc1uLM1oVEobQ2YYy2AGM6MvBmEwxi77zgzGTrLLFirZaY+QNhEtWm51X78/+p3jnu65dUvdSu/n43H+OevnnPM5n/M8n/P+fD4MBEEQBEEQBEEohZV2AgiCIAiCIAiiLEPCTBAEQRAEQRD5QMJMEARBEARBEPlAwkwQBEEQBEEQ+UDCTBAEQRAEQRD5QMJMEARBEARBEPlAwkwQBEEQBEEQ+UDCTBAEQRAEQRD5QMJMEARBEARBEPlAwkwQBEEQBEEQ+UDCTBAEQRAEQRD5QMJMEARBEARBEPlAwkwQBEEQBEEQ+UDCTBAEQRAEQRD5QMJMEARBEARBEPlAwkwQBEEQBEEQ+UDCTBAEQRAEQRD58EUKs6mpKRhjYIxh69atStdLTk6Gnp4ev+7Vq1fVl8hyzu7du8EYw4IFC0o7KaVCREQEbG1tYWxsDIlEUqL5hzEGU1PTEtl3RaFfv35gjCEyMrK0k1KqFCUvpaamYtq0aahfvz40NDTK9HPPlf3yREZGgjGGfv36KayfnZ2NefPmoUmTJtDS0gJjDK6urvzyu3fvYvDgwTA0NOTfExU9D6kTKvtKn4r+rpfnixfm3r17K11v165d/HokzIWjIj9EOTk56NChAxhj6NGjB0aPHg1XV1cEBweXyPHopfH5kDDnUpS8NG3aNDDG0KxZM7i4uMDV1RUnTpwomQR+JoUV5lWrVoExhrp168LJyQmurq7Yvn07gNwKlbp160IikWDAgAEYM2YMXF1dkZCQoI5TKVHKy/NAZV/pU5Hf9Xn5ooW5U6dOkEgkeP78ueh6AwYMgLa2Ntq2bUvCXEgq8kP07NkzMMbQp08ftRyPXhqfT3kRhJKmKHmpQYMG0NXVRWpqaskkqhgRE2apVIrg4GC8fPlSYf0+ffqAMYZnz54pLPP29gZjDKNHjy6x9JYW5eV5oLKv9Pnw4QOCg4O/iA/Fz+WLFuY1a9aAMYaFCxcqrPPq1StIJBLY2tryhQcJs+pUZGG+fv26wq/bkoReGp9PeRGEkqYoeUkikZSb/CcmzPnRuHFjpevv3bv3iy3jysvzQGUfUZb4ooU5LCwMxsbGaNasmcI6S5YsAWMMx48fz1eYs7OzsW3bNvTq1QuGhoaoXLkyWrdujcWLFyMtLU1h/fDwcLi7u8PCwgK1a9eGlpYW6tSpAwcHB9y7dy/f9AK5YSIdOnRA5cqVYWxsjFGjRiE6Olql85ZKpTA2NoampibevHkjuk58fDw0NTVhbGwMqVQKAEhPT8fOnTtha2uLJk2aoHLlyjAwMECPHj2wdetWyGQyhf0oE+aCCuL8CsCAgAA4OTmhbt260NLSQu3atTFy5EiloQ7nz5+HpaUl6tWrB21tbdSqVQvdunXD//73P6SkpIhfJBHS09OxbNkytGvXDrq6uqhSpQq6deuGLVu2IDs7m1+P+7UrNon97s3LggULwBjD7t27ERAQgKFDh6JatWrQ19dHnz59cP78edHtxK6ZTCbDwYMH4eLighYtWkBfXx/6+vro2LEjli9fjszMzM+6ZvL399mzZ3B0dESNGjVQpUoV9O/fH/7+/vy6W7duRfv27aGrq4vatWtj5syZyMjIUDj2w4cPMWvWLHTu3BkmJibQ1tZGw4YNMXbsWISHhxd4/cQIDg7GuHHj0LhxY+jo6MDY2Bjdu3fH0qVLBc+nfL48deoULCwsoKenB0NDQ1hbWyMkJERh3+/fv4eHhwcsLS1hamoKHR0dVKtWDQMGDMDRo0dF0+Pq6sqXJT4+Phg4cCAMDAygr6+Pr776Cn5+fgrbyF/rqKgofPfddzAxMYGOjg7atm2LvXv3Kj3/6Oho/PLLL2jevDmfvkGDBuHcuXOi6xdGQORD2/JO8oSGhmLMmDGoV68etLS0ULNmTdjb2+Pu3bsK+5QPj0hOTsZvv/3Gxw+r+gH64cMHzJgxA/Xr14eOjg6aNWuGRYsWQSqVqhySweUHsYm7H2JT3jQWpsySv8/h4eFwdnZGrVq1UKlSJezevZtfrzD3VP7c0tPTMWfOHDRq1Aja2towNTXFnDlzBGVBfmWYqgIt/ywdPHgQXbt2hZ6eHqpXr44RI0YgNDRUYRv5sq+gfcqjLL/6+vrCzs6Ofy5NTEzQoUMH/PLLL4iJiVFYPzQ0FOPGjYOpqSm0tbVhbGwMa2tr0edRFS5duoRhw4bBxMQEWlpaaNCgASZOnIjXr18rrCt/7k+fPoWNjQ2MjIygq6uLbt264ezZs0qPU5h0X716lc+jcXFxmDBhAt/uQP49HRQUhOHDh8PIyAh6enro0qUL9u/frzR0qaDKscOHD2PQoEEwMjKCtrY2mjZtit9++w2JiYkK60qlUmzZsgXdunVDjRo1ULlyZTRo0ACDBg3Chg0blF6HssIXLcyRkZH46aefwBiDr6+vYB0zMzMYGRkhMzNTqTCnp6dj8ODBYIzB0NAQAwcOhK2tLerXrw/GGCwsLJCeni7Yxs3NDRKJBObm5rCysoKDgwPat28Pxhh0dHRw+fJlpel1c3ODpqYmLCwsYGdnh3r16oExhpYtWyocRxnc+a5fv150+bp168AYw08//cTPCw4OBmMMtWvXRv/+/eHs7IyvvvoKurq6YIzhhx9+UNhPcQvz1q1boaGhAYlEgs6dO8PBwQFdu3YFYwxVqlTBzZs3Betv2rQJjDFoaGigb9++cHZ2hqWlJV9jpGrNSWpqKrp37w7GGKpXrw57e3sMGzYM+vr6YIxh+PDhyMnJAQAkJCTA1dUVlpaWYIyhadOmcHV1haurK5YtW1bgsbiCc+LEidDR0UHLli3h7OyMXr16gTEGiUQi+kIRu2bp6el8mnv37g0nJycMGTIE1apVA2MMgwcP5tNdlGvG3d8xY8bwH51OTk6CexIUFIRffvkF2tra6N27N2xsbFC9enV+u7w4OTlBQ0MDHTt2hLW1Nezs7NCyZUv++Xry5EnBN0yOY8eOoXLlymCMoUWLFnBycsLQoUPRqFEjhfPh8iX3fHbu3Bn29vZo2rQpGGMwMTFBfHy8YP/nzp0DYwwNGzbEwIED4ezsjL59+0JTUxOMMSxevFghTZww//rrr9DU1ESbNm1gb28Pc3NzMMagq6uLwMBAwTbctR47dixq1aqFevXqwcbGBv369UOlSpXAGMOuXbsUjuXv7w9jY2MwlhtfPHz4cPTv35+/JmvWrFHYpjDC/Ouvv/Lno6+vz+d1eWm8evUq/6y0bdsWLi4u/POkpaWFw4cPC/bJvZS7deuGTp068R8s9vb2+PXXXwtMU1JSEtq1a8ffsxEjRuCbb75B5cqVYWNjo7IwL1u2DK6urnza5c/Nx8cHrq6u/HPZvn17fhkX3wwUvszi7rOLiwsMDQ3RsGFDODo64uuvv8bBgwcBFP6ecudmYWGBvn37wsDAAIMHD8bQoUNRtWpVBcnnyrBatWqBMQZ7e3vBuavy2517ln7++WcwxtCrVy84Ozvzz3K1atXw8OFDwTbFKcynT59GpUqVIJFI0L17dzg7O8PKygpmZmai7/HTp0/z7zJzc3PY29ujV69e0NDQgKamJo4cOVLgOcvzxx9/gDHGv6tHjBjBP9+1atVS+Pjmzn3q1KnQ19dH06ZNYWdnh27duoExhkqVKol6QWHTzQnz0KFD0bBhQ/7D1cbGBitXrgSQ+4HH5YtWrVrB2dkZvXv3hkQi4e+nqsIsk8kwZswYvlzr27evoExt0aKFQsWdo6MjGGOoWrUqvvnmG7i4uKBfv34wNjYuF38Svnhh9vX1BWMMkydP5pffuXMHjDFMmjQJAJQKM9fYxdraGu/evePnZ2Rk8C+S2bNnC7bx9fUVjYc7c+YMtLS00Lx5c4UaWy69NWvWxJ07d/j5KSkp/MtH7IUpxu3bt/kXkhhcgS7/AfH27VtcuHBBQbDi4uLQqVMnMMbg4+MjWFacwuzv7w8NDQ2YmJjg9u3bgmWnT5+GpqYmTE1N+RpxIPeaSSQS0Vosf39/JCcnix4/L/KF/ocPH/j5UVFRaNasGRhjWLdunWAb+S/5wsAVnIwxzJo1S5APjh8/jkqVKkFPT0+hlkLsmmVlZeHYsWOCawLkCsXQoUPBGMM///wjWFaYayZfy/brr78K8sacOXPAGEPr1q1Rp04dwcsxOjoaJiYmom0HvL29RWt/tm/fDsYYBg4cqLBMGeHh4dDV1YWGhobos3Ht2jXB/eTypa6urqCmTiqVwtbWFowxzJ8/X7CP58+f49atWwr7joiIQMOGDaGhoYEXL14IlnHlgkQiEaRLJpNh6tSpoh8T8td6woQJghrBI0eOiN5/+QZp27dvF+SlkJAQmJqaQlNTU0HOCyPMBW3z8eNH1K5dG4wxrFixQrDswIEDkEgkqFKliuAPmXwNZ7du3QTlqipwZfKAAQME+TU0NJRPiyrCzJFfCEd+NWtFKbPk7/OkSZOQlZUl2K4o91T+evbo0QOxsbH8soiICBgaGkIikSi8kz4nJIPbVkNDA6dOneLny2Qy/Prrr/xHhnz6i1OYuXWPHTumsJ/AwEBBGfPixQtUqVIFlStXxunTpwXr+vn5wdDQEFWrVsXbt29VOvdjx47xMpj32dqyZQv/8SKPfLm/aNEiwXVZsWIFGGPo27evYJuipJt7LzHGMGzYMIU/4DKZDK1btwZjDHPnzhWk4+zZs3xFgKrCzDWYtbCwwKtXr/j5OTk5/DvCxcWFn8/l1UaNGik891KpFNevX0dZ54sXZgBo3rw5qlevzr+IuBcXV9CJCfObN2+gra2N2rVri8rXx48fUatWLVSvXl1BNJUxcuRIMMbw+PFj0fSKdYF39OjRQssZJ3p5f3OHhYXxNReqcvHiRTDGMHPmTMH84hRmTliUfelz9+vkyZP8PD09PVSrVk00XERVPn78CD09PUgkEjx69Ehh+cmTJ8EYQ+PGjQXzP1eYGzRooCC6ADBixAgwphhzX1jJ4e6znZ2dYH5hrhl3fxs3bqwQ3vH+/Xu+K70dO3YobDt9+vR8X45i9OzZExKJBElJSSqtz/1JmTFjhkrrc/ky7wcukNt1mDKhUsa2bdvAmOKfHE6Y5V8UHAkJCaL3krvWpqamoqEsXO2V/DO1du1aMMYwZcoU0fRx5cb06dMF84tTmLl0d+7cWXQ77rmWz8/ygicf1qMKHz9+hL6+PiQSCYKCghSWb9iwQW3CXJQyi9tfjRo1RBtQFuWecudWqVIl0WvCpSPvs1gcwuzs7KywLDMzk/8zKi9AxSnMnPS9f/++wLRyZVHeDzqOlStXgjGGtWvXFrgvAHzvSAEBAaLLv/32WzDGBJUI3LnnFWkgVxSNjIygpaUleCcUJd3ce0lbW1sgsBxcI9ZGjRopfKwBwKhRo1QW5qysLD5sLCoqSmFfOTk5aNeuHTQ0NHg55ioqbWxsRM+pPFAhhHnRokVgjOHEiROQSqWoUaMGmjZtyq8vJsyHDh0qUIqsrKzAGFOI2UpNTcWhQ4fg5uaG8ePH87+7uF+Jeb+MufSKteJ+8uQJGGMYMmSIyufv7u4uWtDPnz9f6QsAyK2dXrp0KSZPnoyxY8fC1dUVdnZ2/BerPMUlzDk5OahSpQp0dHSUhp1wtWzyssO1bnd1dcXDhw+LJM5c47327duLLpfJZHz/q/KFwucKszLJ4wQ9b01rfpLz+PFjrFixAlOmTOHvGfebrG3btoJ1C3PNuPv7/fffiy6vUaOG0jzLicvSpUsVliUmJmLv3r347bffMG7cOP7ZaNKkCRhjSuP889K8eXMwxkQ/dMTg8qVYLUZKSgpfa5SXnJwcXL58GQsXLsSkSZP4azxkyBAwxjBt2jTB+pwwK4s7NjY2hra2tmBeQdfa3t5e8IEPAN98841CmSUPJ+d5X9LFKczff/89GBMP/QBy/5rkzc+c4NWpU6dQaQCAGzdugDGGjh07ii7/8OGDWoS5qGWWfEiGGEW5p9y55f2o5/Dw8BB9FotDmOVrl+XhZE8+ZKk4hXn06NFgjMHKygq+vr6CdiZ5adWqVb7nGRAQkO89kSc+Pr7A54erMZav/OLOXazzAQDo3LkzGGOCmvGipJt7L4mJOQAsXLgQjClWfnF4enqqLMz+/v4FVjJMmTIFjDFcuHABQO7fT319fWhqauKvv/4SlfqyToUQ5ufPn0MikcDOzg6nTp0CYwzu7u78+mLCvHz5cr7wLWiSj1W7du0aHx+mbNqzZ49oesVqqvMr7JUREREBxhRrkpXVPCclJfGx2sqm/v37C7YpLmHmCiFVpvHjx/PbPXnyhI+VYozB2NgYw4cPx+7du0Vr6cQ4ePAgGGOwtbVVug4Xfy7fyOJzhVlZbcbDhw/BGIOZmZlgvlghLZVK+ReHsqlRo0aCbQpzzbj7O2/ePNG05pdnleWNQ4cOwcDAIN80X7t2TfR4eeFiOlWN7efypVi4FCB+jaOjo/mQJGXT2LFjBdtwwuzt7S16HDFBK+hayzck5OBeqAVNecuAgl74Yijbhovll69FlefBgwcK+Zkrz7p3716oNACqPa9cDL88xS3MRS2zuP25ubmJHq8o95Q7N2VdXBa1nM4Pbtu8ccocXE05F/IIFK8wv379WvBccvGwHh4eCn+DuRjggqZBgwYVeN6cJKoy/fnnnwrnvnPnTpXPvSjp5t5LTk5OoseZOHEiGFMMMeTg3j+qCDNXoajK9O+//wq242KoGcv90Pvhhx9w8eJFZZe9TFEhhBnIrV3T1tbGwIEDFV6cYsL8119/gTGGdu3aCRpFiE1ci+jU1FSYmJiAsdwYoadPnyI1NZWvyZs9e7ZooZFfoV0UYQYACwsLMPZJ9LhY7h49eiisO3nyZL7QvXLlCt6+fcv/sgkNDVX5IQLyL4hzcnIUCsC4uDgwxqCnp1fgdZZvcAPkxpJ7enpi8uTJ/G867gUt1kI3L4URZvnfx58rzMoKLE4wWrVqJZgv9tLgPujatGkDLy8vxMXF8b/0MjMzlUqOqtesoJbRhRWNV69eQUdHB1paWli9ejXCwsIEMXYuLi4Kz2B+FFWYCxMqxNX42drawtfXF4mJiXxt1oULF0TzgJjcypOfMCu71mL75Bo42dnZ5fvM5G1IVxrCLJ+fi1qeAZ+e1+HDhytdh/sjJE9xC3NRy6yC7nNR7mlB17MkhVnZ3x2uO1f5dkMFCTP390vVXjKys7Nx6dIlzJgxA506deIbx9apUwcRERH8elw5wQ06o2xSpdG2n58fGMtta1TQfZcf2KcoHwtFSXdB76XiFOb//vsPjDE0adKkwGuRt/3T27dvsWvXLri4uKBu3br8O8jR0VE0XWWJCiPMXMwhY7kNvOQRE+b9+/eDMeFXckGcPXsWjOW2PBbDwcFBbcLM9YgwdepUAJ9+j4h13VKzZk1oaGgIGklxnDlzplDCzNVUi/V48OLFC4UCMCsrC7q6utDX11c5FlwZz5494wveWbNmFbi+KiEZXI1VcYZkKPslVpiQDK6Ftdh1DgwMVFmMlF2z4hZmLj8q6wmBa4yqqjC3aNECjCm2B1BGYYU5NTUVlSpVQq1atUR/+W7cuLFUhZl7zgrbLVZxCnNBIRknTpxQyM+fI8xcSEanTp1El6srJKOoZVZB97ko97Q0hdnT01N0uVhIBteNq4eHh+g2Yj3bAKrn19jYWD50SV68uNCtuLi4gk+sAKKjo/nKhcJQFGEuSroLei8VZ0jGrVu3wBjD119/rXL6lOHj48M32M2vi72yQIUR5vfv36NOnTowNjZW+DUiJsyxsbF8/4rK+rTNCyfZeRvaALnxZ5x8qUOY3717By0tLZiYmCAtLY3vL1Ks2yAtLS1Uq1ZNdD/fffddoYSZi58V66eW+2jJWwByDSWK42HhQm6GDh1a4Lryjf7ExIsrQIq70V/Dhg1FG11wXe6o0uiPK1DFPnK4bo9UFSOxa1bcwsy9MMXCUYKDg/kW2qoKM/cBqEpXZEDhhZl7OXbo0EF0ffl4cHnUJcxcox9VPgzlKU5hLqjRH9f+QazRX1GEWb7Rn1i/2dxHWUkLM1C0Mqug+1yUe1pUYebkvCj9n3PP0siRIxWWSaVSNGjQAIwJ2wvs2rVLUIEjT3BwMF9DXFRhBoBHjx6Bsdzeezi4Ro+bNm1S7eQKwNzcHBKJRKGHjPwoijAXJd0FvZe4Rn+mpqai7x+uUwJV3vWZmZmoXr069PX1i2UEwBkzZoAxhr///vuz91WSVBhhzg8xYQaE3cqJdUgeGhoq6CWAa23foEEDwZdhamoqbGxs+MJcHcIMgD8mF3KRt+EeB9cK/8CBA4L5//zzD98bgqrCzBWMPXr0ELQEv3v3Lh/bnbcA9Pf3h6amJurUqSMay5ScnIzdu3fztbwfP37EunXrRMMuuN9OEydOVHZZBHD3uHfv3gL5fP36NV+LmVfyiqNbudmzZwsa3Z06dYrvVi5vq+P8PjLyNua5dOkSH/8mv01hr1lxCzPXwr9Tp06CAVISEhLQo0cP/rqoKswRERHQ1dWFpqamaAO769evi3Yrp6owZ2dno1q1atDU1MSNGzf4+TKZjJf/0hTm5ORk1KtXD5qamvDw8FB4AWZlZeHs2bOCtIudpyoo20a+Wzmun1eOQ4cOQSKRQF9fX7RbuaKUZ8Cn53XQoEGCfBQWFoY6deqoTZgLW2YVtD9um8Le06IK89ixY8GY8lri/OCeJU1NTXh5efHzZTIZZs2aBcYUu5Xj2hEZGhoKQibi4uLQs2dP/r6pIsyrVq0S7Z5y6dKlYIzB0tKSn/fixQtUrVoVVapU4fu6lic9PR1HjhxR+U8V161cq1atBF3AciQkJGDDhg2CcLOiCHNR0l3Qe0m+W7k//vhDcH/OnTtX5G7levbsKTpYzatXrwS9CN2/fx9Hjx5VqIBMTU1Fx44dwRgTPdeyBAkzlAtzZmYmrK2twVhu/60WFhZwcnLCoEGD+AZ0eX/nc3F9BgYG/OAMNWrUQM2aNflCSl3CzEkKNx06dEh0PS42kLHccBUXFxc+dpcrAFV9iNLT0/nGK/Xq1YOdnR169uwJTU1Nfl9iL9+9e/dCW1ubL4xsbW1hY2ODTp068QL44MEDALl/CxjLHRihW7ducHZ2xogRI/gGbTVq1BAUyvmRmprKhzdwA5dYW1ujSpUqYEw4cAnH5wrzxIkToa2tDTMzM7i4uPAdx+ftu5dD7Jr5+PjwBVzHjh3h4uLCx627ubkpbFPYa1bcwiyVStG2bVswlhsDaGdnh2HDhqFq1apo0aIF301XYYanP3r0KHR0dMBY7uA+Tk5OsLKyynfgksLEMC9btgyM5fY3yw1c0rx5c2hoaPD9zZaWMAO5LyBOEuvWrQtLS0s4OjrCwsKCH0Amb7hEcQozIBy4pF27dhg5ciT/AaSpqal04JKiCrP8wCU1a9aEg4MDrKysULlyZVhbW6Nhw4ZqEWagcGWWKvsDCn9PiyrMXPhX1apVYW9vj3HjxmHcuHEq9UfMPUvTpk2DRCJB79694eLiwsdgGxoaijYI5EJ4qlatCisrKwwZMgSGhobo3bs3X3apIsyGhoaoVKkS2rdvDwcHBzg5OfFli56ensIgZRcuXOAbmjVu3BhWVlawt7dH165d+fnyMccFsWTJEr687tChA+zt7fHtt9+iXbt20NLSAmPCLu+K2uCxsOlW5b0UEBDAv9tatWoFFxcX9OnTRzBwyeDBgwXbKMtDMpkMkyZN4p/1rl278gPxtG7dGpUqVYKhoSG/PheiVbVqVQwYMAAjR46EtbU1n6979Oih8t/80oKEGcqFGfg0BLGlpSVq1KgBLS0t1KpVC126dIGbmxvu378vWD89PR3z589Hy5YtoaOjgzp16sDV1RWvXr1S+uCUlDBnZGTwYSAGBgb5NpA6f/48P/y3gYEB+vTpg1OnTik9fn6Ff2xsLMaMGYMaNWrww/tu27YNQP4v38DAQIwfPx5NmjSBjo4ODAwM0LJlS7i4uODw4cP8w5SVlYWNGzfC3t4ezZo1g76+PgwMDGBubg43NzfR2of8SEtLw9KlS9G2bVtUrlwZ+vr66Nq1KzZv3iwav/q5wrx79274+/vD0tIShoaG0NPTQ+/evQs1NDaQW8s1ePBgGBsbQ19fH126dOGFO+82hb1mxS3MQK60//zzz/z9NTU1xdSpU5GYmFigaCojMDAQrq6uaNCgAbS1tWFiYgILCwssX75ckN+LIswA8O+//6Jz587Q19eHkZERLC0t4ePjozQPqFOYgdwarXnz5qF9+/bQ19eHrq4uGjduDEtLS2zatEnhd2lxCzOQO6jG6NGj+eGhTUxMYGdnJ9pX7ecKM5Abqzx9+nR+ePemTZtiwYIFhRoam+NzhBlQvcxSdX9A4e5pUYUZyO1yjivzuAoTVd6Z8s8S93zo6urCyMhI6dDYQO5H87x589CoUSNoaWmhYcOGmDVrFtLS0pQ+n2J5b9++fRg1ahTMzMz4YefNzMwwefJkpRUlL1++xPTp02FmZsbHnzdr1gy2trbYs2eP4G+FKvj6+mLkyJGoX78+tLW1YWRkhDZt2uCHH36Al5dXsQzaUth0q/peCgwMxPDhw1GtWjXo6emhc+fOOHDgAHx8fMCYYv/aBeXb8+fPw9bWFrVr14aWlhZq1KiB9u3bY+rUqYKwnNjYWCxZsgSDBg1CgwYN+CHNu3fvDg8PD4WBVsoiX6QwE0RZpKCCkyAIoqzzOQ0GibILF2q2fPny0k5KmYWEmSDUBAkzQRDlHRLm8ktiYqJoLfylS5egr68PLS0t0cGoiFxImAlCTZAwEwRR3iFhLr9wIwS2adOGb2PFxX8zpvoQ4RUVEmaCUBMkzARBlHdImMsvb968wdSpU9GmTRsYGRlBU1MTJiYmsLKyKjej7ZUmJNTeLLsAACAASURBVMwEQRAEQRAEkQ8kzARBEARBEASRDyTMBEEQBEEQBJEPJMwEQVRouL5slfXHy8HFoBe2/+2yTkBAACZPnoyuXbvyfakaGBigR48e8PDwgFQqVbptZmYmFi9ezPc7X7NmTbi4uCAsLEwtaS+Ofp0JgiBUgYSZIIgKzZcgzEUd+AX4NKJh48aNMWjQIDg7O+Orr77iR1Hs27ev6AhcmZmZ6Nu3LxhjqFOnDhwdHflRM6tUqaIwqFNJQMJMEIS6IGEmCKJCU9GFOSwsDC9evFCYHxsbizZt2ogOsQ0ACxcuBGMMFhYWghHHVq1aBcYYzMzMREfKLE5ImAmCUBckzARBVGgqujDnxz///APGGIYNGyaYn5WVBSMjIzDGRGuS27VrB8YYTpw4UazpyQsJM0EQ6oKEmSCIYic7OxurV69Gq1atoKOjg9q1a+OHH35AXFycUrnz8fHBtGnT0K5dOxgZGUFHRwdNmzbFtGnTEBsbK3qcwMBAjBkzBk2bNkXlypVRvXp1tGnTBhMnTkRISIhKaS0uYQ4ICICTkxPq1q0LLS0t1K5dGyNHjkRwcLBK6eCIiYnB33//jf79+6N+/frQ1tZGjRo1YGVlhStXriisz6VdbPpcgT548CAYYxgxYoRg/tWrV8EYQ9OmTUW3W7RoERhj+P777wXz5e/95cuX0bdvX1StWhXGxsYYOXIkYmJiAAAfP36Em5sbGjVqBB0dHbRo0QLbtm1TOI68MKekpGDmzJlo2LAhn3cWLlyIjIwMhe3Cw8Ph7u4OCwsLPm67Tp06cHBwwL1790TPydTUFIwxyGQybNiwAR06dICenh5MTU1VuZQEQZRzSJgJgih2XFxcwBiDrq4uhg4dCgcHB9SqVQuNGjWCtbW1qMx1794dOjo66Nq1K+zs7GBtbY2GDRuCMYb69esrSPO9e/egq6sLxhjatWsHR0dHWFtbo127dpBIJCoPEFMcwrx161ZoaGhAIpGgc+fOcHBwQNeuXfl43ps3b6qUFgDYvHkzGGNo3rw5LC0t4eTkhO7du0MikUAikWDv3r2C9V1dXdG0aVMwxmBpaQlXV1d+Kqysy5OYmIguXbqAMYZdu3YJlq1duxaMMTg4OIhu6+XlBcYYOnXqpJBWxhh++eUXVKpUCRYWFnBwcECTJk3AGEOrVq2QlJSEbt26wcjICN988w0GDx4MbW1tMMawc+dOwf64e2dhYYGuXbvCwMAANjY2sLW1RdWqVcEYw+DBg5GVlSXYzs3NDRKJBObm5rCysoKDgwPat28Pxhh0dHRw+fJlhXPihHnSpEnQ1NTEV199BScnJwwZMqQol5cgiHIGCTNBEMXKf//9x0vus2fP+PmpqakYMmSI0trPM2fOIDExUTAvOzubF9Vx48YJlnHytWrVKoU0REZGIiIiQqX0fq4w+/v7Q0NDAyYmJrh9+7Zg2enTp6GpqQlTU9N8e5uQ5/Hjx3j8+LHC/ICAABgaGsLQ0BCpqamCZcURkvH48WO4urpi9OjRGDJkCPT19cEYw4QJE5CTkyNYd8aMGWCMYcaMGaL7evjwIRhjqF69umg6K1WqJAjXyMjIwIABA/hhe/v06YOEhAR++cWLF8EYQ6NGjQT7k793bdq0QVxcHL8sNjYWrVq1AmMMq1evFmzn6+sryJscZ86cgZaWFpo3bw6ZTCZYxglz9erV8ejRI9HzJgjiy4WEmSCIYqVPnz5gjGHHjh0Ky0JDQ1GpUqVCy129evVgbGwsmDd06FAwxvDgwYPPSq+8dKky5RVmW1tbMMZw5MgR0f1PnToVjDGcPHnys9IJAHPmzAFjDJ6enoL5xSHM586dUzjXX375BcnJyQrr/vjjj2CMYe7cuaL7Cg8PB2MM2traoukcNWqUwjYnT57kZTo0NFRheYcOHRSGZJa/d+fPn1fYhqvpbty4cUGnzzNy5EgwxhQ+WjhhXr58ucr7Igjiy4GEmSCIYiMrK4v/fS4mWgDQqVMnpXIXExODrVu3Yvr06fjhhx/40IKaNWuCMYZ3797x686bNw+MMfTo0QOXL18W7fpMFeSlSz6cIe/E/bKXF+acnBxUqVIFOjo6SE9PF93/kSNHwBjD7NmzVU5TZmYmPD098ccff2DChAl8Gnr27Claq16cjf6ysrLw7NkzLF++HFWqVEGLFi0EkgoA48ePB2MMf/zxh+g+wsLC8hXmvGElAPD06dN85XbEiBFgjAlq8bl7l7cmWx6ucWJUVJRgfmpqKg4dOgQ3NzeMHz+ev8Zcg8Vjx44J1ueEWUzmCYL48iFhJgii2IiNjQVjDEZGRkrX4Wpk88rd2rVredlWNsl3f5aSkoKBAwfyy3R1dTFgwAAsX74cb968UTnNnxOSER8fr3LN9Pjx41VKz9OnT/mYXmWTu7u7YJuS6iVj//79YIxh6NChgvmfG5Lh7e2tsA13H/r06SO6T7Fz5Lbp0KGD0nPgaqb9/Pz4edeuXUOtWrXyvcZ79uwR7IcTZmUfRgRBfNmQMBMEUWwUVZj9/PzAGIOBgQF27dqFyMhIQe8GFhYWCr/jOW7fvo05c+agZ8+e0NLS4vfj6+urUpo/R5jj4uLAGIOenl6+tdOurq7Yvn27Sulp3bo1GGP48ccfcf/+fSQlJfExxFu3bgVjDAsWLBBsU1LCnJWVBR0dHWhoaAhq8NesWQPGlDf6O3PmDBhj6Nixo8rpLKiLuPyEOe9x5OH+DPj7+wPIrVk2MTHhQ0qePn2K1NRUPmZ59uzZYIwpNBrlhJkgiIoJPf0EQRQbUqm0SCEZs2bNAmMMHh4eottwgiMmzPK8f/8eU6ZMAWMM3bp1UynNnyPMWVlZ0NXVhb6+vkLDuKIQFBQExhg6d+4suvz3339XqzAD4MNh5BvUXblyBYzl9uQhxuLFi8EYw9ixY1VO5+cIc2FCMs6ePQvGGOzt7UXXd3BwIGEmCEIBevoJgihWuEZ/YjWqISEhoo3+uEZkYg3jLl++zAttQcIMAElJSXytryp8bi8Z3377LRhjOHv2rErHy49bt26BMQZbW1uFZZmZmXz3cXmFmbt+ly5d+uw0yMMJvKGhoWDUPqlUimrVqoExhocPHypsx4VB5I0DLilhZozh4sWLCttwciwfF82FmUyfPl1h/YSEBP68SJgJgpCHnn6CIIoV+W7lnj9/zs/Pr1u5lStXgjEGKysrQfdrkZGRaN68uagwb968WbRrsAMHDoAxhpYtW6qU3uLoVk5TUxN16tQRlbbk5GTs3r1bodGZGPHx8ahUqRIMDAwEA69IpVJMnjyZT2deYXZ3dwdjDOvXry/wGHlZvHgxXr58qTA/MDCQ/xswbdo0heXz588HYwy9evUSdHPHhWu0aNFCof/jkhTmtm3bCmLX4+Pj+aG95buVu3v3LhhjaNCggaDWPDU1FTY2Nvz+SJgJgpCHnn6CIIod+YFLuIEhuIFLhg0bBsYYbt26xa//7t071K1bF4wxmJqawsHBAZaWlqhcuTJ69+7N9w4hL8xcbKqZmRns7Ozg4uKCbt26gTEGDQ0NHD9+XKW0FsfAJXv37uVDUVq1agVbW1vY2NigU6dO/OAqqnZ/N3HiRDCWO4DG0KFD4ejoiPr160NPT4/voi6vMN+/fx8SiQQ6OjoYNmwYxo0bh3Hjxqk02qGhoSE0NDTQuXNnODo6wt7eHl26dOH/BAwYMAApKSkK22VkZKBXr15gjKFu3bpwdHRE9+7dwRiDvr4+7t69q7BNSQlzjx490KVLFxgaGmL48OGwtbWFgYEBGGMYNGiQgrhbWlryse7W1taws7NDjRo1ULNmTYwdO5aEmSAIBejpJwii2MnOzsaqVatgZmYGbW1t1K5dG99//z3i4uL4ni3yylx0dDTGjBmDBg0aQEdHB82bN8fcuXORnp6Ofv36KQizp6cnxo8fD3NzcxgZGUFXVxfNmjXDd999V6i+mYtraOzAwECMHz8eTZo0gY6ODgwMDNCyZUu4uLjg8OHDKnd7l52djXXr1qFt27bQ1dWFiYkJ7Ozs8PTpU+zevVtUmIHcmv2uXbtCT09PtBZfGTt27ICjoyOaN2+OqlWr8sN6f/3119i3b1++sdkZGRlYuHAhWrRoAR0dHZiYmMDJyUlp12slJcz9+vVDcnIyfv75Z3448SZNmsDd3V10aOz09HTMnz8fLVu2hI6ODurUqQNXV1e8evWKv88kzARByENPP0EQaiMpKQnGxsaoUqWKICaWIAiCIMoyJMwEQRQ7jx8/VqhR/fDhAxwdHcFY7nDLBEEQBFFeIGEmCKLYsbKygqGhIfr37w9nZ2cMGDCA732gWbNmSEhIKO0kEgRBEITKkDATBFHsHD58GN988w3q1q0LHR0d6Orqok2bNpgzZw4SExNLO3kEQRAEUShImAmCIAiCIAgiH0iYCYIgCIIgCCIfSJgJgiAIgiAIIh9ImNUEYwwSiYQmmmiiiSaaaKKpTE7U17hy6MqoCYlEUtpJIAiCIAiCUAq5inJImNUEZUKCIAiCIMoy5CrKIWFWE5QJCYIgCIIoy5CrKIeEWU1QJiQIgiAIoixDrqIcEmY1QZmQIAiCIIiyDLmKckiY1QRlQoIgCIIgyjLkKsohYVYTlAkJgiAIgijLkKsoh4RZTVAmJAiCIAiiLEOuohwSZjVBmZAgCIIgiLIMuYpySJjVBGVCgiAIgiDKMuQqyqlQwuzh4YHOnTtDW1sb9vb2/Pz4+HiMHDkS9erVQ9WqVdGhQwecOnVKsG10dDS++eYb6OnpoUGDBti2bVuhjk2ZkCAIgiCIsgy5inIqlDAfO3YMJ06cwJQpUwTC/OzZM6xYsQJRUVHIycmBp6cn9PT0EBwczK/Tt29fjB8/HqmpqfDz84OhoSGuXbum8rEpExIEQRAEUZYhV1FOhRJmjgULFgiEWYyOHTtiz549AICIiAhoaGggISGBXz516lSMGTNG5WNSJiQIgiAIoixDrqIcEmYR4uPjUblyZQQEBAAAjh8/DlNTU8E6u3btQocOHVQ+JmVCgiAIgiDKMuQqyiFhzkNGRgYGDBggqD3et28f2rdvL1jv+PHjaNq0qdJjuLu7QyKR8BNjFfJSEwRBEARRTiBhVk6FtDhlwpyZmYlhw4bBysoKmZmZ/Pzjx4+jUaNGgnWphpkgCIIgiC8JchXlkDD/P5mZmbC2toalpSUyMjIEy7gY5rdv3/Lzpk2bhtGjR6t8TMqEpcT7l4BMlu8qssxMZCclCealZ6UjKycLaZnZyM7Jf3tlZKZlFWm74iAp4U2pHZsgCIIon5CrKKdCCXNWVhbS09Mxd+5cDB8+HOnp6cjMzIRUKoWNjQ0GDhyI9PR00W379OmDCRMm4OPHj/D390e1atWol4yyzks/YEld4NIChUUymQxpjx8jdvGfCO1hgQj3OfB65oXZ1xbB8pAd2u5pj4Ebd6LJ7DN4HPVBpcOlvs9AWEAcrh8IwcFF/tg4yRupHzIK3rCY8T16EKuchyEq+Knaj00QBEGUX8hVlFOhhHnBggVgjAmmfv364dq1a2CMoXLlytDX1+enJUuW8Nu+fv0aX3/9NfT09FC/fn3qh7ms89I3V5YXGAA3VvGzpdHRiN20AU8Hf4WglmYIammGx63MsN6pFcz3mPNT6x0WaPrnX+i25BKuhMQr7F4mk+F93EcE3ozG5T2B2Df3FjZM9BZM++beQlxkksK2JU2Qz1WsdLTC7pmTkZ0lVfvxCYIgiPIJuYpyKpQwlyaUCdXIi9vAn3WABQaQ3ViFV7GhuLZ5Pryt++GpmRkvyicHmGHmtNbovqktWm3+GmZrJmLQljX438mrOP0wGjEf0vhd5uTI8OZlMh56v8K5rY+x83cfoSBP8sbBRX64diAEYXfikJKo/pplDplMhiN//oGVjlbwPfZfqaWDIAiCKF+QqyiHhFlNUCZUD9Ln1xHwdwPsXFkPixb2xQ779njQ5pMkX+9qhkWuHTBgoQ06r5+L7/45iK3Xg3H/ZSIysrL5/WRLcxAd9h4BZyPhuf4Btv1yTSDImyZfwdHlAbh1LByRjxKQnlq2anLfx8Zg7ajhWDPKFomx0aWdHIIgCKIcQK6iHBJmNUGZsGR5mfQSq7xnwm5VKyz+vhV8unyS5LttW8HDpj9+mueGuSev4uzjGMQlCWPVc7JzEPvsAwLORuLkmvvYPPWqQJC3/HwNJ9fcxx2v54gKSYQ0M1tJSsoOfscPYaWjFS5u8yjtpBAEQRDlAHIV5ZAwqwnKhMVPZnYmzj0/h4meYzHpt9Y4PKQVL8mBZmY4MGAIxoxagBa/HseU/fcQFpfMbyv7/xCL+xdf4vSGh9iapwZ5+4zrOLPpER5ceom4yCRkZ+eU3okWkTunjmKloxVu7N9d2kkhCIIgygHkKsohYVYTlAmLj8gPkVh5ZwVGreqBNc6tENDuU21ySM8ueLNxI6QxMUhOl2Lj1XB0XHQRprO80Pn3M5iz/Bb+W3MP22deV6hB9lz/EPcvvMSbl8nIKWJXcmWJPb9NwUpHK7yNelnaSSEIgiDKAeQqyiFhVhOUCT8PmUyGC5EXMPnYd/h9Smuc7fNJkgNbt0TUkIZI3fYbZDmfaoKzpNkIvBmNs9seY0OeGuT1k7zx77I7CDgTiZiID+WyBjk/4iOfYaWjFfa5/VzaSSEIgiDKCeQqyiFhVhOUCQtBTjbw4XVuP8qPjyDr6nJsX9QPO21a4VHrT6Ic1qMp3o2sjezZhoDPGsEuPrz5iP/+9Bc00juyPAA7Nt2H7XxvNJnlBcs110vpBEuW2PBQbJ82DisdrXDX60RpJ4cgCIIoJ5CrKIeEWU1QJpRDmgYkhAER3sDdPYD3YuD4RGDXUGBNW2BhdWCBATJnGiFmeD0EdGrJS/LTti0QY9MU6Qu7AfsdAa9fgcBTgt1H3Ivne7U4seoeXjx9i8z03FH3pNk5GObhA1M3L3h4h5XG2ZcYspwc3Dl1FKtdrLHS0Qqeq5YiS26Id4IgCILID3IV5ZAwq4kKkwllMuDjOyDmIRB0GvDdBJyfA/z3HbC1H/B309zBRJRMOXOq4f2Elogc2O6TJLc0w3Grdni+dwVykpQP+ZydlYMb/4Xy/SL7nXqmEIv89/lgmLp5YcTmW0Ue8roskvo+EUeXzMNKRyus/c4Ojy6fg6yAIcEJgiAIQp4K4ypFgIRZTXxxmTDzI/DKH/DfBpyeDvxjB2zoxg8YonRaZAKs6wjstQZO/gRc/Qt4sB85QZcQM2sGgjt05EXZp2c7zJvQGuP22SIhLSHf5KSnSHF4WQA2TPTGtl+u4WXgWwC5sc9vkjPgE5aADVfC0eh/XjCffx5RiR/VcZXUQnRoMDb9OIof3Y8a+REEQRBF4YtzlWKEhFlNlOtMmJGSO3qe76bc0IkN3QH3auJCvKwhsLkXcMAFOPM7cGs98PQ4EHUXSIkHcsQb1yVs3oyglmYI7tARUW6zMMdjOMx3t8G48+OQkplSYBLD7sQJGvWt+/kq3N2u4btZl9D91zNoPMsLpm6508kHr4v7CpUq5zatwUpHK6x0tMJqF2sc+OM3+Bzci8hH9yFNTy94BwRBEASBcu4qJQwJs5ooN5kw/QPw/Eau6B4dB6zvDCwwVBTj1W2AgyOBa38DIWeB+CAgI7ng/Ysgk8kQ8c1QBLU0Q/qzZ/jj5h8w32MOFy8XpGcpCp80Owehcck49TAaK86HYNyeAPT+yxsDZ5zF2J8vYO5Pl7Bu4mVhrxiTvbFx3k2c3PsUL568RcbHsjUy3+eQ8TEVjy6dw+m1y7F5wne8PAsFeh9ePHoAaQYJNEEQBCFOuXGVUoCEWU2UyUz48R0QcSW3h4nDrsC6DuK1xmvbAYdGAzdWAeGXgdS3xZqMtCdPEdTSDM8dHbH7yW6Y7zHHwMMDEZ8aj9fv0+AdHIeNV8Px88H7sFxzHc3nnOVri7mp0f+80O/vK5iwLwCrLobi9L3X8PePhr/Xc3iuf4ht04X9Lm+Y5I0DC/1w9d9ghPjG4MObtC8i5lcmk+FddBQeXjyL02uX86EanwTaBgfm/U4CTRAEQShQJl2ljEDCrCbKVCYM2AmsMReX43UdgcNjgZtrgWfXgLTEEk9O3NJlCGpphscudhjzRxv03dIJ9jsPw3z+eQUxNnXzQpc/L2HUdj8sOh2IQwGv8CjqPdIKGKpaliPD29cpeHL9NS7tCsS+ubeEAj3RG7tm+cBz3QN47wuCn+czPL3xGpGPE/DmVTLSkjPLpVDLZDK8ff0KDy+ewek1f4kK9P65M3Fu42rcPnoAQTeuIDo0GB8/vC+X50sQBEEUnTLlKmUMEmY1UaYy4ZEfFEV5vxMQ/aBUkhO3/G++oR83eXdtjy1DHPDXjwuxYs0x7L4WilsRCXibklFsx039kIGIe/HwORyGw8sCsGnyFQWJlp82TbmCvXNu4djfd3F+2xP4HA7D/YsvERYQh+jw90hKSEO2tGwPgFKQQMtP68aMwN7fpuDkij9xdd8OPLhwBpEP7iIx5jWys76ckBaCIAgilzLlKmUMEmY1UaYyYbY0N7TCayawqpVQnDd0Ay65A1EBShvoFTeynBykBwXh3cGDOPe9My5YtFYQ6GDztoh0dELskiX4cNoLmVFRxV4DmpWZjXcxqXgV9A7Bt2MQcDYS1w6EwGvjIxxacge7fvfBhknKhZqbdvx6AwcX++O0x0Nc+ScY/qefI9AnGi+evEVCVArSU6RlpvZWJpPhQ3wcXj55iEeXz+HG/t3wXL0M//zvF3h876hUplc5DcO2Kd/j8KLZuLBlHfxOHEbI7RuIexaO9JSCG2kSBEEQZY8y5SplDBJmNVFmM6FMBkTfB7z/BDb1EsrziubAqWlA6HlAWvKxrikZWei25BJMZx/D76fmYpR7W8z/sTVO2HZFYPduChIdatETryZOQsLmzUi9dQvZyUVrdFgYsrNzkPwuHbHPPiDiXjweer/CrWPhuLjzKY6vvId//riNLVOvFijVm6dexb4/buP4ynu4sOMpbh4Nx8PLrxB+Nx4xER+Q9DYN2VmlX1udnpKC2IgwhNy+Ab/jh3BhyzocXjQb26Z8j1VOw5QK9YbvnfDP/36B55q/cGP/bjy6fB4vnzxE0pt45OTkHz5DEARBlA5l1lXKACTMaqLcZMLEF4DvZmDPt4C70Sd5XlI3t9/kl765kl0CrLkUClM3L9hsuInsHBlCE0Mx5uwYmO8xh/nuNvjff9/j1p6/EP3nYjx3dESweVuhRJu1wutff0P2hw8lkj5VkclkSE+V4u3rFLx8+haBN6Nxx+s5rv4bDK8ND/Hfn/7Y+duNAqV6wyRv7Hf3g8+hMLx48hbSjLIlmtlZUiTGvEbkg7t4cN4LV/ftwMkVi7H3tylYN9peqUyvGWWLq3u3UZd3BEEQZYxy4yqlAAmzmiiXmTAtEXh0CDg0Bviz9id5Xt8J8FkNJMcW6+EO+r9Eo//lNuz7Zu0N+D57C5lMhlMRp/DVoa9yxXmPOfof6o81d9fgRUI40h49wru9+/D6198Q2rs3glqaIaz/AHy8c6dY01YSZEtzkJSQhpjw9wgLiMODSy9x80gYLmx/gmMr7mLvnFsKMdQnVt/HvfMv8OZVMmRleKRCmUyGjx/eIzo0CEE3ruD2kQM4t3E1Ds7/HevGjMBKRytsm/IDIh/eK+2kEgRBEP9PuXQVNUHCrCbKfSbMSAbu7QV2DPkkzu5GwH5HIMgTyMoslsM8ef0BIzbf4nvEmPzvXbx69xFZOVm48vIKpl6einZ72/Hy/MP5H+D1zAsZ2RnITklB9KxZubXNrVojfs0ayKTlu3FaSmIGgm7F4ML2J9gxU1grvfO3G7i48ymCfWOQ+qH4GkOWNKnvE+G5ehlf43xu42qkJSeVdrIIgiAqPOXeVUoQEmY18UVlwoQw4OL83BhnTp6XNwHOzwHehHz27mUyGU4/ikbPZd4wdfNC87lnseJ8CFIzsgAAcalx2PpoKyyPWvLi3PNATyzzX4bwxHB8OO2FkM5dcvt2dnBE5osXn52msoAsR4b4F0m4ey4SJ1bdw6afhL16HFzkj5tHw/Eq8B1yynDtM0f4HV9smTgaKx2tsOnHUQi+db3MNIYkCIKoiHxRrlLMkDCriS8yE2ZnAY8OA381+iTOC41z46A/k7TMbJx7EoOOiy7ytc0z/hN2e5cjy4FvjC+cTzvz4txxT3tE+nsj5o95fGxzWP8BX6SIZaZn4dGVKOyZfVMh/tnv1LPSTl6+pLx7izC/W7i41UMQ3xz54G5pJ40gCKLC8kW6SjFBwqwmvqhMmBQD3NkB7BueK8icLC+ulTucdmZqoXcpk8kQGJ2ELdciMHK7r8JofoNXX8O5JzH8+smZyTgUcggjvUbCYlMbTPy9NbbYt8bdLu0EDQHDevfBm/UexXn2pYJMJkPS2zRE3IvH7RMROLX2PrbPvK4gylumXcWxv+8iOqzkB5xRlazMTLwOCULA6ePwXL0MWyePVWgI6PG9I44vX4jktwmlnVyCIIgKyxflKsUMCbOaKNeZUCYD4oOB6yuAbQOEXc8tbwyc+AkI9gIyPxZqt2+SM3D8fhRm/PcAnRdfEghyh4UXMPXAfRwKeIXYD7m9KXA1yv+7+jucl3bAoh9awbO/GZ6ayfWUYd4WL8a44u327UgPCSmXNcsymQzJ79Lx7P4b+J6IgOe6Bwrxy1zXdEeXB+D6wVAE347B2+iUUg/FkMlkeB8XiyCfq/DetQX/zp6O1S42Cn047501DZe2b8DTa5fxLjoKMjX1+U0QBEEop1y7SglDwqwmymUmfPcMuDA3d7hseUle2z43XvnFLaAQferKZDLce5mIZWeD8c3aGwJBbjr7DBy23IaHdxgeRb1H9v+LX1ZOFp6+fYqN9zwwZ04v7LRphTvthf0xh381EDHu7kj2FSdkQwAAIABJREFU9kZ2SuFrt8sC0WGJ8Dv1DJ7rH4p2Obd5ylUc+SsA1w6EIOhWNN6+TkFOdulLZk5ONl6HBMHv+CEcX74QG8ePVKg93vTjKJxcsRj+J4/gVeBjZKanlXayCYIgCBHKpauoCRJmNVEuM+GuoZ8keWs/4PrfQFxgofthTk6XYp/vC1iuuS6Q5H5/X8G8k09wMTAOKf/foC8tKw3+Mf7Y9HATfrzwI7r92w3me8wx6bdPo/89bWuOyPHj8G7vPmQ8f14ua5E5EmNT4bn+oUL3cYeX3sHV/SEIvBmNhKhkZJcBOebITPuIUL+bOLdxNTaOcxH2sTzSBvvnzsSVPdsQfOs6kt7El+v7QxAEUZEol66iJkiY1US5zITBXoB7tdw45bBLhd78afQHzD7+GK3nneMleZiHD/bdjsTLt7nhG+/T38P7pTdWBqzESK+R6LC3A9+Az3yPObrv746JFyfihqs1glqa4d0//yLnCxjwIj1Vihv/hWLT5NyeLv6ZdxtPrkXhzcvkMjHCX16SEuJx//xpHF0yD2tGfgqxWO1igyN//oGA08cRHRqMrHLejR9BEERFply6ipogYVYT5TYT3v/3U4O+F7cKXD1dmo0jd6Ngs+EmL8lmf5yD29FHePgqEa9TXsMzwhPut91hfcJaIMfcoCQzr87Ev0H/IuhtELJzsiHLzERIp84I7tgJORnlp79hMXKyc/DoShTfYG/b9Ot4cOllmZNkWU4OYsJDcPO/fdj72xThsNfjXHDWYyVCfX2Q8bFwcesEQRBE2aXcuooaIGFWE+U6E/puypXmpfVzwzIeHwFe+QPJcXx4RlZ2Dv46F4x27hd4UR606hr23IrEhefX8Pu13/HV4a8UBPnb499i/q35OBF+Aq+SXon+vk+9dQtBLc3wYvSYct04LCEqGfvd/bBhojc2TvLGtf0hSEsungFfioPsLCme3w/AhS3rsHnCdwJJ3jVjEq7/uwtRwU+RU4i4dYIgCKL8UK5dpYQhYVYT5T4TXv1L2PCP70quJuDRBem7bPDP3OFYOmcilq1Ygqd3riDktR8mXJjAy3H7ve3hdNoJf/n/hUsvLiEhTbUuxN4fPfqpm7gBAxC/ajUyIiJK+ISLn2v7Q7Bhojf++9Mfb1+nlHZyAABZUime3buDcxtXw+N7x089WTgPw6GFs3HX6wQSY6NLO5kEQRCEGij3rlKCkDCriXKfCWUy4KUfcGc7cHEecNgV2No/d4S/PBKdsKgaFqxvhHa72+TWIu9qiwv7LJF6ejpwaz0QeBKIfgB8fKdSA0JZdjbeHz+BF65jEWTWipfn53b2eLdnD7ISykffvdHh77FhojcOLPSDrBS7f8vKzER4gB/OeqyEx9hPkrxmlC1OrliMoBtXkJ5aNoSeIAiCUB/l3lVKEBJmNfFFZ8LMVCA+COlBp7Fg/yh03NUO5nvM0WuXOfavbwapWM00Ny2tD2zqCRxwBs66Abc3AkGngdjHQPoHhUNJY2KQsG0bnn377aeu5Vq3wcsff8SH017ISSvbXZYdW3EXGyZ64/nDN2o9rjQzA2F3bsNr3d9Y7zqCl+S1o4bj1MolCL55DZlpFI9MEARRkfmiXeUzIWFWE196Jnz24RkGHRn0/6EXHWG2+ieYzj6Co3ejgPQkIPYJEHwmNx763P+AgyOBTb1yhTk/oV7WENjSJ7dmW642WiaTIT0wEHFLlyG0V29enkM6dca7f/4txSuRPxH34rFhojeO/V3yQ0BnZWbykrxujJwkj7aD5+plCLl9g/pEJgiCIHi+dFf5HEiY1cSXnglvRN3gY5UnXpyI00/C+L6WC+yHN+09EPMQCPIEbnkAZ34H9jsBG3sAf9b5JM//2OU2NMyDLCsLKTd88NzREUEtzfBywoQSOsuiI5PJEHonFjt/9+HDMkqC7KzcmOSzHiux3tWBl+R1o+1xes1fCPW7CWlG+e+WjyAIgih+vnRX+RxImNVERciE16OuY+DhgTDfY46+//XFoC3rYOrmhSevFUMrVEYmA6LvAxu6fRqKO9hLYbWczEyEDxqMoJZmSPX3/4yzKH7ex3/EqbX3+YFJruwLQnpq8fVXnJ2VhcgHd3F+81ps+N7pU03yd7k1yaF+NyHNLN/d8REEQRAlT0VwlaJCwqwmKkomTM5Mhvttd762ueV6Z7h73f78HUvTcmueudrmU9NyY6f/n3d79iCopRleTZr8+ccqJrKlOQg48xybp1zFhone2O/uh+jw98Wy75ycbLx88hAXt3pgg9xoe7kN9/7MjUmmcAuCIAiiEFQUVykKJMxqoqJlQv8Yfww6bJkrzru6YJ7PAtyNu4sc2Wf0o5yTA1xdJhyuWybLDXfo1h1BLc0Qu3AhpK9fF9dpfBYnVt/ja5WPr7xXbLXKOdnZ2JN3MJEfnBHgeYwGEiEIgiCKTEVzlcJAwqwmKmIm/Cj9iIG7Z6LNrk/DXQ85MgTr7q1DxHsV+1GWpgOh53NrlFc0FzYIPOAMILfbuRffjf7Ua0ZLM0Q6u+Dd3n2QxseX4Bnmz4UdT3lh3jDRG5smX8HxlfcQcDYS8S+Sity1nEwmw+FFswXCzE2bJ3yHY0vnw+fgXoT6+uB9bEzBMeQEQRAEgYrpKqpCwqwmKmomfJuSge7LPNFs6QIMPewiGOXPwdMBe57uwZuPebpY+/gOeHAA+G+UsNHfwurAnmGA3xbg/UvBJjKZDOkhoYhfvQbhg4d8kmezVngxegwSD/6HrMRENZ75/59KUiZC/GJxaVcg3+CPm3bMvIEL258g6FYMUhILH2OcmfYRUcFPce+sJ85tWoO9s6ZhtYuNgkSvd3XAfwvccGX3Vjy9dhlvXjxHdlZWCZwtQRAEUZ6pqK6iCiTMaqIiZ8L7LxPRbM4ZNJ9zFt7hIdjxeAdsT9ry4txubzv86DUKp85PQ9KurwH3ap8keUm93EFSHh0G0lQTXplMhrTHTxC3/G+E9R8g7K953Hi8P3oMWW/eqL3mVZYjQ0JUMu6df4GTa+5j05QrAoE+sNAPPkfC8DLwLTLSiia02VlSxD2PwOMrF3B552YcmPe7oEs5+Vjnf/73Cy5sWYcH573wOiQIyW8TkJVZdobqJgiCINRLRXaVgiBhVhMVPRPuux0JUzcvOG32AeKDIHtwECGeP2HVbgt8tbM1L89td7eB7Y42WHjQEqduLcWrxIjPEltZTg4+3ruP2MV/IrR3b0HYRmi37ogcNQox7u549++/SPXzR9a7d8V41vkjzczGiydv4XMoDPsX+ArkecNEb+yZfROnPR7i9vFwhPjFIiEq5f/Ye+/oqM40X3fsmTOh15zpnnVuz525Z7rpnp6edpBtME44YINtwAYMNsEEkzHZJhgQWWQTBCIKARJIQgEFJKGAcs455ypJpVRSSSVVKavCfu4fZYJaEghQLO1nrf0PKlV9u/gW6+Hd7/d70Wmfvgdc0OtRVlWSHxtJpONN3I7u4/LqRT22dNyPoLu2cSW3dm3B/fgB/C6aE253jQQPFzKD/SlKiKUiL5v6inJa1Sr0et0AfDsiIiIiIoPNaHeVxyEK8yAxKjehtsMwAjvFFrnTBlL3v0nHwd92G06iO/ofJNh8zAHXmUxzmdSlbcPE1oRPXD5hS9gWbHNsyVRkotE92+E5QaejJT6B6oMHKflmDvlvjO0i0A9EesL7lC1ZivzwERqcnWlNTkbX2D/pFo+jSdlObkwVgdezcTSL5/K60G4Sbbk+DMeDCQRczybZr5SSDAUqRdtT90MLgkCTsg5pahLx7s54nzmO84Ed3Niy1pC68e2MXoW62/XtDC6tWojNlrU47d+B56kjBFqdJ8rxJsned8iJCEGalkR1cQGNNXI6WlvFvmoRERGRYciodJU+IgrzIGH0m7CzBcoTIfEaeG2AKx/Cof/TTY47jv6noQ85cB9kuUFdkSH94hEUrQqCyoI4mXSShb4LGWs3totAj781nmX+yziXeo7IikhUHc+W8yzodHTKZDSFhlJndZXKn7YjnTWb/Nde71mkP/yQsuXLkR89RoOLC62paeiamvrj2+sRrUaHQtZEQXw1se7FeF9I56ZpTDeJvrQ2lKs/RuB2Ipkw+zwyQsqpyFfS1vTs7RV6vY5WtYr6ynIq8rIpSowlM8SfBA8Xwu2uce+iOXeOH8Bh9xaubVzZY9vH4y6LRbOwWrsEu+0bcT28Gx+LE4TYWBLr6kCavzf5sZGUZaVTWyqlSVmHVtN/udUiIiIiIj1j9K7yHIjCPEgY3SZsVhim8rmvhotvd+07vn+d/jM4zEUIOcyuo8f4YNdNFOqnnzLXpm0jSZ7E9azrbAjZwPtO73erQs/ynIVZrBk+Uh80+ueTK0GrpaOkBHVQEIrLl6ncuhXpjJnkmbzWo0gXTfwY2cpV1Bz/GZWPL4L+OaLz+kB7i4aqokaywisIdyzgzqkUrm2O6FGkbXZE42WRRrRLEYVJcvTPmMzRF7SdnTQp66gtlVKWmU5+TARp/t7EuDgQbG2Jt8UJXA/vxnb7Rq6sXdLjAcXHXReWzeX6ppU47N7CnZ/NuHfpDOF21w2tIiEBlGak0iivFg80ioiIiDwjRucq/YgozIOE0W1Crw1d5fisCTgvgohTUBgITfIHL02VNTDG1Jc5lrH98tF6QY+kUYJboRt7ovfw5Z0vu8jzbK/ZpNak9stnPYqg0dAhkaD290dx4SJli7/rUaCbQsP6/bOfuDZBoEnZTmlWHakBZQTZ5OB8OBHLDV0PFka5FA762npDEAQ6WltplFdTXVSANDWJnIgQkrzvEOl4k4Ar5/E8dQSnfdux2byGSysX9EmszyyYyfVNK3E9vIegqxdJ9HKjMD6amhIJHa0tT16YiIiIyCjF6FylHxGFeZAwuk0oz4JT/22Q5ZvToaO515f+5JrBGFNfnBJlvb7mealrqyNEFsLqwNUPxPlA7AEa2/uv91jf0kJzZCQ1P59A+tWsrqL88iuUzJ+P4uIl9MMoaUKn06OsaqEoqQbrn6K4tDaUksy6oV7WM6PX6WhVNVJfIaMiN5uihFgygu4R5+5EwJXzuBzcxdX1yx/bg31p1UIc9mzF59xJop3tyQoLpDw3i6b6ugF/OiAiIiIynDE6V+lHRGEeJIxyEzbK4NK7Bmm+8gGoq7q9RNWm4S/77vHqgQBaOgb+UbkgCPhJ/fj49seY2JrwkfNHeBV7PdMhM0GrpTUtDcXly4Zq8l+1ZEimTkN+6BBNwcHo1OoBuJv+pTSr7kH+87PkPo8ktBoNyqoKpGlJpPl7E2Z7Dc9Th7m5bT3nvvum997qxbO5sWUtd342I/SGFal+XkhSEqivkKHpNO7vTERERMQoXaWfEIV5kDDaTdiuAruvDNJs/hJkuxsOAP7CzZgSxpj6stcza1CXpe5UcyT+CK/ZvoaJrQnL/ZfT0P74HGedWk1LfDz11taUr99Awfi3uh76e/8DKn/aTqP7HTRV3f9zMBKIdi16MKp7tCZVCIJAc4OSivwcciJCiHFxwO/CaRz3/YTl94sf2+5htXYJzgd24n/Zghpp8VDfioiIiEi/YrSu0g+IwjxIGPUm1GnAa+PDfuaj/w6uy9BmezH5xD3GmPqSWzV4FdhWTSuBpYHsiNzB+FvjH7Ro+Eh9Hi65qYmW+ATqrW2o3LqN4ilTuvUi548dh+z776m/cZP2ggKjEEydRo/jwQQurQ1FWSX28/ZEZ1srirISihJjSfa+Q/D1y7gd3Yf1j6s5u/CrB/Lsb2kx1EsVERER6VeM2lWeE1GYBwmj34SCAEXBcGeNYTrfL/LcfODfiDs5G/J9DbnMA4SqQ4W3xJsfQn/oIslvO7yN6b0fCLt7kTobGyq3/YRkytQeD+tJpkylcus26m1u0JqcjDCMepH7k6AbOVxaG0pV8cBnSxsbCR4umM+fzpU136FW1A71ckRERET6FaN3ledAFOZBYlRtQk072lwfgg5Pp+XAI4NKjv8neKyFwgDQPr+M1rXV4VroypqgNQ+ymt+6+irLjr+F/b65pK77juKpPctx8ZQpVG7dSr21DS3xCQOapzzciHQq4NLaUEqzRu7hv6EgLzr8wSREsR1DRETEGBlVrvKUiMI8SIy2TWgVIWGMqS9rrCMh1wtclsKR//ehPP/8O0h3fKb3lqllrApc9aA/2cTWhHVH3yXhk3fIfenl7nL8+X05tqYlPn5EHNAbSOI9JVxaG4rPxQxyoiqpLVOj1YjjrXujvkJGjMstLBbN4syCmZSkpwz1kkREREQGhNHmKk+DKMyDxGjZhBqdngNe2Ywx9eVPu/3IqnhkCl9Hs+FQ4Mk/GqTZY91Tv39kRSQTHCdgYmvCZ26fcSLxBMnyZBTXrnUT5YJ33qX2rAVtOTkIOlEI7yNJq+1x5LbzkURC7PLIDCunuriRzvbROwCksUZOgocLdts3Psx3/nYmWaGBQ700ERERkQFjtLjKsyAK8yAxGjahoqmDeVfiGGPqy/gjQSSWKLu/KMPZIMun/rvLcJMnoRf0WKZbPqgon089j07/UIIFQaA9P5/6mzcpX7uOgjfHd5Pnik2bUN5yoKO42CgO8D0PzQ3tSNMVJHhL8b2Uwc2d0d0nBa4LxdEsnkDrHNICZVTkK2lvMd4R1U3KOlJ8PXHYs7VLMobdjk0keLqiqu37fhUREREZiYwGV3lWRGEeJIx9E6bJGnj3WAhjTH356lIM1aq27i+SZxvaMg7+K5TG9Pm91Z1qNoRswMTWhHcd3yVEFvLE3xG0WtoyMqizuopsxQryX3+ja0TcBx9Sue0nGlxd6Swvf5pbNVpa1Z2U5dSTfK8Uf6ss7PfG9jhu225PLPesskj2K6U0q44W1cjNJ25Vq8gI8uO2mWmXYSc2m9cQ6+pAfYW4N0REREYPxu4qz4MozIOEsW7CWnU7h31y+fMeQ3zcDrcM2nvqh1WWgMVrhupy7IU+v78gCMz1nvugsrw1fCv+Jf5IG6Vo9X1vGdB3dtKSmIji/HlKFy4i71WTrhXot99BOmMGshUrqTLdRe2ZsygdHFAHBdGWkYGmuhpBY7zV1d5ob9FQUdBAWpCMIJscHM3iubSuu0Rf3xqJ48EEvCzSCL6ZS5yHhIzQcopTaqmWqFDXtaHTDK8peqXpKV1i4q6uX06kww1qSiSj/gmEiIjI6MRYXaU/EIV5kDC2TShXtWN2N4f/2WsQ5Zf3+2MfX9azaFSmwqk/GWTZfbUhgu4p2By2mTfs3nggzfev8bfGM99nPvti9nEr9xaJ1Yl9HoWtb2mhOSqKmlOnKPlmDvnj3uwxTaPL9dLLFL7/AdLZX1O+Zi3V+/ajuHCRhtsuNIWF0ZaTg1ahMPrxypoOHdUSFVnhFYTa5XH7aCLXNkf0WI3+68t6WxROhxK4ez6dENtc4j0lZIVXIE1TIJeqaFK2o9MOzvdXkZvNhWVzH47MXrmAoGsXqcjNNvq/QxEREZGeMDZX6U9EYR4kjGUTVjW2sd8rmz//Isqv7PfnpH8+ypZeYuKKguDofxhk+d5O0D/b4bsOXQe59bl4FntyIvEEqwJW8aHzh90k2sTWhMmuk1kXvI6zKWfxk/pR3FCMRv/k6rCuuYUOaQkt8QmovL2pv34d+bFjVGzeQunCRRR/+hn5r73+ZLF+5VWKPv6EknnzKd+4EfmhQ9RduUKj+x2ao2NoLyxE19hodFXMznYtjTWtVBY2UJgkJy1IRoxbEYHWOXiYp3JrfxxWP4T3SaxttkfhfCQR7wvphNrlkXBXSnZEBdJ0BTWlapob2tHpnl9qNZ0dFMZH43X6KBaLZj2c6Ld+GRG3bMRqs4iIyKjCWFxlIBCFeZAY6ZuwqrGNPR5ZD1ovXj0QwOmAAhp6E2WAVDtDv7LZv0DM+aeuLD8JQRCoba0lujIam2wbdkbuZLbX7AeZzI9e4+zHMc97Hnui92CbY0t8dTyqDtWTP6SHz9Q1NtJeUEhzVDSN7neou3IF+aFDlG/cSMm8+RR9/Al5r7z6RLHOf+11ij/9jNKFi6jYvIWa48ept7ZG5e1NS3wCHVIpOpXKqIRNEAQ627Q0yFuoKGigIEFOamAZ0S5FBFzL5s7pFOz3xXFlUx/Eel0oNjuiuX00EZ9LGYTZ55HgLSU7spKSzDpqy9R0tPW9bae9pZmssEBcD+/p0s98Y8ta4tydUJSV0NHaYlR/HyIiIiKPMtJdZSARhXmQGOmbcPyRYMaY+mJiFsCZoEJUrU+o2CoKHmYuR5wcnEX+Qqeuk3xlPncldzmddJrVgauZeHtij9Xo2V6zORx3GB+pD1XNVf0mQ4JOh1ahoC0nh6awMBpuu6C4cJHqffuRrVmDdPbXFL7/wZOr1X95iXyT1wwV62/mIFuzhqpdu6k1N6f+5k1U3j60xMXRXliIVqk0mlYCQRDoaNWgrGqhPE9JQXw1qQFlRN0uxP9qFu4nU7DbE8uVjU8W65umMdw9l0aUSyE5UZVUFTc+Me2juUFJiq9Xt8QM8/nTObf4a65vWonjvp+4a36MEBtL4t2dyQoNRJqaRI20mOYGJXoxylBERGSEMdJdZSARhXmQGOmbcLJ5OGNMfcko7+M4ZU0bXP/MIMyHfwtRZ0A3tLm+dW11xFbGcjP7JqZRpnxx54tuAv2p66fsiNiBU74TBcqCLtF1A4HQ2Ymmupq2jAzUQUEoHRyoPXOWKtNdyFauQjprNoUfftinivX9dpDCDz9EOms2spWrqNyxg5oTJ6m3tqbR05PmqGja8/LQ1NYiaEd+zrIgCLS3aKivbEaWW09ebDXJ90qJdC7EzzITR7N4LNeH9dz2sSMaz7OpRDoVkBVeQWVBA63q7k9MGuRVxLk54XZ0H3bbN3J59aJuEt3j9e0MLL9fjN2OTbgfP4C/pQVRTrak3vOmIC6aivwcGuXVaNrbh+CbExEREenOSHeVgUQU5kFipG/Ci6FFjDH1xTywoO+/pNcZEjGO/JtBnK0mQk3OwC3yGVC0KggsDeRE4gnm+8zvdrjwPcf3WBu8lquZV0mSJ9Gm7SEubxAQ9Hq0SiUdRUW0xMej8vFFaWtLrfkZqnbvQbZmDSXfzKHo40/IN3mtb3L90ssUvjcB6YwZlC1bTuXWbciPHaPO6iqN7u40hYfTlpWNproafefzjzIfKnRaPcqqFopTaknyLSHgejZOhxKw3NCzSFv/FIWHeSrhjgVkhpVTnq+kRdXR5emDTqulSVmHXFKEJCWRzBB/4tydCL5+Ga/TR3Hcu41rG1dgsXh2n+T6wrK52Gz+nttmpnhbnCDs5lUSvdzIiQihNCMVRVkJrWqV0TxBEBERGZ6MdFcZSERhHiRG+iYsV7YyxtSXD06Eotc/ZdtCXTHYTDVI86H/A2HHoK6o33ua+4NWTSvx1fFYpluyOnA1bzu83UWgx9qPZZHfIk4nnSa4LJjK5sph19MqCAI6tZoOaQmtSUmo/f1R3nKg9tw5qvftp3z9Bkrnf2s4xDh2XN/k+pfoPcm0LyhdvJiKHzcjP3QYxeXLNNx2oTkyko6iInTNLUN9+31Gr9PTIG9BmqYg2a+UQOscbh9N7LV/+vrWSNxPphBmn0d6sIzSrDoaa1ofe/hQEATam5upryhHlp1BXnQ4yd53CLe3xu/CaVwP7+bmtvVcWvFtn8T67MKvsFq3lFu7tuBx4iCBVy8Q4+JAeqAfRQmxVORlU19ZTltzkyjXIiIiT81Id5WBRBTmQcIYNuF8K8MUP6dE2dP/sl4PCVZw9N8f9jaf+AM4zofI01ASBZ3DT7a0ei059Tncyr3F1vCtfHz7425tHO87vc+qgFWYJ5vjK/VFqpIOeCtHf6JvaaFTJqM1NQ11UBANzs4oLl5CfugQFT/8SOmixUimTKVg/Ft9FmvprNmUr1uP/NBh6q9fR+3nR2taGpqammE/plyvF1ApWinJrCM1oIzgm7m4Hk/C6seeo/Murw/j1r44vC9kEHW7kMywCmQ59agUreifIslDq9GgVtRSVZhPUVIc6YF+xLg4EHj1Ah4nD3Fr1xas1i3tkh39uOvMgplYfr8Y2+0bcT28Gx+LE4TYXCHO3YmMID8KE2IeCnaTWhRsERERo3CVgUIU5kHCGDZhmqyBP+32489775FbpX62N2kohaADYDPtYavG/evgvxraNvx2QJYbNMqGXRVaEATK1eV4FntyJP4Ii/wW8datt7pJ9NsOb/Od33ccSziGR5EH+cp8NLqRP/hE396OprKStsxMmkLDaHRzo+7KFaoPmCH7/nukM2ZQ8KRMa5PXKP70M8q+W0LVzp3UWljQ4OJCc1Q0HRIJ+tbWob7NHhH0Aur6Nsqy60kLkhHmkI/n2VRsd8X0euDQckMYDgfi8bmUQbRLEVnhFZTnKlHXtT39k5oH69DTqlahkJVSmpFKTkQIiV5uhNtd595Fc9yP7cfe9Eeurl/e55aQLoL904augu32iGDnioItImLMGIOrDBSiMA8SxrIJraNLGGPqyyenw2lqf04B1HZCRQrEXQaXpWD+l64CbfYvhj9zWQJxl6Ai2fA7wwydXoekUYK3xJtTSadYEbCCCY4Teo22OxB7AOd8ZzIUGUPWEz2QCIKATqWiPT+fptAwlA4O1Jw6ReXWrZR+u4CiiR+T99LLj5XqwnffQ/r115Rv2Ij8yFHqbW6g9vc3TF2srR12sqbp1FFf2YwkrZbUgDJC7fPwME/lxs7oXmX6ysZwHM3i8b2cSYxbEdmRlVTkK2lStiM8o0z/NYYYv1Yaa+RUFeYjSUkgKyyQBE/XfhVsl0NdBTs98BHBrhAFW0RkpGAsrjIQiMI8SBjLJhQEgTX2yYwx9WWDY2r/9u8KAjSWQ7a7YcjJ1Y8f5jjfvw7/FqynGKrU0nDQdvTf5/cjgiBQ3lROYGkg51PPszZ4bY/Rdq/bvc4sz1mYRplEF0ELAAAgAElEQVRilWGFn9SP7LrsZ8qIHkkInZ10VlTQkpiIysuLOktLQ+TeqtVIvpz+xN7qfJPXKP58CmVLl1Fluou6q9dojopGW18/1LfWjc52LYryJopTakm+V0qIbS53TqVgsz2qV5m22hSO06EE7l3JIta9mOyICsqy62mQt6DtHLiWlsEUbO9fBDvRy4286HAq8rJR1dagM4L0FhGRkYqxuMpAMKqE+eLFi4wfP56///u/Z86cOV1+plarWbhwIf/7f/9v/u3f/o3Dhw93+XlVVRVffPEFv/rVr/jd737HtWvXnuqzjWkTqto0fHQyjDGmvvhlVQ/sh3W2QGk0RJkb+p1PjOkq0Ef/HRzmQvyVYXuQ8D73B61ElEdwJeMKP4b+yBS3KT3mQ5vYmjDBaQLzfebzU8RPnEs9x52iOyTJk5C3yNELxl2tEwQBbUMD7bm5NIWEoLS/Rc2Jk1Rs3kLJ/PkUffhRrzJd9NFEytespfbcOdSBgXRWVAy7g5n36WjTUlumpiiphiTfEoJv5OJ2Ihnrbb3L9KW1odzYEY37yWQCrXOI95SQG11FeZ4SleLxhxD7mwER7G9ncGXtEhx2b+Gu+THCbl4l2fsOBXFRVBbkoa5TiBnXIiIDhDG5Sn8zqoT5zp07eHp6snHjxm7CvHTpUr744gsaGxspLCzkd7/7HXZ2dg9+PnHiRFavXk1LSwsJCQn8+te/JiIios+fbWybME5SzxhTX94+Goz6eVszngZBMIhxsg04L4Lj/9lVoM+agPePkOcN7SOjStvY3kh8dTwuBS6YJ5uzOWwz39z9pltCx6PXm/ZvMtNzJhtCNvBz4s845DkQWRGJVCWlUzf82lYGAn1nJ50yGS1xcSjt7Kgy3YX0q1nkvWrS40HEsiVLqTn+MyovL9oLC4d9DnV7i4aaEjWFSXJS/EsJu5WPl0Uat/bF9RqJd2ltKJfXhWK7KwYP81RCbuaS6C0lP66aysIGmpTtz9w73R/8tWAXJ8WTFuBDpONNfM+fwvnATq5tXMnZhbOeWK22Wr8Mx30/4W1xgnC766T4elGYEEN1cQHNDcYzxEdEZDAxNlfpT0aVMN/HzMysizC3trby93//96Snpz/4M3NzcyZOnAiARCLhb//2b6mrq3vw802bNrF06dI+f6YxbsKfXDMYY+rLfq/soVuETgNlcRB6BK5+Ama/7nqI0GYqRJyCyhRDLvQIQhAE6trqSK9Nx1vizeX0y+yK2sViv8W9Ti40sTXhNdvX+Nztc1YGrMQs1ozrWdcJKA0gtz6Xps6mob6tAUff0UFbdg4Nrq7IDx2i9NsFPbZ45L/+BiVz51G9/wANzs60ZWSgHyFDRPR6geaGdqqKGsmPrybJt4QQ21w8zFOx2x3L5XW9V6ct14dhvzcWL4s0wuzzSPYrpTBRjlyq6pY3PVQIej0tjQ3IiwspSogl1c+LiFs2+FicwGnfdq6uX86ZBTOfGMF3beMKnA/swPf8KSIdbpDm701RUhw10mJaVY3D4l5FRIYTxugq/YUozEBaWhovvvgi+kcqEmFhYfzmN78BwMPDgzFjxnR5jxs3bjB27Ng+f6YxbkJlSydjDwXyh12+mLpn4pQoI7tSRad2CCs7LfWGhA2PdXD6f7pWn0/8wRBtZyS0aFooUBYQXBbMjewbHIo7xOrA1Ux1n8rrdq/3KtQfOn/IQt+F7IjYwfnU89wpukNCdQKVzZVo9cO76vqsCDodHVIpKh9fak6dQrZiBYXvvte9pePlV5DOmEHt6dN0FBcP9bKfGZ1Oj7qujYp8JbkxVSTclRJkk8OdUyncfMxBxEtrQ7myKfxhsodbETlRlVQWNgwbmb6PXq+jSVlHVWE+BXHRJPt4EGZ7jbtnjuG4ZxtWa5dg/u2Mx0q1xeLZWP+wGvdj+4l1daQ0I5WO1uEXbykiMlgYo6v0F0MizHZ2dv12PQt/LcxRUVH8+te/7vKatLQ0/vZv/xYAe3t73njjjS4/9/Dw4E9/+lOvn3Hw4EFeeOGFB9ff/I1x/t/EO6OK/9rtxxhT3wfXn/fe46tLMezzzMYluZx8uRrtIPZVPkAQQJ4NtjMfSrPLksFfxxCg0WkoU5cRXRmNU74TJ5NOsil0E7O9ZvcYg/dgMIvdWL648wWrA1dzMO4g1lnWBJQGkFOXg6pDNayE6XkRBAFNdTVNoaEoLl6ifMNGiiZN6iLQJd/MQWl/C21Dw1Avt1/RanQ01rQiy6knO7KSOI9iAq5l4/pz8mMPI17bHIHr8SSCbHJI8i2hKLmGuoomNAN4EPF50Gm1qBW1VOTnkB8TQdJdd0JvWOF1+gi3dm3B8vvFPfZQ2/60gaCrF8kOD0ZZNfyGE4mIDBSiMPfOkFjcCy+8wIsvvtgv17PwLBXmP/zhD13eQ6wwP6RW3U5Qbg1nAgtYdiORcYeDugj0GFNf/rLvHt9YxmJ2N4c7qRUU1TShG+heyo4m8NrwUJb9tkPn8Mz4HUzuHz5Mq03DW+KNZYYle6L3sPTeUia7Tu5Vpk1sTZjgOIF53vPYErYF82RzbuffJqYyhlJVqdH0Tmtqaqi3tkE6Y+ZDeX7VhPING1EHBSGM4DHhfeV+skdRsuEwYpBNDq7Hk7i6uefhLZfWhmK7O4a759KIdDKMFJfl1qOub+u3iLyBQqvRUFMiIT3AF78Lp7n+w6puEn1p1UI8ThwkwcMFWXYmne3GFwcpIgLG7SrPy5AJ87hx4zh48OAzX2PHju03Yb7fw5yRkfHgz86cOcNHH30EPOxhrn8ksuqHH35gyZK+VytH0yYUBIHKxjb8s6s56Z/Pd9YJvH4wsJtEv7zfn3lX4jjsk4tXeiVSRXP/HUgqiwOL1wyifPp/oDi4f953FNCh66BEVUJURRRO+U6cSjrF5rDNzLk7h3cd331s7/Rnbp+x3H85e6P3ciXjCj5SH9Jr06lrqxtxVTpBEGjLyUF+7BiFE95/mBH9zrvIDx2mLTNzxN3T8yIIAi2qDioLGsiOrCTatQifixnc2hfXa9+01aZwnA8n4n81m4S7Ugriq6kpUdPRNnzbf1oaGyhKiiPilg3OB3Z0S/c4s2Am9jt/JMTGkryoMBpr5KNuL4gYJ6PJVZ6WIRPmFStWPNd7LF++/KmFWavV0t7ezt69e/n6669pb2+n85dq0ZIlS5g+fToqlYqioiJ+//vfd2n5+Oijj1izZg2tra0kJibym9/8ZlSnZDwtgiAgq2/FJ7OK4355LLgaj8mBgG4SPfZQILvuZBJTXPfsFWhJKBz8zS8tGEuhVdm/NzOKEQSBhvYGsuuy8S/x53rWdcxizVgVuIqp7lN5w+6NXoX6bYe3meU5iw0hGziWcAzbHFtCZCEUKAto7mwe6lt7LIJGQ1NoKBU//Ei+yWsP5fn9Dyj7bgnVB8xQ2trSHBlpiLEbhQkNOq0eZXUL0nQFqQFlhNjl4X4y5bERedY/ReF6PAn/q1nEuBeTFV5BaVYd9VXNdLYPH6HWaTVUFxeQ4uuFt8UJrNYv61aFvrBsHrY/beDO8QMEXb1IvLszOREhyLIzaKiuRNM5PDPjRUQeZbS7yuMYEmH+h3/4B9asWfNc77F69Wr+8R//8al+x8zMjL/5m7/pcn388ceAIYd5wYIF/PM//zO//e1vOXToUJffraysZNq0afzqV7/iP//zP0d1DnN/odcLSBXNeKVXctgnl7lXYvnznnsP5Hn8kWD2e2WTWKJ8uspzUZBBli1eG3HJGCMdjV5DeVM5cVVxuBW6YZFiwU8RP/Gtz7d84PzBY9s9PnD+gPk+89kavpUzKWdwKXAZlu0eusZGGpycDOkbj8jzXydwSL+aRcWWLSjOX0Dl40t7bu6wHfs90LQ3a5BLVeTFVhPnIeHelSwcDyZwZVP4Yw8gdhFqtyIywyoozayjvnLohVpdp6AgLoow22s47NnKhWXznpgxfXnVQux3/ojnqcOE2FgahrbERFCRn4NaUSsObREZckRX6R3jPIk2DBE3Yd9QtWlwTS5nqU0if3rkMOG7x0I47JNLmqzhyY8+BcEwDdDsXyDdcXAWLtInmjubKVAWECILwS7HjuMJx9kYspFZnrMeexjxNdvX+NT1U5beW8qe6D1cTr+MV7EXyfLkIR3kIuh0dMpkNIWHU29zg+p9+yhdtJjC9yb0Pljlk0nIVqxEfuQoSkdHWuLj0dTUjspH+oIg0KruRF6ioii5htSAMiIcC/C+kIGjWTxWTxLqbVG4HEvC32p4CHVHayt15WWUpKeQGeJPjMst/C9b4Hp4Dzabv+fc4q+fOLTFau0SHPdsw/vMccLtrpHi60lhfDTVRQU0K+tH5dMLkcFDdJXeEYV5kBA34dOjbOnEMUHGwmvx/HHXw7aND06E8vO9fPLl6t5/uSLZIMzmL4kH/UYI93OnMxQZ+En9uJZ5jQOxB1gV8OR2j3H245juMZ01QWs4FHfoYbpHfQ7t2qHJVtY2NNCamkqjuzs1p05Rvm49kilTyXv5lR5FuuDN8ZTMmUvljh3UXbmCOiCQ9oJCdE3Gn53dG/eFuqZE/VConQrwuZiB48EErH54vFBf3xaJy7Ek7lllEe1WRGZYOSWZhpaPoTiMaLgfFTUlEoqTE3oZ2vJVH/KlV+J8YKchX9rxJmkBPhQnJ1BbKkXTMTKyxEWGJ6Kr9I4ozIOEuAmfj6wKFfOt4rr0O//Xbj+Kah4jE67LHx76898FFSnDenS2yOPR6rVUNleSWJ2IR5EH51PPszNyJ4v9FvOJyyePjcqb5z2PQ3GH8CjyoKihCN0QturoOzvpKC5GHRhI3RUrqnbupGTuPAreHN9rVbrgzfFIvpyObOUqqvbuRXHhIo1ubjRHx9AhkaBrHp3ZwYIg0NbUSU2pmuKUWlID+y7U17dG4ns5k/RgGQpZ05BOQHwUQa+nuUFJdXEBhfHRpPh6Em53De8zx/uWL/3tDKx/WI3nqcNEO9uRFx1ObakUrWYQJ7KKjFhEV+kdUZgHCXET9p1OrZ708kaso0vY4JjKhOMh3Q4Hjj8SzJbb6TQ9bix3kxxuzXl4ANDsX+DcG4apgIqCwbshkUGhXduOtFFKZEUkjnmOnEo6xaaQTUx26R6V97bD2yzzX4Z5sjn+pf5UNg991q4gCGhqa2mJT6DByQn50WPIvv8e6YyZFLz9Tq8y/UCq33ob6YyZyFZ/T/W+/SguX6bR/Q4tsbF0SEtGZf+0IAi0NXdSW2YQ6rRAGZFOBXieTe3W7nFtSyS+lzJIC5RRU6pGPxTZ8X3k0XzpvJgIEr3cCLG5gseJgz3G4t1P9rDZspa75seIcXGgIC6K+gqZ2Dct0gXRVXpn2AhzZ2cndnZ2rFixgmnTpjFp0qQer8mTJw/1Up8JcRP2jqKpg4AcOcf98ph7JZb/2XuvWyX5y/NR7PfKxjOtknJl69PJTXMtJFwF68+7Tv6z/ACiLaCxfOBuTmRYUNNSQ4gshHOp51gVuIoJjhO6SfTE2xPZELIBy3RLoiqiaGgfXsNKdM0tdEgkNMfE0OjujuLiJar37UO2ajWS6dMfW6F+INXvvIv0q1nI1qyh+oAZdVeu0OjpSUt8PJ2lpSNmNHh/oNPoqSpuJNmvlLvn0rpVo69ujsD7QgapAWXIS1TohrFA/zWa9nbkkiKyw4OJuGXDneMHuLp+eS8tHrO4uW09PhYniHN3oighFmVVJXrxwPSoRHSV3hkWwlxZWclLL73Eiy++2GU6Xk/Xs2YvDzXiJjTQodWRUd6IXVwpm53T+OhkWLfq8RuHAllxM4lLYcXESupo6ejHCkhDGUSdgcsTusqz9RRIvAZNNf33WSLDFr2gp0RVgrfEm+MJx1nku4hx9uO6SfRU96lsj9iObY4tqg7VUC/7ieiam+koKqI5KooGV1cU5y9QtXsPshUrkXzxJfnj3nyiVBe++x7S2V9Tvm491QcPUmd1FZWXF80xMbQXFqJtaDDKg2c6rR65VEWKfyne59Ox+rHrkJarP0bgfT6dFP9SipJrkOXWU1OqprG2lbbmzmFdkb5PR2sLVYV5ZIYEEGZ7Ddcje7mydkmvY8PtdmzC78JpEjxcaKyRD/XyRQYB0VV6Z1gI89y5c3nhhReYPHkyd+/eJTc3l7Kysl6vkcho3IRanZ68ajW3k2Ts8chixoVo/ntP1zHaf9jly5Szkey6k4lrcjkSRfPgPRqvyYWQQw8HnJj9C5j9Gm58aahIq6sHZx0iwwKNTkNOfQ6382+zN3ovs71m85rtaw/keZ73vGEVb/csCIKATq2mvaCQ5ogIGm67UHvuHFWmuyhbvhzJ1GnkvzH2iVKd96oJRRM/pmTOXMrXrqN63z5qz51D6eCAOjCQ1tQ0OsvL0beN3Il4Op0eeYmK1IAyvC9kPHbK4aNVadtdMTgfTsTDPBU/y0xCbHOJdi0iybeEzLByChLklGbWUV3ciLKqhZbGDrSDOFrc0PetRlFWQklaMpkhAYTetOLG1nWPPWzotG/7oK1RZOgYja7SV4aFMP/617/mv//7v9EacS+VsW9CvV6guLYZj7QKzO7m8I1lLH/Zd6+H3uMgVtxMwiK4kMhCBerH9SAPFoIA5UlwzxTOvNxVnq2nQNxlUFUM9SpFhoAWTQtJ8iSW3luKia0JxxOOD/WSBhxBENA1NtKen09TWBgNzs7UWlhQvW8f5WvWUvLNHIomfkzeqyZPFuv7BxanTqNs8XdUbNmC/Ogx6qyu0njHg+aoKNrz8tAqFAi64d0CoNfpqSlVkx4sI9a9mLBb+fhfzcLLIg2XY0nY743l+tZILvUy8fBJ15WN4djsiMbRLB73k8l4X8gg0DqHSKcC4r0kpAXJyI2pQpJWS0VBA4ryJtR1bXS0aR8kfui0GtSKWioL8iiIiybF14uIWzb4nj/FbTNTrH9Y/eRou/nTOffdN1j/uJrbB03xPX+KiFs21EiLh/hvQGQwMHZXeR6GjTDPmzdvqJcxoBjTJhQEgXLlw6l9316N49Uepva9fjCQ76wTOOmfj3+2nGpV25AfrHoier0hki5wL5w16dq2cf1TiL1gaOsQGVUoWhVMvD0RE1sTQmQhQ72cYYGg16NtaDBUq2NiUHl5UW9tTc3PJ6jc9hNlS5ch+XI6Be+82yexznv5FQo//BDp7K+Rrf6eql27qTU/g9LOHvW9e7QmJdFRUoKueRCfQj0Dgl6go02Luq4NRXkTFQUNSNMU5MZUkRYkI+GulEinAgKtc/C5mIH7yWQczeK5sSOaKxt7TvW4uCaEi9/7cWG1C+dX2nBu+XnOLT2GxXe7Obv4B84sXMGZBU8enGI+fzoXly/AZvMGXA7t597l88S6OpIVFkhpegp1slLah/n3KzKwGJOr9DfDQpgnT57MuHHjhnoZA4oxbELPtEqW2CQy9lBgNzl+Zb8/86ziOOqby92MKsrqW0b+P7qCAJWpEHQAzr3eVZ6vfmzoedaO7Ef0In0nujIaE1sT3nd6H3mL2M/5NOg7OtBUVtKWkUFTSAgNzrcNhxYPmFG+YSMl8+dTPGlyr5MTu01SHDuO4s8+p3TBQio2/UD1wYMozp9HaWuLysuLpvBwWtPS6CgpMfRcD/Pq9X0EQUAukRB92xmPkz9jb7odq3UrsVj05Kqw+fyvOLNgEWcWreHs4m1YLDnAuWWnOL/Ckgur7Lmw2oOLawJ7biX58X4rSQIe5qn4Xs4k5GYu0S5FJPuVkh1ZSXGKobJdV9FMS2MHOs3w79kWeXqMwVUGimEhzOHh4fzd3/0drq6uQ72UAcMYNuGHJ0O7ifLKm0mklCnRDZMM0wFDEKA6E0IOw4U3u8bU5XiI+c6jAEEQ+ObuN5jYmuAt8R7q5RglgiCgU6nokEhoiU9A5eNL/Y2b1Jw6RdXOnchWrEQ686vHTlLstTXk7Xco/nwKJXPnIVu1msqftiM/fATFhYso7exReXvTHBlJW2YmnWVl6BobB+Vwo6a9HUlKAkHXLvaaZHFp1ULstm/kzvEDBFqdJ9bVgcwQf6RpSSjKSmhrUiMIAnqdnvZmDY21rdSWqSnPVVKUXENOVCWpAWXEeRQT7pBPwLVs7p5Lw/V4Erf2xWG9LYrL68Oeuo3E6scI7HbH4nIsibvn0gwtJM6FJPqUkBlWQWGSnPJcJQpZE+r6NjQdupFfSDFyjMFVBophIcwAbm5u/Pa3v2XZsmXcunWL8PBwIiMje7xGIsawCcuVrVwMLWLulVj+65Gx1f+12485lrFcDC0iq0I1bAYADBiCANUZ4Dj/oThfmwxlcUO9MpEBxCnfCRNbE2Z7zaZD1zHUyxn1CBoNmpoa2rJzaAoPR+XlhdLODsX588gPHaZy6zZkK1dR8s0cij/9jILxbz21ZOe99DKF77yLZMpUSubPR7ZmDZU7diA/egzFpUsobzmg8vGlOSqatqxsOsvL0TU1PVEKG+XVpN67i/ux/Vgsnv0wK/nbmTjt206ChwvluVk01sjRdg7OUyxBEOhs19KkbKeuopnKwl9aSaKrSA0oI8a9mBC7PHwvZ+J+MgWHA/EG0X7Knu0rG8O5uTMa58OJeJ5Nxf9qFuGOhj7tjJByCuKrKc2qo6ZEjUrRSkerRpTsQcQYXGWgGDbCbG9vz//9v/+XF1988YnXSMTYNqGqTYNfVjU73TJ551hwt4N9W2+n45VeibLFyFsWSiLBauJDcXZaCIrCoV6VSD8jVUl569ZbjLUfS74yf6iXI/KMCBoNWqWSDqmU1tQ0mkLDaPTwpP7GTcPBRjMzKrZsQbZiBdKvv6Z40mQK+hDF1+165VUK35uAZNoXlH67gNI1a0n9YSO+G7/n2rL5XXuKl83D++dD5AQH0Koe/tGFf42gF2hv0dBY04pcqqI0s4682GrSgmTEeUoIu5XPPassPMxTcTqUwI0d0VhueLpqtuX6MGy2R+FoFs+d0yn4WWYSap9HnEcxqYFl5MVWUZKhoLq4kQZ5iyHmz9gLNwOEsblKfzIshNnBweFBBvO4ceOYN28ey5cv7/UaiRjzJhQEgXy5GqsICQuuxneJjvvDLl9mXoxmr2cWTokyMsobadeMjH7CPqPXQ5YbWPxySPDgv4LfDuh4zNhukRHFIr9FmNia8OWdL7maeRVviTfJ8mSqmqvQ6o033UfEgNDZiVahoKO4mNbkZJpCQmh0v0O9tQ21Z85Svf8AFT9upmzpMqSzZlP0ySTyx44j7y8vcXfiBCzmfNGtzcJm+mQCJ7xNxiuvkPtIXF/h+x8g+XI6pQsWIvv+eyq3bqV6335qTpxEcfkySjs7Gt3voA4IpDkmhrbMTDqkUjQ1tehbRsbZEUEQ6PzlYGRNqZqynHoKEuRkhJSTcFdKhFMBAdey8bJI4/bRRGx3xXSbzPjEa10o17dFcmt/HO4nU/C/mk20axHpwTKKU2qRS1U0KdtHRH72YGLMrvK8DAthNjEx4R/+4R8IDg4e6qUMGKNpEzZ3aAnMkbPHI4v3f+7e9/xfu/2YcjaSrbfTuR4lJVZSh6p1GMTLPS/aDoi9CD//3iDOZ16BwsChXpXIc6LT65jqPrXbUJP71+t2r/OZ22csubeEnZE7sUixwKXAhaiKKIobimnVjL6R1CIG9B0duB4wfeKBvbPzp2M5dzo2s6fhMG0SbpM/xPuj9wic8DYRb71J/NjXSX/11Ydi/YS0kYK336Fo0iSkM2ZSunBRV/E+eaqreAcG0hIb+1C8a2vRtz7lNNVBQtOpo0nZjqK8ifJ8Q392VngFSb4lRN0uJMgmB+/z6bgeN8T89SU7+/K6UG7ujMb152TuWWUR5VJIWqCMoqQaqoobUde1odOOHqkeTa7ytAwLYf6nf/onpkyZMtTLGFBG6ya8H0EXkCPnTFAhq2yTeO94SDeJHmPqywcnQlljn8z5kCKCc2tGRgxdT7TUgdvKh20a7qsMfyYyYunUdSJplBBVEYVLgQvnUs9hGmXK0ntL+dztc163e71Xob6frDHXey6bQjdxPOE4tjm2BJQGkKXIoq6tbmTuc5E+odfpaJRXU5GfQ2F8NKn3vIlyssX/sgXux/Zjt2MTlt8vxvzbGU8U6zPfzuDykjncWLkQp9VL8Fy9lHurlhC6dBEx384l6asZZHw6mdy33ybvpZefvpWkB/EunjQZ6cyvHhHvbVTvP9BVvO94/JV4lwwb8dZp9TQ3dFBTokaSVktGSDkx7sUEXs/mzukU7PbE9qlFxGZHNC7HkvCzzCTSuZDUgDIKEuRUFjagUrSiNZInp6PVVfrCsBDm3//+92IO8yhD2dJJVJECqwgJPzilMdk8nD/s6i7R4w4H8Z11Asfv5XE3o4ri2uaRk8hRGPBwEMrJP0Kmi5imYaRo9VqqmqtIqUnBW+LNtcxrHIw7yNrgtXzl+RVvO7z9WKF+0/5NvrzzJasCV7E/Zj+W6ZZ4FnuSUJ1Aubocjc4InsCIPBadVkuTsg65pAhJSiKZIf7EuTkRfP0SnqeO4LhnG1c3LOfswll9y1te8S03Nq/h9r7teB8/QMiZn4m9cJbUyxfItbyE9NIFKs9ZIP/5BNX79ht6t1d/T+mChUhnzKRo0iQK3uoH8X7lVQreebereK9Z00W86ywtUdrZPxTvuDjasrIeinfbwBZPBL1Ai6qD2jI10nQFmWEVxHkUE2STg4d5KvZ7Y7Hc+GSptv4pittHE/G9nEmEYwHJ90rJj6+mIl9JY00rmkGc6PisiK7SO8NCmLdt28Zvf/tbWluN99GluAmfTGunlpSyBuzjStl1J5OZF6P5897u0wInHA8ZOYcJ29Xgs/VhtfnCm3D3B8hwhkbZUK9OZJAQBIHG9kZy63MJkYVwK/cWp5JOsTV8Kwt8FjwYitLb9Zrta0y8PZE5d+ewLngdB2IPcCHtArfzbxMiCyFLkYW8RY5GL4q1sXN/tHJaCe8AACAASURBVHWdrJTSzDRyI0NJ9HIjzPYaPhYnuG1mis3mNVxYNrdPYn1uyTfYbF6D6+Hd+F8+S7SzPRlBfkhTk6gtldKqVqFrbkZTU0uHREJbRgbNMTGoAwJpdHdHaWuL4tIlak6c7Fm8P+kf8c4fO46ak6fQNTcP4ffeiULWRElmHdkRFcR7Sgi+mYvn2VRu7Y/rU5+1/d5YQu3zKEyU06Iafmk7oqv0zrAQ5tbWViZMmMDkyZMpLjbO8ZviJnw2NDo9+XI1d1IrOOid8+AgoaJp+P1D81jKYsHqo67DT+73ObuvhmQbUBSIFehRTLu2nVJVKXFVcdwpusPFtIvsid7DioAVTHOfxvhb4x8r1T2J9f6Y/aJYj2I07e00yKuoyMumIC6a1Ht3iXK8if/ls7gd3Yfd9o1cWrWwT6OybTZ/j8uh3dy7dIZoZzsygvyQpCRSWyp9kAP9OARBQN/Sgqampg/iva+beN8/RFn44YeovLyGvNWjJwTBkBhSV9FMaVYdOVGVJNyVEmKbi5dFGg4H4ruNTnc6lEDk7UKk6Qo6hsFZHtFVemdYCPOkSZP44IMPePHFF/m7v/s7/vSnP/Hxxx8zadKkbtfkyZOHernPhLgJn5+oIgVjTH35zjphqJfy7LTUQZ43+O8yxNEd/E1XgT75R3BeBHGXoCoNdGICg4gBQRBQdaiQNEqIq4rjruQu1lnW/Jz4M9vCt7Hk3hKmuk8VxVrkqdF0dtAgr6I8J5PcyFASPFwItrbE4+Qh7Hf+yOW+SPXir7H+cbVBqi+aE+VkS3qgH5KUBGpKJLSqVc8luVqFgirTXQ8qzqULFtKWk9OP38Lg0N6sQZJWS4RTAY5m8d0OILoeTyLOQ0J5nnJIWjhEV+mdYSHML7zwQp8vMYd59PKjcxpjTH3xSq8c6qX0H+1qKA6GkENgMw0O/z9dBfrY/wf2X0PkKcNglGFYVREZXvy1WHtLvLuJ9fNWrJ3znQmRhZBTlzMsK30i/Y+2s5NGebVBqqPCSPB0JdjaEs9Th7E3/ZHLqxf1XaoP7sLvvlQH+FKcnEB9RXmf1tGalob0668fDJapPmCGtqFhgO9+4Ghp7KAgQU6IbS62u2K65k9vDMPzTCpJviXUlKgHZT2iq/TOsBDmsrKyp7pGIuImfDbaOnV4plWy+HoCf9jly6sHAmgbAQcnnhlNO5TGGATZfrZBmB8V6MRrQ71CESNBEATUnepuYn0i8cRTifX1rOtDfSsiwwRtZyfKqgryYyOJdLiB65G9XFq5oE+91Obzp5N6YC/yo8eo2r2His2/tGQsXIT0q1kUf/oZhe9NIP/1N7r1N8tWfz/Ut95nNB26B/nTpVl15MdVkxYoI/aOYZLiX1edH71KMgc+bUl0ld4ZFsI8GhA3Yd8RBIGkUiU73TJ59UBAl8N+PplVQ728wUWnhcpUQ5uG2b8YWjVERAaJurY6fKW+bA3fyjj7cV1EeazdWJbcW0JO3ch7LC7yeASdDp1ajUYup62oiPq4WMq9vSiwu0Hq+TPEHDUj2HQb3j+sxeX7Jdgtnc/VhbM534dovC4V5znTsJz1OTbTJ+P4+UTSXn318Qf/xr1J4YcfUjxlCtKvv6Zs8XeUr1mLysd3aL4nQaCj1TDlsFqiQppuGCWe4l9KtGsRQTcMudAux5Kw3f30w1eub304eCXQOocmZfuA35PoKr0jCvMgIW7CJ1PR0MqFkCImngp7IMl/2XePLbfTiSmuG92jTu9uMghzUdBQr0TEiFF3qgmRhXA84TizPGd1a8+Y5z0P82RzoiqixIEswwhBp0PX1IRGLqdDKqUtK4uW+HiaQkJQ3b1Lg5MT9dbWKM6fR37sGCW7TMnduIGUFUuJXjiP4G++wmfmNNy//AzHaZO48eVkrL76nAvfTMN83pd9FmCLOV9gOWsK1tM/xX7qJ7hM/QSvLz4lYOY0wr/5ioSF88lYuZyiHzdRsWcPNcd/RnH+PPXW1jQ4O6Py9qYpNJSW+ATasrJ/mWBYg665GUE38E8W9XpDEoayqoWqogYkqbVkR1aS5FtC5O1CAq8bpg86H07kxs6nG/F9eV3og/HeHuap+FtlEe5YQMJdKZlh5RQl1VCer6SuopkWVQe6IZpAKLpK7wwLYb527RpJSUl0dIyw5IOnQNyEveOXVc3Ca/FdouPmXYnDJamcpnbx0BHaDrg2ySDMypKhXo2IkSAIAvIWOeHl4ZxJOcO3Pt92G8Ay03MmR+KPEFwWTGN741Av2WgRBAFtfT1t2Tmog4JocHb+RXAvUHP8Z6r37aNy61Zka9ZQungx0q+/pnjKFAo++JCsN98k1cSE+LGvEzV+HKHvjCdgwjt4f/QebpM+wPHzidz8YhJXZ37Gha+ncuZpBHj+dCy//Yobi7/BaflCPNatwH/rRiL2mZJ44ijZlheROjsiDwygKTXVILhyObqmpkER3Md+n506WlQdKKtbqJaoKM2qozBRTmaYYfx2uGMB/lZZeJin4mgWj/VPUVxe1/fqr+X6MG7sjMb5cCJeFmkEXs8m8nYhSb4lZEdWIkmtpaqoAWV1C23NnSOm4CO6Su8MC2G+f5jvf/2v/8Wrr77Kd999h7m5OaGhoSiVygevmzp1Krt27RrClT474ibsGb+s6geS/P7PoZwJLKC0rmWolzX0NCsgzQFuf/ewj/nov4PeiPu3RQYMjU5DgbIAr2IvTiadZGXASj5w/qBbP/Lnbp+zL2Yf3hJvalpqhnrZRoOuuZn2wkKaIyNpuO1CrYUFVTtNKVu6jOIpU8h9zTD6Oun114gd9wbhb71J8Htv4ffBu3hNnIDbpA9w+nwidtM+wXr6p1z56nMufD3tqeTXfP50LBZ8xZUVC7DdtArXXVvx+fkgoVfOk+DiQFZIANLUJKqLC1DV1qBpH/jH/4/9zrR6WtWdNNa0UlOiRpZbT1FyDdmRlaQGlBHnISHcsYCA69l4n0/H7UQyDgfisdke1achI399WW0Kx3Z3DC7HkvC+kE7wjVyi3YpI8S8lN7oKabqCaomKxppWOlo1RnvYVXSV3hkWwnz48GG++eYb/vjHP3ZLxHjxxRf5/e9/z6RJk/jVr37Fv/7rvw71cp8JcRN2p7VTy4RfxmTfzagaMf8DHxAEAWpyIPI0XP8MzH798KDf0f8w9DAXBQ/1KkVGAKoOFYnVidjn2rMneg9z7s5hrP3YbnI8/tZ4FvgswCzWDNdCV8rV5UYrAQOJvqODzrIymuPiqb3tQukZc3J2bCdp+VKiZk0ncNJH+Hz0Hh6fvM/tTz/i1pSPufHlZK7O/IxLs6dgMeeLp5LeRweOWK1fht32jdw+aIrX6aMEXDlPxC0bEjxcyAwJoDg5garCfBrl1XS2De6Yar3ekEmsUrShkDVRnq9EklpLbkwVaUEyEu5KiXQqIMgmB59LGdw5lYLjwQRu7ozG6oen6/V99LqyKZwbO6NxNIvH/WQy3hcyCLTOIcKpgHhPCWmBMvLjqinNqqOmVI26rg1Nh1iIuI/oKr0zLIT5UVQqFWFhYZw5c4bvvvuO//iP/3ggzy+88AImJiZDvcRnQtyE3TkdUMAYU182OqYO9VKGBk27QYJ9f4KzJl3TMM6agN92Q+Sc1nhblUSeHb2gp1xdTnBZMBfTLrIpZBOfu33eY5LFJy6fsDZoLWdTznKv5B7SRilavZjx3RNajYaWxgbqK2RU5GRREORPmp0NMaePE7xrG97rV+G6ZD635s7EetZULGcZen2fttprPn86Z76dweVVC7HZ/D2Oe7Zx5/gBfM+fIsTmCjEut0jx9SInIgRJSgKV+bnUV5TT0tiAVvP/s3fe4VHX2eK+ife6e+/+1rLe3b3uXm9011W6IqgrKC6oIIKC0juISq8KCUVCCzUBAiShk4SEJBBICJMCKZDee++9955MZr7v74/RQEyhmGQm4fM+z/cPJl9mzoTzPLxz5nzO6flWNUkp0dzQQk15I6W5NeQlV5AeWUJiQAFRHjkEO6XjY5eMx8V4ZCbRXDcMx2Z3MOZb/Diz7u5jC6/pCi/O/+DDpR8DuLI/lBvGkbidicXLKhH/a6mEuWYS651HSkgRWXFlFKZXUVFYR311My1yIb6/FuEqnaNxwvxLJEnC0dGRP//5z7z33nttWjT6EiIJ25JVVsc/trowYLsrBVUN6g6nd8kOVFWM9754nyQ/C+c+AR9DKIoX85YFHdKkaMI43JiFLgt51/rddmI8zGIYXzh8wSbvTZyPPY9fnh+lDT0/iqqvkZeUgJuZMY6H92K7UxeLH1ZxasUijs2Z8ljV3qMzJ2E6ZyrnF8/CatXXXNPbgMvBPdy5cIoghytE3XYhKcCXrOhIitJTqSouoqm+DkmpnoNdANWlDUR55OBpkYDLqRgcjkRgZxCC5TZ/zm7wfqR+3l8ebju70RvLbf7YGYTgeDQC11MxeFom4Hc1hVDnDGLu5JIUVEhmTCkFqZWU5ddSV9mEvFkhvuVQM8JVOkfjhfln/Pz80NbW5syZvjmHViRhW3bfjEdHV8YJzxR1h9J7yBvAbeu9dguDv4LdAoi0Vm0AFAgeQHplejtJnnx9MraJtsSWxtLYot6+076C09ED7au9sz/n+PTPMPviE85N+giLT//F5U/GcHXsaBzHvIfz6He5/c+R3Bn5Fv7D3yD8o3EkLVpI9voNFO7aTYnxccotLKlycqLWx5eGmFiac3NVEx40QAIlSaIsr5YQWQa2e4O7lN4z672x2OKPzZ5grhuG42wajYd5PL52KQTfzCDKI4fEwAIyokrIT6mgNLeWmvJGmhtbNOK9Ch4f4Sqd02eEGeCNN95g8ODB6g7jsRBJeA9Jkhi135OX9WQUVz8h/8HnhsGJkSpR3v9/KkluaVZ3VII+SHBBMHo+erxt9XarNI+xHYNBkAGRxZFCWB6CstxsjBdMw3DmJGK8btFUr+rvlRcWUn3rFhW2dpSeOk3RgYPk620hZ/kKMmfNJm3CpyS/+08SBgzscl5wu2vIUJLff5/0yZPJmjef3NWrKdi+nWJDI8rOnafS/ho1np7Uh4fTlJ5BS0VFt0yZkJQSBamV+NmnYrk9oI0UW+sHEuCQRk58OSXZNVSXNtBYJ3+yz5IIhKt0QZ8S5smTJ/Of//mf6g7jsRBJeI+Y3Cp0dGVMM/VXdyg9T0uTau31zudUsmw1HaoL1B2VoB9QL6/HJcOFVR6reNPi3qG+CfYTMA43Jr0yXd0hajSJfncxnDkJk2/mUlP+aN/wSEolispKmjIyqI+IoMbLi8rrDpRduEix0REKftxB7pq1ZC1YSPrnX5Dy/gckDhn6aJI9YCBJ77xL6vjxZM6cRc53y8jfrEvRvv2UmplRYWNLtasbdYFBNCYlIS8qQtnUhKJFSVZcGV5WiZzf5NtGkq8eCCXMNZOKQjGJSNAxwlU6RyOEedGiRRw7dgxvb29qamo6vEeSJF599VX+8Y9/9HJ03YNIwnv8fNjvrE8//g9d0QKx18Dkn/faL8ItRW+yoEeobKzELsmOuc5z27RrzJXNpbyxb5776EkkpZKSrAwsfliF4cxJ2O7U7fnXlCSUdXXI8/JoiIuj1s+Pqpsyyi9ZUXLiJIV79pL3/Q9kf72UjK+mkTruI5LeGtGhTMcMeoPQ4R/i+8+peHy4BNmEjVz7Yg/WM05itlR2r594mTtXN94g+IQrZSGxKBuesPMigkdGuErnaIQw3z9CTltbm1dffZWZM2eyf/9+ZDIZ7u7uLF68mKeeegoLCwt1h/tYiCS8x8/CvMEuUt2hdD9NNRBg0nbqhcUXUJmj7sgE/QxJksitycUlw4UDwQeY7zyfEZdGtBHmkZdGklEllt0oFQoK01IIvXkdh0O7OblkVpv+5bNrlqr1AN79KORKqkoayEuuICmwgNCbaXiei+TGAX+s9e5wZrVH11MmvnHF7isjvMYsIHrw8HZV69RxH5H97bcU7T9AxZUr1IeF0VJRoe63LdAQhKt0jkYIs7u7OwcPHmTWrFn84x//aB0h15FIb9++HQcHB3Jy+paAiCS8R1WDnHcNVPOXXWML1R1O91CVB7d/hH0v3RPlS9Mg/Y6oKgu6haqmKvzy/DCNMmWlx0rG2I5pdwBwtM1olrkvwyTSBO9c7yd2O5+iRU5eUgJBDlew37eD44umt51hPO9L7HZtwf+KFdmxUcibe2d0o1IpUVvRSGF6FSmhRUTczsbHLhmXUzFc2RfSroWio+v02rtY6wdywzgST8sEQmQZJPjnk5NQTkVhHQq5EkmppKW8nPrwCCqvXqXowEFyvltG6sefdNp/nfzeKLLmzadghz7l5ubU+vgiz88XPfFPGMJVOkcjhPmX1NbW4uPjw7Fjx1i4cCFDhw7lP/7jP9pJ9B//+EcmTpyo7nAfCpGEbfFJKUFHV8Zbu29TWtuH5wwXRMO1b2HXH1SSvPu/wXElFCeoOzJBH6ZZ0UxMSQxWCVbo+ugy6fqkdnI83HI4c2Vz2R+8H1m6jOzq7CdWbuTNTeTEReN/xZoru7dwbP5XbQTZeOF07A1+JOi6HXmJ8T0yx1iSJBpqminJriE9soRorxz87VO5dTaWa4fCMN/ih8mKrjfQma7ywnJ7AA5G4bhfiCfQIY1Y7zwyY0opy6vtlg1zysZGGhMTqZLJKDl+gtz160n//AsShw7rUKQTh79FxlfTyPthE6VmZlTfukVTWhpSszi03B8RrtI5GinMHdHU1ERwcDBmZmZ89913jBw5kt/85jdoa2urO7SHQiRhe7Y7xKKjK0PvWoy6Q3l4JAkKY+DOATg15l41+YAOeOyGGrFOWPBwtChbyKnOwTfPF+sEaw4EH2CF+womX5/c5hDf/ePjtvpu5XLiZWJLY5Eren55hSbT3FBPgu8dHA7t5ui8qW0E+cSSmVw/uIsQp2sUpiaj7IaJE51RXdaA/7VUzm30eeB8YnM9P+wPhuJ2NhY/+1SiPHNIjyihOKua+upmJDVOqJAUCpqzsqjx8qLs3Dnyt2wlc+Yskka+3alIN0RFqS1eQc8gXKVz+owwd0RLSwvR0dHqDuOhEEnYHt+UUnR0ZaywClN3KF3T0gxpnqrNe0cGt93Id2IkBJ+BZnHqXNAeuVJOdnU2Prk+WCVYsT94P8vdlzPp+qQOpfjna5zdOFZ7rOZU1Cn88/2pbq5W91vRCJobG0j0u4vj4b1tJPnkklncMDIg3MWJ4sz0Hu9HliSJvOQKXE7FtC74MF3phZ1BCM6m0XjbJhNxK5uU0CIK0qqoKW9EqdCMHulHRZIkWkpKqAsMovTMGRJ+mvaR+OZwGpOS1B2eoJsRrtI5ahFmf39/0tLSftVzpKWl4e/fd8aSiSRsz0HXRHR0ZVwKzFJ3KO1pqISYq3BlMez7319s5BsPvkeh9AlauiLoFLlSTlZ1VqsU7wvaxzL3ZXx27bOupfjKOJa4LUHfX59zMedwz3InqTyJenm9ut+SRiFvbCQpwBcno31tWi1OLJmJq+lRMiPDULT0zprvlmYF8X752Oy+t/jjwiZfQmQZ1FX14dayh6ApLY20iZ+R8PoA0sZPoDE5Wd0hCXoA4SqdoxZh1tLSYsmSJb/qORYvXtxn2jFAJGFHfH7CFx1dGZmlGlKdrciEQDMwn3yvJ1n/Gdj7P6pV1hGXoLZE3VEK1ERRXRHeud5cir+EQZABy24vY+K1ibxh8UanUvzRlY9apfh87Hk8sjxIrkimoUWM9+qKFrmclCB/nI4e4NiC+yR58UxcTY6QHhGCoqX3WlJqK5oIuJ7G2Y3eraJ8ZV8ISUGFKFr6ZuX4YZFaWqh2diZp+FskvD6AnBUrUXQy/lXQ9xGu0jlCmHsJkYT3iMmtYqVVODq6Mkbt91TfQSV5I6R6gKseHB/RttXi8D/gxhpIclWttBY8kSglJT65PqzyWMVQ86GdSvHXbl+j76/PhdgLeGR5kFKRIqT4MZAkiUS/u5xZ9XWrJB9fNB3nE4akhQX1yGG9h+HnLXmmK7y4dS6OwowqtcTR00gKBU2pqVQ6OFC4Zy+Zs2aT+MabrSPpSk1NNWb8nqBnEK7SOWoT5hdffJGxY8c+9vXiiy8KYe5DSJKET0oJc88GoqMrQ0dXxog97rjH9/IhufJ0CDqt2ri3589tJdl0NLjvhNxQEP8pPNFUNFZwIfYCE+wntOkr1vfX52LsRTyyPUitSKWx5QlZ7d4L5CbGYbV1Q6soXz+4i5SQAFo0YBqD25lYTi7zRGYS3W8mkUhKJU3p6VQ5OVG0bx+Zc+eR+FMV+f4r6Z13yV7yNbW+fuoOWdALPOmu0hVqE+buuIQwaz4KpYRTVD6Tjvu0ivKHh7ywDsqmUd5zJ9dbkTdAym1w3gTGb7YV5H0vgd0C1QY+sa76iUeSJKJKotjqu5W3LN9qFeWlt5binuWOXPlkT6XoKSoK8rhhaNAqylZb1pObEKvusNrQVC9vrTJHefStHQCgkuPmzEyqZDKKDhwka/6CDrcIJo18m6xFiyk+fJhqV1eac3L6zQcEwcPxpLrKw6AWYc7Kyuq2q6/wpCWhJEnYBGcz5pBXqyh/fsIX55gCFD05OqmlCfLCINAULn0Fe/7UVpLN3gePXZAVoFpfLXhiUSgV5NfmE1IYwuXEy8xwmtEqye9Zv8eB4AOkV/Xj9e1qRJIkynKz8bx4iiNzvsBw5iTOrFpCgt9djf3KPz+1EpPlqraMgjTNasn4ee12c24eDTEx1Hp7U+ngQPHhw2QtWtzhaLik4W+RNX8BRQcOUiWT0ZyZqbG/e0Hv8aS5yqPQp8fK9SWetCS0CspqFeX554LwTy3t/kqFogWK4lQV4pvr4fSHsOuFtoK8//9Uky4ircWM5CcMSZIobSglqiQK53RnzkSfQd9fn6W3lvKp/acdTrCY7jQd+2R7MamiB2iqrycl2J/bp09weuXiNgf5Qm7Ya0TrhVIpUV3aQFZsGVEeOdyxTsLhSDgXN7fdwOd6qmdnx0sKBS1lZTSlplIXHEy12y0qbGwoNTWlcK8Bed//QPaSr0n/8ktSPvwXicPe6HBWcuvM5DeHkzl3HkX79lHl5ERTeoaQY0GHPGmu8igIYe4lnqQkLK5uZIi+G3/b4kxAWln3PKkkQVkaRF9RHdI7P0E1veJ+OdZ/Bg69CtYzVYtFsoNEFbmfU9NcQ2J5Ih5ZHpjHmWMQZMBKj5VMcZjC21Zvdzq94uee5AUuC9Dz0eNExAkiiyPF18/diCRJlGRlEOx4Fbudeq2VZMOZkzCcNRnrbRsJsL9MfXXvV2ubGlooyqgmKbCAQIc0XE/FcHlXEGar7nS8gW+FF1Y7ApGZRONvn0pZfu1Dv5YkSSjr63+q/sZS6+1NlaMjZRcuUmx0hILt28lZtYrMOXNJ+3Qiye+82+n66g6vQYNJHjWa9MmTyZq/gNy16yjQ16f42DEqrzvQlJKC1IOLWwT9iyfJVR4VIcy9xJOUhD9PwNgri3+8J5AkqMqF+Bvgrg8WX8D+l9rL8f6XVD9z3wkJTqq/I4SnX9GkaCK9Kh2fXB9sEm0wDDVkw50NzHCawajLo7oU4tE2o5l5cyYb7mzAKNQI20RbfPN8yajKoEnRv2fmqovGulqSA31xMzvGqWUL2mzfM/12Hi4njUj0u0tDTc8vYlEqlFQW15MZU0qkezZelxK5bhjO+U2+nW7jO/+DD9cOh+FpmUDErWwyokupLKpHcd/SkUeq/v5r7AOrvx21SqR+9DEZ02eQ/d135G/WpejAQUpPn6Hy6lVqPDyoDw+nKSMDRWWlqBQLupUnyVUeFSHMvcSTkoQuMQWt4+Lqmx+huluWBn7GqurwoVfby/He/1FVlV23qKrMZWlCjvs4SklJaUMpcWVxeGZ7YpNow7HwY+j56LHAZQHj7MZ1KcRvW73NVMeprPJYxb6gfVjEWeCR7UFSeRK1zQ9fARQ8HkqlgvL8XJICfPGztcRmx2aMZn/eKshGsz7n8o+bCLxmS1F6ao+JnVKhpLygjpTQIgId0nAxi8FaPxDTlV4dV4tXeWG9MwgXsxgCrqeRGFBAQVoFdblFNMbHU+PlRYWNLSXGxynY/uOvq/4OHNRh9bfE2JhyC0uqbsqo9fOjMSEBeWEhyibxQU6gXp4UV3kchDD3Ev09CSVJ4qxPOn/b4oyOrgyvpOIH/QUoiAbPvWDyz7ZyvOsFVT/yzQ2q/uSiONFa0cdoVjSTW5NLWFEYLhkumMeZcyD4ABvvbGSe8zw+ufpJl1vwhpgP4U2LN5l4bSLf3PoGfX99zsacxSXDheiSaMoaykT7RC9SX11FVkwkYTJHXE2PcklvHcfmfdmmgmw4cxJmyxbganqUpABfGmu7/0NLfXUzOfHlRLpn43ExHtu9wZ22UVzY5Mt1w3C8LsYSahtJ0lU/cm1uUnLmLIV7Dchdu47MWbNJGTu2dd3zQ1V/x32kqv5++62q+rv/AKWnz1Bx5Yqo/gr6PP3dVX4NQph7if6chA3NCtZcjkBHV8Zr21y4HpHb8Y1KBWT5q6rER4e0lWST98DLQDUDuUVUWTQVSZKoaa4hrTIN/zx/rqdcxyzKjF0Bu1jlsYrpTtMZYzumSxEeYj6EYRbDGHdlHHNkc1jvtZ59Qfs4F3OOm+k3CSkMoaC2AIVS9F32Ni1yOcWZ6cTd9eCO5Tmu7t2O2Xfz24mx4cxJnPx6Nna7tuB58RQxnrcoycrotg8xLXIFJdk1JPgX4HslBcejEZz/wadDMT633gv7Hz1w332DIH1zYr/fR9qS70j7bFKH0yE6qgKnvP8BGdOmk7NyFYW7dlFqZkbltevU+vjSGB+vqv42ipnbgv5Pf3aVX4sQ5l6ivyZhdlk9E456o6MrY/QBT2LzfnGAp6VJNQf5xho49Pe2knz2Y1UbRlmaeoIXtKG1RaJU1SJxOfEyx8KPjsjcuQAAIABJREFUsdV3K0vdljL5+uQHHqQbYj6EEZdG8Nm1z1jsuhhdH12MwoywSrDCPcud6JJoiuqKaFGKbwzUiSRJVJcWkxYWTNB1O24eO8jFjSvatFT8fB2ZMwWLTatxPmFIyA17MiPDqC3vngq/Ko4GMqJKCHXOwO1MLFb6gZgs76CVYpk7l5Zdw2GRKben6OL33pdEDelaiJNGjCTts0lkL1lC/mZdio2OUG5lRY27Ow3R0ciLipBaRC4KBD/TX12lOxDC3Ev0tyRUKCXsQnMYtvNW6+i4irr7xkLVFKlGvRn89b5Wiz+A5VQIOQc1heoL/glHkiRyanJwzXDlUMghFrkueqgWiZ8P0n1540uWuS9D318fk0gT7JPt8cn1IbkimaqmKtEqoQE0N9RTlpdDdmwU8T5eBDtexfPiKZyM9mG9bSMnFs/ssGp8asUiru3Xx8f6Igl+dynNzkTRTUKpbGqiITOHNOdQvI95YqfrxukVtzusGp9ddBWbace4+ekm7rw/l9Dh/yJuwKB7Mjx4CCljx5I5aza5a9ZSuNeAsrNnqXJyoi4wiKaMDJR1dd0St0DwJNHfXKU70ShhTkxMZOPGjYwePZrXXnuNTZs2tf7M19cXY2NjysvL1Rjh49OfktA7uaS1qqyjK2O/S+K9ZSTNdaqRbntfvHdYz3YeRNlCQ4V6A39CKW8sxzvXG5NIE5a7L+d9m/cfuUUiuzqbhpYGdb+VJ56W5maqigvJS4wnKcCXMJkjdy+dx/n4Yex26nF+3XcYL5zeoQzffxkvmIb1to3cPn2CCFcncuNjH6vnWNnYqBqXFhVFjYcHFbZ2lJiYULhrN7lr15E+bwEhXyzF5XM9rGaZYfqtWxsxNlvqzKXZZ3CYvJPbY78l4J1JxI36F+lfTCH7m2/J37aNEuPjVNjYUuPlRWN8PC1lZaI3WCDoIfqTq3Q3GiPMxsbGPP30023WXi9ZsqT1566urmhra3P69Gk1Rvn49IckTCysZsH54FZRnnEqgOjcStUPlQoIM4fDr6lEefcf4faP0FCp3qCfMOrl9YQVhWEeZ873d79ngv2EdnL8luVbzHWey/7g/dxMv0lmVaZokVAzSoWC2vIyClOTSQ0JJPKWM362lriaHsXe4EfMf1jFyaVzHijCP/cWm3+/kqt7t+NqehRfG0si3WSkhgRSmJpMTXlpl8KprK+nOSeH+ogIatzdVRMjTp6kYOdOclevIXPOXFLHj+9wtXLcgEEEvj0Rl0/WYT3jJKbfuLYR5DPfybi+4hJ+m8+SfuQc5bZ21Hh60hAVRXNunpgSIRComf7gKj2FRgizm5sbWlpavPzyy1y7do3S0lK0tLTaCLNCoeCFF15g4sSJaoz08enLSVhU3cjmq9G8oqcS5bGH73A7vkj11bskqXqU7590Yf8NVGarO+x+T4uyhcTyRK4kX2GH/w6+uvEVwyyGtZHjoeZDmeo4le1+27FLsiO+LB65Qq7u0J8YJEmivrqKkqwMMiLDiPG6RYD9ZdzPnsTh0G4u6a3HbNkCjGa17x3+5XVswVecX/ctdjv1kBkf4u6l84TJHEkK8CE3MY7KosJOt+Up6+pozsqiPjyc6lu3qLh8mZLjJyjQ1yd39WoyZ88h9eNPSBz+1sPPC37nXVInTiJq4Xq8Vp3g6jp7Tq1wbyvI6+4gOxlJlEcOZXm1SErRriMQaDJ92VV6Go0Q5k8++YT/+q//IiUlpfWxXwozwKhRo/j73//e2+F1C301CW9G5zPwR1d0dGUM330bi4BM5PcN8efOgXuifHES5EeoL9h+TlFdEbezbmMUasRCl4WMvDSyXfX4k6ufsOHOBi7EXiCkMIQ6uejj7CmUCgXVpSXkJyeQHHivPeLmsYPY7NjM2dVfc3Te1AeK8JE5UzizagnW27/nhpEBnhdPEex4lXhvT7JiIinLy6Gpvr5db7gkSbRUVNCYnEytnx+VDg6UnjlDoYEBuevXkzlvHqnjx5P45vCHluDkd94l7bNJZC1YSN6GDRQaGFB66jRFNtdIt/ci5moI/lZRuJ6KxnZvMKfWtB3pdnrdXW6ejCLidjYl2TUohSALBH2KvuoqvYFGCPPzzz/PuHHj2jzWkTDPmjWL3/3ud70ZWrfR15JQkiSMPVLQ0ZXxip6qT7m6Uf7Lm8BoEOx8DpJcxSKRbqSxpZGI4gjM48zZcGcDH135qJ0cv3f5PZbdXsaJiBPcyblDaUOpusPuN8ibGqkoyCM7Npp4Hy+CHK7gcd4Mx8N7sNrykFXhWZMx/XYelrpruX5gJ7fPnCDg6mWiPdzIiAilODOd+uqqdu0RklJJS2kpjQkJ1N69S+XVq6otcrt2qarBM2eROnYciUOHPbwET5pE1qLF5G38nqJ9+1Rb4+yvUXv3Lg1xcciLipDXNlCWV0taeDFhrpl4mMdjfzCMc993PM7t5DJPzm7w5oZxJGGumRRmVKFUiN5igaAv09dcpTfRCGH+7W9/y7Rp09o81pEwf/rpp/z+97/vzdC6jb6UhI1yBWttVHOVB+9w63wJSUWWqrJ8akzvBtjPkCSJ7OpsnNKc2Bu4l5k3Z7abWPGGxRvMcJrBnsA93Ei7QUZVBkpJyMmjIkkSDbU1qhaJiFCiPVzxv2KFm5kx9vt2YP79Sk4umfWQVeGvufzjJm4ePcAdi7OEyRxICvAhLymB6pJiFC1tP2BKcjnywkIaYmKo8fRsu01u2XIyvppGygdjSBg0+MEiPGAgyaPfJ33ql6r1ydu2UXzsGOXW1lTfvk1DZCTyvDyUv2jRUCqUVJXUkxVbRpRHDncvJ+F4NALzLX6dSrHZ6jvY7A7G9XQMgQ6qzXiF6VU01orWHoGgv9GXXKW30Qhhfu2113jttdfaPNZRD/Nf//pXhg8f3tvhdQt9JQlLapqYauLXOlc5uaim85sjrVXC7La19wLs4yiUCgrrCvHP98csyowV7is6nFox1m4s67zWcT72PKGFodTL69UdusYjSRJ1lRUUpCaREuxPuIsT3tYXcT5+GNudupxb+02H2+naTZBYOJ0L65dxZfdWXE2O4GtjQeQtZ1JDgyhKT6WusqJNVVjZ3Exzbh714RFUu92i/JIVxUeOkr9lK9lLvyH9iykkvzfq4VYqDx5Cyof/ImP6DHJWrlKtUT55kgo7O2q8vGiIjUNeVNzl7GCFQklNeSP5KRXE++bjb5+KzCS6y3XRJss9sdwegNPxKHzskom5k0tOQjk15Y2i71ggeILoK66iDjRCmNetW4e2tjYXLlxofeyXwnzy5Em0tLTQ19dXQ4S/nr6QhAqlxMRjPujoyphm6k9ZbRcn1hVyuPCZSpgTZb0XpIZTL68nrTINn1wf7JLsMA43Rs9Hj4UuCxl/dTxvWLzR4dSK+c7zORRyCLdMNwrrCsUs4w5QKhXUlJWSlxhPgo8XQdftuHX6OFf3buf8uu8eSoZNls7BYvOa1haJQHsbYr1ukxkdQVluNk319z6YSC0tyIuKVBVhDw8qLl+m+Ngx8rduJfubb1Ui/O4/H6otInHYG6R+9DGZs+eo5gbv2UvpqdP3tsklJdFSXv7AcWkKhZLqsgYKUitJCSki4lY2PnbJuJyK4cr+UC5s9uVkB0s/WtdFb/5pXfSlRCJuZZMRVUJFYR2KFvFthUAg6Buuoi40QpgLCgp44YUXeOqpp1i7di3e3t5oaWkxffp0QkJC0NPT4+mnn+avf/2rmMPcg9gEZ7fKclNLF2uJJQkcV6lk2XQ0yJ+MlbFKSUlxfTFRJVG4ZrpyIfYCBkEGrPZczXSn6Yy6POqB66A/uvIR853no+ejh3WCNXGlcWJqxU8oWlqoKi4kJy6auLse+F+xxtX0KHa7tnB2zVKOzJnStQx/M5dLeuu5YWSA18XThDhdI8HvLrkJsW0mSEhKJS1lZa09whVXrqjGpu3QJ2f5CjK+mkby++8/VEU48c3hpI2fQNb8BeRt2EjRvv2UnTv/0wKNQJrS0lBUVz/UB6CfZTj/fhm2/UmG94U8UIZPLvPEdKUXFlv9uXY4jFvn4gi+mUFySCEl2TU0N4rRgQKBoGv6gquoC40QZoDg4GD+8pe/tM5gvv/S0tLif//3f4mMjFR3mI+NpidhbVMLI/a487KerP1661/ifVgly4YDoDq/dwLsBRpaGkivSsc/zx/7ZHtORJxgq+9Wlrgt4VP7T3nTsutNeG9bvc0Uhyksc1/GzoCdnIk+g1OaE6GFoeTV5iFXPtli3CKXU1GQR2Z0BNEebvjZWuJ8whCbHZs5vWLxAw/RmS1bgPX277l57CA+1heJuu1MRkQoZbk5yBsbkSQJRVUVTSkpqqkR1x0oPXWawt17VPODZ84i5V9jSRg85MEiPGQoqeM+UlWE166jcK8BpWfOUOXoSF1AgEqEa2sf+psARYuS6tJ7Mhx+K0slw2Y/yfCmR5dhf/tUor1ySI8ooTirmrqqJtE+IRAIfhWa7irqRGOEGaC2tpZjx47x2WefMWjQIAYOHMj48eMxMjKi9jG2UGkSmp6Eh9wS0dGVsdEuqusbo6+oZNngr1AY2zvBdRMKpYLs6my8sr0wjzPnQPAB1nmtY4bTDD6w+eCBa6HH2o1lrvNcvr/7PYahhlglWOGV7UVieaJYCf0TzY0N5CXGE3XbGW/ri9w8egDrbRsxW7agSxk2mvU5p1cuxlZfF5cThvjZWhLjeYus6EgqCvNpkctR1NbSEBdHtYsLZefOU7RvP3kbNpA5d55qhvCwNx7cHjFoMCljPrzXI7xzJ6WmplTa21Pr46NqjaioeKR/S+VPPcMF98mw92PIsOW2+2T42k8yHClkWCAQ9B6a7irqRKOEuT+j6Un4z30e6OjKcI4p6PrGI4NB/1lIde+dwB4DuVJOelU67lnunIo6xSbvTUy7MY23LN/qVIZHXhrJ5OuT+fbWt+j762MWZYZjqiPBBcHk1OTQrOh4IcSTTH11FZnREQQ7XuXm0QOcX/cdhrMmdzpV4tyab7iyeytuZscIuHqZuLse5MTHUFVchOKnQ2yK2loaYuOodnam1NSUfF09MmfPIXnU6AePTxs1unVqRMH27fdWKnuqDsu1lJQgKbpoNeoASZJorJVTkl1DRlQJ0V65+F9L5dbZWOwPhmGu54fJio4P0nUtw7mtMlxf3SxkWCAQaASa7irqRAhzL6HpSWgZmIWOrowhO9y6bsk4Mlg1d/kBh5N6g2ZFM8kVybhmuHIy8iQb7mxgisOUTlsnxtiOYbHrYvYE7sEy3hKPLA/iyuKoaHy0iuKThiRJVJcWkxoSiJ+dFdcP7uLUikUdivHZNUu5YWRAgP1lEnzvkJeU0G4Vs6KmhobYOKpkMpUUb9ZVSfF7ozpvkRg6jLRJk8hZsZKiAwcpt7xE9a1bqvFp+flInWy4exAtzQoqi+rJSSgn3i+f4JsZeFokcONYBFY7Atst5mg3XWKFF+Z6flw7FMats7HtKsNChgUCQV9C011FnWiEMFdUVODt7U1+fuf9sHl5eXh7e1NZWdmLkXUffSEJf15UMmLPbTJKO9kQd+oDVUtGfe8dvmxoaSChLIGb6TcxDjdmredaJl+f3G4N9P2tE0tvLWVf0D7skuwILQylvLFvHhbtbZRKBWV5OST43uHupfNc2b2Vk1/Pbt9CMftzzL9ficsJQ8JkDuTERdNYd69tSlFdTUNMLFUyGSUmJiopnjX74aR45SqKDhykwsaWuoAAlRA/YmVY9V4kaisaKUirIiX0XquEs6lqS11XCzl+vs5t9MF2bzAyk2i8bZIJd8siJaSIgrQqasobxaIOgUDQr+gLrqIuNEKYt2/fjra2NlFRnffPRkZGoq2tza5du3oxsu6jLyShJEnsdIpDR1fGqP2eHY+Vs5iiEubCmB6NxTHVkZUeK/nU/lOGmg/tUIw/ufoJy9yXcSjkENdSrhFZHEl1c3WPxtUfaZHL8bWxwHr79xxb8FU7OT4270ustm7g9pkTRN12oSA1CXlz29xoSk1VtU/MnEXyP9/rUorTJ09WSfHBQyopDgxUSfGv+NaiuaGFmDu53DoXx7XDYZhveXCrxKnVd7DaEYjj0Qg8LRIIdkon3i+fnPhyKgrrkDc/uqQLBAJBX6YvuIq60AhhHj58OIMGDXrgfQMHDmTkyJE9FkdeXh5TpkzhD3/4Ay+88AIzZsygpKQEgOrqaubMmcPvf/97/vSnP7F79+5Heu6+kITNLUqOuiejoytDR1eGV2IHG/5c9VTCfOBliLjUY+uwJ9hPaCPHi10XYxRmhGOqI7GlsdTJO6mACx6ZioK8NoJssXkNdyzOEO/tSWl2JsoHVHcVNTWkjB3bZuZw+uTJ5Kz6SYpt7VRSXFDwq6S4IyqL6vGxTeb0urvtFnGY6/lhf/CnVgl7Vd9wRlQJJdk1NNbKRRuOQCAQ/IK+4CrqQiOE+fnnn+fLL7984H1Tp07lv//7v3ssjilTpvDVV19RW1tLbW0tU6dOZfbs2QAsXLiQiRMnUllZSXJyMi+99BIWFhYP/dyanoQR2RWMP+KNjq6M17e7cNYnHWVHvZdNNSD7XnXwT/8Z1fKSkuRujyejKoPN3ptb2y7eu/weJpEmVDU9YOSd4LFIDvJrnWRxcukc4u56PLRQ5m/eTMLrA8hdv75HpPiXSEqJrLgynI5HtVnf7GmZQF5ShWiVEAgEgsdE011FnWiEMP/nf/4nM2bMeOB9M2bM4Le//W2PxTF06FDs7Oxa/2xra8vgwYOpr6/n6aefbjMH2tDQkDFjxjz0c2tqEtY3t7DLKZ6X9VRV5Xlng8gue4g1zLlhYDZaJc27XgDPPSBv6Pb4squz2eG/o/Ug3ztW72AUakRpQ2m3v9aTTlN9HR7nTVsnXdjt1KM8P7fLv1Pt7EzC6wNI+ddYFNU92w7T3NBCtFcOVjsCW0XZXM+PcLcsGmuf7BnXAoFA0B1oqqtoAhohzK+//jo6OjpdVrQkSUJHR4dXX321x+K4cOEC06ZNo7q6mqqqKr744gs2b95MREQE2traKO+rnHl5efHcc8899HNrYhIGppcx+oAnOroyhuq7YRea82hfUyta4PaPKmnWfwaMh0Ndz4hsQW0BBkEGDLcczhDzIYy4NILrKdd75LWeZFqam4l0k3FkzhcYzpzE0blTiJPdoCEykhp3dypsbCgxPk7BjzvIWbGSpLdGkDBgIHVBwd3y+kqlRE15I/mplSQFFRLqkomXVSJOxpFt2i6uG4aTFlEsKskCgUDQjWiiq2gKGiHM69atQ1tbm/3793d6z8GDB9HS0mLNmjU9FkdKSgqjRo1q3S743nvvUVdXh4+PD88++2ybeyMiInjqqac6fa6dO3eipaXVev3bv2nErxqARrkCA+eE1qryCqswimsecr11fTnE31C1ZZx8554s6z8De/7c7e0ZSklJTEkMxuHGfHnjyzZ9zQdDDnbraz0p/LwaujIygiQba3z378Zh3XLOLZyBUQej4pw++GeX849LTp586NdWyJVUFteTk6ga4xbklI7HxXgcjMKx2OqPaRcH9X5uuyjNrenB345AIBA8uQhh7hyNsLi8vDyef/55tLW1mT59Ojdv3iQ5OZmUlBRkMhkzZsxAW1ubP/zhD+Tmdv0V8eOiVCrR0dFBT0+P+vp6ampqWL58ORMnTuxXFeaEgmomHPVurSrfiHrAauvGakhyBbetP7VgPNtWkk+MBNlGiHOAurJuibFJ0YR3rjc7A3Yy1m5sG0me6jgV43BjokuiUUqiung/yvp6mrOzqQ8Lo9rVjfJLVhQfPUre1q0kfvM1fl9N4ebEj7n06VhMpo7vcI7yyakTsPj0Xzh++B53Pnyf6IkTyZw3n7wNGyg0UK2HrrzuQK2PL42JibRUVLSJobmxhbK8WjJjSom5o1ry4XY2lqsHQrmw2bfrMW7LPbm42Rf7g6HcOhtLwPVUYu/mkhlTSll+rZhaIRAIBD2MpriKJqIRwgzg5+fHn/70J7S0tNDW1m5zaWlp8ec//xl/f/8ee/3S0lL+7d/+jcLCwtbHYmJi0NbWpq6ujqeffrrN2DsjIyM++OCDh35+dSehQilhdjeNV7c6o6MrY/65IAqrOqgqN9dDmie468OZcbDz+baCfGwYOK5SrciuKWz/9x+T8sZyHFIdWOe1jret3m4V5Dcs3uBrt6+xjLckpzqn216vryC1tCAvLqYxPp5ab28q7e0pNTtF4Z695K5br1oLPX48ScPfIuH1AcS9PoDgN4bh/u5Irv1rNBcnjsX4q0/by/GMSZyZPYWrS+fjtWk9MUcNKbrhSH1EBM25uSgb2vejS5JEQ00zxVnVpIUXE+mejc99c43PbvB+qI13DkfC8TCPJ9gpnQT/fHITy6kqqUchFx+ABAKBQJ2o21U0GY0RZoDKykoOHTrE+PHjGThwIAMHDmTChAkYGhpSVdXz0xH+/ve/s337dpqamqivr2flypUMGzYMgAULFjBp0iSqqqpISUnh//7v//rUlAxd+2h0dGW8ts0Fc//M9hMwytLgxhrY/ce2gmw4AK59BxFWUJndLbFIkkRGVQYOqQ7sDNjJlze+bDNr+V3rd/n+7vfcTL/ZL6diSJKEoqqKprQ06gKDqLopo+ziRYoPHyZ/sy7ZXy8l/YspqnXQAwa2a4GIHjiIwDeH4fnOCGTvv8uVce9j8fknmE2f1GFLxbG5U7i0cSVuJ4yIdJNRkJKEvKn9hyV5k4KKwjpy4n/aeueUjqdFAo5Hf9p6t7rrrXen1t7FemcQTsejuGOdRJhrJskhhRSkVVFb0dTx1BWBQCAQaAzqdhVNRqOEWd3Exsby8ccf8/zzz/P8888zfvx4EhISANUc5tmzZ/P//t//449//OMjL1BRdxJON/NHR1dGaOYvNt4VxsDVJap11/rPwL7/hSuLIfS8SqK7YVZtvbyeoIIgTkWdYoX7CkbbjG63hGSC/QT2Bu7FP88fuaJvTjxQNjTQnJNDfXgE1bduUW5tTYmxMQXbfyRn+Qoyps8g5V9jSRwytMue4LjXBxA2dAi+776N+8RPcJo5FbsFM7iwcAbH507tsJXi58vsu/lc2bONu5fOk+B7h7LcHJQKBQqFkuqyBvJTK0kOLiTcLYu7l5OQmfxUHd7YdXX45613dgYhuJjF4GuXQpRHDukRYq6xQCAQ9BfU7SqajBDmXkLdSbjMMgwdXRmxeT9VbLMCwGr6vUryoVfB9wg0/rqKriRJZFVncSPtBrsDdjPtxrR2K6xHXBrBQpeFGIUa4ZHlQUl9STe8w55BksuRFxXREBtHzZ07VF69SqmZGYW795C7dh2Zc+eRNn6CalpEFxLceg0cRPL7H5AwdSqRSxYRsHoFHhvX4PT9ai6v/Y7T387DaPbnnQrxsQVfYf79ShwO7cbr4mnCXW6QFhpEbmIa+SklpEeUEOWZg9/VFNzOqHqHL+r6YbK8axk+tfYu1vqB3DCOxNMygRBZBgn++eQkllNZVC/6hwUCgeAJQN2uoskIYe4l1J2EW6/HoKMrI9rrKpyfcE+Ujw6B4DOPPUNZkiRCCkM4E32GVR6r+MDmgw5XWP9w9wesEqyILY3ViAqypFTSlJFBnb8/VTduUHbuPEUHD5G3aRPZS5aQPvnzLlc8//JKfudd0j6bRNbCReRt/J5Cg31kGB8j1uQ4QSbGeBw7hIPBDiw2reb4oumdV4lnTeb0isXY7tTF1fQogfY2JPh4kRIcSVJQOrHeuQTd+GmyxJFwLm0PwGxV160Spiu8sNjiz7XDYdw6F0fA9TRi7uSSGV1KaW4NjXWiOiwQCAQC9buKJqNRwpyZmYmFhQUHDhxg165dHV6PupJaU1B3EurfiGP+ln1tR8BFXIJfKa97A/e2keO3LN9ivvN8Docc5nbWbYrrO1iv3ctISiVN6RlUOTlRtG8/WfPmP1RFOPHN4aR+Mp7M2XPIXb2Gwl27KDExocLOjhpPLxpiYpAXFNBUU0NBShLR7q64nzPl8vYfMF7YuRQfXzQDi81ruGFowN1L54m85UxmZBjl+Xm0yFX/HkqFkvyUCvztU7HWD+xSiM9v8uXKPlWrhI9dMhG3s0kNK6YwvYq6StE7LBAIBIKHQ92uoslohDDL5XKWLFnCU0891ToVo7NLW1tb3eE+FupMwvK6ZgbvcOO9rZdpOjP+njQfGQyBZtBc91jPG1YUxhDzIYyxHYNlvCXRJdFqrx4/rBwnvTWCrHnzyd+2jeKjRym/ZEW1qxv1YWE0Z2WhrGv/O5EkiZryUtIjQgi6bofT0QOcX78Mo1ntWyiOL5qOzY5N3DplTJDDFZICfChMS6GhtqbTam5jnZzk4EJunYtrN3HCdm8wXpcSCXXOIDGwgNykCqpK6mmRi1YJgUAgEHQPQpg7RyOEedu2bWhpafHcc8+xZs0aTp48ibm5eadXX0SdSbjLKR4dXRm7nOJVD2QHgvWse+J84GW4c0C1lOQhaVY084XDFwwxH4JzunMPRd41jyrHRfsPUOV0k6b0DCRl1yPMFC1ySrIyiLvrwR2Ls1zZvZWTS+d0WDE+s+prHA7twf+KFSnB/lQWFT7w+UEl4OUFdYTfyuK6YTgm9y3tMFt9h5sno4j1zqOm/CGXyggEAoFA8CsQwtw5GiHML7/8Ms8++ywZGRnqDqXHUFcS5pTX8+pWZwbvcKO8rrntD4viVSPjfp61vPdFcN3ywPFxkiRxIuIEQ8yHsOz2sl7pf1U2NNAQF0eVo+OD5Xj+goeSY9Vc4WqKM9NJDQ0iTOaAq8kRLDat5sicKe3E+Oi8qVzSW4+bmTHhLk7kxsfSWFf78O9BoaSisI60iGJ8bJOx3Obfpop8UdePO1aJZEaXikN2AoFAIOh1hDB3jkYI829+8xsmT56s7jB6FHUl4XnfDHR0ZbysJ2PW6QBrY840AAAgAElEQVQsA7MoqWlqe1NlNrhsVvU16z+jGjF3eQ6kebUbKxdWFMZCl4UMMR/CyEsjya3p3s2LipoaGiIjqbS/RtHBQ2R/9x2p4z7qcB7xg+S4pbmZioI8smOjiL3jTsDVy7iZGXN173YurF/GsQVfdTmezd7gR7ytL5Lgd5ey3GyUioeTWIVCSXlBHWnhxYTIMnA7G4vN7iBMV7Vf+3xlfyghsgxKsjtv1RAIBAKBoDcQwtw5GiHMr7zyChMmTFB3GD2KupKwplHOnpvx/HOfBzq6MnR0ZbyiJ2POmUCsgrIoq71PnutKVa0Zh1+7165xfAQEnSIuP5hlt5e1WVEdVBD02HG1VFRQHxpKhY0thXsNyF7yNSljPuz4AN6AgaR+Mp6c5SsoPnyYKqebNKamUVNWSkFKEkkBvoTevI7XxdM4Ht7LJb11mH47r8t5xYYzJ3Fy6RwsN6/F4dAePC+cItTpGplR4dRVVjz4DQCKFiXl+XWkhhUTfDMDtzOxXN4VhOnK9mL88+E8hyPheNskk+CfT11V04NfRCAQCASCXkIIc+dohDBv3bqV5557jpISzZ3H+2tRdxIqlRJhWRXscornXYN78vy3Lc7MOxvE5eDsey0bCjnEXoPzn5K69wXWm/ytVZQ/u/IxzunOKKWH69GVFxdTFxBA+SUrCnbuJGv+ApLfG9WxGA8eQtpnk8hds5Y8I0MyL1mS5HSdSJcb+NpY4nLCENudupxd/XWHLRNt5hXP+5Lz677lyu6tuJoexf+KFTGet8iMjqA8P7fDTXedoZArKcurJSW0iCCndFxPx2CtH4jpio7F+MJmXxyPRuBtm0ysdx75KZU01qp/lJ5AIBAIBF2hblfRZDRCmJuamvjwww8ZNWoUycnJ6g6nR9CkJFQqJUIzy9G/Ecfbe93byPP8c0HYBGdTXFPHdr/trSurPz43EPvDLyLXfwYuToKQc1DevudcUV1N4V4DMmfPIentdzoe1zZ0GOlfTCFvw0ZKTEwolznjecKIa/t2YP7DKk4sntl1dXjWZE4tW4D11o04HdnPHctzhLvcICXYn6L0VOqrqx67vUGSJMryagl3y8LllEqMTToR44ubfblxLAIfu2TifPIoSK2ksU6IsUAgEAj6JprkKpqGRgjz2LFjGT16NFpaWvz7v/87f//73/nwww8ZO3Zsu2vcuHHqDvex0NQkVColgjPK2eEYy8j75Pnv+hfazFf+0uELTJwWEXdiGMqf2zX0n4Fjw8BpHcTfgIZKau/evSfGw98iY9p08jfrUnr6DDWenjRnZSH9ohc47q5Hu5FsFzeu4Nq+Hdw+c4Kg63bEe3uSEx9DVXEhipbuldLmhhbSI0rwupSIuZ5fOzE21/PDyTgS3yspxPvmU5heRVO9EGOBQCAQ9C801VU0AY0Q5q7mLos5zL2HQikRmF7Gjz/J8ys7TXjNaDmDznzYRp7/dXkUO65MwuPMu9TvfPaePO98DqXpOJJHvknCgIE0p6c+1Os6HdmP4cxJxHrdpqn+8WZCPwqtVeRbWTgcCW/TWmGy3BP7g2GEOmdQkFZFc0NLj8cjEAgEAoEm0BdcRV1ohDBnZWU90tUX6WtJqFBKBKWXscMxlrf3uvPyjxd59aAuA02+YMjFYa3yPNxyOMuuT8Habgp5RweC/jOUzvgLCa8PoGDy31TznoNOQ2lKu4kbAIqWFo4vmsGxBV/R0tzcQSTdQ3NjC+mRJXhZta8in//BB4+L8aSEFomWCoFAIBA8sfQ1V+lNNEKYnwT6chIqlRIhP/U8v2Pgjs6Wq/x9rwEDjBfwpvm7barPU+0/w9FhBUnDBpE48HXkm55ru1kw1b3Nc+fEx2A4cxK2+ro9MlatLL+Wmyej2kyuuL+KXJxVjSRWRwsEAoFA0KddpacRwtxL9Jck/PnA4E6nOAZsd0VH14k7mUEcDTvKVMepreJsvPyfqiqz7irw3ANnxqmk2fB1aK5vfb68xHgMZ03GcOYknIz2UV9d1S1xNje24Hc1pfXA3vkffHAXVWSBQCAQCDqlv7hKT6AxwtzQ0ICBgQEjR47k2WefRVtbu8PrqaeeUneoj0V/TMKxh++goyujqeXeIb7Y0liWuy/nPdPBRAwZQNSQgbhG2KFQKuDqEpU0+xi2eZ7c+FjOrlmK4cxJmHwzl5Qg/8eOSZIkUkKKuLjZl5PLPDmz7i7RXjkoFQ8egycQCAQCwZNMf3SV7kIjhLmmpoY333wTbW1t/uM//oPf/e53aGlp8Ze//AVtbe3WA38vv/wyL7/8srrDfSz6YxKO2OPO69tdOvxZZHEklis+IuH1ARgsHshUx6ncir2EctcLsO9/oa6szf3NjQ24nzNtnZQhMz5EQ23NI8VTnl+Hw5Hw1tYL94vx1Ff3XF+0QCAQCAT9if7oKt2FRgjztm3b0NLS4ttvv6WxsZFFixa1TsNoaGjg3Llz/OlPf2LOnDl9dn1wf0vC4ppGXt3qzMi97u1+Js/Pp8rRkdzVq0l4fQDhQwcy9MJghpgPYevZN1RV5jv7AdWhv/L8PNLCgghxuob59ytbpfncmm9QtHQ8pUKSJCqL60kKKsT7chJ2BiGt7Rc2u4PIT6ns0fcvEAgEAkF/o7+5SneiEcI8aNAgXnzxRZp/mpKwePHiduPjIiMj+fd//3eOHDmijhB/Nf0pCcvrmhl/xBsdXRm69tHI8/KovO5A/patpH70cbtFJVYTBzLy1FA+MXqLY3rDuLvyLRy2L+f8+mUcmfNFh8tJjs6byrX9+q0fkJobWshJLCfUOYObJ6M4t9Gn/SIRXT8i3bNF+4VAIBAIBI9Bf3KV7kYjhPm//uu/mDx5cuufv/76a7S1tWn5RXVx3LhxDBs2rLfD6xb6SxJWNciZt+c6S2frYzftG1LGfdQqxrEDBhD0xlBsPhnB4TnvsW3pGLYt/YhDcz/tdGvfqWULsNu1BfezJwmTOZIREUpFQQEludXE++XjZZnA5V1BnFzeVo7NVt3B/mAYvldTSA0rprbi4VddCwQCgUAgaE9/cZWeQCOE+dlnn2XWrFmtf167di3a2trk5+e3uW/27Nn87ne/6+3wuoW+nITyoiIq7a+R9cNm/EeOInrgIHzfehPXUe9gP3Y0p6eO4/DM8Rye+VmHUnxszmQs1n/NzaMH8LOzIsH3DkXpqTQ3qKZlNNQ0kxlTStCNdByPRnBm3d121WPLbf7cOhdHtFcORZnVKFpEFVkgEAgEgu6kL7tKT6MRwjxo0CBGjx7d+ucTJ06gra3NtWvX2tw3YMAA/vKXv/R2eN1CX0xCRW0tRYcOETtkKN4jhnP9w1GcnfQRhjPai/HhmZ9huPBTLn49Go9lbxKh9z5ZNvpU56QgKe/JbVO9nJzEcsLdsnA9FYPFFv92cnxq7V0cjoQT4JBGRlSJOLgnEAgEAkEv0BddpbfQCGFeunQpzzzzDI2Nqq/VMzIyeOqpp3jppZdwcXEhJiaGFStWoK2tzbRp09Qc7ePRl5JQ3thIgslxnCaM48Jn4zCa3laQT343j3UbPmbettGY2u4kxnEn8l0vqg7zXZwEGd4gSTQ3tpCfUkmkeza3zsVx6ceAdnJsstyTy7uC8DCPJ84nj9LcWpRikYhAIBAIBL1OX3KV3kYjhFkmk/E///M/3Lhxo/WxzZs3o6Wl1Tp/WUtLi2eeeYbU1FQ1Rvr4aHISKhUKClKTCHK4gu2mNRyd0bZ6vHf2V+iv24zr1euU5efyrds3DDEfglHgXrCZC/rP0LLzzxQ6nCbaMxuPi/FY72zfd3xymSdWOwK5dS6OKI8c8lMraW7seAqGQCAQCASC3kWTXUXdaIQwd4adnR2zZs1i/PjxrFmzps/KMmheEipa5IS7OHH94C6OL5rRtud42qeYfP4ZSxZtZuUJGTG590a0WSdYM8R8CNNsPyPmx8V4rdfDdp0lpivay7HFVn9cT8cS7pZFbmI5TQ1CjgUCgUAg0FQ0zVU0CY0W5v6EpiVhvLdnG0k2nv0FTh/8k4A33yBk8Juc/nY7Md5h7eZeT3WYyqQjsziw1rbdSDdn02hCnTPIjiujoVb0HQsEAoFA0JfQNFfRJIQw9xKaloTypkbuXjqPyTdz7x3cm/45lz/5iNChQ1tHxaWOHUfh7j3U+vlRkVuFlaF3qyR/r3eUyUdms9ppPe5Z7siVcnW/LYFAIBAIBI+JprmKJqERwvzKK6+wefPmB96np6fH3/72t16IqPvRxCQMy6pgvKEnY1cfZ+2SVRjOmtwqz5bfLuDuzK+IGTiImEFvcPPTzZh8e0vVarHMhtBNYznus51xduMYYj6EIeZDGGM7BqNQIzKqMtT91gQCgUAgEDwimugqmoJGCLOWlhZLlix54H3ffPNNuw2AfQVNS8IDrom8rCdDR1fG/HNB5JTXU1teRtB1O86t/eZeP/O8rzixeDsnvnPH7BsXXD9eTdyAwSQMGEDm3HmUX7+Gd85d1nqu5Q2LN1rleaHLQlIr+m7PuUAgEAgETxqa5iqaRJ8S5nnz5vH000/3QkTdjyYlYXZZPTq6Mobqu3E9Irddn7IkSSQFhnFm1ZZWcXY67k11UTW1+2dQMOklUka929q2kb3ka+R5eZTUl3A25izv27yvmqIRZqSmdygQCAQCgeBR0SRX0TT6jDBXVVXx8ssv88orr/RSVN2LJiWhX2opOroyfrgS1e5nSqVEtFcOp9fe5dgiIwxnTsJqi969G86MBf1nkKryqA8LI33yZBJeH0DS8Lcot7YmpyqbEZdGMOLSCHJrcnvxXQkEAoFAIPg1aJKraBpqE+ZXXnml9dLS0uL3v/99m8fuv1566SWefvpptLW12bBhg7pC/lVoUhLaheSgoyvjyO3kNo+X5tZyZX+oaqHIMleOLZiJ0azPKcnOVN0gSfD/2bvzuKjKPY7jZyA1cU+tmxWjlgE6bmVlZnndzcmbuQwqBaXlaKYkLmiiqGmaDio67ha4VJi5hksJKrhULojb4JYL4r6gssn6uX+QkwToqOPMEL/363Ver8s5zznnOfmr+/XwnOf56lkYXy33fwPZ6elcCp6OqY4Gk5s7G7WNaTWlDrNjZ9v4qYQQQgjxMBwpqzgauwVmlUpl3m4vTFLYVrJkSWrUqMHAgQNJTU21V5cfiiMV4ZRfj6D2D2fhjpMA3LyaRlTYEWb13YRRH8nS8dtYMXECBp2WDbOD/z7xxrnc1fzmNst3zQuxv/N726aY3NzZV8eDa5s22uRZhBBCCGEdjpRVHE2RGZJR1DlSES7bfQa1fzhvjtjADzNizEF5ru8WIr79mbl9fTDotMzs1Z2ka1f/PvHYxtzAvKKPedfxxONMWjmIyd4adtZ3N49rvrposR2eTAghhBAPypGyiqNxiMAcGhrKtm3b7N2NR8qRivD8n4kEj95unk95lu8Won7YzU/jR5s/8vt52td5wzJAtCF3/PKOWWyP38pXU7uwuL0HB/8KyQfq1ObY55+RGhub70NCIYQQQjg2R8oqjsYhAnNxYO8izMnJ4fShK6ycsscclGcO3EJn33C66L8kqMd7GHRaFgz4mJP7Ygq8xq0wL1aNe5rJnzcmsvHfb5Njm7zC2RnBZF6+bOOnEkIIIYS12DurODKHCMxHjx5l4cKFnDiRd8GLP/74g8aNG1O2bFlq167N6tWr7dTDh2fvIty69Kg5KC8Z9Rum7WfJysxmbsAI81vlGeMnk5le8JLWGRm3mNS3NjGav4NyjK4DiRvWk5OZaeOnEUIIIYS12TurODKHCMx9+vTB2dmZ06dPm/ddvnyZChUq5Pn4r0SJEuzbt8+OPX1w9izCnOwc5g+MYvZnmzkec5Hs7L+HS2wKmWsOzF95diRkchDXziXkOf/WsWOc1HlicnNnv4c7i3UeJP+23taPIYQQQohHSAJz4RwiMGs0Gho0aJBn36RJk1CpVPTv35+bN2/y/fffo1Kp8PHxsU8nH5I9i/DquWSM+khWGPYUePzKmXi++XoSEzzfzQ3Pnu+wYuJoTsbs4qLRSJymLiY3d452fo9eQQ3RhGoYMtuNrFM7bPwkQgghhHhUJDAXziECc+XKlenYsWOefS1atKBUqVLcuHHDvO+1117jxRdftHX3rMKeRXho21mM+kh2rLj7UtXG9bG8p/+SsV6e5rfOczq05pe3mnBhwXxysrI4n3SOtotfRROqYcTM58k2/WyjpxBCCCHEoySBuXAOEZhLly5Nt27dzD9nZGTg4uJC06ZN87Tr0aMHZcqUsXX3rMKeRXh7/HLosG1sXXaUc8cSycnOP4tFTk4OfktjcRu0nA1NGrNA2/Lv8c0f6oj4ZjaXTp8kISmBVksaownVMHJGDbJiw+zwVEIIIYSwJgnMhXOIwPzCCy/kGZIRGRmJSqUiICAgT7vOnTtTuXJlW3fPKuxZhBdP3eCnr3eZP/oz6iP5dshWNn93mPhDV8nKyja3Tc/M5u1p0YQ1aZ87VdyIYaydPpmpXh3N4fm7EX5sWRdGm4VN0IRqGG6sQWaMzLsshBBCFGUSmAvnEIHZ29sbJycnpk2bxr59+3j99ddxcnLi999/z9POw8ODevXq2amXD8cRijA58RYHtpxh1dQYZv61WIlRH8n8gVFsDDnEn3svkZmeRWx8Io18v+O3eo0wublzY8MvpCbdZM/aVXw7sI85OAf7dGaAfyvemt6QIcYaZOz+1t6PKIQQQogH5AhZxVE5RGA2mUy4uLjg5ORkXia7devWedqcOHEClUpF79697dTLh+NoRZiWnEHcjnOEz9zH7H6bzeF5Tv/NrJ+7nwmzd9Plo6kccvPg8MuNSD91CsgdtpEQd4h1xiCmeb1nDs/+n7RieGADMncusPOTCSGEEOJBOFpWcSQOEZgBYmJi8PHxQavVMmrUKJKTk/McnzNnDg0aNCA8PNxOPXw4jlyE6WmZHNt9kV/mH2Cu7xZzeJ7WJxKD9yI2N+3Bvv+2JSMh73RzaUlJ7F63GkOfzubg/PuEF0FW+RNCCCGKHEfOKvbmMIH5366oFGFWRjYn918mIvQQc+4Iz7M+Xs93uun8vmofGelZAOz98xe6LmpMn4HNMOi0TOrTnMwDK+z8BEIIIYR4EEUlq9iDBGYbKYpFmJWRzYl9l/h28k6Mn6z/+6PBvhFMDjDSIagH741tgkGnxfjRe6Rcu2TvLgshhBDiARXFrGIrEphtpKgX4fUbqaz0Gc2yjhOZ9fFajPpIpvdahEH3LgbPDhzdudfeXRRCCCHEQyjqWeVRsktgrlGjBjVr1uTEiRPmny3datasaY8uP7QiX4TnD5BjbMLSji8SU6cec9/ryOS/xi1P85nIt0O2cuHEjXtfRwghhBAOqchnlUfILoFZpVKhUqk4cuRInp8t3YqiotpvsjIhajKMqUzOqPL8NK4lUzu3zR2zrPsfsRt/YfN3cRj1kcz+bDNHd12wd4+FEEII8QCKbFaxARmSYSNFsggvHYF5zSGwPNdHPscK/55/L17S+k12aTTcOHAIgH2bzjCzT+4Y553hJ8iRmTKEEEKIIqVIZhUbkcBsI0WuCI/+Cl8+CYHlifuyDdPez51z+Rvf3uz4bR2D+9XB5OZObJuWZF2/DsCpg1eY99fMGtFLj9j5AYQQQghxP4pcVrEhCcw2UuSKcNN4CCzPmVleTOn+LkHdOrD9x+/IzMhg5uZjvDj5U75v54HJzZ3fWr/OzXPxAFw9m8zszzYzz3eLnR9ACCGEEPejyGUVG7JLYB4zZswDb2PHjrVHlx9akSvCM7tJHP4kRq/2GHRa9kWsJycnh6/WmVD7h1N75DqmbArhx/Z1Mbm5s6WJhh171gCwaMR2jPpIsrNlWIYQQghRVBS5rGJDdvvo7/YS2Hdut5fGvvPYP/c5OTnZo8sPragVYVrSTb71bo1Bp2XzgulkZecwbPk+1P7h1B/zC7HxiQBcun6Wtd3/i8nNnehX3JmwrD/fj/sNoz6StKQMOz+FEEIIISxV1LKKLdklMIeGhubb+vbti0ql4tlnn2XgwIEEBwczbdo0Bg4ciKurKyqVir59+xIaGmqPLj+0olaEa6ZMwKDTsrJnYw4Ye9A+6FfU/uG8On4jRy7czNM2JzOT3QM+ZH/t+qxp8xFBn63BqI8k8WKKnXovhBBCiPtV1LKKLTnEGOY9e/ZQunRphgwZQkZG/reSmZmZDB06lMcff5zdu3fboYcPr6gUYU5ODjFHzzLZswMTenTiYsCzEFiewyNrM2DqQuKv5g/Bl+JvsnlJHLN6/70a4I9f7STzryW0hRBCPHrZ2dlkZGTIJpt5y87Ovq8aKipZxR4cIjC3b98eDw+Pe7bz8PCgffv2NuiR9TlyEebk5LA3PpGv1pp48+tNtOk3BYNOy4e9huA9bRWnprWFwPIwpjJsmwbZWaSnZXJo21l+/GqnOSQH99nAT++OZ1vnnjKtnBBC2EhycjKnTp3CZDLJJlue7fDhw1y6dMni/0925Kxibw4RmJ944gl69Ohxz3Y9evSgUqVKNuiR9TliEe4+dY0xaw7RZEIkav9w8zbsUz8MOi1/RG/PbZiTA7/PhS+f5NIX9dg8Moi5Azabg/L3o39nxOwgXprfiN9bNsbk5k7a4cP2fTghhCgGkpOTiYuL4+zZsyQnJ5Oenm73t5qyOcaWnp5OYmIiJpOJmzdv3ruYcMys4igcIjCXKVOGN998857t3nzzTcqUKWODHlmfIxVhRlY2I1buNwfk6sPC6TpnB99uO8GZy9cJ/qAz0326kJmROzwmOzuHP/deYsWEreaQPLvPBiJCDrE79hC9f+mNJlTDOyveIf6L4Zjc3LkUHGznpxRCiH+/U6dOcfbsWfmtnijUhQsXOH78uEVtHSmrOBqHCMxNmzbFycmJ8PDwQtusXbsWJycni4K1I3KUIkxMSaf7vN9Q+4fTaNxGFv12ios308zHT+3bi0GnZXXQeNLTMtm36QyLA3aYg/KSgK3EDu7OxeBmTPxjIvUX1kcTqqHDyg7ELZiGyc2duPoNSN23z45PKYQQ/37Z2dmYTCaSk5Pt3RXhwFJSUjCZTBaNZ3aUrOKIHCIwb9iwAScnJ0qUKIGXlxc///wz+/fv58CBA4SHh/P+++9TokQJnJ2d+eWXX+zd3QfiCEV47GISzSZtQu0fTvvgaM5dT83XZvOiBRh0WlZMWsT8gVHmoLxySgwn910mM2EPSw3VaBqaG5Rf/+51Fh1axJUfw3LDcr36JO/YYYenE0KI4iUjIwOTyUR6erq9uyIcWHp6OiaTiYyMe0/16ghZxVE5RGAGCAkJoUyZMvnmXr49/3KZMmUICQmxdzcfmL2LcOvRy2gCN6D2D6fP4t2kpGfma5N4IYUZPXth0GmZ8ckqZvXbREToIS6fyR37FHsplk5LW6EJ1VA3VMPoHaO5mnaV66tXY3L3IE5Tl6ToaFs/mhBCFEu3A7MlQUgUX/dTJ/bOKo7MYQIzQEJCAqNHj6Zly5a4u7vj7u5Oy5YtGTNmDAkJCfbu3kOxdxG2mRJlHrM86MdYoo5cIjMr769nVgbtxKDTYtB1YPPi30i+fst87ELyBV5b8hqaUA0+s18gLvorAJKiozHVroOpjoabkZts+kxCCFGcSWAWlpDAbB0OFZj/zexdhLtOXqXP4t28OGKdOTg3HPsrw1fsZ/vxy2Rl57Bs4i6mfjAag07LggEfk3rzhvn8zzf5ognV8HWwKzlzmsKtm6TFxXG44UuY3Ny5vuZnOz6dEEIUPxKYhSUkMFuHBGYbcZQiTLqVycqYBHqF7uSFL9aaw3OjcRuZOjSKGb0jWDHxSww6LT+MGkJmRgabTkeiCdXQdr47qcH1IekSGefPc/StZpjc3Lk8Z669H0sIIYqd4hqYz5w5Q1BQEC1atKBatWqUKFGCZ599lo8++ogTJ04Uet6PP/7IK6+8QunSpalcuTI6nY6TJ09afN+IiAg8PT2pVasW5cqVo2zZstStW5eRI0eSmJhohSe7P4GBgSiKwsaNG+/aTgKzdUhgthFHLMLrKRks3RXP+wt+p+bwtQR8uhGjPpLmYzZg6Nc3d2lsw5e0CckdirF9mhtcO0l2Whp//u9dTG7unAsYKdMZCSGEHRTXwOzv74+iKHh4eKDX6xk6dCgtWrRAURQqVqzIwYMH850za9YsFEXhmWeeYeDAgfTs2ZPHH3+cJ598klOnTll032HDhlG9enW6deuGn58fAwcOpGnTpiiKwvPPP2/z0CyB2bYkMP/D6tWrqV+/Pi4uLjz99NPMnj0bgBs3btC9e3fKlSvHk08+ydixY+/ruo5ehFeSbjFnTO70cV6+G3Af/CPjPuiBQadl7Adt6f5lI1IT9gCQdvgIJjd3TO4epB0+YueeCyFE8VRcA/OKFSvYUcBsTFOmTEFRFNq1a5dn/6VLlyhTpgz/+c9/uHjxonl/REQEKpUKT09Pi+6blpZW4P7Ro0ejKAoTJky4j6d4eBKYbUsC8x3Wr1/PM888w+bNm8nKyuLatWvExcUB4O3tzdtvv01iYiJHjhzhueeeY+HChRZfuygU4dVzyeap5D4bF4XHoB/5tPegvz4E1GLw8+LS6ZMAXJw8GZObO0eb/ZeMc+fs23EhhCiGimtgLkx2djYuLi75FjgzGo2FBtrmzZtTokSJh3o7vG/fPhRF4eOPP7aovVqtplmzZpw+fZrOnTtTsWJFKlWqhLe3t3lFvlWrVtGoUSNKly6NWq1m7tz8Qx8lMNuWBOY7NGrUqMCiTElJoWTJkuzdu9e8z2Aw8NZbb1l87aJShGcOX2NW303M7LuJr0JiUPuH88fQFwjo1RqDTktQtw5EhswhNekmZ4d/gcnNneNvtyfz2jV7d10IIYoVCcx5ZWdnU758eSpUqJBnv6enJ4qisHPnznznjB8/HkVR2LBhwwPfd1uI9CAAACAASURBVNKkSSiKwtSpUy1qr1arqVevHq6urjRt2hQ/Pz+aN2+Ooih06tSJsLAwXFxc8PLywtfXF1dXVxRFISIiIs91JDDblgTmvyQnJ6NSqZg8eTJubm489dRT6HQ6zp8/T0xMDE5OTnlWydm0aRMVK1a0+PpFqQhN289h1Ecy7/MoflxzhORRT7L46+p0Gd2YCV65b5tnfeLFxT+PEf9pP0xu7pzo0pWsJFltSgghbEUCc14rVqxAURTee++9PPtffvllFEXh6tWr+c4JCwtDURRmzpxp8X3Wrl1LYGAggwcPplWrVqhUKho3bkxKSopF56vVahRFYciQIXn2d+jQAZVKRdWqVYmJiTHvT0hIoFSpUmi12jztJTDblgTmv5w5cwZFUahXrx6nTp0iKSmJ999/n1atWhEdHZ3vb6wxMTE4OzsXer3Ro0ejUqnMm6IUrX/Uf6z507zK37LPp5AUoOadeW/y8tx6TP/iYww6LXvWriI7LY1TXu9jcnPnlLcP2bdu3fviQgghHpoE5r9duHCBZ555hlKlSnHgwIE8x2rVqoWiKGRm5l+wa926dSiKwldffWXxvfr164eiKOatdevWXL582eLz1Wo1ZcuWzRewFy9ejKIo9OzZM985LVu2xNXVNc8+Ccy2VbRS3COUmJiIoigsWLDAvO/kyZOoVCq2bdtWrN4w37YtOp6J/XJD89w+PxPh34P6IfX4aHQLDDotsb+uAyArKYkTnTpjcnMnvk9fcuQ/3kII8cjdKwg1mRBJ3cANDrc1mRBp1X8OycnJNG7cGEVRmD9/fr7jL7zwglUD822JiYls2LABjUaDWq3m2LFjFp2nVqtp2LBhvv0REREoikJwcHC+Y15eXjz22GN59klgti0JzHdwdXXlm2++Mf98OzDfuHGDkiVLEhsbaz4WFBTEm2++afG1i1oRRh25hGbUBl4YGs7YcduY2ScCoz6SqZ8v4JMhb2PQaTm45e/xVJnXrnFcq8Xk5k6C3yBysrLs2HshhPj3k8CcO3NFy5YtURSFyZMnF9jG2kMy/ik+Pp6SJUvmGzJRmNsf/f3T5s2bURSFkJCQfMd8fHzy/aZaArNt2SUw16hR44G3mjVrPrJ+jRs3jvr165OQkEBqaio+Pj60atUKgA8++ACtVsv169c5evQorq6u/7pZMm5btTeBmsNzFzWZtvEoOTk5XD6TxLLhqzDqI5nywSgMOi0r1szJc17GhYsca9kKk5s7Vwr4W74QQgjrKe5DMtLT02nfvj2KojBmzJhC2z3qj/4A6tatS/ny5S1qK4G5aLJLYL5zbO+DbI9KVlYWfn5+VK5cmcqVK9OlSxfOnz8P5M7D3K1bN8qWLUvVqlXv+i9nQYpKEa6OPUuNYeHUHL6WlTEJ5v3paZmsm70v9y3z+wMx6LS0DmpEyIEQ88Il6WfOcKTJG5jc3ElcvsJejyCEEMVCcQ7MmZmZdOzYEUVRGDp06F3bPupp5QCqVKnCE088YVFbCcxFkwzJsJGiUIQ/7ztLzeFrqTl8LWv3/z23cuLFFL4f8ztGfSSLB65koXdLDDotb817FU2ohi+2fkHqlYscb/c2Jjd3zn85Tlb/E0KIR6y4Bubs7GzzW+P+/fvfs/3thUuefvrpAhcu0el0edqnpKQQFxfHuX+sMbB169Z8187JyWHMmDEoikK3bt0s6r8E5qJJArONOHoRrt1/zhyWf9531rz/1MEr5sVMfp4Ry62NQczq3pqp3Ttw6NJBWi1rRcMFddjQrlHuR3/9+sn4ZSGEsIHiGphHjRqFoihUqVKFUaNGERgYmG/7p5kzZ5qXxvbz86Nnz56ULl2aqlWr5lsa+3Zw9fHxybO/QoUKuLm54eXlhb+/P3q9Ho1Gg6IouLq6Eh8fb1H/JTAXTRKYbcSRizAtIwu3gHXUGBbO6tizZNzKwrT9LMsm7jJPLffbyuNkZ6STuaw3Bp2WeR91BOBSyiXCvJpgcnNnbcu67I/fZeenEUKI4qG4Bubb4fFuW0GWLl1Ko0aNePzxx6lUqRJdu3blxIkT+doVFpinTp1K69atqVatGiVKlKBMmTLUr1+fgIAArt3H4l3WCswBAQEoisKWLVvuej8JzNYhgdlGHLkIb2Vm8cIXa2k18le2fH+Yeb5bzEH5u9G/czzmItw4CwvakDOqPN980AqDTsvVswlc+/57TG7u7Hq9IU1m1qHhooYsP7rc3o8khBD/esU1MItcffr0QVEUDh48eNd2Epitw2ECc2pqKuPHj6dRo0ZUqFABJyenAre7LRbiyBy1CDPSc98mj/t8kzkkz+63mY3fHuLcscTcscgnomDS8xBYHua14Pfv52HQadk8bTImTV3iNHVJ2bePsLgwGixsgCZUw9gdY8nIkv+ICyHEoyKBufhKT0+nVq1alCtX7p5//hKYrcMhAvPNmzdp0KABTk5O5l9zqFQqqlWrhpOTk3l2jOrVq1O9enV7d/eBOFoRJl+/RdT3h5n3eZQ5KI/uu5GwJQdJS77jX6qtU2B0xdywvHYIZKZz4/JFDJ7vMLPz2xxyc+faD2Hm5nsu7KFZWDM0oRreX/s+V1Kv2OHphBDi308Cc/ETFxfH4MGDqVu3boHLaxdEArN1OERgHjFiBCqVik8++YS0tDR8fHxwcnICct88L1iwgCeffJLu3bsX2dkXHK0INy+Jy/M2eeicnaiHhrNwx8m/G139Mzcoj/sP7F+W5/zQ3t4YdFpiWrYgOy0tz7ELyRfouqYrmlANxr1GGzyNEEIUPxKYi5+VK1fi7OxM9erVGTlyZIGrF/6TBGbrcIjAXLt2bZ5++mnS09MB+PDDD82B+ba9e/fy2GOPMWXKFHt08aE5WhH+tvI4Rn0kh7aeJWznadT+4bw6fiOXbt76u1F6cm5gDm6Q7/y5fbwxdNVywN2DUz4fkp2Skue4fqMeTaiGbQnbHvWjCCFEsSSBWVhCArN1OERgdnFx4Z133jH/3LNnT5ycnPL9zalFixbUq1fP1t2zCkcrwsO/ncOoj2T1wkPUGrGO54evZfep/MuGMq0eBFaA9L8DcerNGxh0WkI+782J9zphcnPnZA8vspKSgNyZM+otrEfzpc3JypYp5oQQ4lGQwCwsIYHZOhwiMFeoUAFPT0/zzwMGDMDJyYmzZ8/madetWzfKlClj6+5ZhaMV4YUTNzDqI/EfGInaP5yQbfmn1gHg+265b5nPxph3/blnJwadlnUzDGTduMEJnQ6TmzsndDpupSYxaeckNKEagnYF2ehphBCi+JHALCwhgdk6HCIw165dmzfeeMP884wZM3BycmL58rzTk7m7u1OtWjVbd88qHK0I09MymdVvE9P0EbwyaC0//HG64IYRY3MD8+4QAOK2RzHdpwsGnZb9kb8AkHn1KiZNXUxu7vhMfwtNqIYGixrwZ+KfNnoaIYQofiQwC0tIYLYOhwjMvXr1onz58qT99fHYiRMncHZ25rnnnmPdunXs37+fvn374uTkROfOne3c2wfjiEW4b9MZjPpIxvXdSK2h4QxZFktaxj+GUBzZAIHlyVjWh1/nzcCg02LwfIftPy4hOzuLq2lXWevvhcnNncVaDzQhdfgs8jP2X9pvn4cSQohiQgKzsIQEZutwiMAcHh7Of/7zH1avXm3eN3ToUFQqlXn+ZZVKRfny5Tl27Jgde/rgHLEIc3JyWDdnP0Z9JIMGRqAeGo52ejTxV+/4gC/lKleHPcXCD9tg0GmZ3ft9Th+IJf5mPF/+9iUdDQ3Z7+HOnrrufLXGT94qCyGEjUhgFpaQwGwdDhGYC7N06VI8PT1p06YN/fv3L7JhGRy3CG+lZLBoxHaM+kiGBkZRfWg49Ub/QtjO02Rl55Bw2ERwt7cx6LQsGzOUsxdOMmLrCOotrMdL8+sQ/t/auR/9fTPL3o8ihBDFigRmYQkJzNbh0IH538SRi/DCyRvM6b8Zoz6SYP9oXhq8FrV/OG2mRPGzcTwGnZaVHzdhjWkZb/7wJppQDS0Wv8l2XVvzDBk5WTIbhhBC2JIEZmEJCczW4RCB+dq1a0RFReWbFeNOZ8+eJSoqisTERBv2zHocvQgTL6SwfNJujPpIZn66iUGjo3jT/xtO+tfAoNMyVq9FE6pBE6ph3NbRnOj9CSY3d/58tyNZRfTPRAghijIJzMISEpitwyECc0BAAE5OTsTGxhbaZu/evTg5OTFmzBgb9sx6ikIRZmfnsHfjaWZ/lvu2+XvfUL4d/yqBPm0x6LS8Na8NEce2c2aALyY3d45rtWReLWDuZiGEEI+cBGZhCQnM1uEQgblhw4bUrl37nu08PDxo1KiRDXpkfUWpCK9eSOKbYT9g1Ecyrc8GPh3YDoNOi9fH/ox9r39uWG7TloyLF+3dVSGEKLYkMAtLSGC2DocIzJUqVeK99967Z7uOHTtSpUoVG/TI+opCEebk5BBxKoIuK7vQL2B8bmD+LJzpYcv5qltHDDotk3U69tWuzUWDLEoihBD2VFwD85kzZwgKCqJFixZUq1aNEiVK8Oyzz/LRRx9x4kT+Rbh8fHxQFOWuW3x8/D3vq1ar73qNmjVrPorHLVRgYCCKorBx48a7tpPAbB0OEZhLly5N165d79mua9euPP744zbokfU5chHm5OQQcTqCLmu6UP+bhgwaNg2jPpK5n/7I3K8novYPp4HfYiZ90hODTsusjm3Y9WZTsm/dsnfXhRCi2Cqugdnf3x9FUfDw8ECv1zN06FBatGiBoihUrFiRgwcP5mm/cuVKAgMD8216vR5FUXjxxRctuu/UqVMLvE7btm1RFIXevXs/isctlARm23KIwOzm5oZarSYnJ6fQNjk5OajVal544QUb9sx6HLUIN53eRJc1XdCEanh5/qt8Nfw7jPpI5g1cx82AGswd0Z3WU7aw5/Q10tNSWTNlAgadlild3mbXlMn27r4QQhRbxTUwr1ixgh07duTbP2XKFBRFoV27dhZdZ+LEiSiKwvjx4x+qP+3atUNRFLZv3/5Q17lfEphtyyECs6+vL05OTkyYMKHQNl9//TUqlYr+/fvbsGfW44hFuCV+C5pQDU1m/5cvJgYza0AkRn0kc0Zu552hcyCwPFcnaki/cdl8Tk5ODttnBRPUtT0GnZZD0Zvs+ARCCFF8FdfAXJjs7GxcXFwoU6aMRe09PDxwcnLizJkzD3zPc+fO4ezsTK1atSw+R61W06xZM06fPk3nzp2pWLEilSpVwtvbm5s3bwKwatUqGjVqROnSpVGr1cydOzffdSQw25ZDBOaEhAQqVaqEk5MTXbp04eeff+bIkSMcPXqU8PBwunbtipOTE0888cRDFbY9OVoR5uTkMG7ZVAYPC8aoj8Coj2R2v81sXhJH9KGLqP1/JuarlhBYHua8Cal/Tx13688/iWrUEINOy7QPOnHlzL3HfgkhhLAuCcx5ZWdnU758eSpUqHDPtjt37kRRFFq1avVQ95w0aRKKojBu3DiLz1Gr1dSrVw9XV1eaNm2Kn58fzZs3R1EUOnXqRFhYGC4uLnh5eeHr64urqyuKohAREZHnOhKYbcshAjPAtm3bePLJJ/Msh33nsthPPfWUzX/dYU2OUoTpaZkc2HKG7wJ/w6jPfaP8jX80u9efJDUpHcidXu6NiZG86L+CtPntc0PzvOaQdgOApOitmNzc2fjpxxh0WkL8+pKRlmbPxxJCiGJHAnNeK1asQFEUiyYR6NevH4qisGTJkoe6Z506dXBycrLoo8Hbbn88OGTIkDz7O3TogEqlomrVqsTExJj3JyQkUKpUKbRabZ72Ephty2ECM0BiYiKTJk2iTZs2eHh44OHhQdu2bTEYDFy/ft3e3Xso9i7CWykZbF12lHmfR5mD8ojB8+g583OysrLztZ+28Shq/3CC18fCN+1yQ/OC1nDrJtfClmJyc+fSrFks/2oUBp2W9TOn2uGphBCi+LpnEJqigQnPOd42RWP1fxYXLlzgmWeeoVSpUhw4cOCubdPT06lcuTLlypUjJSXlge+5e/duFEWhZcuW93WeWq2mbNmy+e69ePFiFEWhZ8+e+c5p2bIlrq6uefZJYLYthwrM/2b2LsKd4Scw6iOZ1W8TEaGH2B67B02ohte+e401x9fk++AyITGV6sPC0YzawJ8J52F+KwgsT9roVzj232aY3Ny5sX49KTeuY+zZDYNOS1pykp2eTgghih8JzLmSk5Np3LgxiqIwf/78e7Zfvnw5iqLQq1evh7pv//79URSFxYsX39d5arWahg0b5tsfERGBoigEBwfnO+bl5cVjjz2WZ58EZtuSwGwj9i7CA1EJGPWR/LHmTwCyc7KZunsq9RbWQxOqwXeTL1dSr+Q5J+jXI6j9w2lu2MyN61e5PqwVcbVfxOTmTkIfb3IyMsjMyGCa13sYP/IkJzv/m2ohhBCPhgzJgLS0NFq2bImiKEyebNnMTf/73/9QFIXo6OgHvm9GRgZVqlR5oLfUtz/6+6fNmzejKAohISH5jt2eS/pOEphtSwKzjdi7CM8eTcSoj+SX+Xl/VbX34l7aL2+PJlTDW2FvEXHq748KsrNz+HjhLmoMXUOotx8mN3dM7u5c8XyanNFPwK5vOGM6gEGnZeWkL239SEIIUawV98Ccnp5O+/btURSFMWPGWHTOpUuXKFGiBM8///xD3XvlypWFDp+4FwnMRZNdAnONGjWoWbOmeUWeGjVqWLzZeiUda7F3EaYlZWDUR/LD2D/yHUvJSGHcb+PQhGrQhGr4YusXZGZnAnD92g2Wt+yEyc2d2IavkLRtG+z9DsZWIWtUBTYG+mDQadkdvtLWjySEEMVacQ7MmZmZdOzYEUVRGDp0qMXnTZs27b4CdmFu3zsqKuq+z5XAXDTZJTCrVCpUKhVHjhzJ87OlW1HkCP0OHbYNY59IEi8U/OujHWd30PLHlmhCNeZxzQmDh2Byc2ftK8354MvlAKSnprBrzgjm9miZu4hJ93e5kiBTywkhhC0V18CcnZ2Np6cniqLc99oMDRs2RKVScfLkyULbpKSkEBcXx7lz5wo8fvnyZUqUKEHNmjXvuuBaYSQwF00yJMNGHKEI9/xyCqM+kojQQ4W22XtxL5pQDR1WduDC4iWY3NzZ3KAx/w1YSUzcKaK/C2HGh10x6LQYdFpWDOvJ2SMmGz6FEEIIKL6BedSoUSiKQpUqVRg1alSBy1UXZP/+/SiKQvPmze96/dvB1cfHp8Dj06dPf6i31BKYiyYJzDbiCEWYnpbJAr9oZvbdxI3LqYW267WhF+9+VYf9tWuzz6MOvXynsXxaEFN7vJv7RrnbO2z45GWuzOwI8qGfEELYRXENzLfD4922ggwaNAhFUQgNDb3r9e8VmF9++WVUKpV5WOn9slZgDggIQFEUtmzZctf7SWC2DocIzDVq1LBoDNKwYcNkDPND2rX2JEZ9JOEz93ErNbPANtuORxH1ijsmN3e+8vrQ/DZ5xoddiZrYl6QvqsDE6nCj4F9XCSGEePSKa2AWufr06YOiKBw8ePCu7SQwW4dDBGaVSsVHH310z3Yff/wxTk5ONuiR9TlKEd5Kzcwdy6yPJGToVv6MuZSvzaSlvxNb24OtL9XHoNNi7NmNXTP8uDWhVu4CJqMrQVy4HXovhBDiNgnMxVd6ejq1atWiXLly9/zzl8BsHUUqMHt5eVGyZEkb9Mj6HKkIU5PSiQg5ZF7xb+2sfSRdy13aOurIJdT+4Yzr1Jfv2jTDoNPiG/gqKaMrwOiKsLw3XDlu5ycQQgghgbn4iYuLY/DgwdStW7fA5bULIoHZOopMYL5+/TrVq1enRo0aNuqVdTliEcbHXWVRwA6M+kjm+m5hx4aTNBq7kRf9V7D7mxEYurZn+ntt0Y3W4L3odZLP77N3l4UQQvxFAnPxs3LlSpydnalevTojR44kM7PgoZV3ksBsHXYLzHfOraxSqShXrlyhcy8/99xzlCxZEicnJwYOHGivLj8URy3CzPQsdqw8zqy+mzDqI+ndfx0Xv6pHdN+6ubNgNGvCr60bognVMHjLYHt3VwghxF8kMAtLSGC2DrsF5jvnVXZycrrrvMslS5akRo0aDBw4kNTUwmd3cGSOXoSXzyQxQx/J9L5rILA8+8a0yx2/3LEtpp4fognV0O6ndvbuphBCiL9IYBaWkMBsHUVmSEZRVxSKcMHQKIz6jdwaVZVbR3az9O0WGHRaFg/6lFdDG9EsrJm9uyiEEOIvEpiFJSQwW4dDBObQ0FC2b99u7248UkWhCFcG/JQ7e8awj9jtO5QD7u4s/LAbBp2WAYNa89qS1+zdRSGEEH+RwCwsIYHZOhwiMH/00UcWfelZlDl8ESZfYZPfCIz6SLoMWMJBdw8Ov/oaN+NPM/fT3LmYvQKa2ruXQggh/iKBWVhCArN1OERgLlmyJF27drV3Nx4phy/CqMns8OuHUR+JbtgGYj00xL32Ojk5OVw4eZwJ3d/GoNNi2nb3FYWEEELYhgRmYQkJzNbhEIH5+eefp2PHjvbuxiPl0EWYlQEGd3YN6oVRH8mkWbtY9no7TG7u3DpxgospF2k7uRGTPbVM7fEuZ0wH7N1jIYQo9iQwC0tIYLYOhwjMgwcPplKlSly/ft3eXXlkHLoI9y+DwPLEfv0lRn0kv6w4yhhtH0xu7iQuX0HMxRg0oRpGzfzYvPLf1bMJ9u61EEIUaxKYhSUkMFuHQwTmpKQkXn75ZV5//XV2795t7+48Eg5dhKs+hcDyHPxuJUZ9JKu/N9HN52tMbu4cefdd9D/nTitn3Gskasm3GHRavgsYRE5Ojr17LoQQxZYEZmEJCczW4RCBuXnz5jRu3Ng8J/MzzzzD66+/TvPmzfNtLVq0sHd3H4hDF+G+HyGwPKYpgRj1kXj7/UKNIauJ1r6Hyc2dmV086LK6M9fSrpGTnc0i/wEYdFoO74i2d8+FEKLYksAsLCGB2TocIjDfbdGSf25OTk727u4DcegizEyHybWIG/ouRn0kPQZswBCxE68l7xDdyB2TmzvnFn5rbh5/aD8GnZb5n/UkMz3djh0XQojiq7gG5qtXr/LZZ5/xyiuvULVqVUqWLEn16tXp0qULe/bsydf+5MmTKIpS6JaYmGjRfaOjo/H19aV+/fqUL1+e0qVL06BBAwwGg13+DAIDA1EUhY0bN961nQRm63CIwHzq1Kn72ooiRy/CY0tHcGSoFqM+kqnTImj7U1s0oRpGz/fCpKmLqY6GlJgYc/tVk8dh0GnZufonO/ZaCCGKr+IamOPi4ihbtixt2rShb9++DBs2jO7du+Pi4oKzszMrV67M0/52YG7WrBmBgYH5trS0NIvu+9RTT1GiRAlat27N4MGD6devH2q1GkVRaNOmDdnZ2Y/icQslgdm2HCIwFweOXISr9ibw6vDviB3WCqM+ks+/mIQmVMOQqCFkZGdwLWwpJjd3Tn/yifmciG9mY9BpWTV5nB17LoQQxVdxDcyZmZlkZmbm2x8XF8fjjz+Om5tbnv23A3NgYOBD3Xfy5MlcunQpz77U1FRee+01FEUhLCzsoa5/vyQw25YEZhtx1CL87vfTVB+2hhcnjOaNb5swte86pvZdy9LN48jOyf3bck5mJkfeaIqpjobMa9fY+8taDDotM3t1J/H8OTs/gRBCFE/FNTDfTcOGDSlRokSefdYKzIX54YcfUBSFfv36WdRerVbTrFkzTp8+TefOnalYsSKVKlXC29ubmzdvArBq1SoaNWpE6dKlUavVzJ07N991JDDblkMF5ri4OPz8/HjjjTd48cUX86z+t3XrVoKDg7l69aode/jgHLEI50X9SY3AudSe3R5NqIa6oXUJGj0foz6SP7/QQvwf5rbnvxyHyc2dfVMNBHl2YKpXRxLiDtmx90IIUbxJYM7r5MmTlClThvr16+fbrygKPXr0YNq0aUycOJFly5Zx48YNq9x32bJlKIqCr6+vRe3VajX16tXD1dWVpk2b4ufnR/PmzVEUhU6dOhEWFoaLiwteXl74+vri6uqKoihERETkuY4EZttymMAcHBxMyZIl83zc99FHH5mPr1+/HicnpwL/llUUOFoRLtxxkhcmDqNOSF00oRq6/dyNg5cPcjzmIkZ9JD8P+Jrsr1zh6gkAkv/4g111NUzTaTHotMTJin9CCGFXxT0wnz17lsDAQAICAvDx8aFChQqUK1eOLVvy/v9TYR/9VaxY0SrDKP73v/+hKAqrV6+2qP3tcc93vhQE6NChAyqViqpVqxJzxzdDCQkJlCpVCq1Wm6e9BGbbcojAvGHDBlQqFdWrV2f58uVcvnwZlUqVJzBnZWVRuXJl3n77bTv29ME5WhH6LY3FbbonmlANwXuCzcMvMtOzCB22DaM+kg2+Y8ha3o+Mc+f4892O/NiiKQadlq0/LLJz74UQQhT3wLxr1648Abhq1ar8+uuv+dpdvHiRMWPGsH//fpKTk0lISGDBggVUqVIFZ2dnoqKiHrgPS5YsQVEUmjZtavHaBGq1mrJly5KSkpJn/+LFi1EUhZ49e+Y7p2XLlri6uubZJ4HZthwiMLdu3RoXFxeOHj1q3vfPwAzQpEkTnn/+eVt3zyocrQh/3BXPCxOHmRckudP1S6ksGpEbmpf3CeZQ0+bs9/Bgmu4dpnp1JC0pyU69FkIIcdu9glCbZW14/fvXHW5rs6yNVf85pKenYzKZ6NWrF87OzsyePdui8yIjI80zXDyIrVu3Urp0aapVq0Z8fLzF56nVaho2bJhvf0REBIqiEBwcnO+Yl5cXjz32WJ59EphtyyECc6VKlfItSFJQYPb09KRMmTK27JrVOFoRnk1MpcbIb9GEavBa65XveMqNdL4f8BNGfSQLe4SwaUDuYiXrjEF26K0QQoh/ksCc39tvv02pUqVISEiwqL2rqyvlypW77/vs3r2bChUqULVqVUwm032de/ujv3/aUZZp7AAAIABJREFUvHkziqIQEhKS75iPjw+KkjeySWC2LYcIzI8//jidO3fOs6+gwNyuXbsHKmxH4IhF+N/Jm6g9vwn1FtZn1/ld5v3pp09zdqg/+2s34DvdTIz6SKb7fIJBpyXh8P39h0EIIcSjUdyHZBQkKCgIRVFYsWKFRe1feuklnJ2d7+se+/bt44knnqBSpUrExsbedx8lMBdNDhGYX3zxRV588cU8+woaw/zMM88U+GuMosARi9C46RgvfO2PJlRDg4UNWLltHucCRmKqo8Hk5s6R15uwa+xUZnzyc+7Kfn29LR6jJYQQ4tGSwJzfoEGDUBSFNWvW3LNtUlISLi4u1KhRw+LrHzp0iKpVq1KuXDn++OOPe59QAAnMRZNDBGZfX1+cnJz49tu/l1/+Z2A2Go2oVKpHNo/io+aIRZiemU27adE0CvBnao867Kuduwz24Vde5fK8eSRduM78gVEEfzgDg07Lxv7N4OYFe3dbCCEExTcwx8bGmucrvtP+/fspX748Li4uXLt2zbx/9+7dpKen52mbnp6Ot7c3iqIwdOjQPMdSUlKIi4vj3Lm86wwcO3aMp59+GhcXF6Kjox+4/xKYiyaHCMznzp2jcuXKODs7M2DAAKKiolCpVHTp0oWdO3cybNgwSpYsyTPPPCPzMFtR5rVrHAoYy16P3DfKe+p5MLpXbfqu9CExLZGI0EMY9ZGEDBqFQaflmF91mPUGpCbau+tCCFHsFdfA7OvrS7ly5Xj33Xfx9fXFz8+Pd955B2dn53wv3wDeffdd/vOf/+Dp6cngwYPp3bs3L7zwAoqi8NJLL+UL37eDq4+PT579t+dDbtmyZYFLbP9zSe7CSGAumhwiMAP88ccfVKtWzTwH852bSqXi2WefZe/evfbu5gNzxCKM79cPk5s7++vWZ1SHT/lk9nK6rumKJlRDu0UdMOojMfaJZLbem6BuHUj/9l0ILA8RY+3ddSGEKPaKa2DeunUr3t7e1KpVi7Jly1KyZElcXV3p3r17gcMklixZQrt27Xj22WcpVaoULi4uNGjQgPHjx5OampqvfWGBuaC5nO/c/tm+MNYKzAEBASiKkm/e6X+SwGwdDhOYIXc80bRp02jfvj21a9fGw8ODNm3aEBQURFIRn8rMEYvwyvz5mNzcOd7xPd4Yu57qw8I5cvEqgdsDqRtSly+GzMGojySo23sYe3aDnfNzA/Omr+zddSGEKPaKa2AWufr06YOiKBw8ePCu7SQwW4ddAvM/xwUVB45YhDlZWZz6wBuTmzvrPx2G2j+cL3/OXe56z4U9dPqpC8OHzMGg+x+G7l24GdYvNzAfzT8xvBBCCNuSwFx8paenU6tWLcqVK3fPP38JzNZhl8D82GOP0a5dO77//vsCfx3yb+SoRZhx/jyHX30Nk5s7ul5T0ARuIPlWZu6xrAzm7/mGybp3MHh6Mt4vhJ3jXCGlaI4jF0KIfxMJzMVPXFwcgwcPpm7dugUur10QCczWYbfAfHuscvny5enZsyebN2+2R1dsxpGL8MYvv2Byc2evpj7v9pzKrpN/B+JbKckYdFome3li1EcyaPRwO/ZUCCHEbRKYi5+VK1fi7OxM9erVGTlyJJmZmfc8RwKzddglMF+6dIlp06bx8ssvo1KpzOFZrVYTEBDAkSNH7NGtR8rRi3D3xGBMbu7s89BwZd168/4jv2/DoNPy/TBvpus3MrX/KrKzZS5mIYSwNwnMwhISmK3D7h/9xcXFMXz4cNRqdZ4ZMho3bsysWbOK7DRy/+TIRZiZlU2bKVH09hzJIY/amDxqk/jTTwCsnzUVg07Ld4Gv4D/UiFEfSXzcv+PPRAghijIJzMISEpitw+6B+U5btmyhZ8+eVKhQwRyeS5UqRadOnVi1apVFv3pwVI5chCHbTqD2D6f7vN+4vn49cZq6mNzcuRK6kNm93yeo2ztMDqpOp8kfYdRHEhFyyN5dFkKIYk8Cs7CEBGbrcKjAfNutW7cICwtDq9VSokQJc3iuUqUKn3322SO//+XLl6lcuTIvv/yyed+NGzfo3r075cqV48knn2Ts2Pubi9hRi3BT3EWeH76WmsPXEnf+BgDJ27cT16Ah++vVw6DTMtu7DR2ndOKrAUsx6iNZGbTHzr0WQgghgVlYQgKzdThkYL7T5cuXCQ4OpmrVqubg/Kh5eXnRvHnzPIHZ29ubt99+m8TERI4cOcJzzz3HwoULLb6mIxbh739e4cUR61D7h7N8z5k8xy5Nn4HJzR2j7m0m67TM6L0Boz6SdXP2k5x4y049FkIIcZsEZmEJCczW4dCB+fjx44wePZpatWqZV/x71IH5l19+oVmzZoSEhJgDc0pKCiVLlsyz0qDBYOCtt96y+LqOVoT7z1ynzqgNqP3DCd1+Mt/xzOvX2dSqJ1O7f4pBp2XKpws4vvei7TsqhBCiQBKYhSUkMFuHwwXmq1evMmvWLJo0aZJnaeyaNWsyatQojh8//sjunZKSgpubGyaTKU9gjomJwcnJiezsbHPbTZs2UbFiRYuv7UhFeC05nYZjf0XtH870iKP5jufk5LB24jqM+kimeX+JQadl26plduipEEKIwkhgFpaQwGwdDhGY09PT+emnn+jYsSOlSpUyh+SKFSvy8ccfEx0dbZN+DBo0iC+++AIgT2COjo6mQoUKedrGxMTg7Oxc6LVGjx5tnjJPpVLlWwPenuKvplDrr6EYPeb/xtnEvIvHJKz9DqM+kgn9l7KyRTsMOi0/Dhlgp94KIYQoiARmYQkJzNZh1xQXHR1N7969qVSpkjkklyhRgvbt2xMWFsatW7YbKxsTE0OtWrXMKw/+m98wA8Sdv0HbqVGo/cPRBG5g1d4EcnJyuLltKoEjhmPUR/Lx5M8xrVzI9PfaEtS1PTfjT9u720IIIf4igVlYQgKzddglMAcEBFCjRg1zSFapVDRo0IApU6Zw8aJ9xslOnTqVxx9/nMqVK1O5cmXKli3LY489RuXKlTl9+jQlS5YkNjbW3D4oKIg333zT4us7YhHeysxiwro4qg8LR+3/M4tn6Hlvrhtff7aC6X02cvpCAgBrevtg0GnZ3MuHnBxZtEQIIRyBBGZhCQnM1mGXwHw7JFerVo3Bgwdz4MABe3Qjj6SkJM6cOWPepkyZQr169Thz5gzZ2dl88MEHaLVarl+/ztGjR3F1dS3ys2TcFnnkBJ7BXWn6jQctZ7yDUR/J8im7zMfj98Zg0GkJebsF58eMITs52Y69FUIIARKYb8vKyqJRo0YoisIbb7yR7/iRI0f48ssveeONN3jyyScpWbIkNWvWZMCAAVy6dMni+0RERODp6UmtWrUoV64cZcuWpW7duowcOZLExERrPpJFAgMDURSFjRs33rWdBGbrsEtg7tGjBxs2bMgzxMHR3DkkA3LnYe7WrRtly5alatWqjBkz5r6u54hFGH8znnG/jaPR4kZoQjXUD6nD6MmvM10fwZR+kcSeyF3RLyMtDYNOy9yObTG5uXOseQuSorfaufdCCFG8SWDONXnyZMqUKVNoYPb09ERRFF566SU+++wzBg0axKuvvoqiKDz33HOcO3fOovsMGzaM6tWr061bN/z8/Bg4cCBNmzZFURSef/55m4dmCcy25Thfov3LOVIRHrh8AL/NftRbWA9NqIZXlrzCxD8mkhD+OQSWZ8XAiRj1kfTw3cCIlfs5f/EKBp2WRYM/I2GgHyY3d0xu7pwd6k/mtWv2fhwhhCiWJDDnTj/r4uJCUFBQoYE5NDSUgwcP5ts/YMAAFEWhT58+Ft0rLS2twP2jR49GURQmTJhwf51/SBKYbUsCs404QhFuTdjKh+s/RBOqQROqoVlYM+bum8v1W9dzG2RlQoiWmwE1mdXnV6b0icBjSDiNA5Zj0Gn5fuQQAG5GRnL0zbcwublzpMkb3Fi3TsY2CyGEjUlghpYtW9KwYUOysrIKDcyFOX/+PIqiUKdOnYfqw759+1AUhY8//tii9mq1mmbNmnH69Gk6d+5MxYoVqVSpEt7e3ty8eROAVatW0ahRI0qXLo1arWbu3Ln5riOB2bYkMNuIvYtw5/md5qCsXaFl2ZFl3MoqYBaSpEtgcGfrwAEY9ZEEf76J/w0Iy1285P3O7Pp5BZnp6WTdvMm5UYHmt82nPvAm9UD+v8ELIYR4NIp7YF6wYAHOzs7s3r0b4L4D85UrV1AUhfr16z9UPyZNmoSiKEydOtWi9mq1mnr16uHq6krTpk3x8/OjefPmKIpCp06dCAsLw8XFBS8vL3x9fXF1dUVRFCIiIvJcRwKzbUlgthF7F+H1W9d5b/V7aEI1dFzVkbNJZwtvfG4ftyY3InxA7tCMGb0jGOc9HIPnO7ljmft+yIFNv5KdlUXy73/w5zsdzME5YcgQMs7e5dpCCCGsojgH5vPnz1OxYkU+//xz8777DcxTpkxBURQGDhx4X/deu3YtgYGBDB48mFatWqFSqWjcuDEpKSkWna9Wq1EUhSFDhuTZ36FDB1QqFVWrViUmJsa8PyEhgVKlSqHVavO0l8BsWxKYbcQRijApPQn9Rr15OMaBy3eZnSTtBhk/6Tkz7A3C+s3DqI9k+sfLmNtvKAadFoNOy7cD+3B05w6yMzNJXLaMI02bYnJzJ65uPS4agsj661dLQgghrK84B+ZOnTrx3HPPkZSUZN53P4E5Li6OcuXKUblyZc6fP39f9+7Xrx+Kopi31q1bc/nyZYvPV6vVlC1bNl/AXrx4MYqi0LNnz3zntGzZEldX1zz7JDDblgRmG3GUIszMzuTL375EE6qh0eJGrDi6grTMgj9k8FsaS+/hgdwY7crhoR0I/Wx57hvnT75jXj9fc3D+boQf544eJjs5mUszjMQ1aJg7vrnx6yQukyW1hRDiUbhXEDrWvAWHX3nV4bZjzVs81HOvWLECRVFYs2ZNnv2WBuYLFy7wwgsvUKJECdavX//A/UhMTGTDhg1oNBrUajXHjh2z6Dy1Wk3Dhg3z7Y+IiEBRFIKDg/Md8/Ly4rHHHsuzTwKzbUlgthFHKsKcnBwWH1pM3dC6aEI1vLrkVYZGDSXydKR5XPNvf15B7R9O468iuH4xHpZ0JXNUFXYP+pB5n65nRu8Ilo77iUVD+2PQaZn2ficSDpsAyLhwkTO+n5uHaWTduGHPxxVCiH+l4hiYk5OTefrpp+ncuXO+Y5YE5qtXr1KvXj2cnZ0JCwt74H7cKT4+npIlS+YbMlGY2x/9/dPmzZtRFIWQkJB8x3x8fFCUvJFNArNtSWC2EUcswl3ndzEkagivLHnF/EFg4+8aMzx6OG/Pm4N62CpWx/41HjknB/Z+D0G1SQl4jiWfLsKoj+T3H2P4Y9UyDDotMz7Scen0SbLT0znZrXvu1HPDhtv3IYUQ4l+qOA7JOHnyZJ7hEIVtBQXS69ev8/LLL6NSqQoMpQ+jbt26lC9f3qK2EpiLJgnMNuLIRZiamcqvp37Fb7OfeRETTaiGut++whdbRxB9JpqM7L/+RctIgx1Gro19jXl91mDUR3L822lsXTQXg07LbP0HHBkyCJObOyc9u5Gdnm7fhxNCiH+p4hiYr1y5Qq9evQrcFEXhqaeeolevXkyaNCnPeTdv3qRx48YoisLMmTOt3q8qVarwxBNPWNRWAnPRJIHZRopKEaZkpNB2XjBu0z1psPAlc3h+44c3GLNjDJdT//qwIe0GJ5fMxKjfyJw+4VwJfJVfx+cOz5j1bmsO/fe/ZN7HkqNCCCHuT3EMzHdT2JCM1NRU3nrrLRRFwWAw3PM6KSkpxMXF5VsBcOvW/Cvc5uTkMGbMGBRFoVu3bhb1UwJz0SSB2UaKShFmZ+dQZ9QG1P7hrDt0kvA/w+kf2Z+Gixqag/Oa42vMC5VsmL0boz6STf27s0jXzPwh4KlfNtj5SYQQ4t9NAnNehQVmb29v8/LVgYGB+bZ/zp98O7j6+Pjk2V+hQgXc3Nzw8vLC398fvV6PRqNBURRcXV2Jj4+3qJ8SmIsmCcw2UpSKcE3sWdT+4WgCN3DsYu7UcDfSbzDhjwnmDwU/jfiUM1fPMrtfGFO8PjUH5bn/a83BJQvt/ARCCPHvJ4E5r8ICc7Nmze463lmtVudpX1hgnjp1Kq1bt6ZatWqUKFGCMmXKUL9+fQICArh27ZrF/bRWYA4ICEBRFLZs2XLX+0lgtg4JzDZS1Iow6NcjqP3DeWvSJq4l/z0OOeZiDO+seIemMxoysrfOHJRnvduayCYvkTLoBcgsYAVBIYQQViWBuXjr06cPiqJw8ODdV9mVwGwdEphtpKgVYXZ2Dn2X7EbtH07XOTtI+X97dx4e49WwAfxMQiIRxJeGKjKKSEjEEpTX3pYgUiRMEKQNFUtfqaWCllAVLYk1tlpL1VKKVyxtKF1Iqa0VCa0lJQliSWSVbe7vj3SGMZNkMJ6ZmPt3Xc8ffbY5Z+ZE7zlznnPyCpCbmYm4o4fw7dwZ6qAcMXAg9nTujoT/tEfuwr5AWFXgj+3GLj4R0UuPgdl85eXlwdnZGVWqVCnz82dgNgwGZomUx0aYk1cI38gD6DX6C3wS/F9EDnznUVD2V2BRYAS29fscv7R1w8PYaGBu3eLAfG6LsYtORPTSY2A2PwkJCZg0aRKaNm2qc3ltXRiYDYOBWSLlqRE+uHMbp6J3Y8uMyYjw7/1YSB6AhUOmYnHQOnzTfyEO9hiEkHFu2PLTZ0D4v2H58OziOZuJiOiFYmA2P7t27YKlpSXq1auH6dOno6CgoMxrGJgNg4FZIqbeCO8lJ+G377Zh05QPHwVkhTcWBgzGwqHTsWT4RqwI2oM9vabh3IDhSNi5Hk3XueHNLR2RN6d2cVg+MtfY1SAiMhsMzKQPBmbDYGCWiCk2wuwH6Ti9bze++nd5a9W2aOgwLA6ciSXDN2PpyENYP+RrxHQdgR29+uOdD4PRetUwdPy6Ldw3uGPLQnlxWD46r8zXIyIiw2FgJn0wMBsGA7NETKURPszJxcm9h7AxdBoi/H3UITly4DAsGjYHS0Zsw9KRh7By+F5s843Azx19sTPwTQxY3Fa9iIn7Bnc0W++GkGX1kTfnNeB4lLGrRURkdhiYSR8MzIbBwCwRYzTCvNwCpPydhnOH/8H/Fh3EilEzEeHv99iY5P5YOPQTrAjagG8GLMXeHpNxtMMg/NquC1YMbIqhnzRBizVucN/gjpYbmuLdFQ2xdGFdHJ/riKMzWmPrl3OhfJgheb2IiIiBmfTDwGwYDMwSedGNUKlUIvmvNJz54R98vyYOm8NisXRkNBYFfo7IgcMeG3Lhg+WBY7HNfzyO/Kc/zni0xQUXVxx9ozG+GNoYfrPd0HSdG1pv8sTIzZ2xamlDnA53RF5YVSDCFTj0KVIT49E2/BDkodFYFPOXetU/IiKSDgMz6YOB2TAYmCXyohth/LEURAUf1tgWDRupDsprP/wAxzduxDl3d8S7uCLexRXRnVwRNqIJes1zw382t8MH+9/Fhl0BOB/VDAVhVYvHJn/6CrA9EPg7BigqVL9ews0HcP93Ce1uC45izS9XNRY4ISKiF4uBmfTBwGwYDMwSedGN8PDGeEQFH8ZPWy/hxsX7yM3Kx5djgxCh8Mad64koUhbhwOVoHOjWAvEurtjWvTEC9w7F5t8X49IPU1EU1aY4IKu2L98EflsJZN8r8TV/v3YPfaJ+hTw0GvLQaDh/vB/jtpzB8ct32etMRPSCMTCTPhiYDYOBWSIvuhFuDz+JqODDyLz/aFnqVaPfRaS/Dw5cO4C+u/vCfYM72i53wy8dmyHexRUpfs2hnPFYSF7RAfhlAXD/2lO9dnzKA8zYfR5Nww6qw3OX+Uew4uhl3MnkMtlERC8CAzPpg4HZMBiYJfIiG2FRYRFWjD2Clf89grTb2VAWFffuLnl/IOb7e6Pllx5w3+COwO1eOLmmI/InVcdfzZ0R7+KKWwM9UPC/mcCdv5+7HLn5hdh5+gYGrDiuDs4Npu7DqE2nEJec/tz3JyKiRxiYSR8MzIbBwCyRF9kIczPzNcYurxp3FDu+OIXPhxTPiDFf4Y0pwd0x+6NW2DKzPhIXuSNnw3hc9GxZPJ7ZtTGuDlAgNSoKOX+eh7Ko6LnL9PftDMzeewHNZ30PeWg0ms36HunZ/EediMhQGJhJHwzMhsHALJEX3QivnE3FT99cxM55p7Aq5Ciigg9jyfDNWDhkCiL8/TUWJpk7+B1M+aA/wucEIWbcYMR37ax+EDDexRWXOnRA8tRpeHDwexRmZj5XuR4WFGLCtnOQh0Zj1v8uGKi2RETEwEz6YGA2DAZmiUjZCJVFSqSn5uDKmVT89r8riF52DqsnfIdFgZ9jweBgRCgeLVgyX9Ebc4cOwcxRIxE1dixiBgzGeTePRwHavSkSA9/F3XXr8fDKlWd6mO9u5kO4zziIBlP34XLq8wVwIiIqZs6BWQhR4nb27FmNcy9duoTZs2ejffv2qFGjBqysrFC/fn2MGzcOqampT/W6+fn5mDNnDho2bAhra2vUrVsXkyZNQlZWliGrp5ewsDAIIRATE1PqeQzMhsHALBFTaIQPs/ORHJeE0zM/xPbgMVj6XggiBmr2Pkf4D0DkkEmY/34Evgyah1+79NXoff777W64vXAhlHlPN4VcxPcXIQ+NxvANJ19Q7YiIzIu5B+ZmzZohLCxMa7t586bGuf7+/hBCoGXLlvjggw8wceJEtGnTBkII1K1bFykpKXq/rkKhgBACrVq1QmhoKHx8fCCEQIcOHST/HBiYpcXALBGTaoSZqcDiFkBYVRSuehuXfz2O6KVrsWz0GI3e58iBQ7EocD6++HAljs6Yjyt+/dXBOXHoMBSmpZX+Mg8LsO336/Bf9eghwPafH5aokkRELzdzD8yBgYF6nbthwwbExcVp7R83bhyEEBg1apRe99m3bx+EEOjevTsKCx+tSzB9+nQIIbBixQq97mMoDMzSYmCWiMk1woxbwJpuxdPJRbgAN04BAB5mZyPu6CFsmjLhsZ7nd7BgyEeIHL8Sp/adxBVfP8S7uOKyVw/kXbumcdvCIiV+upSKkC1n4PLJfo2gHPnDJSSl5RihskRELx8G5sDnusfNmzchhICbm5te5/fv3x9CCMTGxmrsz87Ohp2dHVq3bq3XfeRyOTp37ox//vkHfn5+sLe3R/Xq1TFs2DBkZGQAAHbv3o1WrVrBxsYGcrkcq1at0roPA7O0GJglYpKNsOAhsOeDf1f0cwTObtY4nJp4FT+sXobIgL6Pep0HBWLx6Pk4GhyOOFc3XGrzBrJOnMBftzIQvj8ebebEqEOy24yDmPztH/jtyl0UFXEhEyIiQzL3wNytWzcsW7YM4eHh+Prrr596PPLdu3fVQzv0UbNmTdjZ2aFIx0xS3bp1g4WFBXJyyu4Uksvl8PDwgJOTEzp06IAJEyaga9euEELA19cXW7duha2tLQICAhASEgInJycIIXDo0CGN+zAwS4uBWSIm2wiVSuDEl8Cs/ysOztETgXzNP/i83BycPLgbEaMGP9br3Bcrhi/G6Wb/wfnGbngnaCHkodF4fUo0hq49gd1nk5CTV1jCixIR0fMy98D85GZjY4OFCxfqfY8FCxZACIHx48eXeW5mZiaEEGjatKnO46NGjYIQAhculD0blFwuhxACH330kcZ+Hx8fyGQyODo64syZM+r9SUlJsLa2hre3t8b5DMzSYmCWiMk3wmu/AF/ULw7NS1sDyWe1TrmZdRND1/XFtBHFoXnh0Bn4begkxLu4YvyQMKw8ehm3HuQaofBEROanrCD01dRjWD3+J5Pbvpp67LnrPnnyZPz+++948OABbt++jW+//VYdRDdv3lzm9QkJCahSpQocHBy0HhLUJTk5GUIItG/fvsTyCCFw/PjxMu8ll8thZ2eH7Oxsjf2bNm2CEAJBQUFa17z11ltwcnLS2MfALC0GZomUi0aYcQv4un9xaJ7lAPwcCRQV9xL/mvQrOm7pCPf17vhsRPEQjTUh23GhsRuOebRCn4jS/2CJiMiwzDkw6xIfHw9ra2s0atSo1PNu3bqFhg0bomLFijhw4IBe905KSlLPhqHL0wbmFi1aaO0/dOgQhBBYvHix1rGAgABUqFBBYx8Ds7QYmCVSbhqhUgmcXA3Mrlk8i8ZaLyw5PhtNNzSF+wZ3fL572r9jmYPw47gViHdxxQTfSejwBWe/ICKSkjkPyShJp06dIITAvXv3dB6/d+8ePDw8YGlpia1bt+p9X0MPyejcubPW/iNHjkAIgfXr12sdCwwMhBCakY2BWVoMzBIpd43wzl/Ayk5YsKgu3De4o9XGlohJjMGhtSsQofDGoncX4qzHG7jU7j/wnLYHzh/vR+yVu8YuNRGR2WBg1ubr6wshBK5fv651LD09HZ6enpDJZDpDaVkM+dAfA3P5w8AskXLZCAvzsfO7ALhvcIf7BnfMOhqKmPWPAvPR9v64OkCB2XsvQB4ajXpTipe/5sN+REQvHgOzpsLCQrz++uuoVKkS8p5YXCsjIwNt27aFEALLli17pvsbelq5JzEwmzYGZomU20aoVOLYtwPReU1juG9wx9AVxQ/8LQj4L9a++y0uNPdEUUEBdp9NgsfM7yEPjUbX+UdwKvG+sUtORPRSM9fA/Oeff2otRV1UVIRp06ZBCAGFQqFxLCcnRz1UIyIiosz7Z2dnIyEhQWsFwLIWLlm+fLle5WdgLp8YmCVSrhthQR7uru+BMcsboOk6d8wJ6IkI/3ewdORBHHj7Azy8cgUAcPtBLoLWn1RPLxe+Px4PC9jbTET0IphrYA4JCUG1atXg6+uL8ePHY+zYsfDw8IAQAnK5HElJSRrnDxs2DEIINGjQQOdS2k9ORacKrroWRilpaez27dvr/TkwMJdPDMwSKfeN8O5lKGdWx9eRr2HcuDcRofDG4qD1WBW0Bw9iHk2mrlQq8e2pG3CbcRDy0Gi1obIOAAAgAElEQVR8+dMVIxaaiOjlZa6B+cCBA+jTpw/kcjlsbGxQqVIlNG7cGKGhoTof9uvcubPOeZtVm1wu1zi/tMCcn5+Pzz77DA0aNICVlRXq1KmDiRMnavV4l8ZQgfmTTz6BEAJHjx4t9fUYmA2DgVki5boRXj8BRDYunm5uWVusmfQ+IhTeWDJiB7b6RSI/OVnj9MS7WXCbcRCvT4nm0AwiohfEXAMzFVPNzBEXF1fqeQzMhsHALJFy2QiVSuB41KNVAHeNxsO0O4j090HkQH8sG3EAX/l2wfWMR08j5xcWoU/Ur5CHRmPBD5eMWHgiopcbA7P5ysvLg7OzM6pUqVLm58/AbBgMzBIpd40wLxvYGlAclGfXAE5vBAD8fTK2+KG/IR8h2msiBs5sAr89fsgtyEVqxkPM2H0e8tBo+C4/hoJC7al3iIjIMBiYzU9CQgImTZqEpk2b6lxeWxcGZsNgYJZIuWuEZ78pDssL3IGbfwIArp49jUUBAxCh8MaygC9wuns3NF1fPOVcl6gvIQ+Nhjw0Gu4zDuL6vewyXoCIiJ4HA7P52bVrFywtLVGvXj1Mnz4dBQUFZV7DwGwYDMwSKXeN8NaF4sC8+i0UFRbi8OJIRCiKp5RbPHgitnr3Q/dIN7hvcEejBSMgD92DrvOPYMbu87iQ/MDYpScieukxMJM+GJgNg4FZIuWuESqVwAJ33PuwJlYN9Ps3LPdD1JDPMfyj7nBf7wb3Nf+B/8b12PzbP+xRJiKSGAMz6YOB2TAYmCVSnhqhUqnE5thEHPR/C4t9eyJC4Y3IQUGYN3w5Wq1qDfcN7hi+PwR3szkDBhGRsTAwkz4YmA2DgVki5aUR5uYXYsK2c5jhMwY7u7QvfsBv8GismBYDj3XN0HZzW+y/ut/YxSQiMnsMzKQPBmbDYGCWSHlohLcf5KJP1K8I8ZuMeBdXnGrphkhFL0T498eyj/bCfb07FpxaYOxiEhERGJhJPwzMhsHALBFTb4Rnr6ehzZwYBA2aiXgXVyQ0aYTs8a/jwKLZiFB4Y9GwcHRc/jb+SP3D2EUlIiIwMJN+GJgNg4FZIqbcCE9cvQfnj/ej+/vLcMG1MeIbuyAzuCZw5QjSb99EpL8PIvx9MWbONBQpObcyEZEpYGAmfTAwGwYDs0RMuREejLsJeehebFb4IN7FFbf61EH6kSXq41+OH4UIhTfCp64yYimJiOhxDMykDwZmw2BglohJN8L8HDzY/B6yRr2CeBdX7H77bTSYug8hW87gzxtpWPKeAhGKPogYt9vYJSUion8xMJM+GJgNg4FZIibbCNOTgFWdgbCqKAhvgngXV5zo0h3NZ30PeWg0XCdtR4TCG/MChiAq+DBys/gPMxGRKWBgJn0wMBsGA7NETLIRFhUBS1oWr+i3xBPITMVfnTojvokbsrNysSk2EYqP1yBC4Y3P3huJqODDOPl7srFLTUREYGDOy8vDvHnz0KxZM9ja2sLe3h6tW7fGsmXLdJ6/fft2tG7dGjY2NnBwcIBCocC1a9f0fj25XA4hRIlb/fr1DVQz/YSFhUEIgZiYmFLPY2A2DAZmiZhkI1QqgS2DiwNzWFVgswKX33oT8S6uUOblQVlUhI2hIcXLYb+3DBFj9sFj6n6s+eUqioqUxi49EZFZM+fAnJGRgXbt2kEIgTfffBOTJ0/GuHHj0K1bN/Tq1Uvr/OXLl0MIgdq1a2P8+PEICgpCpUqVUKNGDSQmJur1mgsXLkRYWJjW5uXlBSEERo4caehqloqBWVoMzBIx2UaoVAIX9gCLmgFhVXHRvREuNnMHsu7i/I8/FC+JPXg4Fo/8ARGbfoXztP2Qh0ZjwMrj+Ocul8MmIjIWcw7MQUFBsLCwwHfffad1rKCgQOO/U1NTUblyZbz66qu4ffu2ev+hQ4cgk8ng7+//XGXp0aMHhBA4duzYc93naTEwS4uBWSIm3wgLHkL50yLEu7jib8+GeDhbjiXD+iJC4Y0lwzdjz45fAQAXb2bAe8nPkIdGo/H0A9gYmwilkr3NRERSM9fAfO3aNchkMrz33nt6nR8VFQUhBObOnat1rGvXrqhYsSLS0tKeqSwpKSmwtLSEs7Oz3tfI5XJ07twZ//zzD/z8/GBvb4/q1atj2LBhyMjIAADs3r0brVq1go2NDeRyOVat0p6lioFZWgzMEikPjbDgzh3Eu7jiare2+OXDJohQeCNy4DCsmLkWyvxc9Xn5hUVYFPMXGkzdB3loNI5cvF3KXYmI6EUw18AcGRkJIQT27t2LW7duYdWqVZg7dy6+/fZbZGdr//Lp7+8PIQROnjypdWzOnDkQQuDgwYPPVJZ58+ZBCIHPPvtM72vkcjk8PDzg5OSEDh06YMKECejatSuEEPD19cXWrVtha2uLgIAAhISEwMnJCUIIHDp0SOM+DMzSYmCWSHlohIVpaYh3ccXlfv3w7tf98MUgP0QovPF14FvI/cINOLkaKHgIAFAqleg870fIQ6NxJTXTyCUnIjI/5hqYhwwZAiEE5s2bBzs7O40H7+rUqYPTp09rnO/p6QkhBO7du6d1r61bt0IIUeKDgmVxc3ODhYUFrl+/rvc1qocHP/roI439Pj4+kMlkcHR0xJkzZ9T7k5KSYG1tDW9vb43zGZilxcAskfLQCJV5eYh3ccXxTp5w3+CO8MlrEDnoPUQovLFuSFekT3UEIhsDJ1fjxF/JxWOZVxw3drGJiMySuQZm1UN2lpaWGDVqFK5fv47U1FSEh4fDwsICtWvX1uhpdnZ2hhBCa2wzAOzfvx9CCISHhz91OU6dOgUhBN56662nuk4ul8POzk6rN3zTpk0QQiAoKEjrmrfeegtOTk4a+xiYpcXALJHy0AiVSiXimjTBL61c0WNHD2yaeQxLRx7AzvCZiFB4Y/nQ3rg5+TUgrCruz26Ij6ZNxLe/6/+tmoiIDKesIPTl2Pew9D2FyW1fjtVv7HFJ3n77bQgh0KpVK61jAQEBEELgq6++Uu9r2LDhCwnM//3vfyGEwKZNm57qOrlcjhYtWmjtP3ToEIQQWLx4sdaxgIAAVKhQQWMfA7O0GJglYuqNMDkzGZHhfRHv4oqf2zTBuYsJWDH2CFaOO4rCwgIcXrcSEQpvrB/3Hh6s66+eii4/Rv9xW0REZDjmGpj9/PwghMCMGTO0jm3evBlCCISEhKj3vYghGfn5+XjllVdQpUoVneOmS6N66O9JR44cgRAC69ev1zoWGBgIITQjGwOztBiYJWKqjbBIWYStCVsRMrk54lxdcb6xK/7Yshabw2IRFXwYpw8+mp9yY+g4RCi84TdnJ/pNWYCHs4t7m/HLQiPWgIjIPJnrkIwpU6ZACIHIyEitY/v27dOaE/lFPPS3a9euEodPlIWBuXxiYJaIKTbC6xnXEXQwCGMnNEGciyvimjTB3f37ELPuAqKCD2Nv1DkoH1ug5OT/diJC4Q3/96dj4KpYFP1zApjzb2j+TXvKGyIienHMNTAfOHAAQgi8//77WsciIiK0Zq14EdPK9e3bF0II/PTTT09dfgbm8omBWSKm1gj3XdmH1l+3xvuhTRDn6op4N3dkxMQgITYFUcGHsWHKr8jN1Pzj+u3PvxGh8MaMgEG4fi+reOe1X4DZNYpD85/fGqEmRETmyVwDc35+PurVqwdbW1tcunRJvf/OnTuQy+WQyWS4cOGCer9q4ZJatWrpXLhEoVBo3D87OxsJCQlISUnR+fp37txBxYoVUb9+/Wdah4CBuXxiYP7Xw4cPMWLECNSrVw92dnZwcXHB2rVr1ccfPHiAQYMGoUqVKqhRowY+/fTTp7q/KTXCnIIctN3cFs2+aoZfFV6Id3FF+v/2AgD2LDqDqODDuJ6gPdZr7Zb9mK/wxlz/Phi66lf8duUucOUoML9RcWDeqf1tn4iIXgxzDcwAEBMTgwoVKqBatWoYPnw4xowZg9q1a0MIgalTp2qdv2zZMvXS2BMmTEBQUBBsbGzg6OiotTS2KrgGBgbqfO0lS5ZACIFZs2Y9U9kZmMsnBuZ/ZWVlYfr06bh8+TKUSiViY2Nhb2+vbojDhg1Dz549kZaWhkuXLqFu3boaT+GWxZQa4d4re+G+wR2hP4ciefJkxLu4IuvECQDArsjTiAo+jAd3czSuuX3tChYP648IhTcGT1kB19Ad2PCxn/rhP+W3QUC2dsgmIqIXw5wDMwDExsbCy8sLVatWRaVKldCyZUudYVNl27ZtaNWqFSpVqoTq1atjwIABuHr1qtZ5ZQVmT09PyGQyndfqw1CB+ZNPPoEQAkePHi319RiYDYOBuRT9+vXDzJkzkZ2dDSsrK5w9e1Z9LCIiAp06ddL7XqbUCIMOBsF9gzt+S/kNqYsXI97FFWnf7QIAfBdRHJgz7j1a2S/j3h2sHDUMEQpv/PbdNhReO4asee5AWFXcnVEbwVNnwGfpL/g+7iaKirhMNhGRFMw9MJu7UaNGQQiBuLi4Us9jYDYMBuYS5Obmonbt2tixYwfOnDkDCwsLFBUVqY//+OOPsLe31/t+ptIIr2dch/sGd3jt8EKRsghpO3Yg3sUVqUujAGgH5rzcHGycXDw7xsHlC6E8MBUIq1bcq7xlMH48FYfeS36BPDQa8tBodF/wE/648XQPTxAR0dNjYDZfeXl5cHZ2RpUqVcr8/BmYDYOBWQelUomAgAB06dIFRUVF+Pnnn1GtWjWNc86cOQNLS8sS7zFz5kzIZDL19uRPKcZy8NpBtNzYEivOrQAAZB0/jngXV9z8dyyWKjBn3i8OzPeSb2Bl8FBs/3QaCgsKgF2jgbl1gT+2Af8+7KBUKnH0Uir6rziGhtP2ITktR/eLExGRwTAwm5+EhARMmjQJTZs21bm8ti4MzIZhGinOhCiVSgQHB6NVq1ZIT08HgJeqhxkA0h+mI/1hcd2UeXkoyspSHysqLEJhQZHGk78Zd+8gNyuz+D9y04EHySXe++qdrBKPERGR4TAwm59du3bB0tIS9erVw/Tp03WuXvgkBmbDYGB+jFKpxOjRo9GiRQvcv39fvV81hvncuXPqfZGRkejYsaPe92YjJCIiQ2JgJn0wMBsGA/NjxowZAw8PD9y9e1fr2NChQ+Ht7Y309HT89ddfcHJyKrezZBARUfnHwEz6YGA2DAbmfyUmJkIIAWtra1SuXFm9BQcHAyieh3ngwIGws7ODo6PjU8+/yEZIRESGxMBM+mBgNgwGZomwERIRkSExMJM+GJgNg4FZImyERERkSKoglJeXZ+yikAnLy8tjYDYABmaJsBESEZEhFRUVIT4+HllZnJ2ISpadnY34+HiN2a9KwqxSMgZmibAREhGRoSUmJiI5OVmvMETm6datW7h8+bJe5zKrlIyBWSJshEREZGhZWVlISEhAcnIysrKykJeXh/z8fG7ckJeXh7S0NMTHxyMjI0Ov9sSsUjIGZomwERIR0YuQlZWFxMRExMfHc+OmsV28eBGpqal6/wLBrFIyBmaJsBESEdGLVFRUZPReTW6mtT2+QrE+mFVKxsAsETZCIiIiMmXMKiVjYJYIGyERERGZMmaVkjEwS4SNkIiIiEwZs0rJGJglwkZIREREpoxZpWQMzBJhIyQiIiJTxqxSMgZmibAREhERkSljVikZA7NE2AiJiIjIlDGrlIyBWSJCCMhksnK5leeys/6sP+vO+rP+rDvrr3+9STe+M1Qmmcy8v3Gy/uZbf3OuO8D6m3P9zbnuAOtP2hiYqUzm/g8H62++9TfnugOsvznX35zrDrD+pI2Bmcpk7v9wsP7mW39zrjvA+ptz/c257gDrT9oYmKlMM2fONHYRjIr1N9/6m3PdAdbfnOtvznUHWH/SxsBMRERERFQKBmYiIiIiolIwMBMRERERlYKBmYiIiIioFAzMRERERESlYGCmEuXn52Ps2LGoXr06qlevjg8++AAFBQXGLpYkli5dCk9PT1hZWcHPz8/YxZHcw4cPMWLECNSrVw92dnZwcXHB2rVrjV0sSUydOhVOTk6oUqUKatWqhZCQEOTl5Rm7WEZx584dODg4wNPT09hFkUxgYCAqVqyIypUrq7dLly4Zu1iS2rNnD5o1awZbW1vUqlULK1asMHaRJPH4Z165cmVUqFABTZs2NXaxyEQwMFOJZsyYgZYtW+LmzZtISUlBs2bNMGvWLGMXSxI7d+7Erl27MHbsWLMMzFlZWZg+fTouX74MpVKJ2NhY2NvbIyYmxthFe+EuXryIjIwMAMWBsUuXLpgzZ46RS2UcAQEB6Nq1q9kF5okTJxq7GEZz4MAB1K5dG0eOHEFhYSHu37+PhIQEYxfLKJo2bWq2f/ukjYGZSlSnTh3s2rVL/d87duyAk5OTEUskvbCwMLMMzLr069fP7OYmvXPnDt58800EBQUZuyiS+/7779G5c2esX7+egdmMtGrVCqtWrTJ2MYzuxIkTsLS0RHJysrGLQiaCgZl0un//PoQQuHbtmnrf1atXIYRAenq68QomMQbmYrm5uahduzZ27Nhh7KJIYvny5bCzs4MQAg4ODjh9+rSxiySp7OxsuLi4ID4+3iwDs2oYmpubG5YtW2bsIkkmKysLMpkM8+fPh4uLC2rWrAmFQoGbN28au2iSGzlyJHr37m3sYpAJYWAmna5fvw4hBNLS0tT7VCH6xo0bRiyZtBiYAaVSiYCAAHTp0gVFRUXGLo6kLl68iOnTp5tdL9PEiRMxbdo0ADC7wHz69GmkpqaisLAQP//8M2rWrIkNGzYYu1iSuHHjBoQQ8PDwQGJiIjIzMzFkyBC8/fbbxi6apLKzs1G1alXs3r3b2EUhE8LATDqpwnFiYqJ6H3uYzY9SqURwcDBatWplVp/747Zv3w4vLy9jF0MyZ86cgbOzM3JycgCYX2B+Unh4OLy9vY1dDEmkpaVBCIE1a9ao9127dg0ymQxZWVlGLJm01q9fj1dffdVsHnIn/TAwU4nq1Kmj8Q17586dqFu3rhFLJD1zDsxKpRKjR49GixYtcP/+fWMXx2i++eYb1K9f39jFkMzChQtRqVIlODg4wMHBAXZ2dqhQoQIcHBxw+/ZtYxdPcp9//jl69epl7GJIxsnJSWNGHFVgzszMNGKppNW+fXuEhoYauxhkYhiYqUTTp0+Hp6cnbt68iZs3b6JFixZmM0tGQUEBcnNz8fHHH6Nfv37Izc01u6nFxowZAw8PD9y9e9fYRZHUsmXLcO/ePSiVSsTFxcHNzQ2jRo0ydrEkk5mZiRs3bqi3BQsWwMPDAzdu3DCLITnbtm1DRkYGlEoljh8/jldffVWjx/Vl99lnn6FZs2ZISkpCTk4OAgMDzWpIxsWLFyGTycxuKkEqGwMzlSg/Px9jxoyBvb097O3tMXbsWLP5iSosLAxCCI2tc+fOxi6WZBITEyGEgLW1tca8pMHBwcYu2gvXs2dPODg4wNbWFvXq1cPEiRORnZ1t7GIZjbkNyejYsSOqVasGOzs7NG7cGEuWLDF2kSRVWFiICRMmqH9h6N+/v1k99PfRRx+hU6dOxi4GmSAGZiIiIiKiUjAwExERERGVgoGZiIiIiKgUDMxERERERKVgYCYiIiIiKgUDMxERERFRKRiYiYiIiIhKwcBMREREZEKWLl0KT09PWFlZPdVqsykpKfDx8UGtWrUghMD58+c1jgcHB2vMrW9jYwMhBE6fPm3oKrx0GJiJXkJyuVxr4ZUnN7lcrnFNYGAghBA4cuSIUcr8Mrt27Vq5WfzGVMrauXNnjfY6fPhwo5bnaW3fvh0BAQFwc3ODg4MDKlSoAEdHR/Tq1Qt79+7VeU1sbKzW3+m1a9ekLTiZhJ07d2LXrl0YO3bsUwXmW7duYdmyZThx4oTOwPykiIgIODs7P29xzQIDM9FLSBWYvby8EBgYqHObOHGixjXGCsxHjhyBEAKBgYGSvq6UTCWE6qOkskr9OakCs5+fHwIDA7Fu3TpJXtdQvLy8YGFhAQ8PD3h7e0OhUKBNmzbqIBwaGqp1zeXLl9V/nzVr1mRgJoSFhWkF5r/++ku9Iunrr7+OBQsW6LxWn8DcpEkTfP755wYr78uMgZnoJaQKzE8TfhmYX5zyFJjz8/ORkJCAf/75R2O/sQJzeQ2Mp06dQlpamtb+48ePw87ODkIInD17tsTry3v9yTCeDMzZ2dmoW7culixZgvz8fPz99994/fXX8d1332ldW1ZgPn78OCpUqGBWS58/DwZmopcQA7NpKU+BuSQMzIYzfPhwCCEQGRlZ4jkvc/1Jf08G5m3btqFly5Ya58ybNw8DBgzQuraswBwUFIS+ffsarrAvOQZmopeQoQNzTk4O5s2bB09PT9jZ2cHW1hYtW7bE0qVLUVhYqPN+2dnZmDdvHlq3bo0qVarA1tYWjRo1wvvvv6/+R1z1mrq2x4OZasx1fn4+Zs+eDVdXV1hbW2sE0LS0NEydOhUuLi6wtrZGtWrV0KVLF2zbtq3U9wgA1q1bh+bNm6NSpUpwcHBAQEAAkpOT9X7vVC5duoT+/fujevXqsLW1RevWrbFly5YyA3NMTAx8fHzg6OiIihUrom7duggODkZSUpLWuWFhYRBCYP369YiLi0OfPn1QvXp12NjYoE2bNti/f7/O14iNjYWvry/kcjmsra3h6OiI5s2bIyQkBCkpKerzdJW1rM8pKSkJFSpUQK1atVBQUKDz9Q8dOvRUXxr0DYw//PAD+vTpg5o1a8LKygqvvfYavLy8sGnTJo3zVG2ooKAAs2fPRsOGDVGpUiU0aNBA4yfts2fP4p133sH//d//wdbWFt26dUNcXJxeZdZXcHAwhBCIiooq8RwGZgK0A/MXX3yBihUrolq1aurNzs4OHTt21Lq2tMCcmZkJOzu7EsfTkzYGZqKXkCED8507d9CiRQsIIeDo6IgePXqgd+/eeOWVVyCEgK+vL5RKpcY1t27dQtOmTSGEQNWqVeHt7Y0BAwagVatWsLS0RFhYGABg9erV8PLyghACDRo00BhjvXr1avX9hBCoW7cuvL29YWNjg549e0KhUGDIkCEAip8Md3Z2hhACr732GhQKBby8vGBlZQUhBEJCQkp8j0JDQ1GhQgW0a9cOvr6+qF27NoQQcHFxQW5urt7v37lz51CtWjX1tQMHDkT79u0hhMC4ceNKDIuffPIJhBDqMvTv3x/u7u4QQqBmzZq4ePGixvmqwPzBBx+gcuXKaNCgAXx9fdXjYy0sLHDo0CGNa/bu3QsLCwvIZDK88cYbGDhwILy9veHq6qr1mesKzPp8Tv369YMQArt27dL5/igUCggh8M033+j1fuoTGCdPngwhBGQyGdq2bYtBgwaha9eucHBw0HqoVRWYfX19YWdnBx8fH3h7e6Ny5coQQuDTTz/FsWPHYGtrCxcXF/j5+ak/h1deeQW3b9/Wq9xl+eOPP2Bvb48KFSrg0qVLz1V/evk9GZi3bNmC9u3b63VtaYF59erVeO2110rs8CBtDMxELyFDBmYfHx8IITBy5EhkZ2er96enp6tD1KpVqzSu6datG4QQ6Nu3L9LT0zWOJSUl4dSpU+r/1uenflVvZv369bXG1gLAO++8o35A7PGQe/78eXWw37Nnj8Y1qveoRo0aOHnypHp/ZmYm3njjDQgh9H7QTKlUwsPDA0IITJ48WeMLxHfffQcLCwudgXnnzp0QQqBRo0a4cOGCxrGVK1dCCIF27dpp7FcFZlXIe/y15s+fDyEEOnXqpHGNKnzt3LlTq+wXLlwos4cZKPtz+uGHHyCEQM+ePbWOpaamwsrKCg4ODnj48KHO659UVmDcvHmz+kvFiRMnNI7l5eXhwIEDGvtU71njxo01xmzGxcXBysoKtra2qFevHubNm6c+plQqMWTIEAgh1F/yntb27dsRGBiIwYMHo3379rCwsICVlRXWrl1b6nUMzOatoKAAubm5+Pjjj9GvXz/k5uYiLy8PmZmZkMvlWLlyJXJzc1FYWIi4uDgcP35cfW1ubi5yc3MhRPF0cbm5uSgqKtK4f9u2bTFt2jSpq1WuMTATvYT0mVbuyV5XXYH53LlzEEKgWbNmOnsiUlJSYGVlhebNm6v3nTx5EkII1K5dWyNgl+RpArOu4RVXr16FTCaDjY2Nzl7ARYsWQQiBrl27auxXvUdPhn0A2LFjx1ON1z169Ki6Fzw/P1/reP/+/XWG0ObNm0MIgd9//13nfXv37g0hBM6dO6fepwrMTwZpoPiBverVq6NixYoa5WjSpAmEEDofQnvSswZmpVIJZ2dnWFhYaH2pmTdvHoQQWjOzlKaswKiq05NfhEqiakMxMTFax/r27QshBDp06KB1TPU38Kzjz0NDQzX+7mxsbLB69WqtAPMkBmbz9vgXY9WmaoN///03+vTpgxo1asDe3h5t2rRBdHS0+lpd/94//u/6hQsXIJPJcOXKFYlrVb4xMBO9hPSZVm7z5s0a1+gKzF988UWZvWtubm6wsLBQ9+zOmTMHQgiMHz9er7LqG5hlMpnOIRJfffUVhBDo06ePzmvv378PIQSsra01xteq3iNdPdbnz5+HEALdu3fXqw6ffvppqXXevXu3Vui6ffu2ephASVQ9xo+HetX/SGfNmqXzGk9PTwghNHqNhw4dCiEEvL29ERsbW+rPsM8zrVxkZCSEEJg+fbrG/kaNGkEIUeoQhCeVFhiTk5MhhICDg4PWcKCSCCFQsWJFnXWfNGlSie9pVlaW+leA55GTk4M///wT77//PoQQ8PHxKbW3nYGZyLQwMBO9hAw1JGP06NFl9lSrNtUDaqNGjYIQAitWrNDrdfUNzDVr1tR5bO7cuRBC4MMPPyzxetXY4lu3bqn3qd4jXT19TzurheohrkWLFuk8rquXUrWwgD7bZ599pr5OFZhL+klfV9BKSkpCy5Yt1ferUqUKevbsiaVLlyIjI0OvuuvzOd27dw82NjaoXbu2Opj++OOPEASsPTMAAAYQSURBVEKgS5cuJV6nbz1UfvvtNwgh8MYbb+h9P9UvALqU9Z4++cXml19+0fklNCEhQa+yqELz48M/nsTATGRaGJiJXkKGCsyq8Puf//ynxJ5q1Xbnzh2Na1auXKnX6+obmEvqiX2awPz4kI3HZ8l40rMG5sWLF+s8fvbsWa37qUJfjRo1ynxvH3+Q7vFZMnQpKWgVFhYiJiYG48ePR8uWLdXjqmvVqoXLly+XWXd9p5V79913NYZKDBw4EEIIbNmypdTr9K0H8Oi9a9u2rd73K60NlfWePnnt+vXry/zZuzQ///xziUNAVBiYiUwLAzPRS8hQgVk1vOJpVoIKDw+HEAITJkzQ6/znDcxlDclIS0srdUiGLk8bmFVDMkqqs64hGaphBa6urnq9hsqzBuYn3bx5E35+fhBCQKFQqPc/b2BW9Zx7e3vj7t27sLa2xiuvvIK8vDw9aqdfPVJSUp5pSIahAvPzio+PL/OzZ2AmMi0MzEQvIUMF5lOnTj31T9+///47hBCoU6cOcnJyyjz/2LFjEEIgICCgxHNKCyxlPfS3ZMkSCFHyQ3+6PG1gVj305+TkpHMeYtWUak/ez93dHTKZTGuGjNIYKjADxVOcCSHQpEkT9b6S6q7P56Ti6ekJS0tLhISEQAiBSZMmlXnNk8qqh5ubG4QQes8ja0qBefny5eovFSVhYCYyLQzMRC+hFzGt3IgRI3D//n2t606fPq31c3v37t0hRPE0bw8ePNA4lpSUhNOnT6v/OzExEUIIrdWrHldWYFGVsX///hoPUl24cAE1atSAEAK7d+/WuMaQgfnxaeWmTp2q0eu5Z88eWFpa6ryfalq5xo0ba0xtp3Lnzh1ERUVpfPF4lsAcGRmp8RCgiurXAC8vrzLrrs/npLJmzRqNoQpP87BfafV43DfffKMeUvL4NIVA8bRyBw8e1NgnZWC+du2azvHhALBv3z5Ur14dQuie5k+FgZnItDAwE72E9JklIzAwUGPat5IC8/3799G2bVsIUbwISadOneDv74+uXbvCyclJ53CIW7duqRd9qFatGnr37g2FQoHWrVtrLFyioppezdPTE8OGDcPw4cM15kAuK7CkpKSgYcOGEKJ4Ojt/f3/06NFDr4VLdHmWpawfX7jE1dUVgwYNQocOHSCTyUpduGTOnDmQyWSQyWRo3rw5/Pz80Lt3b3h4eKBixYoQQnM6uGcJzNWqVYOFhQWaNWuGAQMGwN/fX72wjK2tLWJjY/Wqe1mfk0p2djbs7e119uzrS5/AqJrdwsLCAu3atcOgQYPw5ptvlrpwiS6GDsyqMeuVK1dG586dMWjQIPTu3Vs9W4g+ve4MzESmhYGZ6CWkzzzMTwaxkgIzUDy/78qVK9GpUyfY29ujYsWKqF27Ntq1a4dZs2bp7EHMyspCeHg4mjdvDltbW1SuXBkuLi4YNWqU1lLDV65cgZ+fHxwdHdUPoz0+VlafwHL//n1MmTIFjRo1grW1tTrcb926tdT3SJdnCcwAcPHiRfj5+cHe3h42Njbw9PTE119/Xeb9YmNjMXjwYNSpUwdWVlaoXr063NzcEBQUhOjoaI0e62cJzBs3bkRAQABcXV1RtWpVVK5cGa6urhg9erTGA39l1b2sz+lxPXr0gBCixPe/LPoGxv3796NXr15wcHCAlZUV6tSpg549e2qtKChlYE5PT0d4eDi8vLzg5OSESpUqoVKlSnj99dcxePBg/PTTT2Xeg4GZyLQwMBMRkUGpVvZzdHR86of9VMw9MJp7/YlMDQMzEREZ1MSJEyGEeK6ld1WB0c/PD4GBgXovU16eXb58WT1cqmbNmgzMRCaEgZmIiJ7bxYsXMXz4cLz99tvqKd/u3r37zPdTBWbVNnz4cAOW1jTFxsZqDZtiYCYyDQzMRET03FTzNNvY2KB9+/Y6Z/0gIiqvGJiJiIiIiErBwExEREREVAoGZiIiIiKiUjAwExERERGVgoGZiIiIiKgUDMxERERERKVgYCYiIiIiKgUDMxERERFRKRiYiYiIiIhKwcBMRERERFQKBmYiIiIiolIwMBMRERERleL/AR1lXi92U4/sAAAAAElFTkSuQmCC">
            <a:extLst>
              <a:ext uri="{FF2B5EF4-FFF2-40B4-BE49-F238E27FC236}">
                <a16:creationId xmlns:a16="http://schemas.microsoft.com/office/drawing/2014/main" id="{576F27FC-95F5-4BA9-8CD4-C73614FF6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" r="4694"/>
          <a:stretch/>
        </p:blipFill>
        <p:spPr bwMode="auto">
          <a:xfrm>
            <a:off x="3644586" y="1507594"/>
            <a:ext cx="4222357" cy="343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/>
              <a:t>Development of a 150MeV laser-plasma injector - Journées Accélérateurs 2021 - October 13th 2021</a:t>
            </a:r>
            <a:endParaRPr lang="en-US" dirty="0"/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02A0718-F251-417F-9507-7A7136A5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009" y="314100"/>
            <a:ext cx="12384756" cy="451098"/>
          </a:xfrm>
        </p:spPr>
        <p:txBody>
          <a:bodyPr/>
          <a:lstStyle/>
          <a:p>
            <a:r>
              <a:rPr lang="en-GB" dirty="0"/>
              <a:t>4 – First experimental results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CE3C31-6A32-411B-86AB-B9AF56713A0E}"/>
              </a:ext>
            </a:extLst>
          </p:cNvPr>
          <p:cNvSpPr txBox="1"/>
          <p:nvPr/>
        </p:nvSpPr>
        <p:spPr>
          <a:xfrm>
            <a:off x="119336" y="2912233"/>
            <a:ext cx="3456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Myriad Pro" panose="020B0503030403020204"/>
              </a:rPr>
              <a:t>Test cell </a:t>
            </a:r>
            <a:r>
              <a:rPr lang="en-US" sz="1400" b="1" baseline="30000" dirty="0">
                <a:latin typeface="Myriad Pro" panose="020B0503030403020204"/>
              </a:rPr>
              <a:t>1</a:t>
            </a:r>
            <a:endParaRPr lang="en-ZA" sz="1400" b="1" dirty="0">
              <a:latin typeface="Myriad Pro" panose="020B0503030403020204"/>
            </a:endParaRPr>
          </a:p>
        </p:txBody>
      </p:sp>
      <p:pic>
        <p:nvPicPr>
          <p:cNvPr id="14" name="Espace réservé pour une image  6">
            <a:extLst>
              <a:ext uri="{FF2B5EF4-FFF2-40B4-BE49-F238E27FC236}">
                <a16:creationId xmlns:a16="http://schemas.microsoft.com/office/drawing/2014/main" id="{64DC7C3E-993D-41A0-BC10-4903C0C33DA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26818" r="62914" b="20552"/>
          <a:stretch/>
        </p:blipFill>
        <p:spPr>
          <a:xfrm rot="10800000">
            <a:off x="678913" y="828520"/>
            <a:ext cx="2447962" cy="2068114"/>
          </a:xfrm>
          <a:prstGeom prst="rect">
            <a:avLst/>
          </a:prstGeom>
        </p:spPr>
      </p:pic>
      <p:pic>
        <p:nvPicPr>
          <p:cNvPr id="1028" name="Picture 4" descr="data:image/png;base64,iVBORw0KGgoAAAANSUhEUgAAAtQAAAIfCAYAAABQAkuHAAAgAElEQVR4nOydd3wVxfr/J+2EFJIQIISWYoDQQkgHAgGkhCKKSrk0EVABlaIgWNCgICokwXKvivwQ0OsXNQp68VoQQUS6em2oICIYsACCFBHTPr8/wkyezZlJPckJh+fzen3+OLs7s7Pl7L5n99lnBFgsFovFYrFYLFaVJZzdABaLxWKxWCwW61IWAzWLxWKxWCwWi1UNMVCzWCwWi8VisVjVEAM1i8VisVgsFotVDTFQs1gsFovFYrFY1RADNYvFYrFYLBaLVQ0xULNYLBaLxWKxWNUQAzWLxWKxWCwWi1UNMVCzWCwWi8VisVjVEAM1i8VisVgsFotVDTFQs2pUQggIIfDjjz86uymXtb777jsMHz4cISEhcHd3hxACM2bMcHazWJeZNm/eDCEEwsPDnd0UFovFcqgYqGtZPXv2VJApbbPZ0KhRI7Rr1w7/+Mc/8OSTT+L48ePObqpDZALqzZs3IyMjA+vWrXNOwy4jHT9+HI0bN4YQAg0bNkRKSgpSU1PxxBNPOLtpAErOkZUrV5a5nISxS6WDlpGRgYyMDJw6dapK5c+fP4+srCyMHj0aHTt2ROPGjeHp6YmAgADEx8fj3nvvxa+//lpmHYWFhXj22WeRkpKCgIAA+Pn5ITY2Fo899hj+/vvvKrWrOmKgLtaXX36JyZMnIyoqCj4+PggICEB0dDRuvPFG7Nq1y1hu//79mDBhAlq0aAGbzYbQ0FCMGDECe/bsqVI7xo8fb3c/MnnVqlVV3VyHS7a7Z8+ezm4Ki6XEQF3LkkAdEhKC1NRUpKamomvXrmjfvj3q169vgexZs2bhr7/+cnaTq6Xo6GhER0fjyJEjlukZGRkQQmD8+PHOadhlpKeeegpCCCQkJNTJ88lVgbq6bc3NzVV1+Pn5oXXr1khMTETz5s3V9KCgIHz00Ufa8nl5eRg4cKBaNjo6GjExMXBzc4MQAomJiThz5kw1trDyYqAGHnnkEXh4eEAIgcDAQMTHx6Njx44ICgqCEAILFizQltuwYQN8fHxUuYSEBDRq1AhCCHh6euLFF1+sdFsefvhhdR/SOSIiQp0/33//fXU33WFioGbVRTFQ17IkUOtAsrCwEJ988onlqUGPHj1w4cKF2m9oDYuBuvY0depUCCFw1113ObspWjFQ63Xq1CksXboUX3zxBYqKiizzPvnkE7Rr1w5CCDRp0gTnz5+3K3/PPfco6N6yZYua/tVXX6Fly5YQQmDcuHFValtVdbkD9eOPP67eFOXk5KCgoMAy//PPP8dnn31mV+7YsWMIDAyEEAJjx47Fn3/+CaC40zRnzhwIIeDl5YXvvvvOoe29+uqrIYRAWlqaQ+utrhioWXVRDNS1rLKAmuqll15SN+Q77rijdhpXi2Kgrj3deOONEEIgIyPD2U3RioG6atq5c6daxzvvvGOZ9/vvv6NevXoQQuC5556zK/vee+9BCAE3Nzd8++23NdI+nS5noP7hhx9Qr149eHl54ZNPPqlU2bvuugtCCERGRto9YCkqKkK3bt0ghMCoUaMc1t5ff/0Vnp6eEEJg9erVDqvXEWKgZtVFMVDXsioK1AAwceJECCFQr149Y6zkjh07MGbMGLRs2RI2mw1BQUFIS0vDqlWrUFhYaLd86Rvaf/7zH/Ts2ROBgYHw9fVFcnIy1qxZY2zTli1bcP3116NZs2bw8vJC/fr1ERkZiSFDhmDZsmV2y+ugorxYPQBYvHgxhBDo1q1bmfto5syZEELg+uuvL3M5KnkMVq5cid9++w1Tp05FWFgYvL29ERUVhfnz56v40qKiIixfvhyJiYnw9/dHYGAgrrrqKnz99dfaunNzc/Hkk09i4MCBKj7S398fMTExuPfee3HixAltuZUrV6obRGFhIZYuXYpOnTrB19cXQUFBGDRoELZt21bhbQTKj4+kKigowPLly5GWloYGDRrAZrOhZcuWGDt2LP73v/9VqM3PPPMMUlJS1JM0U7nSciRQnzhxAvPmzUPnzp1Rv3591KtXD9HR0Zg9ezZ+++23CrWH6u+//8batWsxadIkxMTEIDg4GDabDS1atMDIkSOxY8cOuzKys2iyozo2Z86cUXW+9tprlnnPP/+8ChUxhflcccUVEEJg/vz5lumlrxGvvvoqUlNTERAQgKCgIPTv398S53vgwAEV1+vt7Y3WrVvj0UcfrdD1Z/Xq1UhJSUH9+vVRv3599OrVC+vXr9e2tyrHQoqeN7t378awYcMQGhoKd3f3Wvs494477lBPmCur8PBwCCHw0EMPaeevXr0aQgj4+vqqp9fVlbwGBwQEVKlO2ebNmzfjwIEDGDt2LEJDQ1GvXj20a9cOTz75pHrzkpeXh8WLF6Njx47w8fFBw4YNMWrUKPz000/auhmoWXVRDNS1rMoA9RdffKFuBLonBPPmzVPz69evj9jYWLRo0UJNu/baa+1eKdIb2kMPPaReGSckJCgQEkLgqaeeslvf888/r+Ivg4KCEBsbi06dOiE4OFi9xiwtHQClpqaqV840llwaKP6QztvbG0III7xeuHABDRs2hBAC7777brn7U0oeg4ceegjNmjWDzWZDXFycJV5QAvqYMWPUk6HY2FjVpqCgIPzwww92dc+aNUt1giIiIpCUlIRWrVrBy8sLQgiEhYXh8OHDduUonA4bNgxCCLRs2RKJiYkqtt7d3b1ScZIyPjIkJETVV3o/A8C5c+fQp08fte3h4eGW9Xp4eGg7S7LNaWlpuO666yCEQIsWLZCUlISQkJBaB+odO3aojy89PT0RFRWFDh06wGazQQiBpk2bGs8lk7766iu175s0aYLOnTujU6dOKt7V3d0dK1assJRZsWIFUlNTVVsTExMt+7308lXV+vXr1fE5ePCgZd5NN90EIQR69eplLC/fXPTv398ynV4j5DWmefPmiI+Ph5+fnwK3Xbt2YdeuXWjQoAF8fHyQkJCAZs2aqe2ePn263Tpp3fK/0qRJEyQmJqrriBACixYtsitblWMhJevNzMyEp6cn/Pz8kJCQgHbt2mHmzJkV2d3VlgTM119/HT/99BPuv/9+DBo0CP3798eUKVOwYcMGbbkjR46o9n/44YfaZQ4dOqSW2b59u0PaK0OKbrnlliqVl9ubnZ2NgIAA+Pr62p0js2bNwt9//43evXtDiOI4/w4dOqgn42FhYdqPehmoWXVRDNS1rMoAdVFRERo0aAAhBKZOnWqZt2zZMgV2q1evtjwN2rVrF6KiorRPNOQNzcvLCz4+PnjppZfUvPz8fEyZMgVCCPj7+1s+WCooKFDw+uSTTyI/P99S7/79+5GdnW23DSYAqkjIx+jRoyGEMN7w1qxZAyEEIiIitE/DTJLHwMvLC0OGDLFkVHnnnXfUxfwf//gHQkJCLPGnv/76Kzp37gwhBG644Qa7ujdu3IhNmzbZ7Z9jx47h5ptvhhACgwcPtisn4VQeF5r95Pz587jlllsUqO/bt6/C2wqU3HxMT0Zlu4KDg7Fx40Y1/a+//sK0adMUtJV+Aijb7OHhgaCgIEvYQUFBQYWzSDgCqI8ePao+0Lr55ptx7NgxNe/UqVMYO3asumGXPjZl6ddff8ULL7xg92ahoKAAL7/8Mnx9feHt7W330S3dLkeGfOTn5yM3NxfLli1T/8f777/fbrkePXpACIGbbrrJWNeCBQsUtFDRa4Sfnx9ef/11Ne/s2bMYMGAAhBBISUlBREQEbrrpJpw9e1YtI69Nbm5uOHDggLZuT09PeHh44JlnnlFPKfPz8zF//nxVlv7vAMccCw8PD9xxxx2WmHNd/Lmj9dtvv6k2PP7445YP0KmvvfZau/Z88MEHar5u24Di729kp/3555+vdnu3b9+u1llW1pGyJIHay8vL7hxZvny5Oh7Dhg1D69at8eWXX6r5+/fvR1hYGIQQeOCBB+zqZqBm1UUxUNeyKgPUABAbGwshBK677jo17fz58woe1q5dqy23e/duuLm5ISgoyAI2FEp0X5OfP39ePeV788031fRffvlFAXxlVB2g3rJliwI93YeZV155pXE7ypI8Bo0bN8bp06ft5g8fPly1++WXX7ab/9Zbb0EIgQYNGlRqvQDQvHlzuLm52YXwSDgVQuDhhx+2K1dUVIT27dsrYKyMygLqw4cPq4wDpqffMj5z4MCBxjbTjlllpQOL8lz6fLrtttsghMA111yjXUd+fr7qCL3yyitVbmtp3XfffRBCYPHixcbtcgRQyzcl1PHx8RbYperQoQOEEJg7d66xzn/9618QovjtFhW9RjzyyCN25fbu3avmd+jQwe4tGAAkJiZCCGGXmpHWbTqPZWaSfv36GduuU0WORemn8bWl//3vf6oNXl5eCAsLw/r163H+/HkcP34cS5cuVUA8YcIES9mcnBxVtqwsPfK6nZWVVe32Tpo0SR3fqkoCdfv27bXnSFJSktouXbjOP//5TwghEBcXZzePgZpVF8VAXcuqLFDLV8d9+/ZV0yTQhYaGlllWXtDoK0B6Q/v999+15fr37293YS4oKFAfOVHQLk/VAWoACiL/7//+zzL9wIEDcHNzg4eHB44ePVrh9gAlx8AUO/noo4+W2Xn49ddfy9yHZ8+exfPPP4+JEyciPT0d3bt3V6/7AwICIIT9R2T0CfUff/yhXa988tesWbNKbW9ZQE3r1N30AOCNN96AEMWpHGnHRra5fv36lXrqW1pyX7Zu3brMFF4dO3Y0nk8yrKX0fqWS51xVXmF/+OGHuOuuu3D11VejZ8+eqk2tW7eGEAIjR440bpcjgPqhhx5CamqqCqeR58p1112n/b5Cxkfrnl5LrVixQj0lpKLXCFMObZm+benSpdr58k3XtGnTjHXv3btXW1Z+MOnp6al9elydY+HIzlRltHXrVtUGNzc3bSYPed1xc3OzZOt44YUXVNmy3sTJMLrKPmAorXPnzqkn6Lq3jhWVvP+Ud47ExsZq58uPbkt3+AAGalbdFAN1LauyQN2pUycIYf3o7uGHH4YQxblIywIQeVGkNxF5Q2vUqJFxnePGjYMQAg8++KBlunwCJIRAu3btMH36dPz73/8uE2irC9QyzVTv3r0t0+++++4yn0iWJXkM/vnPf2rnyw+6EhMTtfOLiorUdpWOh96+fTuaNm1a7hPWf//735ZyEk4jIyON7f74449Ved2TdZPKAmr5oRTtsJXWwYMH1Xq/+eYbuzab9lNFJeuuasjH0aNH1fTS8crUrVq1ghD2T9rL0rlz5zBo0KByj6du/zkSqEtr9+7d6Nq1K4QojkcunU/aEU+oy7pGyNfxb731lnb+Aw88oH3aSkM+TB04GjP8xRdfqOmOOBaVjaF3lD755JMy2wcUvx2UDy0oyNb2E2rauaehU5WVBOryzpFhw4Zp58vrjpubm908BmpWXRQDdS2rsjHU8oObW2+9VU2fPXt2uTcVagoqFUlbZQKwoqIiPPfccyoMhT5xufLKK7WpoKoL1KdOnYKPjw/c3NzUwAL5+fkIDQ0t82JdlmiWD53oB4Im6bbr7NmzaNKkieoAvPfee/jll18sITcytrX0uuU6u3TpYlzn999/r9ZriqXUqSyglq92y8o88Ndff6n17ty5067N1b2pVReov/7660r9HyrT3ltvvRVCFH9w+9xzz2H//v34888/VdyvfMqrq7MmgRoATp8+reKoS3/E1717dwhRdnhQeTHUZV0jaAYHnUz/b1l3WW/X8vPz1b77+OOP1XRnHovbb79d20mr6AemtFOq+1hTSn4IePvtt6tpGzduVGVNDy8KCwvVx7fVjaGW16jKZE7SqarniNSPP/6otru0GKhZdVEM1LWsygD1559/ri4o9Imm/HBH93FbeaoOUFMdO3YM69atw/Tp0xVEBgQE2N2wqgvUQEk2Avm0be3atRCiOGtFZT5GlKopoH7llVdUu0wfOskQFhNQX4pPqJ0N1DTDAf3AtLrKz89Xb3lMqdxkajFnADUAXH/99RCi+GM2Kkdl+TCpukBd2SfUzj4W8ppR2hVNgVhYWAhfX1/LdUyn+Ph4CCEwZcoUNa02s3zs379f1fP2229XuR6AgZp1+YmBupZVlTzUPj4+lldvEigbNWpU6dhVRwE11ZkzZ1RWkdLxe6YbmewUVGQ/7NixA0IUp9eiwylXNZ9vTQH1okWLIIT1A1KqEydOqA8ATUDt5eVlhGVnxVC/+eabEMIcQ+1soC4oKFDZcGh2lOrq559/VuszDdF9zTXXOBWo5Uh2V199tWW6fFpbkTzUpc+L2gDq0p0zKl0M9aVwLMqT/Ija9OS3qKhIpS5duHChZZ4MsanpPNQylK558+bG60FFxUDNutzEQF3LqspIiaWHjD579qwCiNJf0ZenmgBqoORJWen0fqYbmXyaNGLEiArVL8NMli5dCnd3d7i7uxuT/penmgJqGe+dkpKiLSNvVmUBtRD6zApFRUXqozxHZvn46aefys3yIT+MHTRokLbNzgZqoOSJbHJyMvLy8qrVHqlTp06p9elGE/zqq69UikXdPpBPJE3gWF0dO3ZMfeRa+nuHEydOVHikxNLtqy2gnjx5srasjJOmWT6qeyzqAlDLTo6Pjw9+/vlnu/kyDagQ9qnqZJhfeSMl6j7IrKgKCgpUjuj77ruvyvVIMVCzLjcxUNeyygLqwsJCfPLJJ+pVrBDFr2x1+XyfeeYZ9RTn0Ucfxblz5yzzz549i9deew2TJk2yTK8qUO/duxcTJ07E1q1b7cIsNm7cqF7Hlo7fM93I5FP2iIgIu7br9PTTT6vtFaJq4S5SNQXUNDUWHQUsPz8fmZmZcHNzU5BT1hNqX19fSyaV8+fPY+rUqRBCwNvb25IBoCIqr4Mkc1wHBwfjgw8+UNP/+usvFRJSVh7qugDUubm5KpVkenq6Xa7uoqIi7NmzBzNmzMDu3bsr3DbZkevbt68l//Hu3bsRHh6ujqduH8gPik0fv5anJUuWYPXq1dpMG9u2bVP1BwUFaQFt7ty5aj7N6fzVV1+pjBBjxoyxK1dbIR8eHh547rnnLP8TGdft5uZmV3d1jkVdAOr8/HwVI33llVdaRu7cs2eP+phZl9rvt99+U52nsWPHqqfQeXl5mDNnjtqnus5bTk4OwsPDyx3uXWaP0uUPr4oYqFmXmxioa1kS5ugIgV27dkWHDh0syf5tNhvmzJmjzb8stWjRIri7u6vlO3XqhJSUFLRq1UpNL30RrSpQU1j09fVFp06dkJSUhObNm6vpAwcOtHtNaLqRnTt3TsVeBwUFISUlBT179jReIM+cOQN/f39V3xtvvGFsf3mqKaAGYOkMhYaGWkaAu/nmm43r1o2UGBYWZjdS4qpVqyq9veUB9blz59TraPkULCkpSd3AyxspsS4ANVCcSYGOFBoZGYmUlBR06tTJcu6YbvA6vf/++6oT5+Pjg86dO6tsIWFhYSrMR7cPMjMz1TrbtWuHtLQ09OzZs9ztlJLHzc3NDREREUhOTkZiYqLqOMhzzDQk/d9//61SYApRPKhNTEyMujbEx8drw4tqA6jpSImhoaFISkpSH1gKoQ9tqM6xqAtADRTHKMunwDabDfHx8Wjbtq1qX2xsrDGzxrvvvqs6DYGBgUhISFDngoeHh/HaQN9+lSU52mlZcfeVEQM163ITA3UtS/dxi81mQ8OGDdGuXTuMHDkSTz31lN1oYCZ99dVXmDx5MqKjo+Hr6wtfX19ERUWhb9++WLJkCfbv329ZvqpA/eeff2LFihUYPXo02rZtiwYNGsDT0xONGjVCnz59sHLlSu0HgmXdyL7++mtcf/31CA0NVTfKsi768rV+WfG+FVFNAnVhYSGysrLQvn172Gw2BAYGolu3burJfUWAurCwENnZ2ejUqRN8fHwQGBiIAQMGYOvWrVXa3oqE8OTn52P58uXo0aMHAgMD4eXlhRYtWmDMmDHanLml21wdOQqogeLMF0uWLEFqaiqCg4Ph5eWFpk2bIjExEdOmTcPGjRsr/d3Btm3bkJ6ejoCAAHh7eyMqKgozZ87EiRMnytwHhYWFyMzMRGxsrAr/KO84UH322We4//770atXL4SHh8PX1xc2mw2hoaHo06cPsrOzy/04tbCwEE8//TSSk5NRv3591Rl+5JFHjJ312gJqAFi1ahWSk5Ph7+8Pf39/pKWllZnnvqrHoq4ANQCcPHkSd999N9q2bQsfHx81DPrixYvLHbXxu+++w/jx49G8eXPYbDY0adIEw4YNK/OtS0WA+vjx42pgmRdeeKHK20ZVk0AtRz511kA9LJZODNSsS0ZDhgyBEI6J76trchScslgslqtr8ODBEKJ6MeMslqPFQM26JCSHyHZ3d8ehQ4ec3RyHi4GaxWKxyldRUZEK7aruqJAsliPFQM2q8yooKMDIkSMhhDkl3aUuBmoWi8UqW0VFRSrlqpubm9NGvmSxdGKgZtVZrVy5EmlpaSojgY+PT6UzXFwqYqBmsVgsvb7//nukpKRYPlwta8RJFssZYqBm1VnJj1b8/PyQmpqKjz76yNlNqjExULNYLJZeMstUQEAAunXrhv/3//6fSrfIYtUVMVCzWCwWi8VisVjVEAM1i8VisVgsFotVDTFQs1gsFovFYrFY1RADNcul9dJLL0EIgQceeMDZTWFVUhxXzqppVWTQo5rWsmXLIITA4sWLndYGFotVfTFQs1xWf/75J1q0aIHg4GD88ccfzm4Oq5JyJaA+deoUcnJycPfdd6Nfv36WbAUVHb1v//79mDBhAlq0aKFGTBwxYgT27NlTs413YdUFoM7Pz0dUVBQCAgLw22+/Oa0dLBaremKgZrmsHnzwQQghsHDhQmc3hVUFuRJQr1u3TgF0aVcEqDds2AAfHx8IIRAYGIiEhAQ0atQIQgh4enrixRdfrPmNcEHVBaAGiodgF0Jg8uTJTm0Hi8WquhioWS6pCxcuoHHjxvDw8MDPP//s7OawqiBXAup3330X3bt3x/Tp07F69Wps2LChwkB97NgxBAYGQgiBsWPH4s8//wQA5OXlYc6cORBCwMvLy2VztNek6gpQnz9/HgEBAahXrx5OnDjh1LawWKyqiYGa5ZJ64YUXIITAwIEDnd0UVhXlSkBdWrm5uRUG6rvuugtCCERGRuLChQuWeUVFRejWrRuEEBg1alQNttg1VVeAGgBuuukmjqVmsS5hMVCzXFL9+vWDEALLli3Tzi8qKsI777yD22+/HXFxcQgJCYGXlxeaNGmCIUOG4J133rErc/jwYbi5uUEIgQMHDhjX/fnnn6unhseOHbOb/8477+Daa69F06ZN4eXlhYYNGyI9PR1vvvmmtj4KloWFhXjmmWeQkpKinlr+73//AwAcP34cy5cvx7XXXos2bdrA398fPj4+iI6OxrRp0/DTTz+Vuc82b96M9PR0BAUFwdfXF507d8ZTTz2FwsJC9OzZE0IIrFy5Ulv2xIkTmDdvHjp37oz69eujXr16iI6OxuzZs8uMCz1x4gRmzJiBsLAw2Gw2NG/eHJMmTUJubm61gfqDDz7A0KFD0aRJE3h5eaFRo0YYOHAg1q5dq13+xx9/VJALAFu3bsWgQYMQHByMevXqISYmBk899ZRDBpSoDFCHh4dDCIGHHnpIO3/16tUQQsDX11c9va6oPv/8c4wdOxbh4eGw2Wzw8/NDeHg4+vXrh8WLF6OgoMCy/GeffYaMjAykpqaqWO6goCB0794dTz/9NPLz87XroeB69uxZzJ07F1FRUfD29kbLli0xc+ZMnD59Wi3/+uuvIy0tDUFBQfDz80OvXr3w8ccfl1v3qVOnMHPmTERGRsLb2xtNmzbFxIkTjed+eUCdl5eHZ599Fr169UJwcDC8vLzQvHlzjB07Fl9++aW2TGFhIVatWqXKeHp6Ijg4GG3btsX48eOxYcMGbbm33noLQgjExMRo57NYrLotBmqWyykvLw++vr4QQhhvemfPnlVA06hRI3Ts2BFxcXEqLlUIgfnz59uVu/LKK8vNGnLHHXdACIFrrrnGMr2goAA33nijqr9BgwYK5uW0adOm2dUnwTItLQ3XXXcdhBBo0aIFkpKSEBISooD6qaeeUiDfsmVLJCYmIjo6GvXq1YMQAsHBwfjss8+0bV62bJnqLAQEBCAxMVGB3IgRI8oE6h07dqBx48YqnjcqKgodOnSAzWaDEAJNmzbF119/bVfu8OHDiIiIgBACbm5u6NChAzp16gQPDw80btwYDzzwQJWB+u6771b7tGHDhkhKSkJoaKiaNn78eBQWFlrKUKBetWoVPDw8EBwcjMTERMt5MWvWrEq3p7QqCtRHjhxRy3344YfaZQ4dOqSW2b59e4Xb8N5776lj5O/vr/4DjRs3VufC2bNnLWUSEhLUOdKmTRskJiYiLCxMrb9fv35aqJbgOnPmTHTo0AHu7u7o2LEj2rRpA3d3dwghkJKSgvz8fNx7770QQqB58+aIj4+Hn58fhBDw9vbGjh07jHVPnz4drVu3hpubG9q1a4fY2Fh4enqqc0B3LSgLqH/99VckJiaqbWvWrBni4uJQv3599T9bs2aNsU5ZRv4P/f39IYTA9ddfrz0eJ06cUP8FXUecxWLVbTFQs1xO27ZtU0OWl4Ymqb///hvPPvssjhw5YpleVFSEDRs2ICQkBG5ubti9e7dlvnwaGBkZqX1SmZ+fjyZNmkAIYfck9J577lEwvH79esu8t99+W0HpCy+8YJkngdrDwwNBQUGWp+cFBQX4+++/AQC7du3Cf//7X/z111+W8qdPn8b9998PIQQ6duxo1+avv/4aXl5eEEJgxowZlrCCt99+G/7+/gq8SgP10aNHFWzefPPNFhA4deoUxo4dCyEEoqOj7UBLQnqbNm3wzTffqOmHDx9GcnKyalNlgVqmSnR3d8fSpUvVU9aioiKsXr1a1Vv61ToFam9vb0tZAFi4cKrJBnsAACAASURBVKECnrLeUFREFQXqDz74QC1X+lyVKiwsVNv0/PPPV7gNnTt3hhACc+bMwfnz5y3zjhw5gszMTLsQk5deeglffPGFXV3ffPMNunTpAiEElixZYjdfQqaXlxdSUlJw6NAhNW/37t0ICgqCEAIjR46En58fXn/9dTX/7Nmz6N+/v+pUllV3q1atLJ233Nxc1a62bduq/0rpsqWBurCwEKmpqRBCoHv37vjqq6/UvIKCAmRmZsLd3R316tXDvn371Dz5diogIACbN2+21FlUVISPP/4YL730kt02SLVq1QpCCOTk5BiXYbFYdVMM1CyX07///W8IIRAVFVXlOpYvXw4hBG699VbL9HPnzqknTR999JFdOfnatmHDhsjLy1PTjxw5ApvNBg8PD2Oas5ycHAgh0K5dO8t0CdRCiDJvxuVJAkLpToJ8aq6DFaAkT64OqG+77Tbt03ip/Px8BW6vvPKKmr5161ZV565du+zKHTp0SD1drCxQt27dGkIITJo0STtfdmyCg4MtnQ8K1LqyRUVF6NixI4QQeOKJJyrVptKqKFDLc0IIYddRopKdsaysrAq3wdvbG0IIh6WU/P777yGEQPv27e3mSXD19va2wLSUjBMXQuDRRx+1m//111+rzkzp9tInwtu2bbMrm5ubqzqEpf8/JqCW+z0sLAynTp3Sbq8896dOnaqmrVmzBkIIDB06VFumPKWlpWk7eywWq+6LgZrlclq6dCmEEEhOTi532U8//RT33Xcfrr32WvTq1QupqalITU1V4JSSkmJXRt6EddA1fPhwbejGP//5T2N9Unl5eepJI81MIoG6fv36xhhVqQsXLuCVV17BlClTMGDAAPTo0UNtkwwteeaZZyxlZCiEKfXa+fPnVdhIaaCWdepizqUyMjIghMAtt9yipsmQjK5duxrLyX1ZGaDet2+fgqtvv/1Wu8yJEyfg4eEBIQQ2bdqkplOgNoXG3HLLLdrjW1lVFKjlx7VCCOPbFgBo2bIlhBBYsGBBhdsgOx6VjQvPzc3FkiVLMGrUKPTp0wfdu3dX55iE3tJPvOV/xtTxevnll9V2mgBWpg389NNPtXUnJSUZ2zxq1CgIITB69Ght2dJAPWzYMAghMHfuXGOdmzdvVm9YpOTbsdDQUOzfv99Y1qRrr70WQgjMnj270mVZLJZzxUDNcjktWrSozCeuQPFr20mTJqmbuMmtWrWyK7tp0yb1Wpc+NTx16pR66vfJJ59Yytx8880QQiAkJETBh87ySRp9aiuBOjExsczt3rdvn4Kkskzzcv/xxx9quineHAA6depkB9RHjx5VZRMTE43bJF9j04wrQ4cOhRDFYSImzZ8/v9JA/eabb0IIAZvNViaAyrjfp59+Wk2jQH3u3DltORk6M2HChAq3Sae68IRavoURQiAiIgK33HILVqxYgR9++MFY5plnnlHneFkuHZ4iwdUEivI/1ahRI+O65THbsmWLtu6yjokM14mLi9OWLQ3U8n/UunVr43kt48l9fHxUucLCQvTo0QNCFIcc9ejRA/PmzcP69etx5swZY/ukJPjfdttt5S7LYrHqlhioWS6n5557DkLo44WlFi9eDCEE6tWrh6ysLOzduxdnz55VT+pk7Gp4eLhd2aKiIvXBHv0o6dlnnzWuVz7xqqhp/GVFsl0UFhaqp+qdO3fGunXrcOTIEUvM6Lhx4+zggYKd7lW8lHz6SIFavoavqGn7+/TpAyEE5s2bZ1znM888U2mgfvHFFyFEcZx6WUpJSYEQ1vCC0lk+dJJP28ePH1/hNulUUaDeuHGjWu7o0aPaZQoLC1VHrDIx1ADw2muvoVu3burDQOmkpCS8//77lmV37dqlPlacOnUqdu7ciZMnT6o488LCQuM2lZdNQz7t1f3fpOR/rnRssqz77rvvNpaVnYfSHWRTu+hHqBUx1ZkzZ3DPPfegRYsWlmXq1auH8ePHl5n1Jj09vcz9dDkpNzcXt912G5KSklS4XFW1detWjBs3DtHR0XBzc0OfPn2My65cuRJxcXHw8/NDkyZNcNVVV6kPv1msssRAzXI5yaeUTZs2NS7Trl07CFH8ulunV199tcwb/Lx58+yeunbt2hVC6D/KknHKVXnyVBGg3rVrl7ppmzIEDBo0yO5mXZ0n1DS7xPHjxyu1TXX9CbVJtQ3UNZnlg+qPP/7AO++8g7lz5yIyMhJCFGds2blzp1pm6tSpEMKcpeLYsWNOBWpHPqGW2Weq+3HggQMHsGrVKowePVqFrCQkJFi+r6BKSkqyOy8vV23evBmhoaEYMmQIUlNTqwXUDz74IFq1aoXRo0cjPDzcCNSy43X77bfj/fffx2uvvYb4+Hg0aNCg3LSjLBYDNcvlRCHk999/1y4jn+iZIHLGjBll3uDlB1geHh745ZdfsH//fsvv0srOzoYQArGxsZXenooA9f/93/9BCIH4+Hjt/Ly8PPXUrTQ8yKwklY2hLigoQIMGDSCEwLp16yq1TTKGulu3bsZlaiqG+vfff1cx1BTO6iJQAyXwXxN5qHXKy8tTg8XQ7wRkpo0nn3xSW44Or+4MoC7rm4nKxlBfffXVEKI4642j9OWXX6o3AVu3brWbX1BQoD54Nn24fDmJdogzMjKqBdS0rp49exqBukePHujRo4dlmuywPvvss1VeP+vyEAM1yyUl43b/+9//aufLNF26j+l++eUXNb+sG7yEjszMTPXEetCgQdplf/zxR5W1wjSAi0kVAeo33nhDPZXXPZmV4Sg6eKhOlg85ultycrLxqZtOH330kaqzdNYRoDh1XlXT5rVp08YOBqnuu+8+CFGcicWU5cMkZwD17NmzIUT5IyWOHDmyWm2imjVrlt0bGPlWQfehXmFhoWqHs4Da9IReZtgRouJZPmSmoICAAOTm5hrbVFk1bNgQQlgz3kjJlHuBgYF2A+pc7ioLqD/99FMMHDgQAQEB8PX1Rd++fct821YWUKekpOCqq66yTDt16hS/NWBVSAzULJeUfMJ81113aedfc8016okxfZW3b98+dO7cWT2RLesGL0EzJiZG3ex1N0qpuXPnQojiQTSWL19ulxP3999/x+rVq+0+3KoIUP/2228KGubMmaOygRQVFeHFF1+Et7e32qbS8EDzUM+cObNSeahzc3PVk+/09HRLTl65/j179mDGjBl24Cw/3mrbti2+++47S51dunSpMlDLp/Xu7u544oknVAdD7gu5LaVDc+oqUP/2228ICAiAEAJjx45VT6Hz8vIwZ84cFZ5Bc3mXp9OnT2PYsGF499137c7Dzz77DM2aNYMQ1gGMZPac+vXrW0YtPHXqFEaPHq3OL2cBtZeXl11O8yNHjqj4/zZt2lQqD7XsILRq1QoffPCBXXsOHjyIxx57DMuXL1fTXnzxRdx///12b0fy8/PVWyp3d3dtHvMnnnjC4R0jV5EJqPfs2QMfHx/06dMHa9euxZtvvonU1FQEBQUZQzTKAupVq1bB09MTL7zwAv744w8cPnwYo0aNQvPmzXHixAmHbhPL9cRAzXJJffvttxCi+OM03RPbr776Sr1etdlsiImJQfv27eHm5oYGDRqoNHdl3eD/+OMPC0QEBQXZPUGkKiwsxK233qqW9/X1RVxcHJKTkxEREaE++CoNkBUdglvGHMunr4mJiSol3oABA9QgKzqoefbZZ9X6AwMDkZSUpOJIhw8frvLjlh50BgA++eQTywdYkZGRSElJQadOndQ+1oHQoUOHVDiDm5sbOnbsqEa3q+5IibLzIkRx5ojk5GQ0bdpUTbvhhhvKHCnRpOoAdcOGDZVlqIwQxSNmyumlY3yl3n33XXWuBQYGIiEhQXVkPDw8sGrVqkq1RT51k+d/+/bt1Xkop8fHx1syU5w7dw4dOnRQx6tVq1aIj4+Ht7c33N3dLSn+nAHU06dPR6tWrdSom507d1ZvhYKDg/H555/b1VlWu44fP646fUIING7cGElJSUhISLCMbkrLyk6H/A/Gx8erGFw5/eGHH9ZunxyVsfT2scxA3bt3b8TGxlrSiZ45cwaNGjXCHXfcoa2rLKAGgBUrVqhOtxDF4xlUJQUi6/ITAzXLZdW3b18IIeyyFUjt3bsX1113HYKDg2Gz2RAWFoabbroJhw4dqtANHgBGjhypLrxTpkypULu2bduGcePGITIyEvXq1YO/vz+io6MxePBg/Otf/7J7xVxRoAaKn7AkJCTA29sb/v7+iIuLQ1ZWFgoKCsqFmk2bNqFfv34IDAyEr68vOnXqhKVLl6KwsFClCHvjjTe0ZU+fPo0lS5YgNTUVwcHB8PLyQtOmTZGYmIhp06Zh48aN2hzax48fx7Rp09CyZUvYbDY0b94cEydORG5ubqW2W6eNGzfimmuuQUhICLy8vNCwYUOkp6dbRuGjqmmglnWX5bLOt++++w7jx49H8+bNYbPZ0KRJEwwbNkwbMlOeCgoK8NJLL2HSpEno2LEjGjZsqEbiTE1NxeOPP67tHJ48eRLTpk1DixYtVMfn6quvVoMcOROoMzIycPLkScyYMQMRERGw2WwIDQ3FjTfeiMOHD2vrLK9dBQUFWLNmDQYPHozQ0FB1HsXExGDMmDF4+eWXcfr0abX8Tz/9hMzMTAwePBiRkZHw8/ODl5cXWrRogeHDhxth+ZtvvoEQ+kFxWHqgPn/+PDw8PLBo0SLk5+dbPHToUGNe8rKA+o033oCvry/mzJmDTZs2Yd26dUhNTUVERIRxpFIWS4qBmuWy2rFjB9zc3NC/f39nN+WSVkFBgQo5oEMws1h1QeVB8aWgCRMmQAhh7Oxd7tIBNf34XOcrrrhCW5cJqIuKihASEmKXeejMmTMIDg526AeqLNcUAzXLpTVmzBgIYT8YBKvikh9oNW7cmD+WYtU5XepAvW/fPnh4eKB3797ObkqdlQ6oz507B3d3d8yePRt79uyxs+nDRBNQ//LLLxBCYNmyZXbzunTpgvT0dMdsDMtlxUDNcmkdPXoUGRkZWLt2rbObUqe1Zs0arF+/3hKWUVRUhFdffVU9nX7wwQed2EIWS69LHag3btyIjIwMY5pHljmGOi0trdKgawLqCxcuwNvb2y470OnTp9GgQQNMnDixco1mXXZioGaxWOojPpvNhjZt2iApKQnBwcHq9Wl6erpdhgQWqy7oUgdqllk5OTnIycnB8OHD4e7urn7LPN179uyBr68vBg8ejFdffRUffvghXnnlFcycOROPP/64qufYsWOqbPv27RETE6N+0xFib731Vri5ueHOO+/Ehg0b8Nprr6Fr167w8vLCrl27an37WZeWGKhZLBb27NmDm2++Ge3atUODBg3g6emJhg0bonfv3lixYgWHerDqrBioXVem+Gj6UfCXX36J6667Dg0bNlQfl48YMQI7duxQy8iPXnWmqUDz8vKwdOlSxMTEwM/PDyEhIUhPT7fUxWKZxEBdR3Xw4EEMGTIE/v7+CAoKwrhx4zgPJovFYrFYLFYdFAN1HdSZM2cQHh6OuLg4rF+/Hq+++ioiIiLQpUsXbU5lFovFYrFYLJbzxEBdB5WZmQmbzWbJe7l9+3YIIbBu3TontozFYrFYLBaLVVoM1HVQvXr1Qt++fe2mX3HFFfylMYvFYrFYLFYdEwN1HVRISIg2ifyQIUPQpUuXStX1559/YsuWLdi3bx8OHjzIZrPZbHate9++fdiyZQv+/PNPR90qy9WJEyccvh38LRPLJAbqOigvLy/tF+vjx49HmzZtjOVOnjxp9+d/+eWXKzTkMZvNZrPZNe3aGmTrxIkTCAp0d3j7g4KCGKpZWjFQ10F5eXlh/vz5dtNvuOGGMoE6IyPDeBFICh6KtMbj2Owad/f200ocM73EsTO1To27A6lxd1in0zro9A7TS3yx3h6NxiqnhY4vccgNytplSJt7NPhHiYNHlThwZLHJtLTmE0tM16erj9YVMKLEtD0tb1LulnBnsRP17po0i/jOEqfMQteUWejSZbbWdFlan7PPFfbl46TgoRBCYN++fTV5+1Q6ePAghBDYvLYFDuyKcIg3r20BIQQOHjxYK9vAurTEQF0HVdWQD90T6i1btkAIgbTG4zCg6W1sdo27V59HlNMGPKrc46rHlLsPWaycem2xewx+TLlX30eUabme/R5RThv4GNIGPob0kKnKA1rOKHGz25XTG09WHhA2EwPCZiI99NYSB04scYNJyv39x6O//3jLtPTWdynLugaEzbTsA21dPmOVaZvT29+j3HXYEnQdtgRdRhCPzFROHl3ilFElThp70eNKnHhDlnLKPzKVad3OPlfYl4/TGo+rVRiVQL1/Vxjyf4lyiPfvCmOgZhnFQF0H1bNnT/Tr189uelRUFCZMmFCpuuRFhYGaXVtmoGagZrNLm4Ga5epioK6DWrJkCWw2G44ePaqm7dy5E0IIrF27tlJ1MVCza9sM1AzUbHZpOwuov93ZAhd+jnSIv93JIR8ssxio66BOnz6NsLAwJCQk4K233kJOTg4iIyORnJxc6YFdGKjZjnCfbgu07pf8oJ27XbdEWQJi12FmMJSATEG8b8qDyhSur0x7WLlP6gL0SV1ghVMK1xSoNdBNp/X3u0E5PfhmZd00C1AbAF6BOC1HobzRLSUmQN396sXFJh0O2inpmV5i2aFIG1jSQek4M1u5w6wSx8zQW9Z1Za+HlS3HNz5D2dnnIPvStrOA+pudzXH+5wiH+JudzRmoWUYxUNdRHThwAIMHD4afnx8CAwMxZswYHDt2rNL1MFCzHWEGagZqZ5+D7EvbDNQsVxcDtYuLgZpdEVOAlb6yx0JlCsYUmGk4Ro9BxaYAaAndGFSyDA3v6Nv1oWKTdffvfL+yCeD7xz2A/nEPWLbDEtpBANcC1zTU46It4Rg6CKawToCa1jGgxXRlHYib2kmBWu6r3lcuUu7TfaGy2lddH7IcH+nE8VnK8RNL3On27BJPK3H8pCzET8qylEsduliZHt9+SfNLLI8BOU7OPofZddvOAuqvdzbDuZ/DHOKvdzZjoGYZxUDt4mKgZlfEDNQM1AzU7Jq0s4D6ix1NcfpoS4f4ix1NGahZRjFQu7gYqNkVMQM1AzUDNbsmfbkCdU5ODoYOHYqWLVvCx8cH7du3x+LFi5GXl1ehbRgyZAj8/f0RFBSEcePGaQeVqehyrJoVA7WLi4GaTU2hlYJq1+FLlCUs0ywSNF6Xwp4lvvliDC6Nhaaxub17L1Kmy/RLzCg2iddNb3u3MoU2ukz/mHnoHzPPGMdMt9sC0DrApfHNGii3xGBH3qlsiYWm0C2n0bpoO4nldvSPmafiw03gTDsUuph2mTEl9drFJfHYVy+2xKxTeJbHuvOULGXaIaKmcd0y9poeR7odtJPg7HOeXTfsLKD+fEcoTh1t4RB/viO00tuQkpKCkSNHYs2aNdi0aRMWLlyIevXqYfTo0WWWO3PmDMLDwxEXF4f169fj1VdfRUREBLp06WJJTlDR5Vg1LwZqFxcDNZuagZqBmoGa7QxfrkCtSyawcOFCCCFw5MgRY7nMzEzYbDbLMtu3b4cQAuvWrav0cqyaFwO1i4uBmk3NQM1AzUDNdoadBdSf7miCE0ebO8Sf7mjikG14++23IYTA7t27jcv06tULffv2tZt+xRVXYOLEiZVejlXzYqB2cTFQX75WsbcX08v1SV1giYWmpjHNdPAUaVMcL61bwiCFbAtck5R31BTEdEBGTeE6vcO9SO9wrwVOLeBMIZjsFwm7pnI66LXURQZzscRIkxhqtT4K+BF3lJjW0WaOstyXNF7ZAtSaOGZqU2fGNNiOTGOYMCFLmXZ86LGmHSk5TXWGEjOsqffIeaGLkXf2f4Nd+3YWUO/ZEYJjR5s5xHt2hDhkG+655x54enri5MmTxmVCQkIwY8YMu+lDhgxBly5dKr0cq+bFQO3iYqC+fM1AzUDNQM2uK3YloN6yZQsOHjxocVlwTLV37174+PhgypQpZS7n5eWFjIwMu+njx49HmzZtKr0cq+bFQO3iYqC+fM1AzUDNQM2uK3YWUO/a3hi/HGnqEO/a3hhCCK11UFtax48fR+vWrdGhQwecOXOmzGW9vLwwf/58u+k33HCDHVBXZDlWzYuB2sXFQO2atqRVI/BCwVfGP9P4aBpXS+OiaTlpCkvUFGotcH2xHAUrkylcqXjp6Lkl7nhfiQlw0unlxVAb45cl9OqmlbYEYLr/KRjT6br66HwSe61dR8QdJXBM9jeNkaadDssxuZhC0HI8aLpBAuJy2f5xD6g0hrJzkt7hXmsHhq6Pxq9fLE+XtXSuSCdAxV6Tc88Sy6859/p0X+j0/xjbsXYloK7KE+ozZ84gMTERLVu2RG5ubrnt55CPS08M1C4uBmrXNAM1AzUDNftSsrOAesf2xjh6pKlDvOMiUFd2Gy5cuIDevXujYcOG+PbbbytUpmfPnujXr5/d9KioKEyYMKHSy7FqXgzULi4Gatc0AzUDNQM1+1Kys4D64+2N8NORUIf44+2NKr0NBQUFGDp0KPz9/bFr164Kl1uyZAlsNhuOHj2qpu3cuRNCCKxdu7bSy7FqXgzULi4G6kvfNCZZQnTymEzllH+U2ALPF0GGxkdTEDfF5urgzRLfTKBWN8IihTqL6UiIBOoUlBFwtqyPpNCzWJeWjYIqjV8mMcsDrphVbLqsCa5lGQMAq7qumGWtQ06jy1KgNqxPlx7QCNQawLWAOAFc47GU4Ow/XtkyEiTtzNB4dtmpKadz1af7wpJzjsRm0xEY6ciMNK5flxbQ2f9FdtV9uQL15MmTIYTAggULsGPHDotljuqVK1dCCIHNmzercqdPn0ZYWBgSEhLw1ltvIScnB5GRkUhOTrYM2FLR5Vg1LwZqFxcD9aVvBmoGagZqBupL3c4C6o+2NcKPuaEO8UfbKg/U4eHhxg8ZV65cCUAP1ABw4MABDB48GH5+fggMDMSYMWO0A8VUdDlWzYqB2sXFQH1pmmbBoANxJI3LRNK4TPWqvsegxyxwQqfrBlTRZYbol/ygFbQkJMXO09pSjoCxgju6vK7eUnWrwVwMoQY0HGFA1GxlBXqBE5WNEE2BWEItDQ+hWTx0sGsCYwrUdH3SdFlyfE1ZReS+tEC0rvPR/h5rmMZFm4DaAt9k30twtmQ0oeugQE0s66KdJHqe0c6ayvZhCPOgoUBywJie6Y9aOo3SdFln/0fZlfPlCtSsy0cM1C4uBupL0wzUDNQM1AzUrmRnAfWH2xrhh9xQh/hDBmpWGWKgdnExUF+aZqBmoGagZqB2JTsLqD/Y1hj7c5s6xB9sq1qWD9blIQZqFxcDdd02BWcKJBKck8ZlWmKgZZYEC7AY4EQCmSV22QDJuvhaU2YIGitrgTNNXK2lTgrfNHOIBD06aAvN+EGBmgCqgj6azcMA1Lpl5AAvpW2pQx4rCsYViaGmdcj1UYgm5wDdPjVgCgFgS8YTEkOu66xYzgUN1PZJXWDdz7q6yHGiy2oHcSHr0MX60yw09FynHQZ63tPMM/R7AGn6v6ADD9F1O/s/zdabgZrl6mKgdnExUNdtM1AzUDNQM1BfDnYWUG/8uDG++6mpQ7zxYwZqllkM1C4uBuq6bQZqBmoGagbqy8HOAur3Pg7B3p+aOcTvfRzCQM0yioHaxcVAXXdMoaZXn0fQq88jFkBIHl1imkqMQosEGQq7lnRlhrhZBWc07ZxmkBQKZ5Y4a1oPBW0NlFuWNQwOY4nDlusj9ZqAWje93DjmsJkWmFUmkG0BbhJvrR0YRhfH3WaOJd2cdpAYCtc0Hplst9p+Esds3G8EfBWcEpCloCrPt159HrHUp0t/SJfVnXtX9nq4ZL5h4B5LPPXFaWkDHi0xAWfT9wA0nlq6y8hM5c6Ts0o8pcQKtEk5Z//32QzULNcXA7WLi4G67piBmoGagZqB+nK1s4D67Y+b4MufmjvEb3/chIGaZRQDtYuLgbrumIGagZqBmoH6cjUDNcvVxUDt4mKgdq5pnCdN/6XiowlAUOCgcGIBZs3ocRSi6bISOC1xzgROLfHSmphmClmmtGu6eGkKfbQ9phhaXYwuhX3diIA0DtsUY22JddYBrmk+BXRNejwKu5ZldfVRsDeBOD0mmrSCdF+Z4trl8beMhEkBmMQY0/pk54oeJwq7Mma/+9WLLeenAnVaL43f1nwbYPkW4OIont2HLDbCtYrHpiMskjpSRmUq09SSnW7PRqfbsxEzo8S0XmdfEy5XOwuo/7s1FJ8fbuEQ/3drKAM1yygGahcXA7VzzUDNQM1AzUDNdh5Q/2drU3x6uKVD/J+tTRmoWUYxULu4GKidawZqBmoGagZqNgM1y/XFQO3iYqCuHVOwoCATd3OWcrfrlijLmzuFYUscqgE+VRo0Mo3CkCVFniYVngVIaRw2KadGs6MgR2DXlFpPQq+l7YY0bnQZbV26FG2l0rQpICfwaQFYQ2y1inU2jMCoiws3pa6zpMbTQTtN80fivy0jE5JRGnXHwdKxIfvI0qnSpE00dWYowKrtJOcFjaE2dvhkqjyyrOlcpstI0/hmWo7Cs4rBJm2nHVQK+zS2On5iVrEnldgE1/Q/6exriKvbWUC9bmsz7D4c7hCv29qMgZplFAO1i4uBunbMQM1AzUDNQM02m4Ga5epioHZxMVDXrCUgxE7NUqY38m7XL1G2AEkZsFw6o4IOSi1ATaGLQFTpEI5+8RnGcAydLRlDaDkDdOtCUGjby4N1C5CRfUHDGCwhBnKgEhrSQrOYkKwbNExDl9mEhmvoQjBoeVqOroNCqQoPoYO50OwhdCAZAte60B16/ChQWgZduTjflM2D7lt6Tsp9SY+v5fhR2KXhJJqOEV23LsOI5fiT84K2ky6jCyuhoSIUqKm7DluCrsOWWJZVkD0xCx1mZStHzyuxXNbZ1xRXtbOAeu3W5th5KMIhXru1+OvD/AAAIABJREFUOQM1yygGahcXA3XNmoGagZqBmoGaXb6dBdQ5W1tg26FIhzhnawsGapZRDNQuLgbqmjUDNQM1AzUDNbt8M1CzXF0M1C4uBuoauDEQMI67JQtxt2QhYQLxjSWmYEzLqbhTAhaW2FHDAB0qJpYApyXGloKRrFsTa2s3XZMphIKcKR6Xtk0BEmkDXVbbtu4L9THkhrhp3fpM2UooXOsGm6FASrNu0NhrNZ/EUOva0Kf7QmuGFblu04AxpG0WMNa0jYI63Z+WzsPFDoAllp/sN7pfaAy1jGO2bJPhvLAAteb4U9i3xExfbI8xW43mXOiTukC1zZQdhJput25gGBpjHXtrljIdEKbdPdlod082ug5fouzsa40r2VlA/fJHYfjoxyiH+OWPwhioWUYxULu4GKhr4MbAQM1AzUDNQM2u3HWTgZrl4mKgdnExUNfAjYGBmoGagZqBml2566aTgHrNRxH48MfWDvGajyIYqFlGMVC7uBioq24aa0pv3jHTs5XlQC0ybrPrsCXoMqLEFBB0A1hYQICAA4UXS7ypTJlGQVwX29pjod0gHL17L7LGKdP0dpqUZ5YUbYb16ToBljhYw3bQ7ZYQRiHaBHi6eHEKu5a0gSS22gLU0oZBUmhctGXAGxmPbNgXtG4F6IbYa0s7NYPjGMGZdhJIm2T8N+200PPNAteaeOmKDMCjg2BTJ5AeS3V8DWkT6blgSdkn09uR/wXdJmpdzDadn3rtYuWksZnKFLQ7TctGp2nZaDO/xBSu6f/a2demS9HOAup/fxSJD35s4xD/+6NIBmqWUQzULi4G6qqbgZqBmoGagZqB2jFmoGa5uhioXVwM1FU3AzUDNQM1AzUDtWPsLKBeveUKbDjY1iFeveUKBmqWUQzULi4G6so5dehi5egHspXb3ltiGi8tb7aWOE+Swss0Qp1clsZ50lHpaDldKjsKEHTkNx2oGuNjaTo+OhqdjKs1gLpxNL4yRsbr1ecRIxjJbTbFI5tSyKm0eQRILfHkOoiOz9DGJmthuM0cbXkKybRtlphsCdGGWGgKxqY0ddK0PekNJilb2lQqzV//zvdbYprpvreMeinbRMqZOjAUxFXqQhr/TI8fTZF3cTuM5wU5f+n/QXYI6XYYO1001lvzv6DnGwVj+p9LGZWJlFGZ6HRbtjKF61YPZynLjnTymEynX7MuFTsLqFdticK7B9s5xKu2RDFQs4xioHZxMVBXzgzUDNQM1AzUDNSONwM1y9XFQO3iYqCumOXrYArONLQjZkaJ6WtgHVBTAKCAoLMlCwh9RW947a57pa4bMKZ0GIcyhSUK6jQcQzM4BwVqXQhKv6T5ah2WfUG2lYbN6DJNWOrVgHOfVCvgye23gDENzyBt0w0eYlmWAjcdoCVqNgZEzbYCrmnAGJopRGbzIPNp9hAapmIJt7m4j2lGENq2AZF3KlMoV+E2FPAN2UEsA+FI8CfLGgf6IeeO6lAZgNsSInOxjOk/YMpMoh0oSBOadGWvh62D/1w8f+k66HzLuUc7HRfBOnl0prIMA+k0LRsdZ5a41aIsZQbritlZQL1iS2v892AHh3jFltYM1CyjGKhdXAzUFTMDNQM1AzUDNQN1zZmBmuXqYqB2cTFQV8wM1AzUDNQM1AzUNWdnAfVzH0bjPz/EOMTPfRjNQM0yioHaxcVAbbaMmUwZlYk2Gdlok5GNzpOzlOl8epOlMdIq5ppkEaA3aTqdxo2q2GXDACZ0OgUZWd4y3zBYi4JMA1ga4VpCCwVcQznd4C8U8Gkcq6nTobaDwBKFMxPgqawVtA00C4gpnpruj4s2gaEuznlAyxklpudU2EzlfrbR6GcbbQRqGrNM67PEXOsGdiHnCC2ng/P06LnKunjr9A73lszXZP4oDa2WWHa5PM2UQgeo0Rw/S0YQQ2fNkv1EA/iWDCt0UBkKz7p1kA6F6bsGaZqxh8ZKU1PQjnosC1GPZSFpXKays69tddHOAuplH7bFGz/EOsTLPmzLQM0yioHaxcVAbTYDNQM1AzUDNQN17ZiBmuXqYqCuReXk5GDo0KFo2bIlfHx80L59eyxevBh5eXmW5Q4ePIghQ4bA398fQUFBGDduHE6cOFGldTJQm81AzUDNQM1AzUBdO3YWUD+9uR1eP9DZIX56czsGapZRDNS1qJSUFIwcORJr1qzBpk2bsHDhQtSrVw+jR49Wy5w5cwbh4eGIi4vD+vXr8eqrryIiIgJdunRBYWFhpdfJQG01HdQh6pEsZZkmi6bUqkj8rwTqbtctUaYQSeFbB7AUsk3xqhbAkfHRBCzogCEUZHQp4UyxyZaBPzTASSHMsj4NUNN9ZRm0g8bKElBTIFce4Kfq474tsbuG7bOktLsIySYApACr0tyRmGcZVz0gajbSG08uMU1vF3xzsQnUWuC62e0lvjgoy4CIO9Q6aMwvjdk2DUAj67JsM4mVpseM7mcF4oZUeRRKtR0UCtRkfbqYe1P6RkvHRpMi0RRDTeujnTj1fQKFZ9Ie+p+j/2V63kpTuKbfTNDrSMc7s9HxzmxELM1UThyfpezsa15dMQM1y9XFQF2LOnbsmN20hQsXQgiBI0eOAAAyMzNhs9nUbwDYvn07hBBYt25dpdfJQG01AzUDNQM1AzUDde3bWUD9z80d8OqBeIf4n5s7MFCzjGKgdrLefvttCCGwe/duAECvXr3Qt29fu+WuuOIKTJw4sdL1M1BbzUDNQM1AzUDNQF37dhZQP7kpBi9/n+gQP7kphoGaZRQDtZN1zz33wNPTEydPngQAhISEYMaMGXbLDRkyBF26dKl0/QzU1ljpqEezlDvMylaWEE3BmN68acyvbsRDaksKLwKRuvhfWq8FDA1WdRC4sYzsp0sbZ4hHtgAKBfSLUGQCcZquzbI+OYoejRU3xFtb4qUvTjMBkCVeXBdnTdtGANYSW66JLTZ1GCzTNTBM25be6BZlC7TKeGsSV01B3BQ3TcFdmtZraSfZ92rkRkMMOa2vvFj+8tINUqA2dcoo4Kp10fONnheGdZT+r1zZY6Fx9E5dqkZ6Ppn+k3RkVPmtAx09kc6nHWULXF+Mm46el60c/vQS5c5TspSdfS1koGagZtWcGKidqL1798LHxwdTpkxR07y8vJCRkWG37Pjx49GmTZsy6zt58iQOHjxo8ZYtWxioGagZqBmoGagZqC9LoF66KRYvfZ/sEC/dFFulbcjNzcVtt92GpKQk2Gw2eHh4VKhcz549IYTQevLkyWq5zZs3a5eJjY2tVDtZ1RMDtZN0/PhxtG7dGh06dMCZM2fUdC8vL8yfP99u+RtuuKFcoM7IyDD++RioGagZqBmoGagZqBmoax+oN2/ejNDQUAwZMgSpqakVBuq9e/dix44dFs+bNw9CCKxfv95SvxACy5Ytsyz75ZdfVqqdrOqJgdoJOnPmDBITE9GyZUvk5uZa5lUn5IOfUJeYxjBe8ViJ6eiHNA5SxjlbRh0kkGGKu9SNKmiJFSVQR+FZlzKMxsdaYqhp+jpNnK8lPZoGTkxxp6Z0ZNpYaZpKzgCfWhAn7TGlfys98qFdCkEDaKv0anTkP7ovNKM4WmKLaZw02Va6XxT4khEK6fE3xZZLYCsvVjq9430WWNcBvqXtZB2WuHcJuOS8sYy8aYghlvvV1AnSdRKoKZxaUiQSS8Cl55AlpR0d8VATF23679Ftov8t1SZSjqavpPBtmX6xvZa0jwSu6Tq6Xb9EWabTpODcamGJw1Y8qkzT7Tn7Gnm5AHXWB7F4YX+KQ5z1QdWAmmboysjIqDBQ63TVVVehcePGyM/PV9MkUG/durXK9bKqLwbqWtaFCxfQu3dvNGzYEN9++63d/J49e6Jfv35206OiojBhwoRKr+9yjaFmoGagZqBmoGagrjt2FlAv+SAOq/Z3dYiXfBBX7W2oDlAfO3YMnp6emD59umU6A3XdEAN1LaqgoABDhw6Fv78/du3apV1myZIlsNlsOHr0qJq2c+dOCCGwdu3aSq/zcgPqxBuykHhDFiIez1RuPzdbucvITGV6s5Q3YZrZg87XhXb0GPyYdtALEyDQcnJ9ptfgptfcCqIpyJGQAfrKXJdRg9ZlyahQTmYPC7wZBnlRcEraQ0Gdto1Ciw6sTKYAJ7eDAjyFZFOoiwqfoPBNYY9m2Li4/fQco/Pp+aQbMEWXXSS97d2WdVuyY2gG8zF1giwhDZp9SMMVdFkweqY/qg2JodtH961ufZaMNjQTjgZKy8vK0TP9UWsGHTlQEv1PakC9Z7q186uWIf9fGspFrRvYhf5PaZYe6pR/ZCpLoKYDu3Scma3cekGWctTLC5RlZiFnXzMZqC8doH7iiScghMCePXss0yVQh4SEwN3dHSEhIbjpppvw+++/V7mdrMqLgboWNXnyZAghsGDBAru4KJmj+vTp0wgLC0NCQgLeeust5OTkIDIyEsnJyTywCwM1AzUDNQM1A/UlaWcB9aMbE7BiX6pD/OjGBAghsGXLFrvwSpmpqzxVB6gTExPRrl07u+mfffYZZs2ahfXr12Pz5s145JFHEBAQgJiYGFy4cKFK62JVXgzUtajw8HDjR4MrV65Uyx04cACDBw+Gn58fAgMDMWbMGO2gMBURAzUDNQM1AzUDNQO1s+0soF60MRHL93V3iBdtTDTew3XZuXSqKlB/++23xduzaFGFlpdjXFC2YNWsGKhdXJcDUCfcmKUc/mQmwp/MRIfZ2crxk7KUTQO0qBsviY2kX/KXCyQUgAiQWCCCrE+BAI0V1gyG0af7Qm18KwVfU0YMuZ0WiNZkUSgN1Cq+1hB3S6GWtlPFNpN66bJ0H+ogxRJ/TtpMY1cp7Mh9qWt7We2XQE3joinU0nbIttEMHRS+k8dkKluyblzMukL3t7bzUSqeXJ4XlmwWhs4F3ffajp8h/lc3wA7dJrqvaDt0/xfT+nRxz5ZjR84FOngK/W9JoKbLUtP4Z7o+WZflvzxM7/LOSVoHBXHakaJwLR13U5YyjZum33NEvz4f0a/Pt2Qbcva1lIG6YkDtjCfU9957L9zc3HD48OEKlwkMDMStt95a6XWxqiaXBerTp09j/vz5SEhIQGBgIDw8PODu7q51db64retioGagZqBmoGagZqB2tp0F1As3JuHZ79Ic4oUbk5wSQ11UVITw8HD07t27UuUCAgJw2223VaoMq+pySaDOzc1FREQE3N3d4ebmViG7qhioGagZqBmoGagZqJ1tBupiVQWoP/zwQwgh8Pzzz1e4zFtvvQUhBF544YXKNpFVRbkkUI8ePRpubm4IDw/Hv/71L+zatQs//vgjDh06ZLSrylWBmqbFo/HSbe/NRtt7sy2QTaGH3iBpjKnuxktvoCaglLBAwYOCA4UoWoeKwTbESlvS7RliRaVNsKQDalMKPUustyZ9GG2DpT0krlYXB0vhRA6e02WEdd/LdtK6LLBIoY3G0MoBcUicrwlEdfHyNI6ZprGjECzPBQuQE/im+9vS0dLExevSLZYGf7ltFqglx8Z0rNXgI2Q76f6m03XnkOX8NQxsohsERRfTXroTJLeZ/vcs8chk4CVdvDTtBJu2j/5XZUwzrZd2jmk76Pmk205azrQ+3TlNyyVMyFJuf1e2ctiyxQhbthid/jNPueOd2crOvsa6ClA/uDEF//qul0P84MaUKm9DTk4OcnJyMHz4cLi7u6vfMmPHypUrIYTA5s2b7cpOmjQJPj4+lkHgqMaOHYsHH3wQb775Jt5//30sWLAA9evXR3x8PP7+++9Kt5VVNbkkUDdq1Ag2mw0HDhxwdlOcLgZqBmoGagZqBmoGamfbWUCd8X4XPPVtb4c44/0uVd4G08eM48ePB2AG6r/++guBgYEYNWqUse5FixahY8eOqF+/Pry8vBAZGYlZs2YZAZxVM3JJoPb19UVMTIyzm1EnxEDNQM1AzUDNQM1A7Wxf7kDNcn25JFDHxMRoczVejnIloI6dmqUsb0ZhyxZbYhDjJ2YhfmKW5eZHbYFrclOUgEBv9NqY0ausKbYUyBjS6lEYsozcdrGcBagNy2rBhy7b9xGtdTBMoYduqy79mSnmlS6rAzEKQJYR5ci+10GyZUREXRq0UpAv95sphSDdt3RbJXCZ0sNRuJZtkGWSR2daYZTGaVO41kCvDjLTBuo7XZZzyHDMaN2ybTSumLaZjgpqOR808f00FpjGClviiy8eX10MfemRC+Wxo5BJzxEKorqRFk2x0PT/S+FZtpcua0mBSdPpXb/EznT7TdMtnfGLbaD7h86n33DQeOro+4sd8USmcsc37y/xHdnKzr72XspAff/73fD4t30c4vvf78ZAzTLKJYF68eLFcHd3x969e53dFKeLgZqBmoGagZqBmoHa2WagZrm6XBKo8/Pz0bt3b0RHR2P37t3Obo5TxUDNQM1AzUDNQM1A7Ww7C6jv29Ad2d/0c4jv29CdgZpllEsCNQDk5eWpr2nj4uIwYsQITJgwQeuJEyc6u7k1pksdqGNmZCuHv7hIOeqxLGV6w5LgrEtllfKPTDWSYuINWdoUXBRkKBRQULHEmJLpuvmWUdg0o8fpRjbs1dcKVDq4NMXY6qCU3ugpTJnAQcEwHVHOkK5MN7IdBTkKFhSo6b5Vsdc0Zpvue1IHnS63k8Y0p7e+S5nuW7pfVGw9aSfd9xSoZWo72imj+82UQlCXVs4y4iPtMGmOGd3HNO7d0gki55lsD43XtcQVk31PwVa2ja6Pwq5lZFEN7Jri8HWx0KZ0dZY6Nf8d2l5dHHfqtdaOW3n/PVqObp86Hwz7iq6Dng9yPr220A4MTaFH3XlysWlcdfhTS5Q7v3WvMl3G2dfkSw2o79nQHUu+6e8Q38NAzSpDLgvUd911F7y8vCqUg9rd3d3Zza0xMVAzUDNQM1AzUDNQO9sM1CxXl0sC9VNPPaVgOTk5GVOnTkVGRgbmz59vtKvqUgVq+aqzdc6DylGPZinTgVs63V5ieVPsPCVLmQJ30rhMZW3GAHKDNQ0+Qa0DanrTp/ClCwkxgSOFPV04hi67RumQDt2rdtOrdB200u3UAURpyJDlKUxYwj8MgC6B1DSIBt0XlpAPzQAnFK7pdDroimybDA+Kn5hl3X6yP2UoCYUzU+gKXUaFIpDjT0M7KCTrzge6/XS+JVMKOefkMafnLzWFPbrd8jhaMm2YBtLRZH2h/yF6rOk5INdrOf6aQY56plsHV5HrNYVpWc5Jcq6qrCqGAWHo+US3W06jnRJj6NhoewCn16G4m7NKfAsxAWpZToJ158lZaD83Wzls+WPKfTfNVG69IAutF2Q5/Rp9qQD13PfS8NjeAQ7x3PfSGKhZRrkkULdv3x7u7u5YsWKFs5vidDFQM1AzUDNQM1AzUDvbzgLq2e/1xKK9Ax3i2e/1ZKBmGeWSQO3j44MWLVo4uxl1QgzUDNQM1AzUDNQM1M42AzXL1eWSQN20aVMkJSU5uxl1QpcqUMeuvw+x6+9DZFamMs3mEXtrlnLM9GxldVO7rcT0JkYBh94UdRCiA9nuQ6wDUehAh5renOn6JBRQwKfrph0CChG6gTMokOgyl1CYsoAajV3VZJWg7bHsNwI4lg7DRbCiwE1BR7f9JnCmA/PQQXwsGSEutteSXcEQ3033kZxG66XtpMdMZXkh+4d20Cz7gpwX6lwxdKhovDGFT9l2C5CSdlqyVGiyrdDziYIc/b/Q9pf37QAF0fLijS3zyXTZdtPgQKb/i7QOzhNvyLJmkNF0uui5QOujHQq6j+Q5S/ch3Q7aDvr/lJmHOs7MVqb729S5l+cbvT7RBwVXLMlSbvPag8ozPxuBmZ+NcPo1+lIB6jvf7Y2FXw92iO98tzcDNcsolwTqsWPHwt/fH3/++aezm+J0MVAzUDNQM1AzUDNQO9sM1CxXl0sC9Q8//IDAwEBMnjwZRUVFzm6OU8VAzUDNQM1AzUDNQO1sOwuoZ77TBw9+NcQhnvlOHwZqllEuCdRbtmzB0qVLYbPZEBMTgyeeeAJvv/02tmzZYrSr6lIC6qhHspTVoC3kBkPBmd6Y6AAIclk6CIwpjZsFjDUDh1DIoDdnCkm6mzCFHgvgkLhKuV5Lqi2yLI2rpNApB86gMEHBkcKsLmaW7jcKZLrBPOg02jYKJ3Q/K3AmEEJhga6b7gvZTgo3dACM8uCKwotlIA5yfGlsuYyrpnXRNtP1qfPJAEgU/Ok2qfRqBDLpfHpO0uMj10HrtRwzck5S0Kb7S5qmnDQBum4AF9o2ej7Rdsh9T89Tyz4k7S/9X+k63Lpf6LlFoVT9V8h5SPchBXFah2yb5TiSzjg9zyyAK9tG6rXEPxO3uztbWdZLY6hph562g/4f5PHoeGe2cvQDJW79UInDnl2s3OHN+9HhzfstwO3sa3ddBurp7/RBxldXO8TTGahZZcglgVrmlq6oPTw8nN3kGhMDNQM1AzUDNQM1A7WzzUDNcnW5JFCHh4cjIiKiUnZVMVAzUDNQM1AzUDNQO9vOAurb3u6HeV8OdYhve7sfAzXLKJcEalaJ6jpQ01R4cz+/TlmCNU0j1fbeElNY0MVWU4CwxLaSeFsKszLmlQK3KU2WJdb64nwKKRSAKXDQm6wOXoxAQtqv0rGRaXTd1DpoMKUQpJCo65RY0hSS7aAjuMnyFHrosaHroMdVdTgIbNBOkgUc6T68uO9pG+i6aQeMdjr6Jc1Hv6T5ln1oSTFH1hf9/9l78zCpqmvvv6qwm5n2OhBE6BGZsWmGZqYb6KZRbKMiqMy0CDIoagsKrXYjMz2oGBNNjIgZTCDiAKLvxdj2LwaN5jWJNz65yY8Qo3ivouIF771O4Hr/sPfmu6vW6lMF1V1yaq3nWc8Dp8/ZZ+999tn7s6q+tfadddTrzjqnvlzauRFTq13deyNQ4xjDvnB0/9CmHutqqcc6tw+lQKPn6hNuwEo6F+vMBaAIsthW7AsMKjigxnY4ARETcCB8Onp56C9zDPXtUjCD15m/I6jifIH1kPTZXLCGzwz7yBzD9wXfM6wn9kvvim8cyzLjrdedddR3xQlHeM54oJoyHqimn/1tqPXszbXWEz2nK1CrJaspUPvcFKgVqBWoFagVqBWoE+2JAurFz06kVX+6PC6++NmJCtRqoilQ+9wUqBWoFagVqBWoFagT7YkC6oXPTqLb/jQlLr7w2UkK1Gqi+RKoe/XqRdOnT6fq6mr69a9/TZ988gl73hdffEHPPvssffzxxy1cw5azbyNQZ9XUWl//54us93qiynr2plrK3lRrAaPHulpHY91nZZ11bqFHLS3CBLfwDrz+xN8RsvA6hE9ndzWzSxrABIITggPCB5cyi9MVD5ntpuPidMy48OKibsAK74vuwBfU0yzuCCSSlh3b2rPqGzc7uV2wxtWaOkACEGz6UtLSOrCPWlgDzgBLGHRJY4Tbac/RhcO5Bnqw7lIqNYRP2w6A1x5ra61jv2BfmD7E6xC48N3JuL/auqkvjgXU4zrQdscJN32FdcN7Yz1xPJgxhvpmHHvcu4V/x/GG5eLvD8J3MMyf7vYxQiuWZ4IMbKekacayudR2OO6lMWnGIYKzBPs4fs28hmMW64zPAY8bcL6o4Qbrz/y9v3XUWyd6rlegVksm8yVQB4PBiEwfWVlZNGXKFFq3bh0999xz9MEHH9DXX39N3bp1o0mTJiW6ys1mCtQK1ArUCtQK1ArUifZEAfV1z15Ey/94ZVz8umcvUqBWE82XQP2v//qvtHHjRpo2bRrl5ORQKBRiITs1NZWCwSB17Ngx0VVuNvs2AjV+VTn8/6ywnvG96hPeCAoGrLM31VIOOEIILpDhoJs/w80MgLCEX79aIEfJBFyHCyiCn1lsEWQckGMAN2/BCUjGhd7JcACgjWWbY3hdz8oT7sgmDKhAubh4O+1jvrp3vvqGdiDAIgyZ54TQh1DngDhKSMwzgHtgmx1IBsCz/QzHnK/z4Tlh2WZDERxDDvhD+8w9EL5xjOA4QzgzZTlyDoBWrBu66YvxY9dZz9hSYx3BCt8HsxELjlOUDyD44/jk5AXYJhwXCHhmjKEcQ4Ld8Kwd4Y7PAcccB+o4vh35S2WkI7xK2XYQfE3bsFxHpgPjQtroyTjOM9L7Z8BfCgIxSMB3xzzz9K0brV/zynzrf3uni/VEz/UK1GrJZL4E6nA7cuQI1dfXU01NDV155ZXUoUMHC9jBYJBGjBiR6Co2mylQK1ArUCtQK1ArUCfaEwXU85+9mMr/OC0uPv/ZixWo1URLCqAOt88++4zuuusuatWqFU2dOpX++7//O9FVajZToFagVqBWoFagVqBOtCcKqOftnkw3/eGquPi83ZMVqNVES0qgNlZVVUWtWrWiF198MdFVaTb7NgG1+XV64a9vsZ7183XWzWYu6Q9ttkCNcGb0pT2r3IWO3UgE4NWBAljcHE1nI/RIkOkskACRZvHmNMgRDuBgtLkIHriwOpt0QNmmzQ5YCjBoF2E4hkCGdXO0smHQFN6f+BzwOgvUdTXWM+894Y4+FJ4Dp3/Ge2DAhMCBG18Yx2eKG9dgGWZzHAROBDF87qYPsSwJHPEepj4IWThuEMhw0xmTgWZSdrl1DCqdoAzKM/dFIMXxVli0wTqXrQLbhJCJWW/wHbBZTgConQ2EwM3zwr7C3zjgOHS0yY3tlIJg532CscNtRIPPFOuGzyw880m/W93nh+eOG7feutnwCQMqfGexbugmgMFAhXvXw3+LYbIi4XuGc+flL19v3XxAkei5X4FaLRksqYH6f//3f+mMM86gCRMmJLoqzWYK1ArUCtQK1ArUCtSJ9kQB9Zxdl9CNb1wdF5+z6xIFajXRkhqoiYh69OhBnTp1SnQ1ms0UqBWoFagVqBWoFagT7YkC6tnPXEpL/+/0uPjsZy5VoFYTzZdA/W//9m90/PjxqM4977zz6Mwzz2zmGiXOEg3U6T/rouWQAAAgAElEQVTeaH3/O11o/ztdKGPbBuvZj6+1nv7wJutGa4pgxW1I0e9WHhgl+EaIYjXCuHgLG5gYGO5dcUIfzG2M0u9WN3UZpxFGIEWtrAPXsJhyZSFYoa7WpiuDNjkp2mBjEARVr1R5uIkEQrLpV9ysBxd91BBj/Q28SSnfMJWaU49GyJQ2/HGACp6PCb6wfT3W11pHMAoHyEFlro7XgR6APatdFrS7ElwaeJXuIQV8HFjiM5U2aLEpHaF/nE1QoB5YhnkGuCEOPlMuAMX64gZL+D5hwMCl2MO+cHT4cI4pV9JCYwCOaf9Mm/CdHDN5k3VsP24UZDdjElIvYvCIz93MPTjPYH/jc3DScja2GdNT4nPH36LU/6MH1f+jh/MeKlArUKs1j/kSqIPBILVr145GjBhBS5YsoUceeYT+9Kc/0bFjx5zznn32WQoGgzR16tQE1bT5TYFagVqBWoFagVqBOlmBesYz36VF/3dGXHzGM99VoFYTzZdAnZaW5qTFM3mn27ZtS/n5+TRr1iz67ne/S61bt6YhQ4bQf/zHfyS6ys1mCtQK1ArUCtQK1ArUCtQK1GrNa74EaqJvXqZf/epXVFFRQRdffDGdd955DmQbT01NpQsvvJBmzZpFNTU19MILL9CHH36Y6OrHzRIN1Mf/s4f1W/94Jd36xysp/UebrGf8ZL31zPtqrNvUV7howqLi6G1B/8rpajndYt8VLgDZ4wCceD8EcQSA8BRYPVfL6d9wwbW7noE+1tmtDhZhbjdCTIOG7cuqrbFuQMHZHRKgBtvE7diIYIFtRmh3Ap7G+kopBLGeWCcDqhgw4TN1nhmmC2y8Lz4zJ9CAPkQYMtdj+7DvURdsAQ/6BzXG3I55eded0PpGo8lHna5N1yfsUMjpuwfcCHr0G3l3Us9BnbhnhuMN7439YtqHgQb2t6PvbuwrbLPROY+YWu1ANJfSTmoT3g+B2jwn7EPn73A/DJ7s7pAwZp3fZ8B1XCAhATDWGdttNPmS9hzvh4GZGcdc6skLbwgLCPbeSmP23kqP//+DrScbUF/z9GW08Pcz4+LXPH2ZArWaaL4Fas7ef/992rNnD61du5amTJlC2dnZ7CfZoVCIzj///ERXNy6mQK1ArUCtQK1ArUCdrEB91VOX03Wvz46LX/XU5QrUaqIlFVBz9l//9V9UX19PdXV1NHPmTOrXrx+dccYZFAqFEl21uJgCtQK1ArUCtQK1ArUCtQK1WvNa0gM1Z5999hn97ne/S3Q14mKJAGoE5lv+MNV6/6fvpP5P3+mkeEp/8ISjzi98J7ded7qLBi4mCHsWhnGXMVjoECwQ8Hqsq6Ue62odkON2zAtP12b+jhpcXAgdPSrAAqcLd1LJCbsKckCK16Guktsx0KmDsMOiKRfrgM8BNdI5G064qaMDmdzOjbfUOSBjtavQx+Z59FjnQrsTBDWmWpPSi+HzdXbYawQdKZUagqMJgPC+WBaClbPrYWOww4Fe+E6XCJpc0IbnOrt7wli2u1zC/fA5SDuLcuNNCgIQBsNT2+UtCNtJEY4bfTjqhzEdH+qpMVgxfcWl0stbEPZMcIfMxr530uNBudgXHARjO5xUePAcsGy72yaMXyyXa1Pe/BNpHbFc7G8cTzgmTfpDKVDG+pvfZAx97nbrGDwmA1BPe+oKuvb1OXHxaU9doUCtJpoCtc9NgVqBWoFagVqBWoFagVqBWq15TYHa55YIoP70vXTrPbbfbT3zZ+so82frKOP71dYxmwOCqgUB+CoaF0JcTBA+wjNHDJ5by4JH+CYv5h4IpFKGES6ThAQ6TpYP/OV/Y1kIKXgPBFWsswFHLAu/lsasG+ZrXwQSR/LBnNvn9hMAgDIJ6TqUulhgFqQWTrYD/Hq7sQ8xcHAkCHCc60Nngx4hIwRCpAEyCaJRThMujeh/k9ufmAUC4ctmCUGphQDUXpsAcRsQhYM4J49wMkYIx+1mLtA/jswBM5NgfzWOWbwOnzUGGmYDGyx35BXV1vEdkCDYOD4bnAPwuIFzfA4ScOJ7a+qLmT8wAwuOLQwO8VlxcjGsm5OxxWyUhO8Q1A034xk/dp31kp4rqKTnCmfsYb9hPU3AjAFq2WtzrCcDUE95cgrNfW1uXHzKk1NOqg3vvvsuLVmyhIYOHUqpqanUqlWrqK6rr6+nQCAQ4bm5uWx7S0tLqUOHDnTmmWfSrFmz6KOPPoqpnmqnZgrUPjcFagVqBWoFagVqBepkBerLn5xKs39XFhe//MmpJ9WG+vp66tKlC5WWltKoUaNiBuqHHnqIXnnlFetvvvmmc97Ro0cpIyOD8vLyaNeuXbR9+3bKzMyk4cOHR73JndqpmwK1z02BWoFagVqBWoFagVqBOnFAjVBbWVkZM1D/5je/afK8mpoaSk1NpYMHD9pj+/bto0AgQE8++WRMdVU7eVOg9rm1FFDjBi6Lfj/DevoPNlvPqqmlrBpXu+xsKAGLvlkocTFFsMJFyrmucUHHBZtbmMNB2yxGqIPEDBxO1gKACKvhxA0pAHRwExSEEw5UcXHH4GL4tGrrVucJ9XH0nLg5SiP04jFOBzvweheSzTEEJEfzLGjLTX24ACd3kQtteNyAjKP/hX5xwB7qzAUzUtYNzKRhoA41vU7WCbjOPFNJxzt20kbrWIaBc6y7tNEMjl/TZinzBZaBYGzui5DpACfocbFvTd8j7OK75ejv4X4G9PB9QvjEvrBwCu+ktLkK3s+UZYB8dOlm5zl69T0XtA26tta5H3pB8QYqKN4gwj62nwtm8H4YUEgBlnnfMDMP/q4BgXnc+PXWi4atpqJhqx3tObYD+5bT3qc/stE6zql+BerLdk6jma9eGxe/bOe0U25DcwB1YWEhFRUVRRzPzs6msrKyk6qnWuymQO1zU6BWoFagVqBWoFagVqA+fYG6c+fOFAqFqHPnzjR//nz6+OOPnfM6d+5My5Yti7i+tLSUhg8fftJ1VYvNFKgTbJMmTaJAIEBr1qxxjsfrBwYK1ArUCtQK1ArUCtTJCtSX7ryKpr86Py5+6c6rKBAIUENDAx04cMDxw4cPR1WvWID6jTfeoPLyctq1axfV19fThg0bqFOnTjRgwAD6/PPP7XkpKSlUWVkZcf2cOXOoZ8+eUd1L7dRNgTqB9stf/pK6dOkSAdTx/IFBcwI1QvTn/5FlHY+jFpjToDqpnxhYwgUU9Ye48HKLF16Hiw3ej0u3hoCIixs66o2NZhKBFGGX3TxmxYk+wODCAS6AHg7W8TrUXeKizm1wgoswt6kFOsIgaoyd66Ct3EY7ku4dIdEEC44eF87l0tgNnsfrkZ1yYVxgUGLStUkQieBknhOON4TIsRdtso4AZPsY7oHPlGtH3nzQL6MWG8pwxjocLyjZSAUlG52+Qsc0dThGbPsxRRsDw+HvzphLNtGYSzY57xmOLSzDaqnh71gWtgmh3NQXYRJht3DCBut4nXmODmRCf2J5BqILijfYNHbYJnxOOIbwHPvcLwG/+IRjQIB9b0AWf2eB84ijHWdSMjrPEdqH97PBI5yL8xem08O5z09AfckTV9HVr1wXF7/kiavYrBuBQIAFWs5iAWrO9uzZQ4FAgLZu3WqPpaSkUFVVVcS5s2fPVqBuQVOgTpAdOXKEzjvvPPrpT38aAdTx/IGBArUCtQK1ArUCtQK1AnX8gLqlPqGWLC0tjRYvXmz/r5KPb4f5FqiPHz9Ojz76KE2ZMoVyc3MpJyeHsrKyWM/Ozm7x+i1dupQKCgqIiCKAOp4/MFCgVqBWoFagVqBWoE5WoL74V9fQtH0L4+IX/+qaFtVQS9apUydasmSJ/X9BQQEVFxdHnJeTk0Pz5s07pXupRW++BOqjR4/SyJEjKRQKUTAY9PRQKNSi9Xv99depdevW9Oc//5mIIoE6ntFmcwL1Rwe7Wr/hjauto/YYU0JxabtwMUUtqUld5+x8B9pchExnJ7JGmJJADhcmJ01ZI+giqOK9cadAbBOX4kvamRHvZxZThF2EWWc3OzhugAzvgWVwIOakT4PrOAgZOvMEXGO/IZwgGOG9zSKNfYjPAfsegwcDKXg/ByIBZBxdLKOPxXYgfDlp3BrrjudKaePC9bwjp1SLEIlAxUEtjhGsDwd+oy7fbN3RFQttMkCNqdYQohH8MVDiNPLYDud+8BzM3819C0o2OiCH9TfXc6CXP8NtKwYl5jrUSjv3gPZxumfnOnhOCOLYX+aZcmkT866rdfoF221T241Za12qJ/tbi0W847hw5rjG6/E9w/7Eepg64ljBwA53rR2z91brfgLqi3ZMpyt/e31c/KId0xMO1Lt376ZAIECPPfaYPVZdXU2pqan03nvv2WOvvvoqBQIB2rlz50nfSy028yVQl5eXUzAYpHbt2tHSpUvp8ccfpxdffJFeeukl0VvKjh07RoMHD6by8nJ7LByoT/YHBocPH474GqqhoUGBWoFagVqBWoFagVqBOoFAvWPHDtqxYwdNnTqVQqGQ/f/rr79ORERbt26lQCBA9fX19pqZM2fS6tWr6emnn6a9e/fSmjVrqGPHjjRo0CD64osv7HlHjhyh9PR0Gjx4MO3evZt27NhBWVlZlJ+frxu7tKD5EqgzMzMpFArRCy+8kOiqRNi9995L559/Pn366af2GAfUJ/MDg8rKSvEHEwrUCtQK1ArUCtQK1MkG1CU7ZtAVv10UFy/ZMeOk2yCtzXPmzCEiHqjXr19P/fv3p44dO1JKSgplZWVReXk5HT16NKL8/fv30+TJk6l9+/aUlpZGM2bMoEOHDp1s96mdhPkSqFu3bp0QXbSXffjhh9SxY0d66KGH6JNPPrEeCASooqKCPvnkEzp+/PhJSz5a6hPq9Ic3UfrDm+iaV+ZbT390g3XUAaK+1WiJHVgEDS7uUpjxk/WU8ZP11GNtrXVn50IEUdQsN94L64Agy8E3l85uyBwX2hCoHBgx6f2YnfjyFrgBgQN+jYAk7b7m7HwGOmwbiDCp9C5c4t7D1BeBGvXNCDLoNvARghbUx+JxW09sEwQDCIbYhwZeEOokjS2ns5ZSsGGbHIAzGmq4nwSt5noEJGy/A44wRsLBc8wlrsYaNbZ4PHx3wdGlm8UgAe/NwSLWB6/D8mwKOtSCQ53xOIKhvR8AKfaL0z6mLKyPE5TAdVb/zbRz9KXumHW00I33w7rh/Zy6gXMBI7YJ74FuoH3cuPXWMZDC54Dj0Lw3GKDhOMTngH1vrkOgxkAZ2z1h9FqaMHqtCOc4N2bcX23dQL0CdfyAWs3/5kugPv/882nIkCGJrkaE/eEPfxCjVOP/+Mc/4voDg+bQUCtQK1ArUCtQK1ArUJ8OQF28fSZd9vLiuHjx9pkK1Gqi+RKoy8rKqG3btuzXIom0Tz/9lOrr6yM8EAhQWVkZ1dfX02effRbXHxg0B1Af/88edPw/ezgTcM7GWuu46QEHBjj591hfe8LXnXBTrrRJCAInLhAG0hypCCw8CInO18SNix8uYgh9uCDhAmmzQcDXqAgsWB5CsN18AgAYwRkXXjyH+5rcgXkmewbCqbNBDfQbfoXNZV3B9iEAOBvoGNCFfkOYl7IWcHIcdAd8oW9NXyAAIXx7STCwD6XrDOiifEB6plieGSsIkQg6mGkCIZgDdRx7WH9HmhGWGUOSQYyY6sK1cawP1hnHBYK/rQNzbMSVrtzCgCe2X5KK4L3tM0WpCQAw9hH2oe0DoQ+ldnNZRbCeCNGcvAWPcdlKwqU35jrsN+nd4oIRnGfxgwdHktRYH2kuc+YGCH7Tf7SJ0n+0yRdAPeGXs+jS3yyJi0/4Zcu2Qe30Ml8C9TvvvENnnXUWzZ07l44dO5bo6nhauIY6nj8wUKBWoFagVqBWoFagVqBWoFZrXvMlUDc0NNCWLVsoNTWV+vXrR/feey/t2bOHGhoaRE+kcVuPx+sHBgrUCtQK1ArUCtQK1MkK1ON/MZsu+f+WxsXH/2K2ArWaaL4EapNb2uShNv+W/FSTrH+brTmAetHvZ9Ci389wNggwWSv63eqC74SRa6ybv+MGJ9J1LDgDODpwBLBgFw1YVBBIcQHhtI24eHN6x8Fz3YwIVjMKYIHXIfQ4GzwwG9dI7eMyO0ibdjgg3thvUt0w6OAyIkgbzUgBAwdqWE9Jn849X6wn9jc+H+MSUGN/O3DNPDN0ByiNLlfQP0sZP2zWCjhX2lAE78e1z9lQBDXiDDxjfztaYARxhFIGIsV6clkzhD5GPfH4seto/Nh1zjEEYGcTFNRTG105PmshewanN5aCCCwP22frBuDvZMxgNoEZc/EmZx7hNOvoWF54wFFQLOveuSAOg06Eaxwj5l1wMqkIQQnOcQasFagVqNWiN18CdUZGBmVmZsbkfjUFagVqBWoFagVqBepkBerCX8ymixtuiIsXKlCrNWG+BGq1E6ZArUCtQK1ArUCtQJ2sQD32F3NoUsONcfGxv5ijQK0mmgK1zy1eQO2ktPteNWV8r9pJuYSTO6ZxQzBK/8FmSv/BZupXXsc6QpvVBAubwHAp6IbOqrH6aEkrK6XdsnpdqC8ubhLAm/o46cNQEwmLGy6KBkglAJQWVg4guJRhYy45AXtOGjSAItRbO0GA0cRCOyUw5vSvTh8D9Egbt3Ap77jNTvKnuxBpoYHRpocDJQdt+MywXzits5RqTboHp7cWIRL60JTlPHMhvSE3LqTUddhvTruNvhvqhuCLgYSjgTYQKuiNMZCeMOobd3TVqM0W6mnuK4Ezlsel/XMgEtqB/Y31KBq2moqGrXbab9LOTRi91mm/A/DmPlBPqX0I1OML10W4szGPUH9OQ4/XORshNc6RJT1XWJfGPY4n825hwKtArUCt1rQpUPvcFKgVqBWoFagVqBWokxWoRz8+lya+tCwuPvrxuQrUaqKd9kC9bds22rZtGz311FMRx2Jxv5oCtQK1ArUCtQK1ArUCtQK1WvPaaQ/UJotHnz59Io7F4n61eAH1wt/PtN5nZR31WenqnxGMcELHdHrpD26m9Ac3O8cQ1J30do0QjRCGsIQp3ZydC8N23xs6s8ZZjHDh5RYTB/qEnfscSGy8n7Toe2lspfRaznFMD2YWWyE9GsKAaRtCOwICF1DgToEI6s6uc0LdOE2ptMOgow9tvE7ShTtp0+BZ2l0JoX0OyGDQwaQ/Q5Bx/g5u/u5oi1EfLMCQgVMpbZ6Ujo2DMA7Ux05y09hxbZZS8xlNM+qanYACzsW64XUGkhGc2b+PWsOm45MCGC6Ywfo4LqQh5O7ngCvUE4+b+jrQC84FIqizd/pYAGc8x94P+w3603n/MODhAhh4r3HeMgFzSedF1p3nD/2FY8fM5Rnfr7Z+ugL1qJ/Po6L6m+Lio34+T4FaTbTTHqgLCgqosLCQZs+eHXEsFverKVArUCtQK1ArUCtQJytQj/hZGY1/8ea4+IiflSlQq4l22gO1WtN2KkDdd3md9YzH1lvnNvuQNlrJqq2xbsDZAHmflXWObASze5gFQcqCgYDLwSDCGy7ezmYeTPYAKaOCIwVhvo7Hv0vZFbhNQJzsE5iJgYGlgpKNtk1StgN0s4g7MgAoFxd97noHSAQIcSCp0UXZhZDxxJTlJS8Iz65gM05gWdAmByihPPv3cetZd4C68dyiEXezXjyk0jre28CSA1kC1LEZMaDuXjKB8YXrLExhXyFkOQ6wa+BNAm7puuL81VScv9rKJIqGrXb6Ba/j2ozvpNNvcJ0p19yrOH+1Ow6FMWmuw/piPYsHVVp37m0CAwm+cWyhLKTxOmdswP0k2QhXt4kD7rCO7Xb61gQqwvjlshdhWU5/CllMzPyGGZnwAwsFagVqtUhToPa5KVArUCtQK1ArUCtQJytQD/vptVT461vi4sN+eq0CtZpoCtQ+NwVqBWoFagVqBWoF6mQF6vyfzKeCF8rj4vk/ma9ArSaaArXP7VSAut/Td1pHCDaTqqRtRY10/1vqrBvg5jI85M9w4dnC2dRq1hF28bjVAwpwhrCH9w7PLBAOslJ2EHM/KbMFt+HEqMvgegQ5WNAQErnFEsvltI/5M2pY8EK9sbSBhzkmZYaQdKUGPLAv0CUNqrlOgjpnMwxJFxsGU+HO6p7hHngup6udmHeXdQSykv4V1h1YGVoV4Q6QAoizoA5lcSBbnO+C2sSBd9LEgXeKUCdBFHcPEZJB34v9wTmea9uEfQF1x77g3LRt4sA73ewhTCYR7NuJuXdYd6DVqzyoGwfO4fBsx4PUBuh7LM/WB+o5Kbvceknv261z48XRr8MzxXfOzBf4bmFZTuCD73XjuQjn2ZtrrStQK1CrRZoCtc9NgVqBWoFagVqBWoE6WYF66E/m05gXbo2LD1WgVmvCFKh9bgrUCtQK1ArUCtQK1ArUCtRqzWsK1D63WIEaN1LJqjnhnL65pNdt1nGjlZ5VddYd6GYAEOGFAzjUzCLgSinIOD0gp/Mde5Gb3s3qcuHvXOqv8PRS4eAVrptFQOcWbayns/DC/biyse6SNtW0CRd/B3IF7bGpo9NmaIeUQs4CKdRHSu3lpDxrvF5Kn+boPJmNOByQBdh1gJYBVOwXL+0qQg+CIwK1A5WNwIbvCIJcSd+V1jnww7IcAEZQg/bZ+0B9RK03BiCmfRgwQLlOv3DHsc1wLget+Hesp9OH0BccUEu6Yg5knWCHCXCKh1axUC7eA9uP7Tb1xbGHYxLrBedwYwQ3YCm5YLl1r6CLS6uHvx2QAjsnSMJnxmzGc+HSOuuYlvTbDtSDH7uORu1dHhcf/Nh1CtRqoilQ+9wUqBWoFagVqBWoFaiTFagHbVtAI/91RVx80LYFCtRqoilQ+9wUqBWoFagVqBWoFagVqBWo1ZrXFKh9brECdfoPN1nvf3OddQRms5Dg5I67HGIaOw6IccKXdK52dzlcKBh4Kxq2moVnhLqodo8zkDFmLevYVmyTWbAkjS2XJmvCqBNwgWU5wNFvlXUHuhsXRay7lKLL9AWXli0iXRujG5Z0xdJ1XvWRNJ9cGjQJxPF+Fm4QuBCooA85d4AUwQ5g12qlAXocKBKemTk2KedW66iJdY4DRHlpsx1oxXubMuAekoaaC0CwzU4/YUCAcD2oMtKxP7EPmeckBRoOUDN97Lxn0A7nuTJA7VwnAa4JkjDYEfrbuY4DamlsASQ78GwcxxD0hTMXcen/4N3hYN6ZFwCSsU2TMm+2bp4HzjP4W5WcTbXWv+1APXDbQhr+f26Liw/ctlCBWk00BWqfmwK1ArUCtQK1ArUCtQK1ArVa85oCtc9NgVqBWoFagVqBWoE6WYE699Hradjzt8fFcx+9XoFaTTTfAvXx48fp0UcfpSlTplBubi7l5ORQVlYW69nZ2YmubrNZrECN+mfcmRA1u2aSR7210VXnT3chGnW6diIHnbIEzFY/iyCHu8fBcU4fLWmanfRanOYRjjlQB9dxO7uJMIHlARh7wTcCB4KohQYhFZeUuoxLCSalMbMLs5D6SyrPpuWS4A3u50A3B/ACIHBwhRCJEILHHWjhNM0APZOybrHulMHcA/ubg2csy/k7PF88bgFZahPqbRHOEIiZseeMTwb8nbLQ8X4I+UbfDO13UtMh7Ju2IFjC85CAmtNmO/WBdmC6OdtXQpAkjhHu+eP9hKCDBX9oEz5fZzwY777MuvNshPR+Nghi6oCAjzp06YMEhGish6kvfpCA8yvqqb/tQH3h1kU09LmVcfELty5SoFYTzZdAffToURo5ciSFQiEKBoOeHgqFEl3lZjMFagVqBWoFagVqBWoFagVqteY1XwJ1eXk5BYNBateuHS1dupQef/xxevHFF+mll14S3a8WDVDjZh9m85VBZbVO1g1cLPOuq6W862qdTVLQ8StFLMOAtbPZCWyS4mR3MAAsZYbALBjcL/WFDA/S1/Xc19LOpg4A1M7C2rgYO3IOhCxYOLlFEf8uATWCga0DShAkmDcQKshRxOwK3Nf56MKmG7YeXKASBVw7MIXQI0kQDLDgZhgIaoIcwwKUAEsOUDWCpVOWIAnAerAO5YqQaMoWMj84cNbtRutsv+HzFeQWFiKxDxGoETix3aYsBH8h4wcnR3Ecnw2+W6b+KJWBNjswCB5eR6nNERIM8/wFOY5zHSMBcuoO5UrwPCn9pm8cgVqQ2Dh9ZJ4Ztpn5e0n/CjbwdcbIv1xr3ambmbOYgLlwwgZn3sY5/tsI1AMeWURD9qyMiw94RIFaTTZfAnVmZiaFQiF64YUXEl2VhJsCtQK1ArUCtQK1ArUCtQK1WvOaL4G6devWvtZFx2IK1ArUCtQK1ArUCtTJCtT9HllMg/asiov3e2SxArWaaL4E6vPPP5+GDBmS6Gp8KywaoO65us46ap5xMsXz+5XXUb/yOgcAEZJHXlFtHSdbszEIaomlTV6MftbJEiFM7tymDpLuVtSSMiDg/IoedNPOgmQWTm4RG7lGXJzt3wEQJF2pkwWisU12MU6/yQUZ3HQkHCB73y4v3qhjNX0gQC3bfoAvSZvsPBNmYwxHV4yAJ8AX1z9OfyPgMBpq5x4IJJyWGIEb+l7UxxrQQbDC+2FbmetECENAZyDS0YJLfchoy512CGOWK885F/uLgWQpKHH6iOlP5++Mzjeizkww4PQn9iH3/klBBL5bCOiMpl3sQxg7nE7deaZYf27MCc/XmcOYbCbOPc5ZcMIZmHfmZOa3IxNGr6W+y+usfxuBuu+Pl1DesxVx8b4/XqJArSaaL4G6rKyM2rZtS0ePHk10VRJuCtQK1ArUCtQK1ArUCtQK1GrNa74E6nfeeYfOOussmjt3Lh07dizR1UmoKVArUCtQK1ArUCtQJytQ9354CeXuviMu3vthBWo12XwJ1A0NDbRlyxZKTU2lfv360b333kt79uyhhoYG0f1q0QD1wIW11p0NPhCoYYEwgIxAjRCNKfZQT82mqxNSqXEbg+C5YhLrNV4AACAASURBVFo1RgeMi6KT2gsXSKM1RU0sLDyYPsqBcrNQwsLMAv6QSgcG7OImLO5O/Tsvss6la3MAF0HFXIcLuqS75FKpIVhIuloGIkTNM6YV47THCA0COHEwKMIp9q0XkAgp1liok6AB9b0c9KHWF+vTdekJD7+++zIHepwysH0e8CbBJ5vGDe+Bx7F9XB8LwZp1YVxw7ZiUc2uEnjf8OUhjktVWYx9jv3BlSxprTNPnETyJunesB/fM8O94D+ZZigEjuhmz0tjDOYnb8Eb6DQQ4plf9VgL1j5bQhbvuiIv3/pECtZpsvgRqk1va5KE2/5a8VatWia5ys5kCtQK1ArUCtQK1ArUCtQK1WvOaL4E6IyODMjMzY3K/mgK1ArUCtQK1ArUCdbICda8fLqUBz9wZF+/1w6Un1YZ3332XlixZQkOHDqXU1NSoP8TbsWMHXXbZZdS9e3dq27Yt9e3blzZv3kxffvmlc159fT0FAoEIz83NjameaqdmvgRqtRMWDVCPvnSzddTJoeOugSZdEsIyaqFFfXMjhEq6S05j6UBvDKm2WE0wagqHuDAfkeKr5woq6bL4hONiiQsup1fF1HUI1LhYMouYAyRYNvQXGzAAcDuLc+Pz9dISR4CoAQwBUiSo4a5jwarXbTxkcEDafZk3DOAxLMOjPDFIwHqa90SoQ8lZ11lnoU2AeueZ4ThrPObUF99XToOLfY/HpACF61sOZKPpW/w7Oqf1Ft57FtTDIZJrM5bH6ZClduBYZsakpGl2yuP6QgJ4fH5w3D5r7CsuwAkPckxfYOAnBUFmDpDmMmgrt9ui8xsImKswTSimTFWg5q2+vp66dOlCpaWlNGrUqKiBetiwYXTVVVfZzenWrl1Lbdq0oenTp0eUHwgE6KGHHqJXXnnF+ptvvhlTPdVOzRSofW4K1ArUCtQK1ArUCtTJCtQ9f3gD9X/6rrh4zx/ecFJtOH78uP13ZWVl1EB96NChiGNr166lQCBABw8etMcMUP/mN7+JqV5q8bWkAerPP/+cDh06RJ9//nmiq9KipkCtQK1ArUCtQK1AnaxA3eOhG6nvU5Vx8R4P3XjKbYgFqDnbs2cPBQIBeu211+wxBepvh/kaqN9++21asmSJ3YrceFZWFt1www309ttvJ7qKzW5NAbUBY0c3DSnfUJs79qJN1k36uzEXn3AEbmfXQI8d3CQQtQseQp2k12TASNoR0XGsE5MGzFn8hAXJLDCOvhLrhvXHxbexXNQiOjAr7HLH6ophtzMOskQX4NO0U4IQBxa4ZyKkdpMg2d4P+14qA8avBRJJx4z156BG0jdz9xO0rTgunPtxQQKOJ0xXhnB97kIqOXehWwdJg4vncEDK9HFJl8Vs3zrjRoJBHCOmnhJQMwGBUwesG7Tfa8w69ZQgMixojRiTUQC6dTxXeNb2mADOznPHgNYEYnidoG9nddZ4rjTOmLpJO6c68zSzQ6PzGxb4sAV3TRw6s4aGzqxRoG7CThWoV65cSWeccQYdPnzYHjNA3blzZwqFQtS5c2eaP38+ffzxxyd9H7XYzbdAvXv3burUqZPN9BHuoVCIOnXqRM8++2yiq9qspkCtQK1ArUCtQK1AnaxAnfPgjdTnycq4eM6D3wB1Q0MDHThwwHEE3KbsVID6rbfeorZt29L111/vHH/jjTeovLycdu3aRfX19bRhwwbq1KkTDRgwIOm+lU+k+RKo//73v1P79u0pGAxSZmYm3XfffVRfX0///u//TvX19bRlyxbKysqiYDBI7du3p7///e+JrnKzWVNA3XdFHfVdUedksMDJFidsR/4BG7MYHzduvXXMpOEApZEtoIwDN05gNhJhF7kwAOIkBdKmJJJ0gfvlvAPGuJiiBMNsLoISlGgAwYCJIIOQZBUlaWVUklYmgyo6B0UCZDluZAyN9ypJK3NhSso6wcEr9mEjhEUAIyNnEKUGCDKmDgK8sH0BMCu1yalnGECWnLtQLJdtK0pCpK/DuTIEWHTGFgYXZmxi3SQZByMJEIEM280FM3gd/h2vM2VhX0jSHAaenfpKwQUH/vh3qS8QtL2yzeB4wbmDe/ewzlIWE67uQvDgzBMc4DNSkpLOi9iA2AFqzFiEUjWTeQnWBnSU9dkPWCZvopwNtZSzgc/24Seg5ryysjKqep0sUH/44Yd0wQUXUL9+/aLaBdpIQ7Zu3RrzvdROznwJ1Ndffz0Fg0G66qqr6KuvvmLP+eqrr+jqq6+mYDBIixYtauEatpwpUCtQK1ArUCtQK1AnK1Bn/2AZ9d5ZFRfP/sGyhHxCffToURoyZAh1796d3n333aivS0tLo8WLF8d0L7WTN18CdY8ePahdu3Z05MiRJs87cuQItWvXjnJyclqoZi1vCtQK1ArUCtQK1ArUyQrUWd+/iXo9sTounvX9m1pcQ/3555/TuHHj6Oyzz6a//OUvMd2rU6dOtGTJklirqHaS5kugbtOmDQ0ZMiSqc4cMGUJt27Zt5holzpoC6kFltTSorNbNdoEgChPzuPHrrRvNrwPOCLNSZo5GDaCkp3ac20BBWKRYeBY2VhB1nFy2BywDF0uEOi5jhgQZnJ5a0MoizDqwa7TSuGhKQMktvAgFeA+AHXOPiR3mWHfagUDNLJzsgt4EAHAgIDmr5RbgVNS8NtZ9Yqd5JxzaOrHtTOsWDIXnIUIdA5FimzjAiyIIYu8t6YMF7Tyr45bqKbU1DOpLuiz2BGox6OT6QgJcCfzNdVhfSW+Nx7m+53TxYYDOgjUXaIbX3xyTgFuqswnasA+l3w5w2UPwAwHMrATzk/nwBDfWQqDG9QA3+MpdXEu5ixWom7JYgPrYsWN02WWXUYcOHeh3v/tdTPfZvXs3BQIBeuyxx06mmmonYb4E6rS0NOrdu3dU5/bu3ZvS0tKauUaJMwVqBWoFagVqBWoF6mQG6p5PrI6LnwpQ79ixg3bs2EFTp06lUChk///6668TEdHWrVspEAhQfX29vWbhwoUUCARozZo1zoYtr7zyipOjeubMmbR69Wp6+umnae/evbRmzRrq2LEjDRo0iL744otT7ku16MyXQD1s2DAKhUL0pz/9qcnz/vjHP1IwGKRhw4a1UM1a3hSoFagVqBWoFagVqJMVqDMfuJku+NXdcfHMB24+6TZIP2acM2cOEfFAnZGRIV6HPzZcv3499e/fnzp27EgpKSmUlZVF5eXlUf14US1+5kugrqmpoWAwSDk5OfTb3/6WPee3v/0tZWdnUygUorq6uhauYctZk2nzLttMoy7b7G4SghpiOJeDZ0dvjenvYCFn4Rr1xsLmInaREsp1zsVUVOGppboudQFCgD1usXEAmAEyByhxIRQAwdFym78L9ZzYfrZ1Fl4kPSqWZ/oNYMOBGoBEhEtWi4l9iOVhyj7TL1g3QYPqOKOxlurMwg4eE+rpwJcBagBn7G8HqE3bsD4ItVKgwYCnWIbHM3P+Lum3Ga2slGKOBV98jvjcJbjkflsg9IUtD4/hdQLsewVdYiDJBeDcux4O8OGa/qYCNA6umfc0vAyuns7vP3D+jSEYlYIEOx8inOM7gps+Mb9BwXkfU3wiaGOaVLOmKFCrJaP5Eqg/++wzys3NtfmmR4wYQQsWLKC77rqLFixYQCNGjLD5qfPy8nydp1GBWoFagVqBWoFagTppgfp7N9MFO+6Oi2d+T4FaTTZfAjUR0QcffEDFxcXORi7GzbGSkhL64IMPWrxuO3fupBEjRlC7du2oU6dONHLkSHrzzTft3w8cOEClpaXUoUMHOvPMM2nWrFn00UcfndS9FKgVqBWoFagVqBWoFagVqNWa13wL1Mb27dtHq1atoiuuuIKKioroiiuuoFWrVtG+ffsSUp/77ruPzjjjDFq+fDm98MIL9Oyzz1JlZSW9+uqrRPRNvsmMjAzKy8ujXbt20fbt2ykzM5OGDx9Ox48fj/l+4UA9ckq1dZP2CHficwAXYRBTOBlwRc2zBJ+MLtopS0pTx+yO6AAzHkdAMOcIC5CjCwWI4IDFaRMeZ1KsOfUR+oLTRzplCbvncVAqaVA5CHb6B6FPCjQ4jSr2G5SB2mP7dwkGsS8Y4GCBNIqAyHnW+JwYXXjJv1xrj2EQ4cAupy0X0uo5/cKBP7ZDAC5Wbyw9My/9L/YxE7Q0GbiYOkiBD9abexeEMRJ+TUQwgMc5KBf622kr1xfoAqizY4fT6YePQ+wvU1/htwrSbz/sPIFAjXMcvtfC7wHYIIH7UECY16V+M9dxv50pzl/tfAiDx82akj+jxnqigTrje7dQj+1r4uIZ37tFgVpNNN8D9bfJ9u/fT6mpqXT//feL59TU1FBqaiodPHjQHtu3bx8FAgF68sknY76nArUCtQK1ArUCtQJ1sgJ1+v23UM4v18TF0+9XoFaTTYG6BW3VqlXUvn37JjXbhYWFVFRUFHE8OzubysrKYr6nArUCtQK1ArUCtQK1ArUCtVrzmgJ1C1phYSENGjSIHn74YcrMzKRWrVpR79696ec//7k9p3PnzrRs2bKIa0tLS2n48OEx3zMcqHuvqrM+YeQamjByjZsqTtAoOguIARkJjAUdMquVRvhktH+ivtArFZ6kuxSAiwUPSbONsMOVK6Urw4XMlCUArlMet1Aj3GDdECIZyHTugcCB5zQFN+cscOCU0147dY9C82rPEcDY6UMGxByQQ4cx68Cz+TvuBClpnTlYxD6W9OmMBlnUG2Ngx2nBufEdno6NAWoR8Lx0vgJQe2nERb21OVcAVa/gV3ovJFB17mPmEybQjHBmXpPgkwskJIiWdMrc7q3RtI+dW7i5E1KGOvOsEIDjOQaWxxeus+5ANDhqqA18Z9XUWk80UHffcgtl/2JtXLz7FgVqNdlOe6Detm0bbdu2jZ566qmIY7F4S1ivXr2oY8eOdO6559IjjzxCe/fupenTp1MgEKC9e/cSEVFKSgpVVlZGXDtnzhzq2bNnk+UfPnyYDhw44HhDQ4MCtQK1ArUCtQK1ArUCtQK1WjPaaQ/UJoNHnz59Io7F4i1hPXr0iNBCf/311zRw4EAaO3YsEX0D1FVVVRHXzp492xOoKysrxSTwBqjzrqu1HrEZSr9VVNxmhnXna0JcLJlNCJxFAxckDtpw8kdJCF5nymUWoJJ+q1z5BMIJFwxwkhDpl+9MJoOIr0a5r4+lRV/6dT23YEuAwMEzHhMyOEQ8r3BJgPSVuJcsQYI9ph1O3wtA6enSV9sGgBBqhWwV4nHGnbHDZKVwwBkdIYvJSiJl+eDkA047GeiLkHRw/SPJKrixKkGmFNgx4C/KHMwxCRwZKYn4XjDPX2y3JN1AZ+Bb3FyFCxKksjCwEeZDOw8Jz9TJXMTMjVK/cHOcA9ScJCa73Nm4hdt4S8ryMX7sOutmg5e+t9VZTzhQ31dO2Y+vi4t3v69cgVpNtNMeqAsKCqiwsJBmz54dcSwWbwkbNmwYBQIB+vTTT53j5eXldNZZZxHRqUk+ovmEWoFagVqBWoFagVqBOlmAutu95ZT183Vx8W73KlCryXbaA/XpZGVlZRQIBCK2A7355pupXbt2RPRNMFBcXBxxbU5ODs2bNy/me4ZrqBWoFagVqBWoFagVqBWoFajV4msK1C1oTz/9NAUCAXriiSfssa+//pouvPBCKigoICKi6upqSk1Npffee8+e8+qrr1IgEKCdO3fGfM9woB5xZbV1O1EOrbKOkzsed7TQjBbPWSikzQkYLbTjCMzh1/S6zV0A8N6MZldcvCW4NIsi/h0DBilIYDSMIhji4itBgnFc1LGeHABIMMCVFQVkWJ0sBzfdl7kLPQY8XBYCBEoJrk3ZErDg/YWyWfDH45zmVdDZs/DsAeER13FZQNCljC6mTtIzE54J21dSH3JQimNauI59dhLgc0AtjAWxntw7KwW2HKBLwTFe56G9FsGfa18098PrzD2EOcn5jQqzSY/4Gw8GnqXfouDGW6iX5jKN4Lm44YvJ7FE4YQMVFH/j+dNrrCccqO8pp6yfrYuLd7tHgVpNtqQE6uPHj9OHH37Y4vf9+uuvacyYMXT22WfTD3/4Q3r++edp2rRpFAqF6Ne//jURER05coTS09Np8ODBtHv3btqxYwdlZWVRfn5+XDZ2UaBWoFagVqBWoFagVqBWoFaLr/kSqP/2t7/RAw88QC+//LJz/KuvvqJly5ZR27ZtKRQKUU5ODr344ostWrdPPvmEFixYQOeccw6lpqbS0KFD6fnnn3fO2b9/P02ePJnat29PaWlpNGPGDDp06NBJ3U+BWoFagVqBWoFagTpZgfr8ulsp86fr4+Ln192qQK0mmi+B+uabb6ZQKBSxs+CaNWsoGAw63r59e1+/HOFAPfrSzdYNLKN2DrVxmBrJ0TpzgIvwCWCMk77dQKZRnzcx9w5X/8tsiMItJBEwyGiIHSDhdNzdl/EbrWAwgEGCtLiF6SFLeq6QNaGc1lRa0KU6mwVXAC5WIy7oTkWo4aBBgH0Hrj02ZRH1pgbYsF8lcGYgWNKbe8IswiFu5iJt3GLuF0WQYMuSNj4R9NT2OUtBkqRZNv0SRfDl9DMHg5LemLuvBLhcsCJt+IPjO5rgISx4Dg+O2L6QxjI3p0RzD+6dEoJ8EfyZechLb42QK210xc19CNQ43xcPqWSd02nj3Igftjh66kYgH3vRJusJB+raWynzJ+vj4ufXKlCryeZLoB40aBC1adOGvvzyS3vs2LFjdO6551KrVq3o+9//Pv35z3+ma665hoLBIN1www0JrG3zmgK1ArUCtQK1ArUCtQK1ArVa85ovgbpLly6UnZ3tHHv55ZcpGAxSSUmJPXbkyBFq27Yt9e7du6Wr2GKmQK1ArUCtQK1ArUCdrEDdtXY5ZTy2IS7etXa5ArWaaL4E6tTUVBo2bJhzbPPmzRQKhWjLli3O8QEDBlD79u1bsnotahFAXbrZupn8zI6JE0ausWmPCos20MQBd7Aekb4pbKF3IAvdQLYArSwkcjAZvuhzOk5cpKTdGBH8ufRUwr0dXTcHwLiAYt2Yc8SAAR3L4IBaWui9FnQEVe4eUn0koOKgBv8uaO5tfSSNvAR1HuPC2QkTIZgBZ2cnRWa3SfZYl8UyMJt7SOn6EKK58SIFflLfc30o9SeWZ/pFGrPS+8cFSV5admmcSiBqoFYKcCRA9woiJN03V0/p3eH6VpoDpLmK00rj71TwuAdQO3Mczn3Mb1WcD0q4uQwDc9w9EaEby4B51KwjRktdULwh8UBds5wytm2Ii3etUaBWk82XQN2xY8eIXQW/+93vUigUoj/84Q/O8WHDhlHbtm1bsnotagrUCtQK1ArUCtQK1ArUCtRqzWu+BOpBgwZRq1at6J133iGib6Qd7du3pzPPPJO+/vpr59yMjAxKT09PRDVbxBSoFagVqBWoFagVqJMXqFdQxraNcfGuNSsUqNVE8yVQ33333RQMBmngwIG0ZcsWmjBhAoVCIZo7d65z3gcffEDBYJDGjh2boJo2v5lJpe9Vqyhvfi2NnbTR+oRRa2jCqDWOPtocmzBqjZjejtW8Coulcx0zyUtaYBbSJE0kB3sCUOMCglpudvdESb/JAYBUN1w4cVHkoFVa6DnAkTTWjH5bBDkvoBbq4Jk2DZ+Zh7YzAj64MqQxwLWZ0+6G+cQOc2hihzkuqCEwc3pqBGNpZ0ZOF41lSZp1bLfpHykQ89LxCqDmCbASkOLY4t4zAagd595ladwz/eIELejSWObKlQINrn3R1JODa685Ijw4YoJxKU0oO4chcON1cA/zIYhzX5yfhd9+mHkR0+OhI1zjvc3aUVCy0Xru4lrKXVxLvWeuUqBW87X5Eqg//fRT6t+/PwWDQQqFQhQMBumcc86JeAl+8IMfUDAYpLvuuitBNW1+U6BWoFagVqBWoFagTlqgrl5BGY9ujIt3rVagVpPNl0BNRPTf//3fdN9999H1119P69evp/fffz/inJUrV9Jll11Gb7zxRgJq2DJmJ5UNt1H6w5to/Ji11s1XdjjB2kwcA+90JRGMTMPZLEBaCPC68K8Tw3+djtd5yC7Er7OZshxwloIEc300EIkLLgcb0mKK53CZKCRAkMCekXQ4WQm4Y1iuVE/TbgGQxDo3BRvZ5WKg5CWfEL92N+0T+k0EMQ6AsU0cJCMY498FSYcNZuC+UpDA9qHUZm7sYT/jOyJAFDvG8RlLwMkFXVFkPPGUb0kBoXm++JxQ5iG8A6w0SQp4pXO4c2O5Tup7TnoTxQcFDjyHz1lZt7jBk5A1JCKzS7cb3Xkb6mHWAPwABudRB6hhnTDAPeaSTdazfr6Osn6+jrrd27K7DNq1b/MKyti6MS7edbMCtZpsvgVqtW9MgVqBWoFagVqBWoFagVqBWq15TYHa56ZArUCtQK1ArUCtQJ20QL3pNsp4ZFNcvOum2xSo1URToPa5mUkl49ZV1GN9LRXnr45wSVOHPjHvLusWRBGkBZ0y9+t0EYw53bOkA2Xgu+SC5XZid/6OgQGzecyk9JtOLFwIRfh3SdNrwEnQFTtwIW3sYQABFzoPcBA3GuHqL8GZ1D5zbjRAjfUM68umdOGs3ljK2uAR2Dj6ZwRnhGDM+MH1sQTiHGQLumgWqKMImJy6cePJS0OOwZoUwEnBmJfe2APmxWwl3D0k3bwUXISBdYQjtHL9IsC+WF5T0Bv2Gw+nPO59wuukenJBEPc7knCdNQPJznzNZQ6SAB/bhB8yNP6mBjdoceZ4YW0wkD3s6hrrWTW1lFVTS91WJkhDrUCt1kLmW6A+fvw4PfroozRlyhTKzc2lnJwcysrKYj18V0U/mQK1ArUCtQK1ArUCddIC9cbbKP3Hm+LiXTcqUKvJ5kugPnr0KI0cOdJm+PDyUCiU6Co3mylQK1ArUCtQK1ArUCctUDfKHePhXTcoUKvJ5kugLi8vp2AwSO3ataOlS5fS448/Ti+++CK99NJLovvVzKTS89oK6n9LnZOQ32rgpI1WYFFEbbXd4EXaWAAXAlywOEAT9IUOBBtIlhYmJiCQ9IVOPZlF1dG8Yj3xfnicAwFBE+qAE3cd9oEAsxZkJBjkQFzQLougyulZmTZP6rqUDwgkkMPrGNCU7uE8Hwa4HMCVtM4efS8618fShjFMkCD2FR7HMecFgzhGsI+45yQBrhRUcc4Ec45uGOsg/ZaBA2qPANUZLwIASuOM7Xvp/eTKiqIv2EDSSyudcyv//mG/ChDtADX3+xPpNxxMkOSAMcz9zgZejXM9psqTPjRxPqBpXFNwA7G+K+qo74o66rGgQoFazdfmS6DOzMykUChEL7zwQqKrknBToFagVqBWoFagVqBOWqBefzul/2hzXLzr+tsVqNVE8yVQt27d2te66FhMgVqBWoFagVqBWoFagVqBWq15zZdAff7559OQIUMSXY1vhZlJpc81q2jgwlonbV7RiLupaMTd7u6ICMmwg6IzmTYeExdQCfA4LS2n90PNn7QIC9pcDqKdMhC0UXvLaYKFhd5ZnA2QIiAKKd9EXTQHN9gXHMAL2lxWWy31oQD+LDhHA/7mfKnuOC44oPYCxHBobbze7Hw4scMcmthpnnU2VR6mwhOemeNMyjtW/x2ui2bgLar7meukoFToe7ae0jPjoFUaCzgmpfePC2zx/ePGtzQOsZ7h8B7+rgvjxY5/ISiT6syOvWiCEuP4nknvMlcnqX0SMHNzmdezZoC8pOcKB6I5DbXzd2FtwPXDaKnx2MCFtTRwYS31uSZBGur1t1PGDzfHxRWo1ZoyXwJ1WVkZtW3blo4ePZroqiTcFKgVqBWoFagVqBWokxao191OGQ9tjot3XadArSabL4H6nXfeobPOOovmzp1Lx44dS3R1EmoK1ArUCtQK1ArUCtQK1ArUas1rvgTqhoYG2rJlC6WmplK/fv3o3nvvpT179lBDQ4PofjUzqQy4fBUNmV1L48att24mvPGF66wjOKPemkvLJC6QwiLEXictGlgeAzKiXpFzaeHl4FkCGaizs3gZWGYgrOScBXIfcRpjXMglgGdgSQR4Ds4kaPW6ToIeBhidsoS6YdksfEqaZi4IksAZr/PSWONxBOZwfXg4yAnjng12mHIjnIMiaQxxAC/pf4U0bqyuWAJq7r2OZkdAJkATA0nuNxzCO+m8c9iH3G8gogFjLoiT9M3YPu6Y9Py4/uSCiPD7ce8iQrKkEffoYwmS2bHCpCct6bfK/V3O0KpvHHZSHHRtLQ26tpb6TUsQUK9dSRkPVsfFu65dqUCtJpovgdrkljZ5qM2/JW/VqlWiq9xspkCtQK1ArUCtQK1AnbRAvWYlZfygOi7edc3JAfW7775LS5YsoaFDh1JqampMzHHgwAEqLS2lDh060JlnnkmzZs2ijz766KTPU2s+8yVQZ2RkUGZmZkzuVzOTytDC22jMxZscoDaSj3Hj11t3JlucYHGhw0mfgwxuscGvKnFyFyb9pr5Gj4AvbvMXCRwR0LlNZ3AR8fqKFyEyCjBmMwlIkhAGcJ3+kAINrg+Fujmwi+dwC70EBV73kxZ15utqEcQl+QcjFeEkIRHQbcBZ2gSGATVJ7sAFV+HP0kti4tUmafyy76GXTCDcvYBTkkeYYAjfPQm+uXKljD1S8MCAuJg1hRs3zDsrvrdCIC0CLtc/0jvAPBNR9sbdQ3rPsM7ceJHahMe54Aju4cg/hOxLdpMXyAo1qKyWBpXVUr+pyQvU9fX11KVLFyotLaVRo0ZFDdRHjx6ljIwMysvLo127dtH27dspMzOThg8fTsePH4/5PLXmNV8CtdoJU6BWoFagVqBWoFagTlqgvnslZXy/Oi7e9e6TA2qE2srKyqiBuqamhlJTU+ngwYP22L59+ygQCNCTTz4Z83lqzWsK1D43BWoFagVqBWoFagVqBerEATVaLEBdWFhIRUVFEcezs7OprKws5vPUmteSAqjfg9Qq0AAAIABJREFUf/99ev31133940PJzKSSP3o5FRRvoDEXb7JuwLqgeIN1EXa5BUs612uxZPSzEWAUy6KB9+O0lhKI46/auc0SogF/D+ASgYQDBA6cw+HZS5vNHBf7GLXenEYzirHg9AU3LqQyOF03gqWUSYODbkFPLkKr0WBL+mahDA7CnOPM+PX8ezg8cwFFFHDG6t6lvuf0zRJES+PXHJPeF+46rC9CpBCYe/W9OJ48AlvPTD4SfEqBMgetUkAkBTZcECQEI2zAwAUwUA+nH3Hc4xwgfSjS6BJQ4zxqNNSY5SPhQL16JWU8UB0X77q6ZYG6c+fOtGzZsojjpaWlNHz48JjPU2te8zVQ//SnP6V+/fqJPz5cvnw5jRs3jt57770E1bD5TYFagVqBWoFagVqBOmmBumolZXyvJi7eteoboG5oaKADBw44fvjw4ajqFQtQp6SkUGVlZcTxOXPmUM+ePWM+T615zbdAvWzZMpvlIzU1lVq3bk2hUMg5Z9u2bRQKhejBBx9MUC2b3xSoFagVqBWoFagVqBWo4wfUnHNAy1msQF1VVRVxfPbs2RFAHc15as1rvgTqZ555hoLBIHXu3JmeeOIJ+uqrr2j06NERQH348GEKhUJUWlqaoJo2v5lJZciE22n0pZudjV0m5t5BE3PvcI45aZKkhYfR3LF65HBNMjP5i+DEaXc57ed5S/hFKBoIgRSBEUAeJZSz2lYheGCvk4IEdG5Rl+6B9TCLqZT+zaMPRSDF8rz0mlLduEACNc1CWjnpmbBgjOUxECFCDwMqXprncGf7mHv+4W76ymt8h49x5rlHNX45CItGh829WzgmufKktHJCoMEGJVLAwL0PXuMtPHDlrsNnLQRH7HOUgieunhLAS8e5+0rPlAkivD7EcOZf7G/p+YGbdWTspI3W86fXUP70Gsq9tGVzOJu17/zKlZR5f01c/PzKlv2EWiUfp5f5EqgnTZpEoVCInn/+eXuMA2oioqysLOrTp09LVq9FTYFagVqBWoFagVqBWoE6fkDdUhrqgoICKi4ujjiek5ND8+bNi/k8teY1XwL1OeecQ126dHGOSUA9bNgw6tSpU0tVrcVNgVqBWoFagVqBWoE6qYF6S01cvKWBurq6mlJTU53feb366qsUCARo586dMZ+n1rzmS6BOTU2lwYMHO8ckoB40aBC1a9euparW4mYmlRFDv5nsSnrddsIbJ09HGwd6OGeSZlJmOanPoFxxwuXgU3IuRZ8EFgwAOQtQNCm6ODBBfTAuNhwkY32kxTYGABL7ntPEei2mEkwJ+lALDriTIMIp6i458JdARtIlm/JgF0QHBj1ARqobpsLjIDgq+OQCv2gCFK4vhCCH1bJLMMWBFdQ/GvBnYRfHejRp3Li+4sapoKGWxrqo6TXuNbfAeya2WXonubpL45ArQxj34nvNBdpewQ7OL9EEQVzwie2Q5i0maBFBHMZLYdEGKizaYCE6f3oNjZhaTSOmVlPexckN1Dt27KAdO3bQ1KlTKRQK2f+//vrrRES0detWCgQCVF9fb685cuQIpaen0+DBg2n37t20Y8cOysrKovz8fCe3dbTnqTWv+RKou3btSmeffbZzjAPqL7/8ktq3b085OTktWb0WNQVqBWoFagVqBWoFagXqxAK19GPGOXPmEBEP1ERE+/fvp8mTJ1P79u0pLS2NZsyYQYcOHYooP9rz1JrPfAnUl19+OYVCIdqzZ489xgH1ww8/TMFg0A5oP5qZVMZcsPibJPy4QDCLppOwHxc6XGQ50JOcmZDFRZpbhKNYbMQFgltssD4cGElftUswwH1Fj4uNVDfTDrwO+w3byi2WUqARw1ffTh8iiJo6CxDp9fWx9JW6KM1g7if1IZutAEBcuocnfEpffTNf53vKf2AMiP2G7cB6ekGW1/2kwE8aA1ygGc24jwV2GeCU3gs2o4dUHwzoOWCUpElSedw7JAX8WB4X/HMfQEjPQQjixWfGSUIECU2Tzyv8fl6BO64TIPHDjB6jLttMoy7bTIPn1VofPq2ahk+rpoEJAupud62krPtq4uLd7mrZNqidXuZLoH7uuecoGAxSeno6vfHGG0QUCdS7du2ijh07UigUoldeeSVRVW12U6BWoFagVqBWoFagVqBWoFZrXvMlUBMRzZ07l4LBIKWkpNCIESPoO9/5DoVCIbrhhhsoLy/P5qheunRpoqvarKZArUCtQK1ArUCtQJ20QH3nKsq6tzYu3u3Ols2lrXZ6mW+B+vjx47Ry5Upq3bo1BYNB6wakU1JS6Pbbb6evv/460VVtVjOTysght9CE0WudhWDCyDU0YeQaN1sHZL7ASZPN4oELhbTQcxDpBYtSudEsbtx1Aqiyek0JXrCeHKwLoCqBtv27pPX26pdoQDxK3e2kbjfK8MFBJB7n4FoAYOc6BpxYWA53BoIloBbHoQmoJE0s024vkI0Afw6ipawjHFxK416qBzfGcLxI49djXIhAzV2H4wzfM49xI45ZBpyj6Qs2aJECDa6fpXoK7WNBXJh/JB2yV8DLznHchwfh7jG3iL99YeY9XBuKhq22jhuDjblkE425ZBMNu6bmhF/9jedekiCgvmMVZd1TGxfvdocCtZpsvgVqY++99x498MADtGDBApo6dSrNmzeP7rnnHnr77bcTXbUWMQVqBWoFagVqBWoFagVqBWq15jXfA3WymwK1ArUCtQK1ArUCddICdcUqyqqrjYt3q1CgVpNNgdrnZiaVQSUraeQV1c4EOW78eho3fr3d4GVi7h1U0r+Cd9BQWy01LiAIZ7ho4HED5BLscou3BBaS5hHBgQMIXOgxTRtXLt5bSr1n6i4FDhzU4nVR6EPZBRKPSecyUCRCBgdn0oKOfYjlcZuyeKVBQxATynWgFctjggFWF9/tRhZaJGhngVoY3yIwm7El6b+5fpMCuygCSa6eTn9iQCxpek0fSxpx7r2NIvjlUiyyWunw98wLSIUgyCvYcZ6lx7MRA1ep3dwzw99tcONNGqdeemph/nX60PSb8OGIM58zfe+kWYWUqsWDKq0XlGy0bjZ2GXPxJuuJTpvXfdUqyq6tjYt3X6VArSabArXPTYFagVqBWoFagVqBWoFagVqtec23QH3kyBGqqqqiwYMHU1paGrVq1YpCoRDr0W4DejqaArUCtQK1ArUCtQJ10gL1ylWUXVMbF+++UoFaTTZfAvW7775LmZmZNqNHNO5XM5PKgMtX0ZDZtVQ04m7r48atp3Hj1juTozPZYgo9RnfnLCASGCLMmQUdJ26vBVnSJSIwc+meJGiQFiGu3GjaFw7IYYuts2AhGHBBSTT1bArqwzXi3IItATO2NRze0+Vd0hxI4sCZ036GB0FMfaTdGDnYcQBFAHgukOCAVIJnCdrEXRobd5iU9LiS3trWWQpQpefHBE9igMYELiIMcsFc+JhjYJd9JhKoS8EfM96cciUo9wBSMSBigqCo5hwuKIlFny+9h9LvKDigxvpw8yv+TgaDK695BOqAO+rihzBmd8TCog1UPLSKiodWOceGzK6lIbNracDlLQujCtRqLW2+BOrp06dTMBikjIwMeuCBB+h3v/sd/eMf/6C3335b9Jayl19+mYqKiujss8+mTp060bBhw+iJJ55wzjlw4ACVlpZShw4d6Mwzz6RZs2bRRx99dFL3U6BWoFagVqBWoFagTmqgrq6NiytQqzVlvgTqc845h1JTU2n//v2Jropjb775JrVp04YmTJhAzzzzDD3//PN01VVXUSAQoF27dhER0dGjRykjI4Py8vJo165dtH37dsrMzKThw4fT8ePHY76nArUCtQK1ArUCtQJ1sgJ1+u2rKGdzbVw8/XYFajXZfAnU7dq1owEDBiS6GhF25513Ups2beh//ud/7LHjx49TdnY2XX311UREVFNTQ6mpqXTw4EF7zr59+ygQCNCTTz4Z8z3NpNL3qlWUd10tq3crHlJp3VkgQUPNLaDiQihN2Jy+WQJKDhDw7xI4cCAgXcdoDdljko4ZHa+TFi+ubK90Zk0FEtx1DOCw+svwIAHLY84VNaYMRIhBEhf4pN/EQ2YUWm8OrERoZc6RIMvrHs51QrrBpu4bofUWdL9sUCLBM/eOeb1bGGBhWdI4lJ4rN0akIMDrfhyURvFMWRiMBqKZ42IfC+9OTOOXCySl91PSbHPPWkq5yT27aOY10zbUTcM6MXHgndYnjF5r3fx97EWbrOcurqXcxbXUe6YCtZq/zZdAPWDAAOrTp0+iqxFht912G3Xs2DFid8bc3FyaNm0aEREVFhZSUVFRxLXZ2dlUVlYW8z0VqBWoFagVqBWoFaiTFqhvq6CcTXVx8fTbKhSo1UTzJVBv3ryZQqEQvfXWW4muimNvvfUWtWvXjm6++WZ6//336eOPP6aamhpq3bo1NTQ0EBFR586dadmyZRHXlpaW0vDhw2O+p5lUes9cRbmLa2n0pZut20kQJB8ODGLSf5ywOThlJCElvW7j4ZODt65L+UVRAkthIeCgx1nIsZ5S5gNuofeCGg50wxc67mtiSWLC9Rv2QSwgLi3YElxz1wkyB/YrbOkeQvvYzU4kiQnzTERYQgkGc1yUfHgBtXQdMz6ldoiSAE7GIcl/OMgSpB1OH3JjxwOWIyDSS06EHg6QeCwc9pngIhq5ETdGogJcryBeCuiFoIqFcqynh1REnOM85hZHWsbBs3QP4UMBC9LwoYqRcxQPrXJA22wQhj66dLP1PrfXUZ/b6yjn+paFUQVqtZY2XwL1V199RePGjaNevXrRa6+9lujqOPbaa6/ReeedR4FAgAKBALVv356efvpp+/eUlBSqrKyMuG7OnDnUs2fPJss+fPgwHThwwPGGhgYFagVqBWoFagVqBerkBOoVFZSzsS4unr5CgVpNNl8CNRHRl19+SVOnTqVQKER5eXk0bdo0mjdvHusnI6U4Gfvb3/5G3bt3p0svvZT27NlDe/fupWuvvZbatGlDe/fuJaJvgLqqqiri2tmzZ3sCdWVlpQX1cFegVqBWoFagVqBWoE42oM5YXkE9NtTFxTOWK1CryeZboF6+fDmlpKRElYM6FAq1SJ2uvPJK6tOnDx07dsw5XlxcTLm5uUR0apKPpj6h7nltBfW/pc7RthXnr6bi/NXO5Cgl+mc3dOF01eG6YG6BlzIOcIsCLiq4EOAiJYGDB0Q69+OukwCBW2wl7aoAQKymUoIoDj6kvuDu5wXc4Ys3B33RwCD3DPB+Qn+yWmIJ8Jjy2A1VzrrOZtoo+ZdrXej2AGoWwvAeQr+w9RSgT9RTxwJZHoGK+KylsWpcgkgOEqOpZ3ggHn6u9M55jSe4B/t8pH6V3hep77zGLwfqUvu4uSOa5+sVrAsBvZ3fpHKF33vYrE8A1BPz7rKOemrMHFVQvOEbh9/q9F5VR71X1VH2YgVqNX+bL4H6/vvvt7Ccn59PixYtosrKSqqqqhK9JaxXr150zTXXRBy//fbbqXXr1kREVFBQQMXFxRHn5OTk0Lx582K+p5lUFKgVqBWoFagVqBWokw6ob62gHuvr4uIZtypQq8nmS6Du27cvhUIh+vGPf5zoqjhWUFBAvXv3pq+++so5PmHCBMrOziYiourqakpNTaX33nvP/v3VV1+lQCBAO3fujPmeCtQK1ArUCtQK1ArUyQrUmeUVdMG6urh4ZrkCtZpsvgTqtm3bUrdu3RJdjQjbvn07BQIBmjx5Mj3zzDP03HPP0Zw5cygQCNA999xDRERHjhyh9PR0Gjx4MO3evZt27NhBWVlZlJ+ff0obu6TftopyNrkaaqublmBY0lNzQC0sQg60cos+Tu5cmiiEEEljyy0WeEzSLSJcc+VGU08PqHHK4xZRrCcCgrA4syAngYq5lxR8SIDg1RfSvb3u5wVOeA9JI459ZEAmreyECxuteMIsno/lxQLUDKh56bgj6hkW1DQZPHHPQBr32LfceyaMdUlbzsKZlOaNq4NUZy4glKAWnynXz/icOL15uDelbQ6ff7igEs+PJjUd914IwT/bn9IHF9wcLv3epfftrHPgjBu7oF4azzFAjR/c5GyqpZxNtZR+W2LS5ilQq7WU+RKozzvvPBo6dGiiq8Harl27aPTo0XTWWWdRWloaDRkyhH7yk5845+zfv58mT55M7du3p7S0NJoxYwYdOnTopO6nQK1ArUCtQK1ArUCdtEB9SwVdsLYuLp55iwK1mmy+BOqZM2dShw4dnB0Jk9UUqBWoFagVqBWoFagVqBWo1ZrXfAnUf//73yktLY0WLlwYsSthspkF6i23UM4v1tDYSRut290RJS0wTNKosw7X55VcsFyGVi/oloCLg7No4NoLqAVwbBL0wp2DgWgAiFsghb5i6ybBmwS4HNR76UABEESglgCnqf4JdwnwGCCTnjUL1Ph3aYc9Tm8taa8ZfayUgo29TtJ3C/Vkxw32mxAYsGOB0+uGa3a5cSiNXw528VwpBSQXMHFlSb9LiAbwOZfu4RUQC/OMGPByc5nQVuc94+4tzZfcM/MKkjJvPjFHwwciDjz3W3XCmwDriXl3OelVJ4xaw7pZW8ZM3mQ955d3U84v76b0+29OHFCvqYuLK1CrNWW+BOqGhga65557KDU1lQYMGED33Xcf7dmzhxoaGkT3qylQK1ArUCtQK1ArUCcrUGfdXEE9766Li2fdrECtJpsvgdrklo7WW7VqlegqN5spUCtQK1ArUCtQK1ArUCtQqzWv+RKoMzIyKDMzMyb3q5lJpffsCrpwaR2NH7vOutHATcy9w7qjlcZFiEvRxIFQU5pBbrHFyZ/ZaUwES6wbd1yATCkVmidASItiE8eahEgOEARQ5frAE7gBqL3qLvaz1Bde4C/Bt/Dc2Z0k4ToxeDL9I2ml8XyEWTPOJO01d24UKfQcoJZgPVqglp4pPjMOqKUgUIJdLnCVwJB7l6V3kgsC8HrpOjyHOyYFa1xAII09KSDknHufwsvjADiKgJ6FaEmH7hXMeGioMf2dkyYVARrS5hkQx7WhaNhq6+PGr7eOa0ph0QYqLNpAYy7ZZP3CG+rowhvqqPfsxKTNU6BWaynzJVCrnTAFagVqBWoFagVqBWoFagVqteY1BWqfm5lUxp47iyadt8T5Km7cuPU0btx6Kh5aZR1/yS1+NcotINKiwCzG0oYL3Ffp4uKGgM99nS1BpHA/DqjFr3sZkBEzP0gwYOogZY84WWkKls9JO7iMEtEAiQDX7Ffw0vOXvnbnzpUCIi4AEaQrjnOyEDwmyUOYTWeiAnED1tIGLl7jTHqOXnIMCZwlGGTeF1EqwT1LPNdrTMZ6Py4QxXOl4IHrCyko4eYcCdqlsWruIclqvDZ9kuZRLwmNJNXjNuRCiEZHiEZZiDkGII5AXThhA+smy8fwq2qsmzEx9txZiQHqmyqo5+q6uHjWTQrUarIpUPvcFKgVqBWoFagVqBWokxaol1VQr6q6uHjWMgVqNdkUqH1uCtQK1ArUCtQK1ArUCtQK1GrNa6c9UG/bto22bdtGTz31VMSxWNyvFg7UI66stm70bjhROkCN0IoLizkmLRrSdQaoOY3quQt5nay08EqLGwcQHCxK7gH4JV34LA8inAogzpYrBRpeemmp/uH68O7LRKhj+xiDIEHHzNbNCwSaej4cRHrBF/axlK2D26xFeKbsGJD02OgciAvP0bMvpfHkBcbSbwuE58q6dC73nKTA1euZS0EZc1wEcQ5qEVpxjogiQLP3k3TMXh8aSIGtVIbXc5BAnPtdC0I0QjIDy1FdZ85HoB5xt/XxY9ZaRz21Aev86TXWEw7UN1ZQr8q6uHjWjQrUarKd9kBtUuT16dMn4lgs7ldToFagVqBWoFagVqBWoFagVmteO+2BuqCggAoLC2n27NkRx2Jxv5oCtQK1ArUCtQK1AnXSAvUNFdTrrrq4eNYNCtRqsp32QK3WtIUD9ZDZtdbN5IdAjWmUnAlXmugZ/aCz4QujgXbAUkh5Zl1agHBhxYXMS2vKLUzhmkfmOhF8uPsJMMQBtaj/lWCPa4cAnBzUiaCO13IgGw3gcxpq6TkxIMZpviPqwZWBdUPA9UiFJz4bLsiRtNkeumgJHD0DSUm7LMGzxzMTg9/w4CQ8hZ4XfGLdpGfmAe1evx0QoRydm6uieCfZvsWyvH5HgrAu1RPP5cqOJvjnUuEBAHveQ3JOb33B8hNlg9564sA7WS/OX23daKgHXVtrPdFAnb20gnrfWRcXz16qQK0mmwK1z02BWoFagVqBWoFagVqBOnFAfeDAASotLaUOHTrQmWeeSbNmzaKPPvrI87qCggIKBAKsL1y40J5XX1/PnpObmxtzv6mdvClQ+9wUqBWoFagVqBWoFaiTFqiXVFDvO+ri4tlLYgfqo0ePUkZGBuXl5dGuXbto+/btlJmZScOHD6fjx483ee1bb71Fr7zyiuN33HEHBQIB2rVrlz3PAPVDDz3knPvmm2+edP+pxW4K1D63cKDuu6LO+oRRa2jCqDXOpOlMsB67aDngLMGpBzg5iym3UApA7VzHQIsIIcKCzAGiAw7S4swALgvc5y3h06fFArgS6Ej6Xw7IpXK5PsTFXQIgDpIk6BFAhgVq4d4iwHF9LD0HE8DhMdRbI4hzgZ8QaLHBheASRLKAK2l6Ob10FAEMe530zkp92JRWWnIJFoWAjw0UpXmGA19p3OBxbn6RtMteQC09G+k6r4BJChga6+bMv8KHG55p/CQ9tSkXj2G6PdBk4wcyoy7fTKMu30y9K+qsJxqoc5ZUUJ+Kurh4zkkAdU1NDaWmptLBgwftsX379lEgEKAnn3wy5nZdcskldO6559JXX31ljxmg/s1vfhNzeWrxs9MeqMeNG3fKPn78+EQ3o9lMgVqBWoFagVqBWoFagToxQF1YWEhFRUURx7Ozs6msrCymNh06dIjOOOMMuvHGG53jCtTfDjvtgToYDIpuUuJ5/S2Z0uYpUCtQK1ArUCtQK1AnDVAvrqA+q+ri4jmLYwfqzp0707JlyyKOl5aW0vDhw2Nq03333UeBQIBef/1157gB6s6dO1MoFKLOnTvT/Pnz6eOPP46pfLVTs9MeqB999FHWKysrKTU1lVJSUmjatGm0evVqevDBB2n16tU0bdo0Sk1NpdatW1NVVRU9+uijiW5Gs1k4UGfV1VifMHotTRi91k2Vh1poYQK1f0cNn7SIcot3NIsUt5hKMMjdD+8h6UM9YF+EE+yjKMFZgmcRECXA4XS3EjCbewl18ARqqf14HQcq0YATNy4kmPKCPUF7LvUnp392gBqd00pL45fpW1Fjjcc58MP+iQbwuP6WgIobc1LfS2OyqXcv/H5ewYfX/fDcaH5TwR2LBi7N3yXg9gJ4r3lPaqv0bLx00VB38cMNr0BM8iYgu+SC5S5QQzo9k5I14/4T7kegbmhooAMHDjh++PBhth4pKSlUWVkZcXzOnDnUs2fPmNo0ZMgQZ88NY2+88QaVl5fTrl27qL6+njZs2ECdOnWiAQMG0Oeffx7TPdRO3k57oObs4MGD1LlzZxo+fDj985//ZM/55z//ScOHD6fvfOc79N5777VwDVvOFKgVqBWoFagVqBWokxaoF1VQn5V1cfGcRRVi1g0Omom+AeqqqqqI47Nnz44JqP/yl79QIBCg9evXR3X+nj17KBAI0NatW6O+h9qpmS+Bev78+ZSSkkLvvvtuk+e9++67lJKSQtddd10L1azlLRyoh86qsT7m4k005uJNzoToyDwQqFEWYr6qx0k8Cvi0f2e+vpyUXc5+jSrKLiQ44xY5DsIkWYW0CAtyBa+v8MWMCNwCK8k4OBiU4ISBWRGovQAW4YZ7juHwzMkbJJDhyosGqJkxIGbMkGRBHEQLmWdYOJdkQxzYC0At9hu3IY5X8IHvgARkQh86/cW9F9J75hE8cc9BbL/wrrLtlORE0pjjghI8zvUX1sFLSoHwGesz44BaysbBzZMSACNoc1lApHK5vpCAGtYDlHwYoB48t9Z6ooG6x/UV1Pf2urh4j+tj/4Q6XpKPVatWUTAYFD8k5CwtLY0WL14c9flqp2a+BOpu3brRwIEDozp34MCB1L1792auUeJMgVqBWoFagVqBWoFagTp+QB1LGwoKCqi4uDjieE5ODs2bNy+qMr7++mvKyMigcePGRX1fIqJOnTrRkiVLYrpG7eTNl0DdunVrGjBgQFTnDhgwgNq0adPMNUqcKVArUCtQK1ArUCtQJy1QL6ygvrfVxcV7LIwdqKurqyk1NdWRlr766qsUCARo586dUZXx0ksvUSAQoEceeSTq++7evZsCgQA99thjUV+jdmrmS6DOyMigVq1a0V//+tcmz/vrX/9KoVCIMjIyWqZiCbBwoEYfMbWaRkytpvGF66xPGLnGekn/CuuOzprb7AUnd7yP1ySOzi36XmVJ+kBcFCWgxrI5eOM2wAh3DqglQOD0rxKQCJk7IgKAcDjhAMgLUsKhjnuO0YAM1z9SwOTVF5JWmAF0EagZMHYgV8rcgeUhJHsEM2LmDm6M4HWcPjua5+QF1JJ7vRfRjF8TREh9wR2X3iEhUPaEfalNXnOOFORx84kX1GbdcuJDBam/pYCQK1faTItrnxQ8IQQzmZmwfaL22lwPWumSfqusT8y7yzp+IDPs6hoadnUNO/6TFaiPHDlC6enpNHjwYNq9ezft2LGDsrKyKD8/39nYZevWrRQIBKi+vj6ijGuvvZbatm1LR48eZe8xc+ZMWr16NT399NO0d+9eWrNmDXXs2JEGDRpEX3zxRcx9p3Zy5kugXrZsGQWDQerTpw/9/ve/Z8/5/e9/T3379qVQKMTqm/xiCtQK1ArUCtQK1ArUSQvUCyqcdLGn4j0WnNzW4/v376fJkydT+/btKS0tjWbMmEGHDh1yzpGA+rPPPqO0tDS65pprxPLXr19P/fv3p45zn49mAAAgAElEQVQdO1JKSgplZWVReXm5COBqzWO+BOqPP/6YMjMzbY7pUaNG0cKFC+muu+6ihQsX0ujRo20O6szMTF/nalSgVqBWoFagVqBWoE5WoL7gugrqt7wuLn7BdScH1GrJYb4EaiKid955hwoKCiI2csGNXsaOHRvTL2ZPR2sKqPvdWkf9bq2jwqIN1sePXWfd0VNzE68En5Im0Ez0uDhIi1tT1+NC0XOFJyyIjkDSlI4w6xZvWJDg0wMipPRpIkSY+kiQyfVtNCDD1V/qK2wfFxAIfeikXuSCManfJGg35XLQ23mRC9SxbNbCpT2UysXjjF5a0nSzgH/uQj64wLpJ2nmu76MBag6cJaCOZYxI5XkEkp5AjXXwAlVpbvHSUEvBuhQQxhLMoEcbaIb3FxdQSHrxMC11hJ5aOMe8pxNz72C9eGiVdfwQ5sIb6ujCG+oUqNWS0nwL1MZefvllWrlyJV1++eVUVFREl19+Oa1cuTJptuhUoFagVqBWoFagVqBOWqCeX2HXulP1C+YrUKvJ5nugTnZToFagVqBWoFagVqBWoFagVmteU6D2uTUF1Jn31FDmPTUOUJvdEyeMXuumysMFkgFnB7i9Fh5O+yl5NCn2uEVdgnYJ/L10i8wCIYKFsNBzYCBqVyUA4IISAfxZAOYW9OxyHloFyBTr6QEszhjh+lkCIA+wd6DrrOtOOAIxd1zSPCPUcRpsLAsdAZ2BRRGo8TqunVJAgX3EPV/p+WAZHJAJZYgwH209pUBMer7M+ya+L9zYwWPSnMPNVRJQS4GrVzAjzVXccxKeLxtUSB88MMDspLyTHDTSxosHVbKOqfIKJ2ywnrOhlnI21LLPLlFA3XN+BfUvr4uL91SgVmvCFKh9bgrUCtQK1ArUCtQK1EkL1NdWUP9b6uLiPa9VoFaTTYHa56ZArUCtQK1ArUCtQK1ArUCt1rymQO1zawqo82fUUP6MGho7aaN1TIGEqZFwordaPGlhQlDDhYzT/3qlVZMWI6/Fhlu40m+S01JxIMdBQzgAcIAQDZBwiyJXn3AY4O4nubkH9rG06OPzZbTbDnxK4MuBugQyXD9LsOgRMIi7HAr65iahMAzkuF0OnXIloA4PuNJvkjXZ3G6K0niTwJcbe1Lfc+NT6mNh/LL6ZuE69plKASr3PKTAQBrL3BwgwT4Hy9Fomrn2SSAuvX9eQYRXACLNF02A9aTs8v/X3rmHV1Gd+3+yIRcgFxRMQQQSkJuAECAhkCuEBJRGUUBFhEhUtESLiFYu1oCAXEU9refU0z6ltn3aU1LxAqWe0pqmtkrlVE+tPR49FKtAtYIg+FMRge/vD5nhnb3fd8/sZHYme/J+n+f7R9aey1prZs/6rJ133mVPhUd+NKGpUa1Y6TH1rGncdMnU9ZbHztqEsbM2tS2grl2OYYs2e+KBtQrUKlkK1AGXArUCtQK1ArUCtQJ1ewXqQbXLMXzRZk88SIFaFUUK1AFXNKA2XVy9wXJlwUrL9N96tn8FmkAtDRT0Qe70b0kKuNTcQCdBD/OvdBHepH/hcv/up7AgwCc7oEswwA3qTv+K7yMsnsEAcMS/waPBTThkcPWUgEUayM/aFtpBzyeADJvBQYIepv42sJMWeXEAahZqw+8tLlxDyv5x3k1fWoJ6KTQl2mI+4fcLA7vidZJCArj7yWGBGtrn4qSEuZ9E+JYgkntuSM8Dri/cALUToLu5DhxQxwLi1FIfchMiN8845prbnuV08S4howcH1xNLVls2F3ORFnRRoFa1FylQB1wK1ArUCtQK1ArUCtTtFqjnLcfwOzd74kHzFKhVshSoAy4FagVqBWoFagVqBWoFagVqVXylQB1wuQHq0fMeskxjqKnpw9Rc7MUGwNKgx8QS2oDLKYZaAjI68LgEPRs4h8OzCVMSIEjHZoDFBiTSAMkdSzofA3iuwJ8DFsncQC8NzMw1ndJvMd/fEkBwkCzBoHAMDsRFMOYgmJaZAHzeTfzCLlwGjzAQp8er6nQDqjrdgMrk6yxXZc475/QayyxQu7nvufvXCcLC4Tpa/4SZBVQJWrm+p33ITfzcfEeYiVjEZIz5fot9KPUzt63TsYVJt62eXH85QbYE69J3kvnBwrZoC4mbpkDNwvXIb1qmcdMTJj5o+dK6zZbbIlAPvnE5Ll242RMPvlGBWiUr4YH6iSee8MRBlQK1ArUCtQK1ArUCdbsF6prluPTrmz3x4BoFapWshAfqpKQkhEKhFjuoUqBWoFagVqBWoFagVqBWoFbFVwkP1GVlZSgvL2+xgyo3QD142WbLE0vXWLalSiJJ/U2gphbB2Clemg4aHETRz6VYRO7cEpBJkMXFXktgyEGwcA7bwMsNihJQC4O+BU4SyDCDseOA3rOOB1np2tG2cvG4sUIddyyyLXedREvxvxIEm6ZATc0dlx5LiIU2wXlS0gzLNojOqj1nOglwuv5O8c1STLAwWZPgmT0HB8HCfcYej7ZTqif3/RagVqwz14duAJ4DZwmuufoL2zrF54vgTM/nMIm39SFNkWdCtJAqz2byPDfT59Hn/oQJD1oum7zOMh0/2iRQz12OS+/Y7IkHz1WgVslKeKBWRZcCtQK1ArUCtQK1ArUCtQK1Kr5SoA64FKgVqBWoFagVqBWo2zNQj7h9sydWoFZFkwJ1wOUGqMdP32i55PL1lulKiTR9EgfUtrhoGk/MlUtwxoGYG6Dm4gfdxEE6HUuIY6bbO8GbOGHg4iTpICxBPjegS5DsAGdi33J976IvOGATUyFSGODOIQA111YnKAy/PlYsrxAjTSHZ2oeJc56c/TVxP2tbCs50W+l8zPW3WYjZZq+j1Ie0L5g2ifcIcw84HleaJAjXmrtXbf0t9AsLwRIAS98RDrilSaDLukdMaLlj0+eJlHKSnod5Ptn2I9859llN4ZqaxFlbqfLyV1imK+oWTdtgefzVGy23SaCesxwj6jZ74sFzFKhVsgIP1GfOnMGbb76JF198EU1NTaJbqv3796Ourg75+flISUlBhw4d2O327duH6upqpKeno2vXrpgzZw4OHz7c7O2cpECtQK1ArUCtQK1ArUCtQK2KrwIL1B9//DHuuOMOZGVlOWb4kOA3FjU2NqJHjx6orq5GUVERe8zjx4+jb9++yMvLw/bt27F161bk5OSgsLAQp0+fjnk7N1KgVqBWoFagVqBWoG6vQD3khuUYuWCzJx5ygwK1SlYggfqTTz5BXl4eQqEQUlJSkJaWhqSkJPTp0wfp6elISkpCUlIS0tLSkJOTg5ycnBafk4JufX09C9SbNm1CSkoKDhw4YJW9+OKLMAwDTz31VMzbuZEboKYeO2uTZfowNWPqqobfxz6AbQ9m8nCn27BAzcXSUqiTYFcCX7PMDeByx5I+F/qLHdxdQCs7wNLjUsCh7eMmARKoc8AtmQESEQSc+pbWR0qrx7VDAhkOliiwSDGqFHC5WF4KtUKsr9UH9Fh0Py4em0KkcE1tx6DQHa0O0SCSuzbC9XU8ljRZYyZ/tmNI+zl9z+i1dAJ7N9DqdnLpBvLp80laGZYDamnyzx1P+r5Ikw7m/RQpFtpaEZG+70KBmz6ryTZm3DRdEbGscq1lmmrVzbiiQK1qDwokUK9btw5JSUmYNm0aPv30UxQXF9tyTf/3f/83rrvuOoRCIaxdu9bz80tAXV5ejkmTJkWU9+vXD7W1tTFv50YK1ArUCtQK1ArUCtTtFqhnL8fIr232xENmK1CrZAUSqAsKCtCxY0fs378fACKA2tTixYsRCoWwY8cOT88vAXV2djYWLlwYUV5dXY3CwsKYt3OjWIF65K0PWa4oXm3ZluXDfHBToKYPcQG0uYe4bWDgQgKcwFkKC5EGdDpgMQOeCAhSOAYHuk6hHaSerkCcOho4h0NptH9Phx+DAxU3AyUHEdJ1crhmze0LV+ERHATThUYk4KQgbVpYBIadlEgQTevmANRSf7MTnlivmdOk0w2IckDKXXMpg4XQ91a5BK0uwi1Y4Ja+Lxz0SvXn2io9A6QMSCbYSt9PqT/NY1EwlsI4mGe1uJ8J30OXnQNqkvWJAvXwr2+23NaB+pLrlyPvts2e+JLrFahVsgIJ1FlZWejfv7/1d0lJCUKhEE6dOmXb7rPPPkNGRgaqqqo8Pb8E1MnJyaivr48or6mpwcCBA2PeLlxHjhzBvn37bG5qalKgVqBWoFagVqBWoFagVqBWxVGBBOq0tDSMHTvW+ruqqgqhUAgffvhhxLb5+fno3r27p+ePBtQrVqyIKJ87d24EULvZjjuvYRisFagVqBWoFagVqBWo2x1Qz1qOvFs3e+JLZilQq2QFEqhzcnIwYMAA6++amhqEQiG88MILEdv27dsXqampnp7fr5APL36hpgn76dvbtnhqM9uH8BBnF3AhIG0bHKQsEE5xt9JgysE3HdCoOVCVwEOCjGgxweEDNge7EvhL7Tb3E64fC6VS3ZzgOlYg4freDfhzZdJ+XP1d9IUIqA6gysZNC7HZbB0oOFMQp8djFpIR7zdp8ucE3NJ15yagEuzSCQh3nehxpXcjTLuBfe57QY8hTbad7jeu/dx3LBycpfuQA266uAp9NnLPIen7IsF8lGdrxHsrwrPY2o/GXhOgNrM70RjqcTM2Wi69bL3lNg/U1y1H3vzNnviS6xSoVbICCdQVFRXIyMiw/n7ssceQlJSEa6+91rbdtm3bkJSUZINvLyQBdVlZGSorKyPK+/fvj3nz5sW8nRvFGkOtQK1ArUCtQK1ArUCtQK1ArYpNgQTqdevWIRQK4eWXXwYAHD58GF27dkUoFEJhYSHuvvtuzJo1C8nJyQiFQrj//vs9Pb8E1Bs3bkRKSgoOHjxole3evRuGYWDbtm0xb+dGCtQK1ArUCtQK1ArU7RWoh167HKNu2eyJh16rQK2SFUigfuuttzBjxgw8++yzVtnTTz+NTp06ISkpCaFQyMpFXVFRgc8//9yT8zY0NKChoQEzZ85EKBSy/t6zZw8A4NixY+jTpw9Gjx6NHTt2oKGhAbm5uSgoKLDlsXa7nRvFCtTUo256yLItnnpMPSrH1NtT6Qkx1CwkUyiQBgIu5lAavLnB0glIox2PAzV6DA723ACCNKhzECIN5OZ5XZwjArbCt5XO4QRvToBL+16AQafziftxbaXtE8DQBr4cOHNwKgG3tMgLPQ63wAy38Et4ur1YYJCZ8Ij3qVMsuzQREeLJHa+pFC/PQTs3KaPfW+m7LDnad9oN7EvPFumeNFPX0WeZG8Dl6iY8G9kfJqT0oxysCxBNn+F08a6qkd9E1chvYmL5Gst5tzxkOdaxRIFa1R4USKCW9O6772LDhg249dZbsWjRIjz99NM4c+aMZ8eXXgisqamxttm7dy+mTp2KLl26ICsrC7Nnz8YHH3wQcSy32zlJgVqBWoFagVqBWoG6XQP1zZs9sQK1KpraFVC3RylQK1ArUCtQK1ArULdXoB52zTKMvukhTzzsmmUK1CpRCtQBV0uAunzSWstFV22wHB5LXTUiDKiFmEGnwcY2gHCDmwTATlDnNPBK4CGdjwMZBmQjYmGdzicBgBOoSzDAbetmkuAEddJ+5udSW4V6Wn1F+0Kqp9QWzg59KMVYc5AsXV9xRUNuBUY3sddcH9I2S33LfS7dWw4TFGmSwNZT+n5y94ibdnDfP6eJmHRPOj0jwu10f9NtmVho9geBsPR27MqhQpo+8dnIHVeaMJnHIs9kGzgLNtPm0ec+fb9GgVqBWhWpQAL1u+++i0cffRS//vWvo263a9cuPProozhw4EAr1az1pUCtQK1ArUCtQK1A3W6BeuYyjK59yBMPm6lArZIVSKC+//77EQqFsHXr1qjbNTQ0IBQK4YEHHmilmrW+FKgVqBWoFagVqBWoFaj9A+p9+/ahuroa6enp6Nq1K+bMmYPDhw877tfY2Mi+lzVixAjPzqHyToEE6vz8fKSlpeGLL76Iut3JkyeRlpYWdbGURFdLgJo67+aHLFcWrERlwUo7UNP0S9QUnpky22DCraQmDX7SgOUE4k6DvrRKmgDoFmy4AX8ufpsb0MOBwwlkaDuk+GXOTtAqnUOAPcdJhFRPBoDFSQmtM1PmZj8WnKVVFRkwtrVZiIV2ipWOJY2fK9g1t3Fxz7L3rzQh5PqbXkvpfuPuEelYdL9ooBvNThNXydx5JMCnZuKXWegNfw+EKXcF4lzstZR6j/sRg/zgYcZHV438phhDbf5oQt+jacn44SdQD5+xDGPmPeSJh8+IHaiPHz+Ovn37Ii8vD9u3b8fWrVuRk5ODwsJCx6xdJlA//vjjeOmllyy/9tprnp1D5Z0CCdTZ2dlRl+imGjhwIHr06BHnGvknBWoFagVqBWoFagXqdgvU05dhzI0PeeLh02MH6k2bNiElJcUWWvriiy/CMAw89dRTUfc1gZpb5dmrc6i8UyCBOjU1FQUFBa62LSgo8Hzp8bYkr4C6rHKt5YqiVagoWmVl+6gcU2+Ha7JAABcKYhsc6ODFZbmQBjHJTjBIzZ3PKQNAOKxzx5IGYQ6oJcCVBn3uWBLscv8aJ5/bwMkJLOg5pHqalmBC6HsO6kS4dGifY6aN7K/x4RgSXEfLxHHR1+WFW0wL4Cyd2wlqbZDPbSNNUKX7yamPpf24z50mNvQcTuFG9PpKx5XukWjfhfD7l2u39IyQvssc1DptS4DZFtohZUhymozTz6WFW8zMHlKox9nFXOiCLjTsT4G6eUBdXl6OSZMmRZT369cPtbW1Ufd1C9QtOYfKOwUSqHv16oVu3bo5bnfmzBl069ZNf6FWoFagVqBWoFagVqAOIFBfevUy5Nc85IkvvTp2oM7OzsbChQsjyqurqx3DTU2gzs7ORigUQnZ2Nm6++WZ8+OGHnp1D5Z0CCdTTpk1DKBTCz372s6jbbd26FUlJSaiurm6lmrW+FKgVqBWoFagVqBWoFai9A+qmpibs27fP5iNHjrD1SE5ORn19fUR5TU2NY2jqK6+8gsWLF2P79u1obGzE2rVrkZmZieHDh+PEiROenEPlnQIJ1M8++yySkpLQtWtX/OpXv2K32bVrF7p27YpQKIRt27a1cg1bT14BNXXJ1PUombreiqWuLFhph2sao0dBm4sTlAYh7i16mj1EWtTAaUCjMMTFcktxp3TgpcfjYlcliHSKC6X9HAvAxxJvKkAdCxYCeIhxylxsp7SQBa0/d59JAMRAnQ2iuUwb3efb688txOIE4vRYEhhzsdcUqGkduHhrsmCKCNQSUDrdN9L3jANkJ3AmcMzGcV8YtpAOB9QC7HLZT6RzOIKxNPFzAnGnvnLjWH8ICFu0ZfKAe+TvC1MmZVmyQJp+Tmxm86gcVW97no+bsRHjZmz0bMzwFaivWob8uQ954kuvWiauiMwBLfAl7K5YsSKifO7cuc2C3Z07d8IwDGzZsiVu51A1T4EEagCYPn06kpKSEAqFUFBQgEWLFmHlypVYtGgRCgoKEAqFkJSUhGnTpvld1bhKgVqBWoFagVqBWoG6vQL1iGnLUDDnIU88Ylrsv1DHIxwjKysLCxYsiOs5VLErsEB94sQJ1NbWWuAcCoUsm3/X1tbis88+87uqcZUCtQK1ArUCtQK1ArUCtXdAHUsbysrKUFlZGVHev39/zJs3r1lty8zMRF1dXVzPoYpdgQVqU6+//jpWrFiB6dOno7KyEtOnT8fKlSvx+uuv+121VlE8gHrM3IcwZu5DmFi+xvKkcQ9YluDaGjhcpIbiFjSwDTbSQOcUt0i3ZaCdHWDDgZqWc/DNxXSHwQcLRVJcKW0rByQCyDiCo2ALbqTPnQBO6nsptjxa/Gy0vjCBmoGwKT3r5PhlDpxpG7nFWjhYDo/D5vaT6kCPkVVrmYVI4VqzECndp9w96wYSnc4nQCt7v7iAYXGSF60O4efjzuFmwuA0ueAmtuH9GeUHgQhzk3j67HCAclvMNY2T5uCafk7ecaHPbfo89ypVXpsB6hse8sTNAeqNGzciJSUFBw8etMp2794NwzCaFW66Y8cOGIaBH/7wh3E7h6p5CjxQt3cpUCtQK1ArUCtQK1C3W6C+chnGzn7IE4+4MnagPnbsGPr06YPRo0djx44daGhoQG5uLgoKCmyLrmzZsgWGYaCxsdEqu+GGG7By5Uo888wz2LVrF1atWoWMjAyMGjUKn3/+ecznUMVXCtQBlwK1ArUCtQK1ArUCtQK1P0ANAHv37sXUqVPRpUsXZGVlYfbs2fjggw9s23BA/eCDD2LYsGHIyMhAcnIycnNzsXjxYhw/frxZ51DFVwrUAVc8gLq8Yi3KK9ai5KvrLZtpliaWrLZB9ORhy8/ZfLjTBz590HOpo6QUbNKg5wTOToOiBIuSzQGOltHz0UHfaXU8NyATDZwlqHMBwxzA2Y5FQccJ1KRYUieoc9PfTB+5AtxYJhgkppmLhbZ9TvdzOodUN5JmzwkcxXuEA0s3YOjU99JzgANqN/sxEwbx/nSYPIqAzgG8mwkF906CdC9zzxfpPQonsHazHwVp8zlKn5VSDLVpAtE0bnrChActF1dvsGw+4wMB1FcsxdjrN3niEVcsbdU2qBJLCQ/UTzzxBJ544gk8/fTTEWWxOKhSoFagVqBWoFagVqBWoFagVsVXCQ/UZsaOIUOGRJTF4qAqHkBteuysTZbNzB8lU9fbQj4oUFcNvw9Vw+9jy6qG32cfIMzQDgFORRjgMkoI5sIcbIMwN9iGm6sbrY8Q8hELkHDAIYY5OIVzuAF4LpSEHsNpPzfhGhxESP+Kl4DKnAxQwJUWZBEyb7DATRdmcQBnx76X6iBs43QPSZOgiHCHcBCVssI43acStEYLtQif/EWZ4EXckxy0S6AuhYpw3ycJWqmdwmCk+5cLZZPAmJZz4W40cwf9YYEJ9bDtR87BZfOg2ZYmjV1pufiKDZbz52yy7PVY4SdQj6xeisJZmzzxyGoFapWshAfqsrIylJeXY+7cuRFlsTioUqBWoFagVqBWoFagbrdA/dWlKLxukyce+VUFapWshAdqVXQpUCtQK1ArUCtQK1ArUCtQq+IrBeqAK55ATd8Kp3BdUbTKMn2Qc3HVNqBm4qltg1EscZDUEiRzg7cAdewiMHQQptty4CzBswSO0n4cUAvn5oBF2o8FJ+lzCai5/dxAHWcJDDmgpjAsQSuFZPNzCuJc3DTdRgBqMS6ag2haBwmomTZL0Mpea+l7IZVzECxNuqTr4ADi7P0mTRi4c0jfBWk/7rssPSO49kn7ucncwYEz97wgIM79kDB5wD32hay4c0ggTp6j5rOXLtpSUbza8tjrNlmm8dRBAuq8y5di3DWbPHHe5QrUKlmBBOp58+Zh7dq1rrZdt25doFcSUqBWoFagVqBWoFagVqBWoFbFV4EE6qSkJJSUlLjatry8XF9KVKBWoFagVqBWoFagDipQz9zkiRWoVdHU7oG6tLQUHTp0iHON/FM8gdoG1yRtXull6y3TeGozVRNN4WSDaG5xAmGwcTV4OQE1HdzMwVQCeKfUe6TMBha0HtyEgH4uAAcL6BJMcPGmFM44eJOgRYIpAcjYGGtaHwlkXIKzaDphkNIGcpAspK5zXMBFAnjuHNT0HFKsNwekLtL/WX3gZtLC9Z2b+8kBdh3jqaX6OIE2N/GNBs9OE1TpPjLP5/S+RLg54HazX3gavEH3ygtZcfvRZ6OQIq8q735U5d1vi5um77tQuI7n+OAnUI+6bCnGz9jkiUddpkCtktXugbp///7IysqKc438kwK1ArUCtQK1ArUCtQK1ArUqvgoEUL/zzjtoamqynJSUhEsvvdRWFu7nnnsO3/jGN5CUlIRx48b53YS4SYFagVqBWoFagVqBut0C9ZSlGD99oyceNUWBWiUrEEC9YsUK2yItsSzskpSUhB/84Ad+NyFuai2gph43c6PlSeMesGyl0qNALQwE4TGAVSPs6faklFIsqErxk06Dohsg4eCcbut0PA7qw4GSgxIBKFlQpZ9Lx+XqIYCzeO3Nz7nrESVdGRvrTeFM6nsOqKWYZidIpuDrBM70uFLKPgm0Y4F1hzht9hq4iZWmEGzGN0v3hcMkT+p7xwmR9N2i5trnBpKdvkPS94V7Rkjxz1I5Zynu+WyZ+KMBkyrPtg39AYK+l0KemZX5K1CZvwIV41dZpnHTrTUm+AnUoycvRdHVGz3x6MkK1CpZgQDqRx55BDk5OZZDoRDS0tJsZdS5ubkYOnQorrzySjz55JN+Vz+uUqBWoFagVqBWoFagVqBWoFbFV4EA6nDFEkMddClQK1ArUCtQK1ArULdboK5aiqKrNnri0VUK1CpZgQTqH/zgB3juuef8rkabkB9ATR/e5RVrLZsPdxskO8RQ29LqCUBtSy/FDXgC1NqgnNtWih91GoSlgZU7ngTGTlAjxa46bCsCvBO0SvXkjiGs4Cb2VzQ4D28/A4kiGEuQzACpmG7PCaid9pNipaWYbQaixYkGB4kOABx+j0SNeQ6HTwbEpXqy15p7h0D6Xghx2o7wSo8n3U/SBIQDYOkdCA64pYkynTxycdHciolh5tLp0WejGStdlXe/9a5K5ah6672W8klrLbdm3LQCtao9KZBAPW3aNMycORMnTpzwuyq+S4FagVqBWoFagVqBur0C9ZjKpSiettETj6lUoFbJCiRQJycnY8SIEX5Xo03ID6CmLrpqg+WJpWswsXSN7eFvC/MwM3vQ7B40JIRZ+CXcjm/ZU6DmFmtxE47BwbME1BIMmn1EB2kJajiYlQCXmvv3ulQ3zrGEvNByp2wI4XbbZqHdIkRTcwupuAnp4D7nwFmytB8FalJPFgAlMCbbcCEY4oSI9r15rd3Ap5Ol68sBqZvJGve59D1zuq/chJiY96kE6k5g7xDaMaXfYtcZPCSIps9BW2gHzaZEbEI0zVThxzjgK1BPWoLiKzd44rKK4bIAACAASURBVDGTlihQq0QFEqh79+6NUaNG+V2NNiEFagVqBWoFagVqBWoFagVqVXwVSKCuqalBWloaPvroI7+r4rsUqBWoFagVqBWoFajbK1DnVyxByRUbPHF+hQK1SlYggfr//u//0KVLF9xwww04ffq039XxVX4DNc3yUXzFBhRfscG2yICYxeMsWNsGIwGiWQtvy9sGLy7uUgJnaVDnQNzNoG72UazxzRz0OGUwcIIpCajc7Mf1oYvJjG1iw8V/M59HbGPCpBTTHEvmDqfYa2HBGNpvtmOb20h1oOcmcM1ObGgfS7Hl3HXkYDHcTpMrCbSZOG3xHuG+W27i97kyJ4imk0bpPpSeAdy7E25AnMtc4waYw9/fyL1LXqyFec/EBtQkbtp8V6Uyf4X1zPUrblqBWtWeFEigbmpqwtq1a9GxY0cMHz4cGzduxM6dO6OunBhUKVArUCtQK1ArUCtQt2ugrt7giRWoVdEUSKCOZaXEUCiEDh06+F3luEmBWoFagVqBWoFagbrdAvXEJSj96gZPnD9RgVolK5BA3bdvX3GVRMlBld9ATW2m0psw8UHLFK7poGDGVbuKKaTmQFyCa26gpgMl3ZYbsOmgzQFEtJhQJ1iQwInrWwkAYohdZWNzpbpJUMN97iatmEOcrwSwZp+wMc/R4qJNwKVxzEJMc0TcdThQ0zhmJjWf7VhSejxS7grgOGjl7j03QMndI8ykxfX9wAG607NBOka0iW80xxDTzMZkS30hxW9z56CW9mM+twE1fb+EOsoCLpX5K6x3VSaWrrF+zPD72a9ArWoPCiRQq85JgVqBWoFagVqBWoHab/sG1OX3ovTy9Z44v/xeBWqVKAXqgEuBWoFagVqBWoFagdpvK1Crgq52AdTvv/8+9uzZE+iXDyW1JaA2XVy9wTJdwYvGW0eLq548eAm7quLkwUvOrZjoELc4eeA3+MGNGyijDeqxADWFE+5YFJakGGmnGFvOEiDQcg6c3ICaE1BL/clBhos4XhvMnt1PTFnHQTR1Vu05SysacunxKADTujnFZEv70dUGna6ZU5wyF98fLd6fO4d03el+3HWUYqG5+5/7LoRPwDhLgM/dn9L9JsX1O/W3dDyn9zMkcz8U0GcZffYRoLYgumCl5QkTHrRsxk0XX7HB92d9mwDqsntRetl6T5xfpkCtkhVooP7xj3+MoUOHii8f3nPPPZgwYQIOHjzoUw3jLwVqBWoFagVqBWoFar/tF1AXlN6LsinrPXFBqQK1SlZggXrhwoUIhUJISkpCSkoKUlNTEQqFbNs88cQTCIVC+M53vuNTLeMvBWoFagVqBWoFagVqv61ArQq6AgnUzz77LJKSkpCdnY0nn3wSX3zxBYqLiyOA+siRIwiFQqiurvappvFXWwRqGjdNH/50ULBWUxz5Tcu2AYaawrUZS03BWYjD5uKsbbGPEgxyMCvBhATJTiAjxaBywOUGpDnAl+rJWUr/xx1DiBllV6ak8btS+j8HuHQVN82tWMiluQuPl+ZWWpTiornz0XNwKyKGA7XTfSEBNQekbmLWzf3dgCoXn0+PK9073P5uzsFNEqRtue+q9A6E1EdcH8cyIRT6QnqHg02JJz3jiM1VEMsq11oumrbBsvmuSsX4Vb4/69sEUJd8A2WT13nigpJvKFCrRAUSqKdMmYJQKITnnnvOKuOAGgByc3MxZMiQFp9z//79qKurQ35+PlJSUtjc1g0NDZg2bRp69+6NTp064ZJLLsGGDRtw8uTJiG337duH6upqpKeno2vXrpgzZw4OHz4cc70UqBWoFagVqBWoFaj9tl9APbb4GyivWueJxxYrUKtkBRKou3fvjh49etjKJKAeO3YsMjMzW3zOxsZG9OjRA9XV1SgqKmKBeuzYsbj22mvx05/+FM8//zxWr16NtLQ0XH/99bbtjh8/jr59+yIvLw/bt2/H1q1bkZOTg8LCwpiXUm+LQE1N/21JQ0GscpL5g77VXjX8nG3/JmUWeREzhXCLKEghIdKg7jS40/04SJYgUip3C84UUOl5JXDi/r1OgcTNMczPpX99S4DjdJ9I0Hb2vCI4S6ZwzJkez8z8IYWEcBlBCKzbwFk6BgVqc3sp7MJpEkT7Xpp0cX3P3TfR4NoJ/J3CONzANVd3CWQl2HUyF/7hJgSF62ehPlwWIpuFbB625x35YcEMixs/faNlGi7n9zNdgVrVXhVIoE5JScHo0aNtZRJQjxo1Cp07d27xOSno1tfXs0D9wQcfRJStXr0ahmHgwIEDVtmmTZuQkpJiK3vxxRdhGAaeeuqpmOqlQK1ArUCtQK1ArUDtt30F6sp1nliBWhVNgQTqCy+8EN26dbOVcUB98uRJdOnSBf379/f0/BJQc9q5cycMw8DLL79slZWXl2PSpEkR2/br1w+1tbUx1UWBWoFagVqBWoFagdpvK1Crgq5AAvVVV12FUCiEnTt3WmUcUH/ve99DUlISampqPD1/LEC9dOlSdOzYEUeOHLHKsrOzsXDhwohtq6urUVhYGFNd2jpQU9NBwYylpvHWtnhqLm560L3nYJl+LkG0AN3swi8SDDiZDrJcu93EDTvBlAQ1XMyzU/xzeIwp1+ZYgJoeQ8hWYmXtcANn1GePJQK1tOCLE0RTm1lApEVZnI7LQHZ4PLUNqLl+le4nblIV6z3JZdqQssqQcm7CIE6CnDJfSJMH7vpLC7Rw7z64meRy+znFR0vbCMcVF2s5+3yiPw7YbL5Hkne/PaPH2UWx2mqsdFsD6sKiezBh0lpPXFh0jwK1SlQggfqXv/wlkpKS0KdPH7zyyisAIoF6+/btyMjIQCgUwksvveTp+d0C9V//+ld06tQJt912m608OTkZ9fX1EdvX1NRg4MCB4vGOHDmCffv22dzU1KRArUCtQK1ArUCtQN0+gXrcPZgwca0nLhynQK2SFUigBoAbb7wRSUlJSE5Oxrhx4/CVr3wFoVAId9xxB/Ly8qwc1bfffrvn53YD1IcOHcKAAQMwdOhQHD9+3PZZcnIyVqxYEbHP3LlzowJ1fX09DMNgrUCtQK1ArUCtQK1ArUDd+kDd3KxdbjODNTY2suP+iBEjYqqnqmUKLFCfPn0aS5cuRWpqKpKSkiybIJ2cnIwlS5bgzJkznp/bCaiPHz+OMWPGoHfv3ti/f3/E580N+Uj0X6ipS766HiVfXW9LpWemi6ocUy/GHbIxim5S6HGDppsBmYuflMCQgxMurrpnnRyz7RQXHQtQS/vFAvBcuQTt0oSBq6fThKL3QmcYpovAUIDn4psp4Jpx0+fddK5MOK5j6j0JvoXYa0eocwJjp4lROERy94V0b1GgNutLr6l0X7i9b8LN3AtSCjo2Flo6nxOgS/0tTbDP2jZxp5N8aodYafrOCP0xobxireXxV2/E+Ks3+v6MThSgHld4NyZOeNATjyu8O+Y2tCRrl9vMYCZQP/7443jppZcsv/baa83qO1XzFFigNnXw4EE89thjmD9/PmbOnIl58+bh4Ycfxt///ve4nTMaUJ84cQITJkxAt27d8MYbb7DblJWVobKyMqK8f//+mDdvXkx1SaQYagVqBWoFagVqBWoFai/UVoC6JVm73GYGM4H6hRdecF0vlfcKPFD7IQmoT506hWnTpiE9PR1//OMfxf03btyIlJQUHDx40CrbvXs3DMPAtm3bYqqLArUCtQK1ArUCtQK13/YNqMfejYnlD3ricWNjB2ovs3YBfGYwBeq2oUAA9eTJk9HQ0MCuONiaamhoQENDA2bOnIlQKGT9vWfPHgDArbfeCsMwsGrVKtu/ZV566SXbTPTYsWPo06cPRo8ejR07dqChoQG5ubkoKCgI3MIuks14wZLL11ueWLrGMo2ntplLpUfMrY44ecA9PABIUOMUr8mAx+QeC3iIlIBRGtSdQJyDVgksnGKa6bHcQB0HVhKoc0DFxc+S+kzusYCN4xXjmyWg5mCXHoMCtfm5FI8tlTvFWEvgz91v0uTKaTLjJn2hWeZiAuNqohhtkifF3ktt4tpM+4K2j4vblyaS0nfcKdZb6FsWoqV3OChIm7HSTEq8SeMeYCF6/NUbUVG0ChVFiRE33SaAumAxJpat8cTjChbH3AYvs3YBfGYwE6izs7MRCoWQnZ2Nm2++GR9++GHMx1c1X4EAajM2unv37rjzzjvx5z//2Zd6SC8Emmn5+vbtK26zZcsW27H27t2LqVOnokuXLsjKysLs2bPZf/84SYFagVqBWoFagVqB2m8HCaibmpoi3leigEvV3KxdnKTMYK+88goWL16M7du3o7GxEWvXrkVmZiaGDx+OEydOxHQOVfMVCKC++uqrrZcPQ6EQQqEQxowZg+985zs4duyY39XzVQrUCtQK1ArUCtQK1H7bL6Aen78YFaVrPPH4/MXij2IcNAPNz9oVrmiZwTiZoSHhP9ap4qdAADUAHD58GA8//DBGjBhhy+jRuXNnzJkzB88//7zfVfRFiQrUFliTuOmSqestU7iuzF9xzmfjD7n0VJMvWcqnx+t/t3OsqRAr6QgkEnxyZVIcNgfibkCGq5t0Drqf2f+0TJpcxDJJoOejx+PqQMHZaZVDAqf03hHT13Gx0lzcNI1vdpMej9tGgm9ppURusuPmmnFA7XR/U+ikx6LHiAWy6X70exytvhd93RlapfpIkw63bQ43B9QuAJ5bZdU2kRdiqK2UeOT5ZabEmzDxQdvKsYmWIi/oQB3LL9RehHw4ZQaTlJWVhQULFrjeXtUyBQaoqf70pz9hwYIFOP/8822/Wvfr1w9r1qyxvR0bdClQK1ArUCtQK1ArUPtt/4D6LlSUrPbE4/PvirkNLc3a5SYzmKTMzEzU1dXFtI+q+QokUJv6/PPP8R//8R+oqqpChw4dLLju2LEjLr/8cvz85z/3/UXGeCvRgdoG12Rxg+IrNlieWLLasvk5XSDB9u9XIfuHYxYQCU64gV7a1ikTgRTG4RQeIQGHEyy5AXjOHHxzABUOWQ5gbwNLCsYOYRwiUFMQp5BsLtZCTT93AnjJXBgHPZZkcm62L4SJBguo0mInElA63W+SzesoXXfuvpDuWWkhIK6+UtgIN5GQwru47yGthzR5Fp4NEYtKhYd/kGcOfS5ZEE0yGZnZjUq+ut72vPP72ZvIQF00+i5MKlrtiYtGxw7ULcna5TYzGKcdO3bAMAz88Ic/jGk/VfMVaKCm2r9/P1atWoWLL77YFhJywQUXYNGiRX5XL25SoFagVqBWoFagVqD22+0VqN1m7dqyZQsMw0BjY6NV5jYz2A033ICVK1fimWeewa5du7Bq1SpkZGRg1KhR+Pzzzz3pT5Wz2g1QU/32t79FTU0NOnXqZIF1UKVArUCtQK1ArUCtQO23fQPqUXdh0vhVnrhoVOxADbjL2sUBtdvMYA8++CCGDRuGjIwMJCcnIzc3F4sXL3b18qLKO7U7oP7ss8/wox/9CBMmTLCFgQRVQQJqarroAR2ErLhqskACXThh8rDl50zh2gRuCth0gJQygnCxnxLIcLHSUlypEwS7iYvmAFg6LgcqAjg7ZbEQ4UyqJ3Nc2zEkgDdjrKXYZA6cs2rPxUpL2UFouVNmDwmoTXPHCtuvKnOeZSdod4xDlhY7ofchFwMtxWw7ZLxwVU/uuFKGDik+n7snHWKoxQmxtLBNeEx0tLhoDp7ptmQST7N40OeS+awKMkS3CaDOuwuTxq3yxEV5zQNqVftQuwHql156CfPnz0dWVhZCoZAV9jFs2DA8/PDDflcvblKgVqBWoFagVqBWoPbbCtSqoCvQQP3+++9jw4YNGDJkiJXpIykpCZmZmZg/f37MQf6JKAVqBWoFagVqBWoFar/tF1AXj1yEysIHPHHxyEUK1CpRgQPqU6dO4amnnkJ1dTWSk5Ntv0aXlpbiBz/4AT755BO/q9lqCipQ2+CaLIZgLQJD46pJ6j1bbDUX5ygAtTjoRysLBxk6eDul8JLMxX5KccoMeHExyBFAxZSJkEeA0QJjCaxoH3GA7gbO6LU32yQtykLNxUtLsMvFOTst2hJu7rgSiNN6ctdGmlxwkyAGem33mxRDLd1PEuAy11GsJ3cOaaLJ3cvS/S2lxWNiyEW45uKspZR30vsXZhmZrNNJPJ38VxSvtlw6ZR1Kp6wLNEQrUKvakwID1H/5y19w1113WWvZmxDds2dPLFmyBG+99ZbfVfRFCtQK1ArUCtQK1ArUfts3oB5xJyrHrvTExSPuVKBWiQoEUOfn59tCOpKTk3HllVfi2WefxalTp/yunq9SoFagVqBWoFagVqD2274B9aV3ojJ/pScuvlSBWiUrEEBt/ho9ePBgbNiwAf/85z/9rlKbUXsAampzYLKtqkjhmqxKxqbTEyBaSq3nuCqbE1BLafWcju2U2o6mNJNS88WQKk9MaccBMFeHnnViLKyV8s4BnCXwp2nnbPHIElC7SWUXntLODVxzUE7LaGo+AeAd4+klm33FwfJFX5cBlgNx6T5wul+k+HxuH+k+jDaJDJ+4Sm3ivk9CKjzWEkTTcvrsMFc+lGKlyfPHhOjSKeusz/1+ZipQK1CrvFEggHrevHn4/e9/73c12qQUqBWoFagVqBWoFaj9tm9APXwhqsas8MTFwxcqUKtEBQKoVbIUqBWoFagVqBWoFaj9tgK1KuhSoA642htQm6ZxiWZcdXhsdVXe/ZZtAySXQo+Wk4HVitGkwC3FU9NyDpalmE8KIrHEW3MgK5mLY6VlXExsuM3z0f2kWGAK6xyIO00SepLYawLLNqCWYqS5mO1YINshbeDkHgvOlbmBfSYO3RV80r4w+9ANUNN70gmM6TXjgNoJaulEUjiuOBnjgJpONLl0fvT+FSa2NnjmUuHRMgmoz0L05KHLzq18SN7VoM+ZssnrLNMJvd/PyNa2b0A97OuoGl3viYuHfV2BWiVKgTrgUqBWoFagVqBWoFag9tu+AfXQO1A16n5PXDz0DgVqlSgF6oCrvQI1NR3E6L9cJ5avsUzfyrcWgWH+rTt56DIeuhnIjlhcgwEDMZMINZflQMqM0Nx/tVPg4DJNOMELBSYpKwM1hZxowBYF8DhotYEqB9FOWTnCHQ7I0UJeuOO6yTpCgdopHEcI+WCBWgJcru+dQkl61vHXTwJcrh5uQkmk+jtl0HECZyFkS8zcYVr43tvCO84+W8yFWiaWrrGFnNHwD7+fhX5agVoVdClQB1wK1ArUCtQK1ArUCtR+2zegHnIHqkbe74mLhyhQq2QpUAdcCtQK1ArUCtQK1ArUfluBWhV0KVAHXArUdlO4prHV5mIL0iIwtgVh6CBrgrSLBWGcMgqIcMLBtQS4nCV4cQJVGtsqwRIX3yzFfDsBtQMsSou8iIuySEAdLZtHeAYODqhp3ehxuWPQMul8FKi5eGPpmnHXlZbR+0aaHJl9KPWxFIftBLgcGEtx3A5gLLZJiK3mIFr6nrHQTbblJtpVI+6zPUdMiC69bL3l9hwrLdkvoC4ZfDsmj/imJy4ZfLsCtUqUAnXApUBttwK1ArUCtQK1AnXr2z+grsPkS+/zxCWD6xSoVaIUqAMuBWq7FagVqBWoFagVqFvfCtSqoEuBOuBSoJZtg2tuERgK1yRm0gbUXPwll4orHJ65NGBugJqzBCJc+jQhHtcGVByEceDcs84OlCZwSvAmATWTBs52Dimt2lmLqesk0DbjmCXY5VLkkWPZ6ka3dVo8htZHWPDF7AunScSUnnX8xEWKm5bilM3rT9tHz0e35YDaaeInAbX0ngG3DW2nNGmkE1dmYiulv7PBNZMik8Y/S4u1aEo8d/YNqAfVYfLw5Z64ZJACtUqWAnXApUAtW4FagVqBWoFagbp17BtQD1yAycOWeeKSgQsUqFWiFKgDLgVq2QrUCtQK1ArUCtStYwVqVdClQB1wKVC786SxKzFp7EpbHCQdNCuKVlmmcG3FVdOUWjTe2mkgp2m+aGovId6Ui8N2XD1OgimnFHpCLK0NWin4mf0pQZ0Uh80BtZTGjYNysp8Y08zZTYw1A9QifNO0eNwKjNIxKIhzMdtuYqidoJeZiNgmVbTvpRh46fq5jet3A9EcwEtpIYVjsO81CBNe23fLXPmQxErT7735nkVFcdjqh5oSz5V9A+qLF2DyJcs8ccnFCtQqWQrUAZcCtTsrUCtQK1CftQK1AnUcrECtCroUqAMuBWp3VqBWoFagPmsFagXqONgvoC7t/zVMGbLUE5f2/5oCtUqUAnXApUAdm2ncNE2rR0GbDqzmYGpLrUdXWxy2/JwpXDMDupsVFi3gFiCbhVkpdZ0QF83GJgtp42z7xQJO0rnD6hABdUw8ra1+QmwyC8nCxMAx/tkNlHP1oeBM4Lsqc55ldpVKqS+kbThL0MptKwEsB7sSPHMx/VKMtXRfcMdyep9AmHTaTFc6ZVY/pN/v8klrLZdVnrOufhi7fQPqfrdhyuAlnri0320K1CpRCtQBlwJ1bFagrlOgVqBWoFag9twK1KqgS4E64FKgbr7pW/vUNrg2w0Dowg9591sWgdrMEuI0+IeFdFhlsUCGBCwUaiRIPmvb4iMOC3/Y6i5lduBCUqRwBrotc24xBMMJqKXsIFwYhwTXwqSDrY8A1NRsv8bQF06TD1em+9H7iGzDLVwU0z0pATVzDHHRJClDDmP63aMhWxSMze8yDeeg32Vqv59NiWjfgDr3VkwZeK8nLs29VYFaJUqBOuBSoG6+FajPWYFagVqBWoG6JVagVgVdCtQBlwJ1861Afc4K1ArUCtQK1C2xb0CdMx9TBnzDE5fmzFegVolSoA64FKi9N42zNgfeivGrLJsZQyaNXSkuCGPFWAvxnGLGDyY7CLs4RfjCFlyMtQRfZlsl4HbK/CCBkwRXTovAkGM4xjxL8c1SudvMHW4gmjufG8Cnk5VoWVCiLLBjXRunOOZw2OU+l2KvmWPb7i03EzoH4JYWQrJMvyNCBh02sweZ2Dpl7tD46PjYN6DuewumXHyPJy7te4sCtUqUAnXApUDtvRWoFagVqBWo1bFZgVoVdClQB1wK1N5bgVqBWoFagVodm30D6j43xxQeFM2lfW5WoFaJUqAOuBSo42sTrGlcNU21JS4IY8Zj0hR7BLjFxSdM2KDALcSKOm0rwhIHwE7bUvCTYqWZWPDJA+7hgVpazITYEailchOSaRmNb+bipbkFbHrW8XB+wa38OSRoJ/uxMc3SIjfMojxiLL4Uh8zBrjRhYu4Bx2OF3y/MfjZz7xnQMmkBJQraZ8GZfk4nvPT7Sa0QHV/7BtQX3YwpuYs9celFCtQqWQrUAZcCdXytQK1ArUCtQK12tgK1KuhSoA64FKjjawVqBWoFagVqtbN9A+petfz3qhku7VWrQK0SpUAdcClQt45tqfVIjDUdsGlstTm4021tgEDT7VFYYOJKJaDmVit0lXbMHECk/aQBx4Q6p/jv/nfb68/F60pATeN7TbDmYp7DYZaDXeoYgNoWNy2dI4a4adsqlFzctBRbzpSLoCrAtVN6PGlCFDWGPrycAXIbJFPYp/c6B9T0PQRugpp3Px8fLaxySI/h9zMk6FagVgVdCtQBlwJ161iBWoFagVqBWi3bN6C+cB6m9L3TE5deOK9Zbdi3bx+qq6uRnp6Orl27Ys6cOTh8+LCn+7bkHCpvpEAdcClQ+2s60NNB3TQNCaksWGnZEa4lIOGAmoKMANRsOYUsKYyDATER3iTw5xb4oHAmLQJiQqSbkA8OqGMBcTcLuHCZQKS6cdlKeizggbq5oRRS39PJDAfL1E73gHRtpP3MOkjZOhyAmn6fJo17wPLEktWWS6esi7Bm7vDfvgF1zxvtE9EWuLTnjTG34fjx4+jbty/y8vKwfft2bN26FTk5OSgsLMTp06c92bcl51B5JwXqgEuB2l8rUCtQK1ArUKvbL1Bv2rQJKSkpOHDggFX24osvwjAMPPXUU57s25JzqLyTArVH2r9/P+rq6pCfn4+UlBR06NDBcZ8pU6bAMAysWrUq4jOv/n2jQO2vFagVqBWoFajVPgJ1jxr2Bd7muLRHTcxtKC8vx6RJkyLK+/Xrh9raWk/2bck5VN5JgdojNTY2okePHqiurkZRUZEjUP/sZz9Djx49WKD28t83CtRtx7Y467ODe3nF2nMW4q1tsaKmKXAL2UFYcJYWfmEWxnBcnEMAdNuxaN2ExTfYX4OEeFzb+czFXqTYZArJXLm0KAvdlssk4sLmNRfBmdwXbAw17QvpOnALo9DrKy12QqCVm1CJWWGkSZUDzLPgTGOhhXuZy35DIZpOTG3wbL6XoBDdptxegTo7OxsLFy6MKK+urkZhYaEn+7bkHCrvpEDtkSjo1tfXRwXqY8eOoWfPnvjxj3/MArWX/75RoG47VqBWoFagVqBur/YNqL8yF1N63eGJS78yF4ZhoKmpCfv27bP5yJEjbD2Sk5NRX18fUV5TU4OBAwdGbYPbfVtyDpV3UqCOg5yA+vbbb0dZWRkAsEDt5b9vFKjbjhWoFagVqBWo26t9A+rsuXIu9xhdmv0lUHPmgBb4EnZXrFgRUT537lxXQO1m35acQ+WdFKjjoGhAvWfPHqSmpuL1118HwAO1l/++UaBu26YxoTSFXtnkdZZp+i8TJljIHvlNO8A6xVvTeFVazgG1AFbcfjaQcziHDajpv1elFGxczLYUpywBNQfOElBz6fGoBSjnrrUNqoU0fiwkSxMRJtZZXCRFuiZmmQTU0j3ATa6YlI6TB91rA2bWZHEjWk4nlaYnTHjQMv2+UPv9nVbzDhJQx/ILtYZ8tB8pUMdBElCfOnUKo0ePxuLFi60yDqib+++bI0eORHzJm5qaFKjbsBWoFagVqBWo24N9A+ruN2BKjwWeuLT7DTG3oaysDJWVlRHl/fv3x7x58zzZtyXnUHknBeo4SALqRx55BL169cLHFl7arQAAHsdJREFUH39slUlA3Zx/39TX14v/jlKgbptWoFagVqBWoG4Pbq9AvXHjRqSkpODgwYNW2e7du2EYBrZt2+bJvi05h8o7KVDHQRxQHzp0CBkZGXj88cdx9OhRy4ZhYPny5Th69Kj1YmNz/32jv1AHxxQQJkx88JxNmKDx2CTdnm3lRRNSKHBTmKLp+CjkchAmxcdKgM5ZAmqnVHHSyn0mREpATVc/pABrWlrlkCsX4JteMxbKuVR60WK2uUmJYLYvuOsYno6OS00nrKoopdBj4/C5ydwlS617j8Y003uWxkVTeDbfLaCx0rqyYeLaP6CejSlf+ZonLu0+O+Y2HDt2DH369MHo0aOxY8cONDQ0IDc3FwUFBbZkBlu2bIFhGGhsbIx5X7fbqeIrBeo4iAPqV199Vfz12PTbb78NwNt/32gMdWJagVqBWoFagTpI9g2ou12PKdm3eeLSbtc3qw179+7F1KlT0aVLF2RlZWH27Nn44IMPbNtwQO1231i2U8VPCtRxEAfUH3/8MRobGyNsGAZqa2vR2NiIzz77DIC3/75RoE5MK1ArUCtQK1AHye0ZqFXtQwrUHqqhoQENDQ2YOXMmQqGQ9feePXvEfbgYai//faNAnfi2xZieNV0ZbmLpGss0xrRi/KovTVZjFFPvCSnNLEsx0hxQc/uHQRYLhtKKgMzqiFN6LzwXQy3FN3MQLa1iKAF1WBq8KT3D0tyRDADsMaRz0HhqCtocPEuAy8UxSxBNJ0/U3ORJmjBxsE7Bmd6jzIqG9F0AmiJSsvVugaa/C4R9A+rzZmFK91s9cel5sxSoVaIUqD2UFMpRU1MTdR9u6XGv/n2jQJ34VqBWoFagVqBOdPsF1CVdr8Xkbrd44pKu1ypQq0QpUAdcCtTBtJglgYAM9y9z+i91+m93NmsIOa4Iag5ZHSi8SQt4uM0iIYV/uMm0wW4jhYpwQE3z0dLjCgu3RAX5MBC3HY8L7ZAWV+EyggiTGdu1pJ9FWdgnYvLEHY/cL/TesiZz41dZgEwz19hCk2imG4XnwFqBWhV0KVAHXArUwbQCtQK1ArU6kewbUGdei8nn3eyJSzIVqFWyFKgDLgXqYFqBWoFagVqdSFagVgVdCtQBlwJ1+zWXXYHGqNLsIVymBQpFEsDb4nHNWFoCSDagFmDdWiSGxgpTiBYWF7G2pXHMFFpJX9iA2m1mDwrBBJZtx5XiopltJYi21Z/LpCJk4OC2Ea8NNQfUdMJETfajmWVs98tZ0/uJjYXWxVfatX0D6oxrMLnrTZ64JOMaBWqVKAXqgEuBuv1agfpcXyhQK1Cr/bVvQJ0+A5Mz53nikvQZCtQqUQrUAZcCdfu1AvW5vlCgVqBW+2sFalXQpUAdcClQq6ltsasEcCeWr4mwGYNdXrHWBte2hWSERWVYC4vRsHG8EjhyMcZkQRgRfCnomnHTXFl4ejtuURZqh7R4tjpIx6D1iJaiLjy9HS0/uy2dzNhMQJtOsNhFV6jJ9ePuEQrRGgutjmbfgLrLdEzOuNETl3SZrkCtEqVAHXApUKupFagVqBWo1X5YgVoVdClQB1wK1GpqBWoFagVqtR/2C6iLO12Fqi5zPXFxp6sUqFWiFKgDLgVqtRvbUu8xKfRssddkNUYOsugqjrZtyYqOdHsuXldcYZFZ5Y+2Q0qhx6W0c1zlkMZT0zIuHjt8VUQOnOk5JBDn0hHSvnBIX0hjmukkiK5SyK6yKay8ScvZGHhS5vc9rG7b9g2o06ahqvMcT1ycNk2BWiVKgTrgUqBWu7ECtQK1ArU6nlagVgVdCtQBlwK12o0VqBWoFajV8bRvQJ0yDVVpN3ji4hQFapUsBeqAS4Fa7YXZlRTD0t+ZZSVfXX/OU8+59LJzLrn8nM0YXdsqjiTeWooLtsBaglaHlHY202Nk1Z4zt3qiFP/MnU9ajVEA+PDY5qqR37T3Be17JpUhjWmmK2Ta+p5cE9v1c7Df96A6sa1ArQq6FKgDLgVqtRdWoFag9vseVCe2/QPqK1CVer0nLk65QoFaJUqBOuBSoFa3tinU2UJBSCgBDQWxLOxXUbTKMg1pMEFcBFy6yAu3+IsE1OfddM5RMnhM7rFAXFTGEaiFTCFmeAVtM+03KduKWUb7Rwqxodlb/L5X1O3HvgF1x2pUJs/yxMUdqxWoVaIUqAMuBWp1a1uBWoFarQ63ArUq6FKgDrgUqNWtbQVqBWq1Oty+AXWHqajseK0nLu4wVYFaJUqBOuBSoFa3tsUYaxrzK8VkM/uJ2T/MbBdO8dHh4Ou0Pbegi7BgjHRc83NXWUfINmb/0DbTfrP1Bc3yQfvlrMV4aBKH7ve9om4/9guoi5Iux6TQNZ64KOlyBWqVKAXqgEuBWt3aVqBWoFarw61ArQq6FKgDrjfffBOGYSD//GkovWCOWh13Fw+5/ZwH153zIGK6DWeyX8lA4gELzrnfbV+6+w2OLs2ea9lx+/NnnXO32V+aHou2Vziu+bm1f7fZ9uPS85FtzP6hbab9ZuuLi792zrRfztrW99SX3GHZ73tF3X6cf/6XKefefPPNVhn7TKAebZShyLjME482yhSoVaIUqAOupqYmGIahVqvVarXvbmpqapWx7/Dhw+jatavn9e/atSsOHz7cKm1QJZYUqAOuTz75BE1NTfj1r39tPcz27dsXOJsThyC2L8ht0/YlvoPcviC3rbXb9+abb6KpqQmffPJJq41/hw8f9rwdCtMqSQrU7UT79n357699+4L5r6ogty/IbQO0fYmuILcvyG0Dgt8+lao1pUDdThT0B2eQ2xfktgHavkRXkNsX5LYBwW+fStWaUqBuJwr6gzPI7Qty2wBtX6IryO0LctuA4LdPpWpNKVC3EwX9wRnk9gW5bYC2L9EV5PYFuW1A8NunUrWmFKjbiY4cOYL6+nocOXLE76rERUFuX5DbBmj7El1Bbl+Q2wYEv30qVWtKgVqlUqlUKpVKpWqBFKhVKpVKpVKpVKoWSIFapVKpVCqVSqVqgRSoVSqVSqVSqVSqFkiBOuDat28fqqurkZ6ejq5du2LOnDkJudJTQ0MDpk2bht69e6NTp0645JJLsGHDBpw8edK2XVDaO2XKFBiGgVWrVtnKE7l927Ztw7hx49C5c2dkZmZi/PjxeO2116zPE7ltv//97zFp0iR069YNmZmZGDt2LJ588knbNonQvv3796Ourg75+flISUlBhw4d2O3ctqWttdlN+9w+a4DEbF+4pGcN0Pbap1K1ZSlQB1jHjx9H3759kZeXh+3bt2Pr1q3IyclBYWEhTp8+7Xf1YtLYsWNx7bXX4qc//Smef/55rF69Gmlpabj++uutbYLS3p/97Gfo0aNHxCCXyO179NFH0bFjR9xzzz349a9/jV/84heor6/H7t27ASR221577TWkpaWhoqICzz77LJ577jlce+21MAwD27dvB5A47WtsbESPHj1QXV2NoqIiFsjctqUtttlN+9w8a4DEbR+V9KwB2mb7VKq2LAXqAGvTpk1ISUnBgQMHrLIXX3wRhmHgqaee8rFmseuDDz6IKFu9ejUMw7DaF4T2Hjt2DD179sSPf/zjiEEuUdu3d+9epKSk4Fvf+pa4TaK2DQC++c1vIi0tDZ988olVdvr0afTr1w/XXXcdgMRpHwWl+vp6FsjctqUtttlN+9w8a4DEbZ+paM8aoG22T6Vqy1KgDrDKy8sxadKkiPJ+/fqhtrbWhxp5q507d8IwDLz88ssAgtHe22+/HWVlZQAQMcglavuWLVuGLl264MSJE+I2ido2ALj33nuRkZGBM2fO2MpHjBiBa665BkBitk8CMrdtaettdgJOqvBnDZD47Yv2rAHafvtUqrYmBeoAKzs7GwsXLowor66uRmFhoQ818lZLly5Fx44drUUJEr29e/bsQWpqKl5//XUAkYNcoravvLwco0aNwve+9z3k5OSgQ4cOGDx4MH7yk59Y2yRq2wDgr3/9Kzp37oxFixbh/fffx4cffohNmzYhNTUVTU1NABKzfRKQuW1LW29zLEAd/qwBErt9Ts8aoO23T6Vqa1KgDrCSk5NRX18fUV5TU4OBAwe2foU81F//+ld06tQJt912m1WWyO09deoURo8ejcWLF1tl4YNcorZv0KBByMjIwAUXXIDvf//72LVrF66//noYhoFdu3YBSNy2mXr55ZfRs2dPGIYBwzDQpUsXPPPMM9bnidg+CcjctqWtt9ktUHPPGiBx2+fmWQO0/fapVG1NCtQBVnJyMlasWBFRPnfu3IR+IB46dAgDBgzA0KFDcfz4cas8kdv7yCOPoFevXvj444+tMg6oE7F9F198cUTc5ZkzZzBy5EiUlpYCSNy2AcBbb72F3r1744orrsDOnTuxa9cu3HTTTUhLS7NNGBKtfdGA2k1b2nqb3QC19KwBErd9bp41QNtvn0rV1qRAHWAF8V92x48fx5gxY9C7d2/s37/f9lmitvfQoUPIyMjA448/jqNHj1o2DAPLly/H0aNHcfr06YRt39ixY2EYhm0AB4DFixfj/PPPB5C41w4AZsyYgSFDhuDUqVO28srKSowYMQJAYravvYd8RHvWAInZPrfPGqDtt0+lamtSoA6wysrKUFlZGVHev39/zJs3z4catUwnTpzAhAkT0K1bN7zxxhsRnydqe1999VUrVEDy22+/nbDtq62thWEYEb/wLVq0CJ07dwaQuNcO+DKkZdasWRHlS5YsQWpqKoDEbJ8EnG7b0tbbHA2onZ41QGK2z+2zBmj77VOp2poUqAOsjRs3IiUlBQcPHrTKdu/eDcMwsG3bNh9rFrtOnTqFadOmIT09HX/84x/ZbRK1vR9//DEaGxsjbBgGamtr0djYiM8++yxh2/fMM8/AMAzbQidnzpzBpZdeamUZSNS2AV+Cx+DBg/HFF1/YyisqKtCvXz8Aidk+CTjdtqWttzlajLHTswZIzPa5fdYAbb99KlVbkwJ1gHXs2DH06dMHo0ePxo4dO9DQ0IDc3FwUFBQkXGL+W2+91Yrze+mll2w288YGqb1AZFxjorbvzJkzKCkpQbdu3fDv//7veO6553DNNdcgFArhN7/5DYDEbRsAbN26FYZhYOrUqXj22Wfxy1/+EjU1NTAMAw8//DCAxGpfQ0MDGhoaMHPmTIRCIevvPXv2AHDflrbaZqf2uXnWAInbPk5cDHVbbZ9K1ValQB1w7d27F1OnTkWXLl2QlZWF2bNnswsXtHX17dtX/Bflli1brO2C0l6AH+QStX1Hjx7F/Pnz0b17d6SkpCA/Px/PPfecbZtEbRsAbN++HcXFxTj//PORlZWFMWPG4Ec/+pFtm0Rpn/Q9q6mpsbZx25a22Gan9rl91gCJ2T5pH27p8bbYPpWqrUqBWqVSqVQqlUqlaoEUqFUqlUqlUqlUqhZIgVqlUqlUKpVKpWqBFKhVKpVKpVKpVKoWSIFapVKpVCqVSqVqgRSoVSqVSqVSqVSqFkiBWqVSqVQqlUqlaoEUqFUqlUqlUqlUqhZIgVqlUqlUKpVKpWqBFKhVKpVKpVKpVKoWSIFapVKpVCqVSqVqgRSoVSqVSqVSqVSqFkiBWqWKo8rKymAYBrZs2eJ3VSK0ZcsWGIaBsrKyiM/aWr3jVZ9E6oO2pETqm0Sqq0qlSlwpUKt8kznQ1dTU+F2VuEkazB9++GHU19fj7bff9qVeQGLBpAJ121Ii9U0i1VWlUiWuFKhVvqk9APWcOXMwaNAgbNu2zVbet29fGIaBxsZGfyqG6DAp1dsv+QHUba0P2pISqW8Sqa4qlSpxpUCt8k3tAagltXWgbmvyA6hVKpVKpXIrBWqVb1KgVqB2KwVqlUqlUrVlKVCrfFNzgfrTTz/Fpk2bUFBQgMzMTKSmpqJ///649dZbsXfvXnYfCrDvvPMOamtrceGFFyIlJQV9+/bFXXfdhWPHjonn/OCDD3D77bejd+/eSElJwUUXXYT58+fj4MGDMcXhmttKDu8Ls1yKtXYCwsOHD2PhwoXo06cPUlJS0KtXL9x0003Yv39/s+KHW9KPb775JtatW4eJEyeib9++SE1NRWZmJvLz87F27Vr8v//3/9j9otXHjeLZB3v37sUNN9yAHj16IC0tDUOGDMG//Mu/4MyZMwCAkydPYsOGDRg2bBg6deqEbt26YdasWXj33Xej1vmXv/wlrrrqKvTs2RPJycno1q0bJk+ejGeeeUbcpyXX5vjx43jggQeQl5eH9PR0JCcn4ytf+Qry8vJw55134n//939d9Q3QvO9nS+sfTdHqGq9zAkBWVhYMw8Cf//xn9vP//M//hGEYGDBggFineN1fKpXKeylQq3xTc4D6/fffx4gRIyzQHDhwIEaNGoW0tDQYhoHOnTtj+/btEfuZg9Sjjz6K8847D6mpqRg1ahRycnKsYxUWFuKLL76I2Hffvn246KKLYBgGQqEQhg0bhhEjRqBjx47Izs7GihUrXEPZzp07UVRUhNTUVBiGgWHDhqGoqMjymjVrbPu3BKjfeecdq31JSUkYOnQoLr30UnTo0AEXXHAB7r///mbDZHP6cfr06TAMA126dEH//v2Rn5+P3NxchEIhGIaBESNGiPDSXKCOZx9s3rwZmZmZ6Ny5M0aPHo0LL7zQ6oPFixfj888/x4QJE2AYBgYNGoShQ4eiY8eOMAwDffr0wdGjRyPOeerUKdx4443Wcc477zzk5eUhOzvbKrvjjjvYtjb32nz88ccYNmyY1UcXX3wx8vPzkZOTg5SUFBiGgW9961uu+qa538+W1N9JboDa63P+7W9/g2EYSEtLE/ddu3YtDMPAtddey9YpHveXSqWKnxSoVb6pOUBdWVkJwzCQk5ODV155xSo/evQoZs6cCcMwkJ6ejn379tn2Mwep5ORkzJkzBx999JH12a9+9St06tQJhmHg+9//fsQ5x48fb8Hv//3f/1nlBw8eRElJiQUdzf2VM5paAtTmuQcOHIj/+Z//scrfeecdFBQUIDk5udn1bk4/Pv3009i9e7f16xqtzxVXXAHDMFBXV8e2s7lAHe8+uPnmm/Hxxx9bn333u9+FYRjo0KEDZsyYgQEDBuC1116zPn/rrbfQp08fGIaB+++/P+KcS5cuhWEYuOiiiyLAc+fOnbjgggtgGAZ++MMfRuzb3GvzyCOPwDAMDB8+POI+O3HiBJ588kn87ne/c9U3zf1+tqT+TnID1F6fs6GhAYZhYOzYseI2Zn+sX79erJPX95dKpYqfFKhVvilWoP7DH/5gAWb4AA98+e9PczD62te+ZvvMLB88eDBOnjwZsW9dXR0Mw8BVV11lK//tb39rDWBvvfVWxH4ffPABMjMz2xxQv/DCC9a+f/zjHyP2+/vf/279mtWcesfaj0765JNPkJycjIyMDJw6dcp1faIp3n1wySWXsHXNz8+3zvvSSy9FfP7tb38bhmEgLy/PVn7gwAGkpKSgQ4cO2LNnD9smE9SGDBkS8Vlzr82tt94KwzDwyCOPsOfkxPVNS76fLal/c+oa73MuW7ZMbKepfv36wTAM7Nq1i62T1/eXSqWKrxSoVb4pVqA2f72L9quP+Wtbnz59bOX036icfvKTn1i/0lHde++9MAwDFRUV4jnnzp3b5oB6yZIlMAwD48aNE49t/kLW3HAHTlI/mjp06BC+/e1vY+7cuaisrERxcbEV7mKGwbzxxhuu6xNN8e6Dhx9+mD3mbbfdBsP4MoSF0+7du2EYBjIyMmzlJghFu79Pnjxp/ar+j3/8g61XrNdmzZo1MAwDEyZMsP1CG01c37Tk+9mS+jenrvE+52WXXQbDMPC9732P/fyjjz5CUlISDMPAhx9+yNbJ6/tLpVLFVwrUKt8UK1BfddVVMAwDN998s7jN888/b0Hop59+apWbg9SOHTvY/X7zm9/AMAzk5ubayqdNmwbDMHDXXXeJ59y8eXObA2qz3rfccot47Fhiv8PrHWs/Al+GfJgvakXz73//e9f1iSa/+sCMy54xYwb7+b59+2AYX8YrU91yyy0wDAPZ2dm2uPpwmyFG4b+6N/favPfee+jWrRsM48sY5yuuuALr16/HCy+8IMb/cn3Tku9nS+rvJDdA7fU5e/ToAcMw8Oqrr7Kfm/3Qt2/fmOvU3PtLpVLFVwrUKt8UK1BXVFTAMAzcd9994jZvvPGGNWC///77VrkTwDY2NrIDnHnOFStWiOc04xrbElC76at/+7d/87zeUj++88471otpM2bMQFNTEw4dOmT7N3vv3r3FYzcHqP3qg/r6+qj39dtvv21dV6oZM2Y4Tjaow8/f3GsDAHv37sXcuXOt8CXT3bt3xwMPPBARDsH1TUu+ny2tfzS5AWovz/nee+/BMAykpqayYSQAsHHjRhgGH0oSr/tLpVLFV/qNU/kmP36hjnXgbCu/UP/tb39jPzfDBFr7F+pY+3H9+vUwDAMFBQU4ffp0xH5nzpxBly5dPAVqv/qgucBjZveQXsx0khdweOrUKfzpT3/CI488gsrKSissITyzSDx/oU50oP7FL34BwzAwZswYcRsz482qVatirpMCtUrVNqXfOJVvikcM9aOPPsoOgM0dOOMVQ22m5XIC6vT0dBiGgRdffJH9/Otf/zp7bjN+ePz48eKxWxI/HGs/zp8/P+rE5NVXXxV/eY1Wn2jyqw+aCzzmxEyKjXVSPODwscces35tpeEfzY2hlr6f8aq/VNd4nnPVqlUwDAOzZ89mP//000+tyeMvfvGLmOukQK1StU3pN07lm2IFappF4IUXXoj4/OTJkxaoLliwwPZZcwdOpywfhw4dalaWj0suuQSGYWDnzp1R2zxy5EgYBv/S1NGjR600auHn/t3vfmf11csvvxyx7zvvvNOilHGx9uOdd94Jw4jMuWvquuuu8xyo/eqD5gLP22+/bWUdibaAi6R4wOFf/vIXq67//Oc/rXKub1ry/YxX/aW6xvOcV199NQzDQHV1Nfu5GQNtGAbee++9mOukQK1StU3pN07lm2IFagCoqqqCYXz5khB94eejjz6yoCxaHurmDJxmHurhw4fb8lD/4x//aHYeajPv8t133x21vebg27NnT9uKa++99x4uu+yyqEBYUlICw/gyJRhd6W7//v0oLCxsVaB+6qmnrInJk08+aZV/+umnWLx4MZKSkqx+9AqoAX/6oCXAY/5HJD09Hd/97nfx+eef2z7/8MMP8cQTT7D3TXOvzZIlS/Cv//qvETHNH330EWbNmgXD+DKvNM0fLvVNc7+fLam/k1obqHNzc2EYX+aRpi8WfvLJJ1ixYoW1kFHHjh1x6tQpnDhxIqY6KVCrVG1T+o1T+SZzoEtNTUW3bt1E9+vXz9onfCW2QYMGYfTo0dYCDJ06dcKzzz4bca6WDJx/+9vf0KtXLxjGlyslDh8+HCNHjkTHjh1xwQUXWAPcxIkTxTaGD+Y///nPrTb069cPJSUlKCsrw9q1a23bffTRR1a+2lAohEGDBlmrNPbp0werV68WgfDvf/+7tchDUlKSbYXHlq4SGGs/nj59GhMnTrTa3KdPH4wZM8YKaVmzZk3UYzcXqP3og5YAz+nTp7FgwQLr886dOyMvLw8FBQXIycmxYpq5+jb32lx55ZW261JQUIBhw4ZZL5F26tQpIley1DfN/X62pP5Oak2gPnr0qAXLo0aNgmEY6NGjB/r3748OHTogKSnJip82DAO9evWKWMBHgVqlSkzpN07lm8yBzslZWVm2/T799FNs2rQJ+fn5yMjIQGpqKnJzczF//nzbL8hULR04//nPf6Kurg4XXXQRUlJS0KtXL9TW1uLAgQP41re+BcMwMG3aNLGN3GD+/e9/H2PHjkVGRoYFStwg+d577+GWW25Bz549kZycjN69e6Ourg6HDx8Ws3yYOnToEO644w707t3bVu/9+/dH3ddroAaAzz77DPfddx/69++P5ORknH/++aioqLDCG+IB1EDr94EXwPOHP/wBc+bMQW5uLtLS0pCeno5BgwZh6tSpeOyxx7B///6IfZp7bf7rv/4L9913H4qLi3HRRRchNTUVnTp1wsCBA7FgwQLs3bs34ljRrkdzvp8tqb+TWhOozZcuhw0bhgMHDmD69OnIzMxEeno6ysvLsWvXLhw/fhxjx45Fly5dUFlZiUOHDsVUJwVqlaptSr9xKlULZf6iuHjxYr+rolKpfNRDDz0Ew5BfSFSpVMGVArVK1QIdPXoU3bt3h2EY4r+yVSpV+9Ds2bNhGAY2bNjgd1VUKlUrS4FapXLQu+++i/Xr19uyHADAW2+9heLiYhiGgQEDBoiryqlUqvYhM3vPr371K7+rolKpWlkK1CqVg+jqbj179kR+fj4uvvhiq6x79+7405/+5Hc1VSqVj/r000/RoUMHGIYRMflWqVTBlwK1SuWg48ePY8WKFSgqKkLPnj2RkpKCLl26YOjQoVi8eDH+8Y9/+F1FlUrls3bv3m1l9VCpVO1PCtQqlUqlUqlUKlULpECtUqlUKpVKpVK1QP8fOVBcEzobSXkAAAAASUVORK5CYII=">
            <a:extLst>
              <a:ext uri="{FF2B5EF4-FFF2-40B4-BE49-F238E27FC236}">
                <a16:creationId xmlns:a16="http://schemas.microsoft.com/office/drawing/2014/main" id="{A7866375-648F-4958-9BF5-FD64A8194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r="9715"/>
          <a:stretch/>
        </p:blipFill>
        <p:spPr bwMode="auto">
          <a:xfrm>
            <a:off x="8153820" y="1463032"/>
            <a:ext cx="3790154" cy="332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llipse 3">
            <a:extLst>
              <a:ext uri="{FF2B5EF4-FFF2-40B4-BE49-F238E27FC236}">
                <a16:creationId xmlns:a16="http://schemas.microsoft.com/office/drawing/2014/main" id="{E1382699-EAA6-4CA4-A7F1-8C229786B6DE}"/>
              </a:ext>
            </a:extLst>
          </p:cNvPr>
          <p:cNvSpPr/>
          <p:nvPr/>
        </p:nvSpPr>
        <p:spPr>
          <a:xfrm>
            <a:off x="6960096" y="4245408"/>
            <a:ext cx="648072" cy="263712"/>
          </a:xfrm>
          <a:prstGeom prst="ellipse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:a16="http://schemas.microsoft.com/office/drawing/2014/main" id="{D7AB0D24-2A4D-4275-A2F0-B92EE0668528}"/>
              </a:ext>
            </a:extLst>
          </p:cNvPr>
          <p:cNvCxnSpPr>
            <a:cxnSpLocks/>
          </p:cNvCxnSpPr>
          <p:nvPr/>
        </p:nvCxnSpPr>
        <p:spPr>
          <a:xfrm flipH="1" flipV="1">
            <a:off x="7447813" y="4484800"/>
            <a:ext cx="1671368" cy="741656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ZoneTexte 22">
            <a:extLst>
              <a:ext uri="{FF2B5EF4-FFF2-40B4-BE49-F238E27FC236}">
                <a16:creationId xmlns:a16="http://schemas.microsoft.com/office/drawing/2014/main" id="{BCBEADC0-516E-4FA0-8CDD-EC3A8D81681A}"/>
              </a:ext>
            </a:extLst>
          </p:cNvPr>
          <p:cNvSpPr txBox="1"/>
          <p:nvPr/>
        </p:nvSpPr>
        <p:spPr>
          <a:xfrm>
            <a:off x="8325938" y="5293746"/>
            <a:ext cx="21613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Myriad Pro" panose="020B0503030403020204"/>
              </a:rPr>
              <a:t>Max. pulse energy</a:t>
            </a:r>
            <a:endParaRPr lang="en-ZA" sz="1400" dirty="0">
              <a:latin typeface="Myriad Pro" panose="020B0503030403020204"/>
            </a:endParaRP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689E1D4F-347D-482B-9643-A2A2751D945D}"/>
              </a:ext>
            </a:extLst>
          </p:cNvPr>
          <p:cNvCxnSpPr>
            <a:cxnSpLocks/>
          </p:cNvCxnSpPr>
          <p:nvPr/>
        </p:nvCxnSpPr>
        <p:spPr>
          <a:xfrm flipH="1">
            <a:off x="9407213" y="2321451"/>
            <a:ext cx="1" cy="444419"/>
          </a:xfrm>
          <a:prstGeom prst="straightConnector1">
            <a:avLst/>
          </a:prstGeom>
          <a:ln w="28575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ZoneTexte 15">
            <a:extLst>
              <a:ext uri="{FF2B5EF4-FFF2-40B4-BE49-F238E27FC236}">
                <a16:creationId xmlns:a16="http://schemas.microsoft.com/office/drawing/2014/main" id="{DCAE273A-284E-4728-9EA7-DDE97F64D67C}"/>
              </a:ext>
            </a:extLst>
          </p:cNvPr>
          <p:cNvSpPr txBox="1"/>
          <p:nvPr/>
        </p:nvSpPr>
        <p:spPr>
          <a:xfrm>
            <a:off x="9407213" y="2386499"/>
            <a:ext cx="10801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chemeClr val="bg1"/>
                </a:solidFill>
              </a:rPr>
              <a:t>30 µm</a:t>
            </a:r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51782070-FBD4-46C1-BF65-0FE4227EF6CE}"/>
              </a:ext>
            </a:extLst>
          </p:cNvPr>
          <p:cNvCxnSpPr>
            <a:cxnSpLocks/>
          </p:cNvCxnSpPr>
          <p:nvPr/>
        </p:nvCxnSpPr>
        <p:spPr>
          <a:xfrm flipH="1" flipV="1">
            <a:off x="4663646" y="2881563"/>
            <a:ext cx="301951" cy="2130449"/>
          </a:xfrm>
          <a:prstGeom prst="straightConnector1">
            <a:avLst/>
          </a:prstGeom>
          <a:ln w="952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ZoneTexte 28">
            <a:extLst>
              <a:ext uri="{FF2B5EF4-FFF2-40B4-BE49-F238E27FC236}">
                <a16:creationId xmlns:a16="http://schemas.microsoft.com/office/drawing/2014/main" id="{AED703EC-D62F-48EA-BE36-B99EA5B3D71E}"/>
              </a:ext>
            </a:extLst>
          </p:cNvPr>
          <p:cNvSpPr txBox="1"/>
          <p:nvPr/>
        </p:nvSpPr>
        <p:spPr>
          <a:xfrm>
            <a:off x="4484912" y="5061442"/>
            <a:ext cx="18991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Myriad Pro" panose="020B0503030403020204"/>
              </a:rPr>
              <a:t>Sensitivity ~ 10</a:t>
            </a:r>
            <a:r>
              <a:rPr lang="en-ZA" sz="1400" b="1" baseline="30000" dirty="0">
                <a:latin typeface="Myriad Pro" panose="020B0503030403020204"/>
              </a:rPr>
              <a:t>17</a:t>
            </a:r>
            <a:r>
              <a:rPr lang="en-ZA" sz="1400" b="1" dirty="0">
                <a:latin typeface="Myriad Pro" panose="020B0503030403020204"/>
              </a:rPr>
              <a:t>cm</a:t>
            </a:r>
            <a:r>
              <a:rPr lang="en-ZA" sz="1400" b="1" baseline="30000" dirty="0">
                <a:latin typeface="Myriad Pro" panose="020B0503030403020204"/>
              </a:rPr>
              <a:t>-3</a:t>
            </a:r>
            <a:endParaRPr lang="en-ZA" sz="1400" dirty="0">
              <a:latin typeface="Myriad Pro" panose="020B0503030403020204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9DFF25-7853-438F-A549-D3FED2E1A35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7168" y="3887355"/>
            <a:ext cx="3251056" cy="2585485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D13AC8E-7FB2-463F-B569-FB551D806303}"/>
              </a:ext>
            </a:extLst>
          </p:cNvPr>
          <p:cNvSpPr txBox="1"/>
          <p:nvPr/>
        </p:nvSpPr>
        <p:spPr>
          <a:xfrm>
            <a:off x="5287414" y="6047300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00" baseline="30000" dirty="0">
                <a:latin typeface="Myriad Pro" panose="020B0503030403020204"/>
              </a:rPr>
              <a:t>1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fr-FR" sz="800" dirty="0" err="1">
                <a:latin typeface="Myriad Pro" panose="020B0503030403020204"/>
              </a:rPr>
              <a:t>developped</a:t>
            </a:r>
            <a:r>
              <a:rPr lang="fr-FR" sz="800" dirty="0">
                <a:latin typeface="Myriad Pro" panose="020B0503030403020204"/>
              </a:rPr>
              <a:t> </a:t>
            </a:r>
            <a:r>
              <a:rPr lang="en-US" sz="800" dirty="0">
                <a:latin typeface="Myriad Pro" panose="020B0503030403020204"/>
              </a:rPr>
              <a:t>in the frame of the ESCULAP project (N. </a:t>
            </a:r>
            <a:r>
              <a:rPr lang="en-US" sz="800" dirty="0" err="1">
                <a:latin typeface="Myriad Pro" panose="020B0503030403020204"/>
              </a:rPr>
              <a:t>Delerue</a:t>
            </a:r>
            <a:r>
              <a:rPr lang="en-US" sz="800" dirty="0">
                <a:latin typeface="Myriad Pro" panose="020B0503030403020204"/>
              </a:rPr>
              <a:t>, K. Wang, J. </a:t>
            </a:r>
            <a:r>
              <a:rPr lang="en-US" sz="800" dirty="0" err="1">
                <a:latin typeface="Myriad Pro" panose="020B0503030403020204"/>
              </a:rPr>
              <a:t>Jenzer</a:t>
            </a:r>
            <a:r>
              <a:rPr lang="en-US" sz="800" dirty="0">
                <a:latin typeface="Myriad Pro" panose="020B0503030403020204"/>
              </a:rPr>
              <a:t> et al. ), used as a test cell [1]</a:t>
            </a:r>
            <a:endParaRPr lang="fr-FR" sz="800" baseline="30000" dirty="0">
              <a:latin typeface="Myriad Pro" panose="020B0503030403020204"/>
            </a:endParaRPr>
          </a:p>
          <a:p>
            <a:r>
              <a:rPr lang="fr-FR" sz="800" dirty="0">
                <a:latin typeface="Myriad Pro" panose="020B0503030403020204"/>
              </a:rPr>
              <a:t>[1] </a:t>
            </a:r>
            <a:r>
              <a:rPr lang="en-US" sz="800" dirty="0" err="1">
                <a:latin typeface="Myriad Pro" panose="020B0503030403020204"/>
              </a:rPr>
              <a:t>Baynard</a:t>
            </a:r>
            <a:r>
              <a:rPr lang="en-US" sz="800" dirty="0">
                <a:latin typeface="Myriad Pro" panose="020B0503030403020204"/>
              </a:rPr>
              <a:t>, E. </a:t>
            </a:r>
            <a:r>
              <a:rPr lang="en-US" sz="800" i="1" dirty="0">
                <a:latin typeface="Myriad Pro" panose="020B0503030403020204"/>
              </a:rPr>
              <a:t>et al.</a:t>
            </a:r>
            <a:r>
              <a:rPr lang="en-US" sz="800" dirty="0">
                <a:latin typeface="Myriad Pro" panose="020B0503030403020204"/>
              </a:rPr>
              <a:t> Status report of the ESCULAP project at Orsay: External injection of low energy electrons in a Plasma. </a:t>
            </a:r>
            <a:r>
              <a:rPr lang="en-US" sz="800" i="1" dirty="0">
                <a:latin typeface="Myriad Pro" panose="020B0503030403020204"/>
              </a:rPr>
              <a:t>Nuclear Instruments and Methods in Physics Research Section A: Accelerators, Spectrometers, Detectors and Associated Equipment</a:t>
            </a:r>
            <a:r>
              <a:rPr lang="en-US" sz="800" dirty="0">
                <a:latin typeface="Myriad Pro" panose="020B0503030403020204"/>
              </a:rPr>
              <a:t> </a:t>
            </a:r>
            <a:r>
              <a:rPr lang="en-US" sz="800" b="1" dirty="0">
                <a:latin typeface="Myriad Pro" panose="020B0503030403020204"/>
              </a:rPr>
              <a:t>909</a:t>
            </a:r>
            <a:r>
              <a:rPr lang="en-US" sz="800" dirty="0">
                <a:latin typeface="Myriad Pro" panose="020B0503030403020204"/>
              </a:rPr>
              <a:t>, 46–48 (2018).</a:t>
            </a:r>
            <a:endParaRPr lang="fr-FR" sz="800" dirty="0">
              <a:latin typeface="Myriad Pro" panose="020B0503030403020204"/>
            </a:endParaRPr>
          </a:p>
        </p:txBody>
      </p:sp>
    </p:spTree>
    <p:extLst>
      <p:ext uri="{BB962C8B-B14F-4D97-AF65-F5344CB8AC3E}">
        <p14:creationId xmlns:p14="http://schemas.microsoft.com/office/powerpoint/2010/main" val="9583704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>
          <a:xfrm>
            <a:off x="791578" y="6580800"/>
            <a:ext cx="9948937" cy="186841"/>
          </a:xfrm>
        </p:spPr>
        <p:txBody>
          <a:bodyPr/>
          <a:lstStyle/>
          <a:p>
            <a:r>
              <a:rPr lang="en-US"/>
              <a:t>Development of a 150MeV laser-plasma injector - Journées Accélérateurs 2021 - October 13th 2021</a:t>
            </a:r>
          </a:p>
        </p:txBody>
      </p:sp>
      <p:sp>
        <p:nvSpPr>
          <p:cNvPr id="11" name="Titel 1">
            <a:extLst>
              <a:ext uri="{FF2B5EF4-FFF2-40B4-BE49-F238E27FC236}">
                <a16:creationId xmlns:a16="http://schemas.microsoft.com/office/drawing/2014/main" id="{802A0718-F251-417F-9507-7A7136A53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988" y="349611"/>
            <a:ext cx="12384756" cy="451098"/>
          </a:xfrm>
        </p:spPr>
        <p:txBody>
          <a:bodyPr/>
          <a:lstStyle/>
          <a:p>
            <a:r>
              <a:rPr lang="en-GB" dirty="0"/>
              <a:t>5 – Next steps</a:t>
            </a:r>
          </a:p>
        </p:txBody>
      </p:sp>
      <p:sp>
        <p:nvSpPr>
          <p:cNvPr id="4" name="Textplatzhalter 7">
            <a:extLst>
              <a:ext uri="{FF2B5EF4-FFF2-40B4-BE49-F238E27FC236}">
                <a16:creationId xmlns:a16="http://schemas.microsoft.com/office/drawing/2014/main" id="{C47E921D-FDFA-4B19-BF55-939E906673CA}"/>
              </a:ext>
            </a:extLst>
          </p:cNvPr>
          <p:cNvSpPr txBox="1">
            <a:spLocks/>
          </p:cNvSpPr>
          <p:nvPr/>
        </p:nvSpPr>
        <p:spPr>
          <a:xfrm>
            <a:off x="623392" y="936452"/>
            <a:ext cx="11017224" cy="54448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ZA" sz="1400" b="1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600" b="1" dirty="0"/>
              <a:t>SHORT TERM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ZA" sz="1400" dirty="0"/>
              <a:t>1 – Implementation </a:t>
            </a:r>
            <a:r>
              <a:rPr lang="en-ZA" sz="1400" b="1" dirty="0"/>
              <a:t>first</a:t>
            </a:r>
            <a:r>
              <a:rPr lang="en-ZA" sz="1400" dirty="0"/>
              <a:t> </a:t>
            </a:r>
            <a:r>
              <a:rPr lang="en-ZA" sz="1400" b="1" dirty="0"/>
              <a:t>prototype</a:t>
            </a:r>
            <a:r>
              <a:rPr lang="en-ZA" sz="1400" dirty="0"/>
              <a:t> on</a:t>
            </a:r>
            <a:r>
              <a:rPr lang="en-ZA" sz="1400" b="1" dirty="0"/>
              <a:t> test bench</a:t>
            </a:r>
          </a:p>
          <a:p>
            <a:pPr marL="0" indent="0">
              <a:buNone/>
            </a:pPr>
            <a:r>
              <a:rPr lang="en-ZA" sz="1400" dirty="0"/>
              <a:t>2 – </a:t>
            </a:r>
            <a:r>
              <a:rPr lang="en-ZA" sz="1400" b="1" dirty="0"/>
              <a:t>Plasma</a:t>
            </a:r>
            <a:r>
              <a:rPr lang="en-ZA" sz="1400" dirty="0"/>
              <a:t> ignition and measurements (using a </a:t>
            </a:r>
            <a:r>
              <a:rPr lang="en-ZA" sz="1400" b="1" dirty="0"/>
              <a:t>mixture</a:t>
            </a:r>
            <a:r>
              <a:rPr lang="en-ZA" sz="1400" dirty="0"/>
              <a:t>)</a:t>
            </a:r>
          </a:p>
          <a:p>
            <a:pPr marL="0" indent="0">
              <a:buNone/>
            </a:pPr>
            <a:r>
              <a:rPr lang="en-ZA" sz="1400" dirty="0"/>
              <a:t>3 – </a:t>
            </a:r>
            <a:r>
              <a:rPr lang="en-ZA" sz="1400" b="1" dirty="0"/>
              <a:t>Optimization</a:t>
            </a:r>
            <a:r>
              <a:rPr lang="en-ZA" sz="1400" dirty="0"/>
              <a:t> of gas density (and </a:t>
            </a:r>
            <a:r>
              <a:rPr lang="en-ZA" sz="1400" b="1" dirty="0"/>
              <a:t>mixture</a:t>
            </a:r>
            <a:r>
              <a:rPr lang="en-ZA" sz="1400" dirty="0"/>
              <a:t>) </a:t>
            </a:r>
          </a:p>
          <a:p>
            <a:pPr marL="0" indent="0">
              <a:buNone/>
            </a:pPr>
            <a:r>
              <a:rPr lang="en-ZA" sz="1400" dirty="0"/>
              <a:t>4 – Characterization</a:t>
            </a:r>
            <a:r>
              <a:rPr lang="en-ZA" sz="1400" b="1" dirty="0"/>
              <a:t> </a:t>
            </a:r>
            <a:r>
              <a:rPr lang="en-ZA" sz="1400" dirty="0"/>
              <a:t>of</a:t>
            </a:r>
            <a:r>
              <a:rPr lang="en-ZA" sz="1400" b="1" dirty="0"/>
              <a:t> dopant migration</a:t>
            </a:r>
            <a:endParaRPr lang="en-ZA" sz="1400" dirty="0"/>
          </a:p>
          <a:p>
            <a:pPr marL="0" indent="0">
              <a:buNone/>
            </a:pPr>
            <a:endParaRPr lang="en-ZA" sz="1400" b="1" dirty="0"/>
          </a:p>
          <a:p>
            <a:pPr marL="0" indent="0">
              <a:buNone/>
            </a:pPr>
            <a:r>
              <a:rPr lang="en-ZA" sz="1600" b="1" dirty="0"/>
              <a:t>LONG TERM</a:t>
            </a:r>
          </a:p>
          <a:p>
            <a:pPr marL="0" indent="0">
              <a:buNone/>
            </a:pPr>
            <a:r>
              <a:rPr lang="en-ZA" sz="1400" dirty="0"/>
              <a:t>1 – Plasma cell </a:t>
            </a:r>
            <a:r>
              <a:rPr lang="en-ZA" sz="1400" b="1" dirty="0"/>
              <a:t>lifetime</a:t>
            </a:r>
            <a:endParaRPr lang="en-ZA" sz="1400" dirty="0"/>
          </a:p>
          <a:p>
            <a:pPr marL="0" indent="0">
              <a:buNone/>
            </a:pPr>
            <a:r>
              <a:rPr lang="en-ZA" sz="1400" dirty="0"/>
              <a:t>2 – Integration of the plasma cell on the beam line (~ late 2022)</a:t>
            </a:r>
          </a:p>
          <a:p>
            <a:pPr marL="0" indent="0">
              <a:buNone/>
            </a:pPr>
            <a:r>
              <a:rPr lang="en-ZA" sz="1400" dirty="0"/>
              <a:t>-&gt; first electron bunches!</a:t>
            </a:r>
          </a:p>
          <a:p>
            <a:pPr marL="0" indent="0">
              <a:buNone/>
            </a:pPr>
            <a:r>
              <a:rPr lang="en-ZA" sz="1400" dirty="0"/>
              <a:t>3 – Characterization of the </a:t>
            </a:r>
            <a:r>
              <a:rPr lang="en-ZA" sz="1400" b="1" dirty="0"/>
              <a:t>electron bunch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ZA" sz="1400" b="1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7D2D160-2A60-48CC-9055-FE5C04C762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-1030" r="32872" b="9905"/>
          <a:stretch/>
        </p:blipFill>
        <p:spPr>
          <a:xfrm>
            <a:off x="6433522" y="2276872"/>
            <a:ext cx="2935005" cy="3239916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C16FB48B-7F84-4A94-8B21-440008B08AF6}"/>
              </a:ext>
            </a:extLst>
          </p:cNvPr>
          <p:cNvSpPr txBox="1"/>
          <p:nvPr/>
        </p:nvSpPr>
        <p:spPr>
          <a:xfrm>
            <a:off x="7277072" y="5497458"/>
            <a:ext cx="17736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b="1" dirty="0">
                <a:latin typeface="Myriad Pro" panose="020B0503030403020204"/>
              </a:rPr>
              <a:t>First prototype</a:t>
            </a:r>
          </a:p>
        </p:txBody>
      </p:sp>
      <p:sp>
        <p:nvSpPr>
          <p:cNvPr id="16" name="Flèche : droite 15">
            <a:extLst>
              <a:ext uri="{FF2B5EF4-FFF2-40B4-BE49-F238E27FC236}">
                <a16:creationId xmlns:a16="http://schemas.microsoft.com/office/drawing/2014/main" id="{B4FF545B-9F42-4C45-BE95-80BAAC9DD8CF}"/>
              </a:ext>
            </a:extLst>
          </p:cNvPr>
          <p:cNvSpPr/>
          <p:nvPr/>
        </p:nvSpPr>
        <p:spPr>
          <a:xfrm rot="3692606">
            <a:off x="7436003" y="2068461"/>
            <a:ext cx="536060" cy="218427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17" name="Flèche : droite 16">
            <a:extLst>
              <a:ext uri="{FF2B5EF4-FFF2-40B4-BE49-F238E27FC236}">
                <a16:creationId xmlns:a16="http://schemas.microsoft.com/office/drawing/2014/main" id="{39E34DBF-97E0-468D-837D-92335B07357D}"/>
              </a:ext>
            </a:extLst>
          </p:cNvPr>
          <p:cNvSpPr/>
          <p:nvPr/>
        </p:nvSpPr>
        <p:spPr>
          <a:xfrm rot="7465090">
            <a:off x="8001640" y="1906767"/>
            <a:ext cx="608068" cy="244980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E01B6AEF-B3DA-48AA-8C27-234CACAB1EA2}"/>
              </a:ext>
            </a:extLst>
          </p:cNvPr>
          <p:cNvCxnSpPr>
            <a:cxnSpLocks/>
          </p:cNvCxnSpPr>
          <p:nvPr/>
        </p:nvCxnSpPr>
        <p:spPr>
          <a:xfrm flipV="1">
            <a:off x="5576914" y="3458683"/>
            <a:ext cx="1038172" cy="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7BF948EE-5E6C-497F-97F5-B487664BF0A9}"/>
              </a:ext>
            </a:extLst>
          </p:cNvPr>
          <p:cNvSpPr txBox="1"/>
          <p:nvPr/>
        </p:nvSpPr>
        <p:spPr>
          <a:xfrm>
            <a:off x="5555940" y="3427323"/>
            <a:ext cx="10801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b="1" dirty="0">
                <a:solidFill>
                  <a:srgbClr val="00B0F0"/>
                </a:solidFill>
              </a:rPr>
              <a:t>laser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662405BB-DF2F-43FD-BF2C-761D0BAFECAE}"/>
              </a:ext>
            </a:extLst>
          </p:cNvPr>
          <p:cNvSpPr txBox="1"/>
          <p:nvPr/>
        </p:nvSpPr>
        <p:spPr>
          <a:xfrm>
            <a:off x="9769858" y="5177414"/>
            <a:ext cx="20296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>
                <a:latin typeface="Myriad Pro" panose="020B0503030403020204"/>
              </a:rPr>
              <a:t>Zoom inside chamber 1 and chamber 2</a:t>
            </a:r>
          </a:p>
        </p:txBody>
      </p:sp>
      <p:sp>
        <p:nvSpPr>
          <p:cNvPr id="28" name="Flèche : droite 27">
            <a:extLst>
              <a:ext uri="{FF2B5EF4-FFF2-40B4-BE49-F238E27FC236}">
                <a16:creationId xmlns:a16="http://schemas.microsoft.com/office/drawing/2014/main" id="{373CE889-7274-43B5-A856-4928775A9378}"/>
              </a:ext>
            </a:extLst>
          </p:cNvPr>
          <p:cNvSpPr/>
          <p:nvPr/>
        </p:nvSpPr>
        <p:spPr>
          <a:xfrm>
            <a:off x="7335143" y="1391709"/>
            <a:ext cx="608068" cy="144237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7D6AD4D6-A2D3-44EF-AFF2-48077328B9D2}"/>
              </a:ext>
            </a:extLst>
          </p:cNvPr>
          <p:cNvSpPr txBox="1"/>
          <p:nvPr/>
        </p:nvSpPr>
        <p:spPr>
          <a:xfrm>
            <a:off x="7208352" y="1031669"/>
            <a:ext cx="878875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He+N2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5270B14C-8F1B-43F9-A346-6F06A12373CF}"/>
              </a:ext>
            </a:extLst>
          </p:cNvPr>
          <p:cNvSpPr txBox="1"/>
          <p:nvPr/>
        </p:nvSpPr>
        <p:spPr>
          <a:xfrm>
            <a:off x="8159235" y="1031669"/>
            <a:ext cx="690580" cy="338554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1600" dirty="0"/>
              <a:t>He</a:t>
            </a:r>
          </a:p>
        </p:txBody>
      </p:sp>
      <p:sp>
        <p:nvSpPr>
          <p:cNvPr id="31" name="Flèche : droite 30">
            <a:extLst>
              <a:ext uri="{FF2B5EF4-FFF2-40B4-BE49-F238E27FC236}">
                <a16:creationId xmlns:a16="http://schemas.microsoft.com/office/drawing/2014/main" id="{114788E4-369F-460E-99A9-751ADA1ADC49}"/>
              </a:ext>
            </a:extLst>
          </p:cNvPr>
          <p:cNvSpPr/>
          <p:nvPr/>
        </p:nvSpPr>
        <p:spPr>
          <a:xfrm>
            <a:off x="8199239" y="1391709"/>
            <a:ext cx="608068" cy="144237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DC23E17-892D-474B-82D4-72795264B975}"/>
              </a:ext>
            </a:extLst>
          </p:cNvPr>
          <p:cNvSpPr/>
          <p:nvPr/>
        </p:nvSpPr>
        <p:spPr>
          <a:xfrm>
            <a:off x="7143735" y="987394"/>
            <a:ext cx="1778087" cy="63443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8656CC3A-8B39-44EC-929A-3D7C0F1E7663}"/>
              </a:ext>
            </a:extLst>
          </p:cNvPr>
          <p:cNvCxnSpPr>
            <a:cxnSpLocks/>
          </p:cNvCxnSpPr>
          <p:nvPr/>
        </p:nvCxnSpPr>
        <p:spPr>
          <a:xfrm flipH="1">
            <a:off x="7704033" y="2666770"/>
            <a:ext cx="1798457" cy="415292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>
            <a:extLst>
              <a:ext uri="{FF2B5EF4-FFF2-40B4-BE49-F238E27FC236}">
                <a16:creationId xmlns:a16="http://schemas.microsoft.com/office/drawing/2014/main" id="{AAB690FD-0500-4FE6-A1A0-912BBF8C874E}"/>
              </a:ext>
            </a:extLst>
          </p:cNvPr>
          <p:cNvCxnSpPr>
            <a:cxnSpLocks/>
          </p:cNvCxnSpPr>
          <p:nvPr/>
        </p:nvCxnSpPr>
        <p:spPr>
          <a:xfrm flipH="1">
            <a:off x="8256240" y="2710643"/>
            <a:ext cx="3725614" cy="36667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36">
            <a:extLst>
              <a:ext uri="{FF2B5EF4-FFF2-40B4-BE49-F238E27FC236}">
                <a16:creationId xmlns:a16="http://schemas.microsoft.com/office/drawing/2014/main" id="{0555C183-E966-4FDA-95B6-E2C0BD43C0CF}"/>
              </a:ext>
            </a:extLst>
          </p:cNvPr>
          <p:cNvCxnSpPr>
            <a:cxnSpLocks/>
          </p:cNvCxnSpPr>
          <p:nvPr/>
        </p:nvCxnSpPr>
        <p:spPr>
          <a:xfrm flipH="1" flipV="1">
            <a:off x="7728845" y="3630812"/>
            <a:ext cx="1773645" cy="1517975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38">
            <a:extLst>
              <a:ext uri="{FF2B5EF4-FFF2-40B4-BE49-F238E27FC236}">
                <a16:creationId xmlns:a16="http://schemas.microsoft.com/office/drawing/2014/main" id="{8D473D36-1140-4865-AE12-A2162B93429C}"/>
              </a:ext>
            </a:extLst>
          </p:cNvPr>
          <p:cNvCxnSpPr>
            <a:cxnSpLocks/>
          </p:cNvCxnSpPr>
          <p:nvPr/>
        </p:nvCxnSpPr>
        <p:spPr>
          <a:xfrm flipH="1" flipV="1">
            <a:off x="8256240" y="3644976"/>
            <a:ext cx="3725614" cy="1503811"/>
          </a:xfrm>
          <a:prstGeom prst="line">
            <a:avLst/>
          </a:prstGeom>
          <a:ln w="28575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>
            <a:extLst>
              <a:ext uri="{FF2B5EF4-FFF2-40B4-BE49-F238E27FC236}">
                <a16:creationId xmlns:a16="http://schemas.microsoft.com/office/drawing/2014/main" id="{79B98A3A-D574-4E6D-9C9C-EBC9E73CE7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4" t="14810" r="41896" b="32332"/>
          <a:stretch/>
        </p:blipFill>
        <p:spPr>
          <a:xfrm>
            <a:off x="9502489" y="2666770"/>
            <a:ext cx="2490120" cy="2490422"/>
          </a:xfrm>
          <a:prstGeom prst="rect">
            <a:avLst/>
          </a:prstGeom>
        </p:spPr>
      </p:pic>
      <p:sp>
        <p:nvSpPr>
          <p:cNvPr id="21" name="Flèche : droite 20">
            <a:extLst>
              <a:ext uri="{FF2B5EF4-FFF2-40B4-BE49-F238E27FC236}">
                <a16:creationId xmlns:a16="http://schemas.microsoft.com/office/drawing/2014/main" id="{F4C86BF9-9720-4931-B98C-74D3FA1AFD31}"/>
              </a:ext>
            </a:extLst>
          </p:cNvPr>
          <p:cNvSpPr/>
          <p:nvPr/>
        </p:nvSpPr>
        <p:spPr>
          <a:xfrm rot="19385255">
            <a:off x="10447082" y="4381679"/>
            <a:ext cx="153529" cy="71824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CB4B72BC-309E-473E-A561-56C5A1C3ADAF}"/>
              </a:ext>
            </a:extLst>
          </p:cNvPr>
          <p:cNvSpPr/>
          <p:nvPr/>
        </p:nvSpPr>
        <p:spPr>
          <a:xfrm flipH="1">
            <a:off x="10238401" y="3941858"/>
            <a:ext cx="166218" cy="67908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CFF5165D-7711-4826-8084-0FAA366063BF}"/>
              </a:ext>
            </a:extLst>
          </p:cNvPr>
          <p:cNvSpPr/>
          <p:nvPr/>
        </p:nvSpPr>
        <p:spPr>
          <a:xfrm rot="2600546">
            <a:off x="10449552" y="3577511"/>
            <a:ext cx="153529" cy="71824"/>
          </a:xfrm>
          <a:prstGeom prst="rightArrow">
            <a:avLst/>
          </a:prstGeom>
          <a:solidFill>
            <a:srgbClr val="FFFF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6B9B08BF-FB6A-4ACC-ACD5-045F85807B7D}"/>
              </a:ext>
            </a:extLst>
          </p:cNvPr>
          <p:cNvSpPr/>
          <p:nvPr/>
        </p:nvSpPr>
        <p:spPr>
          <a:xfrm rot="8017685">
            <a:off x="10773004" y="3628957"/>
            <a:ext cx="153529" cy="71824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5" name="Flèche : droite 24">
            <a:extLst>
              <a:ext uri="{FF2B5EF4-FFF2-40B4-BE49-F238E27FC236}">
                <a16:creationId xmlns:a16="http://schemas.microsoft.com/office/drawing/2014/main" id="{ADF877FA-8C16-4105-BCAE-701313756357}"/>
              </a:ext>
            </a:extLst>
          </p:cNvPr>
          <p:cNvSpPr/>
          <p:nvPr/>
        </p:nvSpPr>
        <p:spPr>
          <a:xfrm rot="12994818">
            <a:off x="10777090" y="4340704"/>
            <a:ext cx="153529" cy="71824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26" name="Flèche : droite 25">
            <a:extLst>
              <a:ext uri="{FF2B5EF4-FFF2-40B4-BE49-F238E27FC236}">
                <a16:creationId xmlns:a16="http://schemas.microsoft.com/office/drawing/2014/main" id="{81715F01-EC68-4587-9662-42703C8551B4}"/>
              </a:ext>
            </a:extLst>
          </p:cNvPr>
          <p:cNvSpPr/>
          <p:nvPr/>
        </p:nvSpPr>
        <p:spPr>
          <a:xfrm>
            <a:off x="10820999" y="3945630"/>
            <a:ext cx="250221" cy="79001"/>
          </a:xfrm>
          <a:prstGeom prst="rightArrow">
            <a:avLst/>
          </a:prstGeom>
          <a:solidFill>
            <a:srgbClr val="FFC00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217C5D13-3928-4818-B192-4C8ECA336730}"/>
              </a:ext>
            </a:extLst>
          </p:cNvPr>
          <p:cNvSpPr/>
          <p:nvPr/>
        </p:nvSpPr>
        <p:spPr>
          <a:xfrm>
            <a:off x="9502488" y="2661874"/>
            <a:ext cx="2490121" cy="2495318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8E7DAA4-1998-4C05-B509-EF26E362DEE6}"/>
              </a:ext>
            </a:extLst>
          </p:cNvPr>
          <p:cNvSpPr/>
          <p:nvPr/>
        </p:nvSpPr>
        <p:spPr>
          <a:xfrm>
            <a:off x="7704033" y="3055439"/>
            <a:ext cx="552207" cy="575373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600" dirty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2107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ZA" dirty="0"/>
              <a:t>Thank you</a:t>
            </a:r>
          </a:p>
        </p:txBody>
      </p:sp>
      <p:sp>
        <p:nvSpPr>
          <p:cNvPr id="3" name="Textplatzhalter 3">
            <a:extLst>
              <a:ext uri="{FF2B5EF4-FFF2-40B4-BE49-F238E27FC236}">
                <a16:creationId xmlns:a16="http://schemas.microsoft.com/office/drawing/2014/main" id="{B20DE6DE-594B-4C24-A9C9-4DECF68AD04A}"/>
              </a:ext>
            </a:extLst>
          </p:cNvPr>
          <p:cNvSpPr txBox="1">
            <a:spLocks/>
          </p:cNvSpPr>
          <p:nvPr/>
        </p:nvSpPr>
        <p:spPr>
          <a:xfrm>
            <a:off x="414396" y="4096780"/>
            <a:ext cx="11369548" cy="700373"/>
          </a:xfrm>
          <a:prstGeom prst="rect">
            <a:avLst/>
          </a:prstGeom>
        </p:spPr>
        <p:txBody>
          <a:bodyPr/>
          <a:lstStyle>
            <a:lvl1pPr marL="361950" indent="-361950" algn="l" defTabSz="914400" rtl="0" eaLnBrk="1" latinLnBrk="0" hangingPunct="1">
              <a:lnSpc>
                <a:spcPct val="11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  <a:tabLst>
                <a:tab pos="361950" algn="l"/>
              </a:tabLst>
              <a:defRPr sz="1800" kern="1200">
                <a:solidFill>
                  <a:schemeClr val="tx1"/>
                </a:solidFill>
                <a:latin typeface="Myriad Pro" panose="020B0503030403020204" pitchFamily="34" charset="0"/>
                <a:ea typeface="+mn-ea"/>
                <a:cs typeface="+mn-cs"/>
              </a:defRPr>
            </a:lvl1pPr>
            <a:lvl2pPr marL="6286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953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62050" indent="-2667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8275" indent="-27622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/>
              <a:t>Many thanks to</a:t>
            </a:r>
            <a:r>
              <a:rPr lang="en-US" dirty="0"/>
              <a:t>: Kevin CASSOU, Sophie KAZAMIAS, Bruno LUCAS, Viacheslav KUBYTSKYI, Yann PEINAUD, Moana PITTMAN, Elsa BAYNARD, Julien DEMAILLY, Alexandre GONNIN, Stéphane JENZER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6C4F20B-603F-4956-A407-4F46C8EC9A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5877272"/>
            <a:ext cx="1080120" cy="811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800117"/>
      </p:ext>
    </p:extLst>
  </p:cSld>
  <p:clrMapOvr>
    <a:masterClrMapping/>
  </p:clrMapOvr>
</p:sld>
</file>

<file path=ppt/theme/theme1.xml><?xml version="1.0" encoding="utf-8"?>
<a:theme xmlns:a="http://schemas.openxmlformats.org/drawingml/2006/main" name="DESY">
  <a:themeElements>
    <a:clrScheme name="Personnalisé 3">
      <a:dk1>
        <a:srgbClr val="000000"/>
      </a:dk1>
      <a:lt1>
        <a:srgbClr val="FFFFFF"/>
      </a:lt1>
      <a:dk2>
        <a:srgbClr val="898D8D"/>
      </a:dk2>
      <a:lt2>
        <a:srgbClr val="B2B4B2"/>
      </a:lt2>
      <a:accent1>
        <a:srgbClr val="456487"/>
      </a:accent1>
      <a:accent2>
        <a:srgbClr val="FF6700"/>
      </a:accent2>
      <a:accent3>
        <a:srgbClr val="00284B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Trebuchet MS">
      <a:maj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/>
        </a:solidFill>
        <a:ln w="9525">
          <a:solidFill>
            <a:schemeClr val="tx1"/>
          </a:solidFill>
        </a:ln>
      </a:spPr>
      <a:bodyPr rtlCol="0" anchor="ctr"/>
      <a:lstStyle>
        <a:defPPr algn="ctr">
          <a:defRPr sz="1600"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600" dirty="0" err="1" smtClean="0"/>
        </a:defPPr>
      </a:lstStyle>
    </a:txDef>
  </a:objectDefaults>
  <a:extraClrSchemeLst/>
  <a:custClrLst>
    <a:custClr>
      <a:srgbClr val="8B6EC9"/>
    </a:custClr>
    <a:custClr>
      <a:srgbClr val="E35D50"/>
    </a:custClr>
    <a:custClr>
      <a:srgbClr val="5BC5F1"/>
    </a:custClr>
    <a:custClr>
      <a:srgbClr val="00AA92"/>
    </a:custClr>
  </a:custClrLst>
  <a:extLst>
    <a:ext uri="{05A4C25C-085E-4340-85A3-A5531E510DB2}">
      <thm15:themeFamily xmlns:thm15="http://schemas.microsoft.com/office/thememl/2012/main" name="ijclab-modele-1" id="{37DB5B5A-AA25-7C4F-882F-3FD9F15EF106}" vid="{3E175101-EDEC-0F4D-9F66-C9640CE5DADE}"/>
    </a:ext>
  </a:extLst>
</a:theme>
</file>

<file path=ppt/theme/theme2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Benutzerdefiniert 104">
      <a:dk1>
        <a:sysClr val="windowText" lastClr="000000"/>
      </a:dk1>
      <a:lt1>
        <a:sysClr val="window" lastClr="FFFFFF"/>
      </a:lt1>
      <a:dk2>
        <a:srgbClr val="898D8D"/>
      </a:dk2>
      <a:lt2>
        <a:srgbClr val="B2B4B2"/>
      </a:lt2>
      <a:accent1>
        <a:srgbClr val="009FDF"/>
      </a:accent1>
      <a:accent2>
        <a:srgbClr val="FF9E1B"/>
      </a:accent2>
      <a:accent3>
        <a:srgbClr val="020A0A"/>
      </a:accent3>
      <a:accent4>
        <a:srgbClr val="898D8D"/>
      </a:accent4>
      <a:accent5>
        <a:srgbClr val="B2B4B2"/>
      </a:accent5>
      <a:accent6>
        <a:srgbClr val="375E77"/>
      </a:accent6>
      <a:hlink>
        <a:srgbClr val="000000"/>
      </a:hlink>
      <a:folHlink>
        <a:srgbClr val="00000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DESY</Template>
  <TotalTime>2618</TotalTime>
  <Words>904</Words>
  <Application>Microsoft Office PowerPoint</Application>
  <PresentationFormat>Grand écran</PresentationFormat>
  <Paragraphs>97</Paragraphs>
  <Slides>7</Slides>
  <Notes>5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2" baseType="lpstr">
      <vt:lpstr>Arial</vt:lpstr>
      <vt:lpstr>Comic Sans MS</vt:lpstr>
      <vt:lpstr>Myriad Pro</vt:lpstr>
      <vt:lpstr>Trebuchet MS</vt:lpstr>
      <vt:lpstr>DESY</vt:lpstr>
      <vt:lpstr>Development of a 150MeV laser-plasma injector</vt:lpstr>
      <vt:lpstr>1 –Project</vt:lpstr>
      <vt:lpstr>2 – Optimization principle</vt:lpstr>
      <vt:lpstr>3 –Setup of the gas cell test bench </vt:lpstr>
      <vt:lpstr>4 – First experimental results</vt:lpstr>
      <vt:lpstr>5 – Next steps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creator>Kevin Cassou</dc:creator>
  <cp:lastModifiedBy>pierre drobniak</cp:lastModifiedBy>
  <cp:revision>347</cp:revision>
  <dcterms:created xsi:type="dcterms:W3CDTF">2021-04-20T07:38:44Z</dcterms:created>
  <dcterms:modified xsi:type="dcterms:W3CDTF">2021-10-20T08:39:06Z</dcterms:modified>
</cp:coreProperties>
</file>