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1"/>
  </p:notesMasterIdLst>
  <p:handoutMasterIdLst>
    <p:handoutMasterId r:id="rId12"/>
  </p:handoutMasterIdLst>
  <p:sldIdLst>
    <p:sldId id="262" r:id="rId2"/>
    <p:sldId id="412" r:id="rId3"/>
    <p:sldId id="416" r:id="rId4"/>
    <p:sldId id="423" r:id="rId5"/>
    <p:sldId id="429" r:id="rId6"/>
    <p:sldId id="424" r:id="rId7"/>
    <p:sldId id="425" r:id="rId8"/>
    <p:sldId id="336" r:id="rId9"/>
    <p:sldId id="427" r:id="rId10"/>
  </p:sldIdLst>
  <p:sldSz cx="10772775" cy="6059488"/>
  <p:notesSz cx="6799263" cy="9929813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o barbagallo" initials="cb" lastIdx="3" clrIdx="0">
    <p:extLst>
      <p:ext uri="{19B8F6BF-5375-455C-9EA6-DF929625EA0E}">
        <p15:presenceInfo xmlns:p15="http://schemas.microsoft.com/office/powerpoint/2012/main" userId="S-1-5-21-4087870506-3340583420-3770169302-3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46394"/>
    <a:srgbClr val="456487"/>
    <a:srgbClr val="000033"/>
    <a:srgbClr val="999999"/>
    <a:srgbClr val="555555"/>
    <a:srgbClr val="0774C1"/>
    <a:srgbClr val="9B67B7"/>
    <a:srgbClr val="FF6700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6257" autoAdjust="0"/>
  </p:normalViewPr>
  <p:slideViewPr>
    <p:cSldViewPr>
      <p:cViewPr varScale="1">
        <p:scale>
          <a:sx n="122" d="100"/>
          <a:sy n="122" d="100"/>
        </p:scale>
        <p:origin x="306" y="10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2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5B65F-8BA1-47B3-9781-C25CDBCC058F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66FC6-15D6-41CF-98F4-7F9F7E6249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95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17/11/2020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Réunion projet C cube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" y="0"/>
            <a:ext cx="10772422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2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17/11/2020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Réunion projet C cube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692" r:id="rId4"/>
    <p:sldLayoutId id="2147483708" r:id="rId5"/>
    <p:sldLayoutId id="2147483709" r:id="rId6"/>
    <p:sldLayoutId id="2147483702" r:id="rId7"/>
    <p:sldLayoutId id="2147483703" r:id="rId8"/>
    <p:sldLayoutId id="2147483704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image" Target="../media/image300.png"/><Relationship Id="rId16" Type="http://schemas.openxmlformats.org/officeDocument/2006/relationships/image" Target="../media/image38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15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-1" y="2021632"/>
            <a:ext cx="10772776" cy="100811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Study of a 5-Cell Elliptical Superconducting Cavity for a Multi-turn Energy Recovery Linac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>
          <a:xfrm>
            <a:off x="0" y="2525688"/>
            <a:ext cx="10772775" cy="17281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Carmelo Barbagallo</a:t>
            </a:r>
            <a:r>
              <a:rPr lang="fr-FR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Patricia Duchesne, Ningyuan Hu, </a:t>
            </a:r>
            <a:br>
              <a:rPr lang="fr-FR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fr-FR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Guillaume Olry, Walid Kaabi, Fabian Zomer</a:t>
            </a:r>
            <a:endParaRPr lang="fr-FR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007CE220-B2C8-4FFF-90C8-1AB272C6F8BA}"/>
              </a:ext>
            </a:extLst>
          </p:cNvPr>
          <p:cNvSpPr txBox="1">
            <a:spLocks/>
          </p:cNvSpPr>
          <p:nvPr/>
        </p:nvSpPr>
        <p:spPr>
          <a:xfrm>
            <a:off x="0" y="3814837"/>
            <a:ext cx="10772776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4000" b="1">
                <a:solidFill>
                  <a:srgbClr val="0029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>
                <a:latin typeface="+mn-lt"/>
                <a:cs typeface="+mn-cs"/>
              </a:defRPr>
            </a:lvl2pPr>
            <a:lvl3pPr marL="914400" indent="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>
                <a:latin typeface="+mn-lt"/>
                <a:cs typeface="+mn-cs"/>
              </a:defRPr>
            </a:lvl3pPr>
            <a:lvl4pPr marL="1371600" indent="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+mn-lt"/>
                <a:cs typeface="+mn-cs"/>
              </a:defRPr>
            </a:lvl4pPr>
            <a:lvl5pPr marL="1828800" indent="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+mn-lt"/>
                <a:cs typeface="+mn-cs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+mn-lt"/>
                <a:cs typeface="+mn-cs"/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+mn-lt"/>
                <a:cs typeface="+mn-cs"/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+mn-lt"/>
                <a:cs typeface="+mn-cs"/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400" b="0" dirty="0"/>
              <a:t>Laboratoire de Physique des 2 Infinis Irène Joliot-Curie (IJCLab) - Accelerator </a:t>
            </a:r>
            <a:r>
              <a:rPr lang="en-US" sz="1400" b="0" dirty="0"/>
              <a:t>Physics</a:t>
            </a:r>
            <a:r>
              <a:rPr lang="fr-FR" sz="1400" b="0" dirty="0"/>
              <a:t> group – RF section</a:t>
            </a:r>
          </a:p>
          <a:p>
            <a:pPr>
              <a:lnSpc>
                <a:spcPct val="100000"/>
              </a:lnSpc>
            </a:pPr>
            <a:r>
              <a:rPr lang="fr-FR" sz="1600" b="0" dirty="0"/>
              <a:t>Université Paris-Saclay, Orsay, France</a:t>
            </a:r>
          </a:p>
        </p:txBody>
      </p:sp>
      <p:pic>
        <p:nvPicPr>
          <p:cNvPr id="10" name="Image 15">
            <a:extLst>
              <a:ext uri="{FF2B5EF4-FFF2-40B4-BE49-F238E27FC236}">
                <a16:creationId xmlns:a16="http://schemas.microsoft.com/office/drawing/2014/main" id="{453C3915-EB3C-475F-BB53-3BFE987AE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116" y="635373"/>
            <a:ext cx="1688697" cy="1020076"/>
          </a:xfrm>
          <a:prstGeom prst="rect">
            <a:avLst/>
          </a:prstGeom>
        </p:spPr>
      </p:pic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6B99A129-7177-4A9E-BA51-E882B7CC54FD}"/>
              </a:ext>
            </a:extLst>
          </p:cNvPr>
          <p:cNvSpPr txBox="1">
            <a:spLocks/>
          </p:cNvSpPr>
          <p:nvPr/>
        </p:nvSpPr>
        <p:spPr>
          <a:xfrm>
            <a:off x="129803" y="4325888"/>
            <a:ext cx="10772776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4000" b="1">
                <a:solidFill>
                  <a:srgbClr val="0029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>
                <a:latin typeface="+mn-lt"/>
                <a:cs typeface="+mn-cs"/>
              </a:defRPr>
            </a:lvl2pPr>
            <a:lvl3pPr marL="914400" indent="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>
                <a:latin typeface="+mn-lt"/>
                <a:cs typeface="+mn-cs"/>
              </a:defRPr>
            </a:lvl3pPr>
            <a:lvl4pPr marL="1371600" indent="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+mn-lt"/>
                <a:cs typeface="+mn-cs"/>
              </a:defRPr>
            </a:lvl4pPr>
            <a:lvl5pPr marL="1828800" indent="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+mn-lt"/>
                <a:cs typeface="+mn-cs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+mn-lt"/>
                <a:cs typeface="+mn-cs"/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+mn-lt"/>
                <a:cs typeface="+mn-cs"/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+mn-lt"/>
                <a:cs typeface="+mn-cs"/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400" dirty="0" err="1"/>
              <a:t>Journ</a:t>
            </a:r>
            <a:r>
              <a:rPr lang="it-IT" sz="1400" dirty="0"/>
              <a:t>ées Accélérateurs 2021 de la SFP</a:t>
            </a:r>
            <a:r>
              <a:rPr lang="it-IT" sz="1400" b="0" dirty="0"/>
              <a:t>, 13 October 2021 – 15 October 2021, Roscoff (France)</a:t>
            </a:r>
            <a:endParaRPr lang="fr-FR" sz="1400" b="0" dirty="0"/>
          </a:p>
        </p:txBody>
      </p:sp>
      <p:pic>
        <p:nvPicPr>
          <p:cNvPr id="1028" name="Picture 4" descr="Accueil - Société Française de Physique">
            <a:extLst>
              <a:ext uri="{FF2B5EF4-FFF2-40B4-BE49-F238E27FC236}">
                <a16:creationId xmlns:a16="http://schemas.microsoft.com/office/drawing/2014/main" id="{9EF50B82-D785-4406-B3E6-E999EE94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1" y="4453278"/>
            <a:ext cx="980859" cy="73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8BF7CBDB-947E-4ADA-A4ED-4E1D34D1846D}"/>
              </a:ext>
            </a:extLst>
          </p:cNvPr>
          <p:cNvSpPr txBox="1">
            <a:spLocks/>
          </p:cNvSpPr>
          <p:nvPr/>
        </p:nvSpPr>
        <p:spPr>
          <a:xfrm>
            <a:off x="-806301" y="5730848"/>
            <a:ext cx="8928992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100" i="1" dirty="0">
                <a:solidFill>
                  <a:schemeClr val="tx1"/>
                </a:solidFill>
              </a:rPr>
              <a:t>Acknowledgments: Dr. Shahnam Gorgi Zadeh, Universität Rostock, </a:t>
            </a:r>
            <a:r>
              <a:rPr lang="en-US" sz="1100" i="1" dirty="0" err="1">
                <a:solidFill>
                  <a:schemeClr val="tx1"/>
                </a:solidFill>
              </a:rPr>
              <a:t>Fakultät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  <a:r>
              <a:rPr lang="en-US" sz="1100" i="1" dirty="0" err="1">
                <a:solidFill>
                  <a:schemeClr val="tx1"/>
                </a:solidFill>
              </a:rPr>
              <a:t>für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  <a:r>
              <a:rPr lang="en-US" sz="1100" i="1" dirty="0" err="1">
                <a:solidFill>
                  <a:schemeClr val="tx1"/>
                </a:solidFill>
              </a:rPr>
              <a:t>Informatik</a:t>
            </a:r>
            <a:r>
              <a:rPr lang="en-US" sz="1100" i="1" dirty="0">
                <a:solidFill>
                  <a:schemeClr val="tx1"/>
                </a:solidFill>
              </a:rPr>
              <a:t> und </a:t>
            </a:r>
            <a:r>
              <a:rPr lang="en-US" sz="1100" i="1" dirty="0" err="1">
                <a:solidFill>
                  <a:schemeClr val="tx1"/>
                </a:solidFill>
              </a:rPr>
              <a:t>Elektrotechnik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716571-591B-4CE8-A4FA-CDDA09D70DBF}"/>
              </a:ext>
            </a:extLst>
          </p:cNvPr>
          <p:cNvGrpSpPr/>
          <p:nvPr/>
        </p:nvGrpSpPr>
        <p:grpSpPr>
          <a:xfrm>
            <a:off x="1999809" y="4949388"/>
            <a:ext cx="6988372" cy="503751"/>
            <a:chOff x="6922427" y="4324698"/>
            <a:chExt cx="6988372" cy="503751"/>
          </a:xfrm>
        </p:grpSpPr>
        <p:pic>
          <p:nvPicPr>
            <p:cNvPr id="14" name="image16.png">
              <a:extLst>
                <a:ext uri="{FF2B5EF4-FFF2-40B4-BE49-F238E27FC236}">
                  <a16:creationId xmlns:a16="http://schemas.microsoft.com/office/drawing/2014/main" id="{2D3703BF-EB09-4DE4-B414-F64D29F1E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12309" y="4324698"/>
              <a:ext cx="1398490" cy="36576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image19.png">
              <a:extLst>
                <a:ext uri="{FF2B5EF4-FFF2-40B4-BE49-F238E27FC236}">
                  <a16:creationId xmlns:a16="http://schemas.microsoft.com/office/drawing/2014/main" id="{BA2851E4-0205-4C25-AEE7-40B9F0479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4675" y="4422779"/>
              <a:ext cx="1153001" cy="27432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Picture 6" descr="Résultat de recherche d'images pour &quot;Liverpool university logo&quot;">
              <a:extLst>
                <a:ext uri="{FF2B5EF4-FFF2-40B4-BE49-F238E27FC236}">
                  <a16:creationId xmlns:a16="http://schemas.microsoft.com/office/drawing/2014/main" id="{8475B897-7D4F-41AA-A9C1-5CF21A6BB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4445" y="4325473"/>
              <a:ext cx="1119198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Résultat de recherche d'images pour &quot;Budker institute novosibirsk logo&quot;">
              <a:extLst>
                <a:ext uri="{FF2B5EF4-FFF2-40B4-BE49-F238E27FC236}">
                  <a16:creationId xmlns:a16="http://schemas.microsoft.com/office/drawing/2014/main" id="{B04B9097-BAA1-4745-9F97-18962300C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9906" y="4329880"/>
              <a:ext cx="73152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ichier:Logo CERN.jpg">
              <a:extLst>
                <a:ext uri="{FF2B5EF4-FFF2-40B4-BE49-F238E27FC236}">
                  <a16:creationId xmlns:a16="http://schemas.microsoft.com/office/drawing/2014/main" id="{81F80CF0-383B-45F9-8E5A-3DEB047A2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8611" y="4394540"/>
              <a:ext cx="366353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Résultat de recherche d'images pour &quot;logo in2p3&quot;">
              <a:extLst>
                <a:ext uri="{FF2B5EF4-FFF2-40B4-BE49-F238E27FC236}">
                  <a16:creationId xmlns:a16="http://schemas.microsoft.com/office/drawing/2014/main" id="{368EB461-4A25-4C33-8209-CBC5A7FFC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507" y="4381950"/>
              <a:ext cx="658369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E2E9939-193E-4586-A3C4-9F8EF5619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22427" y="4371249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92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44F9AD-F0EE-40B4-BD42-BA796F19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PERLE and 5-cell SRF cavity</a:t>
            </a:r>
          </a:p>
        </p:txBody>
      </p:sp>
      <p:sp>
        <p:nvSpPr>
          <p:cNvPr id="19" name="ZoneTexte 13">
            <a:extLst>
              <a:ext uri="{FF2B5EF4-FFF2-40B4-BE49-F238E27FC236}">
                <a16:creationId xmlns:a16="http://schemas.microsoft.com/office/drawing/2014/main" id="{845C2D98-E8D5-447D-BBA9-5FA770639FDB}"/>
              </a:ext>
            </a:extLst>
          </p:cNvPr>
          <p:cNvSpPr txBox="1"/>
          <p:nvPr/>
        </p:nvSpPr>
        <p:spPr>
          <a:xfrm>
            <a:off x="1731510" y="692905"/>
            <a:ext cx="885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7400" lvl="1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6700"/>
                </a:solidFill>
              </a:rPr>
              <a:t>PERLE</a:t>
            </a:r>
            <a:r>
              <a:rPr lang="en-US" sz="1400" b="1" dirty="0"/>
              <a:t> </a:t>
            </a:r>
            <a:r>
              <a:rPr lang="en-US" sz="1400" dirty="0"/>
              <a:t>(</a:t>
            </a:r>
            <a:r>
              <a:rPr lang="en-US" sz="1400" b="1" dirty="0"/>
              <a:t>P</a:t>
            </a:r>
            <a:r>
              <a:rPr lang="en-US" sz="1400" dirty="0"/>
              <a:t>owerful </a:t>
            </a:r>
            <a:r>
              <a:rPr lang="en-US" sz="1400" b="1" dirty="0"/>
              <a:t>E</a:t>
            </a:r>
            <a:r>
              <a:rPr lang="en-US" sz="1400" dirty="0"/>
              <a:t>nergy </a:t>
            </a:r>
            <a:r>
              <a:rPr lang="en-US" sz="1400" b="1" dirty="0"/>
              <a:t>R</a:t>
            </a:r>
            <a:r>
              <a:rPr lang="en-US" sz="1400" dirty="0"/>
              <a:t>ecovery </a:t>
            </a:r>
            <a:r>
              <a:rPr lang="en-US" sz="1400" b="1" dirty="0"/>
              <a:t>L</a:t>
            </a:r>
            <a:r>
              <a:rPr lang="en-US" sz="1400" dirty="0"/>
              <a:t>inac for </a:t>
            </a:r>
            <a:r>
              <a:rPr lang="en-US" sz="1400" b="1" dirty="0"/>
              <a:t>E</a:t>
            </a:r>
            <a:r>
              <a:rPr lang="en-US" sz="1400" dirty="0"/>
              <a:t>xperiments): multi-turn ERL (Energy Recovery Linac) based on Superconducting RF (SRF) technology to be studied and later host at </a:t>
            </a:r>
            <a:r>
              <a:rPr lang="en-US" sz="1400" b="1" dirty="0"/>
              <a:t>Orsay</a:t>
            </a:r>
            <a:r>
              <a:rPr lang="en-US" sz="1400" dirty="0"/>
              <a:t> (France).</a:t>
            </a:r>
          </a:p>
        </p:txBody>
      </p:sp>
      <p:sp>
        <p:nvSpPr>
          <p:cNvPr id="92" name="Date Placeholder 5">
            <a:extLst>
              <a:ext uri="{FF2B5EF4-FFF2-40B4-BE49-F238E27FC236}">
                <a16:creationId xmlns:a16="http://schemas.microsoft.com/office/drawing/2014/main" id="{D08279AC-B764-4F2A-B690-A2BAE0CD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13/10/2021</a:t>
            </a:r>
          </a:p>
        </p:txBody>
      </p:sp>
      <p:sp>
        <p:nvSpPr>
          <p:cNvPr id="93" name="Footer Placeholder 6">
            <a:extLst>
              <a:ext uri="{FF2B5EF4-FFF2-40B4-BE49-F238E27FC236}">
                <a16:creationId xmlns:a16="http://schemas.microsoft.com/office/drawing/2014/main" id="{CF5F46D3-9F00-42D7-AB48-0E66C458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915" y="5714820"/>
            <a:ext cx="8928992" cy="322263"/>
          </a:xfrm>
        </p:spPr>
        <p:txBody>
          <a:bodyPr/>
          <a:lstStyle/>
          <a:p>
            <a:r>
              <a:rPr lang="fr-FR" b="1" dirty="0"/>
              <a:t>Carmelo Barbagallo </a:t>
            </a:r>
            <a:r>
              <a:rPr lang="fr-FR" dirty="0"/>
              <a:t>et al.</a:t>
            </a:r>
            <a:r>
              <a:rPr lang="fr-FR" b="1" dirty="0"/>
              <a:t> </a:t>
            </a:r>
            <a:r>
              <a:rPr lang="fr-FR" dirty="0"/>
              <a:t>– </a:t>
            </a:r>
            <a:r>
              <a:rPr lang="en-US" dirty="0"/>
              <a:t>Study of a 5-cell Elliptical Superconducting Cavity for a Multi-Turn Energy Recovery Linac</a:t>
            </a:r>
            <a:endParaRPr lang="fr-FR" dirty="0"/>
          </a:p>
        </p:txBody>
      </p:sp>
      <p:sp>
        <p:nvSpPr>
          <p:cNvPr id="94" name="Slide Number Placeholder 7">
            <a:extLst>
              <a:ext uri="{FF2B5EF4-FFF2-40B4-BE49-F238E27FC236}">
                <a16:creationId xmlns:a16="http://schemas.microsoft.com/office/drawing/2014/main" id="{77358296-9E03-45D7-B13B-51B78B17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5943E9-3310-43AE-BDBE-A27ADA12ED14}"/>
              </a:ext>
            </a:extLst>
          </p:cNvPr>
          <p:cNvGrpSpPr/>
          <p:nvPr/>
        </p:nvGrpSpPr>
        <p:grpSpPr>
          <a:xfrm>
            <a:off x="1281931" y="1251025"/>
            <a:ext cx="5856076" cy="2071233"/>
            <a:chOff x="2074019" y="1479625"/>
            <a:chExt cx="5856076" cy="2071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B00F2A5-DA7D-4069-98F7-00EBB2841DBD}"/>
                </a:ext>
              </a:extLst>
            </p:cNvPr>
            <p:cNvGrpSpPr/>
            <p:nvPr/>
          </p:nvGrpSpPr>
          <p:grpSpPr>
            <a:xfrm>
              <a:off x="2074019" y="1479625"/>
              <a:ext cx="5856076" cy="1907817"/>
              <a:chOff x="386194" y="1241881"/>
              <a:chExt cx="5856076" cy="1907817"/>
            </a:xfrm>
          </p:grpSpPr>
          <p:pic>
            <p:nvPicPr>
              <p:cNvPr id="121" name="Image 15">
                <a:extLst>
                  <a:ext uri="{FF2B5EF4-FFF2-40B4-BE49-F238E27FC236}">
                    <a16:creationId xmlns:a16="http://schemas.microsoft.com/office/drawing/2014/main" id="{51EB404A-8272-4616-A8C6-85FF85DFF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28436" y="2491029"/>
                <a:ext cx="1090401" cy="658669"/>
              </a:xfrm>
              <a:prstGeom prst="rect">
                <a:avLst/>
              </a:prstGeom>
            </p:spPr>
          </p:pic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A3BF432-1FE6-42F2-9A57-85D6E2BBE838}"/>
                  </a:ext>
                </a:extLst>
              </p:cNvPr>
              <p:cNvSpPr/>
              <p:nvPr/>
            </p:nvSpPr>
            <p:spPr>
              <a:xfrm>
                <a:off x="4346952" y="2325611"/>
                <a:ext cx="960519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b="1" dirty="0">
                    <a:solidFill>
                      <a:srgbClr val="FF6700"/>
                    </a:solidFill>
                  </a:rPr>
                  <a:t>PERLE CDR, 2018 [1]</a:t>
                </a:r>
                <a:endParaRPr lang="en-US" sz="600" dirty="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58A8FEA-ED10-49B2-B030-CD0AD59D5834}"/>
                  </a:ext>
                </a:extLst>
              </p:cNvPr>
              <p:cNvGrpSpPr/>
              <p:nvPr/>
            </p:nvGrpSpPr>
            <p:grpSpPr>
              <a:xfrm>
                <a:off x="386194" y="1241881"/>
                <a:ext cx="5856076" cy="1873445"/>
                <a:chOff x="386194" y="1241881"/>
                <a:chExt cx="5856076" cy="1873445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5950689-805B-4B87-80DE-92DA9127BB87}"/>
                    </a:ext>
                  </a:extLst>
                </p:cNvPr>
                <p:cNvGrpSpPr/>
                <p:nvPr/>
              </p:nvGrpSpPr>
              <p:grpSpPr>
                <a:xfrm>
                  <a:off x="386194" y="1241881"/>
                  <a:ext cx="5856076" cy="1873445"/>
                  <a:chOff x="386194" y="1241881"/>
                  <a:chExt cx="5856076" cy="1873445"/>
                </a:xfrm>
              </p:grpSpPr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0089713D-E25C-4A52-8460-813880EADF63}"/>
                      </a:ext>
                    </a:extLst>
                  </p:cNvPr>
                  <p:cNvGrpSpPr/>
                  <p:nvPr/>
                </p:nvGrpSpPr>
                <p:grpSpPr>
                  <a:xfrm>
                    <a:off x="386194" y="1241881"/>
                    <a:ext cx="5856076" cy="1873445"/>
                    <a:chOff x="386194" y="1241881"/>
                    <a:chExt cx="5856076" cy="1873445"/>
                  </a:xfrm>
                </p:grpSpPr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AE4777B8-9815-458F-945F-A344DDFA15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6194" y="1241881"/>
                      <a:ext cx="4850237" cy="1873445"/>
                      <a:chOff x="934722" y="2051348"/>
                      <a:chExt cx="4850237" cy="1873445"/>
                    </a:xfrm>
                  </p:grpSpPr>
                  <p:grpSp>
                    <p:nvGrpSpPr>
                      <p:cNvPr id="73" name="Group 72">
                        <a:extLst>
                          <a:ext uri="{FF2B5EF4-FFF2-40B4-BE49-F238E27FC236}">
                            <a16:creationId xmlns:a16="http://schemas.microsoft.com/office/drawing/2014/main" id="{24520225-40DA-4A60-9FE9-3812501184A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34722" y="2051348"/>
                        <a:ext cx="3997311" cy="1873445"/>
                        <a:chOff x="934722" y="2112308"/>
                        <a:chExt cx="3997311" cy="1873445"/>
                      </a:xfrm>
                    </p:grpSpPr>
                    <p:grpSp>
                      <p:nvGrpSpPr>
                        <p:cNvPr id="75" name="Group 74">
                          <a:extLst>
                            <a:ext uri="{FF2B5EF4-FFF2-40B4-BE49-F238E27FC236}">
                              <a16:creationId xmlns:a16="http://schemas.microsoft.com/office/drawing/2014/main" id="{FDA28100-441C-4357-B2E5-B436ADD9D1C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34722" y="2112308"/>
                          <a:ext cx="3878776" cy="1373453"/>
                          <a:chOff x="934722" y="2112308"/>
                          <a:chExt cx="3878776" cy="1373453"/>
                        </a:xfrm>
                      </p:grpSpPr>
                      <p:grpSp>
                        <p:nvGrpSpPr>
                          <p:cNvPr id="110" name="Group 109">
                            <a:extLst>
                              <a:ext uri="{FF2B5EF4-FFF2-40B4-BE49-F238E27FC236}">
                                <a16:creationId xmlns:a16="http://schemas.microsoft.com/office/drawing/2014/main" id="{3B2D48DA-EB20-4776-9A6D-D02A49661C9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34722" y="2112308"/>
                            <a:ext cx="3878776" cy="1373453"/>
                            <a:chOff x="934722" y="2165648"/>
                            <a:chExt cx="3878776" cy="1373453"/>
                          </a:xfrm>
                        </p:grpSpPr>
                        <p:grpSp>
                          <p:nvGrpSpPr>
                            <p:cNvPr id="113" name="Group 112">
                              <a:extLst>
                                <a:ext uri="{FF2B5EF4-FFF2-40B4-BE49-F238E27FC236}">
                                  <a16:creationId xmlns:a16="http://schemas.microsoft.com/office/drawing/2014/main" id="{8A908E20-2E98-4A5E-9633-CB12F2B6A2F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934722" y="2165648"/>
                              <a:ext cx="3878776" cy="1373453"/>
                              <a:chOff x="934722" y="2165648"/>
                              <a:chExt cx="3878776" cy="1373453"/>
                            </a:xfrm>
                          </p:grpSpPr>
                          <p:grpSp>
                            <p:nvGrpSpPr>
                              <p:cNvPr id="116" name="Group 115">
                                <a:extLst>
                                  <a:ext uri="{FF2B5EF4-FFF2-40B4-BE49-F238E27FC236}">
                                    <a16:creationId xmlns:a16="http://schemas.microsoft.com/office/drawing/2014/main" id="{37ADA1B0-0960-45B9-8985-B44590E5E1B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934722" y="2165648"/>
                                <a:ext cx="3878776" cy="1373453"/>
                                <a:chOff x="934722" y="2165648"/>
                                <a:chExt cx="3878776" cy="1373453"/>
                              </a:xfrm>
                            </p:grpSpPr>
                            <p:pic>
                              <p:nvPicPr>
                                <p:cNvPr id="118" name="Picture 117">
                                  <a:extLst>
                                    <a:ext uri="{FF2B5EF4-FFF2-40B4-BE49-F238E27FC236}">
                                      <a16:creationId xmlns:a16="http://schemas.microsoft.com/office/drawing/2014/main" id="{B491D172-17A7-492C-89A8-A47B178C9470}"/>
                                    </a:ext>
                                  </a:extLst>
                                </p:cNvPr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34722" y="2165648"/>
                                  <a:ext cx="3878776" cy="137345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sp>
                              <p:nvSpPr>
                                <p:cNvPr id="119" name="Rectangle 118">
                                  <a:extLst>
                                    <a:ext uri="{FF2B5EF4-FFF2-40B4-BE49-F238E27FC236}">
                                      <a16:creationId xmlns:a16="http://schemas.microsoft.com/office/drawing/2014/main" id="{E25A68D5-9B59-4025-9616-5FEBCB01563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1126304" y="3273334"/>
                                  <a:ext cx="430959" cy="18647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2"/>
                                </a:solidFill>
                                <a:ln>
                                  <a:solidFill>
                                    <a:srgbClr val="999999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r>
                                    <a:rPr lang="en-US" sz="400" b="1" dirty="0">
                                      <a:solidFill>
                                        <a:schemeClr val="tx1"/>
                                      </a:solidFill>
                                    </a:rPr>
                                    <a:t>7 MeV</a:t>
                                  </a:r>
                                </a:p>
                                <a:p>
                                  <a:pPr algn="ctr"/>
                                  <a:r>
                                    <a:rPr lang="en-US" sz="400" b="1" dirty="0">
                                      <a:solidFill>
                                        <a:schemeClr val="tx1"/>
                                      </a:solidFill>
                                    </a:rPr>
                                    <a:t>Injector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117" name="Rectangle 116">
                                <a:extLst>
                                  <a:ext uri="{FF2B5EF4-FFF2-40B4-BE49-F238E27FC236}">
                                    <a16:creationId xmlns:a16="http://schemas.microsoft.com/office/drawing/2014/main" id="{A29C0FD4-50F0-45A7-B9ED-44090CB124B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57289" y="2332544"/>
                                <a:ext cx="430959" cy="186474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C000"/>
                              </a:solidFill>
                              <a:ln>
                                <a:solidFill>
                                  <a:srgbClr val="999999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sz="400" b="1" dirty="0">
                                    <a:solidFill>
                                      <a:schemeClr val="tx1"/>
                                    </a:solidFill>
                                  </a:rPr>
                                  <a:t>487 MeV</a:t>
                                </a:r>
                              </a:p>
                              <a:p>
                                <a:pPr algn="ctr"/>
                                <a:r>
                                  <a:rPr lang="en-US" sz="400" b="1" dirty="0">
                                    <a:solidFill>
                                      <a:schemeClr val="tx1"/>
                                    </a:solidFill>
                                  </a:rPr>
                                  <a:t>e</a:t>
                                </a:r>
                                <a:r>
                                  <a:rPr lang="en-US" sz="400" b="1" baseline="30000" dirty="0">
                                    <a:solidFill>
                                      <a:schemeClr val="tx1"/>
                                    </a:solidFill>
                                  </a:rPr>
                                  <a:t>-</a:t>
                                </a:r>
                                <a:r>
                                  <a:rPr lang="en-US" sz="400" b="1" dirty="0">
                                    <a:solidFill>
                                      <a:schemeClr val="tx1"/>
                                    </a:solidFill>
                                  </a:rPr>
                                  <a:t>-beam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114" name="Rectangle 113">
                              <a:extLst>
                                <a:ext uri="{FF2B5EF4-FFF2-40B4-BE49-F238E27FC236}">
                                  <a16:creationId xmlns:a16="http://schemas.microsoft.com/office/drawing/2014/main" id="{F6F969B8-3CC4-4A8B-91B0-AD9B20B8270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466335" y="2588171"/>
                              <a:ext cx="1070784" cy="18647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800" b="1" dirty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a:t>80 MeV</a:t>
                              </a:r>
                              <a:endParaRPr lang="en-US" sz="800" b="1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15" name="Rectangle 114">
                              <a:extLst>
                                <a:ext uri="{FF2B5EF4-FFF2-40B4-BE49-F238E27FC236}">
                                  <a16:creationId xmlns:a16="http://schemas.microsoft.com/office/drawing/2014/main" id="{CFC16992-6BEA-48DA-BFD2-154347B28BD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465496" y="3018061"/>
                              <a:ext cx="1070784" cy="18647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800" b="1" dirty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a:t>80 MeV</a:t>
                              </a:r>
                              <a:endParaRPr lang="en-US" sz="800" b="1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p:grpSp>
                      <p:pic>
                        <p:nvPicPr>
                          <p:cNvPr id="111" name="Picture 110">
                            <a:extLst>
                              <a:ext uri="{FF2B5EF4-FFF2-40B4-BE49-F238E27FC236}">
                                <a16:creationId xmlns:a16="http://schemas.microsoft.com/office/drawing/2014/main" id="{15071AB6-B2ED-49A3-BECA-DDEF1F8C7E8F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298156" y="3144422"/>
                            <a:ext cx="1429133" cy="18288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12" name="Picture 111">
                            <a:extLst>
                              <a:ext uri="{FF2B5EF4-FFF2-40B4-BE49-F238E27FC236}">
                                <a16:creationId xmlns:a16="http://schemas.microsoft.com/office/drawing/2014/main" id="{D6CF7059-2C25-446A-99DE-A45E6773B07C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296165" y="2363186"/>
                            <a:ext cx="1395792" cy="18288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grpSp>
                      <p:nvGrpSpPr>
                        <p:cNvPr id="76" name="Group 75">
                          <a:extLst>
                            <a:ext uri="{FF2B5EF4-FFF2-40B4-BE49-F238E27FC236}">
                              <a16:creationId xmlns:a16="http://schemas.microsoft.com/office/drawing/2014/main" id="{91899BED-3DBA-4745-B081-F30936F0567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53783" y="3569850"/>
                          <a:ext cx="3778250" cy="415903"/>
                          <a:chOff x="1153783" y="3569850"/>
                          <a:chExt cx="3778250" cy="415903"/>
                        </a:xfrm>
                      </p:grpSpPr>
                      <p:grpSp>
                        <p:nvGrpSpPr>
                          <p:cNvPr id="80" name="Group 3">
                            <a:extLst>
                              <a:ext uri="{FF2B5EF4-FFF2-40B4-BE49-F238E27FC236}">
                                <a16:creationId xmlns:a16="http://schemas.microsoft.com/office/drawing/2014/main" id="{55BCCD47-1D28-4407-865E-B784BB060F9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153783" y="3643663"/>
                            <a:ext cx="3778250" cy="266700"/>
                            <a:chOff x="2853690" y="5014136"/>
                            <a:chExt cx="3779080" cy="266812"/>
                          </a:xfrm>
                        </p:grpSpPr>
                        <p:grpSp>
                          <p:nvGrpSpPr>
                            <p:cNvPr id="82" name="Group 87">
                              <a:extLst>
                                <a:ext uri="{FF2B5EF4-FFF2-40B4-BE49-F238E27FC236}">
                                  <a16:creationId xmlns:a16="http://schemas.microsoft.com/office/drawing/2014/main" id="{711BF5E0-38DC-4634-B1A7-7A8B0DCD668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587681" y="5014136"/>
                              <a:ext cx="1045089" cy="265444"/>
                              <a:chOff x="570905" y="1484839"/>
                              <a:chExt cx="2580278" cy="635920"/>
                            </a:xfrm>
                          </p:grpSpPr>
                          <p:pic>
                            <p:nvPicPr>
                              <p:cNvPr id="107" name="Picture 88">
                                <a:extLst>
                                  <a:ext uri="{FF2B5EF4-FFF2-40B4-BE49-F238E27FC236}">
                                    <a16:creationId xmlns:a16="http://schemas.microsoft.com/office/drawing/2014/main" id="{E293575A-B273-4723-B543-071BF138A5D7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0905" y="1490622"/>
                                <a:ext cx="2580278" cy="63013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108" name="Rectangle 89">
                                <a:extLst>
                                  <a:ext uri="{FF2B5EF4-FFF2-40B4-BE49-F238E27FC236}">
                                    <a16:creationId xmlns:a16="http://schemas.microsoft.com/office/drawing/2014/main" id="{0C0246A3-F916-47ED-B78C-20C2377024E9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3000" y="1484839"/>
                                <a:ext cx="522512" cy="1910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699">
                                <a:solidFill>
                                  <a:schemeClr val="bg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90488" tIns="44450" rIns="90488" bIns="44450" anchor="ctr"/>
                              <a:lstStyle>
                                <a:lvl1pPr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6"/>
                                  </a:buBlip>
                                  <a:defRPr sz="2400">
                                    <a:solidFill>
                                      <a:srgbClr val="000066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1pPr>
                                <a:lvl2pPr marL="742950" indent="-28575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Blip>
                                    <a:blip r:embed="rId7"/>
                                  </a:buBlip>
                                  <a:defRPr sz="2000">
                                    <a:solidFill>
                                      <a:srgbClr val="80008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2pPr>
                                <a:lvl3pPr marL="1143000" indent="-22860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8"/>
                                  </a:buBlip>
                                  <a:defRPr>
                                    <a:solidFill>
                                      <a:srgbClr val="00990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3pPr>
                                <a:lvl4pPr marL="1600200" indent="-228600">
                                  <a:spcBef>
                                    <a:spcPct val="20000"/>
                                  </a:spcBef>
                                  <a:buSzPct val="100000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4pPr>
                                <a:lvl5pPr marL="2057400" indent="-228600">
                                  <a:spcBef>
                                    <a:spcPct val="20000"/>
                                  </a:spcBef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9pPr>
                              </a:lstStyle>
                              <a:p>
                                <a:pPr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SzTx/>
                                  <a:buFontTx/>
                                  <a:buNone/>
                                </a:pPr>
                                <a:endParaRPr lang="en-US" altLang="en-US" sz="100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9" name="Rectangle 90">
                                <a:extLst>
                                  <a:ext uri="{FF2B5EF4-FFF2-40B4-BE49-F238E27FC236}">
                                    <a16:creationId xmlns:a16="http://schemas.microsoft.com/office/drawing/2014/main" id="{F2B157D5-1133-4D7F-8749-6A1DC4744D12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1476" y="1667391"/>
                                <a:ext cx="202777" cy="26090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699">
                                <a:solidFill>
                                  <a:schemeClr val="bg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90488" tIns="44450" rIns="90488" bIns="44450" anchor="ctr"/>
                              <a:lstStyle>
                                <a:lvl1pPr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6"/>
                                  </a:buBlip>
                                  <a:defRPr sz="2400">
                                    <a:solidFill>
                                      <a:srgbClr val="000066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1pPr>
                                <a:lvl2pPr marL="742950" indent="-28575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Blip>
                                    <a:blip r:embed="rId7"/>
                                  </a:buBlip>
                                  <a:defRPr sz="2000">
                                    <a:solidFill>
                                      <a:srgbClr val="80008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2pPr>
                                <a:lvl3pPr marL="1143000" indent="-22860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8"/>
                                  </a:buBlip>
                                  <a:defRPr>
                                    <a:solidFill>
                                      <a:srgbClr val="00990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3pPr>
                                <a:lvl4pPr marL="1600200" indent="-228600">
                                  <a:spcBef>
                                    <a:spcPct val="20000"/>
                                  </a:spcBef>
                                  <a:buSzPct val="100000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4pPr>
                                <a:lvl5pPr marL="2057400" indent="-228600">
                                  <a:spcBef>
                                    <a:spcPct val="20000"/>
                                  </a:spcBef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9pPr>
                              </a:lstStyle>
                              <a:p>
                                <a:pPr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SzTx/>
                                  <a:buFontTx/>
                                  <a:buNone/>
                                </a:pPr>
                                <a:endParaRPr lang="en-US" altLang="en-US" sz="100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84" name="Group 83">
                              <a:extLst>
                                <a:ext uri="{FF2B5EF4-FFF2-40B4-BE49-F238E27FC236}">
                                  <a16:creationId xmlns:a16="http://schemas.microsoft.com/office/drawing/2014/main" id="{06C68604-2495-4805-90C4-CDC9833D9714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665661" y="5015504"/>
                              <a:ext cx="1073330" cy="265444"/>
                              <a:chOff x="570905" y="1484839"/>
                              <a:chExt cx="2580278" cy="635920"/>
                            </a:xfrm>
                          </p:grpSpPr>
                          <p:pic>
                            <p:nvPicPr>
                              <p:cNvPr id="104" name="Picture 84">
                                <a:extLst>
                                  <a:ext uri="{FF2B5EF4-FFF2-40B4-BE49-F238E27FC236}">
                                    <a16:creationId xmlns:a16="http://schemas.microsoft.com/office/drawing/2014/main" id="{9A5F3BDA-1221-4EA0-BBBA-4B432D479BB2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0905" y="1490622"/>
                                <a:ext cx="2580278" cy="63013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105" name="Rectangle 85">
                                <a:extLst>
                                  <a:ext uri="{FF2B5EF4-FFF2-40B4-BE49-F238E27FC236}">
                                    <a16:creationId xmlns:a16="http://schemas.microsoft.com/office/drawing/2014/main" id="{35727D1F-90F9-4AD6-BA39-2D7E8F2AE170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3000" y="1484839"/>
                                <a:ext cx="522512" cy="1910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699">
                                <a:solidFill>
                                  <a:schemeClr val="bg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90488" tIns="44450" rIns="90488" bIns="44450" anchor="ctr"/>
                              <a:lstStyle>
                                <a:lvl1pPr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6"/>
                                  </a:buBlip>
                                  <a:defRPr sz="2400">
                                    <a:solidFill>
                                      <a:srgbClr val="000066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1pPr>
                                <a:lvl2pPr marL="742950" indent="-28575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Blip>
                                    <a:blip r:embed="rId7"/>
                                  </a:buBlip>
                                  <a:defRPr sz="2000">
                                    <a:solidFill>
                                      <a:srgbClr val="80008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2pPr>
                                <a:lvl3pPr marL="1143000" indent="-22860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8"/>
                                  </a:buBlip>
                                  <a:defRPr>
                                    <a:solidFill>
                                      <a:srgbClr val="00990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3pPr>
                                <a:lvl4pPr marL="1600200" indent="-228600">
                                  <a:spcBef>
                                    <a:spcPct val="20000"/>
                                  </a:spcBef>
                                  <a:buSzPct val="100000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4pPr>
                                <a:lvl5pPr marL="2057400" indent="-228600">
                                  <a:spcBef>
                                    <a:spcPct val="20000"/>
                                  </a:spcBef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9pPr>
                              </a:lstStyle>
                              <a:p>
                                <a:pPr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SzTx/>
                                  <a:buFontTx/>
                                  <a:buNone/>
                                </a:pPr>
                                <a:endParaRPr lang="en-US" altLang="en-US" sz="100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6" name="Rectangle 86">
                                <a:extLst>
                                  <a:ext uri="{FF2B5EF4-FFF2-40B4-BE49-F238E27FC236}">
                                    <a16:creationId xmlns:a16="http://schemas.microsoft.com/office/drawing/2014/main" id="{27245DBA-0EF9-47F8-98DB-DAA8BFF40127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1476" y="1667391"/>
                                <a:ext cx="202777" cy="26090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699">
                                <a:solidFill>
                                  <a:schemeClr val="bg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90488" tIns="44450" rIns="90488" bIns="44450" anchor="ctr"/>
                              <a:lstStyle>
                                <a:lvl1pPr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6"/>
                                  </a:buBlip>
                                  <a:defRPr sz="2400">
                                    <a:solidFill>
                                      <a:srgbClr val="000066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1pPr>
                                <a:lvl2pPr marL="742950" indent="-28575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Blip>
                                    <a:blip r:embed="rId7"/>
                                  </a:buBlip>
                                  <a:defRPr sz="2000">
                                    <a:solidFill>
                                      <a:srgbClr val="80008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2pPr>
                                <a:lvl3pPr marL="1143000" indent="-22860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8"/>
                                  </a:buBlip>
                                  <a:defRPr>
                                    <a:solidFill>
                                      <a:srgbClr val="00990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3pPr>
                                <a:lvl4pPr marL="1600200" indent="-228600">
                                  <a:spcBef>
                                    <a:spcPct val="20000"/>
                                  </a:spcBef>
                                  <a:buSzPct val="100000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4pPr>
                                <a:lvl5pPr marL="2057400" indent="-228600">
                                  <a:spcBef>
                                    <a:spcPct val="20000"/>
                                  </a:spcBef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9pPr>
                              </a:lstStyle>
                              <a:p>
                                <a:pPr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SzTx/>
                                  <a:buFontTx/>
                                  <a:buNone/>
                                </a:pPr>
                                <a:endParaRPr lang="en-US" altLang="en-US" sz="100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85" name="Group 2">
                              <a:extLst>
                                <a:ext uri="{FF2B5EF4-FFF2-40B4-BE49-F238E27FC236}">
                                  <a16:creationId xmlns:a16="http://schemas.microsoft.com/office/drawing/2014/main" id="{0E909AEE-EA93-4247-B657-1DA0D5330028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60785" y="5015682"/>
                              <a:ext cx="1092460" cy="263030"/>
                              <a:chOff x="570905" y="1480710"/>
                              <a:chExt cx="2580278" cy="630136"/>
                            </a:xfrm>
                          </p:grpSpPr>
                          <p:pic>
                            <p:nvPicPr>
                              <p:cNvPr id="101" name="Picture 75">
                                <a:extLst>
                                  <a:ext uri="{FF2B5EF4-FFF2-40B4-BE49-F238E27FC236}">
                                    <a16:creationId xmlns:a16="http://schemas.microsoft.com/office/drawing/2014/main" id="{6028291B-4E24-4AA7-A167-E9DA1E60657C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0905" y="1480710"/>
                                <a:ext cx="2580278" cy="6301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102" name="Rectangle 1">
                                <a:extLst>
                                  <a:ext uri="{FF2B5EF4-FFF2-40B4-BE49-F238E27FC236}">
                                    <a16:creationId xmlns:a16="http://schemas.microsoft.com/office/drawing/2014/main" id="{7A1AF0F0-394B-4A20-BB63-4209B05506BC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3000" y="1484839"/>
                                <a:ext cx="522512" cy="1910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699">
                                <a:solidFill>
                                  <a:schemeClr val="bg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90488" tIns="44450" rIns="90488" bIns="44450" anchor="ctr"/>
                              <a:lstStyle>
                                <a:lvl1pPr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6"/>
                                  </a:buBlip>
                                  <a:defRPr sz="2400">
                                    <a:solidFill>
                                      <a:srgbClr val="000066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1pPr>
                                <a:lvl2pPr marL="742950" indent="-28575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Blip>
                                    <a:blip r:embed="rId7"/>
                                  </a:buBlip>
                                  <a:defRPr sz="2000">
                                    <a:solidFill>
                                      <a:srgbClr val="80008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2pPr>
                                <a:lvl3pPr marL="1143000" indent="-22860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8"/>
                                  </a:buBlip>
                                  <a:defRPr>
                                    <a:solidFill>
                                      <a:srgbClr val="00990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3pPr>
                                <a:lvl4pPr marL="1600200" indent="-228600">
                                  <a:spcBef>
                                    <a:spcPct val="20000"/>
                                  </a:spcBef>
                                  <a:buSzPct val="100000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4pPr>
                                <a:lvl5pPr marL="2057400" indent="-228600">
                                  <a:spcBef>
                                    <a:spcPct val="20000"/>
                                  </a:spcBef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9pPr>
                              </a:lstStyle>
                              <a:p>
                                <a:pPr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SzTx/>
                                  <a:buFontTx/>
                                  <a:buNone/>
                                </a:pPr>
                                <a:endParaRPr lang="en-US" altLang="en-US" sz="100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" name="Rectangle 78">
                                <a:extLst>
                                  <a:ext uri="{FF2B5EF4-FFF2-40B4-BE49-F238E27FC236}">
                                    <a16:creationId xmlns:a16="http://schemas.microsoft.com/office/drawing/2014/main" id="{7116FEEE-2845-4292-B096-C0153E3B6C7D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1476" y="1667391"/>
                                <a:ext cx="202777" cy="26090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699">
                                <a:solidFill>
                                  <a:schemeClr val="bg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90488" tIns="44450" rIns="90488" bIns="44450" anchor="ctr"/>
                              <a:lstStyle>
                                <a:lvl1pPr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6"/>
                                  </a:buBlip>
                                  <a:defRPr sz="2400">
                                    <a:solidFill>
                                      <a:srgbClr val="000066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1pPr>
                                <a:lvl2pPr marL="742950" indent="-28575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Blip>
                                    <a:blip r:embed="rId7"/>
                                  </a:buBlip>
                                  <a:defRPr sz="2000">
                                    <a:solidFill>
                                      <a:srgbClr val="80008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2pPr>
                                <a:lvl3pPr marL="1143000" indent="-22860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8"/>
                                  </a:buBlip>
                                  <a:defRPr>
                                    <a:solidFill>
                                      <a:srgbClr val="00990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3pPr>
                                <a:lvl4pPr marL="1600200" indent="-228600">
                                  <a:spcBef>
                                    <a:spcPct val="20000"/>
                                  </a:spcBef>
                                  <a:buSzPct val="100000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4pPr>
                                <a:lvl5pPr marL="2057400" indent="-228600">
                                  <a:spcBef>
                                    <a:spcPct val="20000"/>
                                  </a:spcBef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9pPr>
                              </a:lstStyle>
                              <a:p>
                                <a:pPr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SzTx/>
                                  <a:buFontTx/>
                                  <a:buNone/>
                                </a:pPr>
                                <a:endParaRPr lang="en-US" altLang="en-US" sz="100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87" name="Group 79">
                              <a:extLst>
                                <a:ext uri="{FF2B5EF4-FFF2-40B4-BE49-F238E27FC236}">
                                  <a16:creationId xmlns:a16="http://schemas.microsoft.com/office/drawing/2014/main" id="{D65DBFBD-F6E7-447F-A4A9-964D48474202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853690" y="5015689"/>
                              <a:ext cx="1090533" cy="263030"/>
                              <a:chOff x="570904" y="1480727"/>
                              <a:chExt cx="2580278" cy="630136"/>
                            </a:xfrm>
                          </p:grpSpPr>
                          <p:pic>
                            <p:nvPicPr>
                              <p:cNvPr id="89" name="Picture 80">
                                <a:extLst>
                                  <a:ext uri="{FF2B5EF4-FFF2-40B4-BE49-F238E27FC236}">
                                    <a16:creationId xmlns:a16="http://schemas.microsoft.com/office/drawing/2014/main" id="{2CD70C08-B08F-4169-B8AE-8809A079126A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0905" y="1480710"/>
                                <a:ext cx="2580278" cy="6301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90" name="Rectangle 81">
                                <a:extLst>
                                  <a:ext uri="{FF2B5EF4-FFF2-40B4-BE49-F238E27FC236}">
                                    <a16:creationId xmlns:a16="http://schemas.microsoft.com/office/drawing/2014/main" id="{39D530C7-8EAD-4BFB-87F0-7D8A7A64DE1D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3000" y="1484839"/>
                                <a:ext cx="522512" cy="1910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699">
                                <a:solidFill>
                                  <a:schemeClr val="bg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90488" tIns="44450" rIns="90488" bIns="44450" anchor="ctr"/>
                              <a:lstStyle>
                                <a:lvl1pPr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6"/>
                                  </a:buBlip>
                                  <a:defRPr sz="2400">
                                    <a:solidFill>
                                      <a:srgbClr val="000066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1pPr>
                                <a:lvl2pPr marL="742950" indent="-28575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Blip>
                                    <a:blip r:embed="rId7"/>
                                  </a:buBlip>
                                  <a:defRPr sz="2000">
                                    <a:solidFill>
                                      <a:srgbClr val="80008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2pPr>
                                <a:lvl3pPr marL="1143000" indent="-22860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8"/>
                                  </a:buBlip>
                                  <a:defRPr>
                                    <a:solidFill>
                                      <a:srgbClr val="00990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3pPr>
                                <a:lvl4pPr marL="1600200" indent="-228600">
                                  <a:spcBef>
                                    <a:spcPct val="20000"/>
                                  </a:spcBef>
                                  <a:buSzPct val="100000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4pPr>
                                <a:lvl5pPr marL="2057400" indent="-228600">
                                  <a:spcBef>
                                    <a:spcPct val="20000"/>
                                  </a:spcBef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9pPr>
                              </a:lstStyle>
                              <a:p>
                                <a:pPr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SzTx/>
                                  <a:buFontTx/>
                                  <a:buNone/>
                                </a:pPr>
                                <a:endParaRPr lang="en-US" altLang="en-US" sz="100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0" name="Rectangle 82">
                                <a:extLst>
                                  <a:ext uri="{FF2B5EF4-FFF2-40B4-BE49-F238E27FC236}">
                                    <a16:creationId xmlns:a16="http://schemas.microsoft.com/office/drawing/2014/main" id="{8FAC757D-CD8C-40A9-80DF-90A26DF1C905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1476" y="1667391"/>
                                <a:ext cx="202777" cy="26090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699">
                                <a:solidFill>
                                  <a:schemeClr val="bg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90488" tIns="44450" rIns="90488" bIns="44450" anchor="ctr"/>
                              <a:lstStyle>
                                <a:lvl1pPr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6"/>
                                  </a:buBlip>
                                  <a:defRPr sz="2400">
                                    <a:solidFill>
                                      <a:srgbClr val="000066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1pPr>
                                <a:lvl2pPr marL="742950" indent="-28575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Blip>
                                    <a:blip r:embed="rId7"/>
                                  </a:buBlip>
                                  <a:defRPr sz="2000">
                                    <a:solidFill>
                                      <a:srgbClr val="80008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2pPr>
                                <a:lvl3pPr marL="1143000" indent="-228600">
                                  <a:lnSpc>
                                    <a:spcPct val="110000"/>
                                  </a:lnSpc>
                                  <a:spcBef>
                                    <a:spcPct val="45000"/>
                                  </a:spcBef>
                                  <a:spcAft>
                                    <a:spcPct val="30000"/>
                                  </a:spcAft>
                                  <a:buSzPct val="100000"/>
                                  <a:buBlip>
                                    <a:blip r:embed="rId8"/>
                                  </a:buBlip>
                                  <a:defRPr>
                                    <a:solidFill>
                                      <a:srgbClr val="009900"/>
                                    </a:solidFill>
                                    <a:latin typeface="Arial Unicode MS" pitchFamily="34" charset="-128"/>
                                    <a:ea typeface="MS PGothic" panose="020B0600070205080204" pitchFamily="34" charset="-128"/>
                                  </a:defRPr>
                                </a:lvl3pPr>
                                <a:lvl4pPr marL="1600200" indent="-228600">
                                  <a:spcBef>
                                    <a:spcPct val="20000"/>
                                  </a:spcBef>
                                  <a:buSzPct val="100000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4pPr>
                                <a:lvl5pPr marL="2057400" indent="-228600">
                                  <a:spcBef>
                                    <a:spcPct val="20000"/>
                                  </a:spcBef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SzPct val="100000"/>
                                  <a:buChar char="»"/>
                                  <a:defRPr sz="24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MS PGothic" panose="020B0600070205080204" pitchFamily="34" charset="-128"/>
                                  </a:defRPr>
                                </a:lvl9pPr>
                              </a:lstStyle>
                              <a:p>
                                <a:pPr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SzTx/>
                                  <a:buFontTx/>
                                  <a:buNone/>
                                </a:pPr>
                                <a:endParaRPr lang="en-US" altLang="en-US" sz="100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81" name="Rectangle 80">
                            <a:extLst>
                              <a:ext uri="{FF2B5EF4-FFF2-40B4-BE49-F238E27FC236}">
                                <a16:creationId xmlns:a16="http://schemas.microsoft.com/office/drawing/2014/main" id="{6B6B4A31-81D7-4F0B-93E3-98340661BCB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86187" y="3569850"/>
                            <a:ext cx="3645845" cy="415903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77" name="Straight Connector 76">
                          <a:extLst>
                            <a:ext uri="{FF2B5EF4-FFF2-40B4-BE49-F238E27FC236}">
                              <a16:creationId xmlns:a16="http://schemas.microsoft.com/office/drawing/2014/main" id="{37E237EF-B449-44B1-B133-8BCD38A0024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86187" y="3151195"/>
                          <a:ext cx="1003858" cy="413571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" name="Straight Connector 78">
                          <a:extLst>
                            <a:ext uri="{FF2B5EF4-FFF2-40B4-BE49-F238E27FC236}">
                              <a16:creationId xmlns:a16="http://schemas.microsoft.com/office/drawing/2014/main" id="{D4B31DC9-A7A0-4E12-B526-37CB3843E63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727290" y="3163046"/>
                          <a:ext cx="1196308" cy="40172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66" name="Textfeld 16">
                        <a:extLst>
                          <a:ext uri="{FF2B5EF4-FFF2-40B4-BE49-F238E27FC236}">
                            <a16:creationId xmlns:a16="http://schemas.microsoft.com/office/drawing/2014/main" id="{0B27FEC9-2CD6-42BD-A691-C677128B4B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74132" y="2590175"/>
                        <a:ext cx="910827" cy="4154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700" dirty="0">
                            <a:solidFill>
                              <a:srgbClr val="FD831F"/>
                            </a:solidFill>
                          </a:rPr>
                          <a:t>ARC 1 = 87 MeV</a:t>
                        </a:r>
                      </a:p>
                      <a:p>
                        <a:r>
                          <a:rPr lang="en-US" sz="700" dirty="0">
                            <a:solidFill>
                              <a:srgbClr val="7030A0"/>
                            </a:solidFill>
                          </a:rPr>
                          <a:t>ARC 2 = 167 MeV</a:t>
                        </a:r>
                      </a:p>
                      <a:p>
                        <a:r>
                          <a:rPr lang="en-US" sz="700" dirty="0">
                            <a:solidFill>
                              <a:srgbClr val="DB9E9D"/>
                            </a:solidFill>
                          </a:rPr>
                          <a:t>ARC 3 = 247 MeV</a:t>
                        </a:r>
                      </a:p>
                    </p:txBody>
                  </p:sp>
                </p:grpSp>
                <p:sp>
                  <p:nvSpPr>
                    <p:cNvPr id="120" name="Textfeld 16">
                      <a:extLst>
                        <a:ext uri="{FF2B5EF4-FFF2-40B4-BE49-F238E27FC236}">
                          <a16:creationId xmlns:a16="http://schemas.microsoft.com/office/drawing/2014/main" id="{559ED3F7-673A-401E-B474-CC90F2D7ED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31443" y="1771977"/>
                      <a:ext cx="910827" cy="4154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>
                          <a:solidFill>
                            <a:srgbClr val="4795A9"/>
                          </a:solidFill>
                        </a:rPr>
                        <a:t>ARC 4 = 327 MeV</a:t>
                      </a:r>
                    </a:p>
                    <a:p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ARC 5 = 407 MeV</a:t>
                      </a:r>
                    </a:p>
                    <a:p>
                      <a:r>
                        <a:rPr lang="en-US" sz="700" dirty="0">
                          <a:solidFill>
                            <a:srgbClr val="006DB8"/>
                          </a:solidFill>
                        </a:rPr>
                        <a:t>ARC 6 = 487 MeV</a:t>
                      </a:r>
                    </a:p>
                  </p:txBody>
                </p:sp>
              </p:grpSp>
              <p:sp>
                <p:nvSpPr>
                  <p:cNvPr id="148" name="Textfeld 16">
                    <a:extLst>
                      <a:ext uri="{FF2B5EF4-FFF2-40B4-BE49-F238E27FC236}">
                        <a16:creationId xmlns:a16="http://schemas.microsoft.com/office/drawing/2014/main" id="{0054787E-B4B3-4C2E-AC91-17D1A51A433D}"/>
                      </a:ext>
                    </a:extLst>
                  </p:cNvPr>
                  <p:cNvSpPr txBox="1"/>
                  <p:nvPr/>
                </p:nvSpPr>
                <p:spPr>
                  <a:xfrm>
                    <a:off x="1749629" y="1295218"/>
                    <a:ext cx="1393800" cy="2000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700" dirty="0"/>
                      <a:t>LINAC 2 (80 MeV)</a:t>
                    </a:r>
                  </a:p>
                </p:txBody>
              </p:sp>
              <p:sp>
                <p:nvSpPr>
                  <p:cNvPr id="149" name="Textfeld 16">
                    <a:extLst>
                      <a:ext uri="{FF2B5EF4-FFF2-40B4-BE49-F238E27FC236}">
                        <a16:creationId xmlns:a16="http://schemas.microsoft.com/office/drawing/2014/main" id="{1B5CEA1C-48A5-4F09-A4FB-8037059C86DE}"/>
                      </a:ext>
                    </a:extLst>
                  </p:cNvPr>
                  <p:cNvSpPr txBox="1"/>
                  <p:nvPr/>
                </p:nvSpPr>
                <p:spPr>
                  <a:xfrm>
                    <a:off x="1763239" y="2448542"/>
                    <a:ext cx="1393800" cy="2000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700" dirty="0"/>
                      <a:t>LINAC 1 (80 MeV)</a:t>
                    </a:r>
                  </a:p>
                </p:txBody>
              </p:sp>
            </p:grpSp>
            <p:sp>
              <p:nvSpPr>
                <p:cNvPr id="150" name="Textfeld 16">
                  <a:extLst>
                    <a:ext uri="{FF2B5EF4-FFF2-40B4-BE49-F238E27FC236}">
                      <a16:creationId xmlns:a16="http://schemas.microsoft.com/office/drawing/2014/main" id="{0CCE9F18-32EF-480A-8D5B-87F0F9D39767}"/>
                    </a:ext>
                  </a:extLst>
                </p:cNvPr>
                <p:cNvSpPr txBox="1"/>
                <p:nvPr/>
              </p:nvSpPr>
              <p:spPr>
                <a:xfrm>
                  <a:off x="1888100" y="2122785"/>
                  <a:ext cx="1215315" cy="13716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700" dirty="0"/>
                </a:p>
              </p:txBody>
            </p:sp>
            <p:sp>
              <p:nvSpPr>
                <p:cNvPr id="151" name="Textfeld 16">
                  <a:extLst>
                    <a:ext uri="{FF2B5EF4-FFF2-40B4-BE49-F238E27FC236}">
                      <a16:creationId xmlns:a16="http://schemas.microsoft.com/office/drawing/2014/main" id="{2CEFF42A-4F75-4629-989C-50F1C0B771CF}"/>
                    </a:ext>
                  </a:extLst>
                </p:cNvPr>
                <p:cNvSpPr txBox="1"/>
                <p:nvPr/>
              </p:nvSpPr>
              <p:spPr>
                <a:xfrm>
                  <a:off x="1819882" y="1709148"/>
                  <a:ext cx="1215315" cy="914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700" dirty="0"/>
                </a:p>
              </p:txBody>
            </p:sp>
          </p:grpSp>
        </p:grpSp>
        <p:sp>
          <p:nvSpPr>
            <p:cNvPr id="152" name="Textfeld 16">
              <a:extLst>
                <a:ext uri="{FF2B5EF4-FFF2-40B4-BE49-F238E27FC236}">
                  <a16:creationId xmlns:a16="http://schemas.microsoft.com/office/drawing/2014/main" id="{C9647DF9-87E7-4E06-999F-D29DF11804C3}"/>
                </a:ext>
              </a:extLst>
            </p:cNvPr>
            <p:cNvSpPr txBox="1"/>
            <p:nvPr/>
          </p:nvSpPr>
          <p:spPr>
            <a:xfrm>
              <a:off x="2217771" y="3350803"/>
              <a:ext cx="214385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i="1" dirty="0"/>
                <a:t>Four 5-cell 801.58 MHz elliptical </a:t>
              </a:r>
              <a:r>
                <a:rPr lang="en-US" sz="700" i="1" dirty="0" err="1"/>
                <a:t>Nb</a:t>
              </a:r>
              <a:r>
                <a:rPr lang="en-US" sz="700" i="1" dirty="0"/>
                <a:t> cavities</a:t>
              </a:r>
            </a:p>
          </p:txBody>
        </p:sp>
      </p:grpSp>
      <p:graphicFrame>
        <p:nvGraphicFramePr>
          <p:cNvPr id="153" name="Tabelle 6">
            <a:extLst>
              <a:ext uri="{FF2B5EF4-FFF2-40B4-BE49-F238E27FC236}">
                <a16:creationId xmlns:a16="http://schemas.microsoft.com/office/drawing/2014/main" id="{3E6D8B04-21CE-4B13-8042-0B7CFEDF5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19901"/>
              </p:ext>
            </p:extLst>
          </p:nvPr>
        </p:nvGraphicFramePr>
        <p:xfrm>
          <a:off x="7644859" y="1479625"/>
          <a:ext cx="2220508" cy="1577340"/>
        </p:xfrm>
        <a:graphic>
          <a:graphicData uri="http://schemas.openxmlformats.org/drawingml/2006/table">
            <a:tbl>
              <a:tblPr firstRow="1" bandRow="1"/>
              <a:tblGrid>
                <a:gridCol w="1138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977">
                  <a:extLst>
                    <a:ext uri="{9D8B030D-6E8A-4147-A177-3AD203B41FA5}">
                      <a16:colId xmlns:a16="http://schemas.microsoft.com/office/drawing/2014/main" val="2455680922"/>
                    </a:ext>
                  </a:extLst>
                </a:gridCol>
              </a:tblGrid>
              <a:tr h="14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Target Parameter [2]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63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Unit </a:t>
                      </a:r>
                      <a:endParaRPr lang="en-US" sz="9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63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Value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63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Injection energy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6" marR="389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MeV</a:t>
                      </a:r>
                    </a:p>
                  </a:txBody>
                  <a:tcPr marL="38926" marR="389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8926" marR="389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Electron beam energy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MeV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Normalized Emittance </a:t>
                      </a:r>
                      <a:r>
                        <a:rPr lang="el-GR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ϒε</a:t>
                      </a:r>
                      <a:r>
                        <a:rPr lang="en-US" sz="900" b="1" kern="1200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x,y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mm·mrad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Average beam current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Bunch charge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90243"/>
                  </a:ext>
                </a:extLst>
              </a:tr>
              <a:tr h="9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Bunch length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mm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13404"/>
                  </a:ext>
                </a:extLst>
              </a:tr>
              <a:tr h="9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Bunch spacing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97639"/>
                  </a:ext>
                </a:extLst>
              </a:tr>
              <a:tr h="9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RF frequency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MHz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801.58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202691"/>
                  </a:ext>
                </a:extLst>
              </a:tr>
              <a:tr h="9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Duty factor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CW (Continuous Wave)</a:t>
                      </a:r>
                    </a:p>
                  </a:txBody>
                  <a:tcPr marL="38926" marR="3892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926" marR="38926" marT="0" marB="0" anchor="ctr"/>
                </a:tc>
                <a:extLst>
                  <a:ext uri="{0D108BD9-81ED-4DB2-BD59-A6C34878D82A}">
                    <a16:rowId xmlns:a16="http://schemas.microsoft.com/office/drawing/2014/main" val="1839818216"/>
                  </a:ext>
                </a:extLst>
              </a:tr>
            </a:tbl>
          </a:graphicData>
        </a:graphic>
      </p:graphicFrame>
      <p:sp>
        <p:nvSpPr>
          <p:cNvPr id="154" name="ZoneTexte 13">
            <a:extLst>
              <a:ext uri="{FF2B5EF4-FFF2-40B4-BE49-F238E27FC236}">
                <a16:creationId xmlns:a16="http://schemas.microsoft.com/office/drawing/2014/main" id="{782A4439-8F96-4556-A04E-9352ED8EDAB0}"/>
              </a:ext>
            </a:extLst>
          </p:cNvPr>
          <p:cNvSpPr txBox="1"/>
          <p:nvPr/>
        </p:nvSpPr>
        <p:spPr>
          <a:xfrm>
            <a:off x="-422155" y="3467729"/>
            <a:ext cx="53995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8850" lvl="1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The first 801.58 MHz 5-cell elliptical </a:t>
            </a:r>
            <a:r>
              <a:rPr lang="en-US" sz="1400" dirty="0" err="1"/>
              <a:t>Nb</a:t>
            </a:r>
            <a:r>
              <a:rPr lang="en-US" sz="1400" dirty="0"/>
              <a:t> cavity has already been fabricated at JLab on October 2017 [2]</a:t>
            </a:r>
          </a:p>
          <a:p>
            <a:pPr marL="958850" lvl="1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6700"/>
                </a:solidFill>
              </a:rPr>
              <a:t>HOM-damping for ERLs </a:t>
            </a:r>
            <a:r>
              <a:rPr lang="en-US" sz="1400" dirty="0"/>
              <a:t>is a challenge due to the presence of many turns (multi-bunch beam instabilities)</a:t>
            </a:r>
          </a:p>
          <a:p>
            <a:pPr marL="958850" lvl="1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Aim of the numerical study (CST Studio Suite</a:t>
            </a:r>
            <a:r>
              <a:rPr lang="en-US" sz="1400" baseline="30000" dirty="0"/>
              <a:t>®</a:t>
            </a:r>
            <a:r>
              <a:rPr lang="en-US" sz="1400" dirty="0"/>
              <a:t>): </a:t>
            </a:r>
            <a:br>
              <a:rPr lang="en-US" sz="1400" dirty="0"/>
            </a:br>
            <a:r>
              <a:rPr lang="en-US" sz="1400" dirty="0"/>
              <a:t>1) </a:t>
            </a:r>
            <a:r>
              <a:rPr lang="en-US" sz="1400" b="1" dirty="0"/>
              <a:t>Identification of HOMs</a:t>
            </a:r>
            <a:r>
              <a:rPr lang="en-US" sz="1400" dirty="0"/>
              <a:t>, 2) </a:t>
            </a:r>
            <a:r>
              <a:rPr lang="en-US" sz="1400" b="1" dirty="0"/>
              <a:t>Analysis of the transmission curves of HOM couplers</a:t>
            </a:r>
            <a:r>
              <a:rPr lang="en-US" sz="1400" dirty="0"/>
              <a:t>, 3) </a:t>
            </a:r>
            <a:r>
              <a:rPr lang="en-US" sz="1400" b="1" dirty="0"/>
              <a:t>HOM-damping schemes</a:t>
            </a:r>
            <a:endParaRPr lang="en-US" sz="1400" dirty="0"/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1938E45A-A63A-4A97-BAD1-2CF329E47FA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2557"/>
          <a:stretch/>
        </p:blipFill>
        <p:spPr>
          <a:xfrm>
            <a:off x="5039790" y="3547407"/>
            <a:ext cx="2428551" cy="1565237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id="{EBB40D1D-11FF-45C5-86A2-038B80AB980D}"/>
              </a:ext>
            </a:extLst>
          </p:cNvPr>
          <p:cNvSpPr/>
          <p:nvPr/>
        </p:nvSpPr>
        <p:spPr>
          <a:xfrm>
            <a:off x="4977399" y="5135770"/>
            <a:ext cx="2555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ts val="600"/>
              </a:spcBef>
              <a:spcAft>
                <a:spcPts val="0"/>
              </a:spcAft>
            </a:pPr>
            <a:r>
              <a:rPr lang="en-US" sz="700" dirty="0"/>
              <a:t>The first </a:t>
            </a:r>
            <a:r>
              <a:rPr lang="en-US" sz="700" dirty="0" err="1"/>
              <a:t>Nb</a:t>
            </a:r>
            <a:r>
              <a:rPr lang="en-US" sz="700" dirty="0"/>
              <a:t> 801.58 MHz 5-cell elliptical cavity fabricated at JLab [3].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3A1BB4E0-A7AE-4530-9490-7425197390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277900"/>
                  </p:ext>
                </p:extLst>
              </p:nvPr>
            </p:nvGraphicFramePr>
            <p:xfrm>
              <a:off x="7655569" y="3506028"/>
              <a:ext cx="2555354" cy="21388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4102">
                      <a:extLst>
                        <a:ext uri="{9D8B030D-6E8A-4147-A177-3AD203B41FA5}">
                          <a16:colId xmlns:a16="http://schemas.microsoft.com/office/drawing/2014/main" val="3993009339"/>
                        </a:ext>
                      </a:extLst>
                    </a:gridCol>
                    <a:gridCol w="731252">
                      <a:extLst>
                        <a:ext uri="{9D8B030D-6E8A-4147-A177-3AD203B41FA5}">
                          <a16:colId xmlns:a16="http://schemas.microsoft.com/office/drawing/2014/main" val="603400466"/>
                        </a:ext>
                      </a:extLst>
                    </a:gridCol>
                  </a:tblGrid>
                  <a:tr h="14434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en-US" sz="900" b="1" kern="1200" dirty="0">
                              <a:solidFill>
                                <a:schemeClr val="bg1"/>
                              </a:solidFill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Cavity Parameters</a:t>
                          </a:r>
                        </a:p>
                      </a:txBody>
                      <a:tcPr marL="68580" marR="68580" marT="34290" marB="3429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4639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en-US" sz="900" b="1" kern="1200" dirty="0">
                              <a:solidFill>
                                <a:schemeClr val="bg1"/>
                              </a:solidFill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JLab Cavity </a:t>
                          </a:r>
                        </a:p>
                      </a:txBody>
                      <a:tcPr marL="68580" marR="68580" marT="34290" marB="3429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4639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55242"/>
                      </a:ext>
                    </a:extLst>
                  </a:tr>
                  <a:tr h="962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Frequency [MHz]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801.58</a:t>
                          </a:r>
                        </a:p>
                      </a:txBody>
                      <a:tcPr marL="38926" marR="38926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72218407"/>
                      </a:ext>
                    </a:extLst>
                  </a:tr>
                  <a:tr h="962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Temperature [K]</a:t>
                          </a:r>
                        </a:p>
                      </a:txBody>
                      <a:tcPr marL="38926" marR="38926" marT="0" marB="0" anchor="ctr"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2.0</a:t>
                          </a:r>
                        </a:p>
                      </a:txBody>
                      <a:tcPr marL="38926" marR="38926" marT="0" marB="0" anchor="ctr"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27463969"/>
                      </a:ext>
                    </a:extLst>
                  </a:tr>
                  <a:tr h="962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Cavity active length [mm]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917.911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1065688774"/>
                      </a:ext>
                    </a:extLst>
                  </a:tr>
                  <a:tr h="962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R/Q [Ω]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524.25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3822949071"/>
                      </a:ext>
                    </a:extLst>
                  </a:tr>
                  <a:tr h="962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Geometry Factor (G) [Ω]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274.505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1915706624"/>
                      </a:ext>
                    </a:extLst>
                  </a:tr>
                  <a:tr h="1007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243205" algn="ctr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900" b="1" i="1" baseline="-25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9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9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900" b="1" i="1" baseline="-25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𝒂𝒄𝒄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900" b="1" baseline="-250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9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(mid-cell) </a:t>
                          </a:r>
                          <a:r>
                            <a:rPr lang="fr-FR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𝐦𝐓</m:t>
                              </m:r>
                              <m:r>
                                <m:rPr>
                                  <m:lit/>
                                </m:rPr>
                                <a:rPr lang="fr-FR" sz="9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9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9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𝐌𝐕</m:t>
                              </m:r>
                              <m:r>
                                <m:rPr>
                                  <m:lit/>
                                </m:rPr>
                                <a:rPr lang="fr-FR" sz="9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9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fr-FR" sz="9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4.62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3509751363"/>
                      </a:ext>
                    </a:extLst>
                  </a:tr>
                  <a:tr h="1007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900" b="1" i="1" baseline="-25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9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9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900" b="1" i="1" baseline="-25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𝒂𝒄𝒄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9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(mid-cell) [-]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2.38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99009776"/>
                      </a:ext>
                    </a:extLst>
                  </a:tr>
                  <a:tr h="962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Iris radius [mm]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65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3118283461"/>
                      </a:ext>
                    </a:extLst>
                  </a:tr>
                  <a:tr h="962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Beam Pipe radius [mm]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65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703672647"/>
                      </a:ext>
                    </a:extLst>
                  </a:tr>
                  <a:tr h="962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Mid-cell equator diameter [mm]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328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1007927923"/>
                      </a:ext>
                    </a:extLst>
                  </a:tr>
                  <a:tr h="962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End-cell equator diameter [mm]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328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746119713"/>
                      </a:ext>
                    </a:extLst>
                  </a:tr>
                  <a:tr h="962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Wall angle [degree]</a:t>
                          </a: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389537374"/>
                      </a:ext>
                    </a:extLst>
                  </a:tr>
                  <a:tr h="962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Cutoff TE</a:t>
                          </a:r>
                          <a:r>
                            <a:rPr lang="en-US" sz="900" b="1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11</a:t>
                          </a:r>
                          <a:r>
                            <a:rPr lang="en-US" sz="9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[GHz]</a:t>
                          </a:r>
                          <a:endParaRPr lang="en-US" sz="900" b="1" kern="1200" baseline="-250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1.35</a:t>
                          </a: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875226982"/>
                      </a:ext>
                    </a:extLst>
                  </a:tr>
                  <a:tr h="9622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9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Cutoff TM</a:t>
                          </a:r>
                          <a:r>
                            <a:rPr lang="en-US" sz="900" b="1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01</a:t>
                          </a:r>
                          <a:r>
                            <a:rPr lang="en-US" sz="9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[GHz]</a:t>
                          </a:r>
                          <a:endParaRPr lang="en-US" sz="900" b="1" kern="1200" baseline="-250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1.77</a:t>
                          </a: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1063660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3A1BB4E0-A7AE-4530-9490-7425197390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277900"/>
                  </p:ext>
                </p:extLst>
              </p:nvPr>
            </p:nvGraphicFramePr>
            <p:xfrm>
              <a:off x="7655569" y="3506028"/>
              <a:ext cx="2555354" cy="21388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4102">
                      <a:extLst>
                        <a:ext uri="{9D8B030D-6E8A-4147-A177-3AD203B41FA5}">
                          <a16:colId xmlns:a16="http://schemas.microsoft.com/office/drawing/2014/main" val="3993009339"/>
                        </a:ext>
                      </a:extLst>
                    </a:gridCol>
                    <a:gridCol w="731252">
                      <a:extLst>
                        <a:ext uri="{9D8B030D-6E8A-4147-A177-3AD203B41FA5}">
                          <a16:colId xmlns:a16="http://schemas.microsoft.com/office/drawing/2014/main" val="603400466"/>
                        </a:ext>
                      </a:extLst>
                    </a:gridCol>
                  </a:tblGrid>
                  <a:tr h="2057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en-US" sz="900" b="1" kern="1200" dirty="0">
                              <a:solidFill>
                                <a:schemeClr val="bg1"/>
                              </a:solidFill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Cavity Parameters</a:t>
                          </a:r>
                        </a:p>
                      </a:txBody>
                      <a:tcPr marL="68580" marR="68580" marT="34290" marB="3429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4639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en-US" sz="900" b="1" kern="1200" dirty="0">
                              <a:solidFill>
                                <a:schemeClr val="bg1"/>
                              </a:solidFill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JLab Cavity </a:t>
                          </a:r>
                        </a:p>
                      </a:txBody>
                      <a:tcPr marL="68580" marR="68580" marT="34290" marB="3429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4639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55242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Frequency [MHz]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801.58</a:t>
                          </a:r>
                        </a:p>
                      </a:txBody>
                      <a:tcPr marL="38926" marR="38926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72218407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Temperature [K]</a:t>
                          </a:r>
                        </a:p>
                      </a:txBody>
                      <a:tcPr marL="38926" marR="38926" marT="0" marB="0" anchor="ctr"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2.0</a:t>
                          </a:r>
                        </a:p>
                      </a:txBody>
                      <a:tcPr marL="38926" marR="38926" marT="0" marB="0" anchor="ctr"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27463969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Cavity active length [mm]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917.911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1065688774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R/Q [Ω]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524.25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3822949071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Geometry Factor (G) [Ω]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274.505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1915706624"/>
                      </a:ext>
                    </a:extLst>
                  </a:tr>
                  <a:tr h="143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926" marR="38926" marT="0" marB="0" anchor="ctr">
                        <a:blipFill>
                          <a:blip r:embed="rId12"/>
                          <a:stretch>
                            <a:fillRect l="-332" t="-612500" r="-4053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4.62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3509751363"/>
                      </a:ext>
                    </a:extLst>
                  </a:tr>
                  <a:tr h="143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926" marR="38926" marT="0" marB="0" anchor="ctr">
                        <a:blipFill>
                          <a:blip r:embed="rId12"/>
                          <a:stretch>
                            <a:fillRect l="-332" t="-743478" r="-40532" b="-7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2.38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99009776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Iris radius [mm]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65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3118283461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Beam Pipe radius [mm]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65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703672647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Mid-cell equator diameter [mm]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328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1007927923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End-cell equator diameter [mm]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328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746119713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Wall angle [degree]</a:t>
                          </a:r>
                        </a:p>
                      </a:txBody>
                      <a:tcPr marL="38926" marR="38926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38926" marR="38926" marT="0" marB="0" anchor="ctr"/>
                    </a:tc>
                    <a:extLst>
                      <a:ext uri="{0D108BD9-81ED-4DB2-BD59-A6C34878D82A}">
                        <a16:rowId xmlns:a16="http://schemas.microsoft.com/office/drawing/2014/main" val="389537374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Cutoff TE</a:t>
                          </a:r>
                          <a:r>
                            <a:rPr lang="en-US" sz="900" b="1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11</a:t>
                          </a:r>
                          <a:r>
                            <a:rPr lang="en-US" sz="9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[GHz]</a:t>
                          </a:r>
                          <a:endParaRPr lang="en-US" sz="900" b="1" kern="1200" baseline="-250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1.35</a:t>
                          </a: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875226982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9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Cutoff TM</a:t>
                          </a:r>
                          <a:r>
                            <a:rPr lang="en-US" sz="900" b="1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01</a:t>
                          </a:r>
                          <a:r>
                            <a:rPr lang="en-US" sz="9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[GHz]</a:t>
                          </a:r>
                          <a:endParaRPr lang="en-US" sz="900" b="1" kern="1200" baseline="-250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1.77</a:t>
                          </a: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10636600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840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44F9AD-F0EE-40B4-BD42-BA796F19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HOMs: consequences and damping mechanisms</a:t>
            </a:r>
          </a:p>
        </p:txBody>
      </p:sp>
      <p:sp>
        <p:nvSpPr>
          <p:cNvPr id="13" name="ZoneTexte 13">
            <a:extLst>
              <a:ext uri="{FF2B5EF4-FFF2-40B4-BE49-F238E27FC236}">
                <a16:creationId xmlns:a16="http://schemas.microsoft.com/office/drawing/2014/main" id="{1DCA7A4B-4BAB-42A9-9148-AA6603127864}"/>
              </a:ext>
            </a:extLst>
          </p:cNvPr>
          <p:cNvSpPr txBox="1"/>
          <p:nvPr/>
        </p:nvSpPr>
        <p:spPr>
          <a:xfrm>
            <a:off x="1353938" y="887413"/>
            <a:ext cx="92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400" b="1" dirty="0"/>
              <a:t>HOMs</a:t>
            </a:r>
            <a:r>
              <a:rPr lang="en-US" sz="1400" dirty="0"/>
              <a:t> (</a:t>
            </a:r>
            <a:r>
              <a:rPr lang="en-US" sz="1400" b="1" dirty="0"/>
              <a:t>H</a:t>
            </a:r>
            <a:r>
              <a:rPr lang="en-US" sz="1400" dirty="0"/>
              <a:t>igher </a:t>
            </a:r>
            <a:r>
              <a:rPr lang="en-US" sz="1400" b="1" dirty="0"/>
              <a:t>O</a:t>
            </a:r>
            <a:r>
              <a:rPr lang="en-US" sz="1400" dirty="0"/>
              <a:t>rder </a:t>
            </a:r>
            <a:r>
              <a:rPr lang="en-US" sz="1400" b="1" dirty="0"/>
              <a:t>M</a:t>
            </a:r>
            <a:r>
              <a:rPr lang="en-US" sz="1400" dirty="0"/>
              <a:t>odes) are parasitic excited eigenmodes in a resonant accelerating RF cavity, other than and with frequency greater than the operational mode (</a:t>
            </a:r>
            <a:r>
              <a:rPr lang="en-US" sz="1400" b="1" dirty="0"/>
              <a:t>FM</a:t>
            </a:r>
            <a:r>
              <a:rPr lang="en-US" sz="1400" dirty="0"/>
              <a:t> = Fundamental Mode) [4].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BBD19D-42B8-4AE1-B608-61D80621B070}"/>
              </a:ext>
            </a:extLst>
          </p:cNvPr>
          <p:cNvSpPr txBox="1"/>
          <p:nvPr/>
        </p:nvSpPr>
        <p:spPr>
          <a:xfrm>
            <a:off x="-338960" y="2938599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 algn="just"/>
            <a:r>
              <a:rPr lang="en-US" sz="1400" b="1" dirty="0"/>
              <a:t>Why are HOMs dangerous for beam dynamics?</a:t>
            </a:r>
          </a:p>
        </p:txBody>
      </p:sp>
      <p:sp>
        <p:nvSpPr>
          <p:cNvPr id="15" name="ZoneTexte 13">
            <a:extLst>
              <a:ext uri="{FF2B5EF4-FFF2-40B4-BE49-F238E27FC236}">
                <a16:creationId xmlns:a16="http://schemas.microsoft.com/office/drawing/2014/main" id="{8A0BEDCE-9CCA-4C6A-A926-5C0B3212F370}"/>
              </a:ext>
            </a:extLst>
          </p:cNvPr>
          <p:cNvSpPr txBox="1"/>
          <p:nvPr/>
        </p:nvSpPr>
        <p:spPr>
          <a:xfrm>
            <a:off x="-340449" y="3375243"/>
            <a:ext cx="5904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8850" lvl="1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Monopole HOMs</a:t>
            </a:r>
            <a:r>
              <a:rPr lang="en-US" sz="1400" b="1" dirty="0"/>
              <a:t>:</a:t>
            </a:r>
          </a:p>
          <a:p>
            <a:pPr marL="1462088" lvl="2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can lead to </a:t>
            </a:r>
            <a:r>
              <a:rPr lang="en-US" sz="1400" b="1" dirty="0"/>
              <a:t>timing/phase errors </a:t>
            </a:r>
            <a:r>
              <a:rPr lang="en-US" sz="1400" dirty="0"/>
              <a:t>and </a:t>
            </a:r>
            <a:r>
              <a:rPr lang="en-US" sz="1400" b="1" dirty="0"/>
              <a:t>energy spread</a:t>
            </a:r>
            <a:endParaRPr lang="en-US" sz="1400" dirty="0"/>
          </a:p>
          <a:p>
            <a:pPr marL="1462088" lvl="2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contribute to extra </a:t>
            </a:r>
            <a:r>
              <a:rPr lang="en-US" sz="1400" b="1" dirty="0"/>
              <a:t>dynamic heat losses </a:t>
            </a:r>
            <a:r>
              <a:rPr lang="en-US" sz="1400" dirty="0"/>
              <a:t>in cavity walls</a:t>
            </a:r>
            <a:endParaRPr lang="en-US" sz="1400" b="1" dirty="0"/>
          </a:p>
          <a:p>
            <a:pPr marL="958850" lvl="1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Dipole HOMs</a:t>
            </a:r>
            <a:r>
              <a:rPr lang="en-US" sz="1400" b="1" dirty="0"/>
              <a:t>:</a:t>
            </a:r>
          </a:p>
          <a:p>
            <a:pPr marL="1462088" lvl="2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can </a:t>
            </a:r>
            <a:r>
              <a:rPr lang="en-US" sz="1400" b="1" dirty="0"/>
              <a:t>deflect the beam </a:t>
            </a:r>
            <a:r>
              <a:rPr lang="en-US" sz="1400" dirty="0"/>
              <a:t>from its reference orbit: instable beam motion, transverse emittance growth, beam loss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085337-F3FC-4C89-B020-F9ED74D9A3DB}"/>
              </a:ext>
            </a:extLst>
          </p:cNvPr>
          <p:cNvGrpSpPr>
            <a:grpSpLocks noChangeAspect="1"/>
          </p:cNvGrpSpPr>
          <p:nvPr/>
        </p:nvGrpSpPr>
        <p:grpSpPr>
          <a:xfrm>
            <a:off x="7354633" y="1548137"/>
            <a:ext cx="3256633" cy="1187360"/>
            <a:chOff x="6191282" y="4166282"/>
            <a:chExt cx="3447324" cy="12568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F5D2B24-6AD2-4BD7-AE52-7F5B30416B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91283" y="4325888"/>
              <a:ext cx="3413759" cy="1097280"/>
              <a:chOff x="6221100" y="3233863"/>
              <a:chExt cx="3413759" cy="109728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D2DC048-B613-4D78-9294-16EB7075B5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21100" y="3233863"/>
                <a:ext cx="3413759" cy="1097280"/>
              </a:xfrm>
              <a:prstGeom prst="rect">
                <a:avLst/>
              </a:prstGeom>
            </p:spPr>
          </p:pic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074F504-E8F7-44AA-9E8E-64FD79E26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1100" y="3622160"/>
                <a:ext cx="0" cy="320040"/>
              </a:xfrm>
              <a:prstGeom prst="line">
                <a:avLst/>
              </a:prstGeom>
              <a:ln w="3175">
                <a:solidFill>
                  <a:srgbClr val="555555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14B5FCB-90EF-4033-8406-C0A4D16EFA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2478" y="3622160"/>
                <a:ext cx="0" cy="320040"/>
              </a:xfrm>
              <a:prstGeom prst="line">
                <a:avLst/>
              </a:prstGeom>
              <a:ln w="3175">
                <a:solidFill>
                  <a:srgbClr val="555555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E8BED5-925A-4B7D-821F-A422959FA97F}"/>
                </a:ext>
              </a:extLst>
            </p:cNvPr>
            <p:cNvSpPr/>
            <p:nvPr/>
          </p:nvSpPr>
          <p:spPr>
            <a:xfrm>
              <a:off x="6191282" y="4166282"/>
              <a:ext cx="3447324" cy="268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FF"/>
                  </a:solidFill>
                </a:rPr>
                <a:t>TM011 mode</a:t>
              </a:r>
              <a:r>
                <a:rPr lang="en-US" sz="1050" b="1" dirty="0"/>
                <a:t> (Monopole HOM) – f =1374.73 MHz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7F6A07-DFE6-4F2C-995E-C8076846082D}"/>
              </a:ext>
            </a:extLst>
          </p:cNvPr>
          <p:cNvGrpSpPr>
            <a:grpSpLocks noChangeAspect="1"/>
          </p:cNvGrpSpPr>
          <p:nvPr/>
        </p:nvGrpSpPr>
        <p:grpSpPr>
          <a:xfrm>
            <a:off x="3730203" y="1553214"/>
            <a:ext cx="3317500" cy="1196812"/>
            <a:chOff x="2263031" y="3792838"/>
            <a:chExt cx="3413760" cy="123153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C84A48B-4643-45BE-A891-9EB8DE4AABC8}"/>
                </a:ext>
              </a:extLst>
            </p:cNvPr>
            <p:cNvGrpSpPr/>
            <p:nvPr/>
          </p:nvGrpSpPr>
          <p:grpSpPr>
            <a:xfrm>
              <a:off x="2263031" y="3927097"/>
              <a:ext cx="3413760" cy="1097280"/>
              <a:chOff x="6197459" y="4336658"/>
              <a:chExt cx="3413760" cy="109728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77F0BEE-2357-4E6D-B6C2-DE78BBA0B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7459" y="4336658"/>
                <a:ext cx="3413760" cy="1097280"/>
              </a:xfrm>
              <a:prstGeom prst="rect">
                <a:avLst/>
              </a:prstGeom>
            </p:spPr>
          </p:pic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73BBB72-5391-4306-9872-B06BEA943F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459" y="4725278"/>
                <a:ext cx="0" cy="320040"/>
              </a:xfrm>
              <a:prstGeom prst="line">
                <a:avLst/>
              </a:prstGeom>
              <a:ln w="3175">
                <a:solidFill>
                  <a:srgbClr val="555555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30111CD-FCEB-4E15-8189-03ACD6814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8837" y="4725278"/>
                <a:ext cx="0" cy="320040"/>
              </a:xfrm>
              <a:prstGeom prst="line">
                <a:avLst/>
              </a:prstGeom>
              <a:ln w="3175">
                <a:solidFill>
                  <a:srgbClr val="555555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F9CB12-EB2D-478D-A752-E75F74D01163}"/>
                </a:ext>
              </a:extLst>
            </p:cNvPr>
            <p:cNvSpPr/>
            <p:nvPr/>
          </p:nvSpPr>
          <p:spPr>
            <a:xfrm>
              <a:off x="2290212" y="3792838"/>
              <a:ext cx="331236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0000"/>
                  </a:solidFill>
                </a:rPr>
                <a:t>TE111 mode</a:t>
              </a:r>
              <a:r>
                <a:rPr lang="en-US" sz="1050" b="1" dirty="0"/>
                <a:t> (Dipole HOM) – f =933.53 MHz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4120BC-DDB4-4858-8486-194A36262C40}"/>
              </a:ext>
            </a:extLst>
          </p:cNvPr>
          <p:cNvGrpSpPr>
            <a:grpSpLocks noChangeAspect="1"/>
          </p:cNvGrpSpPr>
          <p:nvPr/>
        </p:nvGrpSpPr>
        <p:grpSpPr>
          <a:xfrm>
            <a:off x="129803" y="1548452"/>
            <a:ext cx="3291968" cy="1196812"/>
            <a:chOff x="6176094" y="1589721"/>
            <a:chExt cx="3413950" cy="124115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5A6664-DC5F-4D50-8817-9AC1703E98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76094" y="1733600"/>
              <a:ext cx="3413950" cy="1097280"/>
              <a:chOff x="6176094" y="1805608"/>
              <a:chExt cx="3982942" cy="1280160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2224C778-E04C-4903-985C-740CD5BD7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6316" y="1805608"/>
                <a:ext cx="3982720" cy="1280160"/>
              </a:xfrm>
              <a:prstGeom prst="rect">
                <a:avLst/>
              </a:prstGeom>
            </p:spPr>
          </p:pic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B6D05A7-BC0B-4452-B7F4-C724E6FC3D9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973426" y="2443388"/>
                <a:ext cx="365760" cy="0"/>
              </a:xfrm>
              <a:prstGeom prst="line">
                <a:avLst/>
              </a:prstGeom>
              <a:ln w="3175">
                <a:solidFill>
                  <a:srgbClr val="555555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6ACA282-C4CB-4AE9-9250-800DCDC3855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93214" y="2444346"/>
                <a:ext cx="365760" cy="0"/>
              </a:xfrm>
              <a:prstGeom prst="line">
                <a:avLst/>
              </a:prstGeom>
              <a:ln w="3175">
                <a:solidFill>
                  <a:srgbClr val="555555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E064B95-EA6E-43AF-BEA5-09EF6753B441}"/>
                </a:ext>
              </a:extLst>
            </p:cNvPr>
            <p:cNvSpPr/>
            <p:nvPr/>
          </p:nvSpPr>
          <p:spPr>
            <a:xfrm>
              <a:off x="6224640" y="1589721"/>
              <a:ext cx="3312367" cy="253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1050" b="1" dirty="0"/>
                <a:t>TM01-</a:t>
              </a:r>
              <a:r>
                <a:rPr lang="el-GR" sz="1050" b="1" dirty="0"/>
                <a:t>π</a:t>
              </a:r>
              <a:r>
                <a:rPr lang="en-US" sz="1050" b="1" dirty="0"/>
                <a:t> mode (FM) – f =801.58 MHz </a:t>
              </a:r>
            </a:p>
          </p:txBody>
        </p:sp>
      </p:grpSp>
      <p:sp>
        <p:nvSpPr>
          <p:cNvPr id="58" name="Date Placeholder 5">
            <a:extLst>
              <a:ext uri="{FF2B5EF4-FFF2-40B4-BE49-F238E27FC236}">
                <a16:creationId xmlns:a16="http://schemas.microsoft.com/office/drawing/2014/main" id="{37CEED64-E6CF-4726-9768-CF3389EB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13/10/2021</a:t>
            </a:r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9DC85CD0-3B54-4237-B3C0-241EBBC6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915" y="5714820"/>
            <a:ext cx="8928992" cy="322263"/>
          </a:xfrm>
        </p:spPr>
        <p:txBody>
          <a:bodyPr/>
          <a:lstStyle/>
          <a:p>
            <a:r>
              <a:rPr lang="fr-FR" b="1" dirty="0"/>
              <a:t>Carmelo Barbagallo </a:t>
            </a:r>
            <a:r>
              <a:rPr lang="fr-FR" dirty="0"/>
              <a:t>et al.</a:t>
            </a:r>
            <a:r>
              <a:rPr lang="fr-FR" b="1" dirty="0"/>
              <a:t> </a:t>
            </a:r>
            <a:r>
              <a:rPr lang="fr-FR" dirty="0"/>
              <a:t>– </a:t>
            </a:r>
            <a:r>
              <a:rPr lang="en-US" dirty="0"/>
              <a:t>Study of a 5-cell Elliptical Superconducting Cavity for a Multi-Turn Energy Recovery Linac</a:t>
            </a:r>
            <a:endParaRPr lang="fr-FR" dirty="0"/>
          </a:p>
        </p:txBody>
      </p:sp>
      <p:sp>
        <p:nvSpPr>
          <p:cNvPr id="60" name="Slide Number Placeholder 7">
            <a:extLst>
              <a:ext uri="{FF2B5EF4-FFF2-40B4-BE49-F238E27FC236}">
                <a16:creationId xmlns:a16="http://schemas.microsoft.com/office/drawing/2014/main" id="{771D73BD-1422-4FC0-B7C4-6B0780EE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61" name="ZoneTexte 13">
            <a:extLst>
              <a:ext uri="{FF2B5EF4-FFF2-40B4-BE49-F238E27FC236}">
                <a16:creationId xmlns:a16="http://schemas.microsoft.com/office/drawing/2014/main" id="{5A02025E-778D-40FE-8A8A-D14F8BD84CC7}"/>
              </a:ext>
            </a:extLst>
          </p:cNvPr>
          <p:cNvSpPr txBox="1"/>
          <p:nvPr/>
        </p:nvSpPr>
        <p:spPr>
          <a:xfrm>
            <a:off x="5098355" y="2937807"/>
            <a:ext cx="4680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r>
              <a:rPr lang="en-US" sz="1400" b="1" dirty="0"/>
              <a:t>How can we damp HOMs in SRF cavities?</a:t>
            </a:r>
          </a:p>
        </p:txBody>
      </p:sp>
      <p:sp>
        <p:nvSpPr>
          <p:cNvPr id="62" name="ZoneTexte 13">
            <a:extLst>
              <a:ext uri="{FF2B5EF4-FFF2-40B4-BE49-F238E27FC236}">
                <a16:creationId xmlns:a16="http://schemas.microsoft.com/office/drawing/2014/main" id="{F6FB07BE-7A58-487C-8382-8BCF5D7C8A56}"/>
              </a:ext>
            </a:extLst>
          </p:cNvPr>
          <p:cNvSpPr txBox="1"/>
          <p:nvPr/>
        </p:nvSpPr>
        <p:spPr>
          <a:xfrm>
            <a:off x="5170363" y="3375243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88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Coaxial HOM coupler on beam tubes</a:t>
            </a:r>
          </a:p>
          <a:p>
            <a:pPr marL="1462088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Hook-type LHC coupler</a:t>
            </a:r>
          </a:p>
          <a:p>
            <a:pPr marL="1462088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Probe-type LHC coupler</a:t>
            </a:r>
          </a:p>
          <a:p>
            <a:pPr marL="1462088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DQW HOM coupler </a:t>
            </a:r>
          </a:p>
          <a:p>
            <a:pPr marL="9588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Waveguide dampers on beam tubes</a:t>
            </a:r>
          </a:p>
          <a:p>
            <a:pPr marL="9588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Absorbers in cavity-interconnecting beam tubes</a:t>
            </a:r>
          </a:p>
          <a:p>
            <a:pPr marL="9588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Coupling through Fundamental Power Coupler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1140373C-D0CD-4533-9F2F-3726B7723A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52" r="38429" b="12205"/>
          <a:stretch/>
        </p:blipFill>
        <p:spPr>
          <a:xfrm>
            <a:off x="9474302" y="3245768"/>
            <a:ext cx="1240677" cy="1361314"/>
          </a:xfrm>
          <a:prstGeom prst="rect">
            <a:avLst/>
          </a:prstGeom>
        </p:spPr>
      </p:pic>
      <p:sp>
        <p:nvSpPr>
          <p:cNvPr id="74" name="ZoneTexte 13">
            <a:extLst>
              <a:ext uri="{FF2B5EF4-FFF2-40B4-BE49-F238E27FC236}">
                <a16:creationId xmlns:a16="http://schemas.microsoft.com/office/drawing/2014/main" id="{779FE193-E20E-479A-9931-F15C8BDEE2E8}"/>
              </a:ext>
            </a:extLst>
          </p:cNvPr>
          <p:cNvSpPr txBox="1"/>
          <p:nvPr/>
        </p:nvSpPr>
        <p:spPr>
          <a:xfrm>
            <a:off x="9103414" y="4685928"/>
            <a:ext cx="15395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r>
              <a:rPr lang="en-US" sz="700" b="1" dirty="0"/>
              <a:t>DQW HOM Coupler</a:t>
            </a:r>
          </a:p>
        </p:txBody>
      </p:sp>
    </p:spTree>
    <p:extLst>
      <p:ext uri="{BB962C8B-B14F-4D97-AF65-F5344CB8AC3E}">
        <p14:creationId xmlns:p14="http://schemas.microsoft.com/office/powerpoint/2010/main" val="200979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44F9AD-F0EE-40B4-BD42-BA796F19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HOM numerical simulations: 3D-Eigenmode and Wakefield</a:t>
            </a:r>
          </a:p>
        </p:txBody>
      </p:sp>
      <p:sp>
        <p:nvSpPr>
          <p:cNvPr id="58" name="Date Placeholder 5">
            <a:extLst>
              <a:ext uri="{FF2B5EF4-FFF2-40B4-BE49-F238E27FC236}">
                <a16:creationId xmlns:a16="http://schemas.microsoft.com/office/drawing/2014/main" id="{37CEED64-E6CF-4726-9768-CF3389EB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13/10/2021</a:t>
            </a:r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9DC85CD0-3B54-4237-B3C0-241EBBC6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915" y="5714820"/>
            <a:ext cx="8928992" cy="322263"/>
          </a:xfrm>
        </p:spPr>
        <p:txBody>
          <a:bodyPr/>
          <a:lstStyle/>
          <a:p>
            <a:r>
              <a:rPr lang="fr-FR" b="1" dirty="0"/>
              <a:t>Carmelo Barbagallo </a:t>
            </a:r>
            <a:r>
              <a:rPr lang="fr-FR" dirty="0"/>
              <a:t>et al.</a:t>
            </a:r>
            <a:r>
              <a:rPr lang="fr-FR" b="1" dirty="0"/>
              <a:t> </a:t>
            </a:r>
            <a:r>
              <a:rPr lang="fr-FR" dirty="0"/>
              <a:t>– </a:t>
            </a:r>
            <a:r>
              <a:rPr lang="en-US" dirty="0"/>
              <a:t>Study of a 5-cell Elliptical Superconducting Cavity for a Multi-Turn Energy Recovery Linac</a:t>
            </a:r>
            <a:endParaRPr lang="fr-FR" dirty="0"/>
          </a:p>
        </p:txBody>
      </p:sp>
      <p:sp>
        <p:nvSpPr>
          <p:cNvPr id="60" name="Slide Number Placeholder 7">
            <a:extLst>
              <a:ext uri="{FF2B5EF4-FFF2-40B4-BE49-F238E27FC236}">
                <a16:creationId xmlns:a16="http://schemas.microsoft.com/office/drawing/2014/main" id="{771D73BD-1422-4FC0-B7C4-6B0780EE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6" name="ZoneTexte 13">
            <a:extLst>
              <a:ext uri="{FF2B5EF4-FFF2-40B4-BE49-F238E27FC236}">
                <a16:creationId xmlns:a16="http://schemas.microsoft.com/office/drawing/2014/main" id="{F5344C15-157A-4D6A-AC05-EE630B66D8EA}"/>
              </a:ext>
            </a:extLst>
          </p:cNvPr>
          <p:cNvSpPr txBox="1"/>
          <p:nvPr/>
        </p:nvSpPr>
        <p:spPr>
          <a:xfrm>
            <a:off x="1731486" y="725488"/>
            <a:ext cx="878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b="1" dirty="0"/>
              <a:t>eigenmodes</a:t>
            </a:r>
            <a:r>
              <a:rPr lang="en-US" sz="1400" dirty="0"/>
              <a:t> of a resonator in a non-excited source-free and lossless medium are computed by solving the Helmholtz equations: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2AB8C3-FB11-468F-8611-3D08CB42D4FC}"/>
              </a:ext>
            </a:extLst>
          </p:cNvPr>
          <p:cNvGrpSpPr/>
          <p:nvPr/>
        </p:nvGrpSpPr>
        <p:grpSpPr>
          <a:xfrm>
            <a:off x="423773" y="1331268"/>
            <a:ext cx="10147190" cy="1524390"/>
            <a:chOff x="411135" y="2048691"/>
            <a:chExt cx="10147190" cy="15243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763B94-6FC7-4ADB-9376-3E3BBE13D985}"/>
                </a:ext>
              </a:extLst>
            </p:cNvPr>
            <p:cNvGrpSpPr/>
            <p:nvPr/>
          </p:nvGrpSpPr>
          <p:grpSpPr>
            <a:xfrm>
              <a:off x="411135" y="2053290"/>
              <a:ext cx="2094932" cy="1163082"/>
              <a:chOff x="411135" y="1486850"/>
              <a:chExt cx="2094932" cy="11630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89C7BE13-3D1B-4EE3-B0F4-FD077EF4669F}"/>
                      </a:ext>
                    </a:extLst>
                  </p:cNvPr>
                  <p:cNvSpPr txBox="1"/>
                  <p:nvPr/>
                </p:nvSpPr>
                <p:spPr>
                  <a:xfrm>
                    <a:off x="489843" y="1870344"/>
                    <a:ext cx="2008370" cy="32643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𝜇𝜀</m:t>
                          </m:r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89C7BE13-3D1B-4EE3-B0F4-FD077EF466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843" y="1870344"/>
                    <a:ext cx="2008370" cy="32643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121" r="-2121" b="-188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1C605910-3E8B-4F55-94D6-7CE8C84BC096}"/>
                      </a:ext>
                    </a:extLst>
                  </p:cNvPr>
                  <p:cNvSpPr txBox="1"/>
                  <p:nvPr/>
                </p:nvSpPr>
                <p:spPr>
                  <a:xfrm>
                    <a:off x="411135" y="2323496"/>
                    <a:ext cx="2094932" cy="32643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𝐇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𝜇𝜀</m:t>
                          </m:r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𝐇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1C605910-3E8B-4F55-94D6-7CE8C84BC0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135" y="2323496"/>
                    <a:ext cx="2094932" cy="32643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041" r="-1749" b="-185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D91366-96C7-48AD-A052-AC7C09E47EB9}"/>
                  </a:ext>
                </a:extLst>
              </p:cNvPr>
              <p:cNvSpPr/>
              <p:nvPr/>
            </p:nvSpPr>
            <p:spPr>
              <a:xfrm>
                <a:off x="744464" y="1486850"/>
                <a:ext cx="1499128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Helmholtz equations</a:t>
                </a:r>
                <a:endParaRPr lang="en-US" sz="105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5BAA7C-5C5A-4C23-9D41-AED2DCD3EEE1}"/>
                </a:ext>
              </a:extLst>
            </p:cNvPr>
            <p:cNvGrpSpPr/>
            <p:nvPr/>
          </p:nvGrpSpPr>
          <p:grpSpPr>
            <a:xfrm>
              <a:off x="2866107" y="2048691"/>
              <a:ext cx="4049376" cy="1172539"/>
              <a:chOff x="3383203" y="1482251"/>
              <a:chExt cx="4049376" cy="117253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19E8C3-0725-4154-9912-7CA09BA47984}"/>
                  </a:ext>
                </a:extLst>
              </p:cNvPr>
              <p:cNvSpPr/>
              <p:nvPr/>
            </p:nvSpPr>
            <p:spPr>
              <a:xfrm>
                <a:off x="3383203" y="1482251"/>
                <a:ext cx="1527982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Boundary conditions</a:t>
                </a:r>
                <a:endParaRPr lang="en-US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4244639-A9FF-4F24-B022-9BA33B1340D6}"/>
                      </a:ext>
                    </a:extLst>
                  </p:cNvPr>
                  <p:cNvSpPr txBox="1"/>
                  <p:nvPr/>
                </p:nvSpPr>
                <p:spPr>
                  <a:xfrm>
                    <a:off x="3467029" y="1875614"/>
                    <a:ext cx="1155765" cy="3202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4244639-A9FF-4F24-B022-9BA33B1340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7029" y="1875614"/>
                    <a:ext cx="1155765" cy="3202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632" r="-3684"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BA1FCCC-362E-442B-AFF1-DCEAD6DD37DF}"/>
                      </a:ext>
                    </a:extLst>
                  </p:cNvPr>
                  <p:cNvSpPr txBox="1"/>
                  <p:nvPr/>
                </p:nvSpPr>
                <p:spPr>
                  <a:xfrm>
                    <a:off x="5104807" y="1870396"/>
                    <a:ext cx="1094850" cy="3202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𝐇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BA1FCCC-362E-442B-AFF1-DCEAD6DD37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4807" y="1870396"/>
                    <a:ext cx="1094850" cy="3202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35" r="-3911"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ZoneTexte 13">
                <a:extLst>
                  <a:ext uri="{FF2B5EF4-FFF2-40B4-BE49-F238E27FC236}">
                    <a16:creationId xmlns:a16="http://schemas.microsoft.com/office/drawing/2014/main" id="{48543A93-FC26-401F-A53C-7DC00401CBC3}"/>
                  </a:ext>
                </a:extLst>
              </p:cNvPr>
              <p:cNvSpPr txBox="1"/>
              <p:nvPr/>
            </p:nvSpPr>
            <p:spPr>
              <a:xfrm>
                <a:off x="4124398" y="1877616"/>
                <a:ext cx="1229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indent="0" algn="just"/>
                <a:r>
                  <a:rPr lang="en-US" sz="1400" dirty="0"/>
                  <a:t>and</a:t>
                </a:r>
              </a:p>
            </p:txBody>
          </p:sp>
          <p:sp>
            <p:nvSpPr>
              <p:cNvPr id="23" name="ZoneTexte 13">
                <a:extLst>
                  <a:ext uri="{FF2B5EF4-FFF2-40B4-BE49-F238E27FC236}">
                    <a16:creationId xmlns:a16="http://schemas.microsoft.com/office/drawing/2014/main" id="{B8218F43-1890-4539-8146-2818D635D6B6}"/>
                  </a:ext>
                </a:extLst>
              </p:cNvPr>
              <p:cNvSpPr txBox="1"/>
              <p:nvPr/>
            </p:nvSpPr>
            <p:spPr>
              <a:xfrm>
                <a:off x="5706839" y="1876615"/>
                <a:ext cx="1229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indent="0" algn="just"/>
                <a:r>
                  <a:rPr lang="en-US" sz="1400" dirty="0"/>
                  <a:t>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2696965-5B0A-4968-AB7B-B8747FFAFB19}"/>
                      </a:ext>
                    </a:extLst>
                  </p:cNvPr>
                  <p:cNvSpPr txBox="1"/>
                  <p:nvPr/>
                </p:nvSpPr>
                <p:spPr>
                  <a:xfrm>
                    <a:off x="6607481" y="1869780"/>
                    <a:ext cx="77700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PEC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2696965-5B0A-4968-AB7B-B8747FFAFB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7481" y="1869780"/>
                    <a:ext cx="777008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031" r="-2344" b="-2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3A01249-890B-4232-A418-ADD7920AF0C6}"/>
                      </a:ext>
                    </a:extLst>
                  </p:cNvPr>
                  <p:cNvSpPr txBox="1"/>
                  <p:nvPr/>
                </p:nvSpPr>
                <p:spPr>
                  <a:xfrm>
                    <a:off x="3467029" y="2334574"/>
                    <a:ext cx="1045158" cy="3202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3A01249-890B-4232-A418-ADD7920AF0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7029" y="2334574"/>
                    <a:ext cx="1045158" cy="32021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924" r="-4678"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960DFEE-9B3D-4809-A8D2-03B3F5F6FAB4}"/>
                      </a:ext>
                    </a:extLst>
                  </p:cNvPr>
                  <p:cNvSpPr txBox="1"/>
                  <p:nvPr/>
                </p:nvSpPr>
                <p:spPr>
                  <a:xfrm>
                    <a:off x="5104807" y="2329356"/>
                    <a:ext cx="1192634" cy="3202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𝐇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960DFEE-9B3D-4809-A8D2-03B3F5F6FA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4807" y="2329356"/>
                    <a:ext cx="1192634" cy="3202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64" r="-4103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ZoneTexte 13">
                <a:extLst>
                  <a:ext uri="{FF2B5EF4-FFF2-40B4-BE49-F238E27FC236}">
                    <a16:creationId xmlns:a16="http://schemas.microsoft.com/office/drawing/2014/main" id="{58035796-CF1C-45EF-93B6-ABF3D1C732F7}"/>
                  </a:ext>
                </a:extLst>
              </p:cNvPr>
              <p:cNvSpPr txBox="1"/>
              <p:nvPr/>
            </p:nvSpPr>
            <p:spPr>
              <a:xfrm>
                <a:off x="4124398" y="2336576"/>
                <a:ext cx="1229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indent="0" algn="just"/>
                <a:r>
                  <a:rPr lang="en-US" sz="1400" dirty="0"/>
                  <a:t>and</a:t>
                </a:r>
              </a:p>
            </p:txBody>
          </p:sp>
          <p:sp>
            <p:nvSpPr>
              <p:cNvPr id="28" name="ZoneTexte 13">
                <a:extLst>
                  <a:ext uri="{FF2B5EF4-FFF2-40B4-BE49-F238E27FC236}">
                    <a16:creationId xmlns:a16="http://schemas.microsoft.com/office/drawing/2014/main" id="{62FDB00E-0FC8-451E-B4CA-B890DAA39D8F}"/>
                  </a:ext>
                </a:extLst>
              </p:cNvPr>
              <p:cNvSpPr txBox="1"/>
              <p:nvPr/>
            </p:nvSpPr>
            <p:spPr>
              <a:xfrm>
                <a:off x="5706839" y="2335575"/>
                <a:ext cx="1229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indent="0" algn="just"/>
                <a:r>
                  <a:rPr lang="en-US" sz="1400" dirty="0"/>
                  <a:t>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95BA108-576E-46E3-9E6F-77675D10D038}"/>
                      </a:ext>
                    </a:extLst>
                  </p:cNvPr>
                  <p:cNvSpPr txBox="1"/>
                  <p:nvPr/>
                </p:nvSpPr>
                <p:spPr>
                  <a:xfrm>
                    <a:off x="6607481" y="2328740"/>
                    <a:ext cx="82509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PMC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95BA108-576E-46E3-9E6F-77675D10D0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7481" y="2328740"/>
                    <a:ext cx="82509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6618" r="-2206" b="-2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2B6FBA-7EAD-486D-873F-E7C90A817BBC}"/>
                </a:ext>
              </a:extLst>
            </p:cNvPr>
            <p:cNvSpPr/>
            <p:nvPr/>
          </p:nvSpPr>
          <p:spPr>
            <a:xfrm>
              <a:off x="7090524" y="3157583"/>
              <a:ext cx="3467801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/>
                <a:t>Assumption: PEC (Perfect Electric Conductor) on conducting walls (</a:t>
              </a:r>
              <a:r>
                <a:rPr lang="en-US" sz="1050" i="1" dirty="0" err="1"/>
                <a:t>Nb</a:t>
              </a:r>
              <a:r>
                <a:rPr lang="en-US" sz="1050" i="1" dirty="0"/>
                <a:t>) and interior domain of vacuum</a:t>
              </a:r>
              <a:r>
                <a:rPr lang="en-US" sz="1050" dirty="0"/>
                <a:t> </a:t>
              </a:r>
            </a:p>
          </p:txBody>
        </p:sp>
      </p:grpSp>
      <p:sp>
        <p:nvSpPr>
          <p:cNvPr id="65" name="ZoneTexte 13">
            <a:extLst>
              <a:ext uri="{FF2B5EF4-FFF2-40B4-BE49-F238E27FC236}">
                <a16:creationId xmlns:a16="http://schemas.microsoft.com/office/drawing/2014/main" id="{1E27ACEE-9E87-4CC4-8069-4C07EA30DD8B}"/>
              </a:ext>
            </a:extLst>
          </p:cNvPr>
          <p:cNvSpPr txBox="1"/>
          <p:nvPr/>
        </p:nvSpPr>
        <p:spPr>
          <a:xfrm>
            <a:off x="-374252" y="2855609"/>
            <a:ext cx="108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400" dirty="0"/>
              <a:t>Cavity-beam interaction: </a:t>
            </a:r>
            <a:r>
              <a:rPr lang="en-US" sz="1400" b="1" dirty="0"/>
              <a:t>wakefields </a:t>
            </a:r>
            <a:r>
              <a:rPr lang="en-US" sz="1400" dirty="0"/>
              <a:t>in time domain or </a:t>
            </a:r>
            <a:r>
              <a:rPr lang="en-US" sz="1400" b="1" dirty="0"/>
              <a:t>impedances </a:t>
            </a:r>
            <a:r>
              <a:rPr lang="en-US" sz="1400" dirty="0"/>
              <a:t>in frequency domain. The long-range wakefield commonly corresponds to the </a:t>
            </a:r>
            <a:r>
              <a:rPr lang="en-US" sz="1400" b="1" dirty="0"/>
              <a:t>high impedance peaks </a:t>
            </a:r>
            <a:r>
              <a:rPr lang="en-US" sz="1400" dirty="0"/>
              <a:t>and can lead to coupled-bunch instability issues [4].</a:t>
            </a:r>
            <a:endParaRPr lang="en-US" sz="1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555D08-0696-4144-AC91-F100C5206FCC}"/>
              </a:ext>
            </a:extLst>
          </p:cNvPr>
          <p:cNvGrpSpPr/>
          <p:nvPr/>
        </p:nvGrpSpPr>
        <p:grpSpPr>
          <a:xfrm>
            <a:off x="7217776" y="1319197"/>
            <a:ext cx="3298222" cy="1194920"/>
            <a:chOff x="7217776" y="1433497"/>
            <a:chExt cx="3298222" cy="11949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97DAD4-8C38-484B-AF24-DCF1077EA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17776" y="1433497"/>
              <a:ext cx="3298222" cy="11949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4A06050-8AD6-49DD-9DA8-2D41BF94438A}"/>
                    </a:ext>
                  </a:extLst>
                </p:cNvPr>
                <p:cNvSpPr/>
                <p:nvPr/>
              </p:nvSpPr>
              <p:spPr>
                <a:xfrm>
                  <a:off x="9902711" y="1631411"/>
                  <a:ext cx="49084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PEC</m:t>
                        </m:r>
                      </m:oMath>
                    </m:oMathPara>
                  </a14:m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4A06050-8AD6-49DD-9DA8-2D41BF9443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2711" y="1631411"/>
                  <a:ext cx="490840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4C8602-4D39-4166-923A-1BEB902B4C52}"/>
              </a:ext>
            </a:extLst>
          </p:cNvPr>
          <p:cNvGrpSpPr/>
          <p:nvPr/>
        </p:nvGrpSpPr>
        <p:grpSpPr>
          <a:xfrm>
            <a:off x="93564" y="3436406"/>
            <a:ext cx="10760744" cy="2170017"/>
            <a:chOff x="93564" y="3569756"/>
            <a:chExt cx="10760744" cy="217001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3802ACC-94E4-443B-B62A-731997D63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t="5902"/>
            <a:stretch/>
          </p:blipFill>
          <p:spPr>
            <a:xfrm>
              <a:off x="7515041" y="3597652"/>
              <a:ext cx="2911906" cy="154795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D0154D4-937C-4DEE-B517-14ED82A06D56}"/>
                </a:ext>
              </a:extLst>
            </p:cNvPr>
            <p:cNvSpPr/>
            <p:nvPr/>
          </p:nvSpPr>
          <p:spPr>
            <a:xfrm>
              <a:off x="6963144" y="3609714"/>
              <a:ext cx="13692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q</a:t>
              </a:r>
              <a:r>
                <a:rPr lang="en-US" sz="1000" baseline="-25000" dirty="0"/>
                <a:t>1</a:t>
              </a:r>
              <a:r>
                <a:rPr lang="en-US" sz="1000" dirty="0"/>
                <a:t> = excitation bunch</a:t>
              </a:r>
            </a:p>
            <a:p>
              <a:r>
                <a:rPr lang="en-US" sz="1000" dirty="0"/>
                <a:t>q</a:t>
              </a:r>
              <a:r>
                <a:rPr lang="en-US" sz="1000" baseline="-25000" dirty="0"/>
                <a:t>2</a:t>
              </a:r>
              <a:r>
                <a:rPr lang="en-US" sz="1000" dirty="0"/>
                <a:t> = test charge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4F298AE-DC50-4C14-A9D3-9F31F3EB0AE5}"/>
                </a:ext>
              </a:extLst>
            </p:cNvPr>
            <p:cNvSpPr/>
            <p:nvPr/>
          </p:nvSpPr>
          <p:spPr>
            <a:xfrm>
              <a:off x="9284344" y="3569756"/>
              <a:ext cx="156996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/>
                <a:t>w</a:t>
              </a:r>
              <a:r>
                <a:rPr lang="en-US" sz="1000" dirty="0"/>
                <a:t>(</a:t>
              </a:r>
              <a:r>
                <a:rPr lang="en-US" sz="1000" b="1" dirty="0" err="1"/>
                <a:t>r</a:t>
              </a:r>
              <a:r>
                <a:rPr lang="en-US" sz="1000" dirty="0" err="1"/>
                <a:t>,s</a:t>
              </a:r>
              <a:r>
                <a:rPr lang="en-US" sz="1000" dirty="0"/>
                <a:t>) = wake potential = change of momentum</a:t>
              </a:r>
              <a:br>
                <a:rPr lang="en-US" sz="1000" dirty="0"/>
              </a:br>
              <a:r>
                <a:rPr lang="en-US" sz="1000" dirty="0"/>
                <a:t>on </a:t>
              </a:r>
              <a:r>
                <a:rPr lang="en-US" sz="1000" i="1" dirty="0"/>
                <a:t>q</a:t>
              </a:r>
              <a:r>
                <a:rPr lang="en-US" sz="1000" i="1" baseline="-25000" dirty="0"/>
                <a:t>2</a:t>
              </a:r>
              <a:r>
                <a:rPr lang="en-US" sz="1000" dirty="0"/>
                <a:t> </a:t>
              </a:r>
              <a:endParaRPr lang="en-US" sz="1000" baseline="-250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32319B-7634-4940-88E6-3688282B8F0B}"/>
                </a:ext>
              </a:extLst>
            </p:cNvPr>
            <p:cNvSpPr/>
            <p:nvPr/>
          </p:nvSpPr>
          <p:spPr>
            <a:xfrm>
              <a:off x="7619895" y="5105051"/>
              <a:ext cx="273504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The energy left behind q</a:t>
              </a:r>
              <a:r>
                <a:rPr lang="en-US" sz="1000" baseline="-25000" dirty="0"/>
                <a:t>1 </a:t>
              </a:r>
              <a:r>
                <a:rPr lang="en-US" sz="1000" dirty="0"/>
                <a:t>is called </a:t>
              </a:r>
              <a:r>
                <a:rPr lang="en-US" sz="1000" b="1" dirty="0"/>
                <a:t>wakefield</a:t>
              </a:r>
              <a:r>
                <a:rPr lang="en-US" sz="1000" dirty="0"/>
                <a:t>.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57079AF-76EB-4FF2-AF81-BAD23CE9F466}"/>
                </a:ext>
              </a:extLst>
            </p:cNvPr>
            <p:cNvSpPr/>
            <p:nvPr/>
          </p:nvSpPr>
          <p:spPr>
            <a:xfrm>
              <a:off x="9312920" y="4685928"/>
              <a:ext cx="13662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800" dirty="0"/>
                <a:t>Wakefield in an elliptical cavity [6].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F385CA4-A644-4808-8061-749AEC39543A}"/>
                </a:ext>
              </a:extLst>
            </p:cNvPr>
            <p:cNvGrpSpPr/>
            <p:nvPr/>
          </p:nvGrpSpPr>
          <p:grpSpPr>
            <a:xfrm>
              <a:off x="565723" y="3766551"/>
              <a:ext cx="6970238" cy="1973222"/>
              <a:chOff x="561851" y="3766551"/>
              <a:chExt cx="6970238" cy="197322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5EDCA44-C403-44DC-929C-7682C96CB353}"/>
                  </a:ext>
                </a:extLst>
              </p:cNvPr>
              <p:cNvGrpSpPr/>
              <p:nvPr/>
            </p:nvGrpSpPr>
            <p:grpSpPr>
              <a:xfrm>
                <a:off x="3503513" y="3768492"/>
                <a:ext cx="3728778" cy="936104"/>
                <a:chOff x="769584" y="3947292"/>
                <a:chExt cx="3728778" cy="9361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06BC21E2-7077-481A-8FF3-F11EEF539D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9584" y="4219303"/>
                      <a:ext cx="3728778" cy="66409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𝐫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nary>
                              <m:nary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𝐫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06BC21E2-7077-481A-8FF3-F11EEF539DF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584" y="4219303"/>
                      <a:ext cx="3728778" cy="664093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EDB0BF2-A7A2-49D7-AED2-11E5DE00B53D}"/>
                    </a:ext>
                  </a:extLst>
                </p:cNvPr>
                <p:cNvSpPr/>
                <p:nvPr/>
              </p:nvSpPr>
              <p:spPr>
                <a:xfrm>
                  <a:off x="769584" y="3947292"/>
                  <a:ext cx="1962397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50" b="1" dirty="0"/>
                    <a:t>Longitudinal impedance [</a:t>
                  </a:r>
                  <a:r>
                    <a:rPr lang="el-GR" sz="1050" b="1" dirty="0"/>
                    <a:t>Ω</a:t>
                  </a:r>
                  <a:r>
                    <a:rPr lang="en-US" sz="1050" b="1" dirty="0"/>
                    <a:t>]</a:t>
                  </a:r>
                  <a:endParaRPr lang="en-US" sz="1050" dirty="0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E408098B-BDE8-40A6-944F-C35F2A945FE8}"/>
                  </a:ext>
                </a:extLst>
              </p:cNvPr>
              <p:cNvGrpSpPr/>
              <p:nvPr/>
            </p:nvGrpSpPr>
            <p:grpSpPr>
              <a:xfrm>
                <a:off x="3512453" y="4742696"/>
                <a:ext cx="4019636" cy="897892"/>
                <a:chOff x="769584" y="3932052"/>
                <a:chExt cx="4019636" cy="8978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25A3A732-D825-4232-8C80-43D53D7DC5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2159" y="4165851"/>
                      <a:ext cx="4017061" cy="66409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𝐫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nary>
                              <m:nary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𝐫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25A3A732-D825-4232-8C80-43D53D7DC5F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159" y="4165851"/>
                      <a:ext cx="4017061" cy="664093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179D086-9061-4E0D-AE19-E08795BE8F0B}"/>
                    </a:ext>
                  </a:extLst>
                </p:cNvPr>
                <p:cNvSpPr/>
                <p:nvPr/>
              </p:nvSpPr>
              <p:spPr>
                <a:xfrm>
                  <a:off x="769584" y="3932052"/>
                  <a:ext cx="2037737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50" b="1" dirty="0"/>
                    <a:t>Transverse impedance [</a:t>
                  </a:r>
                  <a:r>
                    <a:rPr lang="el-GR" sz="1050" b="1" dirty="0"/>
                    <a:t>Ω</a:t>
                  </a:r>
                  <a:r>
                    <a:rPr lang="en-US" sz="1050" b="1" dirty="0"/>
                    <a:t>/m]</a:t>
                  </a:r>
                  <a:endParaRPr lang="en-US" sz="1050" dirty="0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892248B-5DE6-47C0-9BE1-93131538A843}"/>
                  </a:ext>
                </a:extLst>
              </p:cNvPr>
              <p:cNvSpPr/>
              <p:nvPr/>
            </p:nvSpPr>
            <p:spPr>
              <a:xfrm>
                <a:off x="570031" y="4731007"/>
                <a:ext cx="2440092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Transverse shunt impedance [</a:t>
                </a:r>
                <a:r>
                  <a:rPr lang="el-GR" sz="1050" b="1" dirty="0"/>
                  <a:t>Ω</a:t>
                </a:r>
                <a:r>
                  <a:rPr lang="en-US" sz="1050" b="1" dirty="0"/>
                  <a:t>/m]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B7A1FC4B-A484-44B8-A10F-37F4CC244370}"/>
                      </a:ext>
                    </a:extLst>
                  </p:cNvPr>
                  <p:cNvSpPr/>
                  <p:nvPr/>
                </p:nvSpPr>
                <p:spPr>
                  <a:xfrm>
                    <a:off x="632158" y="3934169"/>
                    <a:ext cx="2017925" cy="8333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||,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B7A1FC4B-A484-44B8-A10F-37F4CC2443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158" y="3934169"/>
                    <a:ext cx="2017925" cy="83337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C61F8F69-CAF9-4604-9C83-FA981D449D1E}"/>
                      </a:ext>
                    </a:extLst>
                  </p:cNvPr>
                  <p:cNvSpPr/>
                  <p:nvPr/>
                </p:nvSpPr>
                <p:spPr>
                  <a:xfrm>
                    <a:off x="633859" y="4884924"/>
                    <a:ext cx="2585451" cy="8548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||,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C61F8F69-CAF9-4604-9C83-FA981D449D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859" y="4884924"/>
                    <a:ext cx="2585451" cy="85484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42D4DF7-B658-4997-8442-7EAC912D2DF6}"/>
                  </a:ext>
                </a:extLst>
              </p:cNvPr>
              <p:cNvSpPr/>
              <p:nvPr/>
            </p:nvSpPr>
            <p:spPr>
              <a:xfrm>
                <a:off x="561851" y="3766551"/>
                <a:ext cx="2364750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/>
                  <a:t>Longitudinal shunt impedance [</a:t>
                </a:r>
                <a:r>
                  <a:rPr lang="el-GR" sz="1050" b="1" dirty="0"/>
                  <a:t>Ω</a:t>
                </a:r>
                <a:r>
                  <a:rPr lang="en-US" sz="1050" b="1" dirty="0"/>
                  <a:t>]</a:t>
                </a:r>
                <a:endParaRPr lang="en-US" sz="1050" dirty="0"/>
              </a:p>
            </p:txBody>
          </p:sp>
        </p:grpSp>
        <p:sp>
          <p:nvSpPr>
            <p:cNvPr id="45" name="Text Box 385">
              <a:extLst>
                <a:ext uri="{FF2B5EF4-FFF2-40B4-BE49-F238E27FC236}">
                  <a16:creationId xmlns:a16="http://schemas.microsoft.com/office/drawing/2014/main" id="{5C9E8FBB-5156-4C73-AC19-91BBF18D5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559889" y="4709716"/>
              <a:ext cx="1560822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it-IT" sz="1050" b="1" i="1" dirty="0">
                  <a:latin typeface="Arial Narrow" panose="020B0606020202030204" pitchFamily="34" charset="0"/>
                </a:rPr>
                <a:t>Eigenmode simulations</a:t>
              </a:r>
            </a:p>
          </p:txBody>
        </p:sp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9D0800AD-58E9-4B9B-AE75-9D8573D22370}"/>
                </a:ext>
              </a:extLst>
            </p:cNvPr>
            <p:cNvSpPr/>
            <p:nvPr/>
          </p:nvSpPr>
          <p:spPr>
            <a:xfrm flipH="1">
              <a:off x="400063" y="3834532"/>
              <a:ext cx="233796" cy="1776378"/>
            </a:xfrm>
            <a:prstGeom prst="rightBrace">
              <a:avLst>
                <a:gd name="adj1" fmla="val 8333"/>
                <a:gd name="adj2" fmla="val 51049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BC0FCEB9-1AF4-424D-A181-C56AE297360A}"/>
                </a:ext>
              </a:extLst>
            </p:cNvPr>
            <p:cNvSpPr/>
            <p:nvPr/>
          </p:nvSpPr>
          <p:spPr>
            <a:xfrm flipH="1">
              <a:off x="3413733" y="3821832"/>
              <a:ext cx="233796" cy="1776378"/>
            </a:xfrm>
            <a:prstGeom prst="rightBrace">
              <a:avLst>
                <a:gd name="adj1" fmla="val 8333"/>
                <a:gd name="adj2" fmla="val 51049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Text Box 385">
              <a:extLst>
                <a:ext uri="{FF2B5EF4-FFF2-40B4-BE49-F238E27FC236}">
                  <a16:creationId xmlns:a16="http://schemas.microsoft.com/office/drawing/2014/main" id="{1A597D84-530B-4CCF-BA96-9E4DF7DE7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524853" y="4629525"/>
              <a:ext cx="1560822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it-IT" sz="1050" b="1" i="1" dirty="0">
                  <a:latin typeface="Arial Narrow" panose="020B0606020202030204" pitchFamily="34" charset="0"/>
                </a:rPr>
                <a:t>Wakefield simulations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4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44F9AD-F0EE-40B4-BD42-BA796F1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4"/>
            <a:ext cx="5568257" cy="432048"/>
          </a:xfrm>
        </p:spPr>
        <p:txBody>
          <a:bodyPr>
            <a:noAutofit/>
          </a:bodyPr>
          <a:lstStyle/>
          <a:p>
            <a:r>
              <a:rPr lang="en-US" sz="1600" dirty="0"/>
              <a:t>Identification of dangerous HOMs – HOM coupler transmission</a:t>
            </a:r>
          </a:p>
        </p:txBody>
      </p:sp>
      <p:sp>
        <p:nvSpPr>
          <p:cNvPr id="58" name="Date Placeholder 5">
            <a:extLst>
              <a:ext uri="{FF2B5EF4-FFF2-40B4-BE49-F238E27FC236}">
                <a16:creationId xmlns:a16="http://schemas.microsoft.com/office/drawing/2014/main" id="{37CEED64-E6CF-4726-9768-CF3389EB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13/10/2021</a:t>
            </a:r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9DC85CD0-3B54-4237-B3C0-241EBBC6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915" y="5714820"/>
            <a:ext cx="8928992" cy="322263"/>
          </a:xfrm>
        </p:spPr>
        <p:txBody>
          <a:bodyPr/>
          <a:lstStyle/>
          <a:p>
            <a:r>
              <a:rPr lang="fr-FR" b="1" dirty="0"/>
              <a:t>Carmelo Barbagallo </a:t>
            </a:r>
            <a:r>
              <a:rPr lang="fr-FR" dirty="0"/>
              <a:t>et al.</a:t>
            </a:r>
            <a:r>
              <a:rPr lang="fr-FR" b="1" dirty="0"/>
              <a:t> </a:t>
            </a:r>
            <a:r>
              <a:rPr lang="fr-FR" dirty="0"/>
              <a:t>– </a:t>
            </a:r>
            <a:r>
              <a:rPr lang="en-US" dirty="0"/>
              <a:t>Study of a 5-cell Elliptical Superconducting Cavity for a Multi-Turn Energy Recovery Linac</a:t>
            </a:r>
            <a:endParaRPr lang="fr-FR" dirty="0"/>
          </a:p>
        </p:txBody>
      </p:sp>
      <p:sp>
        <p:nvSpPr>
          <p:cNvPr id="60" name="Slide Number Placeholder 7">
            <a:extLst>
              <a:ext uri="{FF2B5EF4-FFF2-40B4-BE49-F238E27FC236}">
                <a16:creationId xmlns:a16="http://schemas.microsoft.com/office/drawing/2014/main" id="{771D73BD-1422-4FC0-B7C4-6B0780EE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151" name="ZoneTexte 13">
            <a:extLst>
              <a:ext uri="{FF2B5EF4-FFF2-40B4-BE49-F238E27FC236}">
                <a16:creationId xmlns:a16="http://schemas.microsoft.com/office/drawing/2014/main" id="{EC1AA43C-02DD-4698-92A4-034338B2780A}"/>
              </a:ext>
            </a:extLst>
          </p:cNvPr>
          <p:cNvSpPr txBox="1"/>
          <p:nvPr/>
        </p:nvSpPr>
        <p:spPr>
          <a:xfrm>
            <a:off x="6521149" y="766616"/>
            <a:ext cx="4251626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>
              <a:spcAft>
                <a:spcPts val="600"/>
              </a:spcAft>
            </a:pPr>
            <a:r>
              <a:rPr lang="en-US" sz="1050" b="1" dirty="0">
                <a:solidFill>
                  <a:srgbClr val="0000FF"/>
                </a:solidFill>
              </a:rPr>
              <a:t>TM monopole modes </a:t>
            </a:r>
            <a:r>
              <a:rPr lang="en-US" sz="1050" dirty="0"/>
              <a:t>(like TM010, TM011, TM020, T012)</a:t>
            </a:r>
            <a:endParaRPr lang="en-US" sz="1050" b="1" dirty="0"/>
          </a:p>
          <a:p>
            <a:pPr marL="631825" lvl="1" indent="-1301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E-field component along cavity axis</a:t>
            </a:r>
          </a:p>
          <a:p>
            <a:pPr marL="631825" lvl="1" indent="-1301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Trapped mode can interact with the subsequent bunch</a:t>
            </a:r>
          </a:p>
        </p:txBody>
      </p:sp>
      <p:sp>
        <p:nvSpPr>
          <p:cNvPr id="154" name="ZoneTexte 13">
            <a:extLst>
              <a:ext uri="{FF2B5EF4-FFF2-40B4-BE49-F238E27FC236}">
                <a16:creationId xmlns:a16="http://schemas.microsoft.com/office/drawing/2014/main" id="{A7AF8781-7AC0-4488-A0FE-77E51725C3DA}"/>
              </a:ext>
            </a:extLst>
          </p:cNvPr>
          <p:cNvSpPr txBox="1"/>
          <p:nvPr/>
        </p:nvSpPr>
        <p:spPr>
          <a:xfrm>
            <a:off x="6507353" y="1560222"/>
            <a:ext cx="41177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>
              <a:spcBef>
                <a:spcPts val="600"/>
              </a:spcBef>
            </a:pPr>
            <a:r>
              <a:rPr lang="en-US" sz="1050" b="1" dirty="0">
                <a:solidFill>
                  <a:srgbClr val="FF0000"/>
                </a:solidFill>
              </a:rPr>
              <a:t>TM dipole modes </a:t>
            </a:r>
            <a:r>
              <a:rPr lang="en-US" sz="1050" dirty="0"/>
              <a:t>(like TM110, TM111, TM120)</a:t>
            </a:r>
            <a:endParaRPr lang="en-US" sz="1050" b="1" dirty="0"/>
          </a:p>
          <a:p>
            <a:pPr marL="631825" lvl="1" indent="-1143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Strong longitudinal E-field component off axis</a:t>
            </a:r>
          </a:p>
          <a:p>
            <a:pPr marL="631825" lvl="1" indent="-1143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Possible deflection and subsequent beam resonant effect</a:t>
            </a:r>
          </a:p>
        </p:txBody>
      </p:sp>
      <p:sp>
        <p:nvSpPr>
          <p:cNvPr id="155" name="ZoneTexte 13">
            <a:extLst>
              <a:ext uri="{FF2B5EF4-FFF2-40B4-BE49-F238E27FC236}">
                <a16:creationId xmlns:a16="http://schemas.microsoft.com/office/drawing/2014/main" id="{DBD9F2D6-3761-4BA0-97A8-67D851A9DC7D}"/>
              </a:ext>
            </a:extLst>
          </p:cNvPr>
          <p:cNvSpPr txBox="1"/>
          <p:nvPr/>
        </p:nvSpPr>
        <p:spPr>
          <a:xfrm>
            <a:off x="6525947" y="2525072"/>
            <a:ext cx="4101304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>
              <a:spcBef>
                <a:spcPts val="600"/>
              </a:spcBef>
            </a:pPr>
            <a:r>
              <a:rPr lang="en-US" sz="1050" b="1" dirty="0">
                <a:solidFill>
                  <a:srgbClr val="FF0000"/>
                </a:solidFill>
              </a:rPr>
              <a:t>TE dipole modes </a:t>
            </a:r>
            <a:r>
              <a:rPr lang="en-US" sz="1050" dirty="0"/>
              <a:t>(like TE111, TE112)</a:t>
            </a:r>
            <a:endParaRPr lang="en-US" sz="1050" b="1" dirty="0"/>
          </a:p>
          <a:p>
            <a:pPr marL="631825" lvl="1" indent="-130175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Theoretically no longitudinal E-field component on and off axis (possible deflection)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4C658-C5C1-4169-A677-D3699E218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" y="666032"/>
            <a:ext cx="3715309" cy="256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693B9-1403-4196-B8B2-BE53E7743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2"/>
          <a:stretch/>
        </p:blipFill>
        <p:spPr>
          <a:xfrm>
            <a:off x="3459316" y="661241"/>
            <a:ext cx="3203603" cy="25603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2B2158-65E0-40D1-BE98-EC0E8A099B40}"/>
              </a:ext>
            </a:extLst>
          </p:cNvPr>
          <p:cNvGrpSpPr/>
          <p:nvPr/>
        </p:nvGrpSpPr>
        <p:grpSpPr>
          <a:xfrm>
            <a:off x="42819" y="3198715"/>
            <a:ext cx="6871831" cy="2499935"/>
            <a:chOff x="42819" y="3162139"/>
            <a:chExt cx="6871831" cy="24999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D1962E-177D-46A9-9709-0DB6EB5B4F29}"/>
                </a:ext>
              </a:extLst>
            </p:cNvPr>
            <p:cNvGrpSpPr/>
            <p:nvPr/>
          </p:nvGrpSpPr>
          <p:grpSpPr>
            <a:xfrm>
              <a:off x="42819" y="3162139"/>
              <a:ext cx="6871831" cy="2499935"/>
              <a:chOff x="42819" y="3162139"/>
              <a:chExt cx="6871831" cy="249993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1A6430F-D932-49C1-9323-42FBCB52D40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819" y="3162139"/>
                <a:ext cx="6871831" cy="2499935"/>
                <a:chOff x="3149426" y="836234"/>
                <a:chExt cx="7644607" cy="2781067"/>
              </a:xfrm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367ECBEF-E91E-4886-9207-378F53F7D4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7592"/>
                <a:stretch/>
              </p:blipFill>
              <p:spPr>
                <a:xfrm>
                  <a:off x="6892092" y="912998"/>
                  <a:ext cx="3901941" cy="2704303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1DF13504-D6D9-49D6-A034-92674A8B11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-1423" t="32945" r="93263" b="32013"/>
                <a:stretch/>
              </p:blipFill>
              <p:spPr>
                <a:xfrm>
                  <a:off x="6922608" y="1606064"/>
                  <a:ext cx="307012" cy="988773"/>
                </a:xfrm>
                <a:prstGeom prst="rect">
                  <a:avLst/>
                </a:prstGeom>
              </p:spPr>
            </p:pic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6E697D4A-DAC6-4BE2-9DD6-B761C9AC3DEC}"/>
                    </a:ext>
                  </a:extLst>
                </p:cNvPr>
                <p:cNvGrpSpPr/>
                <p:nvPr/>
              </p:nvGrpSpPr>
              <p:grpSpPr>
                <a:xfrm>
                  <a:off x="3149426" y="836234"/>
                  <a:ext cx="3880139" cy="2757405"/>
                  <a:chOff x="3149426" y="836234"/>
                  <a:chExt cx="3880139" cy="2757405"/>
                </a:xfrm>
              </p:grpSpPr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82942FD6-0610-432B-BAE7-7EEC1072A0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t="5247"/>
                  <a:stretch/>
                </p:blipFill>
                <p:spPr>
                  <a:xfrm>
                    <a:off x="3149426" y="836234"/>
                    <a:ext cx="3880139" cy="2757405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72A3C53B-1CEB-4221-BFCD-E0417CB178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-1423" t="32945" r="93263" b="32013"/>
                  <a:stretch/>
                </p:blipFill>
                <p:spPr>
                  <a:xfrm>
                    <a:off x="3196602" y="1653978"/>
                    <a:ext cx="307012" cy="988773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BE1FAA-646F-436C-B09B-AC49DD9B2ADA}"/>
                  </a:ext>
                </a:extLst>
              </p:cNvPr>
              <p:cNvSpPr/>
              <p:nvPr/>
            </p:nvSpPr>
            <p:spPr>
              <a:xfrm>
                <a:off x="85226" y="3965848"/>
                <a:ext cx="116586" cy="8201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7E7C32A-CBFA-4F96-BB88-EDD9F9A2132D}"/>
                </a:ext>
              </a:extLst>
            </p:cNvPr>
            <p:cNvSpPr/>
            <p:nvPr/>
          </p:nvSpPr>
          <p:spPr>
            <a:xfrm>
              <a:off x="3380797" y="3969363"/>
              <a:ext cx="116586" cy="820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ZoneTexte 13">
            <a:extLst>
              <a:ext uri="{FF2B5EF4-FFF2-40B4-BE49-F238E27FC236}">
                <a16:creationId xmlns:a16="http://schemas.microsoft.com/office/drawing/2014/main" id="{6F554B03-405D-4A33-AE28-2245419DE314}"/>
              </a:ext>
            </a:extLst>
          </p:cNvPr>
          <p:cNvSpPr txBox="1"/>
          <p:nvPr/>
        </p:nvSpPr>
        <p:spPr>
          <a:xfrm>
            <a:off x="6516136" y="3323655"/>
            <a:ext cx="410130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r>
              <a:rPr lang="en-US" sz="1050" b="1" dirty="0">
                <a:solidFill>
                  <a:srgbClr val="0000FF"/>
                </a:solidFill>
              </a:rPr>
              <a:t>TM01-TEM transmission </a:t>
            </a:r>
            <a:endParaRPr lang="en-US" sz="1050" b="1" dirty="0"/>
          </a:p>
          <a:p>
            <a:pPr marL="631825" lvl="1" indent="-130175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The notch effect is tuned to 801.58 MHz for monopole coupling.</a:t>
            </a:r>
          </a:p>
          <a:p>
            <a:pPr marL="631825" lvl="1" indent="-130175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Couplers optimization needed to deliver a higher value of transmission.</a:t>
            </a:r>
          </a:p>
        </p:txBody>
      </p:sp>
      <p:sp>
        <p:nvSpPr>
          <p:cNvPr id="54" name="ZoneTexte 13">
            <a:extLst>
              <a:ext uri="{FF2B5EF4-FFF2-40B4-BE49-F238E27FC236}">
                <a16:creationId xmlns:a16="http://schemas.microsoft.com/office/drawing/2014/main" id="{EFDF8A08-98F5-4D4C-ABB0-619660FA1D59}"/>
              </a:ext>
            </a:extLst>
          </p:cNvPr>
          <p:cNvSpPr txBox="1"/>
          <p:nvPr/>
        </p:nvSpPr>
        <p:spPr>
          <a:xfrm>
            <a:off x="6523756" y="4481199"/>
            <a:ext cx="410130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>
              <a:spcBef>
                <a:spcPts val="600"/>
              </a:spcBef>
            </a:pPr>
            <a:r>
              <a:rPr lang="en-US" sz="1100" b="1" dirty="0">
                <a:solidFill>
                  <a:srgbClr val="FF0000"/>
                </a:solidFill>
              </a:rPr>
              <a:t>TE11-TEM transmission</a:t>
            </a:r>
          </a:p>
          <a:p>
            <a:pPr marL="631825" lvl="1" indent="-130175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Hook coupler: higher transmission than DQW coupler for the TE111-type and TM110-type passband.</a:t>
            </a:r>
          </a:p>
        </p:txBody>
      </p:sp>
    </p:spTree>
    <p:extLst>
      <p:ext uri="{BB962C8B-B14F-4D97-AF65-F5344CB8AC3E}">
        <p14:creationId xmlns:p14="http://schemas.microsoft.com/office/powerpoint/2010/main" val="143550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44F9AD-F0EE-40B4-BD42-BA796F1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4"/>
            <a:ext cx="5688632" cy="432048"/>
          </a:xfrm>
        </p:spPr>
        <p:txBody>
          <a:bodyPr>
            <a:noAutofit/>
          </a:bodyPr>
          <a:lstStyle/>
          <a:p>
            <a:r>
              <a:rPr lang="en-US" dirty="0"/>
              <a:t>HOM-damping studies</a:t>
            </a:r>
          </a:p>
        </p:txBody>
      </p:sp>
      <p:sp>
        <p:nvSpPr>
          <p:cNvPr id="58" name="Date Placeholder 5">
            <a:extLst>
              <a:ext uri="{FF2B5EF4-FFF2-40B4-BE49-F238E27FC236}">
                <a16:creationId xmlns:a16="http://schemas.microsoft.com/office/drawing/2014/main" id="{37CEED64-E6CF-4726-9768-CF3389EB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13/10/2021</a:t>
            </a:r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9DC85CD0-3B54-4237-B3C0-241EBBC6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915" y="5714820"/>
            <a:ext cx="8928992" cy="322263"/>
          </a:xfrm>
        </p:spPr>
        <p:txBody>
          <a:bodyPr/>
          <a:lstStyle/>
          <a:p>
            <a:r>
              <a:rPr lang="fr-FR" b="1" dirty="0"/>
              <a:t>Carmelo Barbagallo </a:t>
            </a:r>
            <a:r>
              <a:rPr lang="fr-FR" dirty="0"/>
              <a:t>et al.</a:t>
            </a:r>
            <a:r>
              <a:rPr lang="fr-FR" b="1" dirty="0"/>
              <a:t> </a:t>
            </a:r>
            <a:r>
              <a:rPr lang="fr-FR" dirty="0"/>
              <a:t>– </a:t>
            </a:r>
            <a:r>
              <a:rPr lang="en-US" dirty="0"/>
              <a:t>Study of a 5-cell Elliptical Superconducting Cavity for a Multi-Turn Energy Recovery Linac</a:t>
            </a:r>
            <a:endParaRPr lang="fr-FR" dirty="0"/>
          </a:p>
        </p:txBody>
      </p:sp>
      <p:sp>
        <p:nvSpPr>
          <p:cNvPr id="60" name="Slide Number Placeholder 7">
            <a:extLst>
              <a:ext uri="{FF2B5EF4-FFF2-40B4-BE49-F238E27FC236}">
                <a16:creationId xmlns:a16="http://schemas.microsoft.com/office/drawing/2014/main" id="{771D73BD-1422-4FC0-B7C4-6B0780EE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875A438-4BEA-477D-9693-0CBE4D439D38}"/>
              </a:ext>
            </a:extLst>
          </p:cNvPr>
          <p:cNvSpPr/>
          <p:nvPr/>
        </p:nvSpPr>
        <p:spPr>
          <a:xfrm>
            <a:off x="7938043" y="1228611"/>
            <a:ext cx="1984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/>
              <a:t>HOM-damping schemes</a:t>
            </a:r>
            <a:endParaRPr lang="en-US" sz="105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9767D6B-81EE-4A9B-9C8B-D4885FE6A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619" y="1571343"/>
            <a:ext cx="3080774" cy="18288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EAAEC9B-2EF0-4259-AF47-D076FB07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619" y="3745249"/>
            <a:ext cx="3080774" cy="17022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7" name="ZoneTexte 13">
            <a:extLst>
              <a:ext uri="{FF2B5EF4-FFF2-40B4-BE49-F238E27FC236}">
                <a16:creationId xmlns:a16="http://schemas.microsoft.com/office/drawing/2014/main" id="{7DC4997C-2610-453B-867D-6F5DF710966F}"/>
              </a:ext>
            </a:extLst>
          </p:cNvPr>
          <p:cNvSpPr txBox="1"/>
          <p:nvPr/>
        </p:nvSpPr>
        <p:spPr>
          <a:xfrm>
            <a:off x="-308663" y="3645215"/>
            <a:ext cx="7702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r>
              <a:rPr lang="en-US" sz="1600" b="1" dirty="0"/>
              <a:t>Preliminary results for the two investigated configurations:</a:t>
            </a:r>
          </a:p>
          <a:p>
            <a:pPr lvl="1" indent="0"/>
            <a:endParaRPr lang="en-US" sz="1600" b="1" dirty="0"/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600" dirty="0"/>
              <a:t>2 Hook + 2 Probe couplers configuration provides a better damping of both monopole and dipole HOMs than the 2DQW couplers </a:t>
            </a:r>
          </a:p>
          <a:p>
            <a:pPr lvl="1" indent="0" algn="just"/>
            <a:endParaRPr lang="en-US" sz="1600" dirty="0"/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600" dirty="0"/>
              <a:t>However, the </a:t>
            </a:r>
            <a:r>
              <a:rPr lang="en-US" sz="1600" dirty="0">
                <a:solidFill>
                  <a:srgbClr val="0000FF"/>
                </a:solidFill>
              </a:rPr>
              <a:t>trapped TM012 mode </a:t>
            </a:r>
            <a:r>
              <a:rPr lang="en-US" sz="1600" dirty="0"/>
              <a:t>was not damped in the two configurations (modification of the end-cells is needed to enhance the coupling to the beam tube)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16BC70-C818-4FE6-A61A-58B3AF2EC4B1}"/>
              </a:ext>
            </a:extLst>
          </p:cNvPr>
          <p:cNvGrpSpPr/>
          <p:nvPr/>
        </p:nvGrpSpPr>
        <p:grpSpPr>
          <a:xfrm>
            <a:off x="289059" y="1085545"/>
            <a:ext cx="6969536" cy="2591759"/>
            <a:chOff x="289059" y="1069915"/>
            <a:chExt cx="6969536" cy="259175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C132E4A-0FC9-49D3-A0FB-84C997774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866"/>
            <a:stretch/>
          </p:blipFill>
          <p:spPr>
            <a:xfrm>
              <a:off x="3731624" y="1069915"/>
              <a:ext cx="3526971" cy="258228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BA0AFF0-1035-4EF1-AED1-45EF9C0CA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866"/>
            <a:stretch/>
          </p:blipFill>
          <p:spPr>
            <a:xfrm>
              <a:off x="289059" y="1079386"/>
              <a:ext cx="3526965" cy="25822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CE92BC-06A1-4EF4-875B-4986CF683501}"/>
                </a:ext>
              </a:extLst>
            </p:cNvPr>
            <p:cNvSpPr/>
            <p:nvPr/>
          </p:nvSpPr>
          <p:spPr>
            <a:xfrm>
              <a:off x="975640" y="1399515"/>
              <a:ext cx="56839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700" dirty="0">
                  <a:latin typeface="Book Antiqua" panose="02040602050305030304" pitchFamily="18" charset="0"/>
                </a:rPr>
                <a:t>TM010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05BF8D-9055-4EA2-BD39-2ADBEB058EE8}"/>
                </a:ext>
              </a:extLst>
            </p:cNvPr>
            <p:cNvSpPr/>
            <p:nvPr/>
          </p:nvSpPr>
          <p:spPr>
            <a:xfrm>
              <a:off x="1804431" y="2768507"/>
              <a:ext cx="56839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700" dirty="0">
                  <a:latin typeface="Book Antiqua" panose="02040602050305030304" pitchFamily="18" charset="0"/>
                </a:rPr>
                <a:t>TM011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827D26-D749-4911-BC62-0AF0B0A3D4D8}"/>
                </a:ext>
              </a:extLst>
            </p:cNvPr>
            <p:cNvSpPr/>
            <p:nvPr/>
          </p:nvSpPr>
          <p:spPr>
            <a:xfrm>
              <a:off x="2176831" y="2891770"/>
              <a:ext cx="56839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700" dirty="0">
                  <a:latin typeface="Book Antiqua" panose="02040602050305030304" pitchFamily="18" charset="0"/>
                </a:rPr>
                <a:t>TM020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D1CD59-4EA6-45AF-8FBE-4584E70974F3}"/>
                </a:ext>
              </a:extLst>
            </p:cNvPr>
            <p:cNvSpPr/>
            <p:nvPr/>
          </p:nvSpPr>
          <p:spPr>
            <a:xfrm>
              <a:off x="2961245" y="2991797"/>
              <a:ext cx="56839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0000FF"/>
                  </a:solidFill>
                  <a:latin typeface="Book Antiqua" panose="02040602050305030304" pitchFamily="18" charset="0"/>
                </a:rPr>
                <a:t>TM012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E87802-D1FE-4DCB-9D5F-554FEFC98A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6266" y="3039994"/>
              <a:ext cx="1" cy="28613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EF35B9-0D4D-403D-B507-78C63DFAFC6E}"/>
                </a:ext>
              </a:extLst>
            </p:cNvPr>
            <p:cNvSpPr/>
            <p:nvPr/>
          </p:nvSpPr>
          <p:spPr>
            <a:xfrm>
              <a:off x="4723798" y="1745267"/>
              <a:ext cx="56839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700" dirty="0">
                  <a:latin typeface="Book Antiqua" panose="02040602050305030304" pitchFamily="18" charset="0"/>
                </a:rPr>
                <a:t>TE111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3C3ED2-B637-4AF1-9D08-5CBBDE1A2D51}"/>
                </a:ext>
              </a:extLst>
            </p:cNvPr>
            <p:cNvSpPr/>
            <p:nvPr/>
          </p:nvSpPr>
          <p:spPr>
            <a:xfrm>
              <a:off x="4932428" y="2078670"/>
              <a:ext cx="56839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700" dirty="0">
                  <a:latin typeface="Book Antiqua" panose="02040602050305030304" pitchFamily="18" charset="0"/>
                </a:rPr>
                <a:t>TM110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F6E47D-682A-467A-BF49-8CEA6266EC06}"/>
                </a:ext>
              </a:extLst>
            </p:cNvPr>
            <p:cNvSpPr/>
            <p:nvPr/>
          </p:nvSpPr>
          <p:spPr>
            <a:xfrm>
              <a:off x="5386387" y="2913328"/>
              <a:ext cx="56839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700" dirty="0">
                  <a:latin typeface="Book Antiqua" panose="02040602050305030304" pitchFamily="18" charset="0"/>
                </a:rPr>
                <a:t>TM111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E13CA9-C7C9-4020-BAC3-D48009D02AC8}"/>
                </a:ext>
              </a:extLst>
            </p:cNvPr>
            <p:cNvSpPr/>
            <p:nvPr/>
          </p:nvSpPr>
          <p:spPr>
            <a:xfrm>
              <a:off x="5927559" y="3042052"/>
              <a:ext cx="56839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700" dirty="0">
                  <a:latin typeface="Book Antiqua" panose="02040602050305030304" pitchFamily="18" charset="0"/>
                </a:rPr>
                <a:t>TE112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39CE0C-4CA4-4D11-B9DF-26238C56A4C8}"/>
                </a:ext>
              </a:extLst>
            </p:cNvPr>
            <p:cNvSpPr/>
            <p:nvPr/>
          </p:nvSpPr>
          <p:spPr>
            <a:xfrm>
              <a:off x="6235221" y="3039799"/>
              <a:ext cx="56839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700" dirty="0">
                  <a:latin typeface="Book Antiqua" panose="02040602050305030304" pitchFamily="18" charset="0"/>
                </a:rPr>
                <a:t>TM120</a:t>
              </a:r>
            </a:p>
          </p:txBody>
        </p:sp>
      </p:grpSp>
      <p:sp>
        <p:nvSpPr>
          <p:cNvPr id="25" name="ZoneTexte 13">
            <a:extLst>
              <a:ext uri="{FF2B5EF4-FFF2-40B4-BE49-F238E27FC236}">
                <a16:creationId xmlns:a16="http://schemas.microsoft.com/office/drawing/2014/main" id="{10A31AE5-7D05-4969-8DDE-8318415E7C43}"/>
              </a:ext>
            </a:extLst>
          </p:cNvPr>
          <p:cNvSpPr txBox="1"/>
          <p:nvPr/>
        </p:nvSpPr>
        <p:spPr>
          <a:xfrm>
            <a:off x="1353938" y="710591"/>
            <a:ext cx="9227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400" b="1" dirty="0"/>
              <a:t>Objective</a:t>
            </a:r>
            <a:r>
              <a:rPr lang="en-US" sz="1400" dirty="0"/>
              <a:t>: extract the energy of the HOMs from the cavity.</a:t>
            </a:r>
          </a:p>
        </p:txBody>
      </p:sp>
    </p:spTree>
    <p:extLst>
      <p:ext uri="{BB962C8B-B14F-4D97-AF65-F5344CB8AC3E}">
        <p14:creationId xmlns:p14="http://schemas.microsoft.com/office/powerpoint/2010/main" val="292121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44F9AD-F0EE-40B4-BD42-BA796F1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4"/>
            <a:ext cx="5688632" cy="432048"/>
          </a:xfrm>
        </p:spPr>
        <p:txBody>
          <a:bodyPr>
            <a:no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58" name="Date Placeholder 5">
            <a:extLst>
              <a:ext uri="{FF2B5EF4-FFF2-40B4-BE49-F238E27FC236}">
                <a16:creationId xmlns:a16="http://schemas.microsoft.com/office/drawing/2014/main" id="{37CEED64-E6CF-4726-9768-CF3389EB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13/10/2021</a:t>
            </a:r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9DC85CD0-3B54-4237-B3C0-241EBBC6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915" y="5714820"/>
            <a:ext cx="8928992" cy="322263"/>
          </a:xfrm>
        </p:spPr>
        <p:txBody>
          <a:bodyPr/>
          <a:lstStyle/>
          <a:p>
            <a:r>
              <a:rPr lang="fr-FR" b="1" dirty="0"/>
              <a:t>Carmelo Barbagallo </a:t>
            </a:r>
            <a:r>
              <a:rPr lang="fr-FR" dirty="0"/>
              <a:t>et al.</a:t>
            </a:r>
            <a:r>
              <a:rPr lang="fr-FR" b="1" dirty="0"/>
              <a:t> </a:t>
            </a:r>
            <a:r>
              <a:rPr lang="fr-FR" dirty="0"/>
              <a:t>– </a:t>
            </a:r>
            <a:r>
              <a:rPr lang="en-US" dirty="0"/>
              <a:t>Study of a 5-cell Elliptical Superconducting Cavity for a Multi-Turn Energy Recovery Linac</a:t>
            </a:r>
            <a:endParaRPr lang="fr-FR" dirty="0"/>
          </a:p>
        </p:txBody>
      </p:sp>
      <p:sp>
        <p:nvSpPr>
          <p:cNvPr id="60" name="Slide Number Placeholder 7">
            <a:extLst>
              <a:ext uri="{FF2B5EF4-FFF2-40B4-BE49-F238E27FC236}">
                <a16:creationId xmlns:a16="http://schemas.microsoft.com/office/drawing/2014/main" id="{771D73BD-1422-4FC0-B7C4-6B0780EE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13" name="ZoneTexte 13">
            <a:extLst>
              <a:ext uri="{FF2B5EF4-FFF2-40B4-BE49-F238E27FC236}">
                <a16:creationId xmlns:a16="http://schemas.microsoft.com/office/drawing/2014/main" id="{8D710C0C-BA9C-474F-ACCD-74D032315048}"/>
              </a:ext>
            </a:extLst>
          </p:cNvPr>
          <p:cNvSpPr txBox="1"/>
          <p:nvPr/>
        </p:nvSpPr>
        <p:spPr>
          <a:xfrm>
            <a:off x="-351780" y="3528467"/>
            <a:ext cx="1187055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r>
              <a:rPr lang="en-US" sz="1700" b="1" dirty="0"/>
              <a:t>Future perspectives:</a:t>
            </a:r>
          </a:p>
          <a:p>
            <a:pPr lvl="1" indent="0"/>
            <a:endParaRPr lang="en-US" sz="1700" dirty="0"/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700" dirty="0"/>
              <a:t>Optimization of the cavity end-cells to improve the coupling of the TM012 </a:t>
            </a:r>
            <a:r>
              <a:rPr lang="el-GR" sz="1700" dirty="0"/>
              <a:t>π</a:t>
            </a:r>
            <a:r>
              <a:rPr lang="en-US" sz="1700" dirty="0"/>
              <a:t>-mode to the beam tubes </a:t>
            </a:r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700" dirty="0"/>
              <a:t>Optimization of HOM couplers, and study of other HOM couplers (JLAB, TESLA)</a:t>
            </a:r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700" dirty="0"/>
              <a:t>Thermal studies for HOM couplers (HOM power and dissipation)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BC5C7C-7E9B-46EF-BBC6-9990B7FB1BB8}"/>
              </a:ext>
            </a:extLst>
          </p:cNvPr>
          <p:cNvSpPr txBox="1"/>
          <p:nvPr/>
        </p:nvSpPr>
        <p:spPr>
          <a:xfrm>
            <a:off x="-351781" y="1040954"/>
            <a:ext cx="1070671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endParaRPr lang="en-US" sz="1700" b="1" dirty="0"/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700" dirty="0"/>
              <a:t>Eigenmode and wakefield analyses were carried-out in CST Studio Suite</a:t>
            </a:r>
            <a:r>
              <a:rPr lang="en-US" sz="1700" baseline="30000" dirty="0"/>
              <a:t>®</a:t>
            </a:r>
            <a:r>
              <a:rPr lang="en-US" sz="1700" dirty="0"/>
              <a:t> to investigate on the HOM behavior of PERLE Cavity</a:t>
            </a:r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700" dirty="0"/>
              <a:t>Potentially dangerous monopole and dipole HOMs were identified and classified until 2.4 GHz. </a:t>
            </a:r>
            <a:br>
              <a:rPr lang="en-US" sz="1700" dirty="0"/>
            </a:br>
            <a:r>
              <a:rPr lang="en-US" sz="1700" dirty="0"/>
              <a:t>A trapped monopole HOM was found at ~2.25 GHz</a:t>
            </a:r>
          </a:p>
          <a:p>
            <a:pPr lvl="1" indent="0" algn="just"/>
            <a:endParaRPr lang="en-US" sz="1700" dirty="0"/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700" dirty="0"/>
              <a:t>HOM-damping scheme studies: 2 Hook + 2 Probe couplers configuration gives a better damping of both monopole and dipole HOMs than the 2DQW couplers</a:t>
            </a:r>
          </a:p>
        </p:txBody>
      </p:sp>
    </p:spTree>
    <p:extLst>
      <p:ext uri="{BB962C8B-B14F-4D97-AF65-F5344CB8AC3E}">
        <p14:creationId xmlns:p14="http://schemas.microsoft.com/office/powerpoint/2010/main" val="303173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Bibliography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CB663-B38F-4970-9649-84D27E998777}"/>
              </a:ext>
            </a:extLst>
          </p:cNvPr>
          <p:cNvSpPr/>
          <p:nvPr/>
        </p:nvSpPr>
        <p:spPr>
          <a:xfrm>
            <a:off x="-230237" y="1445568"/>
            <a:ext cx="9793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400" dirty="0"/>
              <a:t>[1] D. </a:t>
            </a:r>
            <a:r>
              <a:rPr lang="en-US" sz="1400" dirty="0" err="1"/>
              <a:t>Angal</a:t>
            </a:r>
            <a:r>
              <a:rPr lang="en-US" sz="1400" dirty="0"/>
              <a:t>-Kalinin et al., PERLE, Powerful Energy Recovery Linac for Experiments, CDR</a:t>
            </a:r>
            <a:r>
              <a:rPr lang="en-US" sz="1400" i="1" dirty="0"/>
              <a:t>, Journal of Physics G: Nuclear and Particle Physics</a:t>
            </a:r>
            <a:r>
              <a:rPr lang="en-US" sz="1400" dirty="0"/>
              <a:t>, 45(6):065003, 2018.</a:t>
            </a:r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400" dirty="0"/>
              <a:t>[2] W. Kaabi, PERLE: A High-Power Energy Recovery Facility at Orsay, February 2021.</a:t>
            </a:r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400" dirty="0"/>
              <a:t>[3] F. Marhauser, PERLE Cavity Design and Results and First Thoughts on HOM-Couplers, </a:t>
            </a:r>
            <a:r>
              <a:rPr lang="en-US" sz="1400" i="1" dirty="0"/>
              <a:t>PERLE HOM Coupler Meeting</a:t>
            </a:r>
            <a:r>
              <a:rPr lang="en-US" sz="1400" dirty="0"/>
              <a:t>, October 2019, CERN. </a:t>
            </a:r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400" dirty="0"/>
              <a:t>[4] T. </a:t>
            </a:r>
            <a:r>
              <a:rPr lang="en-US" sz="1400" dirty="0" err="1"/>
              <a:t>Wangler</a:t>
            </a:r>
            <a:r>
              <a:rPr lang="en-US" sz="1400" dirty="0"/>
              <a:t>, RF Linear </a:t>
            </a:r>
            <a:r>
              <a:rPr lang="en-US" sz="1400" dirty="0" err="1"/>
              <a:t>Acceleratos</a:t>
            </a:r>
            <a:r>
              <a:rPr lang="en-US" sz="1400" dirty="0"/>
              <a:t>, John Wiley &amp; Sons, 2008.</a:t>
            </a:r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r>
              <a:rPr lang="en-US" sz="1400" dirty="0"/>
              <a:t>[5] CST Studio Suite manual, </a:t>
            </a:r>
            <a:r>
              <a:rPr lang="en-US" sz="1400" i="1" dirty="0"/>
              <a:t>CST Studio</a:t>
            </a:r>
            <a:r>
              <a:rPr lang="en-US" sz="1400" dirty="0"/>
              <a:t>, 2021.</a:t>
            </a:r>
          </a:p>
          <a:p>
            <a:pPr marL="958850" lvl="1" indent="-457200" algn="just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C7617DB1-973E-4074-999A-C6312E83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13/10/2021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EFD5795-0FB4-4B57-AE92-008A13E6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915" y="5714820"/>
            <a:ext cx="8928992" cy="322263"/>
          </a:xfrm>
        </p:spPr>
        <p:txBody>
          <a:bodyPr/>
          <a:lstStyle/>
          <a:p>
            <a:r>
              <a:rPr lang="fr-FR" b="1" dirty="0"/>
              <a:t>Carmelo Barbagallo </a:t>
            </a:r>
            <a:r>
              <a:rPr lang="fr-FR" dirty="0"/>
              <a:t>et al.</a:t>
            </a:r>
            <a:r>
              <a:rPr lang="fr-FR" b="1" dirty="0"/>
              <a:t> </a:t>
            </a:r>
            <a:r>
              <a:rPr lang="fr-FR" dirty="0"/>
              <a:t>– </a:t>
            </a:r>
            <a:r>
              <a:rPr lang="en-US" dirty="0"/>
              <a:t>Study of a 5-cell Elliptical Superconducting Cavity for a Multi-Turn Energy Recovery Linac</a:t>
            </a:r>
            <a:endParaRPr lang="fr-FR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A6584F36-8C5A-4E04-ADBB-149E5CF4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/>
          <a:p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4611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BD34-5E66-462B-ACB9-BA38784F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918" y="1661592"/>
            <a:ext cx="8424938" cy="432048"/>
          </a:xfrm>
        </p:spPr>
        <p:txBody>
          <a:bodyPr/>
          <a:lstStyle/>
          <a:p>
            <a:r>
              <a:rPr lang="en-US" dirty="0">
                <a:solidFill>
                  <a:srgbClr val="000033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61656698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78950</TotalTime>
  <Words>1424</Words>
  <Application>Microsoft Office PowerPoint</Application>
  <PresentationFormat>Custom</PresentationFormat>
  <Paragraphs>214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Arial</vt:lpstr>
      <vt:lpstr>Arial Narrow</vt:lpstr>
      <vt:lpstr>Arial Unicode MS</vt:lpstr>
      <vt:lpstr>Book Antiqua</vt:lpstr>
      <vt:lpstr>Calibri</vt:lpstr>
      <vt:lpstr>Calibri Light</vt:lpstr>
      <vt:lpstr>Cambria Math</vt:lpstr>
      <vt:lpstr>Times New Roman</vt:lpstr>
      <vt:lpstr>1_Conception personnalisée</vt:lpstr>
      <vt:lpstr>Study of a 5-Cell Elliptical Superconducting Cavity for a Multi-turn Energy Recovery Linac </vt:lpstr>
      <vt:lpstr>PERLE and 5-cell SRF cavity</vt:lpstr>
      <vt:lpstr>HOMs: consequences and damping mechanisms</vt:lpstr>
      <vt:lpstr>HOM numerical simulations: 3D-Eigenmode and Wakefield</vt:lpstr>
      <vt:lpstr>Identification of dangerous HOMs – HOM coupler transmission</vt:lpstr>
      <vt:lpstr>HOM-damping studies</vt:lpstr>
      <vt:lpstr>Conclusions</vt:lpstr>
      <vt:lpstr>Bibliography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carmelo barbagallo</cp:lastModifiedBy>
  <cp:revision>2380</cp:revision>
  <cp:lastPrinted>2021-04-22T19:43:38Z</cp:lastPrinted>
  <dcterms:created xsi:type="dcterms:W3CDTF">2011-03-09T16:37:49Z</dcterms:created>
  <dcterms:modified xsi:type="dcterms:W3CDTF">2021-10-11T12:08:05Z</dcterms:modified>
</cp:coreProperties>
</file>