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80" r:id="rId2"/>
    <p:sldId id="310" r:id="rId3"/>
    <p:sldId id="312" r:id="rId4"/>
    <p:sldId id="313" r:id="rId5"/>
    <p:sldId id="314" r:id="rId6"/>
    <p:sldId id="315" r:id="rId7"/>
    <p:sldId id="316" r:id="rId8"/>
    <p:sldId id="358" r:id="rId9"/>
    <p:sldId id="359" r:id="rId10"/>
    <p:sldId id="360" r:id="rId11"/>
    <p:sldId id="361" r:id="rId12"/>
    <p:sldId id="362" r:id="rId13"/>
    <p:sldId id="356" r:id="rId14"/>
    <p:sldId id="320" r:id="rId15"/>
    <p:sldId id="345" r:id="rId16"/>
    <p:sldId id="355" r:id="rId17"/>
    <p:sldId id="353" r:id="rId18"/>
    <p:sldId id="354" r:id="rId19"/>
    <p:sldId id="327" r:id="rId20"/>
    <p:sldId id="350" r:id="rId21"/>
    <p:sldId id="318" r:id="rId22"/>
    <p:sldId id="323" r:id="rId23"/>
    <p:sldId id="331" r:id="rId24"/>
    <p:sldId id="357" r:id="rId25"/>
    <p:sldId id="340" r:id="rId26"/>
    <p:sldId id="263" r:id="rId27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4CCCFF"/>
    <a:srgbClr val="FFEDCA"/>
    <a:srgbClr val="4E5B99"/>
    <a:srgbClr val="FFF8CC"/>
    <a:srgbClr val="132577"/>
    <a:srgbClr val="ED7703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3" autoAdjust="0"/>
    <p:restoredTop sz="97205" autoAdjust="0"/>
  </p:normalViewPr>
  <p:slideViewPr>
    <p:cSldViewPr showGuides="1">
      <p:cViewPr varScale="1">
        <p:scale>
          <a:sx n="121" d="100"/>
          <a:sy n="121" d="100"/>
        </p:scale>
        <p:origin x="102" y="120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5340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12/10/2021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89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ESRF-EBS: IMPLEMENTATION, PERFORMANCE AND RESTART OF USER OPERATION , SFP, October 13-15 2021, Revol Jean-Luc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ESRF-EBS: IMPLEMENTATION, PERFORMANCE AND RESTART OF USER OPERATION , SFP, October 13-15 2021, Revol Jean-Luc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94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emf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2280" y="3883129"/>
            <a:ext cx="4896544" cy="122513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5516" y="240673"/>
            <a:ext cx="8552057" cy="173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fr-FR" sz="2000" b="1" dirty="0" smtClean="0">
                <a:solidFill>
                  <a:srgbClr val="002060"/>
                </a:solidFill>
                <a:latin typeface="+mj-lt"/>
              </a:rPr>
              <a:t>ESRF-EBS </a:t>
            </a:r>
            <a:r>
              <a:rPr lang="fr-FR" sz="2000" b="1" dirty="0">
                <a:solidFill>
                  <a:srgbClr val="002060"/>
                </a:solidFill>
                <a:latin typeface="+mj-lt"/>
              </a:rPr>
              <a:t>: Mise en œuvre et mise en service, performance et redémarrage de l'exploitation utilisateurs</a:t>
            </a:r>
            <a:endParaRPr lang="en-US" sz="2000" b="1" dirty="0" smtClean="0">
              <a:solidFill>
                <a:srgbClr val="00206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600" b="1" dirty="0" smtClean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Jean-Luc </a:t>
            </a:r>
            <a:r>
              <a:rPr lang="en-US" sz="2000" b="1" dirty="0" err="1" smtClean="0">
                <a:solidFill>
                  <a:srgbClr val="C00000"/>
                </a:solidFill>
                <a:latin typeface="+mj-lt"/>
              </a:rPr>
              <a:t>Revol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200" i="1" kern="0" dirty="0" smtClean="0">
                <a:solidFill>
                  <a:srgbClr val="132577"/>
                </a:solidFill>
                <a:latin typeface="+mj-lt"/>
              </a:rPr>
              <a:t>On behalf of the </a:t>
            </a:r>
            <a:r>
              <a:rPr lang="en-GB" sz="1200" i="1" kern="0" dirty="0">
                <a:solidFill>
                  <a:srgbClr val="132577"/>
                </a:solidFill>
                <a:latin typeface="+mj-lt"/>
              </a:rPr>
              <a:t>ESRF </a:t>
            </a:r>
            <a:r>
              <a:rPr lang="en-GB" sz="1200" i="1" kern="0" dirty="0" smtClean="0">
                <a:solidFill>
                  <a:srgbClr val="132577"/>
                </a:solidFill>
                <a:latin typeface="+mj-lt"/>
              </a:rPr>
              <a:t>Accelerator </a:t>
            </a:r>
            <a:r>
              <a:rPr lang="en-GB" sz="1200" i="1" kern="0" dirty="0">
                <a:solidFill>
                  <a:srgbClr val="132577"/>
                </a:solidFill>
                <a:latin typeface="+mj-lt"/>
              </a:rPr>
              <a:t>and Source Division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200" i="1" kern="0" dirty="0">
              <a:solidFill>
                <a:srgbClr val="132577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504" y="5289206"/>
            <a:ext cx="8856984" cy="227170"/>
            <a:chOff x="562334" y="836712"/>
            <a:chExt cx="11067332" cy="274114"/>
          </a:xfrm>
        </p:grpSpPr>
        <p:pic>
          <p:nvPicPr>
            <p:cNvPr id="17" name="Picture 2" descr="flag of Belgi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4" descr="flag of Denmar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5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6" descr="flag of Finlan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076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8" descr="flag of Fran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7498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0" descr="flag of German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919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12" descr="flag of Ita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341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2" descr="flag of Netherland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763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16" descr="flag of Norway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918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18" descr="flag of Russi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96062" y="836712"/>
              <a:ext cx="479730" cy="27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6" name="Picture 25" descr="flag of Spai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0027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26" descr="flag of Swede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0449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33" descr="flag of Switzerlan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0871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9" name="Picture 26" descr="flag of United Kingdom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1292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Picture 2" descr="flag of Austr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14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flag of Czech Republic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5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 descr="flag of Hungary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574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 descr="flag of Israel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790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 descr="flag of Poland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00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" descr="flag of Portugal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22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4" descr="flag of Slovakia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243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6" descr="flag of South Africa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93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 descr="Image of National Flag"/>
            <p:cNvPicPr preferRelativeResize="0"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654" y="836712"/>
              <a:ext cx="478800" cy="27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jocelynchavy_esrf_low-1.jpg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600" y="2265945"/>
            <a:ext cx="2521943" cy="2420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884" y="2265945"/>
            <a:ext cx="2629775" cy="2758107"/>
          </a:xfrm>
          <a:prstGeom prst="rect">
            <a:avLst/>
          </a:prstGeom>
        </p:spPr>
      </p:pic>
      <p:pic>
        <p:nvPicPr>
          <p:cNvPr id="3" name="Picture 2" descr="Journées Accélérateurs 2021 de la SF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16" y="1777380"/>
            <a:ext cx="4281667" cy="144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ESRF-EBS: beam </a:t>
            </a:r>
            <a:r>
              <a:rPr lang="en-US" dirty="0" smtClean="0"/>
              <a:t>Commissioning vacuum issue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3695" y="2176513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Few </a:t>
            </a:r>
            <a:r>
              <a:rPr lang="en-US" sz="16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 </a:t>
            </a:r>
            <a:r>
              <a:rPr lang="en-US" sz="16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NEG coated </a:t>
            </a:r>
            <a:r>
              <a:rPr lang="en-US" sz="16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 chambers with poor vacuum</a:t>
            </a:r>
            <a:endParaRPr lang="en-US" sz="1600" i="1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 dirty="0"/>
          </a:p>
        </p:txBody>
      </p:sp>
      <p:sp>
        <p:nvSpPr>
          <p:cNvPr id="27" name="Right Arrow 26"/>
          <p:cNvSpPr/>
          <p:nvPr/>
        </p:nvSpPr>
        <p:spPr>
          <a:xfrm rot="5400000">
            <a:off x="5738316" y="1833333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39552" y="4093678"/>
            <a:ext cx="438442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32577"/>
                </a:solidFill>
              </a:rPr>
              <a:t>Detected, resolved by: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Very useful beam loss diagnostics for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Intervention to exchange the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Lifetime increase by a factor 3</a:t>
            </a:r>
            <a:endParaRPr lang="en-US" sz="1400" dirty="0">
              <a:solidFill>
                <a:srgbClr val="132577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420" y="2761288"/>
            <a:ext cx="5235434" cy="1433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1104" y="2576584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2"/>
                </a:solidFill>
              </a:rPr>
              <a:t>Replacement</a:t>
            </a:r>
            <a:endParaRPr lang="en-US" sz="1050" i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6256" y="2560928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chemeClr val="bg2"/>
                </a:solidFill>
              </a:rPr>
              <a:t>Reactivation</a:t>
            </a:r>
            <a:endParaRPr lang="en-US" sz="1050" i="1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06392" y="2350826"/>
            <a:ext cx="3905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ID12 was contaminated </a:t>
            </a:r>
            <a:r>
              <a:rPr lang="en-US" sz="1200" dirty="0" smtClean="0">
                <a:solidFill>
                  <a:schemeClr val="bg2"/>
                </a:solidFill>
                <a:sym typeface="Wingdings" panose="05000000000000000000" pitchFamily="2" charset="2"/>
              </a:rPr>
              <a:t> poor vacuum replaced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6952094" y="1828946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74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ESRF-EBS: beam </a:t>
            </a:r>
            <a:r>
              <a:rPr lang="en-US" dirty="0" smtClean="0"/>
              <a:t>Commissioning optics tuning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 dirty="0"/>
          </a:p>
        </p:txBody>
      </p:sp>
      <p:sp>
        <p:nvSpPr>
          <p:cNvPr id="31" name="TextBox 30"/>
          <p:cNvSpPr txBox="1"/>
          <p:nvPr/>
        </p:nvSpPr>
        <p:spPr>
          <a:xfrm>
            <a:off x="574612" y="1828297"/>
            <a:ext cx="561662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132577"/>
                </a:solidFill>
              </a:rPr>
              <a:t>Optics tuning: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/>
                </a:solidFill>
              </a:rPr>
              <a:t>Optics correction </a:t>
            </a:r>
            <a:r>
              <a:rPr lang="en-US" sz="1400" dirty="0" smtClean="0">
                <a:solidFill>
                  <a:srgbClr val="132577"/>
                </a:solidFill>
              </a:rPr>
              <a:t>(magnet modeling)</a:t>
            </a:r>
            <a:br>
              <a:rPr lang="en-US" sz="1400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Add magnetic cross talk between adjacent magnets</a:t>
            </a:r>
            <a:br>
              <a:rPr lang="en-US" sz="1200" i="1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Correct wrong calibration factor</a:t>
            </a:r>
            <a:br>
              <a:rPr lang="en-US" sz="1200" i="1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Excellent alignment of components(&lt;50 </a:t>
            </a:r>
            <a:r>
              <a:rPr lang="en-US" sz="1200" i="1" dirty="0" smtClean="0">
                <a:solidFill>
                  <a:srgbClr val="132577"/>
                </a:solidFill>
                <a:latin typeface="Symbol" panose="05050102010706020507" pitchFamily="18" charset="2"/>
              </a:rPr>
              <a:t>m</a:t>
            </a:r>
            <a:r>
              <a:rPr lang="en-US" sz="1200" i="1" dirty="0" smtClean="0">
                <a:solidFill>
                  <a:srgbClr val="132577"/>
                </a:solidFill>
              </a:rPr>
              <a:t>m in both plane)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/>
                </a:solidFill>
              </a:rPr>
              <a:t>Orbit steering</a:t>
            </a:r>
            <a:r>
              <a:rPr lang="en-US" sz="1400" dirty="0" smtClean="0">
                <a:solidFill>
                  <a:srgbClr val="132577"/>
                </a:solidFill>
              </a:rPr>
              <a:t/>
            </a:r>
            <a:br>
              <a:rPr lang="en-US" sz="1400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Beam base alignment  (100</a:t>
            </a:r>
            <a:r>
              <a:rPr lang="en-US" sz="1200" i="1" dirty="0" smtClean="0">
                <a:solidFill>
                  <a:srgbClr val="132577"/>
                </a:solidFill>
                <a:latin typeface="Symbol" panose="05050102010706020507" pitchFamily="18" charset="2"/>
              </a:rPr>
              <a:t>m</a:t>
            </a:r>
            <a:r>
              <a:rPr lang="en-US" sz="1200" i="1" dirty="0" smtClean="0">
                <a:solidFill>
                  <a:srgbClr val="132577"/>
                </a:solidFill>
              </a:rPr>
              <a:t>m </a:t>
            </a:r>
            <a:r>
              <a:rPr lang="en-US" sz="1200" i="1" dirty="0" err="1" smtClean="0">
                <a:solidFill>
                  <a:srgbClr val="132577"/>
                </a:solidFill>
              </a:rPr>
              <a:t>rms</a:t>
            </a:r>
            <a:r>
              <a:rPr lang="en-US" sz="1200" i="1" dirty="0" smtClean="0">
                <a:solidFill>
                  <a:srgbClr val="132577"/>
                </a:solidFill>
              </a:rPr>
              <a:t> both plane)</a:t>
            </a:r>
            <a:br>
              <a:rPr lang="en-US" sz="1200" i="1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Eigen vector optimization (from 64 to 162)</a:t>
            </a:r>
            <a:br>
              <a:rPr lang="en-US" sz="1200" i="1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Eigen mode analysis (correction of DQs missing angle)</a:t>
            </a:r>
            <a:endParaRPr lang="en-US" sz="1200" i="1" dirty="0">
              <a:solidFill>
                <a:srgbClr val="132577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Lattice </a:t>
            </a:r>
            <a:r>
              <a:rPr lang="en-US" sz="1400" dirty="0">
                <a:solidFill>
                  <a:srgbClr val="132577"/>
                </a:solidFill>
              </a:rPr>
              <a:t>re-correction after </a:t>
            </a:r>
            <a:r>
              <a:rPr lang="en-US" sz="1400" dirty="0" smtClean="0">
                <a:solidFill>
                  <a:srgbClr val="132577"/>
                </a:solidFill>
              </a:rPr>
              <a:t>BM sources (SB </a:t>
            </a:r>
            <a:r>
              <a:rPr lang="en-US" sz="1400" dirty="0">
                <a:solidFill>
                  <a:srgbClr val="132577"/>
                </a:solidFill>
              </a:rPr>
              <a:t>and </a:t>
            </a:r>
            <a:r>
              <a:rPr lang="en-US" sz="1400" dirty="0" smtClean="0">
                <a:solidFill>
                  <a:srgbClr val="132577"/>
                </a:solidFill>
              </a:rPr>
              <a:t>2PW) </a:t>
            </a:r>
            <a:r>
              <a:rPr lang="en-US" sz="1400" dirty="0">
                <a:solidFill>
                  <a:srgbClr val="132577"/>
                </a:solidFill>
              </a:rPr>
              <a:t>installation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Coupling correction </a:t>
            </a:r>
            <a:r>
              <a:rPr lang="en-US" sz="1400" dirty="0" smtClean="0">
                <a:solidFill>
                  <a:srgbClr val="132577"/>
                </a:solidFill>
              </a:rPr>
              <a:t>(</a:t>
            </a:r>
            <a:r>
              <a:rPr lang="en-US" sz="1600" dirty="0" err="1" smtClean="0">
                <a:solidFill>
                  <a:srgbClr val="132577"/>
                </a:solidFill>
                <a:latin typeface="Symbol" panose="05050102010706020507" pitchFamily="18" charset="2"/>
              </a:rPr>
              <a:t>e</a:t>
            </a:r>
            <a:r>
              <a:rPr lang="en-US" sz="1400" baseline="-25000" dirty="0" err="1" smtClean="0">
                <a:solidFill>
                  <a:srgbClr val="132577"/>
                </a:solidFill>
              </a:rPr>
              <a:t>v</a:t>
            </a:r>
            <a:r>
              <a:rPr lang="en-US" sz="1400" dirty="0" smtClean="0">
                <a:solidFill>
                  <a:srgbClr val="132577"/>
                </a:solidFill>
              </a:rPr>
              <a:t>&lt; 1pm.rad)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Dynamic </a:t>
            </a:r>
            <a:r>
              <a:rPr lang="en-US" sz="1400" dirty="0">
                <a:solidFill>
                  <a:srgbClr val="132577"/>
                </a:solidFill>
              </a:rPr>
              <a:t>aperture and injection efficiency </a:t>
            </a:r>
            <a:r>
              <a:rPr lang="en-US" sz="1400" dirty="0" smtClean="0">
                <a:solidFill>
                  <a:srgbClr val="132577"/>
                </a:solidFill>
              </a:rPr>
              <a:t>studies</a:t>
            </a:r>
            <a:br>
              <a:rPr lang="en-US" sz="1400" dirty="0" smtClean="0">
                <a:solidFill>
                  <a:srgbClr val="132577"/>
                </a:solidFill>
              </a:rPr>
            </a:br>
            <a:r>
              <a:rPr lang="en-US" sz="1200" i="1" dirty="0" smtClean="0">
                <a:solidFill>
                  <a:srgbClr val="132577"/>
                </a:solidFill>
              </a:rPr>
              <a:t>(Still lower than model)</a:t>
            </a:r>
            <a:endParaRPr lang="en-US" sz="1400" i="1" dirty="0">
              <a:solidFill>
                <a:srgbClr val="132577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32577"/>
                </a:solidFill>
              </a:rPr>
              <a:t>Automatic </a:t>
            </a:r>
            <a:r>
              <a:rPr lang="en-US" sz="1400" dirty="0">
                <a:solidFill>
                  <a:schemeClr val="bg2"/>
                </a:solidFill>
              </a:rPr>
              <a:t>lifetime/losses optimizer </a:t>
            </a:r>
            <a:r>
              <a:rPr lang="en-US" sz="1400" dirty="0">
                <a:solidFill>
                  <a:srgbClr val="132577"/>
                </a:solidFill>
              </a:rPr>
              <a:t/>
            </a:r>
            <a:br>
              <a:rPr lang="en-US" sz="1400" dirty="0">
                <a:solidFill>
                  <a:srgbClr val="132577"/>
                </a:solidFill>
              </a:rPr>
            </a:br>
            <a:r>
              <a:rPr lang="en-US" sz="1200" i="1" dirty="0">
                <a:solidFill>
                  <a:srgbClr val="132577"/>
                </a:solidFill>
              </a:rPr>
              <a:t>(</a:t>
            </a:r>
            <a:r>
              <a:rPr lang="en-US" sz="1200" i="1" dirty="0" err="1">
                <a:solidFill>
                  <a:srgbClr val="132577"/>
                </a:solidFill>
              </a:rPr>
              <a:t>sextupoles</a:t>
            </a:r>
            <a:r>
              <a:rPr lang="en-US" sz="1200" i="1" dirty="0">
                <a:solidFill>
                  <a:srgbClr val="132577"/>
                </a:solidFill>
              </a:rPr>
              <a:t>, </a:t>
            </a:r>
            <a:r>
              <a:rPr lang="en-US" sz="1200" i="1" dirty="0" err="1">
                <a:solidFill>
                  <a:srgbClr val="132577"/>
                </a:solidFill>
              </a:rPr>
              <a:t>octupoles,skew</a:t>
            </a:r>
            <a:r>
              <a:rPr lang="en-US" sz="1200" i="1" dirty="0">
                <a:solidFill>
                  <a:srgbClr val="132577"/>
                </a:solidFill>
              </a:rPr>
              <a:t> scanning)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32577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A3CD7-0EAA-7D40-92FC-0CA76248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40" y="2062777"/>
            <a:ext cx="4191876" cy="1586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2D960D-2581-D54B-ADA9-612EEC47C9D7}"/>
              </a:ext>
            </a:extLst>
          </p:cNvPr>
          <p:cNvSpPr/>
          <p:nvPr/>
        </p:nvSpPr>
        <p:spPr>
          <a:xfrm>
            <a:off x="6223623" y="3903984"/>
            <a:ext cx="2088232" cy="1195589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r>
              <a:rPr lang="en-US" sz="1400" b="1" dirty="0">
                <a:latin typeface="Symbol" pitchFamily="2" charset="2"/>
              </a:rPr>
              <a:t>Db/b &gt; 	</a:t>
            </a:r>
            <a:r>
              <a:rPr lang="en-US" sz="1400" b="1" dirty="0"/>
              <a:t>1.5% H , </a:t>
            </a:r>
          </a:p>
          <a:p>
            <a:r>
              <a:rPr lang="en-US" sz="1400" b="1" dirty="0"/>
              <a:t>	1.5% V,</a:t>
            </a:r>
          </a:p>
          <a:p>
            <a:r>
              <a:rPr lang="en-US" sz="1400" b="1" dirty="0">
                <a:latin typeface="Symbol" pitchFamily="2" charset="2"/>
              </a:rPr>
              <a:t>Dh ~ 	</a:t>
            </a:r>
            <a:r>
              <a:rPr lang="en-US" sz="1400" b="1" dirty="0"/>
              <a:t>0.7 mm H,</a:t>
            </a:r>
          </a:p>
          <a:p>
            <a:r>
              <a:rPr lang="en-US" sz="1400" b="1" dirty="0"/>
              <a:t> 	0.7 mm </a:t>
            </a:r>
            <a:r>
              <a:rPr lang="en-US" sz="1400" b="1" dirty="0" smtClean="0"/>
              <a:t>V</a:t>
            </a:r>
          </a:p>
          <a:p>
            <a:r>
              <a:rPr lang="en-US" sz="1400" b="1" dirty="0" smtClean="0"/>
              <a:t>IE	80%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61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ESRF-EBS: </a:t>
            </a:r>
            <a:r>
              <a:rPr lang="en-US" dirty="0" smtClean="0"/>
              <a:t>Commissioning from 28/11 to 01/04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418" r="1"/>
          <a:stretch/>
        </p:blipFill>
        <p:spPr>
          <a:xfrm>
            <a:off x="683568" y="913284"/>
            <a:ext cx="7612816" cy="4192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656801"/>
            <a:ext cx="2460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SR current </a:t>
            </a:r>
            <a:r>
              <a:rPr lang="en-US" sz="1500" b="1" dirty="0" smtClean="0">
                <a:solidFill>
                  <a:srgbClr val="FF0000"/>
                </a:solidFill>
              </a:rPr>
              <a:t>ramping</a:t>
            </a:r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500" b="1" dirty="0" smtClean="0">
                <a:solidFill>
                  <a:schemeClr val="bg2"/>
                </a:solidFill>
              </a:rPr>
              <a:t>Injection efficiency</a:t>
            </a:r>
            <a:endParaRPr lang="en-GB" sz="15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6216" y="3471379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30%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4369668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2"/>
                </a:solidFill>
              </a:rPr>
              <a:t>0.1%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1935" y="3923621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20%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5441" y="2815924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55%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4320" y="4279234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7" y="1595303"/>
            <a:ext cx="840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2"/>
                </a:solidFill>
              </a:rPr>
              <a:t>90 %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0000" y="751701"/>
            <a:ext cx="9903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200 mA</a:t>
            </a:r>
            <a:endParaRPr lang="en-GB" sz="15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418" y="2244237"/>
            <a:ext cx="16841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Beamline commissioning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5356" y="4413422"/>
            <a:ext cx="168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Winter shutdown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0171" y="2285055"/>
            <a:ext cx="780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2"/>
                </a:solidFill>
              </a:rPr>
              <a:t>75%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592" y="5050154"/>
            <a:ext cx="130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28/11/2019</a:t>
            </a:r>
            <a:endParaRPr lang="en-US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38772" y="5049513"/>
            <a:ext cx="130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01/04/2020</a:t>
            </a:r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94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</a:t>
            </a:r>
            <a:r>
              <a:rPr lang="en-US" dirty="0" smtClean="0"/>
              <a:t>learned from the installation and the commissioning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5" name="Rectangle 4"/>
          <p:cNvSpPr/>
          <p:nvPr/>
        </p:nvSpPr>
        <p:spPr>
          <a:xfrm>
            <a:off x="198001" y="697260"/>
            <a:ext cx="894599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Large benefit </a:t>
            </a:r>
            <a:r>
              <a:rPr lang="en-US" sz="1400" dirty="0"/>
              <a:t>from phase 1 upgrade </a:t>
            </a:r>
            <a:r>
              <a:rPr lang="en-US" sz="1400" dirty="0" smtClean="0"/>
              <a:t>for </a:t>
            </a:r>
            <a:r>
              <a:rPr lang="en-US" sz="1400" dirty="0"/>
              <a:t>the infrastructure and accelerator components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Capitalize on the expertise for installation and start-up gained on the existing </a:t>
            </a:r>
            <a:r>
              <a:rPr lang="en-US" sz="1400" dirty="0" smtClean="0"/>
              <a:t>facility prior upgrade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/>
              <a:t>(staff, procedures, control</a:t>
            </a:r>
            <a:r>
              <a:rPr lang="en-US" sz="1400" i="1" dirty="0" smtClean="0"/>
              <a:t>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Pre-assembly and anticipated tasks executed prior </a:t>
            </a:r>
            <a:r>
              <a:rPr lang="en-US" sz="1400" dirty="0"/>
              <a:t>the </a:t>
            </a:r>
            <a:r>
              <a:rPr lang="en-US" sz="1400" dirty="0" smtClean="0"/>
              <a:t>shutdown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</a:t>
            </a:r>
            <a:r>
              <a:rPr lang="en-US" sz="1400" dirty="0" smtClean="0"/>
              <a:t>esign</a:t>
            </a:r>
            <a:r>
              <a:rPr lang="en-US" sz="1400" dirty="0"/>
              <a:t>, procurement and installation procedures </a:t>
            </a:r>
            <a:r>
              <a:rPr lang="en-US" sz="1400" dirty="0" smtClean="0"/>
              <a:t>validated on </a:t>
            </a:r>
            <a:r>
              <a:rPr lang="en-US" sz="1400" dirty="0"/>
              <a:t>the mockup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Activities concentrated on </a:t>
            </a:r>
            <a:r>
              <a:rPr lang="en-US" sz="1400" dirty="0"/>
              <a:t>the storage </a:t>
            </a:r>
            <a:r>
              <a:rPr lang="en-US" sz="1400" dirty="0" smtClean="0"/>
              <a:t>ring during installation, limited activity for beamlines &amp; infrastructure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Validation of control and tools on a simulator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E</a:t>
            </a:r>
            <a:r>
              <a:rPr lang="en-US" sz="1400" dirty="0" smtClean="0"/>
              <a:t>quipment test started as </a:t>
            </a:r>
            <a:r>
              <a:rPr lang="en-US" sz="1400" dirty="0"/>
              <a:t>soon as possible,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including </a:t>
            </a:r>
            <a:r>
              <a:rPr lang="en-US" sz="1400" dirty="0"/>
              <a:t>control </a:t>
            </a:r>
            <a:r>
              <a:rPr lang="en-US" sz="1400" dirty="0" smtClean="0"/>
              <a:t>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All systems (RF, diagnostics, power,..) operational and </a:t>
            </a:r>
            <a:br>
              <a:rPr lang="en-US" sz="1400" dirty="0" smtClean="0"/>
            </a:br>
            <a:r>
              <a:rPr lang="en-US" sz="1400" dirty="0" smtClean="0"/>
              <a:t>reliable from start of commissioning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Efficient beam position monitor and beam loss detectors </a:t>
            </a:r>
            <a:br>
              <a:rPr lang="en-US" sz="1400" dirty="0" smtClean="0"/>
            </a:br>
            <a:r>
              <a:rPr lang="en-US" sz="1400" dirty="0" smtClean="0"/>
              <a:t>available from the start of commissioning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D35F0-F617-E24F-AC37-929C9046E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249" y="3338028"/>
            <a:ext cx="3364751" cy="17250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54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18068" y="969315"/>
            <a:ext cx="8759907" cy="4032717"/>
            <a:chOff x="318068" y="969315"/>
            <a:chExt cx="8759907" cy="40327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1041" y="3497126"/>
              <a:ext cx="3296537" cy="15049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1041" y="2189597"/>
              <a:ext cx="3346911" cy="15738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068" y="969315"/>
              <a:ext cx="1509152" cy="100584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05433" y="2753223"/>
              <a:ext cx="972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New cases</a:t>
              </a:r>
              <a:endParaRPr lang="en-GB" sz="1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34760" y="4171124"/>
              <a:ext cx="7138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Deaths</a:t>
              </a:r>
              <a:endParaRPr lang="en-GB" sz="1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 </a:t>
            </a:r>
            <a:r>
              <a:rPr lang="en-US" dirty="0" smtClean="0"/>
              <a:t>Impact of COVID-19 Pandemic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904" b="-6067"/>
          <a:stretch/>
        </p:blipFill>
        <p:spPr>
          <a:xfrm>
            <a:off x="2699792" y="733264"/>
            <a:ext cx="6818443" cy="156106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748176" y="599319"/>
            <a:ext cx="0" cy="4754400"/>
          </a:xfrm>
          <a:prstGeom prst="line">
            <a:avLst/>
          </a:prstGeom>
          <a:ln w="19050">
            <a:solidFill>
              <a:srgbClr val="00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648391"/>
            <a:ext cx="0" cy="47544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48176" y="1000330"/>
            <a:ext cx="1944215" cy="165989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chemeClr val="tx1"/>
                </a:solidFill>
              </a:rPr>
              <a:t>USM</a:t>
            </a:r>
            <a:endParaRPr lang="en-GB" sz="10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83768" y="993111"/>
            <a:ext cx="1118373" cy="165989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chemeClr val="tx1"/>
                </a:solidFill>
              </a:rPr>
              <a:t>USM</a:t>
            </a:r>
            <a:endParaRPr lang="en-GB" sz="1000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81012" y="1023559"/>
            <a:ext cx="6514208" cy="4434781"/>
            <a:chOff x="181012" y="1023559"/>
            <a:chExt cx="6514208" cy="4434781"/>
          </a:xfrm>
        </p:grpSpPr>
        <p:sp>
          <p:nvSpPr>
            <p:cNvPr id="5" name="TextBox 4"/>
            <p:cNvSpPr txBox="1"/>
            <p:nvPr/>
          </p:nvSpPr>
          <p:spPr>
            <a:xfrm>
              <a:off x="181012" y="2879759"/>
              <a:ext cx="6034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endParaRPr lang="en-GB" sz="1200" dirty="0" smtClean="0"/>
            </a:p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r>
                <a:rPr lang="en-GB" sz="1200" i="1" dirty="0" smtClean="0"/>
                <a:t>But: </a:t>
              </a:r>
              <a:r>
                <a:rPr lang="en-GB" sz="1200" b="1" i="1" dirty="0" smtClean="0">
                  <a:solidFill>
                    <a:srgbClr val="ED7703"/>
                  </a:solidFill>
                </a:rPr>
                <a:t>	</a:t>
              </a:r>
              <a:r>
                <a:rPr lang="en-GB" sz="1050" i="1" dirty="0" smtClean="0">
                  <a:solidFill>
                    <a:srgbClr val="ED7703"/>
                  </a:solidFill>
                </a:rPr>
                <a:t>17-03/20 </a:t>
              </a:r>
              <a:r>
                <a:rPr lang="en-GB" sz="1050" i="1" dirty="0">
                  <a:solidFill>
                    <a:srgbClr val="ED7703"/>
                  </a:solidFill>
                </a:rPr>
                <a:t>to </a:t>
              </a:r>
              <a:r>
                <a:rPr lang="en-GB" sz="1050" i="1" dirty="0" smtClean="0">
                  <a:solidFill>
                    <a:srgbClr val="ED7703"/>
                  </a:solidFill>
                </a:rPr>
                <a:t>11/05/20:  </a:t>
              </a:r>
              <a:r>
                <a:rPr lang="en-GB" sz="1200" b="1" i="1" dirty="0" smtClean="0">
                  <a:solidFill>
                    <a:srgbClr val="ED7703"/>
                  </a:solidFill>
                </a:rPr>
                <a:t>First lockdown in France</a:t>
              </a:r>
              <a:r>
                <a:rPr lang="en-GB" sz="1200" b="1" i="1" dirty="0"/>
                <a:t> </a:t>
              </a:r>
              <a:r>
                <a:rPr lang="en-GB" sz="1000" b="1" i="1" dirty="0" smtClean="0"/>
                <a:t>(</a:t>
              </a:r>
              <a:r>
                <a:rPr lang="en-GB" sz="1000" i="1" dirty="0" smtClean="0"/>
                <a:t>declared on 14/03/20) </a:t>
              </a:r>
              <a:r>
                <a:rPr lang="en-GB" sz="1200" i="1" dirty="0" smtClean="0"/>
                <a:t/>
              </a:r>
              <a:br>
                <a:rPr lang="en-GB" sz="1200" i="1" dirty="0" smtClean="0"/>
              </a:br>
              <a:r>
                <a:rPr lang="en-GB" sz="1200" i="1" dirty="0" smtClean="0"/>
                <a:t>		</a:t>
              </a:r>
              <a:r>
                <a:rPr lang="en-GB" sz="1200" i="1" dirty="0" smtClean="0">
                  <a:sym typeface="Wingdings" panose="05000000000000000000" pitchFamily="2" charset="2"/>
                </a:rPr>
                <a:t></a:t>
              </a:r>
              <a:r>
                <a:rPr lang="en-GB" sz="1200" b="1" i="1" dirty="0" smtClean="0">
                  <a:sym typeface="Wingdings" panose="05000000000000000000" pitchFamily="2" charset="2"/>
                </a:rPr>
                <a:t>ESRF</a:t>
              </a:r>
              <a:r>
                <a:rPr lang="en-GB" sz="1200" i="1" dirty="0" smtClean="0">
                  <a:sym typeface="Wingdings" panose="05000000000000000000" pitchFamily="2" charset="2"/>
                </a:rPr>
                <a:t> </a:t>
              </a:r>
              <a:r>
                <a:rPr lang="en-GB" sz="1200" b="1" i="1" dirty="0" smtClean="0">
                  <a:sym typeface="Wingdings" panose="05000000000000000000" pitchFamily="2" charset="2"/>
                </a:rPr>
                <a:t>Closure  Stop </a:t>
              </a:r>
              <a:r>
                <a:rPr lang="en-GB" sz="1200" b="1" i="1" dirty="0" smtClean="0">
                  <a:sym typeface="Wingdings" panose="05000000000000000000" pitchFamily="2" charset="2"/>
                </a:rPr>
                <a:t>operation</a:t>
              </a:r>
              <a:endParaRPr lang="en-GB" sz="1200" b="1" dirty="0">
                <a:sym typeface="Wingdings" panose="05000000000000000000" pitchFamily="2" charset="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51232" y="1023559"/>
              <a:ext cx="288032" cy="4379232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75604" y="5150563"/>
              <a:ext cx="819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First</a:t>
              </a:r>
              <a:endParaRPr lang="en-GB" sz="1400" dirty="0"/>
            </a:p>
          </p:txBody>
        </p:sp>
      </p:grpSp>
      <p:sp>
        <p:nvSpPr>
          <p:cNvPr id="9" name="Right Arrow 8"/>
          <p:cNvSpPr/>
          <p:nvPr/>
        </p:nvSpPr>
        <p:spPr>
          <a:xfrm rot="5400000">
            <a:off x="5590328" y="1288300"/>
            <a:ext cx="540060" cy="31078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99229" y="2205719"/>
            <a:ext cx="6034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2975">
              <a:tabLst>
                <a:tab pos="358775" algn="l"/>
                <a:tab pos="1701800" algn="l"/>
                <a:tab pos="4392613" algn="l"/>
              </a:tabLst>
            </a:pPr>
            <a:r>
              <a:rPr lang="en-GB" sz="1400" dirty="0" smtClean="0">
                <a:sym typeface="Wingdings" panose="05000000000000000000" pitchFamily="2" charset="2"/>
              </a:rPr>
              <a:t></a:t>
            </a:r>
            <a:r>
              <a:rPr lang="en-GB" sz="1400" dirty="0" smtClean="0"/>
              <a:t>	</a:t>
            </a:r>
            <a:r>
              <a:rPr lang="en-GB" sz="1050" u="sng" dirty="0" smtClean="0"/>
              <a:t>28 Feb. 2020 plan</a:t>
            </a:r>
            <a:r>
              <a:rPr lang="en-GB" sz="1050" dirty="0" smtClean="0"/>
              <a:t>:</a:t>
            </a:r>
            <a:r>
              <a:rPr lang="en-GB" sz="1400" dirty="0" smtClean="0"/>
              <a:t>	Machine ready for beamlines 	</a:t>
            </a:r>
            <a:r>
              <a:rPr lang="en-GB" sz="1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 Achieved</a:t>
            </a:r>
          </a:p>
          <a:p>
            <a:pPr defTabSz="942975">
              <a:tabLst>
                <a:tab pos="358775" algn="l"/>
                <a:tab pos="1701800" algn="l"/>
                <a:tab pos="4392613" algn="l"/>
              </a:tabLst>
            </a:pPr>
            <a:endParaRPr lang="en-GB" sz="1400" dirty="0" smtClean="0">
              <a:solidFill>
                <a:srgbClr val="00B050"/>
              </a:solidFill>
            </a:endParaRPr>
          </a:p>
          <a:p>
            <a:pPr defTabSz="942975">
              <a:tabLst>
                <a:tab pos="358775" algn="l"/>
                <a:tab pos="1701800" algn="l"/>
                <a:tab pos="4392613" algn="l"/>
              </a:tabLst>
            </a:pPr>
            <a:r>
              <a:rPr lang="en-GB" sz="1400" dirty="0" smtClean="0">
                <a:sym typeface="Wingdings" panose="05000000000000000000" pitchFamily="2" charset="2"/>
              </a:rPr>
              <a:t></a:t>
            </a:r>
            <a:r>
              <a:rPr lang="en-GB" sz="1400" dirty="0" smtClean="0"/>
              <a:t>	</a:t>
            </a:r>
            <a:r>
              <a:rPr lang="en-GB" sz="1050" u="sng" dirty="0" smtClean="0"/>
              <a:t>03 March 2020 plan</a:t>
            </a:r>
            <a:r>
              <a:rPr lang="en-GB" sz="1050" dirty="0" smtClean="0"/>
              <a:t>:</a:t>
            </a:r>
            <a:r>
              <a:rPr lang="en-GB" sz="1400" dirty="0" smtClean="0"/>
              <a:t>	Start of beamline commissioning 	</a:t>
            </a:r>
            <a:r>
              <a:rPr lang="en-GB" sz="1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Achieved</a:t>
            </a:r>
            <a:endParaRPr lang="en-GB" sz="1400" dirty="0" smtClean="0"/>
          </a:p>
        </p:txBody>
      </p:sp>
      <p:grpSp>
        <p:nvGrpSpPr>
          <p:cNvPr id="28" name="Group 27"/>
          <p:cNvGrpSpPr/>
          <p:nvPr/>
        </p:nvGrpSpPr>
        <p:grpSpPr>
          <a:xfrm>
            <a:off x="193957" y="926539"/>
            <a:ext cx="8474933" cy="4476252"/>
            <a:chOff x="193957" y="926539"/>
            <a:chExt cx="8474933" cy="4476252"/>
          </a:xfrm>
        </p:grpSpPr>
        <p:sp>
          <p:nvSpPr>
            <p:cNvPr id="16" name="Rectangle 15"/>
            <p:cNvSpPr/>
            <p:nvPr/>
          </p:nvSpPr>
          <p:spPr>
            <a:xfrm>
              <a:off x="7106689" y="969315"/>
              <a:ext cx="273623" cy="4433476"/>
            </a:xfrm>
            <a:prstGeom prst="rect">
              <a:avLst/>
            </a:prstGeom>
            <a:solidFill>
              <a:srgbClr val="4CCC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28194" y="926539"/>
              <a:ext cx="136812" cy="4476251"/>
            </a:xfrm>
            <a:prstGeom prst="rect">
              <a:avLst/>
            </a:prstGeom>
            <a:solidFill>
              <a:srgbClr val="4CCC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36472" y="5095014"/>
              <a:ext cx="819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Second</a:t>
              </a:r>
              <a:endParaRPr lang="en-GB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49274" y="5095014"/>
              <a:ext cx="8196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Third</a:t>
              </a:r>
              <a:endParaRPr lang="en-GB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3957" y="3756828"/>
              <a:ext cx="6034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endParaRPr lang="en-GB" sz="1200" dirty="0" smtClean="0"/>
            </a:p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r>
                <a:rPr lang="en-GB" sz="1200" i="1" dirty="0" smtClean="0"/>
                <a:t>But:</a:t>
              </a:r>
              <a:r>
                <a:rPr lang="en-GB" sz="1200" b="1" i="1" dirty="0" smtClean="0">
                  <a:solidFill>
                    <a:srgbClr val="ED7703"/>
                  </a:solidFill>
                </a:rPr>
                <a:t>	</a:t>
              </a:r>
              <a:r>
                <a:rPr lang="en-GB" sz="1050" i="1" dirty="0" smtClean="0">
                  <a:solidFill>
                    <a:schemeClr val="accent6"/>
                  </a:solidFill>
                </a:rPr>
                <a:t>30/10/20 </a:t>
              </a:r>
              <a:r>
                <a:rPr lang="en-GB" sz="1050" i="1" dirty="0">
                  <a:solidFill>
                    <a:schemeClr val="accent6"/>
                  </a:solidFill>
                </a:rPr>
                <a:t>to </a:t>
              </a:r>
              <a:r>
                <a:rPr lang="en-GB" sz="1050" i="1" dirty="0" smtClean="0">
                  <a:solidFill>
                    <a:schemeClr val="accent6"/>
                  </a:solidFill>
                </a:rPr>
                <a:t>15/12/20: </a:t>
              </a:r>
              <a:r>
                <a:rPr lang="en-GB" sz="1200" b="1" i="1" dirty="0" smtClean="0">
                  <a:solidFill>
                    <a:schemeClr val="accent6"/>
                  </a:solidFill>
                </a:rPr>
                <a:t>Second lockdown</a:t>
              </a:r>
            </a:p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r>
                <a:rPr lang="en-GB" sz="1200" b="1" i="1" dirty="0" smtClean="0">
                  <a:solidFill>
                    <a:schemeClr val="accent6"/>
                  </a:solidFill>
                </a:rPr>
                <a:t>	</a:t>
              </a:r>
              <a:r>
                <a:rPr lang="en-GB" sz="1050" i="1" dirty="0" smtClean="0">
                  <a:solidFill>
                    <a:schemeClr val="accent6"/>
                  </a:solidFill>
                </a:rPr>
                <a:t>03/04/21 </a:t>
              </a:r>
              <a:r>
                <a:rPr lang="en-GB" sz="1050" i="1" dirty="0">
                  <a:solidFill>
                    <a:schemeClr val="accent6"/>
                  </a:solidFill>
                </a:rPr>
                <a:t>to </a:t>
              </a:r>
              <a:r>
                <a:rPr lang="en-GB" sz="1050" i="1" dirty="0" smtClean="0">
                  <a:solidFill>
                    <a:schemeClr val="accent6"/>
                  </a:solidFill>
                </a:rPr>
                <a:t>03/05/21: </a:t>
              </a:r>
              <a:r>
                <a:rPr lang="en-GB" sz="1200" b="1" i="1" dirty="0" smtClean="0">
                  <a:solidFill>
                    <a:schemeClr val="accent6"/>
                  </a:solidFill>
                </a:rPr>
                <a:t>Third lockdown</a:t>
              </a:r>
            </a:p>
            <a:p>
              <a:pPr defTabSz="942975">
                <a:tabLst>
                  <a:tab pos="358775" algn="l"/>
                  <a:tab pos="1701800" algn="l"/>
                  <a:tab pos="4033838" algn="l"/>
                </a:tabLst>
              </a:pPr>
              <a:r>
                <a:rPr lang="en-GB" sz="1200" b="1" i="1" dirty="0"/>
                <a:t>	</a:t>
              </a:r>
              <a:r>
                <a:rPr lang="en-GB" sz="1200" b="1" i="1" dirty="0" smtClean="0"/>
                <a:t>	</a:t>
              </a:r>
              <a:r>
                <a:rPr lang="en-GB" sz="1200" b="1" i="1" dirty="0" smtClean="0">
                  <a:sym typeface="Wingdings" panose="05000000000000000000" pitchFamily="2" charset="2"/>
                </a:rPr>
                <a:t> Adaptation of the operation planning for users</a:t>
              </a:r>
              <a:endParaRPr lang="en-GB" sz="1200" b="1" i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1229" y="3339581"/>
            <a:ext cx="6034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42975">
              <a:tabLst>
                <a:tab pos="358775" algn="l"/>
                <a:tab pos="1701800" algn="l"/>
                <a:tab pos="4033838" algn="l"/>
              </a:tabLst>
            </a:pPr>
            <a:endParaRPr lang="en-GB" sz="1400" b="1" dirty="0">
              <a:sym typeface="Wingdings" panose="05000000000000000000" pitchFamily="2" charset="2"/>
            </a:endParaRPr>
          </a:p>
          <a:p>
            <a:pPr defTabSz="942975">
              <a:tabLst>
                <a:tab pos="358775" algn="l"/>
                <a:tab pos="1701800" algn="l"/>
                <a:tab pos="4392613" algn="l"/>
              </a:tabLst>
            </a:pPr>
            <a:r>
              <a:rPr lang="en-GB" sz="1400" dirty="0" smtClean="0">
                <a:sym typeface="Wingdings" panose="05000000000000000000" pitchFamily="2" charset="2"/>
              </a:rPr>
              <a:t></a:t>
            </a:r>
            <a:r>
              <a:rPr lang="en-GB" sz="1400" dirty="0"/>
              <a:t>	</a:t>
            </a:r>
            <a:r>
              <a:rPr lang="en-GB" sz="1050" u="sng" dirty="0"/>
              <a:t>25 August </a:t>
            </a:r>
            <a:r>
              <a:rPr lang="en-GB" sz="1050" u="sng" dirty="0" smtClean="0"/>
              <a:t>2020 plan</a:t>
            </a:r>
            <a:r>
              <a:rPr lang="en-GB" sz="1050" dirty="0" smtClean="0"/>
              <a:t>:</a:t>
            </a:r>
            <a:r>
              <a:rPr lang="en-GB" sz="1400" dirty="0"/>
              <a:t>	Start of </a:t>
            </a:r>
            <a:r>
              <a:rPr lang="en-GB" sz="1400" b="1" dirty="0"/>
              <a:t>user operation</a:t>
            </a:r>
            <a:r>
              <a:rPr lang="en-GB" sz="1400" dirty="0"/>
              <a:t>	</a:t>
            </a:r>
            <a:r>
              <a:rPr lang="en-GB" sz="1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>
                <a:solidFill>
                  <a:srgbClr val="00B050"/>
                </a:solidFill>
                <a:sym typeface="Wingdings" panose="05000000000000000000" pitchFamily="2" charset="2"/>
              </a:rPr>
              <a:t>Achieved</a:t>
            </a:r>
            <a:endParaRPr lang="en-GB" sz="1400" dirty="0">
              <a:solidFill>
                <a:srgbClr val="00B050"/>
              </a:solidFill>
            </a:endParaRPr>
          </a:p>
          <a:p>
            <a:pPr defTabSz="942975">
              <a:tabLst>
                <a:tab pos="358775" algn="l"/>
                <a:tab pos="1701800" algn="l"/>
                <a:tab pos="4033838" algn="l"/>
              </a:tabLst>
            </a:pPr>
            <a:endParaRPr lang="en-GB" sz="14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6184" y="4802626"/>
            <a:ext cx="599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COVID-19 </a:t>
            </a:r>
            <a:r>
              <a:rPr lang="en-US" sz="1600" dirty="0">
                <a:solidFill>
                  <a:srgbClr val="FF0000"/>
                </a:solidFill>
              </a:rPr>
              <a:t>impacted the schedule as of 14 March 2020 (only), affecting mostly the beamline and user </a:t>
            </a:r>
            <a:r>
              <a:rPr lang="en-US" sz="1600" dirty="0" err="1" smtClean="0">
                <a:solidFill>
                  <a:srgbClr val="FF0000"/>
                </a:solidFill>
              </a:rPr>
              <a:t>programme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35" name="Picture 2" descr="©Shutte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508" y="1478390"/>
            <a:ext cx="987491" cy="66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384" y="673658"/>
            <a:ext cx="1164305" cy="780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ESRF at the time of the COVID-19 Pandemic</a:t>
            </a:r>
            <a:endParaRPr lang="en-GB" dirty="0"/>
          </a:p>
        </p:txBody>
      </p:sp>
      <p:sp>
        <p:nvSpPr>
          <p:cNvPr id="5" name="Title 35"/>
          <p:cNvSpPr txBox="1">
            <a:spLocks/>
          </p:cNvSpPr>
          <p:nvPr/>
        </p:nvSpPr>
        <p:spPr bwMode="gray">
          <a:xfrm>
            <a:off x="179512" y="672143"/>
            <a:ext cx="6300700" cy="1335781"/>
          </a:xfrm>
          <a:prstGeom prst="rect">
            <a:avLst/>
          </a:prstGeom>
          <a:solidFill>
            <a:srgbClr val="000090"/>
          </a:solidFill>
        </p:spPr>
        <p:txBody>
          <a:bodyPr vert="horz" lIns="54000" tIns="0" rIns="5400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2875" indent="-142875">
              <a:buFont typeface="Arial" panose="020B0604020202020204" pitchFamily="34" charset="0"/>
              <a:buChar char="•"/>
            </a:pPr>
            <a:r>
              <a:rPr lang="en-GB" sz="1500" b="0" cap="none" dirty="0" smtClean="0">
                <a:latin typeface="Calibri" panose="020F0502020204030204" pitchFamily="34" charset="0"/>
              </a:rPr>
              <a:t>Ensuring </a:t>
            </a:r>
            <a:r>
              <a:rPr lang="en-GB" sz="1500" b="0" cap="none" dirty="0">
                <a:latin typeface="Calibri" panose="020F0502020204030204" pitchFamily="34" charset="0"/>
              </a:rPr>
              <a:t>safe working conditions on site , strictly following French regulations</a:t>
            </a:r>
            <a:endParaRPr lang="en-GB" sz="1500" b="0" cap="none" dirty="0" smtClean="0">
              <a:latin typeface="Calibri" panose="020F0502020204030204" pitchFamily="34" charset="0"/>
            </a:endParaRPr>
          </a:p>
          <a:p>
            <a:pPr marL="142875" indent="-1428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b="0" cap="none" dirty="0" smtClean="0">
                <a:latin typeface="Calibri" panose="020F0502020204030204" pitchFamily="34" charset="0"/>
              </a:rPr>
              <a:t>Objective: Restarting user service mode (USM) on 25 August 2020 with a maximum number of beamlines open</a:t>
            </a:r>
            <a:endParaRPr lang="en-GB" sz="1500" b="0" cap="none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500" cap="none" dirty="0" smtClean="0"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GB" sz="1500" cap="none" dirty="0" smtClean="0">
                <a:latin typeface="Calibri" panose="020F0502020204030204" pitchFamily="34" charset="0"/>
              </a:rPr>
              <a:t>ESRF </a:t>
            </a:r>
            <a:r>
              <a:rPr lang="en-GB" sz="1500" cap="none" dirty="0">
                <a:latin typeface="Calibri" panose="020F0502020204030204" pitchFamily="34" charset="0"/>
              </a:rPr>
              <a:t>KEPT FULLY OPERATIONAL FROM 25-08-2020 TO </a:t>
            </a:r>
            <a:r>
              <a:rPr lang="en-GB" sz="1500" cap="none" dirty="0" smtClean="0">
                <a:latin typeface="Calibri" panose="020F0502020204030204" pitchFamily="34" charset="0"/>
              </a:rPr>
              <a:t>DATE!</a:t>
            </a:r>
            <a:endParaRPr lang="en-GB" sz="1500" cap="none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34" y="3867914"/>
            <a:ext cx="1998222" cy="1384995"/>
          </a:xfrm>
          <a:prstGeom prst="rect">
            <a:avLst/>
          </a:prstGeom>
          <a:noFill/>
          <a:ln w="952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16 March – 11 May</a:t>
            </a:r>
          </a:p>
          <a:p>
            <a:pPr algn="ctr"/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Closure, continuity plan, Teleworking.</a:t>
            </a:r>
          </a:p>
          <a:p>
            <a:pPr algn="ctr"/>
            <a:r>
              <a:rPr lang="en-GB" sz="12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Restart of the accelerator with minimum people onsite on 22 April,… but stopped due to a water leak….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414D8B-FC4C-624C-9218-0E3EA1146357}"/>
              </a:ext>
            </a:extLst>
          </p:cNvPr>
          <p:cNvGrpSpPr/>
          <p:nvPr/>
        </p:nvGrpSpPr>
        <p:grpSpPr>
          <a:xfrm>
            <a:off x="388660" y="2496495"/>
            <a:ext cx="1410162" cy="1316594"/>
            <a:chOff x="723397" y="1482549"/>
            <a:chExt cx="1880216" cy="1755460"/>
          </a:xfrm>
        </p:grpSpPr>
        <p:sp>
          <p:nvSpPr>
            <p:cNvPr id="10" name="Right Arrow 9"/>
            <p:cNvSpPr/>
            <p:nvPr/>
          </p:nvSpPr>
          <p:spPr>
            <a:xfrm>
              <a:off x="803413" y="1581825"/>
              <a:ext cx="1800200" cy="165618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397" y="148254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CLOSURE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413" y="2102140"/>
              <a:ext cx="165618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Less than 10 people on site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A53D56-6C74-DC40-8253-5DD15D6E9C50}"/>
              </a:ext>
            </a:extLst>
          </p:cNvPr>
          <p:cNvGrpSpPr/>
          <p:nvPr/>
        </p:nvGrpSpPr>
        <p:grpSpPr>
          <a:xfrm>
            <a:off x="2493920" y="2497542"/>
            <a:ext cx="1421761" cy="1313832"/>
            <a:chOff x="4164313" y="1486232"/>
            <a:chExt cx="1895681" cy="1751777"/>
          </a:xfrm>
        </p:grpSpPr>
        <p:sp>
          <p:nvSpPr>
            <p:cNvPr id="16" name="Right Arrow 15"/>
            <p:cNvSpPr/>
            <p:nvPr/>
          </p:nvSpPr>
          <p:spPr>
            <a:xfrm>
              <a:off x="4259794" y="1581825"/>
              <a:ext cx="1800200" cy="1656184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59794" y="2102140"/>
              <a:ext cx="165618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Less than 100 people on site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64313" y="148623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GB" sz="12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GB" sz="1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WAVE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46200" y="3856040"/>
            <a:ext cx="1669481" cy="276999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12 May – 1 </a:t>
            </a:r>
            <a:r>
              <a:rPr lang="en-GB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June</a:t>
            </a:r>
            <a:endParaRPr lang="en-GB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75DE39-3583-7742-94B5-25BFEEA85BB3}"/>
              </a:ext>
            </a:extLst>
          </p:cNvPr>
          <p:cNvGrpSpPr/>
          <p:nvPr/>
        </p:nvGrpSpPr>
        <p:grpSpPr>
          <a:xfrm>
            <a:off x="7388311" y="2348871"/>
            <a:ext cx="1460360" cy="1462754"/>
            <a:chOff x="9622352" y="1287670"/>
            <a:chExt cx="1947147" cy="1950339"/>
          </a:xfrm>
        </p:grpSpPr>
        <p:sp>
          <p:nvSpPr>
            <p:cNvPr id="22" name="Right Arrow 21"/>
            <p:cNvSpPr/>
            <p:nvPr/>
          </p:nvSpPr>
          <p:spPr>
            <a:xfrm>
              <a:off x="9769299" y="1581825"/>
              <a:ext cx="1800200" cy="1656184"/>
            </a:xfrm>
            <a:prstGeom prst="rightArrow">
              <a:avLst/>
            </a:prstGeom>
            <a:pattFill prst="wdUpDiag">
              <a:fgClr>
                <a:srgbClr val="00B050"/>
              </a:fgClr>
              <a:bgClr>
                <a:srgbClr val="FF0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22352" y="1287670"/>
              <a:ext cx="14274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USM OPERATION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14689" y="2232945"/>
              <a:ext cx="1465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Back to USM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204469" y="3867915"/>
            <a:ext cx="1832030" cy="830997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From 25 August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Back to USM </a:t>
            </a: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/>
            </a:r>
            <a:b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Strict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COVID-19 </a:t>
            </a: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sanitary Telework privileged</a:t>
            </a:r>
            <a:endParaRPr lang="en-GB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E74815-7A31-CF45-86E0-7539216A7563}"/>
              </a:ext>
            </a:extLst>
          </p:cNvPr>
          <p:cNvGrpSpPr/>
          <p:nvPr/>
        </p:nvGrpSpPr>
        <p:grpSpPr>
          <a:xfrm>
            <a:off x="5328084" y="2395381"/>
            <a:ext cx="1522899" cy="1415661"/>
            <a:chOff x="9627319" y="1350460"/>
            <a:chExt cx="2030533" cy="1887549"/>
          </a:xfrm>
        </p:grpSpPr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BC033C32-6FBE-AE4E-B2E9-4BBD6CAB5831}"/>
                </a:ext>
              </a:extLst>
            </p:cNvPr>
            <p:cNvSpPr/>
            <p:nvPr/>
          </p:nvSpPr>
          <p:spPr>
            <a:xfrm>
              <a:off x="9857652" y="1581825"/>
              <a:ext cx="1800200" cy="1656184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DAD236-DB69-F440-9515-0C2A8546188C}"/>
                </a:ext>
              </a:extLst>
            </p:cNvPr>
            <p:cNvSpPr txBox="1"/>
            <p:nvPr/>
          </p:nvSpPr>
          <p:spPr>
            <a:xfrm>
              <a:off x="9627319" y="1350460"/>
              <a:ext cx="1800201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RESUME </a:t>
              </a:r>
              <a:r>
                <a:rPr lang="en-GB" sz="1200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OPERATION</a:t>
              </a:r>
              <a:endParaRPr lang="en-GB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A29AD7-0670-764C-8CC0-89E50F03005A}"/>
                </a:ext>
              </a:extLst>
            </p:cNvPr>
            <p:cNvSpPr txBox="1"/>
            <p:nvPr/>
          </p:nvSpPr>
          <p:spPr>
            <a:xfrm>
              <a:off x="9851987" y="2106659"/>
              <a:ext cx="1533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Complete USM preparation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D556049-B0AB-8140-A734-CEB0742A61F6}"/>
              </a:ext>
            </a:extLst>
          </p:cNvPr>
          <p:cNvSpPr txBox="1"/>
          <p:nvPr/>
        </p:nvSpPr>
        <p:spPr>
          <a:xfrm>
            <a:off x="5381214" y="3856040"/>
            <a:ext cx="1545953" cy="276999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13 July – 24 </a:t>
            </a:r>
            <a:r>
              <a:rPr lang="en-GB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August</a:t>
            </a:r>
            <a:endParaRPr lang="en-GB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067BD-04D3-2842-80DD-D465EBC11076}"/>
              </a:ext>
            </a:extLst>
          </p:cNvPr>
          <p:cNvCxnSpPr/>
          <p:nvPr/>
        </p:nvCxnSpPr>
        <p:spPr>
          <a:xfrm>
            <a:off x="2170370" y="2338891"/>
            <a:ext cx="0" cy="178219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FB5DED-0B54-574D-93AF-E34858516EEA}"/>
              </a:ext>
            </a:extLst>
          </p:cNvPr>
          <p:cNvGrpSpPr/>
          <p:nvPr/>
        </p:nvGrpSpPr>
        <p:grpSpPr>
          <a:xfrm>
            <a:off x="4019222" y="2478296"/>
            <a:ext cx="1372270" cy="1314881"/>
            <a:chOff x="6976887" y="1484835"/>
            <a:chExt cx="1829693" cy="1753174"/>
          </a:xfrm>
        </p:grpSpPr>
        <p:sp>
          <p:nvSpPr>
            <p:cNvPr id="35" name="Right Arrow 34"/>
            <p:cNvSpPr/>
            <p:nvPr/>
          </p:nvSpPr>
          <p:spPr>
            <a:xfrm>
              <a:off x="7006380" y="1581825"/>
              <a:ext cx="1800200" cy="1656184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6887" y="148483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GB" sz="1200" b="1" baseline="300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en-GB" sz="12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06380" y="1971335"/>
              <a:ext cx="165618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Gradual</a:t>
              </a:r>
            </a:p>
            <a:p>
              <a:r>
                <a:rPr lang="en-GB" sz="1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Increase of people on site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8105933-00D8-1A4D-B764-F1913FECAD45}"/>
              </a:ext>
            </a:extLst>
          </p:cNvPr>
          <p:cNvSpPr txBox="1"/>
          <p:nvPr/>
        </p:nvSpPr>
        <p:spPr>
          <a:xfrm>
            <a:off x="3912692" y="3856040"/>
            <a:ext cx="1458162" cy="276999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 June – 10 </a:t>
            </a:r>
            <a:r>
              <a:rPr lang="en-GB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July</a:t>
            </a:r>
            <a:endParaRPr lang="en-GB" sz="1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Placeholder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46" r="19646"/>
          <a:stretch>
            <a:fillRect/>
          </a:stretch>
        </p:blipFill>
        <p:spPr>
          <a:xfrm>
            <a:off x="8017893" y="679090"/>
            <a:ext cx="828092" cy="1146589"/>
          </a:xfrm>
          <a:prstGeom prst="rect">
            <a:avLst/>
          </a:prstGeom>
        </p:spPr>
      </p:pic>
      <p:sp>
        <p:nvSpPr>
          <p:cNvPr id="38" name="Footer Placeholder 3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0354F5-F92B-D44F-8636-3565D9698C8B}"/>
              </a:ext>
            </a:extLst>
          </p:cNvPr>
          <p:cNvSpPr txBox="1"/>
          <p:nvPr/>
        </p:nvSpPr>
        <p:spPr>
          <a:xfrm>
            <a:off x="177981" y="2165877"/>
            <a:ext cx="685607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2020</a:t>
            </a:r>
            <a:endParaRPr lang="en-GB" sz="1600" dirty="0"/>
          </a:p>
        </p:txBody>
      </p:sp>
      <p:sp>
        <p:nvSpPr>
          <p:cNvPr id="6" name="Right Arrow 5"/>
          <p:cNvSpPr/>
          <p:nvPr/>
        </p:nvSpPr>
        <p:spPr>
          <a:xfrm>
            <a:off x="2217885" y="2259057"/>
            <a:ext cx="6818611" cy="16620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3308798" y="2065412"/>
            <a:ext cx="517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Normal operation of accelerators</a:t>
            </a:r>
            <a:endParaRPr lang="en-GB" sz="1400" i="1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58067BD-04D3-2842-80DD-D465EBC11076}"/>
              </a:ext>
            </a:extLst>
          </p:cNvPr>
          <p:cNvCxnSpPr/>
          <p:nvPr/>
        </p:nvCxnSpPr>
        <p:spPr>
          <a:xfrm>
            <a:off x="7128284" y="2377041"/>
            <a:ext cx="0" cy="178219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72906" y="4128017"/>
            <a:ext cx="3986292" cy="830997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Resume 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gradually storage ring </a:t>
            </a: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&amp; beamline commissioning</a:t>
            </a:r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COVID-19 research</a:t>
            </a:r>
          </a:p>
          <a:p>
            <a:pPr algn="ctr"/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USM preparation</a:t>
            </a:r>
          </a:p>
          <a:p>
            <a:pPr algn="ctr"/>
            <a:r>
              <a:rPr lang="en-GB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Telework </a:t>
            </a:r>
            <a:r>
              <a:rPr lang="en-GB" sz="1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privileged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717" y="1386052"/>
            <a:ext cx="1930300" cy="7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covid-19 for the </a:t>
            </a:r>
            <a:r>
              <a:rPr lang="en-US" dirty="0" smtClean="0"/>
              <a:t>operation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ESRF-EBS: IMPLEMENTATION, PERFORMANCE AND RESTART OF USER OPERATION , SFP, October 13-15 2021, </a:t>
            </a:r>
            <a:r>
              <a:rPr lang="en-US" noProof="0" dirty="0" err="1" smtClean="0"/>
              <a:t>Revol</a:t>
            </a:r>
            <a:r>
              <a:rPr lang="en-US" noProof="0" dirty="0" smtClean="0"/>
              <a:t> Jean-Luc</a:t>
            </a:r>
            <a:endParaRPr lang="en-US" noProof="0" dirty="0"/>
          </a:p>
        </p:txBody>
      </p:sp>
      <p:sp>
        <p:nvSpPr>
          <p:cNvPr id="5" name="Right Arrow 4"/>
          <p:cNvSpPr/>
          <p:nvPr/>
        </p:nvSpPr>
        <p:spPr>
          <a:xfrm>
            <a:off x="2920198" y="2713633"/>
            <a:ext cx="5660986" cy="216024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40464" y="2620378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CCCC"/>
                </a:solidFill>
              </a:rPr>
              <a:t>USM</a:t>
            </a:r>
            <a:endParaRPr lang="en-US" b="1" dirty="0">
              <a:solidFill>
                <a:srgbClr val="33CC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3544" y="2872406"/>
            <a:ext cx="6022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i="1" dirty="0" smtClean="0"/>
              <a:t>From the start of the second lockdown to summer 2021, </a:t>
            </a:r>
            <a:br>
              <a:rPr lang="en-US" sz="1100" i="1" dirty="0" smtClean="0"/>
            </a:br>
            <a:r>
              <a:rPr lang="en-US" sz="1100" i="1" dirty="0" smtClean="0"/>
              <a:t>number of user shifts [blue] reduced (3&amp;4 days /</a:t>
            </a:r>
            <a:r>
              <a:rPr lang="en-US" sz="1100" i="1" dirty="0" smtClean="0"/>
              <a:t>week).</a:t>
            </a:r>
            <a:endParaRPr lang="en-US" sz="1100" i="1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179512" y="3269834"/>
            <a:ext cx="8701391" cy="1815882"/>
            <a:chOff x="179512" y="3269834"/>
            <a:chExt cx="8701391" cy="1815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3433564"/>
              <a:ext cx="2460059" cy="15777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672571" y="3269834"/>
              <a:ext cx="413468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Limited </a:t>
              </a:r>
              <a:r>
                <a:rPr lang="en-US" sz="1400" dirty="0"/>
                <a:t>access to the </a:t>
              </a:r>
              <a:r>
                <a:rPr lang="en-US" sz="1400" dirty="0" smtClean="0"/>
                <a:t>site: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/>
                <a:t>O</a:t>
              </a:r>
              <a:r>
                <a:rPr lang="en-US" sz="1400" i="1" dirty="0" smtClean="0"/>
                <a:t>pportunity </a:t>
              </a:r>
              <a:r>
                <a:rPr lang="en-US" sz="1400" i="1" dirty="0"/>
                <a:t>to </a:t>
              </a:r>
              <a:r>
                <a:rPr lang="en-US" sz="1400" i="1" dirty="0" smtClean="0"/>
                <a:t>improve tools </a:t>
              </a:r>
              <a:r>
                <a:rPr lang="en-US" sz="1400" i="1" dirty="0"/>
                <a:t>for remote </a:t>
              </a:r>
              <a:r>
                <a:rPr lang="en-US" sz="1400" i="1" dirty="0" smtClean="0"/>
                <a:t>control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 smtClean="0"/>
                <a:t>Dedicated </a:t>
              </a:r>
              <a:r>
                <a:rPr lang="en-US" sz="1400" i="1" dirty="0"/>
                <a:t>chat </a:t>
              </a:r>
              <a:r>
                <a:rPr lang="en-US" sz="1400" i="1" dirty="0" smtClean="0"/>
                <a:t>channels, Confluence</a:t>
              </a:r>
              <a:r>
                <a:rPr lang="en-US" sz="1400" i="1" dirty="0"/>
                <a:t>, </a:t>
              </a:r>
              <a:r>
                <a:rPr lang="en-US" sz="1400" i="1" dirty="0" smtClean="0"/>
                <a:t>JIRA </a:t>
              </a:r>
              <a:r>
                <a:rPr lang="en-US" sz="1400" i="1" dirty="0"/>
                <a:t>and </a:t>
              </a:r>
              <a:r>
                <a:rPr lang="en-US" sz="1400" i="1" dirty="0" err="1" smtClean="0"/>
                <a:t>Jlogbook</a:t>
              </a:r>
              <a:r>
                <a:rPr lang="en-US" sz="1400" i="1" dirty="0" smtClean="0"/>
                <a:t> </a:t>
              </a:r>
              <a:r>
                <a:rPr lang="en-US" sz="1400" i="1" dirty="0"/>
                <a:t>have been actively used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i="1" dirty="0" smtClean="0"/>
                <a:t>Development shifts /interventions were often </a:t>
              </a:r>
              <a:r>
                <a:rPr lang="en-US" sz="1400" i="1" dirty="0"/>
                <a:t>performed via </a:t>
              </a:r>
              <a:r>
                <a:rPr lang="en-US" sz="1400" i="1" dirty="0" smtClean="0"/>
                <a:t>video-conferencing</a:t>
              </a:r>
              <a:br>
                <a:rPr lang="en-US" sz="1400" i="1" dirty="0" smtClean="0"/>
              </a:br>
              <a:r>
                <a:rPr lang="en-US" sz="1400" i="1" dirty="0" smtClean="0">
                  <a:sym typeface="Wingdings" panose="05000000000000000000" pitchFamily="2" charset="2"/>
                </a:rPr>
                <a:t></a:t>
              </a:r>
              <a:r>
                <a:rPr lang="en-US" sz="1400" i="1" dirty="0" smtClean="0"/>
                <a:t>Very efficient for short and fast </a:t>
              </a:r>
              <a:r>
                <a:rPr lang="en-US" sz="1400" i="1" dirty="0" smtClean="0"/>
                <a:t>support, including activities </a:t>
              </a:r>
              <a:r>
                <a:rPr lang="en-US" sz="1400" i="1" dirty="0" err="1" smtClean="0"/>
                <a:t>vith</a:t>
              </a:r>
              <a:r>
                <a:rPr lang="en-US" sz="1400" i="1" dirty="0" smtClean="0"/>
                <a:t> beamlines</a:t>
              </a:r>
              <a:endParaRPr lang="en-US" sz="1400" i="1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0252" y="3433564"/>
              <a:ext cx="2040651" cy="15777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7488" y="4577756"/>
              <a:ext cx="2075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MDT &amp; Interventions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9602" y="3604728"/>
              <a:ext cx="2058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dirty="0" smtClean="0">
                  <a:solidFill>
                    <a:schemeClr val="bg1"/>
                  </a:solidFill>
                </a:rPr>
                <a:t>Tests with beamlines  </a:t>
              </a:r>
              <a:endParaRPr lang="en-US" sz="1400" b="1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913" y="661256"/>
            <a:ext cx="4291325" cy="20360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36" y="661256"/>
            <a:ext cx="4011707" cy="20746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8706676">
            <a:off x="901257" y="1498033"/>
            <a:ext cx="1376451" cy="40011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COVID</a:t>
            </a:r>
            <a:r>
              <a:rPr lang="en-US" sz="1000" b="1" dirty="0" smtClean="0"/>
              <a:t> 19 first </a:t>
            </a:r>
            <a:r>
              <a:rPr lang="en-US" sz="1000" b="1" dirty="0"/>
              <a:t>l</a:t>
            </a:r>
            <a:r>
              <a:rPr lang="en-US" sz="1000" b="1" dirty="0" smtClean="0"/>
              <a:t>ockdown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9961" y="932686"/>
            <a:ext cx="91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2020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21286" y="921886"/>
            <a:ext cx="91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2021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88403" y="2682804"/>
            <a:ext cx="1287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August 2020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1368148" y="2668212"/>
            <a:ext cx="134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</a:rPr>
              <a:t>Beamline Commissioning</a:t>
            </a:r>
            <a:endParaRPr lang="en-US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965" y="2657325"/>
            <a:ext cx="107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accent2">
                    <a:lumMod val="75000"/>
                  </a:schemeClr>
                </a:solidFill>
              </a:rPr>
              <a:t>Machine</a:t>
            </a:r>
            <a:endParaRPr lang="en-US" sz="9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900" dirty="0" smtClean="0">
                <a:solidFill>
                  <a:schemeClr val="accent2">
                    <a:lumMod val="75000"/>
                  </a:schemeClr>
                </a:solidFill>
              </a:rPr>
              <a:t>Commissioning</a:t>
            </a:r>
            <a:endParaRPr lang="en-US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286811" y="2717020"/>
            <a:ext cx="292556" cy="2096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extBox 21"/>
          <p:cNvSpPr txBox="1"/>
          <p:nvPr/>
        </p:nvSpPr>
        <p:spPr>
          <a:xfrm rot="18706676">
            <a:off x="3474107" y="1614278"/>
            <a:ext cx="1376451" cy="253916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Second </a:t>
            </a:r>
            <a:r>
              <a:rPr lang="en-US" sz="1000" b="1" dirty="0" smtClean="0"/>
              <a:t>lockdown</a:t>
            </a:r>
            <a:endParaRPr lang="en-US" sz="1000" b="1" dirty="0"/>
          </a:p>
        </p:txBody>
      </p:sp>
      <p:sp>
        <p:nvSpPr>
          <p:cNvPr id="23" name="TextBox 22"/>
          <p:cNvSpPr txBox="1"/>
          <p:nvPr/>
        </p:nvSpPr>
        <p:spPr>
          <a:xfrm rot="18706676">
            <a:off x="5265206" y="1420254"/>
            <a:ext cx="1376451" cy="253916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Third </a:t>
            </a:r>
            <a:r>
              <a:rPr lang="en-US" sz="1000" b="1" dirty="0" smtClean="0"/>
              <a:t>lockdown</a:t>
            </a:r>
            <a:endParaRPr lang="en-US" sz="1000" b="1" dirty="0"/>
          </a:p>
        </p:txBody>
      </p:sp>
      <p:sp>
        <p:nvSpPr>
          <p:cNvPr id="24" name="Rectangle 23"/>
          <p:cNvSpPr/>
          <p:nvPr/>
        </p:nvSpPr>
        <p:spPr>
          <a:xfrm>
            <a:off x="71500" y="5103485"/>
            <a:ext cx="8032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Video-conferencing and </a:t>
            </a:r>
            <a:r>
              <a:rPr lang="en-US" sz="1400" dirty="0">
                <a:solidFill>
                  <a:srgbClr val="FF0000"/>
                </a:solidFill>
              </a:rPr>
              <a:t>remote </a:t>
            </a:r>
            <a:r>
              <a:rPr lang="en-US" sz="1400" dirty="0" smtClean="0">
                <a:solidFill>
                  <a:srgbClr val="FF0000"/>
                </a:solidFill>
              </a:rPr>
              <a:t>control </a:t>
            </a:r>
            <a:r>
              <a:rPr lang="en-US" sz="1400" dirty="0" smtClean="0">
                <a:solidFill>
                  <a:srgbClr val="FF0000"/>
                </a:solidFill>
              </a:rPr>
              <a:t>are </a:t>
            </a:r>
            <a:r>
              <a:rPr lang="en-US" sz="1400" dirty="0" smtClean="0">
                <a:solidFill>
                  <a:srgbClr val="FF0000"/>
                </a:solidFill>
              </a:rPr>
              <a:t>new operation tools for the future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7BEB1-3DB4-4646-ADB8-C49DBD50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Return to Operation: </a:t>
            </a:r>
            <a:r>
              <a:rPr lang="en-GB" dirty="0">
                <a:latin typeface="+mn-lt"/>
              </a:rPr>
              <a:t>Ongoing remote access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4497A-ABD6-494B-B929-E69B6E835A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21" y="886281"/>
            <a:ext cx="4085245" cy="2646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5DC28-9332-D044-B54C-C3865644B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21" y="3154533"/>
            <a:ext cx="2801264" cy="18721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12060" y="886281"/>
            <a:ext cx="3483387" cy="1080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IMPLEMENTING REMOTE ACCESS SOLUTIONS TO KEEP SCIENCE      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AT THE FOREFRONT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5357" y="2193407"/>
            <a:ext cx="4136792" cy="26314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500" b="1" dirty="0" smtClean="0">
                <a:solidFill>
                  <a:srgbClr val="132577"/>
                </a:solidFill>
                <a:latin typeface="Calibri"/>
                <a:cs typeface="Calibri"/>
              </a:rPr>
              <a:t>New protocols for user </a:t>
            </a:r>
            <a:r>
              <a:rPr lang="en-US" sz="1500" b="1" dirty="0" err="1" smtClean="0">
                <a:solidFill>
                  <a:srgbClr val="132577"/>
                </a:solidFill>
                <a:latin typeface="Calibri"/>
                <a:cs typeface="Calibri"/>
              </a:rPr>
              <a:t>programme</a:t>
            </a:r>
            <a:r>
              <a:rPr lang="en-US" sz="1500" b="1" dirty="0" smtClean="0">
                <a:solidFill>
                  <a:srgbClr val="132577"/>
                </a:solidFill>
                <a:latin typeface="Calibri"/>
                <a:cs typeface="Calibri"/>
              </a:rPr>
              <a:t> operation, so that a majority of experiments can be conducted or followed up remotely </a:t>
            </a:r>
          </a:p>
          <a:p>
            <a:pPr marL="214313" indent="-214313">
              <a:buFont typeface="Arial"/>
              <a:buChar char="•"/>
            </a:pPr>
            <a:r>
              <a:rPr lang="en-US" sz="1500" b="1" smtClean="0">
                <a:solidFill>
                  <a:srgbClr val="132577"/>
                </a:solidFill>
                <a:latin typeface="Calibri"/>
                <a:cs typeface="Calibri"/>
              </a:rPr>
              <a:t>Implementation new </a:t>
            </a:r>
            <a:r>
              <a:rPr lang="en-US" sz="1500" b="1" dirty="0" smtClean="0">
                <a:solidFill>
                  <a:srgbClr val="132577"/>
                </a:solidFill>
                <a:latin typeface="Calibri"/>
                <a:cs typeface="Calibri"/>
              </a:rPr>
              <a:t>solutions that allows users to interact remotely with beamline control software and tools </a:t>
            </a:r>
          </a:p>
          <a:p>
            <a:pPr marL="214313" indent="-214313">
              <a:buFont typeface="Arial"/>
              <a:buChar char="•"/>
            </a:pPr>
            <a:r>
              <a:rPr lang="en-US" sz="1500" b="1" dirty="0" smtClean="0">
                <a:solidFill>
                  <a:srgbClr val="132577"/>
                </a:solidFill>
                <a:latin typeface="Calibri"/>
                <a:cs typeface="Calibri"/>
              </a:rPr>
              <a:t>Implementation of large-scale sample mail-in solutions for user experiments</a:t>
            </a:r>
          </a:p>
          <a:p>
            <a:pPr marL="214313" indent="-214313">
              <a:buFont typeface="Arial"/>
              <a:buChar char="•"/>
            </a:pPr>
            <a:r>
              <a:rPr lang="en-US" sz="1500" b="1" dirty="0" smtClean="0">
                <a:solidFill>
                  <a:srgbClr val="132577"/>
                </a:solidFill>
                <a:latin typeface="Calibri"/>
                <a:cs typeface="Calibri"/>
              </a:rPr>
              <a:t>Remote data analysis with improved data transfer </a:t>
            </a:r>
          </a:p>
          <a:p>
            <a:pPr marL="214313" indent="-214313">
              <a:buFont typeface="Arial"/>
              <a:buChar char="•"/>
            </a:pPr>
            <a:endParaRPr lang="en-US" sz="1500" b="1" dirty="0">
              <a:solidFill>
                <a:srgbClr val="132577"/>
              </a:solidFill>
              <a:latin typeface="Calibri"/>
              <a:cs typeface="Calibri"/>
            </a:endParaRPr>
          </a:p>
        </p:txBody>
      </p:sp>
      <p:pic>
        <p:nvPicPr>
          <p:cNvPr id="13" name="Picture 12" descr="Capture d’écran 2021-02-03 à 14.35.3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820" y="2911506"/>
            <a:ext cx="1803868" cy="246373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70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" panose="020F0502020204030204" pitchFamily="34" charset="0"/>
              </a:rPr>
              <a:t>User statistics and activities – 25 August 2020 to 31 July </a:t>
            </a:r>
            <a:r>
              <a:rPr lang="en-GB" dirty="0" smtClean="0">
                <a:cs typeface="Calibri" panose="020F0502020204030204" pitchFamily="34" charset="0"/>
              </a:rPr>
              <a:t>2021 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14338" name="AutoShape 2" descr="https://wwws.esrf.fr/rc/?_task=mail&amp;_framed=1&amp;_action=get&amp;_mbox=INBOX&amp;_uid=139&amp;_part=2&amp;_extwin=1&amp;_mimewarning=1&amp;_embed=1"/>
          <p:cNvSpPr>
            <a:spLocks noChangeAspect="1" noChangeArrowheads="1"/>
          </p:cNvSpPr>
          <p:nvPr/>
        </p:nvSpPr>
        <p:spPr bwMode="auto">
          <a:xfrm>
            <a:off x="1190625" y="183356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340" name="AutoShape 4" descr="https://wwws.esrf.fr/rc/?_task=mail&amp;_framed=1&amp;_action=get&amp;_mbox=INBOX&amp;_uid=139&amp;_part=2&amp;_extwin=1&amp;_mimewarning=1&amp;_embed=1"/>
          <p:cNvSpPr>
            <a:spLocks noChangeAspect="1" noChangeArrowheads="1"/>
          </p:cNvSpPr>
          <p:nvPr/>
        </p:nvSpPr>
        <p:spPr bwMode="auto">
          <a:xfrm>
            <a:off x="1190625" y="183356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3" name="Picture 2" descr="Capture d’écran 2021-01-11 à 12.37.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16" y="886282"/>
            <a:ext cx="7893369" cy="2606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1340" y="3565530"/>
            <a:ext cx="1134126" cy="300082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43/44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071" y="3986398"/>
            <a:ext cx="1490481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 out of 44 beamlines hosted user </a:t>
            </a:r>
            <a:r>
              <a:rPr lang="en-GB" sz="1350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</a:t>
            </a:r>
            <a:endParaRPr lang="en-GB" sz="135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4883" y="3565530"/>
            <a:ext cx="1134126" cy="300082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13 175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3788" y="4090273"/>
            <a:ext cx="190528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13 175 shifts delivered (105 400 hours</a:t>
            </a:r>
            <a:r>
              <a:rPr lang="en-GB" sz="1350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35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3243" y="4090273"/>
            <a:ext cx="1375782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1 872 user </a:t>
            </a:r>
            <a:r>
              <a:rPr lang="en-GB" sz="1350" b="1" dirty="0" smtClean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en-GB" sz="135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8426" y="3565530"/>
            <a:ext cx="1199771" cy="300082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1 872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7744" y="5163193"/>
            <a:ext cx="8173697" cy="178583"/>
            <a:chOff x="562334" y="836712"/>
            <a:chExt cx="11067332" cy="274114"/>
          </a:xfrm>
        </p:grpSpPr>
        <p:pic>
          <p:nvPicPr>
            <p:cNvPr id="20" name="Picture 2" descr="flag of Belgiu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4" descr="flag of Denm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65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2" name="Picture 6" descr="flag of Finlan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7076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8" descr="flag of Franc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498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10" descr="flag of German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7919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12" descr="flag of Italy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8341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14" descr="flag of Netherland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8763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16" descr="flag of Norway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918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8" name="Picture 18" descr="flag of Russia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96062" y="836712"/>
              <a:ext cx="479730" cy="27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9" name="Picture 28" descr="flag of Spai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10027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Picture 29" descr="flag of Sweden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60449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Picture 33" descr="flag of Switzerland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0871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2" name="Picture 26" descr="flag of United Kingdom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61292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Picture 2" descr="flag of Austri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14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" descr="flag of Czech Republic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5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 descr="flag of Hungary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574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8" descr="flag of Israel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790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" descr="flag of Polan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00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2" descr="flag of Portugal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22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4" descr="flag of Slovakia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243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flag of South Afric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93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Image of National Flag"/>
            <p:cNvPicPr preferRelativeResize="0">
              <a:picLocks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654" y="836712"/>
              <a:ext cx="478800" cy="273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1667624" y="1040735"/>
            <a:ext cx="5808754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USM YEAR WITH THE NEW EBS STORAGE RING</a:t>
            </a:r>
            <a:endParaRPr lang="en-GB" sz="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MILESTONE FOR THE X-RAY COMMUNITY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AF4B80-254D-7D41-A80F-084414B26134}"/>
              </a:ext>
            </a:extLst>
          </p:cNvPr>
          <p:cNvSpPr txBox="1"/>
          <p:nvPr/>
        </p:nvSpPr>
        <p:spPr>
          <a:xfrm>
            <a:off x="6503055" y="3986398"/>
            <a:ext cx="2133237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1262 fully remote (68%), 192 only one user (10%), and 418 with users (22%)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37965A-92A7-8249-94FA-7F0C5B4C4EE6}"/>
              </a:ext>
            </a:extLst>
          </p:cNvPr>
          <p:cNvSpPr txBox="1"/>
          <p:nvPr/>
        </p:nvSpPr>
        <p:spPr>
          <a:xfrm>
            <a:off x="7001968" y="3565530"/>
            <a:ext cx="1145195" cy="300082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1 262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64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delivery from </a:t>
            </a:r>
            <a:r>
              <a:rPr lang="en-US" dirty="0"/>
              <a:t>25/08/2020 </a:t>
            </a:r>
            <a:r>
              <a:rPr lang="en-US" dirty="0" smtClean="0"/>
              <a:t>to 29/09/2021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54" y="734824"/>
            <a:ext cx="2520279" cy="1897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2657537"/>
                  </p:ext>
                </p:extLst>
              </p:nvPr>
            </p:nvGraphicFramePr>
            <p:xfrm>
              <a:off x="2613410" y="2873812"/>
              <a:ext cx="6228694" cy="16230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9353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775739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780044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743809">
                      <a:extLst>
                        <a:ext uri="{9D8B030D-6E8A-4147-A177-3AD203B41FA5}">
                          <a16:colId xmlns:a16="http://schemas.microsoft.com/office/drawing/2014/main" val="3644551491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654044725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626824817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770865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443225">
                    <a:tc>
                      <a:txBody>
                        <a:bodyPr/>
                        <a:lstStyle/>
                        <a:p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7/8 + 1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Uniform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32*12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28*12+1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62 bunch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16 bunch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4 bunch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396592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105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(mA)</a:t>
                          </a:r>
                          <a:endParaRPr lang="en-GB" sz="105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196+4 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  <a:endParaRPr lang="en-US" sz="1200" dirty="0" smtClean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192+8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150 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r>
                            <a:rPr lang="en-US" sz="1000" b="0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200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0" i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125+3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200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 smtClean="0">
                              <a:solidFill>
                                <a:schemeClr val="dk1"/>
                              </a:solidFill>
                            </a:rPr>
                            <a:t>65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b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</a:br>
                          <a:endParaRPr lang="en-GB" sz="1000" b="1" i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35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b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</a:b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90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1" i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 smtClean="0">
                              <a:solidFill>
                                <a:schemeClr val="dk1"/>
                              </a:solidFill>
                            </a:rPr>
                            <a:t>20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50" b="0" i="1" strike="sngStrike" dirty="0" smtClean="0">
                              <a:solidFill>
                                <a:srgbClr val="FF0000"/>
                              </a:solidFill>
                            </a:rPr>
                            <a:t>40</a:t>
                          </a:r>
                          <a:r>
                            <a:rPr lang="en-US" sz="105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50" b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417466">
                    <a:tc>
                      <a:txBody>
                        <a:bodyPr/>
                        <a:lstStyle/>
                        <a:p>
                          <a:r>
                            <a:rPr lang="en-US" sz="11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 </a:t>
                          </a:r>
                          <a:r>
                            <a:rPr lang="en-US" sz="105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(hours)</a:t>
                          </a:r>
                          <a:endParaRPr lang="en-GB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&gt; 25</a:t>
                          </a:r>
                          <a:endParaRPr lang="en-GB" sz="1200" dirty="0" smtClean="0"/>
                        </a:p>
                        <a:p>
                          <a:pPr algn="ctr"/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23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14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8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5 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250479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dirty="0" smtClean="0"/>
                            <a:t> (pm) </a:t>
                          </a:r>
                          <a:r>
                            <a:rPr lang="en-GB" sz="1100" dirty="0" smtClean="0">
                              <a:solidFill>
                                <a:schemeClr val="accent5"/>
                              </a:solidFill>
                            </a:rPr>
                            <a:t>*</a:t>
                          </a:r>
                          <a:endParaRPr lang="en-GB" sz="11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2657537"/>
                  </p:ext>
                </p:extLst>
              </p:nvPr>
            </p:nvGraphicFramePr>
            <p:xfrm>
              <a:off x="2613410" y="2873812"/>
              <a:ext cx="6228694" cy="16230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9353">
                      <a:extLst>
                        <a:ext uri="{9D8B030D-6E8A-4147-A177-3AD203B41FA5}">
                          <a16:colId xmlns:a16="http://schemas.microsoft.com/office/drawing/2014/main" val="3086069258"/>
                        </a:ext>
                      </a:extLst>
                    </a:gridCol>
                    <a:gridCol w="775739">
                      <a:extLst>
                        <a:ext uri="{9D8B030D-6E8A-4147-A177-3AD203B41FA5}">
                          <a16:colId xmlns:a16="http://schemas.microsoft.com/office/drawing/2014/main" val="561776649"/>
                        </a:ext>
                      </a:extLst>
                    </a:gridCol>
                    <a:gridCol w="780044">
                      <a:extLst>
                        <a:ext uri="{9D8B030D-6E8A-4147-A177-3AD203B41FA5}">
                          <a16:colId xmlns:a16="http://schemas.microsoft.com/office/drawing/2014/main" val="658668306"/>
                        </a:ext>
                      </a:extLst>
                    </a:gridCol>
                    <a:gridCol w="743809">
                      <a:extLst>
                        <a:ext uri="{9D8B030D-6E8A-4147-A177-3AD203B41FA5}">
                          <a16:colId xmlns:a16="http://schemas.microsoft.com/office/drawing/2014/main" val="3644551491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654044725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626824817"/>
                        </a:ext>
                      </a:extLst>
                    </a:gridCol>
                    <a:gridCol w="769628">
                      <a:extLst>
                        <a:ext uri="{9D8B030D-6E8A-4147-A177-3AD203B41FA5}">
                          <a16:colId xmlns:a16="http://schemas.microsoft.com/office/drawing/2014/main" val="4084812890"/>
                        </a:ext>
                      </a:extLst>
                    </a:gridCol>
                    <a:gridCol w="770865">
                      <a:extLst>
                        <a:ext uri="{9D8B030D-6E8A-4147-A177-3AD203B41FA5}">
                          <a16:colId xmlns:a16="http://schemas.microsoft.com/office/drawing/2014/main" val="4373446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7/8 + 1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Uniform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32*12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28*12+1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62 </a:t>
                          </a:r>
                          <a:r>
                            <a:rPr lang="en-US" sz="1200" dirty="0" smtClean="0"/>
                            <a:t>bunch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16 bunch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4 bunch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406381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9" t="-105556" r="-638849" b="-176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196+4 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  <a:endParaRPr lang="en-US" sz="1200" dirty="0" smtClean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192+8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150 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r>
                            <a:rPr lang="en-US" sz="1000" b="0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200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0" i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125+3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200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 smtClean="0">
                              <a:solidFill>
                                <a:schemeClr val="dk1"/>
                              </a:solidFill>
                            </a:rPr>
                            <a:t>65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/>
                          </a:r>
                          <a:b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</a:br>
                          <a:endParaRPr lang="en-GB" sz="1000" b="1" i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35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 </a:t>
                          </a:r>
                          <a:b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</a:b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00" b="0" i="1" strike="sngStrike" dirty="0" smtClean="0">
                              <a:solidFill>
                                <a:srgbClr val="FF0000"/>
                              </a:solidFill>
                            </a:rPr>
                            <a:t>90</a:t>
                          </a:r>
                          <a:r>
                            <a:rPr lang="en-US" sz="100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00" b="1" i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 smtClean="0">
                              <a:solidFill>
                                <a:schemeClr val="dk1"/>
                              </a:solidFill>
                            </a:rPr>
                            <a:t>20</a:t>
                          </a:r>
                          <a:r>
                            <a:rPr lang="en-US" sz="1200" b="1" dirty="0" smtClean="0">
                              <a:solidFill>
                                <a:srgbClr val="FF0000"/>
                              </a:solidFill>
                            </a:rPr>
                            <a:t>*</a:t>
                          </a:r>
                        </a:p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1" dirty="0" smtClean="0">
                              <a:solidFill>
                                <a:srgbClr val="FF0000"/>
                              </a:solidFill>
                            </a:rPr>
                            <a:t>(</a:t>
                          </a:r>
                          <a:r>
                            <a:rPr lang="en-US" sz="1050" b="0" i="1" strike="sngStrike" dirty="0" smtClean="0">
                              <a:solidFill>
                                <a:srgbClr val="FF0000"/>
                              </a:solidFill>
                            </a:rPr>
                            <a:t>40</a:t>
                          </a:r>
                          <a:r>
                            <a:rPr lang="en-US" sz="1050" b="0" i="1" dirty="0" smtClean="0">
                              <a:solidFill>
                                <a:srgbClr val="FF0000"/>
                              </a:solidFill>
                            </a:rPr>
                            <a:t>)</a:t>
                          </a:r>
                          <a:endParaRPr lang="en-GB" sz="1050" b="1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185806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1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Lifetime </a:t>
                          </a:r>
                          <a:r>
                            <a:rPr lang="en-US" sz="105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(hours)</a:t>
                          </a:r>
                          <a:endParaRPr lang="en-GB" sz="10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18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&gt; 25</a:t>
                          </a:r>
                          <a:endParaRPr lang="en-GB" sz="1200" dirty="0" smtClean="0"/>
                        </a:p>
                        <a:p>
                          <a:pPr algn="ctr"/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22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&gt; 23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</a:t>
                          </a:r>
                          <a:r>
                            <a:rPr lang="en-US" sz="1200" dirty="0" smtClean="0"/>
                            <a:t>14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8 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~ 5 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051609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9" t="-495556" r="-638849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endParaRPr lang="en-GB" sz="12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20</a:t>
                          </a:r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71521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/>
          <p:cNvSpPr txBox="1"/>
          <p:nvPr/>
        </p:nvSpPr>
        <p:spPr>
          <a:xfrm>
            <a:off x="1043609" y="4539902"/>
            <a:ext cx="84633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Intensity limitation </a:t>
            </a:r>
            <a:r>
              <a:rPr lang="en-US" sz="1200" i="1" dirty="0" smtClean="0">
                <a:solidFill>
                  <a:srgbClr val="FF0000"/>
                </a:solidFill>
                <a:latin typeface="Arial"/>
              </a:rPr>
              <a:t>for timing modes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mechanical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weakness of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kicker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ceramic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emittance artificially increased from 1 to 10 pm rad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an operational lifetime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51A0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3257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All timing modes delivered with a purity of 10</a:t>
            </a:r>
            <a:r>
              <a:rPr kumimoji="0" lang="en-US" sz="12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13257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-9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3257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cleaning process in the booster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132577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63334-3B64-854E-ABC1-3DFF73B2A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524" y="3400576"/>
            <a:ext cx="2182725" cy="9530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246" y="586008"/>
            <a:ext cx="3031662" cy="2266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891093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Filling patterns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06" b="41180"/>
          <a:stretch/>
        </p:blipFill>
        <p:spPr>
          <a:xfrm>
            <a:off x="6449319" y="714074"/>
            <a:ext cx="2507708" cy="19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1957400"/>
            <a:ext cx="8030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ESRF-EBS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Implementation and start-up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Commissioning and restart of user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COVID-19 pandemic: </a:t>
            </a:r>
            <a:r>
              <a:rPr lang="en-US" sz="2400" dirty="0" smtClean="0"/>
              <a:t>impact </a:t>
            </a:r>
            <a:r>
              <a:rPr lang="en-US" sz="2400" dirty="0"/>
              <a:t>and </a:t>
            </a:r>
            <a:r>
              <a:rPr lang="en-US" sz="2400" dirty="0" smtClean="0"/>
              <a:t>lessons learnt</a:t>
            </a:r>
            <a:endParaRPr lang="en-US" sz="2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997" y="769268"/>
            <a:ext cx="3866004" cy="216024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38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4" y="610285"/>
            <a:ext cx="8708376" cy="2009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delivery since the start of USM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A056F-9C44-9D43-BC03-E3FA2FB1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498"/>
          <a:stretch/>
        </p:blipFill>
        <p:spPr>
          <a:xfrm>
            <a:off x="727200" y="3129698"/>
            <a:ext cx="3186118" cy="2142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275001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 also quiet time !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51620" y="275001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Some disturbed weeks !!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56071"/>
            <a:ext cx="3960440" cy="1792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43867" y="3395672"/>
            <a:ext cx="241226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249 hours without a beam loss</a:t>
            </a:r>
            <a:endParaRPr lang="en-GB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834585" y="2546209"/>
            <a:ext cx="13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/>
              </a:rPr>
              <a:t>29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/09/2021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001" y="2491262"/>
            <a:ext cx="96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25/08/2020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00123" y="87479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</a:rPr>
              <a:t>Beam current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4922" y="2605472"/>
            <a:ext cx="4759078" cy="2486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862304"/>
              </p:ext>
            </p:extLst>
          </p:nvPr>
        </p:nvGraphicFramePr>
        <p:xfrm>
          <a:off x="4715529" y="769268"/>
          <a:ext cx="4248471" cy="1757680"/>
        </p:xfrm>
        <a:graphic>
          <a:graphicData uri="http://schemas.openxmlformats.org/drawingml/2006/table">
            <a:tbl>
              <a:tblPr/>
              <a:tblGrid>
                <a:gridCol w="1809534">
                  <a:extLst>
                    <a:ext uri="{9D8B030D-6E8A-4147-A177-3AD203B41FA5}">
                      <a16:colId xmlns:a16="http://schemas.microsoft.com/office/drawing/2014/main" val="3674879403"/>
                    </a:ext>
                  </a:extLst>
                </a:gridCol>
                <a:gridCol w="590484">
                  <a:extLst>
                    <a:ext uri="{9D8B030D-6E8A-4147-A177-3AD203B41FA5}">
                      <a16:colId xmlns:a16="http://schemas.microsoft.com/office/drawing/2014/main" val="3706123092"/>
                    </a:ext>
                  </a:extLst>
                </a:gridCol>
                <a:gridCol w="616151">
                  <a:extLst>
                    <a:ext uri="{9D8B030D-6E8A-4147-A177-3AD203B41FA5}">
                      <a16:colId xmlns:a16="http://schemas.microsoft.com/office/drawing/2014/main" val="130400046"/>
                    </a:ext>
                  </a:extLst>
                </a:gridCol>
                <a:gridCol w="616151">
                  <a:extLst>
                    <a:ext uri="{9D8B030D-6E8A-4147-A177-3AD203B41FA5}">
                      <a16:colId xmlns:a16="http://schemas.microsoft.com/office/drawing/2014/main" val="73951014"/>
                    </a:ext>
                  </a:extLst>
                </a:gridCol>
                <a:gridCol w="616151">
                  <a:extLst>
                    <a:ext uri="{9D8B030D-6E8A-4147-A177-3AD203B41FA5}">
                      <a16:colId xmlns:a16="http://schemas.microsoft.com/office/drawing/2014/main" val="2253787391"/>
                    </a:ext>
                  </a:extLst>
                </a:gridCol>
              </a:tblGrid>
              <a:tr h="18295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2017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2018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2021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941059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EBS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81469"/>
                  </a:ext>
                </a:extLst>
              </a:tr>
              <a:tr h="18295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Availability (%)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98.3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98.5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96.1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292024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 time between 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failures (hrs)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64.3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104.3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46.0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73.4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358634"/>
                  </a:ext>
                </a:extLst>
              </a:tr>
              <a:tr h="39641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Mean duration of 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failure (hrs)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1.11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1.60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1.80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1.46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91475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4805" y="1070277"/>
            <a:ext cx="4428492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8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Overall reliability comparable </a:t>
            </a:r>
            <a:r>
              <a:rPr kumimoji="0" lang="en-GB" sz="1400" b="0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to that of the old </a:t>
            </a:r>
            <a:r>
              <a:rPr kumimoji="0" lang="en-GB" sz="1400" b="0" i="0" u="none" strike="noStrike" kern="8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8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8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Magnet </a:t>
            </a:r>
            <a:r>
              <a:rPr kumimoji="0" lang="en-GB" sz="1400" b="0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power supply </a:t>
            </a:r>
            <a:r>
              <a:rPr kumimoji="0" lang="en-GB" sz="1400" b="0" i="0" u="none" strike="noStrike" kern="8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system was the most complex hardware to develop and commission</a:t>
            </a:r>
          </a:p>
          <a:p>
            <a:pPr marL="536575" lvl="1" indent="-180975">
              <a:spcBef>
                <a:spcPts val="400"/>
              </a:spcBef>
              <a:buFont typeface="Wingdings" panose="05000000000000000000" pitchFamily="2" charset="2"/>
              <a:buChar char="ü"/>
              <a:defRPr/>
            </a:pPr>
            <a:r>
              <a:rPr lang="en-US" sz="1100" i="1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Hot </a:t>
            </a:r>
            <a:r>
              <a:rPr lang="en-US" sz="1100" i="1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swap system under </a:t>
            </a:r>
            <a:r>
              <a:rPr lang="en-US" sz="1100" i="1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commissioning</a:t>
            </a:r>
          </a:p>
          <a:p>
            <a:pPr marL="536575" lvl="1" indent="-180975">
              <a:spcBef>
                <a:spcPts val="400"/>
              </a:spcBef>
              <a:buFont typeface="Wingdings" panose="05000000000000000000" pitchFamily="2" charset="2"/>
              <a:buChar char="ü"/>
              <a:defRPr/>
            </a:pPr>
            <a:endParaRPr lang="en-US" sz="1200" i="1" kern="8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lvl="1" indent="-26511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Human mistakes due to development </a:t>
            </a:r>
            <a:r>
              <a:rPr lang="en-US" sz="1400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i="1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mostly </a:t>
            </a:r>
            <a:r>
              <a:rPr lang="en-US" sz="1400" i="1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 the beginning)</a:t>
            </a:r>
            <a:endParaRPr lang="en-US" sz="1400" i="1" kern="8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lvl="1" indent="-26511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Infrastructure </a:t>
            </a:r>
            <a:r>
              <a:rPr lang="en-US" sz="1400" i="1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(mains, cooling, doors</a:t>
            </a:r>
            <a:r>
              <a:rPr lang="en-US" sz="1400" i="1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Operation disturbed by a few long failures from sub-systems not linked to EBS design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prstClr val="black"/>
                </a:solidFill>
              </a:rPr>
              <a:t>aluminum NEG coated ID vacuum chambers 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prstClr val="black"/>
                </a:solidFill>
              </a:rPr>
              <a:t>RF master source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200" i="1" dirty="0">
                <a:solidFill>
                  <a:prstClr val="black"/>
                </a:solidFill>
              </a:rPr>
              <a:t>20 KV high voltage cable defect</a:t>
            </a:r>
          </a:p>
          <a:p>
            <a:pPr marL="265113" lvl="1" indent="-26511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endParaRPr lang="en-US" sz="1400" i="1" kern="8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lvl="1" indent="-26511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8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RF highly </a:t>
            </a:r>
            <a:r>
              <a:rPr lang="en-US" sz="1400" kern="80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endParaRPr lang="en-US" sz="1100" kern="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lvl="1" indent="-26511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endParaRPr kumimoji="0" lang="en-GB" sz="1400" b="0" i="0" u="none" strike="noStrike" kern="8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ESRF-EBS: IMPLEMENTATION, PERFORMANCE AND RESTART OF USER OPERATION , SFP, October 13-15 2021, </a:t>
            </a:r>
            <a:r>
              <a:rPr lang="en-US" noProof="0" dirty="0" err="1" smtClean="0"/>
              <a:t>Revol</a:t>
            </a:r>
            <a:r>
              <a:rPr lang="en-US" noProof="0" dirty="0" smtClean="0"/>
              <a:t> Jean-Luc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12" name="TextBox 11"/>
          <p:cNvSpPr txBox="1"/>
          <p:nvPr/>
        </p:nvSpPr>
        <p:spPr>
          <a:xfrm>
            <a:off x="5004048" y="4878163"/>
            <a:ext cx="284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Number of failures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94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7" y="2963570"/>
            <a:ext cx="8160490" cy="21894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0" y="719818"/>
            <a:ext cx="8012677" cy="208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overview: beam current &amp; Lifetime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840609" y="1532715"/>
            <a:ext cx="234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current [mA]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732462" y="1480635"/>
            <a:ext cx="1809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Lifetime [h]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634" y="677515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96395" y="984486"/>
            <a:ext cx="540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108458" y="3685979"/>
            <a:ext cx="298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63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pressure [mbar]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D633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035" y="653261"/>
            <a:ext cx="3495502" cy="4725276"/>
          </a:xfrm>
          <a:prstGeom prst="rect">
            <a:avLst/>
          </a:prstGeom>
          <a:solidFill>
            <a:srgbClr val="FFF8CC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43908" y="647054"/>
            <a:ext cx="4593618" cy="4725276"/>
          </a:xfrm>
          <a:prstGeom prst="rect">
            <a:avLst/>
          </a:prstGeom>
          <a:solidFill>
            <a:srgbClr val="4CCC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790702" y="3206605"/>
            <a:ext cx="4519012" cy="29896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8498" y="3455147"/>
            <a:ext cx="107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630310" y="3216575"/>
            <a:ext cx="3148920" cy="29896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5696" y="3455147"/>
            <a:ext cx="17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655" y="2786749"/>
            <a:ext cx="96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28/11/2019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1718" y="2701721"/>
            <a:ext cx="1309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Arial"/>
              </a:rPr>
              <a:t>29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/09/2021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82169" y="2737008"/>
            <a:ext cx="96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25/08/2020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946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8" y="730849"/>
            <a:ext cx="8733392" cy="2630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and horizontal Emittances from 25/08/2020 to 29/09/2021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4205" y="3561896"/>
            <a:ext cx="7656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Horizontal emittance diagnostics modified and calibrated during run 2020-06 and run 2021-1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Typical today: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20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emittance artificially blown up using white noise excitation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</a:t>
            </a:r>
            <a:b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1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10 or 20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get an operational lifetime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Typical today: 10 pm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1722" y="2318512"/>
            <a:ext cx="1028279" cy="394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 emittance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51A02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9403" y="2277816"/>
            <a:ext cx="747974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85010" y="2756285"/>
            <a:ext cx="747974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4905" y="1806810"/>
            <a:ext cx="74797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9986" y="1610741"/>
            <a:ext cx="1610126" cy="2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4631" y="1998572"/>
            <a:ext cx="1610126" cy="2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1A02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8284" y="2516582"/>
            <a:ext cx="1610126" cy="279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A02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pm.rad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1A02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2415" y="773395"/>
            <a:ext cx="16101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6718" y="1062552"/>
            <a:ext cx="131092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current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3071" y="1838977"/>
            <a:ext cx="1979031" cy="271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Horizontal emittance*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24" name="TextBox 23"/>
          <p:cNvSpPr txBox="1"/>
          <p:nvPr/>
        </p:nvSpPr>
        <p:spPr>
          <a:xfrm>
            <a:off x="325982" y="3291631"/>
            <a:ext cx="96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25/08/2020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ESRF-EBS: parameter achieved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1576963"/>
                  </p:ext>
                </p:extLst>
              </p:nvPr>
            </p:nvGraphicFramePr>
            <p:xfrm>
              <a:off x="630001" y="1129308"/>
              <a:ext cx="8226849" cy="333756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{93296810-A885-4BE3-A3E7-6D5BEEA58F35}</a:tableStyleId>
                  </a:tblPr>
                  <a:tblGrid>
                    <a:gridCol w="2034649">
                      <a:extLst>
                        <a:ext uri="{9D8B030D-6E8A-4147-A177-3AD203B41FA5}">
                          <a16:colId xmlns:a16="http://schemas.microsoft.com/office/drawing/2014/main" val="267862262"/>
                        </a:ext>
                      </a:extLst>
                    </a:gridCol>
                    <a:gridCol w="2808312">
                      <a:extLst>
                        <a:ext uri="{9D8B030D-6E8A-4147-A177-3AD203B41FA5}">
                          <a16:colId xmlns:a16="http://schemas.microsoft.com/office/drawing/2014/main" val="1597188289"/>
                        </a:ext>
                      </a:extLst>
                    </a:gridCol>
                    <a:gridCol w="3383888">
                      <a:extLst>
                        <a:ext uri="{9D8B030D-6E8A-4147-A177-3AD203B41FA5}">
                          <a16:colId xmlns:a16="http://schemas.microsoft.com/office/drawing/2014/main" val="598308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1"/>
                              </a:solidFill>
                            </a:rPr>
                            <a:t>Design</a:t>
                          </a:r>
                          <a:endParaRPr lang="en-GB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kern="1200" dirty="0" smtClean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Realized today</a:t>
                          </a:r>
                          <a:endParaRPr lang="en-GB" sz="1600" dirty="0"/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3224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200,90,40 mA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200, 35, 20 mA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7552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MTBF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30 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70 h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46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Up-Time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98%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98 %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18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Injection Efficiency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90 %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80 %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3918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Lifetime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20 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25 h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119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b="1" dirty="0" smtClean="0"/>
                            <a:t> </a:t>
                          </a:r>
                          <a:endParaRPr lang="en-GB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&lt; 140 pm rad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&lt; 130±20 pm rad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806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 pm rad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  10 pm rad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81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Stability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&lt; 0.05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&lt; 0.01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8267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1576963"/>
                  </p:ext>
                </p:extLst>
              </p:nvPr>
            </p:nvGraphicFramePr>
            <p:xfrm>
              <a:off x="630001" y="1129308"/>
              <a:ext cx="8226849" cy="333756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{93296810-A885-4BE3-A3E7-6D5BEEA58F35}</a:tableStyleId>
                  </a:tblPr>
                  <a:tblGrid>
                    <a:gridCol w="2034649">
                      <a:extLst>
                        <a:ext uri="{9D8B030D-6E8A-4147-A177-3AD203B41FA5}">
                          <a16:colId xmlns:a16="http://schemas.microsoft.com/office/drawing/2014/main" val="267862262"/>
                        </a:ext>
                      </a:extLst>
                    </a:gridCol>
                    <a:gridCol w="2808312">
                      <a:extLst>
                        <a:ext uri="{9D8B030D-6E8A-4147-A177-3AD203B41FA5}">
                          <a16:colId xmlns:a16="http://schemas.microsoft.com/office/drawing/2014/main" val="1597188289"/>
                        </a:ext>
                      </a:extLst>
                    </a:gridCol>
                    <a:gridCol w="3383888">
                      <a:extLst>
                        <a:ext uri="{9D8B030D-6E8A-4147-A177-3AD203B41FA5}">
                          <a16:colId xmlns:a16="http://schemas.microsoft.com/office/drawing/2014/main" val="5983080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solidFill>
                                <a:schemeClr val="bg1"/>
                              </a:solidFill>
                            </a:rPr>
                            <a:t>Design</a:t>
                          </a:r>
                          <a:endParaRPr lang="en-GB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kern="1200" dirty="0" smtClean="0">
                              <a:solidFill>
                                <a:schemeClr val="bg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Realized today</a:t>
                          </a:r>
                          <a:endParaRPr lang="en-GB" sz="1600" dirty="0"/>
                        </a:p>
                      </a:txBody>
                      <a:tcPr>
                        <a:solidFill>
                          <a:schemeClr val="accent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3224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Total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200,90,40 mA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200, 35, 20 mA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7552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MTBF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30 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</a:t>
                          </a:r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70 </a:t>
                          </a:r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h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46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Up-Time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98%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98 </a:t>
                          </a:r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%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18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Injection Efficiency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90 %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80 %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39185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Lifetime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&gt; 20 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&gt; </a:t>
                          </a:r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25 </a:t>
                          </a:r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h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1191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97" t="-606557" r="-309281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&lt; 140 pm rad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&lt; 130±20 pm rad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33806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97" t="-706557" r="-30928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 pm rad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smtClean="0">
                              <a:solidFill>
                                <a:srgbClr val="00B050"/>
                              </a:solidFill>
                            </a:rPr>
                            <a:t>  10 pm rad</a:t>
                          </a:r>
                          <a:endParaRPr lang="en-GB" b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81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dirty="0" smtClean="0"/>
                            <a:t>Stability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3536" t="-806557" r="-12407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4144" t="-806557" r="-3063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82677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446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4780" y="619833"/>
            <a:ext cx="867696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sng" strike="noStrike" kern="8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8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Despite the impact of the Covid-19 pandemic, users recovered the beam on the scheduled day and with an adapted operation planning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8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performances achieved (beam current, beam modes, lifetime, emittances, stability)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800" cap="none" spc="0" normalizeH="0" baseline="0" noProof="0" dirty="0" smtClean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Excellent reliability of the hardware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kern="800" dirty="0" smtClean="0">
                <a:solidFill>
                  <a:srgbClr val="51A02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Delay </a:t>
            </a:r>
            <a:r>
              <a:rPr lang="en-GB" kern="800" dirty="0">
                <a:solidFill>
                  <a:srgbClr val="51A02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beamline commissioning and </a:t>
            </a:r>
            <a:r>
              <a:rPr lang="en-GB" kern="800" dirty="0" smtClean="0">
                <a:solidFill>
                  <a:srgbClr val="51A02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upgrade programme</a:t>
            </a:r>
            <a:endParaRPr kumimoji="0" lang="en-GB" sz="1800" b="0" i="0" u="none" strike="noStrike" kern="800" cap="none" spc="0" normalizeH="0" baseline="0" noProof="0" dirty="0" smtClean="0">
              <a:ln>
                <a:noFill/>
              </a:ln>
              <a:solidFill>
                <a:srgbClr val="51A026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800" noProof="0" dirty="0" smtClean="0">
                <a:solidFill>
                  <a:srgbClr val="51A02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operating and support tools and methods have emerged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8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8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Beamlines are now </a:t>
            </a:r>
            <a:r>
              <a:rPr kumimoji="0" lang="en-GB" sz="1800" b="0" i="0" u="none" strike="noStrike" kern="8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progressing and upgrading to take full benefit </a:t>
            </a:r>
            <a:r>
              <a:rPr kumimoji="0" lang="en-GB" sz="1800" b="0" i="0" u="none" strike="noStrike" kern="8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kumimoji="0" lang="en-GB" sz="1800" b="0" i="0" u="none" strike="noStrike" kern="8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kern="800" dirty="0" smtClean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GB" sz="1800" b="0" i="0" u="none" strike="noStrike" kern="8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  <a:endParaRPr kumimoji="0" lang="en-GB" sz="1800" b="0" i="0" u="none" strike="noStrike" kern="8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kern="800" dirty="0" smtClean="0">
                <a:solidFill>
                  <a:srgbClr val="00000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Users are starting to come back</a:t>
            </a:r>
            <a:endParaRPr kumimoji="0" lang="en-GB" sz="1800" b="0" i="0" u="none" strike="noStrike" kern="8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100" b="0" i="0" u="none" strike="noStrike" kern="8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sng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Objectives for the machine: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Fine</a:t>
            </a:r>
            <a:r>
              <a:rPr kumimoji="0" lang="en-GB" sz="1600" b="0" i="0" u="none" strike="noStrike" kern="800" cap="none" spc="0" normalizeH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tuning of beam parameters</a:t>
            </a:r>
            <a:endParaRPr kumimoji="0" lang="en-GB" sz="1600" b="0" i="0" u="none" strike="noStrike" kern="800" cap="none" spc="0" normalizeH="0" baseline="0" noProof="0" dirty="0" smtClean="0">
              <a:ln>
                <a:noFill/>
              </a:ln>
              <a:solidFill>
                <a:srgbClr val="ED7703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Implementation of the hot-swap system for the power supplies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Reduce injection perturbation and go back to injection from every 1hour to every 20 </a:t>
            </a:r>
            <a:r>
              <a:rPr kumimoji="0" lang="en-GB" sz="1600" b="0" i="0" u="none" strike="noStrike" kern="800" cap="none" spc="0" normalizeH="0" baseline="0" noProof="0" dirty="0" err="1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mn</a:t>
            </a:r>
            <a:endParaRPr kumimoji="0" lang="en-GB" sz="1600" b="0" i="0" u="none" strike="noStrike" kern="800" cap="none" spc="0" normalizeH="0" baseline="0" noProof="0" dirty="0" smtClean="0">
              <a:ln>
                <a:noFill/>
              </a:ln>
              <a:solidFill>
                <a:srgbClr val="ED7703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Nominal beam current </a:t>
            </a:r>
            <a:r>
              <a:rPr kumimoji="0" lang="en-GB" sz="1600" b="0" i="0" u="none" strike="noStrike" kern="800" cap="none" spc="0" normalizeH="0" baseline="0" noProof="0" dirty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kumimoji="0" lang="en-GB" sz="1600" b="0" i="0" u="none" strike="noStrike" kern="800" cap="none" spc="0" normalizeH="0" baseline="0" noProof="0" dirty="0" smtClean="0">
                <a:ln>
                  <a:noFill/>
                </a:ln>
                <a:solidFill>
                  <a:srgbClr val="ED7703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 time-structured modes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51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ESRF-EBS: IMPLEMENTATION, PERFORMANCE AND RESTART OF USER OPERATION , SFP, October 13-15 2021, Revol Jean-Luc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136" y="553244"/>
            <a:ext cx="5894368" cy="4006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facts and figures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0961" y="657456"/>
            <a:ext cx="3360587" cy="1164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alt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ight source in operation since 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Located in Grenoble,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</a:t>
            </a:r>
            <a:r>
              <a:rPr kumimoji="0" lang="en-US" alt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 nations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budget: </a:t>
            </a: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million euros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Staff: </a:t>
            </a:r>
            <a:r>
              <a:rPr kumimoji="0" lang="en-US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 </a:t>
            </a:r>
            <a:endParaRPr kumimoji="0" lang="en-US" altLang="en-US" sz="1100" b="1" i="1" u="none" strike="noStrike" kern="120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653808" y="2140345"/>
            <a:ext cx="241202" cy="13071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5932888" y="2307882"/>
            <a:ext cx="872806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51A0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51A0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MeV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6478796" y="2659062"/>
            <a:ext cx="1333563" cy="6309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Booster synchrotron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300m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, </a:t>
            </a: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5B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4Hz</a:t>
            </a: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4E5B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6898116" y="1794966"/>
            <a:ext cx="870690" cy="870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15815" y="3414528"/>
            <a:ext cx="1872208" cy="114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95274"/>
            <a:ext cx="3580705" cy="2040053"/>
          </a:xfrm>
          <a:prstGeom prst="rect">
            <a:avLst/>
          </a:prstGeom>
        </p:spPr>
      </p:pic>
      <p:pic>
        <p:nvPicPr>
          <p:cNvPr id="39" name="Picture 72" descr="t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101" y="4687876"/>
            <a:ext cx="1130201" cy="6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untitled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3266" y="4534292"/>
            <a:ext cx="1927443" cy="85062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577077" y="5006296"/>
            <a:ext cx="5402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75656" y="4294493"/>
            <a:ext cx="413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ESRF Extremely Brilliant Source upgrade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 the horizontal emittance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the source brilliance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the source coherence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174862" y="3391318"/>
            <a:ext cx="1158599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 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</a:t>
            </a:r>
            <a:r>
              <a:rPr kumimoji="0" lang="fr-FR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endParaRPr kumimoji="0" lang="fr-FR" sz="11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 </a:t>
            </a:r>
            <a:r>
              <a:rPr kumimoji="0" lang="fr-FR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455955" y="1487117"/>
            <a:ext cx="2548210" cy="2548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58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ESRF-EBS upgrade</a:t>
            </a:r>
            <a:endParaRPr lang="en-US" dirty="0"/>
          </a:p>
        </p:txBody>
      </p:sp>
      <p:sp>
        <p:nvSpPr>
          <p:cNvPr id="7" name="AutoShape 4" descr="https://www.overleaf.com/project/607feaf94fe7322db7e1c62a/file/607fed414fe73217c1e1d4ef"/>
          <p:cNvSpPr>
            <a:spLocks noChangeAspect="1" noChangeArrowheads="1"/>
          </p:cNvSpPr>
          <p:nvPr/>
        </p:nvSpPr>
        <p:spPr bwMode="auto">
          <a:xfrm>
            <a:off x="155574" y="-144463"/>
            <a:ext cx="3048273" cy="30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58845"/>
            <a:ext cx="8306434" cy="231543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64016"/>
              </p:ext>
            </p:extLst>
          </p:nvPr>
        </p:nvGraphicFramePr>
        <p:xfrm>
          <a:off x="251520" y="3212088"/>
          <a:ext cx="3816425" cy="1920240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42888646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2203159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231484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989735821"/>
                    </a:ext>
                  </a:extLst>
                </a:gridCol>
              </a:tblGrid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ESRF-EBS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55052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GeV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905808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Circumference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844.4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870746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Lattice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DBA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HMBA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59856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32911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Lifetime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5320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H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6624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V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594383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479334"/>
            <a:ext cx="4769161" cy="12876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25DDA-5239-4A0F-8AF8-9E5039CB0E87}"/>
              </a:ext>
            </a:extLst>
          </p:cNvPr>
          <p:cNvSpPr/>
          <p:nvPr/>
        </p:nvSpPr>
        <p:spPr>
          <a:xfrm>
            <a:off x="4716016" y="4810264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D770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 magnets per cell instead of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70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ED770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ESRF-EBS: IMPLEMENTATION, PERFORMANCE AND RESTART OF USER OPERATION , SFP, October 13-15 2021, </a:t>
            </a:r>
            <a:r>
              <a:rPr lang="en-US" noProof="0" dirty="0" err="1" smtClean="0"/>
              <a:t>Revol</a:t>
            </a:r>
            <a:r>
              <a:rPr lang="en-US" noProof="0" dirty="0" smtClean="0"/>
              <a:t> Jean-Luc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25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 project implementation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11760" y="2795038"/>
            <a:ext cx="5832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70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October 2017	Start of girder assembly</a:t>
            </a: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10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December 2018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End USM,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start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shutdown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F007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007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Dismantling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Installation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 November 2019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Tunnel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closed 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Tests &amp; Injector restart</a:t>
            </a: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	 28 November 2019 	Accelerator commissioning</a:t>
            </a:r>
            <a:endParaRPr kumimoji="0" lang="en-US" sz="1400" b="1" i="1" u="none" strike="noStrike" kern="1200" cap="none" spc="0" normalizeH="0" baseline="0" noProof="0" dirty="0" smtClean="0">
              <a:ln>
                <a:noFill/>
              </a:ln>
              <a:solidFill>
                <a:srgbClr val="0098D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	 2 March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2020 	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Beamline commissioning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1341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6075" algn="r"/>
                <a:tab pos="1790700" algn="l"/>
                <a:tab pos="215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 August 2020 	Start User Mode Operation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27200" y="676904"/>
            <a:ext cx="7655276" cy="1867884"/>
            <a:chOff x="157084" y="646444"/>
            <a:chExt cx="8784488" cy="2693730"/>
          </a:xfrm>
        </p:grpSpPr>
        <p:sp>
          <p:nvSpPr>
            <p:cNvPr id="7" name="Rectangle 6"/>
            <p:cNvSpPr/>
            <p:nvPr/>
          </p:nvSpPr>
          <p:spPr>
            <a:xfrm>
              <a:off x="157084" y="646444"/>
              <a:ext cx="8784488" cy="26937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005" y="765285"/>
              <a:ext cx="8204863" cy="25354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69148" y="2490910"/>
              <a:ext cx="1140199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Mock-up (Summer 2017)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8091" y="2624957"/>
            <a:ext cx="3581910" cy="1956611"/>
            <a:chOff x="108091" y="3215314"/>
            <a:chExt cx="3581910" cy="19566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084" y="3461587"/>
              <a:ext cx="2411296" cy="17103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8091" y="3215314"/>
              <a:ext cx="3581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Old ESRF-Storage Ring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96288" y="2605472"/>
            <a:ext cx="2487604" cy="1976095"/>
            <a:chOff x="6496288" y="3195829"/>
            <a:chExt cx="2487604" cy="19760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288" y="3453343"/>
              <a:ext cx="2408524" cy="171858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69351" y="3195829"/>
              <a:ext cx="1614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ESRF-EBS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103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08091" y="3215314"/>
            <a:ext cx="3581910" cy="1956611"/>
            <a:chOff x="108091" y="3215314"/>
            <a:chExt cx="3581910" cy="195661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084" y="3461587"/>
              <a:ext cx="2411296" cy="17103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091" y="3215314"/>
              <a:ext cx="35819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Old ESRF-Storage Ring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96288" y="3195829"/>
            <a:ext cx="2487604" cy="1976095"/>
            <a:chOff x="6496288" y="3195829"/>
            <a:chExt cx="2487604" cy="197609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288" y="3453343"/>
              <a:ext cx="2408524" cy="171858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369351" y="3195829"/>
              <a:ext cx="1614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ESRF-EBS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781906" y="3022371"/>
            <a:ext cx="2149503" cy="2368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108090" y="3037520"/>
            <a:ext cx="5710799" cy="2365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ESRF-EBS: </a:t>
            </a:r>
            <a:r>
              <a:rPr lang="en-US" dirty="0" smtClean="0"/>
              <a:t>Installation in the tunnel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4687" y="715371"/>
            <a:ext cx="1664891" cy="4585622"/>
            <a:chOff x="174687" y="715371"/>
            <a:chExt cx="1664891" cy="458562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056" y="3746347"/>
              <a:ext cx="1368153" cy="15546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107" y="715371"/>
              <a:ext cx="1516050" cy="16153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687" y="2442547"/>
              <a:ext cx="1664891" cy="11357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7861" y="4918177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Civil work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4959" y="1887947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Dismantling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1494" y="3107214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Dismantling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35086" y="715371"/>
            <a:ext cx="1987361" cy="4634605"/>
            <a:chOff x="2135086" y="715371"/>
            <a:chExt cx="1987361" cy="46346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6883" y="715371"/>
              <a:ext cx="1903767" cy="1229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5086" y="2061536"/>
              <a:ext cx="1987361" cy="15441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2153" y="3649261"/>
              <a:ext cx="1973226" cy="17007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154252" y="1647934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Entering girders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9749" y="3235659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Moving girders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9749" y="4968378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Girder in place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69177" y="678788"/>
            <a:ext cx="2618882" cy="3043639"/>
            <a:chOff x="4269177" y="678788"/>
            <a:chExt cx="2618882" cy="30436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42" b="9696"/>
            <a:stretch/>
          </p:blipFill>
          <p:spPr>
            <a:xfrm>
              <a:off x="4269976" y="678788"/>
              <a:ext cx="2592493" cy="14533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9177" y="2132165"/>
              <a:ext cx="1214650" cy="15611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8496" y="2136945"/>
              <a:ext cx="1381501" cy="156708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66894" y="701257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Interconnection &amp;</a:t>
              </a:r>
              <a:b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alignment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13632" y="3353095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Piping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21128" y="3353095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Cabling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50538" y="3738187"/>
            <a:ext cx="2431368" cy="1644989"/>
            <a:chOff x="4350538" y="3738187"/>
            <a:chExt cx="2431368" cy="16449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0538" y="3738187"/>
              <a:ext cx="2431368" cy="164498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796460" y="5007052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Injection zone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32018" y="795900"/>
            <a:ext cx="1984665" cy="4235578"/>
            <a:chOff x="7032018" y="795900"/>
            <a:chExt cx="1984665" cy="423557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018" y="795900"/>
              <a:ext cx="1893404" cy="159222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0379" y="2598329"/>
              <a:ext cx="1900431" cy="10832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D35F0-F617-E24F-AC37-929C9046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379" y="3967758"/>
              <a:ext cx="1891057" cy="1063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7216190" y="18609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Radiofrequency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81807" y="2920489"/>
              <a:ext cx="1717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Straight section for IDs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5312" y="4376015"/>
              <a:ext cx="1717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Front ends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36" name="TextBox 35"/>
          <p:cNvSpPr txBox="1"/>
          <p:nvPr/>
        </p:nvSpPr>
        <p:spPr>
          <a:xfrm>
            <a:off x="187679" y="5050857"/>
            <a:ext cx="18992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December 2018</a:t>
            </a:r>
            <a:endParaRPr lang="en-GB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032018" y="5038564"/>
            <a:ext cx="15388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November 2019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8350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ESRF-EBS: </a:t>
            </a:r>
            <a:r>
              <a:rPr lang="en-US" dirty="0" smtClean="0"/>
              <a:t>Commissioning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6DC93-D595-9542-82EF-7F65C4B45D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68" y="2675883"/>
            <a:ext cx="1760621" cy="1255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24" y="4042424"/>
            <a:ext cx="1682710" cy="8560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79912" y="2034816"/>
            <a:ext cx="1493116" cy="2677931"/>
            <a:chOff x="3779912" y="2034816"/>
            <a:chExt cx="1493116" cy="2677931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64514" y="2675883"/>
              <a:ext cx="1123913" cy="126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 descr="https://confluence.esrf.fr/download/attachments/8431555/15-Dec-19-153931.jpg?version=1&amp;modificationDate=1576421076430&amp;api=v2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64514" y="4004920"/>
              <a:ext cx="1123913" cy="70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779912" y="2034816"/>
              <a:ext cx="1493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December Accumulation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18928" y="2034816"/>
            <a:ext cx="1493116" cy="2977741"/>
            <a:chOff x="2118928" y="2034816"/>
            <a:chExt cx="1493116" cy="29777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29DBDE-9BFC-2E45-ABB6-7B8AA4EB9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6747" y="3949587"/>
              <a:ext cx="1437478" cy="10629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0733" y="2675883"/>
              <a:ext cx="1089507" cy="129614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118928" y="2034816"/>
              <a:ext cx="14931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December Beam stored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3528" y="2034816"/>
            <a:ext cx="149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November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turns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64089" y="2059116"/>
            <a:ext cx="1493116" cy="3091392"/>
            <a:chOff x="5364089" y="2034816"/>
            <a:chExt cx="1493116" cy="3091392"/>
          </a:xfrm>
        </p:grpSpPr>
        <p:sp>
          <p:nvSpPr>
            <p:cNvPr id="19" name="TextBox 18"/>
            <p:cNvSpPr txBox="1"/>
            <p:nvPr/>
          </p:nvSpPr>
          <p:spPr>
            <a:xfrm>
              <a:off x="5364089" y="2034816"/>
              <a:ext cx="14931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January First Beam on 26 Beamlines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77845" y="2782707"/>
              <a:ext cx="1197515" cy="75439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008" y="3835935"/>
              <a:ext cx="1008112" cy="129027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967658" y="2059116"/>
            <a:ext cx="1996342" cy="2977741"/>
            <a:chOff x="6967658" y="2059116"/>
            <a:chExt cx="1996342" cy="297774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1628" y="2700183"/>
              <a:ext cx="1345029" cy="112271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967658" y="2059116"/>
              <a:ext cx="1996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February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 mA achieved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8731" y="3931260"/>
              <a:ext cx="1490822" cy="1105597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5793372" y="5352828"/>
            <a:ext cx="1485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Courtesy S </a:t>
            </a:r>
            <a:r>
              <a:rPr lang="en-GB" sz="1200" i="1" dirty="0" err="1" smtClean="0"/>
              <a:t>Liuzzo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54839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ESRF-EBS: </a:t>
            </a:r>
            <a:r>
              <a:rPr lang="en-US" dirty="0" smtClean="0"/>
              <a:t>Equipment commissioning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/>
          </a:p>
        </p:txBody>
      </p:sp>
      <p:grpSp>
        <p:nvGrpSpPr>
          <p:cNvPr id="13" name="Group 12"/>
          <p:cNvGrpSpPr/>
          <p:nvPr/>
        </p:nvGrpSpPr>
        <p:grpSpPr>
          <a:xfrm>
            <a:off x="213759" y="3676308"/>
            <a:ext cx="4575364" cy="1773480"/>
            <a:chOff x="3892128" y="3028838"/>
            <a:chExt cx="5181519" cy="20526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3065226"/>
              <a:ext cx="1693335" cy="20034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256" y="3065226"/>
              <a:ext cx="2344812" cy="20151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2128" y="3028838"/>
              <a:ext cx="1898118" cy="20526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2128" y="3028838"/>
              <a:ext cx="5181519" cy="205154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898" y="1239928"/>
            <a:ext cx="6051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chemeClr val="bg2"/>
                </a:solidFill>
              </a:rPr>
              <a:t>Low and high level control </a:t>
            </a:r>
            <a:r>
              <a:rPr lang="en-US" sz="1400" b="1" i="1" dirty="0" smtClean="0"/>
              <a:t>for all equipment </a:t>
            </a:r>
            <a:r>
              <a:rPr lang="en-US" sz="1200" i="1" dirty="0" smtClean="0"/>
              <a:t>(including vacuum):</a:t>
            </a:r>
            <a:endParaRPr lang="en-US" sz="1400" i="1" dirty="0" smtClean="0"/>
          </a:p>
          <a:p>
            <a:r>
              <a:rPr lang="en-US" sz="1200" dirty="0" smtClean="0">
                <a:sym typeface="Wingdings" panose="05000000000000000000" pitchFamily="2" charset="2"/>
              </a:rPr>
              <a:t>	 </a:t>
            </a:r>
            <a:r>
              <a:rPr lang="en-US" sz="1200" u="sng" dirty="0" smtClean="0"/>
              <a:t>Started as soon as the cabling is done</a:t>
            </a:r>
            <a:endParaRPr lang="en-US" sz="1200" u="sng" dirty="0"/>
          </a:p>
        </p:txBody>
      </p:sp>
      <p:grpSp>
        <p:nvGrpSpPr>
          <p:cNvPr id="26" name="Group 25"/>
          <p:cNvGrpSpPr/>
          <p:nvPr/>
        </p:nvGrpSpPr>
        <p:grpSpPr>
          <a:xfrm>
            <a:off x="5076057" y="3714829"/>
            <a:ext cx="2016224" cy="1695512"/>
            <a:chOff x="5076057" y="3714829"/>
            <a:chExt cx="2016224" cy="16955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7" y="3714829"/>
              <a:ext cx="2016224" cy="169551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706225" y="4754022"/>
              <a:ext cx="1386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dirty="0" smtClean="0">
                  <a:solidFill>
                    <a:schemeClr val="bg1"/>
                  </a:solidFill>
                </a:rPr>
                <a:t>Radio frequency</a:t>
              </a:r>
              <a:endParaRPr lang="en-US" sz="1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59023" y="4573268"/>
            <a:ext cx="138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Power supplies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898" y="1749769"/>
            <a:ext cx="7139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Power test of the magnets</a:t>
            </a:r>
            <a:r>
              <a:rPr lang="en-US" sz="1400" b="1" i="1" dirty="0" smtClean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ym typeface="Wingdings" panose="05000000000000000000" pitchFamily="2" charset="2"/>
              </a:rPr>
              <a:t>f</a:t>
            </a:r>
            <a:r>
              <a:rPr lang="en-US" sz="1400" i="1" dirty="0" smtClean="0"/>
              <a:t>rom August to November with tunnel not accessible</a:t>
            </a:r>
            <a:endParaRPr lang="en-US" sz="1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7379215" y="1405723"/>
            <a:ext cx="1764785" cy="3766172"/>
            <a:chOff x="7379215" y="1405723"/>
            <a:chExt cx="1764785" cy="37661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988419" y="3927790"/>
              <a:ext cx="1612092" cy="811469"/>
            </a:xfrm>
            <a:prstGeom prst="rect">
              <a:avLst/>
            </a:prstGeom>
            <a:ln w="222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7796028" y="3965292"/>
              <a:ext cx="1608802" cy="804401"/>
            </a:xfrm>
            <a:prstGeom prst="rect">
              <a:avLst/>
            </a:prstGeom>
            <a:ln w="222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17425" y="1677029"/>
              <a:ext cx="2170452" cy="162783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757944" y="3253009"/>
              <a:ext cx="1386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bg1"/>
                  </a:solidFill>
                </a:rPr>
                <a:t>Injection elements</a:t>
              </a:r>
              <a:endParaRPr lang="en-US" sz="1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79215" y="1405723"/>
              <a:ext cx="1646872" cy="376617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46913" y="2229763"/>
            <a:ext cx="3294357" cy="1436145"/>
            <a:chOff x="4046913" y="2229763"/>
            <a:chExt cx="3294357" cy="1436145"/>
          </a:xfrm>
        </p:grpSpPr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37185" y="2431307"/>
              <a:ext cx="3204085" cy="12346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156055" y="3242485"/>
              <a:ext cx="1386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bg1"/>
                  </a:solidFill>
                </a:rPr>
                <a:t>Injector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948" y="3157531"/>
              <a:ext cx="581586" cy="454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46913" y="2229763"/>
              <a:ext cx="2370646" cy="493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01899" y="699310"/>
            <a:ext cx="856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chemeClr val="bg2"/>
                </a:solidFill>
              </a:rPr>
              <a:t>Control software</a:t>
            </a:r>
            <a:r>
              <a:rPr lang="en-US" sz="1400" b="1" i="1" dirty="0" smtClean="0"/>
              <a:t>, optics tools, commissioning scripts validated </a:t>
            </a:r>
            <a:r>
              <a:rPr lang="en-US" sz="1400" i="1" dirty="0" smtClean="0"/>
              <a:t>prior and during shutdown </a:t>
            </a:r>
            <a:br>
              <a:rPr lang="en-US" sz="1400" i="1" dirty="0" smtClean="0"/>
            </a:br>
            <a:r>
              <a:rPr lang="en-US" sz="1400" i="1" dirty="0" smtClean="0"/>
              <a:t>on the </a:t>
            </a:r>
            <a:r>
              <a:rPr lang="en-US" sz="1400" i="1" u="sng" dirty="0" smtClean="0"/>
              <a:t>Storage Ring simulator</a:t>
            </a:r>
            <a:endParaRPr lang="en-US" sz="12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208633" y="2074945"/>
            <a:ext cx="64646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 smtClean="0"/>
              <a:t>During last weeks of the shutdown with </a:t>
            </a:r>
            <a:r>
              <a:rPr lang="en-US" sz="1400" b="1" i="1" dirty="0" smtClean="0">
                <a:solidFill>
                  <a:schemeClr val="bg2"/>
                </a:solidFill>
              </a:rPr>
              <a:t>tunnel close </a:t>
            </a:r>
            <a:r>
              <a:rPr lang="en-US" sz="1400" i="1" dirty="0" smtClean="0"/>
              <a:t>(14/10 to 28/11)</a:t>
            </a:r>
            <a:r>
              <a:rPr lang="en-US" sz="1200" dirty="0" smtClean="0"/>
              <a:t>: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Final </a:t>
            </a:r>
            <a:r>
              <a:rPr lang="en-US" sz="1200" dirty="0"/>
              <a:t>a</a:t>
            </a:r>
            <a:r>
              <a:rPr lang="en-US" sz="1200" dirty="0" smtClean="0"/>
              <a:t>lignment &amp; survey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Validation of the personal safety system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Global power test of the magnets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Interlocks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Injection/extraction elements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dirty="0" smtClean="0"/>
              <a:t>Radio-frequency power commissioning</a:t>
            </a:r>
          </a:p>
          <a:p>
            <a:pPr marL="742841" lvl="1" indent="-285750">
              <a:buFont typeface="Wingdings" panose="05000000000000000000" pitchFamily="2" charset="2"/>
              <a:buChar char="è"/>
            </a:pPr>
            <a:r>
              <a:rPr lang="en-US" sz="1200" b="1" dirty="0" smtClean="0">
                <a:solidFill>
                  <a:srgbClr val="ED7703"/>
                </a:solidFill>
              </a:rPr>
              <a:t>Injector commissioning</a:t>
            </a:r>
            <a:endParaRPr lang="en-US" sz="1200" b="1" dirty="0">
              <a:solidFill>
                <a:srgbClr val="ED7703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137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ESRF-EBS: beam </a:t>
            </a:r>
            <a:r>
              <a:rPr lang="en-US" dirty="0" smtClean="0"/>
              <a:t>Commissioning obstacles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3244"/>
            <a:ext cx="8784488" cy="12778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27170" y="2671294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sz="16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physical obstacles on the beam path </a:t>
            </a:r>
            <a:r>
              <a:rPr lang="en-GB" sz="1600" i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found during </a:t>
            </a:r>
            <a:r>
              <a:rPr lang="en-GB" sz="16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commissioning. </a:t>
            </a:r>
            <a:endParaRPr lang="en-US" sz="1600" i="1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ESRF-EBS: IMPLEMENTATION, PERFORMANCE AND RESTART OF USER OPERATION , SFP, October 13-15 2021, Revol Jean-Luc</a:t>
            </a:r>
            <a:endParaRPr lang="en-US" noProof="0" dirty="0"/>
          </a:p>
        </p:txBody>
      </p:sp>
      <p:sp>
        <p:nvSpPr>
          <p:cNvPr id="27" name="Right Arrow 26"/>
          <p:cNvSpPr/>
          <p:nvPr/>
        </p:nvSpPr>
        <p:spPr>
          <a:xfrm rot="5400000">
            <a:off x="381348" y="1834792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1017214" y="2551966"/>
            <a:ext cx="2245622" cy="11142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5400000">
            <a:off x="4010124" y="1834792"/>
            <a:ext cx="792088" cy="100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65715" y="3933134"/>
            <a:ext cx="547260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32577"/>
                </a:solidFill>
              </a:rPr>
              <a:t>Detected, get around, resolved by: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Very useful beam loss and turn by turn BPM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Bumps, non-closed injection bump, off-energy operation, distorted close orbit,,…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Intervention to remove the obstacles one by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132577"/>
                </a:solidFill>
              </a:rPr>
              <a:t>Largely beneficial to injection efficiency, lifetime, optics tuning</a:t>
            </a:r>
            <a:endParaRPr lang="en-US" sz="1400" dirty="0">
              <a:solidFill>
                <a:srgbClr val="132577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906" y="3199061"/>
            <a:ext cx="166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Piece of wire accidently into SS-23</a:t>
            </a:r>
            <a:br>
              <a:rPr lang="en-US" sz="1200" i="1" dirty="0" smtClean="0"/>
            </a:br>
            <a:r>
              <a:rPr lang="en-US" sz="1200" i="1" dirty="0" smtClean="0"/>
              <a:t>ID chamber</a:t>
            </a:r>
            <a:endParaRPr lang="en-US" sz="12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03087" y="5039396"/>
            <a:ext cx="17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Installation mistake Cell8-Bellow 9-11</a:t>
            </a:r>
            <a:endParaRPr lang="en-US" sz="12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2204060" y="1845320"/>
            <a:ext cx="2051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Obstacle in Cell-5 Ch7</a:t>
            </a:r>
          </a:p>
          <a:p>
            <a:pPr algn="r"/>
            <a:r>
              <a:rPr lang="en-US" sz="1200" i="1" dirty="0" smtClean="0"/>
              <a:t>AL piece fall during installation of DQ2</a:t>
            </a:r>
            <a:endParaRPr lang="en-US" sz="1200" i="1" dirty="0"/>
          </a:p>
        </p:txBody>
      </p:sp>
      <p:pic>
        <p:nvPicPr>
          <p:cNvPr id="16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6" y="2344750"/>
            <a:ext cx="1205086" cy="90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8" name="Group 37"/>
          <p:cNvGrpSpPr/>
          <p:nvPr/>
        </p:nvGrpSpPr>
        <p:grpSpPr>
          <a:xfrm>
            <a:off x="3155811" y="2467289"/>
            <a:ext cx="1576797" cy="1419846"/>
            <a:chOff x="197034" y="688542"/>
            <a:chExt cx="4176464" cy="3760747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034" y="688542"/>
              <a:ext cx="4176464" cy="3241182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9321" y="2793105"/>
              <a:ext cx="1584177" cy="1656184"/>
            </a:xfrm>
            <a:prstGeom prst="rect">
              <a:avLst/>
            </a:prstGeom>
          </p:spPr>
        </p:pic>
        <p:cxnSp>
          <p:nvCxnSpPr>
            <p:cNvPr id="169" name="Straight Arrow Connector 168"/>
            <p:cNvCxnSpPr/>
            <p:nvPr/>
          </p:nvCxnSpPr>
          <p:spPr>
            <a:xfrm>
              <a:off x="2195736" y="2209428"/>
              <a:ext cx="1224136" cy="121947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7" name="Group 4096"/>
          <p:cNvGrpSpPr/>
          <p:nvPr/>
        </p:nvGrpSpPr>
        <p:grpSpPr>
          <a:xfrm>
            <a:off x="788864" y="3801902"/>
            <a:ext cx="2532112" cy="1281332"/>
            <a:chOff x="3197297" y="1935582"/>
            <a:chExt cx="5742872" cy="2906082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D6E39620-8659-7C4E-9E94-51255B630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0169" y="1935582"/>
              <a:ext cx="2880000" cy="2818945"/>
            </a:xfrm>
            <a:prstGeom prst="rect">
              <a:avLst/>
            </a:prstGeom>
          </p:spPr>
        </p:pic>
        <p:grpSp>
          <p:nvGrpSpPr>
            <p:cNvPr id="173" name="Group 64">
              <a:extLst>
                <a:ext uri="{FF2B5EF4-FFF2-40B4-BE49-F238E27FC236}">
                  <a16:creationId xmlns:a16="http://schemas.microsoft.com/office/drawing/2014/main" id="{A16CD01C-3120-9843-9B99-31B403933152}"/>
                </a:ext>
              </a:extLst>
            </p:cNvPr>
            <p:cNvGrpSpPr/>
            <p:nvPr/>
          </p:nvGrpSpPr>
          <p:grpSpPr>
            <a:xfrm>
              <a:off x="3197297" y="2061355"/>
              <a:ext cx="2736907" cy="2780309"/>
              <a:chOff x="2639616" y="3140968"/>
              <a:chExt cx="3168352" cy="3168352"/>
            </a:xfrm>
            <a:noFill/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2431577F-70B1-CE4D-B4BE-775FC6EE398A}"/>
                  </a:ext>
                </a:extLst>
              </p:cNvPr>
              <p:cNvSpPr/>
              <p:nvPr/>
            </p:nvSpPr>
            <p:spPr>
              <a:xfrm>
                <a:off x="2639616" y="3140968"/>
                <a:ext cx="3168352" cy="3168352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B57EC8A6-FF07-6F46-A588-D63A24E7E840}"/>
                  </a:ext>
                </a:extLst>
              </p:cNvPr>
              <p:cNvSpPr/>
              <p:nvPr/>
            </p:nvSpPr>
            <p:spPr>
              <a:xfrm>
                <a:off x="3791744" y="4702727"/>
                <a:ext cx="72008" cy="72008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</p:grpSp>
        <p:grpSp>
          <p:nvGrpSpPr>
            <p:cNvPr id="176" name="Group 65">
              <a:extLst>
                <a:ext uri="{FF2B5EF4-FFF2-40B4-BE49-F238E27FC236}">
                  <a16:creationId xmlns:a16="http://schemas.microsoft.com/office/drawing/2014/main" id="{B0F7E70B-DA57-3549-9BC3-EE0A225B7A7F}"/>
                </a:ext>
              </a:extLst>
            </p:cNvPr>
            <p:cNvGrpSpPr/>
            <p:nvPr/>
          </p:nvGrpSpPr>
          <p:grpSpPr>
            <a:xfrm>
              <a:off x="3667998" y="3223780"/>
              <a:ext cx="1590816" cy="475430"/>
              <a:chOff x="1651796" y="1465695"/>
              <a:chExt cx="2014271" cy="541785"/>
            </a:xfrm>
          </p:grpSpPr>
          <p:grpSp>
            <p:nvGrpSpPr>
              <p:cNvPr id="177" name="Group 66">
                <a:extLst>
                  <a:ext uri="{FF2B5EF4-FFF2-40B4-BE49-F238E27FC236}">
                    <a16:creationId xmlns:a16="http://schemas.microsoft.com/office/drawing/2014/main" id="{7B5B9B1B-1AD7-B54A-B9FD-EDD0366BFA47}"/>
                  </a:ext>
                </a:extLst>
              </p:cNvPr>
              <p:cNvGrpSpPr/>
              <p:nvPr/>
            </p:nvGrpSpPr>
            <p:grpSpPr>
              <a:xfrm>
                <a:off x="1651796" y="1700808"/>
                <a:ext cx="2014271" cy="306672"/>
                <a:chOff x="1651796" y="1700808"/>
                <a:chExt cx="2014271" cy="306672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F582D5AE-90E6-E94D-8D5B-516BC2DD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7D6AF148-FED4-E746-BE43-0A420FA5E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72816"/>
                  <a:ext cx="0" cy="10906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E89800D5-0DBD-D049-8D4D-269291C1E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2872B37B-3339-D84B-A1CF-FCE2A2823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A86BF334-2073-F649-81BB-5F79ECBAF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DBB89F98-B60D-6D46-9314-A1E2A3A43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B8CF5E00-E940-5644-BC24-DD9BA2553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67">
                <a:extLst>
                  <a:ext uri="{FF2B5EF4-FFF2-40B4-BE49-F238E27FC236}">
                    <a16:creationId xmlns:a16="http://schemas.microsoft.com/office/drawing/2014/main" id="{828C952D-4ECF-1646-8C18-2F152E1955B2}"/>
                  </a:ext>
                </a:extLst>
              </p:cNvPr>
              <p:cNvGrpSpPr/>
              <p:nvPr/>
            </p:nvGrpSpPr>
            <p:grpSpPr>
              <a:xfrm flipV="1">
                <a:off x="1651796" y="1465695"/>
                <a:ext cx="2014271" cy="301433"/>
                <a:chOff x="1651796" y="1700808"/>
                <a:chExt cx="2014271" cy="306672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FF330871-99D0-434B-B8A6-A8B19FFFC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AD3ABFA-8C35-0B41-95CB-7C0C129CA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00808"/>
                  <a:ext cx="0" cy="18107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4090EF60-D251-454F-83AD-67335ABD5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3C93019-BA00-C843-A536-CCBED36E7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C73433F7-0DA0-3349-A359-AF25CE3C0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4F081E45-1FE8-EB42-96E2-C56ABAE4E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77EC084A-36D4-9542-9091-3CC7C1C55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25D4362-F740-1E47-BA3E-E54A29A06633}"/>
                </a:ext>
              </a:extLst>
            </p:cNvPr>
            <p:cNvSpPr txBox="1"/>
            <p:nvPr/>
          </p:nvSpPr>
          <p:spPr>
            <a:xfrm>
              <a:off x="3812946" y="3744922"/>
              <a:ext cx="2145755" cy="48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</a:rPr>
                <a:t>Nominal position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421BDF71-1480-C04F-AC0F-4024DD6A1E0F}"/>
                </a:ext>
              </a:extLst>
            </p:cNvPr>
            <p:cNvSpPr txBox="1"/>
            <p:nvPr/>
          </p:nvSpPr>
          <p:spPr>
            <a:xfrm>
              <a:off x="3406537" y="2407114"/>
              <a:ext cx="2160297" cy="767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Installation error </a:t>
              </a:r>
              <a:r>
                <a:rPr lang="en-US" sz="800" dirty="0" smtClean="0">
                  <a:solidFill>
                    <a:schemeClr val="bg2"/>
                  </a:solidFill>
                </a:rPr>
                <a:t/>
              </a:r>
              <a:br>
                <a:rPr lang="en-US" sz="800" dirty="0" smtClean="0">
                  <a:solidFill>
                    <a:schemeClr val="bg2"/>
                  </a:solidFill>
                </a:rPr>
              </a:br>
              <a:r>
                <a:rPr lang="en-US" sz="800" dirty="0" smtClean="0">
                  <a:solidFill>
                    <a:schemeClr val="bg2"/>
                  </a:solidFill>
                </a:rPr>
                <a:t>in </a:t>
              </a:r>
              <a:r>
                <a:rPr lang="en-US" sz="800" dirty="0">
                  <a:solidFill>
                    <a:schemeClr val="bg2"/>
                  </a:solidFill>
                </a:rPr>
                <a:t>cell8</a:t>
              </a:r>
            </a:p>
          </p:txBody>
        </p:sp>
        <p:grpSp>
          <p:nvGrpSpPr>
            <p:cNvPr id="195" name="Group 65">
              <a:extLst>
                <a:ext uri="{FF2B5EF4-FFF2-40B4-BE49-F238E27FC236}">
                  <a16:creationId xmlns:a16="http://schemas.microsoft.com/office/drawing/2014/main" id="{B0F7E70B-DA57-3549-9BC3-EE0A225B7A7F}"/>
                </a:ext>
              </a:extLst>
            </p:cNvPr>
            <p:cNvGrpSpPr/>
            <p:nvPr/>
          </p:nvGrpSpPr>
          <p:grpSpPr>
            <a:xfrm rot="9038132">
              <a:off x="3464920" y="3224041"/>
              <a:ext cx="1590816" cy="475430"/>
              <a:chOff x="1651796" y="1465695"/>
              <a:chExt cx="2014271" cy="541785"/>
            </a:xfrm>
          </p:grpSpPr>
          <p:grpSp>
            <p:nvGrpSpPr>
              <p:cNvPr id="196" name="Group 66">
                <a:extLst>
                  <a:ext uri="{FF2B5EF4-FFF2-40B4-BE49-F238E27FC236}">
                    <a16:creationId xmlns:a16="http://schemas.microsoft.com/office/drawing/2014/main" id="{7B5B9B1B-1AD7-B54A-B9FD-EDD0366BFA47}"/>
                  </a:ext>
                </a:extLst>
              </p:cNvPr>
              <p:cNvGrpSpPr/>
              <p:nvPr/>
            </p:nvGrpSpPr>
            <p:grpSpPr>
              <a:xfrm>
                <a:off x="1651796" y="1700808"/>
                <a:ext cx="2014271" cy="306672"/>
                <a:chOff x="1651796" y="1700808"/>
                <a:chExt cx="2014271" cy="306672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F582D5AE-90E6-E94D-8D5B-516BC2DDD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7D6AF148-FED4-E746-BE43-0A420FA5E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72816"/>
                  <a:ext cx="0" cy="109068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89800D5-0DBD-D049-8D4D-269291C1E0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2872B37B-3339-D84B-A1CF-FCE2A28233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A86BF334-2073-F649-81BB-5F79ECBAF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DBB89F98-B60D-6D46-9314-A1E2A3A43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8CF5E00-E940-5644-BC24-DD9BA2553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67">
                <a:extLst>
                  <a:ext uri="{FF2B5EF4-FFF2-40B4-BE49-F238E27FC236}">
                    <a16:creationId xmlns:a16="http://schemas.microsoft.com/office/drawing/2014/main" id="{828C952D-4ECF-1646-8C18-2F152E1955B2}"/>
                  </a:ext>
                </a:extLst>
              </p:cNvPr>
              <p:cNvGrpSpPr/>
              <p:nvPr/>
            </p:nvGrpSpPr>
            <p:grpSpPr>
              <a:xfrm flipV="1">
                <a:off x="1651796" y="1465695"/>
                <a:ext cx="2014271" cy="301433"/>
                <a:chOff x="1651796" y="1700808"/>
                <a:chExt cx="2014271" cy="306672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FF330871-99D0-434B-B8A6-A8B19FFFC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700808"/>
                  <a:ext cx="0" cy="14401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DAD3ABFA-8C35-0B41-95CB-7C0C129CA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66067" y="1700808"/>
                  <a:ext cx="0" cy="181076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4090EF60-D251-454F-83AD-67335ABD5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1796" y="1833448"/>
                  <a:ext cx="288032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33C93019-BA00-C843-A536-CCBED36E7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19536" y="1833448"/>
                  <a:ext cx="144016" cy="17403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C73433F7-0DA0-3349-A359-AF25CE3C0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53665" y="2007479"/>
                  <a:ext cx="567680" cy="1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4F081E45-1FE8-EB42-96E2-C56ABAE4E5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1345" y="1881883"/>
                  <a:ext cx="134129" cy="125597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77EC084A-36D4-9542-9091-3CC7C1C55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55474" y="1881883"/>
                  <a:ext cx="910593" cy="0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03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2528</Words>
  <Application>Microsoft Office PowerPoint</Application>
  <PresentationFormat>On-screen Show (16:10)</PresentationFormat>
  <Paragraphs>481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ITCOfficinaSans LT Book</vt:lpstr>
      <vt:lpstr>Symbol</vt:lpstr>
      <vt:lpstr>Times</vt:lpstr>
      <vt:lpstr>Times New Roman</vt:lpstr>
      <vt:lpstr>Wingdings</vt:lpstr>
      <vt:lpstr>wide-screen</vt:lpstr>
      <vt:lpstr>PowerPoint Presentation</vt:lpstr>
      <vt:lpstr>outline</vt:lpstr>
      <vt:lpstr>ESRF facts and figures</vt:lpstr>
      <vt:lpstr>The ESRF-EBS upgrade</vt:lpstr>
      <vt:lpstr>ESRF-EBS project implementation</vt:lpstr>
      <vt:lpstr>ESRF-EBS: Installation in the tunnel</vt:lpstr>
      <vt:lpstr>ESRF-EBS: Commissioning</vt:lpstr>
      <vt:lpstr>ESRF-EBS: Equipment commissioning</vt:lpstr>
      <vt:lpstr>ESRF-EBS: beam Commissioning obstacles</vt:lpstr>
      <vt:lpstr>ESRF-EBS: beam Commissioning vacuum issue</vt:lpstr>
      <vt:lpstr>ESRF-EBS: beam Commissioning optics tuning</vt:lpstr>
      <vt:lpstr>ESRF-EBS: Commissioning from 28/11 to 01/04</vt:lpstr>
      <vt:lpstr>Lessons learned from the installation and the commissioning </vt:lpstr>
      <vt:lpstr>ESRF-EBS Impact of COVID-19 Pandemic</vt:lpstr>
      <vt:lpstr>ESRF at the time of the COVID-19 Pandemic</vt:lpstr>
      <vt:lpstr>Impact of covid-19 for the operation</vt:lpstr>
      <vt:lpstr>Return to Operation: Ongoing remote access experiments</vt:lpstr>
      <vt:lpstr>User statistics and activities – 25 August 2020 to 31 July 2021 </vt:lpstr>
      <vt:lpstr>Beam delivery from 25/08/2020 to 29/09/2021</vt:lpstr>
      <vt:lpstr>Beam delivery since the start of USM</vt:lpstr>
      <vt:lpstr>Reliability</vt:lpstr>
      <vt:lpstr>overview: beam current &amp; Lifetime</vt:lpstr>
      <vt:lpstr>Vertical and horizontal Emittances from 25/08/2020 to 29/09/2021</vt:lpstr>
      <vt:lpstr>ESRF-EBS: parameter achieved</vt:lpstr>
      <vt:lpstr>conclusion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REVOL Jean-Luc</cp:lastModifiedBy>
  <cp:revision>497</cp:revision>
  <cp:lastPrinted>2020-10-27T18:01:25Z</cp:lastPrinted>
  <dcterms:created xsi:type="dcterms:W3CDTF">2014-01-17T08:20:57Z</dcterms:created>
  <dcterms:modified xsi:type="dcterms:W3CDTF">2021-10-12T21:02:23Z</dcterms:modified>
</cp:coreProperties>
</file>