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437" r:id="rId2"/>
    <p:sldId id="537" r:id="rId3"/>
    <p:sldId id="486" r:id="rId4"/>
    <p:sldId id="497" r:id="rId5"/>
    <p:sldId id="268" r:id="rId6"/>
    <p:sldId id="391" r:id="rId7"/>
    <p:sldId id="519" r:id="rId8"/>
    <p:sldId id="544" r:id="rId9"/>
    <p:sldId id="545" r:id="rId10"/>
    <p:sldId id="540" r:id="rId11"/>
    <p:sldId id="509" r:id="rId12"/>
    <p:sldId id="488" r:id="rId13"/>
    <p:sldId id="457" r:id="rId14"/>
    <p:sldId id="522" r:id="rId15"/>
    <p:sldId id="470" r:id="rId16"/>
    <p:sldId id="455" r:id="rId17"/>
    <p:sldId id="516" r:id="rId18"/>
    <p:sldId id="515" r:id="rId19"/>
    <p:sldId id="512" r:id="rId20"/>
    <p:sldId id="505" r:id="rId21"/>
    <p:sldId id="546" r:id="rId22"/>
    <p:sldId id="524" r:id="rId23"/>
    <p:sldId id="547" r:id="rId24"/>
    <p:sldId id="548" r:id="rId25"/>
    <p:sldId id="549" r:id="rId26"/>
    <p:sldId id="435" r:id="rId27"/>
    <p:sldId id="441" r:id="rId28"/>
    <p:sldId id="439" r:id="rId29"/>
    <p:sldId id="304" r:id="rId30"/>
    <p:sldId id="463" r:id="rId31"/>
    <p:sldId id="454" r:id="rId32"/>
    <p:sldId id="426" r:id="rId33"/>
    <p:sldId id="352" r:id="rId34"/>
    <p:sldId id="351" r:id="rId35"/>
    <p:sldId id="507" r:id="rId36"/>
    <p:sldId id="495" r:id="rId37"/>
    <p:sldId id="520" r:id="rId38"/>
    <p:sldId id="521" r:id="rId39"/>
    <p:sldId id="453" r:id="rId40"/>
  </p:sldIdLst>
  <p:sldSz cx="9144000" cy="5715000" type="screen16x10"/>
  <p:notesSz cx="6794500" cy="9931400"/>
  <p:defaultTextStyle>
    <a:defPPr>
      <a:defRPr lang="fr-FR"/>
    </a:defPPr>
    <a:lvl1pPr marL="0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1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1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2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0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3" algn="l" defTabSz="914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B99"/>
    <a:srgbClr val="132577"/>
    <a:srgbClr val="ED7703"/>
    <a:srgbClr val="2D633F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6395" autoAdjust="0"/>
  </p:normalViewPr>
  <p:slideViewPr>
    <p:cSldViewPr showGuides="1">
      <p:cViewPr varScale="1">
        <p:scale>
          <a:sx n="87" d="100"/>
          <a:sy n="87" d="100"/>
        </p:scale>
        <p:origin x="984" y="90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44538"/>
            <a:ext cx="59594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7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1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1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2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0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3" algn="l" defTabSz="914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101" y="10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96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Journées Accélérateur- 12-15 Octobre 2021 , A. MEUNIER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7975" tIns="0" rIns="107975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5946" tIns="25194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1982" tIns="0" rIns="71982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Journées Accélérateur- 12-15 Octobre 2021 , A. MEUNIER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2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181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181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181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181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04" indent="-174583" algn="l" defTabSz="914181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1773" indent="-174583" algn="l" defTabSz="914181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8" indent="-228546" algn="l" defTabSz="9141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6" algn="l" defTabSz="9141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6" algn="l" defTabSz="9141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4" indent="-228546" algn="l" defTabSz="9141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1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1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2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0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defTabSz="914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jpe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gi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copy-uk.org.uk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90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553549" y="4280438"/>
            <a:ext cx="3236044" cy="80967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2218039"/>
            <a:ext cx="8568952" cy="186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Conditionnement du Vide 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de l’Anneau de Stockage EBS-ESRF</a:t>
            </a:r>
          </a:p>
          <a:p>
            <a:pPr algn="ctr"/>
            <a:endParaRPr lang="fr-F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u="sng" dirty="0">
                <a:solidFill>
                  <a:srgbClr val="002060"/>
                </a:solidFill>
                <a:latin typeface="+mj-lt"/>
              </a:rPr>
              <a:t>Anthony MEUNIER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and Cristian MACCARRONE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050" b="1" i="1" kern="0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200" i="1" kern="0" dirty="0" smtClean="0">
                <a:solidFill>
                  <a:srgbClr val="132577"/>
                </a:solidFill>
              </a:rPr>
              <a:t>ESRF </a:t>
            </a:r>
            <a:r>
              <a:rPr lang="en-GB" sz="1200" i="1" kern="0" dirty="0">
                <a:solidFill>
                  <a:srgbClr val="132577"/>
                </a:solidFill>
              </a:rPr>
              <a:t>Vacuum </a:t>
            </a:r>
            <a:r>
              <a:rPr lang="en-GB" sz="1200" i="1" kern="0" dirty="0" smtClean="0">
                <a:solidFill>
                  <a:srgbClr val="132577"/>
                </a:solidFill>
              </a:rPr>
              <a:t>Group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5289206"/>
            <a:ext cx="8856984" cy="227170"/>
            <a:chOff x="562334" y="836712"/>
            <a:chExt cx="11067332" cy="274114"/>
          </a:xfrm>
        </p:grpSpPr>
        <p:pic>
          <p:nvPicPr>
            <p:cNvPr id="9" name="Picture 2" descr="flag of Belgiu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33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flag of Denmar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55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6" descr="flag of Finlan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076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8" descr="flag of Fran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7498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0" descr="flag of German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7919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2" descr="flag of Ita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341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 descr="flag of Netherland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763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16" descr="flag of Norway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9184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8" descr="flag of Russi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96062" y="836712"/>
              <a:ext cx="479730" cy="274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18" descr="flag of Spai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0027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 descr="flag of Sweden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0449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33" descr="flag of Switzerlan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0871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2" name="Picture 26" descr="flag of United Kingdom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1292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" descr="flag of Austr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14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 descr="flag of Czech Republic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5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 descr="flag of Hungary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574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flag of Israel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790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0" descr="flag of Poland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00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2" descr="flag of Portugal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22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4" descr="flag of Slovakia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243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flag of South Africa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93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Image of National Flag"/>
            <p:cNvPicPr preferRelativeResize="0"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654" y="836712"/>
              <a:ext cx="478800" cy="27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Placeholder 6" descr="jocelynchavy_esrf_low-1.jpg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8" r="8388"/>
          <a:stretch/>
        </p:blipFill>
        <p:spPr>
          <a:xfrm>
            <a:off x="323528" y="244644"/>
            <a:ext cx="1828152" cy="2108800"/>
          </a:xfrm>
          <a:prstGeom prst="rect">
            <a:avLst/>
          </a:prstGeom>
        </p:spPr>
      </p:pic>
      <p:pic>
        <p:nvPicPr>
          <p:cNvPr id="34" name="Picture 33" descr="Journées Accélérateurs 2021 de la SFP">
            <a:extLst>
              <a:ext uri="{FF2B5EF4-FFF2-40B4-BE49-F238E27FC236}">
                <a16:creationId xmlns:a16="http://schemas.microsoft.com/office/drawing/2014/main" id="{C7BF26AF-15D9-45DB-8269-398611F5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36" y="244644"/>
            <a:ext cx="4863900" cy="16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2.4) </a:t>
            </a:r>
            <a:r>
              <a:rPr lang="fr-FR" dirty="0" smtClean="0"/>
              <a:t>Problème</a:t>
            </a:r>
            <a:r>
              <a:rPr lang="en-GB" dirty="0" smtClean="0"/>
              <a:t> </a:t>
            </a:r>
            <a:r>
              <a:rPr lang="fr-FR" dirty="0" smtClean="0"/>
              <a:t>restant</a:t>
            </a:r>
            <a:r>
              <a:rPr lang="en-GB" dirty="0" smtClean="0"/>
              <a:t> :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26" y="928007"/>
            <a:ext cx="445338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smtClean="0">
                <a:solidFill>
                  <a:schemeClr val="accent1"/>
                </a:solidFill>
              </a:rPr>
              <a:t>Design non optimal vis à vis des contraintes Thermo- mécaniques : suite </a:t>
            </a:r>
            <a:r>
              <a:rPr lang="fr-FR" sz="1600" b="0" dirty="0">
                <a:solidFill>
                  <a:schemeClr val="accent1"/>
                </a:solidFill>
              </a:rPr>
              <a:t>à </a:t>
            </a:r>
            <a:r>
              <a:rPr lang="fr-FR" sz="1600" b="0" dirty="0" smtClean="0">
                <a:solidFill>
                  <a:schemeClr val="accent1"/>
                </a:solidFill>
              </a:rPr>
              <a:t>une fuite d’air le courant faisceau en mode structuré </a:t>
            </a:r>
            <a:r>
              <a:rPr lang="fr-FR" sz="1600" b="0" dirty="0">
                <a:solidFill>
                  <a:schemeClr val="accent1"/>
                </a:solidFill>
              </a:rPr>
              <a:t>est </a:t>
            </a:r>
            <a:r>
              <a:rPr lang="fr-FR" sz="1600" b="0" dirty="0" smtClean="0">
                <a:solidFill>
                  <a:schemeClr val="accent1"/>
                </a:solidFill>
              </a:rPr>
              <a:t>limité pour maintenir une température &lt; 50 C (16 </a:t>
            </a:r>
            <a:r>
              <a:rPr lang="fr-FR" sz="1600" b="0" dirty="0" err="1" smtClean="0">
                <a:solidFill>
                  <a:schemeClr val="accent1"/>
                </a:solidFill>
              </a:rPr>
              <a:t>bunch</a:t>
            </a:r>
            <a:r>
              <a:rPr lang="fr-FR" sz="1600" b="0" dirty="0" smtClean="0">
                <a:solidFill>
                  <a:schemeClr val="accent1"/>
                </a:solidFill>
              </a:rPr>
              <a:t>/35 mA au lieu de 90 mA,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smtClean="0">
                <a:solidFill>
                  <a:schemeClr val="accent1"/>
                </a:solidFill>
              </a:rPr>
              <a:t>Mauvaise continuité électrique (entre dépôt Titane et joint RF)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0" dirty="0" smtClean="0">
              <a:solidFill>
                <a:schemeClr val="accent1"/>
              </a:solidFill>
            </a:endParaRPr>
          </a:p>
          <a:p>
            <a:r>
              <a:rPr lang="fr-FR" sz="1600" b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fr-FR" sz="1600" b="0" dirty="0" smtClean="0">
                <a:solidFill>
                  <a:schemeClr val="accent1"/>
                </a:solidFill>
              </a:rPr>
              <a:t>Actions en cours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err="1" smtClean="0">
                <a:solidFill>
                  <a:schemeClr val="accent1"/>
                </a:solidFill>
              </a:rPr>
              <a:t>Re</a:t>
            </a:r>
            <a:r>
              <a:rPr lang="fr-FR" sz="1600" b="0" dirty="0" smtClean="0">
                <a:solidFill>
                  <a:schemeClr val="accent1"/>
                </a:solidFill>
              </a:rPr>
              <a:t>-déposition de Titane (pour diminuer la résistance électrique) </a:t>
            </a:r>
            <a:r>
              <a:rPr lang="fr-FR" sz="1600" b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en cours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dirty="0" smtClean="0">
                <a:solidFill>
                  <a:schemeClr val="accent1"/>
                </a:solidFill>
              </a:rPr>
              <a:t>Réalisation de kickers avec un design plus robuste </a:t>
            </a:r>
            <a:r>
              <a:rPr lang="fr-FR" sz="1600" b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installation 2022 </a:t>
            </a:r>
            <a:r>
              <a:rPr lang="en-US" sz="1600" b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?</a:t>
            </a:r>
            <a:endParaRPr lang="en-US" sz="1600" b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MAC 13 – C. MACCARRONE -  </a:t>
            </a:r>
            <a:r>
              <a:rPr lang="en-GB" sz="800" dirty="0"/>
              <a:t>T. BROCHARD 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5402865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grpSp>
        <p:nvGrpSpPr>
          <p:cNvPr id="27" name="Group 26"/>
          <p:cNvGrpSpPr/>
          <p:nvPr/>
        </p:nvGrpSpPr>
        <p:grpSpPr>
          <a:xfrm>
            <a:off x="4845600" y="1031212"/>
            <a:ext cx="4241867" cy="2244924"/>
            <a:chOff x="4152841" y="672880"/>
            <a:chExt cx="6162918" cy="329778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2" t="16460" r="28020"/>
            <a:stretch/>
          </p:blipFill>
          <p:spPr>
            <a:xfrm>
              <a:off x="5115380" y="672880"/>
              <a:ext cx="3870189" cy="221705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152841" y="3518537"/>
              <a:ext cx="6162918" cy="45212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2"/>
                  </a:solidFill>
                </a:rPr>
                <a:t>Point de fuite probablement du au stress thermique</a:t>
              </a:r>
              <a:endParaRPr lang="fr-FR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5652121" y="1849387"/>
              <a:ext cx="206178" cy="164050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Up-Down Arrow 31"/>
            <p:cNvSpPr/>
            <p:nvPr/>
          </p:nvSpPr>
          <p:spPr>
            <a:xfrm rot="230234">
              <a:off x="7091817" y="1287958"/>
              <a:ext cx="153356" cy="709760"/>
            </a:xfrm>
            <a:prstGeom prst="up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 rot="16483637">
              <a:off x="6994692" y="1469818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Delta-T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5756" t="17678" r="5169" b="24446"/>
          <a:stretch/>
        </p:blipFill>
        <p:spPr>
          <a:xfrm>
            <a:off x="5718656" y="3655681"/>
            <a:ext cx="2542819" cy="12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29" y="598455"/>
            <a:ext cx="3768272" cy="140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2.5) </a:t>
            </a:r>
            <a:r>
              <a:rPr lang="fr-FR" dirty="0" smtClean="0"/>
              <a:t>Pression</a:t>
            </a:r>
            <a:r>
              <a:rPr lang="en-US" dirty="0" smtClean="0"/>
              <a:t>, PERTES , </a:t>
            </a:r>
            <a:r>
              <a:rPr lang="fr-FR" dirty="0" smtClean="0"/>
              <a:t>Durée</a:t>
            </a:r>
            <a:r>
              <a:rPr lang="en-US" dirty="0" smtClean="0"/>
              <a:t> de vie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dirty="0"/>
              <a:t>Journées Accélérateur- 12-15 Octobre 2021 , A. MEUNIER</a:t>
            </a:r>
            <a:endParaRPr lang="en-US" noProof="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391F6D8-D85D-43D6-B11B-E7D32DFF4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836" y="727445"/>
            <a:ext cx="1472048" cy="15342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368FE8-9E03-4FA4-BC51-3BDD839A9366}"/>
              </a:ext>
            </a:extLst>
          </p:cNvPr>
          <p:cNvSpPr/>
          <p:nvPr/>
        </p:nvSpPr>
        <p:spPr>
          <a:xfrm>
            <a:off x="630001" y="2780303"/>
            <a:ext cx="38316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fr-FR" sz="1400" dirty="0" smtClean="0">
                <a:solidFill>
                  <a:schemeClr val="accent1"/>
                </a:solidFill>
              </a:rPr>
              <a:t>Aujourd’hui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: ~25 hours</a:t>
            </a:r>
          </a:p>
          <a:p>
            <a:pPr marL="0" lvl="2"/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          (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="1" baseline="-25000" dirty="0">
                <a:solidFill>
                  <a:srgbClr val="FF0000"/>
                </a:solidFill>
              </a:rPr>
              <a:t>h</a:t>
            </a:r>
            <a:r>
              <a:rPr lang="en-US" sz="1400" b="1" dirty="0">
                <a:solidFill>
                  <a:srgbClr val="FF0000"/>
                </a:solidFill>
              </a:rPr>
              <a:t> = 125 pm,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="1" baseline="-25000" dirty="0">
                <a:solidFill>
                  <a:srgbClr val="FF0000"/>
                </a:solidFill>
              </a:rPr>
              <a:t>v</a:t>
            </a:r>
            <a:r>
              <a:rPr lang="en-US" sz="1400" b="1" dirty="0">
                <a:solidFill>
                  <a:srgbClr val="FF0000"/>
                </a:solidFill>
              </a:rPr>
              <a:t> =10pm)</a:t>
            </a:r>
          </a:p>
          <a:p>
            <a:pPr marL="0" lvl="2"/>
            <a:r>
              <a:rPr lang="en-US" sz="1400" dirty="0">
                <a:solidFill>
                  <a:schemeClr val="accent1"/>
                </a:solidFill>
              </a:rPr>
              <a:t>	</a:t>
            </a:r>
            <a:r>
              <a:rPr lang="en-US" sz="2400" dirty="0">
                <a:latin typeface="Symbol" panose="05050102010706020507" pitchFamily="18" charset="2"/>
              </a:rPr>
              <a:t>t</a:t>
            </a:r>
            <a:r>
              <a:rPr lang="en-US" sz="1400" baseline="-25000" dirty="0">
                <a:solidFill>
                  <a:schemeClr val="accent1"/>
                </a:solidFill>
                <a:sym typeface="Wingdings" panose="05000000000000000000" pitchFamily="2" charset="2"/>
              </a:rPr>
              <a:t>vacuum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~130h</a:t>
            </a:r>
          </a:p>
          <a:p>
            <a:pPr marL="0" lvl="2"/>
            <a:endParaRPr lang="en-US" sz="1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0" lvl="2"/>
            <a:r>
              <a:rPr lang="fr-FR" sz="1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    Faible contribution du vide</a:t>
            </a:r>
          </a:p>
          <a:p>
            <a:pPr marL="0" lvl="2"/>
            <a:endParaRPr lang="en-US" sz="14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4C7CB-78F8-4F2C-804B-B3F4CDA530C8}"/>
                  </a:ext>
                </a:extLst>
              </p:cNvPr>
              <p:cNvSpPr txBox="1"/>
              <p:nvPr/>
            </p:nvSpPr>
            <p:spPr>
              <a:xfrm>
                <a:off x="2445392" y="1103021"/>
                <a:ext cx="2016224" cy="756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4C7CB-78F8-4F2C-804B-B3F4CDA53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392" y="1103021"/>
                <a:ext cx="2016224" cy="7561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1F3D7CC-A305-4FFD-8CC6-5A470AE7DCC1}"/>
              </a:ext>
            </a:extLst>
          </p:cNvPr>
          <p:cNvSpPr txBox="1"/>
          <p:nvPr/>
        </p:nvSpPr>
        <p:spPr>
          <a:xfrm>
            <a:off x="1703475" y="20770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Touschek</a:t>
            </a:r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544D1-7689-439B-AD74-01C638AF6A05}"/>
              </a:ext>
            </a:extLst>
          </p:cNvPr>
          <p:cNvSpPr txBox="1"/>
          <p:nvPr/>
        </p:nvSpPr>
        <p:spPr>
          <a:xfrm>
            <a:off x="3861508" y="21350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Vide</a:t>
            </a:r>
            <a:endParaRPr lang="fr-FR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C14F9D-2D7C-453A-A85D-6EBED2E922A5}"/>
              </a:ext>
            </a:extLst>
          </p:cNvPr>
          <p:cNvCxnSpPr/>
          <p:nvPr/>
        </p:nvCxnSpPr>
        <p:spPr>
          <a:xfrm flipV="1">
            <a:off x="2567571" y="1871646"/>
            <a:ext cx="576064" cy="223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1EE949-3C4F-4485-9BB1-70CE43D490CD}"/>
              </a:ext>
            </a:extLst>
          </p:cNvPr>
          <p:cNvCxnSpPr>
            <a:cxnSpLocks/>
          </p:cNvCxnSpPr>
          <p:nvPr/>
        </p:nvCxnSpPr>
        <p:spPr>
          <a:xfrm flipH="1" flipV="1">
            <a:off x="4007731" y="1960053"/>
            <a:ext cx="144016" cy="22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349" y="1669524"/>
            <a:ext cx="3742352" cy="140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292" y="2749644"/>
            <a:ext cx="3737409" cy="140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350" y="4045788"/>
            <a:ext cx="3742352" cy="1404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4320" y="4325573"/>
            <a:ext cx="4642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Pression moyenne : 9.6x10</a:t>
            </a:r>
            <a:r>
              <a:rPr lang="fr-FR" sz="1600" b="1" baseline="30000" dirty="0" smtClean="0">
                <a:solidFill>
                  <a:srgbClr val="FF0000"/>
                </a:solidFill>
              </a:rPr>
              <a:t>-10</a:t>
            </a:r>
            <a:r>
              <a:rPr lang="fr-FR" sz="1600" b="1" dirty="0" smtClean="0">
                <a:solidFill>
                  <a:srgbClr val="FF0000"/>
                </a:solidFill>
              </a:rPr>
              <a:t> mbar @ 200 mA</a:t>
            </a:r>
          </a:p>
          <a:p>
            <a:pPr algn="ctr"/>
            <a:endParaRPr lang="fr-FR" sz="16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La pression diminue toujours et reste très stable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244408" y="4441676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rgbClr val="ED77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1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728192" y="1471798"/>
            <a:ext cx="5940152" cy="532697"/>
            <a:chOff x="1691680" y="912046"/>
            <a:chExt cx="5940152" cy="53269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4C05A8-A9AF-4E95-BD55-14D56A1E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80" y="912046"/>
              <a:ext cx="5940152" cy="532697"/>
            </a:xfrm>
            <a:prstGeom prst="rect">
              <a:avLst/>
            </a:prstGeom>
          </p:spPr>
        </p:pic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33E876EB-1390-4FE3-883E-D28325670B33}"/>
                </a:ext>
              </a:extLst>
            </p:cNvPr>
            <p:cNvSpPr/>
            <p:nvPr/>
          </p:nvSpPr>
          <p:spPr>
            <a:xfrm>
              <a:off x="1847095" y="1258101"/>
              <a:ext cx="1107264" cy="171450"/>
            </a:xfrm>
            <a:custGeom>
              <a:avLst/>
              <a:gdLst>
                <a:gd name="connsiteX0" fmla="*/ 2382 w 1076325"/>
                <a:gd name="connsiteY0" fmla="*/ 157162 h 171450"/>
                <a:gd name="connsiteX1" fmla="*/ 0 w 1076325"/>
                <a:gd name="connsiteY1" fmla="*/ 0 h 171450"/>
                <a:gd name="connsiteX2" fmla="*/ 1076325 w 1076325"/>
                <a:gd name="connsiteY2" fmla="*/ 16668 h 171450"/>
                <a:gd name="connsiteX3" fmla="*/ 1076325 w 1076325"/>
                <a:gd name="connsiteY3" fmla="*/ 171450 h 171450"/>
                <a:gd name="connsiteX4" fmla="*/ 2382 w 1076325"/>
                <a:gd name="connsiteY4" fmla="*/ 15716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325" h="171450">
                  <a:moveTo>
                    <a:pt x="2382" y="157162"/>
                  </a:moveTo>
                  <a:lnTo>
                    <a:pt x="0" y="0"/>
                  </a:lnTo>
                  <a:lnTo>
                    <a:pt x="1076325" y="16668"/>
                  </a:lnTo>
                  <a:lnTo>
                    <a:pt x="1076325" y="171450"/>
                  </a:lnTo>
                  <a:lnTo>
                    <a:pt x="2382" y="1571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558" y="2070207"/>
            <a:ext cx="6217606" cy="2442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2B3F7-F856-41B2-8E32-75CCCAE1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2.7) Données vide réelles et simulées</a:t>
            </a:r>
            <a:endParaRPr lang="fr-FR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7CE86-8702-4091-BCAD-FBB0BF975E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BBE52-23C9-4C88-8962-AF96E06523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2" y="701103"/>
            <a:ext cx="1387151" cy="8053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60196" y="643146"/>
            <a:ext cx="698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avec MOLFLOW, </a:t>
            </a:r>
            <a:r>
              <a:rPr lang="fr-FR" i="1" dirty="0"/>
              <a:t>Hugo </a:t>
            </a:r>
            <a:r>
              <a:rPr lang="fr-FR" i="1" dirty="0" err="1"/>
              <a:t>Pedroso</a:t>
            </a:r>
            <a:r>
              <a:rPr lang="fr-FR" i="1" dirty="0"/>
              <a:t> Marques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96725-D5E9-4A99-836C-504F93B544E1}"/>
              </a:ext>
            </a:extLst>
          </p:cNvPr>
          <p:cNvSpPr txBox="1"/>
          <p:nvPr/>
        </p:nvSpPr>
        <p:spPr>
          <a:xfrm>
            <a:off x="289718" y="4552474"/>
            <a:ext cx="8333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Pressions réelles plutôt en accord avec les simulations, mais un écart important inattendu pour la chambre CH03 ??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4219311" y="2216799"/>
            <a:ext cx="143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~ 1000 </a:t>
            </a:r>
            <a:r>
              <a:rPr lang="en-US" b="1" dirty="0" err="1">
                <a:solidFill>
                  <a:srgbClr val="00B050"/>
                </a:solidFill>
              </a:rPr>
              <a:t>A.h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69A15-86B1-44FD-911A-E1455BFB41A6}"/>
              </a:ext>
            </a:extLst>
          </p:cNvPr>
          <p:cNvSpPr txBox="1"/>
          <p:nvPr/>
        </p:nvSpPr>
        <p:spPr>
          <a:xfrm>
            <a:off x="113365" y="1629424"/>
            <a:ext cx="1365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Cell 8 - ID5000 avec 6 PEN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E876EB-1390-4FE3-883E-D28325670B33}"/>
              </a:ext>
            </a:extLst>
          </p:cNvPr>
          <p:cNvSpPr/>
          <p:nvPr/>
        </p:nvSpPr>
        <p:spPr>
          <a:xfrm>
            <a:off x="1850231" y="1957388"/>
            <a:ext cx="1076325" cy="171450"/>
          </a:xfrm>
          <a:custGeom>
            <a:avLst/>
            <a:gdLst>
              <a:gd name="connsiteX0" fmla="*/ 2382 w 1076325"/>
              <a:gd name="connsiteY0" fmla="*/ 157162 h 171450"/>
              <a:gd name="connsiteX1" fmla="*/ 0 w 1076325"/>
              <a:gd name="connsiteY1" fmla="*/ 0 h 171450"/>
              <a:gd name="connsiteX2" fmla="*/ 1076325 w 1076325"/>
              <a:gd name="connsiteY2" fmla="*/ 16668 h 171450"/>
              <a:gd name="connsiteX3" fmla="*/ 1076325 w 1076325"/>
              <a:gd name="connsiteY3" fmla="*/ 171450 h 171450"/>
              <a:gd name="connsiteX4" fmla="*/ 2382 w 1076325"/>
              <a:gd name="connsiteY4" fmla="*/ 15716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325" h="171450">
                <a:moveTo>
                  <a:pt x="2382" y="157162"/>
                </a:moveTo>
                <a:lnTo>
                  <a:pt x="0" y="0"/>
                </a:lnTo>
                <a:lnTo>
                  <a:pt x="1076325" y="16668"/>
                </a:lnTo>
                <a:lnTo>
                  <a:pt x="1076325" y="171450"/>
                </a:lnTo>
                <a:lnTo>
                  <a:pt x="2382" y="1571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8E2A6B-448A-483C-A3A5-4067E2D1C37B}"/>
              </a:ext>
            </a:extLst>
          </p:cNvPr>
          <p:cNvSpPr/>
          <p:nvPr/>
        </p:nvSpPr>
        <p:spPr>
          <a:xfrm>
            <a:off x="1321363" y="1909044"/>
            <a:ext cx="996950" cy="349250"/>
          </a:xfrm>
          <a:custGeom>
            <a:avLst/>
            <a:gdLst>
              <a:gd name="connsiteX0" fmla="*/ 0 w 996950"/>
              <a:gd name="connsiteY0" fmla="*/ 146050 h 349250"/>
              <a:gd name="connsiteX1" fmla="*/ 787400 w 996950"/>
              <a:gd name="connsiteY1" fmla="*/ 349250 h 349250"/>
              <a:gd name="connsiteX2" fmla="*/ 996950 w 996950"/>
              <a:gd name="connsiteY2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950" h="349250">
                <a:moveTo>
                  <a:pt x="0" y="146050"/>
                </a:moveTo>
                <a:lnTo>
                  <a:pt x="787400" y="349250"/>
                </a:lnTo>
                <a:lnTo>
                  <a:pt x="996950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6EFD71-2544-4861-B6F8-D6CDD3A21B0F}"/>
              </a:ext>
            </a:extLst>
          </p:cNvPr>
          <p:cNvSpPr txBox="1"/>
          <p:nvPr/>
        </p:nvSpPr>
        <p:spPr>
          <a:xfrm>
            <a:off x="2783960" y="2657599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04F85-4CCE-407E-8204-A17FC116D6DD}"/>
              </a:ext>
            </a:extLst>
          </p:cNvPr>
          <p:cNvSpPr txBox="1"/>
          <p:nvPr/>
        </p:nvSpPr>
        <p:spPr>
          <a:xfrm>
            <a:off x="3381448" y="2394534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0D6D44-488B-4B41-B81E-EBE71EA85B24}"/>
              </a:ext>
            </a:extLst>
          </p:cNvPr>
          <p:cNvSpPr txBox="1"/>
          <p:nvPr/>
        </p:nvSpPr>
        <p:spPr>
          <a:xfrm>
            <a:off x="3973363" y="2788410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3D5252-2B9A-438B-9473-DF87475332A0}"/>
              </a:ext>
            </a:extLst>
          </p:cNvPr>
          <p:cNvSpPr txBox="1"/>
          <p:nvPr/>
        </p:nvSpPr>
        <p:spPr>
          <a:xfrm>
            <a:off x="4718433" y="2761848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7C175D-48BF-4AEB-925D-53EC0496EBE4}"/>
              </a:ext>
            </a:extLst>
          </p:cNvPr>
          <p:cNvSpPr txBox="1"/>
          <p:nvPr/>
        </p:nvSpPr>
        <p:spPr>
          <a:xfrm>
            <a:off x="5384907" y="2730267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7D906-EC7C-4AB7-8628-9AE082E6FE07}"/>
              </a:ext>
            </a:extLst>
          </p:cNvPr>
          <p:cNvSpPr txBox="1"/>
          <p:nvPr/>
        </p:nvSpPr>
        <p:spPr>
          <a:xfrm>
            <a:off x="6258105" y="2830104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3DF36D-9476-4316-81AF-94572CA49C06}"/>
              </a:ext>
            </a:extLst>
          </p:cNvPr>
          <p:cNvSpPr txBox="1"/>
          <p:nvPr/>
        </p:nvSpPr>
        <p:spPr>
          <a:xfrm>
            <a:off x="6611501" y="2514823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0C2C0A-5E9B-404B-B819-046A18FB86DB}"/>
              </a:ext>
            </a:extLst>
          </p:cNvPr>
          <p:cNvSpPr txBox="1"/>
          <p:nvPr/>
        </p:nvSpPr>
        <p:spPr>
          <a:xfrm>
            <a:off x="7176223" y="2344417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ID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B79965-5FA3-44A6-B1BC-8D694EAEC7A1}"/>
              </a:ext>
            </a:extLst>
          </p:cNvPr>
          <p:cNvSpPr txBox="1"/>
          <p:nvPr/>
        </p:nvSpPr>
        <p:spPr>
          <a:xfrm>
            <a:off x="2410729" y="2344417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ID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23728" y="2275755"/>
            <a:ext cx="194585" cy="239068"/>
          </a:xfrm>
          <a:prstGeom prst="straightConnector1">
            <a:avLst/>
          </a:pr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/>
          <p:cNvSpPr txBox="1"/>
          <p:nvPr/>
        </p:nvSpPr>
        <p:spPr>
          <a:xfrm>
            <a:off x="4261568" y="3613037"/>
            <a:ext cx="139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SIM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602013" y="3214485"/>
            <a:ext cx="617298" cy="51305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381448" y="2128838"/>
            <a:ext cx="491896" cy="1376734"/>
          </a:xfrm>
          <a:prstGeom prst="ellipse">
            <a:avLst/>
          </a:prstGeom>
          <a:noFill/>
          <a:ln>
            <a:solidFill>
              <a:srgbClr val="1325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extBox 31"/>
          <p:cNvSpPr txBox="1"/>
          <p:nvPr/>
        </p:nvSpPr>
        <p:spPr>
          <a:xfrm>
            <a:off x="113365" y="3629061"/>
            <a:ext cx="301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REEL </a:t>
            </a:r>
            <a:r>
              <a:rPr lang="en-US" dirty="0" smtClean="0">
                <a:solidFill>
                  <a:srgbClr val="FF0000"/>
                </a:solidFill>
              </a:rPr>
              <a:t>(PEN de cellule test)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783961" y="2761848"/>
            <a:ext cx="779927" cy="865895"/>
          </a:xfrm>
          <a:prstGeom prst="straightConnector1">
            <a:avLst/>
          </a:pr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7872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5318542" y="2707040"/>
            <a:ext cx="965108" cy="25713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l="74770" t="36915" b="23785"/>
          <a:stretch/>
        </p:blipFill>
        <p:spPr>
          <a:xfrm>
            <a:off x="6355658" y="2707040"/>
            <a:ext cx="2304256" cy="11521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74770" t="36814" b="24182"/>
          <a:stretch/>
        </p:blipFill>
        <p:spPr>
          <a:xfrm>
            <a:off x="6355658" y="3887610"/>
            <a:ext cx="2304256" cy="1165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36814" r="78341" b="24182"/>
          <a:stretch/>
        </p:blipFill>
        <p:spPr>
          <a:xfrm>
            <a:off x="3297414" y="3893066"/>
            <a:ext cx="1978124" cy="1148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6915" r="78367" b="23785"/>
          <a:stretch/>
        </p:blipFill>
        <p:spPr>
          <a:xfrm>
            <a:off x="3299836" y="2707040"/>
            <a:ext cx="1975702" cy="1152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2.8</a:t>
            </a:r>
            <a:r>
              <a:rPr lang="fr-FR" sz="2400" dirty="0" smtClean="0"/>
              <a:t>) ARTEFACT de Mesure : GAUGE PENNING </a:t>
            </a:r>
            <a:endParaRPr lang="fr-FR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66235" y="1483089"/>
            <a:ext cx="6673464" cy="1083670"/>
          </a:xfrm>
        </p:spPr>
        <p:txBody>
          <a:bodyPr/>
          <a:lstStyle/>
          <a:p>
            <a:pPr lvl="2"/>
            <a:r>
              <a:rPr lang="fr-FR" sz="1600" dirty="0" smtClean="0">
                <a:solidFill>
                  <a:srgbClr val="132577"/>
                </a:solidFill>
                <a:sym typeface="Wingdings" panose="05000000000000000000" pitchFamily="2" charset="2"/>
              </a:rPr>
              <a:t>Apres quelques investigations pour éliminer l’effet possible de l’interaction avec les champs magnétiques environnants et celui direct des radiations, </a:t>
            </a:r>
          </a:p>
          <a:p>
            <a:pPr lvl="2"/>
            <a:r>
              <a:rPr lang="fr-FR" sz="1600" b="1" dirty="0" smtClean="0">
                <a:solidFill>
                  <a:srgbClr val="132577"/>
                </a:solidFill>
                <a:sym typeface="Wingdings" panose="05000000000000000000" pitchFamily="2" charset="2"/>
              </a:rPr>
              <a:t>Ajout d’un aimant </a:t>
            </a:r>
            <a:r>
              <a:rPr lang="fr-FR" sz="1600" b="1" dirty="0">
                <a:solidFill>
                  <a:srgbClr val="132577"/>
                </a:solidFill>
                <a:sym typeface="Wingdings" panose="05000000000000000000" pitchFamily="2" charset="2"/>
              </a:rPr>
              <a:t>à</a:t>
            </a:r>
            <a:r>
              <a:rPr lang="fr-FR" sz="1600" b="1" dirty="0" smtClean="0">
                <a:solidFill>
                  <a:srgbClr val="132577"/>
                </a:solidFill>
                <a:sym typeface="Wingdings" panose="05000000000000000000" pitchFamily="2" charset="2"/>
              </a:rPr>
              <a:t> l’entrée de la gauge pour dévier les charges parasites qui pourraient interférer avec le courant de mesure de pression</a:t>
            </a:r>
            <a:r>
              <a:rPr lang="fr-FR" sz="1600" dirty="0" smtClean="0">
                <a:solidFill>
                  <a:srgbClr val="132577"/>
                </a:solidFill>
                <a:sym typeface="Wingdings" panose="05000000000000000000" pitchFamily="2" charset="2"/>
              </a:rPr>
              <a:t>.</a:t>
            </a:r>
            <a:endParaRPr lang="fr-FR" sz="1900" dirty="0" smtClean="0">
              <a:solidFill>
                <a:srgbClr val="132577"/>
              </a:solidFill>
              <a:sym typeface="Wingdings" panose="05000000000000000000" pitchFamily="2" charset="2"/>
            </a:endParaRPr>
          </a:p>
          <a:p>
            <a:pPr lvl="2"/>
            <a:r>
              <a:rPr lang="fr-FR" sz="1600" b="1" i="1" dirty="0" smtClean="0">
                <a:sym typeface="Wingdings" panose="05000000000000000000" pitchFamily="2" charset="2"/>
              </a:rPr>
              <a:t>		</a:t>
            </a:r>
            <a:endParaRPr lang="fr-FR" sz="1000" i="1" dirty="0" smtClean="0">
              <a:sym typeface="Wingdings" panose="05000000000000000000" pitchFamily="2" charset="2"/>
            </a:endParaRPr>
          </a:p>
          <a:p>
            <a:pPr lvl="2"/>
            <a:endParaRPr lang="fr-FR" sz="1000" i="1" dirty="0" smtClean="0"/>
          </a:p>
          <a:p>
            <a:pPr marL="285750" lvl="2" indent="-285750">
              <a:buFont typeface="Wingdings" panose="05000000000000000000" pitchFamily="2" charset="2"/>
              <a:buChar char="§"/>
            </a:pPr>
            <a:endParaRPr lang="en-US" sz="1600" b="0" i="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72340" y="5046320"/>
            <a:ext cx="231774" cy="136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987506" y="4081636"/>
            <a:ext cx="270079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p-Down Arrow 34"/>
          <p:cNvSpPr/>
          <p:nvPr/>
        </p:nvSpPr>
        <p:spPr>
          <a:xfrm>
            <a:off x="7939834" y="2939676"/>
            <a:ext cx="191442" cy="329560"/>
          </a:xfrm>
          <a:prstGeom prst="up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23019" y="2900204"/>
            <a:ext cx="3396289" cy="409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18542" y="3046140"/>
            <a:ext cx="223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With Magnet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5538" y="422618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Without magnet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27696" y="5029547"/>
            <a:ext cx="159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ARRET HIVER 20/21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12220" y="2933131"/>
            <a:ext cx="47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x6</a:t>
            </a:r>
            <a:endParaRPr lang="en-GB" sz="1400" b="1" dirty="0">
              <a:solidFill>
                <a:schemeClr val="bg2"/>
              </a:solidFill>
            </a:endParaRP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493828" y="5015441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64F334-BD4A-4CD7-89D5-9AD62956F3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25794" t="28376" r="32302" b="15609"/>
          <a:stretch/>
        </p:blipFill>
        <p:spPr>
          <a:xfrm>
            <a:off x="128028" y="1324796"/>
            <a:ext cx="2103842" cy="1581865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1162421" y="2052816"/>
            <a:ext cx="453065" cy="491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68534" y="1681637"/>
            <a:ext cx="1295516" cy="136815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316292" y="1869024"/>
            <a:ext cx="604754" cy="378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86BD-8645-4FA7-B6B4-89A8FC33257A}"/>
              </a:ext>
            </a:extLst>
          </p:cNvPr>
          <p:cNvSpPr txBox="1"/>
          <p:nvPr/>
        </p:nvSpPr>
        <p:spPr>
          <a:xfrm>
            <a:off x="192401" y="71476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absorbeur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917617-CF1A-4F75-B7DD-EC2C48370EF3}"/>
              </a:ext>
            </a:extLst>
          </p:cNvPr>
          <p:cNvCxnSpPr/>
          <p:nvPr/>
        </p:nvCxnSpPr>
        <p:spPr>
          <a:xfrm>
            <a:off x="990650" y="1008268"/>
            <a:ext cx="272684" cy="4130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1793" y="3427048"/>
            <a:ext cx="32073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600" b="1" u="sng" dirty="0" smtClean="0">
                <a:solidFill>
                  <a:srgbClr val="132577"/>
                </a:solidFill>
                <a:sym typeface="Wingdings" panose="05000000000000000000" pitchFamily="2" charset="2"/>
              </a:rPr>
              <a:t>Sources de charges «  parasites » :</a:t>
            </a:r>
          </a:p>
          <a:p>
            <a:pPr lvl="1"/>
            <a:r>
              <a:rPr lang="fr-FR" sz="1600" b="1" u="sng" dirty="0" smtClean="0">
                <a:solidFill>
                  <a:srgbClr val="132577"/>
                </a:solidFill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FR" sz="1600" dirty="0" smtClean="0">
                <a:solidFill>
                  <a:srgbClr val="132577"/>
                </a:solidFill>
                <a:sym typeface="Wingdings" panose="05000000000000000000" pitchFamily="2" charset="2"/>
              </a:rPr>
              <a:t>Nuages d’électrons ou ionisation </a:t>
            </a:r>
            <a:r>
              <a:rPr lang="fr-FR" sz="1600" dirty="0">
                <a:solidFill>
                  <a:srgbClr val="132577"/>
                </a:solidFill>
                <a:sym typeface="Wingdings" panose="05000000000000000000" pitchFamily="2" charset="2"/>
              </a:rPr>
              <a:t>probablement du </a:t>
            </a:r>
            <a:r>
              <a:rPr lang="fr-FR" sz="1600" dirty="0" smtClean="0">
                <a:solidFill>
                  <a:srgbClr val="132577"/>
                </a:solidFill>
                <a:sym typeface="Wingdings" panose="05000000000000000000" pitchFamily="2" charset="2"/>
              </a:rPr>
              <a:t>à </a:t>
            </a:r>
            <a:r>
              <a:rPr lang="fr-FR" sz="1600" dirty="0">
                <a:solidFill>
                  <a:srgbClr val="132577"/>
                </a:solidFill>
                <a:sym typeface="Wingdings" panose="05000000000000000000" pitchFamily="2" charset="2"/>
              </a:rPr>
              <a:t>la fluorescence X </a:t>
            </a:r>
            <a:r>
              <a:rPr lang="fr-FR" sz="1600" dirty="0" smtClean="0">
                <a:solidFill>
                  <a:srgbClr val="132577"/>
                </a:solidFill>
                <a:sym typeface="Wingdings" panose="05000000000000000000" pitchFamily="2" charset="2"/>
              </a:rPr>
              <a:t>provenant de l’absorbeur.</a:t>
            </a:r>
            <a:endParaRPr lang="fr-FR" sz="1600" dirty="0">
              <a:solidFill>
                <a:srgbClr val="132577"/>
              </a:solidFill>
              <a:sym typeface="Wingdings" panose="05000000000000000000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882" y="714763"/>
            <a:ext cx="6581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Cependant la pression vue par la pompe ionique semble être plus cohérente : Pression (PEN) =  8x Pressure (IP)</a:t>
            </a:r>
          </a:p>
        </p:txBody>
      </p:sp>
    </p:spTree>
    <p:extLst>
      <p:ext uri="{BB962C8B-B14F-4D97-AF65-F5344CB8AC3E}">
        <p14:creationId xmlns:p14="http://schemas.microsoft.com/office/powerpoint/2010/main" val="13282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21" y="2137420"/>
            <a:ext cx="616191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2B3F7-F856-41B2-8E32-75CCCAE1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2.9) </a:t>
            </a:r>
            <a:r>
              <a:rPr lang="fr-FR" sz="2400" dirty="0"/>
              <a:t>Données vide réelles et simulées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7CE86-8702-4091-BCAD-FBB0BF975E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BBE52-23C9-4C88-8962-AF96E06523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96725-D5E9-4A99-836C-504F93B544E1}"/>
              </a:ext>
            </a:extLst>
          </p:cNvPr>
          <p:cNvSpPr txBox="1"/>
          <p:nvPr/>
        </p:nvSpPr>
        <p:spPr>
          <a:xfrm>
            <a:off x="289718" y="4552474"/>
            <a:ext cx="8333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L’artefact de mesure est également visible sur les gauges des chambres : CH03, CH05 et CH13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FF0000"/>
                </a:solidFill>
              </a:rPr>
              <a:t>Apres correction, profil de pression en accord avec la simulation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8035" y="2225978"/>
            <a:ext cx="143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~ 1000 </a:t>
            </a:r>
            <a:r>
              <a:rPr lang="en-US" b="1" dirty="0" err="1">
                <a:solidFill>
                  <a:srgbClr val="00B050"/>
                </a:solidFill>
              </a:rPr>
              <a:t>A.h</a:t>
            </a:r>
            <a:endParaRPr lang="fr-FR" b="1" dirty="0">
              <a:solidFill>
                <a:srgbClr val="00B05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91680" y="912046"/>
            <a:ext cx="5940152" cy="532697"/>
            <a:chOff x="1691680" y="912046"/>
            <a:chExt cx="5940152" cy="5326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4C05A8-A9AF-4E95-BD55-14D56A1E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1680" y="912046"/>
              <a:ext cx="5940152" cy="532697"/>
            </a:xfrm>
            <a:prstGeom prst="rect">
              <a:avLst/>
            </a:pr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3E876EB-1390-4FE3-883E-D28325670B33}"/>
                </a:ext>
              </a:extLst>
            </p:cNvPr>
            <p:cNvSpPr/>
            <p:nvPr/>
          </p:nvSpPr>
          <p:spPr>
            <a:xfrm>
              <a:off x="1847095" y="1258101"/>
              <a:ext cx="1107264" cy="171450"/>
            </a:xfrm>
            <a:custGeom>
              <a:avLst/>
              <a:gdLst>
                <a:gd name="connsiteX0" fmla="*/ 2382 w 1076325"/>
                <a:gd name="connsiteY0" fmla="*/ 157162 h 171450"/>
                <a:gd name="connsiteX1" fmla="*/ 0 w 1076325"/>
                <a:gd name="connsiteY1" fmla="*/ 0 h 171450"/>
                <a:gd name="connsiteX2" fmla="*/ 1076325 w 1076325"/>
                <a:gd name="connsiteY2" fmla="*/ 16668 h 171450"/>
                <a:gd name="connsiteX3" fmla="*/ 1076325 w 1076325"/>
                <a:gd name="connsiteY3" fmla="*/ 171450 h 171450"/>
                <a:gd name="connsiteX4" fmla="*/ 2382 w 1076325"/>
                <a:gd name="connsiteY4" fmla="*/ 15716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325" h="171450">
                  <a:moveTo>
                    <a:pt x="2382" y="157162"/>
                  </a:moveTo>
                  <a:lnTo>
                    <a:pt x="0" y="0"/>
                  </a:lnTo>
                  <a:lnTo>
                    <a:pt x="1076325" y="16668"/>
                  </a:lnTo>
                  <a:lnTo>
                    <a:pt x="1076325" y="171450"/>
                  </a:lnTo>
                  <a:lnTo>
                    <a:pt x="2382" y="1571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B6EFD71-2544-4861-B6F8-D6CDD3A21B0F}"/>
              </a:ext>
            </a:extLst>
          </p:cNvPr>
          <p:cNvSpPr txBox="1"/>
          <p:nvPr/>
        </p:nvSpPr>
        <p:spPr>
          <a:xfrm>
            <a:off x="2783960" y="2848371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04F85-4CCE-407E-8204-A17FC116D6DD}"/>
              </a:ext>
            </a:extLst>
          </p:cNvPr>
          <p:cNvSpPr txBox="1"/>
          <p:nvPr/>
        </p:nvSpPr>
        <p:spPr>
          <a:xfrm>
            <a:off x="3404511" y="2420230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0D6D44-488B-4B41-B81E-EBE71EA85B24}"/>
              </a:ext>
            </a:extLst>
          </p:cNvPr>
          <p:cNvSpPr txBox="1"/>
          <p:nvPr/>
        </p:nvSpPr>
        <p:spPr>
          <a:xfrm>
            <a:off x="3973363" y="2979182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3D5252-2B9A-438B-9473-DF87475332A0}"/>
              </a:ext>
            </a:extLst>
          </p:cNvPr>
          <p:cNvSpPr txBox="1"/>
          <p:nvPr/>
        </p:nvSpPr>
        <p:spPr>
          <a:xfrm>
            <a:off x="4718433" y="2952620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7C175D-48BF-4AEB-925D-53EC0496EBE4}"/>
              </a:ext>
            </a:extLst>
          </p:cNvPr>
          <p:cNvSpPr txBox="1"/>
          <p:nvPr/>
        </p:nvSpPr>
        <p:spPr>
          <a:xfrm>
            <a:off x="5384907" y="2921039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7D906-EC7C-4AB7-8628-9AE082E6FE07}"/>
              </a:ext>
            </a:extLst>
          </p:cNvPr>
          <p:cNvSpPr txBox="1"/>
          <p:nvPr/>
        </p:nvSpPr>
        <p:spPr>
          <a:xfrm>
            <a:off x="6258105" y="3020876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3DF36D-9476-4316-81AF-94572CA49C06}"/>
              </a:ext>
            </a:extLst>
          </p:cNvPr>
          <p:cNvSpPr txBox="1"/>
          <p:nvPr/>
        </p:nvSpPr>
        <p:spPr>
          <a:xfrm>
            <a:off x="6611501" y="2705595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CH14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0C2C0A-5E9B-404B-B819-046A18FB86DB}"/>
              </a:ext>
            </a:extLst>
          </p:cNvPr>
          <p:cNvSpPr txBox="1"/>
          <p:nvPr/>
        </p:nvSpPr>
        <p:spPr>
          <a:xfrm>
            <a:off x="7176223" y="2535189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ID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B79965-5FA3-44A6-B1BC-8D694EAEC7A1}"/>
              </a:ext>
            </a:extLst>
          </p:cNvPr>
          <p:cNvSpPr txBox="1"/>
          <p:nvPr/>
        </p:nvSpPr>
        <p:spPr>
          <a:xfrm>
            <a:off x="2410729" y="2535189"/>
            <a:ext cx="491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ID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116599" y="2944754"/>
            <a:ext cx="1335314" cy="31076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Arrow 2"/>
          <p:cNvSpPr/>
          <p:nvPr/>
        </p:nvSpPr>
        <p:spPr>
          <a:xfrm>
            <a:off x="3434332" y="2829153"/>
            <a:ext cx="113070" cy="271030"/>
          </a:xfrm>
          <a:prstGeom prst="downArrow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Box 35"/>
          <p:cNvSpPr txBox="1"/>
          <p:nvPr/>
        </p:nvSpPr>
        <p:spPr>
          <a:xfrm>
            <a:off x="506135" y="3086904"/>
            <a:ext cx="139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SIM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9718" y="1706009"/>
            <a:ext cx="376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REEL (cellule test sans </a:t>
            </a:r>
            <a:r>
              <a:rPr lang="en-US" dirty="0" err="1" smtClean="0">
                <a:solidFill>
                  <a:srgbClr val="FF0000"/>
                </a:solidFill>
              </a:rPr>
              <a:t>aimant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183814" y="2088370"/>
            <a:ext cx="384415" cy="6813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264137" y="1508776"/>
            <a:ext cx="369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fr-FR" dirty="0" smtClean="0"/>
              <a:t>REEL (Avec Aimant sur toutes les gauges d’une cellule test)</a:t>
            </a:r>
            <a:endParaRPr lang="fr-FR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3685397" y="2038791"/>
            <a:ext cx="543520" cy="101788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968542" y="2901289"/>
            <a:ext cx="491896" cy="869898"/>
          </a:xfrm>
          <a:prstGeom prst="ellipse">
            <a:avLst/>
          </a:prstGeom>
          <a:noFill/>
          <a:ln>
            <a:solidFill>
              <a:srgbClr val="1325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Oval 47"/>
          <p:cNvSpPr/>
          <p:nvPr/>
        </p:nvSpPr>
        <p:spPr>
          <a:xfrm>
            <a:off x="6215692" y="2986677"/>
            <a:ext cx="491896" cy="869898"/>
          </a:xfrm>
          <a:prstGeom prst="ellipse">
            <a:avLst/>
          </a:prstGeom>
          <a:noFill/>
          <a:ln>
            <a:solidFill>
              <a:srgbClr val="1325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8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5703-6AAD-4A16-AA3F-C8E7F1AA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2.10) Courbe de conditionnement  Corrigée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778C5-4797-453F-B76B-0CE0EABE3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383FA-663F-4CF3-9F8D-978EFEE811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226217"/>
            <a:ext cx="2294428" cy="3149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1" y="840572"/>
            <a:ext cx="8352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Corrections </a:t>
            </a:r>
            <a:r>
              <a:rPr lang="en-US" sz="1600" u="sng" dirty="0" smtClean="0"/>
              <a:t>:</a:t>
            </a:r>
            <a:r>
              <a:rPr lang="en-US" sz="1600" dirty="0" smtClean="0"/>
              <a:t> </a:t>
            </a:r>
            <a:r>
              <a:rPr lang="fr-FR" sz="1600" dirty="0" smtClean="0"/>
              <a:t>16 gauges réelles ou virtuelles par cellule et correction artefact de mesure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206958" y="4453082"/>
            <a:ext cx="8945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pas </a:t>
            </a:r>
            <a:r>
              <a:rPr lang="fr-FR" b="1" dirty="0">
                <a:solidFill>
                  <a:srgbClr val="FF0000"/>
                </a:solidFill>
              </a:rPr>
              <a:t>d’effet de saturation des pompes NEG</a:t>
            </a:r>
            <a:r>
              <a:rPr lang="fr-FR" dirty="0">
                <a:solidFill>
                  <a:schemeClr val="accent1"/>
                </a:solidFill>
              </a:rPr>
              <a:t> (confirmé par les quelques réactivations effectuées sans amélioration notable)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600" y="1385232"/>
            <a:ext cx="5306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L’ augmentation de la pression avec le faisceau en fonctionnement normal à 2 origines possibles </a:t>
            </a:r>
            <a:r>
              <a:rPr lang="fr-FR" dirty="0" smtClean="0">
                <a:solidFill>
                  <a:schemeClr val="accent1"/>
                </a:solidFill>
              </a:rPr>
              <a:t>:</a:t>
            </a:r>
          </a:p>
          <a:p>
            <a:endParaRPr lang="fr-FR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accent1"/>
                </a:solidFill>
              </a:rPr>
              <a:t>Dégazage </a:t>
            </a:r>
            <a:r>
              <a:rPr lang="fr-FR" dirty="0">
                <a:solidFill>
                  <a:schemeClr val="accent1"/>
                </a:solidFill>
              </a:rPr>
              <a:t>thermique : optimisation du design et impédances ( 25 C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 29C, négligeable) </a:t>
            </a:r>
            <a:endParaRPr lang="fr-FR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Photo désorption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(consécutive aux rayons X « arrosant » les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absorbeurs) :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prédominant</a:t>
            </a:r>
          </a:p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132577"/>
                </a:solidFill>
              </a:rPr>
              <a:t>          loi de puissance : P/I = P0 x D</a:t>
            </a:r>
            <a:r>
              <a:rPr lang="fr-FR" baseline="30000" dirty="0">
                <a:solidFill>
                  <a:srgbClr val="132577"/>
                </a:solidFill>
              </a:rPr>
              <a:t>-n  </a:t>
            </a:r>
            <a:endParaRPr lang="fr-FR" dirty="0">
              <a:solidFill>
                <a:srgbClr val="132577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92080" y="2801056"/>
            <a:ext cx="864096" cy="56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2.11) NATURE du VIDE : Analyse des gaz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04781" y="827015"/>
                <a:ext cx="5044002" cy="3496141"/>
              </a:xfrm>
            </p:spPr>
            <p:txBody>
              <a:bodyPr/>
              <a:lstStyle/>
              <a:p>
                <a:pPr>
                  <a:spcAft>
                    <a:spcPts val="300"/>
                  </a:spcAft>
                </a:pPr>
                <a:r>
                  <a:rPr lang="fr-FR" sz="1600" b="0" dirty="0" smtClean="0">
                    <a:solidFill>
                      <a:schemeClr val="accent1"/>
                    </a:solidFill>
                  </a:rPr>
                  <a:t>La pression totale renseigne sur le nombre de molécules (PV=Nk</a:t>
                </a:r>
                <a:r>
                  <a:rPr lang="fr-FR" sz="1600" b="0" baseline="-25000" dirty="0" smtClean="0">
                    <a:solidFill>
                      <a:schemeClr val="accent1"/>
                    </a:solidFill>
                  </a:rPr>
                  <a:t>B</a:t>
                </a:r>
                <a:r>
                  <a:rPr lang="fr-FR" sz="1600" b="0" dirty="0" smtClean="0">
                    <a:solidFill>
                      <a:schemeClr val="accent1"/>
                    </a:solidFill>
                  </a:rPr>
                  <a:t>T), mais ne dit rien sur leur nature ou leur taille.</a:t>
                </a:r>
              </a:p>
              <a:p>
                <a:pPr>
                  <a:spcAft>
                    <a:spcPts val="300"/>
                  </a:spcAft>
                </a:pPr>
                <a:endParaRPr lang="fr-FR" sz="1600" b="0" dirty="0" smtClean="0">
                  <a:solidFill>
                    <a:schemeClr val="accent1"/>
                  </a:solidFill>
                </a:endParaRPr>
              </a:p>
              <a:p>
                <a:pPr>
                  <a:spcAft>
                    <a:spcPts val="300"/>
                  </a:spcAft>
                </a:pPr>
                <a:r>
                  <a:rPr lang="fr-FR" sz="1600" b="0" dirty="0" smtClean="0">
                    <a:solidFill>
                      <a:schemeClr val="accent1"/>
                    </a:solidFill>
                  </a:rPr>
                  <a:t>Il vaut mieux 10-9 mbar d’ H</a:t>
                </a:r>
                <a:r>
                  <a:rPr lang="fr-FR" sz="1600" b="0" baseline="-25000" dirty="0" smtClean="0">
                    <a:solidFill>
                      <a:schemeClr val="accent1"/>
                    </a:solidFill>
                  </a:rPr>
                  <a:t>2</a:t>
                </a:r>
                <a:r>
                  <a:rPr lang="fr-FR" sz="1600" b="0" dirty="0" smtClean="0">
                    <a:solidFill>
                      <a:schemeClr val="accent1"/>
                    </a:solidFill>
                  </a:rPr>
                  <a:t> que de Xe, si on veut limiter les interactions avec le faisceau d’électrons:</a:t>
                </a:r>
              </a:p>
              <a:p>
                <a:pPr>
                  <a:spcAft>
                    <a:spcPts val="300"/>
                  </a:spcAft>
                </a:pPr>
                <a:r>
                  <a:rPr lang="fr-FR" sz="1600" b="0" dirty="0" smtClean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Sections efficaces = f(r</a:t>
                </a:r>
                <a:r>
                  <a:rPr lang="fr-FR" sz="1600" b="0" baseline="30000" dirty="0" smtClean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fr-FR" sz="1600" b="0" dirty="0" smtClean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Z</a:t>
                </a:r>
                <a:r>
                  <a:rPr lang="fr-FR" sz="1600" b="0" baseline="30000" dirty="0" smtClean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n</a:t>
                </a:r>
                <a:r>
                  <a:rPr lang="fr-FR" sz="1600" b="0" dirty="0" smtClean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b="0" dirty="0" smtClean="0">
                    <a:solidFill>
                      <a:schemeClr val="accent1"/>
                    </a:solidFill>
                  </a:rPr>
                  <a:t>	</a:t>
                </a:r>
              </a:p>
              <a:p>
                <a:pPr>
                  <a:spcAft>
                    <a:spcPts val="300"/>
                  </a:spcAft>
                </a:pPr>
                <a:endParaRPr lang="fr-FR" sz="1600" b="0" dirty="0" smtClean="0">
                  <a:solidFill>
                    <a:schemeClr val="accent1"/>
                  </a:solidFill>
                </a:endParaRPr>
              </a:p>
              <a:p>
                <a:pPr>
                  <a:spcAft>
                    <a:spcPts val="300"/>
                  </a:spcAft>
                </a:pPr>
                <a:r>
                  <a:rPr lang="fr-FR" sz="1600" b="0" dirty="0" smtClean="0">
                    <a:solidFill>
                      <a:schemeClr val="accent1"/>
                    </a:solidFill>
                  </a:rPr>
                  <a:t>Apres la phase de montée en courant et d’optimisation des paramètres faisceau ou la proportion d’hydrogène diminue légèrement au profit de CO (20%), CH4 (15%), la tendance s’inverse pendant la phase dite de conditionnement en opération stabilisée :</a:t>
                </a:r>
                <a:endParaRPr lang="fr-FR" sz="1600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81" y="827015"/>
                <a:ext cx="5044002" cy="3496141"/>
              </a:xfrm>
              <a:blipFill>
                <a:blip r:embed="rId2"/>
                <a:stretch>
                  <a:fillRect l="-2415" t="-1920" r="-26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202017" y="771720"/>
            <a:ext cx="23853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RGA Conditioning Curves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01316"/>
            <a:ext cx="3053080" cy="3811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433118" y="404615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1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3930" y="357758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2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6790" y="366062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3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3118" y="229246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1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264147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2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50506" y="213742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3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5402865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fr-FR" dirty="0"/>
              <a:t>Journées Accélérateur- 12-15 Octobre 2021 , A. MEUNIER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76593" y="4335853"/>
            <a:ext cx="155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Aujourd’hui :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H2 &gt; 85 %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C0 &lt; 10 %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3) SURVEILLANCE du Vide et </a:t>
            </a:r>
            <a:r>
              <a:rPr lang="fr-FR" sz="2400" dirty="0" smtClean="0"/>
              <a:t>Diagnostique</a:t>
            </a:r>
            <a:endParaRPr lang="fr-F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Journées Accélérateur- 12-15 Octobre 2021 , A. MEUNIER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12012" y="747231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Objectif : Détection, Diagnostique en temps réel et Archivage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896016" y="1129308"/>
            <a:ext cx="4247984" cy="4022100"/>
            <a:chOff x="417717" y="1202814"/>
            <a:chExt cx="4247984" cy="4022100"/>
          </a:xfrm>
        </p:grpSpPr>
        <p:pic>
          <p:nvPicPr>
            <p:cNvPr id="18" name="Content Placeholder 6" descr="Highlights_fig1.PNG"/>
            <p:cNvPicPr>
              <a:picLocks noChangeAspect="1"/>
            </p:cNvPicPr>
            <p:nvPr/>
          </p:nvPicPr>
          <p:blipFill rotWithShape="1">
            <a:blip r:embed="rId2" cstate="print"/>
            <a:srcRect l="32070" t="10662" r="32012"/>
            <a:stretch/>
          </p:blipFill>
          <p:spPr bwMode="gray">
            <a:xfrm>
              <a:off x="1144630" y="1871482"/>
              <a:ext cx="2160932" cy="258657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17717" y="4301584"/>
              <a:ext cx="424798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>
                  <a:solidFill>
                    <a:srgbClr val="132577"/>
                  </a:solidFill>
                </a:rPr>
                <a:t>Un système d’acquisition rapide dédié à la détection / archivage  d’événements « vide » : </a:t>
              </a:r>
              <a:r>
                <a:rPr lang="fr-FR" b="1" u="sng" dirty="0" smtClean="0">
                  <a:solidFill>
                    <a:srgbClr val="132577"/>
                  </a:solidFill>
                </a:rPr>
                <a:t>FDA</a:t>
              </a:r>
              <a:endParaRPr lang="fr-FR" b="1" u="sng" dirty="0">
                <a:solidFill>
                  <a:srgbClr val="132577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54318" y="1202814"/>
              <a:ext cx="19415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132577"/>
                  </a:solidFill>
                </a:rPr>
                <a:t>Pressions totales</a:t>
              </a:r>
            </a:p>
            <a:p>
              <a:pPr algn="ctr"/>
              <a:r>
                <a:rPr lang="fr-FR" dirty="0" smtClean="0">
                  <a:solidFill>
                    <a:srgbClr val="132577"/>
                  </a:solidFill>
                </a:rPr>
                <a:t> </a:t>
              </a:r>
              <a:r>
                <a:rPr lang="fr-FR" dirty="0">
                  <a:solidFill>
                    <a:srgbClr val="132577"/>
                  </a:solidFill>
                </a:rPr>
                <a:t>(PEN)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2181" y="1174173"/>
            <a:ext cx="4116746" cy="4149115"/>
            <a:chOff x="4686004" y="1225151"/>
            <a:chExt cx="4116746" cy="4149115"/>
          </a:xfrm>
        </p:grpSpPr>
        <p:sp>
          <p:nvSpPr>
            <p:cNvPr id="17" name="Rectangle 16"/>
            <p:cNvSpPr/>
            <p:nvPr/>
          </p:nvSpPr>
          <p:spPr>
            <a:xfrm>
              <a:off x="4686004" y="4912601"/>
              <a:ext cx="41167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/>
                <a:t>Alarme de niveau 2 :  Dégazage C22-CH03 du 14/10/2021 à 04h52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42909" y="1225151"/>
              <a:ext cx="33254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32577"/>
                  </a:solidFill>
                </a:rPr>
                <a:t>Pressions partielles :</a:t>
              </a:r>
            </a:p>
            <a:p>
              <a:pPr algn="ctr"/>
              <a:r>
                <a:rPr lang="fr-FR" dirty="0" smtClean="0">
                  <a:solidFill>
                    <a:srgbClr val="132577"/>
                  </a:solidFill>
                </a:rPr>
                <a:t> Analyseurs de gaz (RGA) </a:t>
              </a:r>
              <a:endParaRPr lang="fr-FR" dirty="0">
                <a:solidFill>
                  <a:srgbClr val="132577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83258" y="2498471"/>
            <a:ext cx="1955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smtClean="0"/>
              <a:t>Remplissage à 200 mA</a:t>
            </a:r>
            <a:endParaRPr lang="fr-FR" sz="1000" i="1" dirty="0"/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 flipV="1">
            <a:off x="2915816" y="2621581"/>
            <a:ext cx="267442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4406747" y="2743200"/>
            <a:ext cx="320467" cy="1674564"/>
          </a:xfrm>
          <a:custGeom>
            <a:avLst/>
            <a:gdLst>
              <a:gd name="connsiteX0" fmla="*/ 33051 w 242574"/>
              <a:gd name="connsiteY0" fmla="*/ 1674564 h 1674564"/>
              <a:gd name="connsiteX1" fmla="*/ 242371 w 242574"/>
              <a:gd name="connsiteY1" fmla="*/ 793214 h 1674564"/>
              <a:gd name="connsiteX2" fmla="*/ 0 w 242574"/>
              <a:gd name="connsiteY2" fmla="*/ 0 h 1674564"/>
              <a:gd name="connsiteX0" fmla="*/ 33051 w 319609"/>
              <a:gd name="connsiteY0" fmla="*/ 1674564 h 1674564"/>
              <a:gd name="connsiteX1" fmla="*/ 319489 w 319609"/>
              <a:gd name="connsiteY1" fmla="*/ 1311007 h 1674564"/>
              <a:gd name="connsiteX2" fmla="*/ 0 w 319609"/>
              <a:gd name="connsiteY2" fmla="*/ 0 h 1674564"/>
              <a:gd name="connsiteX0" fmla="*/ 33051 w 320467"/>
              <a:gd name="connsiteY0" fmla="*/ 1674564 h 1674564"/>
              <a:gd name="connsiteX1" fmla="*/ 319489 w 320467"/>
              <a:gd name="connsiteY1" fmla="*/ 1311007 h 1674564"/>
              <a:gd name="connsiteX2" fmla="*/ 0 w 320467"/>
              <a:gd name="connsiteY2" fmla="*/ 0 h 167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67" h="1674564">
                <a:moveTo>
                  <a:pt x="33051" y="1674564"/>
                </a:moveTo>
                <a:cubicBezTo>
                  <a:pt x="316735" y="1582757"/>
                  <a:pt x="324998" y="1590101"/>
                  <a:pt x="319489" y="1311007"/>
                </a:cubicBezTo>
                <a:cubicBezTo>
                  <a:pt x="313981" y="1031913"/>
                  <a:pt x="118431" y="257060"/>
                  <a:pt x="0" y="0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175" t="20606" r="25267" b="9653"/>
          <a:stretch/>
        </p:blipFill>
        <p:spPr>
          <a:xfrm>
            <a:off x="284036" y="1790274"/>
            <a:ext cx="4538052" cy="28443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275856" y="4289144"/>
            <a:ext cx="216024" cy="579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98426" y="2245122"/>
            <a:ext cx="23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00518" y="2538942"/>
            <a:ext cx="90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CH</a:t>
            </a:r>
            <a:r>
              <a:rPr lang="fr-FR" b="1" baseline="-25000" dirty="0" smtClean="0">
                <a:solidFill>
                  <a:srgbClr val="FF0000"/>
                </a:solidFill>
              </a:rPr>
              <a:t>4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04975" y="2997624"/>
            <a:ext cx="55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08162" y="3437377"/>
            <a:ext cx="8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3.1) Fast Data Acquisition (FDA)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smtClean="0"/>
              <a:t>Journées Accélérateur- 12-15 Octobre 2021 , A. MEUNIER</a:t>
            </a:r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39" y="1469614"/>
            <a:ext cx="2252086" cy="2623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469614"/>
            <a:ext cx="2248465" cy="262391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903254" y="2540050"/>
            <a:ext cx="887672" cy="50405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582722" y="748041"/>
            <a:ext cx="382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Archivage standard continu via interface Série</a:t>
            </a:r>
          </a:p>
          <a:p>
            <a:pPr algn="ctr"/>
            <a:r>
              <a:rPr lang="fr-FR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HDB (1 point/sec)</a:t>
            </a:r>
            <a:endParaRPr lang="fr-FR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6096" y="748041"/>
            <a:ext cx="3687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Archivage</a:t>
            </a:r>
            <a:r>
              <a:rPr lang="en-US" sz="1400" dirty="0" smtClean="0">
                <a:solidFill>
                  <a:srgbClr val="FF0000"/>
                </a:solidFill>
              </a:rPr>
              <a:t> sur detection </a:t>
            </a:r>
            <a:r>
              <a:rPr lang="fr-FR" sz="1400" dirty="0" smtClean="0">
                <a:solidFill>
                  <a:srgbClr val="FF0000"/>
                </a:solidFill>
              </a:rPr>
              <a:t>d’évènement via signaux analogiques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FDA (</a:t>
            </a:r>
            <a:r>
              <a:rPr lang="en-US" sz="1400" dirty="0">
                <a:solidFill>
                  <a:srgbClr val="FF0000"/>
                </a:solidFill>
              </a:rPr>
              <a:t>200 points/sec)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372200" y="1705372"/>
            <a:ext cx="0" cy="453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16216" y="1705372"/>
            <a:ext cx="0" cy="172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88224" y="1705372"/>
            <a:ext cx="0" cy="1929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0577" y="4225652"/>
            <a:ext cx="871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FAD permet de mesurer précisément les </a:t>
            </a:r>
            <a:r>
              <a:rPr lang="fr-FR" dirty="0" smtClean="0">
                <a:solidFill>
                  <a:srgbClr val="FF0000"/>
                </a:solidFill>
              </a:rPr>
              <a:t>retards de montée de pression entre gauges</a:t>
            </a:r>
            <a:r>
              <a:rPr lang="fr-FR" dirty="0" smtClean="0"/>
              <a:t> lies au phénomène de dilution/propagation des molécules dégazées localement</a:t>
            </a:r>
            <a:endParaRPr lang="fr-FR" dirty="0"/>
          </a:p>
        </p:txBody>
      </p:sp>
      <p:sp>
        <p:nvSpPr>
          <p:cNvPr id="4" name="Right Arrow 3"/>
          <p:cNvSpPr/>
          <p:nvPr/>
        </p:nvSpPr>
        <p:spPr>
          <a:xfrm>
            <a:off x="2051720" y="4877879"/>
            <a:ext cx="1710289" cy="169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3903254" y="4776690"/>
            <a:ext cx="491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Localisation possible du </a:t>
            </a:r>
            <a:r>
              <a:rPr lang="fr-FR" dirty="0" err="1" smtClean="0">
                <a:solidFill>
                  <a:srgbClr val="FF0000"/>
                </a:solidFill>
              </a:rPr>
              <a:t>degasage</a:t>
            </a:r>
            <a:r>
              <a:rPr lang="fr-FR" dirty="0" smtClean="0">
                <a:solidFill>
                  <a:srgbClr val="FF0000"/>
                </a:solidFill>
              </a:rPr>
              <a:t> initial 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 smtClean="0"/>
              <a:t>3.2) SIMULATION- LOCALISATION (en cours de développement)</a:t>
            </a:r>
            <a:endParaRPr lang="fr-FR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184930" y="782804"/>
            <a:ext cx="582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Conductance (C), Volume (V), </a:t>
            </a:r>
            <a:r>
              <a:rPr lang="fr-FR" dirty="0" smtClean="0"/>
              <a:t>Vitesse de pompage(S</a:t>
            </a:r>
            <a:r>
              <a:rPr lang="en-US" dirty="0" smtClean="0"/>
              <a:t>)</a:t>
            </a:r>
            <a:endParaRPr lang="fr-FR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150" y="1997775"/>
            <a:ext cx="2187682" cy="16854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392224" y="1228005"/>
            <a:ext cx="323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RC circuits analogy (SPICE)</a:t>
            </a:r>
            <a:endParaRPr lang="fr-FR" i="1" dirty="0"/>
          </a:p>
        </p:txBody>
      </p:sp>
      <p:sp>
        <p:nvSpPr>
          <p:cNvPr id="32" name="Rectangle 31"/>
          <p:cNvSpPr/>
          <p:nvPr/>
        </p:nvSpPr>
        <p:spPr>
          <a:xfrm>
            <a:off x="5200132" y="1941922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 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44208" y="1615110"/>
                <a:ext cx="1434367" cy="455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1615110"/>
                <a:ext cx="1434367" cy="4555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444208" y="2131898"/>
                <a:ext cx="1569725" cy="455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𝑅𝐶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2131898"/>
                <a:ext cx="1569725" cy="4555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283831" y="1396371"/>
            <a:ext cx="3129047" cy="3651534"/>
            <a:chOff x="1115616" y="1763828"/>
            <a:chExt cx="3129047" cy="36515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1763828"/>
              <a:ext cx="3129047" cy="3651534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 flipV="1">
              <a:off x="2267744" y="1993404"/>
              <a:ext cx="0" cy="45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411760" y="1993404"/>
              <a:ext cx="0" cy="1726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483768" y="1993404"/>
              <a:ext cx="0" cy="19290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156176" y="278549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Constantes de temps ou “retard” d’un module vide RC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492988" y="1692849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 smtClean="0"/>
              <a:t>N modules </a:t>
            </a:r>
            <a:r>
              <a:rPr lang="fr-FR" sz="1200" dirty="0"/>
              <a:t>RC en cascades {</a:t>
            </a:r>
            <a:r>
              <a:rPr lang="fr-FR" sz="1200" dirty="0" err="1"/>
              <a:t>Vn,Sn,Cn</a:t>
            </a:r>
            <a:r>
              <a:rPr lang="fr-FR" sz="1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5006" y="2785492"/>
            <a:ext cx="216024" cy="222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3550348" y="4096505"/>
            <a:ext cx="5040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32577"/>
                </a:solidFill>
              </a:rPr>
              <a:t>Principe : En confrontant les retards mesurés et simulés, on peut déterminer la position origine d’un évènement vide.</a:t>
            </a:r>
            <a:endParaRPr lang="fr-FR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6256" y="4873724"/>
            <a:ext cx="2267744" cy="841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2483768" y="41713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vide : un «  RIEN » presque parfait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99592" cy="841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4"/>
          <p:cNvSpPr/>
          <p:nvPr/>
        </p:nvSpPr>
        <p:spPr>
          <a:xfrm>
            <a:off x="1530345" y="913284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14" y="1433573"/>
            <a:ext cx="1716497" cy="2382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1259" y="3933233"/>
            <a:ext cx="18722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i="1" dirty="0">
                <a:hlinkClick r:id="rId3"/>
              </a:rPr>
              <a:t>http://www.microscopy-uk.org.uk</a:t>
            </a:r>
            <a:endParaRPr lang="fr-FR" sz="900" i="1" dirty="0"/>
          </a:p>
          <a:p>
            <a:r>
              <a:rPr lang="en-US" sz="900" i="1" dirty="0"/>
              <a:t>An iris (Iris </a:t>
            </a:r>
            <a:r>
              <a:rPr lang="en-US" sz="900" i="1" dirty="0" err="1"/>
              <a:t>pseudocorus</a:t>
            </a:r>
            <a:r>
              <a:rPr lang="en-US" sz="900" i="1" dirty="0"/>
              <a:t>) with 115 µm long pollen grains</a:t>
            </a:r>
            <a:endParaRPr lang="fr-FR" sz="9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66185" y="1929234"/>
            <a:ext cx="6460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Objectif Vide EBS : </a:t>
            </a:r>
          </a:p>
          <a:p>
            <a:endParaRPr lang="fr-FR" sz="1600" dirty="0" smtClean="0"/>
          </a:p>
          <a:p>
            <a:r>
              <a:rPr lang="fr-FR" sz="1600" dirty="0" smtClean="0"/>
              <a:t>Une Pression UHV ~ 10</a:t>
            </a:r>
            <a:r>
              <a:rPr lang="fr-FR" sz="1600" baseline="30000" dirty="0" smtClean="0"/>
              <a:t>-9</a:t>
            </a:r>
            <a:r>
              <a:rPr lang="fr-FR" sz="1600" dirty="0" smtClean="0"/>
              <a:t> mbar dans un anneau de stockage de 844 mètres</a:t>
            </a:r>
          </a:p>
          <a:p>
            <a:endParaRPr lang="fr-FR" sz="1600" dirty="0"/>
          </a:p>
          <a:p>
            <a:r>
              <a:rPr lang="fr-FR" sz="1600" dirty="0" smtClean="0"/>
              <a:t>Cela revient à diluer un volume d’air équivalent à un petit grain de pollen dans l’anneau de stockage.</a:t>
            </a:r>
          </a:p>
          <a:p>
            <a:endParaRPr lang="fr-FR" sz="1600" dirty="0" smtClean="0"/>
          </a:p>
          <a:p>
            <a:r>
              <a:rPr lang="fr-FR" sz="1600" dirty="0" smtClean="0"/>
              <a:t>C’est </a:t>
            </a:r>
            <a:r>
              <a:rPr lang="fr-FR" sz="1600" dirty="0"/>
              <a:t>à </a:t>
            </a:r>
            <a:r>
              <a:rPr lang="fr-FR" sz="1600" dirty="0" smtClean="0"/>
              <a:t>la fois peu et beaucoup</a:t>
            </a:r>
          </a:p>
          <a:p>
            <a:r>
              <a:rPr lang="fr-FR" sz="1600" dirty="0" smtClean="0"/>
              <a:t>Cela demande beaucoup de préparation et de ressources,</a:t>
            </a:r>
          </a:p>
          <a:p>
            <a:r>
              <a:rPr lang="fr-FR" sz="1600" dirty="0" smtClean="0"/>
              <a:t>et peut prendre beaucoup de temps.</a:t>
            </a:r>
          </a:p>
          <a:p>
            <a:endParaRPr lang="fr-FR" sz="1600" dirty="0" smtClean="0"/>
          </a:p>
          <a:p>
            <a:r>
              <a:rPr lang="fr-FR" sz="1600" dirty="0" smtClean="0"/>
              <a:t>N ~10</a:t>
            </a:r>
            <a:r>
              <a:rPr lang="fr-FR" sz="1600" baseline="30000" dirty="0" smtClean="0"/>
              <a:t>14</a:t>
            </a:r>
            <a:r>
              <a:rPr lang="fr-FR" sz="1600" dirty="0" smtClean="0"/>
              <a:t> molécules</a:t>
            </a:r>
          </a:p>
          <a:p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96661" y="925393"/>
                <a:ext cx="14042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661" y="925393"/>
                <a:ext cx="1404231" cy="276999"/>
              </a:xfrm>
              <a:prstGeom prst="rect">
                <a:avLst/>
              </a:prstGeom>
              <a:blipFill>
                <a:blip r:embed="rId4"/>
                <a:stretch>
                  <a:fillRect l="-3478" r="-3043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98297" y="118535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m</a:t>
            </a:r>
            <a:r>
              <a:rPr lang="fr-FR" baseline="30000" dirty="0" smtClean="0"/>
              <a:t>3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24705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3.3) </a:t>
            </a:r>
            <a:r>
              <a:rPr lang="en-US" dirty="0"/>
              <a:t>FDA – </a:t>
            </a:r>
            <a:r>
              <a:rPr lang="en-US" dirty="0" smtClean="0"/>
              <a:t>EXEMPLE </a:t>
            </a:r>
            <a:r>
              <a:rPr lang="fr-FR" dirty="0" smtClean="0"/>
              <a:t>d’EVENEMENT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9" y="979418"/>
            <a:ext cx="2023512" cy="2361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02000"/>
            <a:ext cx="6408712" cy="1046067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flipV="1">
            <a:off x="2672830" y="1858031"/>
            <a:ext cx="197939" cy="55352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2"/>
          <p:cNvSpPr/>
          <p:nvPr/>
        </p:nvSpPr>
        <p:spPr>
          <a:xfrm>
            <a:off x="2717800" y="166310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961715" y="2429412"/>
            <a:ext cx="634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Origine de l’évènement : à ~ 20 cm dans la chambre ID5000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05985" y="912965"/>
            <a:ext cx="198263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/>
          <p:cNvSpPr/>
          <p:nvPr/>
        </p:nvSpPr>
        <p:spPr>
          <a:xfrm>
            <a:off x="7514966" y="915135"/>
            <a:ext cx="198263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/>
          <p:cNvSpPr/>
          <p:nvPr/>
        </p:nvSpPr>
        <p:spPr>
          <a:xfrm>
            <a:off x="2478782" y="1487152"/>
            <a:ext cx="198263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/>
          <p:cNvSpPr/>
          <p:nvPr/>
        </p:nvSpPr>
        <p:spPr>
          <a:xfrm>
            <a:off x="3707904" y="1491629"/>
            <a:ext cx="198263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5715313" y="588699"/>
            <a:ext cx="1790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PEN :  CH09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4128" y="588699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CH13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6206" y="1947537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CH14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9039" y="1965516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CH01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39" y="3195357"/>
            <a:ext cx="1800000" cy="2160000"/>
          </a:xfrm>
          <a:prstGeom prst="rect">
            <a:avLst/>
          </a:prstGeom>
          <a:noFill/>
        </p:spPr>
      </p:pic>
      <p:pic>
        <p:nvPicPr>
          <p:cNvPr id="26" name="Picture 2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28" y="3195357"/>
            <a:ext cx="1800000" cy="2160000"/>
          </a:xfrm>
          <a:prstGeom prst="rect">
            <a:avLst/>
          </a:prstGeom>
          <a:noFill/>
        </p:spPr>
      </p:pic>
      <p:pic>
        <p:nvPicPr>
          <p:cNvPr id="27" name="Picture 2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817" y="3181655"/>
            <a:ext cx="1800000" cy="216000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509039" y="3590515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CH13</a:t>
            </a:r>
            <a:endParaRPr lang="fr-FR" sz="1600" dirty="0">
              <a:solidFill>
                <a:schemeClr val="accent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18185" y="4310389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CH14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7000" y="3399255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CH01</a:t>
            </a:r>
            <a:endParaRPr lang="fr-FR" sz="1600" dirty="0">
              <a:solidFill>
                <a:schemeClr val="accent6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 rot="10800000" flipH="1">
            <a:off x="1162561" y="3590515"/>
            <a:ext cx="964480" cy="88915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28169" y="912965"/>
            <a:ext cx="198263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extBox 31"/>
          <p:cNvSpPr txBox="1"/>
          <p:nvPr/>
        </p:nvSpPr>
        <p:spPr>
          <a:xfrm>
            <a:off x="7840098" y="590526"/>
            <a:ext cx="79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CH14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62" y="679943"/>
            <a:ext cx="8622470" cy="3024335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4E5B99"/>
                </a:solidFill>
              </a:rPr>
              <a:t>Objectif atteint : Un </a:t>
            </a:r>
            <a:r>
              <a:rPr lang="fr-FR" sz="2000" dirty="0">
                <a:solidFill>
                  <a:srgbClr val="4E5B99"/>
                </a:solidFill>
              </a:rPr>
              <a:t>« RIEN » presque </a:t>
            </a:r>
            <a:r>
              <a:rPr lang="fr-FR" sz="2000" dirty="0" smtClean="0">
                <a:solidFill>
                  <a:srgbClr val="4E5B99"/>
                </a:solidFill>
              </a:rPr>
              <a:t>parfait</a:t>
            </a:r>
          </a:p>
          <a:p>
            <a:r>
              <a:rPr lang="fr-FR" sz="2000" dirty="0" smtClean="0">
                <a:solidFill>
                  <a:srgbClr val="4E5B99"/>
                </a:solidFill>
              </a:rPr>
              <a:t>	10</a:t>
            </a:r>
            <a:r>
              <a:rPr lang="fr-FR" sz="2000" baseline="30000" dirty="0" smtClean="0">
                <a:solidFill>
                  <a:srgbClr val="4E5B99"/>
                </a:solidFill>
              </a:rPr>
              <a:t>-9</a:t>
            </a:r>
            <a:r>
              <a:rPr lang="fr-FR" sz="2000" dirty="0" smtClean="0">
                <a:solidFill>
                  <a:srgbClr val="4E5B99"/>
                </a:solidFill>
              </a:rPr>
              <a:t> </a:t>
            </a:r>
            <a:r>
              <a:rPr lang="fr-FR" sz="2000" dirty="0" smtClean="0">
                <a:solidFill>
                  <a:srgbClr val="4E5B99"/>
                </a:solidFill>
              </a:rPr>
              <a:t>mbar @ 200 </a:t>
            </a:r>
            <a:r>
              <a:rPr lang="fr-FR" sz="2000" dirty="0" smtClean="0">
                <a:solidFill>
                  <a:srgbClr val="4E5B99"/>
                </a:solidFill>
              </a:rPr>
              <a:t>mA,1400A.h, </a:t>
            </a:r>
            <a:r>
              <a:rPr lang="fr-FR" sz="2000" dirty="0" smtClean="0">
                <a:solidFill>
                  <a:srgbClr val="4E5B99"/>
                </a:solidFill>
              </a:rPr>
              <a:t>en un temps record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4E5B99"/>
              </a:solidFill>
            </a:endParaRPr>
          </a:p>
          <a:p>
            <a:endParaRPr lang="fr-FR" sz="2000" dirty="0">
              <a:solidFill>
                <a:srgbClr val="4E5B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4E5B99"/>
                </a:solidFill>
              </a:rPr>
              <a:t>Très peu d’impact du vide sur la phase de redémarrage </a:t>
            </a:r>
            <a:r>
              <a:rPr lang="fr-FR" sz="2000" dirty="0" smtClean="0">
                <a:solidFill>
                  <a:srgbClr val="4E5B99"/>
                </a:solidFill>
              </a:rPr>
              <a:t>(stable </a:t>
            </a:r>
            <a:r>
              <a:rPr lang="fr-FR" sz="2000" dirty="0">
                <a:solidFill>
                  <a:srgbClr val="4E5B99"/>
                </a:solidFill>
              </a:rPr>
              <a:t>et </a:t>
            </a:r>
            <a:r>
              <a:rPr lang="fr-FR" sz="2000" dirty="0" smtClean="0">
                <a:solidFill>
                  <a:srgbClr val="4E5B99"/>
                </a:solidFill>
              </a:rPr>
              <a:t>fiable)</a:t>
            </a:r>
            <a:endParaRPr lang="fr-FR" sz="2000" dirty="0">
              <a:solidFill>
                <a:srgbClr val="4E5B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4E5B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4E5B99"/>
                </a:solidFill>
              </a:rPr>
              <a:t>Interventions planifiées 2022-? : </a:t>
            </a:r>
            <a:r>
              <a:rPr lang="fr-FR" sz="2000" dirty="0" err="1">
                <a:solidFill>
                  <a:srgbClr val="4E5B99"/>
                </a:solidFill>
              </a:rPr>
              <a:t>Invacuums</a:t>
            </a:r>
            <a:r>
              <a:rPr lang="fr-FR" sz="2000" dirty="0">
                <a:solidFill>
                  <a:srgbClr val="4E5B99"/>
                </a:solidFill>
              </a:rPr>
              <a:t> et </a:t>
            </a:r>
            <a:r>
              <a:rPr lang="fr-FR" sz="2000" dirty="0" smtClean="0">
                <a:solidFill>
                  <a:srgbClr val="4E5B99"/>
                </a:solidFill>
              </a:rPr>
              <a:t>nouveaux Kickers</a:t>
            </a:r>
            <a:endParaRPr lang="fr-FR" sz="2000" dirty="0">
              <a:solidFill>
                <a:srgbClr val="4E5B99"/>
              </a:solidFill>
            </a:endParaRPr>
          </a:p>
          <a:p>
            <a:endParaRPr lang="fr-FR" sz="2000" dirty="0">
              <a:solidFill>
                <a:srgbClr val="4E5B99"/>
              </a:solidFill>
            </a:endParaRPr>
          </a:p>
          <a:p>
            <a:endParaRPr lang="fr-FR" sz="2000" dirty="0">
              <a:solidFill>
                <a:srgbClr val="4E5B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smtClean="0"/>
              <a:t>Journées Accélérateur- 12-15 Octobre 2021 , A. MEUNIER</a:t>
            </a:r>
            <a:endParaRPr lang="en-US" noProof="0"/>
          </a:p>
        </p:txBody>
      </p:sp>
      <p:sp>
        <p:nvSpPr>
          <p:cNvPr id="8" name="Oval 7"/>
          <p:cNvSpPr/>
          <p:nvPr/>
        </p:nvSpPr>
        <p:spPr>
          <a:xfrm>
            <a:off x="4039105" y="1782026"/>
            <a:ext cx="216024" cy="216024"/>
          </a:xfrm>
          <a:prstGeom prst="ellipse">
            <a:avLst/>
          </a:prstGeom>
          <a:solidFill>
            <a:srgbClr val="4E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17053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E5B99"/>
                </a:solidFill>
              </a:rPr>
              <a:t>20 </a:t>
            </a:r>
            <a:r>
              <a:rPr lang="fr-FR" dirty="0" smtClean="0">
                <a:solidFill>
                  <a:srgbClr val="4E5B99"/>
                </a:solidFill>
                <a:latin typeface="Symbol" panose="05050102010706020507" pitchFamily="18" charset="2"/>
              </a:rPr>
              <a:t>m</a:t>
            </a:r>
            <a:r>
              <a:rPr lang="fr-FR" dirty="0" smtClean="0">
                <a:solidFill>
                  <a:srgbClr val="4E5B99"/>
                </a:solidFill>
              </a:rPr>
              <a:t>m</a:t>
            </a:r>
            <a:r>
              <a:rPr lang="fr-FR" baseline="30000" dirty="0" smtClean="0">
                <a:solidFill>
                  <a:srgbClr val="4E5B99"/>
                </a:solidFill>
              </a:rPr>
              <a:t>3</a:t>
            </a:r>
            <a:endParaRPr lang="fr-FR" baseline="30000" dirty="0">
              <a:solidFill>
                <a:srgbClr val="4E5B9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5557"/>
          <a:stretch/>
        </p:blipFill>
        <p:spPr>
          <a:xfrm>
            <a:off x="2336478" y="3820255"/>
            <a:ext cx="4413523" cy="15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Placeholder 6" descr="jocelynchavy_esrf_low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8" r="8388"/>
          <a:stretch/>
        </p:blipFill>
        <p:spPr>
          <a:xfrm>
            <a:off x="5148064" y="1460436"/>
            <a:ext cx="2943997" cy="2964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3321" y="4792253"/>
            <a:ext cx="5237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Et merci pour votre attention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737" y="817835"/>
            <a:ext cx="8352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Merci </a:t>
            </a:r>
            <a:r>
              <a:rPr lang="fr-FR" dirty="0">
                <a:solidFill>
                  <a:schemeClr val="bg1"/>
                </a:solidFill>
              </a:rPr>
              <a:t>à tous les </a:t>
            </a:r>
            <a:r>
              <a:rPr lang="fr-FR" dirty="0" smtClean="0">
                <a:solidFill>
                  <a:schemeClr val="bg1"/>
                </a:solidFill>
              </a:rPr>
              <a:t>collègues « </a:t>
            </a:r>
            <a:r>
              <a:rPr lang="fr-FR" dirty="0" err="1">
                <a:solidFill>
                  <a:schemeClr val="bg1"/>
                </a:solidFill>
              </a:rPr>
              <a:t>vidistes</a:t>
            </a:r>
            <a:r>
              <a:rPr lang="fr-FR" dirty="0">
                <a:solidFill>
                  <a:schemeClr val="bg1"/>
                </a:solidFill>
              </a:rPr>
              <a:t> » de l’ESRF et proches </a:t>
            </a:r>
            <a:r>
              <a:rPr lang="fr-FR" dirty="0" smtClean="0">
                <a:solidFill>
                  <a:schemeClr val="bg1"/>
                </a:solidFill>
              </a:rPr>
              <a:t>collaborateurs.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0" y="1722218"/>
            <a:ext cx="3613670" cy="24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4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smtClean="0"/>
              <a:t>Journées Accélérateur- 12-15 Octobre 2021 , A. MEUNIER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8992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smtClean="0"/>
              <a:t>Journées Accélérateur- 12-15 Octobre 2021 , A. MEUNIER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15660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0" y="1993404"/>
            <a:ext cx="6876256" cy="33551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51720" y="1993404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2.5) VACUUM CONDITIONING : CHAMBER Contribution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859518"/>
            <a:ext cx="7744711" cy="1014365"/>
          </a:xfrm>
        </p:spPr>
        <p:txBody>
          <a:bodyPr/>
          <a:lstStyle/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ARCs (CU absorbers) expected to condition faster than NEG Coated Chambers (ID sections)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Contribution of ID-5000 close to 50% at 1000 </a:t>
            </a:r>
            <a:r>
              <a:rPr lang="en-US" sz="1600" dirty="0" err="1">
                <a:solidFill>
                  <a:schemeClr val="accent1"/>
                </a:solidFill>
                <a:sym typeface="Wingdings" panose="05000000000000000000" pitchFamily="2" charset="2"/>
              </a:rPr>
              <a:t>A.h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(CH14: 10%,…)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lvl="2"/>
            <a:endParaRPr lang="en-US" sz="16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1"/>
              </a:solidFill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endParaRPr lang="en-US" sz="1600" i="0" dirty="0">
              <a:solidFill>
                <a:schemeClr val="accent1"/>
              </a:solidFill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endParaRPr lang="en-US" sz="1600" b="0" i="0" dirty="0">
              <a:solidFill>
                <a:schemeClr val="accent1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16730"/>
            <a:ext cx="6120000" cy="177074"/>
          </a:xfrm>
        </p:spPr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028" y="3216214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</a:rPr>
              <a:t>CH03 – with absorber</a:t>
            </a:r>
          </a:p>
          <a:p>
            <a:r>
              <a:rPr lang="en-US" sz="1200" b="1" dirty="0">
                <a:solidFill>
                  <a:schemeClr val="accent3"/>
                </a:solidFill>
              </a:rPr>
              <a:t>(few 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863" y="4205909"/>
            <a:ext cx="144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ID5000 (~ 50%)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1771363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1 </a:t>
            </a:r>
            <a:r>
              <a:rPr lang="en-US" b="1" dirty="0" err="1">
                <a:solidFill>
                  <a:schemeClr val="accent6"/>
                </a:solidFill>
              </a:rPr>
              <a:t>A.h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4440" y="1771363"/>
            <a:ext cx="11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1000 </a:t>
            </a:r>
            <a:r>
              <a:rPr lang="en-US" b="1" dirty="0" err="1">
                <a:solidFill>
                  <a:srgbClr val="00B050"/>
                </a:solidFill>
              </a:rPr>
              <a:t>A.h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6200000" flipH="1">
            <a:off x="5174499" y="157926"/>
            <a:ext cx="126268" cy="35446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46073" y="3506807"/>
            <a:ext cx="5634239" cy="19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</p:cNvCxnSpPr>
          <p:nvPr/>
        </p:nvCxnSpPr>
        <p:spPr>
          <a:xfrm flipV="1">
            <a:off x="1911887" y="4359797"/>
            <a:ext cx="546842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DA6847-900D-424B-B04D-42FEA8B3B93B}"/>
              </a:ext>
            </a:extLst>
          </p:cNvPr>
          <p:cNvSpPr txBox="1"/>
          <p:nvPr/>
        </p:nvSpPr>
        <p:spPr>
          <a:xfrm>
            <a:off x="107504" y="5020421"/>
            <a:ext cx="2382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Hugo </a:t>
            </a:r>
            <a:r>
              <a:rPr lang="fr-FR" sz="1600" i="1" dirty="0" err="1"/>
              <a:t>Pedroso</a:t>
            </a:r>
            <a:r>
              <a:rPr lang="fr-FR" sz="1600" i="1" dirty="0"/>
              <a:t> Marques</a:t>
            </a:r>
          </a:p>
        </p:txBody>
      </p:sp>
    </p:spTree>
    <p:extLst>
      <p:ext uri="{BB962C8B-B14F-4D97-AF65-F5344CB8AC3E}">
        <p14:creationId xmlns:p14="http://schemas.microsoft.com/office/powerpoint/2010/main" val="7019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VACUUM CONDITIONING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12TH MAC MEETING – 3/4 NOVEMBER 2020 – C. MACCARRONE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769268"/>
            <a:ext cx="3397729" cy="4662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9268"/>
            <a:ext cx="3349292" cy="46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Back-up Slides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12TH MAC MEETING – 3/4 NOVEMBER 2020 – C. MACCARRONE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34015"/>
            <a:ext cx="6467707" cy="3980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39657"/>
            <a:ext cx="4392488" cy="8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photodesorption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13TH MAC MEETING – 25/26 MAY 2021 - NAME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239726-EA52-40F4-B965-AA447091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41" y="975481"/>
            <a:ext cx="2899522" cy="4158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E3B320-609E-40B5-8004-C59068DD92D4}"/>
              </a:ext>
            </a:extLst>
          </p:cNvPr>
          <p:cNvSpPr txBox="1"/>
          <p:nvPr/>
        </p:nvSpPr>
        <p:spPr>
          <a:xfrm>
            <a:off x="2843808" y="173222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PSD yield vs. dose for SST after bakeout.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642F0-853D-4168-9A69-78C53CE6E1D1}"/>
              </a:ext>
            </a:extLst>
          </p:cNvPr>
          <p:cNvSpPr txBox="1"/>
          <p:nvPr/>
        </p:nvSpPr>
        <p:spPr>
          <a:xfrm>
            <a:off x="2987824" y="3713656"/>
            <a:ext cx="2670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PSD yield vs. dose for ALU after bakeout.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3397CE-13A0-441C-B3C1-D4E5EA52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" y="2293344"/>
            <a:ext cx="36385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_32_tunnel-3d_Cell-10_Lattice-S28_A-9_white.jpg"/>
          <p:cNvPicPr>
            <a:picLocks noChangeAspect="1"/>
          </p:cNvPicPr>
          <p:nvPr/>
        </p:nvPicPr>
        <p:blipFill>
          <a:blip r:embed="rId2" cstate="print"/>
          <a:srcRect t="37400" b="26060"/>
          <a:stretch>
            <a:fillRect/>
          </a:stretch>
        </p:blipFill>
        <p:spPr>
          <a:xfrm>
            <a:off x="-3869" y="2569468"/>
            <a:ext cx="9147870" cy="2689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5607E7-2DFF-4A2B-8691-5E3904FA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SOMMAIRE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C789-014B-4ED1-BB85-C9AFCECAF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24389"/>
            <a:ext cx="7776376" cy="160106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fr-FR" sz="1800" dirty="0"/>
              <a:t>EBS un nouvel anneau de stockage</a:t>
            </a:r>
          </a:p>
          <a:p>
            <a:pPr marL="514350" indent="-514350">
              <a:buAutoNum type="arabicParenR"/>
            </a:pPr>
            <a:r>
              <a:rPr lang="fr-FR" sz="1800" dirty="0"/>
              <a:t>Conditionnement vide depuis la première injection</a:t>
            </a:r>
          </a:p>
          <a:p>
            <a:pPr marL="514350" indent="-514350">
              <a:buAutoNum type="arabicParenR"/>
            </a:pPr>
            <a:r>
              <a:rPr lang="fr-FR" sz="1800" dirty="0"/>
              <a:t>Outils suivi / diagnostique du vide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07421-9563-4D73-86B1-EC28854E0D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2D3D-B534-4AFC-BED2-A8AA24649C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01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CONCLUSION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946689"/>
            <a:ext cx="8280920" cy="4176464"/>
          </a:xfrm>
        </p:spPr>
        <p:txBody>
          <a:bodyPr/>
          <a:lstStyle/>
          <a:p>
            <a:pPr marL="285750" indent="-285750">
              <a:spcBef>
                <a:spcPts val="3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Clean and Reliable vacuum :</a:t>
            </a:r>
            <a:endParaRPr lang="en-US" sz="1400" i="1" dirty="0">
              <a:solidFill>
                <a:schemeClr val="accent1"/>
              </a:solidFill>
            </a:endParaRPr>
          </a:p>
          <a:p>
            <a:pPr lvl="4">
              <a:spcBef>
                <a:spcPts val="300"/>
              </a:spcBef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</a:rPr>
              <a:t>Assembly/ bakeout =&gt; very good starting pressure and “clean vacuum”, P ~4 x10</a:t>
            </a:r>
            <a:r>
              <a:rPr lang="en-US" sz="1400" baseline="30000" dirty="0">
                <a:solidFill>
                  <a:schemeClr val="accent1"/>
                </a:solidFill>
              </a:rPr>
              <a:t>-10</a:t>
            </a:r>
            <a:r>
              <a:rPr lang="en-US" sz="1400" dirty="0">
                <a:solidFill>
                  <a:schemeClr val="accent1"/>
                </a:solidFill>
              </a:rPr>
              <a:t> mbar</a:t>
            </a:r>
          </a:p>
          <a:p>
            <a:pPr lvl="4">
              <a:spcBef>
                <a:spcPts val="300"/>
              </a:spcBef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</a:rPr>
              <a:t>Good vacuum Conditioning still effective (No NEG pump reactivation needed since restart)</a:t>
            </a:r>
          </a:p>
          <a:p>
            <a:pPr lvl="4">
              <a:spcBef>
                <a:spcPts val="300"/>
              </a:spcBef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</a:rPr>
              <a:t>Stable vacuum in operation : very few failure coming from vacuum</a:t>
            </a:r>
          </a:p>
          <a:p>
            <a:pPr>
              <a:spcBef>
                <a:spcPts val="300"/>
              </a:spcBef>
              <a:spcAft>
                <a:spcPts val="100"/>
              </a:spcAft>
            </a:pPr>
            <a:endParaRPr lang="en-US" sz="1400" b="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3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Interventions from first beam and coming :</a:t>
            </a:r>
          </a:p>
          <a:p>
            <a:pPr lvl="4">
              <a:spcBef>
                <a:spcPts val="300"/>
              </a:spcBef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</a:rPr>
              <a:t>ID sectors (ID 5000, </a:t>
            </a:r>
            <a:r>
              <a:rPr lang="en-US" sz="1400" dirty="0" err="1">
                <a:solidFill>
                  <a:schemeClr val="accent1"/>
                </a:solidFill>
              </a:rPr>
              <a:t>Invacuum</a:t>
            </a:r>
            <a:r>
              <a:rPr lang="en-US" sz="1400" dirty="0">
                <a:solidFill>
                  <a:schemeClr val="accent1"/>
                </a:solidFill>
              </a:rPr>
              <a:t>)</a:t>
            </a:r>
          </a:p>
          <a:p>
            <a:pPr lvl="4">
              <a:spcBef>
                <a:spcPts val="300"/>
              </a:spcBef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</a:rPr>
              <a:t>Ceramic chambers (shakers, Kickers) : Thermal/mechanical reliability problem (resistivity too high</a:t>
            </a:r>
            <a:r>
              <a:rPr lang="en-US" sz="1400" dirty="0" smtClean="0">
                <a:solidFill>
                  <a:schemeClr val="accent1"/>
                </a:solidFill>
              </a:rPr>
              <a:t>) </a:t>
            </a:r>
            <a:r>
              <a:rPr lang="en-US" sz="1400" dirty="0" err="1" smtClean="0">
                <a:solidFill>
                  <a:schemeClr val="accent1"/>
                </a:solidFill>
              </a:rPr>
              <a:t>en</a:t>
            </a:r>
            <a:r>
              <a:rPr lang="en-US" sz="1400" dirty="0" smtClean="0">
                <a:solidFill>
                  <a:schemeClr val="accent1"/>
                </a:solidFill>
              </a:rPr>
              <a:t> mode structure</a:t>
            </a:r>
            <a:endParaRPr lang="en-US" sz="1400" dirty="0">
              <a:solidFill>
                <a:schemeClr val="accent1"/>
              </a:solidFill>
            </a:endParaRPr>
          </a:p>
          <a:p>
            <a:pPr lvl="4">
              <a:spcBef>
                <a:spcPts val="300"/>
              </a:spcBef>
              <a:spcAft>
                <a:spcPts val="100"/>
              </a:spcAft>
            </a:pPr>
            <a:r>
              <a:rPr lang="en-US" sz="1400" b="0" dirty="0">
                <a:solidFill>
                  <a:schemeClr val="accent1"/>
                </a:solidFill>
              </a:rPr>
              <a:t>Remaining : </a:t>
            </a:r>
          </a:p>
          <a:p>
            <a:pPr marL="987190" lvl="4" indent="0">
              <a:spcBef>
                <a:spcPts val="300"/>
              </a:spcBef>
              <a:spcAft>
                <a:spcPts val="100"/>
              </a:spcAft>
              <a:buNone/>
            </a:pPr>
            <a:r>
              <a:rPr lang="en-US" sz="1400" dirty="0">
                <a:solidFill>
                  <a:schemeClr val="accent1"/>
                </a:solidFill>
              </a:rPr>
              <a:t>	- thicker </a:t>
            </a:r>
            <a:r>
              <a:rPr lang="en-US" sz="1400" dirty="0" err="1">
                <a:solidFill>
                  <a:schemeClr val="accent1"/>
                </a:solidFill>
              </a:rPr>
              <a:t>Ti</a:t>
            </a:r>
            <a:r>
              <a:rPr lang="en-US" sz="1400" dirty="0">
                <a:solidFill>
                  <a:schemeClr val="accent1"/>
                </a:solidFill>
              </a:rPr>
              <a:t> coated Kicker installation begin 2021/2022</a:t>
            </a:r>
          </a:p>
          <a:p>
            <a:pPr marL="987190" lvl="4" indent="0">
              <a:spcBef>
                <a:spcPts val="300"/>
              </a:spcBef>
              <a:spcAft>
                <a:spcPts val="100"/>
              </a:spcAft>
              <a:buNone/>
            </a:pPr>
            <a:r>
              <a:rPr lang="en-US" sz="1400" dirty="0">
                <a:solidFill>
                  <a:schemeClr val="accent1"/>
                </a:solidFill>
              </a:rPr>
              <a:t>	- New optimized kicker development/production on going</a:t>
            </a:r>
          </a:p>
          <a:p>
            <a:pPr marL="987190" lvl="4" indent="0">
              <a:spcBef>
                <a:spcPts val="300"/>
              </a:spcBef>
              <a:spcAft>
                <a:spcPts val="100"/>
              </a:spcAft>
              <a:buNone/>
            </a:pPr>
            <a:r>
              <a:rPr lang="en-US" sz="1400" b="0" dirty="0">
                <a:solidFill>
                  <a:schemeClr val="accent1"/>
                </a:solidFill>
              </a:rPr>
              <a:t>	- </a:t>
            </a:r>
            <a:r>
              <a:rPr lang="en-US" sz="1400" dirty="0" err="1">
                <a:solidFill>
                  <a:schemeClr val="accent1"/>
                </a:solidFill>
              </a:rPr>
              <a:t>Cryo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Invacuums</a:t>
            </a:r>
            <a:r>
              <a:rPr lang="en-US" sz="1400" dirty="0">
                <a:solidFill>
                  <a:schemeClr val="accent1"/>
                </a:solidFill>
              </a:rPr>
              <a:t> (5 additional planned for coming years)</a:t>
            </a:r>
            <a:endParaRPr lang="en-US" sz="1400" b="0" dirty="0">
              <a:solidFill>
                <a:schemeClr val="accent1"/>
              </a:solidFill>
            </a:endParaRPr>
          </a:p>
          <a:p>
            <a:endParaRPr lang="en-US" sz="1400" b="0" dirty="0">
              <a:solidFill>
                <a:schemeClr val="accent1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:\TID\VACUUM\MACCA\Article ESRF HighLights\8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020" y="2522594"/>
            <a:ext cx="6637412" cy="30572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PERFORMANCES – CHAMBRES EN ALUMINIUM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23528" y="5402865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3" y="697260"/>
            <a:ext cx="8496457" cy="1773511"/>
          </a:xfrm>
        </p:spPr>
        <p:txBody>
          <a:bodyPr/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chemeClr val="accent1"/>
                </a:solidFill>
              </a:rPr>
              <a:t>Chambre Aluminium plus facile à réaliser (usinage dans la masse) par rapport à l’acier inox pour des géométries complexes (courbes et soudures) =&gt; Chambres dipôles (CH02,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chemeClr val="accent1"/>
                </a:solidFill>
              </a:rPr>
              <a:t>Une interrogation sur la </a:t>
            </a:r>
            <a:r>
              <a:rPr lang="fr-FR" sz="1600" b="0" dirty="0" err="1">
                <a:solidFill>
                  <a:schemeClr val="accent1"/>
                </a:solidFill>
              </a:rPr>
              <a:t>photodésorption</a:t>
            </a:r>
            <a:r>
              <a:rPr lang="fr-FR" sz="1600" b="0" dirty="0">
                <a:solidFill>
                  <a:schemeClr val="accent1"/>
                </a:solidFill>
              </a:rPr>
              <a:t> qui est bien supérieure :</a:t>
            </a:r>
            <a:endParaRPr lang="fr-FR" sz="1600" b="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chemeClr val="accent1"/>
                </a:solidFill>
              </a:rPr>
              <a:t>Les mesures de pressions confirment que la réflexion / diffusion de photons est </a:t>
            </a:r>
            <a:r>
              <a:rPr lang="fr-FR" sz="1600" b="0" dirty="0" err="1">
                <a:solidFill>
                  <a:schemeClr val="accent1"/>
                </a:solidFill>
              </a:rPr>
              <a:t>negligeable</a:t>
            </a:r>
            <a:r>
              <a:rPr lang="fr-FR" sz="1600" b="0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chemeClr val="accent1"/>
                </a:solidFill>
              </a:rPr>
              <a:t>4 x chambres CH08 sont en aluminium et le reste en acier inox (tous les absorbeurs, pompes gauges sont identiques)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3535" y="2510465"/>
            <a:ext cx="54422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Pressions CH08 le long de l’anneau de stockage @ 200mA 7/8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31144" y="5402865"/>
            <a:ext cx="212718" cy="20412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3601314" y="5405076"/>
            <a:ext cx="212718" cy="20412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4883810" y="5403323"/>
            <a:ext cx="212718" cy="20412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7099354" y="5407091"/>
            <a:ext cx="212718" cy="20412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2555776" y="3217540"/>
            <a:ext cx="212718" cy="20412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732339" y="3165715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Cells avec CH08-Al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895" y="3319603"/>
            <a:ext cx="161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2"/>
                </a:solidFill>
              </a:rPr>
              <a:t>Pas de différenciation visible !</a:t>
            </a: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Kicker with additional coating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002" y="697260"/>
            <a:ext cx="8765998" cy="219316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accent1"/>
                </a:solidFill>
              </a:rPr>
              <a:t>Done June and Aug SD, but: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/>
                </a:solidFill>
              </a:rPr>
              <a:t>Air leak from K3 while attempting to rump-up in 16 bunch mode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/>
                </a:solidFill>
              </a:rPr>
              <a:t>Leak coming from glazing joint ceramic-ceramic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/>
                </a:solidFill>
              </a:rPr>
              <a:t>Probably due to a thermal stress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/>
                </a:solidFill>
              </a:rPr>
              <a:t>Corrective actions </a:t>
            </a:r>
            <a:r>
              <a:rPr lang="en-US" sz="1800" dirty="0" smtClean="0">
                <a:solidFill>
                  <a:schemeClr val="accent1"/>
                </a:solidFill>
              </a:rPr>
              <a:t>-&gt; temporary on going action (limit current for structured beam such 16 bunches), increase </a:t>
            </a:r>
            <a:r>
              <a:rPr lang="en-US" sz="1800" dirty="0" err="1" smtClean="0">
                <a:solidFill>
                  <a:schemeClr val="accent1"/>
                </a:solidFill>
              </a:rPr>
              <a:t>Ti</a:t>
            </a:r>
            <a:r>
              <a:rPr lang="en-US" sz="1800" dirty="0" smtClean="0">
                <a:solidFill>
                  <a:schemeClr val="accent1"/>
                </a:solidFill>
              </a:rPr>
              <a:t> coating to </a:t>
            </a:r>
            <a:r>
              <a:rPr lang="en-US" sz="1800" dirty="0" err="1" smtClean="0">
                <a:solidFill>
                  <a:schemeClr val="accent1"/>
                </a:solidFill>
              </a:rPr>
              <a:t>decrese</a:t>
            </a:r>
            <a:r>
              <a:rPr lang="en-US" sz="1800" dirty="0" smtClean="0">
                <a:solidFill>
                  <a:schemeClr val="accent1"/>
                </a:solidFill>
              </a:rPr>
              <a:t> resistivity</a:t>
            </a: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redesign </a:t>
            </a:r>
            <a:r>
              <a:rPr lang="en-US" sz="1800" dirty="0" smtClean="0">
                <a:solidFill>
                  <a:schemeClr val="accent1"/>
                </a:solidFill>
              </a:rPr>
              <a:t>and installation of new </a:t>
            </a:r>
            <a:r>
              <a:rPr lang="en-US" sz="1800" dirty="0">
                <a:solidFill>
                  <a:schemeClr val="accent1"/>
                </a:solidFill>
              </a:rPr>
              <a:t>kickers </a:t>
            </a:r>
            <a:r>
              <a:rPr lang="en-US" sz="1800" dirty="0" smtClean="0">
                <a:solidFill>
                  <a:schemeClr val="accent1"/>
                </a:solidFill>
              </a:rPr>
              <a:t>(2022 ?)</a:t>
            </a:r>
            <a:endParaRPr lang="en-US" sz="1800" b="0" dirty="0">
              <a:solidFill>
                <a:schemeClr val="accent1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12TH MAC MEETING – 3/4 NOVEMBER 2020 – C. MACCARRONE – </a:t>
            </a:r>
            <a:r>
              <a:rPr lang="en-GB" sz="800" dirty="0"/>
              <a:t>P. BRUMUND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4781" y="2281436"/>
            <a:ext cx="3744416" cy="2304256"/>
            <a:chOff x="0" y="1557960"/>
            <a:chExt cx="4644008" cy="28602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9" r="49213" b="10727"/>
            <a:stretch/>
          </p:blipFill>
          <p:spPr>
            <a:xfrm>
              <a:off x="0" y="1557960"/>
              <a:ext cx="4644008" cy="281170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45" t="68484" r="1176" b="7204"/>
            <a:stretch/>
          </p:blipFill>
          <p:spPr>
            <a:xfrm>
              <a:off x="3923928" y="3482073"/>
              <a:ext cx="656456" cy="936104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 r="28020"/>
          <a:stretch/>
        </p:blipFill>
        <p:spPr>
          <a:xfrm>
            <a:off x="4481749" y="2353444"/>
            <a:ext cx="4536504" cy="221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220" y="4297660"/>
            <a:ext cx="35141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Leak position area with higher stress</a:t>
            </a:r>
            <a:endParaRPr lang="en-GB" sz="1600" dirty="0">
              <a:solidFill>
                <a:schemeClr val="bg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724128" y="3505572"/>
            <a:ext cx="1296144" cy="86409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8388424" y="3560162"/>
            <a:ext cx="575576" cy="72008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916129" y="3514281"/>
            <a:ext cx="363940" cy="33777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0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CERAMIC CHAMBERS -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769268"/>
            <a:ext cx="445338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1"/>
                </a:solidFill>
              </a:rPr>
              <a:t>Thermal gradient -&gt; mechanical stress -&gt; glazed joints weak point can break -&gt; leak -&gt; limit to 30mA in 16 bunch mode -&gt; monitor delta-T to fix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1"/>
                </a:solidFill>
              </a:rPr>
              <a:t>Not good electrical continuity between RF finger and </a:t>
            </a:r>
            <a:r>
              <a:rPr lang="en-US" sz="1600" b="0" dirty="0" err="1">
                <a:solidFill>
                  <a:schemeClr val="accent1"/>
                </a:solidFill>
              </a:rPr>
              <a:t>Ti</a:t>
            </a:r>
            <a:r>
              <a:rPr lang="en-US" sz="1600" b="0" dirty="0">
                <a:solidFill>
                  <a:schemeClr val="accent1"/>
                </a:solidFill>
              </a:rPr>
              <a:t>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MAC 13 – C. MACCARRONE -  </a:t>
            </a:r>
            <a:r>
              <a:rPr lang="en-GB" sz="800" dirty="0"/>
              <a:t>T. BROCHARD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19" y="3001516"/>
            <a:ext cx="2596770" cy="1947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0702" t="34398" r="52108" b="30075"/>
          <a:stretch/>
        </p:blipFill>
        <p:spPr>
          <a:xfrm>
            <a:off x="3099475" y="3011980"/>
            <a:ext cx="1256501" cy="194757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515299" y="4009501"/>
            <a:ext cx="2637439" cy="0"/>
          </a:xfrm>
          <a:prstGeom prst="straightConnector1">
            <a:avLst/>
          </a:prstGeom>
          <a:ln w="3810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093811" y="731901"/>
            <a:ext cx="3870189" cy="2910932"/>
            <a:chOff x="5115380" y="672880"/>
            <a:chExt cx="3870189" cy="29109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2" t="16460" r="28020"/>
            <a:stretch/>
          </p:blipFill>
          <p:spPr>
            <a:xfrm>
              <a:off x="5115380" y="672880"/>
              <a:ext cx="3870189" cy="221705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05820" y="716036"/>
              <a:ext cx="308930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</a:rPr>
                <a:t>Leak position area with higher stress</a:t>
              </a:r>
              <a:endParaRPr lang="en-GB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 flipH="1">
              <a:off x="5652120" y="1023813"/>
              <a:ext cx="1398354" cy="82557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246205"/>
              <a:ext cx="1954187" cy="1337607"/>
            </a:xfrm>
            <a:prstGeom prst="rect">
              <a:avLst/>
            </a:prstGeom>
          </p:spPr>
        </p:pic>
        <p:sp>
          <p:nvSpPr>
            <p:cNvPr id="7" name="Up-Down Arrow 6"/>
            <p:cNvSpPr/>
            <p:nvPr/>
          </p:nvSpPr>
          <p:spPr>
            <a:xfrm rot="230234">
              <a:off x="7091817" y="1287958"/>
              <a:ext cx="153356" cy="709760"/>
            </a:xfrm>
            <a:prstGeom prst="up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 rot="16483637">
              <a:off x="6994692" y="1469818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Delta-T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5402865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5756" t="17678" r="5169" b="24446"/>
          <a:stretch/>
        </p:blipFill>
        <p:spPr>
          <a:xfrm>
            <a:off x="4838033" y="3793604"/>
            <a:ext cx="3694407" cy="18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0082" t="26330" b="10513"/>
          <a:stretch/>
        </p:blipFill>
        <p:spPr>
          <a:xfrm>
            <a:off x="5780550" y="1886683"/>
            <a:ext cx="3255946" cy="377912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CERAMIC CHAMBERS – RE-DESIGN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9268"/>
            <a:ext cx="8784488" cy="4331980"/>
          </a:xfrm>
        </p:spPr>
        <p:txBody>
          <a:bodyPr/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1"/>
                </a:solidFill>
              </a:rPr>
              <a:t>No glazing joints (single body</a:t>
            </a:r>
            <a:r>
              <a:rPr lang="en-GB" sz="1600" b="0" dirty="0">
                <a:solidFill>
                  <a:schemeClr val="accent1"/>
                </a:solidFill>
              </a:rPr>
              <a:t>) - </a:t>
            </a:r>
            <a:r>
              <a:rPr lang="en-US" sz="1600" b="0" dirty="0">
                <a:solidFill>
                  <a:schemeClr val="accent1"/>
                </a:solidFill>
              </a:rPr>
              <a:t>Corner metallization 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GB" sz="1600" b="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1"/>
                </a:solidFill>
              </a:rPr>
              <a:t>Common design for all 4x kickers (today we have one design for K1K4 and one K2K3) - </a:t>
            </a:r>
            <a:r>
              <a:rPr lang="en-US" sz="1600" dirty="0">
                <a:solidFill>
                  <a:srgbClr val="00B050"/>
                </a:solidFill>
              </a:rPr>
              <a:t>Done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1"/>
                </a:solidFill>
              </a:rPr>
              <a:t>Re-design of CH-15-INJ and INJ-Scraper - </a:t>
            </a:r>
            <a:r>
              <a:rPr lang="en-US" sz="1600" dirty="0">
                <a:solidFill>
                  <a:srgbClr val="00B050"/>
                </a:solidFill>
              </a:rPr>
              <a:t>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MAC 13 – C. MACCARRONE -  </a:t>
            </a:r>
            <a:r>
              <a:rPr lang="en-GB" sz="800" dirty="0"/>
              <a:t>T. BROCHARD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2497" r="4723" b="15929"/>
          <a:stretch/>
        </p:blipFill>
        <p:spPr>
          <a:xfrm>
            <a:off x="179512" y="2699532"/>
            <a:ext cx="5232194" cy="27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2.4) VACUUM CONDITIONING : Contribution per Chamber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148064" y="999717"/>
            <a:ext cx="3412319" cy="3943089"/>
            <a:chOff x="4665892" y="786619"/>
            <a:chExt cx="4298108" cy="4320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5892" y="786619"/>
              <a:ext cx="4298108" cy="432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00192" y="2353444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Ch-03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6296" y="1345332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3"/>
                  </a:solidFill>
                </a:rPr>
                <a:t>ID-5000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59376" y="1762514"/>
            <a:ext cx="3612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ID 5000 </a:t>
            </a:r>
            <a:r>
              <a:rPr lang="en-US" dirty="0"/>
              <a:t>chambers </a:t>
            </a:r>
            <a:r>
              <a:rPr lang="en-US" dirty="0">
                <a:solidFill>
                  <a:srgbClr val="FF0000"/>
                </a:solidFill>
              </a:rPr>
              <a:t>mainly contribute</a:t>
            </a:r>
            <a:r>
              <a:rPr lang="en-US" dirty="0"/>
              <a:t> to SR conditioning plot </a:t>
            </a:r>
            <a:r>
              <a:rPr lang="en-US" dirty="0" smtClean="0"/>
              <a:t>(simulation </a:t>
            </a:r>
            <a:r>
              <a:rPr lang="en-US" dirty="0"/>
              <a:t>~50 %)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However the </a:t>
            </a:r>
            <a:r>
              <a:rPr lang="en-US" dirty="0">
                <a:solidFill>
                  <a:srgbClr val="FF0000"/>
                </a:solidFill>
              </a:rPr>
              <a:t>apparent slow down from 40 </a:t>
            </a:r>
            <a:r>
              <a:rPr lang="en-US" dirty="0" err="1">
                <a:solidFill>
                  <a:srgbClr val="FF0000"/>
                </a:solidFill>
              </a:rPr>
              <a:t>A.h</a:t>
            </a:r>
            <a:r>
              <a:rPr lang="en-US" dirty="0">
                <a:solidFill>
                  <a:srgbClr val="FF0000"/>
                </a:solidFill>
              </a:rPr>
              <a:t> seems due to CH03</a:t>
            </a:r>
          </a:p>
          <a:p>
            <a:endParaRPr lang="en-US" dirty="0"/>
          </a:p>
          <a:p>
            <a:r>
              <a:rPr lang="en-US" dirty="0">
                <a:solidFill>
                  <a:srgbClr val="132577"/>
                </a:solidFill>
              </a:rPr>
              <a:t>Not expected </a:t>
            </a:r>
            <a:r>
              <a:rPr lang="en-US" dirty="0" smtClean="0">
                <a:solidFill>
                  <a:srgbClr val="132577"/>
                </a:solidFill>
              </a:rPr>
              <a:t>and needed some investigations !</a:t>
            </a:r>
            <a:endParaRPr lang="fr-FR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0A5BE-007E-4050-A252-30D682F1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2.5) VACUUM CONDITIONING : </a:t>
            </a:r>
            <a:r>
              <a:rPr lang="en-US" dirty="0" err="1"/>
              <a:t>CONTRIbution</a:t>
            </a:r>
            <a:r>
              <a:rPr lang="en-US" dirty="0"/>
              <a:t> per Chamber</a:t>
            </a:r>
            <a:endParaRPr lang="fr-F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CC32B6-D6DB-4A99-8A7C-71870FA0F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075" y="821641"/>
            <a:ext cx="8237538" cy="42987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4A9A5-6025-4FFA-9F42-B5857550F4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36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2550D-87B5-4026-8DCA-08A5A5AED9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9992" y="1489348"/>
            <a:ext cx="42484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Pressure(PEN) ~ 5x Pressure (IP)</a:t>
            </a:r>
          </a:p>
        </p:txBody>
      </p:sp>
      <p:sp>
        <p:nvSpPr>
          <p:cNvPr id="7" name="Freeform 6"/>
          <p:cNvSpPr/>
          <p:nvPr/>
        </p:nvSpPr>
        <p:spPr>
          <a:xfrm>
            <a:off x="3154394" y="1638300"/>
            <a:ext cx="1345598" cy="517293"/>
          </a:xfrm>
          <a:custGeom>
            <a:avLst/>
            <a:gdLst>
              <a:gd name="connsiteX0" fmla="*/ 1093756 w 1093756"/>
              <a:gd name="connsiteY0" fmla="*/ 0 h 1209675"/>
              <a:gd name="connsiteX1" fmla="*/ 84106 w 1093756"/>
              <a:gd name="connsiteY1" fmla="*/ 142875 h 1209675"/>
              <a:gd name="connsiteX2" fmla="*/ 103156 w 1093756"/>
              <a:gd name="connsiteY2" fmla="*/ 600075 h 1209675"/>
              <a:gd name="connsiteX3" fmla="*/ 484156 w 1093756"/>
              <a:gd name="connsiteY3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756" h="1209675">
                <a:moveTo>
                  <a:pt x="1093756" y="0"/>
                </a:moveTo>
                <a:cubicBezTo>
                  <a:pt x="671481" y="21431"/>
                  <a:pt x="249206" y="42863"/>
                  <a:pt x="84106" y="142875"/>
                </a:cubicBezTo>
                <a:cubicBezTo>
                  <a:pt x="-80994" y="242888"/>
                  <a:pt x="36481" y="422275"/>
                  <a:pt x="103156" y="600075"/>
                </a:cubicBezTo>
                <a:cubicBezTo>
                  <a:pt x="169831" y="777875"/>
                  <a:pt x="326993" y="993775"/>
                  <a:pt x="484156" y="1209675"/>
                </a:cubicBezTo>
              </a:path>
            </a:pathLst>
          </a:custGeom>
          <a:noFill/>
          <a:ln>
            <a:solidFill>
              <a:srgbClr val="132577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3690001" y="187380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PEN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8113" y="215559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IP</a:t>
            </a:r>
            <a:endParaRPr lang="fr-FR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4684317"/>
            <a:ext cx="99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CH03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48113" y="4585692"/>
            <a:ext cx="50405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 rot="16200000">
            <a:off x="3970586" y="4272879"/>
            <a:ext cx="72008" cy="57705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5794" t="28376" r="32302" b="15609"/>
          <a:stretch/>
        </p:blipFill>
        <p:spPr>
          <a:xfrm>
            <a:off x="1345302" y="990990"/>
            <a:ext cx="1665325" cy="12521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58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2.1) Vacuum </a:t>
            </a:r>
            <a:r>
              <a:rPr lang="en-US" dirty="0" err="1"/>
              <a:t>Behaviour</a:t>
            </a:r>
            <a:r>
              <a:rPr lang="en-US" dirty="0"/>
              <a:t> since first injection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37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00" y="1497694"/>
            <a:ext cx="4083469" cy="1534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1" y="3114948"/>
            <a:ext cx="4088868" cy="1534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1161" y="1602575"/>
            <a:ext cx="43199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04" lvl="3"/>
            <a:r>
              <a:rPr lang="en-US" sz="1400" dirty="0">
                <a:solidFill>
                  <a:schemeClr val="accent1"/>
                </a:solidFill>
              </a:rPr>
              <a:t>Vacuum Interventions:</a:t>
            </a:r>
          </a:p>
          <a:p>
            <a:pPr marL="357104" lvl="3"/>
            <a:endParaRPr lang="en-US" sz="14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</a:rPr>
              <a:t>ID-5000 aluminum chambers (about 15 exchange/reactivation)</a:t>
            </a:r>
          </a:p>
          <a:p>
            <a:pPr marL="357104" lvl="3"/>
            <a:endParaRPr lang="en-US" sz="14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</a:rPr>
              <a:t>4 arc reactivations</a:t>
            </a:r>
          </a:p>
          <a:p>
            <a:pPr marL="357104" lvl="3"/>
            <a:endParaRPr lang="en-US" sz="14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</a:rPr>
              <a:t>Campaign of Ceramic Chamber exchange (shaker/kicker) : thermal/mechanical behavior (</a:t>
            </a:r>
            <a:r>
              <a:rPr lang="en-US" sz="1400" dirty="0" err="1">
                <a:solidFill>
                  <a:schemeClr val="accent1"/>
                </a:solidFill>
              </a:rPr>
              <a:t>Ti</a:t>
            </a:r>
            <a:r>
              <a:rPr lang="en-US" sz="1400" dirty="0">
                <a:solidFill>
                  <a:schemeClr val="accent1"/>
                </a:solidFill>
              </a:rPr>
              <a:t> recoating campaign)</a:t>
            </a:r>
          </a:p>
          <a:p>
            <a:pPr marL="357104" lvl="3"/>
            <a:endParaRPr lang="en-US" sz="1400" dirty="0">
              <a:solidFill>
                <a:schemeClr val="accent1"/>
              </a:solidFill>
            </a:endParaRPr>
          </a:p>
          <a:p>
            <a:pPr marL="642854" lvl="3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</a:rPr>
              <a:t>ID </a:t>
            </a:r>
            <a:r>
              <a:rPr lang="en-US" sz="1400" dirty="0" err="1">
                <a:solidFill>
                  <a:schemeClr val="accent1"/>
                </a:solidFill>
              </a:rPr>
              <a:t>Invacuums</a:t>
            </a:r>
            <a:r>
              <a:rPr lang="en-US" sz="1400" dirty="0">
                <a:solidFill>
                  <a:schemeClr val="accent1"/>
                </a:solidFill>
              </a:rPr>
              <a:t> installation/exchange</a:t>
            </a:r>
          </a:p>
          <a:p>
            <a:pPr marL="357104" lvl="3"/>
            <a:endParaRPr lang="en-US" sz="1400" dirty="0">
              <a:solidFill>
                <a:schemeClr val="accent1"/>
              </a:solidFill>
            </a:endParaRPr>
          </a:p>
          <a:p>
            <a:pPr marL="357104" lvl="3"/>
            <a:r>
              <a:rPr lang="en-US" sz="1400" b="1" dirty="0">
                <a:solidFill>
                  <a:srgbClr val="FF0000"/>
                </a:solidFill>
              </a:rPr>
              <a:t>    Vacuum behavior is very stable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6960" y="789522"/>
            <a:ext cx="332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 200 mA reached 4 months after first stored beam !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198002" y="5027507"/>
            <a:ext cx="855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 pressure (today) : 9.6x10</a:t>
            </a:r>
            <a:r>
              <a:rPr lang="en-US" b="1" baseline="30000" dirty="0">
                <a:solidFill>
                  <a:srgbClr val="FF0000"/>
                </a:solidFill>
              </a:rPr>
              <a:t>-10</a:t>
            </a:r>
            <a:r>
              <a:rPr lang="en-US" b="1" dirty="0">
                <a:solidFill>
                  <a:srgbClr val="FF0000"/>
                </a:solidFill>
              </a:rPr>
              <a:t> mbar @ 200 mA,    ~ 5x10</a:t>
            </a:r>
            <a:r>
              <a:rPr lang="en-US" b="1" baseline="30000" dirty="0">
                <a:solidFill>
                  <a:srgbClr val="FF0000"/>
                </a:solidFill>
              </a:rPr>
              <a:t>-10</a:t>
            </a:r>
            <a:r>
              <a:rPr lang="en-US" b="1" dirty="0">
                <a:solidFill>
                  <a:srgbClr val="FF0000"/>
                </a:solidFill>
              </a:rPr>
              <a:t> mbar @ 0 mA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1B04B-C3BE-4CBC-A5BA-397FFA3C18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775" y="754463"/>
            <a:ext cx="842735" cy="623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5FE216-E8EF-4DE0-B189-B9E2FC6FDD15}"/>
              </a:ext>
            </a:extLst>
          </p:cNvPr>
          <p:cNvSpPr txBox="1"/>
          <p:nvPr/>
        </p:nvSpPr>
        <p:spPr>
          <a:xfrm>
            <a:off x="-145068" y="683126"/>
            <a:ext cx="2665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December 2019:</a:t>
            </a:r>
          </a:p>
          <a:p>
            <a:pPr algn="ctr" defTabSz="91440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fr-FR" sz="1400" b="1" dirty="0"/>
              <a:t>First </a:t>
            </a:r>
            <a:r>
              <a:rPr lang="fr-FR" sz="1400" b="1" dirty="0" err="1"/>
              <a:t>stored</a:t>
            </a:r>
            <a:r>
              <a:rPr lang="fr-FR" sz="1400" b="1" dirty="0"/>
              <a:t> </a:t>
            </a:r>
            <a:r>
              <a:rPr lang="fr-FR" sz="1400" b="1" dirty="0" err="1"/>
              <a:t>beam</a:t>
            </a:r>
            <a:endParaRPr lang="fr-FR" sz="1400" b="1" dirty="0"/>
          </a:p>
          <a:p>
            <a:pPr algn="ctr" defTabSz="914400">
              <a:defRPr/>
            </a:pPr>
            <a:r>
              <a:rPr lang="fr-FR" sz="1400" b="1" dirty="0"/>
              <a:t>0.3 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327788-2B89-411A-A956-B346DB071EF4}"/>
              </a:ext>
            </a:extLst>
          </p:cNvPr>
          <p:cNvCxnSpPr>
            <a:cxnSpLocks/>
          </p:cNvCxnSpPr>
          <p:nvPr/>
        </p:nvCxnSpPr>
        <p:spPr>
          <a:xfrm>
            <a:off x="1187624" y="1417340"/>
            <a:ext cx="0" cy="1106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72539" y="787973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de tuning optimization </a:t>
            </a:r>
            <a:r>
              <a:rPr lang="en-US" dirty="0" err="1" smtClean="0"/>
              <a:t>faisceau</a:t>
            </a:r>
            <a:r>
              <a:rPr lang="en-US" dirty="0" smtClean="0"/>
              <a:t> : orbit, optics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9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2.2) Lifetime since First Injection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38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dirty="0"/>
              <a:t>Journées Accélérateur- 12-15 Octobre 2021 , A. MEUNIER</a:t>
            </a:r>
            <a:endParaRPr lang="en-US" noProof="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391F6D8-D85D-43D6-B11B-E7D32DFF4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24" y="648665"/>
            <a:ext cx="1472048" cy="15342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368FE8-9E03-4FA4-BC51-3BDD839A9366}"/>
              </a:ext>
            </a:extLst>
          </p:cNvPr>
          <p:cNvSpPr/>
          <p:nvPr/>
        </p:nvSpPr>
        <p:spPr>
          <a:xfrm>
            <a:off x="791790" y="3523588"/>
            <a:ext cx="35006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1400" dirty="0">
                <a:solidFill>
                  <a:schemeClr val="accent1"/>
                </a:solidFill>
              </a:rPr>
              <a:t>TODAY : 	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1400" b="1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: ~25 hours</a:t>
            </a:r>
          </a:p>
          <a:p>
            <a:pPr marL="0" lvl="2"/>
            <a:r>
              <a:rPr lang="en-US" sz="1400" b="1" dirty="0">
                <a:solidFill>
                  <a:srgbClr val="FF0000"/>
                </a:solidFill>
              </a:rPr>
              <a:t>	(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="1" baseline="-25000" dirty="0">
                <a:solidFill>
                  <a:srgbClr val="FF0000"/>
                </a:solidFill>
              </a:rPr>
              <a:t>h</a:t>
            </a:r>
            <a:r>
              <a:rPr lang="en-US" sz="1400" b="1" dirty="0">
                <a:solidFill>
                  <a:srgbClr val="FF0000"/>
                </a:solidFill>
              </a:rPr>
              <a:t> = 125 pm,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="1" baseline="-25000" dirty="0">
                <a:solidFill>
                  <a:srgbClr val="FF0000"/>
                </a:solidFill>
              </a:rPr>
              <a:t>v</a:t>
            </a:r>
            <a:r>
              <a:rPr lang="en-US" sz="1400" b="1" dirty="0">
                <a:solidFill>
                  <a:srgbClr val="FF0000"/>
                </a:solidFill>
              </a:rPr>
              <a:t> =10pm)</a:t>
            </a:r>
          </a:p>
          <a:p>
            <a:pPr marL="0" lvl="2"/>
            <a:r>
              <a:rPr lang="en-US" sz="1400" dirty="0">
                <a:solidFill>
                  <a:schemeClr val="accent1"/>
                </a:solidFill>
              </a:rPr>
              <a:t>	</a:t>
            </a:r>
            <a:r>
              <a:rPr lang="en-US" sz="2400" dirty="0">
                <a:latin typeface="Symbol" panose="05050102010706020507" pitchFamily="18" charset="2"/>
              </a:rPr>
              <a:t>t</a:t>
            </a:r>
            <a:r>
              <a:rPr lang="en-US" sz="1400" baseline="-25000" dirty="0">
                <a:solidFill>
                  <a:schemeClr val="accent1"/>
                </a:solidFill>
                <a:sym typeface="Wingdings" panose="05000000000000000000" pitchFamily="2" charset="2"/>
              </a:rPr>
              <a:t>vacuum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~130h</a:t>
            </a:r>
          </a:p>
          <a:p>
            <a:pPr marL="0" lvl="2"/>
            <a:endParaRPr lang="en-US" sz="1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0" lvl="2"/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Low vacuum contribution to lifetime</a:t>
            </a:r>
          </a:p>
          <a:p>
            <a:pPr marL="0" lvl="2"/>
            <a:endParaRPr lang="en-US" sz="14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00" y="2275272"/>
            <a:ext cx="4082401" cy="1533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86" y="3788870"/>
            <a:ext cx="4060829" cy="1533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8316416" y="4225652"/>
            <a:ext cx="72008" cy="72008"/>
          </a:xfrm>
          <a:prstGeom prst="ellipse">
            <a:avLst/>
          </a:prstGeom>
          <a:solidFill>
            <a:schemeClr val="accent2"/>
          </a:solidFill>
          <a:ln>
            <a:solidFill>
              <a:srgbClr val="ED77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/>
          <p:cNvSpPr txBox="1"/>
          <p:nvPr/>
        </p:nvSpPr>
        <p:spPr>
          <a:xfrm>
            <a:off x="6084168" y="102366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From BLDs</a:t>
            </a:r>
            <a:endParaRPr lang="fr-FR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4C7CB-78F8-4F2C-804B-B3F4CDA530C8}"/>
                  </a:ext>
                </a:extLst>
              </p:cNvPr>
              <p:cNvSpPr txBox="1"/>
              <p:nvPr/>
            </p:nvSpPr>
            <p:spPr>
              <a:xfrm>
                <a:off x="1979712" y="1721808"/>
                <a:ext cx="2016224" cy="756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4C7CB-78F8-4F2C-804B-B3F4CDA53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1721808"/>
                <a:ext cx="2016224" cy="756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1F3D7CC-A305-4FFD-8CC6-5A470AE7DCC1}"/>
              </a:ext>
            </a:extLst>
          </p:cNvPr>
          <p:cNvSpPr txBox="1"/>
          <p:nvPr/>
        </p:nvSpPr>
        <p:spPr>
          <a:xfrm>
            <a:off x="1237795" y="26958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Touschek</a:t>
            </a:r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544D1-7689-439B-AD74-01C638AF6A05}"/>
              </a:ext>
            </a:extLst>
          </p:cNvPr>
          <p:cNvSpPr txBox="1"/>
          <p:nvPr/>
        </p:nvSpPr>
        <p:spPr>
          <a:xfrm>
            <a:off x="3254019" y="27140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vacuum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C14F9D-2D7C-453A-A85D-6EBED2E922A5}"/>
              </a:ext>
            </a:extLst>
          </p:cNvPr>
          <p:cNvCxnSpPr/>
          <p:nvPr/>
        </p:nvCxnSpPr>
        <p:spPr>
          <a:xfrm flipV="1">
            <a:off x="2101891" y="2490433"/>
            <a:ext cx="576064" cy="223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1EE949-3C4F-4485-9BB1-70CE43D490CD}"/>
              </a:ext>
            </a:extLst>
          </p:cNvPr>
          <p:cNvCxnSpPr>
            <a:cxnSpLocks/>
          </p:cNvCxnSpPr>
          <p:nvPr/>
        </p:nvCxnSpPr>
        <p:spPr>
          <a:xfrm flipH="1" flipV="1">
            <a:off x="3542051" y="2578840"/>
            <a:ext cx="144016" cy="22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66" y="761272"/>
            <a:ext cx="4088868" cy="15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2.6) </a:t>
            </a:r>
            <a:r>
              <a:rPr lang="fr-FR" sz="2000" dirty="0" smtClean="0"/>
              <a:t>Conditionnement</a:t>
            </a:r>
            <a:r>
              <a:rPr lang="en-US" sz="2000" dirty="0" smtClean="0"/>
              <a:t> du vide ?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78" y="777492"/>
            <a:ext cx="4507922" cy="43747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345387" y="301421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28184" y="3361556"/>
            <a:ext cx="7325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Real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8220" y="1305558"/>
            <a:ext cx="17457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</a:rPr>
              <a:t>Simulation “ Orange Book” 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5402865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D5ECD5-107B-40B8-9895-743E1173F64C}"/>
              </a:ext>
            </a:extLst>
          </p:cNvPr>
          <p:cNvCxnSpPr/>
          <p:nvPr/>
        </p:nvCxnSpPr>
        <p:spPr>
          <a:xfrm flipV="1">
            <a:off x="7092280" y="3145532"/>
            <a:ext cx="25188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D191CF-C568-4E9C-9B56-EBC81F9CDA37}"/>
              </a:ext>
            </a:extLst>
          </p:cNvPr>
          <p:cNvCxnSpPr>
            <a:cxnSpLocks/>
          </p:cNvCxnSpPr>
          <p:nvPr/>
        </p:nvCxnSpPr>
        <p:spPr>
          <a:xfrm flipH="1">
            <a:off x="7457502" y="1899404"/>
            <a:ext cx="378940" cy="31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00044" y="2107766"/>
            <a:ext cx="2160240" cy="1884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88496" y="1281708"/>
            <a:ext cx="2160240" cy="1884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7BFF46B-A09F-44FD-B5FC-194F13250CB2}"/>
              </a:ext>
            </a:extLst>
          </p:cNvPr>
          <p:cNvSpPr/>
          <p:nvPr/>
        </p:nvSpPr>
        <p:spPr>
          <a:xfrm>
            <a:off x="7345387" y="2199431"/>
            <a:ext cx="72008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3273" y="873307"/>
            <a:ext cx="4501512" cy="4507770"/>
          </a:xfrm>
        </p:spPr>
        <p:txBody>
          <a:bodyPr/>
          <a:lstStyle/>
          <a:p>
            <a:r>
              <a:rPr lang="fr-FR" sz="1600" b="0" dirty="0" smtClean="0">
                <a:solidFill>
                  <a:schemeClr val="accent1"/>
                </a:solidFill>
              </a:rPr>
              <a:t>L’ augmentation de la pression avec le faisceau en fonctionnement normal à 2 origines possibles :</a:t>
            </a:r>
          </a:p>
          <a:p>
            <a:r>
              <a:rPr lang="fr-FR" sz="1600" b="0" dirty="0" smtClean="0">
                <a:solidFill>
                  <a:schemeClr val="accent1"/>
                </a:solidFill>
              </a:rPr>
              <a:t>- Dégazage thermique : optimisation du design et impédances ( 25 C </a:t>
            </a:r>
            <a:r>
              <a:rPr lang="fr-FR" sz="1600" b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29C, négligeable)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Photo désorption (X-ray arrivant sur les absorbeurs) : </a:t>
            </a:r>
            <a:r>
              <a:rPr lang="fr-FR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predominant</a:t>
            </a:r>
            <a:r>
              <a:rPr 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FR" sz="1600" dirty="0" smtClean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132577"/>
                </a:solidFill>
              </a:rPr>
              <a:t> </a:t>
            </a:r>
            <a:r>
              <a:rPr lang="fr-FR" sz="1600" dirty="0" smtClean="0">
                <a:solidFill>
                  <a:srgbClr val="132577"/>
                </a:solidFill>
              </a:rPr>
              <a:t>         loi de puissance : P/I = P0 x D</a:t>
            </a:r>
            <a:r>
              <a:rPr lang="fr-FR" sz="1600" baseline="30000" dirty="0" smtClean="0">
                <a:solidFill>
                  <a:srgbClr val="132577"/>
                </a:solidFill>
              </a:rPr>
              <a:t>-n  </a:t>
            </a:r>
            <a:endParaRPr lang="fr-FR" sz="1600" dirty="0" smtClean="0">
              <a:solidFill>
                <a:srgbClr val="132577"/>
              </a:solidFill>
            </a:endParaRPr>
          </a:p>
          <a:p>
            <a:endParaRPr lang="fr-FR" sz="800" b="0" dirty="0" smtClean="0">
              <a:solidFill>
                <a:schemeClr val="accent1"/>
              </a:solidFill>
            </a:endParaRPr>
          </a:p>
          <a:p>
            <a:r>
              <a:rPr lang="fr-FR" sz="1600" b="0" dirty="0" smtClean="0">
                <a:solidFill>
                  <a:schemeClr val="accent1"/>
                </a:solidFill>
              </a:rPr>
              <a:t>Pression normalisée par le courant en fonction de la dose (courant intégré)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0" dirty="0" smtClean="0">
                <a:solidFill>
                  <a:schemeClr val="accent1"/>
                </a:solidFill>
              </a:rPr>
              <a:t>En environ une décade en dessous des premières simulation « Orange Book 2014 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0" dirty="0" smtClean="0">
                <a:solidFill>
                  <a:schemeClr val="accent1"/>
                </a:solidFill>
              </a:rPr>
              <a:t>Cependant après 40 </a:t>
            </a:r>
            <a:r>
              <a:rPr lang="fr-FR" sz="1600" b="0" dirty="0" err="1" smtClean="0">
                <a:solidFill>
                  <a:schemeClr val="accent1"/>
                </a:solidFill>
              </a:rPr>
              <a:t>A.h</a:t>
            </a:r>
            <a:r>
              <a:rPr lang="fr-FR" sz="1600" b="0" dirty="0" smtClean="0">
                <a:solidFill>
                  <a:schemeClr val="accent1"/>
                </a:solidFill>
              </a:rPr>
              <a:t> on observe un ralentissement ????</a:t>
            </a:r>
            <a:endParaRPr lang="fr-FR" sz="1600" b="0" dirty="0">
              <a:solidFill>
                <a:schemeClr val="accent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83968" y="2857500"/>
            <a:ext cx="1512168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4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1 ) EBS : UN nouvel anneau de stockage de 4</a:t>
            </a:r>
            <a:r>
              <a:rPr lang="fr-FR" baseline="30000" dirty="0" smtClean="0"/>
              <a:t>ieme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6160" y="4218640"/>
            <a:ext cx="7388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Un assemblage dense composé de chambres a vide en aluminium et en acier inoxydable de géométrie parfois complexe.</a:t>
            </a:r>
          </a:p>
          <a:p>
            <a:r>
              <a:rPr lang="fr-FR" sz="1400" dirty="0" smtClean="0"/>
              <a:t>Longueur totale ~ 844 m</a:t>
            </a:r>
          </a:p>
          <a:p>
            <a:r>
              <a:rPr lang="fr-FR" sz="1400" dirty="0" smtClean="0"/>
              <a:t>Composé de 32 cellules (~ 26m) dont 32 sections droites :</a:t>
            </a:r>
          </a:p>
          <a:p>
            <a:r>
              <a:rPr lang="fr-FR" sz="1400" dirty="0" smtClean="0"/>
              <a:t>18: ID5000 (onduleurs), 10 : </a:t>
            </a:r>
            <a:r>
              <a:rPr lang="fr-FR" sz="1400" dirty="0" err="1" smtClean="0"/>
              <a:t>Invacuums</a:t>
            </a:r>
            <a:r>
              <a:rPr lang="fr-FR" sz="1400" dirty="0" smtClean="0"/>
              <a:t>, 3: Cavités RF, 1 : injection</a:t>
            </a:r>
            <a:endParaRPr lang="fr-FR" sz="1400" dirty="0"/>
          </a:p>
        </p:txBody>
      </p:sp>
      <p:pic>
        <p:nvPicPr>
          <p:cNvPr id="10" name="Picture 9" descr="untitled.jpg">
            <a:extLst>
              <a:ext uri="{FF2B5EF4-FFF2-40B4-BE49-F238E27FC236}">
                <a16:creationId xmlns:a16="http://schemas.microsoft.com/office/drawing/2014/main" id="{DDCDC6B6-AE5F-420E-BB88-B8B1E9F8E9F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19" y="819652"/>
            <a:ext cx="1927443" cy="850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35F4D8-9A9B-492E-8D46-AD8163B9C876}"/>
              </a:ext>
            </a:extLst>
          </p:cNvPr>
          <p:cNvSpPr txBox="1"/>
          <p:nvPr/>
        </p:nvSpPr>
        <p:spPr>
          <a:xfrm>
            <a:off x="2204362" y="719346"/>
            <a:ext cx="6867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EBS : 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Extremely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fr-F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Brilliant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solidFill>
                  <a:prstClr val="black"/>
                </a:solidFill>
                <a:latin typeface="Arial"/>
              </a:rPr>
              <a:t>Un nouvel anneau de stockage de 4th génération (7 éléments de courbures / dipôles) </a:t>
            </a:r>
            <a:r>
              <a:rPr lang="fr-FR" sz="1400" dirty="0" smtClean="0">
                <a:solidFill>
                  <a:prstClr val="black"/>
                </a:solidFill>
                <a:latin typeface="Arial"/>
              </a:rPr>
              <a:t>pour u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ne réduction de l’</a:t>
            </a:r>
            <a:r>
              <a:rPr kumimoji="0" lang="fr-FR" sz="1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émittance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u</a:t>
            </a:r>
            <a:r>
              <a:rPr lang="fr-FR" sz="1400" dirty="0" smtClean="0">
                <a:solidFill>
                  <a:prstClr val="black"/>
                </a:solidFill>
                <a:latin typeface="Arial"/>
              </a:rPr>
              <a:t>ne augmentation de la brillance et de la cohérence de la source X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0E74CC-9430-4A00-9A13-0EFB68511F11}"/>
              </a:ext>
            </a:extLst>
          </p:cNvPr>
          <p:cNvGrpSpPr/>
          <p:nvPr/>
        </p:nvGrpSpPr>
        <p:grpSpPr>
          <a:xfrm>
            <a:off x="-47759" y="1871814"/>
            <a:ext cx="9239517" cy="2281962"/>
            <a:chOff x="-48565" y="1651629"/>
            <a:chExt cx="9239517" cy="228196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EA0C3A-1478-4D52-9433-837D9B2C6184}"/>
                </a:ext>
              </a:extLst>
            </p:cNvPr>
            <p:cNvGrpSpPr/>
            <p:nvPr/>
          </p:nvGrpSpPr>
          <p:grpSpPr>
            <a:xfrm>
              <a:off x="-48565" y="1651629"/>
              <a:ext cx="8797029" cy="2281962"/>
              <a:chOff x="-115687" y="1139260"/>
              <a:chExt cx="8797029" cy="22819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E2B0232-B8A8-41AA-A86F-F3D9F2770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415" y="1254822"/>
                <a:ext cx="8352927" cy="21664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2DA9A-D7EB-4942-80D2-390B7FDF02FD}"/>
                  </a:ext>
                </a:extLst>
              </p:cNvPr>
              <p:cNvSpPr txBox="1"/>
              <p:nvPr/>
            </p:nvSpPr>
            <p:spPr>
              <a:xfrm rot="395422">
                <a:off x="-115687" y="1661524"/>
                <a:ext cx="11566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ID5000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94A48C-FB80-4FBD-BD61-C0F45EEFFAC1}"/>
                  </a:ext>
                </a:extLst>
              </p:cNvPr>
              <p:cNvSpPr txBox="1"/>
              <p:nvPr/>
            </p:nvSpPr>
            <p:spPr>
              <a:xfrm rot="406790">
                <a:off x="552154" y="1139260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CDE5B5-5B80-4ED2-921D-9E9CF3F2F973}"/>
                  </a:ext>
                </a:extLst>
              </p:cNvPr>
              <p:cNvSpPr txBox="1"/>
              <p:nvPr/>
            </p:nvSpPr>
            <p:spPr>
              <a:xfrm rot="406790">
                <a:off x="1050700" y="1199138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3FACA7-3922-4903-B272-6541CFDD5790}"/>
                  </a:ext>
                </a:extLst>
              </p:cNvPr>
              <p:cNvSpPr txBox="1"/>
              <p:nvPr/>
            </p:nvSpPr>
            <p:spPr>
              <a:xfrm rot="406790">
                <a:off x="1874804" y="1294113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657977-4CA2-4D2A-B239-5DAEED58040B}"/>
                  </a:ext>
                </a:extLst>
              </p:cNvPr>
              <p:cNvSpPr txBox="1"/>
              <p:nvPr/>
            </p:nvSpPr>
            <p:spPr>
              <a:xfrm rot="406790">
                <a:off x="2393862" y="1370578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A374B5-BEAF-40B8-A24B-44B917D18405}"/>
                  </a:ext>
                </a:extLst>
              </p:cNvPr>
              <p:cNvSpPr txBox="1"/>
              <p:nvPr/>
            </p:nvSpPr>
            <p:spPr>
              <a:xfrm rot="406790">
                <a:off x="2971394" y="1447044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6F75A0-62F2-4C15-91B1-2B1C00144948}"/>
                  </a:ext>
                </a:extLst>
              </p:cNvPr>
              <p:cNvSpPr txBox="1"/>
              <p:nvPr/>
            </p:nvSpPr>
            <p:spPr>
              <a:xfrm rot="406790">
                <a:off x="3857110" y="1571425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352AE8-087F-4223-B164-45B691286BD3}"/>
                  </a:ext>
                </a:extLst>
              </p:cNvPr>
              <p:cNvSpPr txBox="1"/>
              <p:nvPr/>
            </p:nvSpPr>
            <p:spPr>
              <a:xfrm rot="406790">
                <a:off x="4503747" y="1643433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4CD4CA-5F1F-4E1A-B00A-E070E619601A}"/>
                  </a:ext>
                </a:extLst>
              </p:cNvPr>
              <p:cNvSpPr txBox="1"/>
              <p:nvPr/>
            </p:nvSpPr>
            <p:spPr>
              <a:xfrm rot="406790">
                <a:off x="5150383" y="1715441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CH08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E31C0E-D2A5-4E69-B45E-28C7B996A628}"/>
                  </a:ext>
                </a:extLst>
              </p:cNvPr>
              <p:cNvSpPr txBox="1"/>
              <p:nvPr/>
            </p:nvSpPr>
            <p:spPr>
              <a:xfrm rot="406790">
                <a:off x="5837954" y="1822593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CH09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439295E-521D-4701-BA7C-3FBDB159591C}"/>
                  </a:ext>
                </a:extLst>
              </p:cNvPr>
              <p:cNvSpPr txBox="1"/>
              <p:nvPr/>
            </p:nvSpPr>
            <p:spPr>
              <a:xfrm rot="406790">
                <a:off x="6698983" y="1931465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CH11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3CCD4AA-79F7-4C76-8033-57070DB816A1}"/>
                  </a:ext>
                </a:extLst>
              </p:cNvPr>
              <p:cNvSpPr txBox="1"/>
              <p:nvPr/>
            </p:nvSpPr>
            <p:spPr>
              <a:xfrm rot="406790">
                <a:off x="7392913" y="2020737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CH13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8248B4-BEA5-4B71-92F3-DE31E4B7A023}"/>
                  </a:ext>
                </a:extLst>
              </p:cNvPr>
              <p:cNvSpPr txBox="1"/>
              <p:nvPr/>
            </p:nvSpPr>
            <p:spPr>
              <a:xfrm rot="406790">
                <a:off x="8086844" y="2114516"/>
                <a:ext cx="55232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CH14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A21B81-043C-4C45-83CF-0603D61588F5}"/>
                </a:ext>
              </a:extLst>
            </p:cNvPr>
            <p:cNvSpPr txBox="1"/>
            <p:nvPr/>
          </p:nvSpPr>
          <p:spPr>
            <a:xfrm rot="395422">
              <a:off x="8522501" y="3195025"/>
              <a:ext cx="6684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ID5000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E35209B-33EC-4664-A969-760A0ED82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71"/>
          <a:stretch/>
        </p:blipFill>
        <p:spPr>
          <a:xfrm>
            <a:off x="241062" y="3479389"/>
            <a:ext cx="1215291" cy="79324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5FA130-1119-47ED-AF41-90E08DBD1FF8}"/>
              </a:ext>
            </a:extLst>
          </p:cNvPr>
          <p:cNvCxnSpPr>
            <a:endCxn id="18" idx="2"/>
          </p:cNvCxnSpPr>
          <p:nvPr/>
        </p:nvCxnSpPr>
        <p:spPr>
          <a:xfrm flipV="1">
            <a:off x="1456353" y="2272027"/>
            <a:ext cx="748009" cy="1426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CFD443A-7AC3-4D31-9F19-F76734876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252"/>
          <a:stretch/>
        </p:blipFill>
        <p:spPr>
          <a:xfrm>
            <a:off x="6554773" y="1756597"/>
            <a:ext cx="1113066" cy="6875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DF16A5-6D05-4826-88B6-DBE44512E0A8}"/>
              </a:ext>
            </a:extLst>
          </p:cNvPr>
          <p:cNvSpPr txBox="1"/>
          <p:nvPr/>
        </p:nvSpPr>
        <p:spPr>
          <a:xfrm>
            <a:off x="6612424" y="2295869"/>
            <a:ext cx="6014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Al-HP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9D4A79-BF17-4DC2-BDA0-63C0451EA08C}"/>
              </a:ext>
            </a:extLst>
          </p:cNvPr>
          <p:cNvSpPr txBox="1"/>
          <p:nvPr/>
        </p:nvSpPr>
        <p:spPr>
          <a:xfrm>
            <a:off x="144198" y="4055514"/>
            <a:ext cx="6673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SS-HP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2AB3C1D-C0AF-44D9-B535-E972A5E7709C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6196580" y="2444159"/>
            <a:ext cx="406524" cy="111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7B480745-6DAC-4905-8955-C8DA52A5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251" y="1671140"/>
            <a:ext cx="881462" cy="6896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206F172-A5C9-4C93-AB67-42D4FEFF367A}"/>
              </a:ext>
            </a:extLst>
          </p:cNvPr>
          <p:cNvSpPr txBox="1"/>
          <p:nvPr/>
        </p:nvSpPr>
        <p:spPr>
          <a:xfrm>
            <a:off x="5060448" y="2160643"/>
            <a:ext cx="6747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SS-LP</a:t>
            </a:r>
          </a:p>
        </p:txBody>
      </p:sp>
    </p:spTree>
    <p:extLst>
      <p:ext uri="{BB962C8B-B14F-4D97-AF65-F5344CB8AC3E}">
        <p14:creationId xmlns:p14="http://schemas.microsoft.com/office/powerpoint/2010/main" val="42159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18" y="135135"/>
            <a:ext cx="3147712" cy="2225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1.1) Instrumentation vide </a:t>
            </a:r>
            <a:r>
              <a:rPr lang="fr-FR" dirty="0" smtClean="0"/>
              <a:t>d’une</a:t>
            </a:r>
            <a:r>
              <a:rPr lang="en-US" dirty="0" smtClean="0"/>
              <a:t> cellule standard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279119" y="841276"/>
            <a:ext cx="8236800" cy="4607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914400">
              <a:spcAft>
                <a:spcPts val="1000"/>
              </a:spcAft>
              <a:defRPr/>
            </a:pPr>
            <a:r>
              <a:rPr lang="fr-FR" sz="1200" b="1" dirty="0" smtClean="0">
                <a:solidFill>
                  <a:srgbClr val="132577"/>
                </a:solidFill>
              </a:rPr>
              <a:t>Cellule standard  : </a:t>
            </a:r>
            <a:r>
              <a:rPr lang="fr-FR" sz="1200" b="1" dirty="0" smtClean="0">
                <a:solidFill>
                  <a:srgbClr val="00B050"/>
                </a:solidFill>
              </a:rPr>
              <a:t>ID5000 (5 m)</a:t>
            </a:r>
            <a:r>
              <a:rPr lang="fr-FR" sz="1200" b="1" dirty="0" smtClean="0">
                <a:solidFill>
                  <a:srgbClr val="132577"/>
                </a:solidFill>
              </a:rPr>
              <a:t> + </a:t>
            </a:r>
            <a:r>
              <a:rPr lang="fr-FR" sz="1200" b="1" dirty="0" smtClean="0">
                <a:solidFill>
                  <a:srgbClr val="FF0000"/>
                </a:solidFill>
              </a:rPr>
              <a:t>ARC (21 m)</a:t>
            </a:r>
          </a:p>
          <a:p>
            <a:pPr defTabSz="914400">
              <a:spcAft>
                <a:spcPts val="1000"/>
              </a:spcAft>
              <a:defRPr/>
            </a:pPr>
            <a:endParaRPr lang="fr-FR" sz="1200" b="1" dirty="0" smtClean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defRPr/>
            </a:pPr>
            <a:endParaRPr lang="fr-FR" sz="1200" b="1" dirty="0" smtClean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defRPr/>
            </a:pPr>
            <a:endParaRPr lang="fr-FR" sz="1200" b="1" dirty="0" smtClean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defRPr/>
            </a:pPr>
            <a:r>
              <a:rPr lang="fr-FR" sz="1200" b="1" dirty="0" err="1" smtClean="0">
                <a:solidFill>
                  <a:srgbClr val="132577"/>
                </a:solidFill>
              </a:rPr>
              <a:t>with</a:t>
            </a:r>
            <a:r>
              <a:rPr lang="fr-FR" sz="1200" b="1" dirty="0" smtClean="0">
                <a:solidFill>
                  <a:srgbClr val="132577"/>
                </a:solidFill>
              </a:rPr>
              <a:t> for a standard </a:t>
            </a:r>
            <a:r>
              <a:rPr lang="fr-FR" sz="1200" b="1" dirty="0" err="1" smtClean="0">
                <a:solidFill>
                  <a:srgbClr val="132577"/>
                </a:solidFill>
              </a:rPr>
              <a:t>cell</a:t>
            </a:r>
            <a:r>
              <a:rPr lang="fr-FR" sz="1200" b="1" dirty="0" smtClean="0">
                <a:solidFill>
                  <a:srgbClr val="132577"/>
                </a:solidFill>
              </a:rPr>
              <a:t> :</a:t>
            </a:r>
          </a:p>
          <a:p>
            <a:pPr defTabSz="914400">
              <a:spcAft>
                <a:spcPts val="1000"/>
              </a:spcAft>
              <a:defRPr/>
            </a:pPr>
            <a:endParaRPr lang="fr-FR" sz="1200" b="1" dirty="0" smtClean="0">
              <a:solidFill>
                <a:srgbClr val="132577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fr-FR" sz="1200" dirty="0" smtClean="0">
                <a:solidFill>
                  <a:srgbClr val="132577"/>
                </a:solidFill>
              </a:rPr>
              <a:t>14</a:t>
            </a:r>
            <a:r>
              <a:rPr lang="fr-FR" sz="1200" b="1" dirty="0" smtClean="0">
                <a:solidFill>
                  <a:srgbClr val="132577"/>
                </a:solidFill>
              </a:rPr>
              <a:t> Pompes ioniques (IP)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fr-FR" sz="1200" dirty="0" smtClean="0">
                <a:solidFill>
                  <a:srgbClr val="132577"/>
                </a:solidFill>
              </a:rPr>
              <a:t>10</a:t>
            </a:r>
            <a:r>
              <a:rPr lang="fr-FR" sz="1200" b="1" dirty="0" smtClean="0">
                <a:solidFill>
                  <a:srgbClr val="132577"/>
                </a:solidFill>
              </a:rPr>
              <a:t> Pompe NEG</a:t>
            </a:r>
          </a:p>
          <a:p>
            <a:pPr defTabSz="914400">
              <a:spcAft>
                <a:spcPts val="1000"/>
              </a:spcAft>
              <a:buFont typeface="Wingdings" pitchFamily="2" charset="2"/>
              <a:buChar char="q"/>
              <a:defRPr/>
            </a:pPr>
            <a:r>
              <a:rPr lang="fr-FR" sz="1200" b="1" dirty="0" smtClean="0">
                <a:solidFill>
                  <a:srgbClr val="132577"/>
                </a:solidFill>
              </a:rPr>
              <a:t> </a:t>
            </a:r>
            <a:r>
              <a:rPr lang="fr-FR" sz="1200" dirty="0" smtClean="0">
                <a:solidFill>
                  <a:srgbClr val="132577"/>
                </a:solidFill>
              </a:rPr>
              <a:t>6 m de </a:t>
            </a:r>
            <a:r>
              <a:rPr lang="fr-FR" sz="1200" b="1" dirty="0" smtClean="0">
                <a:solidFill>
                  <a:srgbClr val="132577"/>
                </a:solidFill>
              </a:rPr>
              <a:t>chambres avec Dépôt NEG </a:t>
            </a:r>
            <a:r>
              <a:rPr lang="fr-FR" sz="1200" dirty="0" smtClean="0">
                <a:solidFill>
                  <a:srgbClr val="132577"/>
                </a:solidFill>
              </a:rPr>
              <a:t>(CH01,CH14,ID5000)</a:t>
            </a:r>
          </a:p>
          <a:p>
            <a:pPr defTabSz="914400">
              <a:spcAft>
                <a:spcPts val="1000"/>
              </a:spcAft>
              <a:defRPr/>
            </a:pPr>
            <a:r>
              <a:rPr lang="fr-FR" sz="1200" b="1" dirty="0" smtClean="0">
                <a:solidFill>
                  <a:srgbClr val="132577"/>
                </a:solidFill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fr-FR" sz="1200" b="1" dirty="0" smtClean="0">
                <a:solidFill>
                  <a:srgbClr val="132577"/>
                </a:solidFill>
              </a:rPr>
              <a:t> 7 Gauges a` cathode froide (PEN</a:t>
            </a:r>
            <a:r>
              <a:rPr lang="fr-FR" sz="1200" dirty="0" smtClean="0">
                <a:solidFill>
                  <a:srgbClr val="132577"/>
                </a:solidFill>
              </a:rPr>
              <a:t>) : ~ 7 </a:t>
            </a:r>
          </a:p>
          <a:p>
            <a:pPr defTabSz="914400">
              <a:spcAft>
                <a:spcPts val="1000"/>
              </a:spcAft>
              <a:buFont typeface="Wingdings" pitchFamily="2" charset="2"/>
              <a:buChar char="q"/>
              <a:defRPr/>
            </a:pPr>
            <a:r>
              <a:rPr lang="fr-FR" sz="1200" b="1" dirty="0" smtClean="0">
                <a:solidFill>
                  <a:srgbClr val="132577"/>
                </a:solidFill>
              </a:rPr>
              <a:t> 3 Analyseurs de gaz résiduel (RGA) : </a:t>
            </a:r>
            <a:r>
              <a:rPr lang="fr-FR" sz="1200" dirty="0" smtClean="0">
                <a:solidFill>
                  <a:srgbClr val="132577"/>
                </a:solidFill>
              </a:rPr>
              <a:t>3 (CH01, CH08, CH14)</a:t>
            </a:r>
          </a:p>
          <a:p>
            <a:pPr defTabSz="914400">
              <a:spcAft>
                <a:spcPts val="1000"/>
              </a:spcAft>
              <a:buFont typeface="Wingdings" pitchFamily="2" charset="2"/>
              <a:buChar char="q"/>
              <a:defRPr/>
            </a:pPr>
            <a:endParaRPr lang="en-US" sz="1200" dirty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buFont typeface="Wingdings" pitchFamily="2" charset="2"/>
              <a:buChar char="q"/>
              <a:defRPr/>
            </a:pPr>
            <a:r>
              <a:rPr lang="fr-FR" sz="1200" b="1" dirty="0">
                <a:solidFill>
                  <a:srgbClr val="132577"/>
                </a:solidFill>
              </a:rPr>
              <a:t> 12 </a:t>
            </a:r>
            <a:r>
              <a:rPr lang="fr-FR" sz="1200" b="1" dirty="0" smtClean="0">
                <a:solidFill>
                  <a:srgbClr val="132577"/>
                </a:solidFill>
              </a:rPr>
              <a:t>absorbeurs </a:t>
            </a:r>
            <a:endParaRPr lang="fr-FR" sz="1200" b="1" dirty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defRPr/>
            </a:pPr>
            <a:endParaRPr lang="fr-FR" sz="1200" dirty="0" smtClean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buFont typeface="Wingdings" pitchFamily="2" charset="2"/>
              <a:buChar char="q"/>
              <a:defRPr/>
            </a:pPr>
            <a:endParaRPr lang="en-US" sz="1200" dirty="0">
              <a:solidFill>
                <a:srgbClr val="132577"/>
              </a:solidFill>
            </a:endParaRPr>
          </a:p>
          <a:p>
            <a:pPr defTabSz="914400">
              <a:spcAft>
                <a:spcPts val="1000"/>
              </a:spcAft>
              <a:buFont typeface="Wingdings" pitchFamily="2" charset="2"/>
              <a:buChar char="q"/>
              <a:defRPr/>
            </a:pPr>
            <a:endParaRPr lang="fr-FR" sz="1200" dirty="0" smtClean="0">
              <a:solidFill>
                <a:srgbClr val="132577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endParaRPr lang="en-GB" sz="1200" b="1" dirty="0">
              <a:solidFill>
                <a:srgbClr val="132577"/>
              </a:solidFill>
            </a:endParaRPr>
          </a:p>
          <a:p>
            <a:pPr marL="182563" marR="0" lvl="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</a:endParaRPr>
          </a:p>
          <a:p>
            <a:pPr marL="0" lvl="1" defTabSz="914400">
              <a:spcAft>
                <a:spcPts val="1500"/>
              </a:spcAf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2568711" y="2604380"/>
            <a:ext cx="147916" cy="5890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2760888" y="2796525"/>
            <a:ext cx="274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1000 l/s (</a:t>
            </a:r>
            <a:r>
              <a:rPr lang="en-US" sz="1200" dirty="0" err="1"/>
              <a:t>Ips</a:t>
            </a:r>
            <a:r>
              <a:rPr lang="en-US" sz="1200" dirty="0"/>
              <a:t>)  + 1900 l/s (NEG)</a:t>
            </a:r>
            <a:endParaRPr lang="fr-FR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6EA05A-B036-4653-A01C-9722F3A76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r="14720"/>
          <a:stretch/>
        </p:blipFill>
        <p:spPr>
          <a:xfrm>
            <a:off x="6410548" y="2938835"/>
            <a:ext cx="1284011" cy="2369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E8DFD-5A13-4FE9-AECB-D904D1B9D486}"/>
              </a:ext>
            </a:extLst>
          </p:cNvPr>
          <p:cNvSpPr txBox="1"/>
          <p:nvPr/>
        </p:nvSpPr>
        <p:spPr>
          <a:xfrm>
            <a:off x="5466690" y="2586847"/>
            <a:ext cx="3363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132577"/>
                </a:solidFill>
              </a:rPr>
              <a:t>Tour de </a:t>
            </a:r>
            <a:r>
              <a:rPr lang="en-GB" sz="1400" i="1" smtClean="0">
                <a:solidFill>
                  <a:srgbClr val="132577"/>
                </a:solidFill>
              </a:rPr>
              <a:t>Depot NEG - ESRF </a:t>
            </a:r>
            <a:r>
              <a:rPr lang="en-GB" sz="1400" i="1" dirty="0">
                <a:solidFill>
                  <a:srgbClr val="132577"/>
                </a:solidFill>
              </a:rPr>
              <a:t>(</a:t>
            </a:r>
            <a:r>
              <a:rPr lang="en-GB" sz="1400" i="1" dirty="0" err="1">
                <a:solidFill>
                  <a:srgbClr val="132577"/>
                </a:solidFill>
              </a:rPr>
              <a:t>TiZrV</a:t>
            </a:r>
            <a:r>
              <a:rPr lang="en-GB" sz="1400" i="1" dirty="0">
                <a:solidFill>
                  <a:srgbClr val="132577"/>
                </a:solidFill>
              </a:rPr>
              <a:t>)</a:t>
            </a:r>
            <a:endParaRPr lang="fr-FR" sz="14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5AC206-9362-4B80-8CB2-DA1E81A6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7" y="1669123"/>
            <a:ext cx="8329224" cy="646048"/>
          </a:xfrm>
          <a:prstGeom prst="rect">
            <a:avLst/>
          </a:prstGeom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C2E56657-C149-4F5F-A8C9-AA88F0344461}"/>
              </a:ext>
            </a:extLst>
          </p:cNvPr>
          <p:cNvSpPr/>
          <p:nvPr/>
        </p:nvSpPr>
        <p:spPr>
          <a:xfrm rot="5400000">
            <a:off x="1057176" y="896602"/>
            <a:ext cx="81375" cy="1371623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69ADD1F1-FE2D-401F-A366-1407623FBC9B}"/>
              </a:ext>
            </a:extLst>
          </p:cNvPr>
          <p:cNvSpPr/>
          <p:nvPr/>
        </p:nvSpPr>
        <p:spPr>
          <a:xfrm rot="5400000">
            <a:off x="4497229" y="-1119340"/>
            <a:ext cx="78001" cy="540013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45490B-1263-4CDA-A486-CBB1196C5091}"/>
              </a:ext>
            </a:extLst>
          </p:cNvPr>
          <p:cNvCxnSpPr>
            <a:cxnSpLocks/>
          </p:cNvCxnSpPr>
          <p:nvPr/>
        </p:nvCxnSpPr>
        <p:spPr>
          <a:xfrm flipH="1">
            <a:off x="1208081" y="1129308"/>
            <a:ext cx="628081" cy="37977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D88DFA-02F0-42CD-9A5C-14613CEA0041}"/>
              </a:ext>
            </a:extLst>
          </p:cNvPr>
          <p:cNvCxnSpPr>
            <a:cxnSpLocks/>
          </p:cNvCxnSpPr>
          <p:nvPr/>
        </p:nvCxnSpPr>
        <p:spPr>
          <a:xfrm>
            <a:off x="3275856" y="1129308"/>
            <a:ext cx="1080120" cy="379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4B51E18-BDF9-4A6E-80F1-CE035EE8F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011" y="2662610"/>
            <a:ext cx="266700" cy="276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C9A2C-3CA1-4BD3-8596-E9EEAEC08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620" y="3909428"/>
            <a:ext cx="247650" cy="247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977359-7967-473B-A6DB-9622BD192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6163" y="4272200"/>
            <a:ext cx="295275" cy="2476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60F939-6ED9-4A7B-B72B-910F06247A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" b="-1"/>
          <a:stretch/>
        </p:blipFill>
        <p:spPr>
          <a:xfrm>
            <a:off x="2333950" y="2963583"/>
            <a:ext cx="190500" cy="2755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E8CCE7-1AB8-4B91-A65E-5DD06BC691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380" y="4800436"/>
            <a:ext cx="228600" cy="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86088" y="2526590"/>
            <a:ext cx="8964488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1.2) </a:t>
            </a:r>
            <a:r>
              <a:rPr lang="en-US" dirty="0"/>
              <a:t>EBS : </a:t>
            </a:r>
            <a:r>
              <a:rPr lang="en-US" dirty="0" smtClean="0"/>
              <a:t>Il </a:t>
            </a:r>
            <a:r>
              <a:rPr lang="en-US" dirty="0" err="1" smtClean="0"/>
              <a:t>n’y</a:t>
            </a:r>
            <a:r>
              <a:rPr lang="en-US" dirty="0" smtClean="0"/>
              <a:t> a pas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longtemps</a:t>
            </a:r>
            <a:r>
              <a:rPr lang="en-US" dirty="0" smtClean="0"/>
              <a:t> </a:t>
            </a:r>
            <a:r>
              <a:rPr lang="en-US" dirty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5467774"/>
            <a:ext cx="261903" cy="112093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4" y="2597638"/>
            <a:ext cx="8820472" cy="2420102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fr-FR"/>
              <a:t>Journées Accélérateur- 12-15 Octobre 2021 , A. MEUNIER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948264" y="3505572"/>
            <a:ext cx="0" cy="172819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60236" y="5233765"/>
            <a:ext cx="623858" cy="307760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400" b="1" dirty="0">
                <a:solidFill>
                  <a:srgbClr val="132577"/>
                </a:solidFill>
              </a:rPr>
              <a:t>NOW</a:t>
            </a:r>
          </a:p>
        </p:txBody>
      </p:sp>
      <p:sp>
        <p:nvSpPr>
          <p:cNvPr id="3" name="Oval 2"/>
          <p:cNvSpPr/>
          <p:nvPr/>
        </p:nvSpPr>
        <p:spPr>
          <a:xfrm>
            <a:off x="3275856" y="3807689"/>
            <a:ext cx="2088232" cy="850011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2463193" y="2326601"/>
            <a:ext cx="1834226" cy="149613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0570" y="707395"/>
            <a:ext cx="299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2018 : Pré Assemblage de tous les </a:t>
            </a:r>
            <a:r>
              <a:rPr lang="fr-FR" sz="1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girders</a:t>
            </a:r>
            <a:r>
              <a:rPr lang="fr-FR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(129) et première qualification du vide (étuvage partiel)</a:t>
            </a:r>
            <a:endParaRPr lang="fr-FR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4088" y="4009317"/>
            <a:ext cx="2088232" cy="85001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Arrow Connector 14"/>
          <p:cNvCxnSpPr>
            <a:cxnSpLocks/>
            <a:stCxn id="14" idx="0"/>
          </p:cNvCxnSpPr>
          <p:nvPr/>
        </p:nvCxnSpPr>
        <p:spPr>
          <a:xfrm flipH="1" flipV="1">
            <a:off x="5594160" y="2379775"/>
            <a:ext cx="814044" cy="162954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91220" y="655172"/>
            <a:ext cx="35204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</a:rPr>
              <a:t>2019 : Assemblage et interconnexion des </a:t>
            </a:r>
            <a:r>
              <a:rPr lang="fr-FR" sz="1400" dirty="0" err="1" smtClean="0">
                <a:solidFill>
                  <a:srgbClr val="00B050"/>
                </a:solidFill>
              </a:rPr>
              <a:t>girders</a:t>
            </a:r>
            <a:r>
              <a:rPr lang="fr-FR" sz="1400" dirty="0" smtClean="0">
                <a:solidFill>
                  <a:srgbClr val="00B050"/>
                </a:solidFill>
              </a:rPr>
              <a:t> dans le tunnel. Etuvage complet</a:t>
            </a:r>
            <a:endParaRPr lang="fr-FR" sz="1400" dirty="0">
              <a:solidFill>
                <a:srgbClr val="00B05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092280" y="1391160"/>
            <a:ext cx="365216" cy="1322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911641" y="2542566"/>
            <a:ext cx="350925" cy="3966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7856BB-B37A-445F-82C9-34B03858C63D}"/>
              </a:ext>
            </a:extLst>
          </p:cNvPr>
          <p:cNvSpPr txBox="1"/>
          <p:nvPr/>
        </p:nvSpPr>
        <p:spPr>
          <a:xfrm>
            <a:off x="6295705" y="1068035"/>
            <a:ext cx="266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fr-FR" sz="1400" b="1" dirty="0" smtClean="0">
                <a:solidFill>
                  <a:srgbClr val="FF0000"/>
                </a:solidFill>
              </a:rPr>
              <a:t>Première injection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69A9E7-1EF0-4F72-B8F4-80B0E1DD1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06" y="1627802"/>
            <a:ext cx="2161603" cy="898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44FEDC-3EA5-4513-8E35-5BEF85BBF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146" y="1165857"/>
            <a:ext cx="1823240" cy="1018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2221" y="2127168"/>
            <a:ext cx="5943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Pression statique ~ </a:t>
            </a:r>
            <a:r>
              <a:rPr lang="fr-FR" b="1" dirty="0" err="1" smtClean="0">
                <a:solidFill>
                  <a:srgbClr val="FF0000"/>
                </a:solidFill>
              </a:rPr>
              <a:t>qq</a:t>
            </a:r>
            <a:r>
              <a:rPr lang="fr-FR" b="1" dirty="0" smtClean="0">
                <a:solidFill>
                  <a:srgbClr val="FF0000"/>
                </a:solidFill>
              </a:rPr>
              <a:t> 10</a:t>
            </a:r>
            <a:r>
              <a:rPr lang="fr-FR" b="1" baseline="30000" dirty="0" smtClean="0">
                <a:solidFill>
                  <a:srgbClr val="FF0000"/>
                </a:solidFill>
              </a:rPr>
              <a:t>-10</a:t>
            </a:r>
            <a:r>
              <a:rPr lang="fr-FR" b="1" dirty="0" smtClean="0">
                <a:solidFill>
                  <a:srgbClr val="FF0000"/>
                </a:solidFill>
              </a:rPr>
              <a:t> mbar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9" y="1949491"/>
            <a:ext cx="4557166" cy="25630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2.1) </a:t>
            </a:r>
            <a:r>
              <a:rPr lang="en-US" sz="2000" dirty="0" smtClean="0"/>
              <a:t>Premiere Injection </a:t>
            </a:r>
            <a:r>
              <a:rPr lang="en-US" sz="2000" dirty="0" smtClean="0">
                <a:sym typeface="Wingdings" panose="05000000000000000000" pitchFamily="2" charset="2"/>
              </a:rPr>
              <a:t> 25 </a:t>
            </a:r>
            <a:r>
              <a:rPr lang="en-US" sz="2000" cap="none" dirty="0" smtClean="0">
                <a:sym typeface="Wingdings" panose="05000000000000000000" pitchFamily="2" charset="2"/>
              </a:rPr>
              <a:t>m</a:t>
            </a:r>
            <a:r>
              <a:rPr lang="en-US" sz="2000" dirty="0" smtClean="0">
                <a:sym typeface="Wingdings" panose="05000000000000000000" pitchFamily="2" charset="2"/>
              </a:rPr>
              <a:t>A</a:t>
            </a:r>
            <a:endParaRPr lang="fr-FR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/>
              <a:t>Journées Accélérateur- 12-15 Octobre 2021 , A. MEUNIER</a:t>
            </a:r>
            <a:endParaRPr lang="en-US" noProof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1B04B-C3BE-4CBC-A5BA-397FFA3C1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062" y="726183"/>
            <a:ext cx="1473346" cy="1089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5FE216-E8EF-4DE0-B189-B9E2FC6FDD15}"/>
              </a:ext>
            </a:extLst>
          </p:cNvPr>
          <p:cNvSpPr txBox="1"/>
          <p:nvPr/>
        </p:nvSpPr>
        <p:spPr>
          <a:xfrm>
            <a:off x="27182" y="773201"/>
            <a:ext cx="2916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December 2019:</a:t>
            </a:r>
          </a:p>
          <a:p>
            <a:pPr algn="ctr" defTabSz="91440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fr-FR" sz="1400" b="1" dirty="0" smtClean="0"/>
              <a:t>Premier faisceau stocké dans l’anneau</a:t>
            </a:r>
            <a:endParaRPr lang="fr-FR" sz="14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2408" y="715741"/>
            <a:ext cx="468052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Début de la phase d’optimisation des paramètres faisceau et de montée du courant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Interventions « vide » pour corriger des défauts d’assemblage ou retirer des obstacles physiques (câble, morceau de feuille d’aluminium):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465" y="4912689"/>
            <a:ext cx="567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22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janvier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2020</a:t>
            </a:r>
            <a:r>
              <a:rPr lang="en-US" dirty="0" smtClean="0">
                <a:solidFill>
                  <a:srgbClr val="FF0000"/>
                </a:solidFill>
              </a:rPr>
              <a:t> : de 0 a 25 mA avec P </a:t>
            </a:r>
            <a:r>
              <a:rPr lang="en-US" smtClean="0">
                <a:solidFill>
                  <a:srgbClr val="FF0000"/>
                </a:solidFill>
              </a:rPr>
              <a:t>&lt; 5.10-9 </a:t>
            </a:r>
            <a:r>
              <a:rPr lang="en-US" dirty="0" smtClean="0">
                <a:solidFill>
                  <a:srgbClr val="FF0000"/>
                </a:solidFill>
              </a:rPr>
              <a:t>mbar !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6722" t="8571" b="13394"/>
          <a:stretch/>
        </p:blipFill>
        <p:spPr>
          <a:xfrm>
            <a:off x="5689450" y="3112220"/>
            <a:ext cx="2111167" cy="14836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696" y="2107241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 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1007" y="3711782"/>
            <a:ext cx="381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57110" y="4644439"/>
            <a:ext cx="1775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</a:rPr>
              <a:t>C23-ID5000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2.2) </a:t>
            </a:r>
            <a:r>
              <a:rPr lang="en-GB" sz="1800" dirty="0" smtClean="0">
                <a:sym typeface="Wingdings" panose="05000000000000000000" pitchFamily="2" charset="2"/>
              </a:rPr>
              <a:t>50 </a:t>
            </a:r>
            <a:r>
              <a:rPr lang="en-GB" sz="1800" cap="none" dirty="0" smtClean="0">
                <a:sym typeface="Wingdings" panose="05000000000000000000" pitchFamily="2" charset="2"/>
              </a:rPr>
              <a:t>m</a:t>
            </a:r>
            <a:r>
              <a:rPr lang="en-GB" sz="1800" dirty="0" smtClean="0">
                <a:sym typeface="Wingdings" panose="05000000000000000000" pitchFamily="2" charset="2"/>
              </a:rPr>
              <a:t>A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814195" y="83554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Status at 24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October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8738" r="871" b="45855"/>
          <a:stretch/>
        </p:blipFill>
        <p:spPr>
          <a:xfrm>
            <a:off x="35496" y="1767872"/>
            <a:ext cx="9073008" cy="3321876"/>
          </a:xfrm>
        </p:spPr>
      </p:pic>
      <p:sp>
        <p:nvSpPr>
          <p:cNvPr id="5" name="TextBox 4"/>
          <p:cNvSpPr txBox="1"/>
          <p:nvPr/>
        </p:nvSpPr>
        <p:spPr>
          <a:xfrm>
            <a:off x="727200" y="735022"/>
            <a:ext cx="82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P ~ 10-8 mbar</a:t>
            </a:r>
          </a:p>
          <a:p>
            <a:r>
              <a:rPr lang="fr-FR" sz="1600" dirty="0" smtClean="0">
                <a:solidFill>
                  <a:schemeClr val="accent1"/>
                </a:solidFill>
              </a:rPr>
              <a:t>Quelques interventions sur chambre ID5000 suite a des pressions anormalement hautes (échanges / réactivations)</a:t>
            </a:r>
            <a:endParaRPr lang="fr-FR" sz="1600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3892192"/>
            <a:ext cx="8424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1560" y="2310980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SS-2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2140539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SS-12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202620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SS-23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US" dirty="0" smtClean="0"/>
              <a:t>2020-ASD WORKSHOP – VACUUM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2.3) 200 </a:t>
            </a:r>
            <a:r>
              <a:rPr lang="fr-FR" cap="none" dirty="0" smtClean="0">
                <a:sym typeface="Wingdings" panose="05000000000000000000" pitchFamily="2" charset="2"/>
              </a:rPr>
              <a:t>m</a:t>
            </a:r>
            <a:r>
              <a:rPr lang="fr-FR" dirty="0" smtClean="0">
                <a:sym typeface="Wingdings" panose="05000000000000000000" pitchFamily="2" charset="2"/>
              </a:rPr>
              <a:t>A le 23 Février a 23h34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Journées Accélérateur- 12-15 Octobre 2021 , A. MEUNIER</a:t>
            </a:r>
            <a:endParaRPr lang="en-US" dirty="0"/>
          </a:p>
        </p:txBody>
      </p:sp>
      <p:pic>
        <p:nvPicPr>
          <p:cNvPr id="1026" name="Picture 2" descr="http://intranet.esrf.fr/files/live/sites/intranet/files/news/2020/200ma/200mA-28%20February%20202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3324"/>
            <a:ext cx="3048273" cy="304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156135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Moins de 3 mois pour atteindre le courant nominal de 200 mA</a:t>
            </a:r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P &lt;10-8 mbar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076056" y="1705372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 flipV="1">
            <a:off x="4139952" y="1993404"/>
            <a:ext cx="936104" cy="36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92080" y="3289548"/>
            <a:ext cx="1008112" cy="1818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483768" y="2641476"/>
            <a:ext cx="2773105" cy="773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2698</Words>
  <Application>Microsoft Office PowerPoint</Application>
  <PresentationFormat>On-screen Show (16:10)</PresentationFormat>
  <Paragraphs>427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ITCOfficinaSans LT Book</vt:lpstr>
      <vt:lpstr>Symbol</vt:lpstr>
      <vt:lpstr>Wingdings</vt:lpstr>
      <vt:lpstr>wide-screen</vt:lpstr>
      <vt:lpstr>PowerPoint Presentation</vt:lpstr>
      <vt:lpstr>PowerPoint Presentation</vt:lpstr>
      <vt:lpstr>SOMMAIRE</vt:lpstr>
      <vt:lpstr>1 ) EBS : UN nouvel anneau de stockage de 4ieme generation</vt:lpstr>
      <vt:lpstr>1.1) Instrumentation vide d’une cellule standard</vt:lpstr>
      <vt:lpstr>1.2) EBS : Il n’y a pas si longtemps …</vt:lpstr>
      <vt:lpstr>2.1) Premiere Injection  25 mA</vt:lpstr>
      <vt:lpstr>2.2) 50 mA</vt:lpstr>
      <vt:lpstr>2.3) 200 mA le 23 Février a 23h34</vt:lpstr>
      <vt:lpstr>2.4) Problème restant : KICKERS</vt:lpstr>
      <vt:lpstr>2.5) Pression, PERTES , Durée de vie</vt:lpstr>
      <vt:lpstr>2.7) Données vide réelles et simulées</vt:lpstr>
      <vt:lpstr>2.8) ARTEFACT de Mesure : GAUGE PENNING </vt:lpstr>
      <vt:lpstr>2.9) Données vide réelles et simulées</vt:lpstr>
      <vt:lpstr>2.10) Courbe de conditionnement  Corrigée</vt:lpstr>
      <vt:lpstr>2.11) NATURE du VIDE : Analyse des gaz</vt:lpstr>
      <vt:lpstr>3) SURVEILLANCE du Vide et Diagnostique</vt:lpstr>
      <vt:lpstr>3.1) Fast Data Acquisition (FDA)</vt:lpstr>
      <vt:lpstr>3.2) SIMULATION- LOCALISATION (en cours de développement)</vt:lpstr>
      <vt:lpstr>3.3) FDA – EXEMPLE d’EVENEMENT</vt:lpstr>
      <vt:lpstr>CONCLUSION</vt:lpstr>
      <vt:lpstr>PowerPoint Presentation</vt:lpstr>
      <vt:lpstr>PowerPoint Presentation</vt:lpstr>
      <vt:lpstr>PowerPoint Presentation</vt:lpstr>
      <vt:lpstr>PowerPoint Presentation</vt:lpstr>
      <vt:lpstr>2.5) VACUUM CONDITIONING : CHAMBER Contribution</vt:lpstr>
      <vt:lpstr>VACUUM CONDITIONING</vt:lpstr>
      <vt:lpstr>Back-up Slides</vt:lpstr>
      <vt:lpstr>photodesorption</vt:lpstr>
      <vt:lpstr>CONCLUSION</vt:lpstr>
      <vt:lpstr>PERFORMANCES – CHAMBRES EN ALUMINIUM</vt:lpstr>
      <vt:lpstr>Kicker with additional coating</vt:lpstr>
      <vt:lpstr>CERAMIC CHAMBERS - ISSUE</vt:lpstr>
      <vt:lpstr>CERAMIC CHAMBERS – RE-DESIGN</vt:lpstr>
      <vt:lpstr>2.4) VACUUM CONDITIONING : Contribution per Chamber</vt:lpstr>
      <vt:lpstr>2.5) VACUUM CONDITIONING : CONTRIbution per Chamber</vt:lpstr>
      <vt:lpstr>2.1) Vacuum Behaviour since first injection</vt:lpstr>
      <vt:lpstr>2.2) Lifetime since First Injection</vt:lpstr>
      <vt:lpstr>2.6) Conditionnement du vide ?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MEUNIER Anthony</cp:lastModifiedBy>
  <cp:revision>1334</cp:revision>
  <cp:lastPrinted>2021-10-11T12:06:46Z</cp:lastPrinted>
  <dcterms:created xsi:type="dcterms:W3CDTF">2014-01-17T08:20:57Z</dcterms:created>
  <dcterms:modified xsi:type="dcterms:W3CDTF">2021-10-14T16:04:51Z</dcterms:modified>
</cp:coreProperties>
</file>