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Lst>
  <p:notesMasterIdLst>
    <p:notesMasterId r:id="rId24"/>
  </p:notesMasterIdLst>
  <p:handoutMasterIdLst>
    <p:handoutMasterId r:id="rId25"/>
  </p:handoutMasterIdLst>
  <p:sldIdLst>
    <p:sldId id="563" r:id="rId2"/>
    <p:sldId id="564" r:id="rId3"/>
    <p:sldId id="578" r:id="rId4"/>
    <p:sldId id="565" r:id="rId5"/>
    <p:sldId id="566" r:id="rId6"/>
    <p:sldId id="567" r:id="rId7"/>
    <p:sldId id="568" r:id="rId8"/>
    <p:sldId id="570" r:id="rId9"/>
    <p:sldId id="572" r:id="rId10"/>
    <p:sldId id="574" r:id="rId11"/>
    <p:sldId id="573" r:id="rId12"/>
    <p:sldId id="575" r:id="rId13"/>
    <p:sldId id="576" r:id="rId14"/>
    <p:sldId id="577" r:id="rId15"/>
    <p:sldId id="579" r:id="rId16"/>
    <p:sldId id="583" r:id="rId17"/>
    <p:sldId id="584" r:id="rId18"/>
    <p:sldId id="569" r:id="rId19"/>
    <p:sldId id="571" r:id="rId20"/>
    <p:sldId id="580" r:id="rId21"/>
    <p:sldId id="581" r:id="rId22"/>
    <p:sldId id="582" r:id="rId23"/>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4315"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Thuillier" initials="TT"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FFFF"/>
    <a:srgbClr val="FF0000"/>
    <a:srgbClr val="0000FF"/>
    <a:srgbClr val="3333FF"/>
    <a:srgbClr val="C96009"/>
    <a:srgbClr val="990099"/>
    <a:srgbClr val="CC0099"/>
    <a:srgbClr val="F4F3E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78153" autoAdjust="0"/>
  </p:normalViewPr>
  <p:slideViewPr>
    <p:cSldViewPr snapToGrid="0">
      <p:cViewPr varScale="1">
        <p:scale>
          <a:sx n="114" d="100"/>
          <a:sy n="114" d="100"/>
        </p:scale>
        <p:origin x="1332" y="96"/>
      </p:cViewPr>
      <p:guideLst>
        <p:guide orient="horz" pos="4315"/>
        <p:guide pos="5760"/>
      </p:guideLst>
    </p:cSldViewPr>
  </p:slideViewPr>
  <p:outlineViewPr>
    <p:cViewPr>
      <p:scale>
        <a:sx n="33" d="100"/>
        <a:sy n="33" d="100"/>
      </p:scale>
      <p:origin x="0" y="1242"/>
    </p:cViewPr>
  </p:outlineViewPr>
  <p:notesTextViewPr>
    <p:cViewPr>
      <p:scale>
        <a:sx n="100" d="100"/>
        <a:sy n="100" d="100"/>
      </p:scale>
      <p:origin x="0" y="0"/>
    </p:cViewPr>
  </p:notesTextViewPr>
  <p:sorterViewPr>
    <p:cViewPr>
      <p:scale>
        <a:sx n="30" d="100"/>
        <a:sy n="30" d="100"/>
      </p:scale>
      <p:origin x="0" y="0"/>
    </p:cViewPr>
  </p:sorterViewPr>
  <p:notesViewPr>
    <p:cSldViewPr snapToGrid="0">
      <p:cViewPr varScale="1">
        <p:scale>
          <a:sx n="114" d="100"/>
          <a:sy n="114" d="100"/>
        </p:scale>
        <p:origin x="5202" y="114"/>
      </p:cViewPr>
      <p:guideLst>
        <p:guide orient="horz" pos="3126"/>
        <p:guide pos="2141"/>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6135"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defTabSz="914625">
              <a:defRPr sz="1200">
                <a:latin typeface="Arial" charset="0"/>
                <a:ea typeface="+mn-ea"/>
                <a:cs typeface="+mn-cs"/>
              </a:defRPr>
            </a:lvl1pPr>
          </a:lstStyle>
          <a:p>
            <a:pPr>
              <a:defRPr/>
            </a:pPr>
            <a:endParaRPr lang="fr-FR"/>
          </a:p>
        </p:txBody>
      </p:sp>
      <p:sp>
        <p:nvSpPr>
          <p:cNvPr id="73731" name="Rectangle 3"/>
          <p:cNvSpPr>
            <a:spLocks noGrp="1" noChangeArrowheads="1"/>
          </p:cNvSpPr>
          <p:nvPr>
            <p:ph type="dt" sz="quarter" idx="1"/>
          </p:nvPr>
        </p:nvSpPr>
        <p:spPr bwMode="auto">
          <a:xfrm>
            <a:off x="3849955" y="0"/>
            <a:ext cx="2946135"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defTabSz="914625">
              <a:defRPr sz="1200">
                <a:latin typeface="Arial" charset="0"/>
                <a:ea typeface="+mn-ea"/>
                <a:cs typeface="+mn-cs"/>
              </a:defRPr>
            </a:lvl1pPr>
          </a:lstStyle>
          <a:p>
            <a:pPr>
              <a:defRPr/>
            </a:pPr>
            <a:endParaRPr lang="fr-FR"/>
          </a:p>
        </p:txBody>
      </p:sp>
      <p:sp>
        <p:nvSpPr>
          <p:cNvPr id="73732" name="Rectangle 4"/>
          <p:cNvSpPr>
            <a:spLocks noGrp="1" noChangeArrowheads="1"/>
          </p:cNvSpPr>
          <p:nvPr>
            <p:ph type="ftr" sz="quarter" idx="2"/>
          </p:nvPr>
        </p:nvSpPr>
        <p:spPr bwMode="auto">
          <a:xfrm>
            <a:off x="0" y="9428800"/>
            <a:ext cx="2946135"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defTabSz="914625">
              <a:defRPr sz="1200">
                <a:latin typeface="Arial" charset="0"/>
                <a:ea typeface="+mn-ea"/>
                <a:cs typeface="+mn-cs"/>
              </a:defRPr>
            </a:lvl1pPr>
          </a:lstStyle>
          <a:p>
            <a:pPr>
              <a:defRPr/>
            </a:pPr>
            <a:endParaRPr lang="fr-FR"/>
          </a:p>
        </p:txBody>
      </p:sp>
      <p:sp>
        <p:nvSpPr>
          <p:cNvPr id="73733" name="Rectangle 5"/>
          <p:cNvSpPr>
            <a:spLocks noGrp="1" noChangeArrowheads="1"/>
          </p:cNvSpPr>
          <p:nvPr>
            <p:ph type="sldNum" sz="quarter" idx="3"/>
          </p:nvPr>
        </p:nvSpPr>
        <p:spPr bwMode="auto">
          <a:xfrm>
            <a:off x="3849955" y="9428800"/>
            <a:ext cx="2946135"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a:defRPr sz="1200">
                <a:latin typeface="Arial" pitchFamily="34" charset="0"/>
              </a:defRPr>
            </a:lvl1pPr>
          </a:lstStyle>
          <a:p>
            <a:fld id="{8052587F-62F9-4779-B296-B6F06330C558}" type="slidenum">
              <a:rPr lang="fr-FR" altLang="fr-FR"/>
              <a:pPr/>
              <a:t>‹#›</a:t>
            </a:fld>
            <a:endParaRPr lang="fr-FR" altLang="fr-FR"/>
          </a:p>
        </p:txBody>
      </p:sp>
    </p:spTree>
    <p:extLst>
      <p:ext uri="{BB962C8B-B14F-4D97-AF65-F5344CB8AC3E}">
        <p14:creationId xmlns:p14="http://schemas.microsoft.com/office/powerpoint/2010/main" val="8744337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6135"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defTabSz="914625">
              <a:defRPr sz="1200">
                <a:latin typeface="Arial" charset="0"/>
                <a:ea typeface="+mn-ea"/>
                <a:cs typeface="+mn-cs"/>
              </a:defRPr>
            </a:lvl1pPr>
          </a:lstStyle>
          <a:p>
            <a:pPr>
              <a:defRPr/>
            </a:pPr>
            <a:endParaRPr lang="fr-FR"/>
          </a:p>
        </p:txBody>
      </p:sp>
      <p:sp>
        <p:nvSpPr>
          <p:cNvPr id="35843" name="Rectangle 3"/>
          <p:cNvSpPr>
            <a:spLocks noGrp="1" noChangeArrowheads="1"/>
          </p:cNvSpPr>
          <p:nvPr>
            <p:ph type="dt" idx="1"/>
          </p:nvPr>
        </p:nvSpPr>
        <p:spPr bwMode="auto">
          <a:xfrm>
            <a:off x="3849955" y="0"/>
            <a:ext cx="2946135"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defTabSz="914625">
              <a:defRPr sz="1200">
                <a:latin typeface="Arial" charset="0"/>
                <a:ea typeface="+mn-ea"/>
                <a:cs typeface="+mn-cs"/>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920750" y="744538"/>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0244" y="4713608"/>
            <a:ext cx="5437188" cy="4467859"/>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35846" name="Rectangle 6"/>
          <p:cNvSpPr>
            <a:spLocks noGrp="1" noChangeArrowheads="1"/>
          </p:cNvSpPr>
          <p:nvPr>
            <p:ph type="ftr" sz="quarter" idx="4"/>
          </p:nvPr>
        </p:nvSpPr>
        <p:spPr bwMode="auto">
          <a:xfrm>
            <a:off x="0" y="9428800"/>
            <a:ext cx="2946135"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defTabSz="914625">
              <a:defRPr sz="1200">
                <a:latin typeface="Arial" charset="0"/>
                <a:ea typeface="+mn-ea"/>
                <a:cs typeface="+mn-cs"/>
              </a:defRPr>
            </a:lvl1pPr>
          </a:lstStyle>
          <a:p>
            <a:pPr>
              <a:defRPr/>
            </a:pPr>
            <a:endParaRPr lang="fr-FR"/>
          </a:p>
        </p:txBody>
      </p:sp>
      <p:sp>
        <p:nvSpPr>
          <p:cNvPr id="35847" name="Rectangle 7"/>
          <p:cNvSpPr>
            <a:spLocks noGrp="1" noChangeArrowheads="1"/>
          </p:cNvSpPr>
          <p:nvPr>
            <p:ph type="sldNum" sz="quarter" idx="5"/>
          </p:nvPr>
        </p:nvSpPr>
        <p:spPr bwMode="auto">
          <a:xfrm>
            <a:off x="3849955" y="9428800"/>
            <a:ext cx="2946135"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a:defRPr sz="1200">
                <a:latin typeface="Arial" pitchFamily="34" charset="0"/>
              </a:defRPr>
            </a:lvl1pPr>
          </a:lstStyle>
          <a:p>
            <a:fld id="{A236F2E1-7783-424D-8A0A-C6364FD35780}" type="slidenum">
              <a:rPr lang="fr-FR" altLang="fr-FR"/>
              <a:pPr/>
              <a:t>‹#›</a:t>
            </a:fld>
            <a:endParaRPr lang="fr-FR" altLang="fr-FR"/>
          </a:p>
        </p:txBody>
      </p:sp>
    </p:spTree>
    <p:extLst>
      <p:ext uri="{BB962C8B-B14F-4D97-AF65-F5344CB8AC3E}">
        <p14:creationId xmlns:p14="http://schemas.microsoft.com/office/powerpoint/2010/main" val="8991611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talking some more about these two ion sources later in this presentation</a:t>
            </a:r>
          </a:p>
          <a:p>
            <a:endParaRPr lang="en-GB" dirty="0"/>
          </a:p>
        </p:txBody>
      </p:sp>
    </p:spTree>
    <p:extLst>
      <p:ext uri="{BB962C8B-B14F-4D97-AF65-F5344CB8AC3E}">
        <p14:creationId xmlns:p14="http://schemas.microsoft.com/office/powerpoint/2010/main" val="37554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-Magneto-static (low current, we keep the strong applied field constant)</a:t>
            </a:r>
          </a:p>
          <a:p>
            <a:r>
              <a:rPr lang="en-GB" dirty="0"/>
              <a:t>-</a:t>
            </a:r>
          </a:p>
        </p:txBody>
      </p:sp>
    </p:spTree>
    <p:extLst>
      <p:ext uri="{BB962C8B-B14F-4D97-AF65-F5344CB8AC3E}">
        <p14:creationId xmlns:p14="http://schemas.microsoft.com/office/powerpoint/2010/main" val="226436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dirty="0" err="1"/>
              <a:t>ev</a:t>
            </a:r>
            <a:r>
              <a:rPr lang="en-GB" dirty="0"/>
              <a:t> energy variation 1 turn</a:t>
            </a:r>
          </a:p>
          <a:p>
            <a:r>
              <a:rPr lang="en-GB" dirty="0"/>
              <a:t>1 </a:t>
            </a:r>
            <a:r>
              <a:rPr lang="en-GB" dirty="0" err="1"/>
              <a:t>mus</a:t>
            </a:r>
            <a:r>
              <a:rPr lang="en-GB" dirty="0"/>
              <a:t> is typical for the electron free flight</a:t>
            </a:r>
          </a:p>
          <a:p>
            <a:endParaRPr lang="en-GB" dirty="0"/>
          </a:p>
        </p:txBody>
      </p:sp>
    </p:spTree>
    <p:extLst>
      <p:ext uri="{BB962C8B-B14F-4D97-AF65-F5344CB8AC3E}">
        <p14:creationId xmlns:p14="http://schemas.microsoft.com/office/powerpoint/2010/main" val="424694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Reasonably good energy conservation in the GC approach</a:t>
            </a:r>
          </a:p>
          <a:p>
            <a:endParaRPr lang="en-GB" dirty="0"/>
          </a:p>
          <a:p>
            <a:r>
              <a:rPr lang="en-GB" dirty="0"/>
              <a:t>Good spatial agreement between trajectories</a:t>
            </a:r>
          </a:p>
        </p:txBody>
      </p:sp>
    </p:spTree>
    <p:extLst>
      <p:ext uri="{BB962C8B-B14F-4D97-AF65-F5344CB8AC3E}">
        <p14:creationId xmlns:p14="http://schemas.microsoft.com/office/powerpoint/2010/main" val="294338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Size of the field map</a:t>
            </a:r>
          </a:p>
          <a:p>
            <a:r>
              <a:rPr lang="en-GB" dirty="0"/>
              <a:t>Mesh array size varies</a:t>
            </a:r>
          </a:p>
        </p:txBody>
      </p:sp>
    </p:spTree>
    <p:extLst>
      <p:ext uri="{BB962C8B-B14F-4D97-AF65-F5344CB8AC3E}">
        <p14:creationId xmlns:p14="http://schemas.microsoft.com/office/powerpoint/2010/main" val="373288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09432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Rectangle 9"/>
          <p:cNvSpPr/>
          <p:nvPr userDrawn="1"/>
        </p:nvSpPr>
        <p:spPr>
          <a:xfrm>
            <a:off x="0" y="188640"/>
            <a:ext cx="9144000" cy="6480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685800" y="2130425"/>
            <a:ext cx="7772400" cy="1470025"/>
          </a:xfrm>
        </p:spPr>
        <p:txBody>
          <a:bodyPr/>
          <a:lstStyle>
            <a:lvl1pPr>
              <a:defRPr>
                <a:solidFill>
                  <a:srgbClr val="C96009"/>
                </a:solidFill>
              </a:defRPr>
            </a:lvl1pPr>
          </a:lstStyle>
          <a:p>
            <a:r>
              <a:rPr lang="fr-FR" dirty="0"/>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a:xfrm>
            <a:off x="8540931" y="6679600"/>
            <a:ext cx="603069" cy="188640"/>
          </a:xfrm>
          <a:prstGeom prst="rect">
            <a:avLst/>
          </a:prstGeom>
        </p:spPr>
        <p:txBody>
          <a:bodyPr/>
          <a:lstStyle>
            <a:lvl1pPr>
              <a:defRPr sz="1000"/>
            </a:lvl1pPr>
          </a:lstStyle>
          <a:p>
            <a:fld id="{2D8195AA-B66D-4256-8376-8E3756592E5B}" type="slidenum">
              <a:rPr lang="fr-FR" altLang="fr-FR" smtClean="0"/>
              <a:pPr/>
              <a:t>‹#›</a:t>
            </a:fld>
            <a:endParaRPr lang="fr-FR" altLang="fr-FR" dirty="0"/>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8088" y="218206"/>
            <a:ext cx="1166400" cy="618506"/>
          </a:xfrm>
          <a:prstGeom prst="rect">
            <a:avLst/>
          </a:prstGeom>
        </p:spPr>
      </p:pic>
    </p:spTree>
    <p:extLst>
      <p:ext uri="{BB962C8B-B14F-4D97-AF65-F5344CB8AC3E}">
        <p14:creationId xmlns:p14="http://schemas.microsoft.com/office/powerpoint/2010/main" val="357284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0" y="6669360"/>
            <a:ext cx="827584" cy="188640"/>
          </a:xfrm>
          <a:prstGeom prst="rect">
            <a:avLst/>
          </a:prstGeom>
        </p:spPr>
        <p:txBody>
          <a:bodyPr/>
          <a:lstStyle>
            <a:lvl1pPr>
              <a:defRPr/>
            </a:lvl1pPr>
          </a:lstStyle>
          <a:p>
            <a:fld id="{F442054B-F8BF-42FE-B203-CBFB3DE5A1AE}" type="datetime1">
              <a:rPr lang="fr-FR" altLang="fr-FR" smtClean="0"/>
              <a:t>11/10/2021</a:t>
            </a:fld>
            <a:endParaRPr lang="fr-FR" altLang="fr-FR" dirty="0"/>
          </a:p>
        </p:txBody>
      </p:sp>
      <p:sp>
        <p:nvSpPr>
          <p:cNvPr id="6"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a:lvl1pPr>
          </a:lstStyle>
          <a:p>
            <a:fld id="{C26AB516-3B57-43C6-BA57-0C2FA795534A}" type="slidenum">
              <a:rPr lang="fr-FR" altLang="fr-FR"/>
              <a:pPr/>
              <a:t>‹#›</a:t>
            </a:fld>
            <a:endParaRPr lang="fr-FR" altLang="fr-FR"/>
          </a:p>
        </p:txBody>
      </p:sp>
    </p:spTree>
    <p:extLst>
      <p:ext uri="{BB962C8B-B14F-4D97-AF65-F5344CB8AC3E}">
        <p14:creationId xmlns:p14="http://schemas.microsoft.com/office/powerpoint/2010/main" val="34447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0" y="6669360"/>
            <a:ext cx="827584" cy="188640"/>
          </a:xfrm>
          <a:prstGeom prst="rect">
            <a:avLst/>
          </a:prstGeom>
        </p:spPr>
        <p:txBody>
          <a:bodyPr/>
          <a:lstStyle>
            <a:lvl1pPr>
              <a:defRPr/>
            </a:lvl1pPr>
          </a:lstStyle>
          <a:p>
            <a:fld id="{8B9ED317-73FC-4157-8953-DA1160CBBBB9}" type="datetime1">
              <a:rPr lang="fr-FR" altLang="fr-FR" smtClean="0"/>
              <a:t>11/10/2021</a:t>
            </a:fld>
            <a:endParaRPr lang="fr-FR" altLang="fr-FR"/>
          </a:p>
        </p:txBody>
      </p:sp>
      <p:sp>
        <p:nvSpPr>
          <p:cNvPr id="5" name="Espace réservé du pied de page 4"/>
          <p:cNvSpPr>
            <a:spLocks noGrp="1"/>
          </p:cNvSpPr>
          <p:nvPr>
            <p:ph type="ftr" sz="quarter" idx="11"/>
          </p:nvPr>
        </p:nvSpPr>
        <p:spPr>
          <a:xfrm>
            <a:off x="1475656" y="6669360"/>
            <a:ext cx="5832648" cy="188640"/>
          </a:xfrm>
          <a:prstGeom prst="rect">
            <a:avLst/>
          </a:prstGeom>
        </p:spPr>
        <p:txBody>
          <a:bodyPr/>
          <a:lstStyle>
            <a:lvl1pPr>
              <a:defRPr/>
            </a:lvl1pPr>
          </a:lstStyle>
          <a:p>
            <a:pPr>
              <a:defRPr/>
            </a:pPr>
            <a:r>
              <a:rPr lang="fr-FR"/>
              <a:t>Conseil Scientifique IN2P3 16-17 juin 2016</a:t>
            </a:r>
          </a:p>
        </p:txBody>
      </p:sp>
      <p:sp>
        <p:nvSpPr>
          <p:cNvPr id="6"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a:lvl1pPr>
          </a:lstStyle>
          <a:p>
            <a:fld id="{B8D9DF02-E291-4182-B974-3E2CE9E1C724}" type="slidenum">
              <a:rPr lang="fr-FR" altLang="fr-FR"/>
              <a:pPr/>
              <a:t>‹#›</a:t>
            </a:fld>
            <a:endParaRPr lang="fr-FR" altLang="fr-FR"/>
          </a:p>
        </p:txBody>
      </p:sp>
    </p:spTree>
    <p:extLst>
      <p:ext uri="{BB962C8B-B14F-4D97-AF65-F5344CB8AC3E}">
        <p14:creationId xmlns:p14="http://schemas.microsoft.com/office/powerpoint/2010/main" val="399187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a:xfrm>
            <a:off x="0" y="6669360"/>
            <a:ext cx="827584" cy="188640"/>
          </a:xfrm>
          <a:prstGeom prst="rect">
            <a:avLst/>
          </a:prstGeom>
        </p:spPr>
        <p:txBody>
          <a:bodyPr/>
          <a:lstStyle>
            <a:lvl1pPr>
              <a:defRPr/>
            </a:lvl1pPr>
          </a:lstStyle>
          <a:p>
            <a:fld id="{A74B4E98-4725-4D14-A3C3-FB1C4FC924FD}" type="datetime1">
              <a:rPr lang="fr-FR" altLang="fr-FR" smtClean="0"/>
              <a:t>11/10/2021</a:t>
            </a:fld>
            <a:endParaRPr lang="fr-FR" altLang="fr-FR"/>
          </a:p>
        </p:txBody>
      </p:sp>
      <p:sp>
        <p:nvSpPr>
          <p:cNvPr id="4" name="Espace réservé du pied de page 4"/>
          <p:cNvSpPr>
            <a:spLocks noGrp="1"/>
          </p:cNvSpPr>
          <p:nvPr>
            <p:ph type="ftr" sz="quarter" idx="11"/>
          </p:nvPr>
        </p:nvSpPr>
        <p:spPr>
          <a:xfrm>
            <a:off x="1475656" y="6669360"/>
            <a:ext cx="5832648" cy="188640"/>
          </a:xfrm>
          <a:prstGeom prst="rect">
            <a:avLst/>
          </a:prstGeom>
        </p:spPr>
        <p:txBody>
          <a:bodyPr/>
          <a:lstStyle>
            <a:lvl1pPr>
              <a:defRPr/>
            </a:lvl1pPr>
          </a:lstStyle>
          <a:p>
            <a:pPr>
              <a:defRPr/>
            </a:pPr>
            <a:r>
              <a:rPr lang="fr-FR"/>
              <a:t>Conseil Scientifique IN2P3 16-17 juin 2016</a:t>
            </a:r>
          </a:p>
        </p:txBody>
      </p:sp>
      <p:sp>
        <p:nvSpPr>
          <p:cNvPr id="5"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a:lvl1pPr>
          </a:lstStyle>
          <a:p>
            <a:fld id="{5D9B770F-2219-4716-812A-EB6970254832}" type="slidenum">
              <a:rPr lang="fr-FR" altLang="fr-FR"/>
              <a:pPr/>
              <a:t>‹#›</a:t>
            </a:fld>
            <a:endParaRPr lang="fr-FR" altLang="fr-FR"/>
          </a:p>
        </p:txBody>
      </p:sp>
    </p:spTree>
    <p:extLst>
      <p:ext uri="{BB962C8B-B14F-4D97-AF65-F5344CB8AC3E}">
        <p14:creationId xmlns:p14="http://schemas.microsoft.com/office/powerpoint/2010/main" val="54675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rgbClr val="F4F3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hasCustomPrompt="1"/>
          </p:nvPr>
        </p:nvSpPr>
        <p:spPr/>
        <p:txBody>
          <a:bodyPr/>
          <a:lstStyle>
            <a:lvl1pPr marL="285750" indent="-285750">
              <a:lnSpc>
                <a:spcPct val="100000"/>
              </a:lnSpc>
              <a:spcAft>
                <a:spcPts val="600"/>
              </a:spcAft>
              <a:buClr>
                <a:schemeClr val="tx2">
                  <a:lumMod val="75000"/>
                </a:schemeClr>
              </a:buClr>
              <a:buFont typeface="Wingdings" panose="05000000000000000000" pitchFamily="2" charset="2"/>
              <a:buChar char="Ø"/>
              <a:defRPr>
                <a:solidFill>
                  <a:srgbClr val="0070C0"/>
                </a:solidFill>
              </a:defRPr>
            </a:lvl1pPr>
            <a:lvl2pPr marL="742950" indent="-285750">
              <a:spcAft>
                <a:spcPts val="300"/>
              </a:spcAft>
              <a:buFont typeface="Wingdings" panose="05000000000000000000" pitchFamily="2" charset="2"/>
              <a:buChar char="§"/>
              <a:defRPr lang="fr-FR" altLang="fr-FR" sz="160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defRPr>
            </a:lvl2pPr>
          </a:lstStyle>
          <a:p>
            <a:pPr lvl="0"/>
            <a:r>
              <a:rPr lang="fr-FR" altLang="fr-FR" dirty="0"/>
              <a:t>Cliquez pour modifier les styles du texte du masque</a:t>
            </a:r>
          </a:p>
          <a:p>
            <a:pPr marL="742950" lvl="1" indent="-285750" algn="l" rtl="0" eaLnBrk="0" fontAlgn="base" hangingPunct="0">
              <a:spcBef>
                <a:spcPct val="20000"/>
              </a:spcBef>
              <a:spcAft>
                <a:spcPct val="0"/>
              </a:spcAft>
              <a:buClr>
                <a:srgbClr val="D96709"/>
              </a:buClr>
              <a:buSzPct val="110000"/>
              <a:buFont typeface="Wingdings" panose="05000000000000000000" pitchFamily="2" charset="2"/>
              <a:buChar char="§"/>
            </a:pPr>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6"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a:solidFill>
                  <a:schemeClr val="bg1"/>
                </a:solidFill>
              </a:defRPr>
            </a:lvl1pPr>
          </a:lstStyle>
          <a:p>
            <a:fld id="{B9BBA51A-0E04-4B3D-A92E-704BDD3DCD9A}" type="slidenum">
              <a:rPr lang="fr-FR" altLang="fr-FR" smtClean="0"/>
              <a:pPr/>
              <a:t>‹#›</a:t>
            </a:fld>
            <a:endParaRPr lang="fr-FR" altLang="fr-FR"/>
          </a:p>
        </p:txBody>
      </p:sp>
    </p:spTree>
    <p:extLst>
      <p:ext uri="{BB962C8B-B14F-4D97-AF65-F5344CB8AC3E}">
        <p14:creationId xmlns:p14="http://schemas.microsoft.com/office/powerpoint/2010/main" val="234346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p:nvPr userDrawn="1"/>
        </p:nvSpPr>
        <p:spPr>
          <a:xfrm>
            <a:off x="0" y="188640"/>
            <a:ext cx="9144000" cy="3312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611560" y="1628800"/>
            <a:ext cx="7916416" cy="1872208"/>
          </a:xfrm>
        </p:spPr>
        <p:txBody>
          <a:bodyPr anchor="t"/>
          <a:lstStyle>
            <a:lvl1pPr algn="l">
              <a:defRPr sz="2800" b="1" cap="all"/>
            </a:lvl1pPr>
          </a:lstStyle>
          <a:p>
            <a:r>
              <a:rPr lang="fr-FR" dirty="0"/>
              <a:t>Cliquez pour modifier le style du titre</a:t>
            </a:r>
          </a:p>
        </p:txBody>
      </p:sp>
      <p:sp>
        <p:nvSpPr>
          <p:cNvPr id="3" name="Espace réservé du texte 2"/>
          <p:cNvSpPr>
            <a:spLocks noGrp="1"/>
          </p:cNvSpPr>
          <p:nvPr>
            <p:ph type="body" idx="1"/>
          </p:nvPr>
        </p:nvSpPr>
        <p:spPr>
          <a:xfrm>
            <a:off x="611560" y="3501008"/>
            <a:ext cx="7916416" cy="996131"/>
          </a:xfrm>
        </p:spPr>
        <p:txBody>
          <a:bodyPr anchor="b"/>
          <a:lstStyle>
            <a:lvl1pPr marL="0" indent="0" algn="ct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6" name="Espace réservé du numéro de diapositive 5"/>
          <p:cNvSpPr>
            <a:spLocks noGrp="1"/>
          </p:cNvSpPr>
          <p:nvPr>
            <p:ph type="sldNum" sz="quarter" idx="12"/>
          </p:nvPr>
        </p:nvSpPr>
        <p:spPr>
          <a:xfrm>
            <a:off x="8532439" y="6652108"/>
            <a:ext cx="603069" cy="188640"/>
          </a:xfrm>
          <a:prstGeom prst="rect">
            <a:avLst/>
          </a:prstGeom>
        </p:spPr>
        <p:txBody>
          <a:bodyPr/>
          <a:lstStyle>
            <a:lvl1pPr>
              <a:defRPr sz="1000"/>
            </a:lvl1pPr>
          </a:lstStyle>
          <a:p>
            <a:fld id="{329E5297-4FB7-449C-8C89-8F0656A957C4}" type="slidenum">
              <a:rPr lang="fr-FR" altLang="fr-FR" smtClean="0"/>
              <a:pPr/>
              <a:t>‹#›</a:t>
            </a:fld>
            <a:endParaRPr lang="fr-FR" altLang="fr-FR"/>
          </a:p>
        </p:txBody>
      </p:sp>
    </p:spTree>
    <p:extLst>
      <p:ext uri="{BB962C8B-B14F-4D97-AF65-F5344CB8AC3E}">
        <p14:creationId xmlns:p14="http://schemas.microsoft.com/office/powerpoint/2010/main" val="89451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lgn="l" rtl="0" eaLnBrk="0" fontAlgn="base" hangingPunct="0">
              <a:spcBef>
                <a:spcPct val="20000"/>
              </a:spcBef>
              <a:spcAft>
                <a:spcPct val="0"/>
              </a:spcAft>
              <a:defRPr lang="fr-FR" altLang="fr-FR" sz="1800" b="0" kern="1200" dirty="0" smtClean="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ct val="0"/>
              </a:spcAft>
              <a:defRPr lang="fr-FR" altLang="fr-FR" sz="160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defRPr lang="fr-FR" sz="1400" kern="1200" dirty="0" smtClean="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defRPr lang="fr-FR" sz="1400" kern="1200" dirty="0" smtClean="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defRPr lang="fr-FR" sz="1400" kern="1200" dirty="0">
                <a:solidFill>
                  <a:schemeClr val="accent6">
                    <a:lumMod val="75000"/>
                  </a:schemeClr>
                </a:solidFill>
                <a:latin typeface="+mn-lt"/>
                <a:ea typeface="MS PGothic" pitchFamily="34" charset="-128"/>
                <a:cs typeface="+mn-cs"/>
              </a:defRPr>
            </a:lvl5pPr>
            <a:lvl6pPr>
              <a:defRPr sz="1800"/>
            </a:lvl6pPr>
            <a:lvl7pPr>
              <a:defRPr sz="1800"/>
            </a:lvl7pPr>
            <a:lvl8pPr>
              <a:defRPr sz="1800"/>
            </a:lvl8pPr>
            <a:lvl9pPr>
              <a:defRPr sz="1800"/>
            </a:lvl9pPr>
          </a:lstStyle>
          <a:p>
            <a:pPr lvl="0"/>
            <a:r>
              <a:rPr lang="fr-FR" dirty="0"/>
              <a:t>Cliquez pour modifier les styles du texte du masque</a:t>
            </a:r>
          </a:p>
          <a:p>
            <a:pPr marL="742950" lvl="1" indent="-285750" algn="l" rtl="0" eaLnBrk="0" fontAlgn="base" hangingPunct="0">
              <a:spcBef>
                <a:spcPct val="20000"/>
              </a:spcBef>
              <a:spcAft>
                <a:spcPct val="0"/>
              </a:spcAft>
              <a:buClr>
                <a:srgbClr val="D96709"/>
              </a:buClr>
              <a:buSzPct val="110000"/>
              <a:buFont typeface="Wingdings" panose="05000000000000000000" pitchFamily="2" charset="2"/>
              <a:buChar char="§"/>
            </a:pPr>
            <a:r>
              <a:rPr lang="fr-FR" dirty="0"/>
              <a:t>Deuxième niveau</a:t>
            </a:r>
          </a:p>
          <a:p>
            <a:pPr marL="1143000" lvl="2" indent="-228600" algn="l" rtl="0" eaLnBrk="0" fontAlgn="base" hangingPunct="0">
              <a:spcBef>
                <a:spcPct val="20000"/>
              </a:spcBef>
              <a:spcAft>
                <a:spcPct val="0"/>
              </a:spcAft>
              <a:buClr>
                <a:srgbClr val="FF0000"/>
              </a:buClr>
              <a:buSzPct val="120000"/>
              <a:buFont typeface="Arial" pitchFamily="34" charset="0"/>
              <a:buChar char="•"/>
            </a:pPr>
            <a:r>
              <a:rPr lang="fr-FR" dirty="0"/>
              <a:t>Troisième niveau</a:t>
            </a:r>
          </a:p>
          <a:p>
            <a:pPr marL="1600200" lvl="3" indent="-228600" algn="l" rtl="0" eaLnBrk="0" fontAlgn="base" hangingPunct="0">
              <a:spcBef>
                <a:spcPct val="20000"/>
              </a:spcBef>
              <a:spcAft>
                <a:spcPct val="0"/>
              </a:spcAft>
              <a:buFont typeface="Calibri" panose="020F0502020204030204" pitchFamily="34" charset="0"/>
              <a:buChar char="→"/>
            </a:pPr>
            <a:r>
              <a:rPr lang="fr-FR" dirty="0"/>
              <a:t>Quatrième niveau</a:t>
            </a:r>
          </a:p>
          <a:p>
            <a:pPr marL="2057400" lvl="4" indent="-228600" algn="l" rtl="0" eaLnBrk="0" fontAlgn="base" hangingPunct="0">
              <a:spcBef>
                <a:spcPct val="20000"/>
              </a:spcBef>
              <a:spcAft>
                <a:spcPct val="0"/>
              </a:spcAft>
              <a:buFont typeface="Courier New" panose="02070309020205020404" pitchFamily="49" charset="0"/>
              <a:buChar char="o"/>
            </a:pPr>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marL="285750" indent="-285750">
              <a:defRPr lang="fr-FR" altLang="fr-FR" sz="1800" b="0" kern="1200" dirty="0" smtClean="0">
                <a:solidFill>
                  <a:srgbClr val="0070C0"/>
                </a:solidFill>
                <a:latin typeface="Verdana" pitchFamily="34" charset="0"/>
                <a:ea typeface="MS PGothic" pitchFamily="34" charset="-128"/>
                <a:cs typeface="ＭＳ Ｐゴシック" charset="0"/>
              </a:defRPr>
            </a:lvl1pPr>
            <a:lvl2pPr marL="742950" indent="-285750">
              <a:defRPr lang="fr-FR" sz="160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defRPr lang="fr-FR" sz="1400" kern="1200" dirty="0" smtClean="0">
                <a:solidFill>
                  <a:schemeClr val="accent5">
                    <a:lumMod val="75000"/>
                  </a:schemeClr>
                </a:solidFill>
                <a:latin typeface="+mn-lt"/>
                <a:ea typeface="MS PGothic" pitchFamily="34" charset="-128"/>
                <a:cs typeface="+mn-cs"/>
              </a:defRPr>
            </a:lvl3pPr>
            <a:lvl4pPr marL="1600200" indent="-228600">
              <a:defRPr lang="fr-FR" sz="1400" kern="1200" dirty="0" smtClean="0">
                <a:solidFill>
                  <a:schemeClr val="tx1"/>
                </a:solidFill>
                <a:latin typeface="+mn-lt"/>
                <a:ea typeface="MS PGothic" pitchFamily="34" charset="-128"/>
                <a:cs typeface="+mn-cs"/>
              </a:defRPr>
            </a:lvl4pPr>
            <a:lvl5pPr marL="2057400" indent="-228600">
              <a:defRPr lang="fr-FR" sz="1400" kern="1200" dirty="0">
                <a:solidFill>
                  <a:schemeClr val="accent6">
                    <a:lumMod val="75000"/>
                  </a:schemeClr>
                </a:solidFill>
                <a:latin typeface="+mn-lt"/>
                <a:ea typeface="MS PGothic" pitchFamily="34" charset="-128"/>
                <a:cs typeface="+mn-cs"/>
              </a:defRPr>
            </a:lvl5pPr>
            <a:lvl6pPr>
              <a:defRPr sz="1800"/>
            </a:lvl6pPr>
            <a:lvl7pPr>
              <a:defRPr sz="1800"/>
            </a:lvl7pPr>
            <a:lvl8pPr>
              <a:defRPr sz="1800"/>
            </a:lvl8pPr>
            <a:lvl9pPr>
              <a:defRPr sz="1800"/>
            </a:lvl9pPr>
          </a:lstStyle>
          <a:p>
            <a:pPr marL="285750" lvl="0" indent="-285750" algn="l" rtl="0" eaLnBrk="0" fontAlgn="base" hangingPunct="0">
              <a:lnSpc>
                <a:spcPct val="90000"/>
              </a:lnSpc>
              <a:spcBef>
                <a:spcPct val="20000"/>
              </a:spcBef>
              <a:spcAft>
                <a:spcPct val="0"/>
              </a:spcAft>
              <a:buClr>
                <a:schemeClr val="tx2"/>
              </a:buClr>
              <a:buFont typeface="Wingdings" panose="05000000000000000000" pitchFamily="2" charset="2"/>
              <a:buChar char="Ø"/>
            </a:pPr>
            <a:r>
              <a:rPr lang="fr-FR" dirty="0"/>
              <a:t>Cliquez pour modifier les styles du texte du masque</a:t>
            </a:r>
          </a:p>
          <a:p>
            <a:pPr marL="742950" lvl="1" indent="-285750" algn="l" rtl="0" eaLnBrk="0" fontAlgn="base" hangingPunct="0">
              <a:spcBef>
                <a:spcPct val="20000"/>
              </a:spcBef>
              <a:spcAft>
                <a:spcPct val="0"/>
              </a:spcAft>
              <a:buClr>
                <a:srgbClr val="D96709"/>
              </a:buClr>
              <a:buSzPct val="110000"/>
              <a:buFont typeface="Wingdings" panose="05000000000000000000" pitchFamily="2" charset="2"/>
              <a:buChar char="§"/>
            </a:pPr>
            <a:r>
              <a:rPr lang="fr-FR" dirty="0"/>
              <a:t>Deuxième niveau</a:t>
            </a:r>
          </a:p>
          <a:p>
            <a:pPr marL="1143000" lvl="2" indent="-228600" algn="l" rtl="0" eaLnBrk="0" fontAlgn="base" hangingPunct="0">
              <a:spcBef>
                <a:spcPct val="20000"/>
              </a:spcBef>
              <a:spcAft>
                <a:spcPct val="0"/>
              </a:spcAft>
              <a:buClr>
                <a:srgbClr val="FF0000"/>
              </a:buClr>
              <a:buSzPct val="120000"/>
              <a:buFont typeface="Arial" pitchFamily="34" charset="0"/>
              <a:buChar char="•"/>
            </a:pPr>
            <a:r>
              <a:rPr lang="fr-FR" dirty="0"/>
              <a:t>Troisième niveau</a:t>
            </a:r>
          </a:p>
          <a:p>
            <a:pPr marL="1600200" lvl="3" indent="-228600" algn="l" rtl="0" eaLnBrk="0" fontAlgn="base" hangingPunct="0">
              <a:spcBef>
                <a:spcPct val="20000"/>
              </a:spcBef>
              <a:spcAft>
                <a:spcPct val="0"/>
              </a:spcAft>
              <a:buFont typeface="Calibri" panose="020F0502020204030204" pitchFamily="34" charset="0"/>
              <a:buChar char="→"/>
            </a:pPr>
            <a:r>
              <a:rPr lang="fr-FR" dirty="0"/>
              <a:t>Quatrième niveau</a:t>
            </a:r>
          </a:p>
          <a:p>
            <a:pPr marL="2057400" lvl="4" indent="-228600" algn="l" rtl="0" eaLnBrk="0" fontAlgn="base" hangingPunct="0">
              <a:spcBef>
                <a:spcPct val="20000"/>
              </a:spcBef>
              <a:spcAft>
                <a:spcPct val="0"/>
              </a:spcAft>
              <a:buFont typeface="Courier New" panose="02070309020205020404" pitchFamily="49" charset="0"/>
              <a:buChar char="o"/>
            </a:pPr>
            <a:r>
              <a:rPr lang="fr-FR" dirty="0"/>
              <a:t>Cinquième niveau</a:t>
            </a:r>
          </a:p>
        </p:txBody>
      </p:sp>
      <p:sp>
        <p:nvSpPr>
          <p:cNvPr id="7"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sz="1000"/>
            </a:lvl1pPr>
          </a:lstStyle>
          <a:p>
            <a:fld id="{32512EA5-2497-4106-AE4A-F88B46A95DFC}" type="slidenum">
              <a:rPr lang="fr-FR" altLang="fr-FR" smtClean="0"/>
              <a:pPr/>
              <a:t>‹#›</a:t>
            </a:fld>
            <a:endParaRPr lang="fr-FR" altLang="fr-FR"/>
          </a:p>
        </p:txBody>
      </p:sp>
    </p:spTree>
    <p:extLst>
      <p:ext uri="{BB962C8B-B14F-4D97-AF65-F5344CB8AC3E}">
        <p14:creationId xmlns:p14="http://schemas.microsoft.com/office/powerpoint/2010/main" val="295783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a:lvl1pPr>
          </a:lstStyle>
          <a:p>
            <a:fld id="{30B2131C-04C9-4C62-B560-6FA68CA63643}" type="slidenum">
              <a:rPr lang="fr-FR" altLang="fr-FR"/>
              <a:pPr/>
              <a:t>‹#›</a:t>
            </a:fld>
            <a:endParaRPr lang="fr-FR" altLang="fr-FR"/>
          </a:p>
        </p:txBody>
      </p:sp>
    </p:spTree>
    <p:extLst>
      <p:ext uri="{BB962C8B-B14F-4D97-AF65-F5344CB8AC3E}">
        <p14:creationId xmlns:p14="http://schemas.microsoft.com/office/powerpoint/2010/main" val="231583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5"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a:lvl1pPr>
          </a:lstStyle>
          <a:p>
            <a:fld id="{A49E2D6F-AE99-48C9-AF64-C55FC97C33E2}" type="slidenum">
              <a:rPr lang="fr-FR" altLang="fr-FR"/>
              <a:pPr/>
              <a:t>‹#›</a:t>
            </a:fld>
            <a:endParaRPr lang="fr-FR" altLang="fr-FR"/>
          </a:p>
        </p:txBody>
      </p:sp>
    </p:spTree>
    <p:extLst>
      <p:ext uri="{BB962C8B-B14F-4D97-AF65-F5344CB8AC3E}">
        <p14:creationId xmlns:p14="http://schemas.microsoft.com/office/powerpoint/2010/main" val="339967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numéro de diapositive 5"/>
          <p:cNvSpPr txBox="1">
            <a:spLocks noGrp="1"/>
          </p:cNvSpPr>
          <p:nvPr userDrawn="1"/>
        </p:nvSpPr>
        <p:spPr bwMode="auto">
          <a:xfrm>
            <a:off x="8460431" y="6597352"/>
            <a:ext cx="64990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D7B3AF0D-7C1C-4BE3-AF3F-2E6A38D662B3}" type="slidenum">
              <a:rPr lang="fr-FR" altLang="fr-FR" sz="1000">
                <a:solidFill>
                  <a:schemeClr val="tx2">
                    <a:lumMod val="75000"/>
                  </a:schemeClr>
                </a:solidFill>
              </a:rPr>
              <a:pPr algn="r" eaLnBrk="1" hangingPunct="1"/>
              <a:t>‹#›</a:t>
            </a:fld>
            <a:endParaRPr lang="fr-FR" altLang="fr-FR" sz="1000" dirty="0">
              <a:solidFill>
                <a:schemeClr val="tx2">
                  <a:lumMod val="75000"/>
                </a:schemeClr>
              </a:solidFill>
            </a:endParaRPr>
          </a:p>
        </p:txBody>
      </p:sp>
      <p:sp>
        <p:nvSpPr>
          <p:cNvPr id="7" name="Rectangle 2"/>
          <p:cNvSpPr>
            <a:spLocks noGrp="1" noChangeArrowheads="1"/>
          </p:cNvSpPr>
          <p:nvPr>
            <p:ph type="title" idx="4294967295"/>
          </p:nvPr>
        </p:nvSpPr>
        <p:spPr>
          <a:xfrm>
            <a:off x="0" y="188640"/>
            <a:ext cx="9144000" cy="836712"/>
          </a:xfrm>
        </p:spPr>
        <p:txBody>
          <a:bodyPr/>
          <a:lstStyle>
            <a:lvl1pPr algn="ctr" rtl="0" eaLnBrk="0" fontAlgn="base" hangingPunct="0">
              <a:spcBef>
                <a:spcPct val="0"/>
              </a:spcBef>
              <a:spcAft>
                <a:spcPct val="0"/>
              </a:spcAft>
              <a:defRPr lang="fr-FR" altLang="fr-FR" sz="2800" b="1" kern="1200" dirty="0" smtClean="0">
                <a:solidFill>
                  <a:srgbClr val="E75112"/>
                </a:solidFill>
                <a:latin typeface="Verdana" pitchFamily="34" charset="0"/>
                <a:ea typeface="MS PGothic" pitchFamily="34" charset="-128"/>
                <a:cs typeface="ＭＳ Ｐゴシック" charset="0"/>
              </a:defRPr>
            </a:lvl1pPr>
          </a:lstStyle>
          <a:p>
            <a:endParaRPr lang="fr-FR" altLang="fr-FR" dirty="0"/>
          </a:p>
        </p:txBody>
      </p:sp>
    </p:spTree>
    <p:extLst>
      <p:ext uri="{BB962C8B-B14F-4D97-AF65-F5344CB8AC3E}">
        <p14:creationId xmlns:p14="http://schemas.microsoft.com/office/powerpoint/2010/main" val="216529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a:lvl1pPr>
          </a:lstStyle>
          <a:p>
            <a:fld id="{39E665C9-2336-444D-8F0E-D2D19ED7097B}" type="slidenum">
              <a:rPr lang="fr-FR" altLang="fr-FR"/>
              <a:pPr/>
              <a:t>‹#›</a:t>
            </a:fld>
            <a:endParaRPr lang="fr-FR" altLang="fr-FR"/>
          </a:p>
        </p:txBody>
      </p:sp>
    </p:spTree>
    <p:extLst>
      <p:ext uri="{BB962C8B-B14F-4D97-AF65-F5344CB8AC3E}">
        <p14:creationId xmlns:p14="http://schemas.microsoft.com/office/powerpoint/2010/main" val="226404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5"/>
          <p:cNvSpPr>
            <a:spLocks noGrp="1"/>
          </p:cNvSpPr>
          <p:nvPr>
            <p:ph type="sldNum" sz="quarter" idx="12"/>
          </p:nvPr>
        </p:nvSpPr>
        <p:spPr>
          <a:xfrm>
            <a:off x="8532439" y="6669360"/>
            <a:ext cx="603069" cy="188640"/>
          </a:xfrm>
          <a:prstGeom prst="rect">
            <a:avLst/>
          </a:prstGeom>
        </p:spPr>
        <p:txBody>
          <a:bodyPr/>
          <a:lstStyle>
            <a:lvl1pPr>
              <a:defRPr/>
            </a:lvl1pPr>
          </a:lstStyle>
          <a:p>
            <a:fld id="{BD4A6F74-9571-4DC2-A143-0DCDF667B946}" type="slidenum">
              <a:rPr lang="fr-FR" altLang="fr-FR"/>
              <a:pPr/>
              <a:t>‹#›</a:t>
            </a:fld>
            <a:endParaRPr lang="fr-FR" altLang="fr-FR"/>
          </a:p>
        </p:txBody>
      </p:sp>
    </p:spTree>
    <p:extLst>
      <p:ext uri="{BB962C8B-B14F-4D97-AF65-F5344CB8AC3E}">
        <p14:creationId xmlns:p14="http://schemas.microsoft.com/office/powerpoint/2010/main" val="245735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6672833"/>
            <a:ext cx="9144000" cy="18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Espace réservé du titre 1"/>
          <p:cNvSpPr>
            <a:spLocks noGrp="1"/>
          </p:cNvSpPr>
          <p:nvPr>
            <p:ph type="title"/>
          </p:nvPr>
        </p:nvSpPr>
        <p:spPr bwMode="auto">
          <a:xfrm>
            <a:off x="0" y="188640"/>
            <a:ext cx="638508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Cliquez pour modifier le style du titre</a:t>
            </a:r>
          </a:p>
        </p:txBody>
      </p:sp>
      <p:sp>
        <p:nvSpPr>
          <p:cNvPr id="1027" name="Espace réservé du texte 2"/>
          <p:cNvSpPr>
            <a:spLocks noGrp="1"/>
          </p:cNvSpPr>
          <p:nvPr>
            <p:ph type="body" idx="1"/>
          </p:nvPr>
        </p:nvSpPr>
        <p:spPr bwMode="auto">
          <a:xfrm>
            <a:off x="251520" y="1124744"/>
            <a:ext cx="822960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cxnSp>
        <p:nvCxnSpPr>
          <p:cNvPr id="16" name="Connecteur droit 15"/>
          <p:cNvCxnSpPr/>
          <p:nvPr userDrawn="1"/>
        </p:nvCxnSpPr>
        <p:spPr>
          <a:xfrm>
            <a:off x="0" y="6669360"/>
            <a:ext cx="9144000"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p:cNvSpPr>
            <a:spLocks noGrp="1"/>
          </p:cNvSpPr>
          <p:nvPr userDrawn="1">
            <p:ph type="sldNum" sz="quarter" idx="4"/>
          </p:nvPr>
        </p:nvSpPr>
        <p:spPr>
          <a:xfrm>
            <a:off x="8540931" y="6669360"/>
            <a:ext cx="603069" cy="188640"/>
          </a:xfrm>
          <a:prstGeom prst="rect">
            <a:avLst/>
          </a:prstGeom>
          <a:noFill/>
        </p:spPr>
        <p:txBody>
          <a:bodyPr/>
          <a:lstStyle>
            <a:lvl1pPr>
              <a:defRPr sz="1000" b="1">
                <a:solidFill>
                  <a:schemeClr val="bg1"/>
                </a:solidFill>
              </a:defRPr>
            </a:lvl1pPr>
          </a:lstStyle>
          <a:p>
            <a:fld id="{32512EA5-2497-4106-AE4A-F88B46A95DFC}" type="slidenum">
              <a:rPr lang="fr-FR" altLang="fr-FR" smtClean="0"/>
              <a:pPr/>
              <a:t>‹#›</a:t>
            </a:fld>
            <a:endParaRPr lang="fr-FR" altLang="fr-FR" dirty="0"/>
          </a:p>
        </p:txBody>
      </p:sp>
      <p:cxnSp>
        <p:nvCxnSpPr>
          <p:cNvPr id="10" name="Connecteur droit 9"/>
          <p:cNvCxnSpPr/>
          <p:nvPr userDrawn="1"/>
        </p:nvCxnSpPr>
        <p:spPr>
          <a:xfrm>
            <a:off x="0" y="188640"/>
            <a:ext cx="9144000"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18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pied de page 4"/>
          <p:cNvSpPr txBox="1">
            <a:spLocks/>
          </p:cNvSpPr>
          <p:nvPr userDrawn="1"/>
        </p:nvSpPr>
        <p:spPr>
          <a:xfrm>
            <a:off x="-1" y="-27384"/>
            <a:ext cx="9143999" cy="188640"/>
          </a:xfrm>
          <a:prstGeom prst="rect">
            <a:avLst/>
          </a:prstGeom>
        </p:spPr>
        <p:txBody>
          <a:bodyPr/>
          <a:lstStyle>
            <a:defPPr>
              <a:defRPr lang="fr-FR"/>
            </a:defPPr>
            <a:lvl1pPr algn="ctr" rtl="0" fontAlgn="base">
              <a:spcBef>
                <a:spcPct val="0"/>
              </a:spcBef>
              <a:spcAft>
                <a:spcPct val="0"/>
              </a:spcAft>
              <a:defRPr sz="1000"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a:lstStyle>
          <a:p>
            <a:pPr algn="l">
              <a:defRPr/>
            </a:pPr>
            <a:r>
              <a:rPr lang="fr-FR" sz="900" b="1" dirty="0">
                <a:solidFill>
                  <a:schemeClr val="bg1"/>
                </a:solidFill>
              </a:rPr>
              <a:t>Etude de l'Application de la Méthode du Centre Guide aux Trajectoires des Electrons dans les Champs Magnétiques de Source d'Ions</a:t>
            </a:r>
          </a:p>
        </p:txBody>
      </p:sp>
      <p:sp>
        <p:nvSpPr>
          <p:cNvPr id="18" name="ZoneTexte 17"/>
          <p:cNvSpPr txBox="1"/>
          <p:nvPr userDrawn="1"/>
        </p:nvSpPr>
        <p:spPr>
          <a:xfrm>
            <a:off x="-36512" y="6639163"/>
            <a:ext cx="7170553" cy="230832"/>
          </a:xfrm>
          <a:prstGeom prst="rect">
            <a:avLst/>
          </a:prstGeom>
          <a:noFill/>
        </p:spPr>
        <p:txBody>
          <a:bodyPr wrap="none" rtlCol="0">
            <a:spAutoFit/>
          </a:bodyPr>
          <a:lstStyle/>
          <a:p>
            <a:pPr algn="l" rtl="0" fontAlgn="base">
              <a:spcBef>
                <a:spcPct val="0"/>
              </a:spcBef>
              <a:spcAft>
                <a:spcPct val="0"/>
              </a:spcAft>
              <a:defRPr/>
            </a:pPr>
            <a:r>
              <a:rPr lang="fr-FR" sz="900" b="1" kern="1200" dirty="0">
                <a:solidFill>
                  <a:schemeClr val="bg1"/>
                </a:solidFill>
                <a:latin typeface="Verdana" pitchFamily="34" charset="0"/>
                <a:ea typeface="MS PGothic" pitchFamily="34" charset="-128"/>
                <a:cs typeface="+mn-cs"/>
              </a:rPr>
              <a:t>Les Journées Accélérateurs de la Société Française de Physique (SFP), Roscoff, 12-15 octobre 2021, France</a:t>
            </a:r>
          </a:p>
        </p:txBody>
      </p:sp>
      <p:pic>
        <p:nvPicPr>
          <p:cNvPr id="19" name="Image 18">
            <a:extLst>
              <a:ext uri="{FF2B5EF4-FFF2-40B4-BE49-F238E27FC236}">
                <a16:creationId xmlns:a16="http://schemas.microsoft.com/office/drawing/2014/main" id="{DB79F4A0-7A9F-4768-82C3-2C02ECD3F9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53585" y="205732"/>
            <a:ext cx="1290415" cy="849682"/>
          </a:xfrm>
          <a:prstGeom prst="rect">
            <a:avLst/>
          </a:prstGeom>
        </p:spPr>
      </p:pic>
      <p:pic>
        <p:nvPicPr>
          <p:cNvPr id="12" name="Picture 11">
            <a:extLst>
              <a:ext uri="{FF2B5EF4-FFF2-40B4-BE49-F238E27FC236}">
                <a16:creationId xmlns:a16="http://schemas.microsoft.com/office/drawing/2014/main" id="{1C1A2E31-1B15-46A6-ADF8-B52A61488F8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6815" y="207611"/>
            <a:ext cx="1146769" cy="847803"/>
          </a:xfrm>
          <a:prstGeom prst="rect">
            <a:avLst/>
          </a:prstGeom>
        </p:spPr>
      </p:pic>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34" r:id="rId7"/>
    <p:sldLayoutId id="2147483929" r:id="rId8"/>
    <p:sldLayoutId id="2147483930" r:id="rId9"/>
    <p:sldLayoutId id="2147483931" r:id="rId10"/>
    <p:sldLayoutId id="2147483932" r:id="rId11"/>
    <p:sldLayoutId id="2147483933" r:id="rId12"/>
  </p:sldLayoutIdLst>
  <p:hf hdr="0" dt="0"/>
  <p:txStyles>
    <p:titleStyle>
      <a:lvl1pPr algn="ctr" rtl="0" eaLnBrk="0" fontAlgn="base" hangingPunct="0">
        <a:spcBef>
          <a:spcPct val="0"/>
        </a:spcBef>
        <a:spcAft>
          <a:spcPct val="0"/>
        </a:spcAft>
        <a:defRPr lang="fr-FR" altLang="fr-FR" sz="2800" b="1" kern="1200" dirty="0" smtClean="0">
          <a:solidFill>
            <a:srgbClr val="E75112"/>
          </a:solidFill>
          <a:latin typeface="Verdana"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85750" indent="-285750" algn="l" rtl="0" eaLnBrk="0" fontAlgn="base" hangingPunct="0">
        <a:lnSpc>
          <a:spcPct val="90000"/>
        </a:lnSpc>
        <a:spcBef>
          <a:spcPct val="20000"/>
        </a:spcBef>
        <a:spcAft>
          <a:spcPct val="0"/>
        </a:spcAft>
        <a:buClr>
          <a:schemeClr val="tx2"/>
        </a:buClr>
        <a:buFont typeface="Wingdings" panose="05000000000000000000" pitchFamily="2" charset="2"/>
        <a:buChar char="Ø"/>
        <a:defRPr lang="fr-FR" altLang="fr-FR" sz="1800" b="0" kern="1200" dirty="0" smtClean="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ct val="0"/>
        </a:spcAft>
        <a:buClr>
          <a:srgbClr val="D96709"/>
        </a:buClr>
        <a:buSzPct val="110000"/>
        <a:buFont typeface="Wingdings" panose="05000000000000000000" pitchFamily="2" charset="2"/>
        <a:buChar char="§"/>
        <a:defRPr sz="16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0000"/>
        </a:buClr>
        <a:buSzPct val="120000"/>
        <a:buFont typeface="Arial" pitchFamily="34" charset="0"/>
        <a:buChar char="•"/>
        <a:defRPr sz="1400" kern="120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buFont typeface="Calibri" panose="020F0502020204030204" pitchFamily="34" charset="0"/>
        <a:buChar char="→"/>
        <a:defRPr sz="14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1400" kern="1200">
          <a:solidFill>
            <a:schemeClr val="accent6">
              <a:lumMod val="75000"/>
            </a:schemeClr>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4.png"/><Relationship Id="rId7" Type="http://schemas.openxmlformats.org/officeDocument/2006/relationships/image" Target="../media/image53.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49.png"/><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7.gif"/></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0.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197A-916A-43B5-9E92-2704BA94C8DD}"/>
              </a:ext>
            </a:extLst>
          </p:cNvPr>
          <p:cNvSpPr>
            <a:spLocks noGrp="1"/>
          </p:cNvSpPr>
          <p:nvPr>
            <p:ph type="title"/>
          </p:nvPr>
        </p:nvSpPr>
        <p:spPr>
          <a:xfrm>
            <a:off x="611560" y="1359169"/>
            <a:ext cx="7916416" cy="1108538"/>
          </a:xfrm>
        </p:spPr>
        <p:txBody>
          <a:bodyPr/>
          <a:lstStyle/>
          <a:p>
            <a:pPr algn="ct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Etude de l'Application de la Méthode du Centre Guide aux Trajectoires des Electrons dans les Champs Magnétiques de Source d'Ions</a:t>
            </a:r>
            <a:endParaRPr lang="en-GB" sz="2000" dirty="0"/>
          </a:p>
        </p:txBody>
      </p:sp>
      <p:sp>
        <p:nvSpPr>
          <p:cNvPr id="3" name="Text Placeholder 2">
            <a:extLst>
              <a:ext uri="{FF2B5EF4-FFF2-40B4-BE49-F238E27FC236}">
                <a16:creationId xmlns:a16="http://schemas.microsoft.com/office/drawing/2014/main" id="{5DBED72F-C4F9-49E6-9165-9C92B03D1D63}"/>
              </a:ext>
            </a:extLst>
          </p:cNvPr>
          <p:cNvSpPr>
            <a:spLocks noGrp="1"/>
          </p:cNvSpPr>
          <p:nvPr>
            <p:ph type="body" idx="1"/>
          </p:nvPr>
        </p:nvSpPr>
        <p:spPr>
          <a:xfrm>
            <a:off x="611560" y="2651084"/>
            <a:ext cx="7916416" cy="848254"/>
          </a:xfrm>
        </p:spPr>
        <p:txBody>
          <a:bodyPr/>
          <a:lstStyle/>
          <a:p>
            <a:r>
              <a:rPr lang="en-GB" sz="1800" dirty="0"/>
              <a:t>Antonio MENDEZ-GIONO</a:t>
            </a:r>
            <a:r>
              <a:rPr lang="en-GB" sz="1800" baseline="30000" dirty="0"/>
              <a:t>1,2</a:t>
            </a:r>
            <a:r>
              <a:rPr lang="en-GB" sz="1800" dirty="0"/>
              <a:t>,</a:t>
            </a:r>
            <a:r>
              <a:rPr lang="en-US" sz="1800" dirty="0">
                <a:ea typeface="Verdana" panose="020B0604030504040204" pitchFamily="34" charset="0"/>
                <a:cs typeface="Verdana" panose="020B0604030504040204" pitchFamily="34" charset="0"/>
              </a:rPr>
              <a:t> Thomas THUILLIER</a:t>
            </a:r>
            <a:r>
              <a:rPr lang="en-US" sz="1800" baseline="30000" dirty="0">
                <a:ea typeface="Verdana" panose="020B0604030504040204" pitchFamily="34" charset="0"/>
                <a:cs typeface="Verdana" panose="020B0604030504040204" pitchFamily="34" charset="0"/>
              </a:rPr>
              <a:t>1</a:t>
            </a:r>
            <a:r>
              <a:rPr lang="en-US" sz="1800" dirty="0">
                <a:ea typeface="Verdana" panose="020B0604030504040204" pitchFamily="34" charset="0"/>
                <a:cs typeface="Verdana" panose="020B0604030504040204" pitchFamily="34" charset="0"/>
              </a:rPr>
              <a:t>, </a:t>
            </a:r>
            <a:r>
              <a:rPr lang="en-US" sz="1800" dirty="0" err="1">
                <a:ea typeface="Verdana" panose="020B0604030504040204" pitchFamily="34" charset="0"/>
                <a:cs typeface="Verdana" panose="020B0604030504040204" pitchFamily="34" charset="0"/>
              </a:rPr>
              <a:t>Tiberiu</a:t>
            </a:r>
            <a:r>
              <a:rPr lang="en-US" sz="1800" dirty="0">
                <a:ea typeface="Verdana" panose="020B0604030504040204" pitchFamily="34" charset="0"/>
                <a:cs typeface="Verdana" panose="020B0604030504040204" pitchFamily="34" charset="0"/>
              </a:rPr>
              <a:t> MINEA</a:t>
            </a:r>
            <a:r>
              <a:rPr lang="en-US" sz="1800" baseline="30000" dirty="0">
                <a:ea typeface="Verdana" panose="020B0604030504040204" pitchFamily="34" charset="0"/>
                <a:cs typeface="Verdana" panose="020B0604030504040204" pitchFamily="34" charset="0"/>
              </a:rPr>
              <a:t>2,3</a:t>
            </a:r>
            <a:endParaRPr lang="en-GB" sz="1800" baseline="30000" dirty="0"/>
          </a:p>
          <a:p>
            <a:r>
              <a:rPr lang="en-US" sz="1050" i="1" baseline="30000" dirty="0">
                <a:solidFill>
                  <a:schemeClr val="tx1"/>
                </a:solidFill>
                <a:ea typeface="Verdana" panose="020B0604030504040204" pitchFamily="34" charset="0"/>
                <a:cs typeface="Verdana" panose="020B0604030504040204" pitchFamily="34" charset="0"/>
              </a:rPr>
              <a:t>1</a:t>
            </a:r>
            <a:r>
              <a:rPr lang="en-US" sz="1050" i="1" dirty="0">
                <a:solidFill>
                  <a:schemeClr val="tx1"/>
                </a:solidFill>
                <a:ea typeface="Verdana" panose="020B0604030504040204" pitchFamily="34" charset="0"/>
                <a:cs typeface="Verdana" panose="020B0604030504040204" pitchFamily="34" charset="0"/>
              </a:rPr>
              <a:t>UGA/CNRS-IN2P3/LPSC - 53, rue des Martyrs - 38026 Grenoble, France</a:t>
            </a:r>
          </a:p>
          <a:p>
            <a:r>
              <a:rPr lang="en-US" sz="1050" i="1" baseline="30000" dirty="0">
                <a:solidFill>
                  <a:schemeClr val="tx1"/>
                </a:solidFill>
                <a:ea typeface="Verdana" panose="020B0604030504040204" pitchFamily="34" charset="0"/>
                <a:cs typeface="Verdana" panose="020B0604030504040204" pitchFamily="34" charset="0"/>
              </a:rPr>
              <a:t>2</a:t>
            </a:r>
            <a:r>
              <a:rPr lang="en-US" sz="1050" i="1" dirty="0">
                <a:solidFill>
                  <a:schemeClr val="tx1"/>
                </a:solidFill>
                <a:ea typeface="Verdana" panose="020B0604030504040204" pitchFamily="34" charset="0"/>
                <a:cs typeface="Verdana" panose="020B0604030504040204" pitchFamily="34" charset="0"/>
              </a:rPr>
              <a:t>LPGP - UMR 8578 CNRS - Bat. 210, rue Henri Becquerel - 91405 Orsay, France</a:t>
            </a:r>
          </a:p>
          <a:p>
            <a:r>
              <a:rPr lang="en-US" sz="1050" i="1" baseline="30000" dirty="0">
                <a:solidFill>
                  <a:schemeClr val="tx1"/>
                </a:solidFill>
                <a:ea typeface="Verdana" panose="020B0604030504040204" pitchFamily="34" charset="0"/>
                <a:cs typeface="Verdana" panose="020B0604030504040204" pitchFamily="34" charset="0"/>
              </a:rPr>
              <a:t>3</a:t>
            </a:r>
            <a:r>
              <a:rPr lang="en-US" sz="1050" i="1" dirty="0">
                <a:solidFill>
                  <a:schemeClr val="tx1"/>
                </a:solidFill>
                <a:ea typeface="Verdana" panose="020B0604030504040204" pitchFamily="34" charset="0"/>
                <a:cs typeface="Verdana" panose="020B0604030504040204" pitchFamily="34" charset="0"/>
              </a:rPr>
              <a:t>Université Paris-</a:t>
            </a:r>
            <a:r>
              <a:rPr lang="en-US" sz="1050" i="1" dirty="0" err="1">
                <a:solidFill>
                  <a:schemeClr val="tx1"/>
                </a:solidFill>
                <a:ea typeface="Verdana" panose="020B0604030504040204" pitchFamily="34" charset="0"/>
                <a:cs typeface="Verdana" panose="020B0604030504040204" pitchFamily="34" charset="0"/>
              </a:rPr>
              <a:t>Saclay</a:t>
            </a:r>
            <a:r>
              <a:rPr lang="en-US" sz="1050" i="1" dirty="0">
                <a:solidFill>
                  <a:schemeClr val="tx1"/>
                </a:solidFill>
                <a:ea typeface="Verdana" panose="020B0604030504040204" pitchFamily="34" charset="0"/>
                <a:cs typeface="Verdana" panose="020B0604030504040204" pitchFamily="34" charset="0"/>
              </a:rPr>
              <a:t> - 91190 Gif-sur-Yvette, France</a:t>
            </a:r>
          </a:p>
        </p:txBody>
      </p:sp>
      <p:sp>
        <p:nvSpPr>
          <p:cNvPr id="4" name="Slide Number Placeholder 3">
            <a:extLst>
              <a:ext uri="{FF2B5EF4-FFF2-40B4-BE49-F238E27FC236}">
                <a16:creationId xmlns:a16="http://schemas.microsoft.com/office/drawing/2014/main" id="{EF646BC5-BE9A-4784-A4E9-BD8CA934F262}"/>
              </a:ext>
            </a:extLst>
          </p:cNvPr>
          <p:cNvSpPr>
            <a:spLocks noGrp="1"/>
          </p:cNvSpPr>
          <p:nvPr>
            <p:ph type="sldNum" sz="quarter" idx="12"/>
          </p:nvPr>
        </p:nvSpPr>
        <p:spPr/>
        <p:txBody>
          <a:bodyPr/>
          <a:lstStyle/>
          <a:p>
            <a:fld id="{329E5297-4FB7-449C-8C89-8F0656A957C4}" type="slidenum">
              <a:rPr lang="fr-FR" altLang="fr-FR" smtClean="0"/>
              <a:pPr/>
              <a:t>1</a:t>
            </a:fld>
            <a:endParaRPr lang="fr-FR" altLang="fr-FR"/>
          </a:p>
        </p:txBody>
      </p:sp>
      <p:pic>
        <p:nvPicPr>
          <p:cNvPr id="5" name="Image 5">
            <a:extLst>
              <a:ext uri="{FF2B5EF4-FFF2-40B4-BE49-F238E27FC236}">
                <a16:creationId xmlns:a16="http://schemas.microsoft.com/office/drawing/2014/main" id="{81E7FD25-1CBA-4125-B92E-B7E8DDBFE0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221" y="3817950"/>
            <a:ext cx="1661558" cy="1094064"/>
          </a:xfrm>
          <a:prstGeom prst="rect">
            <a:avLst/>
          </a:prstGeom>
        </p:spPr>
      </p:pic>
      <p:pic>
        <p:nvPicPr>
          <p:cNvPr id="6" name="Image 9">
            <a:extLst>
              <a:ext uri="{FF2B5EF4-FFF2-40B4-BE49-F238E27FC236}">
                <a16:creationId xmlns:a16="http://schemas.microsoft.com/office/drawing/2014/main" id="{F63471F4-FD68-460A-821B-FC8994102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430" y="3875746"/>
            <a:ext cx="1029095" cy="1029095"/>
          </a:xfrm>
          <a:prstGeom prst="rect">
            <a:avLst/>
          </a:prstGeom>
        </p:spPr>
      </p:pic>
      <p:sp>
        <p:nvSpPr>
          <p:cNvPr id="8" name="Espace réservé du texte 2">
            <a:extLst>
              <a:ext uri="{FF2B5EF4-FFF2-40B4-BE49-F238E27FC236}">
                <a16:creationId xmlns:a16="http://schemas.microsoft.com/office/drawing/2014/main" id="{669639DE-3E3C-441E-8705-72A8BD628427}"/>
              </a:ext>
            </a:extLst>
          </p:cNvPr>
          <p:cNvSpPr txBox="1">
            <a:spLocks/>
          </p:cNvSpPr>
          <p:nvPr/>
        </p:nvSpPr>
        <p:spPr bwMode="auto">
          <a:xfrm>
            <a:off x="-43133" y="5543881"/>
            <a:ext cx="9144000" cy="99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ctr" rtl="0" eaLnBrk="0" fontAlgn="base" hangingPunct="0">
              <a:lnSpc>
                <a:spcPct val="90000"/>
              </a:lnSpc>
              <a:spcBef>
                <a:spcPct val="20000"/>
              </a:spcBef>
              <a:spcAft>
                <a:spcPct val="0"/>
              </a:spcAft>
              <a:buClr>
                <a:schemeClr val="tx2"/>
              </a:buClr>
              <a:buFont typeface="Wingdings" panose="05000000000000000000" pitchFamily="2" charset="2"/>
              <a:buNone/>
              <a:defRPr lang="fr-FR" altLang="fr-FR" sz="2000" b="0" kern="1200">
                <a:solidFill>
                  <a:schemeClr val="tx1">
                    <a:lumMod val="50000"/>
                    <a:lumOff val="50000"/>
                  </a:schemeClr>
                </a:solidFill>
                <a:latin typeface="Verdana" pitchFamily="34" charset="0"/>
                <a:ea typeface="MS PGothic" pitchFamily="34" charset="-128"/>
                <a:cs typeface="ＭＳ Ｐゴシック" charset="0"/>
              </a:defRPr>
            </a:lvl1pPr>
            <a:lvl2pPr marL="457200" indent="0" algn="l" rtl="0" eaLnBrk="0" fontAlgn="base" hangingPunct="0">
              <a:spcBef>
                <a:spcPct val="20000"/>
              </a:spcBef>
              <a:spcAft>
                <a:spcPct val="0"/>
              </a:spcAft>
              <a:buClr>
                <a:srgbClr val="D96709"/>
              </a:buClr>
              <a:buSzPct val="110000"/>
              <a:buFont typeface="Wingdings" panose="05000000000000000000" pitchFamily="2" charset="2"/>
              <a:buNone/>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rtl="0" eaLnBrk="0" fontAlgn="base" hangingPunct="0">
              <a:spcBef>
                <a:spcPct val="20000"/>
              </a:spcBef>
              <a:spcAft>
                <a:spcPct val="0"/>
              </a:spcAft>
              <a:buClr>
                <a:srgbClr val="FF0000"/>
              </a:buClr>
              <a:buSzPct val="120000"/>
              <a:buFont typeface="Arial" pitchFamily="34" charset="0"/>
              <a:buNone/>
              <a:defRPr sz="1600" kern="1200">
                <a:solidFill>
                  <a:schemeClr val="tx1">
                    <a:tint val="75000"/>
                  </a:schemeClr>
                </a:solidFill>
                <a:latin typeface="+mn-lt"/>
                <a:ea typeface="MS PGothic" pitchFamily="34" charset="-128"/>
                <a:cs typeface="+mn-cs"/>
              </a:defRPr>
            </a:lvl3pPr>
            <a:lvl4pPr marL="1371600" indent="0" algn="l" rtl="0" eaLnBrk="0" fontAlgn="base" hangingPunct="0">
              <a:spcBef>
                <a:spcPct val="20000"/>
              </a:spcBef>
              <a:spcAft>
                <a:spcPct val="0"/>
              </a:spcAft>
              <a:buFont typeface="Calibri" panose="020F0502020204030204" pitchFamily="34" charset="0"/>
              <a:buNone/>
              <a:defRPr sz="1400" kern="1200">
                <a:solidFill>
                  <a:schemeClr val="tx1">
                    <a:tint val="75000"/>
                  </a:schemeClr>
                </a:solidFill>
                <a:latin typeface="+mn-lt"/>
                <a:ea typeface="MS PGothic" pitchFamily="34" charset="-128"/>
                <a:cs typeface="+mn-cs"/>
              </a:defRPr>
            </a:lvl4pPr>
            <a:lvl5pPr marL="1828800" indent="0" algn="l" rtl="0" eaLnBrk="0" fontAlgn="base" hangingPunct="0">
              <a:spcBef>
                <a:spcPct val="20000"/>
              </a:spcBef>
              <a:spcAft>
                <a:spcPct val="0"/>
              </a:spcAft>
              <a:buFont typeface="Courier New" panose="02070309020205020404" pitchFamily="49" charset="0"/>
              <a:buNone/>
              <a:defRPr sz="1400" kern="1200">
                <a:solidFill>
                  <a:schemeClr val="tx1">
                    <a:tint val="75000"/>
                  </a:schemeClr>
                </a:solidFill>
                <a:latin typeface="+mn-lt"/>
                <a:ea typeface="MS PGothic" pitchFamily="34" charset="-128"/>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fr-FR" dirty="0"/>
              <a:t>Les Journées Accélérateurs de la Société Française de Physique</a:t>
            </a:r>
            <a:r>
              <a:rPr lang="en-GB" dirty="0"/>
              <a:t>, </a:t>
            </a:r>
            <a:r>
              <a:rPr lang="fr-FR" dirty="0"/>
              <a:t>Roscoff</a:t>
            </a:r>
            <a:r>
              <a:rPr lang="en-GB" dirty="0"/>
              <a:t>, 12</a:t>
            </a:r>
            <a:r>
              <a:rPr lang="en-GB" baseline="30000" dirty="0"/>
              <a:t>th</a:t>
            </a:r>
            <a:r>
              <a:rPr lang="en-GB" dirty="0"/>
              <a:t>-15</a:t>
            </a:r>
            <a:r>
              <a:rPr lang="en-GB" baseline="30000" dirty="0"/>
              <a:t>th</a:t>
            </a:r>
            <a:r>
              <a:rPr lang="en-GB" dirty="0"/>
              <a:t> </a:t>
            </a:r>
            <a:r>
              <a:rPr lang="fr-FR" dirty="0"/>
              <a:t>octobre 2021</a:t>
            </a:r>
          </a:p>
        </p:txBody>
      </p:sp>
      <p:pic>
        <p:nvPicPr>
          <p:cNvPr id="10" name="Picture 9">
            <a:extLst>
              <a:ext uri="{FF2B5EF4-FFF2-40B4-BE49-F238E27FC236}">
                <a16:creationId xmlns:a16="http://schemas.microsoft.com/office/drawing/2014/main" id="{B3119439-EC11-4495-8BC2-E11D49C82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886" y="3628126"/>
            <a:ext cx="1993396" cy="1473711"/>
          </a:xfrm>
          <a:prstGeom prst="rect">
            <a:avLst/>
          </a:prstGeom>
        </p:spPr>
      </p:pic>
      <p:pic>
        <p:nvPicPr>
          <p:cNvPr id="11" name="Picture 10">
            <a:extLst>
              <a:ext uri="{FF2B5EF4-FFF2-40B4-BE49-F238E27FC236}">
                <a16:creationId xmlns:a16="http://schemas.microsoft.com/office/drawing/2014/main" id="{BA96900A-B9C9-428F-B81A-AF2A348A5E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3673" y="3777247"/>
            <a:ext cx="1632484" cy="1226091"/>
          </a:xfrm>
          <a:prstGeom prst="rect">
            <a:avLst/>
          </a:prstGeom>
        </p:spPr>
      </p:pic>
    </p:spTree>
    <p:extLst>
      <p:ext uri="{BB962C8B-B14F-4D97-AF65-F5344CB8AC3E}">
        <p14:creationId xmlns:p14="http://schemas.microsoft.com/office/powerpoint/2010/main" val="319597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C011-E2E4-4573-9697-210BA604C1DF}"/>
              </a:ext>
            </a:extLst>
          </p:cNvPr>
          <p:cNvSpPr>
            <a:spLocks noGrp="1"/>
          </p:cNvSpPr>
          <p:nvPr>
            <p:ph type="title"/>
          </p:nvPr>
        </p:nvSpPr>
        <p:spPr/>
        <p:txBody>
          <a:bodyPr/>
          <a:lstStyle/>
          <a:p>
            <a:r>
              <a:rPr lang="en-GB" dirty="0"/>
              <a:t>ECR confinement</a:t>
            </a:r>
          </a:p>
        </p:txBody>
      </p:sp>
      <p:sp>
        <p:nvSpPr>
          <p:cNvPr id="11" name="Text Placeholder 10">
            <a:extLst>
              <a:ext uri="{FF2B5EF4-FFF2-40B4-BE49-F238E27FC236}">
                <a16:creationId xmlns:a16="http://schemas.microsoft.com/office/drawing/2014/main" id="{729005D9-9A02-4DBE-B986-A0988C6E13F2}"/>
              </a:ext>
            </a:extLst>
          </p:cNvPr>
          <p:cNvSpPr>
            <a:spLocks noGrp="1"/>
          </p:cNvSpPr>
          <p:nvPr>
            <p:ph type="body" idx="1"/>
          </p:nvPr>
        </p:nvSpPr>
        <p:spPr>
          <a:xfrm>
            <a:off x="543845" y="1735239"/>
            <a:ext cx="3089036" cy="439635"/>
          </a:xfrm>
        </p:spPr>
        <p:txBody>
          <a:bodyPr/>
          <a:lstStyle/>
          <a:p>
            <a:r>
              <a:rPr lang="en-GB" sz="2000" dirty="0"/>
              <a:t>Boris propagated e</a:t>
            </a:r>
            <a:r>
              <a:rPr lang="en-GB" sz="2000" baseline="30000" dirty="0"/>
              <a:t>-</a:t>
            </a:r>
          </a:p>
        </p:txBody>
      </p:sp>
      <p:sp>
        <p:nvSpPr>
          <p:cNvPr id="13" name="Text Placeholder 12">
            <a:extLst>
              <a:ext uri="{FF2B5EF4-FFF2-40B4-BE49-F238E27FC236}">
                <a16:creationId xmlns:a16="http://schemas.microsoft.com/office/drawing/2014/main" id="{294859C6-9D08-42B9-BB03-0F3AD6DABA7E}"/>
              </a:ext>
            </a:extLst>
          </p:cNvPr>
          <p:cNvSpPr>
            <a:spLocks noGrp="1"/>
          </p:cNvSpPr>
          <p:nvPr>
            <p:ph type="body" sz="quarter" idx="3"/>
          </p:nvPr>
        </p:nvSpPr>
        <p:spPr>
          <a:xfrm>
            <a:off x="4351927" y="1735239"/>
            <a:ext cx="2740535" cy="439636"/>
          </a:xfrm>
        </p:spPr>
        <p:txBody>
          <a:bodyPr/>
          <a:lstStyle/>
          <a:p>
            <a:r>
              <a:rPr lang="en-GB" sz="2000" dirty="0"/>
              <a:t>GC propagated e</a:t>
            </a:r>
            <a:r>
              <a:rPr lang="en-GB" sz="2000" baseline="30000" dirty="0"/>
              <a:t>-</a:t>
            </a:r>
          </a:p>
        </p:txBody>
      </p:sp>
      <p:sp>
        <p:nvSpPr>
          <p:cNvPr id="4" name="Slide Number Placeholder 3">
            <a:extLst>
              <a:ext uri="{FF2B5EF4-FFF2-40B4-BE49-F238E27FC236}">
                <a16:creationId xmlns:a16="http://schemas.microsoft.com/office/drawing/2014/main" id="{C682DD53-F91F-4575-B285-B7BA09ABA5C4}"/>
              </a:ext>
            </a:extLst>
          </p:cNvPr>
          <p:cNvSpPr>
            <a:spLocks noGrp="1"/>
          </p:cNvSpPr>
          <p:nvPr>
            <p:ph type="sldNum" sz="quarter" idx="12"/>
          </p:nvPr>
        </p:nvSpPr>
        <p:spPr/>
        <p:txBody>
          <a:bodyPr/>
          <a:lstStyle/>
          <a:p>
            <a:fld id="{B9BBA51A-0E04-4B3D-A92E-704BDD3DCD9A}" type="slidenum">
              <a:rPr lang="fr-FR" altLang="fr-FR" smtClean="0"/>
              <a:pPr/>
              <a:t>10</a:t>
            </a:fld>
            <a:endParaRPr lang="fr-FR" altLang="fr-FR"/>
          </a:p>
        </p:txBody>
      </p:sp>
      <p:pic>
        <p:nvPicPr>
          <p:cNvPr id="15" name="Content Placeholder 14">
            <a:extLst>
              <a:ext uri="{FF2B5EF4-FFF2-40B4-BE49-F238E27FC236}">
                <a16:creationId xmlns:a16="http://schemas.microsoft.com/office/drawing/2014/main" id="{58297CAB-9A5F-4B14-9C83-4FAE1CE0809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1081" y="2174875"/>
            <a:ext cx="3131800" cy="3951288"/>
          </a:xfrm>
          <a:prstGeom prst="rect">
            <a:avLst/>
          </a:prstGeom>
        </p:spPr>
      </p:pic>
      <p:pic>
        <p:nvPicPr>
          <p:cNvPr id="16" name="Content Placeholder 15">
            <a:extLst>
              <a:ext uri="{FF2B5EF4-FFF2-40B4-BE49-F238E27FC236}">
                <a16:creationId xmlns:a16="http://schemas.microsoft.com/office/drawing/2014/main" id="{AF0A7AB0-8973-469E-AF4E-4877E6E8D17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16076" y="2174875"/>
            <a:ext cx="3141169" cy="3951288"/>
          </a:xfrm>
          <a:prstGeom prst="rect">
            <a:avLst/>
          </a:prstGeom>
        </p:spPr>
      </p:pic>
      <p:sp>
        <p:nvSpPr>
          <p:cNvPr id="17" name="Content Placeholder 2">
            <a:extLst>
              <a:ext uri="{FF2B5EF4-FFF2-40B4-BE49-F238E27FC236}">
                <a16:creationId xmlns:a16="http://schemas.microsoft.com/office/drawing/2014/main" id="{855EEC0D-D6E5-4E29-8602-0CC24FD73EBD}"/>
              </a:ext>
            </a:extLst>
          </p:cNvPr>
          <p:cNvSpPr txBox="1">
            <a:spLocks/>
          </p:cNvSpPr>
          <p:nvPr/>
        </p:nvSpPr>
        <p:spPr>
          <a:xfrm>
            <a:off x="272528" y="1038102"/>
            <a:ext cx="8461163" cy="878145"/>
          </a:xfrm>
          <a:prstGeom prst="rect">
            <a:avLst/>
          </a:prstGeom>
        </p:spPr>
        <p:txBody>
          <a:bodyPr>
            <a:normAutofit fontScale="92500" lnSpcReduction="20000"/>
          </a:bodyPr>
          <a:lstStyle>
            <a:lvl1pPr marL="285750" indent="-285750" algn="l" rtl="0" eaLnBrk="0" fontAlgn="base" hangingPunct="0">
              <a:lnSpc>
                <a:spcPct val="90000"/>
              </a:lnSpc>
              <a:spcBef>
                <a:spcPct val="20000"/>
              </a:spcBef>
              <a:spcAft>
                <a:spcPct val="0"/>
              </a:spcAft>
              <a:buClr>
                <a:schemeClr val="tx2"/>
              </a:buClr>
              <a:buFont typeface="Wingdings" panose="05000000000000000000" pitchFamily="2" charset="2"/>
              <a:buChar char="Ø"/>
              <a:defRPr lang="fr-FR" altLang="fr-FR" sz="1800" b="0" kern="1200" dirty="0" smtClean="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ct val="0"/>
              </a:spcAft>
              <a:buClr>
                <a:srgbClr val="D96709"/>
              </a:buClr>
              <a:buSzPct val="110000"/>
              <a:buFont typeface="Wingdings" panose="05000000000000000000" pitchFamily="2" charset="2"/>
              <a:buChar char="§"/>
              <a:defRPr sz="16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0000"/>
              </a:buClr>
              <a:buSzPct val="120000"/>
              <a:buFont typeface="Arial" pitchFamily="34" charset="0"/>
              <a:buChar char="•"/>
              <a:defRPr sz="1400" kern="120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buFont typeface="Calibri" panose="020F0502020204030204" pitchFamily="34" charset="0"/>
              <a:buChar char="→"/>
              <a:defRPr sz="14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1400" kern="1200">
                <a:solidFill>
                  <a:schemeClr val="accent6">
                    <a:lumMod val="75000"/>
                  </a:schemeClr>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Bon accord pour la distribution des électrons confinés avec les deux méthodes de propagation</a:t>
            </a:r>
            <a:endParaRPr lang="en-GB" dirty="0"/>
          </a:p>
          <a:p>
            <a:pPr lvl="1"/>
            <a:r>
              <a:rPr lang="en-GB" dirty="0" err="1"/>
              <a:t>Taille</a:t>
            </a:r>
            <a:r>
              <a:rPr lang="en-GB" dirty="0"/>
              <a:t> </a:t>
            </a:r>
            <a:r>
              <a:rPr lang="en-GB" dirty="0" err="1"/>
              <a:t>d'échantillon</a:t>
            </a:r>
            <a:r>
              <a:rPr lang="en-GB" dirty="0"/>
              <a:t> 1000 e</a:t>
            </a:r>
            <a:r>
              <a:rPr lang="en-GB" baseline="30000" dirty="0"/>
              <a:t>-</a:t>
            </a:r>
            <a:r>
              <a:rPr lang="en-GB" dirty="0"/>
              <a:t>, plus grand dt </a:t>
            </a:r>
            <a:r>
              <a:rPr lang="en-GB" dirty="0" err="1"/>
              <a:t>valide</a:t>
            </a:r>
            <a:r>
              <a:rPr lang="en-GB" dirty="0"/>
              <a:t> (10</a:t>
            </a:r>
            <a:r>
              <a:rPr lang="en-GB" baseline="30000" dirty="0"/>
              <a:t>-10</a:t>
            </a:r>
            <a:r>
              <a:rPr lang="en-GB" dirty="0"/>
              <a:t>s pour CG and 10</a:t>
            </a:r>
            <a:r>
              <a:rPr lang="en-GB" baseline="30000" dirty="0"/>
              <a:t>-12</a:t>
            </a:r>
            <a:r>
              <a:rPr lang="en-GB" dirty="0"/>
              <a:t>s pour Boris)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A4A93B-4AB8-4DB5-B76D-B25611797DF7}"/>
                  </a:ext>
                </a:extLst>
              </p:cNvPr>
              <p:cNvSpPr txBox="1"/>
              <p:nvPr/>
            </p:nvSpPr>
            <p:spPr>
              <a:xfrm>
                <a:off x="1869651" y="6035014"/>
                <a:ext cx="394660" cy="182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𝜃</m:t>
                          </m:r>
                        </m:e>
                        <m:sub>
                          <m:r>
                            <a:rPr lang="en-GB" sz="1100" b="0" i="1" smtClean="0">
                              <a:latin typeface="Cambria Math" panose="02040503050406030204" pitchFamily="18" charset="0"/>
                            </a:rPr>
                            <m:t>𝑝𝑖𝑡𝑐h</m:t>
                          </m:r>
                        </m:sub>
                      </m:sSub>
                    </m:oMath>
                  </m:oMathPara>
                </a14:m>
                <a:endParaRPr lang="en-GB" dirty="0"/>
              </a:p>
            </p:txBody>
          </p:sp>
        </mc:Choice>
        <mc:Fallback xmlns="">
          <p:sp>
            <p:nvSpPr>
              <p:cNvPr id="3" name="TextBox 2">
                <a:extLst>
                  <a:ext uri="{FF2B5EF4-FFF2-40B4-BE49-F238E27FC236}">
                    <a16:creationId xmlns:a16="http://schemas.microsoft.com/office/drawing/2014/main" id="{98A4A93B-4AB8-4DB5-B76D-B25611797DF7}"/>
                  </a:ext>
                </a:extLst>
              </p:cNvPr>
              <p:cNvSpPr txBox="1">
                <a:spLocks noRot="1" noChangeAspect="1" noMove="1" noResize="1" noEditPoints="1" noAdjustHandles="1" noChangeArrowheads="1" noChangeShapeType="1" noTextEdit="1"/>
              </p:cNvSpPr>
              <p:nvPr/>
            </p:nvSpPr>
            <p:spPr>
              <a:xfrm>
                <a:off x="1869651" y="6035014"/>
                <a:ext cx="394660" cy="182294"/>
              </a:xfrm>
              <a:prstGeom prst="rect">
                <a:avLst/>
              </a:prstGeom>
              <a:blipFill>
                <a:blip r:embed="rId5"/>
                <a:stretch>
                  <a:fillRect l="-7813" r="-625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1853E89-D42B-4FD5-80F9-0819D97FB608}"/>
                  </a:ext>
                </a:extLst>
              </p:cNvPr>
              <p:cNvSpPr txBox="1"/>
              <p:nvPr/>
            </p:nvSpPr>
            <p:spPr>
              <a:xfrm>
                <a:off x="5590126" y="6035014"/>
                <a:ext cx="394660" cy="182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𝜃</m:t>
                          </m:r>
                        </m:e>
                        <m:sub>
                          <m:r>
                            <a:rPr lang="en-GB" sz="1100" b="0" i="1" smtClean="0">
                              <a:latin typeface="Cambria Math" panose="02040503050406030204" pitchFamily="18" charset="0"/>
                            </a:rPr>
                            <m:t>𝑝𝑖𝑡𝑐h</m:t>
                          </m:r>
                        </m:sub>
                      </m:sSub>
                    </m:oMath>
                  </m:oMathPara>
                </a14:m>
                <a:endParaRPr lang="en-GB" dirty="0"/>
              </a:p>
            </p:txBody>
          </p:sp>
        </mc:Choice>
        <mc:Fallback xmlns="">
          <p:sp>
            <p:nvSpPr>
              <p:cNvPr id="12" name="TextBox 11">
                <a:extLst>
                  <a:ext uri="{FF2B5EF4-FFF2-40B4-BE49-F238E27FC236}">
                    <a16:creationId xmlns:a16="http://schemas.microsoft.com/office/drawing/2014/main" id="{A1853E89-D42B-4FD5-80F9-0819D97FB608}"/>
                  </a:ext>
                </a:extLst>
              </p:cNvPr>
              <p:cNvSpPr txBox="1">
                <a:spLocks noRot="1" noChangeAspect="1" noMove="1" noResize="1" noEditPoints="1" noAdjustHandles="1" noChangeArrowheads="1" noChangeShapeType="1" noTextEdit="1"/>
              </p:cNvSpPr>
              <p:nvPr/>
            </p:nvSpPr>
            <p:spPr>
              <a:xfrm>
                <a:off x="5590126" y="6035014"/>
                <a:ext cx="394660" cy="182294"/>
              </a:xfrm>
              <a:prstGeom prst="rect">
                <a:avLst/>
              </a:prstGeom>
              <a:blipFill>
                <a:blip r:embed="rId6"/>
                <a:stretch>
                  <a:fillRect l="-6154" r="-4615"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E0E6EC-647C-4E0C-80AC-3FE55F0F109D}"/>
                  </a:ext>
                </a:extLst>
              </p:cNvPr>
              <p:cNvSpPr txBox="1"/>
              <p:nvPr/>
            </p:nvSpPr>
            <p:spPr>
              <a:xfrm>
                <a:off x="7430218" y="2655276"/>
                <a:ext cx="1520288" cy="477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sSub>
                            <m:sSubPr>
                              <m:ctrlPr>
                                <a:rPr lang="en-GB" sz="1600" i="1">
                                  <a:latin typeface="Cambria Math" panose="02040503050406030204" pitchFamily="18" charset="0"/>
                                </a:rPr>
                              </m:ctrlPr>
                            </m:sSubPr>
                            <m:e>
                              <m:r>
                                <a:rPr lang="en-GB" sz="1600" b="0" i="1" smtClean="0">
                                  <a:latin typeface="Cambria Math" panose="02040503050406030204" pitchFamily="18" charset="0"/>
                                </a:rPr>
                                <m:t>(</m:t>
                              </m:r>
                              <m:r>
                                <a:rPr lang="en-GB" sz="1600" i="1">
                                  <a:latin typeface="Cambria Math" panose="02040503050406030204" pitchFamily="18" charset="0"/>
                                </a:rPr>
                                <m:t>𝜃</m:t>
                              </m:r>
                            </m:e>
                            <m:sub>
                              <m:r>
                                <a:rPr lang="en-GB" sz="1600" i="1">
                                  <a:latin typeface="Cambria Math" panose="02040503050406030204" pitchFamily="18" charset="0"/>
                                </a:rPr>
                                <m:t>𝑝𝑖𝑡𝑐h</m:t>
                              </m:r>
                            </m:sub>
                          </m:sSub>
                          <m:r>
                            <a:rPr lang="en-GB" sz="1600" b="0" i="1" smtClean="0">
                              <a:latin typeface="Cambria Math" panose="02040503050406030204" pitchFamily="18" charset="0"/>
                            </a:rPr>
                            <m:t>)</m:t>
                          </m:r>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𝑣</m:t>
                              </m:r>
                            </m:e>
                            <m:sub>
                              <m:r>
                                <a:rPr lang="en-GB" sz="1600" i="1">
                                  <a:latin typeface="Cambria Math" panose="02040503050406030204" pitchFamily="18" charset="0"/>
                                  <a:ea typeface="Cambria Math" panose="02040503050406030204" pitchFamily="18" charset="0"/>
                                </a:rPr>
                                <m:t>⊥</m:t>
                              </m:r>
                            </m:sub>
                          </m:sSub>
                        </m:num>
                        <m:den>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𝑣</m:t>
                              </m:r>
                            </m:e>
                            <m:sub>
                              <m:r>
                                <a:rPr lang="en-GB" sz="1600" b="0" i="1" smtClean="0">
                                  <a:latin typeface="Cambria Math" panose="02040503050406030204" pitchFamily="18" charset="0"/>
                                  <a:ea typeface="Cambria Math" panose="02040503050406030204" pitchFamily="18" charset="0"/>
                                </a:rPr>
                                <m:t>∥</m:t>
                              </m:r>
                            </m:sub>
                          </m:sSub>
                        </m:den>
                      </m:f>
                    </m:oMath>
                  </m:oMathPara>
                </a14:m>
                <a:endParaRPr lang="en-GB" dirty="0"/>
              </a:p>
            </p:txBody>
          </p:sp>
        </mc:Choice>
        <mc:Fallback xmlns="">
          <p:sp>
            <p:nvSpPr>
              <p:cNvPr id="5" name="TextBox 4">
                <a:extLst>
                  <a:ext uri="{FF2B5EF4-FFF2-40B4-BE49-F238E27FC236}">
                    <a16:creationId xmlns:a16="http://schemas.microsoft.com/office/drawing/2014/main" id="{B7E0E6EC-647C-4E0C-80AC-3FE55F0F109D}"/>
                  </a:ext>
                </a:extLst>
              </p:cNvPr>
              <p:cNvSpPr txBox="1">
                <a:spLocks noRot="1" noChangeAspect="1" noMove="1" noResize="1" noEditPoints="1" noAdjustHandles="1" noChangeArrowheads="1" noChangeShapeType="1" noTextEdit="1"/>
              </p:cNvSpPr>
              <p:nvPr/>
            </p:nvSpPr>
            <p:spPr>
              <a:xfrm>
                <a:off x="7430218" y="2655276"/>
                <a:ext cx="1520288" cy="477054"/>
              </a:xfrm>
              <a:prstGeom prst="rect">
                <a:avLst/>
              </a:prstGeom>
              <a:blipFill>
                <a:blip r:embed="rId7"/>
                <a:stretch>
                  <a:fillRect l="-1606" b="-128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88CD908-B686-4C18-8611-10ADAC6D20B5}"/>
                  </a:ext>
                </a:extLst>
              </p:cNvPr>
              <p:cNvSpPr txBox="1"/>
              <p:nvPr/>
            </p:nvSpPr>
            <p:spPr>
              <a:xfrm>
                <a:off x="7716835" y="3346936"/>
                <a:ext cx="947054" cy="504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ea typeface="Cambria Math" panose="02040503050406030204" pitchFamily="18" charset="0"/>
                            </a:rPr>
                            <m:t>ℛ</m:t>
                          </m:r>
                        </m:den>
                      </m:f>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𝐵</m:t>
                              </m:r>
                            </m:e>
                            <m:sub>
                              <m:r>
                                <a:rPr lang="en-GB" sz="1600" b="0" i="1" smtClean="0">
                                  <a:latin typeface="Cambria Math" panose="02040503050406030204" pitchFamily="18" charset="0"/>
                                  <a:ea typeface="Cambria Math" panose="02040503050406030204" pitchFamily="18" charset="0"/>
                                </a:rPr>
                                <m:t>0</m:t>
                              </m:r>
                            </m:sub>
                          </m:sSub>
                        </m:num>
                        <m:den>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𝐵</m:t>
                              </m:r>
                            </m:e>
                            <m:sub>
                              <m:r>
                                <a:rPr lang="en-GB" sz="1600" b="0" i="1" smtClean="0">
                                  <a:latin typeface="Cambria Math" panose="02040503050406030204" pitchFamily="18" charset="0"/>
                                  <a:ea typeface="Cambria Math" panose="02040503050406030204" pitchFamily="18" charset="0"/>
                                </a:rPr>
                                <m:t>𝑚𝑎𝑥</m:t>
                              </m:r>
                            </m:sub>
                          </m:sSub>
                        </m:den>
                      </m:f>
                    </m:oMath>
                  </m:oMathPara>
                </a14:m>
                <a:endParaRPr lang="en-GB" dirty="0"/>
              </a:p>
            </p:txBody>
          </p:sp>
        </mc:Choice>
        <mc:Fallback xmlns="">
          <p:sp>
            <p:nvSpPr>
              <p:cNvPr id="14" name="TextBox 13">
                <a:extLst>
                  <a:ext uri="{FF2B5EF4-FFF2-40B4-BE49-F238E27FC236}">
                    <a16:creationId xmlns:a16="http://schemas.microsoft.com/office/drawing/2014/main" id="{588CD908-B686-4C18-8611-10ADAC6D20B5}"/>
                  </a:ext>
                </a:extLst>
              </p:cNvPr>
              <p:cNvSpPr txBox="1">
                <a:spLocks noRot="1" noChangeAspect="1" noMove="1" noResize="1" noEditPoints="1" noAdjustHandles="1" noChangeArrowheads="1" noChangeShapeType="1" noTextEdit="1"/>
              </p:cNvSpPr>
              <p:nvPr/>
            </p:nvSpPr>
            <p:spPr>
              <a:xfrm>
                <a:off x="7716835" y="3346936"/>
                <a:ext cx="947054" cy="5041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C119864-70A6-46F1-B446-CD4C427D3AA4}"/>
                  </a:ext>
                </a:extLst>
              </p:cNvPr>
              <p:cNvSpPr txBox="1"/>
              <p:nvPr/>
            </p:nvSpPr>
            <p:spPr>
              <a:xfrm>
                <a:off x="7509723" y="4109741"/>
                <a:ext cx="1440783" cy="5148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m:t>
                              </m:r>
                              <m:r>
                                <a:rPr lang="en-GB" sz="1600" b="0" i="1" smtClean="0">
                                  <a:latin typeface="Cambria Math" panose="02040503050406030204" pitchFamily="18" charset="0"/>
                                </a:rPr>
                                <m:t>𝜃</m:t>
                              </m:r>
                            </m:e>
                            <m:sub>
                              <m:r>
                                <a:rPr lang="en-GB" sz="1600" b="0" i="1" smtClean="0">
                                  <a:latin typeface="Cambria Math" panose="02040503050406030204" pitchFamily="18" charset="0"/>
                                </a:rPr>
                                <m:t>𝑐𝑟𝑖𝑡</m:t>
                              </m:r>
                            </m:sub>
                          </m:sSub>
                          <m:r>
                            <a:rPr lang="en-GB" sz="1600" b="0" i="1" smtClean="0">
                              <a:latin typeface="Cambria Math" panose="02040503050406030204" pitchFamily="18" charset="0"/>
                            </a:rPr>
                            <m:t>)</m:t>
                          </m:r>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ea typeface="Cambria Math" panose="02040503050406030204" pitchFamily="18" charset="0"/>
                                </a:rPr>
                                <m:t>ℛ</m:t>
                              </m:r>
                            </m:e>
                          </m:rad>
                        </m:den>
                      </m:f>
                    </m:oMath>
                  </m:oMathPara>
                </a14:m>
                <a:endParaRPr lang="en-GB" dirty="0"/>
              </a:p>
            </p:txBody>
          </p:sp>
        </mc:Choice>
        <mc:Fallback xmlns="">
          <p:sp>
            <p:nvSpPr>
              <p:cNvPr id="6" name="TextBox 5">
                <a:extLst>
                  <a:ext uri="{FF2B5EF4-FFF2-40B4-BE49-F238E27FC236}">
                    <a16:creationId xmlns:a16="http://schemas.microsoft.com/office/drawing/2014/main" id="{CC119864-70A6-46F1-B446-CD4C427D3AA4}"/>
                  </a:ext>
                </a:extLst>
              </p:cNvPr>
              <p:cNvSpPr txBox="1">
                <a:spLocks noRot="1" noChangeAspect="1" noMove="1" noResize="1" noEditPoints="1" noAdjustHandles="1" noChangeArrowheads="1" noChangeShapeType="1" noTextEdit="1"/>
              </p:cNvSpPr>
              <p:nvPr/>
            </p:nvSpPr>
            <p:spPr>
              <a:xfrm>
                <a:off x="7509723" y="4109741"/>
                <a:ext cx="1440783" cy="514821"/>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2948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FD10-96A2-4C5D-8168-3D81C988A95B}"/>
              </a:ext>
            </a:extLst>
          </p:cNvPr>
          <p:cNvSpPr>
            <a:spLocks noGrp="1"/>
          </p:cNvSpPr>
          <p:nvPr>
            <p:ph type="title"/>
          </p:nvPr>
        </p:nvSpPr>
        <p:spPr/>
        <p:txBody>
          <a:bodyPr/>
          <a:lstStyle/>
          <a:p>
            <a:r>
              <a:rPr lang="en-GB" dirty="0"/>
              <a:t>SILHI@GANIL ion source</a:t>
            </a:r>
          </a:p>
        </p:txBody>
      </p:sp>
      <p:sp>
        <p:nvSpPr>
          <p:cNvPr id="3" name="Content Placeholder 2">
            <a:extLst>
              <a:ext uri="{FF2B5EF4-FFF2-40B4-BE49-F238E27FC236}">
                <a16:creationId xmlns:a16="http://schemas.microsoft.com/office/drawing/2014/main" id="{4325E53B-C090-4829-9CD7-4B4C41A8FF6B}"/>
              </a:ext>
            </a:extLst>
          </p:cNvPr>
          <p:cNvSpPr>
            <a:spLocks noGrp="1"/>
          </p:cNvSpPr>
          <p:nvPr>
            <p:ph idx="1"/>
          </p:nvPr>
        </p:nvSpPr>
        <p:spPr>
          <a:xfrm>
            <a:off x="251519" y="1124744"/>
            <a:ext cx="8883989" cy="1621853"/>
          </a:xfrm>
        </p:spPr>
        <p:txBody>
          <a:bodyPr/>
          <a:lstStyle/>
          <a:p>
            <a:r>
              <a:rPr lang="fr-FR" dirty="0"/>
              <a:t>Fréquence de fonctionnement de 2,45 GHz</a:t>
            </a:r>
          </a:p>
          <a:p>
            <a:r>
              <a:rPr lang="fr-FR" dirty="0"/>
              <a:t>Source d'ions RCE de décharge micro-ondes (MW)</a:t>
            </a:r>
          </a:p>
          <a:p>
            <a:r>
              <a:rPr lang="en-GB" dirty="0"/>
              <a:t>Champ </a:t>
            </a:r>
            <a:r>
              <a:rPr lang="en-GB" dirty="0" err="1"/>
              <a:t>magnétique</a:t>
            </a:r>
            <a:r>
              <a:rPr lang="en-GB" dirty="0"/>
              <a:t> </a:t>
            </a:r>
            <a:r>
              <a:rPr lang="en-GB" dirty="0" err="1"/>
              <a:t>solénoïde</a:t>
            </a:r>
            <a:r>
              <a:rPr lang="en-GB" dirty="0"/>
              <a:t> maximal de ~0.1T (Carte 2D </a:t>
            </a:r>
            <a:r>
              <a:rPr lang="fr-FR" dirty="0"/>
              <a:t>donnée</a:t>
            </a:r>
            <a:r>
              <a:rPr lang="en-GB" dirty="0"/>
              <a:t>)</a:t>
            </a:r>
          </a:p>
          <a:p>
            <a:r>
              <a:rPr lang="fr-FR" dirty="0"/>
              <a:t>Pas de confinement magnétique, un miroir magnétique vers l'extraction</a:t>
            </a:r>
            <a:endParaRPr lang="en-GB" dirty="0"/>
          </a:p>
        </p:txBody>
      </p:sp>
      <p:sp>
        <p:nvSpPr>
          <p:cNvPr id="4" name="Slide Number Placeholder 3">
            <a:extLst>
              <a:ext uri="{FF2B5EF4-FFF2-40B4-BE49-F238E27FC236}">
                <a16:creationId xmlns:a16="http://schemas.microsoft.com/office/drawing/2014/main" id="{3BD29779-9C1E-4959-B44C-263475623387}"/>
              </a:ext>
            </a:extLst>
          </p:cNvPr>
          <p:cNvSpPr>
            <a:spLocks noGrp="1"/>
          </p:cNvSpPr>
          <p:nvPr>
            <p:ph type="sldNum" sz="quarter" idx="12"/>
          </p:nvPr>
        </p:nvSpPr>
        <p:spPr/>
        <p:txBody>
          <a:bodyPr/>
          <a:lstStyle/>
          <a:p>
            <a:fld id="{B9BBA51A-0E04-4B3D-A92E-704BDD3DCD9A}" type="slidenum">
              <a:rPr lang="fr-FR" altLang="fr-FR" smtClean="0"/>
              <a:pPr/>
              <a:t>11</a:t>
            </a:fld>
            <a:endParaRPr lang="fr-FR" altLang="fr-FR"/>
          </a:p>
        </p:txBody>
      </p:sp>
      <p:grpSp>
        <p:nvGrpSpPr>
          <p:cNvPr id="9" name="Group 8">
            <a:extLst>
              <a:ext uri="{FF2B5EF4-FFF2-40B4-BE49-F238E27FC236}">
                <a16:creationId xmlns:a16="http://schemas.microsoft.com/office/drawing/2014/main" id="{554EA2F3-8724-4889-94AE-D4A5CA76D119}"/>
              </a:ext>
            </a:extLst>
          </p:cNvPr>
          <p:cNvGrpSpPr/>
          <p:nvPr/>
        </p:nvGrpSpPr>
        <p:grpSpPr>
          <a:xfrm>
            <a:off x="4544796" y="2847602"/>
            <a:ext cx="3680570" cy="3451083"/>
            <a:chOff x="4701430" y="2960467"/>
            <a:chExt cx="3680570" cy="3451083"/>
          </a:xfrm>
        </p:grpSpPr>
        <p:sp>
          <p:nvSpPr>
            <p:cNvPr id="8" name="Rectangle 7">
              <a:extLst>
                <a:ext uri="{FF2B5EF4-FFF2-40B4-BE49-F238E27FC236}">
                  <a16:creationId xmlns:a16="http://schemas.microsoft.com/office/drawing/2014/main" id="{E497C8D4-0E15-48D8-BC9B-3DE12E734D1E}"/>
                </a:ext>
              </a:extLst>
            </p:cNvPr>
            <p:cNvSpPr/>
            <p:nvPr/>
          </p:nvSpPr>
          <p:spPr>
            <a:xfrm>
              <a:off x="4701430" y="2960467"/>
              <a:ext cx="3680570" cy="3451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1F0C1C5-A539-4A28-ABCF-290BC68BF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430" y="2960467"/>
              <a:ext cx="3621955" cy="2970003"/>
            </a:xfrm>
            <a:prstGeom prst="rect">
              <a:avLst/>
            </a:prstGeom>
          </p:spPr>
        </p:pic>
        <p:pic>
          <p:nvPicPr>
            <p:cNvPr id="7" name="Picture 6">
              <a:extLst>
                <a:ext uri="{FF2B5EF4-FFF2-40B4-BE49-F238E27FC236}">
                  <a16:creationId xmlns:a16="http://schemas.microsoft.com/office/drawing/2014/main" id="{B3C049CE-5938-42F4-A092-83D18D2150AC}"/>
                </a:ext>
              </a:extLst>
            </p:cNvPr>
            <p:cNvPicPr>
              <a:picLocks noChangeAspect="1"/>
            </p:cNvPicPr>
            <p:nvPr/>
          </p:nvPicPr>
          <p:blipFill>
            <a:blip r:embed="rId3"/>
            <a:stretch>
              <a:fillRect/>
            </a:stretch>
          </p:blipFill>
          <p:spPr>
            <a:xfrm>
              <a:off x="4809573" y="5930470"/>
              <a:ext cx="3405667" cy="481080"/>
            </a:xfrm>
            <a:prstGeom prst="rect">
              <a:avLst/>
            </a:prstGeom>
          </p:spPr>
        </p:pic>
      </p:grpSp>
      <p:grpSp>
        <p:nvGrpSpPr>
          <p:cNvPr id="10" name="Group 9">
            <a:extLst>
              <a:ext uri="{FF2B5EF4-FFF2-40B4-BE49-F238E27FC236}">
                <a16:creationId xmlns:a16="http://schemas.microsoft.com/office/drawing/2014/main" id="{FD590B66-6B69-4E0E-911C-DFB521CE4D26}"/>
              </a:ext>
            </a:extLst>
          </p:cNvPr>
          <p:cNvGrpSpPr/>
          <p:nvPr/>
        </p:nvGrpSpPr>
        <p:grpSpPr>
          <a:xfrm>
            <a:off x="563379" y="3036523"/>
            <a:ext cx="2827335" cy="2796449"/>
            <a:chOff x="1067471" y="3141289"/>
            <a:chExt cx="2827335" cy="2796449"/>
          </a:xfrm>
        </p:grpSpPr>
        <p:grpSp>
          <p:nvGrpSpPr>
            <p:cNvPr id="11" name="Groupe 33">
              <a:extLst>
                <a:ext uri="{FF2B5EF4-FFF2-40B4-BE49-F238E27FC236}">
                  <a16:creationId xmlns:a16="http://schemas.microsoft.com/office/drawing/2014/main" id="{D7262FD0-0204-4111-85EC-BC35AD000D0F}"/>
                </a:ext>
              </a:extLst>
            </p:cNvPr>
            <p:cNvGrpSpPr/>
            <p:nvPr/>
          </p:nvGrpSpPr>
          <p:grpSpPr>
            <a:xfrm rot="10800000" flipV="1">
              <a:off x="1108712" y="3188733"/>
              <a:ext cx="2786094" cy="2749005"/>
              <a:chOff x="4857750" y="3152776"/>
              <a:chExt cx="3333750" cy="3128010"/>
            </a:xfrm>
          </p:grpSpPr>
          <p:pic>
            <p:nvPicPr>
              <p:cNvPr id="12" name="Picture 11" descr="Z:\JUAS\autres sources\SILHI.gif">
                <a:extLst>
                  <a:ext uri="{FF2B5EF4-FFF2-40B4-BE49-F238E27FC236}">
                    <a16:creationId xmlns:a16="http://schemas.microsoft.com/office/drawing/2014/main" id="{3FF00935-0AEB-454D-8AD5-72D6170D93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71"/>
              <a:stretch/>
            </p:blipFill>
            <p:spPr bwMode="auto">
              <a:xfrm>
                <a:off x="4857750" y="3152776"/>
                <a:ext cx="3333750" cy="31280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35">
                <a:extLst>
                  <a:ext uri="{FF2B5EF4-FFF2-40B4-BE49-F238E27FC236}">
                    <a16:creationId xmlns:a16="http://schemas.microsoft.com/office/drawing/2014/main" id="{4A2829F0-8873-429F-A121-0A2B3D6643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658" t="6624" r="37695" b="18163"/>
              <a:stretch/>
            </p:blipFill>
            <p:spPr>
              <a:xfrm rot="10800000">
                <a:off x="6514714" y="4410075"/>
                <a:ext cx="686183" cy="609600"/>
              </a:xfrm>
              <a:prstGeom prst="rect">
                <a:avLst/>
              </a:prstGeom>
            </p:spPr>
          </p:pic>
          <p:sp>
            <p:nvSpPr>
              <p:cNvPr id="14" name="Rectangle 13">
                <a:extLst>
                  <a:ext uri="{FF2B5EF4-FFF2-40B4-BE49-F238E27FC236}">
                    <a16:creationId xmlns:a16="http://schemas.microsoft.com/office/drawing/2014/main" id="{6CF36240-E8DB-4838-AE96-F1AC80BCC2D2}"/>
                  </a:ext>
                </a:extLst>
              </p:cNvPr>
              <p:cNvSpPr/>
              <p:nvPr/>
            </p:nvSpPr>
            <p:spPr>
              <a:xfrm>
                <a:off x="4910138" y="3639379"/>
                <a:ext cx="523875" cy="342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15" name="Rectangle 14">
                <a:extLst>
                  <a:ext uri="{FF2B5EF4-FFF2-40B4-BE49-F238E27FC236}">
                    <a16:creationId xmlns:a16="http://schemas.microsoft.com/office/drawing/2014/main" id="{2AD643C5-9FB8-44BF-8C93-5235B5ADC967}"/>
                  </a:ext>
                </a:extLst>
              </p:cNvPr>
              <p:cNvSpPr/>
              <p:nvPr/>
            </p:nvSpPr>
            <p:spPr>
              <a:xfrm>
                <a:off x="5038725" y="3328988"/>
                <a:ext cx="5238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6" name="Rectangle 15">
                <a:extLst>
                  <a:ext uri="{FF2B5EF4-FFF2-40B4-BE49-F238E27FC236}">
                    <a16:creationId xmlns:a16="http://schemas.microsoft.com/office/drawing/2014/main" id="{116B8D95-E80D-4F12-92E4-14877946C5AE}"/>
                  </a:ext>
                </a:extLst>
              </p:cNvPr>
              <p:cNvSpPr/>
              <p:nvPr/>
            </p:nvSpPr>
            <p:spPr>
              <a:xfrm>
                <a:off x="4857752" y="4429126"/>
                <a:ext cx="220634" cy="24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17" name="Ellipse 39">
                <a:extLst>
                  <a:ext uri="{FF2B5EF4-FFF2-40B4-BE49-F238E27FC236}">
                    <a16:creationId xmlns:a16="http://schemas.microsoft.com/office/drawing/2014/main" id="{B43B7AF0-3B7C-4CDB-8ADF-78B014E19910}"/>
                  </a:ext>
                </a:extLst>
              </p:cNvPr>
              <p:cNvSpPr/>
              <p:nvPr/>
            </p:nvSpPr>
            <p:spPr>
              <a:xfrm>
                <a:off x="5167313" y="4748213"/>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18" name="Connecteur droit avec flèche 40">
                <a:extLst>
                  <a:ext uri="{FF2B5EF4-FFF2-40B4-BE49-F238E27FC236}">
                    <a16:creationId xmlns:a16="http://schemas.microsoft.com/office/drawing/2014/main" id="{CB8093A5-07A8-425B-A721-CF3286F88273}"/>
                  </a:ext>
                </a:extLst>
              </p:cNvPr>
              <p:cNvCxnSpPr/>
              <p:nvPr/>
            </p:nvCxnSpPr>
            <p:spPr>
              <a:xfrm>
                <a:off x="5329238" y="4910138"/>
                <a:ext cx="71437" cy="71437"/>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ZoneTexte 41">
              <a:extLst>
                <a:ext uri="{FF2B5EF4-FFF2-40B4-BE49-F238E27FC236}">
                  <a16:creationId xmlns:a16="http://schemas.microsoft.com/office/drawing/2014/main" id="{B7B29BC3-A467-4D4B-B49B-37018C083A04}"/>
                </a:ext>
              </a:extLst>
            </p:cNvPr>
            <p:cNvSpPr txBox="1"/>
            <p:nvPr/>
          </p:nvSpPr>
          <p:spPr>
            <a:xfrm>
              <a:off x="1620653" y="3141289"/>
              <a:ext cx="2122908" cy="307777"/>
            </a:xfrm>
            <a:prstGeom prst="rect">
              <a:avLst/>
            </a:prstGeom>
            <a:solidFill>
              <a:srgbClr val="FFFF00"/>
            </a:solidFill>
            <a:ln>
              <a:solidFill>
                <a:schemeClr val="tx1"/>
              </a:solidFill>
            </a:ln>
          </p:spPr>
          <p:txBody>
            <a:bodyPr wrap="square" rtlCol="0">
              <a:spAutoFit/>
            </a:bodyPr>
            <a:lstStyle/>
            <a:p>
              <a:r>
                <a:rPr lang="en-GB" sz="1400" dirty="0"/>
                <a:t>Surface de </a:t>
              </a:r>
              <a:r>
                <a:rPr lang="en-GB" sz="1400" dirty="0" err="1"/>
                <a:t>résonance</a:t>
              </a:r>
              <a:endParaRPr lang="en-GB" sz="1400" dirty="0"/>
            </a:p>
          </p:txBody>
        </p:sp>
        <p:cxnSp>
          <p:nvCxnSpPr>
            <p:cNvPr id="20" name="Connecteur droit avec flèche 43">
              <a:extLst>
                <a:ext uri="{FF2B5EF4-FFF2-40B4-BE49-F238E27FC236}">
                  <a16:creationId xmlns:a16="http://schemas.microsoft.com/office/drawing/2014/main" id="{D227D072-D725-4D4F-A2C3-693DDE253619}"/>
                </a:ext>
              </a:extLst>
            </p:cNvPr>
            <p:cNvCxnSpPr>
              <a:cxnSpLocks/>
              <a:stCxn id="21" idx="2"/>
            </p:cNvCxnSpPr>
            <p:nvPr/>
          </p:nvCxnSpPr>
          <p:spPr>
            <a:xfrm>
              <a:off x="1330524" y="3906291"/>
              <a:ext cx="254437" cy="352417"/>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44">
              <a:extLst>
                <a:ext uri="{FF2B5EF4-FFF2-40B4-BE49-F238E27FC236}">
                  <a16:creationId xmlns:a16="http://schemas.microsoft.com/office/drawing/2014/main" id="{2C23274F-5CA7-40E7-AB9F-A533EAD32C8C}"/>
                </a:ext>
              </a:extLst>
            </p:cNvPr>
            <p:cNvSpPr txBox="1"/>
            <p:nvPr/>
          </p:nvSpPr>
          <p:spPr>
            <a:xfrm>
              <a:off x="1067471" y="3598514"/>
              <a:ext cx="526106" cy="307777"/>
            </a:xfrm>
            <a:prstGeom prst="rect">
              <a:avLst/>
            </a:prstGeom>
            <a:noFill/>
          </p:spPr>
          <p:txBody>
            <a:bodyPr wrap="none" rtlCol="0">
              <a:spAutoFit/>
            </a:bodyPr>
            <a:lstStyle/>
            <a:p>
              <a:r>
                <a:rPr lang="fr-FR" sz="1400" dirty="0">
                  <a:solidFill>
                    <a:srgbClr val="FF6600"/>
                  </a:solidFill>
                </a:rPr>
                <a:t>Gaz</a:t>
              </a:r>
            </a:p>
          </p:txBody>
        </p:sp>
        <p:sp>
          <p:nvSpPr>
            <p:cNvPr id="22" name="ZoneTexte 45">
              <a:extLst>
                <a:ext uri="{FF2B5EF4-FFF2-40B4-BE49-F238E27FC236}">
                  <a16:creationId xmlns:a16="http://schemas.microsoft.com/office/drawing/2014/main" id="{DB3B6EBF-9062-463C-AE39-3413CB1B385A}"/>
                </a:ext>
              </a:extLst>
            </p:cNvPr>
            <p:cNvSpPr txBox="1"/>
            <p:nvPr/>
          </p:nvSpPr>
          <p:spPr>
            <a:xfrm>
              <a:off x="1125274" y="4419256"/>
              <a:ext cx="412292" cy="307777"/>
            </a:xfrm>
            <a:prstGeom prst="rect">
              <a:avLst/>
            </a:prstGeom>
            <a:noFill/>
          </p:spPr>
          <p:txBody>
            <a:bodyPr wrap="none" rtlCol="0">
              <a:spAutoFit/>
            </a:bodyPr>
            <a:lstStyle/>
            <a:p>
              <a:r>
                <a:rPr lang="fr-FR" sz="1400" dirty="0">
                  <a:solidFill>
                    <a:srgbClr val="000099"/>
                  </a:solidFill>
                </a:rPr>
                <a:t>RF</a:t>
              </a:r>
            </a:p>
          </p:txBody>
        </p:sp>
        <p:cxnSp>
          <p:nvCxnSpPr>
            <p:cNvPr id="23" name="Connecteur droit avec flèche 46">
              <a:extLst>
                <a:ext uri="{FF2B5EF4-FFF2-40B4-BE49-F238E27FC236}">
                  <a16:creationId xmlns:a16="http://schemas.microsoft.com/office/drawing/2014/main" id="{3F65A4B7-501C-4847-AAF2-377916D9C4C2}"/>
                </a:ext>
              </a:extLst>
            </p:cNvPr>
            <p:cNvCxnSpPr>
              <a:cxnSpLocks/>
            </p:cNvCxnSpPr>
            <p:nvPr/>
          </p:nvCxnSpPr>
          <p:spPr>
            <a:xfrm>
              <a:off x="1457342" y="4561560"/>
              <a:ext cx="241731" cy="926"/>
            </a:xfrm>
            <a:prstGeom prst="straightConnector1">
              <a:avLst/>
            </a:prstGeom>
            <a:ln w="28575">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324E713-6FBF-45B4-AC1B-99C760932F8F}"/>
                </a:ext>
              </a:extLst>
            </p:cNvPr>
            <p:cNvCxnSpPr>
              <a:cxnSpLocks/>
            </p:cNvCxnSpPr>
            <p:nvPr/>
          </p:nvCxnSpPr>
          <p:spPr>
            <a:xfrm flipH="1">
              <a:off x="2013574" y="3463261"/>
              <a:ext cx="565504" cy="9559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9" name="TextBox 28">
            <a:extLst>
              <a:ext uri="{FF2B5EF4-FFF2-40B4-BE49-F238E27FC236}">
                <a16:creationId xmlns:a16="http://schemas.microsoft.com/office/drawing/2014/main" id="{D2DBD9DE-0C3C-405A-AD22-AE78C037AB2A}"/>
              </a:ext>
            </a:extLst>
          </p:cNvPr>
          <p:cNvSpPr txBox="1"/>
          <p:nvPr/>
        </p:nvSpPr>
        <p:spPr>
          <a:xfrm>
            <a:off x="262148" y="5877378"/>
            <a:ext cx="3625676" cy="523220"/>
          </a:xfrm>
          <a:prstGeom prst="rect">
            <a:avLst/>
          </a:prstGeom>
          <a:noFill/>
        </p:spPr>
        <p:txBody>
          <a:bodyPr wrap="square" rtlCol="0">
            <a:spAutoFit/>
          </a:bodyPr>
          <a:lstStyle/>
          <a:p>
            <a:r>
              <a:rPr lang="en-GB" sz="1400" dirty="0"/>
              <a:t>Figure: </a:t>
            </a:r>
            <a:r>
              <a:rPr lang="fr-FR" sz="1400" dirty="0"/>
              <a:t>Source SILHI à aimants permanents (CEA/IRFU/GANIL)</a:t>
            </a:r>
            <a:endParaRPr lang="en-GB" dirty="0"/>
          </a:p>
        </p:txBody>
      </p:sp>
      <p:sp>
        <p:nvSpPr>
          <p:cNvPr id="5" name="TextBox 4">
            <a:extLst>
              <a:ext uri="{FF2B5EF4-FFF2-40B4-BE49-F238E27FC236}">
                <a16:creationId xmlns:a16="http://schemas.microsoft.com/office/drawing/2014/main" id="{35471C94-99E9-4BC0-B1C2-52CFD2D80702}"/>
              </a:ext>
            </a:extLst>
          </p:cNvPr>
          <p:cNvSpPr txBox="1"/>
          <p:nvPr/>
        </p:nvSpPr>
        <p:spPr>
          <a:xfrm>
            <a:off x="8091755" y="3711883"/>
            <a:ext cx="400110" cy="1557542"/>
          </a:xfrm>
          <a:prstGeom prst="rect">
            <a:avLst/>
          </a:prstGeom>
          <a:noFill/>
        </p:spPr>
        <p:txBody>
          <a:bodyPr vert="vert" wrap="none" rtlCol="0">
            <a:spAutoFit/>
          </a:bodyPr>
          <a:lstStyle/>
          <a:p>
            <a:r>
              <a:rPr lang="en-GB" sz="1400" dirty="0"/>
              <a:t>Mur </a:t>
            </a:r>
            <a:r>
              <a:rPr lang="en-GB" sz="1400" dirty="0" err="1"/>
              <a:t>d'extraction</a:t>
            </a:r>
            <a:endParaRPr lang="en-GB" sz="1400" dirty="0"/>
          </a:p>
        </p:txBody>
      </p:sp>
      <p:sp>
        <p:nvSpPr>
          <p:cNvPr id="26" name="TextBox 25">
            <a:extLst>
              <a:ext uri="{FF2B5EF4-FFF2-40B4-BE49-F238E27FC236}">
                <a16:creationId xmlns:a16="http://schemas.microsoft.com/office/drawing/2014/main" id="{BAC63CAA-2783-4B6E-A6F3-6A7C72918EAA}"/>
              </a:ext>
            </a:extLst>
          </p:cNvPr>
          <p:cNvSpPr txBox="1"/>
          <p:nvPr/>
        </p:nvSpPr>
        <p:spPr>
          <a:xfrm>
            <a:off x="4225171" y="3316846"/>
            <a:ext cx="400110" cy="2112117"/>
          </a:xfrm>
          <a:prstGeom prst="rect">
            <a:avLst/>
          </a:prstGeom>
          <a:noFill/>
        </p:spPr>
        <p:txBody>
          <a:bodyPr vert="vert270" wrap="none" rtlCol="0">
            <a:spAutoFit/>
          </a:bodyPr>
          <a:lstStyle/>
          <a:p>
            <a:r>
              <a:rPr lang="en-GB" sz="1400" dirty="0"/>
              <a:t>Mur </a:t>
            </a:r>
            <a:r>
              <a:rPr lang="en-GB" sz="1400" dirty="0" err="1"/>
              <a:t>d'injection</a:t>
            </a:r>
            <a:r>
              <a:rPr lang="en-GB" sz="1400" dirty="0"/>
              <a:t> RF/</a:t>
            </a:r>
            <a:r>
              <a:rPr lang="en-GB" sz="1400" dirty="0" err="1"/>
              <a:t>gaz</a:t>
            </a:r>
            <a:endParaRPr lang="en-GB" sz="1400" dirty="0"/>
          </a:p>
        </p:txBody>
      </p:sp>
    </p:spTree>
    <p:extLst>
      <p:ext uri="{BB962C8B-B14F-4D97-AF65-F5344CB8AC3E}">
        <p14:creationId xmlns:p14="http://schemas.microsoft.com/office/powerpoint/2010/main" val="98650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6D7E-F97F-4799-9831-3E76A990DE78}"/>
              </a:ext>
            </a:extLst>
          </p:cNvPr>
          <p:cNvSpPr>
            <a:spLocks noGrp="1"/>
          </p:cNvSpPr>
          <p:nvPr>
            <p:ph type="title"/>
          </p:nvPr>
        </p:nvSpPr>
        <p:spPr>
          <a:xfrm>
            <a:off x="0" y="188640"/>
            <a:ext cx="6040073" cy="792088"/>
          </a:xfrm>
        </p:spPr>
        <p:txBody>
          <a:bodyPr/>
          <a:lstStyle/>
          <a:p>
            <a:r>
              <a:rPr lang="fr-FR" dirty="0"/>
              <a:t>Orbite piégée dans SILHI (un rebond)</a:t>
            </a:r>
            <a:endParaRPr lang="en-GB" dirty="0"/>
          </a:p>
        </p:txBody>
      </p:sp>
      <p:sp>
        <p:nvSpPr>
          <p:cNvPr id="3" name="Content Placeholder 2">
            <a:extLst>
              <a:ext uri="{FF2B5EF4-FFF2-40B4-BE49-F238E27FC236}">
                <a16:creationId xmlns:a16="http://schemas.microsoft.com/office/drawing/2014/main" id="{C27800B5-C121-4114-903B-E547A3F32470}"/>
              </a:ext>
            </a:extLst>
          </p:cNvPr>
          <p:cNvSpPr>
            <a:spLocks noGrp="1"/>
          </p:cNvSpPr>
          <p:nvPr>
            <p:ph idx="1"/>
          </p:nvPr>
        </p:nvSpPr>
        <p:spPr>
          <a:xfrm>
            <a:off x="4170105" y="2142240"/>
            <a:ext cx="4150388" cy="2881098"/>
          </a:xfrm>
        </p:spPr>
        <p:txBody>
          <a:bodyPr/>
          <a:lstStyle/>
          <a:p>
            <a:r>
              <a:rPr lang="fr-FR" dirty="0"/>
              <a:t>Très bon accord qualitatif.</a:t>
            </a:r>
          </a:p>
          <a:p>
            <a:r>
              <a:rPr lang="fr-FR" dirty="0"/>
              <a:t>Une orbite à un rebond choisie car c'est l'un des exemples les plus difficiles.</a:t>
            </a:r>
          </a:p>
          <a:p>
            <a:r>
              <a:rPr lang="fr-FR" dirty="0"/>
              <a:t>Un électron d'énergie typique de ~1eV est confiné pendant ~1µs. En l'absence d'interaction</a:t>
            </a:r>
            <a:endParaRPr lang="en-GB" dirty="0"/>
          </a:p>
        </p:txBody>
      </p:sp>
      <p:sp>
        <p:nvSpPr>
          <p:cNvPr id="4" name="Slide Number Placeholder 3">
            <a:extLst>
              <a:ext uri="{FF2B5EF4-FFF2-40B4-BE49-F238E27FC236}">
                <a16:creationId xmlns:a16="http://schemas.microsoft.com/office/drawing/2014/main" id="{1F5C0280-AFA8-4FD6-A547-C9AE67896766}"/>
              </a:ext>
            </a:extLst>
          </p:cNvPr>
          <p:cNvSpPr>
            <a:spLocks noGrp="1"/>
          </p:cNvSpPr>
          <p:nvPr>
            <p:ph type="sldNum" sz="quarter" idx="12"/>
          </p:nvPr>
        </p:nvSpPr>
        <p:spPr/>
        <p:txBody>
          <a:bodyPr/>
          <a:lstStyle/>
          <a:p>
            <a:fld id="{B9BBA51A-0E04-4B3D-A92E-704BDD3DCD9A}" type="slidenum">
              <a:rPr lang="fr-FR" altLang="fr-FR" smtClean="0"/>
              <a:pPr/>
              <a:t>12</a:t>
            </a:fld>
            <a:endParaRPr lang="fr-FR" altLang="fr-FR"/>
          </a:p>
        </p:txBody>
      </p:sp>
      <p:sp>
        <p:nvSpPr>
          <p:cNvPr id="22" name="TextBox 21">
            <a:extLst>
              <a:ext uri="{FF2B5EF4-FFF2-40B4-BE49-F238E27FC236}">
                <a16:creationId xmlns:a16="http://schemas.microsoft.com/office/drawing/2014/main" id="{FB10FB6A-2C09-4C0C-9EF2-7CF63FD5A832}"/>
              </a:ext>
            </a:extLst>
          </p:cNvPr>
          <p:cNvSpPr txBox="1"/>
          <p:nvPr/>
        </p:nvSpPr>
        <p:spPr>
          <a:xfrm>
            <a:off x="0" y="6327199"/>
            <a:ext cx="5742272" cy="307777"/>
          </a:xfrm>
          <a:prstGeom prst="rect">
            <a:avLst/>
          </a:prstGeom>
          <a:noFill/>
        </p:spPr>
        <p:txBody>
          <a:bodyPr wrap="square" rtlCol="0">
            <a:spAutoFit/>
          </a:bodyPr>
          <a:lstStyle/>
          <a:p>
            <a:r>
              <a:rPr lang="fr-FR" sz="1400" dirty="0"/>
              <a:t>Figure : Composants d’une orbite électronique à un rebond</a:t>
            </a:r>
            <a:endParaRPr lang="en-GB" sz="1400" dirty="0"/>
          </a:p>
        </p:txBody>
      </p:sp>
      <p:pic>
        <p:nvPicPr>
          <p:cNvPr id="6" name="Picture 5">
            <a:extLst>
              <a:ext uri="{FF2B5EF4-FFF2-40B4-BE49-F238E27FC236}">
                <a16:creationId xmlns:a16="http://schemas.microsoft.com/office/drawing/2014/main" id="{4F22EC8B-FB7D-4405-AFF8-FB4F609A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29" y="1259304"/>
            <a:ext cx="2982249" cy="5040000"/>
          </a:xfrm>
          <a:prstGeom prst="rect">
            <a:avLst/>
          </a:prstGeom>
        </p:spPr>
      </p:pic>
    </p:spTree>
    <p:extLst>
      <p:ext uri="{BB962C8B-B14F-4D97-AF65-F5344CB8AC3E}">
        <p14:creationId xmlns:p14="http://schemas.microsoft.com/office/powerpoint/2010/main" val="412687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1EC2-DA08-442C-8D05-BE04A0335A47}"/>
              </a:ext>
            </a:extLst>
          </p:cNvPr>
          <p:cNvSpPr>
            <a:spLocks noGrp="1"/>
          </p:cNvSpPr>
          <p:nvPr>
            <p:ph type="title"/>
          </p:nvPr>
        </p:nvSpPr>
        <p:spPr/>
        <p:txBody>
          <a:bodyPr/>
          <a:lstStyle/>
          <a:p>
            <a:r>
              <a:rPr lang="en-GB" dirty="0"/>
              <a:t>Analyse </a:t>
            </a:r>
            <a:r>
              <a:rPr lang="en-GB" dirty="0" err="1"/>
              <a:t>d'orbite</a:t>
            </a:r>
            <a:r>
              <a:rPr lang="en-GB" dirty="0"/>
              <a:t> </a:t>
            </a:r>
            <a:r>
              <a:rPr lang="en-GB" dirty="0" err="1"/>
              <a:t>piégée</a:t>
            </a:r>
            <a:endParaRPr lang="en-GB" dirty="0"/>
          </a:p>
        </p:txBody>
      </p:sp>
      <p:sp>
        <p:nvSpPr>
          <p:cNvPr id="4" name="Slide Number Placeholder 3">
            <a:extLst>
              <a:ext uri="{FF2B5EF4-FFF2-40B4-BE49-F238E27FC236}">
                <a16:creationId xmlns:a16="http://schemas.microsoft.com/office/drawing/2014/main" id="{7CB40B82-7365-4BA3-8383-F80149625D8C}"/>
              </a:ext>
            </a:extLst>
          </p:cNvPr>
          <p:cNvSpPr>
            <a:spLocks noGrp="1"/>
          </p:cNvSpPr>
          <p:nvPr>
            <p:ph type="sldNum" sz="quarter" idx="12"/>
          </p:nvPr>
        </p:nvSpPr>
        <p:spPr/>
        <p:txBody>
          <a:bodyPr/>
          <a:lstStyle/>
          <a:p>
            <a:fld id="{B9BBA51A-0E04-4B3D-A92E-704BDD3DCD9A}" type="slidenum">
              <a:rPr lang="fr-FR" altLang="fr-FR" smtClean="0"/>
              <a:pPr/>
              <a:t>13</a:t>
            </a:fld>
            <a:endParaRPr lang="fr-FR" altLang="fr-FR"/>
          </a:p>
        </p:txBody>
      </p:sp>
      <p:pic>
        <p:nvPicPr>
          <p:cNvPr id="21" name="Picture 20">
            <a:extLst>
              <a:ext uri="{FF2B5EF4-FFF2-40B4-BE49-F238E27FC236}">
                <a16:creationId xmlns:a16="http://schemas.microsoft.com/office/drawing/2014/main" id="{29556D2C-2929-454A-BD8C-75D55A60B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07" y="3673021"/>
            <a:ext cx="3606137" cy="2301918"/>
          </a:xfrm>
          <a:prstGeom prst="rect">
            <a:avLst/>
          </a:prstGeom>
        </p:spPr>
      </p:pic>
      <p:sp>
        <p:nvSpPr>
          <p:cNvPr id="22" name="TextBox 21">
            <a:extLst>
              <a:ext uri="{FF2B5EF4-FFF2-40B4-BE49-F238E27FC236}">
                <a16:creationId xmlns:a16="http://schemas.microsoft.com/office/drawing/2014/main" id="{22CB72F6-9E27-40DC-8C45-469492FBD806}"/>
              </a:ext>
            </a:extLst>
          </p:cNvPr>
          <p:cNvSpPr txBox="1"/>
          <p:nvPr/>
        </p:nvSpPr>
        <p:spPr>
          <a:xfrm>
            <a:off x="751830" y="6097089"/>
            <a:ext cx="3993658" cy="523220"/>
          </a:xfrm>
          <a:prstGeom prst="rect">
            <a:avLst/>
          </a:prstGeom>
          <a:noFill/>
        </p:spPr>
        <p:txBody>
          <a:bodyPr wrap="square" rtlCol="0">
            <a:spAutoFit/>
          </a:bodyPr>
          <a:lstStyle/>
          <a:p>
            <a:r>
              <a:rPr lang="fr-FR" sz="1400" dirty="0"/>
              <a:t>Figure : Résidus de l'orbite Boris-GC aux temps de propagation correspondants.</a:t>
            </a:r>
            <a:endParaRPr lang="en-GB" sz="1400" dirty="0"/>
          </a:p>
        </p:txBody>
      </p:sp>
      <p:sp>
        <p:nvSpPr>
          <p:cNvPr id="23" name="Content Placeholder 2">
            <a:extLst>
              <a:ext uri="{FF2B5EF4-FFF2-40B4-BE49-F238E27FC236}">
                <a16:creationId xmlns:a16="http://schemas.microsoft.com/office/drawing/2014/main" id="{A5208A9E-24FA-4DB7-8995-078228C2871A}"/>
              </a:ext>
            </a:extLst>
          </p:cNvPr>
          <p:cNvSpPr txBox="1">
            <a:spLocks/>
          </p:cNvSpPr>
          <p:nvPr/>
        </p:nvSpPr>
        <p:spPr bwMode="auto">
          <a:xfrm>
            <a:off x="255022" y="1225207"/>
            <a:ext cx="5140720" cy="242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100000"/>
              </a:lnSpc>
              <a:spcBef>
                <a:spcPct val="20000"/>
              </a:spcBef>
              <a:spcAft>
                <a:spcPts val="600"/>
              </a:spcAft>
              <a:buClr>
                <a:schemeClr val="tx2">
                  <a:lumMod val="75000"/>
                </a:schemeClr>
              </a:buClr>
              <a:buFont typeface="Wingdings" panose="05000000000000000000" pitchFamily="2" charset="2"/>
              <a:buChar char="Ø"/>
              <a:defRPr lang="fr-FR" altLang="fr-FR" sz="1800" b="0" kern="120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ts val="300"/>
              </a:spcAft>
              <a:buClr>
                <a:srgbClr val="D96709"/>
              </a:buClr>
              <a:buSzPct val="110000"/>
              <a:buFont typeface="Wingdings" panose="05000000000000000000" pitchFamily="2" charset="2"/>
              <a:buChar char="§"/>
              <a:defRPr lang="fr-FR" altLang="fr-FR" sz="160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0000"/>
              </a:buClr>
              <a:buSzPct val="120000"/>
              <a:buFont typeface="Arial" pitchFamily="34" charset="0"/>
              <a:buChar char="•"/>
              <a:defRPr sz="1400" kern="120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buFont typeface="Calibri" panose="020F0502020204030204" pitchFamily="34" charset="0"/>
              <a:buChar char="→"/>
              <a:defRPr sz="14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1400" kern="1200">
                <a:solidFill>
                  <a:schemeClr val="accent6">
                    <a:lumMod val="75000"/>
                  </a:schemeClr>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a:t>Algorithme GC ~5,7 fois plus coûteux en calculs par étape.</a:t>
            </a:r>
          </a:p>
          <a:p>
            <a:r>
              <a:rPr lang="fr-FR" sz="1600" dirty="0"/>
              <a:t>Un pas de temps 10 fois plus grand le rend plus rapide.</a:t>
            </a:r>
          </a:p>
          <a:p>
            <a:r>
              <a:rPr lang="fr-FR" sz="1600" dirty="0"/>
              <a:t>Les trajectoires CG stables jusqu'à un pas de temps de 1000ps, cassées à 10</a:t>
            </a:r>
            <a:r>
              <a:rPr lang="fr-FR" sz="1600" baseline="30000" dirty="0"/>
              <a:t>4</a:t>
            </a:r>
            <a:r>
              <a:rPr lang="fr-FR" sz="1600" dirty="0"/>
              <a:t>ps.</a:t>
            </a:r>
            <a:endParaRPr lang="en-GB" sz="1600" dirty="0"/>
          </a:p>
          <a:p>
            <a:pPr lvl="1"/>
            <a:r>
              <a:rPr lang="en-GB" sz="1400" dirty="0"/>
              <a:t>CG</a:t>
            </a:r>
            <a:r>
              <a:rPr lang="fr-FR" sz="1400" dirty="0"/>
              <a:t> jusqu'à environ 10 fois plus rapide par rapport à Boris.</a:t>
            </a:r>
            <a:endParaRPr lang="en-GB" sz="1600" dirty="0"/>
          </a:p>
          <a:p>
            <a:endParaRPr lang="en-GB" dirty="0"/>
          </a:p>
        </p:txBody>
      </p:sp>
      <p:grpSp>
        <p:nvGrpSpPr>
          <p:cNvPr id="3" name="Group 2">
            <a:extLst>
              <a:ext uri="{FF2B5EF4-FFF2-40B4-BE49-F238E27FC236}">
                <a16:creationId xmlns:a16="http://schemas.microsoft.com/office/drawing/2014/main" id="{D8FFC64F-FA24-4F1D-92E1-C3657F19F068}"/>
              </a:ext>
            </a:extLst>
          </p:cNvPr>
          <p:cNvGrpSpPr/>
          <p:nvPr/>
        </p:nvGrpSpPr>
        <p:grpSpPr>
          <a:xfrm>
            <a:off x="5322443" y="1335359"/>
            <a:ext cx="3821557" cy="5146432"/>
            <a:chOff x="5182096" y="938788"/>
            <a:chExt cx="3821557" cy="5146432"/>
          </a:xfrm>
        </p:grpSpPr>
        <p:grpSp>
          <p:nvGrpSpPr>
            <p:cNvPr id="27" name="Group 26">
              <a:extLst>
                <a:ext uri="{FF2B5EF4-FFF2-40B4-BE49-F238E27FC236}">
                  <a16:creationId xmlns:a16="http://schemas.microsoft.com/office/drawing/2014/main" id="{B134E7D6-0E69-45B3-B9D1-C8D097613FB4}"/>
                </a:ext>
              </a:extLst>
            </p:cNvPr>
            <p:cNvGrpSpPr/>
            <p:nvPr/>
          </p:nvGrpSpPr>
          <p:grpSpPr>
            <a:xfrm>
              <a:off x="5182096" y="938788"/>
              <a:ext cx="3821557" cy="5146432"/>
              <a:chOff x="4935581" y="896814"/>
              <a:chExt cx="3821557" cy="5146432"/>
            </a:xfrm>
          </p:grpSpPr>
          <p:grpSp>
            <p:nvGrpSpPr>
              <p:cNvPr id="25" name="Group 24">
                <a:extLst>
                  <a:ext uri="{FF2B5EF4-FFF2-40B4-BE49-F238E27FC236}">
                    <a16:creationId xmlns:a16="http://schemas.microsoft.com/office/drawing/2014/main" id="{C51C3560-BB16-4485-81DA-4416190434FA}"/>
                  </a:ext>
                </a:extLst>
              </p:cNvPr>
              <p:cNvGrpSpPr/>
              <p:nvPr/>
            </p:nvGrpSpPr>
            <p:grpSpPr>
              <a:xfrm>
                <a:off x="4935581" y="896814"/>
                <a:ext cx="3821557" cy="5146432"/>
                <a:chOff x="4935581" y="896814"/>
                <a:chExt cx="3821557" cy="5146432"/>
              </a:xfrm>
            </p:grpSpPr>
            <p:grpSp>
              <p:nvGrpSpPr>
                <p:cNvPr id="5" name="Group 4">
                  <a:extLst>
                    <a:ext uri="{FF2B5EF4-FFF2-40B4-BE49-F238E27FC236}">
                      <a16:creationId xmlns:a16="http://schemas.microsoft.com/office/drawing/2014/main" id="{8694A982-C25F-4986-8A34-06F69C1FCB54}"/>
                    </a:ext>
                  </a:extLst>
                </p:cNvPr>
                <p:cNvGrpSpPr/>
                <p:nvPr/>
              </p:nvGrpSpPr>
              <p:grpSpPr>
                <a:xfrm>
                  <a:off x="4935581" y="896814"/>
                  <a:ext cx="3821557" cy="5146432"/>
                  <a:chOff x="3796704" y="192588"/>
                  <a:chExt cx="4353648" cy="6472824"/>
                </a:xfrm>
              </p:grpSpPr>
              <p:grpSp>
                <p:nvGrpSpPr>
                  <p:cNvPr id="6" name="Group 5">
                    <a:extLst>
                      <a:ext uri="{FF2B5EF4-FFF2-40B4-BE49-F238E27FC236}">
                        <a16:creationId xmlns:a16="http://schemas.microsoft.com/office/drawing/2014/main" id="{AD630671-6476-4ADF-AA3F-E1B65F4E0142}"/>
                      </a:ext>
                    </a:extLst>
                  </p:cNvPr>
                  <p:cNvGrpSpPr/>
                  <p:nvPr/>
                </p:nvGrpSpPr>
                <p:grpSpPr>
                  <a:xfrm>
                    <a:off x="3796704" y="192588"/>
                    <a:ext cx="4353648" cy="6472824"/>
                    <a:chOff x="4238880" y="192588"/>
                    <a:chExt cx="4353648" cy="6472824"/>
                  </a:xfrm>
                </p:grpSpPr>
                <p:pic>
                  <p:nvPicPr>
                    <p:cNvPr id="13" name="Picture 12">
                      <a:extLst>
                        <a:ext uri="{FF2B5EF4-FFF2-40B4-BE49-F238E27FC236}">
                          <a16:creationId xmlns:a16="http://schemas.microsoft.com/office/drawing/2014/main" id="{81BE78AC-2AA9-442C-B191-AD1081871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880" y="192588"/>
                      <a:ext cx="3426489" cy="4157472"/>
                    </a:xfrm>
                    <a:prstGeom prst="rect">
                      <a:avLst/>
                    </a:prstGeom>
                  </p:spPr>
                </p:pic>
                <p:sp>
                  <p:nvSpPr>
                    <p:cNvPr id="14" name="Rectangle 13">
                      <a:extLst>
                        <a:ext uri="{FF2B5EF4-FFF2-40B4-BE49-F238E27FC236}">
                          <a16:creationId xmlns:a16="http://schemas.microsoft.com/office/drawing/2014/main" id="{5ADE356E-16B7-47B0-A2B3-3C0EF2C38247}"/>
                        </a:ext>
                      </a:extLst>
                    </p:cNvPr>
                    <p:cNvSpPr/>
                    <p:nvPr/>
                  </p:nvSpPr>
                  <p:spPr>
                    <a:xfrm>
                      <a:off x="4339918" y="3686269"/>
                      <a:ext cx="3325451" cy="663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9272EF7D-01F9-4E87-B7B4-352119BB8068}"/>
                        </a:ext>
                      </a:extLst>
                    </p:cNvPr>
                    <p:cNvCxnSpPr>
                      <a:cxnSpLocks/>
                    </p:cNvCxnSpPr>
                    <p:nvPr/>
                  </p:nvCxnSpPr>
                  <p:spPr>
                    <a:xfrm>
                      <a:off x="4339918" y="4350060"/>
                      <a:ext cx="781666" cy="231535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7DEAEDC-3F13-4FB6-9C0C-70EC6D2FE212}"/>
                        </a:ext>
                      </a:extLst>
                    </p:cNvPr>
                    <p:cNvCxnSpPr>
                      <a:cxnSpLocks/>
                    </p:cNvCxnSpPr>
                    <p:nvPr/>
                  </p:nvCxnSpPr>
                  <p:spPr>
                    <a:xfrm>
                      <a:off x="4339918" y="3686269"/>
                      <a:ext cx="781666" cy="85525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E3809B3-C52F-436C-91D3-AA6B9974B7ED}"/>
                        </a:ext>
                      </a:extLst>
                    </p:cNvPr>
                    <p:cNvCxnSpPr>
                      <a:cxnSpLocks/>
                    </p:cNvCxnSpPr>
                    <p:nvPr/>
                  </p:nvCxnSpPr>
                  <p:spPr>
                    <a:xfrm>
                      <a:off x="7665367" y="3686269"/>
                      <a:ext cx="927161" cy="85525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C91C864-559A-455F-BDB0-00C8BB060A17}"/>
                        </a:ext>
                      </a:extLst>
                    </p:cNvPr>
                    <p:cNvCxnSpPr>
                      <a:cxnSpLocks/>
                    </p:cNvCxnSpPr>
                    <p:nvPr/>
                  </p:nvCxnSpPr>
                  <p:spPr>
                    <a:xfrm>
                      <a:off x="7665367" y="4350060"/>
                      <a:ext cx="927161" cy="231535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21266C27-15F2-4B94-806D-374E2612E64A}"/>
                        </a:ext>
                      </a:extLst>
                    </p:cNvPr>
                    <p:cNvSpPr/>
                    <p:nvPr/>
                  </p:nvSpPr>
                  <p:spPr>
                    <a:xfrm>
                      <a:off x="5121584" y="4541520"/>
                      <a:ext cx="3470944" cy="21238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Content Placeholder 7">
                      <a:extLst>
                        <a:ext uri="{FF2B5EF4-FFF2-40B4-BE49-F238E27FC236}">
                          <a16:creationId xmlns:a16="http://schemas.microsoft.com/office/drawing/2014/main" id="{AC5073A7-CDD3-4238-B4A4-FF4EFC6C3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007" y="4571654"/>
                      <a:ext cx="3224411" cy="2063623"/>
                    </a:xfrm>
                    <a:prstGeom prst="rect">
                      <a:avLst/>
                    </a:prstGeom>
                  </p:spPr>
                </p:pic>
              </p:grpSp>
              <p:sp>
                <p:nvSpPr>
                  <p:cNvPr id="7" name="Right Bracket 6">
                    <a:extLst>
                      <a:ext uri="{FF2B5EF4-FFF2-40B4-BE49-F238E27FC236}">
                        <a16:creationId xmlns:a16="http://schemas.microsoft.com/office/drawing/2014/main" id="{39FF5F39-2598-47EE-87D4-93CBAD3A8E07}"/>
                      </a:ext>
                    </a:extLst>
                  </p:cNvPr>
                  <p:cNvSpPr/>
                  <p:nvPr/>
                </p:nvSpPr>
                <p:spPr>
                  <a:xfrm>
                    <a:off x="7139301" y="2226168"/>
                    <a:ext cx="110483" cy="1491155"/>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A981910D-F758-4BD4-9D78-1EE082112B91}"/>
                      </a:ext>
                    </a:extLst>
                  </p:cNvPr>
                  <p:cNvSpPr txBox="1"/>
                  <p:nvPr/>
                </p:nvSpPr>
                <p:spPr>
                  <a:xfrm>
                    <a:off x="6251059" y="2863954"/>
                    <a:ext cx="1016258" cy="402626"/>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5.7 </a:t>
                    </a:r>
                    <a:r>
                      <a:rPr lang="en-GB" sz="1400" dirty="0" err="1">
                        <a:latin typeface="Times New Roman" panose="02020603050405020304" pitchFamily="18" charset="0"/>
                        <a:cs typeface="Times New Roman" panose="02020603050405020304" pitchFamily="18" charset="0"/>
                      </a:rPr>
                      <a:t>T</a:t>
                    </a:r>
                    <a:r>
                      <a:rPr lang="en-GB" sz="1400" baseline="-25000" dirty="0" err="1">
                        <a:latin typeface="Times New Roman" panose="02020603050405020304" pitchFamily="18" charset="0"/>
                        <a:cs typeface="Times New Roman" panose="02020603050405020304" pitchFamily="18" charset="0"/>
                      </a:rPr>
                      <a:t>Boris</a:t>
                    </a:r>
                    <a:endParaRPr lang="en-GB" sz="1400" dirty="0">
                      <a:latin typeface="Times New Roman" panose="02020603050405020304" pitchFamily="18" charset="0"/>
                      <a:cs typeface="Times New Roman" panose="02020603050405020304" pitchFamily="18" charset="0"/>
                    </a:endParaRPr>
                  </a:p>
                </p:txBody>
              </p:sp>
              <p:sp>
                <p:nvSpPr>
                  <p:cNvPr id="9" name="Right Bracket 8">
                    <a:extLst>
                      <a:ext uri="{FF2B5EF4-FFF2-40B4-BE49-F238E27FC236}">
                        <a16:creationId xmlns:a16="http://schemas.microsoft.com/office/drawing/2014/main" id="{3469B8FC-B24B-4776-AE6A-3B5F3E78C891}"/>
                      </a:ext>
                    </a:extLst>
                  </p:cNvPr>
                  <p:cNvSpPr/>
                  <p:nvPr/>
                </p:nvSpPr>
                <p:spPr>
                  <a:xfrm>
                    <a:off x="7880450" y="4651194"/>
                    <a:ext cx="112215" cy="554118"/>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Right Bracket 9">
                    <a:extLst>
                      <a:ext uri="{FF2B5EF4-FFF2-40B4-BE49-F238E27FC236}">
                        <a16:creationId xmlns:a16="http://schemas.microsoft.com/office/drawing/2014/main" id="{10EA284A-A4C9-4ED1-8BC2-63E01BCB8E10}"/>
                      </a:ext>
                    </a:extLst>
                  </p:cNvPr>
                  <p:cNvSpPr/>
                  <p:nvPr/>
                </p:nvSpPr>
                <p:spPr>
                  <a:xfrm>
                    <a:off x="7938197" y="4651194"/>
                    <a:ext cx="112215" cy="1572822"/>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C4357A10-78B1-45C7-9EF7-7FCD39F83AFC}"/>
                      </a:ext>
                    </a:extLst>
                  </p:cNvPr>
                  <p:cNvSpPr txBox="1"/>
                  <p:nvPr/>
                </p:nvSpPr>
                <p:spPr>
                  <a:xfrm>
                    <a:off x="6956414" y="4833210"/>
                    <a:ext cx="1062402" cy="402626"/>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2/3 </a:t>
                    </a:r>
                    <a:r>
                      <a:rPr lang="en-GB" sz="1400" dirty="0" err="1">
                        <a:latin typeface="Times New Roman" panose="02020603050405020304" pitchFamily="18" charset="0"/>
                        <a:cs typeface="Times New Roman" panose="02020603050405020304" pitchFamily="18" charset="0"/>
                      </a:rPr>
                      <a:t>T</a:t>
                    </a:r>
                    <a:r>
                      <a:rPr lang="en-GB" sz="1400" baseline="-25000" dirty="0" err="1">
                        <a:latin typeface="Times New Roman" panose="02020603050405020304" pitchFamily="18" charset="0"/>
                        <a:cs typeface="Times New Roman" panose="02020603050405020304" pitchFamily="18" charset="0"/>
                      </a:rPr>
                      <a:t>Boris</a:t>
                    </a:r>
                    <a:endParaRPr lang="en-GB"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9F298D8-F91B-488C-A06C-1FBF3BDCB4E1}"/>
                      </a:ext>
                    </a:extLst>
                  </p:cNvPr>
                  <p:cNvSpPr txBox="1"/>
                  <p:nvPr/>
                </p:nvSpPr>
                <p:spPr>
                  <a:xfrm>
                    <a:off x="6884703" y="5644679"/>
                    <a:ext cx="1134114" cy="402626"/>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2/30 </a:t>
                    </a:r>
                    <a:r>
                      <a:rPr lang="en-GB" sz="1400" dirty="0" err="1">
                        <a:latin typeface="Times New Roman" panose="02020603050405020304" pitchFamily="18" charset="0"/>
                        <a:cs typeface="Times New Roman" panose="02020603050405020304" pitchFamily="18" charset="0"/>
                      </a:rPr>
                      <a:t>T</a:t>
                    </a:r>
                    <a:r>
                      <a:rPr lang="en-GB" sz="1400" baseline="-25000" dirty="0" err="1">
                        <a:latin typeface="Times New Roman" panose="02020603050405020304" pitchFamily="18" charset="0"/>
                        <a:cs typeface="Times New Roman" panose="02020603050405020304" pitchFamily="18" charset="0"/>
                      </a:rPr>
                      <a:t>Boris</a:t>
                    </a:r>
                    <a:endParaRPr lang="en-GB" sz="1400" dirty="0">
                      <a:latin typeface="Times New Roman" panose="02020603050405020304" pitchFamily="18" charset="0"/>
                      <a:cs typeface="Times New Roman" panose="02020603050405020304" pitchFamily="18" charset="0"/>
                    </a:endParaRPr>
                  </a:p>
                </p:txBody>
              </p:sp>
            </p:grpSp>
            <p:pic>
              <p:nvPicPr>
                <p:cNvPr id="24" name="Picture 23">
                  <a:extLst>
                    <a:ext uri="{FF2B5EF4-FFF2-40B4-BE49-F238E27FC236}">
                      <a16:creationId xmlns:a16="http://schemas.microsoft.com/office/drawing/2014/main" id="{D5FE95AD-6EEF-43BD-BC27-5244D68AFBB0}"/>
                    </a:ext>
                  </a:extLst>
                </p:cNvPr>
                <p:cNvPicPr>
                  <a:picLocks noChangeAspect="1"/>
                </p:cNvPicPr>
                <p:nvPr/>
              </p:nvPicPr>
              <p:blipFill rotWithShape="1">
                <a:blip r:embed="rId6">
                  <a:extLst>
                    <a:ext uri="{28A0092B-C50C-407E-A947-70E740481C1C}">
                      <a14:useLocalDpi xmlns:a14="http://schemas.microsoft.com/office/drawing/2010/main" val="0"/>
                    </a:ext>
                  </a:extLst>
                </a:blip>
                <a:srcRect t="28887"/>
                <a:stretch/>
              </p:blipFill>
              <p:spPr>
                <a:xfrm>
                  <a:off x="6818767" y="5920154"/>
                  <a:ext cx="890353" cy="99132"/>
                </a:xfrm>
                <a:prstGeom prst="rect">
                  <a:avLst/>
                </a:prstGeom>
              </p:spPr>
            </p:pic>
          </p:grpSp>
          <p:pic>
            <p:nvPicPr>
              <p:cNvPr id="26" name="Picture 25">
                <a:extLst>
                  <a:ext uri="{FF2B5EF4-FFF2-40B4-BE49-F238E27FC236}">
                    <a16:creationId xmlns:a16="http://schemas.microsoft.com/office/drawing/2014/main" id="{4842BFDB-37FA-4B0D-AE60-FF328237C173}"/>
                  </a:ext>
                </a:extLst>
              </p:cNvPr>
              <p:cNvPicPr>
                <a:picLocks noChangeAspect="1"/>
              </p:cNvPicPr>
              <p:nvPr/>
            </p:nvPicPr>
            <p:blipFill rotWithShape="1">
              <a:blip r:embed="rId6">
                <a:extLst>
                  <a:ext uri="{28A0092B-C50C-407E-A947-70E740481C1C}">
                    <a14:useLocalDpi xmlns:a14="http://schemas.microsoft.com/office/drawing/2010/main" val="0"/>
                  </a:ext>
                </a:extLst>
              </a:blip>
              <a:srcRect l="33766" t="38695" r="32684" b="9457"/>
              <a:stretch/>
            </p:blipFill>
            <p:spPr>
              <a:xfrm>
                <a:off x="6254537" y="4048247"/>
                <a:ext cx="535491" cy="129567"/>
              </a:xfrm>
              <a:prstGeom prst="rect">
                <a:avLst/>
              </a:prstGeom>
            </p:spPr>
          </p:pic>
        </p:grpSp>
        <p:pic>
          <p:nvPicPr>
            <p:cNvPr id="28" name="Picture 27">
              <a:extLst>
                <a:ext uri="{FF2B5EF4-FFF2-40B4-BE49-F238E27FC236}">
                  <a16:creationId xmlns:a16="http://schemas.microsoft.com/office/drawing/2014/main" id="{06D19594-7327-4C4B-9881-D83001615D78}"/>
                </a:ext>
              </a:extLst>
            </p:cNvPr>
            <p:cNvPicPr>
              <a:picLocks noChangeAspect="1"/>
            </p:cNvPicPr>
            <p:nvPr/>
          </p:nvPicPr>
          <p:blipFill rotWithShape="1">
            <a:blip r:embed="rId6">
              <a:extLst>
                <a:ext uri="{28A0092B-C50C-407E-A947-70E740481C1C}">
                  <a14:useLocalDpi xmlns:a14="http://schemas.microsoft.com/office/drawing/2010/main" val="0"/>
                </a:ext>
              </a:extLst>
            </a:blip>
            <a:srcRect l="33766" t="38695" r="32684" b="9457"/>
            <a:stretch/>
          </p:blipFill>
          <p:spPr>
            <a:xfrm>
              <a:off x="7247022" y="5931693"/>
              <a:ext cx="535491" cy="129567"/>
            </a:xfrm>
            <a:prstGeom prst="rect">
              <a:avLst/>
            </a:prstGeom>
          </p:spPr>
        </p:pic>
      </p:grpSp>
      <p:pic>
        <p:nvPicPr>
          <p:cNvPr id="29" name="Picture 28">
            <a:extLst>
              <a:ext uri="{FF2B5EF4-FFF2-40B4-BE49-F238E27FC236}">
                <a16:creationId xmlns:a16="http://schemas.microsoft.com/office/drawing/2014/main" id="{42BB095C-86EB-403F-89EB-90A510107B8F}"/>
              </a:ext>
            </a:extLst>
          </p:cNvPr>
          <p:cNvPicPr>
            <a:picLocks noChangeAspect="1"/>
          </p:cNvPicPr>
          <p:nvPr/>
        </p:nvPicPr>
        <p:blipFill rotWithShape="1">
          <a:blip r:embed="rId6">
            <a:extLst>
              <a:ext uri="{28A0092B-C50C-407E-A947-70E740481C1C}">
                <a14:useLocalDpi xmlns:a14="http://schemas.microsoft.com/office/drawing/2010/main" val="0"/>
              </a:ext>
            </a:extLst>
          </a:blip>
          <a:srcRect l="33766" t="38695" r="32684" b="9457"/>
          <a:stretch/>
        </p:blipFill>
        <p:spPr>
          <a:xfrm>
            <a:off x="2557636" y="5830284"/>
            <a:ext cx="535491" cy="129567"/>
          </a:xfrm>
          <a:prstGeom prst="rect">
            <a:avLst/>
          </a:prstGeom>
        </p:spPr>
      </p:pic>
    </p:spTree>
    <p:extLst>
      <p:ext uri="{BB962C8B-B14F-4D97-AF65-F5344CB8AC3E}">
        <p14:creationId xmlns:p14="http://schemas.microsoft.com/office/powerpoint/2010/main" val="131882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21E7-5218-4060-8482-9E25F3D44DCB}"/>
              </a:ext>
            </a:extLst>
          </p:cNvPr>
          <p:cNvSpPr>
            <a:spLocks noGrp="1"/>
          </p:cNvSpPr>
          <p:nvPr>
            <p:ph type="title"/>
          </p:nvPr>
        </p:nvSpPr>
        <p:spPr>
          <a:xfrm>
            <a:off x="1" y="188640"/>
            <a:ext cx="5947794" cy="792088"/>
          </a:xfrm>
        </p:spPr>
        <p:txBody>
          <a:bodyPr/>
          <a:lstStyle/>
          <a:p>
            <a:r>
              <a:rPr lang="fr-FR" dirty="0"/>
              <a:t>Condition de validité de l'algorithme GC</a:t>
            </a:r>
            <a:endParaRPr lang="en-GB" dirty="0"/>
          </a:p>
        </p:txBody>
      </p:sp>
      <p:sp>
        <p:nvSpPr>
          <p:cNvPr id="5" name="Text Placeholder 4">
            <a:extLst>
              <a:ext uri="{FF2B5EF4-FFF2-40B4-BE49-F238E27FC236}">
                <a16:creationId xmlns:a16="http://schemas.microsoft.com/office/drawing/2014/main" id="{49AD31C2-1ECA-462D-A03F-13EE5C19A9CD}"/>
              </a:ext>
            </a:extLst>
          </p:cNvPr>
          <p:cNvSpPr>
            <a:spLocks noGrp="1"/>
          </p:cNvSpPr>
          <p:nvPr>
            <p:ph type="body" idx="1"/>
          </p:nvPr>
        </p:nvSpPr>
        <p:spPr>
          <a:xfrm>
            <a:off x="613350" y="1762029"/>
            <a:ext cx="4040188" cy="639762"/>
          </a:xfrm>
        </p:spPr>
        <p:txBody>
          <a:bodyPr/>
          <a:lstStyle/>
          <a:p>
            <a:r>
              <a:rPr lang="en-GB" dirty="0"/>
              <a:t>ECRIS (Phoenix V2)</a:t>
            </a:r>
          </a:p>
        </p:txBody>
      </p:sp>
      <p:pic>
        <p:nvPicPr>
          <p:cNvPr id="12" name="Content Placeholder 11">
            <a:extLst>
              <a:ext uri="{FF2B5EF4-FFF2-40B4-BE49-F238E27FC236}">
                <a16:creationId xmlns:a16="http://schemas.microsoft.com/office/drawing/2014/main" id="{EFB615B8-911E-41C5-BE33-F6132B03653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401791"/>
            <a:ext cx="4040188" cy="2585720"/>
          </a:xfrm>
        </p:spPr>
      </p:pic>
      <p:sp>
        <p:nvSpPr>
          <p:cNvPr id="7" name="Text Placeholder 6">
            <a:extLst>
              <a:ext uri="{FF2B5EF4-FFF2-40B4-BE49-F238E27FC236}">
                <a16:creationId xmlns:a16="http://schemas.microsoft.com/office/drawing/2014/main" id="{246FEEE2-1EC1-4FB6-90AE-58631ECE7F99}"/>
              </a:ext>
            </a:extLst>
          </p:cNvPr>
          <p:cNvSpPr>
            <a:spLocks noGrp="1"/>
          </p:cNvSpPr>
          <p:nvPr>
            <p:ph type="body" sz="quarter" idx="3"/>
          </p:nvPr>
        </p:nvSpPr>
        <p:spPr>
          <a:xfrm>
            <a:off x="4935970" y="1762029"/>
            <a:ext cx="4041775" cy="639762"/>
          </a:xfrm>
        </p:spPr>
        <p:txBody>
          <a:bodyPr/>
          <a:lstStyle/>
          <a:p>
            <a:r>
              <a:rPr lang="en-GB" dirty="0"/>
              <a:t>MDIS (SILHI)</a:t>
            </a:r>
          </a:p>
        </p:txBody>
      </p:sp>
      <p:pic>
        <p:nvPicPr>
          <p:cNvPr id="14" name="Content Placeholder 13">
            <a:extLst>
              <a:ext uri="{FF2B5EF4-FFF2-40B4-BE49-F238E27FC236}">
                <a16:creationId xmlns:a16="http://schemas.microsoft.com/office/drawing/2014/main" id="{A0790F05-581C-41F8-9EB0-C858A0948698}"/>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3" y="2340411"/>
            <a:ext cx="4041775" cy="2575188"/>
          </a:xfrm>
        </p:spPr>
      </p:pic>
      <p:sp>
        <p:nvSpPr>
          <p:cNvPr id="4" name="Slide Number Placeholder 3">
            <a:extLst>
              <a:ext uri="{FF2B5EF4-FFF2-40B4-BE49-F238E27FC236}">
                <a16:creationId xmlns:a16="http://schemas.microsoft.com/office/drawing/2014/main" id="{1C73F78E-F47C-4AEB-B308-3841EE7681AB}"/>
              </a:ext>
            </a:extLst>
          </p:cNvPr>
          <p:cNvSpPr>
            <a:spLocks noGrp="1"/>
          </p:cNvSpPr>
          <p:nvPr>
            <p:ph type="sldNum" sz="quarter" idx="12"/>
          </p:nvPr>
        </p:nvSpPr>
        <p:spPr/>
        <p:txBody>
          <a:bodyPr/>
          <a:lstStyle/>
          <a:p>
            <a:fld id="{B9BBA51A-0E04-4B3D-A92E-704BDD3DCD9A}" type="slidenum">
              <a:rPr lang="fr-FR" altLang="fr-FR" smtClean="0"/>
              <a:pPr/>
              <a:t>14</a:t>
            </a:fld>
            <a:endParaRPr lang="fr-FR" altLang="fr-FR"/>
          </a:p>
        </p:txBody>
      </p:sp>
      <p:grpSp>
        <p:nvGrpSpPr>
          <p:cNvPr id="6" name="Group 5">
            <a:extLst>
              <a:ext uri="{FF2B5EF4-FFF2-40B4-BE49-F238E27FC236}">
                <a16:creationId xmlns:a16="http://schemas.microsoft.com/office/drawing/2014/main" id="{54E68617-241D-49D9-82AA-307EFCA48F0F}"/>
              </a:ext>
            </a:extLst>
          </p:cNvPr>
          <p:cNvGrpSpPr/>
          <p:nvPr/>
        </p:nvGrpSpPr>
        <p:grpSpPr>
          <a:xfrm>
            <a:off x="2633444" y="1151857"/>
            <a:ext cx="3509574" cy="525528"/>
            <a:chOff x="1484922" y="1018778"/>
            <a:chExt cx="3509574" cy="525528"/>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08CC66-7BEC-482D-B0B3-18E0B516A637}"/>
                    </a:ext>
                  </a:extLst>
                </p:cNvPr>
                <p:cNvSpPr txBox="1"/>
                <p:nvPr/>
              </p:nvSpPr>
              <p:spPr>
                <a:xfrm>
                  <a:off x="3146450" y="1018778"/>
                  <a:ext cx="1848046" cy="5255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ea typeface="Cambria Math" panose="02040503050406030204" pitchFamily="18" charset="0"/>
                              </a:rPr>
                            </m:ctrlPr>
                          </m:fPr>
                          <m:num>
                            <m:d>
                              <m:dPr>
                                <m:ctrlPr>
                                  <a:rPr lang="en-GB" sz="1600" b="0" i="1" smtClean="0">
                                    <a:latin typeface="Cambria Math" panose="02040503050406030204" pitchFamily="18" charset="0"/>
                                    <a:ea typeface="Cambria Math" panose="02040503050406030204" pitchFamily="18" charset="0"/>
                                  </a:rPr>
                                </m:ctrlPr>
                              </m:dPr>
                              <m:e>
                                <m:f>
                                  <m:fPr>
                                    <m:type m:val="lin"/>
                                    <m:ctrlPr>
                                      <a:rPr lang="en-GB" sz="1600" b="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𝐵</m:t>
                                    </m:r>
                                  </m:num>
                                  <m:den>
                                    <m:d>
                                      <m:dPr>
                                        <m:begChr m:val="|"/>
                                        <m:endChr m:val="|"/>
                                        <m:ctrlPr>
                                          <a:rPr lang="en-GB" sz="1600" i="1">
                                            <a:latin typeface="Cambria Math" panose="02040503050406030204" pitchFamily="18" charset="0"/>
                                          </a:rPr>
                                        </m:ctrlPr>
                                      </m:dPr>
                                      <m:e>
                                        <m:r>
                                          <m:rPr>
                                            <m:sty m:val="p"/>
                                          </m:rPr>
                                          <a:rPr lang="en-GB" sz="1600">
                                            <a:latin typeface="Cambria Math" panose="02040503050406030204" pitchFamily="18" charset="0"/>
                                          </a:rPr>
                                          <m:t>∇</m:t>
                                        </m:r>
                                        <m:r>
                                          <a:rPr lang="en-GB" sz="1600" i="1">
                                            <a:latin typeface="Cambria Math" panose="02040503050406030204" pitchFamily="18" charset="0"/>
                                          </a:rPr>
                                          <m:t>𝐵</m:t>
                                        </m:r>
                                      </m:e>
                                    </m:d>
                                  </m:den>
                                </m:f>
                              </m:e>
                            </m:d>
                          </m:num>
                          <m:den>
                            <m:r>
                              <a:rPr lang="en-GB" sz="1600" i="1">
                                <a:latin typeface="Cambria Math" panose="02040503050406030204" pitchFamily="18" charset="0"/>
                              </a:rPr>
                              <m:t>𝜌</m:t>
                            </m:r>
                            <m:r>
                              <a:rPr lang="en-GB" sz="1600" i="1" baseline="-25000">
                                <a:latin typeface="Cambria Math" panose="02040503050406030204" pitchFamily="18" charset="0"/>
                              </a:rPr>
                              <m:t>𝐿</m:t>
                            </m:r>
                          </m:den>
                        </m:f>
                        <m:r>
                          <a:rPr lang="en-GB" sz="1600" b="0" i="1" smtClean="0">
                            <a:latin typeface="Cambria Math" panose="02040503050406030204" pitchFamily="18" charset="0"/>
                          </a:rPr>
                          <m:t>≫1</m:t>
                        </m:r>
                      </m:oMath>
                    </m:oMathPara>
                  </a14:m>
                  <a:endParaRPr lang="en-GB" sz="1600" dirty="0"/>
                </a:p>
              </p:txBody>
            </p:sp>
          </mc:Choice>
          <mc:Fallback xmlns="">
            <p:sp>
              <p:nvSpPr>
                <p:cNvPr id="8" name="TextBox 7">
                  <a:extLst>
                    <a:ext uri="{FF2B5EF4-FFF2-40B4-BE49-F238E27FC236}">
                      <a16:creationId xmlns:a16="http://schemas.microsoft.com/office/drawing/2014/main" id="{8908CC66-7BEC-482D-B0B3-18E0B516A637}"/>
                    </a:ext>
                  </a:extLst>
                </p:cNvPr>
                <p:cNvSpPr txBox="1">
                  <a:spLocks noRot="1" noChangeAspect="1" noMove="1" noResize="1" noEditPoints="1" noAdjustHandles="1" noChangeArrowheads="1" noChangeShapeType="1" noTextEdit="1"/>
                </p:cNvSpPr>
                <p:nvPr/>
              </p:nvSpPr>
              <p:spPr>
                <a:xfrm>
                  <a:off x="3146450" y="1018778"/>
                  <a:ext cx="1848046" cy="52552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C9B9DCC-1DF7-442C-B525-5DA7748810C9}"/>
                    </a:ext>
                  </a:extLst>
                </p:cNvPr>
                <p:cNvSpPr txBox="1"/>
                <p:nvPr/>
              </p:nvSpPr>
              <p:spPr>
                <a:xfrm>
                  <a:off x="1484922" y="1018778"/>
                  <a:ext cx="1162748" cy="4940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𝜌</m:t>
                        </m:r>
                        <m:r>
                          <a:rPr lang="en-GB" sz="1600" b="0" i="1" baseline="-25000" smtClean="0">
                            <a:latin typeface="Cambria Math" panose="02040503050406030204" pitchFamily="18" charset="0"/>
                          </a:rPr>
                          <m:t>𝐿</m:t>
                        </m:r>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r>
                              <a:rPr lang="en-GB" sz="1600" i="1">
                                <a:latin typeface="Cambria Math" panose="02040503050406030204" pitchFamily="18" charset="0"/>
                              </a:rPr>
                              <m:t>𝐵</m:t>
                            </m:r>
                          </m:num>
                          <m:den>
                            <m:d>
                              <m:dPr>
                                <m:begChr m:val="|"/>
                                <m:endChr m:val="|"/>
                                <m:ctrlPr>
                                  <a:rPr lang="en-GB" sz="1600" i="1">
                                    <a:latin typeface="Cambria Math" panose="02040503050406030204" pitchFamily="18" charset="0"/>
                                  </a:rPr>
                                </m:ctrlPr>
                              </m:dPr>
                              <m:e>
                                <m:r>
                                  <m:rPr>
                                    <m:sty m:val="p"/>
                                  </m:rPr>
                                  <a:rPr lang="en-GB" sz="1600">
                                    <a:latin typeface="Cambria Math" panose="02040503050406030204" pitchFamily="18" charset="0"/>
                                  </a:rPr>
                                  <m:t>∇</m:t>
                                </m:r>
                                <m:r>
                                  <a:rPr lang="en-GB" sz="1600" i="1">
                                    <a:latin typeface="Cambria Math" panose="02040503050406030204" pitchFamily="18" charset="0"/>
                                  </a:rPr>
                                  <m:t>𝐵</m:t>
                                </m:r>
                              </m:e>
                            </m:d>
                          </m:den>
                        </m:f>
                      </m:oMath>
                    </m:oMathPara>
                  </a14:m>
                  <a:endParaRPr lang="en-GB" sz="1600" dirty="0"/>
                </a:p>
              </p:txBody>
            </p:sp>
          </mc:Choice>
          <mc:Fallback xmlns="">
            <p:sp>
              <p:nvSpPr>
                <p:cNvPr id="11" name="TextBox 10">
                  <a:extLst>
                    <a:ext uri="{FF2B5EF4-FFF2-40B4-BE49-F238E27FC236}">
                      <a16:creationId xmlns:a16="http://schemas.microsoft.com/office/drawing/2014/main" id="{9C9B9DCC-1DF7-442C-B525-5DA7748810C9}"/>
                    </a:ext>
                  </a:extLst>
                </p:cNvPr>
                <p:cNvSpPr txBox="1">
                  <a:spLocks noRot="1" noChangeAspect="1" noMove="1" noResize="1" noEditPoints="1" noAdjustHandles="1" noChangeArrowheads="1" noChangeShapeType="1" noTextEdit="1"/>
                </p:cNvSpPr>
                <p:nvPr/>
              </p:nvSpPr>
              <p:spPr>
                <a:xfrm>
                  <a:off x="1484922" y="1018778"/>
                  <a:ext cx="1162748" cy="494046"/>
                </a:xfrm>
                <a:prstGeom prst="rect">
                  <a:avLst/>
                </a:prstGeom>
                <a:blipFill>
                  <a:blip r:embed="rId6"/>
                  <a:stretch>
                    <a:fillRect/>
                  </a:stretch>
                </a:blipFill>
              </p:spPr>
              <p:txBody>
                <a:bodyPr/>
                <a:lstStyle/>
                <a:p>
                  <a:r>
                    <a:rPr lang="en-GB">
                      <a:noFill/>
                    </a:rPr>
                    <a:t> </a:t>
                  </a:r>
                </a:p>
              </p:txBody>
            </p:sp>
          </mc:Fallback>
        </mc:AlternateContent>
        <p:sp>
          <p:nvSpPr>
            <p:cNvPr id="3" name="Arrow: Right 2">
              <a:extLst>
                <a:ext uri="{FF2B5EF4-FFF2-40B4-BE49-F238E27FC236}">
                  <a16:creationId xmlns:a16="http://schemas.microsoft.com/office/drawing/2014/main" id="{8BB5DB32-756A-4C0B-A43A-4FFC56D6219E}"/>
                </a:ext>
              </a:extLst>
            </p:cNvPr>
            <p:cNvSpPr/>
            <p:nvPr/>
          </p:nvSpPr>
          <p:spPr>
            <a:xfrm>
              <a:off x="2745247" y="1198393"/>
              <a:ext cx="365161" cy="134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77F14291-E37B-40F0-BB65-E5584B55FB70}"/>
              </a:ext>
            </a:extLst>
          </p:cNvPr>
          <p:cNvSpPr txBox="1"/>
          <p:nvPr/>
        </p:nvSpPr>
        <p:spPr>
          <a:xfrm>
            <a:off x="2039341" y="5678505"/>
            <a:ext cx="5703697" cy="646331"/>
          </a:xfrm>
          <a:prstGeom prst="rect">
            <a:avLst/>
          </a:prstGeom>
          <a:noFill/>
        </p:spPr>
        <p:txBody>
          <a:bodyPr wrap="square" rtlCol="0">
            <a:spAutoFit/>
          </a:bodyPr>
          <a:lstStyle/>
          <a:p>
            <a:r>
              <a:rPr lang="fr-FR" dirty="0"/>
              <a:t>L'algorithme GC est plus adapté à une source type SILHI qu'à une type PHOENIS V2</a:t>
            </a:r>
            <a:endParaRPr lang="en-GB" dirty="0"/>
          </a:p>
        </p:txBody>
      </p:sp>
      <p:sp>
        <p:nvSpPr>
          <p:cNvPr id="15" name="TextBox 14">
            <a:extLst>
              <a:ext uri="{FF2B5EF4-FFF2-40B4-BE49-F238E27FC236}">
                <a16:creationId xmlns:a16="http://schemas.microsoft.com/office/drawing/2014/main" id="{7DD5F889-F32E-4978-8377-2573879D880A}"/>
              </a:ext>
            </a:extLst>
          </p:cNvPr>
          <p:cNvSpPr txBox="1"/>
          <p:nvPr/>
        </p:nvSpPr>
        <p:spPr>
          <a:xfrm>
            <a:off x="774057" y="4964043"/>
            <a:ext cx="7595885" cy="307777"/>
          </a:xfrm>
          <a:prstGeom prst="rect">
            <a:avLst/>
          </a:prstGeom>
          <a:noFill/>
        </p:spPr>
        <p:txBody>
          <a:bodyPr wrap="square" rtlCol="0">
            <a:spAutoFit/>
          </a:bodyPr>
          <a:lstStyle/>
          <a:p>
            <a:r>
              <a:rPr lang="fr-FR" sz="1400" dirty="0"/>
              <a:t>Figure : Condition de validité de l'algorithme GC pour l'orbite type ECRIS et MDIS</a:t>
            </a:r>
            <a:endParaRPr lang="en-GB" sz="1400" dirty="0"/>
          </a:p>
        </p:txBody>
      </p:sp>
    </p:spTree>
    <p:extLst>
      <p:ext uri="{BB962C8B-B14F-4D97-AF65-F5344CB8AC3E}">
        <p14:creationId xmlns:p14="http://schemas.microsoft.com/office/powerpoint/2010/main" val="166253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5C6B-C2F6-463C-82F4-E14400AD1F16}"/>
              </a:ext>
            </a:extLst>
          </p:cNvPr>
          <p:cNvSpPr>
            <a:spLocks noGrp="1"/>
          </p:cNvSpPr>
          <p:nvPr>
            <p:ph type="title"/>
          </p:nvPr>
        </p:nvSpPr>
        <p:spPr/>
        <p:txBody>
          <a:bodyPr/>
          <a:lstStyle/>
          <a:p>
            <a:r>
              <a:rPr lang="en-GB" dirty="0"/>
              <a:t>Conclusions et perspectives</a:t>
            </a:r>
          </a:p>
        </p:txBody>
      </p:sp>
      <p:sp>
        <p:nvSpPr>
          <p:cNvPr id="3" name="Content Placeholder 2">
            <a:extLst>
              <a:ext uri="{FF2B5EF4-FFF2-40B4-BE49-F238E27FC236}">
                <a16:creationId xmlns:a16="http://schemas.microsoft.com/office/drawing/2014/main" id="{85AD8E61-DB51-4B3C-A48C-64389BE54142}"/>
              </a:ext>
            </a:extLst>
          </p:cNvPr>
          <p:cNvSpPr>
            <a:spLocks noGrp="1"/>
          </p:cNvSpPr>
          <p:nvPr>
            <p:ph idx="1"/>
          </p:nvPr>
        </p:nvSpPr>
        <p:spPr>
          <a:xfrm>
            <a:off x="251519" y="1124744"/>
            <a:ext cx="8531753" cy="5256584"/>
          </a:xfrm>
        </p:spPr>
        <p:txBody>
          <a:bodyPr/>
          <a:lstStyle/>
          <a:p>
            <a:r>
              <a:rPr lang="fr-FR" dirty="0"/>
              <a:t>L'algorithme CG peut reproduire avec précision les trajectoires des électrons dans le domaine des deux sources d'ions étudiées</a:t>
            </a:r>
            <a:endParaRPr lang="en-GB" dirty="0"/>
          </a:p>
          <a:p>
            <a:pPr lvl="1"/>
            <a:r>
              <a:rPr lang="en-GB" dirty="0"/>
              <a:t>PHOENIX V2 ECRIS:   B=1T,   T</a:t>
            </a:r>
            <a:r>
              <a:rPr lang="en-GB" baseline="-25000" dirty="0"/>
              <a:t>e</a:t>
            </a:r>
            <a:r>
              <a:rPr lang="en-GB" dirty="0"/>
              <a:t>~1keV,   volume=0.6L</a:t>
            </a:r>
          </a:p>
          <a:p>
            <a:pPr lvl="1"/>
            <a:r>
              <a:rPr lang="en-GB" dirty="0"/>
              <a:t>SILHI@GANIL:   B=0.1T,   T</a:t>
            </a:r>
            <a:r>
              <a:rPr lang="en-GB" baseline="-25000" dirty="0"/>
              <a:t>e</a:t>
            </a:r>
            <a:r>
              <a:rPr lang="en-GB" dirty="0"/>
              <a:t>~1eV,   volume=0.6L </a:t>
            </a:r>
          </a:p>
          <a:p>
            <a:r>
              <a:rPr lang="fr-FR" dirty="0"/>
              <a:t>L'algorithme GC peut apporter un avantage en termes de temps de calcul pour les simulations de plasma de particules.</a:t>
            </a:r>
            <a:endParaRPr lang="en-GB" dirty="0"/>
          </a:p>
          <a:p>
            <a:pPr lvl="1"/>
            <a:r>
              <a:rPr lang="fr-FR" dirty="0"/>
              <a:t>Cet avantage est plus important dans un champ plus plat, comme observé pour SILHI. Le pas de temps peut être multiplié par 10</a:t>
            </a:r>
            <a:r>
              <a:rPr lang="fr-FR" baseline="30000" dirty="0"/>
              <a:t>3</a:t>
            </a:r>
            <a:r>
              <a:rPr lang="fr-FR" dirty="0"/>
              <a:t> avec un temps de calcul inférieur de deux ordres de grandeur par rapport à Boris.</a:t>
            </a:r>
            <a:endParaRPr lang="en-GB" baseline="30000" dirty="0"/>
          </a:p>
          <a:p>
            <a:pPr lvl="1"/>
            <a:r>
              <a:rPr lang="fr-FR" dirty="0"/>
              <a:t>Pour le Phoenix V2 ECRIS les gains sont plus modestes, avec un pas de temps multiplié par un facteur 10</a:t>
            </a:r>
            <a:r>
              <a:rPr lang="fr-FR" baseline="30000" dirty="0"/>
              <a:t>2</a:t>
            </a:r>
            <a:r>
              <a:rPr lang="fr-FR" dirty="0"/>
              <a:t> et un gain d'un ordre de grandeur en temps de calcul.</a:t>
            </a:r>
            <a:endParaRPr lang="en-GB" dirty="0"/>
          </a:p>
          <a:p>
            <a:r>
              <a:rPr lang="en-GB" dirty="0"/>
              <a:t>Prospect:</a:t>
            </a:r>
          </a:p>
          <a:p>
            <a:pPr lvl="1"/>
            <a:r>
              <a:rPr lang="fr-FR" dirty="0"/>
              <a:t>Un commutateur intelligent pour l'intégration en orbite pourrait être mis en œuvre, où l'approximation GC est utilisée avec un grand pas de temps lorsqu'elle est valide et une résolution temporelle élevée n'est pas requise.</a:t>
            </a:r>
            <a:endParaRPr lang="en-GB" dirty="0"/>
          </a:p>
          <a:p>
            <a:pPr lvl="1"/>
            <a:endParaRPr lang="en-GB" dirty="0"/>
          </a:p>
        </p:txBody>
      </p:sp>
      <p:sp>
        <p:nvSpPr>
          <p:cNvPr id="4" name="Slide Number Placeholder 3">
            <a:extLst>
              <a:ext uri="{FF2B5EF4-FFF2-40B4-BE49-F238E27FC236}">
                <a16:creationId xmlns:a16="http://schemas.microsoft.com/office/drawing/2014/main" id="{0383A701-0986-41D4-9C79-880A1F7BE418}"/>
              </a:ext>
            </a:extLst>
          </p:cNvPr>
          <p:cNvSpPr>
            <a:spLocks noGrp="1"/>
          </p:cNvSpPr>
          <p:nvPr>
            <p:ph type="sldNum" sz="quarter" idx="12"/>
          </p:nvPr>
        </p:nvSpPr>
        <p:spPr/>
        <p:txBody>
          <a:bodyPr/>
          <a:lstStyle/>
          <a:p>
            <a:fld id="{B9BBA51A-0E04-4B3D-A92E-704BDD3DCD9A}" type="slidenum">
              <a:rPr lang="fr-FR" altLang="fr-FR" smtClean="0"/>
              <a:pPr/>
              <a:t>15</a:t>
            </a:fld>
            <a:endParaRPr lang="fr-FR" altLang="fr-FR"/>
          </a:p>
        </p:txBody>
      </p:sp>
    </p:spTree>
    <p:extLst>
      <p:ext uri="{BB962C8B-B14F-4D97-AF65-F5344CB8AC3E}">
        <p14:creationId xmlns:p14="http://schemas.microsoft.com/office/powerpoint/2010/main" val="30649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1F3E-8BBF-4292-8F4C-B86E653C67A7}"/>
              </a:ext>
            </a:extLst>
          </p:cNvPr>
          <p:cNvSpPr>
            <a:spLocks noGrp="1"/>
          </p:cNvSpPr>
          <p:nvPr>
            <p:ph type="title"/>
          </p:nvPr>
        </p:nvSpPr>
        <p:spPr/>
        <p:txBody>
          <a:bodyPr/>
          <a:lstStyle/>
          <a:p>
            <a:r>
              <a:rPr lang="en-GB" dirty="0"/>
              <a:t>References</a:t>
            </a:r>
          </a:p>
        </p:txBody>
      </p:sp>
      <p:sp>
        <p:nvSpPr>
          <p:cNvPr id="4" name="Slide Number Placeholder 3">
            <a:extLst>
              <a:ext uri="{FF2B5EF4-FFF2-40B4-BE49-F238E27FC236}">
                <a16:creationId xmlns:a16="http://schemas.microsoft.com/office/drawing/2014/main" id="{5A5310CC-16BC-4D4C-A66C-072851B8B291}"/>
              </a:ext>
            </a:extLst>
          </p:cNvPr>
          <p:cNvSpPr>
            <a:spLocks noGrp="1"/>
          </p:cNvSpPr>
          <p:nvPr>
            <p:ph type="sldNum" sz="quarter" idx="12"/>
          </p:nvPr>
        </p:nvSpPr>
        <p:spPr/>
        <p:txBody>
          <a:bodyPr/>
          <a:lstStyle/>
          <a:p>
            <a:fld id="{B9BBA51A-0E04-4B3D-A92E-704BDD3DCD9A}" type="slidenum">
              <a:rPr lang="fr-FR" altLang="fr-FR" smtClean="0"/>
              <a:pPr/>
              <a:t>16</a:t>
            </a:fld>
            <a:endParaRPr lang="fr-FR" altLang="fr-FR"/>
          </a:p>
        </p:txBody>
      </p:sp>
      <p:pic>
        <p:nvPicPr>
          <p:cNvPr id="5" name="Picture 4">
            <a:extLst>
              <a:ext uri="{FF2B5EF4-FFF2-40B4-BE49-F238E27FC236}">
                <a16:creationId xmlns:a16="http://schemas.microsoft.com/office/drawing/2014/main" id="{3CC15770-D2B2-4230-855D-9BF046F27B47}"/>
              </a:ext>
            </a:extLst>
          </p:cNvPr>
          <p:cNvPicPr>
            <a:picLocks noChangeAspect="1"/>
          </p:cNvPicPr>
          <p:nvPr/>
        </p:nvPicPr>
        <p:blipFill>
          <a:blip r:embed="rId2"/>
          <a:stretch>
            <a:fillRect/>
          </a:stretch>
        </p:blipFill>
        <p:spPr>
          <a:xfrm>
            <a:off x="193431" y="980728"/>
            <a:ext cx="5618833" cy="3932696"/>
          </a:xfrm>
          <a:prstGeom prst="rect">
            <a:avLst/>
          </a:prstGeom>
        </p:spPr>
      </p:pic>
      <p:pic>
        <p:nvPicPr>
          <p:cNvPr id="6" name="Picture 5">
            <a:extLst>
              <a:ext uri="{FF2B5EF4-FFF2-40B4-BE49-F238E27FC236}">
                <a16:creationId xmlns:a16="http://schemas.microsoft.com/office/drawing/2014/main" id="{D8355B69-63C3-4FD0-9750-625F970DA0FC}"/>
              </a:ext>
            </a:extLst>
          </p:cNvPr>
          <p:cNvPicPr>
            <a:picLocks noChangeAspect="1"/>
          </p:cNvPicPr>
          <p:nvPr/>
        </p:nvPicPr>
        <p:blipFill>
          <a:blip r:embed="rId3"/>
          <a:stretch>
            <a:fillRect/>
          </a:stretch>
        </p:blipFill>
        <p:spPr>
          <a:xfrm>
            <a:off x="152400" y="4925148"/>
            <a:ext cx="5736064" cy="1260305"/>
          </a:xfrm>
          <a:prstGeom prst="rect">
            <a:avLst/>
          </a:prstGeom>
        </p:spPr>
      </p:pic>
    </p:spTree>
    <p:extLst>
      <p:ext uri="{BB962C8B-B14F-4D97-AF65-F5344CB8AC3E}">
        <p14:creationId xmlns:p14="http://schemas.microsoft.com/office/powerpoint/2010/main" val="284174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9C95-0FFF-4A70-90C2-D5D887BC5546}"/>
              </a:ext>
            </a:extLst>
          </p:cNvPr>
          <p:cNvSpPr>
            <a:spLocks noGrp="1"/>
          </p:cNvSpPr>
          <p:nvPr>
            <p:ph type="title"/>
          </p:nvPr>
        </p:nvSpPr>
        <p:spPr/>
        <p:txBody>
          <a:bodyPr/>
          <a:lstStyle/>
          <a:p>
            <a:r>
              <a:rPr lang="en-GB" dirty="0"/>
              <a:t>Appendix</a:t>
            </a:r>
          </a:p>
        </p:txBody>
      </p:sp>
      <p:sp>
        <p:nvSpPr>
          <p:cNvPr id="4" name="Slide Number Placeholder 3">
            <a:extLst>
              <a:ext uri="{FF2B5EF4-FFF2-40B4-BE49-F238E27FC236}">
                <a16:creationId xmlns:a16="http://schemas.microsoft.com/office/drawing/2014/main" id="{7377B093-D221-482F-8BF3-8F66EE68BB0C}"/>
              </a:ext>
            </a:extLst>
          </p:cNvPr>
          <p:cNvSpPr>
            <a:spLocks noGrp="1"/>
          </p:cNvSpPr>
          <p:nvPr>
            <p:ph type="sldNum" sz="quarter" idx="12"/>
          </p:nvPr>
        </p:nvSpPr>
        <p:spPr/>
        <p:txBody>
          <a:bodyPr/>
          <a:lstStyle/>
          <a:p>
            <a:fld id="{329E5297-4FB7-449C-8C89-8F0656A957C4}" type="slidenum">
              <a:rPr lang="fr-FR" altLang="fr-FR" smtClean="0"/>
              <a:pPr/>
              <a:t>17</a:t>
            </a:fld>
            <a:endParaRPr lang="fr-FR" altLang="fr-FR"/>
          </a:p>
        </p:txBody>
      </p:sp>
    </p:spTree>
    <p:extLst>
      <p:ext uri="{BB962C8B-B14F-4D97-AF65-F5344CB8AC3E}">
        <p14:creationId xmlns:p14="http://schemas.microsoft.com/office/powerpoint/2010/main" val="48353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414B-2BF2-42DF-A4A3-E0A165D6A686}"/>
              </a:ext>
            </a:extLst>
          </p:cNvPr>
          <p:cNvSpPr>
            <a:spLocks noGrp="1"/>
          </p:cNvSpPr>
          <p:nvPr>
            <p:ph type="title"/>
          </p:nvPr>
        </p:nvSpPr>
        <p:spPr/>
        <p:txBody>
          <a:bodyPr/>
          <a:lstStyle/>
          <a:p>
            <a:r>
              <a:rPr lang="fr-FR" dirty="0"/>
              <a:t>Orbite RCE loin de l'axe (LA)</a:t>
            </a:r>
            <a:endParaRPr lang="en-GB" dirty="0"/>
          </a:p>
        </p:txBody>
      </p:sp>
      <p:sp>
        <p:nvSpPr>
          <p:cNvPr id="4" name="Slide Number Placeholder 3">
            <a:extLst>
              <a:ext uri="{FF2B5EF4-FFF2-40B4-BE49-F238E27FC236}">
                <a16:creationId xmlns:a16="http://schemas.microsoft.com/office/drawing/2014/main" id="{FC884DEF-D89D-4B0D-8FF2-56FA81E036BB}"/>
              </a:ext>
            </a:extLst>
          </p:cNvPr>
          <p:cNvSpPr>
            <a:spLocks noGrp="1"/>
          </p:cNvSpPr>
          <p:nvPr>
            <p:ph type="sldNum" sz="quarter" idx="12"/>
          </p:nvPr>
        </p:nvSpPr>
        <p:spPr/>
        <p:txBody>
          <a:bodyPr/>
          <a:lstStyle/>
          <a:p>
            <a:fld id="{B9BBA51A-0E04-4B3D-A92E-704BDD3DCD9A}" type="slidenum">
              <a:rPr lang="fr-FR" altLang="fr-FR" smtClean="0"/>
              <a:pPr/>
              <a:t>18</a:t>
            </a:fld>
            <a:endParaRPr lang="fr-FR" altLang="fr-FR"/>
          </a:p>
        </p:txBody>
      </p:sp>
      <p:sp>
        <p:nvSpPr>
          <p:cNvPr id="10" name="Content Placeholder 2">
            <a:extLst>
              <a:ext uri="{FF2B5EF4-FFF2-40B4-BE49-F238E27FC236}">
                <a16:creationId xmlns:a16="http://schemas.microsoft.com/office/drawing/2014/main" id="{7828555A-AD16-478E-AC18-54761F2FF956}"/>
              </a:ext>
            </a:extLst>
          </p:cNvPr>
          <p:cNvSpPr txBox="1">
            <a:spLocks/>
          </p:cNvSpPr>
          <p:nvPr/>
        </p:nvSpPr>
        <p:spPr>
          <a:xfrm>
            <a:off x="4884995" y="6003804"/>
            <a:ext cx="4372496" cy="665556"/>
          </a:xfrm>
          <a:prstGeom prst="rect">
            <a:avLst/>
          </a:prstGeom>
        </p:spPr>
        <p:txBody>
          <a:bodyPr>
            <a:normAutofit/>
          </a:bodyPr>
          <a:lstStyle>
            <a:lvl1pPr marL="285750" indent="-285750" algn="l" rtl="0" eaLnBrk="0" fontAlgn="base" hangingPunct="0">
              <a:lnSpc>
                <a:spcPct val="90000"/>
              </a:lnSpc>
              <a:spcBef>
                <a:spcPct val="20000"/>
              </a:spcBef>
              <a:spcAft>
                <a:spcPct val="0"/>
              </a:spcAft>
              <a:buClr>
                <a:schemeClr val="tx2"/>
              </a:buClr>
              <a:buFont typeface="Wingdings" panose="05000000000000000000" pitchFamily="2" charset="2"/>
              <a:buChar char="Ø"/>
              <a:defRPr lang="fr-FR" altLang="fr-FR" sz="1800" b="0" kern="1200" dirty="0" smtClean="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ct val="0"/>
              </a:spcAft>
              <a:buClr>
                <a:srgbClr val="D96709"/>
              </a:buClr>
              <a:buSzPct val="110000"/>
              <a:buFont typeface="Wingdings" panose="05000000000000000000" pitchFamily="2" charset="2"/>
              <a:buChar char="§"/>
              <a:defRPr sz="16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0000"/>
              </a:buClr>
              <a:buSzPct val="120000"/>
              <a:buFont typeface="Arial" pitchFamily="34" charset="0"/>
              <a:buChar char="•"/>
              <a:defRPr sz="1400" kern="120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buFont typeface="Calibri" panose="020F0502020204030204" pitchFamily="34" charset="0"/>
              <a:buChar char="→"/>
              <a:defRPr sz="14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1400" kern="1200">
                <a:solidFill>
                  <a:schemeClr val="accent6">
                    <a:lumMod val="75000"/>
                  </a:schemeClr>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Bon accord entre Boris et GC le long de ~1µs de propagation.</a:t>
            </a:r>
            <a:endParaRPr lang="en-GB" dirty="0"/>
          </a:p>
        </p:txBody>
      </p:sp>
      <p:sp>
        <p:nvSpPr>
          <p:cNvPr id="12" name="TextBox 11">
            <a:extLst>
              <a:ext uri="{FF2B5EF4-FFF2-40B4-BE49-F238E27FC236}">
                <a16:creationId xmlns:a16="http://schemas.microsoft.com/office/drawing/2014/main" id="{72268CD6-9E8F-40DB-A160-C257CA01C136}"/>
              </a:ext>
            </a:extLst>
          </p:cNvPr>
          <p:cNvSpPr txBox="1"/>
          <p:nvPr/>
        </p:nvSpPr>
        <p:spPr>
          <a:xfrm>
            <a:off x="-48377" y="6369805"/>
            <a:ext cx="4946266" cy="307777"/>
          </a:xfrm>
          <a:prstGeom prst="rect">
            <a:avLst/>
          </a:prstGeom>
          <a:noFill/>
        </p:spPr>
        <p:txBody>
          <a:bodyPr wrap="square" rtlCol="0">
            <a:spAutoFit/>
          </a:bodyPr>
          <a:lstStyle/>
          <a:p>
            <a:r>
              <a:rPr lang="en-GB" sz="1400" dirty="0"/>
              <a:t>Figure: </a:t>
            </a:r>
            <a:r>
              <a:rPr lang="en-GB" sz="1400" dirty="0" err="1"/>
              <a:t>Composants</a:t>
            </a:r>
            <a:r>
              <a:rPr lang="en-GB" sz="1400" dirty="0"/>
              <a:t> de </a:t>
            </a:r>
            <a:r>
              <a:rPr lang="en-GB" sz="1400" dirty="0" err="1"/>
              <a:t>l’orbite</a:t>
            </a:r>
            <a:r>
              <a:rPr lang="en-GB" sz="1400" dirty="0"/>
              <a:t> d’un </a:t>
            </a:r>
            <a:r>
              <a:rPr lang="en-GB" sz="1400" dirty="0" err="1"/>
              <a:t>électron</a:t>
            </a:r>
            <a:r>
              <a:rPr lang="en-GB" sz="1400" dirty="0"/>
              <a:t> </a:t>
            </a:r>
            <a:r>
              <a:rPr lang="en-GB" sz="1400" dirty="0" err="1"/>
              <a:t>confiné</a:t>
            </a:r>
            <a:endParaRPr lang="en-GB" sz="1400" dirty="0"/>
          </a:p>
        </p:txBody>
      </p:sp>
      <p:sp>
        <p:nvSpPr>
          <p:cNvPr id="15" name="TextBox 14">
            <a:extLst>
              <a:ext uri="{FF2B5EF4-FFF2-40B4-BE49-F238E27FC236}">
                <a16:creationId xmlns:a16="http://schemas.microsoft.com/office/drawing/2014/main" id="{AE5E8C85-199B-4D47-8C91-A2A11852F46B}"/>
              </a:ext>
            </a:extLst>
          </p:cNvPr>
          <p:cNvSpPr txBox="1"/>
          <p:nvPr/>
        </p:nvSpPr>
        <p:spPr>
          <a:xfrm>
            <a:off x="4408457" y="5661275"/>
            <a:ext cx="4680604" cy="307777"/>
          </a:xfrm>
          <a:prstGeom prst="rect">
            <a:avLst/>
          </a:prstGeom>
          <a:noFill/>
        </p:spPr>
        <p:txBody>
          <a:bodyPr wrap="square" rtlCol="0">
            <a:spAutoFit/>
          </a:bodyPr>
          <a:lstStyle/>
          <a:p>
            <a:r>
              <a:rPr lang="en-GB" sz="1400" dirty="0"/>
              <a:t>Figure: </a:t>
            </a:r>
            <a:r>
              <a:rPr lang="fr-FR" sz="1400" dirty="0"/>
              <a:t>Tracé 3D de l'orbite d’un électron confiné</a:t>
            </a:r>
            <a:endParaRPr lang="en-GB" sz="1400" dirty="0"/>
          </a:p>
        </p:txBody>
      </p:sp>
      <p:grpSp>
        <p:nvGrpSpPr>
          <p:cNvPr id="3" name="Group 2">
            <a:extLst>
              <a:ext uri="{FF2B5EF4-FFF2-40B4-BE49-F238E27FC236}">
                <a16:creationId xmlns:a16="http://schemas.microsoft.com/office/drawing/2014/main" id="{199783E8-3E68-4994-A4C4-C905704EFF04}"/>
              </a:ext>
            </a:extLst>
          </p:cNvPr>
          <p:cNvGrpSpPr/>
          <p:nvPr/>
        </p:nvGrpSpPr>
        <p:grpSpPr>
          <a:xfrm>
            <a:off x="4771127" y="823870"/>
            <a:ext cx="3775633" cy="4868488"/>
            <a:chOff x="865034" y="2009223"/>
            <a:chExt cx="3083337" cy="3975807"/>
          </a:xfrm>
        </p:grpSpPr>
        <p:grpSp>
          <p:nvGrpSpPr>
            <p:cNvPr id="14" name="Group 13">
              <a:extLst>
                <a:ext uri="{FF2B5EF4-FFF2-40B4-BE49-F238E27FC236}">
                  <a16:creationId xmlns:a16="http://schemas.microsoft.com/office/drawing/2014/main" id="{4241B03B-0AFB-4A62-9A87-26B1E9F6EC7D}"/>
                </a:ext>
              </a:extLst>
            </p:cNvPr>
            <p:cNvGrpSpPr/>
            <p:nvPr/>
          </p:nvGrpSpPr>
          <p:grpSpPr>
            <a:xfrm>
              <a:off x="941639" y="2009223"/>
              <a:ext cx="3006732" cy="3895481"/>
              <a:chOff x="115116" y="4071815"/>
              <a:chExt cx="3006732" cy="3895481"/>
            </a:xfrm>
          </p:grpSpPr>
          <p:sp>
            <p:nvSpPr>
              <p:cNvPr id="13" name="Rectangle 12">
                <a:extLst>
                  <a:ext uri="{FF2B5EF4-FFF2-40B4-BE49-F238E27FC236}">
                    <a16:creationId xmlns:a16="http://schemas.microsoft.com/office/drawing/2014/main" id="{1013B66B-6576-448D-9BA9-C5331CBB7114}"/>
                  </a:ext>
                </a:extLst>
              </p:cNvPr>
              <p:cNvSpPr/>
              <p:nvPr/>
            </p:nvSpPr>
            <p:spPr>
              <a:xfrm>
                <a:off x="115116" y="4071815"/>
                <a:ext cx="3006732" cy="3895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0FBDE5D-2E0B-4692-A0FE-0303814EA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62" y="5972123"/>
                <a:ext cx="2823357" cy="1995173"/>
              </a:xfrm>
              <a:prstGeom prst="rect">
                <a:avLst/>
              </a:prstGeom>
            </p:spPr>
          </p:pic>
          <p:grpSp>
            <p:nvGrpSpPr>
              <p:cNvPr id="7" name="Group 6">
                <a:extLst>
                  <a:ext uri="{FF2B5EF4-FFF2-40B4-BE49-F238E27FC236}">
                    <a16:creationId xmlns:a16="http://schemas.microsoft.com/office/drawing/2014/main" id="{0C80F337-2BAA-472C-8931-90ABC526E945}"/>
                  </a:ext>
                </a:extLst>
              </p:cNvPr>
              <p:cNvGrpSpPr/>
              <p:nvPr/>
            </p:nvGrpSpPr>
            <p:grpSpPr>
              <a:xfrm>
                <a:off x="115116" y="4320213"/>
                <a:ext cx="2923065" cy="1613154"/>
                <a:chOff x="3871172" y="288608"/>
                <a:chExt cx="4449655" cy="2688863"/>
              </a:xfrm>
            </p:grpSpPr>
            <p:pic>
              <p:nvPicPr>
                <p:cNvPr id="8" name="Picture 7">
                  <a:extLst>
                    <a:ext uri="{FF2B5EF4-FFF2-40B4-BE49-F238E27FC236}">
                      <a16:creationId xmlns:a16="http://schemas.microsoft.com/office/drawing/2014/main" id="{EC678861-7195-4650-A2E7-F6B50C9BD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172" y="288608"/>
                  <a:ext cx="4449655" cy="2688863"/>
                </a:xfrm>
                <a:prstGeom prst="rect">
                  <a:avLst/>
                </a:prstGeom>
              </p:spPr>
            </p:pic>
            <p:sp>
              <p:nvSpPr>
                <p:cNvPr id="9" name="Rectangle 8">
                  <a:extLst>
                    <a:ext uri="{FF2B5EF4-FFF2-40B4-BE49-F238E27FC236}">
                      <a16:creationId xmlns:a16="http://schemas.microsoft.com/office/drawing/2014/main" id="{524C7270-39B0-453D-8EAB-74360ABF4949}"/>
                    </a:ext>
                  </a:extLst>
                </p:cNvPr>
                <p:cNvSpPr/>
                <p:nvPr/>
              </p:nvSpPr>
              <p:spPr>
                <a:xfrm>
                  <a:off x="3944112" y="2637007"/>
                  <a:ext cx="384048" cy="340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6" name="TextBox 15">
              <a:extLst>
                <a:ext uri="{FF2B5EF4-FFF2-40B4-BE49-F238E27FC236}">
                  <a16:creationId xmlns:a16="http://schemas.microsoft.com/office/drawing/2014/main" id="{C18D24E1-5433-4D34-B134-4D4AF79CA298}"/>
                </a:ext>
              </a:extLst>
            </p:cNvPr>
            <p:cNvSpPr txBox="1"/>
            <p:nvPr/>
          </p:nvSpPr>
          <p:spPr>
            <a:xfrm>
              <a:off x="2348165" y="3603863"/>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Z</a:t>
              </a:r>
            </a:p>
          </p:txBody>
        </p:sp>
        <p:sp>
          <p:nvSpPr>
            <p:cNvPr id="17" name="TextBox 16">
              <a:extLst>
                <a:ext uri="{FF2B5EF4-FFF2-40B4-BE49-F238E27FC236}">
                  <a16:creationId xmlns:a16="http://schemas.microsoft.com/office/drawing/2014/main" id="{921CA37D-44E1-49C9-B9AC-ECAE321EC3BD}"/>
                </a:ext>
              </a:extLst>
            </p:cNvPr>
            <p:cNvSpPr txBox="1"/>
            <p:nvPr/>
          </p:nvSpPr>
          <p:spPr>
            <a:xfrm>
              <a:off x="865034" y="2654292"/>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X</a:t>
              </a:r>
            </a:p>
          </p:txBody>
        </p:sp>
        <p:sp>
          <p:nvSpPr>
            <p:cNvPr id="18" name="TextBox 17">
              <a:extLst>
                <a:ext uri="{FF2B5EF4-FFF2-40B4-BE49-F238E27FC236}">
                  <a16:creationId xmlns:a16="http://schemas.microsoft.com/office/drawing/2014/main" id="{8DE91F79-81F5-4017-87EF-EEF1BEBC6CFF}"/>
                </a:ext>
              </a:extLst>
            </p:cNvPr>
            <p:cNvSpPr txBox="1"/>
            <p:nvPr/>
          </p:nvSpPr>
          <p:spPr>
            <a:xfrm>
              <a:off x="893723" y="4753228"/>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X</a:t>
              </a:r>
            </a:p>
          </p:txBody>
        </p:sp>
        <p:sp>
          <p:nvSpPr>
            <p:cNvPr id="19" name="TextBox 18">
              <a:extLst>
                <a:ext uri="{FF2B5EF4-FFF2-40B4-BE49-F238E27FC236}">
                  <a16:creationId xmlns:a16="http://schemas.microsoft.com/office/drawing/2014/main" id="{B1B2671B-9C07-4CD0-8DF1-793D468C2B7A}"/>
                </a:ext>
              </a:extLst>
            </p:cNvPr>
            <p:cNvSpPr txBox="1"/>
            <p:nvPr/>
          </p:nvSpPr>
          <p:spPr>
            <a:xfrm>
              <a:off x="1798168" y="5596927"/>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Z</a:t>
              </a:r>
            </a:p>
          </p:txBody>
        </p:sp>
        <p:sp>
          <p:nvSpPr>
            <p:cNvPr id="20" name="TextBox 19">
              <a:extLst>
                <a:ext uri="{FF2B5EF4-FFF2-40B4-BE49-F238E27FC236}">
                  <a16:creationId xmlns:a16="http://schemas.microsoft.com/office/drawing/2014/main" id="{A0238AB7-1D76-4F7E-8BD5-F3AF334ADBFD}"/>
                </a:ext>
              </a:extLst>
            </p:cNvPr>
            <p:cNvSpPr txBox="1"/>
            <p:nvPr/>
          </p:nvSpPr>
          <p:spPr>
            <a:xfrm>
              <a:off x="3111153" y="5677253"/>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Y</a:t>
              </a:r>
            </a:p>
          </p:txBody>
        </p:sp>
      </p:grpSp>
      <p:grpSp>
        <p:nvGrpSpPr>
          <p:cNvPr id="35" name="Group 34">
            <a:extLst>
              <a:ext uri="{FF2B5EF4-FFF2-40B4-BE49-F238E27FC236}">
                <a16:creationId xmlns:a16="http://schemas.microsoft.com/office/drawing/2014/main" id="{4B46EEA1-1D87-42B3-8ADA-BEC2E8E46AF7}"/>
              </a:ext>
            </a:extLst>
          </p:cNvPr>
          <p:cNvGrpSpPr/>
          <p:nvPr/>
        </p:nvGrpSpPr>
        <p:grpSpPr>
          <a:xfrm>
            <a:off x="455216" y="841669"/>
            <a:ext cx="3421537" cy="5576110"/>
            <a:chOff x="568947" y="892424"/>
            <a:chExt cx="3105234" cy="5280774"/>
          </a:xfrm>
        </p:grpSpPr>
        <p:grpSp>
          <p:nvGrpSpPr>
            <p:cNvPr id="32" name="Group 31">
              <a:extLst>
                <a:ext uri="{FF2B5EF4-FFF2-40B4-BE49-F238E27FC236}">
                  <a16:creationId xmlns:a16="http://schemas.microsoft.com/office/drawing/2014/main" id="{D6373685-8E55-4899-9868-D3E97D22A452}"/>
                </a:ext>
              </a:extLst>
            </p:cNvPr>
            <p:cNvGrpSpPr/>
            <p:nvPr/>
          </p:nvGrpSpPr>
          <p:grpSpPr>
            <a:xfrm>
              <a:off x="568947" y="892424"/>
              <a:ext cx="3105234" cy="5280774"/>
              <a:chOff x="1032532" y="559463"/>
              <a:chExt cx="3105234" cy="5280774"/>
            </a:xfrm>
          </p:grpSpPr>
          <p:grpSp>
            <p:nvGrpSpPr>
              <p:cNvPr id="31" name="Group 30">
                <a:extLst>
                  <a:ext uri="{FF2B5EF4-FFF2-40B4-BE49-F238E27FC236}">
                    <a16:creationId xmlns:a16="http://schemas.microsoft.com/office/drawing/2014/main" id="{6171044C-F31D-47F9-B59C-23E9C6E52281}"/>
                  </a:ext>
                </a:extLst>
              </p:cNvPr>
              <p:cNvGrpSpPr/>
              <p:nvPr/>
            </p:nvGrpSpPr>
            <p:grpSpPr>
              <a:xfrm>
                <a:off x="1032532" y="559463"/>
                <a:ext cx="3105234" cy="5256212"/>
                <a:chOff x="519536" y="842422"/>
                <a:chExt cx="3105234" cy="5256212"/>
              </a:xfrm>
            </p:grpSpPr>
            <p:grpSp>
              <p:nvGrpSpPr>
                <p:cNvPr id="30" name="Group 29">
                  <a:extLst>
                    <a:ext uri="{FF2B5EF4-FFF2-40B4-BE49-F238E27FC236}">
                      <a16:creationId xmlns:a16="http://schemas.microsoft.com/office/drawing/2014/main" id="{BCE9BBC6-5506-46BB-9DD1-CBEBFFF3C1AE}"/>
                    </a:ext>
                  </a:extLst>
                </p:cNvPr>
                <p:cNvGrpSpPr/>
                <p:nvPr/>
              </p:nvGrpSpPr>
              <p:grpSpPr>
                <a:xfrm>
                  <a:off x="618358" y="842422"/>
                  <a:ext cx="3006412" cy="5256212"/>
                  <a:chOff x="618358" y="842422"/>
                  <a:chExt cx="3006412" cy="5256212"/>
                </a:xfrm>
              </p:grpSpPr>
              <p:pic>
                <p:nvPicPr>
                  <p:cNvPr id="29" name="Content Placeholder 7">
                    <a:extLst>
                      <a:ext uri="{FF2B5EF4-FFF2-40B4-BE49-F238E27FC236}">
                        <a16:creationId xmlns:a16="http://schemas.microsoft.com/office/drawing/2014/main" id="{7792BBA3-6BF9-4F02-845A-951D17065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18358" y="842422"/>
                    <a:ext cx="30064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BD61F646-A158-4DC9-B1F9-5EB120831111}"/>
                      </a:ext>
                    </a:extLst>
                  </p:cNvPr>
                  <p:cNvSpPr/>
                  <p:nvPr/>
                </p:nvSpPr>
                <p:spPr>
                  <a:xfrm>
                    <a:off x="634832" y="1535723"/>
                    <a:ext cx="150431" cy="275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988E51C-1C0B-4EDA-959A-CAA9A87F741F}"/>
                      </a:ext>
                    </a:extLst>
                  </p:cNvPr>
                  <p:cNvSpPr/>
                  <p:nvPr/>
                </p:nvSpPr>
                <p:spPr>
                  <a:xfrm>
                    <a:off x="628987" y="3187264"/>
                    <a:ext cx="150431" cy="275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955F47B-66B6-4916-A17E-DAB450C09C17}"/>
                      </a:ext>
                    </a:extLst>
                  </p:cNvPr>
                  <p:cNvSpPr/>
                  <p:nvPr/>
                </p:nvSpPr>
                <p:spPr>
                  <a:xfrm>
                    <a:off x="648431" y="4866208"/>
                    <a:ext cx="150431" cy="275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3C303FE-5C2F-4879-BD60-753E56D82489}"/>
                      </a:ext>
                    </a:extLst>
                  </p:cNvPr>
                  <p:cNvSpPr/>
                  <p:nvPr/>
                </p:nvSpPr>
                <p:spPr>
                  <a:xfrm>
                    <a:off x="2062822" y="5984697"/>
                    <a:ext cx="410747" cy="100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EE5A376C-DC8C-45D6-91B9-7301B8116C00}"/>
                    </a:ext>
                  </a:extLst>
                </p:cNvPr>
                <p:cNvSpPr txBox="1"/>
                <p:nvPr/>
              </p:nvSpPr>
              <p:spPr>
                <a:xfrm>
                  <a:off x="519536" y="1384456"/>
                  <a:ext cx="369332" cy="523220"/>
                </a:xfrm>
                <a:prstGeom prst="rect">
                  <a:avLst/>
                </a:prstGeom>
                <a:noFill/>
              </p:spPr>
              <p:txBody>
                <a:bodyPr vert="vert270" wrap="square" rtlCol="0">
                  <a:spAutoFit/>
                </a:bodyPr>
                <a:lstStyle/>
                <a:p>
                  <a:r>
                    <a:rPr lang="en-GB" sz="1200" dirty="0">
                      <a:latin typeface="Times New Roman" panose="02020603050405020304" pitchFamily="18" charset="0"/>
                      <a:cs typeface="Times New Roman" panose="02020603050405020304" pitchFamily="18" charset="0"/>
                    </a:rPr>
                    <a:t>x[cm]</a:t>
                  </a:r>
                </a:p>
              </p:txBody>
            </p:sp>
            <p:sp>
              <p:nvSpPr>
                <p:cNvPr id="22" name="TextBox 21">
                  <a:extLst>
                    <a:ext uri="{FF2B5EF4-FFF2-40B4-BE49-F238E27FC236}">
                      <a16:creationId xmlns:a16="http://schemas.microsoft.com/office/drawing/2014/main" id="{9FF4B79F-BBFA-4CEA-8612-0E1E6C0795ED}"/>
                    </a:ext>
                  </a:extLst>
                </p:cNvPr>
                <p:cNvSpPr txBox="1"/>
                <p:nvPr/>
              </p:nvSpPr>
              <p:spPr>
                <a:xfrm>
                  <a:off x="519536" y="3049518"/>
                  <a:ext cx="369332" cy="523220"/>
                </a:xfrm>
                <a:prstGeom prst="rect">
                  <a:avLst/>
                </a:prstGeom>
                <a:noFill/>
              </p:spPr>
              <p:txBody>
                <a:bodyPr vert="vert270" wrap="square" rtlCol="0">
                  <a:spAutoFit/>
                </a:bodyPr>
                <a:lstStyle/>
                <a:p>
                  <a:r>
                    <a:rPr lang="en-GB" sz="1200" dirty="0">
                      <a:latin typeface="Times New Roman" panose="02020603050405020304" pitchFamily="18" charset="0"/>
                      <a:cs typeface="Times New Roman" panose="02020603050405020304" pitchFamily="18" charset="0"/>
                    </a:rPr>
                    <a:t>y[cm]</a:t>
                  </a:r>
                </a:p>
              </p:txBody>
            </p:sp>
          </p:grpSp>
          <p:sp>
            <p:nvSpPr>
              <p:cNvPr id="23" name="TextBox 22">
                <a:extLst>
                  <a:ext uri="{FF2B5EF4-FFF2-40B4-BE49-F238E27FC236}">
                    <a16:creationId xmlns:a16="http://schemas.microsoft.com/office/drawing/2014/main" id="{71A2B94D-0334-4F69-AEA5-06AF3BE2C7DA}"/>
                  </a:ext>
                </a:extLst>
              </p:cNvPr>
              <p:cNvSpPr txBox="1"/>
              <p:nvPr/>
            </p:nvSpPr>
            <p:spPr>
              <a:xfrm>
                <a:off x="1032532" y="4615851"/>
                <a:ext cx="369332" cy="523220"/>
              </a:xfrm>
              <a:prstGeom prst="rect">
                <a:avLst/>
              </a:prstGeom>
              <a:noFill/>
            </p:spPr>
            <p:txBody>
              <a:bodyPr vert="vert270" wrap="square" rtlCol="0">
                <a:spAutoFit/>
              </a:bodyPr>
              <a:lstStyle/>
              <a:p>
                <a:r>
                  <a:rPr lang="en-GB" sz="1200" dirty="0">
                    <a:latin typeface="Times New Roman" panose="02020603050405020304" pitchFamily="18" charset="0"/>
                    <a:cs typeface="Times New Roman" panose="02020603050405020304" pitchFamily="18" charset="0"/>
                  </a:rPr>
                  <a:t>z[cm]</a:t>
                </a:r>
              </a:p>
            </p:txBody>
          </p:sp>
          <p:sp>
            <p:nvSpPr>
              <p:cNvPr id="21" name="TextBox 20">
                <a:extLst>
                  <a:ext uri="{FF2B5EF4-FFF2-40B4-BE49-F238E27FC236}">
                    <a16:creationId xmlns:a16="http://schemas.microsoft.com/office/drawing/2014/main" id="{871D17D6-04C3-4AAE-A76A-54E06EBD4599}"/>
                  </a:ext>
                </a:extLst>
              </p:cNvPr>
              <p:cNvSpPr txBox="1"/>
              <p:nvPr/>
            </p:nvSpPr>
            <p:spPr>
              <a:xfrm>
                <a:off x="2447457" y="5563238"/>
                <a:ext cx="745083" cy="276999"/>
              </a:xfrm>
              <a:prstGeom prst="rect">
                <a:avLst/>
              </a:prstGeom>
              <a:noFill/>
            </p:spPr>
            <p:txBody>
              <a:bodyPr vert="horz" wrap="square" rtlCol="0">
                <a:spAutoFit/>
              </a:bodyPr>
              <a:lstStyle/>
              <a:p>
                <a:r>
                  <a:rPr lang="en-GB" sz="1200" dirty="0">
                    <a:latin typeface="Times New Roman" panose="02020603050405020304" pitchFamily="18" charset="0"/>
                    <a:cs typeface="Times New Roman" panose="02020603050405020304" pitchFamily="18" charset="0"/>
                  </a:rPr>
                  <a:t>time[µs]</a:t>
                </a:r>
              </a:p>
            </p:txBody>
          </p:sp>
        </p:grpSp>
        <p:pic>
          <p:nvPicPr>
            <p:cNvPr id="34" name="Picture 33">
              <a:extLst>
                <a:ext uri="{FF2B5EF4-FFF2-40B4-BE49-F238E27FC236}">
                  <a16:creationId xmlns:a16="http://schemas.microsoft.com/office/drawing/2014/main" id="{5F40BA55-F872-4450-BED9-F5B38A118F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001" y="892424"/>
              <a:ext cx="1188132" cy="792088"/>
            </a:xfrm>
            <a:prstGeom prst="rect">
              <a:avLst/>
            </a:prstGeom>
          </p:spPr>
        </p:pic>
      </p:grpSp>
    </p:spTree>
    <p:extLst>
      <p:ext uri="{BB962C8B-B14F-4D97-AF65-F5344CB8AC3E}">
        <p14:creationId xmlns:p14="http://schemas.microsoft.com/office/powerpoint/2010/main" val="3954245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E9BF-5798-4A14-90BA-7BE80377251F}"/>
              </a:ext>
            </a:extLst>
          </p:cNvPr>
          <p:cNvSpPr>
            <a:spLocks noGrp="1"/>
          </p:cNvSpPr>
          <p:nvPr>
            <p:ph type="title"/>
          </p:nvPr>
        </p:nvSpPr>
        <p:spPr>
          <a:xfrm>
            <a:off x="0" y="188640"/>
            <a:ext cx="6635692" cy="792088"/>
          </a:xfrm>
        </p:spPr>
        <p:txBody>
          <a:bodyPr/>
          <a:lstStyle/>
          <a:p>
            <a:r>
              <a:rPr lang="fr-FR" dirty="0"/>
              <a:t>Orbite RCE proche de l’axe </a:t>
            </a:r>
            <a:r>
              <a:rPr lang="en-GB" dirty="0"/>
              <a:t>(PA)</a:t>
            </a:r>
          </a:p>
        </p:txBody>
      </p:sp>
      <p:sp>
        <p:nvSpPr>
          <p:cNvPr id="4" name="Slide Number Placeholder 3">
            <a:extLst>
              <a:ext uri="{FF2B5EF4-FFF2-40B4-BE49-F238E27FC236}">
                <a16:creationId xmlns:a16="http://schemas.microsoft.com/office/drawing/2014/main" id="{21E0C7BC-92F7-4897-819E-3DB8324E2391}"/>
              </a:ext>
            </a:extLst>
          </p:cNvPr>
          <p:cNvSpPr>
            <a:spLocks noGrp="1"/>
          </p:cNvSpPr>
          <p:nvPr>
            <p:ph type="sldNum" sz="quarter" idx="12"/>
          </p:nvPr>
        </p:nvSpPr>
        <p:spPr/>
        <p:txBody>
          <a:bodyPr/>
          <a:lstStyle/>
          <a:p>
            <a:fld id="{B9BBA51A-0E04-4B3D-A92E-704BDD3DCD9A}" type="slidenum">
              <a:rPr lang="fr-FR" altLang="fr-FR" smtClean="0"/>
              <a:pPr/>
              <a:t>19</a:t>
            </a:fld>
            <a:endParaRPr lang="fr-FR" altLang="fr-FR"/>
          </a:p>
        </p:txBody>
      </p:sp>
      <p:sp>
        <p:nvSpPr>
          <p:cNvPr id="6" name="TextBox 5">
            <a:extLst>
              <a:ext uri="{FF2B5EF4-FFF2-40B4-BE49-F238E27FC236}">
                <a16:creationId xmlns:a16="http://schemas.microsoft.com/office/drawing/2014/main" id="{FE4BF12A-F3FC-42A7-8EE7-26C6BB9721BE}"/>
              </a:ext>
            </a:extLst>
          </p:cNvPr>
          <p:cNvSpPr txBox="1"/>
          <p:nvPr/>
        </p:nvSpPr>
        <p:spPr>
          <a:xfrm>
            <a:off x="4419949" y="6393991"/>
            <a:ext cx="4790659" cy="307777"/>
          </a:xfrm>
          <a:prstGeom prst="rect">
            <a:avLst/>
          </a:prstGeom>
          <a:noFill/>
        </p:spPr>
        <p:txBody>
          <a:bodyPr wrap="square" rtlCol="0">
            <a:spAutoFit/>
          </a:bodyPr>
          <a:lstStyle/>
          <a:p>
            <a:r>
              <a:rPr lang="en-GB" sz="1400" dirty="0"/>
              <a:t>Figure: </a:t>
            </a:r>
            <a:r>
              <a:rPr lang="en-GB" sz="1400" dirty="0" err="1"/>
              <a:t>Composants</a:t>
            </a:r>
            <a:r>
              <a:rPr lang="en-GB" sz="1400" dirty="0"/>
              <a:t> </a:t>
            </a:r>
            <a:r>
              <a:rPr lang="en-GB" sz="1400" dirty="0" err="1"/>
              <a:t>d’une</a:t>
            </a:r>
            <a:r>
              <a:rPr lang="en-GB" sz="1400" dirty="0"/>
              <a:t> </a:t>
            </a:r>
            <a:r>
              <a:rPr lang="en-GB" sz="1400" dirty="0" err="1"/>
              <a:t>orbite</a:t>
            </a:r>
            <a:r>
              <a:rPr lang="en-GB" sz="1400" dirty="0"/>
              <a:t> </a:t>
            </a:r>
            <a:r>
              <a:rPr lang="en-GB" sz="1400" dirty="0" err="1"/>
              <a:t>d'électron</a:t>
            </a:r>
            <a:r>
              <a:rPr lang="en-GB" sz="1400" dirty="0"/>
              <a:t> </a:t>
            </a:r>
            <a:r>
              <a:rPr lang="en-GB" sz="1400" dirty="0" err="1"/>
              <a:t>confiné</a:t>
            </a:r>
            <a:endParaRPr lang="en-GB" sz="1400" dirty="0"/>
          </a:p>
        </p:txBody>
      </p:sp>
      <p:sp>
        <p:nvSpPr>
          <p:cNvPr id="11" name="TextBox 10">
            <a:extLst>
              <a:ext uri="{FF2B5EF4-FFF2-40B4-BE49-F238E27FC236}">
                <a16:creationId xmlns:a16="http://schemas.microsoft.com/office/drawing/2014/main" id="{EBB4EE60-8AA9-466C-A355-05294C2E0438}"/>
              </a:ext>
            </a:extLst>
          </p:cNvPr>
          <p:cNvSpPr txBox="1"/>
          <p:nvPr/>
        </p:nvSpPr>
        <p:spPr>
          <a:xfrm>
            <a:off x="-65242" y="6389619"/>
            <a:ext cx="4790660" cy="307777"/>
          </a:xfrm>
          <a:prstGeom prst="rect">
            <a:avLst/>
          </a:prstGeom>
          <a:noFill/>
        </p:spPr>
        <p:txBody>
          <a:bodyPr wrap="square" rtlCol="0">
            <a:spAutoFit/>
          </a:bodyPr>
          <a:lstStyle/>
          <a:p>
            <a:r>
              <a:rPr lang="en-GB" sz="1400" dirty="0"/>
              <a:t>Figure: </a:t>
            </a:r>
            <a:r>
              <a:rPr lang="fr-FR" sz="1400" dirty="0"/>
              <a:t>Tracé 3D de l'orbite d’un électron confiné</a:t>
            </a:r>
            <a:endParaRPr lang="en-GB" sz="1400" dirty="0"/>
          </a:p>
        </p:txBody>
      </p:sp>
      <p:sp>
        <p:nvSpPr>
          <p:cNvPr id="12" name="Content Placeholder 2">
            <a:extLst>
              <a:ext uri="{FF2B5EF4-FFF2-40B4-BE49-F238E27FC236}">
                <a16:creationId xmlns:a16="http://schemas.microsoft.com/office/drawing/2014/main" id="{3F064F57-5AF7-4658-8C58-635DD76A5BDF}"/>
              </a:ext>
            </a:extLst>
          </p:cNvPr>
          <p:cNvSpPr txBox="1">
            <a:spLocks/>
          </p:cNvSpPr>
          <p:nvPr/>
        </p:nvSpPr>
        <p:spPr>
          <a:xfrm>
            <a:off x="350419" y="926123"/>
            <a:ext cx="4328427" cy="1206866"/>
          </a:xfrm>
          <a:prstGeom prst="rect">
            <a:avLst/>
          </a:prstGeom>
        </p:spPr>
        <p:txBody>
          <a:bodyPr>
            <a:normAutofit/>
          </a:bodyPr>
          <a:lstStyle>
            <a:lvl1pPr marL="285750" indent="-285750" algn="l" rtl="0" eaLnBrk="0" fontAlgn="base" hangingPunct="0">
              <a:lnSpc>
                <a:spcPct val="90000"/>
              </a:lnSpc>
              <a:spcBef>
                <a:spcPct val="20000"/>
              </a:spcBef>
              <a:spcAft>
                <a:spcPct val="0"/>
              </a:spcAft>
              <a:buClr>
                <a:schemeClr val="tx2"/>
              </a:buClr>
              <a:buFont typeface="Wingdings" panose="05000000000000000000" pitchFamily="2" charset="2"/>
              <a:buChar char="Ø"/>
              <a:defRPr lang="fr-FR" altLang="fr-FR" sz="1800" b="0" kern="1200" dirty="0" smtClean="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ct val="0"/>
              </a:spcAft>
              <a:buClr>
                <a:srgbClr val="D96709"/>
              </a:buClr>
              <a:buSzPct val="110000"/>
              <a:buFont typeface="Wingdings" panose="05000000000000000000" pitchFamily="2" charset="2"/>
              <a:buChar char="§"/>
              <a:defRPr sz="16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0000"/>
              </a:buClr>
              <a:buSzPct val="120000"/>
              <a:buFont typeface="Arial" pitchFamily="34" charset="0"/>
              <a:buChar char="•"/>
              <a:defRPr sz="1400" kern="120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buFont typeface="Calibri" panose="020F0502020204030204" pitchFamily="34" charset="0"/>
              <a:buChar char="→"/>
              <a:defRPr sz="14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1400" kern="1200">
                <a:solidFill>
                  <a:schemeClr val="accent6">
                    <a:lumMod val="75000"/>
                  </a:schemeClr>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a:t>Déphasage observé entre les orbites GC et Boris</a:t>
            </a:r>
          </a:p>
          <a:p>
            <a:r>
              <a:rPr lang="fr-FR" sz="1600" dirty="0"/>
              <a:t>Les enveloppes spatiales sont cohérentes.</a:t>
            </a:r>
            <a:endParaRPr lang="en-GB" sz="1600" dirty="0"/>
          </a:p>
        </p:txBody>
      </p:sp>
      <p:grpSp>
        <p:nvGrpSpPr>
          <p:cNvPr id="5" name="Group 4">
            <a:extLst>
              <a:ext uri="{FF2B5EF4-FFF2-40B4-BE49-F238E27FC236}">
                <a16:creationId xmlns:a16="http://schemas.microsoft.com/office/drawing/2014/main" id="{93537CA9-9130-4462-9D9B-733D33DC2262}"/>
              </a:ext>
            </a:extLst>
          </p:cNvPr>
          <p:cNvGrpSpPr/>
          <p:nvPr/>
        </p:nvGrpSpPr>
        <p:grpSpPr>
          <a:xfrm>
            <a:off x="724691" y="1852624"/>
            <a:ext cx="3258836" cy="4555666"/>
            <a:chOff x="724691" y="1852624"/>
            <a:chExt cx="3258836" cy="4555666"/>
          </a:xfrm>
        </p:grpSpPr>
        <p:grpSp>
          <p:nvGrpSpPr>
            <p:cNvPr id="10" name="Group 9">
              <a:extLst>
                <a:ext uri="{FF2B5EF4-FFF2-40B4-BE49-F238E27FC236}">
                  <a16:creationId xmlns:a16="http://schemas.microsoft.com/office/drawing/2014/main" id="{AE48761F-53EC-4D8D-8572-8F204F01A022}"/>
                </a:ext>
              </a:extLst>
            </p:cNvPr>
            <p:cNvGrpSpPr/>
            <p:nvPr/>
          </p:nvGrpSpPr>
          <p:grpSpPr>
            <a:xfrm>
              <a:off x="786841" y="1892765"/>
              <a:ext cx="3196686" cy="4515525"/>
              <a:chOff x="724652" y="1639426"/>
              <a:chExt cx="3011101" cy="4253374"/>
            </a:xfrm>
          </p:grpSpPr>
          <p:sp>
            <p:nvSpPr>
              <p:cNvPr id="9" name="Rectangle 8">
                <a:extLst>
                  <a:ext uri="{FF2B5EF4-FFF2-40B4-BE49-F238E27FC236}">
                    <a16:creationId xmlns:a16="http://schemas.microsoft.com/office/drawing/2014/main" id="{1F22D345-8A3F-4957-BDBA-092F438D58C7}"/>
                  </a:ext>
                </a:extLst>
              </p:cNvPr>
              <p:cNvSpPr/>
              <p:nvPr/>
            </p:nvSpPr>
            <p:spPr>
              <a:xfrm>
                <a:off x="724652" y="1639426"/>
                <a:ext cx="3011101" cy="4253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6">
                <a:extLst>
                  <a:ext uri="{FF2B5EF4-FFF2-40B4-BE49-F238E27FC236}">
                    <a16:creationId xmlns:a16="http://schemas.microsoft.com/office/drawing/2014/main" id="{15A66F4C-F39B-4703-9E79-1AC696F5A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39267" y="1661182"/>
                <a:ext cx="2910546" cy="216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8">
                <a:extLst>
                  <a:ext uri="{FF2B5EF4-FFF2-40B4-BE49-F238E27FC236}">
                    <a16:creationId xmlns:a16="http://schemas.microsoft.com/office/drawing/2014/main" id="{1FB1E18F-C3FF-4476-8AEE-DEA3C2A60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01" y="3616569"/>
                <a:ext cx="2708112" cy="2193570"/>
              </a:xfrm>
              <a:prstGeom prst="rect">
                <a:avLst/>
              </a:prstGeom>
            </p:spPr>
          </p:pic>
        </p:grpSp>
        <p:sp>
          <p:nvSpPr>
            <p:cNvPr id="3" name="TextBox 2">
              <a:extLst>
                <a:ext uri="{FF2B5EF4-FFF2-40B4-BE49-F238E27FC236}">
                  <a16:creationId xmlns:a16="http://schemas.microsoft.com/office/drawing/2014/main" id="{C6C391CF-676E-40B7-B4C2-7FD496314F5A}"/>
                </a:ext>
              </a:extLst>
            </p:cNvPr>
            <p:cNvSpPr txBox="1"/>
            <p:nvPr/>
          </p:nvSpPr>
          <p:spPr>
            <a:xfrm>
              <a:off x="2226061" y="1852624"/>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Z</a:t>
              </a:r>
            </a:p>
          </p:txBody>
        </p:sp>
        <p:sp>
          <p:nvSpPr>
            <p:cNvPr id="13" name="TextBox 12">
              <a:extLst>
                <a:ext uri="{FF2B5EF4-FFF2-40B4-BE49-F238E27FC236}">
                  <a16:creationId xmlns:a16="http://schemas.microsoft.com/office/drawing/2014/main" id="{01CE584E-7D87-4F7E-A47C-4B745B30CE4A}"/>
                </a:ext>
              </a:extLst>
            </p:cNvPr>
            <p:cNvSpPr txBox="1"/>
            <p:nvPr/>
          </p:nvSpPr>
          <p:spPr>
            <a:xfrm>
              <a:off x="724691" y="2814034"/>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id="{EFEEB5B1-3392-4F83-978D-F30A5A83BB5A}"/>
                </a:ext>
              </a:extLst>
            </p:cNvPr>
            <p:cNvSpPr txBox="1"/>
            <p:nvPr/>
          </p:nvSpPr>
          <p:spPr>
            <a:xfrm>
              <a:off x="3434812" y="4560625"/>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Y</a:t>
              </a:r>
            </a:p>
          </p:txBody>
        </p:sp>
        <p:sp>
          <p:nvSpPr>
            <p:cNvPr id="15" name="TextBox 14">
              <a:extLst>
                <a:ext uri="{FF2B5EF4-FFF2-40B4-BE49-F238E27FC236}">
                  <a16:creationId xmlns:a16="http://schemas.microsoft.com/office/drawing/2014/main" id="{16660531-B6EE-4188-81DD-8C79719F9BD0}"/>
                </a:ext>
              </a:extLst>
            </p:cNvPr>
            <p:cNvSpPr txBox="1"/>
            <p:nvPr/>
          </p:nvSpPr>
          <p:spPr>
            <a:xfrm>
              <a:off x="2665677" y="5727548"/>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Z</a:t>
              </a:r>
            </a:p>
          </p:txBody>
        </p:sp>
        <p:sp>
          <p:nvSpPr>
            <p:cNvPr id="16" name="TextBox 15">
              <a:extLst>
                <a:ext uri="{FF2B5EF4-FFF2-40B4-BE49-F238E27FC236}">
                  <a16:creationId xmlns:a16="http://schemas.microsoft.com/office/drawing/2014/main" id="{57308C60-EFFD-4D6C-BE87-A99D3F33DC3F}"/>
                </a:ext>
              </a:extLst>
            </p:cNvPr>
            <p:cNvSpPr txBox="1"/>
            <p:nvPr/>
          </p:nvSpPr>
          <p:spPr>
            <a:xfrm>
              <a:off x="1480286" y="5857266"/>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X</a:t>
              </a:r>
            </a:p>
          </p:txBody>
        </p:sp>
      </p:grpSp>
      <p:grpSp>
        <p:nvGrpSpPr>
          <p:cNvPr id="21" name="Group 20">
            <a:extLst>
              <a:ext uri="{FF2B5EF4-FFF2-40B4-BE49-F238E27FC236}">
                <a16:creationId xmlns:a16="http://schemas.microsoft.com/office/drawing/2014/main" id="{1743C395-4862-4489-8285-C4C0E1BBFD55}"/>
              </a:ext>
            </a:extLst>
          </p:cNvPr>
          <p:cNvGrpSpPr/>
          <p:nvPr/>
        </p:nvGrpSpPr>
        <p:grpSpPr>
          <a:xfrm>
            <a:off x="4754113" y="848449"/>
            <a:ext cx="3291166" cy="5673450"/>
            <a:chOff x="4754113" y="848449"/>
            <a:chExt cx="3291166" cy="5673450"/>
          </a:xfrm>
        </p:grpSpPr>
        <p:grpSp>
          <p:nvGrpSpPr>
            <p:cNvPr id="32" name="Group 31">
              <a:extLst>
                <a:ext uri="{FF2B5EF4-FFF2-40B4-BE49-F238E27FC236}">
                  <a16:creationId xmlns:a16="http://schemas.microsoft.com/office/drawing/2014/main" id="{F08BDA5C-032A-470A-AD0B-5B96EDF255F6}"/>
                </a:ext>
              </a:extLst>
            </p:cNvPr>
            <p:cNvGrpSpPr/>
            <p:nvPr/>
          </p:nvGrpSpPr>
          <p:grpSpPr>
            <a:xfrm>
              <a:off x="4754113" y="848449"/>
              <a:ext cx="3291166" cy="5673450"/>
              <a:chOff x="5743939" y="491593"/>
              <a:chExt cx="3291166" cy="5673450"/>
            </a:xfrm>
          </p:grpSpPr>
          <p:grpSp>
            <p:nvGrpSpPr>
              <p:cNvPr id="31" name="Group 30">
                <a:extLst>
                  <a:ext uri="{FF2B5EF4-FFF2-40B4-BE49-F238E27FC236}">
                    <a16:creationId xmlns:a16="http://schemas.microsoft.com/office/drawing/2014/main" id="{BBA97F8B-413A-456B-B235-0BC6E678EE3F}"/>
                  </a:ext>
                </a:extLst>
              </p:cNvPr>
              <p:cNvGrpSpPr/>
              <p:nvPr/>
            </p:nvGrpSpPr>
            <p:grpSpPr>
              <a:xfrm>
                <a:off x="5854243" y="491593"/>
                <a:ext cx="3180862" cy="5673450"/>
                <a:chOff x="5512377" y="1065447"/>
                <a:chExt cx="3180862" cy="5673450"/>
              </a:xfrm>
            </p:grpSpPr>
            <p:grpSp>
              <p:nvGrpSpPr>
                <p:cNvPr id="30" name="Group 29">
                  <a:extLst>
                    <a:ext uri="{FF2B5EF4-FFF2-40B4-BE49-F238E27FC236}">
                      <a16:creationId xmlns:a16="http://schemas.microsoft.com/office/drawing/2014/main" id="{17E3C560-0168-4AA7-90E3-258C8E778152}"/>
                    </a:ext>
                  </a:extLst>
                </p:cNvPr>
                <p:cNvGrpSpPr/>
                <p:nvPr/>
              </p:nvGrpSpPr>
              <p:grpSpPr>
                <a:xfrm>
                  <a:off x="5512377" y="1065447"/>
                  <a:ext cx="3180862" cy="5608921"/>
                  <a:chOff x="5512377" y="1065447"/>
                  <a:chExt cx="3180862" cy="5608921"/>
                </a:xfrm>
              </p:grpSpPr>
              <p:grpSp>
                <p:nvGrpSpPr>
                  <p:cNvPr id="25" name="Group 24">
                    <a:extLst>
                      <a:ext uri="{FF2B5EF4-FFF2-40B4-BE49-F238E27FC236}">
                        <a16:creationId xmlns:a16="http://schemas.microsoft.com/office/drawing/2014/main" id="{AA14B87C-DD32-4731-AED9-22003D771A90}"/>
                      </a:ext>
                    </a:extLst>
                  </p:cNvPr>
                  <p:cNvGrpSpPr/>
                  <p:nvPr/>
                </p:nvGrpSpPr>
                <p:grpSpPr>
                  <a:xfrm>
                    <a:off x="5512377" y="1065447"/>
                    <a:ext cx="3180862" cy="5608921"/>
                    <a:chOff x="5512377" y="1065447"/>
                    <a:chExt cx="3180862" cy="5608921"/>
                  </a:xfrm>
                </p:grpSpPr>
                <p:pic>
                  <p:nvPicPr>
                    <p:cNvPr id="22" name="Content Placeholder 8">
                      <a:extLst>
                        <a:ext uri="{FF2B5EF4-FFF2-40B4-BE49-F238E27FC236}">
                          <a16:creationId xmlns:a16="http://schemas.microsoft.com/office/drawing/2014/main" id="{43348E58-B458-43AB-9A6C-AAE879B48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512377" y="1065447"/>
                      <a:ext cx="3180862" cy="560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7C72B901-4D1A-4EFA-8DF5-7BD2CBEF7C46}"/>
                        </a:ext>
                      </a:extLst>
                    </p:cNvPr>
                    <p:cNvSpPr/>
                    <p:nvPr/>
                  </p:nvSpPr>
                  <p:spPr>
                    <a:xfrm>
                      <a:off x="5531267" y="1889153"/>
                      <a:ext cx="110944" cy="234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9B574DF-2996-4071-B5CF-5EDB0179CCFE}"/>
                        </a:ext>
                      </a:extLst>
                    </p:cNvPr>
                    <p:cNvSpPr/>
                    <p:nvPr/>
                  </p:nvSpPr>
                  <p:spPr>
                    <a:xfrm>
                      <a:off x="5539675" y="3635625"/>
                      <a:ext cx="110944" cy="234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7B2BCAC-CF47-4BA8-B167-0E5837142727}"/>
                        </a:ext>
                      </a:extLst>
                    </p:cNvPr>
                    <p:cNvSpPr/>
                    <p:nvPr/>
                  </p:nvSpPr>
                  <p:spPr>
                    <a:xfrm>
                      <a:off x="5538369" y="5383655"/>
                      <a:ext cx="110944" cy="234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angle 28">
                    <a:extLst>
                      <a:ext uri="{FF2B5EF4-FFF2-40B4-BE49-F238E27FC236}">
                        <a16:creationId xmlns:a16="http://schemas.microsoft.com/office/drawing/2014/main" id="{286AD5BD-56CB-4321-9336-A7DA17F9DCEE}"/>
                      </a:ext>
                    </a:extLst>
                  </p:cNvPr>
                  <p:cNvSpPr/>
                  <p:nvPr/>
                </p:nvSpPr>
                <p:spPr>
                  <a:xfrm>
                    <a:off x="7033846" y="6553200"/>
                    <a:ext cx="398585" cy="94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3175F0AA-7671-49EA-AE2A-42EE43C8EB4E}"/>
                    </a:ext>
                  </a:extLst>
                </p:cNvPr>
                <p:cNvSpPr txBox="1"/>
                <p:nvPr/>
              </p:nvSpPr>
              <p:spPr>
                <a:xfrm>
                  <a:off x="6930138" y="6461898"/>
                  <a:ext cx="745083" cy="276999"/>
                </a:xfrm>
                <a:prstGeom prst="rect">
                  <a:avLst/>
                </a:prstGeom>
                <a:noFill/>
              </p:spPr>
              <p:txBody>
                <a:bodyPr vert="horz" wrap="square" rtlCol="0">
                  <a:spAutoFit/>
                </a:bodyPr>
                <a:lstStyle/>
                <a:p>
                  <a:r>
                    <a:rPr lang="en-GB" sz="1200" dirty="0">
                      <a:latin typeface="Times New Roman" panose="02020603050405020304" pitchFamily="18" charset="0"/>
                      <a:cs typeface="Times New Roman" panose="02020603050405020304" pitchFamily="18" charset="0"/>
                    </a:rPr>
                    <a:t>time[µs]</a:t>
                  </a:r>
                </a:p>
              </p:txBody>
            </p:sp>
          </p:grpSp>
          <p:sp>
            <p:nvSpPr>
              <p:cNvPr id="26" name="TextBox 25">
                <a:extLst>
                  <a:ext uri="{FF2B5EF4-FFF2-40B4-BE49-F238E27FC236}">
                    <a16:creationId xmlns:a16="http://schemas.microsoft.com/office/drawing/2014/main" id="{2619EDB2-4FC7-4E9C-A200-2E096D5B1C79}"/>
                  </a:ext>
                </a:extLst>
              </p:cNvPr>
              <p:cNvSpPr txBox="1"/>
              <p:nvPr/>
            </p:nvSpPr>
            <p:spPr>
              <a:xfrm>
                <a:off x="5743939" y="2863420"/>
                <a:ext cx="369332" cy="523220"/>
              </a:xfrm>
              <a:prstGeom prst="rect">
                <a:avLst/>
              </a:prstGeom>
              <a:noFill/>
            </p:spPr>
            <p:txBody>
              <a:bodyPr vert="vert270" wrap="square" rtlCol="0">
                <a:spAutoFit/>
              </a:bodyPr>
              <a:lstStyle/>
              <a:p>
                <a:r>
                  <a:rPr lang="en-GB" sz="1200" dirty="0">
                    <a:latin typeface="Times New Roman" panose="02020603050405020304" pitchFamily="18" charset="0"/>
                    <a:cs typeface="Times New Roman" panose="02020603050405020304" pitchFamily="18" charset="0"/>
                  </a:rPr>
                  <a:t>y[cm]</a:t>
                </a:r>
              </a:p>
            </p:txBody>
          </p:sp>
          <p:sp>
            <p:nvSpPr>
              <p:cNvPr id="27" name="TextBox 26">
                <a:extLst>
                  <a:ext uri="{FF2B5EF4-FFF2-40B4-BE49-F238E27FC236}">
                    <a16:creationId xmlns:a16="http://schemas.microsoft.com/office/drawing/2014/main" id="{D2F3C3E0-479F-421B-A286-964E5FD5FA51}"/>
                  </a:ext>
                </a:extLst>
              </p:cNvPr>
              <p:cNvSpPr txBox="1"/>
              <p:nvPr/>
            </p:nvSpPr>
            <p:spPr>
              <a:xfrm>
                <a:off x="5751041" y="4665332"/>
                <a:ext cx="369332" cy="523220"/>
              </a:xfrm>
              <a:prstGeom prst="rect">
                <a:avLst/>
              </a:prstGeom>
              <a:noFill/>
            </p:spPr>
            <p:txBody>
              <a:bodyPr vert="vert270" wrap="square" rtlCol="0">
                <a:spAutoFit/>
              </a:bodyPr>
              <a:lstStyle/>
              <a:p>
                <a:r>
                  <a:rPr lang="en-GB" sz="1200" dirty="0">
                    <a:latin typeface="Times New Roman" panose="02020603050405020304" pitchFamily="18" charset="0"/>
                    <a:cs typeface="Times New Roman" panose="02020603050405020304" pitchFamily="18" charset="0"/>
                  </a:rPr>
                  <a:t>z[cm]</a:t>
                </a:r>
              </a:p>
            </p:txBody>
          </p:sp>
          <p:sp>
            <p:nvSpPr>
              <p:cNvPr id="17" name="TextBox 16">
                <a:extLst>
                  <a:ext uri="{FF2B5EF4-FFF2-40B4-BE49-F238E27FC236}">
                    <a16:creationId xmlns:a16="http://schemas.microsoft.com/office/drawing/2014/main" id="{539B1B3F-C2BA-4280-B7C0-EC019DA6545D}"/>
                  </a:ext>
                </a:extLst>
              </p:cNvPr>
              <p:cNvSpPr txBox="1"/>
              <p:nvPr/>
            </p:nvSpPr>
            <p:spPr>
              <a:xfrm>
                <a:off x="5743939" y="1108813"/>
                <a:ext cx="369332" cy="523220"/>
              </a:xfrm>
              <a:prstGeom prst="rect">
                <a:avLst/>
              </a:prstGeom>
              <a:noFill/>
            </p:spPr>
            <p:txBody>
              <a:bodyPr vert="vert270" wrap="square" rtlCol="0">
                <a:spAutoFit/>
              </a:bodyPr>
              <a:lstStyle/>
              <a:p>
                <a:r>
                  <a:rPr lang="en-GB" sz="1200" dirty="0">
                    <a:latin typeface="Times New Roman" panose="02020603050405020304" pitchFamily="18" charset="0"/>
                    <a:cs typeface="Times New Roman" panose="02020603050405020304" pitchFamily="18" charset="0"/>
                  </a:rPr>
                  <a:t>x[cm]</a:t>
                </a:r>
              </a:p>
            </p:txBody>
          </p:sp>
        </p:grpSp>
        <p:pic>
          <p:nvPicPr>
            <p:cNvPr id="19" name="Picture 18">
              <a:extLst>
                <a:ext uri="{FF2B5EF4-FFF2-40B4-BE49-F238E27FC236}">
                  <a16:creationId xmlns:a16="http://schemas.microsoft.com/office/drawing/2014/main" id="{9317979A-FFB3-4C84-9EB5-E86E86074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9611" y="2308148"/>
              <a:ext cx="1338786" cy="892524"/>
            </a:xfrm>
            <a:prstGeom prst="rect">
              <a:avLst/>
            </a:prstGeom>
          </p:spPr>
        </p:pic>
        <p:sp>
          <p:nvSpPr>
            <p:cNvPr id="20" name="Rectangle 19">
              <a:extLst>
                <a:ext uri="{FF2B5EF4-FFF2-40B4-BE49-F238E27FC236}">
                  <a16:creationId xmlns:a16="http://schemas.microsoft.com/office/drawing/2014/main" id="{FC96D2C3-B7CA-4AA9-A40F-6B15F0E20DE2}"/>
                </a:ext>
              </a:extLst>
            </p:cNvPr>
            <p:cNvSpPr/>
            <p:nvPr/>
          </p:nvSpPr>
          <p:spPr>
            <a:xfrm>
              <a:off x="6535615" y="926123"/>
              <a:ext cx="915941" cy="674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70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083F-9303-4A4D-9435-E2F3090140DD}"/>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1812C45-5B04-4FDF-B250-E0B6EB412578}"/>
              </a:ext>
            </a:extLst>
          </p:cNvPr>
          <p:cNvSpPr>
            <a:spLocks noGrp="1"/>
          </p:cNvSpPr>
          <p:nvPr>
            <p:ph idx="1"/>
          </p:nvPr>
        </p:nvSpPr>
        <p:spPr>
          <a:xfrm>
            <a:off x="251520" y="1124744"/>
            <a:ext cx="8534926" cy="5256584"/>
          </a:xfrm>
        </p:spPr>
        <p:txBody>
          <a:bodyPr/>
          <a:lstStyle/>
          <a:p>
            <a:r>
              <a:rPr lang="fr-FR" dirty="0"/>
              <a:t>Objectif  : 	Vérifier la validité et de la stabilité de l'algorithme du 			Centre Guide (CG) pour accélérer la propagation des 			particules dans la simulation de plasma magnétisé.</a:t>
            </a:r>
          </a:p>
          <a:p>
            <a:endParaRPr lang="en-GB" dirty="0"/>
          </a:p>
          <a:p>
            <a:r>
              <a:rPr lang="fr-FR" dirty="0"/>
              <a:t>Deux types de sources d'ions à considérer </a:t>
            </a:r>
            <a:r>
              <a:rPr lang="en-GB" dirty="0"/>
              <a:t>:</a:t>
            </a:r>
          </a:p>
          <a:p>
            <a:pPr lvl="1"/>
            <a:r>
              <a:rPr lang="fr-FR" dirty="0"/>
              <a:t>Source d’ions RCE à 18GHz </a:t>
            </a:r>
            <a:r>
              <a:rPr lang="en-GB" dirty="0"/>
              <a:t>(Phoenix V2) </a:t>
            </a:r>
            <a:r>
              <a:rPr lang="fr-FR" dirty="0"/>
              <a:t>confinement des électrons jusqu'à </a:t>
            </a:r>
            <a:r>
              <a:rPr lang="en-GB" dirty="0"/>
              <a:t>~1ms. </a:t>
            </a:r>
          </a:p>
          <a:p>
            <a:pPr lvl="1"/>
            <a:r>
              <a:rPr lang="fr-FR" dirty="0"/>
              <a:t>Source d’ions légers RCE à 2.45GHz </a:t>
            </a:r>
            <a:r>
              <a:rPr lang="en-GB" dirty="0"/>
              <a:t>(SILHI@GANIL) </a:t>
            </a:r>
            <a:r>
              <a:rPr lang="fr-FR" dirty="0"/>
              <a:t>confinement des électrons jusqu'à</a:t>
            </a:r>
            <a:r>
              <a:rPr lang="en-GB" dirty="0"/>
              <a:t> ~1µs.</a:t>
            </a:r>
          </a:p>
          <a:p>
            <a:pPr lvl="1"/>
            <a:endParaRPr lang="en-GB" dirty="0"/>
          </a:p>
          <a:p>
            <a:r>
              <a:rPr lang="fr-FR" dirty="0"/>
              <a:t>Méthodologie : </a:t>
            </a:r>
          </a:p>
          <a:p>
            <a:pPr lvl="1"/>
            <a:r>
              <a:rPr lang="fr-FR" dirty="0"/>
              <a:t>Implémentation de deux algorithmes, par ailleurs identiques, en c pour simuler les trajectoires des électrons par Boris et l'approximation CG.</a:t>
            </a:r>
          </a:p>
          <a:p>
            <a:pPr lvl="1"/>
            <a:r>
              <a:rPr lang="fr-FR" dirty="0"/>
              <a:t>Contrôle de cohérence et mesure du temps de calcul des trajectoires pour des conditions initiales équivalentes avec des pas de temps (</a:t>
            </a:r>
            <a:r>
              <a:rPr lang="fr-FR" dirty="0" err="1"/>
              <a:t>dt</a:t>
            </a:r>
            <a:r>
              <a:rPr lang="fr-FR" dirty="0"/>
              <a:t>) différents.</a:t>
            </a:r>
          </a:p>
          <a:p>
            <a:pPr lvl="1"/>
            <a:r>
              <a:rPr lang="fr-FR" dirty="0"/>
              <a:t>Identifier une plage de validité pour </a:t>
            </a:r>
            <a:r>
              <a:rPr lang="fr-FR" dirty="0" err="1"/>
              <a:t>dt</a:t>
            </a:r>
            <a:r>
              <a:rPr lang="fr-FR" dirty="0"/>
              <a:t>.</a:t>
            </a:r>
            <a:endParaRPr lang="en-GB" dirty="0"/>
          </a:p>
        </p:txBody>
      </p:sp>
      <p:sp>
        <p:nvSpPr>
          <p:cNvPr id="4" name="Slide Number Placeholder 3">
            <a:extLst>
              <a:ext uri="{FF2B5EF4-FFF2-40B4-BE49-F238E27FC236}">
                <a16:creationId xmlns:a16="http://schemas.microsoft.com/office/drawing/2014/main" id="{C71D68D8-F609-40DE-A4A4-78BC95817995}"/>
              </a:ext>
            </a:extLst>
          </p:cNvPr>
          <p:cNvSpPr>
            <a:spLocks noGrp="1"/>
          </p:cNvSpPr>
          <p:nvPr>
            <p:ph type="sldNum" sz="quarter" idx="12"/>
          </p:nvPr>
        </p:nvSpPr>
        <p:spPr/>
        <p:txBody>
          <a:bodyPr/>
          <a:lstStyle/>
          <a:p>
            <a:fld id="{B9BBA51A-0E04-4B3D-A92E-704BDD3DCD9A}" type="slidenum">
              <a:rPr lang="fr-FR" altLang="fr-FR" smtClean="0"/>
              <a:pPr/>
              <a:t>2</a:t>
            </a:fld>
            <a:endParaRPr lang="fr-FR" altLang="fr-FR"/>
          </a:p>
        </p:txBody>
      </p:sp>
    </p:spTree>
    <p:extLst>
      <p:ext uri="{BB962C8B-B14F-4D97-AF65-F5344CB8AC3E}">
        <p14:creationId xmlns:p14="http://schemas.microsoft.com/office/powerpoint/2010/main" val="3841471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9512C2D-07D0-46FB-819A-C5425C32831E}"/>
              </a:ext>
            </a:extLst>
          </p:cNvPr>
          <p:cNvSpPr/>
          <p:nvPr/>
        </p:nvSpPr>
        <p:spPr>
          <a:xfrm>
            <a:off x="4389990" y="1219323"/>
            <a:ext cx="4395853" cy="4121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58BECD8-D450-4785-A9CC-86899E3C68E0}"/>
              </a:ext>
            </a:extLst>
          </p:cNvPr>
          <p:cNvSpPr>
            <a:spLocks noGrp="1"/>
          </p:cNvSpPr>
          <p:nvPr>
            <p:ph type="title"/>
          </p:nvPr>
        </p:nvSpPr>
        <p:spPr/>
        <p:txBody>
          <a:bodyPr/>
          <a:lstStyle/>
          <a:p>
            <a:r>
              <a:rPr lang="en-GB" dirty="0"/>
              <a:t>SILHI@GANIL B field and gradient</a:t>
            </a:r>
          </a:p>
        </p:txBody>
      </p:sp>
      <p:pic>
        <p:nvPicPr>
          <p:cNvPr id="7" name="Content Placeholder 6">
            <a:extLst>
              <a:ext uri="{FF2B5EF4-FFF2-40B4-BE49-F238E27FC236}">
                <a16:creationId xmlns:a16="http://schemas.microsoft.com/office/drawing/2014/main" id="{6C0EBDC0-AF6B-4947-B1E6-F7078D605C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9581" y="1219323"/>
            <a:ext cx="4292403" cy="3547194"/>
          </a:xfrm>
        </p:spPr>
      </p:pic>
      <p:sp>
        <p:nvSpPr>
          <p:cNvPr id="4" name="Slide Number Placeholder 3">
            <a:extLst>
              <a:ext uri="{FF2B5EF4-FFF2-40B4-BE49-F238E27FC236}">
                <a16:creationId xmlns:a16="http://schemas.microsoft.com/office/drawing/2014/main" id="{3346AD74-8BFE-4A48-A5EA-795B3E782923}"/>
              </a:ext>
            </a:extLst>
          </p:cNvPr>
          <p:cNvSpPr>
            <a:spLocks noGrp="1"/>
          </p:cNvSpPr>
          <p:nvPr>
            <p:ph type="sldNum" sz="quarter" idx="12"/>
          </p:nvPr>
        </p:nvSpPr>
        <p:spPr/>
        <p:txBody>
          <a:bodyPr/>
          <a:lstStyle/>
          <a:p>
            <a:fld id="{B9BBA51A-0E04-4B3D-A92E-704BDD3DCD9A}" type="slidenum">
              <a:rPr lang="fr-FR" altLang="fr-FR" smtClean="0"/>
              <a:pPr/>
              <a:t>20</a:t>
            </a:fld>
            <a:endParaRPr lang="fr-FR" altLang="fr-FR"/>
          </a:p>
        </p:txBody>
      </p:sp>
      <p:pic>
        <p:nvPicPr>
          <p:cNvPr id="5" name="Picture 4">
            <a:extLst>
              <a:ext uri="{FF2B5EF4-FFF2-40B4-BE49-F238E27FC236}">
                <a16:creationId xmlns:a16="http://schemas.microsoft.com/office/drawing/2014/main" id="{4D5A13A8-5117-4CF2-B165-519E69640B66}"/>
              </a:ext>
            </a:extLst>
          </p:cNvPr>
          <p:cNvPicPr>
            <a:picLocks noChangeAspect="1"/>
          </p:cNvPicPr>
          <p:nvPr/>
        </p:nvPicPr>
        <p:blipFill>
          <a:blip r:embed="rId3"/>
          <a:stretch>
            <a:fillRect/>
          </a:stretch>
        </p:blipFill>
        <p:spPr>
          <a:xfrm>
            <a:off x="4789511" y="4729982"/>
            <a:ext cx="3848435" cy="611108"/>
          </a:xfrm>
          <a:prstGeom prst="rect">
            <a:avLst/>
          </a:prstGeom>
        </p:spPr>
      </p:pic>
      <p:grpSp>
        <p:nvGrpSpPr>
          <p:cNvPr id="8" name="Group 7">
            <a:extLst>
              <a:ext uri="{FF2B5EF4-FFF2-40B4-BE49-F238E27FC236}">
                <a16:creationId xmlns:a16="http://schemas.microsoft.com/office/drawing/2014/main" id="{B863A41F-2CAA-4DAA-A523-A79C8E37B411}"/>
              </a:ext>
            </a:extLst>
          </p:cNvPr>
          <p:cNvGrpSpPr/>
          <p:nvPr/>
        </p:nvGrpSpPr>
        <p:grpSpPr>
          <a:xfrm>
            <a:off x="64145" y="1219323"/>
            <a:ext cx="4395853" cy="4121767"/>
            <a:chOff x="4701430" y="2960467"/>
            <a:chExt cx="3680570" cy="3451083"/>
          </a:xfrm>
        </p:grpSpPr>
        <p:sp>
          <p:nvSpPr>
            <p:cNvPr id="9" name="Rectangle 8">
              <a:extLst>
                <a:ext uri="{FF2B5EF4-FFF2-40B4-BE49-F238E27FC236}">
                  <a16:creationId xmlns:a16="http://schemas.microsoft.com/office/drawing/2014/main" id="{09CBF175-A279-4003-BA4D-0286C425CD47}"/>
                </a:ext>
              </a:extLst>
            </p:cNvPr>
            <p:cNvSpPr/>
            <p:nvPr/>
          </p:nvSpPr>
          <p:spPr>
            <a:xfrm>
              <a:off x="4701430" y="2960467"/>
              <a:ext cx="3680570" cy="3451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0D32BC97-E331-4F8A-A549-3033373E2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430" y="2960467"/>
              <a:ext cx="3621955" cy="2970003"/>
            </a:xfrm>
            <a:prstGeom prst="rect">
              <a:avLst/>
            </a:prstGeom>
          </p:spPr>
        </p:pic>
        <p:pic>
          <p:nvPicPr>
            <p:cNvPr id="11" name="Picture 10">
              <a:extLst>
                <a:ext uri="{FF2B5EF4-FFF2-40B4-BE49-F238E27FC236}">
                  <a16:creationId xmlns:a16="http://schemas.microsoft.com/office/drawing/2014/main" id="{992D902C-32D0-4DEA-891C-13C190534BB0}"/>
                </a:ext>
              </a:extLst>
            </p:cNvPr>
            <p:cNvPicPr>
              <a:picLocks noChangeAspect="1"/>
            </p:cNvPicPr>
            <p:nvPr/>
          </p:nvPicPr>
          <p:blipFill>
            <a:blip r:embed="rId5"/>
            <a:stretch>
              <a:fillRect/>
            </a:stretch>
          </p:blipFill>
          <p:spPr>
            <a:xfrm>
              <a:off x="4809573" y="5930470"/>
              <a:ext cx="3405667" cy="481080"/>
            </a:xfrm>
            <a:prstGeom prst="rect">
              <a:avLst/>
            </a:prstGeom>
          </p:spPr>
        </p:pic>
      </p:grpSp>
    </p:spTree>
    <p:extLst>
      <p:ext uri="{BB962C8B-B14F-4D97-AF65-F5344CB8AC3E}">
        <p14:creationId xmlns:p14="http://schemas.microsoft.com/office/powerpoint/2010/main" val="71644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1D62-0A89-4C8B-9182-DD6F65EF9361}"/>
              </a:ext>
            </a:extLst>
          </p:cNvPr>
          <p:cNvSpPr>
            <a:spLocks noGrp="1"/>
          </p:cNvSpPr>
          <p:nvPr>
            <p:ph type="title"/>
          </p:nvPr>
        </p:nvSpPr>
        <p:spPr/>
        <p:txBody>
          <a:bodyPr/>
          <a:lstStyle/>
          <a:p>
            <a:r>
              <a:rPr lang="en-GB" dirty="0"/>
              <a:t>Disphasement FFA</a:t>
            </a:r>
          </a:p>
        </p:txBody>
      </p:sp>
      <p:pic>
        <p:nvPicPr>
          <p:cNvPr id="6" name="Content Placeholder 5">
            <a:extLst>
              <a:ext uri="{FF2B5EF4-FFF2-40B4-BE49-F238E27FC236}">
                <a16:creationId xmlns:a16="http://schemas.microsoft.com/office/drawing/2014/main" id="{208089CF-CD71-4CC2-AC8F-53D227A549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19" y="800893"/>
            <a:ext cx="3409911" cy="5961663"/>
          </a:xfrm>
        </p:spPr>
      </p:pic>
      <p:sp>
        <p:nvSpPr>
          <p:cNvPr id="4" name="Slide Number Placeholder 3">
            <a:extLst>
              <a:ext uri="{FF2B5EF4-FFF2-40B4-BE49-F238E27FC236}">
                <a16:creationId xmlns:a16="http://schemas.microsoft.com/office/drawing/2014/main" id="{DBC6565C-C1D5-41E4-9DAA-FDF8563E98F9}"/>
              </a:ext>
            </a:extLst>
          </p:cNvPr>
          <p:cNvSpPr>
            <a:spLocks noGrp="1"/>
          </p:cNvSpPr>
          <p:nvPr>
            <p:ph type="sldNum" sz="quarter" idx="12"/>
          </p:nvPr>
        </p:nvSpPr>
        <p:spPr/>
        <p:txBody>
          <a:bodyPr/>
          <a:lstStyle/>
          <a:p>
            <a:fld id="{B9BBA51A-0E04-4B3D-A92E-704BDD3DCD9A}" type="slidenum">
              <a:rPr lang="fr-FR" altLang="fr-FR" smtClean="0"/>
              <a:pPr/>
              <a:t>21</a:t>
            </a:fld>
            <a:endParaRPr lang="fr-FR" altLang="fr-FR"/>
          </a:p>
        </p:txBody>
      </p:sp>
      <p:pic>
        <p:nvPicPr>
          <p:cNvPr id="7" name="Picture 6">
            <a:extLst>
              <a:ext uri="{FF2B5EF4-FFF2-40B4-BE49-F238E27FC236}">
                <a16:creationId xmlns:a16="http://schemas.microsoft.com/office/drawing/2014/main" id="{6E9EC1A7-CC6D-40E4-8A19-BE16808FFE8E}"/>
              </a:ext>
            </a:extLst>
          </p:cNvPr>
          <p:cNvPicPr>
            <a:picLocks noChangeAspect="1"/>
          </p:cNvPicPr>
          <p:nvPr/>
        </p:nvPicPr>
        <p:blipFill>
          <a:blip r:embed="rId3"/>
          <a:stretch>
            <a:fillRect/>
          </a:stretch>
        </p:blipFill>
        <p:spPr>
          <a:xfrm>
            <a:off x="4410820" y="1104626"/>
            <a:ext cx="3672826" cy="2324374"/>
          </a:xfrm>
          <a:prstGeom prst="rect">
            <a:avLst/>
          </a:prstGeom>
        </p:spPr>
      </p:pic>
      <p:pic>
        <p:nvPicPr>
          <p:cNvPr id="8" name="Picture 7">
            <a:extLst>
              <a:ext uri="{FF2B5EF4-FFF2-40B4-BE49-F238E27FC236}">
                <a16:creationId xmlns:a16="http://schemas.microsoft.com/office/drawing/2014/main" id="{0761A4FB-528D-46A8-89A9-2D6454CFDC3E}"/>
              </a:ext>
            </a:extLst>
          </p:cNvPr>
          <p:cNvPicPr>
            <a:picLocks noChangeAspect="1"/>
          </p:cNvPicPr>
          <p:nvPr/>
        </p:nvPicPr>
        <p:blipFill>
          <a:blip r:embed="rId4"/>
          <a:stretch>
            <a:fillRect/>
          </a:stretch>
        </p:blipFill>
        <p:spPr>
          <a:xfrm>
            <a:off x="3596206" y="3856939"/>
            <a:ext cx="5577750" cy="1896435"/>
          </a:xfrm>
          <a:prstGeom prst="rect">
            <a:avLst/>
          </a:prstGeom>
        </p:spPr>
      </p:pic>
    </p:spTree>
    <p:extLst>
      <p:ext uri="{BB962C8B-B14F-4D97-AF65-F5344CB8AC3E}">
        <p14:creationId xmlns:p14="http://schemas.microsoft.com/office/powerpoint/2010/main" val="26385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E09B-4889-4B92-A96A-A860EC829983}"/>
              </a:ext>
            </a:extLst>
          </p:cNvPr>
          <p:cNvSpPr>
            <a:spLocks noGrp="1"/>
          </p:cNvSpPr>
          <p:nvPr>
            <p:ph type="title"/>
          </p:nvPr>
        </p:nvSpPr>
        <p:spPr/>
        <p:txBody>
          <a:bodyPr/>
          <a:lstStyle/>
          <a:p>
            <a:r>
              <a:rPr lang="en-GB" dirty="0"/>
              <a:t>GC approximation validity by electron’s kinetic energy</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0AB58F19-1B30-416F-BF6C-FB1E0ACC23A5}"/>
                  </a:ext>
                </a:extLst>
              </p:cNvPr>
              <p:cNvGraphicFramePr>
                <a:graphicFrameLocks noGrp="1"/>
              </p:cNvGraphicFramePr>
              <p:nvPr>
                <p:ph idx="1"/>
                <p:extLst>
                  <p:ext uri="{D42A27DB-BD31-4B8C-83A1-F6EECF244321}">
                    <p14:modId xmlns:p14="http://schemas.microsoft.com/office/powerpoint/2010/main" val="621916852"/>
                  </p:ext>
                </p:extLst>
              </p:nvPr>
            </p:nvGraphicFramePr>
            <p:xfrm>
              <a:off x="1856109" y="1347482"/>
              <a:ext cx="5253938" cy="1565703"/>
            </p:xfrm>
            <a:graphic>
              <a:graphicData uri="http://schemas.openxmlformats.org/drawingml/2006/table">
                <a:tbl>
                  <a:tblPr>
                    <a:tableStyleId>{9D7B26C5-4107-4FEC-AEDC-1716B250A1EF}</a:tableStyleId>
                  </a:tblPr>
                  <a:tblGrid>
                    <a:gridCol w="709246">
                      <a:extLst>
                        <a:ext uri="{9D8B030D-6E8A-4147-A177-3AD203B41FA5}">
                          <a16:colId xmlns:a16="http://schemas.microsoft.com/office/drawing/2014/main" val="1037437853"/>
                        </a:ext>
                      </a:extLst>
                    </a:gridCol>
                    <a:gridCol w="638908">
                      <a:extLst>
                        <a:ext uri="{9D8B030D-6E8A-4147-A177-3AD203B41FA5}">
                          <a16:colId xmlns:a16="http://schemas.microsoft.com/office/drawing/2014/main" val="2849247142"/>
                        </a:ext>
                      </a:extLst>
                    </a:gridCol>
                    <a:gridCol w="744415">
                      <a:extLst>
                        <a:ext uri="{9D8B030D-6E8A-4147-A177-3AD203B41FA5}">
                          <a16:colId xmlns:a16="http://schemas.microsoft.com/office/drawing/2014/main" val="2810685646"/>
                        </a:ext>
                      </a:extLst>
                    </a:gridCol>
                    <a:gridCol w="738554">
                      <a:extLst>
                        <a:ext uri="{9D8B030D-6E8A-4147-A177-3AD203B41FA5}">
                          <a16:colId xmlns:a16="http://schemas.microsoft.com/office/drawing/2014/main" val="2112294098"/>
                        </a:ext>
                      </a:extLst>
                    </a:gridCol>
                    <a:gridCol w="357554">
                      <a:extLst>
                        <a:ext uri="{9D8B030D-6E8A-4147-A177-3AD203B41FA5}">
                          <a16:colId xmlns:a16="http://schemas.microsoft.com/office/drawing/2014/main" val="2478903723"/>
                        </a:ext>
                      </a:extLst>
                    </a:gridCol>
                    <a:gridCol w="586154">
                      <a:extLst>
                        <a:ext uri="{9D8B030D-6E8A-4147-A177-3AD203B41FA5}">
                          <a16:colId xmlns:a16="http://schemas.microsoft.com/office/drawing/2014/main" val="995903606"/>
                        </a:ext>
                      </a:extLst>
                    </a:gridCol>
                    <a:gridCol w="457200">
                      <a:extLst>
                        <a:ext uri="{9D8B030D-6E8A-4147-A177-3AD203B41FA5}">
                          <a16:colId xmlns:a16="http://schemas.microsoft.com/office/drawing/2014/main" val="1073386880"/>
                        </a:ext>
                      </a:extLst>
                    </a:gridCol>
                    <a:gridCol w="435753">
                      <a:extLst>
                        <a:ext uri="{9D8B030D-6E8A-4147-A177-3AD203B41FA5}">
                          <a16:colId xmlns:a16="http://schemas.microsoft.com/office/drawing/2014/main" val="2384446744"/>
                        </a:ext>
                      </a:extLst>
                    </a:gridCol>
                    <a:gridCol w="586154">
                      <a:extLst>
                        <a:ext uri="{9D8B030D-6E8A-4147-A177-3AD203B41FA5}">
                          <a16:colId xmlns:a16="http://schemas.microsoft.com/office/drawing/2014/main" val="105427718"/>
                        </a:ext>
                      </a:extLst>
                    </a:gridCol>
                  </a:tblGrid>
                  <a:tr h="232203">
                    <a:tc>
                      <a:txBody>
                        <a:bodyPr/>
                        <a:lstStyle/>
                        <a:p>
                          <a:pPr algn="l" fontAlgn="b"/>
                          <a:r>
                            <a:rPr lang="en-GB" sz="1100" b="1" u="none" strike="noStrike" dirty="0">
                              <a:effectLst/>
                            </a:rPr>
                            <a:t>T [eV]</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l-GR" sz="1100" b="1" i="0" u="none" strike="noStrike" dirty="0">
                              <a:solidFill>
                                <a:srgbClr val="000000"/>
                              </a:solidFill>
                              <a:effectLst/>
                              <a:latin typeface="Calibri" panose="020F0502020204030204" pitchFamily="34" charset="0"/>
                            </a:rPr>
                            <a:t>γ</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v</a:t>
                          </a:r>
                          <a:r>
                            <a:rPr lang="en-GB" sz="1100" b="1" u="none" strike="noStrike" baseline="-25000" dirty="0">
                              <a:effectLst/>
                            </a:rPr>
                            <a:t> </a:t>
                          </a:r>
                          <a:r>
                            <a:rPr lang="en-GB" sz="1100" b="1" u="none" strike="noStrike" baseline="0" dirty="0">
                              <a:effectLst/>
                            </a:rPr>
                            <a:t>[m/s]</a:t>
                          </a:r>
                          <a:endParaRPr lang="en-GB" sz="1100" b="1" i="0" u="none" strike="noStrike" baseline="-25000"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~v</a:t>
                          </a:r>
                          <a:r>
                            <a:rPr lang="en-GB" sz="1100" b="1" u="none" strike="noStrike" baseline="-25000" dirty="0">
                              <a:effectLst/>
                            </a:rPr>
                            <a:t>⊥ </a:t>
                          </a:r>
                          <a:r>
                            <a:rPr lang="en-GB" sz="1100" b="1" u="none" strike="noStrike" baseline="0" dirty="0">
                              <a:effectLst/>
                            </a:rPr>
                            <a:t>[m/s]</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B [T]</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14:m>
                            <m:oMath xmlns:m="http://schemas.openxmlformats.org/officeDocument/2006/math">
                              <m:r>
                                <a:rPr lang="en-GB" sz="1100" b="1" i="1" smtClean="0">
                                  <a:latin typeface="Cambria Math" panose="02040503050406030204" pitchFamily="18" charset="0"/>
                                </a:rPr>
                                <m:t>𝛁</m:t>
                              </m:r>
                            </m:oMath>
                          </a14:m>
                          <a:r>
                            <a:rPr lang="en-GB" sz="1100" b="1" u="none" strike="noStrike" dirty="0">
                              <a:effectLst/>
                            </a:rPr>
                            <a:t>B [T/m]</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l-GR" sz="1100" b="1" i="0" u="none" strike="noStrike" dirty="0">
                              <a:solidFill>
                                <a:srgbClr val="000000"/>
                              </a:solidFill>
                              <a:effectLst/>
                              <a:latin typeface="Calibri" panose="020F0502020204030204" pitchFamily="34" charset="0"/>
                            </a:rPr>
                            <a:t>ρ</a:t>
                          </a:r>
                          <a:r>
                            <a:rPr lang="en-GB" sz="1100" b="1" i="0" u="none" strike="noStrike" dirty="0">
                              <a:solidFill>
                                <a:srgbClr val="000000"/>
                              </a:solidFill>
                              <a:effectLst/>
                              <a:latin typeface="Calibri" panose="020F0502020204030204" pitchFamily="34" charset="0"/>
                            </a:rPr>
                            <a:t> [</a:t>
                          </a:r>
                          <a:r>
                            <a:rPr lang="el-GR" sz="1100" b="1" i="0" u="none" strike="noStrike" dirty="0">
                              <a:solidFill>
                                <a:srgbClr val="000000"/>
                              </a:solidFill>
                              <a:effectLst/>
                              <a:latin typeface="Calibri" panose="020F0502020204030204" pitchFamily="34" charset="0"/>
                            </a:rPr>
                            <a:t>µ</a:t>
                          </a:r>
                          <a:r>
                            <a:rPr lang="en-GB" sz="1100" b="1" i="0" u="none" strike="noStrike" dirty="0">
                              <a:solidFill>
                                <a:srgbClr val="000000"/>
                              </a:solidFill>
                              <a:effectLst/>
                              <a:latin typeface="Calibri" panose="020F0502020204030204" pitchFamily="34" charset="0"/>
                            </a:rPr>
                            <a:t>m]</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B/</a:t>
                          </a:r>
                          <a14:m>
                            <m:oMath xmlns:m="http://schemas.openxmlformats.org/officeDocument/2006/math">
                              <m:r>
                                <a:rPr lang="en-GB" sz="1100" b="1" i="1" smtClean="0">
                                  <a:latin typeface="Cambria Math" panose="02040503050406030204" pitchFamily="18" charset="0"/>
                                </a:rPr>
                                <m:t>𝛁</m:t>
                              </m:r>
                            </m:oMath>
                          </a14:m>
                          <a:r>
                            <a:rPr lang="en-GB" sz="1100" b="1" u="none" strike="noStrike" dirty="0">
                              <a:effectLst/>
                            </a:rPr>
                            <a:t>B</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1" u="none" strike="noStrike" dirty="0">
                              <a:effectLst/>
                            </a:rPr>
                            <a:t>(B/</a:t>
                          </a:r>
                          <a14:m>
                            <m:oMath xmlns:m="http://schemas.openxmlformats.org/officeDocument/2006/math">
                              <m:r>
                                <a:rPr lang="en-GB" sz="1100" b="1" i="1" smtClean="0">
                                  <a:latin typeface="Cambria Math" panose="02040503050406030204" pitchFamily="18" charset="0"/>
                                </a:rPr>
                                <m:t>𝛁</m:t>
                              </m:r>
                            </m:oMath>
                          </a14:m>
                          <a:r>
                            <a:rPr lang="en-GB" sz="1100" b="1" u="none" strike="noStrike" dirty="0">
                              <a:effectLst/>
                            </a:rPr>
                            <a:t>B)</a:t>
                          </a:r>
                          <a:r>
                            <a:rPr lang="en-GB" sz="1100" b="1" i="0" u="none" strike="noStrike" dirty="0">
                              <a:solidFill>
                                <a:srgbClr val="000000"/>
                              </a:solidFill>
                              <a:effectLst/>
                              <a:latin typeface="Calibri" panose="020F0502020204030204" pitchFamily="34" charset="0"/>
                            </a:rPr>
                            <a:t>/</a:t>
                          </a:r>
                          <a:r>
                            <a:rPr lang="el-GR" sz="1100" b="1" i="0" u="none" strike="noStrike" dirty="0">
                              <a:solidFill>
                                <a:srgbClr val="000000"/>
                              </a:solidFill>
                              <a:effectLst/>
                              <a:latin typeface="Calibri" panose="020F0502020204030204" pitchFamily="34" charset="0"/>
                            </a:rPr>
                            <a:t>ρ</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00584016"/>
                      </a:ext>
                    </a:extLst>
                  </a:tr>
                  <a:tr h="190500">
                    <a:tc>
                      <a:txBody>
                        <a:bodyPr/>
                        <a:lstStyle/>
                        <a:p>
                          <a:pPr algn="l" fontAlgn="b"/>
                          <a:r>
                            <a:rPr lang="en-GB" sz="1100" u="none" strike="noStrike" dirty="0">
                              <a:effectLst/>
                            </a:rPr>
                            <a:t>1 </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1.000002</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593097</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342425</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3</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7792</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607090544"/>
                      </a:ext>
                    </a:extLst>
                  </a:tr>
                  <a:tr h="190500">
                    <a:tc>
                      <a:txBody>
                        <a:bodyPr/>
                        <a:lstStyle/>
                        <a:p>
                          <a:pPr algn="l" fontAlgn="b"/>
                          <a:r>
                            <a:rPr lang="en-GB" sz="1100" u="none" strike="noStrike" dirty="0">
                              <a:effectLst/>
                            </a:rPr>
                            <a:t>10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1.000020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1875511</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1082827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2464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761361570"/>
                      </a:ext>
                    </a:extLst>
                  </a:tr>
                  <a:tr h="190500">
                    <a:tc>
                      <a:txBody>
                        <a:bodyPr/>
                        <a:lstStyle/>
                        <a:p>
                          <a:pPr algn="l" fontAlgn="b"/>
                          <a:r>
                            <a:rPr lang="en-GB" sz="1100" u="none" strike="noStrike" dirty="0">
                              <a:effectLst/>
                            </a:rPr>
                            <a:t>100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1.000196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5930105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3423748</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30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779</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082468097"/>
                      </a:ext>
                    </a:extLst>
                  </a:tr>
                  <a:tr h="190500">
                    <a:tc>
                      <a:txBody>
                        <a:bodyPr/>
                        <a:lstStyle/>
                        <a:p>
                          <a:pPr algn="l" fontAlgn="b"/>
                          <a:r>
                            <a:rPr lang="en-GB" sz="1100" u="none" strike="noStrike" dirty="0">
                              <a:effectLst/>
                            </a:rPr>
                            <a:t>1,000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1.001957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18727914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10812566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96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246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748578098"/>
                      </a:ext>
                    </a:extLst>
                  </a:tr>
                  <a:tr h="190500">
                    <a:tc>
                      <a:txBody>
                        <a:bodyPr/>
                        <a:lstStyle/>
                        <a:p>
                          <a:pPr algn="l" fontAlgn="b"/>
                          <a:r>
                            <a:rPr lang="en-GB" sz="1100" u="none" strike="noStrike" dirty="0">
                              <a:effectLst/>
                            </a:rPr>
                            <a:t>10,000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1.019570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58455268</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33749165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306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78</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394823796"/>
                      </a:ext>
                    </a:extLst>
                  </a:tr>
                  <a:tr h="190500">
                    <a:tc>
                      <a:txBody>
                        <a:bodyPr/>
                        <a:lstStyle/>
                        <a:p>
                          <a:pPr algn="l" fontAlgn="b"/>
                          <a:r>
                            <a:rPr lang="en-GB" sz="1100" u="none" strike="noStrike" dirty="0">
                              <a:effectLst/>
                            </a:rPr>
                            <a:t>100,000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1.195695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164352596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94889016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1008</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477837855"/>
                      </a:ext>
                    </a:extLst>
                  </a:tr>
                  <a:tr h="190500">
                    <a:tc>
                      <a:txBody>
                        <a:bodyPr/>
                        <a:lstStyle/>
                        <a:p>
                          <a:pPr algn="l" fontAlgn="b"/>
                          <a:r>
                            <a:rPr lang="en-GB" sz="1100" u="none" strike="noStrike" dirty="0">
                              <a:effectLst/>
                            </a:rPr>
                            <a:t>1,000,000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2.956955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282128500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162886965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4279</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350731020"/>
                      </a:ext>
                    </a:extLst>
                  </a:tr>
                </a:tbl>
              </a:graphicData>
            </a:graphic>
          </p:graphicFrame>
        </mc:Choice>
        <mc:Fallback xmlns="">
          <p:graphicFrame>
            <p:nvGraphicFramePr>
              <p:cNvPr id="6" name="Content Placeholder 5">
                <a:extLst>
                  <a:ext uri="{FF2B5EF4-FFF2-40B4-BE49-F238E27FC236}">
                    <a16:creationId xmlns:a16="http://schemas.microsoft.com/office/drawing/2014/main" id="{0AB58F19-1B30-416F-BF6C-FB1E0ACC23A5}"/>
                  </a:ext>
                </a:extLst>
              </p:cNvPr>
              <p:cNvGraphicFramePr>
                <a:graphicFrameLocks noGrp="1"/>
              </p:cNvGraphicFramePr>
              <p:nvPr>
                <p:ph idx="1"/>
                <p:extLst>
                  <p:ext uri="{D42A27DB-BD31-4B8C-83A1-F6EECF244321}">
                    <p14:modId xmlns:p14="http://schemas.microsoft.com/office/powerpoint/2010/main" val="621916852"/>
                  </p:ext>
                </p:extLst>
              </p:nvPr>
            </p:nvGraphicFramePr>
            <p:xfrm>
              <a:off x="1856109" y="1347482"/>
              <a:ext cx="5253938" cy="1565703"/>
            </p:xfrm>
            <a:graphic>
              <a:graphicData uri="http://schemas.openxmlformats.org/drawingml/2006/table">
                <a:tbl>
                  <a:tblPr>
                    <a:tableStyleId>{9D7B26C5-4107-4FEC-AEDC-1716B250A1EF}</a:tableStyleId>
                  </a:tblPr>
                  <a:tblGrid>
                    <a:gridCol w="709246">
                      <a:extLst>
                        <a:ext uri="{9D8B030D-6E8A-4147-A177-3AD203B41FA5}">
                          <a16:colId xmlns:a16="http://schemas.microsoft.com/office/drawing/2014/main" val="1037437853"/>
                        </a:ext>
                      </a:extLst>
                    </a:gridCol>
                    <a:gridCol w="638908">
                      <a:extLst>
                        <a:ext uri="{9D8B030D-6E8A-4147-A177-3AD203B41FA5}">
                          <a16:colId xmlns:a16="http://schemas.microsoft.com/office/drawing/2014/main" val="2849247142"/>
                        </a:ext>
                      </a:extLst>
                    </a:gridCol>
                    <a:gridCol w="744415">
                      <a:extLst>
                        <a:ext uri="{9D8B030D-6E8A-4147-A177-3AD203B41FA5}">
                          <a16:colId xmlns:a16="http://schemas.microsoft.com/office/drawing/2014/main" val="2810685646"/>
                        </a:ext>
                      </a:extLst>
                    </a:gridCol>
                    <a:gridCol w="738554">
                      <a:extLst>
                        <a:ext uri="{9D8B030D-6E8A-4147-A177-3AD203B41FA5}">
                          <a16:colId xmlns:a16="http://schemas.microsoft.com/office/drawing/2014/main" val="2112294098"/>
                        </a:ext>
                      </a:extLst>
                    </a:gridCol>
                    <a:gridCol w="357554">
                      <a:extLst>
                        <a:ext uri="{9D8B030D-6E8A-4147-A177-3AD203B41FA5}">
                          <a16:colId xmlns:a16="http://schemas.microsoft.com/office/drawing/2014/main" val="2478903723"/>
                        </a:ext>
                      </a:extLst>
                    </a:gridCol>
                    <a:gridCol w="586154">
                      <a:extLst>
                        <a:ext uri="{9D8B030D-6E8A-4147-A177-3AD203B41FA5}">
                          <a16:colId xmlns:a16="http://schemas.microsoft.com/office/drawing/2014/main" val="995903606"/>
                        </a:ext>
                      </a:extLst>
                    </a:gridCol>
                    <a:gridCol w="457200">
                      <a:extLst>
                        <a:ext uri="{9D8B030D-6E8A-4147-A177-3AD203B41FA5}">
                          <a16:colId xmlns:a16="http://schemas.microsoft.com/office/drawing/2014/main" val="1073386880"/>
                        </a:ext>
                      </a:extLst>
                    </a:gridCol>
                    <a:gridCol w="435753">
                      <a:extLst>
                        <a:ext uri="{9D8B030D-6E8A-4147-A177-3AD203B41FA5}">
                          <a16:colId xmlns:a16="http://schemas.microsoft.com/office/drawing/2014/main" val="2384446744"/>
                        </a:ext>
                      </a:extLst>
                    </a:gridCol>
                    <a:gridCol w="586154">
                      <a:extLst>
                        <a:ext uri="{9D8B030D-6E8A-4147-A177-3AD203B41FA5}">
                          <a16:colId xmlns:a16="http://schemas.microsoft.com/office/drawing/2014/main" val="105427718"/>
                        </a:ext>
                      </a:extLst>
                    </a:gridCol>
                  </a:tblGrid>
                  <a:tr h="232203">
                    <a:tc>
                      <a:txBody>
                        <a:bodyPr/>
                        <a:lstStyle/>
                        <a:p>
                          <a:pPr algn="l" fontAlgn="b"/>
                          <a:r>
                            <a:rPr lang="en-GB" sz="1100" b="1" u="none" strike="noStrike" dirty="0">
                              <a:effectLst/>
                            </a:rPr>
                            <a:t>T [eV]</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l-GR" sz="1100" b="1" i="0" u="none" strike="noStrike" dirty="0">
                              <a:solidFill>
                                <a:srgbClr val="000000"/>
                              </a:solidFill>
                              <a:effectLst/>
                              <a:latin typeface="Calibri" panose="020F0502020204030204" pitchFamily="34" charset="0"/>
                            </a:rPr>
                            <a:t>γ</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v</a:t>
                          </a:r>
                          <a:r>
                            <a:rPr lang="en-GB" sz="1100" b="1" u="none" strike="noStrike" baseline="-25000" dirty="0">
                              <a:effectLst/>
                            </a:rPr>
                            <a:t> </a:t>
                          </a:r>
                          <a:r>
                            <a:rPr lang="en-GB" sz="1100" b="1" u="none" strike="noStrike" baseline="0" dirty="0">
                              <a:effectLst/>
                            </a:rPr>
                            <a:t>[m/s]</a:t>
                          </a:r>
                          <a:endParaRPr lang="en-GB" sz="1100" b="1" i="0" u="none" strike="noStrike" baseline="-25000"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~v</a:t>
                          </a:r>
                          <a:r>
                            <a:rPr lang="en-GB" sz="1100" b="1" u="none" strike="noStrike" baseline="-25000" dirty="0">
                              <a:effectLst/>
                            </a:rPr>
                            <a:t>⊥ </a:t>
                          </a:r>
                          <a:r>
                            <a:rPr lang="en-GB" sz="1100" b="1" u="none" strike="noStrike" baseline="0" dirty="0">
                              <a:effectLst/>
                            </a:rPr>
                            <a:t>[m/s]</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B [T]</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45833" t="-5263" r="-254167" b="-613158"/>
                          </a:stretch>
                        </a:blipFill>
                      </a:tcPr>
                    </a:tc>
                    <a:tc>
                      <a:txBody>
                        <a:bodyPr/>
                        <a:lstStyle/>
                        <a:p>
                          <a:pPr algn="l" fontAlgn="b"/>
                          <a:r>
                            <a:rPr lang="el-GR" sz="1100" b="1" i="0" u="none" strike="noStrike" dirty="0">
                              <a:solidFill>
                                <a:srgbClr val="000000"/>
                              </a:solidFill>
                              <a:effectLst/>
                              <a:latin typeface="Calibri" panose="020F0502020204030204" pitchFamily="34" charset="0"/>
                            </a:rPr>
                            <a:t>ρ</a:t>
                          </a:r>
                          <a:r>
                            <a:rPr lang="en-GB" sz="1100" b="1" i="0" u="none" strike="noStrike" dirty="0">
                              <a:solidFill>
                                <a:srgbClr val="000000"/>
                              </a:solidFill>
                              <a:effectLst/>
                              <a:latin typeface="Calibri" panose="020F0502020204030204" pitchFamily="34" charset="0"/>
                            </a:rPr>
                            <a:t> [</a:t>
                          </a:r>
                          <a:r>
                            <a:rPr lang="el-GR" sz="1100" b="1" i="0" u="none" strike="noStrike" dirty="0">
                              <a:solidFill>
                                <a:srgbClr val="000000"/>
                              </a:solidFill>
                              <a:effectLst/>
                              <a:latin typeface="Calibri" panose="020F0502020204030204" pitchFamily="34" charset="0"/>
                            </a:rPr>
                            <a:t>µ</a:t>
                          </a:r>
                          <a:r>
                            <a:rPr lang="en-GB" sz="1100" b="1" i="0" u="none" strike="noStrike" dirty="0">
                              <a:solidFill>
                                <a:srgbClr val="000000"/>
                              </a:solidFill>
                              <a:effectLst/>
                              <a:latin typeface="Calibri" panose="020F0502020204030204" pitchFamily="34" charset="0"/>
                            </a:rPr>
                            <a:t>m]</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5278" t="-5263" r="-134722" b="-613158"/>
                          </a:stretch>
                        </a:blipFill>
                      </a:tcPr>
                    </a:tc>
                    <a:tc>
                      <a:txBody>
                        <a:bodyPr/>
                        <a:lstStyle/>
                        <a:p>
                          <a:endParaRPr lang="en-US"/>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98958" t="-5263" r="-1042" b="-613158"/>
                          </a:stretch>
                        </a:blipFill>
                      </a:tcPr>
                    </a:tc>
                    <a:extLst>
                      <a:ext uri="{0D108BD9-81ED-4DB2-BD59-A6C34878D82A}">
                        <a16:rowId xmlns:a16="http://schemas.microsoft.com/office/drawing/2014/main" val="3200584016"/>
                      </a:ext>
                    </a:extLst>
                  </a:tr>
                  <a:tr h="190500">
                    <a:tc>
                      <a:txBody>
                        <a:bodyPr/>
                        <a:lstStyle/>
                        <a:p>
                          <a:pPr algn="l" fontAlgn="b"/>
                          <a:r>
                            <a:rPr lang="en-GB" sz="1100" u="none" strike="noStrike" dirty="0">
                              <a:effectLst/>
                            </a:rPr>
                            <a:t>1 </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1.000002</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593097</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342425</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3</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u="none" strike="noStrike" dirty="0">
                              <a:effectLst/>
                            </a:rPr>
                            <a:t>7792</a:t>
                          </a:r>
                          <a:endParaRPr lang="en-GB"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607090544"/>
                      </a:ext>
                    </a:extLst>
                  </a:tr>
                  <a:tr h="190500">
                    <a:tc>
                      <a:txBody>
                        <a:bodyPr/>
                        <a:lstStyle/>
                        <a:p>
                          <a:pPr algn="l" fontAlgn="b"/>
                          <a:r>
                            <a:rPr lang="en-GB" sz="1100" u="none" strike="noStrike" dirty="0">
                              <a:effectLst/>
                            </a:rPr>
                            <a:t>10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1.000020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1875511</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1082827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2464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761361570"/>
                      </a:ext>
                    </a:extLst>
                  </a:tr>
                  <a:tr h="190500">
                    <a:tc>
                      <a:txBody>
                        <a:bodyPr/>
                        <a:lstStyle/>
                        <a:p>
                          <a:pPr algn="l" fontAlgn="b"/>
                          <a:r>
                            <a:rPr lang="en-GB" sz="1100" u="none" strike="noStrike" dirty="0">
                              <a:effectLst/>
                            </a:rPr>
                            <a:t>100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1.000196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5930105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3423748</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30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779</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082468097"/>
                      </a:ext>
                    </a:extLst>
                  </a:tr>
                  <a:tr h="190500">
                    <a:tc>
                      <a:txBody>
                        <a:bodyPr/>
                        <a:lstStyle/>
                        <a:p>
                          <a:pPr algn="l" fontAlgn="b"/>
                          <a:r>
                            <a:rPr lang="en-GB" sz="1100" u="none" strike="noStrike" dirty="0">
                              <a:effectLst/>
                            </a:rPr>
                            <a:t>1,000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1.001957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18727914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10812566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96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246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748578098"/>
                      </a:ext>
                    </a:extLst>
                  </a:tr>
                  <a:tr h="190500">
                    <a:tc>
                      <a:txBody>
                        <a:bodyPr/>
                        <a:lstStyle/>
                        <a:p>
                          <a:pPr algn="l" fontAlgn="b"/>
                          <a:r>
                            <a:rPr lang="en-GB" sz="1100" u="none" strike="noStrike" dirty="0">
                              <a:effectLst/>
                            </a:rPr>
                            <a:t>10,000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1.019570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58455268</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33749165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306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78</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394823796"/>
                      </a:ext>
                    </a:extLst>
                  </a:tr>
                  <a:tr h="190500">
                    <a:tc>
                      <a:txBody>
                        <a:bodyPr/>
                        <a:lstStyle/>
                        <a:p>
                          <a:pPr algn="l" fontAlgn="b"/>
                          <a:r>
                            <a:rPr lang="en-GB" sz="1100" u="none" strike="noStrike" dirty="0">
                              <a:effectLst/>
                            </a:rPr>
                            <a:t>100,000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1.195695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164352596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94889016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1008</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477837855"/>
                      </a:ext>
                    </a:extLst>
                  </a:tr>
                  <a:tr h="190500">
                    <a:tc>
                      <a:txBody>
                        <a:bodyPr/>
                        <a:lstStyle/>
                        <a:p>
                          <a:pPr algn="l" fontAlgn="b"/>
                          <a:r>
                            <a:rPr lang="en-GB" sz="1100" u="none" strike="noStrike" dirty="0">
                              <a:effectLst/>
                            </a:rPr>
                            <a:t>1,000,000 </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2.956955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282128500</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162886965</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0.64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4279</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0.024</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u="none" strike="noStrike" dirty="0">
                              <a:effectLst/>
                            </a:rPr>
                            <a:t>6</a:t>
                          </a:r>
                          <a:endParaRPr lang="en-GB"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350731020"/>
                      </a:ext>
                    </a:extLst>
                  </a:tr>
                </a:tbl>
              </a:graphicData>
            </a:graphic>
          </p:graphicFrame>
        </mc:Fallback>
      </mc:AlternateContent>
      <p:sp>
        <p:nvSpPr>
          <p:cNvPr id="4" name="Slide Number Placeholder 3">
            <a:extLst>
              <a:ext uri="{FF2B5EF4-FFF2-40B4-BE49-F238E27FC236}">
                <a16:creationId xmlns:a16="http://schemas.microsoft.com/office/drawing/2014/main" id="{24E23F7F-7C13-4822-BDAE-4E32EA20DF50}"/>
              </a:ext>
            </a:extLst>
          </p:cNvPr>
          <p:cNvSpPr>
            <a:spLocks noGrp="1"/>
          </p:cNvSpPr>
          <p:nvPr>
            <p:ph type="sldNum" sz="quarter" idx="12"/>
          </p:nvPr>
        </p:nvSpPr>
        <p:spPr/>
        <p:txBody>
          <a:bodyPr/>
          <a:lstStyle/>
          <a:p>
            <a:fld id="{B9BBA51A-0E04-4B3D-A92E-704BDD3DCD9A}" type="slidenum">
              <a:rPr lang="fr-FR" altLang="fr-FR" smtClean="0"/>
              <a:pPr/>
              <a:t>22</a:t>
            </a:fld>
            <a:endParaRPr lang="fr-FR" altLang="fr-FR"/>
          </a:p>
        </p:txBody>
      </p:sp>
      <p:sp>
        <p:nvSpPr>
          <p:cNvPr id="7" name="TextBox 6">
            <a:extLst>
              <a:ext uri="{FF2B5EF4-FFF2-40B4-BE49-F238E27FC236}">
                <a16:creationId xmlns:a16="http://schemas.microsoft.com/office/drawing/2014/main" id="{7F7405CB-A5D9-4CB5-9FAB-A00B2EE81EE9}"/>
              </a:ext>
            </a:extLst>
          </p:cNvPr>
          <p:cNvSpPr txBox="1"/>
          <p:nvPr/>
        </p:nvSpPr>
        <p:spPr>
          <a:xfrm>
            <a:off x="2414954" y="2910607"/>
            <a:ext cx="3655360" cy="369332"/>
          </a:xfrm>
          <a:prstGeom prst="rect">
            <a:avLst/>
          </a:prstGeom>
          <a:noFill/>
        </p:spPr>
        <p:txBody>
          <a:bodyPr wrap="none" rtlCol="0">
            <a:spAutoFit/>
          </a:bodyPr>
          <a:lstStyle/>
          <a:p>
            <a:r>
              <a:rPr lang="en-GB" dirty="0"/>
              <a:t>Table: ECRIS near ECR region</a:t>
            </a:r>
          </a:p>
        </p:txBody>
      </p:sp>
      <mc:AlternateContent xmlns:mc="http://schemas.openxmlformats.org/markup-compatibility/2006" xmlns:a14="http://schemas.microsoft.com/office/drawing/2010/main">
        <mc:Choice Requires="a14">
          <p:graphicFrame>
            <p:nvGraphicFramePr>
              <p:cNvPr id="8" name="Content Placeholder 5">
                <a:extLst>
                  <a:ext uri="{FF2B5EF4-FFF2-40B4-BE49-F238E27FC236}">
                    <a16:creationId xmlns:a16="http://schemas.microsoft.com/office/drawing/2014/main" id="{6B6160C7-4958-4456-BBC7-57C0D9E40F41}"/>
                  </a:ext>
                </a:extLst>
              </p:cNvPr>
              <p:cNvGraphicFramePr>
                <a:graphicFrameLocks/>
              </p:cNvGraphicFramePr>
              <p:nvPr>
                <p:extLst>
                  <p:ext uri="{D42A27DB-BD31-4B8C-83A1-F6EECF244321}">
                    <p14:modId xmlns:p14="http://schemas.microsoft.com/office/powerpoint/2010/main" val="1622671125"/>
                  </p:ext>
                </p:extLst>
              </p:nvPr>
            </p:nvGraphicFramePr>
            <p:xfrm>
              <a:off x="1856109" y="3551420"/>
              <a:ext cx="5253938" cy="1565703"/>
            </p:xfrm>
            <a:graphic>
              <a:graphicData uri="http://schemas.openxmlformats.org/drawingml/2006/table">
                <a:tbl>
                  <a:tblPr>
                    <a:tableStyleId>{9D7B26C5-4107-4FEC-AEDC-1716B250A1EF}</a:tableStyleId>
                  </a:tblPr>
                  <a:tblGrid>
                    <a:gridCol w="709246">
                      <a:extLst>
                        <a:ext uri="{9D8B030D-6E8A-4147-A177-3AD203B41FA5}">
                          <a16:colId xmlns:a16="http://schemas.microsoft.com/office/drawing/2014/main" val="1037437853"/>
                        </a:ext>
                      </a:extLst>
                    </a:gridCol>
                    <a:gridCol w="638908">
                      <a:extLst>
                        <a:ext uri="{9D8B030D-6E8A-4147-A177-3AD203B41FA5}">
                          <a16:colId xmlns:a16="http://schemas.microsoft.com/office/drawing/2014/main" val="2849247142"/>
                        </a:ext>
                      </a:extLst>
                    </a:gridCol>
                    <a:gridCol w="744415">
                      <a:extLst>
                        <a:ext uri="{9D8B030D-6E8A-4147-A177-3AD203B41FA5}">
                          <a16:colId xmlns:a16="http://schemas.microsoft.com/office/drawing/2014/main" val="2810685646"/>
                        </a:ext>
                      </a:extLst>
                    </a:gridCol>
                    <a:gridCol w="682045">
                      <a:extLst>
                        <a:ext uri="{9D8B030D-6E8A-4147-A177-3AD203B41FA5}">
                          <a16:colId xmlns:a16="http://schemas.microsoft.com/office/drawing/2014/main" val="2112294098"/>
                        </a:ext>
                      </a:extLst>
                    </a:gridCol>
                    <a:gridCol w="427838">
                      <a:extLst>
                        <a:ext uri="{9D8B030D-6E8A-4147-A177-3AD203B41FA5}">
                          <a16:colId xmlns:a16="http://schemas.microsoft.com/office/drawing/2014/main" val="2478903723"/>
                        </a:ext>
                      </a:extLst>
                    </a:gridCol>
                    <a:gridCol w="572379">
                      <a:extLst>
                        <a:ext uri="{9D8B030D-6E8A-4147-A177-3AD203B41FA5}">
                          <a16:colId xmlns:a16="http://schemas.microsoft.com/office/drawing/2014/main" val="995903606"/>
                        </a:ext>
                      </a:extLst>
                    </a:gridCol>
                    <a:gridCol w="457200">
                      <a:extLst>
                        <a:ext uri="{9D8B030D-6E8A-4147-A177-3AD203B41FA5}">
                          <a16:colId xmlns:a16="http://schemas.microsoft.com/office/drawing/2014/main" val="1073386880"/>
                        </a:ext>
                      </a:extLst>
                    </a:gridCol>
                    <a:gridCol w="435753">
                      <a:extLst>
                        <a:ext uri="{9D8B030D-6E8A-4147-A177-3AD203B41FA5}">
                          <a16:colId xmlns:a16="http://schemas.microsoft.com/office/drawing/2014/main" val="2384446744"/>
                        </a:ext>
                      </a:extLst>
                    </a:gridCol>
                    <a:gridCol w="586154">
                      <a:extLst>
                        <a:ext uri="{9D8B030D-6E8A-4147-A177-3AD203B41FA5}">
                          <a16:colId xmlns:a16="http://schemas.microsoft.com/office/drawing/2014/main" val="105427718"/>
                        </a:ext>
                      </a:extLst>
                    </a:gridCol>
                  </a:tblGrid>
                  <a:tr h="232203">
                    <a:tc>
                      <a:txBody>
                        <a:bodyPr/>
                        <a:lstStyle/>
                        <a:p>
                          <a:pPr algn="l" fontAlgn="b"/>
                          <a:r>
                            <a:rPr lang="en-GB" sz="1100" b="1" u="none" strike="noStrike" dirty="0">
                              <a:effectLst/>
                            </a:rPr>
                            <a:t>T [eV]</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l-GR" sz="1100" b="1" i="0" u="none" strike="noStrike" dirty="0">
                              <a:solidFill>
                                <a:srgbClr val="000000"/>
                              </a:solidFill>
                              <a:effectLst/>
                              <a:latin typeface="Calibri" panose="020F0502020204030204" pitchFamily="34" charset="0"/>
                            </a:rPr>
                            <a:t>γ</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v</a:t>
                          </a:r>
                          <a:r>
                            <a:rPr lang="en-GB" sz="1100" b="1" u="none" strike="noStrike" baseline="-25000" dirty="0">
                              <a:effectLst/>
                            </a:rPr>
                            <a:t> </a:t>
                          </a:r>
                          <a:r>
                            <a:rPr lang="en-GB" sz="1100" b="1" u="none" strike="noStrike" baseline="0" dirty="0">
                              <a:effectLst/>
                            </a:rPr>
                            <a:t>[m/s]</a:t>
                          </a:r>
                          <a:endParaRPr lang="en-GB" sz="1100" b="1" i="0" u="none" strike="noStrike" baseline="-25000"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~v</a:t>
                          </a:r>
                          <a:r>
                            <a:rPr lang="en-GB" sz="1100" b="1" u="none" strike="noStrike" baseline="-25000" dirty="0">
                              <a:effectLst/>
                            </a:rPr>
                            <a:t>⊥ </a:t>
                          </a:r>
                          <a:r>
                            <a:rPr lang="en-GB" sz="1100" b="1" u="none" strike="noStrike" baseline="0" dirty="0">
                              <a:effectLst/>
                            </a:rPr>
                            <a:t>[m/s]</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B [T]</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14:m>
                            <m:oMath xmlns:m="http://schemas.openxmlformats.org/officeDocument/2006/math">
                              <m:r>
                                <a:rPr lang="en-GB" sz="1100" b="1" i="1" smtClean="0">
                                  <a:latin typeface="Cambria Math" panose="02040503050406030204" pitchFamily="18" charset="0"/>
                                </a:rPr>
                                <m:t>𝛁</m:t>
                              </m:r>
                            </m:oMath>
                          </a14:m>
                          <a:r>
                            <a:rPr lang="en-GB" sz="1100" b="1" u="none" strike="noStrike" dirty="0">
                              <a:effectLst/>
                            </a:rPr>
                            <a:t>B [T/m]</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l-GR" sz="1100" b="1" i="0" u="none" strike="noStrike" dirty="0">
                              <a:solidFill>
                                <a:srgbClr val="000000"/>
                              </a:solidFill>
                              <a:effectLst/>
                              <a:latin typeface="Calibri" panose="020F0502020204030204" pitchFamily="34" charset="0"/>
                            </a:rPr>
                            <a:t>ρ</a:t>
                          </a:r>
                          <a:r>
                            <a:rPr lang="en-GB" sz="1100" b="1" i="0" u="none" strike="noStrike" dirty="0">
                              <a:solidFill>
                                <a:srgbClr val="000000"/>
                              </a:solidFill>
                              <a:effectLst/>
                              <a:latin typeface="Calibri" panose="020F0502020204030204" pitchFamily="34" charset="0"/>
                            </a:rPr>
                            <a:t> [</a:t>
                          </a:r>
                          <a:r>
                            <a:rPr lang="el-GR" sz="1100" b="1" i="0" u="none" strike="noStrike" dirty="0">
                              <a:solidFill>
                                <a:srgbClr val="000000"/>
                              </a:solidFill>
                              <a:effectLst/>
                              <a:latin typeface="Calibri" panose="020F0502020204030204" pitchFamily="34" charset="0"/>
                            </a:rPr>
                            <a:t>µ</a:t>
                          </a:r>
                          <a:r>
                            <a:rPr lang="en-GB" sz="1100" b="1" i="0" u="none" strike="noStrike" dirty="0">
                              <a:solidFill>
                                <a:srgbClr val="000000"/>
                              </a:solidFill>
                              <a:effectLst/>
                              <a:latin typeface="Calibri" panose="020F0502020204030204" pitchFamily="34" charset="0"/>
                            </a:rPr>
                            <a:t>m]</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B/</a:t>
                          </a:r>
                          <a14:m>
                            <m:oMath xmlns:m="http://schemas.openxmlformats.org/officeDocument/2006/math">
                              <m:r>
                                <a:rPr lang="en-GB" sz="1100" b="1" i="1" smtClean="0">
                                  <a:latin typeface="Cambria Math" panose="02040503050406030204" pitchFamily="18" charset="0"/>
                                </a:rPr>
                                <m:t>𝛁</m:t>
                              </m:r>
                            </m:oMath>
                          </a14:m>
                          <a:r>
                            <a:rPr lang="en-GB" sz="1100" b="1" u="none" strike="noStrike" dirty="0">
                              <a:effectLst/>
                            </a:rPr>
                            <a:t>B</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1" u="none" strike="noStrike" dirty="0">
                              <a:effectLst/>
                            </a:rPr>
                            <a:t>(B/</a:t>
                          </a:r>
                          <a14:m>
                            <m:oMath xmlns:m="http://schemas.openxmlformats.org/officeDocument/2006/math">
                              <m:r>
                                <a:rPr lang="en-GB" sz="1100" b="1" i="1" smtClean="0">
                                  <a:latin typeface="Cambria Math" panose="02040503050406030204" pitchFamily="18" charset="0"/>
                                </a:rPr>
                                <m:t>𝛁</m:t>
                              </m:r>
                            </m:oMath>
                          </a14:m>
                          <a:r>
                            <a:rPr lang="en-GB" sz="1100" b="1" u="none" strike="noStrike" dirty="0">
                              <a:effectLst/>
                            </a:rPr>
                            <a:t>B)</a:t>
                          </a:r>
                          <a:r>
                            <a:rPr lang="en-GB" sz="1100" b="1" i="0" u="none" strike="noStrike" dirty="0">
                              <a:solidFill>
                                <a:srgbClr val="000000"/>
                              </a:solidFill>
                              <a:effectLst/>
                              <a:latin typeface="Calibri" panose="020F0502020204030204" pitchFamily="34" charset="0"/>
                            </a:rPr>
                            <a:t>/</a:t>
                          </a:r>
                          <a:r>
                            <a:rPr lang="el-GR" sz="1100" b="1" i="0" u="none" strike="noStrike" dirty="0">
                              <a:solidFill>
                                <a:srgbClr val="000000"/>
                              </a:solidFill>
                              <a:effectLst/>
                              <a:latin typeface="Calibri" panose="020F0502020204030204" pitchFamily="34" charset="0"/>
                            </a:rPr>
                            <a:t>ρ</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00584016"/>
                      </a:ext>
                    </a:extLst>
                  </a:tr>
                  <a:tr h="190500">
                    <a:tc>
                      <a:txBody>
                        <a:bodyPr/>
                        <a:lstStyle/>
                        <a:p>
                          <a:pPr algn="l" fontAlgn="b"/>
                          <a:r>
                            <a:rPr lang="en-GB" sz="1100" b="0" i="0" u="none" strike="noStrike" dirty="0">
                              <a:solidFill>
                                <a:srgbClr val="000000"/>
                              </a:solidFill>
                              <a:effectLst/>
                              <a:latin typeface="Calibri" panose="020F0502020204030204" pitchFamily="34" charset="0"/>
                            </a:rPr>
                            <a:t>1 </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1.000002</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593097</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342425</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19</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17813</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607090544"/>
                      </a:ext>
                    </a:extLst>
                  </a:tr>
                  <a:tr h="190500">
                    <a:tc>
                      <a:txBody>
                        <a:bodyPr/>
                        <a:lstStyle/>
                        <a:p>
                          <a:pPr algn="l" fontAlgn="b"/>
                          <a:r>
                            <a:rPr lang="en-GB" sz="1100" b="0" i="0" u="none" strike="noStrike">
                              <a:solidFill>
                                <a:srgbClr val="000000"/>
                              </a:solidFill>
                              <a:effectLst/>
                              <a:latin typeface="Calibri" panose="020F0502020204030204" pitchFamily="34" charset="0"/>
                            </a:rPr>
                            <a:t>10 </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1.000020</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1875511</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1082827</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60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5633</a:t>
                          </a:r>
                        </a:p>
                      </a:txBody>
                      <a:tcPr marL="9525" marR="9525" marT="9525" marB="0" anchor="b">
                        <a:solidFill>
                          <a:schemeClr val="accent1">
                            <a:lumMod val="20000"/>
                            <a:lumOff val="80000"/>
                          </a:schemeClr>
                        </a:solidFill>
                      </a:tcPr>
                    </a:tc>
                    <a:extLst>
                      <a:ext uri="{0D108BD9-81ED-4DB2-BD59-A6C34878D82A}">
                        <a16:rowId xmlns:a16="http://schemas.microsoft.com/office/drawing/2014/main" val="761361570"/>
                      </a:ext>
                    </a:extLst>
                  </a:tr>
                  <a:tr h="190500">
                    <a:tc>
                      <a:txBody>
                        <a:bodyPr/>
                        <a:lstStyle/>
                        <a:p>
                          <a:pPr algn="l" fontAlgn="b"/>
                          <a:r>
                            <a:rPr lang="en-GB" sz="1100" b="0" i="0" u="none" strike="noStrike">
                              <a:solidFill>
                                <a:srgbClr val="000000"/>
                              </a:solidFill>
                              <a:effectLst/>
                              <a:latin typeface="Calibri" panose="020F0502020204030204" pitchFamily="34" charset="0"/>
                            </a:rPr>
                            <a:t>100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1.000196</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5930105</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3423748</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191</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1781</a:t>
                          </a:r>
                        </a:p>
                      </a:txBody>
                      <a:tcPr marL="9525" marR="9525" marT="9525" marB="0" anchor="b">
                        <a:solidFill>
                          <a:schemeClr val="accent1">
                            <a:lumMod val="20000"/>
                            <a:lumOff val="80000"/>
                          </a:schemeClr>
                        </a:solidFill>
                      </a:tcPr>
                    </a:tc>
                    <a:extLst>
                      <a:ext uri="{0D108BD9-81ED-4DB2-BD59-A6C34878D82A}">
                        <a16:rowId xmlns:a16="http://schemas.microsoft.com/office/drawing/2014/main" val="2082468097"/>
                      </a:ext>
                    </a:extLst>
                  </a:tr>
                  <a:tr h="190500">
                    <a:tc>
                      <a:txBody>
                        <a:bodyPr/>
                        <a:lstStyle/>
                        <a:p>
                          <a:pPr algn="l" fontAlgn="b"/>
                          <a:r>
                            <a:rPr lang="en-GB" sz="1100" b="0" i="0" u="none" strike="noStrike">
                              <a:solidFill>
                                <a:srgbClr val="000000"/>
                              </a:solidFill>
                              <a:effectLst/>
                              <a:latin typeface="Calibri" panose="020F0502020204030204" pitchFamily="34" charset="0"/>
                            </a:rPr>
                            <a:t>1,000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1.001957</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18727914</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10812566</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604</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563</a:t>
                          </a:r>
                        </a:p>
                      </a:txBody>
                      <a:tcPr marL="9525" marR="9525" marT="9525" marB="0" anchor="b">
                        <a:solidFill>
                          <a:schemeClr val="accent1">
                            <a:lumMod val="20000"/>
                            <a:lumOff val="80000"/>
                          </a:schemeClr>
                        </a:solidFill>
                      </a:tcPr>
                    </a:tc>
                    <a:extLst>
                      <a:ext uri="{0D108BD9-81ED-4DB2-BD59-A6C34878D82A}">
                        <a16:rowId xmlns:a16="http://schemas.microsoft.com/office/drawing/2014/main" val="748578098"/>
                      </a:ext>
                    </a:extLst>
                  </a:tr>
                  <a:tr h="190500">
                    <a:tc>
                      <a:txBody>
                        <a:bodyPr/>
                        <a:lstStyle/>
                        <a:p>
                          <a:pPr algn="l" fontAlgn="b"/>
                          <a:r>
                            <a:rPr lang="en-GB" sz="1100" b="0" i="0" u="none" strike="noStrike">
                              <a:solidFill>
                                <a:srgbClr val="000000"/>
                              </a:solidFill>
                              <a:effectLst/>
                              <a:latin typeface="Calibri" panose="020F0502020204030204" pitchFamily="34" charset="0"/>
                            </a:rPr>
                            <a:t>10,000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1.019570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58455268</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33749165</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1918</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177</a:t>
                          </a:r>
                        </a:p>
                      </a:txBody>
                      <a:tcPr marL="9525" marR="9525" marT="9525" marB="0" anchor="b">
                        <a:solidFill>
                          <a:schemeClr val="accent1">
                            <a:lumMod val="20000"/>
                            <a:lumOff val="80000"/>
                          </a:schemeClr>
                        </a:solidFill>
                      </a:tcPr>
                    </a:tc>
                    <a:extLst>
                      <a:ext uri="{0D108BD9-81ED-4DB2-BD59-A6C34878D82A}">
                        <a16:rowId xmlns:a16="http://schemas.microsoft.com/office/drawing/2014/main" val="3394823796"/>
                      </a:ext>
                    </a:extLst>
                  </a:tr>
                  <a:tr h="190500">
                    <a:tc>
                      <a:txBody>
                        <a:bodyPr/>
                        <a:lstStyle/>
                        <a:p>
                          <a:pPr algn="l" fontAlgn="b"/>
                          <a:r>
                            <a:rPr lang="en-GB" sz="1100" b="0" i="0" u="none" strike="noStrike">
                              <a:solidFill>
                                <a:srgbClr val="000000"/>
                              </a:solidFill>
                              <a:effectLst/>
                              <a:latin typeface="Calibri" panose="020F0502020204030204" pitchFamily="34" charset="0"/>
                            </a:rPr>
                            <a:t>100,000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1.195695</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164352596</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94889016</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6324</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54</a:t>
                          </a:r>
                        </a:p>
                      </a:txBody>
                      <a:tcPr marL="9525" marR="9525" marT="9525" marB="0" anchor="b">
                        <a:solidFill>
                          <a:schemeClr val="accent1">
                            <a:lumMod val="20000"/>
                            <a:lumOff val="80000"/>
                          </a:schemeClr>
                        </a:solidFill>
                      </a:tcPr>
                    </a:tc>
                    <a:extLst>
                      <a:ext uri="{0D108BD9-81ED-4DB2-BD59-A6C34878D82A}">
                        <a16:rowId xmlns:a16="http://schemas.microsoft.com/office/drawing/2014/main" val="2477837855"/>
                      </a:ext>
                    </a:extLst>
                  </a:tr>
                  <a:tr h="190500">
                    <a:tc>
                      <a:txBody>
                        <a:bodyPr/>
                        <a:lstStyle/>
                        <a:p>
                          <a:pPr algn="l" fontAlgn="b"/>
                          <a:r>
                            <a:rPr lang="en-GB" sz="1100" b="0" i="0" u="none" strike="noStrike">
                              <a:solidFill>
                                <a:srgbClr val="000000"/>
                              </a:solidFill>
                              <a:effectLst/>
                              <a:latin typeface="Calibri" panose="020F0502020204030204" pitchFamily="34" charset="0"/>
                            </a:rPr>
                            <a:t>1,000,000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2.956955</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282128500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162886965</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26848</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13</a:t>
                          </a:r>
                        </a:p>
                      </a:txBody>
                      <a:tcPr marL="9525" marR="9525" marT="9525" marB="0" anchor="b">
                        <a:solidFill>
                          <a:schemeClr val="accent1">
                            <a:lumMod val="20000"/>
                            <a:lumOff val="80000"/>
                          </a:schemeClr>
                        </a:solidFill>
                      </a:tcPr>
                    </a:tc>
                    <a:extLst>
                      <a:ext uri="{0D108BD9-81ED-4DB2-BD59-A6C34878D82A}">
                        <a16:rowId xmlns:a16="http://schemas.microsoft.com/office/drawing/2014/main" val="1350731020"/>
                      </a:ext>
                    </a:extLst>
                  </a:tr>
                </a:tbl>
              </a:graphicData>
            </a:graphic>
          </p:graphicFrame>
        </mc:Choice>
        <mc:Fallback xmlns="">
          <p:graphicFrame>
            <p:nvGraphicFramePr>
              <p:cNvPr id="8" name="Content Placeholder 5">
                <a:extLst>
                  <a:ext uri="{FF2B5EF4-FFF2-40B4-BE49-F238E27FC236}">
                    <a16:creationId xmlns:a16="http://schemas.microsoft.com/office/drawing/2014/main" id="{6B6160C7-4958-4456-BBC7-57C0D9E40F41}"/>
                  </a:ext>
                </a:extLst>
              </p:cNvPr>
              <p:cNvGraphicFramePr>
                <a:graphicFrameLocks/>
              </p:cNvGraphicFramePr>
              <p:nvPr>
                <p:extLst>
                  <p:ext uri="{D42A27DB-BD31-4B8C-83A1-F6EECF244321}">
                    <p14:modId xmlns:p14="http://schemas.microsoft.com/office/powerpoint/2010/main" val="1622671125"/>
                  </p:ext>
                </p:extLst>
              </p:nvPr>
            </p:nvGraphicFramePr>
            <p:xfrm>
              <a:off x="1856109" y="3551420"/>
              <a:ext cx="5253938" cy="1565703"/>
            </p:xfrm>
            <a:graphic>
              <a:graphicData uri="http://schemas.openxmlformats.org/drawingml/2006/table">
                <a:tbl>
                  <a:tblPr>
                    <a:tableStyleId>{9D7B26C5-4107-4FEC-AEDC-1716B250A1EF}</a:tableStyleId>
                  </a:tblPr>
                  <a:tblGrid>
                    <a:gridCol w="709246">
                      <a:extLst>
                        <a:ext uri="{9D8B030D-6E8A-4147-A177-3AD203B41FA5}">
                          <a16:colId xmlns:a16="http://schemas.microsoft.com/office/drawing/2014/main" val="1037437853"/>
                        </a:ext>
                      </a:extLst>
                    </a:gridCol>
                    <a:gridCol w="638908">
                      <a:extLst>
                        <a:ext uri="{9D8B030D-6E8A-4147-A177-3AD203B41FA5}">
                          <a16:colId xmlns:a16="http://schemas.microsoft.com/office/drawing/2014/main" val="2849247142"/>
                        </a:ext>
                      </a:extLst>
                    </a:gridCol>
                    <a:gridCol w="744415">
                      <a:extLst>
                        <a:ext uri="{9D8B030D-6E8A-4147-A177-3AD203B41FA5}">
                          <a16:colId xmlns:a16="http://schemas.microsoft.com/office/drawing/2014/main" val="2810685646"/>
                        </a:ext>
                      </a:extLst>
                    </a:gridCol>
                    <a:gridCol w="682045">
                      <a:extLst>
                        <a:ext uri="{9D8B030D-6E8A-4147-A177-3AD203B41FA5}">
                          <a16:colId xmlns:a16="http://schemas.microsoft.com/office/drawing/2014/main" val="2112294098"/>
                        </a:ext>
                      </a:extLst>
                    </a:gridCol>
                    <a:gridCol w="427838">
                      <a:extLst>
                        <a:ext uri="{9D8B030D-6E8A-4147-A177-3AD203B41FA5}">
                          <a16:colId xmlns:a16="http://schemas.microsoft.com/office/drawing/2014/main" val="2478903723"/>
                        </a:ext>
                      </a:extLst>
                    </a:gridCol>
                    <a:gridCol w="572379">
                      <a:extLst>
                        <a:ext uri="{9D8B030D-6E8A-4147-A177-3AD203B41FA5}">
                          <a16:colId xmlns:a16="http://schemas.microsoft.com/office/drawing/2014/main" val="995903606"/>
                        </a:ext>
                      </a:extLst>
                    </a:gridCol>
                    <a:gridCol w="457200">
                      <a:extLst>
                        <a:ext uri="{9D8B030D-6E8A-4147-A177-3AD203B41FA5}">
                          <a16:colId xmlns:a16="http://schemas.microsoft.com/office/drawing/2014/main" val="1073386880"/>
                        </a:ext>
                      </a:extLst>
                    </a:gridCol>
                    <a:gridCol w="435753">
                      <a:extLst>
                        <a:ext uri="{9D8B030D-6E8A-4147-A177-3AD203B41FA5}">
                          <a16:colId xmlns:a16="http://schemas.microsoft.com/office/drawing/2014/main" val="2384446744"/>
                        </a:ext>
                      </a:extLst>
                    </a:gridCol>
                    <a:gridCol w="586154">
                      <a:extLst>
                        <a:ext uri="{9D8B030D-6E8A-4147-A177-3AD203B41FA5}">
                          <a16:colId xmlns:a16="http://schemas.microsoft.com/office/drawing/2014/main" val="105427718"/>
                        </a:ext>
                      </a:extLst>
                    </a:gridCol>
                  </a:tblGrid>
                  <a:tr h="232203">
                    <a:tc>
                      <a:txBody>
                        <a:bodyPr/>
                        <a:lstStyle/>
                        <a:p>
                          <a:pPr algn="l" fontAlgn="b"/>
                          <a:r>
                            <a:rPr lang="en-GB" sz="1100" b="1" u="none" strike="noStrike" dirty="0">
                              <a:effectLst/>
                            </a:rPr>
                            <a:t>T [eV]</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l-GR" sz="1100" b="1" i="0" u="none" strike="noStrike" dirty="0">
                              <a:solidFill>
                                <a:srgbClr val="000000"/>
                              </a:solidFill>
                              <a:effectLst/>
                              <a:latin typeface="Calibri" panose="020F0502020204030204" pitchFamily="34" charset="0"/>
                            </a:rPr>
                            <a:t>γ</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v</a:t>
                          </a:r>
                          <a:r>
                            <a:rPr lang="en-GB" sz="1100" b="1" u="none" strike="noStrike" baseline="-25000" dirty="0">
                              <a:effectLst/>
                            </a:rPr>
                            <a:t> </a:t>
                          </a:r>
                          <a:r>
                            <a:rPr lang="en-GB" sz="1100" b="1" u="none" strike="noStrike" baseline="0" dirty="0">
                              <a:effectLst/>
                            </a:rPr>
                            <a:t>[m/s]</a:t>
                          </a:r>
                          <a:endParaRPr lang="en-GB" sz="1100" b="1" i="0" u="none" strike="noStrike" baseline="-25000"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~v</a:t>
                          </a:r>
                          <a:r>
                            <a:rPr lang="en-GB" sz="1100" b="1" u="none" strike="noStrike" baseline="-25000" dirty="0">
                              <a:effectLst/>
                            </a:rPr>
                            <a:t>⊥ </a:t>
                          </a:r>
                          <a:r>
                            <a:rPr lang="en-GB" sz="1100" b="1" u="none" strike="noStrike" baseline="0" dirty="0">
                              <a:effectLst/>
                            </a:rPr>
                            <a:t>[m/s]</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GB" sz="1100" b="1" u="none" strike="noStrike" dirty="0">
                              <a:effectLst/>
                            </a:rPr>
                            <a:t>B [T]</a:t>
                          </a:r>
                          <a:endParaRPr lang="en-GB"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59574" t="-5263" r="-259574" b="-613158"/>
                          </a:stretch>
                        </a:blipFill>
                      </a:tcPr>
                    </a:tc>
                    <a:tc>
                      <a:txBody>
                        <a:bodyPr/>
                        <a:lstStyle/>
                        <a:p>
                          <a:pPr algn="l" fontAlgn="b"/>
                          <a:r>
                            <a:rPr lang="el-GR" sz="1100" b="1" i="0" u="none" strike="noStrike" dirty="0">
                              <a:solidFill>
                                <a:srgbClr val="000000"/>
                              </a:solidFill>
                              <a:effectLst/>
                              <a:latin typeface="Calibri" panose="020F0502020204030204" pitchFamily="34" charset="0"/>
                            </a:rPr>
                            <a:t>ρ</a:t>
                          </a:r>
                          <a:r>
                            <a:rPr lang="en-GB" sz="1100" b="1" i="0" u="none" strike="noStrike" dirty="0">
                              <a:solidFill>
                                <a:srgbClr val="000000"/>
                              </a:solidFill>
                              <a:effectLst/>
                              <a:latin typeface="Calibri" panose="020F0502020204030204" pitchFamily="34" charset="0"/>
                            </a:rPr>
                            <a:t> [</a:t>
                          </a:r>
                          <a:r>
                            <a:rPr lang="el-GR" sz="1100" b="1" i="0" u="none" strike="noStrike" dirty="0">
                              <a:solidFill>
                                <a:srgbClr val="000000"/>
                              </a:solidFill>
                              <a:effectLst/>
                              <a:latin typeface="Calibri" panose="020F0502020204030204" pitchFamily="34" charset="0"/>
                            </a:rPr>
                            <a:t>µ</a:t>
                          </a:r>
                          <a:r>
                            <a:rPr lang="en-GB" sz="1100" b="1" i="0" u="none" strike="noStrike" dirty="0">
                              <a:solidFill>
                                <a:srgbClr val="000000"/>
                              </a:solidFill>
                              <a:effectLst/>
                              <a:latin typeface="Calibri" panose="020F0502020204030204" pitchFamily="34" charset="0"/>
                            </a:rPr>
                            <a:t>m]</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65278" t="-5263" r="-134722" b="-613158"/>
                          </a:stretch>
                        </a:blipFill>
                      </a:tcPr>
                    </a:tc>
                    <a:tc>
                      <a:txBody>
                        <a:bodyPr/>
                        <a:lstStyle/>
                        <a:p>
                          <a:endParaRPr lang="en-US"/>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798958" t="-5263" r="-1042" b="-613158"/>
                          </a:stretch>
                        </a:blipFill>
                      </a:tcPr>
                    </a:tc>
                    <a:extLst>
                      <a:ext uri="{0D108BD9-81ED-4DB2-BD59-A6C34878D82A}">
                        <a16:rowId xmlns:a16="http://schemas.microsoft.com/office/drawing/2014/main" val="3200584016"/>
                      </a:ext>
                    </a:extLst>
                  </a:tr>
                  <a:tr h="190500">
                    <a:tc>
                      <a:txBody>
                        <a:bodyPr/>
                        <a:lstStyle/>
                        <a:p>
                          <a:pPr algn="l" fontAlgn="b"/>
                          <a:r>
                            <a:rPr lang="en-GB" sz="1100" b="0" i="0" u="none" strike="noStrike" dirty="0">
                              <a:solidFill>
                                <a:srgbClr val="000000"/>
                              </a:solidFill>
                              <a:effectLst/>
                              <a:latin typeface="Calibri" panose="020F0502020204030204" pitchFamily="34" charset="0"/>
                            </a:rPr>
                            <a:t>1 </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1.000002</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593097</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342425</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19</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17813</a:t>
                          </a: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607090544"/>
                      </a:ext>
                    </a:extLst>
                  </a:tr>
                  <a:tr h="190500">
                    <a:tc>
                      <a:txBody>
                        <a:bodyPr/>
                        <a:lstStyle/>
                        <a:p>
                          <a:pPr algn="l" fontAlgn="b"/>
                          <a:r>
                            <a:rPr lang="en-GB" sz="1100" b="0" i="0" u="none" strike="noStrike">
                              <a:solidFill>
                                <a:srgbClr val="000000"/>
                              </a:solidFill>
                              <a:effectLst/>
                              <a:latin typeface="Calibri" panose="020F0502020204030204" pitchFamily="34" charset="0"/>
                            </a:rPr>
                            <a:t>10 </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1.000020</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1875511</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1082827</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60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5633</a:t>
                          </a:r>
                        </a:p>
                      </a:txBody>
                      <a:tcPr marL="9525" marR="9525" marT="9525" marB="0" anchor="b">
                        <a:solidFill>
                          <a:schemeClr val="accent1">
                            <a:lumMod val="20000"/>
                            <a:lumOff val="80000"/>
                          </a:schemeClr>
                        </a:solidFill>
                      </a:tcPr>
                    </a:tc>
                    <a:extLst>
                      <a:ext uri="{0D108BD9-81ED-4DB2-BD59-A6C34878D82A}">
                        <a16:rowId xmlns:a16="http://schemas.microsoft.com/office/drawing/2014/main" val="761361570"/>
                      </a:ext>
                    </a:extLst>
                  </a:tr>
                  <a:tr h="190500">
                    <a:tc>
                      <a:txBody>
                        <a:bodyPr/>
                        <a:lstStyle/>
                        <a:p>
                          <a:pPr algn="l" fontAlgn="b"/>
                          <a:r>
                            <a:rPr lang="en-GB" sz="1100" b="0" i="0" u="none" strike="noStrike">
                              <a:solidFill>
                                <a:srgbClr val="000000"/>
                              </a:solidFill>
                              <a:effectLst/>
                              <a:latin typeface="Calibri" panose="020F0502020204030204" pitchFamily="34" charset="0"/>
                            </a:rPr>
                            <a:t>100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1.000196</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5930105</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3423748</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191</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1781</a:t>
                          </a:r>
                        </a:p>
                      </a:txBody>
                      <a:tcPr marL="9525" marR="9525" marT="9525" marB="0" anchor="b">
                        <a:solidFill>
                          <a:schemeClr val="accent1">
                            <a:lumMod val="20000"/>
                            <a:lumOff val="80000"/>
                          </a:schemeClr>
                        </a:solidFill>
                      </a:tcPr>
                    </a:tc>
                    <a:extLst>
                      <a:ext uri="{0D108BD9-81ED-4DB2-BD59-A6C34878D82A}">
                        <a16:rowId xmlns:a16="http://schemas.microsoft.com/office/drawing/2014/main" val="2082468097"/>
                      </a:ext>
                    </a:extLst>
                  </a:tr>
                  <a:tr h="190500">
                    <a:tc>
                      <a:txBody>
                        <a:bodyPr/>
                        <a:lstStyle/>
                        <a:p>
                          <a:pPr algn="l" fontAlgn="b"/>
                          <a:r>
                            <a:rPr lang="en-GB" sz="1100" b="0" i="0" u="none" strike="noStrike">
                              <a:solidFill>
                                <a:srgbClr val="000000"/>
                              </a:solidFill>
                              <a:effectLst/>
                              <a:latin typeface="Calibri" panose="020F0502020204030204" pitchFamily="34" charset="0"/>
                            </a:rPr>
                            <a:t>1,000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1.001957</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18727914</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10812566</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604</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563</a:t>
                          </a:r>
                        </a:p>
                      </a:txBody>
                      <a:tcPr marL="9525" marR="9525" marT="9525" marB="0" anchor="b">
                        <a:solidFill>
                          <a:schemeClr val="accent1">
                            <a:lumMod val="20000"/>
                            <a:lumOff val="80000"/>
                          </a:schemeClr>
                        </a:solidFill>
                      </a:tcPr>
                    </a:tc>
                    <a:extLst>
                      <a:ext uri="{0D108BD9-81ED-4DB2-BD59-A6C34878D82A}">
                        <a16:rowId xmlns:a16="http://schemas.microsoft.com/office/drawing/2014/main" val="748578098"/>
                      </a:ext>
                    </a:extLst>
                  </a:tr>
                  <a:tr h="190500">
                    <a:tc>
                      <a:txBody>
                        <a:bodyPr/>
                        <a:lstStyle/>
                        <a:p>
                          <a:pPr algn="l" fontAlgn="b"/>
                          <a:r>
                            <a:rPr lang="en-GB" sz="1100" b="0" i="0" u="none" strike="noStrike">
                              <a:solidFill>
                                <a:srgbClr val="000000"/>
                              </a:solidFill>
                              <a:effectLst/>
                              <a:latin typeface="Calibri" panose="020F0502020204030204" pitchFamily="34" charset="0"/>
                            </a:rPr>
                            <a:t>10,000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1.019570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58455268</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33749165</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1918</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177</a:t>
                          </a:r>
                        </a:p>
                      </a:txBody>
                      <a:tcPr marL="9525" marR="9525" marT="9525" marB="0" anchor="b">
                        <a:solidFill>
                          <a:schemeClr val="accent1">
                            <a:lumMod val="20000"/>
                            <a:lumOff val="80000"/>
                          </a:schemeClr>
                        </a:solidFill>
                      </a:tcPr>
                    </a:tc>
                    <a:extLst>
                      <a:ext uri="{0D108BD9-81ED-4DB2-BD59-A6C34878D82A}">
                        <a16:rowId xmlns:a16="http://schemas.microsoft.com/office/drawing/2014/main" val="3394823796"/>
                      </a:ext>
                    </a:extLst>
                  </a:tr>
                  <a:tr h="190500">
                    <a:tc>
                      <a:txBody>
                        <a:bodyPr/>
                        <a:lstStyle/>
                        <a:p>
                          <a:pPr algn="l" fontAlgn="b"/>
                          <a:r>
                            <a:rPr lang="en-GB" sz="1100" b="0" i="0" u="none" strike="noStrike">
                              <a:solidFill>
                                <a:srgbClr val="000000"/>
                              </a:solidFill>
                              <a:effectLst/>
                              <a:latin typeface="Calibri" panose="020F0502020204030204" pitchFamily="34" charset="0"/>
                            </a:rPr>
                            <a:t>100,000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1.195695</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164352596</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94889016</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6324</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54</a:t>
                          </a:r>
                        </a:p>
                      </a:txBody>
                      <a:tcPr marL="9525" marR="9525" marT="9525" marB="0" anchor="b">
                        <a:solidFill>
                          <a:schemeClr val="accent1">
                            <a:lumMod val="20000"/>
                            <a:lumOff val="80000"/>
                          </a:schemeClr>
                        </a:solidFill>
                      </a:tcPr>
                    </a:tc>
                    <a:extLst>
                      <a:ext uri="{0D108BD9-81ED-4DB2-BD59-A6C34878D82A}">
                        <a16:rowId xmlns:a16="http://schemas.microsoft.com/office/drawing/2014/main" val="2477837855"/>
                      </a:ext>
                    </a:extLst>
                  </a:tr>
                  <a:tr h="190500">
                    <a:tc>
                      <a:txBody>
                        <a:bodyPr/>
                        <a:lstStyle/>
                        <a:p>
                          <a:pPr algn="l" fontAlgn="b"/>
                          <a:r>
                            <a:rPr lang="en-GB" sz="1100" b="0" i="0" u="none" strike="noStrike">
                              <a:solidFill>
                                <a:srgbClr val="000000"/>
                              </a:solidFill>
                              <a:effectLst/>
                              <a:latin typeface="Calibri" panose="020F0502020204030204" pitchFamily="34" charset="0"/>
                            </a:rPr>
                            <a:t>1,000,000 </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2.956955</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282128500</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162886965</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0.102</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26848</a:t>
                          </a:r>
                        </a:p>
                      </a:txBody>
                      <a:tcPr marL="9525" marR="9525" marT="9525" marB="0" anchor="b">
                        <a:solidFill>
                          <a:schemeClr val="accent1">
                            <a:lumMod val="20000"/>
                            <a:lumOff val="80000"/>
                          </a:schemeClr>
                        </a:solidFill>
                      </a:tcPr>
                    </a:tc>
                    <a:tc>
                      <a:txBody>
                        <a:bodyPr/>
                        <a:lstStyle/>
                        <a:p>
                          <a:pPr algn="l" fontAlgn="b"/>
                          <a:r>
                            <a:rPr lang="en-GB" sz="1100" b="0" i="0" u="none" strike="noStrike">
                              <a:solidFill>
                                <a:srgbClr val="000000"/>
                              </a:solidFill>
                              <a:effectLst/>
                              <a:latin typeface="Calibri" panose="020F0502020204030204" pitchFamily="34" charset="0"/>
                            </a:rPr>
                            <a:t>0.340</a:t>
                          </a:r>
                        </a:p>
                      </a:txBody>
                      <a:tcPr marL="9525" marR="9525" marT="9525" marB="0" anchor="b">
                        <a:solidFill>
                          <a:schemeClr val="accent1">
                            <a:lumMod val="20000"/>
                            <a:lumOff val="80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13</a:t>
                          </a:r>
                        </a:p>
                      </a:txBody>
                      <a:tcPr marL="9525" marR="9525" marT="9525" marB="0" anchor="b">
                        <a:solidFill>
                          <a:schemeClr val="accent1">
                            <a:lumMod val="20000"/>
                            <a:lumOff val="80000"/>
                          </a:schemeClr>
                        </a:solidFill>
                      </a:tcPr>
                    </a:tc>
                    <a:extLst>
                      <a:ext uri="{0D108BD9-81ED-4DB2-BD59-A6C34878D82A}">
                        <a16:rowId xmlns:a16="http://schemas.microsoft.com/office/drawing/2014/main" val="1350731020"/>
                      </a:ext>
                    </a:extLst>
                  </a:tr>
                </a:tbl>
              </a:graphicData>
            </a:graphic>
          </p:graphicFrame>
        </mc:Fallback>
      </mc:AlternateContent>
      <p:sp>
        <p:nvSpPr>
          <p:cNvPr id="9" name="TextBox 8">
            <a:extLst>
              <a:ext uri="{FF2B5EF4-FFF2-40B4-BE49-F238E27FC236}">
                <a16:creationId xmlns:a16="http://schemas.microsoft.com/office/drawing/2014/main" id="{F0402613-8DFC-4A2A-BBCF-92E33B9BF97D}"/>
              </a:ext>
            </a:extLst>
          </p:cNvPr>
          <p:cNvSpPr txBox="1"/>
          <p:nvPr/>
        </p:nvSpPr>
        <p:spPr>
          <a:xfrm>
            <a:off x="1922585" y="5117123"/>
            <a:ext cx="5011500" cy="369332"/>
          </a:xfrm>
          <a:prstGeom prst="rect">
            <a:avLst/>
          </a:prstGeom>
          <a:noFill/>
        </p:spPr>
        <p:txBody>
          <a:bodyPr wrap="none" rtlCol="0">
            <a:spAutoFit/>
          </a:bodyPr>
          <a:lstStyle/>
          <a:p>
            <a:r>
              <a:rPr lang="en-GB" dirty="0"/>
              <a:t>Table: MDIS near plasma chamber centre</a:t>
            </a:r>
          </a:p>
        </p:txBody>
      </p:sp>
    </p:spTree>
    <p:extLst>
      <p:ext uri="{BB962C8B-B14F-4D97-AF65-F5344CB8AC3E}">
        <p14:creationId xmlns:p14="http://schemas.microsoft.com/office/powerpoint/2010/main" val="300201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F2BE-F2C2-4030-AABE-8FA28D1C1047}"/>
              </a:ext>
            </a:extLst>
          </p:cNvPr>
          <p:cNvSpPr>
            <a:spLocks noGrp="1"/>
          </p:cNvSpPr>
          <p:nvPr>
            <p:ph type="title"/>
          </p:nvPr>
        </p:nvSpPr>
        <p:spPr/>
        <p:txBody>
          <a:bodyPr/>
          <a:lstStyle/>
          <a:p>
            <a:r>
              <a:rPr lang="en-GB" dirty="0"/>
              <a:t>Mise </a:t>
            </a:r>
            <a:r>
              <a:rPr lang="en-GB" dirty="0" err="1"/>
              <a:t>en</a:t>
            </a:r>
            <a:r>
              <a:rPr lang="en-GB" dirty="0"/>
              <a:t> </a:t>
            </a:r>
            <a:r>
              <a:rPr lang="en-GB" dirty="0" err="1"/>
              <a:t>œuvre</a:t>
            </a:r>
            <a:endParaRPr lang="en-GB" dirty="0"/>
          </a:p>
        </p:txBody>
      </p:sp>
      <p:sp>
        <p:nvSpPr>
          <p:cNvPr id="5" name="Text Placeholder 4">
            <a:extLst>
              <a:ext uri="{FF2B5EF4-FFF2-40B4-BE49-F238E27FC236}">
                <a16:creationId xmlns:a16="http://schemas.microsoft.com/office/drawing/2014/main" id="{D6F9E783-0E70-449C-82B3-718A3025F631}"/>
              </a:ext>
            </a:extLst>
          </p:cNvPr>
          <p:cNvSpPr>
            <a:spLocks noGrp="1"/>
          </p:cNvSpPr>
          <p:nvPr>
            <p:ph type="body" idx="1"/>
          </p:nvPr>
        </p:nvSpPr>
        <p:spPr>
          <a:xfrm>
            <a:off x="588842" y="4310795"/>
            <a:ext cx="1734461" cy="539262"/>
          </a:xfrm>
        </p:spPr>
        <p:txBody>
          <a:bodyPr/>
          <a:lstStyle/>
          <a:p>
            <a:r>
              <a:rPr lang="fr-FR" sz="1800" dirty="0"/>
              <a:t> Algorithme  de Boris</a:t>
            </a:r>
          </a:p>
        </p:txBody>
      </p:sp>
      <p:sp>
        <p:nvSpPr>
          <p:cNvPr id="7" name="Text Placeholder 6">
            <a:extLst>
              <a:ext uri="{FF2B5EF4-FFF2-40B4-BE49-F238E27FC236}">
                <a16:creationId xmlns:a16="http://schemas.microsoft.com/office/drawing/2014/main" id="{04DCF91D-9AF1-41BE-85D5-3E279FBFACBC}"/>
              </a:ext>
            </a:extLst>
          </p:cNvPr>
          <p:cNvSpPr>
            <a:spLocks noGrp="1"/>
          </p:cNvSpPr>
          <p:nvPr>
            <p:ph type="body" sz="quarter" idx="3"/>
          </p:nvPr>
        </p:nvSpPr>
        <p:spPr>
          <a:xfrm>
            <a:off x="4487798" y="2033093"/>
            <a:ext cx="2976075" cy="290331"/>
          </a:xfrm>
        </p:spPr>
        <p:txBody>
          <a:bodyPr/>
          <a:lstStyle/>
          <a:p>
            <a:r>
              <a:rPr lang="en-GB" sz="1800" dirty="0"/>
              <a:t>GC initialization</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FD3BE287-3887-4125-8576-8C287289071E}"/>
                  </a:ext>
                </a:extLst>
              </p:cNvPr>
              <p:cNvSpPr>
                <a:spLocks noGrp="1"/>
              </p:cNvSpPr>
              <p:nvPr>
                <p:ph sz="quarter" idx="4"/>
              </p:nvPr>
            </p:nvSpPr>
            <p:spPr>
              <a:xfrm>
                <a:off x="4592269" y="2350555"/>
                <a:ext cx="4021504" cy="1496350"/>
              </a:xfrm>
            </p:spPr>
            <p:txBody>
              <a:bodyPr/>
              <a:lstStyle/>
              <a:p>
                <a:r>
                  <a:rPr lang="en-GB" sz="1400" dirty="0">
                    <a:ea typeface="Cambria Math" panose="02040503050406030204" pitchFamily="18" charset="0"/>
                  </a:rPr>
                  <a:t>Carte </a:t>
                </a:r>
                <a14:m>
                  <m:oMath xmlns:m="http://schemas.openxmlformats.org/officeDocument/2006/math">
                    <m:r>
                      <m:rPr>
                        <m:sty m:val="p"/>
                      </m:rPr>
                      <a:rPr lang="en-GB" sz="1400" i="1" smtClean="0">
                        <a:latin typeface="Cambria Math" panose="02040503050406030204" pitchFamily="18" charset="0"/>
                        <a:ea typeface="Cambria Math" panose="02040503050406030204" pitchFamily="18" charset="0"/>
                      </a:rPr>
                      <m:t>∇</m:t>
                    </m:r>
                    <m:r>
                      <m:rPr>
                        <m:sty m:val="p"/>
                      </m:rPr>
                      <a:rPr lang="en-GB" sz="1400" b="0" i="0" smtClean="0">
                        <a:latin typeface="Cambria Math" panose="02040503050406030204" pitchFamily="18" charset="0"/>
                        <a:ea typeface="Cambria Math" panose="02040503050406030204" pitchFamily="18" charset="0"/>
                      </a:rPr>
                      <m:t>B</m:t>
                    </m:r>
                  </m:oMath>
                </a14:m>
                <a:r>
                  <a:rPr lang="en-GB" sz="1400" dirty="0"/>
                  <a:t> (</a:t>
                </a:r>
                <a:r>
                  <a:rPr lang="fr-FR" sz="1400" dirty="0"/>
                  <a:t>accélère le calcul par étape sans perte de précision</a:t>
                </a:r>
                <a:r>
                  <a:rPr lang="en-GB" sz="1400" dirty="0"/>
                  <a:t>)</a:t>
                </a:r>
              </a:p>
              <a:p>
                <a:r>
                  <a:rPr lang="en-GB" sz="1400" dirty="0"/>
                  <a:t>Pour </a:t>
                </a:r>
                <a:r>
                  <a:rPr lang="en-GB" sz="1400" dirty="0" err="1"/>
                  <a:t>chaque</a:t>
                </a:r>
                <a:r>
                  <a:rPr lang="en-GB" sz="1400" dirty="0"/>
                  <a:t> </a:t>
                </a:r>
                <a:r>
                  <a:rPr lang="en-GB" sz="1400" dirty="0" err="1"/>
                  <a:t>électron</a:t>
                </a:r>
                <a:r>
                  <a:rPr lang="en-GB" sz="1400" dirty="0"/>
                  <a:t> :</a:t>
                </a:r>
              </a:p>
              <a:p>
                <a:pPr lvl="1"/>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ea typeface="Cambria Math" panose="02040503050406030204" pitchFamily="18" charset="0"/>
                          </a:rPr>
                          <m:t>∥</m:t>
                        </m:r>
                      </m:sub>
                    </m:sSub>
                    <m:r>
                      <a:rPr lang="en-GB" sz="1400" b="1" i="1" smtClean="0">
                        <a:latin typeface="Cambria Math" panose="02040503050406030204" pitchFamily="18" charset="0"/>
                      </a:rPr>
                      <m:t>=</m:t>
                    </m:r>
                    <m:r>
                      <a:rPr lang="en-GB" sz="1400" b="1" i="1" smtClean="0">
                        <a:latin typeface="Cambria Math" panose="02040503050406030204" pitchFamily="18" charset="0"/>
                      </a:rPr>
                      <m:t>𝒖</m:t>
                    </m:r>
                    <m:r>
                      <a:rPr lang="en-GB" sz="1400" i="1" smtClean="0">
                        <a:latin typeface="Cambria Math" panose="02040503050406030204" pitchFamily="18" charset="0"/>
                        <a:ea typeface="Cambria Math" panose="02040503050406030204" pitchFamily="18" charset="0"/>
                      </a:rPr>
                      <m:t>∙</m:t>
                    </m:r>
                    <m:acc>
                      <m:accPr>
                        <m:chr m:val="̂"/>
                        <m:ctrlPr>
                          <a:rPr lang="en-GB" sz="1400" b="0" i="1" smtClean="0">
                            <a:latin typeface="Cambria Math" panose="02040503050406030204" pitchFamily="18" charset="0"/>
                            <a:ea typeface="Cambria Math" panose="02040503050406030204" pitchFamily="18" charset="0"/>
                          </a:rPr>
                        </m:ctrlPr>
                      </m:accPr>
                      <m:e>
                        <m:r>
                          <a:rPr lang="en-GB" sz="1400" b="0" i="1" smtClean="0">
                            <a:latin typeface="Cambria Math" panose="02040503050406030204" pitchFamily="18" charset="0"/>
                            <a:ea typeface="Cambria Math" panose="02040503050406030204" pitchFamily="18" charset="0"/>
                          </a:rPr>
                          <m:t>𝑏</m:t>
                        </m:r>
                      </m:e>
                    </m:acc>
                  </m:oMath>
                </a14:m>
                <a:endParaRPr lang="en-GB" sz="1400" dirty="0"/>
              </a:p>
              <a:p>
                <a:pPr lvl="1"/>
                <a14:m>
                  <m:oMath xmlns:m="http://schemas.openxmlformats.org/officeDocument/2006/math">
                    <m:r>
                      <a:rPr lang="en-GB" sz="1400" b="1" i="0" smtClean="0">
                        <a:latin typeface="Cambria Math" panose="02040503050406030204" pitchFamily="18" charset="0"/>
                      </a:rPr>
                      <m:t>𝐑</m:t>
                    </m:r>
                    <m:r>
                      <a:rPr lang="en-GB" sz="1400" b="0" i="1" smtClean="0">
                        <a:latin typeface="Cambria Math" panose="02040503050406030204" pitchFamily="18" charset="0"/>
                      </a:rPr>
                      <m:t>=</m:t>
                    </m:r>
                    <m:r>
                      <a:rPr lang="en-GB" sz="1400" b="1" i="0" smtClean="0">
                        <a:latin typeface="Cambria Math" panose="02040503050406030204" pitchFamily="18" charset="0"/>
                      </a:rPr>
                      <m:t>𝐫</m:t>
                    </m:r>
                    <m:r>
                      <a:rPr lang="en-GB" sz="1400" b="1" i="0" smtClean="0">
                        <a:latin typeface="Cambria Math" panose="02040503050406030204" pitchFamily="18" charset="0"/>
                      </a:rPr>
                      <m:t>+</m:t>
                    </m:r>
                    <m:r>
                      <a:rPr lang="en-GB" sz="1400" b="1" i="0" smtClean="0">
                        <a:latin typeface="Cambria Math" panose="02040503050406030204" pitchFamily="18" charset="0"/>
                      </a:rPr>
                      <m:t>𝛒</m:t>
                    </m:r>
                  </m:oMath>
                </a14:m>
                <a:endParaRPr lang="en-GB" sz="1400" dirty="0"/>
              </a:p>
              <a:p>
                <a:pPr lvl="1"/>
                <a:r>
                  <a:rPr lang="en-GB" sz="1400" dirty="0"/>
                  <a:t>Calculer le moment magnétique </a:t>
                </a:r>
                <a14:m>
                  <m:oMath xmlns:m="http://schemas.openxmlformats.org/officeDocument/2006/math">
                    <m:r>
                      <a:rPr lang="en-GB" sz="1400" b="0" i="1" smtClean="0">
                        <a:latin typeface="Cambria Math" panose="02040503050406030204" pitchFamily="18" charset="0"/>
                      </a:rPr>
                      <m:t>𝜇</m:t>
                    </m:r>
                  </m:oMath>
                </a14:m>
                <a:endParaRPr lang="en-GB" sz="1400" dirty="0"/>
              </a:p>
              <a:p>
                <a:endParaRPr lang="en-GB" sz="1400" dirty="0"/>
              </a:p>
            </p:txBody>
          </p:sp>
        </mc:Choice>
        <mc:Fallback>
          <p:sp>
            <p:nvSpPr>
              <p:cNvPr id="8" name="Content Placeholder 7">
                <a:extLst>
                  <a:ext uri="{FF2B5EF4-FFF2-40B4-BE49-F238E27FC236}">
                    <a16:creationId xmlns:a16="http://schemas.microsoft.com/office/drawing/2014/main" id="{FD3BE287-3887-4125-8576-8C287289071E}"/>
                  </a:ext>
                </a:extLst>
              </p:cNvPr>
              <p:cNvSpPr>
                <a:spLocks noGrp="1" noRot="1" noChangeAspect="1" noMove="1" noResize="1" noEditPoints="1" noAdjustHandles="1" noChangeArrowheads="1" noChangeShapeType="1" noTextEdit="1"/>
              </p:cNvSpPr>
              <p:nvPr>
                <p:ph sz="quarter" idx="4"/>
              </p:nvPr>
            </p:nvSpPr>
            <p:spPr>
              <a:xfrm>
                <a:off x="4592269" y="2350555"/>
                <a:ext cx="4021504" cy="1496350"/>
              </a:xfrm>
              <a:blipFill>
                <a:blip r:embed="rId3"/>
                <a:stretch>
                  <a:fillRect l="-152" t="-2449" b="-530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B56BBD22-8A07-4001-B036-12DCB06BCE12}"/>
              </a:ext>
            </a:extLst>
          </p:cNvPr>
          <p:cNvSpPr>
            <a:spLocks noGrp="1"/>
          </p:cNvSpPr>
          <p:nvPr>
            <p:ph type="sldNum" sz="quarter" idx="12"/>
          </p:nvPr>
        </p:nvSpPr>
        <p:spPr/>
        <p:txBody>
          <a:bodyPr/>
          <a:lstStyle/>
          <a:p>
            <a:fld id="{B9BBA51A-0E04-4B3D-A92E-704BDD3DCD9A}" type="slidenum">
              <a:rPr lang="fr-FR" altLang="fr-FR" smtClean="0"/>
              <a:pPr/>
              <a:t>3</a:t>
            </a:fld>
            <a:endParaRPr lang="fr-FR" altLang="fr-FR"/>
          </a:p>
        </p:txBody>
      </p:sp>
      <mc:AlternateContent xmlns:mc="http://schemas.openxmlformats.org/markup-compatibility/2006">
        <mc:Choice xmlns:a14="http://schemas.microsoft.com/office/drawing/2010/main" Requires="a14">
          <p:sp>
            <p:nvSpPr>
              <p:cNvPr id="9" name="Content Placeholder 5">
                <a:extLst>
                  <a:ext uri="{FF2B5EF4-FFF2-40B4-BE49-F238E27FC236}">
                    <a16:creationId xmlns:a16="http://schemas.microsoft.com/office/drawing/2014/main" id="{DF877089-9887-404F-B0E7-A819EF1873AB}"/>
                  </a:ext>
                </a:extLst>
              </p:cNvPr>
              <p:cNvSpPr txBox="1">
                <a:spLocks/>
              </p:cNvSpPr>
              <p:nvPr/>
            </p:nvSpPr>
            <p:spPr bwMode="auto">
              <a:xfrm>
                <a:off x="651146" y="1191422"/>
                <a:ext cx="3400737" cy="2362569"/>
              </a:xfrm>
              <a:prstGeom prst="rect">
                <a:avLst/>
              </a:prstGeom>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90000"/>
                  </a:lnSpc>
                  <a:spcBef>
                    <a:spcPct val="20000"/>
                  </a:spcBef>
                  <a:spcAft>
                    <a:spcPct val="0"/>
                  </a:spcAft>
                  <a:buClr>
                    <a:schemeClr val="tx2"/>
                  </a:buClr>
                  <a:buFont typeface="Wingdings" panose="05000000000000000000" pitchFamily="2" charset="2"/>
                  <a:buChar char="Ø"/>
                  <a:defRPr lang="fr-FR" altLang="fr-FR" sz="2400" b="0" kern="120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ct val="0"/>
                  </a:spcAft>
                  <a:buClr>
                    <a:srgbClr val="D96709"/>
                  </a:buClr>
                  <a:buSzPct val="110000"/>
                  <a:buFont typeface="Wingdings" panose="05000000000000000000" pitchFamily="2" charset="2"/>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0000"/>
                  </a:buClr>
                  <a:buSzPct val="120000"/>
                  <a:buFont typeface="Arial" pitchFamily="34" charset="0"/>
                  <a:buChar char="•"/>
                  <a:defRPr sz="1800" kern="120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buFont typeface="Calibri" panose="020F0502020204030204" pitchFamily="34" charset="0"/>
                  <a:buChar char="→"/>
                  <a:defRPr sz="16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1600" kern="1200">
                    <a:solidFill>
                      <a:schemeClr val="accent6">
                        <a:lumMod val="75000"/>
                      </a:schemeClr>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endParaRPr lang="en-GB" sz="1400" dirty="0"/>
              </a:p>
              <a:p>
                <a:r>
                  <a:rPr lang="fr-FR" sz="1400" dirty="0"/>
                  <a:t>Le nombre d'électrons, le temps de propagation maximum et le pas de temps sont donnés</a:t>
                </a:r>
              </a:p>
              <a:p>
                <a:r>
                  <a:rPr lang="fr-FR" sz="1400" dirty="0"/>
                  <a:t>Lisez les fichiers de carte de champ magnétique fournis, fusionnez-les dans une grille 3D.</a:t>
                </a:r>
              </a:p>
              <a:p>
                <a:r>
                  <a:rPr lang="fr-FR" sz="1400" dirty="0"/>
                  <a:t>Définir la position des électrons </a:t>
                </a:r>
                <a:r>
                  <a:rPr lang="en-GB" sz="1400" dirty="0"/>
                  <a:t>(</a:t>
                </a:r>
                <a14:m>
                  <m:oMath xmlns:m="http://schemas.openxmlformats.org/officeDocument/2006/math">
                    <m:r>
                      <a:rPr lang="en-GB" sz="1400" b="1" i="0" smtClean="0">
                        <a:latin typeface="Cambria Math" panose="02040503050406030204" pitchFamily="18" charset="0"/>
                      </a:rPr>
                      <m:t>𝐫</m:t>
                    </m:r>
                  </m:oMath>
                </a14:m>
                <a:r>
                  <a:rPr lang="en-GB" sz="1400" dirty="0"/>
                  <a:t>) (</a:t>
                </a:r>
                <a:r>
                  <a:rPr lang="fr-FR" sz="1400" dirty="0"/>
                  <a:t>disque uniforme</a:t>
                </a:r>
                <a:r>
                  <a:rPr lang="en-GB" sz="1400" dirty="0"/>
                  <a:t>) et la </a:t>
                </a:r>
                <a:r>
                  <a:rPr lang="fr-FR" sz="1400" dirty="0"/>
                  <a:t>vitesse</a:t>
                </a:r>
                <a:r>
                  <a:rPr lang="en-GB" sz="1400" dirty="0"/>
                  <a:t> (</a:t>
                </a:r>
                <a14:m>
                  <m:oMath xmlns:m="http://schemas.openxmlformats.org/officeDocument/2006/math">
                    <m:r>
                      <a:rPr lang="en-GB" sz="1400" b="1" i="0" smtClean="0">
                        <a:latin typeface="Cambria Math" panose="02040503050406030204" pitchFamily="18" charset="0"/>
                      </a:rPr>
                      <m:t>𝐮</m:t>
                    </m:r>
                    <m:r>
                      <a:rPr lang="en-GB" sz="1400" b="0" i="1" smtClean="0">
                        <a:latin typeface="Cambria Math" panose="02040503050406030204" pitchFamily="18" charset="0"/>
                      </a:rPr>
                      <m:t>=</m:t>
                    </m:r>
                    <m:r>
                      <a:rPr lang="en-GB" sz="1400" b="0" i="1" smtClean="0">
                        <a:latin typeface="Cambria Math" panose="02040503050406030204" pitchFamily="18" charset="0"/>
                      </a:rPr>
                      <m:t>𝛾</m:t>
                    </m:r>
                    <m:r>
                      <a:rPr lang="en-GB" sz="1400" b="1" i="0" smtClean="0">
                        <a:latin typeface="Cambria Math" panose="02040503050406030204" pitchFamily="18" charset="0"/>
                      </a:rPr>
                      <m:t>𝐯</m:t>
                    </m:r>
                  </m:oMath>
                </a14:m>
                <a:r>
                  <a:rPr lang="en-GB" sz="1400" dirty="0"/>
                  <a:t>) (Maxwell-Boltzmann)</a:t>
                </a:r>
              </a:p>
            </p:txBody>
          </p:sp>
        </mc:Choice>
        <mc:Fallback>
          <p:sp>
            <p:nvSpPr>
              <p:cNvPr id="9" name="Content Placeholder 5">
                <a:extLst>
                  <a:ext uri="{FF2B5EF4-FFF2-40B4-BE49-F238E27FC236}">
                    <a16:creationId xmlns:a16="http://schemas.microsoft.com/office/drawing/2014/main" id="{DF877089-9887-404F-B0E7-A819EF1873AB}"/>
                  </a:ext>
                </a:extLst>
              </p:cNvPr>
              <p:cNvSpPr txBox="1">
                <a:spLocks noRot="1" noChangeAspect="1" noMove="1" noResize="1" noEditPoints="1" noAdjustHandles="1" noChangeArrowheads="1" noChangeShapeType="1" noTextEdit="1"/>
              </p:cNvSpPr>
              <p:nvPr/>
            </p:nvSpPr>
            <p:spPr bwMode="auto">
              <a:xfrm>
                <a:off x="651146" y="1191422"/>
                <a:ext cx="3400737" cy="2362569"/>
              </a:xfrm>
              <a:prstGeom prst="rect">
                <a:avLst/>
              </a:prstGeom>
              <a:blipFill>
                <a:blip r:embed="rId4"/>
                <a:stretch>
                  <a:fillRect r="-534" b="-765"/>
                </a:stretch>
              </a:blip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4" name="Rectangle 13">
            <a:extLst>
              <a:ext uri="{FF2B5EF4-FFF2-40B4-BE49-F238E27FC236}">
                <a16:creationId xmlns:a16="http://schemas.microsoft.com/office/drawing/2014/main" id="{84893C3B-EF51-498D-B74B-80F0D3066799}"/>
              </a:ext>
            </a:extLst>
          </p:cNvPr>
          <p:cNvSpPr/>
          <p:nvPr/>
        </p:nvSpPr>
        <p:spPr>
          <a:xfrm>
            <a:off x="4509108" y="2010069"/>
            <a:ext cx="4040188" cy="19523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F087AA5-2F23-44A5-8C95-5EF9CAB39E64}"/>
              </a:ext>
            </a:extLst>
          </p:cNvPr>
          <p:cNvSpPr/>
          <p:nvPr/>
        </p:nvSpPr>
        <p:spPr>
          <a:xfrm>
            <a:off x="543421" y="4246242"/>
            <a:ext cx="1676547" cy="63976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1CFC83F-7490-45B2-8677-EF8F4EB84026}"/>
              </a:ext>
            </a:extLst>
          </p:cNvPr>
          <p:cNvSpPr/>
          <p:nvPr/>
        </p:nvSpPr>
        <p:spPr>
          <a:xfrm>
            <a:off x="2572967" y="5593024"/>
            <a:ext cx="5005179" cy="785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ctor: Curved 24">
            <a:extLst>
              <a:ext uri="{FF2B5EF4-FFF2-40B4-BE49-F238E27FC236}">
                <a16:creationId xmlns:a16="http://schemas.microsoft.com/office/drawing/2014/main" id="{D8DC65F7-671B-4FBC-98BB-0BC8BC4B7531}"/>
              </a:ext>
            </a:extLst>
          </p:cNvPr>
          <p:cNvCxnSpPr>
            <a:cxnSpLocks/>
            <a:stCxn id="21" idx="2"/>
            <a:endCxn id="24" idx="0"/>
          </p:cNvCxnSpPr>
          <p:nvPr/>
        </p:nvCxnSpPr>
        <p:spPr>
          <a:xfrm rot="16200000" flipH="1">
            <a:off x="2875116" y="3392583"/>
            <a:ext cx="707020" cy="3693862"/>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07623B2C-8E92-4B18-8D46-6ADAABFB06C2}"/>
              </a:ext>
            </a:extLst>
          </p:cNvPr>
          <p:cNvCxnSpPr>
            <a:cxnSpLocks/>
            <a:stCxn id="61" idx="2"/>
            <a:endCxn id="24" idx="0"/>
          </p:cNvCxnSpPr>
          <p:nvPr/>
        </p:nvCxnSpPr>
        <p:spPr>
          <a:xfrm rot="5400000">
            <a:off x="5524911" y="4582870"/>
            <a:ext cx="560801" cy="1459507"/>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5EC52DCB-8574-45C3-9BBD-E1D7834C9ED7}"/>
              </a:ext>
            </a:extLst>
          </p:cNvPr>
          <p:cNvSpPr txBox="1">
            <a:spLocks/>
          </p:cNvSpPr>
          <p:nvPr/>
        </p:nvSpPr>
        <p:spPr bwMode="auto">
          <a:xfrm>
            <a:off x="2572174" y="5593025"/>
            <a:ext cx="4040188" cy="3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lnSpc>
                <a:spcPct val="90000"/>
              </a:lnSpc>
              <a:spcBef>
                <a:spcPct val="20000"/>
              </a:spcBef>
              <a:spcAft>
                <a:spcPct val="0"/>
              </a:spcAft>
              <a:buClr>
                <a:schemeClr val="tx2"/>
              </a:buClr>
              <a:buFont typeface="Wingdings" panose="05000000000000000000" pitchFamily="2" charset="2"/>
              <a:buNone/>
              <a:defRPr lang="fr-FR" altLang="fr-FR" sz="2400" b="1" kern="1200">
                <a:solidFill>
                  <a:srgbClr val="0070C0"/>
                </a:solidFill>
                <a:latin typeface="Verdana" pitchFamily="34" charset="0"/>
                <a:ea typeface="MS PGothic" pitchFamily="34" charset="-128"/>
                <a:cs typeface="ＭＳ Ｐゴシック" charset="0"/>
              </a:defRPr>
            </a:lvl1pPr>
            <a:lvl2pPr marL="457200" indent="0" algn="l" rtl="0" eaLnBrk="0" fontAlgn="base" hangingPunct="0">
              <a:spcBef>
                <a:spcPct val="20000"/>
              </a:spcBef>
              <a:spcAft>
                <a:spcPct val="0"/>
              </a:spcAft>
              <a:buClr>
                <a:srgbClr val="D96709"/>
              </a:buClr>
              <a:buSzPct val="110000"/>
              <a:buFont typeface="Wingdings" panose="05000000000000000000" pitchFamily="2" charset="2"/>
              <a:buNone/>
              <a:defRPr sz="20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914400" indent="0" algn="l" rtl="0" eaLnBrk="0" fontAlgn="base" hangingPunct="0">
              <a:spcBef>
                <a:spcPct val="20000"/>
              </a:spcBef>
              <a:spcAft>
                <a:spcPct val="0"/>
              </a:spcAft>
              <a:buClr>
                <a:srgbClr val="FF0000"/>
              </a:buClr>
              <a:buSzPct val="120000"/>
              <a:buFont typeface="Arial" pitchFamily="34" charset="0"/>
              <a:buNone/>
              <a:defRPr sz="1800" b="1" kern="1200">
                <a:solidFill>
                  <a:schemeClr val="accent5">
                    <a:lumMod val="75000"/>
                  </a:schemeClr>
                </a:solidFill>
                <a:latin typeface="+mn-lt"/>
                <a:ea typeface="MS PGothic" pitchFamily="34" charset="-128"/>
                <a:cs typeface="+mn-cs"/>
              </a:defRPr>
            </a:lvl3pPr>
            <a:lvl4pPr marL="1371600" indent="0" algn="l" rtl="0" eaLnBrk="0" fontAlgn="base" hangingPunct="0">
              <a:spcBef>
                <a:spcPct val="20000"/>
              </a:spcBef>
              <a:spcAft>
                <a:spcPct val="0"/>
              </a:spcAft>
              <a:buFont typeface="Calibri" panose="020F0502020204030204" pitchFamily="34" charset="0"/>
              <a:buNone/>
              <a:defRPr sz="1600" b="1" kern="1200">
                <a:solidFill>
                  <a:schemeClr val="tx1"/>
                </a:solidFill>
                <a:latin typeface="+mn-lt"/>
                <a:ea typeface="MS PGothic" pitchFamily="34" charset="-128"/>
                <a:cs typeface="+mn-cs"/>
              </a:defRPr>
            </a:lvl4pPr>
            <a:lvl5pPr marL="1828800" indent="0" algn="l" rtl="0" eaLnBrk="0" fontAlgn="base" hangingPunct="0">
              <a:spcBef>
                <a:spcPct val="20000"/>
              </a:spcBef>
              <a:spcAft>
                <a:spcPct val="0"/>
              </a:spcAft>
              <a:buFont typeface="Courier New" panose="02070309020205020404" pitchFamily="49" charset="0"/>
              <a:buNone/>
              <a:defRPr sz="1600" b="1" kern="1200">
                <a:solidFill>
                  <a:schemeClr val="accent6">
                    <a:lumMod val="75000"/>
                  </a:schemeClr>
                </a:solidFill>
                <a:latin typeface="+mn-lt"/>
                <a:ea typeface="MS PGothic" pitchFamily="34" charset="-128"/>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sz="1800" dirty="0"/>
              <a:t>Output</a:t>
            </a:r>
          </a:p>
        </p:txBody>
      </p:sp>
      <p:sp>
        <p:nvSpPr>
          <p:cNvPr id="33" name="Content Placeholder 5">
            <a:extLst>
              <a:ext uri="{FF2B5EF4-FFF2-40B4-BE49-F238E27FC236}">
                <a16:creationId xmlns:a16="http://schemas.microsoft.com/office/drawing/2014/main" id="{E0F75F35-1288-476D-B3F4-DC7536F48E6E}"/>
              </a:ext>
            </a:extLst>
          </p:cNvPr>
          <p:cNvSpPr txBox="1">
            <a:spLocks/>
          </p:cNvSpPr>
          <p:nvPr/>
        </p:nvSpPr>
        <p:spPr bwMode="auto">
          <a:xfrm>
            <a:off x="2586857" y="5928647"/>
            <a:ext cx="5005179" cy="25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90000"/>
              </a:lnSpc>
              <a:spcBef>
                <a:spcPct val="20000"/>
              </a:spcBef>
              <a:spcAft>
                <a:spcPct val="0"/>
              </a:spcAft>
              <a:buClr>
                <a:schemeClr val="tx2"/>
              </a:buClr>
              <a:buFont typeface="Wingdings" panose="05000000000000000000" pitchFamily="2" charset="2"/>
              <a:buChar char="Ø"/>
              <a:defRPr lang="fr-FR" altLang="fr-FR" sz="2400" b="0" kern="120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ct val="0"/>
              </a:spcAft>
              <a:buClr>
                <a:srgbClr val="D96709"/>
              </a:buClr>
              <a:buSzPct val="110000"/>
              <a:buFont typeface="Wingdings" panose="05000000000000000000" pitchFamily="2" charset="2"/>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0000"/>
              </a:buClr>
              <a:buSzPct val="120000"/>
              <a:buFont typeface="Arial" pitchFamily="34" charset="0"/>
              <a:buChar char="•"/>
              <a:defRPr sz="1800" kern="120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buFont typeface="Calibri" panose="020F0502020204030204" pitchFamily="34" charset="0"/>
              <a:buChar char="→"/>
              <a:defRPr sz="16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1600" kern="1200">
                <a:solidFill>
                  <a:schemeClr val="accent6">
                    <a:lumMod val="75000"/>
                  </a:schemeClr>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fr-FR" sz="1400" dirty="0"/>
              <a:t>Trajectoire sauvegardée </a:t>
            </a:r>
            <a:r>
              <a:rPr lang="en-GB" sz="1400" dirty="0"/>
              <a:t>(r, u, µ (CG), n</a:t>
            </a:r>
            <a:r>
              <a:rPr lang="en-GB" sz="1400" baseline="-25000" dirty="0"/>
              <a:t>e</a:t>
            </a:r>
            <a:r>
              <a:rPr lang="en-GB" sz="1400" dirty="0"/>
              <a:t>, ε, t, </a:t>
            </a:r>
            <a:r>
              <a:rPr lang="en-GB" sz="1400" dirty="0" err="1"/>
              <a:t>t</a:t>
            </a:r>
            <a:r>
              <a:rPr lang="en-GB" sz="1400" baseline="-25000" dirty="0" err="1"/>
              <a:t>cpu</a:t>
            </a:r>
            <a:r>
              <a:rPr lang="en-GB" sz="1400" dirty="0"/>
              <a:t>)</a:t>
            </a:r>
          </a:p>
        </p:txBody>
      </p:sp>
      <p:sp>
        <p:nvSpPr>
          <p:cNvPr id="35" name="Text Placeholder 4">
            <a:extLst>
              <a:ext uri="{FF2B5EF4-FFF2-40B4-BE49-F238E27FC236}">
                <a16:creationId xmlns:a16="http://schemas.microsoft.com/office/drawing/2014/main" id="{2D25C426-4604-4D8B-B310-BC7155F9ED56}"/>
              </a:ext>
            </a:extLst>
          </p:cNvPr>
          <p:cNvSpPr txBox="1">
            <a:spLocks/>
          </p:cNvSpPr>
          <p:nvPr/>
        </p:nvSpPr>
        <p:spPr bwMode="auto">
          <a:xfrm>
            <a:off x="615576" y="1150818"/>
            <a:ext cx="4040188" cy="35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lnSpc>
                <a:spcPct val="90000"/>
              </a:lnSpc>
              <a:spcBef>
                <a:spcPct val="20000"/>
              </a:spcBef>
              <a:spcAft>
                <a:spcPct val="0"/>
              </a:spcAft>
              <a:buClr>
                <a:schemeClr val="tx2"/>
              </a:buClr>
              <a:buFont typeface="Wingdings" panose="05000000000000000000" pitchFamily="2" charset="2"/>
              <a:buNone/>
              <a:defRPr lang="fr-FR" altLang="fr-FR" sz="2400" b="1" kern="1200">
                <a:solidFill>
                  <a:srgbClr val="0070C0"/>
                </a:solidFill>
                <a:latin typeface="Verdana" pitchFamily="34" charset="0"/>
                <a:ea typeface="MS PGothic" pitchFamily="34" charset="-128"/>
                <a:cs typeface="ＭＳ Ｐゴシック" charset="0"/>
              </a:defRPr>
            </a:lvl1pPr>
            <a:lvl2pPr marL="457200" indent="0" algn="l" rtl="0" eaLnBrk="0" fontAlgn="base" hangingPunct="0">
              <a:spcBef>
                <a:spcPct val="20000"/>
              </a:spcBef>
              <a:spcAft>
                <a:spcPct val="0"/>
              </a:spcAft>
              <a:buClr>
                <a:srgbClr val="D96709"/>
              </a:buClr>
              <a:buSzPct val="110000"/>
              <a:buFont typeface="Wingdings" panose="05000000000000000000" pitchFamily="2" charset="2"/>
              <a:buNone/>
              <a:defRPr sz="20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914400" indent="0" algn="l" rtl="0" eaLnBrk="0" fontAlgn="base" hangingPunct="0">
              <a:spcBef>
                <a:spcPct val="20000"/>
              </a:spcBef>
              <a:spcAft>
                <a:spcPct val="0"/>
              </a:spcAft>
              <a:buClr>
                <a:srgbClr val="FF0000"/>
              </a:buClr>
              <a:buSzPct val="120000"/>
              <a:buFont typeface="Arial" pitchFamily="34" charset="0"/>
              <a:buNone/>
              <a:defRPr sz="1800" b="1" kern="1200">
                <a:solidFill>
                  <a:schemeClr val="accent5">
                    <a:lumMod val="75000"/>
                  </a:schemeClr>
                </a:solidFill>
                <a:latin typeface="+mn-lt"/>
                <a:ea typeface="MS PGothic" pitchFamily="34" charset="-128"/>
                <a:cs typeface="+mn-cs"/>
              </a:defRPr>
            </a:lvl3pPr>
            <a:lvl4pPr marL="1371600" indent="0" algn="l" rtl="0" eaLnBrk="0" fontAlgn="base" hangingPunct="0">
              <a:spcBef>
                <a:spcPct val="20000"/>
              </a:spcBef>
              <a:spcAft>
                <a:spcPct val="0"/>
              </a:spcAft>
              <a:buFont typeface="Calibri" panose="020F0502020204030204" pitchFamily="34" charset="0"/>
              <a:buNone/>
              <a:defRPr sz="1600" b="1" kern="1200">
                <a:solidFill>
                  <a:schemeClr val="tx1"/>
                </a:solidFill>
                <a:latin typeface="+mn-lt"/>
                <a:ea typeface="MS PGothic" pitchFamily="34" charset="-128"/>
                <a:cs typeface="+mn-cs"/>
              </a:defRPr>
            </a:lvl4pPr>
            <a:lvl5pPr marL="1828800" indent="0" algn="l" rtl="0" eaLnBrk="0" fontAlgn="base" hangingPunct="0">
              <a:spcBef>
                <a:spcPct val="20000"/>
              </a:spcBef>
              <a:spcAft>
                <a:spcPct val="0"/>
              </a:spcAft>
              <a:buFont typeface="Courier New" panose="02070309020205020404" pitchFamily="49" charset="0"/>
              <a:buNone/>
              <a:defRPr sz="1600" b="1" kern="1200">
                <a:solidFill>
                  <a:schemeClr val="accent6">
                    <a:lumMod val="75000"/>
                  </a:schemeClr>
                </a:solidFill>
                <a:latin typeface="+mn-lt"/>
                <a:ea typeface="MS PGothic" pitchFamily="34" charset="-128"/>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sz="1800" dirty="0"/>
              <a:t>Initialisation </a:t>
            </a:r>
            <a:r>
              <a:rPr lang="en-GB" sz="1800" dirty="0" err="1"/>
              <a:t>générale</a:t>
            </a:r>
            <a:endParaRPr lang="en-GB" sz="1800" dirty="0"/>
          </a:p>
        </p:txBody>
      </p:sp>
      <p:sp>
        <p:nvSpPr>
          <p:cNvPr id="61" name="Rectangle 60">
            <a:extLst>
              <a:ext uri="{FF2B5EF4-FFF2-40B4-BE49-F238E27FC236}">
                <a16:creationId xmlns:a16="http://schemas.microsoft.com/office/drawing/2014/main" id="{2196D8C5-FDBF-4F3A-BCD1-519384BA6853}"/>
              </a:ext>
            </a:extLst>
          </p:cNvPr>
          <p:cNvSpPr/>
          <p:nvPr/>
        </p:nvSpPr>
        <p:spPr>
          <a:xfrm>
            <a:off x="4514970" y="4246242"/>
            <a:ext cx="4040188" cy="7859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row: Curved Left 70">
            <a:extLst>
              <a:ext uri="{FF2B5EF4-FFF2-40B4-BE49-F238E27FC236}">
                <a16:creationId xmlns:a16="http://schemas.microsoft.com/office/drawing/2014/main" id="{912B4715-5643-4835-A30A-153E2A085E3D}"/>
              </a:ext>
            </a:extLst>
          </p:cNvPr>
          <p:cNvSpPr/>
          <p:nvPr/>
        </p:nvSpPr>
        <p:spPr>
          <a:xfrm>
            <a:off x="2301445" y="4280838"/>
            <a:ext cx="508214" cy="70877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5B9468B-8C10-4FC4-BF10-3AEF2079D41A}"/>
                  </a:ext>
                </a:extLst>
              </p:cNvPr>
              <p:cNvSpPr txBox="1"/>
              <p:nvPr/>
            </p:nvSpPr>
            <p:spPr>
              <a:xfrm>
                <a:off x="2323853" y="4444147"/>
                <a:ext cx="3118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𝑑𝑡</m:t>
                      </m:r>
                    </m:oMath>
                  </m:oMathPara>
                </a14:m>
                <a:endParaRPr lang="en-GB" dirty="0"/>
              </a:p>
            </p:txBody>
          </p:sp>
        </mc:Choice>
        <mc:Fallback xmlns="">
          <p:sp>
            <p:nvSpPr>
              <p:cNvPr id="72" name="TextBox 71">
                <a:extLst>
                  <a:ext uri="{FF2B5EF4-FFF2-40B4-BE49-F238E27FC236}">
                    <a16:creationId xmlns:a16="http://schemas.microsoft.com/office/drawing/2014/main" id="{A5B9468B-8C10-4FC4-BF10-3AEF2079D41A}"/>
                  </a:ext>
                </a:extLst>
              </p:cNvPr>
              <p:cNvSpPr txBox="1">
                <a:spLocks noRot="1" noChangeAspect="1" noMove="1" noResize="1" noEditPoints="1" noAdjustHandles="1" noChangeArrowheads="1" noChangeShapeType="1" noTextEdit="1"/>
              </p:cNvSpPr>
              <p:nvPr/>
            </p:nvSpPr>
            <p:spPr>
              <a:xfrm>
                <a:off x="2323853" y="4444147"/>
                <a:ext cx="311817" cy="276999"/>
              </a:xfrm>
              <a:prstGeom prst="rect">
                <a:avLst/>
              </a:prstGeom>
              <a:blipFill>
                <a:blip r:embed="rId5"/>
                <a:stretch>
                  <a:fillRect l="-13725" r="-13725" b="-13333"/>
                </a:stretch>
              </a:blipFill>
            </p:spPr>
            <p:txBody>
              <a:bodyPr/>
              <a:lstStyle/>
              <a:p>
                <a:r>
                  <a:rPr lang="en-GB">
                    <a:noFill/>
                  </a:rPr>
                  <a:t> </a:t>
                </a:r>
              </a:p>
            </p:txBody>
          </p:sp>
        </mc:Fallback>
      </mc:AlternateContent>
      <p:sp>
        <p:nvSpPr>
          <p:cNvPr id="73" name="Text Placeholder 4">
            <a:extLst>
              <a:ext uri="{FF2B5EF4-FFF2-40B4-BE49-F238E27FC236}">
                <a16:creationId xmlns:a16="http://schemas.microsoft.com/office/drawing/2014/main" id="{8FAD15C3-0F1D-4C0D-88C8-15C8C3B61A27}"/>
              </a:ext>
            </a:extLst>
          </p:cNvPr>
          <p:cNvSpPr txBox="1">
            <a:spLocks/>
          </p:cNvSpPr>
          <p:nvPr/>
        </p:nvSpPr>
        <p:spPr bwMode="auto">
          <a:xfrm>
            <a:off x="4487798" y="4276604"/>
            <a:ext cx="3617686" cy="30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lnSpc>
                <a:spcPct val="90000"/>
              </a:lnSpc>
              <a:spcBef>
                <a:spcPct val="20000"/>
              </a:spcBef>
              <a:spcAft>
                <a:spcPct val="0"/>
              </a:spcAft>
              <a:buClr>
                <a:schemeClr val="tx2"/>
              </a:buClr>
              <a:buFont typeface="Wingdings" panose="05000000000000000000" pitchFamily="2" charset="2"/>
              <a:buNone/>
              <a:defRPr lang="fr-FR" altLang="fr-FR" sz="2400" b="1" kern="1200">
                <a:solidFill>
                  <a:srgbClr val="0070C0"/>
                </a:solidFill>
                <a:latin typeface="Verdana" pitchFamily="34" charset="0"/>
                <a:ea typeface="MS PGothic" pitchFamily="34" charset="-128"/>
                <a:cs typeface="ＭＳ Ｐゴシック" charset="0"/>
              </a:defRPr>
            </a:lvl1pPr>
            <a:lvl2pPr marL="457200" indent="0" algn="l" rtl="0" eaLnBrk="0" fontAlgn="base" hangingPunct="0">
              <a:spcBef>
                <a:spcPct val="20000"/>
              </a:spcBef>
              <a:spcAft>
                <a:spcPct val="0"/>
              </a:spcAft>
              <a:buClr>
                <a:srgbClr val="D96709"/>
              </a:buClr>
              <a:buSzPct val="110000"/>
              <a:buFont typeface="Wingdings" panose="05000000000000000000" pitchFamily="2" charset="2"/>
              <a:buNone/>
              <a:defRPr sz="20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914400" indent="0" algn="l" rtl="0" eaLnBrk="0" fontAlgn="base" hangingPunct="0">
              <a:spcBef>
                <a:spcPct val="20000"/>
              </a:spcBef>
              <a:spcAft>
                <a:spcPct val="0"/>
              </a:spcAft>
              <a:buClr>
                <a:srgbClr val="FF0000"/>
              </a:buClr>
              <a:buSzPct val="120000"/>
              <a:buFont typeface="Arial" pitchFamily="34" charset="0"/>
              <a:buNone/>
              <a:defRPr sz="1800" b="1" kern="1200">
                <a:solidFill>
                  <a:schemeClr val="accent5">
                    <a:lumMod val="75000"/>
                  </a:schemeClr>
                </a:solidFill>
                <a:latin typeface="+mn-lt"/>
                <a:ea typeface="MS PGothic" pitchFamily="34" charset="-128"/>
                <a:cs typeface="+mn-cs"/>
              </a:defRPr>
            </a:lvl3pPr>
            <a:lvl4pPr marL="1371600" indent="0" algn="l" rtl="0" eaLnBrk="0" fontAlgn="base" hangingPunct="0">
              <a:spcBef>
                <a:spcPct val="20000"/>
              </a:spcBef>
              <a:spcAft>
                <a:spcPct val="0"/>
              </a:spcAft>
              <a:buFont typeface="Calibri" panose="020F0502020204030204" pitchFamily="34" charset="0"/>
              <a:buNone/>
              <a:defRPr sz="1600" b="1" kern="1200">
                <a:solidFill>
                  <a:schemeClr val="tx1"/>
                </a:solidFill>
                <a:latin typeface="+mn-lt"/>
                <a:ea typeface="MS PGothic" pitchFamily="34" charset="-128"/>
                <a:cs typeface="+mn-cs"/>
              </a:defRPr>
            </a:lvl4pPr>
            <a:lvl5pPr marL="1828800" indent="0" algn="l" rtl="0" eaLnBrk="0" fontAlgn="base" hangingPunct="0">
              <a:spcBef>
                <a:spcPct val="20000"/>
              </a:spcBef>
              <a:spcAft>
                <a:spcPct val="0"/>
              </a:spcAft>
              <a:buFont typeface="Courier New" panose="02070309020205020404" pitchFamily="49" charset="0"/>
              <a:buNone/>
              <a:defRPr sz="1600" b="1" kern="1200">
                <a:solidFill>
                  <a:schemeClr val="accent6">
                    <a:lumMod val="75000"/>
                  </a:schemeClr>
                </a:solidFill>
                <a:latin typeface="+mn-lt"/>
                <a:ea typeface="MS PGothic" pitchFamily="34" charset="-128"/>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sz="1800" dirty="0"/>
              <a:t>Approximation du CG</a:t>
            </a:r>
          </a:p>
        </p:txBody>
      </p:sp>
      <mc:AlternateContent xmlns:mc="http://schemas.openxmlformats.org/markup-compatibility/2006">
        <mc:Choice xmlns:a14="http://schemas.microsoft.com/office/drawing/2010/main" Requires="a14">
          <p:sp>
            <p:nvSpPr>
              <p:cNvPr id="75" name="Content Placeholder 7">
                <a:extLst>
                  <a:ext uri="{FF2B5EF4-FFF2-40B4-BE49-F238E27FC236}">
                    <a16:creationId xmlns:a16="http://schemas.microsoft.com/office/drawing/2014/main" id="{721B3B01-F727-4154-B2E6-E0B2096652FA}"/>
                  </a:ext>
                </a:extLst>
              </p:cNvPr>
              <p:cNvSpPr txBox="1">
                <a:spLocks/>
              </p:cNvSpPr>
              <p:nvPr/>
            </p:nvSpPr>
            <p:spPr bwMode="auto">
              <a:xfrm>
                <a:off x="4614371" y="4580427"/>
                <a:ext cx="3918068" cy="420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90000"/>
                  </a:lnSpc>
                  <a:spcBef>
                    <a:spcPct val="20000"/>
                  </a:spcBef>
                  <a:spcAft>
                    <a:spcPct val="0"/>
                  </a:spcAft>
                  <a:buClr>
                    <a:schemeClr val="tx2"/>
                  </a:buClr>
                  <a:buFont typeface="Wingdings" panose="05000000000000000000" pitchFamily="2" charset="2"/>
                  <a:buChar char="Ø"/>
                  <a:defRPr lang="fr-FR" altLang="fr-FR" sz="2400" b="0" kern="1200">
                    <a:solidFill>
                      <a:srgbClr val="0070C0"/>
                    </a:solidFill>
                    <a:latin typeface="Verdana" pitchFamily="34" charset="0"/>
                    <a:ea typeface="MS PGothic" pitchFamily="34" charset="-128"/>
                    <a:cs typeface="ＭＳ Ｐゴシック" charset="0"/>
                  </a:defRPr>
                </a:lvl1pPr>
                <a:lvl2pPr marL="742950" indent="-285750" algn="l" rtl="0" eaLnBrk="0" fontAlgn="base" hangingPunct="0">
                  <a:spcBef>
                    <a:spcPct val="20000"/>
                  </a:spcBef>
                  <a:spcAft>
                    <a:spcPct val="0"/>
                  </a:spcAft>
                  <a:buClr>
                    <a:srgbClr val="D96709"/>
                  </a:buClr>
                  <a:buSzPct val="110000"/>
                  <a:buFont typeface="Wingdings" panose="05000000000000000000" pitchFamily="2" charset="2"/>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0000"/>
                  </a:buClr>
                  <a:buSzPct val="120000"/>
                  <a:buFont typeface="Arial" pitchFamily="34" charset="0"/>
                  <a:buChar char="•"/>
                  <a:defRPr sz="1800" kern="1200">
                    <a:solidFill>
                      <a:schemeClr val="accent5">
                        <a:lumMod val="75000"/>
                      </a:schemeClr>
                    </a:solidFill>
                    <a:latin typeface="+mn-lt"/>
                    <a:ea typeface="MS PGothic" pitchFamily="34" charset="-128"/>
                    <a:cs typeface="+mn-cs"/>
                  </a:defRPr>
                </a:lvl3pPr>
                <a:lvl4pPr marL="1600200" indent="-228600" algn="l" rtl="0" eaLnBrk="0" fontAlgn="base" hangingPunct="0">
                  <a:spcBef>
                    <a:spcPct val="20000"/>
                  </a:spcBef>
                  <a:spcAft>
                    <a:spcPct val="0"/>
                  </a:spcAft>
                  <a:buFont typeface="Calibri" panose="020F0502020204030204" pitchFamily="34" charset="0"/>
                  <a:buChar char="→"/>
                  <a:defRPr sz="16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1600" kern="1200">
                    <a:solidFill>
                      <a:schemeClr val="accent6">
                        <a:lumMod val="75000"/>
                      </a:schemeClr>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14:m>
                  <m:oMath xmlns:m="http://schemas.openxmlformats.org/officeDocument/2006/math">
                    <m:f>
                      <m:fPr>
                        <m:ctrlPr>
                          <a:rPr lang="en-GB" sz="1400" i="1" smtClean="0">
                            <a:latin typeface="Cambria Math" panose="02040503050406030204" pitchFamily="18" charset="0"/>
                          </a:rPr>
                        </m:ctrlPr>
                      </m:fPr>
                      <m:num>
                        <m:r>
                          <m:rPr>
                            <m:sty m:val="p"/>
                          </m:rPr>
                          <a:rPr lang="en-GB" sz="1400" i="0">
                            <a:latin typeface="Cambria Math" panose="02040503050406030204" pitchFamily="18" charset="0"/>
                          </a:rPr>
                          <m:t>d</m:t>
                        </m:r>
                        <m:r>
                          <a:rPr lang="en-GB" sz="1400" b="1" i="0">
                            <a:latin typeface="Cambria Math" panose="02040503050406030204" pitchFamily="18" charset="0"/>
                          </a:rPr>
                          <m:t>𝐑</m:t>
                        </m:r>
                      </m:num>
                      <m:den>
                        <m:r>
                          <m:rPr>
                            <m:sty m:val="p"/>
                          </m:rPr>
                          <a:rPr lang="en-GB" sz="1400" i="0">
                            <a:latin typeface="Cambria Math" panose="02040503050406030204" pitchFamily="18" charset="0"/>
                          </a:rPr>
                          <m:t>dt</m:t>
                        </m:r>
                      </m:den>
                    </m:f>
                  </m:oMath>
                </a14:m>
                <a:r>
                  <a:rPr lang="en-GB" sz="1400" dirty="0"/>
                  <a:t> </a:t>
                </a:r>
                <a:r>
                  <a:rPr lang="en-GB" sz="1200" dirty="0"/>
                  <a:t>et</a:t>
                </a:r>
                <a:r>
                  <a:rPr lang="en-GB" sz="1400" dirty="0"/>
                  <a:t> </a:t>
                </a:r>
                <a14:m>
                  <m:oMath xmlns:m="http://schemas.openxmlformats.org/officeDocument/2006/math">
                    <m:f>
                      <m:fPr>
                        <m:ctrlPr>
                          <a:rPr lang="en-GB" sz="1400" i="1">
                            <a:latin typeface="Cambria Math" panose="02040503050406030204" pitchFamily="18" charset="0"/>
                          </a:rPr>
                        </m:ctrlPr>
                      </m:fPr>
                      <m:num>
                        <m:sSub>
                          <m:sSubPr>
                            <m:ctrlPr>
                              <a:rPr lang="en-GB" sz="1400" b="0" i="1" smtClean="0">
                                <a:latin typeface="Cambria Math" panose="02040503050406030204" pitchFamily="18" charset="0"/>
                              </a:rPr>
                            </m:ctrlPr>
                          </m:sSubPr>
                          <m:e>
                            <m:r>
                              <m:rPr>
                                <m:sty m:val="p"/>
                              </m:rPr>
                              <a:rPr lang="en-GB" sz="1400">
                                <a:latin typeface="Cambria Math" panose="02040503050406030204" pitchFamily="18" charset="0"/>
                              </a:rPr>
                              <m:t>d</m:t>
                            </m:r>
                            <m:r>
                              <m:rPr>
                                <m:sty m:val="p"/>
                              </m:rPr>
                              <a:rPr lang="en-GB" sz="1400" b="0" i="0" smtClean="0">
                                <a:latin typeface="Cambria Math" panose="02040503050406030204" pitchFamily="18" charset="0"/>
                              </a:rPr>
                              <m:t>u</m:t>
                            </m:r>
                          </m:e>
                          <m:sub>
                            <m:r>
                              <a:rPr lang="en-GB" sz="1400" b="0" i="1" smtClean="0">
                                <a:latin typeface="Cambria Math" panose="02040503050406030204" pitchFamily="18" charset="0"/>
                                <a:ea typeface="Cambria Math" panose="02040503050406030204" pitchFamily="18" charset="0"/>
                              </a:rPr>
                              <m:t>∥</m:t>
                            </m:r>
                          </m:sub>
                        </m:sSub>
                      </m:num>
                      <m:den>
                        <m:r>
                          <m:rPr>
                            <m:sty m:val="p"/>
                          </m:rPr>
                          <a:rPr lang="en-GB" sz="1400">
                            <a:latin typeface="Cambria Math" panose="02040503050406030204" pitchFamily="18" charset="0"/>
                          </a:rPr>
                          <m:t>dt</m:t>
                        </m:r>
                      </m:den>
                    </m:f>
                  </m:oMath>
                </a14:m>
                <a:r>
                  <a:rPr lang="en-GB" sz="1400" dirty="0"/>
                  <a:t> </a:t>
                </a:r>
                <a:r>
                  <a:rPr lang="en-GB" sz="1200" dirty="0"/>
                  <a:t>intégrés </a:t>
                </a:r>
                <a:r>
                  <a:rPr lang="en-GB" sz="1200" dirty="0" err="1"/>
                  <a:t>simultanément</a:t>
                </a:r>
                <a:r>
                  <a:rPr lang="en-GB" sz="1200" dirty="0"/>
                  <a:t> par RK4</a:t>
                </a:r>
                <a:endParaRPr lang="en-GB" sz="1400" dirty="0"/>
              </a:p>
            </p:txBody>
          </p:sp>
        </mc:Choice>
        <mc:Fallback>
          <p:sp>
            <p:nvSpPr>
              <p:cNvPr id="75" name="Content Placeholder 7">
                <a:extLst>
                  <a:ext uri="{FF2B5EF4-FFF2-40B4-BE49-F238E27FC236}">
                    <a16:creationId xmlns:a16="http://schemas.microsoft.com/office/drawing/2014/main" id="{721B3B01-F727-4154-B2E6-E0B2096652FA}"/>
                  </a:ext>
                </a:extLst>
              </p:cNvPr>
              <p:cNvSpPr txBox="1">
                <a:spLocks noRot="1" noChangeAspect="1" noMove="1" noResize="1" noEditPoints="1" noAdjustHandles="1" noChangeArrowheads="1" noChangeShapeType="1" noTextEdit="1"/>
              </p:cNvSpPr>
              <p:nvPr/>
            </p:nvSpPr>
            <p:spPr bwMode="auto">
              <a:xfrm>
                <a:off x="4614371" y="4580427"/>
                <a:ext cx="3918068" cy="420951"/>
              </a:xfrm>
              <a:prstGeom prst="rect">
                <a:avLst/>
              </a:prstGeom>
              <a:blipFill>
                <a:blip r:embed="rId6"/>
                <a:stretch>
                  <a:fillRect l="-3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6" name="Arrow: Curved Left 75">
            <a:extLst>
              <a:ext uri="{FF2B5EF4-FFF2-40B4-BE49-F238E27FC236}">
                <a16:creationId xmlns:a16="http://schemas.microsoft.com/office/drawing/2014/main" id="{E5BED5D1-0247-42CB-8BA0-FAE94B0E5C82}"/>
              </a:ext>
            </a:extLst>
          </p:cNvPr>
          <p:cNvSpPr/>
          <p:nvPr/>
        </p:nvSpPr>
        <p:spPr>
          <a:xfrm flipH="1">
            <a:off x="3981837" y="4292604"/>
            <a:ext cx="508214" cy="70877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3F9BF657-7D4A-445B-BCAA-088A6C1CC3D2}"/>
                  </a:ext>
                </a:extLst>
              </p:cNvPr>
              <p:cNvSpPr txBox="1"/>
              <p:nvPr/>
            </p:nvSpPr>
            <p:spPr>
              <a:xfrm>
                <a:off x="4132813" y="4441927"/>
                <a:ext cx="3118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𝑑𝑡</m:t>
                      </m:r>
                    </m:oMath>
                  </m:oMathPara>
                </a14:m>
                <a:endParaRPr lang="en-GB" dirty="0"/>
              </a:p>
            </p:txBody>
          </p:sp>
        </mc:Choice>
        <mc:Fallback xmlns="">
          <p:sp>
            <p:nvSpPr>
              <p:cNvPr id="77" name="TextBox 76">
                <a:extLst>
                  <a:ext uri="{FF2B5EF4-FFF2-40B4-BE49-F238E27FC236}">
                    <a16:creationId xmlns:a16="http://schemas.microsoft.com/office/drawing/2014/main" id="{3F9BF657-7D4A-445B-BCAA-088A6C1CC3D2}"/>
                  </a:ext>
                </a:extLst>
              </p:cNvPr>
              <p:cNvSpPr txBox="1">
                <a:spLocks noRot="1" noChangeAspect="1" noMove="1" noResize="1" noEditPoints="1" noAdjustHandles="1" noChangeArrowheads="1" noChangeShapeType="1" noTextEdit="1"/>
              </p:cNvSpPr>
              <p:nvPr/>
            </p:nvSpPr>
            <p:spPr>
              <a:xfrm>
                <a:off x="4132813" y="4441927"/>
                <a:ext cx="311817" cy="276999"/>
              </a:xfrm>
              <a:prstGeom prst="rect">
                <a:avLst/>
              </a:prstGeom>
              <a:blipFill>
                <a:blip r:embed="rId7"/>
                <a:stretch>
                  <a:fillRect l="-13725" r="-13725" b="-13333"/>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953DE14F-6B5A-47BC-81EE-02E0E72D0C9D}"/>
              </a:ext>
            </a:extLst>
          </p:cNvPr>
          <p:cNvCxnSpPr>
            <a:cxnSpLocks/>
            <a:stCxn id="9" idx="2"/>
            <a:endCxn id="21" idx="0"/>
          </p:cNvCxnSpPr>
          <p:nvPr/>
        </p:nvCxnSpPr>
        <p:spPr>
          <a:xfrm flipH="1">
            <a:off x="1381695" y="3553991"/>
            <a:ext cx="969820" cy="6922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FFDD59A-7B1D-412B-BE88-CFA4F497EF18}"/>
              </a:ext>
            </a:extLst>
          </p:cNvPr>
          <p:cNvCxnSpPr>
            <a:cxnSpLocks/>
            <a:stCxn id="9" idx="3"/>
            <a:endCxn id="14" idx="1"/>
          </p:cNvCxnSpPr>
          <p:nvPr/>
        </p:nvCxnSpPr>
        <p:spPr>
          <a:xfrm>
            <a:off x="4051883" y="2372707"/>
            <a:ext cx="457225" cy="6135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58CABD8-1E34-462A-988F-154014C20159}"/>
              </a:ext>
            </a:extLst>
          </p:cNvPr>
          <p:cNvCxnSpPr>
            <a:cxnSpLocks/>
            <a:stCxn id="14" idx="2"/>
            <a:endCxn id="61" idx="0"/>
          </p:cNvCxnSpPr>
          <p:nvPr/>
        </p:nvCxnSpPr>
        <p:spPr>
          <a:xfrm>
            <a:off x="6529202" y="3962384"/>
            <a:ext cx="5862" cy="2838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46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949C-012E-45EF-88C6-90C6AE2C2BEB}"/>
              </a:ext>
            </a:extLst>
          </p:cNvPr>
          <p:cNvSpPr>
            <a:spLocks noGrp="1"/>
          </p:cNvSpPr>
          <p:nvPr>
            <p:ph type="title"/>
          </p:nvPr>
        </p:nvSpPr>
        <p:spPr/>
        <p:txBody>
          <a:bodyPr/>
          <a:lstStyle/>
          <a:p>
            <a:r>
              <a:rPr lang="en-GB" dirty="0" err="1"/>
              <a:t>Algorithme</a:t>
            </a:r>
            <a:r>
              <a:rPr lang="en-GB" dirty="0"/>
              <a:t> de Boris</a:t>
            </a:r>
          </a:p>
        </p:txBody>
      </p:sp>
      <p:sp>
        <p:nvSpPr>
          <p:cNvPr id="3" name="Content Placeholder 2">
            <a:extLst>
              <a:ext uri="{FF2B5EF4-FFF2-40B4-BE49-F238E27FC236}">
                <a16:creationId xmlns:a16="http://schemas.microsoft.com/office/drawing/2014/main" id="{22CF3AD7-DAA5-4FCB-9F74-598A0AB58188}"/>
              </a:ext>
            </a:extLst>
          </p:cNvPr>
          <p:cNvSpPr>
            <a:spLocks noGrp="1"/>
          </p:cNvSpPr>
          <p:nvPr>
            <p:ph idx="1"/>
          </p:nvPr>
        </p:nvSpPr>
        <p:spPr>
          <a:xfrm>
            <a:off x="251520" y="866836"/>
            <a:ext cx="8229600" cy="1354687"/>
          </a:xfrm>
        </p:spPr>
        <p:txBody>
          <a:bodyPr/>
          <a:lstStyle/>
          <a:p>
            <a:r>
              <a:rPr lang="fr-FR" sz="1600" dirty="0"/>
              <a:t>La norme pour les simulations de plasma magnétisé.</a:t>
            </a:r>
          </a:p>
          <a:p>
            <a:r>
              <a:rPr lang="fr-FR" sz="1600" dirty="0"/>
              <a:t>Méthode explicite de deuxième ordre. Conservation de l'énergie alors que seul un champ magnétique est présent.</a:t>
            </a:r>
          </a:p>
          <a:p>
            <a:r>
              <a:rPr lang="en-GB" sz="1600" dirty="0"/>
              <a:t>Pour B= 1T, T</a:t>
            </a:r>
            <a:r>
              <a:rPr lang="en-GB" sz="1600" baseline="-25000" dirty="0"/>
              <a:t>B</a:t>
            </a:r>
            <a:r>
              <a:rPr lang="en-GB" sz="1600" dirty="0"/>
              <a:t>=1/ω</a:t>
            </a:r>
            <a:r>
              <a:rPr lang="en-GB" sz="1600" baseline="-25000" dirty="0"/>
              <a:t>B</a:t>
            </a:r>
            <a:r>
              <a:rPr lang="en-GB" sz="1600" dirty="0"/>
              <a:t>~35ps   </a:t>
            </a:r>
            <a:r>
              <a:rPr lang="en-GB" sz="1600" dirty="0">
                <a:sym typeface="Wingdings" panose="05000000000000000000" pitchFamily="2" charset="2"/>
              </a:rPr>
              <a:t>   </a:t>
            </a:r>
            <a:r>
              <a:rPr lang="en-GB" sz="1600" dirty="0"/>
              <a:t>dt~3ps.</a:t>
            </a:r>
          </a:p>
          <a:p>
            <a:endParaRPr lang="en-GB" dirty="0"/>
          </a:p>
        </p:txBody>
      </p:sp>
      <p:sp>
        <p:nvSpPr>
          <p:cNvPr id="4" name="Slide Number Placeholder 3">
            <a:extLst>
              <a:ext uri="{FF2B5EF4-FFF2-40B4-BE49-F238E27FC236}">
                <a16:creationId xmlns:a16="http://schemas.microsoft.com/office/drawing/2014/main" id="{73B830C3-25B4-467F-B07E-00F459813481}"/>
              </a:ext>
            </a:extLst>
          </p:cNvPr>
          <p:cNvSpPr>
            <a:spLocks noGrp="1"/>
          </p:cNvSpPr>
          <p:nvPr>
            <p:ph type="sldNum" sz="quarter" idx="12"/>
          </p:nvPr>
        </p:nvSpPr>
        <p:spPr/>
        <p:txBody>
          <a:bodyPr/>
          <a:lstStyle/>
          <a:p>
            <a:fld id="{B9BBA51A-0E04-4B3D-A92E-704BDD3DCD9A}" type="slidenum">
              <a:rPr lang="fr-FR" altLang="fr-FR" smtClean="0"/>
              <a:pPr/>
              <a:t>4</a:t>
            </a:fld>
            <a:endParaRPr lang="fr-FR" altLang="fr-FR"/>
          </a:p>
        </p:txBody>
      </p:sp>
      <p:pic>
        <p:nvPicPr>
          <p:cNvPr id="9" name="Picture 8">
            <a:extLst>
              <a:ext uri="{FF2B5EF4-FFF2-40B4-BE49-F238E27FC236}">
                <a16:creationId xmlns:a16="http://schemas.microsoft.com/office/drawing/2014/main" id="{EFAA0B2B-9976-4943-9B60-2BAD5DF83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63" y="2514600"/>
            <a:ext cx="7806436" cy="3740960"/>
          </a:xfrm>
          <a:prstGeom prst="rect">
            <a:avLst/>
          </a:prstGeom>
        </p:spPr>
      </p:pic>
    </p:spTree>
    <p:extLst>
      <p:ext uri="{BB962C8B-B14F-4D97-AF65-F5344CB8AC3E}">
        <p14:creationId xmlns:p14="http://schemas.microsoft.com/office/powerpoint/2010/main" val="323326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6094-4E34-4BEC-BC00-1E9F8DBDF0D8}"/>
              </a:ext>
            </a:extLst>
          </p:cNvPr>
          <p:cNvSpPr>
            <a:spLocks noGrp="1"/>
          </p:cNvSpPr>
          <p:nvPr>
            <p:ph type="title"/>
          </p:nvPr>
        </p:nvSpPr>
        <p:spPr/>
        <p:txBody>
          <a:bodyPr/>
          <a:lstStyle/>
          <a:p>
            <a:r>
              <a:rPr lang="fr-FR" dirty="0"/>
              <a:t>Approximation du centre de guide (CG)</a:t>
            </a:r>
            <a:endParaRPr lang="en-GB" dirty="0"/>
          </a:p>
        </p:txBody>
      </p:sp>
      <p:sp>
        <p:nvSpPr>
          <p:cNvPr id="3" name="Content Placeholder 2">
            <a:extLst>
              <a:ext uri="{FF2B5EF4-FFF2-40B4-BE49-F238E27FC236}">
                <a16:creationId xmlns:a16="http://schemas.microsoft.com/office/drawing/2014/main" id="{516CB008-952F-4D7C-9C9E-F2D829D8C631}"/>
              </a:ext>
            </a:extLst>
          </p:cNvPr>
          <p:cNvSpPr>
            <a:spLocks noGrp="1"/>
          </p:cNvSpPr>
          <p:nvPr>
            <p:ph idx="1"/>
          </p:nvPr>
        </p:nvSpPr>
        <p:spPr>
          <a:xfrm>
            <a:off x="251520" y="1124744"/>
            <a:ext cx="6133561" cy="5256584"/>
          </a:xfrm>
        </p:spPr>
        <p:txBody>
          <a:bodyPr/>
          <a:lstStyle/>
          <a:p>
            <a:r>
              <a:rPr lang="en-GB" sz="1400" dirty="0"/>
              <a:t>Condition:</a:t>
            </a:r>
          </a:p>
          <a:p>
            <a:pPr lvl="1"/>
            <a:r>
              <a:rPr lang="fr-FR" sz="1200" dirty="0"/>
              <a:t>Le moment dipolaire magnétique (µ) est un invariant adiabatique si </a:t>
            </a:r>
            <a:br>
              <a:rPr lang="fr-FR" sz="1200" dirty="0"/>
            </a:br>
            <a:r>
              <a:rPr lang="fr-FR" sz="1200" dirty="0"/>
              <a:t>le mouvement le long de la chambre à plasma est lent par rapport a la rotation cyclotronique. </a:t>
            </a:r>
          </a:p>
          <a:p>
            <a:pPr lvl="1"/>
            <a:r>
              <a:rPr lang="fr-FR" sz="1200" dirty="0"/>
              <a:t>De manière équivalente, le rayon de Larmor devrait être beaucoup plus petit que l'échelle de longueur de ∇B.</a:t>
            </a:r>
            <a:endParaRPr lang="en-GB" dirty="0"/>
          </a:p>
        </p:txBody>
      </p:sp>
      <p:sp>
        <p:nvSpPr>
          <p:cNvPr id="4" name="Slide Number Placeholder 3">
            <a:extLst>
              <a:ext uri="{FF2B5EF4-FFF2-40B4-BE49-F238E27FC236}">
                <a16:creationId xmlns:a16="http://schemas.microsoft.com/office/drawing/2014/main" id="{05CA70C6-83E8-4534-A612-9DCEC0D4D403}"/>
              </a:ext>
            </a:extLst>
          </p:cNvPr>
          <p:cNvSpPr>
            <a:spLocks noGrp="1"/>
          </p:cNvSpPr>
          <p:nvPr>
            <p:ph type="sldNum" sz="quarter" idx="12"/>
          </p:nvPr>
        </p:nvSpPr>
        <p:spPr/>
        <p:txBody>
          <a:bodyPr/>
          <a:lstStyle/>
          <a:p>
            <a:fld id="{B9BBA51A-0E04-4B3D-A92E-704BDD3DCD9A}" type="slidenum">
              <a:rPr lang="fr-FR" altLang="fr-FR" smtClean="0"/>
              <a:pPr/>
              <a:t>5</a:t>
            </a:fld>
            <a:endParaRPr lang="fr-FR" altLang="fr-FR"/>
          </a:p>
        </p:txBody>
      </p:sp>
      <p:pic>
        <p:nvPicPr>
          <p:cNvPr id="11" name="Picture 10">
            <a:extLst>
              <a:ext uri="{FF2B5EF4-FFF2-40B4-BE49-F238E27FC236}">
                <a16:creationId xmlns:a16="http://schemas.microsoft.com/office/drawing/2014/main" id="{71682D71-E0DC-4BBA-844A-DCDB6601D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4566"/>
            <a:ext cx="6941013" cy="3387593"/>
          </a:xfrm>
          <a:prstGeom prst="rect">
            <a:avLst/>
          </a:prstGeom>
        </p:spPr>
      </p:pic>
      <p:pic>
        <p:nvPicPr>
          <p:cNvPr id="15" name="Picture 14">
            <a:extLst>
              <a:ext uri="{FF2B5EF4-FFF2-40B4-BE49-F238E27FC236}">
                <a16:creationId xmlns:a16="http://schemas.microsoft.com/office/drawing/2014/main" id="{1D1B096F-B3E1-4BD0-A1E3-B4E7C23B3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566" y="1277632"/>
            <a:ext cx="2575392" cy="2253467"/>
          </a:xfrm>
          <a:prstGeom prst="rect">
            <a:avLst/>
          </a:prstGeom>
          <a:ln w="28575">
            <a:solidFill>
              <a:schemeClr val="tx1"/>
            </a:solidFill>
          </a:ln>
        </p:spPr>
      </p:pic>
      <p:grpSp>
        <p:nvGrpSpPr>
          <p:cNvPr id="6" name="Group 5">
            <a:extLst>
              <a:ext uri="{FF2B5EF4-FFF2-40B4-BE49-F238E27FC236}">
                <a16:creationId xmlns:a16="http://schemas.microsoft.com/office/drawing/2014/main" id="{10853E82-BF19-4E44-9D73-9E6C044CD103}"/>
              </a:ext>
            </a:extLst>
          </p:cNvPr>
          <p:cNvGrpSpPr/>
          <p:nvPr/>
        </p:nvGrpSpPr>
        <p:grpSpPr>
          <a:xfrm>
            <a:off x="4572000" y="2365911"/>
            <a:ext cx="1430215" cy="836647"/>
            <a:chOff x="2913169" y="2365911"/>
            <a:chExt cx="1430215" cy="836647"/>
          </a:xfrm>
        </p:grpSpPr>
        <p:sp>
          <p:nvSpPr>
            <p:cNvPr id="16" name="Rectangle 15">
              <a:extLst>
                <a:ext uri="{FF2B5EF4-FFF2-40B4-BE49-F238E27FC236}">
                  <a16:creationId xmlns:a16="http://schemas.microsoft.com/office/drawing/2014/main" id="{7D14F32B-7455-44A1-ADD3-7BC0E47BF053}"/>
                </a:ext>
              </a:extLst>
            </p:cNvPr>
            <p:cNvSpPr/>
            <p:nvPr/>
          </p:nvSpPr>
          <p:spPr>
            <a:xfrm>
              <a:off x="2913169" y="2365911"/>
              <a:ext cx="1430215" cy="836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D4157C-412F-47DD-9909-F89F59F112B5}"/>
                    </a:ext>
                  </a:extLst>
                </p:cNvPr>
                <p:cNvSpPr txBox="1"/>
                <p:nvPr/>
              </p:nvSpPr>
              <p:spPr>
                <a:xfrm>
                  <a:off x="2958979" y="2516720"/>
                  <a:ext cx="1162748" cy="4940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𝜌</m:t>
                        </m:r>
                        <m:r>
                          <a:rPr lang="en-GB" sz="1600" b="0" i="1" baseline="-25000" smtClean="0">
                            <a:latin typeface="Cambria Math" panose="02040503050406030204" pitchFamily="18" charset="0"/>
                          </a:rPr>
                          <m:t>𝐿</m:t>
                        </m:r>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r>
                              <a:rPr lang="en-GB" sz="1600" i="1">
                                <a:latin typeface="Cambria Math" panose="02040503050406030204" pitchFamily="18" charset="0"/>
                              </a:rPr>
                              <m:t>𝐵</m:t>
                            </m:r>
                          </m:num>
                          <m:den>
                            <m:d>
                              <m:dPr>
                                <m:begChr m:val="|"/>
                                <m:endChr m:val="|"/>
                                <m:ctrlPr>
                                  <a:rPr lang="en-GB" sz="1600" i="1">
                                    <a:latin typeface="Cambria Math" panose="02040503050406030204" pitchFamily="18" charset="0"/>
                                  </a:rPr>
                                </m:ctrlPr>
                              </m:dPr>
                              <m:e>
                                <m:r>
                                  <m:rPr>
                                    <m:sty m:val="p"/>
                                  </m:rPr>
                                  <a:rPr lang="en-GB" sz="1600">
                                    <a:latin typeface="Cambria Math" panose="02040503050406030204" pitchFamily="18" charset="0"/>
                                  </a:rPr>
                                  <m:t>∇</m:t>
                                </m:r>
                                <m:r>
                                  <a:rPr lang="en-GB" sz="1600" i="1">
                                    <a:latin typeface="Cambria Math" panose="02040503050406030204" pitchFamily="18" charset="0"/>
                                  </a:rPr>
                                  <m:t>𝐵</m:t>
                                </m:r>
                              </m:e>
                            </m:d>
                          </m:den>
                        </m:f>
                      </m:oMath>
                    </m:oMathPara>
                  </a14:m>
                  <a:endParaRPr lang="en-GB" sz="1600" dirty="0"/>
                </a:p>
              </p:txBody>
            </p:sp>
          </mc:Choice>
          <mc:Fallback xmlns="">
            <p:sp>
              <p:nvSpPr>
                <p:cNvPr id="14" name="TextBox 13">
                  <a:extLst>
                    <a:ext uri="{FF2B5EF4-FFF2-40B4-BE49-F238E27FC236}">
                      <a16:creationId xmlns:a16="http://schemas.microsoft.com/office/drawing/2014/main" id="{48D4157C-412F-47DD-9909-F89F59F112B5}"/>
                    </a:ext>
                  </a:extLst>
                </p:cNvPr>
                <p:cNvSpPr txBox="1">
                  <a:spLocks noRot="1" noChangeAspect="1" noMove="1" noResize="1" noEditPoints="1" noAdjustHandles="1" noChangeArrowheads="1" noChangeShapeType="1" noTextEdit="1"/>
                </p:cNvSpPr>
                <p:nvPr/>
              </p:nvSpPr>
              <p:spPr>
                <a:xfrm>
                  <a:off x="2958979" y="2516720"/>
                  <a:ext cx="1162748" cy="494046"/>
                </a:xfrm>
                <a:prstGeom prst="rect">
                  <a:avLst/>
                </a:prstGeom>
                <a:blipFill>
                  <a:blip r:embed="rId5"/>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76083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744B-C498-4223-9A09-5CF89F5B6EAA}"/>
              </a:ext>
            </a:extLst>
          </p:cNvPr>
          <p:cNvSpPr>
            <a:spLocks noGrp="1"/>
          </p:cNvSpPr>
          <p:nvPr>
            <p:ph type="title"/>
          </p:nvPr>
        </p:nvSpPr>
        <p:spPr/>
        <p:txBody>
          <a:bodyPr/>
          <a:lstStyle/>
          <a:p>
            <a:r>
              <a:rPr lang="en-GB" dirty="0"/>
              <a:t>Phoenix V2 ECRIS</a:t>
            </a:r>
          </a:p>
        </p:txBody>
      </p:sp>
      <p:sp>
        <p:nvSpPr>
          <p:cNvPr id="3" name="Content Placeholder 2">
            <a:extLst>
              <a:ext uri="{FF2B5EF4-FFF2-40B4-BE49-F238E27FC236}">
                <a16:creationId xmlns:a16="http://schemas.microsoft.com/office/drawing/2014/main" id="{E4C66148-3C4A-4193-B6FA-A95224EE713F}"/>
              </a:ext>
            </a:extLst>
          </p:cNvPr>
          <p:cNvSpPr>
            <a:spLocks noGrp="1"/>
          </p:cNvSpPr>
          <p:nvPr>
            <p:ph idx="1"/>
          </p:nvPr>
        </p:nvSpPr>
        <p:spPr>
          <a:xfrm>
            <a:off x="251520" y="1124744"/>
            <a:ext cx="8976370" cy="5256584"/>
          </a:xfrm>
        </p:spPr>
        <p:txBody>
          <a:bodyPr/>
          <a:lstStyle/>
          <a:p>
            <a:r>
              <a:rPr lang="fr-FR" dirty="0"/>
              <a:t>Source d’ions RCE compacte mis en service pour l'accélérateur SPIRAL 2.</a:t>
            </a:r>
          </a:p>
          <a:p>
            <a:r>
              <a:rPr lang="fr-FR" dirty="0"/>
              <a:t>Volume de la chambre à plasma de 0.6 L</a:t>
            </a:r>
            <a:r>
              <a:rPr lang="en-GB" dirty="0"/>
              <a:t>(L204mm  ,  Ø63mm)</a:t>
            </a:r>
          </a:p>
          <a:p>
            <a:r>
              <a:rPr lang="en-GB" dirty="0" err="1"/>
              <a:t>Fréquence</a:t>
            </a:r>
            <a:r>
              <a:rPr lang="en-GB" dirty="0"/>
              <a:t> de </a:t>
            </a:r>
            <a:r>
              <a:rPr lang="en-GB" dirty="0" err="1"/>
              <a:t>fonctionnement</a:t>
            </a:r>
            <a:r>
              <a:rPr lang="en-GB" dirty="0"/>
              <a:t> de 18GHz</a:t>
            </a:r>
          </a:p>
        </p:txBody>
      </p:sp>
      <p:sp>
        <p:nvSpPr>
          <p:cNvPr id="4" name="Slide Number Placeholder 3">
            <a:extLst>
              <a:ext uri="{FF2B5EF4-FFF2-40B4-BE49-F238E27FC236}">
                <a16:creationId xmlns:a16="http://schemas.microsoft.com/office/drawing/2014/main" id="{4EDBC31A-8291-481A-B2C9-B6D57749124C}"/>
              </a:ext>
            </a:extLst>
          </p:cNvPr>
          <p:cNvSpPr>
            <a:spLocks noGrp="1"/>
          </p:cNvSpPr>
          <p:nvPr>
            <p:ph type="sldNum" sz="quarter" idx="12"/>
          </p:nvPr>
        </p:nvSpPr>
        <p:spPr/>
        <p:txBody>
          <a:bodyPr/>
          <a:lstStyle/>
          <a:p>
            <a:fld id="{B9BBA51A-0E04-4B3D-A92E-704BDD3DCD9A}" type="slidenum">
              <a:rPr lang="fr-FR" altLang="fr-FR" smtClean="0"/>
              <a:pPr/>
              <a:t>6</a:t>
            </a:fld>
            <a:endParaRPr lang="fr-FR" altLang="fr-FR"/>
          </a:p>
        </p:txBody>
      </p:sp>
      <p:grpSp>
        <p:nvGrpSpPr>
          <p:cNvPr id="8" name="Groupe 5">
            <a:extLst>
              <a:ext uri="{FF2B5EF4-FFF2-40B4-BE49-F238E27FC236}">
                <a16:creationId xmlns:a16="http://schemas.microsoft.com/office/drawing/2014/main" id="{4D6039F0-A758-4475-99E5-5238CEE023F6}"/>
              </a:ext>
            </a:extLst>
          </p:cNvPr>
          <p:cNvGrpSpPr/>
          <p:nvPr/>
        </p:nvGrpSpPr>
        <p:grpSpPr>
          <a:xfrm>
            <a:off x="399385" y="2463084"/>
            <a:ext cx="6016418" cy="4133101"/>
            <a:chOff x="4310929" y="1677612"/>
            <a:chExt cx="5595071" cy="3961189"/>
          </a:xfrm>
        </p:grpSpPr>
        <p:pic>
          <p:nvPicPr>
            <p:cNvPr id="9" name="Image 129">
              <a:extLst>
                <a:ext uri="{FF2B5EF4-FFF2-40B4-BE49-F238E27FC236}">
                  <a16:creationId xmlns:a16="http://schemas.microsoft.com/office/drawing/2014/main" id="{33B70116-3AB7-4838-A454-DE790896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929" y="1677612"/>
              <a:ext cx="5595071" cy="3961189"/>
            </a:xfrm>
            <a:prstGeom prst="rect">
              <a:avLst/>
            </a:prstGeom>
          </p:spPr>
        </p:pic>
        <p:sp>
          <p:nvSpPr>
            <p:cNvPr id="10" name="Text Box 4">
              <a:extLst>
                <a:ext uri="{FF2B5EF4-FFF2-40B4-BE49-F238E27FC236}">
                  <a16:creationId xmlns:a16="http://schemas.microsoft.com/office/drawing/2014/main" id="{BE6A2094-3FBB-4160-A149-336A291A2945}"/>
                </a:ext>
              </a:extLst>
            </p:cNvPr>
            <p:cNvSpPr txBox="1">
              <a:spLocks noChangeArrowheads="1"/>
            </p:cNvSpPr>
            <p:nvPr/>
          </p:nvSpPr>
          <p:spPr bwMode="auto">
            <a:xfrm>
              <a:off x="6586290" y="4728358"/>
              <a:ext cx="2516521" cy="307777"/>
            </a:xfrm>
            <a:prstGeom prst="rect">
              <a:avLst/>
            </a:prstGeom>
            <a:solidFill>
              <a:srgbClr val="00FF00"/>
            </a:solidFill>
            <a:ln w="12700">
              <a:solidFill>
                <a:srgbClr val="006600"/>
              </a:solidFill>
              <a:miter lim="800000"/>
              <a:headEnd/>
              <a:tailEnd/>
            </a:ln>
            <a:effec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fr-FR" altLang="fr-FR" sz="1400" dirty="0"/>
                <a:t>Hexapole B</a:t>
              </a:r>
              <a:r>
                <a:rPr lang="fr-FR" altLang="fr-FR" sz="1400" baseline="-25000" dirty="0"/>
                <a:t>r</a:t>
              </a:r>
              <a:r>
                <a:rPr lang="fr-FR" altLang="fr-FR" sz="1400" dirty="0"/>
                <a:t>~1.35 T at </a:t>
              </a:r>
              <a:r>
                <a:rPr lang="fr-FR" altLang="fr-FR" sz="1400" dirty="0" err="1"/>
                <a:t>wall</a:t>
              </a:r>
              <a:endParaRPr lang="fr-FR" altLang="fr-FR" sz="1400" dirty="0"/>
            </a:p>
          </p:txBody>
        </p:sp>
        <p:sp>
          <p:nvSpPr>
            <p:cNvPr id="11" name="Text Box 5">
              <a:extLst>
                <a:ext uri="{FF2B5EF4-FFF2-40B4-BE49-F238E27FC236}">
                  <a16:creationId xmlns:a16="http://schemas.microsoft.com/office/drawing/2014/main" id="{28CEF014-7BB5-4B41-ACB8-1B277D247000}"/>
                </a:ext>
              </a:extLst>
            </p:cNvPr>
            <p:cNvSpPr txBox="1">
              <a:spLocks noChangeArrowheads="1"/>
            </p:cNvSpPr>
            <p:nvPr/>
          </p:nvSpPr>
          <p:spPr bwMode="auto">
            <a:xfrm>
              <a:off x="4927433" y="4685666"/>
              <a:ext cx="1355134" cy="324472"/>
            </a:xfrm>
            <a:prstGeom prst="rect">
              <a:avLst/>
            </a:prstGeom>
            <a:solidFill>
              <a:srgbClr val="FF3300"/>
            </a:solidFill>
            <a:ln>
              <a:headEnd/>
              <a:tailEnd/>
            </a:ln>
          </p:spPr>
          <p:style>
            <a:lnRef idx="2">
              <a:schemeClr val="dk1"/>
            </a:lnRef>
            <a:fillRef idx="1">
              <a:schemeClr val="lt1"/>
            </a:fillRef>
            <a:effectRef idx="0">
              <a:schemeClr val="dk1"/>
            </a:effectRef>
            <a:fontRef idx="minor">
              <a:schemeClr val="dk1"/>
            </a:fontRef>
          </p:style>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sz="1600" b="1" dirty="0">
                  <a:solidFill>
                    <a:schemeClr val="bg1"/>
                  </a:solidFill>
                </a:rPr>
                <a:t>Noyau a 60 kV</a:t>
              </a:r>
            </a:p>
          </p:txBody>
        </p:sp>
        <p:sp>
          <p:nvSpPr>
            <p:cNvPr id="12" name="Line 7">
              <a:extLst>
                <a:ext uri="{FF2B5EF4-FFF2-40B4-BE49-F238E27FC236}">
                  <a16:creationId xmlns:a16="http://schemas.microsoft.com/office/drawing/2014/main" id="{DEAB5B22-5F49-4011-B40E-CAA879573C89}"/>
                </a:ext>
              </a:extLst>
            </p:cNvPr>
            <p:cNvSpPr>
              <a:spLocks noChangeShapeType="1"/>
            </p:cNvSpPr>
            <p:nvPr/>
          </p:nvSpPr>
          <p:spPr bwMode="auto">
            <a:xfrm flipH="1" flipV="1">
              <a:off x="6012158" y="2756585"/>
              <a:ext cx="1187687" cy="1"/>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3" name="Oval 12">
              <a:extLst>
                <a:ext uri="{FF2B5EF4-FFF2-40B4-BE49-F238E27FC236}">
                  <a16:creationId xmlns:a16="http://schemas.microsoft.com/office/drawing/2014/main" id="{EE92D809-80F2-413E-B4A3-D9CF649A0B4D}"/>
                </a:ext>
              </a:extLst>
            </p:cNvPr>
            <p:cNvSpPr>
              <a:spLocks noChangeArrowheads="1"/>
            </p:cNvSpPr>
            <p:nvPr/>
          </p:nvSpPr>
          <p:spPr bwMode="auto">
            <a:xfrm>
              <a:off x="7190552" y="3311611"/>
              <a:ext cx="478661" cy="145794"/>
            </a:xfrm>
            <a:prstGeom prst="ellipse">
              <a:avLst/>
            </a:prstGeom>
            <a:solidFill>
              <a:srgbClr val="CC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14" name="Group 13">
              <a:extLst>
                <a:ext uri="{FF2B5EF4-FFF2-40B4-BE49-F238E27FC236}">
                  <a16:creationId xmlns:a16="http://schemas.microsoft.com/office/drawing/2014/main" id="{57AA9B29-0089-4736-A43B-F3A6AD71AE77}"/>
                </a:ext>
              </a:extLst>
            </p:cNvPr>
            <p:cNvGrpSpPr>
              <a:grpSpLocks/>
            </p:cNvGrpSpPr>
            <p:nvPr/>
          </p:nvGrpSpPr>
          <p:grpSpPr bwMode="auto">
            <a:xfrm>
              <a:off x="6497814" y="2536786"/>
              <a:ext cx="1864248" cy="387652"/>
              <a:chOff x="1548" y="1708"/>
              <a:chExt cx="1587" cy="330"/>
            </a:xfrm>
            <a:solidFill>
              <a:srgbClr val="FFFF00"/>
            </a:solidFill>
          </p:grpSpPr>
          <p:sp>
            <p:nvSpPr>
              <p:cNvPr id="44" name="Rectangle 43">
                <a:extLst>
                  <a:ext uri="{FF2B5EF4-FFF2-40B4-BE49-F238E27FC236}">
                    <a16:creationId xmlns:a16="http://schemas.microsoft.com/office/drawing/2014/main" id="{9119E6AB-E361-48AE-BAA4-F51B84F44A1E}"/>
                  </a:ext>
                </a:extLst>
              </p:cNvPr>
              <p:cNvSpPr>
                <a:spLocks noChangeArrowheads="1"/>
              </p:cNvSpPr>
              <p:nvPr/>
            </p:nvSpPr>
            <p:spPr bwMode="auto">
              <a:xfrm>
                <a:off x="1550" y="1708"/>
                <a:ext cx="299"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5" name="Rectangle 44">
                <a:extLst>
                  <a:ext uri="{FF2B5EF4-FFF2-40B4-BE49-F238E27FC236}">
                    <a16:creationId xmlns:a16="http://schemas.microsoft.com/office/drawing/2014/main" id="{D3AADC6D-F7E9-442B-ADB4-EA52DCE5ABC5}"/>
                  </a:ext>
                </a:extLst>
              </p:cNvPr>
              <p:cNvSpPr>
                <a:spLocks noChangeArrowheads="1"/>
              </p:cNvSpPr>
              <p:nvPr/>
            </p:nvSpPr>
            <p:spPr bwMode="auto">
              <a:xfrm>
                <a:off x="1847" y="1708"/>
                <a:ext cx="299"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6" name="Rectangle 45">
                <a:extLst>
                  <a:ext uri="{FF2B5EF4-FFF2-40B4-BE49-F238E27FC236}">
                    <a16:creationId xmlns:a16="http://schemas.microsoft.com/office/drawing/2014/main" id="{0035E31E-22E9-4F9D-A4EF-4658094E352C}"/>
                  </a:ext>
                </a:extLst>
              </p:cNvPr>
              <p:cNvSpPr>
                <a:spLocks noChangeArrowheads="1"/>
              </p:cNvSpPr>
              <p:nvPr/>
            </p:nvSpPr>
            <p:spPr bwMode="auto">
              <a:xfrm>
                <a:off x="2269" y="1712"/>
                <a:ext cx="150"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7" name="Rectangle 46">
                <a:extLst>
                  <a:ext uri="{FF2B5EF4-FFF2-40B4-BE49-F238E27FC236}">
                    <a16:creationId xmlns:a16="http://schemas.microsoft.com/office/drawing/2014/main" id="{9E094961-A6CC-4566-888D-272487EC7FAA}"/>
                  </a:ext>
                </a:extLst>
              </p:cNvPr>
              <p:cNvSpPr>
                <a:spLocks noChangeArrowheads="1"/>
              </p:cNvSpPr>
              <p:nvPr/>
            </p:nvSpPr>
            <p:spPr bwMode="auto">
              <a:xfrm>
                <a:off x="2539" y="1709"/>
                <a:ext cx="299"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8" name="Rectangle 47">
                <a:extLst>
                  <a:ext uri="{FF2B5EF4-FFF2-40B4-BE49-F238E27FC236}">
                    <a16:creationId xmlns:a16="http://schemas.microsoft.com/office/drawing/2014/main" id="{BBBCC38D-78DE-4285-A546-BC1F474148C9}"/>
                  </a:ext>
                </a:extLst>
              </p:cNvPr>
              <p:cNvSpPr>
                <a:spLocks noChangeArrowheads="1"/>
              </p:cNvSpPr>
              <p:nvPr/>
            </p:nvSpPr>
            <p:spPr bwMode="auto">
              <a:xfrm>
                <a:off x="2836" y="1709"/>
                <a:ext cx="299"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9" name="Line 22">
                <a:extLst>
                  <a:ext uri="{FF2B5EF4-FFF2-40B4-BE49-F238E27FC236}">
                    <a16:creationId xmlns:a16="http://schemas.microsoft.com/office/drawing/2014/main" id="{7DD4B390-BFA3-4A45-B7B3-2F4A95E606DF}"/>
                  </a:ext>
                </a:extLst>
              </p:cNvPr>
              <p:cNvSpPr>
                <a:spLocks noChangeShapeType="1"/>
              </p:cNvSpPr>
              <p:nvPr/>
            </p:nvSpPr>
            <p:spPr bwMode="auto">
              <a:xfrm>
                <a:off x="1552" y="1708"/>
                <a:ext cx="291" cy="3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0" name="Line 23">
                <a:extLst>
                  <a:ext uri="{FF2B5EF4-FFF2-40B4-BE49-F238E27FC236}">
                    <a16:creationId xmlns:a16="http://schemas.microsoft.com/office/drawing/2014/main" id="{7BA16ECF-18EC-49FA-BBD0-D1A4B8F6826A}"/>
                  </a:ext>
                </a:extLst>
              </p:cNvPr>
              <p:cNvSpPr>
                <a:spLocks noChangeShapeType="1"/>
              </p:cNvSpPr>
              <p:nvPr/>
            </p:nvSpPr>
            <p:spPr bwMode="auto">
              <a:xfrm flipV="1">
                <a:off x="1548" y="1713"/>
                <a:ext cx="297" cy="31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1" name="Line 24">
                <a:extLst>
                  <a:ext uri="{FF2B5EF4-FFF2-40B4-BE49-F238E27FC236}">
                    <a16:creationId xmlns:a16="http://schemas.microsoft.com/office/drawing/2014/main" id="{0B2F4418-C780-4EF9-A89B-ECFC50324478}"/>
                  </a:ext>
                </a:extLst>
              </p:cNvPr>
              <p:cNvSpPr>
                <a:spLocks noChangeShapeType="1"/>
              </p:cNvSpPr>
              <p:nvPr/>
            </p:nvSpPr>
            <p:spPr bwMode="auto">
              <a:xfrm>
                <a:off x="1847" y="1709"/>
                <a:ext cx="291" cy="3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2" name="Line 25">
                <a:extLst>
                  <a:ext uri="{FF2B5EF4-FFF2-40B4-BE49-F238E27FC236}">
                    <a16:creationId xmlns:a16="http://schemas.microsoft.com/office/drawing/2014/main" id="{17E175CE-F9AC-466A-BD82-45EB0B9AD2A7}"/>
                  </a:ext>
                </a:extLst>
              </p:cNvPr>
              <p:cNvSpPr>
                <a:spLocks noChangeShapeType="1"/>
              </p:cNvSpPr>
              <p:nvPr/>
            </p:nvSpPr>
            <p:spPr bwMode="auto">
              <a:xfrm flipV="1">
                <a:off x="1843" y="1714"/>
                <a:ext cx="297" cy="31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3" name="Line 26">
                <a:extLst>
                  <a:ext uri="{FF2B5EF4-FFF2-40B4-BE49-F238E27FC236}">
                    <a16:creationId xmlns:a16="http://schemas.microsoft.com/office/drawing/2014/main" id="{A7D97FF1-C25A-460A-A8E7-C33CDC266EE2}"/>
                  </a:ext>
                </a:extLst>
              </p:cNvPr>
              <p:cNvSpPr>
                <a:spLocks noChangeShapeType="1"/>
              </p:cNvSpPr>
              <p:nvPr/>
            </p:nvSpPr>
            <p:spPr bwMode="auto">
              <a:xfrm>
                <a:off x="2543" y="1712"/>
                <a:ext cx="291" cy="3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4" name="Line 27">
                <a:extLst>
                  <a:ext uri="{FF2B5EF4-FFF2-40B4-BE49-F238E27FC236}">
                    <a16:creationId xmlns:a16="http://schemas.microsoft.com/office/drawing/2014/main" id="{F21D03A8-AD33-49F7-8BD9-B78E6BB594BC}"/>
                  </a:ext>
                </a:extLst>
              </p:cNvPr>
              <p:cNvSpPr>
                <a:spLocks noChangeShapeType="1"/>
              </p:cNvSpPr>
              <p:nvPr/>
            </p:nvSpPr>
            <p:spPr bwMode="auto">
              <a:xfrm flipV="1">
                <a:off x="2539" y="1717"/>
                <a:ext cx="297" cy="31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5" name="Line 28">
                <a:extLst>
                  <a:ext uri="{FF2B5EF4-FFF2-40B4-BE49-F238E27FC236}">
                    <a16:creationId xmlns:a16="http://schemas.microsoft.com/office/drawing/2014/main" id="{866F4CF9-A484-4D23-8BD5-5CC24A9F5827}"/>
                  </a:ext>
                </a:extLst>
              </p:cNvPr>
              <p:cNvSpPr>
                <a:spLocks noChangeShapeType="1"/>
              </p:cNvSpPr>
              <p:nvPr/>
            </p:nvSpPr>
            <p:spPr bwMode="auto">
              <a:xfrm>
                <a:off x="2840" y="1709"/>
                <a:ext cx="291" cy="3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6" name="Line 29">
                <a:extLst>
                  <a:ext uri="{FF2B5EF4-FFF2-40B4-BE49-F238E27FC236}">
                    <a16:creationId xmlns:a16="http://schemas.microsoft.com/office/drawing/2014/main" id="{B8CD1D10-5821-4DEF-903C-67B7503672C9}"/>
                  </a:ext>
                </a:extLst>
              </p:cNvPr>
              <p:cNvSpPr>
                <a:spLocks noChangeShapeType="1"/>
              </p:cNvSpPr>
              <p:nvPr/>
            </p:nvSpPr>
            <p:spPr bwMode="auto">
              <a:xfrm flipV="1">
                <a:off x="2836" y="1714"/>
                <a:ext cx="297" cy="31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7" name="Line 30">
                <a:extLst>
                  <a:ext uri="{FF2B5EF4-FFF2-40B4-BE49-F238E27FC236}">
                    <a16:creationId xmlns:a16="http://schemas.microsoft.com/office/drawing/2014/main" id="{289125AD-652E-4D68-8FC8-9EF24322DD23}"/>
                  </a:ext>
                </a:extLst>
              </p:cNvPr>
              <p:cNvSpPr>
                <a:spLocks noChangeShapeType="1"/>
              </p:cNvSpPr>
              <p:nvPr/>
            </p:nvSpPr>
            <p:spPr bwMode="auto">
              <a:xfrm>
                <a:off x="2273" y="1718"/>
                <a:ext cx="144" cy="31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8" name="Line 31">
                <a:extLst>
                  <a:ext uri="{FF2B5EF4-FFF2-40B4-BE49-F238E27FC236}">
                    <a16:creationId xmlns:a16="http://schemas.microsoft.com/office/drawing/2014/main" id="{68FC4198-EA37-4689-9FF7-709BB216BC3B}"/>
                  </a:ext>
                </a:extLst>
              </p:cNvPr>
              <p:cNvSpPr>
                <a:spLocks noChangeShapeType="1"/>
              </p:cNvSpPr>
              <p:nvPr/>
            </p:nvSpPr>
            <p:spPr bwMode="auto">
              <a:xfrm flipV="1">
                <a:off x="2269" y="1717"/>
                <a:ext cx="153" cy="321"/>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sp>
          <p:nvSpPr>
            <p:cNvPr id="15" name="Line 50">
              <a:extLst>
                <a:ext uri="{FF2B5EF4-FFF2-40B4-BE49-F238E27FC236}">
                  <a16:creationId xmlns:a16="http://schemas.microsoft.com/office/drawing/2014/main" id="{A67A3E2F-B407-4CC0-9377-0EFCCF69B0E0}"/>
                </a:ext>
              </a:extLst>
            </p:cNvPr>
            <p:cNvSpPr>
              <a:spLocks noChangeShapeType="1"/>
            </p:cNvSpPr>
            <p:nvPr/>
          </p:nvSpPr>
          <p:spPr bwMode="auto">
            <a:xfrm>
              <a:off x="7422292" y="2100649"/>
              <a:ext cx="0" cy="527220"/>
            </a:xfrm>
            <a:prstGeom prst="line">
              <a:avLst/>
            </a:prstGeom>
            <a:noFill/>
            <a:ln w="12700">
              <a:solidFill>
                <a:schemeClr val="accent2">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6" name="Text Box 51">
              <a:extLst>
                <a:ext uri="{FF2B5EF4-FFF2-40B4-BE49-F238E27FC236}">
                  <a16:creationId xmlns:a16="http://schemas.microsoft.com/office/drawing/2014/main" id="{840CC183-0B18-4D1D-98C4-D30001B59203}"/>
                </a:ext>
              </a:extLst>
            </p:cNvPr>
            <p:cNvSpPr txBox="1">
              <a:spLocks noChangeArrowheads="1"/>
            </p:cNvSpPr>
            <p:nvPr/>
          </p:nvSpPr>
          <p:spPr bwMode="auto">
            <a:xfrm>
              <a:off x="5912985" y="1821154"/>
              <a:ext cx="3198063" cy="294975"/>
            </a:xfrm>
            <a:prstGeom prst="rect">
              <a:avLst/>
            </a:prstGeom>
            <a:solidFill>
              <a:srgbClr val="FFFF00"/>
            </a:solidFill>
            <a:ln w="12700">
              <a:solidFill>
                <a:schemeClr val="tx1"/>
              </a:solidFill>
              <a:miter lim="800000"/>
              <a:headEnd/>
              <a:tailEnd/>
            </a:ln>
            <a:effec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t>Miroir axial </a:t>
              </a:r>
              <a:r>
                <a:rPr lang="fr-FR" altLang="fr-FR" sz="1400" i="0" dirty="0"/>
                <a:t>1.3-0.4-2.1 T </a:t>
              </a:r>
              <a:r>
                <a:rPr lang="fr-FR" altLang="fr-FR" sz="1400" i="0" dirty="0" err="1"/>
                <a:t>B</a:t>
              </a:r>
              <a:r>
                <a:rPr lang="fr-FR" altLang="fr-FR" sz="1400" i="0" baseline="-25000" dirty="0" err="1"/>
                <a:t>z</a:t>
              </a:r>
              <a:endParaRPr lang="fr-FR" altLang="fr-FR" sz="1400" dirty="0"/>
            </a:p>
          </p:txBody>
        </p:sp>
        <p:grpSp>
          <p:nvGrpSpPr>
            <p:cNvPr id="17" name="Group 16">
              <a:extLst>
                <a:ext uri="{FF2B5EF4-FFF2-40B4-BE49-F238E27FC236}">
                  <a16:creationId xmlns:a16="http://schemas.microsoft.com/office/drawing/2014/main" id="{2E76DD05-576D-49BA-BEDC-86EF473D8221}"/>
                </a:ext>
              </a:extLst>
            </p:cNvPr>
            <p:cNvGrpSpPr>
              <a:grpSpLocks/>
            </p:cNvGrpSpPr>
            <p:nvPr/>
          </p:nvGrpSpPr>
          <p:grpSpPr bwMode="auto">
            <a:xfrm>
              <a:off x="6853874" y="2969185"/>
              <a:ext cx="1157398" cy="251820"/>
              <a:chOff x="1848" y="2076"/>
              <a:chExt cx="956" cy="208"/>
            </a:xfrm>
            <a:solidFill>
              <a:srgbClr val="00FF00"/>
            </a:solidFill>
          </p:grpSpPr>
          <p:sp>
            <p:nvSpPr>
              <p:cNvPr id="41" name="Rectangle 40">
                <a:extLst>
                  <a:ext uri="{FF2B5EF4-FFF2-40B4-BE49-F238E27FC236}">
                    <a16:creationId xmlns:a16="http://schemas.microsoft.com/office/drawing/2014/main" id="{5A36A5FD-B5E6-4806-B10A-3442BC980E4A}"/>
                  </a:ext>
                </a:extLst>
              </p:cNvPr>
              <p:cNvSpPr>
                <a:spLocks noChangeArrowheads="1"/>
              </p:cNvSpPr>
              <p:nvPr/>
            </p:nvSpPr>
            <p:spPr bwMode="auto">
              <a:xfrm>
                <a:off x="1848" y="2168"/>
                <a:ext cx="316" cy="11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2" name="Rectangle 41">
                <a:extLst>
                  <a:ext uri="{FF2B5EF4-FFF2-40B4-BE49-F238E27FC236}">
                    <a16:creationId xmlns:a16="http://schemas.microsoft.com/office/drawing/2014/main" id="{14E42AAB-814D-43B3-A422-1ABA97863048}"/>
                  </a:ext>
                </a:extLst>
              </p:cNvPr>
              <p:cNvSpPr>
                <a:spLocks noChangeArrowheads="1"/>
              </p:cNvSpPr>
              <p:nvPr/>
            </p:nvSpPr>
            <p:spPr bwMode="auto">
              <a:xfrm>
                <a:off x="2488" y="2168"/>
                <a:ext cx="316" cy="11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3" name="Rectangle 42">
                <a:extLst>
                  <a:ext uri="{FF2B5EF4-FFF2-40B4-BE49-F238E27FC236}">
                    <a16:creationId xmlns:a16="http://schemas.microsoft.com/office/drawing/2014/main" id="{82EB333B-9D1F-4FA1-A95B-EA6E69845EB1}"/>
                  </a:ext>
                </a:extLst>
              </p:cNvPr>
              <p:cNvSpPr>
                <a:spLocks noChangeArrowheads="1"/>
              </p:cNvSpPr>
              <p:nvPr/>
            </p:nvSpPr>
            <p:spPr bwMode="auto">
              <a:xfrm>
                <a:off x="2164" y="2076"/>
                <a:ext cx="324" cy="20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grpSp>
          <p:nvGrpSpPr>
            <p:cNvPr id="18" name="Group 17">
              <a:extLst>
                <a:ext uri="{FF2B5EF4-FFF2-40B4-BE49-F238E27FC236}">
                  <a16:creationId xmlns:a16="http://schemas.microsoft.com/office/drawing/2014/main" id="{D5BB182B-5F35-4ACA-9F7D-A402D21B0881}"/>
                </a:ext>
              </a:extLst>
            </p:cNvPr>
            <p:cNvGrpSpPr>
              <a:grpSpLocks/>
            </p:cNvGrpSpPr>
            <p:nvPr/>
          </p:nvGrpSpPr>
          <p:grpSpPr bwMode="auto">
            <a:xfrm>
              <a:off x="6493696" y="3842483"/>
              <a:ext cx="1864248" cy="387652"/>
              <a:chOff x="1548" y="1708"/>
              <a:chExt cx="1587" cy="330"/>
            </a:xfrm>
            <a:solidFill>
              <a:srgbClr val="FFFF00"/>
            </a:solidFill>
          </p:grpSpPr>
          <p:sp>
            <p:nvSpPr>
              <p:cNvPr id="26" name="Rectangle 25">
                <a:extLst>
                  <a:ext uri="{FF2B5EF4-FFF2-40B4-BE49-F238E27FC236}">
                    <a16:creationId xmlns:a16="http://schemas.microsoft.com/office/drawing/2014/main" id="{6002C595-D9B3-4CFC-B7A9-6FD7F74E7910}"/>
                  </a:ext>
                </a:extLst>
              </p:cNvPr>
              <p:cNvSpPr>
                <a:spLocks noChangeArrowheads="1"/>
              </p:cNvSpPr>
              <p:nvPr/>
            </p:nvSpPr>
            <p:spPr bwMode="auto">
              <a:xfrm>
                <a:off x="1550" y="1708"/>
                <a:ext cx="299"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7" name="Rectangle 26">
                <a:extLst>
                  <a:ext uri="{FF2B5EF4-FFF2-40B4-BE49-F238E27FC236}">
                    <a16:creationId xmlns:a16="http://schemas.microsoft.com/office/drawing/2014/main" id="{101F34EE-78D5-4F2C-9EC9-33114C61E4FB}"/>
                  </a:ext>
                </a:extLst>
              </p:cNvPr>
              <p:cNvSpPr>
                <a:spLocks noChangeArrowheads="1"/>
              </p:cNvSpPr>
              <p:nvPr/>
            </p:nvSpPr>
            <p:spPr bwMode="auto">
              <a:xfrm>
                <a:off x="1847" y="1708"/>
                <a:ext cx="299"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8" name="Rectangle 27">
                <a:extLst>
                  <a:ext uri="{FF2B5EF4-FFF2-40B4-BE49-F238E27FC236}">
                    <a16:creationId xmlns:a16="http://schemas.microsoft.com/office/drawing/2014/main" id="{98A49925-6E90-4497-AEC2-544C0921E8D9}"/>
                  </a:ext>
                </a:extLst>
              </p:cNvPr>
              <p:cNvSpPr>
                <a:spLocks noChangeArrowheads="1"/>
              </p:cNvSpPr>
              <p:nvPr/>
            </p:nvSpPr>
            <p:spPr bwMode="auto">
              <a:xfrm>
                <a:off x="2269" y="1712"/>
                <a:ext cx="150"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9" name="Rectangle 28">
                <a:extLst>
                  <a:ext uri="{FF2B5EF4-FFF2-40B4-BE49-F238E27FC236}">
                    <a16:creationId xmlns:a16="http://schemas.microsoft.com/office/drawing/2014/main" id="{C1C5C374-2A21-42EB-BE00-9011E60EA781}"/>
                  </a:ext>
                </a:extLst>
              </p:cNvPr>
              <p:cNvSpPr>
                <a:spLocks noChangeArrowheads="1"/>
              </p:cNvSpPr>
              <p:nvPr/>
            </p:nvSpPr>
            <p:spPr bwMode="auto">
              <a:xfrm>
                <a:off x="2539" y="1709"/>
                <a:ext cx="299"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0" name="Rectangle 29">
                <a:extLst>
                  <a:ext uri="{FF2B5EF4-FFF2-40B4-BE49-F238E27FC236}">
                    <a16:creationId xmlns:a16="http://schemas.microsoft.com/office/drawing/2014/main" id="{4A35FFD0-4306-4559-9C72-FD613A2B511F}"/>
                  </a:ext>
                </a:extLst>
              </p:cNvPr>
              <p:cNvSpPr>
                <a:spLocks noChangeArrowheads="1"/>
              </p:cNvSpPr>
              <p:nvPr/>
            </p:nvSpPr>
            <p:spPr bwMode="auto">
              <a:xfrm>
                <a:off x="2836" y="1709"/>
                <a:ext cx="299" cy="32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1" name="Line 22">
                <a:extLst>
                  <a:ext uri="{FF2B5EF4-FFF2-40B4-BE49-F238E27FC236}">
                    <a16:creationId xmlns:a16="http://schemas.microsoft.com/office/drawing/2014/main" id="{5F20639B-B68D-490C-8C5F-092A056B3990}"/>
                  </a:ext>
                </a:extLst>
              </p:cNvPr>
              <p:cNvSpPr>
                <a:spLocks noChangeShapeType="1"/>
              </p:cNvSpPr>
              <p:nvPr/>
            </p:nvSpPr>
            <p:spPr bwMode="auto">
              <a:xfrm>
                <a:off x="1552" y="1708"/>
                <a:ext cx="291" cy="3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2" name="Line 23">
                <a:extLst>
                  <a:ext uri="{FF2B5EF4-FFF2-40B4-BE49-F238E27FC236}">
                    <a16:creationId xmlns:a16="http://schemas.microsoft.com/office/drawing/2014/main" id="{6D4DB9B5-EEEF-47ED-A6BB-C87FBB6A27E2}"/>
                  </a:ext>
                </a:extLst>
              </p:cNvPr>
              <p:cNvSpPr>
                <a:spLocks noChangeShapeType="1"/>
              </p:cNvSpPr>
              <p:nvPr/>
            </p:nvSpPr>
            <p:spPr bwMode="auto">
              <a:xfrm flipV="1">
                <a:off x="1548" y="1713"/>
                <a:ext cx="297" cy="31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3" name="Line 24">
                <a:extLst>
                  <a:ext uri="{FF2B5EF4-FFF2-40B4-BE49-F238E27FC236}">
                    <a16:creationId xmlns:a16="http://schemas.microsoft.com/office/drawing/2014/main" id="{78FFF262-BC00-45F5-878F-F41C21BEF3C5}"/>
                  </a:ext>
                </a:extLst>
              </p:cNvPr>
              <p:cNvSpPr>
                <a:spLocks noChangeShapeType="1"/>
              </p:cNvSpPr>
              <p:nvPr/>
            </p:nvSpPr>
            <p:spPr bwMode="auto">
              <a:xfrm>
                <a:off x="1847" y="1709"/>
                <a:ext cx="291" cy="3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4" name="Line 25">
                <a:extLst>
                  <a:ext uri="{FF2B5EF4-FFF2-40B4-BE49-F238E27FC236}">
                    <a16:creationId xmlns:a16="http://schemas.microsoft.com/office/drawing/2014/main" id="{0D8EC48D-DAE5-43EE-83C4-940CD13D897C}"/>
                  </a:ext>
                </a:extLst>
              </p:cNvPr>
              <p:cNvSpPr>
                <a:spLocks noChangeShapeType="1"/>
              </p:cNvSpPr>
              <p:nvPr/>
            </p:nvSpPr>
            <p:spPr bwMode="auto">
              <a:xfrm flipV="1">
                <a:off x="1843" y="1714"/>
                <a:ext cx="297" cy="31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5" name="Line 26">
                <a:extLst>
                  <a:ext uri="{FF2B5EF4-FFF2-40B4-BE49-F238E27FC236}">
                    <a16:creationId xmlns:a16="http://schemas.microsoft.com/office/drawing/2014/main" id="{F5A0072C-766A-4079-A0A0-9C66E3E0736F}"/>
                  </a:ext>
                </a:extLst>
              </p:cNvPr>
              <p:cNvSpPr>
                <a:spLocks noChangeShapeType="1"/>
              </p:cNvSpPr>
              <p:nvPr/>
            </p:nvSpPr>
            <p:spPr bwMode="auto">
              <a:xfrm>
                <a:off x="2543" y="1712"/>
                <a:ext cx="291" cy="3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6" name="Line 27">
                <a:extLst>
                  <a:ext uri="{FF2B5EF4-FFF2-40B4-BE49-F238E27FC236}">
                    <a16:creationId xmlns:a16="http://schemas.microsoft.com/office/drawing/2014/main" id="{FC93FEEE-30DA-4EC6-8196-DDAB52F1E38B}"/>
                  </a:ext>
                </a:extLst>
              </p:cNvPr>
              <p:cNvSpPr>
                <a:spLocks noChangeShapeType="1"/>
              </p:cNvSpPr>
              <p:nvPr/>
            </p:nvSpPr>
            <p:spPr bwMode="auto">
              <a:xfrm flipV="1">
                <a:off x="2539" y="1717"/>
                <a:ext cx="297" cy="31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7" name="Line 28">
                <a:extLst>
                  <a:ext uri="{FF2B5EF4-FFF2-40B4-BE49-F238E27FC236}">
                    <a16:creationId xmlns:a16="http://schemas.microsoft.com/office/drawing/2014/main" id="{991FE017-7203-4D1B-99D2-6656A5F60B18}"/>
                  </a:ext>
                </a:extLst>
              </p:cNvPr>
              <p:cNvSpPr>
                <a:spLocks noChangeShapeType="1"/>
              </p:cNvSpPr>
              <p:nvPr/>
            </p:nvSpPr>
            <p:spPr bwMode="auto">
              <a:xfrm>
                <a:off x="2840" y="1709"/>
                <a:ext cx="291" cy="3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8" name="Line 29">
                <a:extLst>
                  <a:ext uri="{FF2B5EF4-FFF2-40B4-BE49-F238E27FC236}">
                    <a16:creationId xmlns:a16="http://schemas.microsoft.com/office/drawing/2014/main" id="{FE7734FF-F616-4FE5-965C-79B7FDC1EB77}"/>
                  </a:ext>
                </a:extLst>
              </p:cNvPr>
              <p:cNvSpPr>
                <a:spLocks noChangeShapeType="1"/>
              </p:cNvSpPr>
              <p:nvPr/>
            </p:nvSpPr>
            <p:spPr bwMode="auto">
              <a:xfrm flipV="1">
                <a:off x="2836" y="1714"/>
                <a:ext cx="297" cy="31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9" name="Line 30">
                <a:extLst>
                  <a:ext uri="{FF2B5EF4-FFF2-40B4-BE49-F238E27FC236}">
                    <a16:creationId xmlns:a16="http://schemas.microsoft.com/office/drawing/2014/main" id="{0D5B40A8-A71D-4732-9E15-A14A557A9F2E}"/>
                  </a:ext>
                </a:extLst>
              </p:cNvPr>
              <p:cNvSpPr>
                <a:spLocks noChangeShapeType="1"/>
              </p:cNvSpPr>
              <p:nvPr/>
            </p:nvSpPr>
            <p:spPr bwMode="auto">
              <a:xfrm>
                <a:off x="2273" y="1718"/>
                <a:ext cx="144" cy="31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0" name="Line 31">
                <a:extLst>
                  <a:ext uri="{FF2B5EF4-FFF2-40B4-BE49-F238E27FC236}">
                    <a16:creationId xmlns:a16="http://schemas.microsoft.com/office/drawing/2014/main" id="{DFAEE532-A44D-406D-9D45-7FB3F21A8386}"/>
                  </a:ext>
                </a:extLst>
              </p:cNvPr>
              <p:cNvSpPr>
                <a:spLocks noChangeShapeType="1"/>
              </p:cNvSpPr>
              <p:nvPr/>
            </p:nvSpPr>
            <p:spPr bwMode="auto">
              <a:xfrm flipV="1">
                <a:off x="2269" y="1717"/>
                <a:ext cx="153" cy="321"/>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grpSp>
          <p:nvGrpSpPr>
            <p:cNvPr id="19" name="Group 18">
              <a:extLst>
                <a:ext uri="{FF2B5EF4-FFF2-40B4-BE49-F238E27FC236}">
                  <a16:creationId xmlns:a16="http://schemas.microsoft.com/office/drawing/2014/main" id="{6270B4A7-83BE-443A-B0F7-2BABD1C420ED}"/>
                </a:ext>
              </a:extLst>
            </p:cNvPr>
            <p:cNvGrpSpPr>
              <a:grpSpLocks/>
            </p:cNvGrpSpPr>
            <p:nvPr/>
          </p:nvGrpSpPr>
          <p:grpSpPr bwMode="auto">
            <a:xfrm rot="10800000">
              <a:off x="6849755" y="3549932"/>
              <a:ext cx="1157398" cy="251820"/>
              <a:chOff x="1848" y="2076"/>
              <a:chExt cx="956" cy="208"/>
            </a:xfrm>
            <a:solidFill>
              <a:srgbClr val="00FF00"/>
            </a:solidFill>
          </p:grpSpPr>
          <p:sp>
            <p:nvSpPr>
              <p:cNvPr id="23" name="Rectangle 22">
                <a:extLst>
                  <a:ext uri="{FF2B5EF4-FFF2-40B4-BE49-F238E27FC236}">
                    <a16:creationId xmlns:a16="http://schemas.microsoft.com/office/drawing/2014/main" id="{B5EA91CA-6228-4AC2-9E57-6D36EEFA06CC}"/>
                  </a:ext>
                </a:extLst>
              </p:cNvPr>
              <p:cNvSpPr>
                <a:spLocks noChangeArrowheads="1"/>
              </p:cNvSpPr>
              <p:nvPr/>
            </p:nvSpPr>
            <p:spPr bwMode="auto">
              <a:xfrm>
                <a:off x="1848" y="2168"/>
                <a:ext cx="316" cy="11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4" name="Rectangle 23">
                <a:extLst>
                  <a:ext uri="{FF2B5EF4-FFF2-40B4-BE49-F238E27FC236}">
                    <a16:creationId xmlns:a16="http://schemas.microsoft.com/office/drawing/2014/main" id="{F6DC8B16-6D13-4143-B566-9AFB9F00CB49}"/>
                  </a:ext>
                </a:extLst>
              </p:cNvPr>
              <p:cNvSpPr>
                <a:spLocks noChangeArrowheads="1"/>
              </p:cNvSpPr>
              <p:nvPr/>
            </p:nvSpPr>
            <p:spPr bwMode="auto">
              <a:xfrm>
                <a:off x="2488" y="2168"/>
                <a:ext cx="316" cy="11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5" name="Rectangle 24">
                <a:extLst>
                  <a:ext uri="{FF2B5EF4-FFF2-40B4-BE49-F238E27FC236}">
                    <a16:creationId xmlns:a16="http://schemas.microsoft.com/office/drawing/2014/main" id="{F29C2D65-246A-4CF9-AD0B-E61A64A182D5}"/>
                  </a:ext>
                </a:extLst>
              </p:cNvPr>
              <p:cNvSpPr>
                <a:spLocks noChangeArrowheads="1"/>
              </p:cNvSpPr>
              <p:nvPr/>
            </p:nvSpPr>
            <p:spPr bwMode="auto">
              <a:xfrm>
                <a:off x="2164" y="2076"/>
                <a:ext cx="324" cy="20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sp>
          <p:nvSpPr>
            <p:cNvPr id="20" name="Rectangle 19">
              <a:extLst>
                <a:ext uri="{FF2B5EF4-FFF2-40B4-BE49-F238E27FC236}">
                  <a16:creationId xmlns:a16="http://schemas.microsoft.com/office/drawing/2014/main" id="{D7F6606E-6AFA-45BA-A05F-E0914BDD871B}"/>
                </a:ext>
              </a:extLst>
            </p:cNvPr>
            <p:cNvSpPr>
              <a:spLocks noChangeArrowheads="1"/>
            </p:cNvSpPr>
            <p:nvPr/>
          </p:nvSpPr>
          <p:spPr bwMode="auto">
            <a:xfrm>
              <a:off x="6282568" y="2931595"/>
              <a:ext cx="2293022" cy="907237"/>
            </a:xfrm>
            <a:prstGeom prst="rect">
              <a:avLst/>
            </a:prstGeom>
            <a:noFill/>
            <a:ln w="5715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1" name="Line 50">
              <a:extLst>
                <a:ext uri="{FF2B5EF4-FFF2-40B4-BE49-F238E27FC236}">
                  <a16:creationId xmlns:a16="http://schemas.microsoft.com/office/drawing/2014/main" id="{7AFA20C7-F31C-4328-8175-12C39CFCFD96}"/>
                </a:ext>
              </a:extLst>
            </p:cNvPr>
            <p:cNvSpPr>
              <a:spLocks noChangeShapeType="1"/>
            </p:cNvSpPr>
            <p:nvPr/>
          </p:nvSpPr>
          <p:spPr bwMode="auto">
            <a:xfrm flipV="1">
              <a:off x="5564659" y="3847070"/>
              <a:ext cx="753763" cy="852617"/>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2" name="Line 50">
              <a:extLst>
                <a:ext uri="{FF2B5EF4-FFF2-40B4-BE49-F238E27FC236}">
                  <a16:creationId xmlns:a16="http://schemas.microsoft.com/office/drawing/2014/main" id="{0847C5CF-6B92-4F10-85D9-6CD1DB284A89}"/>
                </a:ext>
              </a:extLst>
            </p:cNvPr>
            <p:cNvSpPr>
              <a:spLocks noChangeShapeType="1"/>
            </p:cNvSpPr>
            <p:nvPr/>
          </p:nvSpPr>
          <p:spPr bwMode="auto">
            <a:xfrm flipH="1" flipV="1">
              <a:off x="7331676" y="3682314"/>
              <a:ext cx="317157" cy="1042087"/>
            </a:xfrm>
            <a:prstGeom prst="line">
              <a:avLst/>
            </a:prstGeom>
            <a:noFill/>
            <a:ln w="127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pic>
        <p:nvPicPr>
          <p:cNvPr id="59" name="Picture 58">
            <a:extLst>
              <a:ext uri="{FF2B5EF4-FFF2-40B4-BE49-F238E27FC236}">
                <a16:creationId xmlns:a16="http://schemas.microsoft.com/office/drawing/2014/main" id="{7A8DA051-94C4-44A7-873F-C25BA87D9710}"/>
              </a:ext>
            </a:extLst>
          </p:cNvPr>
          <p:cNvPicPr/>
          <p:nvPr/>
        </p:nvPicPr>
        <p:blipFill>
          <a:blip r:embed="rId3" cstate="print">
            <a:lum bright="10000" contrast="16000"/>
          </a:blip>
          <a:srcRect/>
          <a:stretch>
            <a:fillRect/>
          </a:stretch>
        </p:blipFill>
        <p:spPr bwMode="auto">
          <a:xfrm>
            <a:off x="6590703" y="2386164"/>
            <a:ext cx="2331266" cy="1781833"/>
          </a:xfrm>
          <a:prstGeom prst="rect">
            <a:avLst/>
          </a:prstGeom>
          <a:noFill/>
          <a:ln w="9525">
            <a:noFill/>
            <a:miter lim="800000"/>
            <a:headEnd/>
            <a:tailEnd/>
          </a:ln>
          <a:effectLst/>
        </p:spPr>
      </p:pic>
      <p:pic>
        <p:nvPicPr>
          <p:cNvPr id="60" name="Image 4">
            <a:extLst>
              <a:ext uri="{FF2B5EF4-FFF2-40B4-BE49-F238E27FC236}">
                <a16:creationId xmlns:a16="http://schemas.microsoft.com/office/drawing/2014/main" id="{190627E3-78BA-41F5-BAA4-1FDDF82D00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27" b="14922"/>
          <a:stretch/>
        </p:blipFill>
        <p:spPr>
          <a:xfrm>
            <a:off x="6624201" y="4577035"/>
            <a:ext cx="2511307" cy="1468192"/>
          </a:xfrm>
          <a:prstGeom prst="rect">
            <a:avLst/>
          </a:prstGeom>
        </p:spPr>
      </p:pic>
    </p:spTree>
    <p:extLst>
      <p:ext uri="{BB962C8B-B14F-4D97-AF65-F5344CB8AC3E}">
        <p14:creationId xmlns:p14="http://schemas.microsoft.com/office/powerpoint/2010/main" val="336251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13F7-42D7-44AD-A4EB-8972D0F628D1}"/>
              </a:ext>
            </a:extLst>
          </p:cNvPr>
          <p:cNvSpPr>
            <a:spLocks noGrp="1"/>
          </p:cNvSpPr>
          <p:nvPr>
            <p:ph type="title"/>
          </p:nvPr>
        </p:nvSpPr>
        <p:spPr/>
        <p:txBody>
          <a:bodyPr/>
          <a:lstStyle/>
          <a:p>
            <a:r>
              <a:rPr lang="en-GB" dirty="0"/>
              <a:t>Phoenix V2 Champ min-B</a:t>
            </a:r>
          </a:p>
        </p:txBody>
      </p:sp>
      <p:sp>
        <p:nvSpPr>
          <p:cNvPr id="3" name="Content Placeholder 2">
            <a:extLst>
              <a:ext uri="{FF2B5EF4-FFF2-40B4-BE49-F238E27FC236}">
                <a16:creationId xmlns:a16="http://schemas.microsoft.com/office/drawing/2014/main" id="{EEBF8B31-BE84-40C8-A4BA-0173CC5F8087}"/>
              </a:ext>
            </a:extLst>
          </p:cNvPr>
          <p:cNvSpPr>
            <a:spLocks noGrp="1"/>
          </p:cNvSpPr>
          <p:nvPr>
            <p:ph sz="half" idx="1"/>
          </p:nvPr>
        </p:nvSpPr>
        <p:spPr>
          <a:xfrm>
            <a:off x="-106714" y="2475379"/>
            <a:ext cx="2994414" cy="2868408"/>
          </a:xfrm>
        </p:spPr>
        <p:txBody>
          <a:bodyPr/>
          <a:lstStyle/>
          <a:p>
            <a:r>
              <a:rPr lang="fr-FR" dirty="0"/>
              <a:t>Cartes fournis à la simulation</a:t>
            </a:r>
            <a:endParaRPr lang="en-GB" dirty="0"/>
          </a:p>
          <a:p>
            <a:pPr lvl="1"/>
            <a:r>
              <a:rPr lang="en-GB" dirty="0"/>
              <a:t>2D for axisymmetric solenoidal fields</a:t>
            </a:r>
          </a:p>
          <a:p>
            <a:pPr lvl="1"/>
            <a:r>
              <a:rPr lang="fr-FR" dirty="0"/>
              <a:t>Champs électromagnétiques axisymétriques 2D</a:t>
            </a:r>
            <a:endParaRPr lang="en-GB" dirty="0"/>
          </a:p>
          <a:p>
            <a:pPr lvl="1"/>
            <a:r>
              <a:rPr lang="en-GB" dirty="0"/>
              <a:t>Champs </a:t>
            </a:r>
            <a:r>
              <a:rPr lang="en-GB" dirty="0" err="1"/>
              <a:t>hexapolaires</a:t>
            </a:r>
            <a:r>
              <a:rPr lang="en-GB" dirty="0"/>
              <a:t> 3D</a:t>
            </a:r>
          </a:p>
        </p:txBody>
      </p:sp>
      <p:sp>
        <p:nvSpPr>
          <p:cNvPr id="4" name="Slide Number Placeholder 3">
            <a:extLst>
              <a:ext uri="{FF2B5EF4-FFF2-40B4-BE49-F238E27FC236}">
                <a16:creationId xmlns:a16="http://schemas.microsoft.com/office/drawing/2014/main" id="{075F3CB8-F81A-4A79-98E8-16BFF76A07BD}"/>
              </a:ext>
            </a:extLst>
          </p:cNvPr>
          <p:cNvSpPr>
            <a:spLocks noGrp="1"/>
          </p:cNvSpPr>
          <p:nvPr>
            <p:ph type="sldNum" sz="quarter" idx="12"/>
          </p:nvPr>
        </p:nvSpPr>
        <p:spPr/>
        <p:txBody>
          <a:bodyPr/>
          <a:lstStyle/>
          <a:p>
            <a:fld id="{B9BBA51A-0E04-4B3D-A92E-704BDD3DCD9A}" type="slidenum">
              <a:rPr lang="fr-FR" altLang="fr-FR" smtClean="0"/>
              <a:pPr/>
              <a:t>7</a:t>
            </a:fld>
            <a:endParaRPr lang="fr-FR" altLang="fr-FR"/>
          </a:p>
        </p:txBody>
      </p:sp>
      <p:sp>
        <p:nvSpPr>
          <p:cNvPr id="10" name="TextBox 9">
            <a:extLst>
              <a:ext uri="{FF2B5EF4-FFF2-40B4-BE49-F238E27FC236}">
                <a16:creationId xmlns:a16="http://schemas.microsoft.com/office/drawing/2014/main" id="{DE451F74-E021-40E1-A77A-61FFFF9AD50F}"/>
              </a:ext>
            </a:extLst>
          </p:cNvPr>
          <p:cNvSpPr txBox="1"/>
          <p:nvPr/>
        </p:nvSpPr>
        <p:spPr>
          <a:xfrm>
            <a:off x="3179430" y="6165172"/>
            <a:ext cx="5448199" cy="523220"/>
          </a:xfrm>
          <a:prstGeom prst="rect">
            <a:avLst/>
          </a:prstGeom>
          <a:noFill/>
        </p:spPr>
        <p:txBody>
          <a:bodyPr wrap="square" rtlCol="0">
            <a:spAutoFit/>
          </a:bodyPr>
          <a:lstStyle/>
          <a:p>
            <a:r>
              <a:rPr lang="en-GB" sz="1400" dirty="0"/>
              <a:t>Figure: </a:t>
            </a:r>
            <a:r>
              <a:rPr lang="fr-FR" sz="1400" dirty="0"/>
              <a:t>Champ magnétique de la source Phoenix V2 et son gradient, carte de section transversale longitudinale</a:t>
            </a:r>
            <a:endParaRPr lang="en-GB" sz="1400" dirty="0"/>
          </a:p>
        </p:txBody>
      </p:sp>
      <p:grpSp>
        <p:nvGrpSpPr>
          <p:cNvPr id="21" name="Group 20">
            <a:extLst>
              <a:ext uri="{FF2B5EF4-FFF2-40B4-BE49-F238E27FC236}">
                <a16:creationId xmlns:a16="http://schemas.microsoft.com/office/drawing/2014/main" id="{F5789A5D-4EBC-4561-8AAF-BA9F57AC3405}"/>
              </a:ext>
            </a:extLst>
          </p:cNvPr>
          <p:cNvGrpSpPr/>
          <p:nvPr/>
        </p:nvGrpSpPr>
        <p:grpSpPr>
          <a:xfrm>
            <a:off x="2869247" y="843982"/>
            <a:ext cx="6266261" cy="5340222"/>
            <a:chOff x="3464425" y="1412631"/>
            <a:chExt cx="5267307" cy="4437591"/>
          </a:xfrm>
        </p:grpSpPr>
        <p:grpSp>
          <p:nvGrpSpPr>
            <p:cNvPr id="9" name="Group 8">
              <a:extLst>
                <a:ext uri="{FF2B5EF4-FFF2-40B4-BE49-F238E27FC236}">
                  <a16:creationId xmlns:a16="http://schemas.microsoft.com/office/drawing/2014/main" id="{68D6541C-1185-447E-B9DF-E96DBA4E4095}"/>
                </a:ext>
              </a:extLst>
            </p:cNvPr>
            <p:cNvGrpSpPr>
              <a:grpSpLocks noChangeAspect="1"/>
            </p:cNvGrpSpPr>
            <p:nvPr/>
          </p:nvGrpSpPr>
          <p:grpSpPr>
            <a:xfrm>
              <a:off x="3464425" y="1412631"/>
              <a:ext cx="5267307" cy="4437591"/>
              <a:chOff x="1148862" y="386538"/>
              <a:chExt cx="6721230" cy="5475000"/>
            </a:xfrm>
          </p:grpSpPr>
          <p:sp>
            <p:nvSpPr>
              <p:cNvPr id="8" name="Rectangle 7">
                <a:extLst>
                  <a:ext uri="{FF2B5EF4-FFF2-40B4-BE49-F238E27FC236}">
                    <a16:creationId xmlns:a16="http://schemas.microsoft.com/office/drawing/2014/main" id="{684F7F90-1FEC-4889-B20E-5828362442B4}"/>
                  </a:ext>
                </a:extLst>
              </p:cNvPr>
              <p:cNvSpPr/>
              <p:nvPr/>
            </p:nvSpPr>
            <p:spPr>
              <a:xfrm>
                <a:off x="1148862" y="386538"/>
                <a:ext cx="6721230" cy="547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43B059F4-27BF-4C8C-B02B-64AA36BA126E}"/>
                  </a:ext>
                </a:extLst>
              </p:cNvPr>
              <p:cNvGrpSpPr/>
              <p:nvPr/>
            </p:nvGrpSpPr>
            <p:grpSpPr>
              <a:xfrm>
                <a:off x="1166385" y="3159980"/>
                <a:ext cx="6664317" cy="2657856"/>
                <a:chOff x="339986" y="3025995"/>
                <a:chExt cx="6664317" cy="2657856"/>
              </a:xfrm>
            </p:grpSpPr>
            <p:pic>
              <p:nvPicPr>
                <p:cNvPr id="6" name="Picture 5">
                  <a:extLst>
                    <a:ext uri="{FF2B5EF4-FFF2-40B4-BE49-F238E27FC236}">
                      <a16:creationId xmlns:a16="http://schemas.microsoft.com/office/drawing/2014/main" id="{CAE33FA4-7949-46C7-B242-3AA0AF584DF4}"/>
                    </a:ext>
                  </a:extLst>
                </p:cNvPr>
                <p:cNvPicPr>
                  <a:picLocks noChangeAspect="1"/>
                </p:cNvPicPr>
                <p:nvPr/>
              </p:nvPicPr>
              <p:blipFill>
                <a:blip r:embed="rId2"/>
                <a:stretch>
                  <a:fillRect/>
                </a:stretch>
              </p:blipFill>
              <p:spPr>
                <a:xfrm>
                  <a:off x="339986" y="3025995"/>
                  <a:ext cx="6664317" cy="2108790"/>
                </a:xfrm>
                <a:prstGeom prst="rect">
                  <a:avLst/>
                </a:prstGeom>
              </p:spPr>
            </p:pic>
            <p:pic>
              <p:nvPicPr>
                <p:cNvPr id="7" name="Picture 6">
                  <a:extLst>
                    <a:ext uri="{FF2B5EF4-FFF2-40B4-BE49-F238E27FC236}">
                      <a16:creationId xmlns:a16="http://schemas.microsoft.com/office/drawing/2014/main" id="{F0B72261-A0EF-42F0-B192-F060DCAD91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817" b="99237" l="665" r="99926">
                              <a14:foregroundMark x1="48337" y1="16794" x2="48337" y2="16794"/>
                              <a14:foregroundMark x1="47302" y1="14504" x2="51072" y2="5344"/>
                              <a14:foregroundMark x1="47081" y1="21374" x2="51072" y2="25954"/>
                              <a14:foregroundMark x1="47376" y1="22901" x2="48633" y2="3817"/>
                              <a14:foregroundMark x1="47302" y1="25954" x2="48854" y2="6870"/>
                              <a14:foregroundMark x1="48928" y1="16794" x2="47081" y2="7634"/>
                              <a14:foregroundMark x1="1626" y1="47328" x2="14486" y2="39695"/>
                              <a14:foregroundMark x1="14486" y1="39695" x2="23282" y2="45802"/>
                              <a14:foregroundMark x1="23282" y1="45802" x2="32225" y2="41985"/>
                              <a14:foregroundMark x1="32225" y1="41985" x2="36142" y2="42748"/>
                              <a14:foregroundMark x1="5322" y1="48092" x2="30007" y2="74809"/>
                              <a14:foregroundMark x1="30007" y1="74809" x2="49150" y2="63359"/>
                              <a14:foregroundMark x1="49150" y1="63359" x2="67258" y2="79389"/>
                              <a14:foregroundMark x1="67258" y1="79389" x2="86327" y2="63359"/>
                              <a14:foregroundMark x1="86327" y1="63359" x2="95492" y2="67939"/>
                              <a14:foregroundMark x1="95492" y1="67939" x2="77901" y2="80916"/>
                              <a14:foregroundMark x1="77901" y1="80916" x2="21656" y2="30534"/>
                              <a14:foregroundMark x1="21656" y1="30534" x2="51072" y2="66412"/>
                              <a14:foregroundMark x1="20547" y1="60305" x2="33555" y2="62595"/>
                              <a14:foregroundMark x1="33555" y1="62595" x2="72136" y2="44275"/>
                              <a14:foregroundMark x1="72136" y1="44275" x2="96822" y2="64122"/>
                              <a14:foregroundMark x1="96822" y1="64122" x2="75462" y2="35878"/>
                              <a14:foregroundMark x1="75462" y1="35878" x2="98226" y2="53435"/>
                              <a14:foregroundMark x1="98226" y1="53435" x2="86401" y2="48855"/>
                              <a14:foregroundMark x1="86401" y1="48855" x2="93865" y2="92366"/>
                              <a14:foregroundMark x1="93865" y1="92366" x2="78936" y2="73282"/>
                              <a14:foregroundMark x1="78936" y1="73282" x2="88174" y2="64885"/>
                              <a14:foregroundMark x1="88174" y1="64885" x2="84996" y2="86260"/>
                              <a14:foregroundMark x1="73466" y1="45038" x2="90761" y2="32061"/>
                              <a14:foregroundMark x1="90761" y1="32061" x2="98522" y2="38168"/>
                              <a14:foregroundMark x1="98522" y1="38168" x2="99483" y2="64122"/>
                              <a14:foregroundMark x1="74353" y1="58015" x2="94161" y2="73282"/>
                              <a14:foregroundMark x1="94161" y1="73282" x2="94531" y2="75573"/>
                              <a14:foregroundMark x1="20990" y1="45802" x2="3917" y2="36641"/>
                              <a14:foregroundMark x1="3917" y1="36641" x2="813" y2="93893"/>
                              <a14:foregroundMark x1="3178" y1="76336" x2="17664" y2="99237"/>
                              <a14:foregroundMark x1="19143" y1="88550" x2="30451" y2="96183"/>
                              <a14:foregroundMark x1="30451" y1="96183" x2="47228" y2="95420"/>
                              <a14:foregroundMark x1="47228" y1="95420" x2="47376" y2="94656"/>
                              <a14:foregroundMark x1="94531" y1="77099" x2="98817" y2="89313"/>
                              <a14:foregroundMark x1="99483" y1="70229" x2="98891" y2="27481"/>
                              <a14:foregroundMark x1="99187" y1="38931" x2="99926" y2="39695"/>
                            </a14:backgroundRemoval>
                          </a14:imgEffect>
                        </a14:imgLayer>
                      </a14:imgProps>
                    </a:ext>
                  </a:extLst>
                </a:blip>
                <a:stretch>
                  <a:fillRect/>
                </a:stretch>
              </p:blipFill>
              <p:spPr>
                <a:xfrm>
                  <a:off x="655167" y="5081510"/>
                  <a:ext cx="6221120" cy="602341"/>
                </a:xfrm>
                <a:prstGeom prst="rect">
                  <a:avLst/>
                </a:prstGeom>
              </p:spPr>
            </p:pic>
          </p:grpSp>
        </p:grpSp>
        <p:pic>
          <p:nvPicPr>
            <p:cNvPr id="18" name="Picture 17">
              <a:extLst>
                <a:ext uri="{FF2B5EF4-FFF2-40B4-BE49-F238E27FC236}">
                  <a16:creationId xmlns:a16="http://schemas.microsoft.com/office/drawing/2014/main" id="{ACD8FCCF-FE45-4B40-818C-54081B2FAED2}"/>
                </a:ext>
              </a:extLst>
            </p:cNvPr>
            <p:cNvPicPr>
              <a:picLocks noChangeAspect="1"/>
            </p:cNvPicPr>
            <p:nvPr/>
          </p:nvPicPr>
          <p:blipFill>
            <a:blip r:embed="rId5"/>
            <a:stretch>
              <a:fillRect/>
            </a:stretch>
          </p:blipFill>
          <p:spPr>
            <a:xfrm>
              <a:off x="3659377" y="3133666"/>
              <a:ext cx="5006944" cy="509181"/>
            </a:xfrm>
            <a:prstGeom prst="rect">
              <a:avLst/>
            </a:prstGeom>
          </p:spPr>
        </p:pic>
        <p:pic>
          <p:nvPicPr>
            <p:cNvPr id="20" name="Content Placeholder 15">
              <a:extLst>
                <a:ext uri="{FF2B5EF4-FFF2-40B4-BE49-F238E27FC236}">
                  <a16:creationId xmlns:a16="http://schemas.microsoft.com/office/drawing/2014/main" id="{EAC6A37F-8C8C-4C5F-B471-7BE7402D0F90}"/>
                </a:ext>
              </a:extLst>
            </p:cNvPr>
            <p:cNvPicPr>
              <a:picLocks noChangeAspect="1"/>
            </p:cNvPicPr>
            <p:nvPr/>
          </p:nvPicPr>
          <p:blipFill rotWithShape="1">
            <a:blip r:embed="rId6">
              <a:extLst>
                <a:ext uri="{28A0092B-C50C-407E-A947-70E740481C1C}">
                  <a14:useLocalDpi xmlns:a14="http://schemas.microsoft.com/office/drawing/2010/main" val="0"/>
                </a:ext>
              </a:extLst>
            </a:blip>
            <a:srcRect l="587"/>
            <a:stretch/>
          </p:blipFill>
          <p:spPr bwMode="auto">
            <a:xfrm>
              <a:off x="3464425" y="1470741"/>
              <a:ext cx="5236437" cy="169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179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3E79-3CC5-48F3-8D88-4EB929823212}"/>
              </a:ext>
            </a:extLst>
          </p:cNvPr>
          <p:cNvSpPr>
            <a:spLocks noGrp="1"/>
          </p:cNvSpPr>
          <p:nvPr>
            <p:ph type="title"/>
          </p:nvPr>
        </p:nvSpPr>
        <p:spPr/>
        <p:txBody>
          <a:bodyPr/>
          <a:lstStyle/>
          <a:p>
            <a:r>
              <a:rPr lang="en-GB" dirty="0"/>
              <a:t>Analyse </a:t>
            </a:r>
            <a:r>
              <a:rPr lang="en-GB" dirty="0" err="1"/>
              <a:t>d'orbite</a:t>
            </a:r>
            <a:r>
              <a:rPr lang="en-GB" dirty="0"/>
              <a:t> RCE (LA)</a:t>
            </a:r>
          </a:p>
        </p:txBody>
      </p:sp>
      <p:sp>
        <p:nvSpPr>
          <p:cNvPr id="3" name="Content Placeholder 2">
            <a:extLst>
              <a:ext uri="{FF2B5EF4-FFF2-40B4-BE49-F238E27FC236}">
                <a16:creationId xmlns:a16="http://schemas.microsoft.com/office/drawing/2014/main" id="{E4F3A970-ACDE-42EF-AB23-DB9CA4CB3476}"/>
              </a:ext>
            </a:extLst>
          </p:cNvPr>
          <p:cNvSpPr>
            <a:spLocks noGrp="1"/>
          </p:cNvSpPr>
          <p:nvPr>
            <p:ph idx="1"/>
          </p:nvPr>
        </p:nvSpPr>
        <p:spPr>
          <a:xfrm>
            <a:off x="251520" y="1124744"/>
            <a:ext cx="4986308" cy="5256584"/>
          </a:xfrm>
        </p:spPr>
        <p:txBody>
          <a:bodyPr/>
          <a:lstStyle/>
          <a:p>
            <a:r>
              <a:rPr lang="fr-FR" sz="1600" dirty="0"/>
              <a:t>Algorithme GC ~20 fois plus coûteux par étape de calcul.</a:t>
            </a:r>
            <a:endParaRPr lang="en-GB" sz="1600" dirty="0"/>
          </a:p>
          <a:p>
            <a:pPr lvl="1"/>
            <a:r>
              <a:rPr lang="en-GB" sz="1400" dirty="0"/>
              <a:t>~100 </a:t>
            </a:r>
            <a:r>
              <a:rPr lang="fr-FR" sz="1400" dirty="0"/>
              <a:t>temps plus grand le rend plus rapide.</a:t>
            </a:r>
            <a:endParaRPr lang="en-GB" sz="1400" dirty="0"/>
          </a:p>
          <a:p>
            <a:r>
              <a:rPr lang="fr-FR" sz="1600" dirty="0"/>
              <a:t>Les trajectoires GC sont stables jusqu'à un pas de temps de 100ps, pas a partir de 1000ps</a:t>
            </a:r>
          </a:p>
          <a:p>
            <a:r>
              <a:rPr lang="en-GB" sz="1600" dirty="0" err="1">
                <a:latin typeface="Times New Roman" panose="02020603050405020304" pitchFamily="18" charset="0"/>
                <a:cs typeface="Times New Roman" panose="02020603050405020304" pitchFamily="18" charset="0"/>
              </a:rPr>
              <a:t>T</a:t>
            </a:r>
            <a:r>
              <a:rPr lang="en-GB" sz="1600" baseline="-25000" dirty="0" err="1">
                <a:latin typeface="Times New Roman" panose="02020603050405020304" pitchFamily="18" charset="0"/>
                <a:cs typeface="Times New Roman" panose="02020603050405020304" pitchFamily="18" charset="0"/>
              </a:rPr>
              <a:t>boris</a:t>
            </a:r>
            <a:r>
              <a:rPr lang="en-GB" sz="1600" baseline="-2500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 </a:t>
            </a:r>
            <a:r>
              <a:rPr lang="en-GB" altLang="fr-FR" sz="1600" dirty="0"/>
              <a:t>Temps de </a:t>
            </a:r>
            <a:r>
              <a:rPr lang="en-GB" altLang="fr-FR" sz="1600" dirty="0" err="1"/>
              <a:t>culcul</a:t>
            </a:r>
            <a:r>
              <a:rPr lang="en-GB" altLang="fr-FR" sz="1600" dirty="0"/>
              <a:t> Boris</a:t>
            </a:r>
          </a:p>
        </p:txBody>
      </p:sp>
      <p:sp>
        <p:nvSpPr>
          <p:cNvPr id="4" name="Slide Number Placeholder 3">
            <a:extLst>
              <a:ext uri="{FF2B5EF4-FFF2-40B4-BE49-F238E27FC236}">
                <a16:creationId xmlns:a16="http://schemas.microsoft.com/office/drawing/2014/main" id="{EC410015-1E05-40B3-801D-7ED565BD0E39}"/>
              </a:ext>
            </a:extLst>
          </p:cNvPr>
          <p:cNvSpPr>
            <a:spLocks noGrp="1"/>
          </p:cNvSpPr>
          <p:nvPr>
            <p:ph type="sldNum" sz="quarter" idx="12"/>
          </p:nvPr>
        </p:nvSpPr>
        <p:spPr/>
        <p:txBody>
          <a:bodyPr/>
          <a:lstStyle/>
          <a:p>
            <a:fld id="{B9BBA51A-0E04-4B3D-A92E-704BDD3DCD9A}" type="slidenum">
              <a:rPr lang="fr-FR" altLang="fr-FR" smtClean="0"/>
              <a:pPr/>
              <a:t>8</a:t>
            </a:fld>
            <a:endParaRPr lang="fr-FR" altLang="fr-FR"/>
          </a:p>
        </p:txBody>
      </p:sp>
      <p:pic>
        <p:nvPicPr>
          <p:cNvPr id="5" name="Picture 4">
            <a:extLst>
              <a:ext uri="{FF2B5EF4-FFF2-40B4-BE49-F238E27FC236}">
                <a16:creationId xmlns:a16="http://schemas.microsoft.com/office/drawing/2014/main" id="{5B34EB75-21E4-4B3F-B601-65A42E960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66" y="3414200"/>
            <a:ext cx="4201747" cy="2710127"/>
          </a:xfrm>
          <a:prstGeom prst="rect">
            <a:avLst/>
          </a:prstGeom>
        </p:spPr>
      </p:pic>
      <p:sp>
        <p:nvSpPr>
          <p:cNvPr id="6" name="TextBox 5">
            <a:extLst>
              <a:ext uri="{FF2B5EF4-FFF2-40B4-BE49-F238E27FC236}">
                <a16:creationId xmlns:a16="http://schemas.microsoft.com/office/drawing/2014/main" id="{E324DA95-30FC-4B3B-BE20-3CF475548DC9}"/>
              </a:ext>
            </a:extLst>
          </p:cNvPr>
          <p:cNvSpPr txBox="1"/>
          <p:nvPr/>
        </p:nvSpPr>
        <p:spPr>
          <a:xfrm>
            <a:off x="764810" y="6075378"/>
            <a:ext cx="3993135" cy="523220"/>
          </a:xfrm>
          <a:prstGeom prst="rect">
            <a:avLst/>
          </a:prstGeom>
          <a:noFill/>
        </p:spPr>
        <p:txBody>
          <a:bodyPr wrap="square" rtlCol="0">
            <a:spAutoFit/>
          </a:bodyPr>
          <a:lstStyle/>
          <a:p>
            <a:r>
              <a:rPr lang="fr-FR" sz="1400" dirty="0"/>
              <a:t>Figure : Résidus Boris-GC aux temps de propagation correspondants</a:t>
            </a:r>
            <a:r>
              <a:rPr lang="en-GB" sz="1400" dirty="0"/>
              <a:t>.</a:t>
            </a:r>
          </a:p>
        </p:txBody>
      </p:sp>
      <p:grpSp>
        <p:nvGrpSpPr>
          <p:cNvPr id="7" name="Group 6">
            <a:extLst>
              <a:ext uri="{FF2B5EF4-FFF2-40B4-BE49-F238E27FC236}">
                <a16:creationId xmlns:a16="http://schemas.microsoft.com/office/drawing/2014/main" id="{D3A4C5E1-4254-4EB4-88A0-F0F44A1F6173}"/>
              </a:ext>
            </a:extLst>
          </p:cNvPr>
          <p:cNvGrpSpPr/>
          <p:nvPr/>
        </p:nvGrpSpPr>
        <p:grpSpPr>
          <a:xfrm>
            <a:off x="5124450" y="794747"/>
            <a:ext cx="4011058" cy="5874613"/>
            <a:chOff x="7940995" y="733254"/>
            <a:chExt cx="4011058" cy="5874613"/>
          </a:xfrm>
        </p:grpSpPr>
        <p:pic>
          <p:nvPicPr>
            <p:cNvPr id="8" name="Picture 7">
              <a:extLst>
                <a:ext uri="{FF2B5EF4-FFF2-40B4-BE49-F238E27FC236}">
                  <a16:creationId xmlns:a16="http://schemas.microsoft.com/office/drawing/2014/main" id="{2B6DEAFD-2121-453F-AF96-4F548C90F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995" y="733254"/>
              <a:ext cx="3166965" cy="3636731"/>
            </a:xfrm>
            <a:prstGeom prst="rect">
              <a:avLst/>
            </a:prstGeom>
          </p:spPr>
        </p:pic>
        <p:grpSp>
          <p:nvGrpSpPr>
            <p:cNvPr id="9" name="Group 8">
              <a:extLst>
                <a:ext uri="{FF2B5EF4-FFF2-40B4-BE49-F238E27FC236}">
                  <a16:creationId xmlns:a16="http://schemas.microsoft.com/office/drawing/2014/main" id="{EE23B59A-1230-4D38-9BF1-59C33424FCC1}"/>
                </a:ext>
              </a:extLst>
            </p:cNvPr>
            <p:cNvGrpSpPr/>
            <p:nvPr/>
          </p:nvGrpSpPr>
          <p:grpSpPr>
            <a:xfrm>
              <a:off x="8153623" y="2530521"/>
              <a:ext cx="3798430" cy="4077346"/>
              <a:chOff x="8153623" y="2530521"/>
              <a:chExt cx="3798430" cy="4077346"/>
            </a:xfrm>
          </p:grpSpPr>
          <p:grpSp>
            <p:nvGrpSpPr>
              <p:cNvPr id="10" name="Group 9">
                <a:extLst>
                  <a:ext uri="{FF2B5EF4-FFF2-40B4-BE49-F238E27FC236}">
                    <a16:creationId xmlns:a16="http://schemas.microsoft.com/office/drawing/2014/main" id="{E90C0E5C-482D-4646-85A6-0C4F8D53DE63}"/>
                  </a:ext>
                </a:extLst>
              </p:cNvPr>
              <p:cNvGrpSpPr/>
              <p:nvPr/>
            </p:nvGrpSpPr>
            <p:grpSpPr>
              <a:xfrm>
                <a:off x="8153623" y="3995079"/>
                <a:ext cx="3732538" cy="2612788"/>
                <a:chOff x="6909856" y="3813873"/>
                <a:chExt cx="4101719" cy="2871216"/>
              </a:xfrm>
            </p:grpSpPr>
            <p:cxnSp>
              <p:nvCxnSpPr>
                <p:cNvPr id="17" name="Straight Connector 16">
                  <a:extLst>
                    <a:ext uri="{FF2B5EF4-FFF2-40B4-BE49-F238E27FC236}">
                      <a16:creationId xmlns:a16="http://schemas.microsoft.com/office/drawing/2014/main" id="{FB5B827D-22DD-4CE2-BEC5-836A39490876}"/>
                    </a:ext>
                  </a:extLst>
                </p:cNvPr>
                <p:cNvCxnSpPr>
                  <a:cxnSpLocks/>
                </p:cNvCxnSpPr>
                <p:nvPr/>
              </p:nvCxnSpPr>
              <p:spPr>
                <a:xfrm>
                  <a:off x="10171224" y="4225861"/>
                  <a:ext cx="840349" cy="243865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86D2FF75-F57E-483F-9475-7A1921E22863}"/>
                    </a:ext>
                  </a:extLst>
                </p:cNvPr>
                <p:cNvSpPr/>
                <p:nvPr/>
              </p:nvSpPr>
              <p:spPr>
                <a:xfrm>
                  <a:off x="6909856" y="3813873"/>
                  <a:ext cx="3261368" cy="402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 name="Rectangle 18">
                  <a:extLst>
                    <a:ext uri="{FF2B5EF4-FFF2-40B4-BE49-F238E27FC236}">
                      <a16:creationId xmlns:a16="http://schemas.microsoft.com/office/drawing/2014/main" id="{65C6B226-B55F-481A-9E5C-355D31EC4F34}"/>
                    </a:ext>
                  </a:extLst>
                </p:cNvPr>
                <p:cNvSpPr/>
                <p:nvPr/>
              </p:nvSpPr>
              <p:spPr>
                <a:xfrm>
                  <a:off x="7463284" y="4375975"/>
                  <a:ext cx="3548291" cy="22885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20" name="Straight Connector 19">
                  <a:extLst>
                    <a:ext uri="{FF2B5EF4-FFF2-40B4-BE49-F238E27FC236}">
                      <a16:creationId xmlns:a16="http://schemas.microsoft.com/office/drawing/2014/main" id="{73BA2557-C1E0-4D4F-AAE4-2F5E999DB8A0}"/>
                    </a:ext>
                  </a:extLst>
                </p:cNvPr>
                <p:cNvCxnSpPr>
                  <a:cxnSpLocks/>
                </p:cNvCxnSpPr>
                <p:nvPr/>
              </p:nvCxnSpPr>
              <p:spPr>
                <a:xfrm>
                  <a:off x="6909856" y="4216209"/>
                  <a:ext cx="553426" cy="24688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7A102A0-9B63-4DE3-BADF-267CA255EFA1}"/>
                    </a:ext>
                  </a:extLst>
                </p:cNvPr>
                <p:cNvCxnSpPr>
                  <a:cxnSpLocks/>
                </p:cNvCxnSpPr>
                <p:nvPr/>
              </p:nvCxnSpPr>
              <p:spPr>
                <a:xfrm>
                  <a:off x="6909856" y="3813873"/>
                  <a:ext cx="553426" cy="56210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3C740F2-AB41-4FB6-8B92-F54FA49079AA}"/>
                    </a:ext>
                  </a:extLst>
                </p:cNvPr>
                <p:cNvCxnSpPr>
                  <a:cxnSpLocks/>
                </p:cNvCxnSpPr>
                <p:nvPr/>
              </p:nvCxnSpPr>
              <p:spPr>
                <a:xfrm>
                  <a:off x="10171224" y="3813873"/>
                  <a:ext cx="828632" cy="562102"/>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74CAC9A6-8FCC-4171-9541-010DB8317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978" y="4461587"/>
                  <a:ext cx="3362901" cy="2180281"/>
                </a:xfrm>
                <a:prstGeom prst="rect">
                  <a:avLst/>
                </a:prstGeom>
              </p:spPr>
            </p:pic>
          </p:grpSp>
          <p:sp>
            <p:nvSpPr>
              <p:cNvPr id="11" name="Right Bracket 10">
                <a:extLst>
                  <a:ext uri="{FF2B5EF4-FFF2-40B4-BE49-F238E27FC236}">
                    <a16:creationId xmlns:a16="http://schemas.microsoft.com/office/drawing/2014/main" id="{AF5DFAAF-2B88-4664-9416-61987279A732}"/>
                  </a:ext>
                </a:extLst>
              </p:cNvPr>
              <p:cNvSpPr/>
              <p:nvPr/>
            </p:nvSpPr>
            <p:spPr>
              <a:xfrm>
                <a:off x="11051444" y="2588211"/>
                <a:ext cx="100539" cy="1552254"/>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D372382E-EDE9-46B9-B4E3-20EA5FBEE836}"/>
                  </a:ext>
                </a:extLst>
              </p:cNvPr>
              <p:cNvSpPr txBox="1"/>
              <p:nvPr/>
            </p:nvSpPr>
            <p:spPr>
              <a:xfrm>
                <a:off x="10376133" y="2530521"/>
                <a:ext cx="846508" cy="280075"/>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24.5 </a:t>
                </a:r>
                <a:r>
                  <a:rPr lang="en-GB" sz="1200" dirty="0" err="1">
                    <a:latin typeface="Times New Roman" panose="02020603050405020304" pitchFamily="18" charset="0"/>
                    <a:cs typeface="Times New Roman" panose="02020603050405020304" pitchFamily="18" charset="0"/>
                  </a:rPr>
                  <a:t>T</a:t>
                </a:r>
                <a:r>
                  <a:rPr lang="en-GB" sz="1200" baseline="-25000" dirty="0" err="1">
                    <a:latin typeface="Times New Roman" panose="02020603050405020304" pitchFamily="18" charset="0"/>
                    <a:cs typeface="Times New Roman" panose="02020603050405020304" pitchFamily="18" charset="0"/>
                  </a:rPr>
                  <a:t>Boris</a:t>
                </a:r>
                <a:endParaRPr lang="en-GB" sz="1200" baseline="-25000" dirty="0">
                  <a:latin typeface="Times New Roman" panose="02020603050405020304" pitchFamily="18" charset="0"/>
                  <a:cs typeface="Times New Roman" panose="02020603050405020304" pitchFamily="18" charset="0"/>
                </a:endParaRPr>
              </a:p>
            </p:txBody>
          </p:sp>
          <p:sp>
            <p:nvSpPr>
              <p:cNvPr id="13" name="Right Bracket 12">
                <a:extLst>
                  <a:ext uri="{FF2B5EF4-FFF2-40B4-BE49-F238E27FC236}">
                    <a16:creationId xmlns:a16="http://schemas.microsoft.com/office/drawing/2014/main" id="{FAAE5A30-7242-4413-BC6B-7391CAF68503}"/>
                  </a:ext>
                </a:extLst>
              </p:cNvPr>
              <p:cNvSpPr/>
              <p:nvPr/>
            </p:nvSpPr>
            <p:spPr>
              <a:xfrm>
                <a:off x="11749321" y="4689027"/>
                <a:ext cx="94663" cy="925733"/>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Right Bracket 13">
                <a:extLst>
                  <a:ext uri="{FF2B5EF4-FFF2-40B4-BE49-F238E27FC236}">
                    <a16:creationId xmlns:a16="http://schemas.microsoft.com/office/drawing/2014/main" id="{7303DE3E-4C02-4A5A-BB06-9431928A3A94}"/>
                  </a:ext>
                </a:extLst>
              </p:cNvPr>
              <p:cNvSpPr/>
              <p:nvPr/>
            </p:nvSpPr>
            <p:spPr>
              <a:xfrm>
                <a:off x="11764111" y="5614760"/>
                <a:ext cx="79873" cy="499353"/>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64F8144C-70F9-4083-A25C-E00BFE287DCE}"/>
                  </a:ext>
                </a:extLst>
              </p:cNvPr>
              <p:cNvSpPr txBox="1"/>
              <p:nvPr/>
            </p:nvSpPr>
            <p:spPr>
              <a:xfrm>
                <a:off x="11140954" y="4594355"/>
                <a:ext cx="811099" cy="280075"/>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2.4 </a:t>
                </a:r>
                <a:r>
                  <a:rPr lang="en-GB" sz="1200" dirty="0" err="1">
                    <a:latin typeface="Times New Roman" panose="02020603050405020304" pitchFamily="18" charset="0"/>
                    <a:cs typeface="Times New Roman" panose="02020603050405020304" pitchFamily="18" charset="0"/>
                  </a:rPr>
                  <a:t>T</a:t>
                </a:r>
                <a:r>
                  <a:rPr lang="en-GB" sz="1200" baseline="-25000" dirty="0" err="1">
                    <a:latin typeface="Times New Roman" panose="02020603050405020304" pitchFamily="18" charset="0"/>
                    <a:cs typeface="Times New Roman" panose="02020603050405020304" pitchFamily="18" charset="0"/>
                  </a:rPr>
                  <a:t>Boris</a:t>
                </a:r>
                <a:endParaRPr lang="en-GB"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54DB1B0-70CB-4B3D-9520-9A4921DAF46B}"/>
                  </a:ext>
                </a:extLst>
              </p:cNvPr>
              <p:cNvSpPr txBox="1"/>
              <p:nvPr/>
            </p:nvSpPr>
            <p:spPr>
              <a:xfrm>
                <a:off x="11113150" y="5903615"/>
                <a:ext cx="811098" cy="280075"/>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0.2 </a:t>
                </a:r>
                <a:r>
                  <a:rPr lang="en-GB" sz="1200" dirty="0" err="1">
                    <a:latin typeface="Times New Roman" panose="02020603050405020304" pitchFamily="18" charset="0"/>
                    <a:cs typeface="Times New Roman" panose="02020603050405020304" pitchFamily="18" charset="0"/>
                  </a:rPr>
                  <a:t>T</a:t>
                </a:r>
                <a:r>
                  <a:rPr lang="en-GB" sz="1200" baseline="-25000" dirty="0" err="1">
                    <a:latin typeface="Times New Roman" panose="02020603050405020304" pitchFamily="18" charset="0"/>
                    <a:cs typeface="Times New Roman" panose="02020603050405020304" pitchFamily="18" charset="0"/>
                  </a:rPr>
                  <a:t>Boris</a:t>
                </a:r>
                <a:endParaRPr lang="en-GB" sz="1200" dirty="0">
                  <a:latin typeface="Times New Roman" panose="020206030504050203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0DC5167F-5C4A-4465-8230-6E86B14087CA}"/>
              </a:ext>
            </a:extLst>
          </p:cNvPr>
          <p:cNvSpPr/>
          <p:nvPr/>
        </p:nvSpPr>
        <p:spPr>
          <a:xfrm>
            <a:off x="8519500" y="5426588"/>
            <a:ext cx="502061" cy="276999"/>
          </a:xfrm>
          <a:prstGeom prst="rect">
            <a:avLst/>
          </a:prstGeom>
        </p:spPr>
        <p:txBody>
          <a:bodyPr wrap="none">
            <a:spAutoFit/>
          </a:bodyPr>
          <a:lstStyle/>
          <a:p>
            <a:r>
              <a:rPr lang="en-GB" sz="1200" dirty="0" err="1">
                <a:latin typeface="Times New Roman" panose="02020603050405020304" pitchFamily="18" charset="0"/>
                <a:cs typeface="Times New Roman" panose="02020603050405020304" pitchFamily="18" charset="0"/>
              </a:rPr>
              <a:t>T</a:t>
            </a:r>
            <a:r>
              <a:rPr lang="en-GB" sz="1200" baseline="-25000" dirty="0" err="1">
                <a:latin typeface="Times New Roman" panose="02020603050405020304" pitchFamily="18" charset="0"/>
                <a:cs typeface="Times New Roman" panose="02020603050405020304" pitchFamily="18" charset="0"/>
              </a:rPr>
              <a:t>Boris</a:t>
            </a:r>
            <a:endParaRPr lang="en-GB" sz="1200" dirty="0"/>
          </a:p>
        </p:txBody>
      </p:sp>
      <p:grpSp>
        <p:nvGrpSpPr>
          <p:cNvPr id="26" name="Group 25">
            <a:extLst>
              <a:ext uri="{FF2B5EF4-FFF2-40B4-BE49-F238E27FC236}">
                <a16:creationId xmlns:a16="http://schemas.microsoft.com/office/drawing/2014/main" id="{21E1CA30-D474-42DF-94E4-8C7666D6EB0D}"/>
              </a:ext>
            </a:extLst>
          </p:cNvPr>
          <p:cNvGrpSpPr/>
          <p:nvPr/>
        </p:nvGrpSpPr>
        <p:grpSpPr>
          <a:xfrm>
            <a:off x="2521825" y="1058635"/>
            <a:ext cx="3775633" cy="4868488"/>
            <a:chOff x="865034" y="2009223"/>
            <a:chExt cx="3083337" cy="3975807"/>
          </a:xfrm>
        </p:grpSpPr>
        <p:grpSp>
          <p:nvGrpSpPr>
            <p:cNvPr id="27" name="Group 26">
              <a:extLst>
                <a:ext uri="{FF2B5EF4-FFF2-40B4-BE49-F238E27FC236}">
                  <a16:creationId xmlns:a16="http://schemas.microsoft.com/office/drawing/2014/main" id="{F0A91925-EE37-4666-975B-DCF850D55E9D}"/>
                </a:ext>
              </a:extLst>
            </p:cNvPr>
            <p:cNvGrpSpPr/>
            <p:nvPr/>
          </p:nvGrpSpPr>
          <p:grpSpPr>
            <a:xfrm>
              <a:off x="865034" y="2009223"/>
              <a:ext cx="3083337" cy="3895481"/>
              <a:chOff x="38511" y="4071815"/>
              <a:chExt cx="3083337" cy="3895481"/>
            </a:xfrm>
          </p:grpSpPr>
          <p:sp>
            <p:nvSpPr>
              <p:cNvPr id="33" name="Rectangle 32">
                <a:extLst>
                  <a:ext uri="{FF2B5EF4-FFF2-40B4-BE49-F238E27FC236}">
                    <a16:creationId xmlns:a16="http://schemas.microsoft.com/office/drawing/2014/main" id="{686DE8E0-67B9-4A23-AB39-4DA3DF9B6248}"/>
                  </a:ext>
                </a:extLst>
              </p:cNvPr>
              <p:cNvSpPr/>
              <p:nvPr/>
            </p:nvSpPr>
            <p:spPr>
              <a:xfrm>
                <a:off x="38511" y="4071815"/>
                <a:ext cx="3083337" cy="389548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4" name="Picture 33">
                <a:extLst>
                  <a:ext uri="{FF2B5EF4-FFF2-40B4-BE49-F238E27FC236}">
                    <a16:creationId xmlns:a16="http://schemas.microsoft.com/office/drawing/2014/main" id="{F9D687EA-BA70-4EC9-BEF3-F9D6D71B7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062" y="5972123"/>
                <a:ext cx="2823357" cy="1995173"/>
              </a:xfrm>
              <a:prstGeom prst="rect">
                <a:avLst/>
              </a:prstGeom>
            </p:spPr>
          </p:pic>
          <p:grpSp>
            <p:nvGrpSpPr>
              <p:cNvPr id="35" name="Group 34">
                <a:extLst>
                  <a:ext uri="{FF2B5EF4-FFF2-40B4-BE49-F238E27FC236}">
                    <a16:creationId xmlns:a16="http://schemas.microsoft.com/office/drawing/2014/main" id="{BBF97178-A8B6-43A0-B66B-6119C52E49C3}"/>
                  </a:ext>
                </a:extLst>
              </p:cNvPr>
              <p:cNvGrpSpPr/>
              <p:nvPr/>
            </p:nvGrpSpPr>
            <p:grpSpPr>
              <a:xfrm>
                <a:off x="115116" y="4320213"/>
                <a:ext cx="2923065" cy="1613154"/>
                <a:chOff x="3871172" y="288608"/>
                <a:chExt cx="4449655" cy="2688863"/>
              </a:xfrm>
            </p:grpSpPr>
            <p:pic>
              <p:nvPicPr>
                <p:cNvPr id="36" name="Picture 35">
                  <a:extLst>
                    <a:ext uri="{FF2B5EF4-FFF2-40B4-BE49-F238E27FC236}">
                      <a16:creationId xmlns:a16="http://schemas.microsoft.com/office/drawing/2014/main" id="{03DF8CB4-FE07-4301-A359-570C6E62DD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1172" y="288608"/>
                  <a:ext cx="4449655" cy="2688863"/>
                </a:xfrm>
                <a:prstGeom prst="rect">
                  <a:avLst/>
                </a:prstGeom>
              </p:spPr>
            </p:pic>
            <p:sp>
              <p:nvSpPr>
                <p:cNvPr id="37" name="Rectangle 36">
                  <a:extLst>
                    <a:ext uri="{FF2B5EF4-FFF2-40B4-BE49-F238E27FC236}">
                      <a16:creationId xmlns:a16="http://schemas.microsoft.com/office/drawing/2014/main" id="{A49226BE-1A02-47B5-9500-239BE30013CC}"/>
                    </a:ext>
                  </a:extLst>
                </p:cNvPr>
                <p:cNvSpPr/>
                <p:nvPr/>
              </p:nvSpPr>
              <p:spPr>
                <a:xfrm>
                  <a:off x="3944112" y="2637007"/>
                  <a:ext cx="384048" cy="340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8" name="TextBox 27">
              <a:extLst>
                <a:ext uri="{FF2B5EF4-FFF2-40B4-BE49-F238E27FC236}">
                  <a16:creationId xmlns:a16="http://schemas.microsoft.com/office/drawing/2014/main" id="{1253F785-29C6-49DE-AE57-CB1569408DB0}"/>
                </a:ext>
              </a:extLst>
            </p:cNvPr>
            <p:cNvSpPr txBox="1"/>
            <p:nvPr/>
          </p:nvSpPr>
          <p:spPr>
            <a:xfrm>
              <a:off x="2348165" y="3603863"/>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Z</a:t>
              </a:r>
            </a:p>
          </p:txBody>
        </p:sp>
        <p:sp>
          <p:nvSpPr>
            <p:cNvPr id="29" name="TextBox 28">
              <a:extLst>
                <a:ext uri="{FF2B5EF4-FFF2-40B4-BE49-F238E27FC236}">
                  <a16:creationId xmlns:a16="http://schemas.microsoft.com/office/drawing/2014/main" id="{9639CC8C-7CE8-49B7-8DDD-D2AC7C5457E6}"/>
                </a:ext>
              </a:extLst>
            </p:cNvPr>
            <p:cNvSpPr txBox="1"/>
            <p:nvPr/>
          </p:nvSpPr>
          <p:spPr>
            <a:xfrm>
              <a:off x="865034" y="2654292"/>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078C69E8-2DCE-4CED-BDFB-D727688C2359}"/>
                </a:ext>
              </a:extLst>
            </p:cNvPr>
            <p:cNvSpPr txBox="1"/>
            <p:nvPr/>
          </p:nvSpPr>
          <p:spPr>
            <a:xfrm>
              <a:off x="893723" y="4753228"/>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X</a:t>
              </a:r>
            </a:p>
          </p:txBody>
        </p:sp>
        <p:sp>
          <p:nvSpPr>
            <p:cNvPr id="31" name="TextBox 30">
              <a:extLst>
                <a:ext uri="{FF2B5EF4-FFF2-40B4-BE49-F238E27FC236}">
                  <a16:creationId xmlns:a16="http://schemas.microsoft.com/office/drawing/2014/main" id="{AED230B6-8546-4946-B8A3-C94198B356DD}"/>
                </a:ext>
              </a:extLst>
            </p:cNvPr>
            <p:cNvSpPr txBox="1"/>
            <p:nvPr/>
          </p:nvSpPr>
          <p:spPr>
            <a:xfrm>
              <a:off x="1798168" y="5596927"/>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Z</a:t>
              </a:r>
            </a:p>
          </p:txBody>
        </p:sp>
        <p:sp>
          <p:nvSpPr>
            <p:cNvPr id="32" name="TextBox 31">
              <a:extLst>
                <a:ext uri="{FF2B5EF4-FFF2-40B4-BE49-F238E27FC236}">
                  <a16:creationId xmlns:a16="http://schemas.microsoft.com/office/drawing/2014/main" id="{B63DC30A-2373-498A-8BC1-C6BEFE04DFC3}"/>
                </a:ext>
              </a:extLst>
            </p:cNvPr>
            <p:cNvSpPr txBox="1"/>
            <p:nvPr/>
          </p:nvSpPr>
          <p:spPr>
            <a:xfrm>
              <a:off x="3111153" y="5677253"/>
              <a:ext cx="263769"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Y</a:t>
              </a:r>
            </a:p>
          </p:txBody>
        </p:sp>
      </p:grpSp>
    </p:spTree>
    <p:extLst>
      <p:ext uri="{BB962C8B-B14F-4D97-AF65-F5344CB8AC3E}">
        <p14:creationId xmlns:p14="http://schemas.microsoft.com/office/powerpoint/2010/main" val="416589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010D-0E63-4B61-B947-086645B9B46E}"/>
              </a:ext>
            </a:extLst>
          </p:cNvPr>
          <p:cNvSpPr>
            <a:spLocks noGrp="1"/>
          </p:cNvSpPr>
          <p:nvPr>
            <p:ph type="title"/>
          </p:nvPr>
        </p:nvSpPr>
        <p:spPr/>
        <p:txBody>
          <a:bodyPr/>
          <a:lstStyle/>
          <a:p>
            <a:r>
              <a:rPr lang="en-GB" dirty="0"/>
              <a:t>Analyse </a:t>
            </a:r>
            <a:r>
              <a:rPr lang="en-GB" dirty="0" err="1"/>
              <a:t>d'orbite</a:t>
            </a:r>
            <a:r>
              <a:rPr lang="en-GB" dirty="0"/>
              <a:t> RCE (PA)</a:t>
            </a:r>
          </a:p>
        </p:txBody>
      </p:sp>
      <p:sp>
        <p:nvSpPr>
          <p:cNvPr id="4" name="Slide Number Placeholder 3">
            <a:extLst>
              <a:ext uri="{FF2B5EF4-FFF2-40B4-BE49-F238E27FC236}">
                <a16:creationId xmlns:a16="http://schemas.microsoft.com/office/drawing/2014/main" id="{5DEEB8C5-71E8-4A37-A195-B5A78DCA91EF}"/>
              </a:ext>
            </a:extLst>
          </p:cNvPr>
          <p:cNvSpPr>
            <a:spLocks noGrp="1"/>
          </p:cNvSpPr>
          <p:nvPr>
            <p:ph type="sldNum" sz="quarter" idx="12"/>
          </p:nvPr>
        </p:nvSpPr>
        <p:spPr/>
        <p:txBody>
          <a:bodyPr/>
          <a:lstStyle/>
          <a:p>
            <a:fld id="{B9BBA51A-0E04-4B3D-A92E-704BDD3DCD9A}" type="slidenum">
              <a:rPr lang="fr-FR" altLang="fr-FR" smtClean="0"/>
              <a:pPr/>
              <a:t>9</a:t>
            </a:fld>
            <a:endParaRPr lang="fr-FR" altLang="fr-FR"/>
          </a:p>
        </p:txBody>
      </p:sp>
      <p:pic>
        <p:nvPicPr>
          <p:cNvPr id="5" name="Picture 4">
            <a:extLst>
              <a:ext uri="{FF2B5EF4-FFF2-40B4-BE49-F238E27FC236}">
                <a16:creationId xmlns:a16="http://schemas.microsoft.com/office/drawing/2014/main" id="{054C7C27-4282-44B3-81CB-FD87D4CA7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18" y="3156357"/>
            <a:ext cx="4143582" cy="2679516"/>
          </a:xfrm>
          <a:prstGeom prst="rect">
            <a:avLst/>
          </a:prstGeom>
        </p:spPr>
      </p:pic>
      <p:sp>
        <p:nvSpPr>
          <p:cNvPr id="6" name="TextBox 5">
            <a:extLst>
              <a:ext uri="{FF2B5EF4-FFF2-40B4-BE49-F238E27FC236}">
                <a16:creationId xmlns:a16="http://schemas.microsoft.com/office/drawing/2014/main" id="{755FC4B4-9320-4DE7-A4D3-67305838D564}"/>
              </a:ext>
            </a:extLst>
          </p:cNvPr>
          <p:cNvSpPr txBox="1"/>
          <p:nvPr/>
        </p:nvSpPr>
        <p:spPr>
          <a:xfrm>
            <a:off x="876997" y="5822173"/>
            <a:ext cx="3787281" cy="523220"/>
          </a:xfrm>
          <a:prstGeom prst="rect">
            <a:avLst/>
          </a:prstGeom>
          <a:noFill/>
        </p:spPr>
        <p:txBody>
          <a:bodyPr wrap="square" rtlCol="0">
            <a:spAutoFit/>
          </a:bodyPr>
          <a:lstStyle/>
          <a:p>
            <a:r>
              <a:rPr lang="fr-FR" sz="1400" dirty="0"/>
              <a:t>Figure : Résidus Boris-GC aux temps de propagation correspondants</a:t>
            </a:r>
            <a:r>
              <a:rPr lang="en-GB" sz="1400" dirty="0"/>
              <a:t>.</a:t>
            </a:r>
          </a:p>
        </p:txBody>
      </p:sp>
      <p:sp>
        <p:nvSpPr>
          <p:cNvPr id="8" name="Content Placeholder 2">
            <a:extLst>
              <a:ext uri="{FF2B5EF4-FFF2-40B4-BE49-F238E27FC236}">
                <a16:creationId xmlns:a16="http://schemas.microsoft.com/office/drawing/2014/main" id="{B82F6BDF-C60A-4DE2-A711-5BAEBAE24F0E}"/>
              </a:ext>
            </a:extLst>
          </p:cNvPr>
          <p:cNvSpPr>
            <a:spLocks noGrp="1"/>
          </p:cNvSpPr>
          <p:nvPr>
            <p:ph idx="1"/>
          </p:nvPr>
        </p:nvSpPr>
        <p:spPr>
          <a:xfrm>
            <a:off x="250825" y="1125537"/>
            <a:ext cx="4656735" cy="1917247"/>
          </a:xfrm>
        </p:spPr>
        <p:txBody>
          <a:bodyPr/>
          <a:lstStyle/>
          <a:p>
            <a:r>
              <a:rPr lang="fr-FR" sz="1600" dirty="0"/>
              <a:t>Le déphasage observé est évident</a:t>
            </a:r>
          </a:p>
          <a:p>
            <a:r>
              <a:rPr lang="fr-FR" sz="1600" dirty="0"/>
              <a:t>Bon accord entre Boris et CG</a:t>
            </a:r>
          </a:p>
          <a:p>
            <a:r>
              <a:rPr lang="fr-FR" sz="1600" dirty="0"/>
              <a:t>Cette orbite est l'une des plus difficiles pour le GC, (fréquence d'oscillation axiale élevée)</a:t>
            </a:r>
          </a:p>
          <a:p>
            <a:r>
              <a:rPr lang="fr-FR" sz="1600" dirty="0"/>
              <a:t>Stable à cette échelle de temps</a:t>
            </a:r>
            <a:endParaRPr lang="en-GB" sz="1600" dirty="0"/>
          </a:p>
          <a:p>
            <a:endParaRPr lang="en-GB" sz="1600" dirty="0"/>
          </a:p>
          <a:p>
            <a:endParaRPr lang="en-GB" dirty="0"/>
          </a:p>
        </p:txBody>
      </p:sp>
      <p:sp>
        <p:nvSpPr>
          <p:cNvPr id="3" name="Rectangle 2">
            <a:extLst>
              <a:ext uri="{FF2B5EF4-FFF2-40B4-BE49-F238E27FC236}">
                <a16:creationId xmlns:a16="http://schemas.microsoft.com/office/drawing/2014/main" id="{2F2049D6-1BA6-4DEC-B89E-70CA199CA150}"/>
              </a:ext>
            </a:extLst>
          </p:cNvPr>
          <p:cNvSpPr/>
          <p:nvPr/>
        </p:nvSpPr>
        <p:spPr>
          <a:xfrm>
            <a:off x="719086" y="6345393"/>
            <a:ext cx="4033284" cy="338554"/>
          </a:xfrm>
          <a:prstGeom prst="rect">
            <a:avLst/>
          </a:prstGeom>
        </p:spPr>
        <p:txBody>
          <a:bodyPr wrap="none">
            <a:spAutoFit/>
          </a:bodyPr>
          <a:lstStyle/>
          <a:p>
            <a:r>
              <a:rPr lang="en-GB" altLang="fr-FR" sz="1600" dirty="0">
                <a:solidFill>
                  <a:srgbClr val="0070C0"/>
                </a:solidFill>
              </a:rPr>
              <a:t>Energy conserved with both methods</a:t>
            </a:r>
          </a:p>
        </p:txBody>
      </p:sp>
      <p:pic>
        <p:nvPicPr>
          <p:cNvPr id="10" name="Picture 9">
            <a:extLst>
              <a:ext uri="{FF2B5EF4-FFF2-40B4-BE49-F238E27FC236}">
                <a16:creationId xmlns:a16="http://schemas.microsoft.com/office/drawing/2014/main" id="{9469B799-A6AC-449F-945C-DD2011E55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925" y="3566005"/>
            <a:ext cx="3850318" cy="2488487"/>
          </a:xfrm>
          <a:prstGeom prst="rect">
            <a:avLst/>
          </a:prstGeom>
        </p:spPr>
      </p:pic>
      <p:pic>
        <p:nvPicPr>
          <p:cNvPr id="13" name="Picture 12">
            <a:extLst>
              <a:ext uri="{FF2B5EF4-FFF2-40B4-BE49-F238E27FC236}">
                <a16:creationId xmlns:a16="http://schemas.microsoft.com/office/drawing/2014/main" id="{5B5E707B-4B24-498B-AB72-F7873692B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925" y="1052604"/>
            <a:ext cx="3849250" cy="2441525"/>
          </a:xfrm>
          <a:prstGeom prst="rect">
            <a:avLst/>
          </a:prstGeom>
        </p:spPr>
      </p:pic>
      <p:sp>
        <p:nvSpPr>
          <p:cNvPr id="14" name="TextBox 13">
            <a:extLst>
              <a:ext uri="{FF2B5EF4-FFF2-40B4-BE49-F238E27FC236}">
                <a16:creationId xmlns:a16="http://schemas.microsoft.com/office/drawing/2014/main" id="{E136AF30-99ED-4A46-8F9B-A464186CA27E}"/>
              </a:ext>
            </a:extLst>
          </p:cNvPr>
          <p:cNvSpPr txBox="1"/>
          <p:nvPr/>
        </p:nvSpPr>
        <p:spPr>
          <a:xfrm>
            <a:off x="5043925" y="6054492"/>
            <a:ext cx="4003491" cy="523220"/>
          </a:xfrm>
          <a:prstGeom prst="rect">
            <a:avLst/>
          </a:prstGeom>
          <a:noFill/>
        </p:spPr>
        <p:txBody>
          <a:bodyPr wrap="square" rtlCol="0">
            <a:spAutoFit/>
          </a:bodyPr>
          <a:lstStyle/>
          <a:p>
            <a:r>
              <a:rPr lang="fr-FR" sz="1400" dirty="0"/>
              <a:t>Figure : résiduelle Boris-GC aux temps de propagation correspondants</a:t>
            </a:r>
            <a:r>
              <a:rPr lang="en-GB" sz="1400" dirty="0"/>
              <a:t> et </a:t>
            </a:r>
            <a:r>
              <a:rPr lang="fr-FR" sz="1400" dirty="0"/>
              <a:t>énergie</a:t>
            </a:r>
            <a:r>
              <a:rPr lang="en-GB" sz="1400" dirty="0"/>
              <a:t>.</a:t>
            </a:r>
          </a:p>
        </p:txBody>
      </p:sp>
      <p:grpSp>
        <p:nvGrpSpPr>
          <p:cNvPr id="17" name="Group 16">
            <a:extLst>
              <a:ext uri="{FF2B5EF4-FFF2-40B4-BE49-F238E27FC236}">
                <a16:creationId xmlns:a16="http://schemas.microsoft.com/office/drawing/2014/main" id="{F014CD3D-0555-48F3-9001-E7FB1C4846CC}"/>
              </a:ext>
            </a:extLst>
          </p:cNvPr>
          <p:cNvGrpSpPr/>
          <p:nvPr/>
        </p:nvGrpSpPr>
        <p:grpSpPr>
          <a:xfrm>
            <a:off x="2395115" y="1034621"/>
            <a:ext cx="4402480" cy="5532721"/>
            <a:chOff x="786841" y="1892765"/>
            <a:chExt cx="3196686" cy="4515525"/>
          </a:xfrm>
        </p:grpSpPr>
        <p:grpSp>
          <p:nvGrpSpPr>
            <p:cNvPr id="18" name="Group 17">
              <a:extLst>
                <a:ext uri="{FF2B5EF4-FFF2-40B4-BE49-F238E27FC236}">
                  <a16:creationId xmlns:a16="http://schemas.microsoft.com/office/drawing/2014/main" id="{2815CC09-6FE4-4DCC-BFEE-28B7B503CBE8}"/>
                </a:ext>
              </a:extLst>
            </p:cNvPr>
            <p:cNvGrpSpPr/>
            <p:nvPr/>
          </p:nvGrpSpPr>
          <p:grpSpPr>
            <a:xfrm>
              <a:off x="786841" y="1892765"/>
              <a:ext cx="3196686" cy="4515525"/>
              <a:chOff x="724652" y="1639426"/>
              <a:chExt cx="3011101" cy="4253374"/>
            </a:xfrm>
          </p:grpSpPr>
          <p:sp>
            <p:nvSpPr>
              <p:cNvPr id="24" name="Rectangle 23">
                <a:extLst>
                  <a:ext uri="{FF2B5EF4-FFF2-40B4-BE49-F238E27FC236}">
                    <a16:creationId xmlns:a16="http://schemas.microsoft.com/office/drawing/2014/main" id="{6568D3A6-952E-4316-94CB-CF3421752292}"/>
                  </a:ext>
                </a:extLst>
              </p:cNvPr>
              <p:cNvSpPr/>
              <p:nvPr/>
            </p:nvSpPr>
            <p:spPr>
              <a:xfrm>
                <a:off x="724652" y="1639426"/>
                <a:ext cx="3011101" cy="42533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5" name="Content Placeholder 6">
                <a:extLst>
                  <a:ext uri="{FF2B5EF4-FFF2-40B4-BE49-F238E27FC236}">
                    <a16:creationId xmlns:a16="http://schemas.microsoft.com/office/drawing/2014/main" id="{4555BA47-C435-4F9D-BF42-AB19A3624F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81636" y="1696701"/>
                <a:ext cx="2910546" cy="216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8">
                <a:extLst>
                  <a:ext uri="{FF2B5EF4-FFF2-40B4-BE49-F238E27FC236}">
                    <a16:creationId xmlns:a16="http://schemas.microsoft.com/office/drawing/2014/main" id="{E98B4568-DE79-4183-9079-5F4E2BCBC9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701" y="3616569"/>
                <a:ext cx="2708112" cy="2193570"/>
              </a:xfrm>
              <a:prstGeom prst="rect">
                <a:avLst/>
              </a:prstGeom>
            </p:spPr>
          </p:pic>
        </p:grpSp>
        <p:sp>
          <p:nvSpPr>
            <p:cNvPr id="19" name="TextBox 18">
              <a:extLst>
                <a:ext uri="{FF2B5EF4-FFF2-40B4-BE49-F238E27FC236}">
                  <a16:creationId xmlns:a16="http://schemas.microsoft.com/office/drawing/2014/main" id="{32CABB7B-3F56-4C94-A714-2BB71672DF49}"/>
                </a:ext>
              </a:extLst>
            </p:cNvPr>
            <p:cNvSpPr txBox="1"/>
            <p:nvPr/>
          </p:nvSpPr>
          <p:spPr>
            <a:xfrm>
              <a:off x="2347323" y="1903321"/>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Z</a:t>
              </a:r>
            </a:p>
          </p:txBody>
        </p:sp>
        <p:sp>
          <p:nvSpPr>
            <p:cNvPr id="20" name="TextBox 19">
              <a:extLst>
                <a:ext uri="{FF2B5EF4-FFF2-40B4-BE49-F238E27FC236}">
                  <a16:creationId xmlns:a16="http://schemas.microsoft.com/office/drawing/2014/main" id="{65CDA490-B875-4FAD-998A-0A9728E31B15}"/>
                </a:ext>
              </a:extLst>
            </p:cNvPr>
            <p:cNvSpPr txBox="1"/>
            <p:nvPr/>
          </p:nvSpPr>
          <p:spPr>
            <a:xfrm>
              <a:off x="819608" y="2950682"/>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X</a:t>
              </a:r>
            </a:p>
          </p:txBody>
        </p:sp>
        <p:sp>
          <p:nvSpPr>
            <p:cNvPr id="21" name="TextBox 20">
              <a:extLst>
                <a:ext uri="{FF2B5EF4-FFF2-40B4-BE49-F238E27FC236}">
                  <a16:creationId xmlns:a16="http://schemas.microsoft.com/office/drawing/2014/main" id="{A7587096-1E62-4D18-9AA0-30BD5755D41F}"/>
                </a:ext>
              </a:extLst>
            </p:cNvPr>
            <p:cNvSpPr txBox="1"/>
            <p:nvPr/>
          </p:nvSpPr>
          <p:spPr>
            <a:xfrm>
              <a:off x="3643484" y="4690915"/>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Y</a:t>
              </a:r>
            </a:p>
          </p:txBody>
        </p:sp>
        <p:sp>
          <p:nvSpPr>
            <p:cNvPr id="22" name="TextBox 21">
              <a:extLst>
                <a:ext uri="{FF2B5EF4-FFF2-40B4-BE49-F238E27FC236}">
                  <a16:creationId xmlns:a16="http://schemas.microsoft.com/office/drawing/2014/main" id="{B069983A-A50F-4B5C-BE05-F99C01FCB849}"/>
                </a:ext>
              </a:extLst>
            </p:cNvPr>
            <p:cNvSpPr txBox="1"/>
            <p:nvPr/>
          </p:nvSpPr>
          <p:spPr>
            <a:xfrm>
              <a:off x="2921387" y="6050156"/>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Z</a:t>
              </a:r>
            </a:p>
          </p:txBody>
        </p:sp>
        <p:sp>
          <p:nvSpPr>
            <p:cNvPr id="23" name="TextBox 22">
              <a:extLst>
                <a:ext uri="{FF2B5EF4-FFF2-40B4-BE49-F238E27FC236}">
                  <a16:creationId xmlns:a16="http://schemas.microsoft.com/office/drawing/2014/main" id="{4A336AE5-18F2-48B2-9669-324FDD23C0A5}"/>
                </a:ext>
              </a:extLst>
            </p:cNvPr>
            <p:cNvSpPr txBox="1"/>
            <p:nvPr/>
          </p:nvSpPr>
          <p:spPr>
            <a:xfrm>
              <a:off x="1536021" y="6084439"/>
              <a:ext cx="263769" cy="307777"/>
            </a:xfrm>
            <a:prstGeom prst="rect">
              <a:avLst/>
            </a:prstGeom>
            <a:solidFill>
              <a:schemeClr val="bg1"/>
            </a:solidFill>
          </p:spPr>
          <p:txBody>
            <a:bodyPr wrap="square" rtlCol="0">
              <a:spAutoFit/>
            </a:bodyPr>
            <a:lstStyle/>
            <a:p>
              <a:r>
                <a:rPr lang="en-GB" sz="1400" dirty="0">
                  <a:latin typeface="Times New Roman" panose="02020603050405020304" pitchFamily="18" charset="0"/>
                  <a:cs typeface="Times New Roman" panose="02020603050405020304" pitchFamily="18" charset="0"/>
                </a:rPr>
                <a:t>X</a:t>
              </a:r>
            </a:p>
          </p:txBody>
        </p:sp>
      </p:grpSp>
    </p:spTree>
    <p:extLst>
      <p:ext uri="{BB962C8B-B14F-4D97-AF65-F5344CB8AC3E}">
        <p14:creationId xmlns:p14="http://schemas.microsoft.com/office/powerpoint/2010/main" val="34845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40291</TotalTime>
  <Words>1639</Words>
  <Application>Microsoft Office PowerPoint</Application>
  <PresentationFormat>On-screen Show (4:3)</PresentationFormat>
  <Paragraphs>347</Paragraphs>
  <Slides>22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ＭＳ Ｐゴシック</vt:lpstr>
      <vt:lpstr>Arial</vt:lpstr>
      <vt:lpstr>Calibri</vt:lpstr>
      <vt:lpstr>Cambria Math</vt:lpstr>
      <vt:lpstr>Courier New</vt:lpstr>
      <vt:lpstr>Microsoft Sans Serif</vt:lpstr>
      <vt:lpstr>Times New Roman</vt:lpstr>
      <vt:lpstr>Verdana</vt:lpstr>
      <vt:lpstr>Wingdings</vt:lpstr>
      <vt:lpstr>Conception personnalisée</vt:lpstr>
      <vt:lpstr>Etude de l'Application de la Méthode du Centre Guide aux Trajectoires des Electrons dans les Champs Magnétiques de Source d'Ions</vt:lpstr>
      <vt:lpstr>Introduction</vt:lpstr>
      <vt:lpstr>Mise en œuvre</vt:lpstr>
      <vt:lpstr>Algorithme de Boris</vt:lpstr>
      <vt:lpstr>Approximation du centre de guide (CG)</vt:lpstr>
      <vt:lpstr>Phoenix V2 ECRIS</vt:lpstr>
      <vt:lpstr>Phoenix V2 Champ min-B</vt:lpstr>
      <vt:lpstr>Analyse d'orbite RCE (LA)</vt:lpstr>
      <vt:lpstr>Analyse d'orbite RCE (PA)</vt:lpstr>
      <vt:lpstr>ECR confinement</vt:lpstr>
      <vt:lpstr>SILHI@GANIL ion source</vt:lpstr>
      <vt:lpstr>Orbite piégée dans SILHI (un rebond)</vt:lpstr>
      <vt:lpstr>Analyse d'orbite piégée</vt:lpstr>
      <vt:lpstr>Condition de validité de l'algorithme GC</vt:lpstr>
      <vt:lpstr>Conclusions et perspectives</vt:lpstr>
      <vt:lpstr>References</vt:lpstr>
      <vt:lpstr>Appendix</vt:lpstr>
      <vt:lpstr>Orbite RCE loin de l'axe (LA)</vt:lpstr>
      <vt:lpstr>Orbite RCE proche de l’axe (PA)</vt:lpstr>
      <vt:lpstr>SILHI@GANIL B field and gradient</vt:lpstr>
      <vt:lpstr>Disphasement FFA</vt:lpstr>
      <vt:lpstr>GC approximation validity by electron’s kinetic energy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 Labo IN2P3</dc:title>
  <dc:creator>$biarrott</dc:creator>
  <cp:lastModifiedBy>Jose Antonio MENDEZ giono</cp:lastModifiedBy>
  <cp:revision>1840</cp:revision>
  <cp:lastPrinted>2020-09-09T10:55:09Z</cp:lastPrinted>
  <dcterms:created xsi:type="dcterms:W3CDTF">2010-12-20T20:47:11Z</dcterms:created>
  <dcterms:modified xsi:type="dcterms:W3CDTF">2021-10-11T17:33:22Z</dcterms:modified>
</cp:coreProperties>
</file>