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notesMasterIdLst>
    <p:notesMasterId r:id="rId20"/>
  </p:notesMasterIdLst>
  <p:handoutMasterIdLst>
    <p:handoutMasterId r:id="rId21"/>
  </p:handoutMasterIdLst>
  <p:sldIdLst>
    <p:sldId id="257" r:id="rId2"/>
    <p:sldId id="301" r:id="rId3"/>
    <p:sldId id="329" r:id="rId4"/>
    <p:sldId id="328" r:id="rId5"/>
    <p:sldId id="327" r:id="rId6"/>
    <p:sldId id="331" r:id="rId7"/>
    <p:sldId id="428" r:id="rId8"/>
    <p:sldId id="430" r:id="rId9"/>
    <p:sldId id="431" r:id="rId10"/>
    <p:sldId id="432" r:id="rId11"/>
    <p:sldId id="292" r:id="rId12"/>
    <p:sldId id="330" r:id="rId13"/>
    <p:sldId id="332" r:id="rId14"/>
    <p:sldId id="333" r:id="rId15"/>
    <p:sldId id="334" r:id="rId16"/>
    <p:sldId id="335" r:id="rId17"/>
    <p:sldId id="429" r:id="rId18"/>
    <p:sldId id="427" r:id="rId19"/>
  </p:sldIdLst>
  <p:sldSz cx="10772775" cy="6059488"/>
  <p:notesSz cx="6858000" cy="9144000"/>
  <p:defaultTextStyle>
    <a:defPPr>
      <a:defRPr lang="fr-FR"/>
    </a:defPPr>
    <a:lvl1pPr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01650" indent="-44450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004888" indent="-90488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508125" indent="-13652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009775" indent="-18097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909">
          <p15:clr>
            <a:srgbClr val="A4A3A4"/>
          </p15:clr>
        </p15:guide>
        <p15:guide id="2" pos="339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ederic chautard" initials="fc" lastIdx="13" clrIdx="0">
    <p:extLst>
      <p:ext uri="{19B8F6BF-5375-455C-9EA6-DF929625EA0E}">
        <p15:presenceInfo xmlns:p15="http://schemas.microsoft.com/office/powerpoint/2012/main" userId="frederic chautar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05314"/>
    <a:srgbClr val="0000FF"/>
    <a:srgbClr val="ED7D31"/>
    <a:srgbClr val="6600CC"/>
    <a:srgbClr val="FF6700"/>
    <a:srgbClr val="00294B"/>
    <a:srgbClr val="456487"/>
    <a:srgbClr val="511F74"/>
    <a:srgbClr val="7A286A"/>
    <a:srgbClr val="DF8A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63" autoAdjust="0"/>
    <p:restoredTop sz="96405" autoAdjust="0"/>
  </p:normalViewPr>
  <p:slideViewPr>
    <p:cSldViewPr>
      <p:cViewPr varScale="1">
        <p:scale>
          <a:sx n="86" d="100"/>
          <a:sy n="86" d="100"/>
        </p:scale>
        <p:origin x="232" y="736"/>
      </p:cViewPr>
      <p:guideLst>
        <p:guide orient="horz" pos="1909"/>
        <p:guide pos="33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40" d="100"/>
          <a:sy n="140" d="100"/>
        </p:scale>
        <p:origin x="1536" y="-91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55D98C11-066B-45ED-BC14-88181070C9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AB0C5BE-F21B-4455-B3CE-E530581B4D3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972283-AD86-4682-8E1D-C57EEDAB0AD0}" type="datetimeFigureOut">
              <a:rPr lang="fr-FR" smtClean="0"/>
              <a:t>12/10/2021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8E79219-584F-47EA-A57C-447BF2BAEC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395CBF4-A47F-413F-8201-8A6F756EC03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649234-1E1B-4E85-837D-740AC0438C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96132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A0983F0-3B2B-4346-9D34-6FF74AEF7015}" type="datetimeFigureOut">
              <a:rPr lang="fr-FR"/>
              <a:pPr>
                <a:defRPr/>
              </a:pPr>
              <a:t>12/10/2021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3BC699F-DBFB-4FA7-9A20-949047200ED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9527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Phases </a:t>
            </a:r>
            <a:r>
              <a:rPr lang="fr-FR" dirty="0" err="1"/>
              <a:t>comm</a:t>
            </a:r>
            <a:r>
              <a:rPr lang="fr-FR" dirty="0"/>
              <a:t> identifiées + alea</a:t>
            </a:r>
          </a:p>
          <a:p>
            <a:r>
              <a:rPr lang="fr-FR" dirty="0"/>
              <a:t>Consolider avec </a:t>
            </a:r>
            <a:r>
              <a:rPr lang="fr-FR" dirty="0" err="1"/>
              <a:t>equipe</a:t>
            </a:r>
            <a:r>
              <a:rPr lang="fr-FR" dirty="0"/>
              <a:t> </a:t>
            </a:r>
            <a:r>
              <a:rPr lang="fr-FR" dirty="0" err="1"/>
              <a:t>comm</a:t>
            </a:r>
            <a:endParaRPr lang="fr-FR" dirty="0"/>
          </a:p>
          <a:p>
            <a:r>
              <a:rPr lang="fr-FR" dirty="0"/>
              <a:t>Laser CFP : jalons a et intervention récurrente, et moment de </a:t>
            </a:r>
          </a:p>
          <a:p>
            <a:r>
              <a:rPr lang="fr-FR" dirty="0"/>
              <a:t>Fiabilisation laser CFP </a:t>
            </a:r>
          </a:p>
          <a:p>
            <a:r>
              <a:rPr lang="fr-FR" dirty="0"/>
              <a:t>Pas de phase 3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5948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08/03/2020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680099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522"/>
            <a:ext cx="10772775" cy="6059685"/>
          </a:xfrm>
          <a:prstGeom prst="rect">
            <a:avLst/>
          </a:prstGeom>
        </p:spPr>
      </p:pic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1279" y="1"/>
            <a:ext cx="8151315" cy="59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46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28492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5408"/>
            <a:ext cx="10772420" cy="6059486"/>
          </a:xfrm>
          <a:prstGeom prst="rect">
            <a:avLst/>
          </a:prstGeom>
        </p:spPr>
      </p:pic>
      <p:sp>
        <p:nvSpPr>
          <p:cNvPr id="13" name="Titre 12">
            <a:extLst>
              <a:ext uri="{FF2B5EF4-FFF2-40B4-BE49-F238E27FC236}">
                <a16:creationId xmlns:a16="http://schemas.microsoft.com/office/drawing/2014/main" id="{B4D6A35E-3467-4B8A-8E91-AFF600B6A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657" y="221432"/>
            <a:ext cx="8014274" cy="322262"/>
          </a:xfrm>
        </p:spPr>
        <p:txBody>
          <a:bodyPr>
            <a:noAutofit/>
          </a:bodyPr>
          <a:lstStyle>
            <a:lvl1pPr>
              <a:defRPr sz="2000" b="1" i="0" baseline="0">
                <a:effectLst>
                  <a:outerShdw sx="1000" sy="1000" algn="ctr" rotWithShape="0">
                    <a:schemeClr val="bg1"/>
                  </a:outerShdw>
                </a:effectLst>
                <a:latin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6619AAD9-B821-4E53-81ED-6B6596A55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68698" y="5694039"/>
            <a:ext cx="3635375" cy="322263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70F3EB2C-3A46-42EB-AA09-E1DE5AD0B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92888" y="5694039"/>
            <a:ext cx="2422525" cy="3222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3765277-D7CF-464E-9F96-48F87584797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8A0A910F-B48B-48E6-9E08-1DE7E03913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09675" y="1589088"/>
            <a:ext cx="7848600" cy="3744912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74714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4" y="1485901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86" indent="0">
              <a:buNone/>
              <a:defRPr sz="2000" b="1"/>
            </a:lvl2pPr>
            <a:lvl3pPr marL="914372" indent="0">
              <a:buNone/>
              <a:defRPr sz="1800" b="1"/>
            </a:lvl3pPr>
            <a:lvl4pPr marL="1371559" indent="0">
              <a:buNone/>
              <a:defRPr sz="1600" b="1"/>
            </a:lvl4pPr>
            <a:lvl5pPr marL="1828745" indent="0">
              <a:buNone/>
              <a:defRPr sz="1600" b="1"/>
            </a:lvl5pPr>
            <a:lvl6pPr marL="2285932" indent="0">
              <a:buNone/>
              <a:defRPr sz="1600" b="1"/>
            </a:lvl6pPr>
            <a:lvl7pPr marL="2743118" indent="0">
              <a:buNone/>
              <a:defRPr sz="1600" b="1"/>
            </a:lvl7pPr>
            <a:lvl8pPr marL="3200305" indent="0">
              <a:buNone/>
              <a:defRPr sz="1600" b="1"/>
            </a:lvl8pPr>
            <a:lvl9pPr marL="3657491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4" y="2212976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1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86" indent="0">
              <a:buNone/>
              <a:defRPr sz="2000" b="1"/>
            </a:lvl2pPr>
            <a:lvl3pPr marL="914372" indent="0">
              <a:buNone/>
              <a:defRPr sz="1800" b="1"/>
            </a:lvl3pPr>
            <a:lvl4pPr marL="1371559" indent="0">
              <a:buNone/>
              <a:defRPr sz="1600" b="1"/>
            </a:lvl4pPr>
            <a:lvl5pPr marL="1828745" indent="0">
              <a:buNone/>
              <a:defRPr sz="1600" b="1"/>
            </a:lvl5pPr>
            <a:lvl6pPr marL="2285932" indent="0">
              <a:buNone/>
              <a:defRPr sz="1600" b="1"/>
            </a:lvl6pPr>
            <a:lvl7pPr marL="2743118" indent="0">
              <a:buNone/>
              <a:defRPr sz="1600" b="1"/>
            </a:lvl7pPr>
            <a:lvl8pPr marL="3200305" indent="0">
              <a:buNone/>
              <a:defRPr sz="1600" b="1"/>
            </a:lvl8pPr>
            <a:lvl9pPr marL="3657491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6"/>
            <a:ext cx="4579937" cy="3255963"/>
          </a:xfrm>
        </p:spPr>
        <p:txBody>
          <a:bodyPr/>
          <a:lstStyle>
            <a:lvl1pPr marL="228594" indent="-228594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780" indent="-228594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2966" indent="-228594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594" lvl="0" indent="-228594" algn="l" defTabSz="91437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780" lvl="1" indent="-228594" algn="l" defTabSz="9143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2966" lvl="2" indent="-228594" algn="l" defTabSz="9143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1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08/10/2020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1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THOMX – revue de projet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8" y="5714821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6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427117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71596-5F9D-49C5-9701-16B3CA5431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646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2" r:id="rId2"/>
    <p:sldLayoutId id="2147483713" r:id="rId3"/>
    <p:sldLayoutId id="2147483714" r:id="rId4"/>
    <p:sldLayoutId id="2147483715" r:id="rId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emf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66.jpeg"/><Relationship Id="rId3" Type="http://schemas.openxmlformats.org/officeDocument/2006/relationships/hyperlink" Target="https://en.wikipedia.org/wiki/File:Red_flag_waving.svg" TargetMode="External"/><Relationship Id="rId7" Type="http://schemas.openxmlformats.org/officeDocument/2006/relationships/image" Target="../media/image62.png"/><Relationship Id="rId12" Type="http://schemas.openxmlformats.org/officeDocument/2006/relationships/image" Target="../media/image65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jpeg"/><Relationship Id="rId11" Type="http://schemas.openxmlformats.org/officeDocument/2006/relationships/image" Target="../media/image36.jpeg"/><Relationship Id="rId5" Type="http://schemas.openxmlformats.org/officeDocument/2006/relationships/hyperlink" Target="https://freesvg.org/vector-image-of-brown-snail" TargetMode="External"/><Relationship Id="rId15" Type="http://schemas.openxmlformats.org/officeDocument/2006/relationships/image" Target="../media/image68.jpeg"/><Relationship Id="rId10" Type="http://schemas.openxmlformats.org/officeDocument/2006/relationships/image" Target="../media/image64.png"/><Relationship Id="rId4" Type="http://schemas.openxmlformats.org/officeDocument/2006/relationships/image" Target="../media/image60.png"/><Relationship Id="rId9" Type="http://schemas.openxmlformats.org/officeDocument/2006/relationships/image" Target="../media/image63.jpeg"/><Relationship Id="rId14" Type="http://schemas.openxmlformats.org/officeDocument/2006/relationships/image" Target="../media/image6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emf"/><Relationship Id="rId3" Type="http://schemas.openxmlformats.org/officeDocument/2006/relationships/image" Target="../media/image70.png"/><Relationship Id="rId7" Type="http://schemas.openxmlformats.org/officeDocument/2006/relationships/hyperlink" Target="http://www.ncbi.nlm.nih.gov/entrez/eutils/elink.fcgi?dbfrom=pubmed&amp;retmode=ref&amp;cmd=prlinks&amp;id=20364333" TargetMode="External"/><Relationship Id="rId12" Type="http://schemas.openxmlformats.org/officeDocument/2006/relationships/image" Target="../media/image11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png"/><Relationship Id="rId11" Type="http://schemas.openxmlformats.org/officeDocument/2006/relationships/image" Target="../media/image76.png"/><Relationship Id="rId5" Type="http://schemas.openxmlformats.org/officeDocument/2006/relationships/image" Target="../media/image12.emf"/><Relationship Id="rId10" Type="http://schemas.openxmlformats.org/officeDocument/2006/relationships/image" Target="../media/image75.emf"/><Relationship Id="rId4" Type="http://schemas.openxmlformats.org/officeDocument/2006/relationships/image" Target="../media/image71.emf"/><Relationship Id="rId9" Type="http://schemas.openxmlformats.org/officeDocument/2006/relationships/image" Target="../media/image74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1.emf"/><Relationship Id="rId3" Type="http://schemas.openxmlformats.org/officeDocument/2006/relationships/image" Target="../media/image4.png"/><Relationship Id="rId7" Type="http://schemas.openxmlformats.org/officeDocument/2006/relationships/oleObject" Target="../embeddings/oleObject1.bin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jpeg"/><Relationship Id="rId11" Type="http://schemas.openxmlformats.org/officeDocument/2006/relationships/image" Target="../media/image9.jpeg"/><Relationship Id="rId5" Type="http://schemas.openxmlformats.org/officeDocument/2006/relationships/hyperlink" Target="http://av.rds.yahoo.com/_ylt=A9ibyKUnXI1ExF4B4RSvKaMX;_ylu=X3oDMTBvMmFkM29rBHBndANhdl9pbWdfcmVzdWx0BHNlYwNzcg--/SIG=11vp1h6tt/EXP=1150201255/**http:/www.trailnet.bc.ca/~youth/graphics" TargetMode="External"/><Relationship Id="rId10" Type="http://schemas.openxmlformats.org/officeDocument/2006/relationships/image" Target="../media/image8.jpeg"/><Relationship Id="rId4" Type="http://schemas.openxmlformats.org/officeDocument/2006/relationships/image" Target="../media/image5.jpg"/><Relationship Id="rId9" Type="http://schemas.openxmlformats.org/officeDocument/2006/relationships/image" Target="../media/image7.jpeg"/><Relationship Id="rId14" Type="http://schemas.openxmlformats.org/officeDocument/2006/relationships/image" Target="../media/image12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tiff"/><Relationship Id="rId4" Type="http://schemas.openxmlformats.org/officeDocument/2006/relationships/image" Target="../media/image24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2"/>
          <p:cNvSpPr>
            <a:spLocks noGrp="1"/>
          </p:cNvSpPr>
          <p:nvPr>
            <p:ph type="body" idx="4294967295"/>
          </p:nvPr>
        </p:nvSpPr>
        <p:spPr>
          <a:xfrm>
            <a:off x="1930003" y="869504"/>
            <a:ext cx="6840760" cy="2664296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fr-FR" sz="3600" b="1" dirty="0"/>
              <a:t>THOMX</a:t>
            </a:r>
          </a:p>
          <a:p>
            <a:pPr marL="0" indent="0" algn="ctr">
              <a:buNone/>
            </a:pPr>
            <a:endParaRPr lang="fr-FR" sz="3600" b="1" dirty="0"/>
          </a:p>
          <a:p>
            <a:pPr marL="0" indent="0" algn="ctr">
              <a:buNone/>
            </a:pPr>
            <a:r>
              <a:rPr lang="fr-FR" sz="2000" i="1" dirty="0">
                <a:solidFill>
                  <a:srgbClr val="E05314"/>
                </a:solidFill>
              </a:rPr>
              <a:t>Christelle Bruni</a:t>
            </a:r>
          </a:p>
          <a:p>
            <a:pPr marL="0" indent="0" algn="ctr">
              <a:buNone/>
            </a:pPr>
            <a:r>
              <a:rPr lang="fr-FR" sz="2000" i="1" dirty="0">
                <a:solidFill>
                  <a:srgbClr val="E05314"/>
                </a:solidFill>
              </a:rPr>
              <a:t>Pour</a:t>
            </a:r>
          </a:p>
          <a:p>
            <a:pPr marL="0" indent="0" algn="ctr">
              <a:buNone/>
            </a:pPr>
            <a:r>
              <a:rPr lang="fr-FR" sz="2000" i="1" dirty="0">
                <a:solidFill>
                  <a:srgbClr val="E05314"/>
                </a:solidFill>
              </a:rPr>
              <a:t>L’équipe </a:t>
            </a:r>
            <a:r>
              <a:rPr lang="fr-FR" sz="2000" i="1" dirty="0" err="1">
                <a:solidFill>
                  <a:srgbClr val="E05314"/>
                </a:solidFill>
              </a:rPr>
              <a:t>ThomX</a:t>
            </a:r>
            <a:endParaRPr lang="fr-FR" sz="2000" i="1" dirty="0">
              <a:solidFill>
                <a:srgbClr val="E05314"/>
              </a:solidFill>
            </a:endParaRPr>
          </a:p>
          <a:p>
            <a:pPr marL="0" indent="0" algn="ctr">
              <a:buNone/>
            </a:pPr>
            <a:endParaRPr lang="fr-FR" sz="2000" i="1" dirty="0">
              <a:solidFill>
                <a:srgbClr val="E05314"/>
              </a:solidFill>
            </a:endParaRPr>
          </a:p>
          <a:p>
            <a:pPr marL="0" indent="0" algn="ctr">
              <a:buNone/>
            </a:pPr>
            <a:endParaRPr lang="fr-FR" sz="2000" i="1" dirty="0">
              <a:solidFill>
                <a:srgbClr val="E05314"/>
              </a:solidFill>
            </a:endParaRPr>
          </a:p>
          <a:p>
            <a:pPr marL="0" indent="0" algn="ctr">
              <a:buNone/>
            </a:pPr>
            <a:endParaRPr lang="fr-FR" sz="2000" i="1" dirty="0">
              <a:solidFill>
                <a:srgbClr val="E05314"/>
              </a:solidFill>
            </a:endParaRPr>
          </a:p>
        </p:txBody>
      </p:sp>
      <p:sp>
        <p:nvSpPr>
          <p:cNvPr id="4" name="Espace réservé du numéro de diapositive 7">
            <a:extLst>
              <a:ext uri="{FF2B5EF4-FFF2-40B4-BE49-F238E27FC236}">
                <a16:creationId xmlns:a16="http://schemas.microsoft.com/office/drawing/2014/main" id="{51CE515C-FACC-4FFF-8C74-F8511D18D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2454" y="5714820"/>
            <a:ext cx="2422525" cy="322263"/>
          </a:xfrm>
        </p:spPr>
        <p:txBody>
          <a:bodyPr/>
          <a:lstStyle/>
          <a:p>
            <a:r>
              <a:rPr lang="fr-FR" sz="1300" b="1" dirty="0"/>
              <a:t>- </a:t>
            </a:r>
            <a:fld id="{77E71596-5F9D-49C5-9701-16B3CA54319D}" type="slidenum">
              <a:rPr lang="fr-FR" sz="1300" b="1"/>
              <a:pPr/>
              <a:t>1</a:t>
            </a:fld>
            <a:r>
              <a:rPr lang="fr-FR" sz="1300" b="1" dirty="0"/>
              <a:t> -</a:t>
            </a:r>
          </a:p>
        </p:txBody>
      </p:sp>
      <p:sp>
        <p:nvSpPr>
          <p:cNvPr id="5" name="Espace réservé du pied de page 6">
            <a:extLst>
              <a:ext uri="{FF2B5EF4-FFF2-40B4-BE49-F238E27FC236}">
                <a16:creationId xmlns:a16="http://schemas.microsoft.com/office/drawing/2014/main" id="{CD9E42F6-2A84-49EB-83C0-C5F310E9DF25}"/>
              </a:ext>
            </a:extLst>
          </p:cNvPr>
          <p:cNvSpPr txBox="1">
            <a:spLocks/>
          </p:cNvSpPr>
          <p:nvPr/>
        </p:nvSpPr>
        <p:spPr>
          <a:xfrm>
            <a:off x="2938116" y="5714820"/>
            <a:ext cx="4896544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ctr" defTabSz="1004888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501650" indent="-44450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004888" indent="-90488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508125" indent="-13652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09775" indent="-18097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fr-FR" sz="1300" b="1"/>
              <a:t>COPIL ThomX</a:t>
            </a:r>
            <a:endParaRPr lang="fr-FR" sz="1300" b="1" dirty="0"/>
          </a:p>
        </p:txBody>
      </p:sp>
    </p:spTree>
    <p:extLst>
      <p:ext uri="{BB962C8B-B14F-4D97-AF65-F5344CB8AC3E}">
        <p14:creationId xmlns:p14="http://schemas.microsoft.com/office/powerpoint/2010/main" val="9777605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1A3DE1C1-07D8-9A4A-8F33-1C904AFED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Quelques dates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F068416-B059-684C-A6CA-EB30C76F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1550A6EE-BA17-F048-8F20-4C2E2B0E00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9843" y="1301552"/>
            <a:ext cx="9289032" cy="3744912"/>
          </a:xfrm>
        </p:spPr>
        <p:txBody>
          <a:bodyPr>
            <a:normAutofit fontScale="92500" lnSpcReduction="10000"/>
          </a:bodyPr>
          <a:lstStyle/>
          <a:p>
            <a:r>
              <a:rPr lang="fr-FR" dirty="0">
                <a:solidFill>
                  <a:schemeClr val="bg2"/>
                </a:solidFill>
              </a:rPr>
              <a:t>2011 : </a:t>
            </a:r>
            <a:r>
              <a:rPr lang="fr-FR" dirty="0" err="1">
                <a:solidFill>
                  <a:schemeClr val="bg2"/>
                </a:solidFill>
              </a:rPr>
              <a:t>Equipex</a:t>
            </a:r>
            <a:endParaRPr lang="fr-FR" dirty="0">
              <a:solidFill>
                <a:schemeClr val="bg2"/>
              </a:solidFill>
            </a:endParaRPr>
          </a:p>
          <a:p>
            <a:r>
              <a:rPr lang="fr-FR" dirty="0">
                <a:solidFill>
                  <a:schemeClr val="bg2"/>
                </a:solidFill>
              </a:rPr>
              <a:t>2016 : travaux de lancement de l’</a:t>
            </a:r>
            <a:r>
              <a:rPr lang="fr-FR" dirty="0" err="1">
                <a:solidFill>
                  <a:schemeClr val="bg2"/>
                </a:solidFill>
              </a:rPr>
              <a:t>infrastucture</a:t>
            </a:r>
            <a:r>
              <a:rPr lang="fr-FR" dirty="0">
                <a:solidFill>
                  <a:schemeClr val="bg2"/>
                </a:solidFill>
              </a:rPr>
              <a:t> </a:t>
            </a:r>
            <a:r>
              <a:rPr lang="fr-FR" dirty="0" err="1">
                <a:solidFill>
                  <a:schemeClr val="bg2"/>
                </a:solidFill>
              </a:rPr>
              <a:t>iglex</a:t>
            </a:r>
            <a:endParaRPr lang="fr-FR" dirty="0">
              <a:solidFill>
                <a:schemeClr val="bg2"/>
              </a:solidFill>
            </a:endParaRPr>
          </a:p>
          <a:p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2019 : démarrage sans RF des équipements à distance</a:t>
            </a:r>
          </a:p>
          <a:p>
            <a:r>
              <a:rPr lang="fr-FR" dirty="0"/>
              <a:t>2020 : </a:t>
            </a:r>
          </a:p>
          <a:p>
            <a:pPr lvl="1"/>
            <a:r>
              <a:rPr lang="fr-FR" dirty="0"/>
              <a:t>Fermeture anneau</a:t>
            </a:r>
          </a:p>
          <a:p>
            <a:pPr lvl="1"/>
            <a:r>
              <a:rPr lang="fr-FR" dirty="0"/>
              <a:t>Mai : autorisation ASN</a:t>
            </a:r>
          </a:p>
          <a:p>
            <a:pPr lvl="1"/>
            <a:r>
              <a:rPr lang="fr-FR" dirty="0"/>
              <a:t>Juillet : conditionnement RF section</a:t>
            </a:r>
          </a:p>
          <a:p>
            <a:pPr lvl="1"/>
            <a:r>
              <a:rPr lang="fr-FR" dirty="0"/>
              <a:t>Septembre : conditionnement canon à 1Hz (nominal 50 Hz)</a:t>
            </a:r>
          </a:p>
          <a:p>
            <a:pPr lvl="1"/>
            <a:r>
              <a:rPr lang="fr-FR" dirty="0"/>
              <a:t>Lundi 4 Octobre : premier faisceau canon ~4 MeV (nominal 6 MeV)</a:t>
            </a:r>
          </a:p>
          <a:p>
            <a:pPr lvl="1"/>
            <a:r>
              <a:rPr lang="fr-FR" dirty="0"/>
              <a:t>Mercredi 6 octobre : premier faisceau section 37 MeV (nominal 50 MeV)</a:t>
            </a:r>
          </a:p>
        </p:txBody>
      </p:sp>
    </p:spTree>
    <p:extLst>
      <p:ext uri="{BB962C8B-B14F-4D97-AF65-F5344CB8AC3E}">
        <p14:creationId xmlns:p14="http://schemas.microsoft.com/office/powerpoint/2010/main" val="38159031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2"/>
          <p:cNvSpPr txBox="1">
            <a:spLocks/>
          </p:cNvSpPr>
          <p:nvPr/>
        </p:nvSpPr>
        <p:spPr>
          <a:xfrm>
            <a:off x="2074019" y="173073"/>
            <a:ext cx="4104456" cy="43204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fr-FR" b="1" dirty="0"/>
              <a:t>Planning </a:t>
            </a:r>
            <a:r>
              <a:rPr lang="fr-FR" b="1" dirty="0" err="1"/>
              <a:t>commissionning</a:t>
            </a:r>
            <a:endParaRPr lang="fr-FR" b="1" dirty="0"/>
          </a:p>
        </p:txBody>
      </p:sp>
      <p:sp>
        <p:nvSpPr>
          <p:cNvPr id="6" name="Espace réservé du texte 1">
            <a:extLst>
              <a:ext uri="{FF2B5EF4-FFF2-40B4-BE49-F238E27FC236}">
                <a16:creationId xmlns:a16="http://schemas.microsoft.com/office/drawing/2014/main" id="{51B5718E-9FE1-8049-A8A2-886DA394A26F}"/>
              </a:ext>
            </a:extLst>
          </p:cNvPr>
          <p:cNvSpPr txBox="1">
            <a:spLocks/>
          </p:cNvSpPr>
          <p:nvPr/>
        </p:nvSpPr>
        <p:spPr>
          <a:xfrm>
            <a:off x="849883" y="1301552"/>
            <a:ext cx="9577064" cy="381642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auto">
              <a:spcAft>
                <a:spcPts val="0"/>
              </a:spcAft>
            </a:pPr>
            <a:endParaRPr lang="fr-FR" sz="20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85" y="1078160"/>
            <a:ext cx="10772776" cy="2653177"/>
          </a:xfrm>
          <a:prstGeom prst="rect">
            <a:avLst/>
          </a:prstGeom>
        </p:spPr>
      </p:pic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133D3202-B1C9-4676-B34B-E6BE986BCDBE}"/>
              </a:ext>
            </a:extLst>
          </p:cNvPr>
          <p:cNvSpPr txBox="1">
            <a:spLocks/>
          </p:cNvSpPr>
          <p:nvPr/>
        </p:nvSpPr>
        <p:spPr>
          <a:xfrm>
            <a:off x="2938116" y="5714820"/>
            <a:ext cx="4896544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ctr" defTabSz="1004888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501650" indent="-44450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004888" indent="-90488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508125" indent="-13652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09775" indent="-18097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fr-FR" sz="1300" b="1"/>
              <a:t>COPIL ThomX</a:t>
            </a:r>
            <a:endParaRPr lang="fr-FR" sz="1300" b="1" dirty="0"/>
          </a:p>
        </p:txBody>
      </p:sp>
      <p:sp>
        <p:nvSpPr>
          <p:cNvPr id="9" name="Espace réservé du numéro de diapositive 7">
            <a:extLst>
              <a:ext uri="{FF2B5EF4-FFF2-40B4-BE49-F238E27FC236}">
                <a16:creationId xmlns:a16="http://schemas.microsoft.com/office/drawing/2014/main" id="{7B60F661-D513-402E-89A6-74C1AF969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2454" y="5714820"/>
            <a:ext cx="2422525" cy="322263"/>
          </a:xfrm>
        </p:spPr>
        <p:txBody>
          <a:bodyPr/>
          <a:lstStyle/>
          <a:p>
            <a:r>
              <a:rPr lang="fr-FR" sz="1300" b="1" dirty="0"/>
              <a:t>- </a:t>
            </a:r>
            <a:fld id="{77E71596-5F9D-49C5-9701-16B3CA54319D}" type="slidenum">
              <a:rPr lang="fr-FR" sz="1300" b="1"/>
              <a:pPr/>
              <a:t>11</a:t>
            </a:fld>
            <a:r>
              <a:rPr lang="fr-FR" sz="1300" b="1" dirty="0"/>
              <a:t> -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369BF8E-DD23-2843-AA68-6B96A31A3FD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561" y="3563915"/>
            <a:ext cx="4001714" cy="224913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2DFAD40-CA7C-8246-B4F7-0D0662C81B1F}"/>
              </a:ext>
            </a:extLst>
          </p:cNvPr>
          <p:cNvSpPr txBox="1"/>
          <p:nvPr/>
        </p:nvSpPr>
        <p:spPr>
          <a:xfrm>
            <a:off x="4882330" y="4181872"/>
            <a:ext cx="5400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Autorisation ASN en cours uniquement sur le </a:t>
            </a:r>
            <a:r>
              <a:rPr lang="fr-FR" dirty="0" err="1"/>
              <a:t>linac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3275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B775572-664C-6542-9E52-3D8BCFB3D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Conditionnement RF - </a:t>
            </a:r>
            <a:r>
              <a:rPr lang="fr-FR" dirty="0" err="1"/>
              <a:t>linac</a:t>
            </a:r>
            <a:endParaRPr lang="fr-FR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C865CB2-9348-2742-ABFC-EC2AA33AD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5DE2BD5-C17A-714B-8848-D7D04B945E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2572" y="1187330"/>
            <a:ext cx="8181695" cy="3888432"/>
          </a:xfrm>
        </p:spPr>
        <p:txBody>
          <a:bodyPr/>
          <a:lstStyle/>
          <a:p>
            <a:pPr lvl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dirty="0"/>
              <a:t>Premier juillet : section conditionnée (9MW, 10Hz)</a:t>
            </a:r>
          </a:p>
          <a:p>
            <a:pPr lvl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dirty="0"/>
              <a:t>Premier octobre : canon conditionné (5MW, 1 Hz)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6A7878B-80E9-254D-802B-819A6590EB8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5571" y="2831721"/>
            <a:ext cx="3816424" cy="286231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209CF16-3548-9C4D-BA18-07278F146D0A}"/>
              </a:ext>
            </a:extLst>
          </p:cNvPr>
          <p:cNvSpPr txBox="1"/>
          <p:nvPr/>
        </p:nvSpPr>
        <p:spPr>
          <a:xfrm>
            <a:off x="4728938" y="5350066"/>
            <a:ext cx="4782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/>
              <a:t>6MW – 3,0 µs – 1 Hz , EZ = 60 MV/m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846CB373-FDA8-0442-BF13-7C910D4E29D0}"/>
              </a:ext>
            </a:extLst>
          </p:cNvPr>
          <p:cNvGrpSpPr/>
          <p:nvPr/>
        </p:nvGrpSpPr>
        <p:grpSpPr>
          <a:xfrm>
            <a:off x="8568626" y="3066672"/>
            <a:ext cx="1433858" cy="1960240"/>
            <a:chOff x="8086687" y="991214"/>
            <a:chExt cx="2214671" cy="2964897"/>
          </a:xfrm>
        </p:grpSpPr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EFA81AAE-2071-9E4B-B8BF-CB4E054CFB58}"/>
                </a:ext>
              </a:extLst>
            </p:cNvPr>
            <p:cNvCxnSpPr/>
            <p:nvPr/>
          </p:nvCxnSpPr>
          <p:spPr>
            <a:xfrm flipV="1">
              <a:off x="9274819" y="2861812"/>
              <a:ext cx="408206" cy="8308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9AC919AF-6D23-B34E-AF45-4BB025B4E749}"/>
                </a:ext>
              </a:extLst>
            </p:cNvPr>
            <p:cNvCxnSpPr>
              <a:stCxn id="15" idx="2"/>
            </p:cNvCxnSpPr>
            <p:nvPr/>
          </p:nvCxnSpPr>
          <p:spPr>
            <a:xfrm>
              <a:off x="8590743" y="1391324"/>
              <a:ext cx="0" cy="34227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DFDDCC56-866A-B945-BFB0-3E47D71A590E}"/>
                </a:ext>
              </a:extLst>
            </p:cNvPr>
            <p:cNvGrpSpPr/>
            <p:nvPr/>
          </p:nvGrpSpPr>
          <p:grpSpPr>
            <a:xfrm>
              <a:off x="8086687" y="991214"/>
              <a:ext cx="2214671" cy="2964897"/>
              <a:chOff x="8086687" y="991214"/>
              <a:chExt cx="2214671" cy="2964897"/>
            </a:xfrm>
          </p:grpSpPr>
          <p:sp>
            <p:nvSpPr>
              <p:cNvPr id="12" name="Triangle isocèle 16">
                <a:extLst>
                  <a:ext uri="{FF2B5EF4-FFF2-40B4-BE49-F238E27FC236}">
                    <a16:creationId xmlns:a16="http://schemas.microsoft.com/office/drawing/2014/main" id="{FF7C1B16-8D8F-3A4E-A7B2-7697E0B2D6BE}"/>
                  </a:ext>
                </a:extLst>
              </p:cNvPr>
              <p:cNvSpPr/>
              <p:nvPr/>
            </p:nvSpPr>
            <p:spPr>
              <a:xfrm rot="5400000">
                <a:off x="8050683" y="1301552"/>
                <a:ext cx="576064" cy="504056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" name="Forme en L 12">
                <a:extLst>
                  <a:ext uri="{FF2B5EF4-FFF2-40B4-BE49-F238E27FC236}">
                    <a16:creationId xmlns:a16="http://schemas.microsoft.com/office/drawing/2014/main" id="{F6C919CF-2DC1-A84E-B275-646AF8044D5A}"/>
                  </a:ext>
                </a:extLst>
              </p:cNvPr>
              <p:cNvSpPr/>
              <p:nvPr/>
            </p:nvSpPr>
            <p:spPr>
              <a:xfrm rot="10800000">
                <a:off x="8410723" y="1474637"/>
                <a:ext cx="1188132" cy="1704092"/>
              </a:xfrm>
              <a:prstGeom prst="corner">
                <a:avLst>
                  <a:gd name="adj1" fmla="val 15026"/>
                  <a:gd name="adj2" fmla="val 13588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93E1066C-A0D0-A540-B5F0-2408CA9511B2}"/>
                  </a:ext>
                </a:extLst>
              </p:cNvPr>
              <p:cNvSpPr/>
              <p:nvPr/>
            </p:nvSpPr>
            <p:spPr>
              <a:xfrm>
                <a:off x="9004789" y="3164023"/>
                <a:ext cx="1134126" cy="792088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F718469F-F9C9-A844-B906-D32C760155C5}"/>
                  </a:ext>
                </a:extLst>
              </p:cNvPr>
              <p:cNvSpPr txBox="1"/>
              <p:nvPr/>
            </p:nvSpPr>
            <p:spPr>
              <a:xfrm>
                <a:off x="8319675" y="991214"/>
                <a:ext cx="54213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err="1"/>
                  <a:t>Pik</a:t>
                </a:r>
                <a:endParaRPr lang="fr-FR" dirty="0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573891CB-E96F-614D-A6F1-1C2DC9D94A95}"/>
                  </a:ext>
                </a:extLst>
              </p:cNvPr>
              <p:cNvSpPr txBox="1"/>
              <p:nvPr/>
            </p:nvSpPr>
            <p:spPr>
              <a:xfrm>
                <a:off x="8741246" y="2659369"/>
                <a:ext cx="54213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solidFill>
                      <a:srgbClr val="FFC000"/>
                    </a:solidFill>
                  </a:rPr>
                  <a:t>Pic</a:t>
                </a: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BE38DE32-2052-5041-808C-ABAC84805D48}"/>
                  </a:ext>
                </a:extLst>
              </p:cNvPr>
              <p:cNvSpPr txBox="1"/>
              <p:nvPr/>
            </p:nvSpPr>
            <p:spPr>
              <a:xfrm>
                <a:off x="9731971" y="2629944"/>
                <a:ext cx="56938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err="1">
                    <a:solidFill>
                      <a:srgbClr val="92D050"/>
                    </a:solidFill>
                  </a:rPr>
                  <a:t>Prc</a:t>
                </a:r>
                <a:endParaRPr lang="fr-FR" dirty="0">
                  <a:solidFill>
                    <a:srgbClr val="92D050"/>
                  </a:solidFill>
                </a:endParaRPr>
              </a:p>
            </p:txBody>
          </p:sp>
          <p:cxnSp>
            <p:nvCxnSpPr>
              <p:cNvPr id="18" name="Connecteur droit avec flèche 17">
                <a:extLst>
                  <a:ext uri="{FF2B5EF4-FFF2-40B4-BE49-F238E27FC236}">
                    <a16:creationId xmlns:a16="http://schemas.microsoft.com/office/drawing/2014/main" id="{1F5A531C-FC86-7E4F-9A94-427FE802F51A}"/>
                  </a:ext>
                </a:extLst>
              </p:cNvPr>
              <p:cNvCxnSpPr/>
              <p:nvPr/>
            </p:nvCxnSpPr>
            <p:spPr>
              <a:xfrm>
                <a:off x="9130803" y="2221687"/>
                <a:ext cx="0" cy="43768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9" name="Connecteur droit avec flèche 18">
                <a:extLst>
                  <a:ext uri="{FF2B5EF4-FFF2-40B4-BE49-F238E27FC236}">
                    <a16:creationId xmlns:a16="http://schemas.microsoft.com/office/drawing/2014/main" id="{8E2DE241-D82E-4240-86D0-1626D461FFAE}"/>
                  </a:ext>
                </a:extLst>
              </p:cNvPr>
              <p:cNvCxnSpPr/>
              <p:nvPr/>
            </p:nvCxnSpPr>
            <p:spPr>
              <a:xfrm>
                <a:off x="9732381" y="2192262"/>
                <a:ext cx="0" cy="437682"/>
              </a:xfrm>
              <a:prstGeom prst="straightConnector1">
                <a:avLst/>
              </a:prstGeom>
              <a:ln>
                <a:headEnd type="triangl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</p:grpSp>
      <p:pic>
        <p:nvPicPr>
          <p:cNvPr id="20" name="Image 19">
            <a:extLst>
              <a:ext uri="{FF2B5EF4-FFF2-40B4-BE49-F238E27FC236}">
                <a16:creationId xmlns:a16="http://schemas.microsoft.com/office/drawing/2014/main" id="{72308ED6-7C3D-984D-85A8-6128EC79FF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885" y="2813720"/>
            <a:ext cx="3273706" cy="170199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ED561F6F-2821-8B46-92A4-E43FCBB7DA6E}"/>
              </a:ext>
            </a:extLst>
          </p:cNvPr>
          <p:cNvSpPr txBox="1"/>
          <p:nvPr/>
        </p:nvSpPr>
        <p:spPr>
          <a:xfrm>
            <a:off x="784985" y="4696312"/>
            <a:ext cx="30599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1ere image courant obscurité YAG1</a:t>
            </a:r>
          </a:p>
        </p:txBody>
      </p:sp>
      <p:pic>
        <p:nvPicPr>
          <p:cNvPr id="22" name="Picture 2" descr="C:\Users\douillet\Documents\ThomX\2014-11-27-Prez\CAnonNOSifflets.jpg">
            <a:extLst>
              <a:ext uri="{FF2B5EF4-FFF2-40B4-BE49-F238E27FC236}">
                <a16:creationId xmlns:a16="http://schemas.microsoft.com/office/drawing/2014/main" id="{9C7AC193-65C9-0F41-920A-50E22CE7C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4542" y="917983"/>
            <a:ext cx="2823348" cy="2117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4C2133EA-03F9-2B42-BC11-4F2EFD9B63FE}"/>
              </a:ext>
            </a:extLst>
          </p:cNvPr>
          <p:cNvSpPr txBox="1"/>
          <p:nvPr/>
        </p:nvSpPr>
        <p:spPr>
          <a:xfrm>
            <a:off x="7326535" y="591094"/>
            <a:ext cx="3669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Home made </a:t>
            </a:r>
            <a:r>
              <a:rPr lang="mr-IN" dirty="0"/>
              <a:t>–</a:t>
            </a:r>
            <a:r>
              <a:rPr lang="fr-FR" dirty="0"/>
              <a:t> RF gun 2.5cell</a:t>
            </a:r>
          </a:p>
        </p:txBody>
      </p:sp>
    </p:spTree>
    <p:extLst>
      <p:ext uri="{BB962C8B-B14F-4D97-AF65-F5344CB8AC3E}">
        <p14:creationId xmlns:p14="http://schemas.microsoft.com/office/powerpoint/2010/main" val="318278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7A14AD-F5D4-A54E-84DB-467E82610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Lundi : Premier faisceau canon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3FF3F59-8E8A-904C-8344-657F9A1AB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716B27E-FA5F-8440-9E8F-9C0CBBB69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65277-D7CF-464E-9F96-48F875847976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937350D-7587-DC47-86DA-928B718DE9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1811" y="1231579"/>
            <a:ext cx="4544183" cy="3744912"/>
          </a:xfrm>
        </p:spPr>
        <p:txBody>
          <a:bodyPr/>
          <a:lstStyle/>
          <a:p>
            <a:r>
              <a:rPr lang="fr-FR" dirty="0"/>
              <a:t>Lundi : </a:t>
            </a:r>
          </a:p>
          <a:p>
            <a:pPr lvl="1"/>
            <a:r>
              <a:rPr lang="fr-FR" dirty="0"/>
              <a:t>Alignement laser</a:t>
            </a:r>
          </a:p>
          <a:p>
            <a:pPr lvl="1"/>
            <a:r>
              <a:rPr lang="fr-FR" dirty="0"/>
              <a:t>Problème interlock vide</a:t>
            </a:r>
          </a:p>
          <a:p>
            <a:pPr lvl="1"/>
            <a:r>
              <a:rPr lang="fr-FR" dirty="0"/>
              <a:t>Visualisation du faisceau sur le premier écran après recherche de la phase RF/laser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9A503EE-9AB9-A841-A708-FB388CFC8A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5994" y="797496"/>
            <a:ext cx="6017549" cy="205959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8E78D99-D81C-C546-B7C8-D88F8CBB5D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9451" y="3029744"/>
            <a:ext cx="3659635" cy="252618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E7D88420-AFFC-FD42-A02F-54EADA743257}"/>
              </a:ext>
            </a:extLst>
          </p:cNvPr>
          <p:cNvSpPr txBox="1"/>
          <p:nvPr/>
        </p:nvSpPr>
        <p:spPr>
          <a:xfrm>
            <a:off x="8122691" y="1231579"/>
            <a:ext cx="13870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Trend vide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F77C3E9-3CCB-CD4C-A894-33522DD95462}"/>
              </a:ext>
            </a:extLst>
          </p:cNvPr>
          <p:cNvSpPr txBox="1"/>
          <p:nvPr/>
        </p:nvSpPr>
        <p:spPr>
          <a:xfrm>
            <a:off x="1285115" y="5555929"/>
            <a:ext cx="23775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Image écran canon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0465FDF-72AC-0848-9495-88268017DDC2}"/>
              </a:ext>
            </a:extLst>
          </p:cNvPr>
          <p:cNvSpPr txBox="1"/>
          <p:nvPr/>
        </p:nvSpPr>
        <p:spPr>
          <a:xfrm>
            <a:off x="5946272" y="5408005"/>
            <a:ext cx="27927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Photo salle de contrôle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F27F90F1-6A13-8C4C-97C8-A2551237D24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153" y="3692545"/>
            <a:ext cx="2883925" cy="216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3560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104F76-999E-834F-8944-D934DB806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Mardi : premier faisceau canon focalisé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E562192-78C7-3A49-B2D6-8A3CB08CE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9E5C21C-5E5B-5145-BDFD-F0FF3A583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65277-D7CF-464E-9F96-48F875847976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B7D29CC-769D-3A41-84A2-ADDEA23B4B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5867" y="1589584"/>
            <a:ext cx="5541820" cy="3744912"/>
          </a:xfrm>
        </p:spPr>
        <p:txBody>
          <a:bodyPr/>
          <a:lstStyle/>
          <a:p>
            <a:r>
              <a:rPr lang="fr-FR" dirty="0"/>
              <a:t>Mardi : </a:t>
            </a:r>
          </a:p>
          <a:p>
            <a:pPr lvl="1"/>
            <a:r>
              <a:rPr lang="fr-FR" dirty="0"/>
              <a:t>Réglage des ICT</a:t>
            </a:r>
          </a:p>
          <a:p>
            <a:pPr lvl="1"/>
            <a:r>
              <a:rPr lang="fr-FR" dirty="0"/>
              <a:t>Montée progressive des champs des premier aimant (</a:t>
            </a:r>
            <a:r>
              <a:rPr lang="fr-FR" dirty="0" err="1"/>
              <a:t>solénoides</a:t>
            </a:r>
            <a:r>
              <a:rPr lang="fr-FR" dirty="0"/>
              <a:t>)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6A0A045-B620-B942-A054-F56A34C18E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0066" y="3461792"/>
            <a:ext cx="2042265" cy="181056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4366864-E781-294C-8F3F-8E4FE5A9EB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5222" y="810719"/>
            <a:ext cx="3166779" cy="20373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31D5F98-6E4F-0844-BA3B-556F2C906DC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1249" y="2465051"/>
            <a:ext cx="2386081" cy="2984382"/>
          </a:xfrm>
          <a:prstGeom prst="rect">
            <a:avLst/>
          </a:prstGeom>
        </p:spPr>
      </p:pic>
      <p:sp>
        <p:nvSpPr>
          <p:cNvPr id="16" name="Ellipse 15">
            <a:extLst>
              <a:ext uri="{FF2B5EF4-FFF2-40B4-BE49-F238E27FC236}">
                <a16:creationId xmlns:a16="http://schemas.microsoft.com/office/drawing/2014/main" id="{7654E729-D53A-5545-87D1-5E672853FFD6}"/>
              </a:ext>
            </a:extLst>
          </p:cNvPr>
          <p:cNvSpPr/>
          <p:nvPr/>
        </p:nvSpPr>
        <p:spPr>
          <a:xfrm>
            <a:off x="9778875" y="4541912"/>
            <a:ext cx="436538" cy="792584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5830CCE-2233-BD49-BB37-635EDA0423C1}"/>
              </a:ext>
            </a:extLst>
          </p:cNvPr>
          <p:cNvSpPr txBox="1"/>
          <p:nvPr/>
        </p:nvSpPr>
        <p:spPr>
          <a:xfrm>
            <a:off x="8326233" y="4581177"/>
            <a:ext cx="14526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Courant </a:t>
            </a:r>
          </a:p>
          <a:p>
            <a:r>
              <a:rPr lang="fr-FR" dirty="0">
                <a:solidFill>
                  <a:schemeClr val="bg1"/>
                </a:solidFill>
              </a:rPr>
              <a:t>photo-émis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4BA1696-2BC0-A74E-8A2C-CE1AB74F10A2}"/>
              </a:ext>
            </a:extLst>
          </p:cNvPr>
          <p:cNvSpPr txBox="1"/>
          <p:nvPr/>
        </p:nvSpPr>
        <p:spPr>
          <a:xfrm>
            <a:off x="354231" y="4983475"/>
            <a:ext cx="31599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Faisceau canon focalisé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FAE54095-89A6-2642-8875-627C5E543F2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329" y="3317353"/>
            <a:ext cx="2414083" cy="181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1932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51BEB330-32D0-F441-930F-B5A755A421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692" y="3353083"/>
            <a:ext cx="3792054" cy="204381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91EFFDA-5F59-7046-8317-DFE3504B9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Mercredi : premier faisceau section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410C47F-6971-624C-95BF-032E2EAE6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449E808-FA0C-FE40-8052-CBDF55FDC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65277-D7CF-464E-9F96-48F875847976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DB09082-7692-334D-BD61-55F6ABC170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240" y="1246410"/>
            <a:ext cx="7848600" cy="3744912"/>
          </a:xfrm>
        </p:spPr>
        <p:txBody>
          <a:bodyPr>
            <a:normAutofit/>
          </a:bodyPr>
          <a:lstStyle/>
          <a:p>
            <a:r>
              <a:rPr lang="fr-FR" sz="2000" dirty="0"/>
              <a:t>Mercredi</a:t>
            </a:r>
          </a:p>
          <a:p>
            <a:pPr lvl="1"/>
            <a:r>
              <a:rPr lang="fr-FR" sz="1800" dirty="0"/>
              <a:t>Estimation énergie sortie canon 4 MeV</a:t>
            </a:r>
          </a:p>
          <a:p>
            <a:pPr lvl="1"/>
            <a:r>
              <a:rPr lang="fr-FR" sz="1800" dirty="0"/>
              <a:t>Mise en service de la section LIL</a:t>
            </a:r>
          </a:p>
          <a:p>
            <a:pPr lvl="1"/>
            <a:r>
              <a:rPr lang="fr-FR" sz="1800" dirty="0"/>
              <a:t>Mesures des puissances RF sur chaque voie avec voltmètre de crête</a:t>
            </a:r>
          </a:p>
          <a:p>
            <a:pPr lvl="1"/>
            <a:r>
              <a:rPr lang="fr-FR" sz="1800" dirty="0"/>
              <a:t>Faisceau transporté dans la section</a:t>
            </a:r>
          </a:p>
          <a:p>
            <a:pPr lvl="2"/>
            <a:r>
              <a:rPr lang="fr-FR" sz="1600" dirty="0"/>
              <a:t>Visualisé sur l’écran sortie section sans focalisation (3.2m)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093B49A-31C7-0945-9274-2F9B3C1E07A9}"/>
              </a:ext>
            </a:extLst>
          </p:cNvPr>
          <p:cNvSpPr txBox="1"/>
          <p:nvPr/>
        </p:nvSpPr>
        <p:spPr>
          <a:xfrm>
            <a:off x="1385082" y="4622428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4"/>
                </a:solidFill>
              </a:rPr>
              <a:t>canon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A6CA341-D168-0846-8367-646A8C1121DB}"/>
              </a:ext>
            </a:extLst>
          </p:cNvPr>
          <p:cNvSpPr txBox="1"/>
          <p:nvPr/>
        </p:nvSpPr>
        <p:spPr>
          <a:xfrm>
            <a:off x="2268657" y="3683091"/>
            <a:ext cx="9973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section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0C2A04F-7EB7-3F4C-A5A7-C158F6B3E1DE}"/>
              </a:ext>
            </a:extLst>
          </p:cNvPr>
          <p:cNvSpPr txBox="1"/>
          <p:nvPr/>
        </p:nvSpPr>
        <p:spPr>
          <a:xfrm>
            <a:off x="7517976" y="3799158"/>
            <a:ext cx="3159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Faisceau canon accéléré par la section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033C2EFE-3CA3-2541-805E-3E79E1EF16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7976" y="1042411"/>
            <a:ext cx="2979936" cy="223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7971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48F59F-067D-CC46-8F05-29AF5A460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2011" y="221432"/>
            <a:ext cx="8014274" cy="322262"/>
          </a:xfrm>
        </p:spPr>
        <p:txBody>
          <a:bodyPr/>
          <a:lstStyle/>
          <a:p>
            <a:r>
              <a:rPr lang="fr-FR" dirty="0"/>
              <a:t>Suite : automatisation des mesures et réglages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ABAFC84-376B-7D49-81DB-3CED9281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A9A6582-DD21-2C40-BF0C-7D9C43346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65277-D7CF-464E-9F96-48F875847976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46A33D6-18C3-3A41-8151-61B3CAFE2B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5827" y="1246410"/>
            <a:ext cx="7848600" cy="3744912"/>
          </a:xfrm>
        </p:spPr>
        <p:txBody>
          <a:bodyPr>
            <a:normAutofit/>
          </a:bodyPr>
          <a:lstStyle/>
          <a:p>
            <a:r>
              <a:rPr lang="fr-FR" sz="2000" dirty="0"/>
              <a:t>Jeudi/vendredi</a:t>
            </a:r>
          </a:p>
          <a:p>
            <a:pPr lvl="1"/>
            <a:r>
              <a:rPr lang="fr-FR" sz="1800" dirty="0"/>
              <a:t>Début automatisation des mesures</a:t>
            </a:r>
          </a:p>
          <a:p>
            <a:pPr lvl="1"/>
            <a:r>
              <a:rPr lang="fr-FR" sz="1800" dirty="0"/>
              <a:t>Reprise de l’alignement en faisceau pas à pas</a:t>
            </a:r>
          </a:p>
          <a:p>
            <a:pPr lvl="1"/>
            <a:endParaRPr lang="fr-FR" sz="1800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B7802F40-0ADA-0B4B-8CA7-830CF40FB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819" y="2319188"/>
            <a:ext cx="3374850" cy="337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18E1CA7-3538-6243-8036-F09DCECD00E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8040" y="2864455"/>
            <a:ext cx="5187373" cy="238908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07F0C296-5070-7F4D-A787-3FFA866059A9}"/>
              </a:ext>
            </a:extLst>
          </p:cNvPr>
          <p:cNvSpPr txBox="1"/>
          <p:nvPr/>
        </p:nvSpPr>
        <p:spPr>
          <a:xfrm>
            <a:off x="57795" y="5406008"/>
            <a:ext cx="4356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Charge en fonction de la phase laser/RF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96B1659-8562-DE41-9ECB-FC25F4744679}"/>
              </a:ext>
            </a:extLst>
          </p:cNvPr>
          <p:cNvSpPr txBox="1"/>
          <p:nvPr/>
        </p:nvSpPr>
        <p:spPr>
          <a:xfrm>
            <a:off x="5859133" y="5267005"/>
            <a:ext cx="4356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Mesure énergie avec correcteur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E7DFB2F-AD46-4948-A537-BFB98AD6101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0168" y="754255"/>
            <a:ext cx="3185440" cy="2389080"/>
          </a:xfrm>
          <a:prstGeom prst="rect">
            <a:avLst/>
          </a:prstGeom>
        </p:spPr>
      </p:pic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E9CFECE9-E632-9647-84AE-3EA86E0C4E3A}"/>
              </a:ext>
            </a:extLst>
          </p:cNvPr>
          <p:cNvCxnSpPr>
            <a:cxnSpLocks/>
          </p:cNvCxnSpPr>
          <p:nvPr/>
        </p:nvCxnSpPr>
        <p:spPr>
          <a:xfrm>
            <a:off x="7621726" y="2093640"/>
            <a:ext cx="68917" cy="18722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209664F5-2C23-B940-8112-12DD0B3CDA24}"/>
              </a:ext>
            </a:extLst>
          </p:cNvPr>
          <p:cNvCxnSpPr>
            <a:cxnSpLocks/>
          </p:cNvCxnSpPr>
          <p:nvPr/>
        </p:nvCxnSpPr>
        <p:spPr>
          <a:xfrm>
            <a:off x="8125510" y="2129747"/>
            <a:ext cx="1477531" cy="11020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1D9A5A62-4243-5048-92AD-8FD638609621}"/>
              </a:ext>
            </a:extLst>
          </p:cNvPr>
          <p:cNvCxnSpPr>
            <a:cxnSpLocks/>
          </p:cNvCxnSpPr>
          <p:nvPr/>
        </p:nvCxnSpPr>
        <p:spPr>
          <a:xfrm flipH="1">
            <a:off x="5859133" y="2090891"/>
            <a:ext cx="1212960" cy="25359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5D016A30-68FF-6441-84CE-8CCD046AC2AB}"/>
              </a:ext>
            </a:extLst>
          </p:cNvPr>
          <p:cNvCxnSpPr/>
          <p:nvPr/>
        </p:nvCxnSpPr>
        <p:spPr>
          <a:xfrm>
            <a:off x="3010123" y="3029744"/>
            <a:ext cx="63854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E89445E3-7008-F540-BD06-913EC79228B2}"/>
              </a:ext>
            </a:extLst>
          </p:cNvPr>
          <p:cNvSpPr txBox="1"/>
          <p:nvPr/>
        </p:nvSpPr>
        <p:spPr>
          <a:xfrm>
            <a:off x="3658537" y="2845658"/>
            <a:ext cx="14398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100pC hier</a:t>
            </a:r>
          </a:p>
        </p:txBody>
      </p:sp>
    </p:spTree>
    <p:extLst>
      <p:ext uri="{BB962C8B-B14F-4D97-AF65-F5344CB8AC3E}">
        <p14:creationId xmlns:p14="http://schemas.microsoft.com/office/powerpoint/2010/main" val="34627202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01A906-CC3C-684B-9556-7ECE72DF1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16C0B93-A70C-7E46-B829-959C9F8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3FC56CA-ABD2-304F-9CC1-30B9AD52A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65277-D7CF-464E-9F96-48F875847976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C56FC23-1A85-A14C-88B4-E0A95A6908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81470" y="2309664"/>
            <a:ext cx="1835151" cy="1136107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fr-FR" dirty="0"/>
              <a:t>La route est encore longue!</a:t>
            </a:r>
          </a:p>
        </p:txBody>
      </p:sp>
      <p:sp>
        <p:nvSpPr>
          <p:cNvPr id="6" name="Triangle rectangle 5">
            <a:extLst>
              <a:ext uri="{FF2B5EF4-FFF2-40B4-BE49-F238E27FC236}">
                <a16:creationId xmlns:a16="http://schemas.microsoft.com/office/drawing/2014/main" id="{FBE53D30-8C51-2E43-8742-813F7E23E717}"/>
              </a:ext>
            </a:extLst>
          </p:cNvPr>
          <p:cNvSpPr/>
          <p:nvPr/>
        </p:nvSpPr>
        <p:spPr>
          <a:xfrm>
            <a:off x="-17617" y="930882"/>
            <a:ext cx="10215413" cy="5085420"/>
          </a:xfrm>
          <a:prstGeom prst="rtTriangle">
            <a:avLst/>
          </a:prstGeom>
          <a:gradFill flip="none" rotWithShape="1">
            <a:gsLst>
              <a:gs pos="28000">
                <a:schemeClr val="bg1">
                  <a:alpha val="48000"/>
                  <a:lumMod val="83000"/>
                  <a:lumOff val="17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path path="rect">
              <a:fillToRect l="100000" t="100000"/>
            </a:path>
            <a:tileRect r="-100000" b="-100000"/>
          </a:gradFill>
          <a:ln cap="sq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4EF847A-DF42-0244-B0C4-DB6C0DE3C8F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365414" y="895476"/>
            <a:ext cx="1141149" cy="123003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C742D53-7C73-934A-8EFD-61A62C9697A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1563789" flipH="1">
            <a:off x="8752392" y="4075599"/>
            <a:ext cx="1996525" cy="2218976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57E6C20-59EB-4D48-8613-0326E68A9839}"/>
              </a:ext>
            </a:extLst>
          </p:cNvPr>
          <p:cNvSpPr txBox="1"/>
          <p:nvPr/>
        </p:nvSpPr>
        <p:spPr>
          <a:xfrm>
            <a:off x="1981090" y="1110385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X</a:t>
            </a:r>
          </a:p>
        </p:txBody>
      </p:sp>
      <p:pic>
        <p:nvPicPr>
          <p:cNvPr id="13" name="Image 7">
            <a:extLst>
              <a:ext uri="{FF2B5EF4-FFF2-40B4-BE49-F238E27FC236}">
                <a16:creationId xmlns:a16="http://schemas.microsoft.com/office/drawing/2014/main" id="{60A7362D-2770-7542-9ADE-33E4F97D384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65" y="4847475"/>
            <a:ext cx="1248834" cy="936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C1DC8C3-C03C-8341-972E-C5E1B5F09EF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5280" y="4988997"/>
            <a:ext cx="1793652" cy="100811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C116C64-02B5-634A-BCC3-C117F337F78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8104" y="5057906"/>
            <a:ext cx="1793652" cy="1008111"/>
          </a:xfrm>
          <a:prstGeom prst="rect">
            <a:avLst/>
          </a:prstGeom>
        </p:spPr>
      </p:pic>
      <p:pic>
        <p:nvPicPr>
          <p:cNvPr id="16" name="Image 4">
            <a:extLst>
              <a:ext uri="{FF2B5EF4-FFF2-40B4-BE49-F238E27FC236}">
                <a16:creationId xmlns:a16="http://schemas.microsoft.com/office/drawing/2014/main" id="{E333E141-B41A-E34E-9238-87D8C0D12FA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3477" y="4213101"/>
            <a:ext cx="1793652" cy="1007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0384637-D31F-904B-B6CE-A7F44509C1E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9850" y="3536948"/>
            <a:ext cx="1274973" cy="956230"/>
          </a:xfrm>
          <a:prstGeom prst="rect">
            <a:avLst/>
          </a:prstGeom>
        </p:spPr>
      </p:pic>
      <p:pic>
        <p:nvPicPr>
          <p:cNvPr id="18" name="Image 17" descr="IMG_9349.JPG">
            <a:extLst>
              <a:ext uri="{FF2B5EF4-FFF2-40B4-BE49-F238E27FC236}">
                <a16:creationId xmlns:a16="http://schemas.microsoft.com/office/drawing/2014/main" id="{76D7E8F5-E49E-EF40-92C9-90290369A5C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411" y="2776613"/>
            <a:ext cx="1640051" cy="1230039"/>
          </a:xfrm>
          <a:prstGeom prst="rect">
            <a:avLst/>
          </a:prstGeom>
        </p:spPr>
      </p:pic>
      <p:sp>
        <p:nvSpPr>
          <p:cNvPr id="19" name="Pensées 18">
            <a:extLst>
              <a:ext uri="{FF2B5EF4-FFF2-40B4-BE49-F238E27FC236}">
                <a16:creationId xmlns:a16="http://schemas.microsoft.com/office/drawing/2014/main" id="{215A86CA-C5E1-9D48-AC8A-78B237CA018F}"/>
              </a:ext>
            </a:extLst>
          </p:cNvPr>
          <p:cNvSpPr/>
          <p:nvPr/>
        </p:nvSpPr>
        <p:spPr>
          <a:xfrm>
            <a:off x="7702325" y="1525529"/>
            <a:ext cx="3024336" cy="2525035"/>
          </a:xfrm>
          <a:prstGeom prst="cloudCallout">
            <a:avLst>
              <a:gd name="adj1" fmla="val 366"/>
              <a:gd name="adj2" fmla="val 6000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38319627-5074-2D4B-A26D-2C306482E28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3058" y="4078809"/>
            <a:ext cx="1467230" cy="98737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EE6358AE-8147-BD47-9261-FE7A9C68927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59" y="3590889"/>
            <a:ext cx="1756332" cy="986248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3E449178-44CF-E541-B0BA-6CA6EC5919E6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2294" y="5111085"/>
            <a:ext cx="1555603" cy="875027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387B8B95-F16E-A341-81E9-30D79CE65680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26" y="1928252"/>
            <a:ext cx="1832954" cy="137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4160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08/10/2020</a:t>
            </a:r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THOMX – revue de projet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Thanks</a:t>
            </a:r>
            <a:r>
              <a:rPr lang="fr-FR" dirty="0"/>
              <a:t> for </a:t>
            </a:r>
            <a:r>
              <a:rPr lang="fr-FR" dirty="0" err="1"/>
              <a:t>your</a:t>
            </a:r>
            <a:r>
              <a:rPr lang="fr-FR" dirty="0"/>
              <a:t> attention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598" y="975510"/>
            <a:ext cx="2137197" cy="128246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75086" y="1060489"/>
            <a:ext cx="1824538" cy="3642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67" dirty="0"/>
              <a:t>K edge imaging </a:t>
            </a:r>
            <a:endParaRPr lang="fr-FR" sz="1767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097" y="2693512"/>
            <a:ext cx="2312244" cy="1247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99594" y="3926384"/>
            <a:ext cx="1212191" cy="241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fr-FR" sz="972" dirty="0">
                <a:latin typeface="Calibri" panose="020F0502020204030204" pitchFamily="34" charset="0"/>
              </a:rPr>
              <a:t>standard absorption</a:t>
            </a:r>
            <a:endParaRPr lang="fr-FR" altLang="fr-FR" sz="972" dirty="0">
              <a:latin typeface="Calibri" panose="020F0502020204030204" pitchFamily="34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572571" y="3926384"/>
            <a:ext cx="942887" cy="241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fr-FR" sz="972" dirty="0">
                <a:latin typeface="Calibri" panose="020F0502020204030204" pitchFamily="34" charset="0"/>
              </a:rPr>
              <a:t>phase-contrast</a:t>
            </a:r>
            <a:endParaRPr lang="fr-FR" altLang="fr-FR" sz="972" dirty="0">
              <a:latin typeface="Calibri" panose="020F0502020204030204" pitchFamily="34" charset="0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236583" y="2448329"/>
            <a:ext cx="1853392" cy="25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fr-FR" sz="1060" dirty="0">
                <a:latin typeface="Calibri" panose="020F0502020204030204" pitchFamily="34" charset="0"/>
              </a:rPr>
              <a:t>[ Synch. Rad. 16, 2009, 43-47 ]</a:t>
            </a:r>
            <a:endParaRPr lang="fr-FR" altLang="fr-FR" sz="1060" dirty="0">
              <a:latin typeface="Calibri" panose="020F0502020204030204" pitchFamily="34" charset="0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1365" y="2316503"/>
            <a:ext cx="1155791" cy="617170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2823598" y="2246592"/>
            <a:ext cx="1029540" cy="364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67" dirty="0" err="1"/>
              <a:t>Lyncean</a:t>
            </a:r>
            <a:endParaRPr lang="fr-FR" sz="1767" dirty="0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8629" y="967139"/>
            <a:ext cx="2527793" cy="2263847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5245" y="939608"/>
            <a:ext cx="2742669" cy="1275660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2669167" y="2967194"/>
            <a:ext cx="2347352" cy="201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7" dirty="0">
                <a:hlinkClick r:id="rId7"/>
              </a:rPr>
              <a:t>J Struct Funct Genomics. Mar 2010; 11(1): 91–100</a:t>
            </a:r>
            <a:endParaRPr lang="fr-FR" sz="707" dirty="0"/>
          </a:p>
        </p:txBody>
      </p:sp>
      <p:sp>
        <p:nvSpPr>
          <p:cNvPr id="21" name="ZoneTexte 20"/>
          <p:cNvSpPr txBox="1"/>
          <p:nvPr/>
        </p:nvSpPr>
        <p:spPr>
          <a:xfrm>
            <a:off x="6961279" y="5814742"/>
            <a:ext cx="3432350" cy="2554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03982"/>
            <a:r>
              <a:rPr lang="en-US" sz="1060" dirty="0">
                <a:solidFill>
                  <a:prstClr val="black"/>
                </a:solidFill>
              </a:rPr>
              <a:t>JOURNAL OF APPLIED PHYSICS </a:t>
            </a:r>
            <a:r>
              <a:rPr lang="en-US" sz="1060" b="1" dirty="0">
                <a:solidFill>
                  <a:prstClr val="black"/>
                </a:solidFill>
              </a:rPr>
              <a:t>105</a:t>
            </a:r>
            <a:r>
              <a:rPr lang="en-US" sz="1060" dirty="0">
                <a:solidFill>
                  <a:prstClr val="black"/>
                </a:solidFill>
              </a:rPr>
              <a:t>, 102006 2009</a:t>
            </a:r>
            <a:endParaRPr lang="fr-FR" sz="1060" dirty="0">
              <a:solidFill>
                <a:prstClr val="black"/>
              </a:solidFill>
            </a:endParaRPr>
          </a:p>
        </p:txBody>
      </p:sp>
      <p:grpSp>
        <p:nvGrpSpPr>
          <p:cNvPr id="22" name="Groupe 23"/>
          <p:cNvGrpSpPr/>
          <p:nvPr/>
        </p:nvGrpSpPr>
        <p:grpSpPr>
          <a:xfrm>
            <a:off x="270257" y="4619852"/>
            <a:ext cx="2849497" cy="1329919"/>
            <a:chOff x="7746552" y="910651"/>
            <a:chExt cx="3225001" cy="1505174"/>
          </a:xfrm>
        </p:grpSpPr>
        <p:pic>
          <p:nvPicPr>
            <p:cNvPr id="23" name="Image 22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46552" y="910651"/>
              <a:ext cx="3225001" cy="1170467"/>
            </a:xfrm>
            <a:prstGeom prst="rect">
              <a:avLst/>
            </a:prstGeom>
          </p:spPr>
        </p:pic>
        <p:sp>
          <p:nvSpPr>
            <p:cNvPr id="24" name="ZoneTexte 23"/>
            <p:cNvSpPr txBox="1"/>
            <p:nvPr/>
          </p:nvSpPr>
          <p:spPr>
            <a:xfrm>
              <a:off x="8758053" y="2003555"/>
              <a:ext cx="1410031" cy="4122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03982"/>
              <a:r>
                <a:rPr lang="en-US" sz="1767" dirty="0">
                  <a:solidFill>
                    <a:prstClr val="black"/>
                  </a:solidFill>
                </a:rPr>
                <a:t>absorption</a:t>
              </a:r>
            </a:p>
          </p:txBody>
        </p:sp>
      </p:grpSp>
      <p:grpSp>
        <p:nvGrpSpPr>
          <p:cNvPr id="25" name="Groupe 3"/>
          <p:cNvGrpSpPr/>
          <p:nvPr/>
        </p:nvGrpSpPr>
        <p:grpSpPr>
          <a:xfrm>
            <a:off x="6314069" y="4616878"/>
            <a:ext cx="2838099" cy="1327065"/>
            <a:chOff x="7152003" y="2590406"/>
            <a:chExt cx="3212101" cy="1501944"/>
          </a:xfrm>
        </p:grpSpPr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52003" y="2590406"/>
              <a:ext cx="3212101" cy="1167234"/>
            </a:xfrm>
            <a:prstGeom prst="rect">
              <a:avLst/>
            </a:prstGeom>
          </p:spPr>
        </p:pic>
        <p:sp>
          <p:nvSpPr>
            <p:cNvPr id="27" name="ZoneTexte 26"/>
            <p:cNvSpPr txBox="1"/>
            <p:nvPr/>
          </p:nvSpPr>
          <p:spPr>
            <a:xfrm>
              <a:off x="7655924" y="3680080"/>
              <a:ext cx="2647347" cy="4122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03982"/>
              <a:r>
                <a:rPr lang="en-US" sz="1767" dirty="0">
                  <a:solidFill>
                    <a:prstClr val="black"/>
                  </a:solidFill>
                </a:rPr>
                <a:t>Dark field (scattering)</a:t>
              </a:r>
            </a:p>
          </p:txBody>
        </p:sp>
      </p:grpSp>
      <p:grpSp>
        <p:nvGrpSpPr>
          <p:cNvPr id="28" name="Groupe 4"/>
          <p:cNvGrpSpPr/>
          <p:nvPr/>
        </p:nvGrpSpPr>
        <p:grpSpPr>
          <a:xfrm>
            <a:off x="3311043" y="4629675"/>
            <a:ext cx="3200457" cy="1339362"/>
            <a:chOff x="7753002" y="4415435"/>
            <a:chExt cx="3622210" cy="1515861"/>
          </a:xfrm>
        </p:grpSpPr>
        <p:pic>
          <p:nvPicPr>
            <p:cNvPr id="29" name="Image 28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3002" y="4415435"/>
              <a:ext cx="3212101" cy="1167234"/>
            </a:xfrm>
            <a:prstGeom prst="rect">
              <a:avLst/>
            </a:prstGeom>
          </p:spPr>
        </p:pic>
        <p:sp>
          <p:nvSpPr>
            <p:cNvPr id="30" name="ZoneTexte 29"/>
            <p:cNvSpPr txBox="1"/>
            <p:nvPr/>
          </p:nvSpPr>
          <p:spPr>
            <a:xfrm>
              <a:off x="7930615" y="5519026"/>
              <a:ext cx="3444597" cy="4122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03982"/>
              <a:r>
                <a:rPr lang="en-US" sz="1767" dirty="0">
                  <a:solidFill>
                    <a:prstClr val="black"/>
                  </a:solidFill>
                </a:rPr>
                <a:t>Phase difference (refraction)</a:t>
              </a:r>
            </a:p>
          </p:txBody>
        </p:sp>
      </p:grpSp>
      <p:grpSp>
        <p:nvGrpSpPr>
          <p:cNvPr id="42" name="Groupe 12"/>
          <p:cNvGrpSpPr/>
          <p:nvPr/>
        </p:nvGrpSpPr>
        <p:grpSpPr>
          <a:xfrm>
            <a:off x="2821523" y="3195393"/>
            <a:ext cx="2428396" cy="1442310"/>
            <a:chOff x="5812887" y="1197369"/>
            <a:chExt cx="3728347" cy="2866023"/>
          </a:xfrm>
        </p:grpSpPr>
        <p:sp>
          <p:nvSpPr>
            <p:cNvPr id="43" name="Rectangle 42"/>
            <p:cNvSpPr/>
            <p:nvPr/>
          </p:nvSpPr>
          <p:spPr>
            <a:xfrm>
              <a:off x="5812887" y="1197369"/>
              <a:ext cx="3452017" cy="261203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7"/>
            </a:p>
          </p:txBody>
        </p:sp>
        <p:grpSp>
          <p:nvGrpSpPr>
            <p:cNvPr id="44" name="Group 27"/>
            <p:cNvGrpSpPr>
              <a:grpSpLocks noChangeAspect="1"/>
            </p:cNvGrpSpPr>
            <p:nvPr/>
          </p:nvGrpSpPr>
          <p:grpSpPr bwMode="auto">
            <a:xfrm>
              <a:off x="6031472" y="1296014"/>
              <a:ext cx="3187117" cy="2277618"/>
              <a:chOff x="2562" y="-108"/>
              <a:chExt cx="2523" cy="1896"/>
            </a:xfrm>
          </p:grpSpPr>
          <p:pic>
            <p:nvPicPr>
              <p:cNvPr id="49" name="Picture 28"/>
              <p:cNvPicPr>
                <a:picLocks noChangeAspect="1" noChangeArrowheads="1"/>
              </p:cNvPicPr>
              <p:nvPr/>
            </p:nvPicPr>
            <p:blipFill>
              <a:blip r:embed="rId11" cstate="screen">
                <a:clrChange>
                  <a:clrFrom>
                    <a:srgbClr val="DEE4EC"/>
                  </a:clrFrom>
                  <a:clrTo>
                    <a:srgbClr val="DEE4E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62" y="-108"/>
                <a:ext cx="2523" cy="18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" name="Freeform 29"/>
              <p:cNvSpPr>
                <a:spLocks/>
              </p:cNvSpPr>
              <p:nvPr/>
            </p:nvSpPr>
            <p:spPr bwMode="auto">
              <a:xfrm>
                <a:off x="3076" y="-94"/>
                <a:ext cx="94" cy="1731"/>
              </a:xfrm>
              <a:custGeom>
                <a:avLst/>
                <a:gdLst>
                  <a:gd name="T0" fmla="*/ 0 w 94"/>
                  <a:gd name="T1" fmla="*/ 1714 h 1731"/>
                  <a:gd name="T2" fmla="*/ 14 w 94"/>
                  <a:gd name="T3" fmla="*/ 1706 h 1731"/>
                  <a:gd name="T4" fmla="*/ 14 w 94"/>
                  <a:gd name="T5" fmla="*/ 1668 h 1731"/>
                  <a:gd name="T6" fmla="*/ 26 w 94"/>
                  <a:gd name="T7" fmla="*/ 1326 h 1731"/>
                  <a:gd name="T8" fmla="*/ 36 w 94"/>
                  <a:gd name="T9" fmla="*/ 326 h 1731"/>
                  <a:gd name="T10" fmla="*/ 38 w 94"/>
                  <a:gd name="T11" fmla="*/ 160 h 1731"/>
                  <a:gd name="T12" fmla="*/ 42 w 94"/>
                  <a:gd name="T13" fmla="*/ 176 h 1731"/>
                  <a:gd name="T14" fmla="*/ 52 w 94"/>
                  <a:gd name="T15" fmla="*/ 1216 h 1731"/>
                  <a:gd name="T16" fmla="*/ 58 w 94"/>
                  <a:gd name="T17" fmla="*/ 1532 h 1731"/>
                  <a:gd name="T18" fmla="*/ 58 w 94"/>
                  <a:gd name="T19" fmla="*/ 1550 h 1731"/>
                  <a:gd name="T20" fmla="*/ 66 w 94"/>
                  <a:gd name="T21" fmla="*/ 1526 h 1731"/>
                  <a:gd name="T22" fmla="*/ 74 w 94"/>
                  <a:gd name="T23" fmla="*/ 1544 h 1731"/>
                  <a:gd name="T24" fmla="*/ 90 w 94"/>
                  <a:gd name="T25" fmla="*/ 1698 h 1731"/>
                  <a:gd name="T26" fmla="*/ 94 w 94"/>
                  <a:gd name="T27" fmla="*/ 1712 h 173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4"/>
                  <a:gd name="T43" fmla="*/ 0 h 1731"/>
                  <a:gd name="T44" fmla="*/ 94 w 94"/>
                  <a:gd name="T45" fmla="*/ 1731 h 173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4" h="1731">
                    <a:moveTo>
                      <a:pt x="0" y="1714"/>
                    </a:moveTo>
                    <a:cubicBezTo>
                      <a:pt x="6" y="1714"/>
                      <a:pt x="12" y="1714"/>
                      <a:pt x="14" y="1706"/>
                    </a:cubicBezTo>
                    <a:cubicBezTo>
                      <a:pt x="16" y="1698"/>
                      <a:pt x="12" y="1731"/>
                      <a:pt x="14" y="1668"/>
                    </a:cubicBezTo>
                    <a:cubicBezTo>
                      <a:pt x="16" y="1605"/>
                      <a:pt x="22" y="1550"/>
                      <a:pt x="26" y="1326"/>
                    </a:cubicBezTo>
                    <a:cubicBezTo>
                      <a:pt x="30" y="1102"/>
                      <a:pt x="34" y="520"/>
                      <a:pt x="36" y="326"/>
                    </a:cubicBezTo>
                    <a:cubicBezTo>
                      <a:pt x="38" y="132"/>
                      <a:pt x="37" y="185"/>
                      <a:pt x="38" y="160"/>
                    </a:cubicBezTo>
                    <a:cubicBezTo>
                      <a:pt x="39" y="135"/>
                      <a:pt x="40" y="0"/>
                      <a:pt x="42" y="176"/>
                    </a:cubicBezTo>
                    <a:cubicBezTo>
                      <a:pt x="44" y="352"/>
                      <a:pt x="49" y="990"/>
                      <a:pt x="52" y="1216"/>
                    </a:cubicBezTo>
                    <a:cubicBezTo>
                      <a:pt x="55" y="1442"/>
                      <a:pt x="57" y="1476"/>
                      <a:pt x="58" y="1532"/>
                    </a:cubicBezTo>
                    <a:cubicBezTo>
                      <a:pt x="59" y="1588"/>
                      <a:pt x="57" y="1551"/>
                      <a:pt x="58" y="1550"/>
                    </a:cubicBezTo>
                    <a:cubicBezTo>
                      <a:pt x="59" y="1549"/>
                      <a:pt x="63" y="1527"/>
                      <a:pt x="66" y="1526"/>
                    </a:cubicBezTo>
                    <a:cubicBezTo>
                      <a:pt x="69" y="1525"/>
                      <a:pt x="70" y="1515"/>
                      <a:pt x="74" y="1544"/>
                    </a:cubicBezTo>
                    <a:cubicBezTo>
                      <a:pt x="78" y="1573"/>
                      <a:pt x="87" y="1670"/>
                      <a:pt x="90" y="1698"/>
                    </a:cubicBezTo>
                    <a:cubicBezTo>
                      <a:pt x="93" y="1726"/>
                      <a:pt x="92" y="1709"/>
                      <a:pt x="94" y="1712"/>
                    </a:cubicBezTo>
                  </a:path>
                </a:pathLst>
              </a:custGeom>
              <a:solidFill>
                <a:srgbClr val="33CC33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767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Freeform 30"/>
              <p:cNvSpPr>
                <a:spLocks/>
              </p:cNvSpPr>
              <p:nvPr/>
            </p:nvSpPr>
            <p:spPr bwMode="auto">
              <a:xfrm>
                <a:off x="3530" y="304"/>
                <a:ext cx="86" cy="1336"/>
              </a:xfrm>
              <a:custGeom>
                <a:avLst/>
                <a:gdLst>
                  <a:gd name="T0" fmla="*/ 0 w 86"/>
                  <a:gd name="T1" fmla="*/ 1316 h 1336"/>
                  <a:gd name="T2" fmla="*/ 16 w 86"/>
                  <a:gd name="T3" fmla="*/ 1136 h 1336"/>
                  <a:gd name="T4" fmla="*/ 32 w 86"/>
                  <a:gd name="T5" fmla="*/ 178 h 1336"/>
                  <a:gd name="T6" fmla="*/ 34 w 86"/>
                  <a:gd name="T7" fmla="*/ 70 h 1336"/>
                  <a:gd name="T8" fmla="*/ 40 w 86"/>
                  <a:gd name="T9" fmla="*/ 162 h 1336"/>
                  <a:gd name="T10" fmla="*/ 48 w 86"/>
                  <a:gd name="T11" fmla="*/ 470 h 1336"/>
                  <a:gd name="T12" fmla="*/ 48 w 86"/>
                  <a:gd name="T13" fmla="*/ 746 h 1336"/>
                  <a:gd name="T14" fmla="*/ 50 w 86"/>
                  <a:gd name="T15" fmla="*/ 1042 h 1336"/>
                  <a:gd name="T16" fmla="*/ 58 w 86"/>
                  <a:gd name="T17" fmla="*/ 1222 h 1336"/>
                  <a:gd name="T18" fmla="*/ 66 w 86"/>
                  <a:gd name="T19" fmla="*/ 1302 h 1336"/>
                  <a:gd name="T20" fmla="*/ 74 w 86"/>
                  <a:gd name="T21" fmla="*/ 1330 h 1336"/>
                  <a:gd name="T22" fmla="*/ 86 w 86"/>
                  <a:gd name="T23" fmla="*/ 1336 h 13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6"/>
                  <a:gd name="T37" fmla="*/ 0 h 1336"/>
                  <a:gd name="T38" fmla="*/ 86 w 86"/>
                  <a:gd name="T39" fmla="*/ 1336 h 13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6" h="1336">
                    <a:moveTo>
                      <a:pt x="0" y="1316"/>
                    </a:moveTo>
                    <a:cubicBezTo>
                      <a:pt x="5" y="1321"/>
                      <a:pt x="11" y="1326"/>
                      <a:pt x="16" y="1136"/>
                    </a:cubicBezTo>
                    <a:cubicBezTo>
                      <a:pt x="21" y="946"/>
                      <a:pt x="29" y="356"/>
                      <a:pt x="32" y="178"/>
                    </a:cubicBezTo>
                    <a:cubicBezTo>
                      <a:pt x="35" y="0"/>
                      <a:pt x="33" y="73"/>
                      <a:pt x="34" y="70"/>
                    </a:cubicBezTo>
                    <a:cubicBezTo>
                      <a:pt x="35" y="67"/>
                      <a:pt x="38" y="95"/>
                      <a:pt x="40" y="162"/>
                    </a:cubicBezTo>
                    <a:cubicBezTo>
                      <a:pt x="42" y="229"/>
                      <a:pt x="47" y="373"/>
                      <a:pt x="48" y="470"/>
                    </a:cubicBezTo>
                    <a:cubicBezTo>
                      <a:pt x="49" y="567"/>
                      <a:pt x="48" y="651"/>
                      <a:pt x="48" y="746"/>
                    </a:cubicBezTo>
                    <a:cubicBezTo>
                      <a:pt x="48" y="841"/>
                      <a:pt x="48" y="963"/>
                      <a:pt x="50" y="1042"/>
                    </a:cubicBezTo>
                    <a:cubicBezTo>
                      <a:pt x="52" y="1121"/>
                      <a:pt x="55" y="1179"/>
                      <a:pt x="58" y="1222"/>
                    </a:cubicBezTo>
                    <a:cubicBezTo>
                      <a:pt x="61" y="1265"/>
                      <a:pt x="63" y="1284"/>
                      <a:pt x="66" y="1302"/>
                    </a:cubicBezTo>
                    <a:cubicBezTo>
                      <a:pt x="69" y="1320"/>
                      <a:pt x="71" y="1324"/>
                      <a:pt x="74" y="1330"/>
                    </a:cubicBezTo>
                    <a:cubicBezTo>
                      <a:pt x="77" y="1336"/>
                      <a:pt x="81" y="1336"/>
                      <a:pt x="86" y="1336"/>
                    </a:cubicBezTo>
                  </a:path>
                </a:pathLst>
              </a:custGeom>
              <a:solidFill>
                <a:srgbClr val="FF3300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767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52" name="Freeform 31"/>
              <p:cNvSpPr>
                <a:spLocks/>
              </p:cNvSpPr>
              <p:nvPr/>
            </p:nvSpPr>
            <p:spPr bwMode="auto">
              <a:xfrm>
                <a:off x="3824" y="146"/>
                <a:ext cx="90" cy="1546"/>
              </a:xfrm>
              <a:custGeom>
                <a:avLst/>
                <a:gdLst>
                  <a:gd name="T0" fmla="*/ 0 w 90"/>
                  <a:gd name="T1" fmla="*/ 1488 h 1546"/>
                  <a:gd name="T2" fmla="*/ 8 w 90"/>
                  <a:gd name="T3" fmla="*/ 1420 h 1546"/>
                  <a:gd name="T4" fmla="*/ 24 w 90"/>
                  <a:gd name="T5" fmla="*/ 730 h 1546"/>
                  <a:gd name="T6" fmla="*/ 28 w 90"/>
                  <a:gd name="T7" fmla="*/ 312 h 1546"/>
                  <a:gd name="T8" fmla="*/ 38 w 90"/>
                  <a:gd name="T9" fmla="*/ 28 h 1546"/>
                  <a:gd name="T10" fmla="*/ 42 w 90"/>
                  <a:gd name="T11" fmla="*/ 144 h 1546"/>
                  <a:gd name="T12" fmla="*/ 54 w 90"/>
                  <a:gd name="T13" fmla="*/ 772 h 1546"/>
                  <a:gd name="T14" fmla="*/ 58 w 90"/>
                  <a:gd name="T15" fmla="*/ 1124 h 1546"/>
                  <a:gd name="T16" fmla="*/ 64 w 90"/>
                  <a:gd name="T17" fmla="*/ 1334 h 1546"/>
                  <a:gd name="T18" fmla="*/ 64 w 90"/>
                  <a:gd name="T19" fmla="*/ 1404 h 1546"/>
                  <a:gd name="T20" fmla="*/ 70 w 90"/>
                  <a:gd name="T21" fmla="*/ 1466 h 1546"/>
                  <a:gd name="T22" fmla="*/ 78 w 90"/>
                  <a:gd name="T23" fmla="*/ 1484 h 1546"/>
                  <a:gd name="T24" fmla="*/ 90 w 90"/>
                  <a:gd name="T25" fmla="*/ 1488 h 154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0"/>
                  <a:gd name="T40" fmla="*/ 0 h 1546"/>
                  <a:gd name="T41" fmla="*/ 90 w 90"/>
                  <a:gd name="T42" fmla="*/ 1546 h 154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0" h="1546">
                    <a:moveTo>
                      <a:pt x="0" y="1488"/>
                    </a:moveTo>
                    <a:cubicBezTo>
                      <a:pt x="1" y="1477"/>
                      <a:pt x="4" y="1546"/>
                      <a:pt x="8" y="1420"/>
                    </a:cubicBezTo>
                    <a:cubicBezTo>
                      <a:pt x="12" y="1294"/>
                      <a:pt x="21" y="915"/>
                      <a:pt x="24" y="730"/>
                    </a:cubicBezTo>
                    <a:cubicBezTo>
                      <a:pt x="27" y="545"/>
                      <a:pt x="26" y="429"/>
                      <a:pt x="28" y="312"/>
                    </a:cubicBezTo>
                    <a:cubicBezTo>
                      <a:pt x="30" y="195"/>
                      <a:pt x="36" y="56"/>
                      <a:pt x="38" y="28"/>
                    </a:cubicBezTo>
                    <a:cubicBezTo>
                      <a:pt x="40" y="0"/>
                      <a:pt x="39" y="20"/>
                      <a:pt x="42" y="144"/>
                    </a:cubicBezTo>
                    <a:cubicBezTo>
                      <a:pt x="45" y="268"/>
                      <a:pt x="51" y="609"/>
                      <a:pt x="54" y="772"/>
                    </a:cubicBezTo>
                    <a:cubicBezTo>
                      <a:pt x="57" y="935"/>
                      <a:pt x="56" y="1030"/>
                      <a:pt x="58" y="1124"/>
                    </a:cubicBezTo>
                    <a:cubicBezTo>
                      <a:pt x="60" y="1218"/>
                      <a:pt x="63" y="1287"/>
                      <a:pt x="64" y="1334"/>
                    </a:cubicBezTo>
                    <a:cubicBezTo>
                      <a:pt x="65" y="1381"/>
                      <a:pt x="63" y="1382"/>
                      <a:pt x="64" y="1404"/>
                    </a:cubicBezTo>
                    <a:cubicBezTo>
                      <a:pt x="65" y="1426"/>
                      <a:pt x="68" y="1453"/>
                      <a:pt x="70" y="1466"/>
                    </a:cubicBezTo>
                    <a:cubicBezTo>
                      <a:pt x="72" y="1479"/>
                      <a:pt x="75" y="1480"/>
                      <a:pt x="78" y="1484"/>
                    </a:cubicBezTo>
                    <a:cubicBezTo>
                      <a:pt x="81" y="1488"/>
                      <a:pt x="85" y="1488"/>
                      <a:pt x="90" y="1488"/>
                    </a:cubicBezTo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767" b="1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5" name="Text Box 15"/>
            <p:cNvSpPr txBox="1">
              <a:spLocks noChangeArrowheads="1"/>
            </p:cNvSpPr>
            <p:nvPr/>
          </p:nvSpPr>
          <p:spPr bwMode="auto">
            <a:xfrm>
              <a:off x="8579333" y="3501625"/>
              <a:ext cx="961901" cy="561767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237" b="0" dirty="0">
                  <a:latin typeface="Calibri" pitchFamily="34" charset="0"/>
                </a:rPr>
                <a:t>energy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8191711" y="3458310"/>
              <a:ext cx="288032" cy="11532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>
                <a:solidFill>
                  <a:schemeClr val="tx1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977455" y="1296014"/>
              <a:ext cx="72008" cy="2304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>
                <a:solidFill>
                  <a:schemeClr val="tx1"/>
                </a:solidFill>
              </a:endParaRPr>
            </a:p>
          </p:txBody>
        </p:sp>
        <p:sp>
          <p:nvSpPr>
            <p:cNvPr id="48" name="Text Box 15"/>
            <p:cNvSpPr txBox="1">
              <a:spLocks noChangeArrowheads="1"/>
            </p:cNvSpPr>
            <p:nvPr/>
          </p:nvSpPr>
          <p:spPr bwMode="auto">
            <a:xfrm>
              <a:off x="5812887" y="1197369"/>
              <a:ext cx="564086" cy="561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237" b="0" dirty="0" err="1">
                  <a:latin typeface="Calibri" pitchFamily="34" charset="0"/>
                </a:rPr>
                <a:t>cts</a:t>
              </a:r>
              <a:endParaRPr lang="en-US" sz="1237" b="0" dirty="0">
                <a:latin typeface="Calibri" pitchFamily="34" charset="0"/>
              </a:endParaRPr>
            </a:p>
          </p:txBody>
        </p:sp>
      </p:grpSp>
      <p:sp>
        <p:nvSpPr>
          <p:cNvPr id="53" name="ZoneTexte 52"/>
          <p:cNvSpPr txBox="1"/>
          <p:nvPr/>
        </p:nvSpPr>
        <p:spPr>
          <a:xfrm>
            <a:off x="3900904" y="3109896"/>
            <a:ext cx="1548822" cy="364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767" dirty="0"/>
              <a:t>Fluorescence</a:t>
            </a:r>
          </a:p>
        </p:txBody>
      </p:sp>
      <p:pic>
        <p:nvPicPr>
          <p:cNvPr id="54" name="Image 53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2345" y="2417549"/>
            <a:ext cx="2660253" cy="1834353"/>
          </a:xfrm>
          <a:prstGeom prst="rect">
            <a:avLst/>
          </a:prstGeom>
        </p:spPr>
      </p:pic>
      <p:sp>
        <p:nvSpPr>
          <p:cNvPr id="55" name="ZoneTexte 54"/>
          <p:cNvSpPr txBox="1"/>
          <p:nvPr/>
        </p:nvSpPr>
        <p:spPr>
          <a:xfrm>
            <a:off x="8318287" y="4257906"/>
            <a:ext cx="2289409" cy="2554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60" i="1" dirty="0"/>
              <a:t>Physica Medica 31 (2015) 596-600</a:t>
            </a:r>
            <a:endParaRPr lang="fr-FR" sz="1060" i="1" dirty="0"/>
          </a:p>
        </p:txBody>
      </p:sp>
    </p:spTree>
    <p:extLst>
      <p:ext uri="{BB962C8B-B14F-4D97-AF65-F5344CB8AC3E}">
        <p14:creationId xmlns:p14="http://schemas.microsoft.com/office/powerpoint/2010/main" val="1598950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6"/>
          <p:cNvSpPr>
            <a:spLocks noGrp="1"/>
          </p:cNvSpPr>
          <p:nvPr>
            <p:ph type="ftr" sz="quarter" idx="4294967295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sz="1300" b="1" dirty="0"/>
              <a:t>COPIL </a:t>
            </a:r>
            <a:r>
              <a:rPr lang="fr-FR" sz="1300" b="1" dirty="0" err="1"/>
              <a:t>ThomX</a:t>
            </a:r>
            <a:endParaRPr lang="fr-FR" sz="1300" b="1" dirty="0"/>
          </a:p>
        </p:txBody>
      </p:sp>
      <p:sp>
        <p:nvSpPr>
          <p:cNvPr id="9" name="Espace réservé du texte 2"/>
          <p:cNvSpPr txBox="1">
            <a:spLocks/>
          </p:cNvSpPr>
          <p:nvPr/>
        </p:nvSpPr>
        <p:spPr>
          <a:xfrm>
            <a:off x="634140" y="166087"/>
            <a:ext cx="8568671" cy="432034"/>
          </a:xfrm>
          <a:prstGeom prst="rect">
            <a:avLst/>
          </a:prstGeom>
        </p:spPr>
        <p:txBody>
          <a:bodyPr vert="horz" lIns="91437" tIns="45718" rIns="91437" bIns="45718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fr-FR" b="1" dirty="0"/>
              <a:t>Objectifs et positionnement du projet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F05B51C-A61B-4701-B9E9-98A133759AA2}"/>
              </a:ext>
            </a:extLst>
          </p:cNvPr>
          <p:cNvSpPr txBox="1"/>
          <p:nvPr/>
        </p:nvSpPr>
        <p:spPr>
          <a:xfrm>
            <a:off x="267088" y="4055053"/>
            <a:ext cx="31728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0000FF"/>
                </a:solidFill>
              </a:rPr>
              <a:t>Buts scientifique :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53213" y="4383624"/>
            <a:ext cx="85217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8000"/>
                </a:solidFill>
              </a:rPr>
              <a:t>Transférer les techniques expérimentales actuellement développées uniquement aux </a:t>
            </a:r>
          </a:p>
          <a:p>
            <a:r>
              <a:rPr lang="fr-FR" sz="1600" b="1" dirty="0">
                <a:solidFill>
                  <a:srgbClr val="008000"/>
                </a:solidFill>
              </a:rPr>
              <a:t>installations synchrotron vers des machines plus compactes et plus accessibles. </a:t>
            </a:r>
          </a:p>
        </p:txBody>
      </p:sp>
      <p:sp>
        <p:nvSpPr>
          <p:cNvPr id="29" name="ZoneTexte 62"/>
          <p:cNvSpPr txBox="1">
            <a:spLocks noChangeArrowheads="1"/>
          </p:cNvSpPr>
          <p:nvPr/>
        </p:nvSpPr>
        <p:spPr bwMode="auto">
          <a:xfrm>
            <a:off x="5603753" y="1856811"/>
            <a:ext cx="2443426" cy="338554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07964">
              <a:spcBef>
                <a:spcPct val="0"/>
              </a:spcBef>
              <a:buNone/>
              <a:defRPr/>
            </a:pPr>
            <a:r>
              <a:rPr lang="en-US" sz="1600" b="1" u="sng" dirty="0">
                <a:solidFill>
                  <a:schemeClr val="accent6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Source </a:t>
            </a:r>
            <a:r>
              <a:rPr lang="en-US" sz="1600" b="1" u="sng" dirty="0" err="1">
                <a:solidFill>
                  <a:schemeClr val="accent6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en</a:t>
            </a:r>
            <a:r>
              <a:rPr lang="en-US" sz="1600" b="1" u="sng" dirty="0">
                <a:solidFill>
                  <a:schemeClr val="accent6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600" b="1" u="sng" dirty="0" err="1">
                <a:solidFill>
                  <a:schemeClr val="accent6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fonctionnement</a:t>
            </a:r>
            <a:endParaRPr lang="en-US" altLang="fr-FR" sz="1600" b="1" dirty="0">
              <a:solidFill>
                <a:schemeClr val="accent6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0" name="ZoneTexte 62"/>
          <p:cNvSpPr txBox="1">
            <a:spLocks noChangeArrowheads="1"/>
          </p:cNvSpPr>
          <p:nvPr/>
        </p:nvSpPr>
        <p:spPr bwMode="auto">
          <a:xfrm>
            <a:off x="5586764" y="2105967"/>
            <a:ext cx="2954704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07964">
              <a:spcBef>
                <a:spcPct val="0"/>
              </a:spcBef>
              <a:buNone/>
              <a:defRPr/>
            </a:pPr>
            <a:r>
              <a:rPr lang="en-US" altLang="fr-FR" sz="1600" b="1" dirty="0">
                <a:solidFill>
                  <a:srgbClr val="FF6600"/>
                </a:solidFill>
                <a:latin typeface="+mn-lt"/>
                <a:cs typeface="Arial" panose="020B0604020202020204" pitchFamily="34" charset="0"/>
              </a:rPr>
              <a:t>Lync. Tech./Munich : </a:t>
            </a:r>
            <a:r>
              <a:rPr lang="en-US" altLang="fr-FR" sz="1600" b="1" dirty="0">
                <a:solidFill>
                  <a:srgbClr val="292929"/>
                </a:solidFill>
                <a:latin typeface="+mn-lt"/>
                <a:cs typeface="Arial" panose="020B0604020202020204" pitchFamily="34" charset="0"/>
              </a:rPr>
              <a:t>  </a:t>
            </a:r>
            <a:r>
              <a:rPr lang="en-US" altLang="fr-FR" sz="1600" b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15-35 keV  - Flux ~ </a:t>
            </a:r>
            <a:r>
              <a:rPr lang="en-US" altLang="fr-FR" sz="1600" b="1" dirty="0">
                <a:solidFill>
                  <a:srgbClr val="FF6600"/>
                </a:solidFill>
                <a:latin typeface="+mn-lt"/>
                <a:cs typeface="Arial" panose="020B0604020202020204" pitchFamily="34" charset="0"/>
              </a:rPr>
              <a:t>10</a:t>
            </a:r>
            <a:r>
              <a:rPr lang="en-US" altLang="fr-FR" sz="1600" b="1" baseline="30000" dirty="0">
                <a:solidFill>
                  <a:srgbClr val="FF6600"/>
                </a:solidFill>
                <a:latin typeface="+mn-lt"/>
                <a:cs typeface="Arial" panose="020B0604020202020204" pitchFamily="34" charset="0"/>
              </a:rPr>
              <a:t>10</a:t>
            </a:r>
            <a:r>
              <a:rPr lang="en-US" altLang="fr-FR" sz="1600" b="1" dirty="0">
                <a:solidFill>
                  <a:srgbClr val="FF6600"/>
                </a:solidFill>
                <a:latin typeface="+mn-lt"/>
                <a:cs typeface="Arial" panose="020B0604020202020204" pitchFamily="34" charset="0"/>
              </a:rPr>
              <a:t> - 10</a:t>
            </a:r>
            <a:r>
              <a:rPr lang="en-US" altLang="fr-FR" sz="1600" b="1" baseline="30000" dirty="0">
                <a:solidFill>
                  <a:srgbClr val="FF6600"/>
                </a:solidFill>
                <a:latin typeface="+mn-lt"/>
                <a:cs typeface="Arial" panose="020B0604020202020204" pitchFamily="34" charset="0"/>
              </a:rPr>
              <a:t>11</a:t>
            </a:r>
            <a:r>
              <a:rPr lang="en-US" altLang="fr-FR" sz="1600" b="1" dirty="0">
                <a:solidFill>
                  <a:srgbClr val="FF66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fr-FR" sz="1600" b="1" dirty="0" err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ph</a:t>
            </a:r>
            <a:r>
              <a:rPr lang="en-US" altLang="fr-FR" sz="1600" b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/s  -  </a:t>
            </a:r>
          </a:p>
          <a:p>
            <a:pPr defTabSz="807964">
              <a:spcBef>
                <a:spcPct val="0"/>
              </a:spcBef>
              <a:buNone/>
              <a:defRPr/>
            </a:pPr>
            <a:r>
              <a:rPr lang="en-US" altLang="fr-FR" sz="1600" b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Brill ~ </a:t>
            </a:r>
            <a:r>
              <a:rPr lang="en-US" altLang="fr-FR" sz="1600" b="1" dirty="0">
                <a:solidFill>
                  <a:srgbClr val="FF6600"/>
                </a:solidFill>
                <a:latin typeface="+mn-lt"/>
                <a:cs typeface="Arial" panose="020B0604020202020204" pitchFamily="34" charset="0"/>
              </a:rPr>
              <a:t>10</a:t>
            </a:r>
            <a:r>
              <a:rPr lang="en-US" altLang="fr-FR" sz="1600" b="1" baseline="30000" dirty="0">
                <a:solidFill>
                  <a:srgbClr val="FF6600"/>
                </a:solidFill>
                <a:latin typeface="+mn-lt"/>
                <a:cs typeface="Arial" panose="020B0604020202020204" pitchFamily="34" charset="0"/>
              </a:rPr>
              <a:t>8</a:t>
            </a:r>
            <a:r>
              <a:rPr lang="en-US" altLang="fr-FR" sz="1600" b="1" dirty="0">
                <a:solidFill>
                  <a:srgbClr val="FF6600"/>
                </a:solidFill>
                <a:latin typeface="+mn-lt"/>
                <a:cs typeface="Arial" panose="020B0604020202020204" pitchFamily="34" charset="0"/>
              </a:rPr>
              <a:t> - 10</a:t>
            </a:r>
            <a:r>
              <a:rPr lang="en-US" altLang="fr-FR" sz="1600" b="1" baseline="30000" dirty="0">
                <a:solidFill>
                  <a:srgbClr val="FF6600"/>
                </a:solidFill>
                <a:latin typeface="+mn-lt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2" name="ZoneTexte 62"/>
          <p:cNvSpPr txBox="1">
            <a:spLocks noChangeArrowheads="1"/>
          </p:cNvSpPr>
          <p:nvPr/>
        </p:nvSpPr>
        <p:spPr bwMode="auto">
          <a:xfrm>
            <a:off x="5166532" y="2987378"/>
            <a:ext cx="3036287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07964">
              <a:spcBef>
                <a:spcPct val="0"/>
              </a:spcBef>
              <a:buNone/>
              <a:defRPr/>
            </a:pPr>
            <a:r>
              <a:rPr lang="en-US" altLang="fr-FR" sz="1600" b="1" dirty="0" err="1">
                <a:solidFill>
                  <a:srgbClr val="00B0F0"/>
                </a:solidFill>
                <a:latin typeface="+mn-lt"/>
                <a:cs typeface="Arial" panose="020B0604020202020204" pitchFamily="34" charset="0"/>
              </a:rPr>
              <a:t>ThomX</a:t>
            </a:r>
            <a:r>
              <a:rPr lang="en-US" altLang="fr-FR" sz="1600" b="1" dirty="0">
                <a:solidFill>
                  <a:srgbClr val="00B0F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fr-FR" sz="16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:</a:t>
            </a:r>
            <a:r>
              <a:rPr lang="en-US" altLang="fr-FR" sz="1600" b="1" dirty="0">
                <a:solidFill>
                  <a:srgbClr val="FF66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fr-FR" sz="1600" b="1" dirty="0">
                <a:solidFill>
                  <a:srgbClr val="292929"/>
                </a:solidFill>
                <a:latin typeface="+mn-lt"/>
                <a:cs typeface="Arial" panose="020B0604020202020204" pitchFamily="34" charset="0"/>
              </a:rPr>
              <a:t>    </a:t>
            </a:r>
            <a:r>
              <a:rPr lang="en-US" altLang="fr-FR" sz="1600" b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45-90keV – </a:t>
            </a:r>
          </a:p>
          <a:p>
            <a:pPr defTabSz="807964">
              <a:spcBef>
                <a:spcPct val="0"/>
              </a:spcBef>
              <a:buNone/>
              <a:defRPr/>
            </a:pPr>
            <a:r>
              <a:rPr lang="en-US" altLang="fr-FR" sz="1600" b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Flux ~ </a:t>
            </a:r>
            <a:r>
              <a:rPr lang="en-US" altLang="fr-FR" sz="1600" b="1" dirty="0">
                <a:solidFill>
                  <a:srgbClr val="00B0F0"/>
                </a:solidFill>
                <a:latin typeface="+mn-lt"/>
                <a:cs typeface="Arial" panose="020B0604020202020204" pitchFamily="34" charset="0"/>
              </a:rPr>
              <a:t>10</a:t>
            </a:r>
            <a:r>
              <a:rPr lang="en-US" altLang="fr-FR" sz="1600" b="1" baseline="30000" dirty="0">
                <a:solidFill>
                  <a:srgbClr val="00B0F0"/>
                </a:solidFill>
                <a:latin typeface="+mn-lt"/>
                <a:cs typeface="Arial" panose="020B0604020202020204" pitchFamily="34" charset="0"/>
              </a:rPr>
              <a:t>12</a:t>
            </a:r>
            <a:r>
              <a:rPr lang="en-US" altLang="fr-FR" sz="1600" b="1" dirty="0">
                <a:solidFill>
                  <a:srgbClr val="00B0F0"/>
                </a:solidFill>
                <a:latin typeface="+mn-lt"/>
                <a:cs typeface="Arial" panose="020B0604020202020204" pitchFamily="34" charset="0"/>
              </a:rPr>
              <a:t> - 10</a:t>
            </a:r>
            <a:r>
              <a:rPr lang="en-US" altLang="fr-FR" sz="1600" b="1" baseline="30000" dirty="0">
                <a:solidFill>
                  <a:srgbClr val="00B0F0"/>
                </a:solidFill>
                <a:latin typeface="+mn-lt"/>
                <a:cs typeface="Arial" panose="020B0604020202020204" pitchFamily="34" charset="0"/>
              </a:rPr>
              <a:t>13</a:t>
            </a:r>
            <a:r>
              <a:rPr lang="en-US" altLang="fr-FR" sz="1600" b="1" dirty="0">
                <a:solidFill>
                  <a:srgbClr val="00B0F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fr-FR" sz="1600" b="1" dirty="0" err="1">
                <a:latin typeface="+mn-lt"/>
                <a:cs typeface="Arial" panose="020B0604020202020204" pitchFamily="34" charset="0"/>
              </a:rPr>
              <a:t>ph</a:t>
            </a:r>
            <a:r>
              <a:rPr lang="en-US" altLang="fr-FR" sz="1600" b="1" dirty="0">
                <a:latin typeface="+mn-lt"/>
                <a:cs typeface="Arial" panose="020B0604020202020204" pitchFamily="34" charset="0"/>
              </a:rPr>
              <a:t>/s  -  </a:t>
            </a:r>
          </a:p>
          <a:p>
            <a:pPr defTabSz="807964">
              <a:spcBef>
                <a:spcPct val="0"/>
              </a:spcBef>
              <a:buNone/>
              <a:defRPr/>
            </a:pPr>
            <a:r>
              <a:rPr lang="en-US" altLang="fr-FR" sz="1600" b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Brill ~ </a:t>
            </a:r>
            <a:r>
              <a:rPr lang="en-US" altLang="fr-FR" sz="1600" b="1" dirty="0">
                <a:solidFill>
                  <a:srgbClr val="00B0F0"/>
                </a:solidFill>
                <a:latin typeface="+mn-lt"/>
                <a:cs typeface="Arial" panose="020B0604020202020204" pitchFamily="34" charset="0"/>
              </a:rPr>
              <a:t>10</a:t>
            </a:r>
            <a:r>
              <a:rPr lang="en-US" altLang="fr-FR" sz="1600" b="1" baseline="30000" dirty="0">
                <a:solidFill>
                  <a:srgbClr val="00B0F0"/>
                </a:solidFill>
                <a:latin typeface="+mn-lt"/>
                <a:cs typeface="Arial" panose="020B0604020202020204" pitchFamily="34" charset="0"/>
              </a:rPr>
              <a:t>10</a:t>
            </a:r>
            <a:r>
              <a:rPr lang="en-US" altLang="fr-FR" sz="1600" b="1" dirty="0">
                <a:solidFill>
                  <a:srgbClr val="00B0F0"/>
                </a:solidFill>
                <a:latin typeface="+mn-lt"/>
                <a:cs typeface="Arial" panose="020B0604020202020204" pitchFamily="34" charset="0"/>
              </a:rPr>
              <a:t> - 10</a:t>
            </a:r>
            <a:r>
              <a:rPr lang="en-US" altLang="fr-FR" sz="1600" b="1" baseline="30000" dirty="0">
                <a:solidFill>
                  <a:srgbClr val="00B0F0"/>
                </a:solidFill>
                <a:latin typeface="+mn-lt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" name="ZoneTexte 11"/>
          <p:cNvSpPr txBox="1"/>
          <p:nvPr/>
        </p:nvSpPr>
        <p:spPr>
          <a:xfrm rot="16200000">
            <a:off x="-409614" y="2374050"/>
            <a:ext cx="1845377" cy="2554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060" b="1" dirty="0">
                <a:solidFill>
                  <a:prstClr val="black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(ph/s/mrad</a:t>
            </a:r>
            <a:r>
              <a:rPr lang="fr-FR" altLang="fr-FR" sz="1060" b="1" baseline="30000" dirty="0">
                <a:solidFill>
                  <a:prstClr val="black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2</a:t>
            </a:r>
            <a:r>
              <a:rPr lang="fr-FR" altLang="fr-FR" sz="1060" b="1" dirty="0">
                <a:solidFill>
                  <a:prstClr val="black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/mm</a:t>
            </a:r>
            <a:r>
              <a:rPr lang="fr-FR" altLang="fr-FR" sz="1060" b="1" baseline="30000" dirty="0">
                <a:solidFill>
                  <a:prstClr val="black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2</a:t>
            </a:r>
            <a:r>
              <a:rPr lang="fr-FR" altLang="fr-FR" sz="1060" b="1" dirty="0">
                <a:solidFill>
                  <a:prstClr val="black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/0.1%bw)</a:t>
            </a:r>
            <a:endParaRPr lang="en-US" altLang="fr-FR" sz="1060" b="1" dirty="0">
              <a:solidFill>
                <a:prstClr val="black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140" y="1462242"/>
            <a:ext cx="1942459" cy="2213465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842912" y="2224644"/>
            <a:ext cx="1467068" cy="2827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37" b="1" dirty="0">
                <a:solidFill>
                  <a:schemeClr val="accent6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ESRF </a:t>
            </a:r>
            <a:r>
              <a:rPr lang="fr-FR" altLang="fr-FR" sz="1237" b="1" dirty="0" err="1">
                <a:solidFill>
                  <a:schemeClr val="accent6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biomed</a:t>
            </a:r>
            <a:r>
              <a:rPr lang="fr-FR" altLang="fr-FR" sz="1237" b="1" dirty="0">
                <a:solidFill>
                  <a:schemeClr val="accent6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. line</a:t>
            </a:r>
            <a:endParaRPr lang="en-US" altLang="fr-FR" sz="1237" b="1" dirty="0">
              <a:solidFill>
                <a:schemeClr val="accent6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cxnSp>
        <p:nvCxnSpPr>
          <p:cNvPr id="17" name="Connecteur droit avec flèche 16"/>
          <p:cNvCxnSpPr/>
          <p:nvPr/>
        </p:nvCxnSpPr>
        <p:spPr>
          <a:xfrm rot="1680000" flipV="1">
            <a:off x="1744294" y="2084036"/>
            <a:ext cx="0" cy="22265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1953069" y="3576449"/>
            <a:ext cx="292068" cy="2419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972" b="1" dirty="0">
                <a:solidFill>
                  <a:prstClr val="black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10</a:t>
            </a:r>
            <a:endParaRPr lang="en-US" altLang="fr-FR" sz="972" b="1" baseline="30000" dirty="0">
              <a:solidFill>
                <a:prstClr val="black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2370093" y="3576449"/>
            <a:ext cx="349776" cy="2419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972" b="1" dirty="0">
                <a:solidFill>
                  <a:prstClr val="black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100</a:t>
            </a:r>
            <a:endParaRPr lang="en-US" altLang="fr-FR" sz="972" b="1" baseline="30000" dirty="0">
              <a:solidFill>
                <a:prstClr val="black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1001280" y="3075792"/>
            <a:ext cx="955711" cy="2827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37" b="1" dirty="0">
                <a:solidFill>
                  <a:prstClr val="black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X-ray tubes</a:t>
            </a:r>
            <a:endParaRPr lang="en-US" altLang="fr-FR" sz="1237" b="1" dirty="0">
              <a:solidFill>
                <a:prstClr val="black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22" name="Ellipse 21"/>
          <p:cNvSpPr/>
          <p:nvPr/>
        </p:nvSpPr>
        <p:spPr>
          <a:xfrm>
            <a:off x="2147456" y="2773074"/>
            <a:ext cx="174946" cy="95425"/>
          </a:xfrm>
          <a:prstGeom prst="ellipse">
            <a:avLst/>
          </a:prstGeom>
          <a:solidFill>
            <a:srgbClr val="FF66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7964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59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511297" y="1643958"/>
            <a:ext cx="906665" cy="127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7964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59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1403243" y="1520843"/>
            <a:ext cx="1070999" cy="2827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37" b="1" dirty="0">
                <a:solidFill>
                  <a:schemeClr val="accent6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Synchrotrons</a:t>
            </a:r>
            <a:endParaRPr lang="en-US" altLang="fr-FR" sz="1237" b="1" dirty="0">
              <a:solidFill>
                <a:schemeClr val="accent6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2493811" y="1979346"/>
            <a:ext cx="364202" cy="2419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altLang="fr-FR" sz="972" b="1" dirty="0">
                <a:solidFill>
                  <a:prstClr val="black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10</a:t>
            </a:r>
            <a:r>
              <a:rPr lang="fr-FR" altLang="fr-FR" sz="972" b="1" baseline="30000" dirty="0">
                <a:solidFill>
                  <a:prstClr val="black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15</a:t>
            </a:r>
            <a:endParaRPr lang="en-US" altLang="fr-FR" sz="972" b="1" baseline="30000" dirty="0">
              <a:solidFill>
                <a:prstClr val="black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2493811" y="2673100"/>
            <a:ext cx="330540" cy="2419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altLang="fr-FR" sz="972" b="1" dirty="0">
                <a:solidFill>
                  <a:prstClr val="black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10</a:t>
            </a:r>
            <a:r>
              <a:rPr lang="fr-FR" altLang="fr-FR" sz="972" b="1" baseline="30000" dirty="0">
                <a:solidFill>
                  <a:prstClr val="black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9</a:t>
            </a:r>
            <a:endParaRPr lang="en-US" altLang="fr-FR" sz="972" b="1" baseline="30000" dirty="0">
              <a:solidFill>
                <a:prstClr val="black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2328408" y="2521014"/>
            <a:ext cx="190850" cy="111329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7964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59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2493811" y="2323541"/>
            <a:ext cx="364202" cy="2419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altLang="fr-FR" sz="972" b="1" dirty="0">
                <a:solidFill>
                  <a:prstClr val="black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10</a:t>
            </a:r>
            <a:r>
              <a:rPr lang="fr-FR" altLang="fr-FR" sz="972" b="1" baseline="30000" dirty="0">
                <a:solidFill>
                  <a:prstClr val="black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12</a:t>
            </a:r>
            <a:endParaRPr lang="en-US" altLang="fr-FR" sz="972" b="1" baseline="30000" dirty="0">
              <a:solidFill>
                <a:prstClr val="black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33" name="ZoneTexte 32"/>
          <p:cNvSpPr txBox="1"/>
          <p:nvPr/>
        </p:nvSpPr>
        <p:spPr>
          <a:xfrm rot="16200000">
            <a:off x="-160354" y="2284681"/>
            <a:ext cx="909223" cy="2827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37" b="1" dirty="0" err="1">
                <a:solidFill>
                  <a:prstClr val="black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Brightness</a:t>
            </a:r>
            <a:endParaRPr lang="en-US" altLang="fr-FR" sz="1237" b="1" dirty="0">
              <a:solidFill>
                <a:prstClr val="black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40512" y="3583854"/>
            <a:ext cx="1409810" cy="2827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37" b="1" dirty="0">
                <a:solidFill>
                  <a:prstClr val="black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X-ray </a:t>
            </a:r>
            <a:r>
              <a:rPr lang="fr-FR" altLang="fr-FR" sz="1237" b="1" dirty="0" err="1">
                <a:solidFill>
                  <a:prstClr val="black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energy</a:t>
            </a:r>
            <a:r>
              <a:rPr lang="fr-FR" altLang="fr-FR" sz="1237" b="1" dirty="0">
                <a:solidFill>
                  <a:prstClr val="black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fr-FR" altLang="fr-FR" sz="1060" b="1" dirty="0">
                <a:solidFill>
                  <a:prstClr val="black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(</a:t>
            </a:r>
            <a:r>
              <a:rPr lang="fr-FR" altLang="fr-FR" sz="1060" b="1" dirty="0" err="1">
                <a:solidFill>
                  <a:prstClr val="black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keV</a:t>
            </a:r>
            <a:r>
              <a:rPr lang="fr-FR" altLang="fr-FR" sz="1060" b="1" dirty="0">
                <a:solidFill>
                  <a:prstClr val="black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)</a:t>
            </a:r>
            <a:endParaRPr lang="en-US" altLang="fr-FR" sz="1060" b="1" dirty="0">
              <a:solidFill>
                <a:prstClr val="black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453213" y="4998347"/>
            <a:ext cx="81932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8000"/>
                </a:solidFill>
              </a:rPr>
              <a:t>Combler l’absence de sources X de brillance entre les tubes X et les synchrotrons</a:t>
            </a:r>
          </a:p>
          <a:p>
            <a:r>
              <a:rPr lang="fr-FR" sz="1600" b="1" dirty="0">
                <a:solidFill>
                  <a:srgbClr val="008000"/>
                </a:solidFill>
              </a:rPr>
              <a:t>  Forte demande et soutien des communautés utilisateurs d’X </a:t>
            </a:r>
          </a:p>
          <a:p>
            <a:endParaRPr lang="fr-FR" sz="1600" b="1" dirty="0">
              <a:solidFill>
                <a:srgbClr val="008000"/>
              </a:solidFill>
            </a:endParaRPr>
          </a:p>
        </p:txBody>
      </p:sp>
      <p:sp>
        <p:nvSpPr>
          <p:cNvPr id="42" name="Espace réservé du numéro de diapositive 7">
            <a:extLst>
              <a:ext uri="{FF2B5EF4-FFF2-40B4-BE49-F238E27FC236}">
                <a16:creationId xmlns:a16="http://schemas.microsoft.com/office/drawing/2014/main" id="{22C3995A-BEFC-443A-BE16-1769B8A12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2454" y="5714820"/>
            <a:ext cx="2422525" cy="322263"/>
          </a:xfrm>
        </p:spPr>
        <p:txBody>
          <a:bodyPr/>
          <a:lstStyle/>
          <a:p>
            <a:r>
              <a:rPr lang="fr-FR" sz="1300" b="1" dirty="0"/>
              <a:t>- </a:t>
            </a:r>
            <a:fld id="{77E71596-5F9D-49C5-9701-16B3CA54319D}" type="slidenum">
              <a:rPr lang="fr-FR" sz="1300" b="1"/>
              <a:pPr/>
              <a:t>2</a:t>
            </a:fld>
            <a:r>
              <a:rPr lang="fr-FR" sz="1300" b="1" dirty="0"/>
              <a:t> -</a:t>
            </a: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8700159D-960D-5E46-A942-487531A6D8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3716" y="3379134"/>
            <a:ext cx="1162161" cy="845047"/>
          </a:xfrm>
          <a:prstGeom prst="rect">
            <a:avLst/>
          </a:prstGeom>
        </p:spPr>
      </p:pic>
      <p:grpSp>
        <p:nvGrpSpPr>
          <p:cNvPr id="39" name="Group 15">
            <a:extLst>
              <a:ext uri="{FF2B5EF4-FFF2-40B4-BE49-F238E27FC236}">
                <a16:creationId xmlns:a16="http://schemas.microsoft.com/office/drawing/2014/main" id="{4A2E08B5-3CB8-9544-B69F-E92940F9DE34}"/>
              </a:ext>
            </a:extLst>
          </p:cNvPr>
          <p:cNvGrpSpPr>
            <a:grpSpLocks/>
          </p:cNvGrpSpPr>
          <p:nvPr/>
        </p:nvGrpSpPr>
        <p:grpSpPr bwMode="auto">
          <a:xfrm>
            <a:off x="9933856" y="4266411"/>
            <a:ext cx="752282" cy="1178247"/>
            <a:chOff x="356" y="847"/>
            <a:chExt cx="534" cy="969"/>
          </a:xfrm>
        </p:grpSpPr>
        <p:pic>
          <p:nvPicPr>
            <p:cNvPr id="41" name="Picture 12" descr="Go to fullsize image">
              <a:hlinkClick r:id="rId5"/>
              <a:extLst>
                <a:ext uri="{FF2B5EF4-FFF2-40B4-BE49-F238E27FC236}">
                  <a16:creationId xmlns:a16="http://schemas.microsoft.com/office/drawing/2014/main" id="{98DB9760-6CDD-5641-8B14-4FDFD70EAC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" y="847"/>
              <a:ext cx="534" cy="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43" name="Object 13">
              <a:extLst>
                <a:ext uri="{FF2B5EF4-FFF2-40B4-BE49-F238E27FC236}">
                  <a16:creationId xmlns:a16="http://schemas.microsoft.com/office/drawing/2014/main" id="{4BC44727-C521-A24C-BE0B-EFCE4ECB773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56" y="1462"/>
            <a:ext cx="523" cy="3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2" name="Photo Editor Photo" r:id="rId7" imgW="933580" imgH="561905" progId="MSPhotoEd.3">
                    <p:embed/>
                  </p:oleObj>
                </mc:Choice>
                <mc:Fallback>
                  <p:oleObj name="Photo Editor Photo" r:id="rId7" imgW="933580" imgH="561905" progId="MSPhotoEd.3">
                    <p:embed/>
                    <p:pic>
                      <p:nvPicPr>
                        <p:cNvPr id="42" name="Object 13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6" y="1462"/>
                          <a:ext cx="523" cy="3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44" name="Image 43">
            <a:extLst>
              <a:ext uri="{FF2B5EF4-FFF2-40B4-BE49-F238E27FC236}">
                <a16:creationId xmlns:a16="http://schemas.microsoft.com/office/drawing/2014/main" id="{F2681339-1214-2247-8D57-7B8A28A4012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3662" y="776015"/>
            <a:ext cx="2267236" cy="1220153"/>
          </a:xfrm>
          <a:prstGeom prst="rect">
            <a:avLst/>
          </a:prstGeom>
        </p:spPr>
      </p:pic>
      <p:pic>
        <p:nvPicPr>
          <p:cNvPr id="45" name="Picture 17">
            <a:extLst>
              <a:ext uri="{FF2B5EF4-FFF2-40B4-BE49-F238E27FC236}">
                <a16:creationId xmlns:a16="http://schemas.microsoft.com/office/drawing/2014/main" id="{E1BCEE3D-9ED7-1644-B552-D3E2FE7D0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43978" y="758480"/>
            <a:ext cx="1228579" cy="1250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6" name="Picture 12">
            <a:extLst>
              <a:ext uri="{FF2B5EF4-FFF2-40B4-BE49-F238E27FC236}">
                <a16:creationId xmlns:a16="http://schemas.microsoft.com/office/drawing/2014/main" id="{5294FBC9-F44B-474B-96DB-4B34EA889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5857" y="1135221"/>
            <a:ext cx="1255114" cy="835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7" name="Oval 9">
            <a:extLst>
              <a:ext uri="{FF2B5EF4-FFF2-40B4-BE49-F238E27FC236}">
                <a16:creationId xmlns:a16="http://schemas.microsoft.com/office/drawing/2014/main" id="{BB812C61-5D48-BF47-8902-C93716DB9EB4}"/>
              </a:ext>
            </a:extLst>
          </p:cNvPr>
          <p:cNvSpPr>
            <a:spLocks noChangeArrowheads="1"/>
          </p:cNvSpPr>
          <p:nvPr/>
        </p:nvSpPr>
        <p:spPr bwMode="auto">
          <a:xfrm rot="21103393">
            <a:off x="1258049" y="1402156"/>
            <a:ext cx="1360406" cy="504825"/>
          </a:xfrm>
          <a:prstGeom prst="ellipse">
            <a:avLst/>
          </a:prstGeom>
          <a:noFill/>
          <a:ln w="25400">
            <a:solidFill>
              <a:srgbClr val="99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fr-FR"/>
          </a:p>
        </p:txBody>
      </p:sp>
      <p:cxnSp>
        <p:nvCxnSpPr>
          <p:cNvPr id="48" name="AutoShape 12">
            <a:extLst>
              <a:ext uri="{FF2B5EF4-FFF2-40B4-BE49-F238E27FC236}">
                <a16:creationId xmlns:a16="http://schemas.microsoft.com/office/drawing/2014/main" id="{B2E68F0A-0B59-CC40-9AF8-622ACC556750}"/>
              </a:ext>
            </a:extLst>
          </p:cNvPr>
          <p:cNvCxnSpPr>
            <a:cxnSpLocks noChangeShapeType="1"/>
            <a:endCxn id="47" idx="6"/>
          </p:cNvCxnSpPr>
          <p:nvPr/>
        </p:nvCxnSpPr>
        <p:spPr bwMode="auto">
          <a:xfrm flipH="1">
            <a:off x="2611370" y="1423367"/>
            <a:ext cx="379116" cy="133283"/>
          </a:xfrm>
          <a:prstGeom prst="straightConnector1">
            <a:avLst/>
          </a:prstGeom>
          <a:noFill/>
          <a:ln w="19050">
            <a:solidFill>
              <a:schemeClr val="folHlink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49" name="Picture 2" descr="C:\Users\$dupraz\Desktop\soutenance\Compton_scheme.png">
            <a:extLst>
              <a:ext uri="{FF2B5EF4-FFF2-40B4-BE49-F238E27FC236}">
                <a16:creationId xmlns:a16="http://schemas.microsoft.com/office/drawing/2014/main" id="{535C3E82-2E51-4946-AA44-27B8EDAEC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8378" y="2746934"/>
            <a:ext cx="1917150" cy="1038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9">
            <a:extLst>
              <a:ext uri="{FF2B5EF4-FFF2-40B4-BE49-F238E27FC236}">
                <a16:creationId xmlns:a16="http://schemas.microsoft.com/office/drawing/2014/main" id="{45DAF8C5-49CB-0745-9805-C081A2665213}"/>
              </a:ext>
            </a:extLst>
          </p:cNvPr>
          <p:cNvSpPr>
            <a:spLocks noChangeArrowheads="1"/>
          </p:cNvSpPr>
          <p:nvPr/>
        </p:nvSpPr>
        <p:spPr bwMode="auto">
          <a:xfrm rot="21103393">
            <a:off x="1937139" y="2431565"/>
            <a:ext cx="693448" cy="504825"/>
          </a:xfrm>
          <a:prstGeom prst="ellips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fr-FR"/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ACAE6FA3-CCB8-3C46-9BEC-0CAFDA5E8666}"/>
              </a:ext>
            </a:extLst>
          </p:cNvPr>
          <p:cNvSpPr txBox="1"/>
          <p:nvPr/>
        </p:nvSpPr>
        <p:spPr>
          <a:xfrm>
            <a:off x="691133" y="2542624"/>
            <a:ext cx="1297150" cy="2827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37" b="1" dirty="0">
                <a:solidFill>
                  <a:schemeClr val="accent5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Compton source</a:t>
            </a:r>
            <a:endParaRPr lang="en-US" altLang="fr-FR" sz="1237" b="1" dirty="0">
              <a:solidFill>
                <a:schemeClr val="accent5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pic>
        <p:nvPicPr>
          <p:cNvPr id="53" name="Image 52">
            <a:extLst>
              <a:ext uri="{FF2B5EF4-FFF2-40B4-BE49-F238E27FC236}">
                <a16:creationId xmlns:a16="http://schemas.microsoft.com/office/drawing/2014/main" id="{132365E9-44C2-5B46-AC11-F3011B87B5B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4196" y="3396118"/>
            <a:ext cx="1278152" cy="881338"/>
          </a:xfrm>
          <a:prstGeom prst="rect">
            <a:avLst/>
          </a:prstGeom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4E1E6840-236B-A942-9BCD-67CD65C755E8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5097" y="2232858"/>
            <a:ext cx="1029532" cy="922031"/>
          </a:xfrm>
          <a:prstGeom prst="rect">
            <a:avLst/>
          </a:prstGeom>
        </p:spPr>
      </p:pic>
      <p:sp>
        <p:nvSpPr>
          <p:cNvPr id="55" name="ZoneTexte 54">
            <a:extLst>
              <a:ext uri="{FF2B5EF4-FFF2-40B4-BE49-F238E27FC236}">
                <a16:creationId xmlns:a16="http://schemas.microsoft.com/office/drawing/2014/main" id="{8765E5A5-784D-9145-9D7D-97F5986BB836}"/>
              </a:ext>
            </a:extLst>
          </p:cNvPr>
          <p:cNvSpPr txBox="1"/>
          <p:nvPr/>
        </p:nvSpPr>
        <p:spPr>
          <a:xfrm>
            <a:off x="4549846" y="779605"/>
            <a:ext cx="38838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fr-FR" sz="1600" b="1" dirty="0">
                <a:solidFill>
                  <a:srgbClr val="00B050"/>
                </a:solidFill>
                <a:latin typeface="Calibri" panose="020F0502020204030204" pitchFamily="34" charset="0"/>
              </a:rPr>
              <a:t>Rayon X de forte brillance </a:t>
            </a:r>
            <a:r>
              <a:rPr lang="fr-FR" altLang="fr-FR" sz="1600" dirty="0">
                <a:latin typeface="Calibri" panose="020F0502020204030204" pitchFamily="34" charset="0"/>
              </a:rPr>
              <a:t>dans un</a:t>
            </a:r>
            <a:r>
              <a:rPr lang="fr-FR" altLang="fr-FR" sz="1600" b="1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fr-FR" altLang="fr-FR" sz="1600" dirty="0">
                <a:latin typeface="Calibri" panose="020F0502020204030204" pitchFamily="34" charset="0"/>
              </a:rPr>
              <a:t>environnent à encombrement réduit (</a:t>
            </a:r>
            <a:r>
              <a:rPr lang="fr-FR" altLang="fr-FR" sz="1600" dirty="0" err="1">
                <a:latin typeface="Calibri" panose="020F0502020204030204" pitchFamily="34" charset="0"/>
              </a:rPr>
              <a:t>hopital</a:t>
            </a:r>
            <a:r>
              <a:rPr lang="fr-FR" altLang="fr-FR" sz="1600" dirty="0">
                <a:latin typeface="Calibri" panose="020F0502020204030204" pitchFamily="34" charset="0"/>
              </a:rPr>
              <a:t>, laboratoire, musée)</a:t>
            </a:r>
            <a:endParaRPr lang="fr-FR" sz="1600" dirty="0"/>
          </a:p>
        </p:txBody>
      </p:sp>
      <p:cxnSp>
        <p:nvCxnSpPr>
          <p:cNvPr id="51" name="AutoShape 12">
            <a:extLst>
              <a:ext uri="{FF2B5EF4-FFF2-40B4-BE49-F238E27FC236}">
                <a16:creationId xmlns:a16="http://schemas.microsoft.com/office/drawing/2014/main" id="{01942F52-0E11-6649-B646-0D4D72BD265D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749028" y="1490008"/>
            <a:ext cx="2913820" cy="1186814"/>
          </a:xfrm>
          <a:prstGeom prst="straightConnector1">
            <a:avLst/>
          </a:prstGeom>
          <a:noFill/>
          <a:ln w="19050">
            <a:solidFill>
              <a:schemeClr val="folHlink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958229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22D2B38E-128B-024E-8D80-F88F2CCBD4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CBA52E9-460D-2D43-BC58-FB47194D6C2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319AE26-DDD8-1243-A65B-1DEBE89AF9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3AAC1301-8E3A-F245-9592-66EB405EDE6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3BFC3D-B581-554F-B445-7F73710F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C3B31956-C2FE-EB43-BA3A-5FAF50F77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ThomX</a:t>
            </a:r>
            <a:endParaRPr lang="fr-FR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9C41C4A-7DE5-DA4E-8D95-8E31378EA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5947" y="797847"/>
            <a:ext cx="8310243" cy="469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1ACB723-63F2-784B-9019-D4DE201F6ECD}"/>
              </a:ext>
            </a:extLst>
          </p:cNvPr>
          <p:cNvSpPr txBox="1"/>
          <p:nvPr/>
        </p:nvSpPr>
        <p:spPr>
          <a:xfrm>
            <a:off x="6571492" y="2562243"/>
            <a:ext cx="830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Ligne X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ACA4761-F5A3-A04A-8209-6E8154654433}"/>
              </a:ext>
            </a:extLst>
          </p:cNvPr>
          <p:cNvSpPr txBox="1"/>
          <p:nvPr/>
        </p:nvSpPr>
        <p:spPr>
          <a:xfrm>
            <a:off x="4792443" y="3527962"/>
            <a:ext cx="20217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/>
              <a:t>Laser d’interaction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40E4B22-EEFD-834B-B29A-7C76EEFD8A30}"/>
              </a:ext>
            </a:extLst>
          </p:cNvPr>
          <p:cNvSpPr txBox="1"/>
          <p:nvPr/>
        </p:nvSpPr>
        <p:spPr>
          <a:xfrm rot="15266229">
            <a:off x="2515346" y="4297128"/>
            <a:ext cx="1550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Ligne Extraction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FF91AA7-ACA0-A147-9F0A-5386F7EA176C}"/>
              </a:ext>
            </a:extLst>
          </p:cNvPr>
          <p:cNvSpPr txBox="1"/>
          <p:nvPr/>
        </p:nvSpPr>
        <p:spPr>
          <a:xfrm>
            <a:off x="862923" y="4541912"/>
            <a:ext cx="1499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Alim. Cavité RF</a:t>
            </a:r>
          </a:p>
          <a:p>
            <a:r>
              <a:rPr lang="fr-FR" sz="1400" b="1" dirty="0"/>
              <a:t>(anneau)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1CF41DC-FDBF-974B-83DB-000DEFE36E33}"/>
              </a:ext>
            </a:extLst>
          </p:cNvPr>
          <p:cNvSpPr txBox="1"/>
          <p:nvPr/>
        </p:nvSpPr>
        <p:spPr>
          <a:xfrm>
            <a:off x="6428184" y="643959"/>
            <a:ext cx="1947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/>
              <a:t>Modulateur+klystron</a:t>
            </a:r>
            <a:endParaRPr lang="fr-FR" sz="1400" b="1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4A89A64-84B9-624E-8CE2-23B89C4391BA}"/>
              </a:ext>
            </a:extLst>
          </p:cNvPr>
          <p:cNvSpPr txBox="1"/>
          <p:nvPr/>
        </p:nvSpPr>
        <p:spPr>
          <a:xfrm>
            <a:off x="5453063" y="1482725"/>
            <a:ext cx="1109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Réseau RF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2C7CE2B-DFFB-2145-8227-F51418756E27}"/>
              </a:ext>
            </a:extLst>
          </p:cNvPr>
          <p:cNvSpPr txBox="1"/>
          <p:nvPr/>
        </p:nvSpPr>
        <p:spPr>
          <a:xfrm>
            <a:off x="5597636" y="2276235"/>
            <a:ext cx="13019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/>
              <a:t>Source d’e-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574E9EA3-18E9-9247-A936-BBABF57A2354}"/>
              </a:ext>
            </a:extLst>
          </p:cNvPr>
          <p:cNvCxnSpPr>
            <a:cxnSpLocks/>
          </p:cNvCxnSpPr>
          <p:nvPr/>
        </p:nvCxnSpPr>
        <p:spPr>
          <a:xfrm flipH="1" flipV="1">
            <a:off x="4789680" y="1896460"/>
            <a:ext cx="684022" cy="69540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C354FCE7-B5A8-154E-B9BB-3206FE5676E1}"/>
              </a:ext>
            </a:extLst>
          </p:cNvPr>
          <p:cNvCxnSpPr>
            <a:cxnSpLocks/>
          </p:cNvCxnSpPr>
          <p:nvPr/>
        </p:nvCxnSpPr>
        <p:spPr>
          <a:xfrm flipH="1">
            <a:off x="3245498" y="1528249"/>
            <a:ext cx="812664" cy="1838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16172503-0B56-CB43-8B2C-DFAA0526B2DD}"/>
              </a:ext>
            </a:extLst>
          </p:cNvPr>
          <p:cNvCxnSpPr>
            <a:cxnSpLocks/>
          </p:cNvCxnSpPr>
          <p:nvPr/>
        </p:nvCxnSpPr>
        <p:spPr>
          <a:xfrm>
            <a:off x="3011942" y="1960878"/>
            <a:ext cx="233556" cy="35083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F8E0C690-DE33-B64D-B41F-2520B031800D}"/>
              </a:ext>
            </a:extLst>
          </p:cNvPr>
          <p:cNvCxnSpPr>
            <a:cxnSpLocks/>
          </p:cNvCxnSpPr>
          <p:nvPr/>
        </p:nvCxnSpPr>
        <p:spPr>
          <a:xfrm>
            <a:off x="3335302" y="2373158"/>
            <a:ext cx="484214" cy="33154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lèche en arc 27">
            <a:extLst>
              <a:ext uri="{FF2B5EF4-FFF2-40B4-BE49-F238E27FC236}">
                <a16:creationId xmlns:a16="http://schemas.microsoft.com/office/drawing/2014/main" id="{55F495A5-D1DD-A54C-802F-AE82DB6C2CA0}"/>
              </a:ext>
            </a:extLst>
          </p:cNvPr>
          <p:cNvSpPr/>
          <p:nvPr/>
        </p:nvSpPr>
        <p:spPr>
          <a:xfrm rot="19784301" flipV="1">
            <a:off x="4034246" y="2264986"/>
            <a:ext cx="302292" cy="716829"/>
          </a:xfrm>
          <a:prstGeom prst="circularArrow">
            <a:avLst>
              <a:gd name="adj1" fmla="val 12500"/>
              <a:gd name="adj2" fmla="val 6157664"/>
              <a:gd name="adj3" fmla="val 20457681"/>
              <a:gd name="adj4" fmla="val 11445762"/>
              <a:gd name="adj5" fmla="val 158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DD1F5F21-5B72-DC47-A5F4-3C2593BF97A0}"/>
              </a:ext>
            </a:extLst>
          </p:cNvPr>
          <p:cNvSpPr txBox="1"/>
          <p:nvPr/>
        </p:nvSpPr>
        <p:spPr>
          <a:xfrm rot="20898040">
            <a:off x="2588572" y="1290194"/>
            <a:ext cx="1993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Ligne d’injection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F4535B3B-F3D9-204F-A7E3-11008ED646BE}"/>
              </a:ext>
            </a:extLst>
          </p:cNvPr>
          <p:cNvSpPr txBox="1"/>
          <p:nvPr/>
        </p:nvSpPr>
        <p:spPr>
          <a:xfrm rot="20898040">
            <a:off x="4002449" y="2127442"/>
            <a:ext cx="722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Cavité RF</a:t>
            </a:r>
          </a:p>
        </p:txBody>
      </p:sp>
    </p:spTree>
    <p:extLst>
      <p:ext uri="{BB962C8B-B14F-4D97-AF65-F5344CB8AC3E}">
        <p14:creationId xmlns:p14="http://schemas.microsoft.com/office/powerpoint/2010/main" val="1058020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AFF67DE1-5533-394F-836C-DA3ED1F34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Les particularités de l’accélérateur dans l’anneau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813791F-4A9E-8C4A-9572-F92E137CA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AB343853-D572-B74A-BBB4-82BA7F6F66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5827" y="1085527"/>
            <a:ext cx="6192688" cy="4549647"/>
          </a:xfrm>
        </p:spPr>
        <p:txBody>
          <a:bodyPr>
            <a:normAutofit/>
          </a:bodyPr>
          <a:lstStyle/>
          <a:p>
            <a:r>
              <a:rPr lang="fr-FR" sz="2000" dirty="0"/>
              <a:t>Amortissement négligeable sur le temps de stockage</a:t>
            </a:r>
          </a:p>
          <a:p>
            <a:r>
              <a:rPr lang="fr-FR" sz="2000" dirty="0"/>
              <a:t>Désadaptation longitudinale</a:t>
            </a:r>
          </a:p>
          <a:p>
            <a:r>
              <a:rPr lang="fr-FR" sz="2000" dirty="0"/>
              <a:t>Instabilité </a:t>
            </a:r>
            <a:r>
              <a:rPr lang="fr-FR" sz="2000" dirty="0" err="1"/>
              <a:t>microbunching</a:t>
            </a:r>
            <a:r>
              <a:rPr lang="fr-FR" sz="2000" dirty="0"/>
              <a:t> (Rayonnement synchrotron </a:t>
            </a:r>
            <a:r>
              <a:rPr lang="fr-FR" sz="2000" dirty="0" err="1"/>
              <a:t>Coherent</a:t>
            </a:r>
            <a:r>
              <a:rPr lang="fr-FR" sz="2000" dirty="0"/>
              <a:t>)</a:t>
            </a:r>
          </a:p>
          <a:p>
            <a:r>
              <a:rPr lang="fr-FR" sz="2000" dirty="0"/>
              <a:t>Impédance</a:t>
            </a:r>
          </a:p>
          <a:p>
            <a:r>
              <a:rPr lang="fr-FR" sz="2000" dirty="0"/>
              <a:t>Nuages d’ions</a:t>
            </a:r>
          </a:p>
          <a:p>
            <a:r>
              <a:rPr lang="fr-FR" sz="2000" dirty="0" err="1"/>
              <a:t>Intrabeam</a:t>
            </a:r>
            <a:r>
              <a:rPr lang="fr-FR" sz="2000" dirty="0"/>
              <a:t> </a:t>
            </a:r>
            <a:r>
              <a:rPr lang="fr-FR" sz="2000" dirty="0" err="1"/>
              <a:t>scattering</a:t>
            </a:r>
            <a:endParaRPr lang="fr-FR" sz="2000" dirty="0"/>
          </a:p>
          <a:p>
            <a:endParaRPr lang="fr-FR" sz="2000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389DE71-9488-E14E-80B6-70BA040D8D8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4877" y="719443"/>
            <a:ext cx="2623396" cy="294556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1C3D91F-D136-D04A-8FAF-F01AA32ED26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0562" y="3778954"/>
            <a:ext cx="2332025" cy="209364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05DD9BD-6424-4A4A-BA60-F839099DF64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351" y="3905431"/>
            <a:ext cx="4667341" cy="198307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6E93ABF-8928-0C48-823C-E8C1B904AE7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1529" y="4253880"/>
            <a:ext cx="966778" cy="91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412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1A3DE1C1-07D8-9A4A-8F33-1C904AFED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Quelques dates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F068416-B059-684C-A6CA-EB30C76F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1550A6EE-BA17-F048-8F20-4C2E2B0E00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9843" y="1301552"/>
            <a:ext cx="7848600" cy="3744912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2011 : Obtention du financement </a:t>
            </a:r>
            <a:r>
              <a:rPr lang="fr-FR" dirty="0" err="1"/>
              <a:t>Equipex</a:t>
            </a:r>
            <a:endParaRPr lang="fr-FR" dirty="0"/>
          </a:p>
          <a:p>
            <a:r>
              <a:rPr lang="fr-FR" dirty="0"/>
              <a:t>2016 : travaux de lancement de l’</a:t>
            </a:r>
            <a:r>
              <a:rPr lang="fr-FR" dirty="0" err="1"/>
              <a:t>infrastucture</a:t>
            </a:r>
            <a:r>
              <a:rPr lang="fr-FR" dirty="0"/>
              <a:t> </a:t>
            </a:r>
            <a:r>
              <a:rPr lang="fr-FR" dirty="0" err="1"/>
              <a:t>iglex</a:t>
            </a:r>
            <a:endParaRPr lang="fr-FR" dirty="0"/>
          </a:p>
          <a:p>
            <a:r>
              <a:rPr lang="fr-FR" dirty="0">
                <a:solidFill>
                  <a:schemeClr val="bg2"/>
                </a:solidFill>
              </a:rPr>
              <a:t>2019 : démarrage sans RF des équipements à distance</a:t>
            </a:r>
          </a:p>
          <a:p>
            <a:r>
              <a:rPr lang="fr-FR" dirty="0">
                <a:solidFill>
                  <a:schemeClr val="bg2"/>
                </a:solidFill>
              </a:rPr>
              <a:t>2020 : </a:t>
            </a:r>
          </a:p>
          <a:p>
            <a:pPr lvl="1"/>
            <a:r>
              <a:rPr lang="fr-FR" dirty="0">
                <a:solidFill>
                  <a:schemeClr val="bg2"/>
                </a:solidFill>
              </a:rPr>
              <a:t>Fermeture anneau</a:t>
            </a:r>
          </a:p>
          <a:p>
            <a:pPr lvl="1"/>
            <a:r>
              <a:rPr lang="fr-FR" dirty="0">
                <a:solidFill>
                  <a:schemeClr val="bg2"/>
                </a:solidFill>
              </a:rPr>
              <a:t>Mai : autorisation ASN</a:t>
            </a:r>
          </a:p>
          <a:p>
            <a:pPr lvl="1"/>
            <a:r>
              <a:rPr lang="fr-FR" dirty="0">
                <a:solidFill>
                  <a:schemeClr val="bg2"/>
                </a:solidFill>
              </a:rPr>
              <a:t>Juillet : conditionnement RF section</a:t>
            </a:r>
          </a:p>
          <a:p>
            <a:pPr lvl="1"/>
            <a:r>
              <a:rPr lang="fr-FR" dirty="0">
                <a:solidFill>
                  <a:schemeClr val="bg2"/>
                </a:solidFill>
              </a:rPr>
              <a:t>Septembre : conditionnement canon à 1Hz</a:t>
            </a:r>
          </a:p>
          <a:p>
            <a:pPr lvl="1"/>
            <a:r>
              <a:rPr lang="fr-FR" dirty="0">
                <a:solidFill>
                  <a:schemeClr val="bg2"/>
                </a:solidFill>
              </a:rPr>
              <a:t>Lundi 4 Octobre : premier faisceau canon (~4 MeV)</a:t>
            </a:r>
          </a:p>
          <a:p>
            <a:pPr lvl="1"/>
            <a:r>
              <a:rPr lang="fr-FR" dirty="0">
                <a:solidFill>
                  <a:schemeClr val="bg2"/>
                </a:solidFill>
              </a:rPr>
              <a:t>Mercredi 6 octobre : premier faisceau section (~37 MeV)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3D3D38E-DBD0-9548-940E-FAA67213683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8675" y="850122"/>
            <a:ext cx="2693486" cy="151249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8EE024A-198A-2F48-A63A-B15AA68C09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7864" y="2488731"/>
            <a:ext cx="1903494" cy="338978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02FE65D-EC3B-8A48-BD90-48810F1754B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04" y="2816168"/>
            <a:ext cx="3457941" cy="194176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D27B11C-0C02-D640-A9BF-AA277FF833F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0243" y="2812675"/>
            <a:ext cx="2911334" cy="194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910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0991950-18AB-194C-94AC-DDBA63DA5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DC7E4F01-5FA6-414D-8462-AFB5D8A98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Validations et tests avant montage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805445F9-E2B2-A641-8E9D-D742DC3362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445568"/>
            <a:ext cx="4936175" cy="2195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6FFDA194-76D9-8C44-8632-C8FE627F62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96179" y="2741712"/>
            <a:ext cx="1739996" cy="89963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13D250E-AA94-0D42-B3DC-330230D31DEF}"/>
              </a:ext>
            </a:extLst>
          </p:cNvPr>
          <p:cNvSpPr txBox="1"/>
          <p:nvPr/>
        </p:nvSpPr>
        <p:spPr>
          <a:xfrm>
            <a:off x="1685989" y="1061427"/>
            <a:ext cx="3020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Caractérisation des BPM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56C5C27-05C9-3642-8420-3ECE81155F5D}"/>
              </a:ext>
            </a:extLst>
          </p:cNvPr>
          <p:cNvSpPr txBox="1"/>
          <p:nvPr/>
        </p:nvSpPr>
        <p:spPr>
          <a:xfrm>
            <a:off x="44432" y="3561842"/>
            <a:ext cx="3151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/>
              <a:t>Vérification des électrodes pour les ions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B7BF8FF-5902-7741-AD29-4926AD572D0F}"/>
              </a:ext>
            </a:extLst>
          </p:cNvPr>
          <p:cNvSpPr txBox="1"/>
          <p:nvPr/>
        </p:nvSpPr>
        <p:spPr>
          <a:xfrm>
            <a:off x="5712933" y="861372"/>
            <a:ext cx="26933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Mesures d’impédance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9228331-EA10-114C-98E7-86D99BF72F9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3903" y="1314449"/>
            <a:ext cx="3584463" cy="158280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E529FE6-B5B2-3E4B-97BE-F75D250F76E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1729" y="2988974"/>
            <a:ext cx="3472978" cy="155638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FC0EABD-0454-DE41-B71F-FBB46C46A2B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92" y="4190227"/>
            <a:ext cx="3229666" cy="1815214"/>
          </a:xfrm>
          <a:prstGeom prst="rect">
            <a:avLst/>
          </a:prstGeom>
        </p:spPr>
      </p:pic>
      <p:pic>
        <p:nvPicPr>
          <p:cNvPr id="15" name="Image 14" descr="bench2.png">
            <a:extLst>
              <a:ext uri="{FF2B5EF4-FFF2-40B4-BE49-F238E27FC236}">
                <a16:creationId xmlns:a16="http://schemas.microsoft.com/office/drawing/2014/main" id="{B3D678B8-71A5-6249-B043-F229562E475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0865" y="771970"/>
            <a:ext cx="2181910" cy="108538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B5D9172-C149-D34F-8ECF-9BECDB530BA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5408" y="4683778"/>
            <a:ext cx="3302958" cy="1192173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7F55A592-A4A1-1C4D-910B-A42DBF0358CA}"/>
              </a:ext>
            </a:extLst>
          </p:cNvPr>
          <p:cNvSpPr txBox="1"/>
          <p:nvPr/>
        </p:nvSpPr>
        <p:spPr>
          <a:xfrm>
            <a:off x="9460906" y="2151647"/>
            <a:ext cx="670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FBT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A24E343E-CB6F-7545-BDA2-C82348BAF8A7}"/>
              </a:ext>
            </a:extLst>
          </p:cNvPr>
          <p:cNvCxnSpPr/>
          <p:nvPr/>
        </p:nvCxnSpPr>
        <p:spPr>
          <a:xfrm>
            <a:off x="6610523" y="3373151"/>
            <a:ext cx="593109" cy="3773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A65DA6ED-2A0E-494D-8FE7-634CCFC2DE7B}"/>
              </a:ext>
            </a:extLst>
          </p:cNvPr>
          <p:cNvCxnSpPr>
            <a:cxnSpLocks/>
          </p:cNvCxnSpPr>
          <p:nvPr/>
        </p:nvCxnSpPr>
        <p:spPr>
          <a:xfrm flipH="1" flipV="1">
            <a:off x="7978676" y="3630232"/>
            <a:ext cx="612189" cy="111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8397C4A2-715B-5140-8874-BC06FAAFC456}"/>
              </a:ext>
            </a:extLst>
          </p:cNvPr>
          <p:cNvCxnSpPr>
            <a:cxnSpLocks/>
          </p:cNvCxnSpPr>
          <p:nvPr/>
        </p:nvCxnSpPr>
        <p:spPr>
          <a:xfrm flipH="1">
            <a:off x="7853313" y="4986808"/>
            <a:ext cx="1391394" cy="1321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>
            <a:extLst>
              <a:ext uri="{FF2B5EF4-FFF2-40B4-BE49-F238E27FC236}">
                <a16:creationId xmlns:a16="http://schemas.microsoft.com/office/drawing/2014/main" id="{805EEA57-1898-6D4A-9CA0-13666A7DC809}"/>
              </a:ext>
            </a:extLst>
          </p:cNvPr>
          <p:cNvSpPr txBox="1"/>
          <p:nvPr/>
        </p:nvSpPr>
        <p:spPr>
          <a:xfrm>
            <a:off x="5937227" y="3029744"/>
            <a:ext cx="12875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Longitudinal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52DC92F8-C259-5F49-A26B-90B2A14CA333}"/>
              </a:ext>
            </a:extLst>
          </p:cNvPr>
          <p:cNvSpPr txBox="1"/>
          <p:nvPr/>
        </p:nvSpPr>
        <p:spPr>
          <a:xfrm>
            <a:off x="8630471" y="3447532"/>
            <a:ext cx="12029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Transverse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3AE81AA0-E105-C445-ACFD-F6A167808A66}"/>
              </a:ext>
            </a:extLst>
          </p:cNvPr>
          <p:cNvSpPr txBox="1"/>
          <p:nvPr/>
        </p:nvSpPr>
        <p:spPr>
          <a:xfrm>
            <a:off x="9269123" y="4759280"/>
            <a:ext cx="14366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Composante </a:t>
            </a:r>
          </a:p>
          <a:p>
            <a:r>
              <a:rPr lang="fr-FR" sz="1600" dirty="0" err="1"/>
              <a:t>quadrupolaire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991632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1DDCB5A-5A70-EB4A-98C1-AD228EE84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DF18EE7E-8363-9342-B79D-DD7612907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Mesures magnétiques aimants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BB213F6-9424-194C-B751-33099CE49A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363" y="3045129"/>
            <a:ext cx="1693435" cy="268415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69E36BE-40E3-444A-8CF8-B46899147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843" y="3029744"/>
            <a:ext cx="1720726" cy="271492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4944B14-863B-2849-9EED-9FAD370F8A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6507" y="1144452"/>
            <a:ext cx="4306268" cy="241786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F2504A6-59BB-6242-99C1-6467CD50690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7801" y="3019977"/>
            <a:ext cx="1037976" cy="5842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D0B04AA-5662-5742-8A98-58CE23092F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403" y="1286614"/>
            <a:ext cx="5753100" cy="17399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9922026-3664-DF43-8AE8-57BFEC6ED16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4205" y="1381696"/>
            <a:ext cx="1371149" cy="1323457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98FF8C8-8BB8-6D44-B012-4EAFABE6DDD1}"/>
              </a:ext>
            </a:extLst>
          </p:cNvPr>
          <p:cNvSpPr txBox="1"/>
          <p:nvPr/>
        </p:nvSpPr>
        <p:spPr>
          <a:xfrm>
            <a:off x="2168272" y="5556120"/>
            <a:ext cx="271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Vérification des aimants </a:t>
            </a:r>
            <a:r>
              <a:rPr lang="fr-FR" dirty="0" err="1"/>
              <a:t>linac</a:t>
            </a:r>
            <a:endParaRPr lang="fr-FR" dirty="0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B76D8C34-6732-BD46-B128-A3F089D33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6387" y="3751277"/>
            <a:ext cx="4538094" cy="204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C9CD70D2-94BB-2246-B429-62292570F21A}"/>
              </a:ext>
            </a:extLst>
          </p:cNvPr>
          <p:cNvSpPr txBox="1"/>
          <p:nvPr/>
        </p:nvSpPr>
        <p:spPr>
          <a:xfrm>
            <a:off x="6295394" y="5693944"/>
            <a:ext cx="2550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IJClab</a:t>
            </a:r>
            <a:r>
              <a:rPr lang="fr-FR" dirty="0"/>
              <a:t>, aimants </a:t>
            </a:r>
            <a:r>
              <a:rPr lang="fr-FR" dirty="0" err="1"/>
              <a:t>linac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459202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1A3DE1C1-07D8-9A4A-8F33-1C904AFED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Quelques dates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F068416-B059-684C-A6CA-EB30C76F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1550A6EE-BA17-F048-8F20-4C2E2B0E00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9843" y="1301552"/>
            <a:ext cx="7848600" cy="3744912"/>
          </a:xfrm>
        </p:spPr>
        <p:txBody>
          <a:bodyPr>
            <a:normAutofit fontScale="92500" lnSpcReduction="10000"/>
          </a:bodyPr>
          <a:lstStyle/>
          <a:p>
            <a:r>
              <a:rPr lang="fr-FR" dirty="0">
                <a:solidFill>
                  <a:schemeClr val="bg2"/>
                </a:solidFill>
              </a:rPr>
              <a:t>2011 : </a:t>
            </a:r>
            <a:r>
              <a:rPr lang="fr-FR" dirty="0" err="1">
                <a:solidFill>
                  <a:schemeClr val="bg2"/>
                </a:solidFill>
              </a:rPr>
              <a:t>Equipex</a:t>
            </a:r>
            <a:endParaRPr lang="fr-FR" dirty="0">
              <a:solidFill>
                <a:schemeClr val="bg2"/>
              </a:solidFill>
            </a:endParaRPr>
          </a:p>
          <a:p>
            <a:r>
              <a:rPr lang="fr-FR" dirty="0">
                <a:solidFill>
                  <a:schemeClr val="bg2"/>
                </a:solidFill>
              </a:rPr>
              <a:t>2016 : travaux de lancement de l’</a:t>
            </a:r>
            <a:r>
              <a:rPr lang="fr-FR" dirty="0" err="1">
                <a:solidFill>
                  <a:schemeClr val="bg2"/>
                </a:solidFill>
              </a:rPr>
              <a:t>infrastucture</a:t>
            </a:r>
            <a:r>
              <a:rPr lang="fr-FR" dirty="0">
                <a:solidFill>
                  <a:schemeClr val="bg2"/>
                </a:solidFill>
              </a:rPr>
              <a:t> </a:t>
            </a:r>
            <a:r>
              <a:rPr lang="fr-FR" dirty="0" err="1">
                <a:solidFill>
                  <a:schemeClr val="bg2"/>
                </a:solidFill>
              </a:rPr>
              <a:t>iglex</a:t>
            </a:r>
            <a:endParaRPr lang="fr-FR" dirty="0">
              <a:solidFill>
                <a:schemeClr val="bg2"/>
              </a:solidFill>
            </a:endParaRPr>
          </a:p>
          <a:p>
            <a:r>
              <a:rPr lang="fr-FR" dirty="0"/>
              <a:t>2019 : démarrage sans RF des équipements à distance</a:t>
            </a:r>
          </a:p>
          <a:p>
            <a:r>
              <a:rPr lang="fr-FR" dirty="0">
                <a:solidFill>
                  <a:schemeClr val="bg2"/>
                </a:solidFill>
              </a:rPr>
              <a:t>2020 : </a:t>
            </a:r>
          </a:p>
          <a:p>
            <a:pPr lvl="1"/>
            <a:r>
              <a:rPr lang="fr-FR" dirty="0">
                <a:solidFill>
                  <a:schemeClr val="bg2"/>
                </a:solidFill>
              </a:rPr>
              <a:t>Fermeture anneau</a:t>
            </a:r>
          </a:p>
          <a:p>
            <a:pPr lvl="1"/>
            <a:r>
              <a:rPr lang="fr-FR" dirty="0">
                <a:solidFill>
                  <a:schemeClr val="bg2"/>
                </a:solidFill>
              </a:rPr>
              <a:t>Mai : autorisation ASN</a:t>
            </a:r>
          </a:p>
          <a:p>
            <a:pPr lvl="1"/>
            <a:r>
              <a:rPr lang="fr-FR" dirty="0">
                <a:solidFill>
                  <a:schemeClr val="bg2"/>
                </a:solidFill>
              </a:rPr>
              <a:t>Juillet : conditionnement RF section</a:t>
            </a:r>
          </a:p>
          <a:p>
            <a:pPr lvl="1"/>
            <a:r>
              <a:rPr lang="fr-FR" dirty="0">
                <a:solidFill>
                  <a:schemeClr val="bg2"/>
                </a:solidFill>
              </a:rPr>
              <a:t>Septembre : conditionnement canon à 1Hz</a:t>
            </a:r>
          </a:p>
          <a:p>
            <a:pPr lvl="1"/>
            <a:r>
              <a:rPr lang="fr-FR" dirty="0">
                <a:solidFill>
                  <a:schemeClr val="bg2"/>
                </a:solidFill>
              </a:rPr>
              <a:t>Lundi 4 Octobre : premier faisceau canon (~4 MeV)</a:t>
            </a:r>
          </a:p>
          <a:p>
            <a:pPr lvl="1"/>
            <a:r>
              <a:rPr lang="fr-FR" dirty="0">
                <a:solidFill>
                  <a:schemeClr val="bg2"/>
                </a:solidFill>
              </a:rPr>
              <a:t>Mercredi 6 octobre : premier faisceau section (~37 MeV)</a:t>
            </a:r>
          </a:p>
        </p:txBody>
      </p:sp>
      <p:pic>
        <p:nvPicPr>
          <p:cNvPr id="7" name="Image 6" descr="IMG_9349.JPG">
            <a:extLst>
              <a:ext uri="{FF2B5EF4-FFF2-40B4-BE49-F238E27FC236}">
                <a16:creationId xmlns:a16="http://schemas.microsoft.com/office/drawing/2014/main" id="{9288B8A3-6CA9-BB4A-A189-575FA6E61A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8443" y="2848991"/>
            <a:ext cx="2376536" cy="178240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034514B-5C75-7840-AAE4-36D2389FFE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8443" y="1045955"/>
            <a:ext cx="2376536" cy="1335717"/>
          </a:xfrm>
          <a:prstGeom prst="rect">
            <a:avLst/>
          </a:prstGeom>
        </p:spPr>
      </p:pic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116E8E6A-AF8E-794C-B6A5-B79866BF5B1C}"/>
              </a:ext>
            </a:extLst>
          </p:cNvPr>
          <p:cNvCxnSpPr/>
          <p:nvPr/>
        </p:nvCxnSpPr>
        <p:spPr>
          <a:xfrm>
            <a:off x="9202811" y="2165648"/>
            <a:ext cx="0" cy="5760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4112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284827-B871-CB48-94B7-0B00F4DB9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Démarrage sans RF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CDDA18F-6385-0A46-8CF8-4EEEDB64B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351833E-2F3F-DE41-BC6E-8FA9FEC67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65277-D7CF-464E-9F96-48F875847976}" type="slidenum">
              <a:rPr lang="fr-FR" smtClean="0"/>
              <a:pPr/>
              <a:t>9</a:t>
            </a:fld>
            <a:endParaRPr lang="fr-FR" dirty="0"/>
          </a:p>
        </p:txBody>
      </p:sp>
      <p:pic>
        <p:nvPicPr>
          <p:cNvPr id="6" name="Espace réservé du contenu 15">
            <a:extLst>
              <a:ext uri="{FF2B5EF4-FFF2-40B4-BE49-F238E27FC236}">
                <a16:creationId xmlns:a16="http://schemas.microsoft.com/office/drawing/2014/main" id="{5EC2A646-D249-9B45-B6D1-CB769ACDB3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01635" y="752295"/>
            <a:ext cx="3722518" cy="2659400"/>
          </a:xfrm>
          <a:prstGeom prst="rect">
            <a:avLst/>
          </a:prstGeom>
        </p:spPr>
      </p:pic>
      <p:sp>
        <p:nvSpPr>
          <p:cNvPr id="7" name="Espace réservé du contenu 4">
            <a:extLst>
              <a:ext uri="{FF2B5EF4-FFF2-40B4-BE49-F238E27FC236}">
                <a16:creationId xmlns:a16="http://schemas.microsoft.com/office/drawing/2014/main" id="{F5FCDCFD-3561-D842-8401-B8B616E1C765}"/>
              </a:ext>
            </a:extLst>
          </p:cNvPr>
          <p:cNvSpPr txBox="1">
            <a:spLocks/>
          </p:cNvSpPr>
          <p:nvPr/>
        </p:nvSpPr>
        <p:spPr>
          <a:xfrm>
            <a:off x="1684126" y="992696"/>
            <a:ext cx="5183306" cy="17892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fr-FR" sz="2000" dirty="0"/>
              <a:t>Test en condition de la procédure de démarrage</a:t>
            </a:r>
          </a:p>
          <a:p>
            <a:pPr fontAlgn="auto">
              <a:spcAft>
                <a:spcPts val="0"/>
              </a:spcAft>
            </a:pPr>
            <a:r>
              <a:rPr lang="fr-FR" sz="2000" dirty="0"/>
              <a:t>Pilotage à distance opérationnel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896747C-98BE-A44C-BB80-FA86E3DE9D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5036" y="3992109"/>
            <a:ext cx="2987523" cy="200064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4BAF8D4-69DA-9C43-96B7-1588E49CEA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6385" y="3592812"/>
            <a:ext cx="2979483" cy="223461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5D395B3-6548-D749-9AFD-05E9D540C8F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10" y="2270474"/>
            <a:ext cx="5610100" cy="279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33350"/>
      </p:ext>
    </p:extLst>
  </p:cSld>
  <p:clrMapOvr>
    <a:masterClrMapping/>
  </p:clrMapOvr>
</p:sld>
</file>

<file path=ppt/theme/theme1.xml><?xml version="1.0" encoding="utf-8"?>
<a:theme xmlns:a="http://schemas.openxmlformats.org/drawingml/2006/main" name="1_modele-IJCLAb-powerpoi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21773</TotalTime>
  <Words>802</Words>
  <Application>Microsoft Macintosh PowerPoint</Application>
  <PresentationFormat>Personnalisé</PresentationFormat>
  <Paragraphs>187</Paragraphs>
  <Slides>18</Slides>
  <Notes>1</Notes>
  <HiddenSlides>0</HiddenSlides>
  <MMClips>0</MMClips>
  <ScaleCrop>false</ScaleCrop>
  <HeadingPairs>
    <vt:vector size="8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Garamond</vt:lpstr>
      <vt:lpstr>1_modele-IJCLAb-powerpoint</vt:lpstr>
      <vt:lpstr>Photo Editor Photo</vt:lpstr>
      <vt:lpstr>Présentation PowerPoint</vt:lpstr>
      <vt:lpstr>Présentation PowerPoint</vt:lpstr>
      <vt:lpstr>ThomX</vt:lpstr>
      <vt:lpstr>Les particularités de l’accélérateur dans l’anneau</vt:lpstr>
      <vt:lpstr>Quelques dates</vt:lpstr>
      <vt:lpstr>Validations et tests avant montage</vt:lpstr>
      <vt:lpstr>Mesures magnétiques aimants</vt:lpstr>
      <vt:lpstr>Quelques dates</vt:lpstr>
      <vt:lpstr>Démarrage sans RF</vt:lpstr>
      <vt:lpstr>Quelques dates</vt:lpstr>
      <vt:lpstr>Présentation PowerPoint</vt:lpstr>
      <vt:lpstr>Conditionnement RF - linac</vt:lpstr>
      <vt:lpstr>Lundi : Premier faisceau canon</vt:lpstr>
      <vt:lpstr>Mardi : premier faisceau canon focalisé</vt:lpstr>
      <vt:lpstr>Mercredi : premier faisceau section</vt:lpstr>
      <vt:lpstr>Suite : automatisation des mesures et réglages</vt:lpstr>
      <vt:lpstr>Conclusion</vt:lpstr>
      <vt:lpstr>Thanks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Luc Petizon</dc:creator>
  <cp:lastModifiedBy>Microsoft Office User</cp:lastModifiedBy>
  <cp:revision>1837</cp:revision>
  <dcterms:created xsi:type="dcterms:W3CDTF">2011-03-09T16:37:49Z</dcterms:created>
  <dcterms:modified xsi:type="dcterms:W3CDTF">2021-10-12T20:52:05Z</dcterms:modified>
</cp:coreProperties>
</file>