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258" r:id="rId3"/>
    <p:sldId id="291" r:id="rId4"/>
    <p:sldId id="292" r:id="rId5"/>
    <p:sldId id="281" r:id="rId6"/>
    <p:sldId id="269" r:id="rId7"/>
    <p:sldId id="283" r:id="rId8"/>
    <p:sldId id="270" r:id="rId9"/>
    <p:sldId id="288" r:id="rId10"/>
    <p:sldId id="271" r:id="rId11"/>
    <p:sldId id="277" r:id="rId12"/>
    <p:sldId id="280" r:id="rId13"/>
    <p:sldId id="265" r:id="rId14"/>
    <p:sldId id="286" r:id="rId15"/>
    <p:sldId id="289" r:id="rId16"/>
    <p:sldId id="285" r:id="rId17"/>
    <p:sldId id="268" r:id="rId1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207CA"/>
    <a:srgbClr val="0FE6F8"/>
    <a:srgbClr val="253366"/>
    <a:srgbClr val="FEFCDE"/>
    <a:srgbClr val="FBEA1C"/>
    <a:srgbClr val="B30505"/>
    <a:srgbClr val="2EAC68"/>
    <a:srgbClr val="005DE0"/>
    <a:srgbClr val="262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5" autoAdjust="0"/>
    <p:restoredTop sz="82992" autoAdjust="0"/>
  </p:normalViewPr>
  <p:slideViewPr>
    <p:cSldViewPr snapToObjects="1" showGuides="1">
      <p:cViewPr varScale="1">
        <p:scale>
          <a:sx n="123" d="100"/>
          <a:sy n="123" d="100"/>
        </p:scale>
        <p:origin x="368" y="176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5E605-B854-4C5B-892E-77BACF0031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D5616C-7580-4AF3-A404-3784B46E3E5A}">
      <dgm:prSet/>
      <dgm:spPr/>
      <dgm:t>
        <a:bodyPr/>
        <a:lstStyle/>
        <a:p>
          <a:r>
            <a:rPr lang="en-GB" b="1" dirty="0"/>
            <a:t>To proliferate</a:t>
          </a:r>
          <a:r>
            <a:rPr lang="en-GB" dirty="0"/>
            <a:t> AM R&amp;D in the Accelerator Community at large</a:t>
          </a:r>
          <a:endParaRPr lang="en-US" dirty="0"/>
        </a:p>
      </dgm:t>
    </dgm:pt>
    <dgm:pt modelId="{E4581DAD-64D9-448E-AFA8-5C4ECBABD606}" type="parTrans" cxnId="{E9F667B8-0FCB-4F99-B7B6-B7633DF41474}">
      <dgm:prSet/>
      <dgm:spPr/>
      <dgm:t>
        <a:bodyPr/>
        <a:lstStyle/>
        <a:p>
          <a:endParaRPr lang="en-US"/>
        </a:p>
      </dgm:t>
    </dgm:pt>
    <dgm:pt modelId="{8778A4CA-5FF1-4F03-A9F1-458BC4DA7A1B}" type="sibTrans" cxnId="{E9F667B8-0FCB-4F99-B7B6-B7633DF41474}">
      <dgm:prSet/>
      <dgm:spPr/>
      <dgm:t>
        <a:bodyPr/>
        <a:lstStyle/>
        <a:p>
          <a:endParaRPr lang="en-US"/>
        </a:p>
      </dgm:t>
    </dgm:pt>
    <dgm:pt modelId="{2527888D-D511-4016-89E8-D60E1DC0BB5C}">
      <dgm:prSet/>
      <dgm:spPr/>
      <dgm:t>
        <a:bodyPr/>
        <a:lstStyle/>
        <a:p>
          <a:r>
            <a:rPr lang="en-GB" b="1" dirty="0"/>
            <a:t>To rise the trust </a:t>
          </a:r>
          <a:r>
            <a:rPr lang="en-GB" dirty="0"/>
            <a:t>to AM by showing real and tangible R&amp;D case studies</a:t>
          </a:r>
        </a:p>
      </dgm:t>
    </dgm:pt>
    <dgm:pt modelId="{A9881D5C-EE56-4E0D-A7C9-7DE4B14358CA}" type="parTrans" cxnId="{0940215E-FC41-425F-963F-63609A7FD447}">
      <dgm:prSet/>
      <dgm:spPr/>
      <dgm:t>
        <a:bodyPr/>
        <a:lstStyle/>
        <a:p>
          <a:endParaRPr lang="en-US"/>
        </a:p>
      </dgm:t>
    </dgm:pt>
    <dgm:pt modelId="{53BEE363-A4C0-4273-9B90-AD0C23617EE8}" type="sibTrans" cxnId="{0940215E-FC41-425F-963F-63609A7FD447}">
      <dgm:prSet/>
      <dgm:spPr/>
      <dgm:t>
        <a:bodyPr/>
        <a:lstStyle/>
        <a:p>
          <a:endParaRPr lang="en-US"/>
        </a:p>
      </dgm:t>
    </dgm:pt>
    <dgm:pt modelId="{3379F3FB-3FCE-423A-994E-394F1BEE5DB8}">
      <dgm:prSet/>
      <dgm:spPr/>
      <dgm:t>
        <a:bodyPr/>
        <a:lstStyle/>
        <a:p>
          <a:r>
            <a:rPr lang="en-GB" b="1" dirty="0"/>
            <a:t>To lower overall costs </a:t>
          </a:r>
          <a:r>
            <a:rPr lang="en-GB" dirty="0"/>
            <a:t>by using AM (e.g. reduced material consumption and repairs) – sustainability </a:t>
          </a:r>
          <a:endParaRPr lang="en-US" dirty="0"/>
        </a:p>
      </dgm:t>
    </dgm:pt>
    <dgm:pt modelId="{5BEE173F-B78F-48DC-B52E-14D30C25C731}" type="parTrans" cxnId="{1DBA3C06-8E1A-430F-8220-42733AFD1546}">
      <dgm:prSet/>
      <dgm:spPr/>
      <dgm:t>
        <a:bodyPr/>
        <a:lstStyle/>
        <a:p>
          <a:endParaRPr lang="en-US"/>
        </a:p>
      </dgm:t>
    </dgm:pt>
    <dgm:pt modelId="{28D7454F-1FB9-4D60-9494-EE7FF880F180}" type="sibTrans" cxnId="{1DBA3C06-8E1A-430F-8220-42733AFD1546}">
      <dgm:prSet/>
      <dgm:spPr/>
      <dgm:t>
        <a:bodyPr/>
        <a:lstStyle/>
        <a:p>
          <a:endParaRPr lang="en-US"/>
        </a:p>
      </dgm:t>
    </dgm:pt>
    <dgm:pt modelId="{CD58DA31-734C-4B2A-B811-301272BAFF16}">
      <dgm:prSet/>
      <dgm:spPr/>
      <dgm:t>
        <a:bodyPr/>
        <a:lstStyle/>
        <a:p>
          <a:r>
            <a:rPr lang="en-GB" b="1" dirty="0"/>
            <a:t>To pull resources and knowledge together </a:t>
          </a:r>
          <a:r>
            <a:rPr lang="en-GB" b="0" dirty="0"/>
            <a:t>+ </a:t>
          </a:r>
          <a:r>
            <a:rPr lang="en-GB" b="1" dirty="0"/>
            <a:t>to engage</a:t>
          </a:r>
          <a:r>
            <a:rPr lang="en-GB" b="0" dirty="0"/>
            <a:t> new partners</a:t>
          </a:r>
        </a:p>
      </dgm:t>
    </dgm:pt>
    <dgm:pt modelId="{F35BDCD9-B3E9-4FF6-8F51-C94FEE7873EA}" type="parTrans" cxnId="{830C6026-6D5F-4B25-B7E5-E59D80E9A26D}">
      <dgm:prSet/>
      <dgm:spPr/>
      <dgm:t>
        <a:bodyPr/>
        <a:lstStyle/>
        <a:p>
          <a:endParaRPr lang="en-US"/>
        </a:p>
      </dgm:t>
    </dgm:pt>
    <dgm:pt modelId="{33D2CB72-CDF2-459B-A3C3-B05CA2C14C8B}" type="sibTrans" cxnId="{830C6026-6D5F-4B25-B7E5-E59D80E9A26D}">
      <dgm:prSet/>
      <dgm:spPr/>
      <dgm:t>
        <a:bodyPr/>
        <a:lstStyle/>
        <a:p>
          <a:endParaRPr lang="en-US"/>
        </a:p>
      </dgm:t>
    </dgm:pt>
    <dgm:pt modelId="{AC971BA3-B3F4-4905-B99A-B6DF44B1CD81}">
      <dgm:prSet/>
      <dgm:spPr/>
      <dgm:t>
        <a:bodyPr/>
        <a:lstStyle/>
        <a:p>
          <a:r>
            <a:rPr lang="en-GB" b="1" dirty="0"/>
            <a:t>To promote </a:t>
          </a:r>
          <a:r>
            <a:rPr lang="en-GB" dirty="0"/>
            <a:t>range of new </a:t>
          </a:r>
          <a:r>
            <a:rPr lang="en-GB" b="1" dirty="0"/>
            <a:t>AM projects </a:t>
          </a:r>
          <a:r>
            <a:rPr lang="en-GB" dirty="0"/>
            <a:t>and grants within Accelerator Community and beyond</a:t>
          </a:r>
          <a:endParaRPr lang="en-US" dirty="0"/>
        </a:p>
      </dgm:t>
    </dgm:pt>
    <dgm:pt modelId="{F24E8F8D-F16F-4641-8346-549533B44E8A}" type="parTrans" cxnId="{539B6DFF-CF3B-458F-9B43-3E4DCA4D515A}">
      <dgm:prSet/>
      <dgm:spPr/>
      <dgm:t>
        <a:bodyPr/>
        <a:lstStyle/>
        <a:p>
          <a:endParaRPr lang="en-US"/>
        </a:p>
      </dgm:t>
    </dgm:pt>
    <dgm:pt modelId="{10AB4703-E009-4557-B9CA-3F1A0E96D9CB}" type="sibTrans" cxnId="{539B6DFF-CF3B-458F-9B43-3E4DCA4D515A}">
      <dgm:prSet/>
      <dgm:spPr/>
      <dgm:t>
        <a:bodyPr/>
        <a:lstStyle/>
        <a:p>
          <a:endParaRPr lang="en-US"/>
        </a:p>
      </dgm:t>
    </dgm:pt>
    <dgm:pt modelId="{DB11A000-A347-4744-9089-8B3F439C38A0}">
      <dgm:prSet/>
      <dgm:spPr/>
      <dgm:t>
        <a:bodyPr/>
        <a:lstStyle/>
        <a:p>
          <a:r>
            <a:rPr lang="en-GB" b="1"/>
            <a:t>To take a leadership </a:t>
          </a:r>
          <a:r>
            <a:rPr lang="en-GB"/>
            <a:t>at European level and coordinate efforts with US and China partners </a:t>
          </a:r>
          <a:endParaRPr lang="en-US"/>
        </a:p>
      </dgm:t>
    </dgm:pt>
    <dgm:pt modelId="{B9CAF263-09D3-4555-ABDD-F43CC3733703}" type="parTrans" cxnId="{93EFF5D8-E23C-4592-81DD-E722D1771F35}">
      <dgm:prSet/>
      <dgm:spPr/>
      <dgm:t>
        <a:bodyPr/>
        <a:lstStyle/>
        <a:p>
          <a:endParaRPr lang="en-US"/>
        </a:p>
      </dgm:t>
    </dgm:pt>
    <dgm:pt modelId="{CAD2A054-A517-449C-9915-18D60071224B}" type="sibTrans" cxnId="{93EFF5D8-E23C-4592-81DD-E722D1771F35}">
      <dgm:prSet/>
      <dgm:spPr/>
      <dgm:t>
        <a:bodyPr/>
        <a:lstStyle/>
        <a:p>
          <a:endParaRPr lang="en-US"/>
        </a:p>
      </dgm:t>
    </dgm:pt>
    <dgm:pt modelId="{CF6ABA91-A32B-104D-936F-96B970164159}">
      <dgm:prSet/>
      <dgm:spPr/>
      <dgm:t>
        <a:bodyPr/>
        <a:lstStyle/>
        <a:p>
          <a:r>
            <a:rPr lang="en-GB" b="1" dirty="0"/>
            <a:t>To contribute</a:t>
          </a:r>
          <a:r>
            <a:rPr lang="en-GB" dirty="0"/>
            <a:t> to Accelerator Community Projects and Collaborations – especially related to societal applications – </a:t>
          </a:r>
          <a:r>
            <a:rPr lang="en-GB" dirty="0" err="1"/>
            <a:t>e.g.NIMMS</a:t>
          </a:r>
          <a:r>
            <a:rPr lang="en-GB" dirty="0"/>
            <a:t>, SEEIIST, HITRIplus  - hadron therapy</a:t>
          </a:r>
        </a:p>
      </dgm:t>
    </dgm:pt>
    <dgm:pt modelId="{B1584981-73C6-CD43-A560-C80346849C61}" type="parTrans" cxnId="{1E8B543D-A0F4-B04F-8CA6-CB8016B36648}">
      <dgm:prSet/>
      <dgm:spPr/>
      <dgm:t>
        <a:bodyPr/>
        <a:lstStyle/>
        <a:p>
          <a:endParaRPr lang="en-GB"/>
        </a:p>
      </dgm:t>
    </dgm:pt>
    <dgm:pt modelId="{B3080C03-CB17-4540-AABD-566434D2E6B7}" type="sibTrans" cxnId="{1E8B543D-A0F4-B04F-8CA6-CB8016B36648}">
      <dgm:prSet/>
      <dgm:spPr/>
      <dgm:t>
        <a:bodyPr/>
        <a:lstStyle/>
        <a:p>
          <a:endParaRPr lang="en-GB"/>
        </a:p>
      </dgm:t>
    </dgm:pt>
    <dgm:pt modelId="{F1067071-6118-304A-8B10-4CDBB853C49C}">
      <dgm:prSet/>
      <dgm:spPr/>
      <dgm:t>
        <a:bodyPr/>
        <a:lstStyle/>
        <a:p>
          <a:r>
            <a:rPr lang="en-GB" b="1" dirty="0"/>
            <a:t>To give a visibility </a:t>
          </a:r>
          <a:r>
            <a:rPr lang="en-GB" b="0" dirty="0"/>
            <a:t>to already remarkable achievements </a:t>
          </a:r>
          <a:endParaRPr lang="en-GB" dirty="0"/>
        </a:p>
      </dgm:t>
    </dgm:pt>
    <dgm:pt modelId="{F480ACF7-F2ED-A244-97F5-CFEEAFD0F91F}" type="parTrans" cxnId="{1BB6CB21-3E59-BC44-B2CD-FCCE86B39361}">
      <dgm:prSet/>
      <dgm:spPr/>
      <dgm:t>
        <a:bodyPr/>
        <a:lstStyle/>
        <a:p>
          <a:endParaRPr lang="en-GB"/>
        </a:p>
      </dgm:t>
    </dgm:pt>
    <dgm:pt modelId="{9C00B0C5-F193-2B4A-B139-55D5FBF8B75F}" type="sibTrans" cxnId="{1BB6CB21-3E59-BC44-B2CD-FCCE86B39361}">
      <dgm:prSet/>
      <dgm:spPr/>
      <dgm:t>
        <a:bodyPr/>
        <a:lstStyle/>
        <a:p>
          <a:endParaRPr lang="en-GB"/>
        </a:p>
      </dgm:t>
    </dgm:pt>
    <dgm:pt modelId="{5B1B52E6-500B-C040-AA6F-2129F96FE0ED}" type="pres">
      <dgm:prSet presAssocID="{9625E605-B854-4C5B-892E-77BACF00319F}" presName="linear" presStyleCnt="0">
        <dgm:presLayoutVars>
          <dgm:animLvl val="lvl"/>
          <dgm:resizeHandles val="exact"/>
        </dgm:presLayoutVars>
      </dgm:prSet>
      <dgm:spPr/>
    </dgm:pt>
    <dgm:pt modelId="{94460C32-3B48-504B-A007-BC11259AE733}" type="pres">
      <dgm:prSet presAssocID="{65D5616C-7580-4AF3-A404-3784B46E3E5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0734552-528C-D54D-B5B0-0C814FA12057}" type="pres">
      <dgm:prSet presAssocID="{8778A4CA-5FF1-4F03-A9F1-458BC4DA7A1B}" presName="spacer" presStyleCnt="0"/>
      <dgm:spPr/>
    </dgm:pt>
    <dgm:pt modelId="{3E5A8772-9E95-A44E-9991-722D0549971B}" type="pres">
      <dgm:prSet presAssocID="{F1067071-6118-304A-8B10-4CDBB853C49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AAC89E2-6359-FA40-8027-5DC35D25BDA9}" type="pres">
      <dgm:prSet presAssocID="{9C00B0C5-F193-2B4A-B139-55D5FBF8B75F}" presName="spacer" presStyleCnt="0"/>
      <dgm:spPr/>
    </dgm:pt>
    <dgm:pt modelId="{D6B32548-DED5-8E4D-B01C-18691708F73F}" type="pres">
      <dgm:prSet presAssocID="{2527888D-D511-4016-89E8-D60E1DC0BB5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B99412D-6D44-0D44-A37D-C8629802DD14}" type="pres">
      <dgm:prSet presAssocID="{53BEE363-A4C0-4273-9B90-AD0C23617EE8}" presName="spacer" presStyleCnt="0"/>
      <dgm:spPr/>
    </dgm:pt>
    <dgm:pt modelId="{0229A921-7EF3-1546-AEE3-B3143144B14E}" type="pres">
      <dgm:prSet presAssocID="{CF6ABA91-A32B-104D-936F-96B97016415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02F396-CAAE-E94E-9425-6B0BD3914DCF}" type="pres">
      <dgm:prSet presAssocID="{B3080C03-CB17-4540-AABD-566434D2E6B7}" presName="spacer" presStyleCnt="0"/>
      <dgm:spPr/>
    </dgm:pt>
    <dgm:pt modelId="{A5921114-E6E1-D845-AA39-B135D8D37CA7}" type="pres">
      <dgm:prSet presAssocID="{3379F3FB-3FCE-423A-994E-394F1BEE5DB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7B1BB85-528B-C649-8E32-5A0C9996A25F}" type="pres">
      <dgm:prSet presAssocID="{28D7454F-1FB9-4D60-9494-EE7FF880F180}" presName="spacer" presStyleCnt="0"/>
      <dgm:spPr/>
    </dgm:pt>
    <dgm:pt modelId="{BCEB46E4-D5B7-0E4A-BDAB-8666421CC9E5}" type="pres">
      <dgm:prSet presAssocID="{AC971BA3-B3F4-4905-B99A-B6DF44B1CD8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9B0B0C6-E832-EA4F-BF4D-C0B711438C0A}" type="pres">
      <dgm:prSet presAssocID="{10AB4703-E009-4557-B9CA-3F1A0E96D9CB}" presName="spacer" presStyleCnt="0"/>
      <dgm:spPr/>
    </dgm:pt>
    <dgm:pt modelId="{DA5FB5C4-A0C1-F84F-A64C-55A1B26B80A2}" type="pres">
      <dgm:prSet presAssocID="{CD58DA31-734C-4B2A-B811-301272BAFF16}" presName="parentText" presStyleLbl="node1" presStyleIdx="6" presStyleCnt="8" custLinFactNeighborX="-38991" custLinFactNeighborY="15515">
        <dgm:presLayoutVars>
          <dgm:chMax val="0"/>
          <dgm:bulletEnabled val="1"/>
        </dgm:presLayoutVars>
      </dgm:prSet>
      <dgm:spPr/>
    </dgm:pt>
    <dgm:pt modelId="{15E806B9-6A97-4C40-B1EE-FB35CC919E03}" type="pres">
      <dgm:prSet presAssocID="{33D2CB72-CDF2-459B-A3C3-B05CA2C14C8B}" presName="spacer" presStyleCnt="0"/>
      <dgm:spPr/>
    </dgm:pt>
    <dgm:pt modelId="{9D3D53D2-BEDA-534E-B267-ED47EFCF99E8}" type="pres">
      <dgm:prSet presAssocID="{DB11A000-A347-4744-9089-8B3F439C38A0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C9948C04-0B27-BD49-B4F0-DECE618029D0}" type="presOf" srcId="{2527888D-D511-4016-89E8-D60E1DC0BB5C}" destId="{D6B32548-DED5-8E4D-B01C-18691708F73F}" srcOrd="0" destOrd="0" presId="urn:microsoft.com/office/officeart/2005/8/layout/vList2"/>
    <dgm:cxn modelId="{1DBA3C06-8E1A-430F-8220-42733AFD1546}" srcId="{9625E605-B854-4C5B-892E-77BACF00319F}" destId="{3379F3FB-3FCE-423A-994E-394F1BEE5DB8}" srcOrd="4" destOrd="0" parTransId="{5BEE173F-B78F-48DC-B52E-14D30C25C731}" sibTransId="{28D7454F-1FB9-4D60-9494-EE7FF880F180}"/>
    <dgm:cxn modelId="{1BB6CB21-3E59-BC44-B2CD-FCCE86B39361}" srcId="{9625E605-B854-4C5B-892E-77BACF00319F}" destId="{F1067071-6118-304A-8B10-4CDBB853C49C}" srcOrd="1" destOrd="0" parTransId="{F480ACF7-F2ED-A244-97F5-CFEEAFD0F91F}" sibTransId="{9C00B0C5-F193-2B4A-B139-55D5FBF8B75F}"/>
    <dgm:cxn modelId="{830C6026-6D5F-4B25-B7E5-E59D80E9A26D}" srcId="{9625E605-B854-4C5B-892E-77BACF00319F}" destId="{CD58DA31-734C-4B2A-B811-301272BAFF16}" srcOrd="6" destOrd="0" parTransId="{F35BDCD9-B3E9-4FF6-8F51-C94FEE7873EA}" sibTransId="{33D2CB72-CDF2-459B-A3C3-B05CA2C14C8B}"/>
    <dgm:cxn modelId="{286A633C-EADC-FA4F-B69E-5FF24DEBD251}" type="presOf" srcId="{DB11A000-A347-4744-9089-8B3F439C38A0}" destId="{9D3D53D2-BEDA-534E-B267-ED47EFCF99E8}" srcOrd="0" destOrd="0" presId="urn:microsoft.com/office/officeart/2005/8/layout/vList2"/>
    <dgm:cxn modelId="{1E8B543D-A0F4-B04F-8CA6-CB8016B36648}" srcId="{9625E605-B854-4C5B-892E-77BACF00319F}" destId="{CF6ABA91-A32B-104D-936F-96B970164159}" srcOrd="3" destOrd="0" parTransId="{B1584981-73C6-CD43-A560-C80346849C61}" sibTransId="{B3080C03-CB17-4540-AABD-566434D2E6B7}"/>
    <dgm:cxn modelId="{1996C44F-E8E8-E243-84D9-46FFA699DEA9}" type="presOf" srcId="{CF6ABA91-A32B-104D-936F-96B970164159}" destId="{0229A921-7EF3-1546-AEE3-B3143144B14E}" srcOrd="0" destOrd="0" presId="urn:microsoft.com/office/officeart/2005/8/layout/vList2"/>
    <dgm:cxn modelId="{0940215E-FC41-425F-963F-63609A7FD447}" srcId="{9625E605-B854-4C5B-892E-77BACF00319F}" destId="{2527888D-D511-4016-89E8-D60E1DC0BB5C}" srcOrd="2" destOrd="0" parTransId="{A9881D5C-EE56-4E0D-A7C9-7DE4B14358CA}" sibTransId="{53BEE363-A4C0-4273-9B90-AD0C23617EE8}"/>
    <dgm:cxn modelId="{9F2B9260-7F06-6F4D-805A-34E804F50E83}" type="presOf" srcId="{AC971BA3-B3F4-4905-B99A-B6DF44B1CD81}" destId="{BCEB46E4-D5B7-0E4A-BDAB-8666421CC9E5}" srcOrd="0" destOrd="0" presId="urn:microsoft.com/office/officeart/2005/8/layout/vList2"/>
    <dgm:cxn modelId="{3792FA6B-12E7-474B-A6DA-77F1FF71C503}" type="presOf" srcId="{F1067071-6118-304A-8B10-4CDBB853C49C}" destId="{3E5A8772-9E95-A44E-9991-722D0549971B}" srcOrd="0" destOrd="0" presId="urn:microsoft.com/office/officeart/2005/8/layout/vList2"/>
    <dgm:cxn modelId="{D19745AF-A44E-D047-B89D-97DA9C035DBD}" type="presOf" srcId="{CD58DA31-734C-4B2A-B811-301272BAFF16}" destId="{DA5FB5C4-A0C1-F84F-A64C-55A1B26B80A2}" srcOrd="0" destOrd="0" presId="urn:microsoft.com/office/officeart/2005/8/layout/vList2"/>
    <dgm:cxn modelId="{E9F667B8-0FCB-4F99-B7B6-B7633DF41474}" srcId="{9625E605-B854-4C5B-892E-77BACF00319F}" destId="{65D5616C-7580-4AF3-A404-3784B46E3E5A}" srcOrd="0" destOrd="0" parTransId="{E4581DAD-64D9-448E-AFA8-5C4ECBABD606}" sibTransId="{8778A4CA-5FF1-4F03-A9F1-458BC4DA7A1B}"/>
    <dgm:cxn modelId="{30509CBD-AF99-C544-9A90-FA6B59743068}" type="presOf" srcId="{65D5616C-7580-4AF3-A404-3784B46E3E5A}" destId="{94460C32-3B48-504B-A007-BC11259AE733}" srcOrd="0" destOrd="0" presId="urn:microsoft.com/office/officeart/2005/8/layout/vList2"/>
    <dgm:cxn modelId="{A6BBF4BE-A711-A943-86B8-E0696A70C9B2}" type="presOf" srcId="{9625E605-B854-4C5B-892E-77BACF00319F}" destId="{5B1B52E6-500B-C040-AA6F-2129F96FE0ED}" srcOrd="0" destOrd="0" presId="urn:microsoft.com/office/officeart/2005/8/layout/vList2"/>
    <dgm:cxn modelId="{93EFF5D8-E23C-4592-81DD-E722D1771F35}" srcId="{9625E605-B854-4C5B-892E-77BACF00319F}" destId="{DB11A000-A347-4744-9089-8B3F439C38A0}" srcOrd="7" destOrd="0" parTransId="{B9CAF263-09D3-4555-ABDD-F43CC3733703}" sibTransId="{CAD2A054-A517-449C-9915-18D60071224B}"/>
    <dgm:cxn modelId="{CD206BEC-8F71-1040-9711-73D07FC814E9}" type="presOf" srcId="{3379F3FB-3FCE-423A-994E-394F1BEE5DB8}" destId="{A5921114-E6E1-D845-AA39-B135D8D37CA7}" srcOrd="0" destOrd="0" presId="urn:microsoft.com/office/officeart/2005/8/layout/vList2"/>
    <dgm:cxn modelId="{539B6DFF-CF3B-458F-9B43-3E4DCA4D515A}" srcId="{9625E605-B854-4C5B-892E-77BACF00319F}" destId="{AC971BA3-B3F4-4905-B99A-B6DF44B1CD81}" srcOrd="5" destOrd="0" parTransId="{F24E8F8D-F16F-4641-8346-549533B44E8A}" sibTransId="{10AB4703-E009-4557-B9CA-3F1A0E96D9CB}"/>
    <dgm:cxn modelId="{35C3DA96-5256-4A44-B2B5-20E5BF2A1225}" type="presParOf" srcId="{5B1B52E6-500B-C040-AA6F-2129F96FE0ED}" destId="{94460C32-3B48-504B-A007-BC11259AE733}" srcOrd="0" destOrd="0" presId="urn:microsoft.com/office/officeart/2005/8/layout/vList2"/>
    <dgm:cxn modelId="{7E3F7F42-924C-664A-9AFB-6F7B10566385}" type="presParOf" srcId="{5B1B52E6-500B-C040-AA6F-2129F96FE0ED}" destId="{F0734552-528C-D54D-B5B0-0C814FA12057}" srcOrd="1" destOrd="0" presId="urn:microsoft.com/office/officeart/2005/8/layout/vList2"/>
    <dgm:cxn modelId="{3E7C64CB-CCCE-6441-A2C8-480BACA1CAF2}" type="presParOf" srcId="{5B1B52E6-500B-C040-AA6F-2129F96FE0ED}" destId="{3E5A8772-9E95-A44E-9991-722D0549971B}" srcOrd="2" destOrd="0" presId="urn:microsoft.com/office/officeart/2005/8/layout/vList2"/>
    <dgm:cxn modelId="{FE268471-4A73-FF46-A627-0CBC1B3ABA0B}" type="presParOf" srcId="{5B1B52E6-500B-C040-AA6F-2129F96FE0ED}" destId="{9AAC89E2-6359-FA40-8027-5DC35D25BDA9}" srcOrd="3" destOrd="0" presId="urn:microsoft.com/office/officeart/2005/8/layout/vList2"/>
    <dgm:cxn modelId="{629CEC19-EEB0-6442-918E-95BCAB896E8E}" type="presParOf" srcId="{5B1B52E6-500B-C040-AA6F-2129F96FE0ED}" destId="{D6B32548-DED5-8E4D-B01C-18691708F73F}" srcOrd="4" destOrd="0" presId="urn:microsoft.com/office/officeart/2005/8/layout/vList2"/>
    <dgm:cxn modelId="{598F5A4C-B296-F34D-9380-EB07F5EA4661}" type="presParOf" srcId="{5B1B52E6-500B-C040-AA6F-2129F96FE0ED}" destId="{5B99412D-6D44-0D44-A37D-C8629802DD14}" srcOrd="5" destOrd="0" presId="urn:microsoft.com/office/officeart/2005/8/layout/vList2"/>
    <dgm:cxn modelId="{86240439-1718-0648-A575-1E3939DD34A6}" type="presParOf" srcId="{5B1B52E6-500B-C040-AA6F-2129F96FE0ED}" destId="{0229A921-7EF3-1546-AEE3-B3143144B14E}" srcOrd="6" destOrd="0" presId="urn:microsoft.com/office/officeart/2005/8/layout/vList2"/>
    <dgm:cxn modelId="{3A72D6E2-0B2C-1A4A-8E8C-BDE9C6FBBEBB}" type="presParOf" srcId="{5B1B52E6-500B-C040-AA6F-2129F96FE0ED}" destId="{A302F396-CAAE-E94E-9425-6B0BD3914DCF}" srcOrd="7" destOrd="0" presId="urn:microsoft.com/office/officeart/2005/8/layout/vList2"/>
    <dgm:cxn modelId="{6F6175A2-3B04-6D4A-9ED2-75224639D1B5}" type="presParOf" srcId="{5B1B52E6-500B-C040-AA6F-2129F96FE0ED}" destId="{A5921114-E6E1-D845-AA39-B135D8D37CA7}" srcOrd="8" destOrd="0" presId="urn:microsoft.com/office/officeart/2005/8/layout/vList2"/>
    <dgm:cxn modelId="{941CAFE0-6FF0-F949-BF3D-2F4F92BFA6DD}" type="presParOf" srcId="{5B1B52E6-500B-C040-AA6F-2129F96FE0ED}" destId="{F7B1BB85-528B-C649-8E32-5A0C9996A25F}" srcOrd="9" destOrd="0" presId="urn:microsoft.com/office/officeart/2005/8/layout/vList2"/>
    <dgm:cxn modelId="{579C068E-5C4C-2341-8161-96799AE4013E}" type="presParOf" srcId="{5B1B52E6-500B-C040-AA6F-2129F96FE0ED}" destId="{BCEB46E4-D5B7-0E4A-BDAB-8666421CC9E5}" srcOrd="10" destOrd="0" presId="urn:microsoft.com/office/officeart/2005/8/layout/vList2"/>
    <dgm:cxn modelId="{D8322C6A-EBBF-9743-AE29-F9B81F2F38D3}" type="presParOf" srcId="{5B1B52E6-500B-C040-AA6F-2129F96FE0ED}" destId="{09B0B0C6-E832-EA4F-BF4D-C0B711438C0A}" srcOrd="11" destOrd="0" presId="urn:microsoft.com/office/officeart/2005/8/layout/vList2"/>
    <dgm:cxn modelId="{7DA740FB-FDA8-F749-B477-AD4ACB10DDF9}" type="presParOf" srcId="{5B1B52E6-500B-C040-AA6F-2129F96FE0ED}" destId="{DA5FB5C4-A0C1-F84F-A64C-55A1B26B80A2}" srcOrd="12" destOrd="0" presId="urn:microsoft.com/office/officeart/2005/8/layout/vList2"/>
    <dgm:cxn modelId="{17428798-35AA-3642-B72A-FE488E10831A}" type="presParOf" srcId="{5B1B52E6-500B-C040-AA6F-2129F96FE0ED}" destId="{15E806B9-6A97-4C40-B1EE-FB35CC919E03}" srcOrd="13" destOrd="0" presId="urn:microsoft.com/office/officeart/2005/8/layout/vList2"/>
    <dgm:cxn modelId="{6418BE15-5A99-F741-81E7-B0A29E1CFBD4}" type="presParOf" srcId="{5B1B52E6-500B-C040-AA6F-2129F96FE0ED}" destId="{9D3D53D2-BEDA-534E-B267-ED47EFCF99E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60C32-3B48-504B-A007-BC11259AE733}">
      <dsp:nvSpPr>
        <dsp:cNvPr id="0" name=""/>
        <dsp:cNvSpPr/>
      </dsp:nvSpPr>
      <dsp:spPr>
        <a:xfrm>
          <a:off x="0" y="187669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proliferate</a:t>
          </a:r>
          <a:r>
            <a:rPr lang="en-GB" sz="1700" kern="1200" dirty="0"/>
            <a:t> AM R&amp;D in the Accelerator Community at large</a:t>
          </a:r>
          <a:endParaRPr lang="en-US" sz="1700" kern="1200" dirty="0"/>
        </a:p>
      </dsp:txBody>
      <dsp:txXfrm>
        <a:off x="32967" y="220636"/>
        <a:ext cx="7206874" cy="609393"/>
      </dsp:txXfrm>
    </dsp:sp>
    <dsp:sp modelId="{3E5A8772-9E95-A44E-9991-722D0549971B}">
      <dsp:nvSpPr>
        <dsp:cNvPr id="0" name=""/>
        <dsp:cNvSpPr/>
      </dsp:nvSpPr>
      <dsp:spPr>
        <a:xfrm>
          <a:off x="0" y="911957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give a visibility </a:t>
          </a:r>
          <a:r>
            <a:rPr lang="en-GB" sz="1700" b="0" kern="1200" dirty="0"/>
            <a:t>to already remarkable achievements </a:t>
          </a:r>
          <a:endParaRPr lang="en-GB" sz="1700" kern="1200" dirty="0"/>
        </a:p>
      </dsp:txBody>
      <dsp:txXfrm>
        <a:off x="32967" y="944924"/>
        <a:ext cx="7206874" cy="609393"/>
      </dsp:txXfrm>
    </dsp:sp>
    <dsp:sp modelId="{D6B32548-DED5-8E4D-B01C-18691708F73F}">
      <dsp:nvSpPr>
        <dsp:cNvPr id="0" name=""/>
        <dsp:cNvSpPr/>
      </dsp:nvSpPr>
      <dsp:spPr>
        <a:xfrm>
          <a:off x="0" y="1636244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rise the trust </a:t>
          </a:r>
          <a:r>
            <a:rPr lang="en-GB" sz="1700" kern="1200" dirty="0"/>
            <a:t>to AM by showing real and tangible R&amp;D case studies</a:t>
          </a:r>
        </a:p>
      </dsp:txBody>
      <dsp:txXfrm>
        <a:off x="32967" y="1669211"/>
        <a:ext cx="7206874" cy="609393"/>
      </dsp:txXfrm>
    </dsp:sp>
    <dsp:sp modelId="{0229A921-7EF3-1546-AEE3-B3143144B14E}">
      <dsp:nvSpPr>
        <dsp:cNvPr id="0" name=""/>
        <dsp:cNvSpPr/>
      </dsp:nvSpPr>
      <dsp:spPr>
        <a:xfrm>
          <a:off x="0" y="2360532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contribute</a:t>
          </a:r>
          <a:r>
            <a:rPr lang="en-GB" sz="1700" kern="1200" dirty="0"/>
            <a:t> to Accelerator Community Projects and Collaborations – especially related to societal applications – </a:t>
          </a:r>
          <a:r>
            <a:rPr lang="en-GB" sz="1700" kern="1200" dirty="0" err="1"/>
            <a:t>e.g.NIMMS</a:t>
          </a:r>
          <a:r>
            <a:rPr lang="en-GB" sz="1700" kern="1200" dirty="0"/>
            <a:t>, SEEIIST, HITRIplus  - hadron therapy</a:t>
          </a:r>
        </a:p>
      </dsp:txBody>
      <dsp:txXfrm>
        <a:off x="32967" y="2393499"/>
        <a:ext cx="7206874" cy="609393"/>
      </dsp:txXfrm>
    </dsp:sp>
    <dsp:sp modelId="{A5921114-E6E1-D845-AA39-B135D8D37CA7}">
      <dsp:nvSpPr>
        <dsp:cNvPr id="0" name=""/>
        <dsp:cNvSpPr/>
      </dsp:nvSpPr>
      <dsp:spPr>
        <a:xfrm>
          <a:off x="0" y="3084819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lower overall costs </a:t>
          </a:r>
          <a:r>
            <a:rPr lang="en-GB" sz="1700" kern="1200" dirty="0"/>
            <a:t>by using AM (e.g. reduced material consumption and repairs) – sustainability </a:t>
          </a:r>
          <a:endParaRPr lang="en-US" sz="1700" kern="1200" dirty="0"/>
        </a:p>
      </dsp:txBody>
      <dsp:txXfrm>
        <a:off x="32967" y="3117786"/>
        <a:ext cx="7206874" cy="609393"/>
      </dsp:txXfrm>
    </dsp:sp>
    <dsp:sp modelId="{BCEB46E4-D5B7-0E4A-BDAB-8666421CC9E5}">
      <dsp:nvSpPr>
        <dsp:cNvPr id="0" name=""/>
        <dsp:cNvSpPr/>
      </dsp:nvSpPr>
      <dsp:spPr>
        <a:xfrm>
          <a:off x="0" y="3809107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promote </a:t>
          </a:r>
          <a:r>
            <a:rPr lang="en-GB" sz="1700" kern="1200" dirty="0"/>
            <a:t>range of new </a:t>
          </a:r>
          <a:r>
            <a:rPr lang="en-GB" sz="1700" b="1" kern="1200" dirty="0"/>
            <a:t>AM projects </a:t>
          </a:r>
          <a:r>
            <a:rPr lang="en-GB" sz="1700" kern="1200" dirty="0"/>
            <a:t>and grants within Accelerator Community and beyond</a:t>
          </a:r>
          <a:endParaRPr lang="en-US" sz="1700" kern="1200" dirty="0"/>
        </a:p>
      </dsp:txBody>
      <dsp:txXfrm>
        <a:off x="32967" y="3842074"/>
        <a:ext cx="7206874" cy="609393"/>
      </dsp:txXfrm>
    </dsp:sp>
    <dsp:sp modelId="{DA5FB5C4-A0C1-F84F-A64C-55A1B26B80A2}">
      <dsp:nvSpPr>
        <dsp:cNvPr id="0" name=""/>
        <dsp:cNvSpPr/>
      </dsp:nvSpPr>
      <dsp:spPr>
        <a:xfrm>
          <a:off x="0" y="4540991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To pull resources and knowledge together </a:t>
          </a:r>
          <a:r>
            <a:rPr lang="en-GB" sz="1700" b="0" kern="1200" dirty="0"/>
            <a:t>+ </a:t>
          </a:r>
          <a:r>
            <a:rPr lang="en-GB" sz="1700" b="1" kern="1200" dirty="0"/>
            <a:t>to engage</a:t>
          </a:r>
          <a:r>
            <a:rPr lang="en-GB" sz="1700" b="0" kern="1200" dirty="0"/>
            <a:t> new partners</a:t>
          </a:r>
        </a:p>
      </dsp:txBody>
      <dsp:txXfrm>
        <a:off x="32967" y="4573958"/>
        <a:ext cx="7206874" cy="609393"/>
      </dsp:txXfrm>
    </dsp:sp>
    <dsp:sp modelId="{9D3D53D2-BEDA-534E-B267-ED47EFCF99E8}">
      <dsp:nvSpPr>
        <dsp:cNvPr id="0" name=""/>
        <dsp:cNvSpPr/>
      </dsp:nvSpPr>
      <dsp:spPr>
        <a:xfrm>
          <a:off x="0" y="5257682"/>
          <a:ext cx="7272808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To take a leadership </a:t>
          </a:r>
          <a:r>
            <a:rPr lang="en-GB" sz="1700" kern="1200"/>
            <a:t>at European level and coordinate efforts with US and China partners </a:t>
          </a:r>
          <a:endParaRPr lang="en-US" sz="1700" kern="1200"/>
        </a:p>
      </dsp:txBody>
      <dsp:txXfrm>
        <a:off x="32967" y="5290649"/>
        <a:ext cx="7206874" cy="60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07/06/2021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07/06/2021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5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1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1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0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1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4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0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0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1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77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88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9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80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13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8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347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7456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694" r:id="rId3"/>
    <p:sldLayoutId id="2147483696" r:id="rId4"/>
    <p:sldLayoutId id="2147483697" r:id="rId5"/>
    <p:sldLayoutId id="2147483700" r:id="rId6"/>
    <p:sldLayoutId id="2147483701" r:id="rId7"/>
    <p:sldLayoutId id="2147483710" r:id="rId8"/>
    <p:sldLayoutId id="214748369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hyperlink" Target="https://doi.org/10.1007/s40964-020-00153-3" TargetMode="External"/><Relationship Id="rId4" Type="http://schemas.openxmlformats.org/officeDocument/2006/relationships/hyperlink" Target="https://home.cern/news/news/engineering/additive-manufacturing-opens-new-prospects-cern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11424" y="1590713"/>
            <a:ext cx="9782096" cy="1661993"/>
          </a:xfrm>
        </p:spPr>
        <p:txBody>
          <a:bodyPr/>
          <a:lstStyle/>
          <a:p>
            <a:r>
              <a:rPr lang="en-GB" dirty="0"/>
              <a:t>Un programme </a:t>
            </a:r>
            <a:r>
              <a:rPr lang="en-GB" dirty="0" err="1"/>
              <a:t>Européen</a:t>
            </a:r>
            <a:r>
              <a:rPr lang="en-GB" dirty="0"/>
              <a:t> pour </a:t>
            </a:r>
            <a:r>
              <a:rPr lang="en-GB" dirty="0" err="1"/>
              <a:t>développer</a:t>
            </a:r>
            <a:r>
              <a:rPr lang="en-GB" dirty="0"/>
              <a:t> la FA sur </a:t>
            </a:r>
            <a:r>
              <a:rPr lang="en-GB" dirty="0" err="1"/>
              <a:t>accélérateur</a:t>
            </a:r>
            <a:r>
              <a:rPr lang="en-GB" dirty="0"/>
              <a:t>: I.FAST WP10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30152" y="4076450"/>
            <a:ext cx="8962896" cy="1624716"/>
          </a:xfrm>
        </p:spPr>
        <p:txBody>
          <a:bodyPr/>
          <a:lstStyle/>
          <a:p>
            <a:r>
              <a:rPr lang="en-GB" dirty="0"/>
              <a:t>Prof. Toms TORIMS; </a:t>
            </a:r>
            <a:r>
              <a:rPr lang="en-GB" dirty="0" err="1"/>
              <a:t>Dr.</a:t>
            </a:r>
            <a:r>
              <a:rPr lang="en-GB" dirty="0"/>
              <a:t> Andris RATKUS; </a:t>
            </a:r>
            <a:r>
              <a:rPr lang="en-GB" dirty="0" err="1"/>
              <a:t>Guntis</a:t>
            </a:r>
            <a:r>
              <a:rPr lang="en-GB" dirty="0"/>
              <a:t> PIKURS / RTU &amp; CERN</a:t>
            </a:r>
          </a:p>
          <a:p>
            <a:r>
              <a:rPr lang="en-GB" dirty="0"/>
              <a:t>Prof. Maurizio VEDANI / </a:t>
            </a:r>
            <a:r>
              <a:rPr lang="en-GB" dirty="0" err="1"/>
              <a:t>PoliMi</a:t>
            </a:r>
            <a:endParaRPr lang="en-GB" dirty="0"/>
          </a:p>
          <a:p>
            <a:r>
              <a:rPr lang="en-GB" dirty="0"/>
              <a:t>Ing. Adriano PEPATO / INFN PD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11424" y="3284362"/>
            <a:ext cx="7776864" cy="792088"/>
          </a:xfrm>
        </p:spPr>
        <p:txBody>
          <a:bodyPr>
            <a:normAutofit fontScale="92500" lnSpcReduction="10000"/>
          </a:bodyPr>
          <a:lstStyle/>
          <a:p>
            <a:r>
              <a:rPr lang="en-GB" sz="3400" b="1" dirty="0"/>
              <a:t>Fabrication Additive </a:t>
            </a:r>
            <a:r>
              <a:rPr lang="en-GB" sz="3400" b="1" dirty="0" err="1"/>
              <a:t>appliquée</a:t>
            </a:r>
            <a:r>
              <a:rPr lang="en-GB" sz="3400" b="1" dirty="0"/>
              <a:t> </a:t>
            </a:r>
            <a:r>
              <a:rPr lang="en-GB" sz="3400" b="1" dirty="0" err="1"/>
              <a:t>à</a:t>
            </a:r>
            <a:r>
              <a:rPr lang="en-GB" sz="3400" b="1" dirty="0"/>
              <a:t> la physique des deux </a:t>
            </a:r>
            <a:r>
              <a:rPr lang="en-GB" sz="3400" b="1" dirty="0" err="1"/>
              <a:t>infinis</a:t>
            </a:r>
            <a:endParaRPr lang="en-GB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DEF5AA-A932-6640-B637-E6D32338CADF}"/>
              </a:ext>
            </a:extLst>
          </p:cNvPr>
          <p:cNvSpPr/>
          <p:nvPr/>
        </p:nvSpPr>
        <p:spPr>
          <a:xfrm>
            <a:off x="4447517" y="6039512"/>
            <a:ext cx="2709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7 </a:t>
            </a:r>
            <a:r>
              <a:rPr lang="en-GB" sz="2000" dirty="0" err="1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juin</a:t>
            </a:r>
            <a:r>
              <a:rPr lang="en-GB" sz="2000" dirty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 2021</a:t>
            </a:r>
          </a:p>
          <a:p>
            <a:pPr algn="ctr"/>
            <a:r>
              <a:rPr lang="en-GB" sz="2000" dirty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Colloque – </a:t>
            </a:r>
            <a:r>
              <a:rPr lang="en-GB" sz="2000" dirty="0" err="1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IJCLab</a:t>
            </a:r>
            <a:r>
              <a:rPr lang="en-GB" sz="2000" dirty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rPr>
              <a:t>, Orsay</a:t>
            </a:r>
          </a:p>
        </p:txBody>
      </p:sp>
    </p:spTree>
    <p:extLst>
      <p:ext uri="{BB962C8B-B14F-4D97-AF65-F5344CB8AC3E}">
        <p14:creationId xmlns:p14="http://schemas.microsoft.com/office/powerpoint/2010/main" val="151962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EE1F4BA-090E-4BAB-9B01-3A23617E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Task 10.4: Development of AM-manufactured superconductive RF cavities / M1 – M24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D25ED7-CCEF-4700-88BA-7CCFF3463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b="1" dirty="0"/>
              <a:t>Novelty – INFN initiative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10E81A6-6CDB-492D-95A9-F6F033707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>
            <a:normAutofit fontScale="85000" lnSpcReduction="10000"/>
          </a:bodyPr>
          <a:lstStyle/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first sample of the 6 GHz cavity will be manufactured with </a:t>
            </a:r>
            <a:r>
              <a:rPr lang="en-US" b="1"/>
              <a:t>pure Cu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characterization of Nb will be performed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challenging issue will be the finishing of the internal skin as well as the </a:t>
            </a:r>
            <a:r>
              <a:rPr lang="en-US" b="1"/>
              <a:t>respect of the geometrical tolerances of the cavity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E51B7-6E7A-8E4A-84A0-FF7E4DA98F87}"/>
              </a:ext>
            </a:extLst>
          </p:cNvPr>
          <p:cNvSpPr txBox="1"/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2400" b="0" kern="1200">
                <a:latin typeface="Montserrat SemiBold" panose="00000700000000000000" pitchFamily="2" charset="0"/>
                <a:ea typeface="+mn-ea"/>
                <a:cs typeface="+mn-cs"/>
              </a:rPr>
              <a:t>6 GHz Super conductive Cavity Geometry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0D231275-BF89-C948-93E8-C4D644654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41" y="2505075"/>
            <a:ext cx="4837906" cy="3084165"/>
          </a:xfrm>
          <a:prstGeom prst="rect">
            <a:avLst/>
          </a:prstGeom>
          <a:noFill/>
        </p:spPr>
      </p:pic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954057AC-ABC3-4138-9784-D0ACF607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A3886-0226-B143-B524-3227FCC7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A1A58B-7BA1-7E42-8231-6D1CB1C760B1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D350-A7D9-5740-AD50-1F71DA10EF48}"/>
              </a:ext>
            </a:extLst>
          </p:cNvPr>
          <p:cNvSpPr txBox="1"/>
          <p:nvPr/>
        </p:nvSpPr>
        <p:spPr>
          <a:xfrm>
            <a:off x="9192344" y="559048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/>
              <a:t>Provided by A.Pepato</a:t>
            </a:r>
          </a:p>
        </p:txBody>
      </p:sp>
    </p:spTree>
    <p:extLst>
      <p:ext uri="{BB962C8B-B14F-4D97-AF65-F5344CB8AC3E}">
        <p14:creationId xmlns:p14="http://schemas.microsoft.com/office/powerpoint/2010/main" val="48419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28B9-DA47-084F-8FD4-DB648AB5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Big challenges require joint response:</a:t>
            </a:r>
            <a:br>
              <a:rPr lang="en-CH" dirty="0"/>
            </a:br>
            <a:r>
              <a:rPr lang="en-CH" dirty="0"/>
              <a:t>Task 10.2; Task 10.3 and Task 10.4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A65B6-FDDB-6E49-B8E8-A6A0DEA7B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164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Vacuum, </a:t>
            </a:r>
            <a:r>
              <a:rPr lang="en-GB" dirty="0" err="1"/>
              <a:t>cryo</a:t>
            </a:r>
            <a:r>
              <a:rPr lang="en-GB" dirty="0"/>
              <a:t>, RF: leak tightness, outgassing rate, p</a:t>
            </a:r>
            <a:r>
              <a:rPr lang="en-CH" dirty="0"/>
              <a:t>orosity, electrical conductivity</a:t>
            </a:r>
          </a:p>
          <a:p>
            <a:r>
              <a:rPr lang="en-GB" dirty="0"/>
              <a:t>Size limitations of machines and available simulation tools</a:t>
            </a:r>
          </a:p>
          <a:p>
            <a:r>
              <a:rPr lang="en-GB" dirty="0"/>
              <a:t>M</a:t>
            </a:r>
            <a:r>
              <a:rPr lang="en-CH" dirty="0"/>
              <a:t>aterials: ultra-clean, chemical purity – still limited avaliability, flow properties  </a:t>
            </a:r>
          </a:p>
          <a:p>
            <a:r>
              <a:rPr lang="en-GB" dirty="0"/>
              <a:t>Accuracy: surface r</a:t>
            </a:r>
            <a:r>
              <a:rPr lang="en-CH" dirty="0"/>
              <a:t>oughness, </a:t>
            </a:r>
            <a:r>
              <a:rPr lang="en-GB" dirty="0"/>
              <a:t>t</a:t>
            </a:r>
            <a:r>
              <a:rPr lang="en-CH" dirty="0"/>
              <a:t>olerances, </a:t>
            </a:r>
            <a:r>
              <a:rPr lang="en-GB" dirty="0"/>
              <a:t>g</a:t>
            </a:r>
            <a:r>
              <a:rPr lang="en-CH" dirty="0"/>
              <a:t>eometry precision</a:t>
            </a:r>
          </a:p>
          <a:p>
            <a:r>
              <a:rPr lang="en-CH" dirty="0"/>
              <a:t>Radiation impact and activation</a:t>
            </a:r>
          </a:p>
          <a:p>
            <a:r>
              <a:rPr lang="en-CH" dirty="0"/>
              <a:t>AM technological specificities an optimisation to end requirments (RF, cryo, etc.)</a:t>
            </a:r>
          </a:p>
          <a:p>
            <a:r>
              <a:rPr lang="en-GB" dirty="0"/>
              <a:t>Microstructure uniformity, residual stresses, inclusions, voltage holding </a:t>
            </a:r>
          </a:p>
          <a:p>
            <a:r>
              <a:rPr lang="en-GB" dirty="0"/>
              <a:t>Potential post-processing and eventual hybrid-machining</a:t>
            </a:r>
          </a:p>
          <a:p>
            <a:r>
              <a:rPr lang="en-GB" dirty="0"/>
              <a:t>Yet most importantly: </a:t>
            </a:r>
            <a:r>
              <a:rPr lang="en-GB" b="1" dirty="0"/>
              <a:t>traditionalism, lack of knowledge, and scepticism on AM compliance with the stringent accelerator requirements</a:t>
            </a:r>
          </a:p>
          <a:p>
            <a:endParaRPr lang="en-CH" dirty="0">
              <a:highlight>
                <a:srgbClr val="FFFF00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113D7-DCC8-CE44-AC28-54CF905E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76CCA-29E2-8541-B6AC-E0EF6EB5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77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F94AB256-0552-9F43-97C9-2F9980FBF8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2011710"/>
            <a:ext cx="12192000" cy="108814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AM Partnership and Collaboration in I.FAST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EFFDC-7EBC-8D45-80AB-4690CAEB1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56792"/>
            <a:ext cx="5157787" cy="823912"/>
          </a:xfrm>
        </p:spPr>
        <p:txBody>
          <a:bodyPr/>
          <a:lstStyle/>
          <a:p>
            <a:r>
              <a:rPr lang="en-CH" dirty="0"/>
              <a:t>Extensive previous experience and know-how in AM: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B9890E-2897-0546-A10F-4B8E4A065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225" y="2380704"/>
            <a:ext cx="5386551" cy="3641451"/>
          </a:xfrm>
        </p:spPr>
        <p:txBody>
          <a:bodyPr>
            <a:normAutofit fontScale="92500"/>
          </a:bodyPr>
          <a:lstStyle/>
          <a:p>
            <a:r>
              <a:rPr lang="en-CH" sz="2400" b="1" dirty="0"/>
              <a:t>PoliMi </a:t>
            </a:r>
            <a:r>
              <a:rPr lang="en-CH" sz="2400" dirty="0"/>
              <a:t>– Milano, IT</a:t>
            </a:r>
          </a:p>
          <a:p>
            <a:r>
              <a:rPr lang="en-CH" sz="2400" b="1" dirty="0"/>
              <a:t>Fraunhofer IWS </a:t>
            </a:r>
            <a:r>
              <a:rPr lang="en-CH" sz="2400" dirty="0"/>
              <a:t>– Dresden, DE (new to Accelerator Community)</a:t>
            </a:r>
          </a:p>
          <a:p>
            <a:r>
              <a:rPr lang="en-CH" sz="2400" b="1" dirty="0"/>
              <a:t>RTU</a:t>
            </a:r>
            <a:r>
              <a:rPr lang="en-CH" sz="2400" dirty="0"/>
              <a:t> – Riga, LV</a:t>
            </a:r>
          </a:p>
          <a:p>
            <a:r>
              <a:rPr lang="en-CH" sz="2400" b="1" dirty="0"/>
              <a:t>TalTech</a:t>
            </a:r>
            <a:r>
              <a:rPr lang="en-CH" sz="2400" dirty="0"/>
              <a:t> – Tallin, EE (new)</a:t>
            </a:r>
          </a:p>
          <a:p>
            <a:r>
              <a:rPr lang="en-GB" sz="2400" b="1" dirty="0" err="1"/>
              <a:t>Rösler</a:t>
            </a:r>
            <a:r>
              <a:rPr lang="en-GB" sz="2400" dirty="0"/>
              <a:t> Surface Technology </a:t>
            </a:r>
            <a:r>
              <a:rPr lang="en-GB" sz="2400" dirty="0" err="1"/>
              <a:t>Srl</a:t>
            </a:r>
            <a:r>
              <a:rPr lang="en-GB" sz="2400" dirty="0"/>
              <a:t> - surface finishing solutions of AM parts – IT</a:t>
            </a:r>
          </a:p>
          <a:p>
            <a:r>
              <a:rPr lang="en-GB" sz="2400" b="1" dirty="0"/>
              <a:t>H.C. </a:t>
            </a:r>
            <a:r>
              <a:rPr lang="en-GB" sz="2400" b="1" dirty="0" err="1"/>
              <a:t>Starck</a:t>
            </a:r>
            <a:r>
              <a:rPr lang="en-GB" sz="2400" b="1" dirty="0"/>
              <a:t> </a:t>
            </a:r>
            <a:r>
              <a:rPr lang="en-GB" sz="2400" dirty="0"/>
              <a:t>GmbH – AM process developer and supplier of feedstock powders - DE</a:t>
            </a:r>
            <a:endParaRPr lang="en-CH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1666BA-8571-B644-9FC3-B5AD9750C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6792"/>
            <a:ext cx="5183188" cy="823912"/>
          </a:xfrm>
        </p:spPr>
        <p:txBody>
          <a:bodyPr/>
          <a:lstStyle/>
          <a:p>
            <a:r>
              <a:rPr lang="en-CH" dirty="0"/>
              <a:t>Leading accelerator labs which are doing R&amp;D within AM: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7C63984-CEBB-BE4F-A7B6-56241CB79F8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CH" b="1" dirty="0"/>
              <a:t>CERN</a:t>
            </a:r>
            <a:r>
              <a:rPr lang="en-CH" dirty="0"/>
              <a:t> </a:t>
            </a:r>
            <a:endParaRPr lang="en-GB" dirty="0"/>
          </a:p>
          <a:p>
            <a:r>
              <a:rPr lang="en-CH" b="1" dirty="0"/>
              <a:t>CNRS</a:t>
            </a:r>
            <a:r>
              <a:rPr lang="en-CH" dirty="0"/>
              <a:t> </a:t>
            </a:r>
          </a:p>
          <a:p>
            <a:r>
              <a:rPr lang="en-CH" b="1" dirty="0"/>
              <a:t>CEA</a:t>
            </a:r>
            <a:r>
              <a:rPr lang="en-CH" dirty="0"/>
              <a:t> </a:t>
            </a:r>
          </a:p>
          <a:p>
            <a:r>
              <a:rPr lang="en-CH" b="1" dirty="0"/>
              <a:t>INFN</a:t>
            </a:r>
            <a:r>
              <a:rPr lang="en-CH" dirty="0"/>
              <a:t> – Padova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3552" y="6146526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9696400" y="6129202"/>
            <a:ext cx="16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6D729-99EA-D541-9E77-4C3ECCA4D1AB}"/>
              </a:ext>
            </a:extLst>
          </p:cNvPr>
          <p:cNvGrpSpPr/>
          <p:nvPr/>
        </p:nvGrpSpPr>
        <p:grpSpPr>
          <a:xfrm>
            <a:off x="9372972" y="4983407"/>
            <a:ext cx="2304256" cy="635602"/>
            <a:chOff x="0" y="78353"/>
            <a:chExt cx="7218847" cy="63560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CEC5415-7501-324B-B996-46A0A2556798}"/>
                </a:ext>
              </a:extLst>
            </p:cNvPr>
            <p:cNvSpPr/>
            <p:nvPr/>
          </p:nvSpPr>
          <p:spPr>
            <a:xfrm>
              <a:off x="0" y="78353"/>
              <a:ext cx="6771556" cy="6356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9B7D658D-A0BB-C348-BA29-1A81C1E71B87}"/>
                </a:ext>
              </a:extLst>
            </p:cNvPr>
            <p:cNvSpPr txBox="1"/>
            <p:nvPr/>
          </p:nvSpPr>
          <p:spPr>
            <a:xfrm>
              <a:off x="31029" y="109381"/>
              <a:ext cx="7187818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GB" b="1" dirty="0"/>
                <a:t>Partnership is open!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2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68862" pathEditMode="relative" ptsTypes="AA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68862 L 0 0" pathEditMode="relative" ptsTypes="AA">
                                      <p:cBhvr>
                                        <p:cTn id="11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EAAC-E38E-C643-BCC8-3B37026E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408"/>
            <a:ext cx="10515600" cy="1325563"/>
          </a:xfrm>
        </p:spPr>
        <p:txBody>
          <a:bodyPr/>
          <a:lstStyle/>
          <a:p>
            <a:r>
              <a:rPr lang="en-GB" sz="3600" dirty="0"/>
              <a:t>E</a:t>
            </a:r>
            <a:r>
              <a:rPr lang="en-CH" sz="3600" dirty="0"/>
              <a:t>xpected outcomes: Task 10.2; Task 10.3 and Task 10.4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000A7-5D37-5446-9B94-6E1F77D2E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42419"/>
            <a:ext cx="5157787" cy="823912"/>
          </a:xfrm>
        </p:spPr>
        <p:txBody>
          <a:bodyPr/>
          <a:lstStyle/>
          <a:p>
            <a:r>
              <a:rPr lang="en-GB" b="1" dirty="0"/>
              <a:t>Hard Deliverables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0B272-F15C-6B40-BF5C-57A61C20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842" y="1742901"/>
            <a:ext cx="5157787" cy="4212370"/>
          </a:xfrm>
        </p:spPr>
        <p:txBody>
          <a:bodyPr>
            <a:noAutofit/>
          </a:bodyPr>
          <a:lstStyle/>
          <a:p>
            <a:r>
              <a:rPr lang="en-GB" sz="2100" b="1" dirty="0"/>
              <a:t>D10.3: </a:t>
            </a:r>
            <a:r>
              <a:rPr lang="en-GB" sz="2100" dirty="0"/>
              <a:t>AM Superconductive RF cavities. </a:t>
            </a:r>
            <a:r>
              <a:rPr lang="en-GB" sz="2100" i="1" dirty="0"/>
              <a:t>Production and tests of superconductive RF cavities, made by Nb and/or Cu coated by an Nb thin film </a:t>
            </a:r>
            <a:r>
              <a:rPr lang="en-GB" sz="2100" dirty="0"/>
              <a:t>– M12</a:t>
            </a:r>
          </a:p>
          <a:p>
            <a:r>
              <a:rPr lang="en-GB" sz="2100" b="1" dirty="0"/>
              <a:t>D10.2</a:t>
            </a:r>
            <a:r>
              <a:rPr lang="en-GB" sz="2100" dirty="0"/>
              <a:t>:</a:t>
            </a:r>
            <a:r>
              <a:rPr lang="en-GB" sz="2100" b="1" dirty="0"/>
              <a:t> Survey</a:t>
            </a:r>
            <a:r>
              <a:rPr lang="en-GB" sz="2100" dirty="0"/>
              <a:t> of AM applications and strategies for repairing accelerator components by AM. </a:t>
            </a:r>
            <a:r>
              <a:rPr lang="en-GB" sz="2100" b="1" i="1" dirty="0"/>
              <a:t>Report</a:t>
            </a:r>
            <a:r>
              <a:rPr lang="en-GB" sz="2100" i="1" dirty="0"/>
              <a:t> listing possible </a:t>
            </a:r>
            <a:r>
              <a:rPr lang="en-GB" sz="2100" b="1" i="1" dirty="0"/>
              <a:t>strategies and technologies</a:t>
            </a:r>
            <a:r>
              <a:rPr lang="en-GB" sz="2100" i="1" dirty="0"/>
              <a:t> for repairing of parts</a:t>
            </a:r>
            <a:r>
              <a:rPr lang="en-GB" sz="2100" dirty="0"/>
              <a:t> – M24</a:t>
            </a:r>
            <a:r>
              <a:rPr lang="en-GB" sz="2100" i="1" dirty="0"/>
              <a:t> </a:t>
            </a:r>
            <a:endParaRPr lang="en-GB" sz="2100" dirty="0"/>
          </a:p>
          <a:p>
            <a:r>
              <a:rPr lang="en-GB" sz="2100" b="1" dirty="0"/>
              <a:t>D10.1</a:t>
            </a:r>
            <a:r>
              <a:rPr lang="en-GB" sz="2100" dirty="0"/>
              <a:t>: Potential AM applications in accelerators. </a:t>
            </a:r>
            <a:r>
              <a:rPr lang="en-GB" sz="2100" b="1" i="1" dirty="0"/>
              <a:t>Report</a:t>
            </a:r>
            <a:r>
              <a:rPr lang="en-GB" sz="2100" i="1" dirty="0"/>
              <a:t> on output of the </a:t>
            </a:r>
            <a:r>
              <a:rPr lang="en-GB" sz="2100" b="1" i="1" dirty="0"/>
              <a:t>survey on AM applications</a:t>
            </a:r>
            <a:r>
              <a:rPr lang="en-GB" sz="2100" i="1" dirty="0"/>
              <a:t>, further needs for the accelerator community, and perspective developments</a:t>
            </a:r>
            <a:r>
              <a:rPr lang="en-GB" sz="2100" dirty="0"/>
              <a:t> – M30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89B03-0EC3-7841-A366-727D4983A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251" y="942419"/>
            <a:ext cx="5183188" cy="823912"/>
          </a:xfrm>
        </p:spPr>
        <p:txBody>
          <a:bodyPr/>
          <a:lstStyle/>
          <a:p>
            <a:r>
              <a:rPr lang="en-GB" b="1"/>
              <a:t>Soft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94729-B26F-BD4E-992D-E7E5958FD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743108"/>
            <a:ext cx="5183188" cy="4284379"/>
          </a:xfrm>
        </p:spPr>
        <p:txBody>
          <a:bodyPr>
            <a:noAutofit/>
          </a:bodyPr>
          <a:lstStyle/>
          <a:p>
            <a:r>
              <a:rPr lang="en-GB" sz="2000" dirty="0"/>
              <a:t>WP 10 Strategy group will work on the emerging applications of AM technologies in the accelerator field</a:t>
            </a:r>
          </a:p>
          <a:p>
            <a:r>
              <a:rPr lang="en-GB" sz="2000" dirty="0"/>
              <a:t>Will  define further potential applications - in particular, for industrial and medical accelerators</a:t>
            </a:r>
          </a:p>
          <a:p>
            <a:r>
              <a:rPr lang="en-GB" sz="2000" dirty="0"/>
              <a:t>Will explore possibilities of digitalisation in accelerators, evaluating market and economical aspects concerned with AM in the accelerator sector</a:t>
            </a:r>
          </a:p>
          <a:p>
            <a:r>
              <a:rPr lang="en-GB" sz="2000" dirty="0"/>
              <a:t>PhD engagement and scientific mobility/exchange (especially NE Europe) </a:t>
            </a:r>
          </a:p>
          <a:p>
            <a:r>
              <a:rPr lang="en-GB" sz="2000" dirty="0"/>
              <a:t>This all shall result in a “</a:t>
            </a:r>
            <a:r>
              <a:rPr lang="en-GB" sz="2000" b="1" dirty="0"/>
              <a:t>Roadmap of future AM applications for accelerators</a:t>
            </a:r>
            <a:r>
              <a:rPr lang="en-GB" sz="2000" dirty="0"/>
              <a:t>”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093549-9A6D-5644-BFF0-DF6CD8E4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249467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90B8D6-128F-3F4A-81D6-518CADFA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8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EAAC-E38E-C643-BCC8-3B37026E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GB" b="1" dirty="0"/>
              <a:t>Strategic goals of AM  Group within WP10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89B03-0EC3-7841-A366-727D4983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376" y="2070100"/>
            <a:ext cx="3932237" cy="3663156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Fully in line with </a:t>
            </a:r>
            <a:r>
              <a:rPr lang="en-GB" dirty="0"/>
              <a:t>High-priority future initiatives of </a:t>
            </a:r>
            <a:r>
              <a:rPr lang="en-GB" b="1" dirty="0"/>
              <a:t>2020 Update of the European Strategy for Particle Physics:</a:t>
            </a:r>
          </a:p>
          <a:p>
            <a:pPr marL="457200" indent="-457200">
              <a:buAutoNum type="alphaUcPeriod"/>
            </a:pPr>
            <a:r>
              <a:rPr lang="en-GB" i="1" dirty="0"/>
              <a:t>The particle physics community should ramp up its </a:t>
            </a:r>
            <a:r>
              <a:rPr lang="en-GB" b="1" i="1" dirty="0"/>
              <a:t>R&amp;D effort focused on advanced accelerator technologies </a:t>
            </a:r>
            <a:r>
              <a:rPr lang="en-GB" i="1" dirty="0"/>
              <a:t>…</a:t>
            </a:r>
          </a:p>
          <a:p>
            <a:pPr marL="457200" indent="-457200">
              <a:buFont typeface="Arial"/>
              <a:buAutoNum type="alphaUcPeriod"/>
            </a:pPr>
            <a:r>
              <a:rPr lang="en-GB" i="1" dirty="0"/>
              <a:t>The European particle physics community must </a:t>
            </a:r>
            <a:r>
              <a:rPr lang="en-GB" b="1" i="1" dirty="0"/>
              <a:t>intensify accelerator R&amp;D</a:t>
            </a:r>
            <a:r>
              <a:rPr lang="en-GB" i="1" dirty="0"/>
              <a:t> and sustain it with adequate resources. A roadmap should prioritise the technology, taking into account </a:t>
            </a:r>
            <a:r>
              <a:rPr lang="en-GB" b="1" i="1" dirty="0"/>
              <a:t>synergies with international partners and other communities</a:t>
            </a:r>
            <a:r>
              <a:rPr lang="en-GB" i="1" dirty="0"/>
              <a:t> …</a:t>
            </a:r>
            <a:endParaRPr lang="en-GB" dirty="0"/>
          </a:p>
          <a:p>
            <a:pPr marL="457200" indent="-457200">
              <a:buAutoNum type="alphaUcPeriod"/>
            </a:pPr>
            <a:endParaRPr lang="en-GB" dirty="0"/>
          </a:p>
          <a:p>
            <a:endParaRPr lang="en-GB" dirty="0"/>
          </a:p>
          <a:p>
            <a:endParaRPr lang="en-GB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093549-9A6D-5644-BFF0-DF6CD8E4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90B8D6-128F-3F4A-81D6-518CADFA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A1A58B-7BA1-7E42-8231-6D1CB1C760B1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363006AB-E57E-4481-AB3C-76BD4C8E2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155449"/>
              </p:ext>
            </p:extLst>
          </p:nvPr>
        </p:nvGraphicFramePr>
        <p:xfrm>
          <a:off x="4295800" y="188640"/>
          <a:ext cx="727280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180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5533-6581-B24A-9C72-33A654E8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Relevant projects conferences and workshops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C2524A-886C-4AC4-B9A0-4E29C9C1E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572550"/>
            <a:ext cx="5157787" cy="823912"/>
          </a:xfrm>
        </p:spPr>
        <p:txBody>
          <a:bodyPr/>
          <a:lstStyle/>
          <a:p>
            <a:r>
              <a:rPr lang="en-US" b="1"/>
              <a:t>Previous AM targeted presentations and contributions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99DE2-6AE3-6B44-9CD3-ED44C44B7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24127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/>
              <a:t>FCC</a:t>
            </a:r>
            <a:r>
              <a:rPr lang="en-GB" sz="2400" dirty="0"/>
              <a:t> weeks – 2016; 2017; 2018; 2019</a:t>
            </a:r>
          </a:p>
          <a:p>
            <a:r>
              <a:rPr lang="en-GB" sz="2400" b="1" dirty="0"/>
              <a:t>ARIES</a:t>
            </a:r>
            <a:r>
              <a:rPr lang="en-GB" sz="2400" dirty="0"/>
              <a:t> – Additive Manufacturing: Advanced Technologies for Accelerator Applications – 2019 Budapest</a:t>
            </a:r>
          </a:p>
          <a:p>
            <a:r>
              <a:rPr lang="en-GB" sz="2400" dirty="0"/>
              <a:t>Workshop on AM applied to accelerators and HEP (jointly organised by CNRS and CEA): 1</a:t>
            </a:r>
            <a:r>
              <a:rPr lang="en-GB" sz="2400" baseline="30000" dirty="0"/>
              <a:t>st</a:t>
            </a:r>
            <a:r>
              <a:rPr lang="en-GB" sz="2400" dirty="0"/>
              <a:t> ed. Dec 2018, Paris</a:t>
            </a:r>
          </a:p>
          <a:p>
            <a:r>
              <a:rPr lang="en-GB" sz="2400" dirty="0"/>
              <a:t>+ today</a:t>
            </a:r>
          </a:p>
          <a:p>
            <a:r>
              <a:rPr lang="en-GB" sz="2400" dirty="0"/>
              <a:t>Accelerator schools, CERN Academic Training Lecture Regular Programme, designated events, etc.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CFE882A-D140-4A11-AAA9-7F92C4E1F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160594"/>
            <a:ext cx="5183188" cy="823912"/>
          </a:xfrm>
        </p:spPr>
        <p:txBody>
          <a:bodyPr/>
          <a:lstStyle/>
          <a:p>
            <a:r>
              <a:rPr lang="en-GB" b="1" dirty="0"/>
              <a:t>Upcoming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FFE4BFEA-DFBF-4179-A04D-096E6D4D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310312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FC75C-56BF-864F-B9F3-31DD39AC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A1A58B-7BA1-7E42-8231-6D1CB1C760B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27048A-D076-9C43-9B22-836FD939A2F4}"/>
              </a:ext>
            </a:extLst>
          </p:cNvPr>
          <p:cNvSpPr txBox="1">
            <a:spLocks/>
          </p:cNvSpPr>
          <p:nvPr/>
        </p:nvSpPr>
        <p:spPr>
          <a:xfrm>
            <a:off x="6096000" y="2230651"/>
            <a:ext cx="5400600" cy="4078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Task 10.2 to organise </a:t>
            </a:r>
            <a:r>
              <a:rPr lang="en-GB" sz="2400" b="1" dirty="0"/>
              <a:t>series workshops and meetings</a:t>
            </a:r>
            <a:endParaRPr lang="en-GB" sz="2400" dirty="0"/>
          </a:p>
          <a:p>
            <a:r>
              <a:rPr lang="en-GB" sz="2400" dirty="0"/>
              <a:t>one per country or region during the first year, in at least 5 different regions</a:t>
            </a:r>
          </a:p>
          <a:p>
            <a:r>
              <a:rPr lang="en-GB" sz="2400" dirty="0"/>
              <a:t>open to partners, accelerator experts and other industrial stakeholders </a:t>
            </a:r>
          </a:p>
          <a:p>
            <a:r>
              <a:rPr lang="en-GB" sz="2400" dirty="0"/>
              <a:t>Objective - to identify </a:t>
            </a:r>
            <a:r>
              <a:rPr lang="en-GB" sz="2400" b="1" dirty="0"/>
              <a:t>how AM can address the needs of the Accelerator Community</a:t>
            </a:r>
          </a:p>
        </p:txBody>
      </p:sp>
    </p:spTree>
    <p:extLst>
      <p:ext uri="{BB962C8B-B14F-4D97-AF65-F5344CB8AC3E}">
        <p14:creationId xmlns:p14="http://schemas.microsoft.com/office/powerpoint/2010/main" val="254908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2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A6FB-13FB-44B6-9530-640716F5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82" y="275124"/>
            <a:ext cx="8137800" cy="920538"/>
          </a:xfrm>
        </p:spPr>
        <p:txBody>
          <a:bodyPr/>
          <a:lstStyle/>
          <a:p>
            <a:r>
              <a:rPr lang="en-GB" dirty="0"/>
              <a:t>What is I.FAST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106CD-BE39-4E44-8999-AF11555FC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218002"/>
            <a:ext cx="11034099" cy="242199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Goal: demonstrating the role of RI’s in the translation of </a:t>
            </a:r>
            <a:r>
              <a:rPr lang="en-GB" dirty="0">
                <a:solidFill>
                  <a:schemeClr val="accent1"/>
                </a:solidFill>
              </a:rPr>
              <a:t>Open Science </a:t>
            </a:r>
            <a:r>
              <a:rPr lang="en-GB" dirty="0"/>
              <a:t>into</a:t>
            </a:r>
            <a:r>
              <a:rPr lang="en-GB" dirty="0">
                <a:solidFill>
                  <a:schemeClr val="accent1"/>
                </a:solidFill>
              </a:rPr>
              <a:t> Open Innovation. </a:t>
            </a:r>
          </a:p>
          <a:p>
            <a:r>
              <a:rPr lang="en-GB" dirty="0"/>
              <a:t>How: </a:t>
            </a:r>
            <a:r>
              <a:rPr lang="en-GB" b="1" dirty="0">
                <a:solidFill>
                  <a:schemeClr val="accent1"/>
                </a:solidFill>
              </a:rPr>
              <a:t>48 beneficiaries </a:t>
            </a:r>
            <a:r>
              <a:rPr lang="en-GB" dirty="0"/>
              <a:t>– 8 large RI operators, 12 national research centres, 12 universities, 16 industrial partners (</a:t>
            </a:r>
            <a:r>
              <a:rPr lang="en-GB" b="1" dirty="0">
                <a:solidFill>
                  <a:schemeClr val="accent1"/>
                </a:solidFill>
              </a:rPr>
              <a:t>1/3</a:t>
            </a:r>
            <a:r>
              <a:rPr lang="en-GB" dirty="0"/>
              <a:t>, including 11 SMEs) - from 15 European Countries, supported by 12 partner organisations and &gt;20 collaborating institutions, jointly </a:t>
            </a:r>
            <a:r>
              <a:rPr lang="en-GB" dirty="0">
                <a:solidFill>
                  <a:schemeClr val="accent1"/>
                </a:solidFill>
              </a:rPr>
              <a:t>developing technologies for the next generation of particle accelerators</a:t>
            </a:r>
            <a:r>
              <a:rPr lang="en-GB" dirty="0"/>
              <a:t>.</a:t>
            </a:r>
          </a:p>
          <a:p>
            <a:r>
              <a:rPr lang="en-GB" dirty="0"/>
              <a:t>Timeline: </a:t>
            </a:r>
            <a:r>
              <a:rPr lang="en-GB" b="1" dirty="0">
                <a:solidFill>
                  <a:schemeClr val="accent1"/>
                </a:solidFill>
              </a:rPr>
              <a:t>4 years</a:t>
            </a:r>
            <a:r>
              <a:rPr lang="en-GB" dirty="0"/>
              <a:t>, starting 1 May 2021.</a:t>
            </a:r>
          </a:p>
          <a:p>
            <a:r>
              <a:rPr lang="en-GB" dirty="0"/>
              <a:t>Resources: </a:t>
            </a:r>
            <a:r>
              <a:rPr lang="en-GB" b="1" dirty="0">
                <a:solidFill>
                  <a:schemeClr val="accent1"/>
                </a:solidFill>
              </a:rPr>
              <a:t>10 M€</a:t>
            </a:r>
            <a:r>
              <a:rPr lang="en-GB" dirty="0"/>
              <a:t> EC contribution, out of a total project cost of </a:t>
            </a:r>
            <a:r>
              <a:rPr lang="en-GB" b="1" dirty="0">
                <a:solidFill>
                  <a:schemeClr val="accent1"/>
                </a:solidFill>
              </a:rPr>
              <a:t>18.7 M€.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43208-9052-41DA-B7B3-628C3B65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8791" y="6226463"/>
            <a:ext cx="165740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29683-6A7E-454F-882B-F91502B74121}"/>
              </a:ext>
            </a:extLst>
          </p:cNvPr>
          <p:cNvSpPr txBox="1"/>
          <p:nvPr/>
        </p:nvSpPr>
        <p:spPr>
          <a:xfrm>
            <a:off x="2158872" y="4520824"/>
            <a:ext cx="7874256" cy="16466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i="1" dirty="0"/>
              <a:t>Particle accelerator community entering the age of open innovation:</a:t>
            </a:r>
          </a:p>
          <a:p>
            <a:r>
              <a:rPr lang="en-GB" dirty="0"/>
              <a:t>Sharing of ideas between scientific institutions and companies, to improve high technology products and to find new products and markets.</a:t>
            </a:r>
          </a:p>
          <a:p>
            <a:endParaRPr lang="en-GB" sz="1100" dirty="0"/>
          </a:p>
          <a:p>
            <a:r>
              <a:rPr lang="en-GB" b="1" i="1" dirty="0"/>
              <a:t>Creation of an innovation ecosystem: </a:t>
            </a:r>
          </a:p>
          <a:p>
            <a:r>
              <a:rPr lang="en-GB" i="1" dirty="0"/>
              <a:t>Keywords: </a:t>
            </a:r>
            <a:r>
              <a:rPr lang="en-GB" i="1" dirty="0">
                <a:solidFill>
                  <a:schemeClr val="accent2"/>
                </a:solidFill>
              </a:rPr>
              <a:t>community, trust, openness, creativity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1A367A-1F10-408A-84B5-77266E21BB48}"/>
              </a:ext>
            </a:extLst>
          </p:cNvPr>
          <p:cNvSpPr txBox="1">
            <a:spLocks/>
          </p:cNvSpPr>
          <p:nvPr/>
        </p:nvSpPr>
        <p:spPr>
          <a:xfrm>
            <a:off x="400010" y="1115395"/>
            <a:ext cx="11192830" cy="110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b="1" dirty="0">
                <a:solidFill>
                  <a:schemeClr val="accent1"/>
                </a:solidFill>
              </a:rPr>
              <a:t>Innovation Fostering in Accelerator Science and Technology, </a:t>
            </a:r>
            <a:r>
              <a:rPr lang="en-GB" sz="2400" dirty="0"/>
              <a:t>an</a:t>
            </a:r>
            <a:r>
              <a:rPr lang="en-GB" sz="2400" dirty="0">
                <a:solidFill>
                  <a:schemeClr val="accent1"/>
                </a:solidFill>
              </a:rPr>
              <a:t> Innovation Pilot Project </a:t>
            </a:r>
            <a:r>
              <a:rPr lang="en-GB" sz="2400" dirty="0"/>
              <a:t>of Horizon 2020 Framework Programme for Research and Innovation, addressing Research Infrastructure (RI) Advanced Communities.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2BEBA2D-BB0B-DF4D-862E-717AEA4D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782" y="6258351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8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EB12-6CFC-4588-899F-A6BB6A80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I.FAST: last of a </a:t>
            </a:r>
            <a:r>
              <a:rPr lang="fr-CH" dirty="0" err="1"/>
              <a:t>series</a:t>
            </a:r>
            <a:r>
              <a:rPr lang="fr-CH" dirty="0"/>
              <a:t>, first of a </a:t>
            </a:r>
            <a:r>
              <a:rPr lang="fr-CH" dirty="0" err="1"/>
              <a:t>kind</a:t>
            </a:r>
            <a:r>
              <a:rPr lang="fr-CH" dirty="0"/>
              <a:t>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1B763-6766-4F8E-B8EB-382A04D6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D2606-D197-44D1-827E-2D8F94A49812}"/>
              </a:ext>
            </a:extLst>
          </p:cNvPr>
          <p:cNvSpPr txBox="1"/>
          <p:nvPr/>
        </p:nvSpPr>
        <p:spPr>
          <a:xfrm>
            <a:off x="5749971" y="1836556"/>
            <a:ext cx="579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Long tradition of EC support to generic accelerator R&amp;D: four successful Integrating Activities have raised 43 M€ EC funding over </a:t>
            </a:r>
            <a:r>
              <a:rPr lang="en-GB" b="1" dirty="0">
                <a:solidFill>
                  <a:schemeClr val="accent6"/>
                </a:solidFill>
                <a:latin typeface="Calibri"/>
              </a:rPr>
              <a:t>16 years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(2.7 M€/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yr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33CB7-686E-45F0-BBA5-7D88173B6117}"/>
              </a:ext>
            </a:extLst>
          </p:cNvPr>
          <p:cNvSpPr txBox="1"/>
          <p:nvPr/>
        </p:nvSpPr>
        <p:spPr>
          <a:xfrm>
            <a:off x="1190526" y="1504775"/>
            <a:ext cx="3351728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01/2004 – 12/2008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fr-CH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15.2 M€ EC contribution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73655-F589-4DE8-8F9E-D60CCA47CD9F}"/>
              </a:ext>
            </a:extLst>
          </p:cNvPr>
          <p:cNvSpPr txBox="1"/>
          <p:nvPr/>
        </p:nvSpPr>
        <p:spPr>
          <a:xfrm>
            <a:off x="1193002" y="2380986"/>
            <a:ext cx="3348395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EuCARD 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04/2009 – 03/2013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fr-CH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10.0 M€ EC contribution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1B961-2963-4D82-AA40-AF2C6DAB8D11}"/>
              </a:ext>
            </a:extLst>
          </p:cNvPr>
          <p:cNvSpPr txBox="1"/>
          <p:nvPr/>
        </p:nvSpPr>
        <p:spPr>
          <a:xfrm>
            <a:off x="1189669" y="3257020"/>
            <a:ext cx="3351728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EuCARD-2 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05/2013 – 04/2017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fr-CH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8.0 M€ EC contribution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C3C8E-1A74-418E-BA95-0DE0384154DA}"/>
              </a:ext>
            </a:extLst>
          </p:cNvPr>
          <p:cNvSpPr txBox="1"/>
          <p:nvPr/>
        </p:nvSpPr>
        <p:spPr>
          <a:xfrm rot="16200000">
            <a:off x="499629" y="1628687"/>
            <a:ext cx="675508" cy="369332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FP6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00925-F7FA-46D7-B07A-388E01AACE7D}"/>
              </a:ext>
            </a:extLst>
          </p:cNvPr>
          <p:cNvSpPr txBox="1"/>
          <p:nvPr/>
        </p:nvSpPr>
        <p:spPr>
          <a:xfrm rot="16200000">
            <a:off x="102039" y="2964063"/>
            <a:ext cx="1499288" cy="369332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FP7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3">
            <a:extLst>
              <a:ext uri="{FF2B5EF4-FFF2-40B4-BE49-F238E27FC236}">
                <a16:creationId xmlns:a16="http://schemas.microsoft.com/office/drawing/2014/main" id="{B6A18971-4656-43C3-B4AB-5B7D92E163C9}"/>
              </a:ext>
            </a:extLst>
          </p:cNvPr>
          <p:cNvSpPr/>
          <p:nvPr/>
        </p:nvSpPr>
        <p:spPr>
          <a:xfrm>
            <a:off x="2210825" y="2173193"/>
            <a:ext cx="228600" cy="202359"/>
          </a:xfrm>
          <a:prstGeom prst="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4">
            <a:extLst>
              <a:ext uri="{FF2B5EF4-FFF2-40B4-BE49-F238E27FC236}">
                <a16:creationId xmlns:a16="http://schemas.microsoft.com/office/drawing/2014/main" id="{EAD81041-A48A-4F9D-AA6D-D10100B362FD}"/>
              </a:ext>
            </a:extLst>
          </p:cNvPr>
          <p:cNvSpPr/>
          <p:nvPr/>
        </p:nvSpPr>
        <p:spPr>
          <a:xfrm>
            <a:off x="2210825" y="3035256"/>
            <a:ext cx="228600" cy="208312"/>
          </a:xfrm>
          <a:prstGeom prst="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80BAC-E708-43BC-B7DD-9F2DD74BE360}"/>
              </a:ext>
            </a:extLst>
          </p:cNvPr>
          <p:cNvSpPr txBox="1"/>
          <p:nvPr/>
        </p:nvSpPr>
        <p:spPr>
          <a:xfrm>
            <a:off x="1189669" y="4118269"/>
            <a:ext cx="3351728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ARIES 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05/2017 – 04/2021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fr-CH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10.0 M€ EC contribution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wn Arrow 16">
            <a:extLst>
              <a:ext uri="{FF2B5EF4-FFF2-40B4-BE49-F238E27FC236}">
                <a16:creationId xmlns:a16="http://schemas.microsoft.com/office/drawing/2014/main" id="{FC0B3F7E-D3AB-49F6-843C-DAF564D48311}"/>
              </a:ext>
            </a:extLst>
          </p:cNvPr>
          <p:cNvSpPr/>
          <p:nvPr/>
        </p:nvSpPr>
        <p:spPr>
          <a:xfrm>
            <a:off x="2210825" y="3922022"/>
            <a:ext cx="228600" cy="208312"/>
          </a:xfrm>
          <a:prstGeom prst="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D108C-DB55-47F2-9142-A9B0B1CDE3AF}"/>
              </a:ext>
            </a:extLst>
          </p:cNvPr>
          <p:cNvSpPr txBox="1"/>
          <p:nvPr/>
        </p:nvSpPr>
        <p:spPr>
          <a:xfrm rot="16200000">
            <a:off x="51613" y="4734331"/>
            <a:ext cx="1609446" cy="369332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H2020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D9F3D-168B-46C2-8295-436862123BF2}"/>
              </a:ext>
            </a:extLst>
          </p:cNvPr>
          <p:cNvSpPr txBox="1"/>
          <p:nvPr/>
        </p:nvSpPr>
        <p:spPr>
          <a:xfrm>
            <a:off x="1193002" y="5063760"/>
            <a:ext cx="3351728" cy="646331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I.FAST 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05/2021 – 04/2025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fr-CH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10.0 M€ EU contribution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22">
            <a:extLst>
              <a:ext uri="{FF2B5EF4-FFF2-40B4-BE49-F238E27FC236}">
                <a16:creationId xmlns:a16="http://schemas.microsoft.com/office/drawing/2014/main" id="{588CF18E-C614-43EC-B6D2-14C925942D17}"/>
              </a:ext>
            </a:extLst>
          </p:cNvPr>
          <p:cNvSpPr/>
          <p:nvPr/>
        </p:nvSpPr>
        <p:spPr>
          <a:xfrm>
            <a:off x="2210825" y="4766712"/>
            <a:ext cx="228600" cy="297047"/>
          </a:xfrm>
          <a:prstGeom prst="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CBEADF-ECD3-41BD-894F-2B0C4FD49A49}"/>
              </a:ext>
            </a:extLst>
          </p:cNvPr>
          <p:cNvCxnSpPr>
            <a:cxnSpLocks/>
          </p:cNvCxnSpPr>
          <p:nvPr/>
        </p:nvCxnSpPr>
        <p:spPr>
          <a:xfrm>
            <a:off x="1041002" y="4932134"/>
            <a:ext cx="4557706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641048D-84E9-494C-8EFD-B947FE65FF38}"/>
              </a:ext>
            </a:extLst>
          </p:cNvPr>
          <p:cNvSpPr txBox="1"/>
          <p:nvPr/>
        </p:nvSpPr>
        <p:spPr>
          <a:xfrm rot="16200000">
            <a:off x="3356058" y="2962223"/>
            <a:ext cx="3252679" cy="36933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Integrating Activities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359BE-19C9-4AB2-AED0-96E212977A0B}"/>
              </a:ext>
            </a:extLst>
          </p:cNvPr>
          <p:cNvSpPr txBox="1"/>
          <p:nvPr/>
        </p:nvSpPr>
        <p:spPr>
          <a:xfrm rot="16200000">
            <a:off x="4771407" y="4908762"/>
            <a:ext cx="707247" cy="92333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Innovation Pilot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6C402-93F6-4AA4-8367-A27B47CEB45C}"/>
              </a:ext>
            </a:extLst>
          </p:cNvPr>
          <p:cNvSpPr txBox="1"/>
          <p:nvPr/>
        </p:nvSpPr>
        <p:spPr>
          <a:xfrm>
            <a:off x="5811201" y="2914276"/>
            <a:ext cx="5721297" cy="92333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of cross-boundary subjects, not directly followed by large laboratories, with added value coming from collaboration and sharing of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6D3EC3-5989-43A3-830A-0715B58EB4C8}"/>
              </a:ext>
            </a:extLst>
          </p:cNvPr>
          <p:cNvSpPr txBox="1"/>
          <p:nvPr/>
        </p:nvSpPr>
        <p:spPr>
          <a:xfrm>
            <a:off x="5815059" y="3991997"/>
            <a:ext cx="5726256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/>
              </a:rPr>
              <a:t>I.FAST is a new crucial step in our progress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Integrating Activities disappear from the RI Work Programmes, replaced by other tools.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No more Transnational Access (goes to dedicated projects), accent on common development of instruments in collaboration with industry. </a:t>
            </a:r>
            <a:endParaRPr lang="fr-C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1DF98E5-15ED-0E4E-9845-E7449736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1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5D50-2B79-47A7-9D55-3C29E844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I.FAST Strategic Goals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D17BB-B14C-4DF8-A147-C055424B1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495836"/>
            <a:ext cx="9217024" cy="4021396"/>
          </a:xfrm>
        </p:spPr>
        <p:txBody>
          <a:bodyPr>
            <a:normAutofit fontScale="92500" lnSpcReduction="10000"/>
          </a:bodyPr>
          <a:lstStyle/>
          <a:p>
            <a:r>
              <a:rPr lang="fr-CH" dirty="0">
                <a:latin typeface="+mn-lt"/>
              </a:rPr>
              <a:t>The «</a:t>
            </a:r>
            <a:r>
              <a:rPr lang="fr-CH" b="1" dirty="0">
                <a:solidFill>
                  <a:srgbClr val="FF0000"/>
                </a:solidFill>
                <a:latin typeface="+mn-lt"/>
              </a:rPr>
              <a:t>Innovation Pilot</a:t>
            </a:r>
            <a:r>
              <a:rPr lang="fr-CH" dirty="0">
                <a:latin typeface="+mn-lt"/>
              </a:rPr>
              <a:t>» </a:t>
            </a:r>
            <a:r>
              <a:rPr lang="fr-CH" dirty="0" err="1">
                <a:latin typeface="+mn-lt"/>
              </a:rPr>
              <a:t>is</a:t>
            </a:r>
            <a:r>
              <a:rPr lang="fr-CH" dirty="0">
                <a:latin typeface="+mn-lt"/>
              </a:rPr>
              <a:t> a </a:t>
            </a:r>
            <a:r>
              <a:rPr lang="fr-CH" dirty="0" err="1">
                <a:latin typeface="+mn-lt"/>
              </a:rPr>
              <a:t>completely</a:t>
            </a:r>
            <a:r>
              <a:rPr lang="fr-CH" dirty="0">
                <a:latin typeface="+mn-lt"/>
              </a:rPr>
              <a:t> new </a:t>
            </a:r>
            <a:r>
              <a:rPr lang="en-GB" dirty="0">
                <a:latin typeface="+mn-lt"/>
              </a:rPr>
              <a:t>instrument to support Particle Accelerator R&amp;D in Europe in 2021-25.</a:t>
            </a:r>
          </a:p>
          <a:p>
            <a:r>
              <a:rPr lang="en-GB" dirty="0">
                <a:latin typeface="+mn-lt"/>
              </a:rPr>
              <a:t>With respect to our old “Integrating Activities” (IA), the core is now made of “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co-innovation</a:t>
            </a:r>
            <a:r>
              <a:rPr lang="en-GB" dirty="0">
                <a:latin typeface="+mn-lt"/>
              </a:rPr>
              <a:t>” R&amp;D activities with industry, at different Technology Readiness Levels (TRL).</a:t>
            </a:r>
          </a:p>
          <a:p>
            <a:r>
              <a:rPr lang="en-GB" dirty="0">
                <a:latin typeface="+mn-lt"/>
              </a:rPr>
              <a:t>We keep the same strategic goals of our IA’s: 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GB" sz="2200" b="1" dirty="0">
                <a:solidFill>
                  <a:srgbClr val="FF0000"/>
                </a:solidFill>
                <a:latin typeface="+mn-lt"/>
              </a:rPr>
              <a:t>Transverse approach </a:t>
            </a:r>
            <a:r>
              <a:rPr lang="en-GB" sz="2200" dirty="0">
                <a:latin typeface="+mn-lt"/>
              </a:rPr>
              <a:t>based on synergies between accelerators for different users: particle and nuclear physics, photon and neutron science, medicine and industry.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GB" sz="2200" b="1" dirty="0">
                <a:solidFill>
                  <a:srgbClr val="FF0000"/>
                </a:solidFill>
                <a:latin typeface="+mn-lt"/>
              </a:rPr>
              <a:t>Collaborative schemes </a:t>
            </a:r>
            <a:r>
              <a:rPr lang="en-GB" sz="2200" dirty="0">
                <a:latin typeface="+mn-lt"/>
              </a:rPr>
              <a:t>involving laboratories, university and industry.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GB" sz="2200" dirty="0">
                <a:latin typeface="+mn-lt"/>
              </a:rPr>
              <a:t>Priority to </a:t>
            </a:r>
            <a:r>
              <a:rPr lang="en-GB" sz="2200" b="1" dirty="0">
                <a:solidFill>
                  <a:srgbClr val="FF0000"/>
                </a:solidFill>
                <a:latin typeface="+mn-lt"/>
              </a:rPr>
              <a:t>long-term R&amp;D</a:t>
            </a:r>
            <a:r>
              <a:rPr lang="en-GB" sz="2200" dirty="0">
                <a:latin typeface="+mn-lt"/>
              </a:rPr>
              <a:t> topics, beyond the specific needs of approved projects and developments.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E782F-18C2-417E-AF98-96949A6B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A10E9-3CFC-4D9F-ABD9-155DE3CD2B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686" y="5132379"/>
            <a:ext cx="6130413" cy="139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D708B-FCE6-4D3A-AFBC-67C96743CC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730" y="2586932"/>
            <a:ext cx="2590512" cy="202230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30295CF-DE96-EB42-A686-A8ABEB61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5651" y="6465380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EEF2-2600-1B4B-BB1D-1DD66AF3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Task 10.2: AM – Survey of applications and potential developments / M1 – M36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2B7C3-3D6D-E446-A7E8-5554C277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1647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Survey</a:t>
            </a:r>
            <a:r>
              <a:rPr lang="en-GB" dirty="0"/>
              <a:t> of current Additive Manufacturing (AM) </a:t>
            </a:r>
            <a:r>
              <a:rPr lang="en-GB" b="1" dirty="0"/>
              <a:t>applications in accelerators</a:t>
            </a:r>
            <a:r>
              <a:rPr lang="en-GB" dirty="0"/>
              <a:t> and identification of </a:t>
            </a:r>
            <a:r>
              <a:rPr lang="en-GB" b="1" dirty="0"/>
              <a:t>needs for future development </a:t>
            </a:r>
            <a:r>
              <a:rPr lang="en-GB" dirty="0"/>
              <a:t>and research actions</a:t>
            </a:r>
          </a:p>
          <a:p>
            <a:r>
              <a:rPr lang="en-GB" b="1" dirty="0"/>
              <a:t>Promote</a:t>
            </a:r>
            <a:r>
              <a:rPr lang="en-GB" dirty="0"/>
              <a:t> initiatives to identify how </a:t>
            </a:r>
            <a:r>
              <a:rPr lang="en-GB" b="1" dirty="0"/>
              <a:t>AM</a:t>
            </a:r>
            <a:r>
              <a:rPr lang="en-GB" dirty="0"/>
              <a:t> can address the needs of the accelerator community</a:t>
            </a:r>
          </a:p>
          <a:p>
            <a:r>
              <a:rPr lang="en-GB" dirty="0"/>
              <a:t>Define strategic directions for </a:t>
            </a:r>
            <a:r>
              <a:rPr lang="en-GB" b="1" dirty="0"/>
              <a:t>future AM technologies </a:t>
            </a:r>
            <a:r>
              <a:rPr lang="en-GB" dirty="0"/>
              <a:t>and foster their impact on accelerator applications (inc. societal), identifying technology barrier and challenges</a:t>
            </a:r>
            <a:endParaRPr lang="en-CH"/>
          </a:p>
          <a:p>
            <a:pPr marL="0" indent="0" algn="r">
              <a:buNone/>
            </a:pPr>
            <a:endParaRPr lang="en-CH"/>
          </a:p>
          <a:p>
            <a:pPr marL="0" indent="0" algn="r">
              <a:buNone/>
            </a:pPr>
            <a:r>
              <a:rPr lang="en-CH"/>
              <a:t>Task Leader: Prof. Maurizio VEDANI - PoliMi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D2B0F-7516-094C-AA10-438B8C5F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CE99F-2AF3-B94D-A1B7-D9886F44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D47C7-19AD-E542-896B-DC0C95858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10.2: AM – Survey of applications and potential developments / M1 – M36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D054F-9B4B-F14D-877F-CAA438689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68416" cy="823912"/>
          </a:xfrm>
        </p:spPr>
        <p:txBody>
          <a:bodyPr>
            <a:noAutofit/>
          </a:bodyPr>
          <a:lstStyle/>
          <a:p>
            <a:r>
              <a:rPr lang="en-GB" sz="2600" b="1" dirty="0"/>
              <a:t>Promote</a:t>
            </a:r>
            <a:r>
              <a:rPr lang="en-GB" sz="2600" dirty="0"/>
              <a:t> - how </a:t>
            </a:r>
            <a:r>
              <a:rPr lang="en-GB" sz="2600" b="1" dirty="0"/>
              <a:t>AM</a:t>
            </a:r>
            <a:r>
              <a:rPr lang="en-GB" sz="2600" dirty="0"/>
              <a:t> can address needs of Accelerator Community?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4D5E45-8EBD-874B-8FE8-93778F7C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459816"/>
            <a:ext cx="5760000" cy="365125"/>
          </a:xfrm>
        </p:spPr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A098B5-1655-C141-987A-D88FA8FB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0F95E1D2-CEA0-6142-97DD-FD94253E69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321600" y="2502565"/>
            <a:ext cx="2283751" cy="1375884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A29B6-BB9B-9946-8245-F828229271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Additive manufacturing opens up new prospects at </a:t>
            </a:r>
            <a:r>
              <a:rPr lang="en-GB" b="1" dirty="0"/>
              <a:t>CERN</a:t>
            </a:r>
            <a:r>
              <a:rPr lang="en-CH"/>
              <a:t> </a:t>
            </a:r>
            <a:r>
              <a:rPr lang="en-GB" sz="1800" dirty="0">
                <a:hlinkClick r:id="rId4"/>
              </a:rPr>
              <a:t>https://home.cern/news/news/engineering/additive-manufacturing-opens-new-prospects-cern</a:t>
            </a:r>
            <a:r>
              <a:rPr lang="en-GB" sz="1800" dirty="0"/>
              <a:t> </a:t>
            </a:r>
            <a:endParaRPr lang="en-CH"/>
          </a:p>
          <a:p>
            <a:r>
              <a:rPr lang="en-CH"/>
              <a:t>CNRS and CEA</a:t>
            </a:r>
          </a:p>
          <a:p>
            <a:r>
              <a:rPr lang="en-CH"/>
              <a:t>INFN </a:t>
            </a:r>
          </a:p>
          <a:p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89C04-982E-FD40-9ACA-D9354A04A9C7}"/>
              </a:ext>
            </a:extLst>
          </p:cNvPr>
          <p:cNvSpPr txBox="1"/>
          <p:nvPr/>
        </p:nvSpPr>
        <p:spPr>
          <a:xfrm>
            <a:off x="6356523" y="3869370"/>
            <a:ext cx="528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Progress in Additive Manufacturing (2021) 6:339–346</a:t>
            </a:r>
          </a:p>
          <a:p>
            <a:r>
              <a:rPr lang="en-GB" dirty="0">
                <a:hlinkClick r:id="rId5"/>
              </a:rPr>
              <a:t>https://doi.org/10.1007/s40964-020-00153-3</a:t>
            </a:r>
            <a:r>
              <a:rPr lang="en-GB" dirty="0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8B8E93-FC2F-6C4A-B5B2-5AB9B0DDA928}"/>
              </a:ext>
            </a:extLst>
          </p:cNvPr>
          <p:cNvSpPr txBox="1">
            <a:spLocks/>
          </p:cNvSpPr>
          <p:nvPr/>
        </p:nvSpPr>
        <p:spPr>
          <a:xfrm>
            <a:off x="827087" y="1634499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400" b="0" kern="1200">
                <a:solidFill>
                  <a:schemeClr val="tx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0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/>
              <a:t>Survey </a:t>
            </a:r>
            <a:r>
              <a:rPr lang="en-GB" sz="2800" dirty="0"/>
              <a:t>of all known AM applications in Accelerator Community</a:t>
            </a:r>
          </a:p>
        </p:txBody>
      </p:sp>
      <p:pic>
        <p:nvPicPr>
          <p:cNvPr id="19" name="Picture 18" descr="A close-up of sunglasses&#10;&#10;Description automatically generated with low confidence">
            <a:extLst>
              <a:ext uri="{FF2B5EF4-FFF2-40B4-BE49-F238E27FC236}">
                <a16:creationId xmlns:a16="http://schemas.microsoft.com/office/drawing/2014/main" id="{93942C94-D9B2-0D49-8686-E4B0087BB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728" y="2500298"/>
            <a:ext cx="3043609" cy="1369072"/>
          </a:xfrm>
          <a:prstGeom prst="rect">
            <a:avLst/>
          </a:prstGeom>
        </p:spPr>
      </p:pic>
      <p:pic>
        <p:nvPicPr>
          <p:cNvPr id="20" name="Picture 19" descr="A close-up of a donut&#10;&#10;Description automatically generated with medium confidence">
            <a:extLst>
              <a:ext uri="{FF2B5EF4-FFF2-40B4-BE49-F238E27FC236}">
                <a16:creationId xmlns:a16="http://schemas.microsoft.com/office/drawing/2014/main" id="{84196EFA-9EE8-7F4E-9C4E-AA9F24F8C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23" y="4621546"/>
            <a:ext cx="1813942" cy="15246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AE29B3-5D61-5642-885F-036B291DDF57}"/>
              </a:ext>
            </a:extLst>
          </p:cNvPr>
          <p:cNvSpPr txBox="1"/>
          <p:nvPr/>
        </p:nvSpPr>
        <p:spPr>
          <a:xfrm>
            <a:off x="2800002" y="6090484"/>
            <a:ext cx="128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INFN PD</a:t>
            </a:r>
          </a:p>
        </p:txBody>
      </p:sp>
      <p:pic>
        <p:nvPicPr>
          <p:cNvPr id="23" name="Picture 22" descr="A picture containing indoor, sink, miller&#10;&#10;Description automatically generated">
            <a:extLst>
              <a:ext uri="{FF2B5EF4-FFF2-40B4-BE49-F238E27FC236}">
                <a16:creationId xmlns:a16="http://schemas.microsoft.com/office/drawing/2014/main" id="{1C52B07E-4C7C-1449-8311-71C55B298D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839" t="32722" r="34629" b="45971"/>
          <a:stretch/>
        </p:blipFill>
        <p:spPr>
          <a:xfrm>
            <a:off x="4336990" y="4632818"/>
            <a:ext cx="3518019" cy="15246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78B64E-0E3B-0442-BE2D-FFB9DD06A77E}"/>
              </a:ext>
            </a:extLst>
          </p:cNvPr>
          <p:cNvSpPr txBox="1"/>
          <p:nvPr/>
        </p:nvSpPr>
        <p:spPr>
          <a:xfrm>
            <a:off x="4881480" y="6089870"/>
            <a:ext cx="230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of </a:t>
            </a:r>
            <a:r>
              <a:rPr lang="en-GB" dirty="0" err="1"/>
              <a:t>N.Delerue</a:t>
            </a:r>
            <a:endParaRPr lang="en-GB"/>
          </a:p>
        </p:txBody>
      </p:sp>
      <p:pic>
        <p:nvPicPr>
          <p:cNvPr id="26" name="Picture 2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906592A-2682-D04F-B869-D6479CA21F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9" t="3889" r="51312" b="3889"/>
          <a:stretch/>
        </p:blipFill>
        <p:spPr>
          <a:xfrm>
            <a:off x="8107437" y="4621547"/>
            <a:ext cx="1949003" cy="1545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ACC644-D6C8-4646-ACB5-80F4E0BA3942}"/>
              </a:ext>
            </a:extLst>
          </p:cNvPr>
          <p:cNvSpPr txBox="1"/>
          <p:nvPr/>
        </p:nvSpPr>
        <p:spPr>
          <a:xfrm>
            <a:off x="8364332" y="608872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Image: CERN </a:t>
            </a:r>
          </a:p>
        </p:txBody>
      </p:sp>
    </p:spTree>
    <p:extLst>
      <p:ext uri="{BB962C8B-B14F-4D97-AF65-F5344CB8AC3E}">
        <p14:creationId xmlns:p14="http://schemas.microsoft.com/office/powerpoint/2010/main" val="3012741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E2F7-349E-D34D-9A1D-51389CD5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Task 10.3: Refurbishment of accelerator components by AM technologies / M1 – M24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EB119-9EC7-5E44-8DF9-252361AC2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164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Definition of applications and components for the </a:t>
            </a:r>
            <a:r>
              <a:rPr lang="en-GB" b="1" dirty="0"/>
              <a:t>repair</a:t>
            </a:r>
            <a:r>
              <a:rPr lang="en-GB" dirty="0"/>
              <a:t> activities in the accelerator components </a:t>
            </a:r>
            <a:r>
              <a:rPr lang="en-GB" b="1" dirty="0"/>
              <a:t>by AM</a:t>
            </a:r>
          </a:p>
          <a:p>
            <a:r>
              <a:rPr lang="en-GB" dirty="0"/>
              <a:t>Identification of </a:t>
            </a:r>
            <a:r>
              <a:rPr lang="en-GB" b="1" dirty="0"/>
              <a:t>AM strategies </a:t>
            </a:r>
            <a:r>
              <a:rPr lang="en-GB" dirty="0"/>
              <a:t>that can be adopted </a:t>
            </a:r>
            <a:r>
              <a:rPr lang="en-GB" b="1" dirty="0"/>
              <a:t>to repair </a:t>
            </a:r>
            <a:r>
              <a:rPr lang="en-GB" dirty="0"/>
              <a:t>parts</a:t>
            </a:r>
          </a:p>
          <a:p>
            <a:r>
              <a:rPr lang="en-GB" dirty="0"/>
              <a:t>Study </a:t>
            </a:r>
            <a:r>
              <a:rPr lang="en-GB" b="1" dirty="0"/>
              <a:t>post-processing methods </a:t>
            </a:r>
            <a:r>
              <a:rPr lang="en-GB" dirty="0"/>
              <a:t>to control surface roughness and surface cleanliness of AM parts</a:t>
            </a:r>
          </a:p>
          <a:p>
            <a:r>
              <a:rPr lang="en-GB" dirty="0"/>
              <a:t>Identification of a sample </a:t>
            </a:r>
            <a:r>
              <a:rPr lang="en-GB" b="1" dirty="0"/>
              <a:t>demonstration prototype </a:t>
            </a:r>
            <a:r>
              <a:rPr lang="en-GB" dirty="0"/>
              <a:t>of AM repaired unit for an accelerator</a:t>
            </a:r>
          </a:p>
          <a:p>
            <a:endParaRPr lang="en-GB" dirty="0"/>
          </a:p>
          <a:p>
            <a:pPr marL="0" indent="0" algn="r">
              <a:buNone/>
            </a:pPr>
            <a:endParaRPr lang="en-CH" dirty="0"/>
          </a:p>
          <a:p>
            <a:pPr marL="0" indent="0" algn="r">
              <a:buNone/>
            </a:pPr>
            <a:r>
              <a:rPr lang="en-CH" dirty="0"/>
              <a:t>Task Leader: Dr. Andris RATKUS - RTU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0C702-C089-1D4A-9B51-1FB8AF4C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9354E-2796-B540-B32A-E02F4B19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A1FB41-323A-DE41-B31A-B0C1389BFD90}"/>
              </a:ext>
            </a:extLst>
          </p:cNvPr>
          <p:cNvSpPr/>
          <p:nvPr/>
        </p:nvSpPr>
        <p:spPr>
          <a:xfrm>
            <a:off x="1055440" y="5033741"/>
            <a:ext cx="46097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/>
              <a:t>Specific technological development that could save time and maintenance costs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5C5CA5-1B59-9C42-B583-C0927D972D12}"/>
              </a:ext>
            </a:extLst>
          </p:cNvPr>
          <p:cNvCxnSpPr>
            <a:cxnSpLocks/>
          </p:cNvCxnSpPr>
          <p:nvPr/>
        </p:nvCxnSpPr>
        <p:spPr>
          <a:xfrm flipH="1">
            <a:off x="4799856" y="4149080"/>
            <a:ext cx="865312" cy="884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22D362-422C-A941-92AB-7188C3301645}"/>
              </a:ext>
            </a:extLst>
          </p:cNvPr>
          <p:cNvGrpSpPr/>
          <p:nvPr/>
        </p:nvGrpSpPr>
        <p:grpSpPr>
          <a:xfrm>
            <a:off x="8257651" y="4488287"/>
            <a:ext cx="2738346" cy="635602"/>
            <a:chOff x="0" y="78353"/>
            <a:chExt cx="6771556" cy="63560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D527A7D-CF4A-B94E-BA73-A8B5B1822E74}"/>
                </a:ext>
              </a:extLst>
            </p:cNvPr>
            <p:cNvSpPr/>
            <p:nvPr/>
          </p:nvSpPr>
          <p:spPr>
            <a:xfrm>
              <a:off x="0" y="78353"/>
              <a:ext cx="6771556" cy="6356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D5596AC8-1F6C-8A4A-A7F7-C69F526CD960}"/>
                </a:ext>
              </a:extLst>
            </p:cNvPr>
            <p:cNvSpPr txBox="1"/>
            <p:nvPr/>
          </p:nvSpPr>
          <p:spPr>
            <a:xfrm>
              <a:off x="31028" y="109381"/>
              <a:ext cx="6452550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GB" sz="1600" b="1" dirty="0"/>
                <a:t>Your ideas are very welcome!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20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8027-1B36-AE4D-8C59-4CEB71ED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Task 10.3: Refurbishment of accelerator components by AM technologies / M1 – M24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F2E0C-B30D-EC47-A7B3-AB9546E7E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05" y="1356935"/>
            <a:ext cx="5157787" cy="823912"/>
          </a:xfrm>
        </p:spPr>
        <p:txBody>
          <a:bodyPr/>
          <a:lstStyle/>
          <a:p>
            <a:r>
              <a:rPr lang="en-GB"/>
              <a:t>AM for </a:t>
            </a:r>
            <a:r>
              <a:rPr lang="en-GB" b="1"/>
              <a:t>repairs </a:t>
            </a:r>
            <a:r>
              <a:rPr lang="en-GB"/>
              <a:t>- Q’s to be answered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ACD83-892E-4047-A3BB-0E4E8D444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705" y="2180848"/>
            <a:ext cx="5157787" cy="249517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What can we </a:t>
            </a:r>
            <a:r>
              <a:rPr lang="en-GB" b="1" dirty="0"/>
              <a:t>repair</a:t>
            </a:r>
            <a:r>
              <a:rPr lang="en-GB" dirty="0"/>
              <a:t> with</a:t>
            </a:r>
            <a:r>
              <a:rPr lang="en-GB" b="1" dirty="0"/>
              <a:t> </a:t>
            </a:r>
            <a:r>
              <a:rPr lang="en-GB" dirty="0"/>
              <a:t>AM?</a:t>
            </a:r>
          </a:p>
          <a:p>
            <a:r>
              <a:rPr lang="en-GB" dirty="0"/>
              <a:t>Which types of </a:t>
            </a:r>
            <a:r>
              <a:rPr lang="en-GB" b="1" dirty="0"/>
              <a:t>AM and strategies </a:t>
            </a:r>
            <a:r>
              <a:rPr lang="en-GB" dirty="0"/>
              <a:t>to use?</a:t>
            </a:r>
          </a:p>
          <a:p>
            <a:r>
              <a:rPr lang="en-GB" dirty="0"/>
              <a:t>If </a:t>
            </a:r>
            <a:r>
              <a:rPr lang="en-GB" b="1" dirty="0"/>
              <a:t>post-processing</a:t>
            </a:r>
            <a:r>
              <a:rPr lang="en-GB" dirty="0"/>
              <a:t> is required – which methods to use?</a:t>
            </a:r>
          </a:p>
          <a:p>
            <a:r>
              <a:rPr lang="en-GB" dirty="0"/>
              <a:t>What is the best initial  </a:t>
            </a:r>
            <a:r>
              <a:rPr lang="en-GB" b="1" dirty="0"/>
              <a:t>demonstration prototype</a:t>
            </a:r>
            <a:r>
              <a:rPr lang="en-GB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CBCF9-4972-A645-9FB9-1A3FDCFE7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6117" y="1356935"/>
            <a:ext cx="5183188" cy="823912"/>
          </a:xfrm>
        </p:spPr>
        <p:txBody>
          <a:bodyPr/>
          <a:lstStyle/>
          <a:p>
            <a:r>
              <a:rPr lang="en-GB" b="1"/>
              <a:t>Potential advantages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8C6EF-914A-A447-BB8A-CD2921D18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6117" y="2180847"/>
            <a:ext cx="5183188" cy="3084165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In-situ repairs </a:t>
            </a:r>
          </a:p>
          <a:p>
            <a:r>
              <a:rPr lang="en-GB"/>
              <a:t>Can be done in hostile environments (radiation, magnetic field, low O</a:t>
            </a:r>
            <a:r>
              <a:rPr lang="en-GB" baseline="-25000"/>
              <a:t>2</a:t>
            </a:r>
            <a:r>
              <a:rPr lang="en-GB"/>
              <a:t>, ...)</a:t>
            </a:r>
          </a:p>
          <a:p>
            <a:r>
              <a:rPr lang="en-GB"/>
              <a:t>Wide range of materials, incl. multi-materials</a:t>
            </a:r>
          </a:p>
          <a:p>
            <a:r>
              <a:rPr lang="en-GB"/>
              <a:t>Micro and macro scale repairs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3EA48E-4F6A-3044-A8B1-868867CB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972259-BD50-A141-9EDE-05E86A4C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DC63F54-9530-DB47-A871-9BC113F0ED7C}"/>
              </a:ext>
            </a:extLst>
          </p:cNvPr>
          <p:cNvSpPr txBox="1">
            <a:spLocks/>
          </p:cNvSpPr>
          <p:nvPr/>
        </p:nvSpPr>
        <p:spPr>
          <a:xfrm>
            <a:off x="6167064" y="4252912"/>
            <a:ext cx="5183188" cy="3084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8" name="Picture 1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086BFED-EA92-AB47-9FBF-BC251569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4618345"/>
            <a:ext cx="2589103" cy="1374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48FE5D-09F0-3746-9418-B6ABFF8B4610}"/>
              </a:ext>
            </a:extLst>
          </p:cNvPr>
          <p:cNvSpPr txBox="1"/>
          <p:nvPr/>
        </p:nvSpPr>
        <p:spPr>
          <a:xfrm>
            <a:off x="4516197" y="5079449"/>
            <a:ext cx="16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Images: Fraunhofer IWS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594427-8D0B-AB4B-8120-CE3C22EB2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9" t="5267" r="8827" b="37211"/>
          <a:stretch/>
        </p:blipFill>
        <p:spPr>
          <a:xfrm>
            <a:off x="6203159" y="4591102"/>
            <a:ext cx="2635266" cy="139070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C4F82CF-C06D-8447-9362-0A5DBBEE1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797" y="4591102"/>
            <a:ext cx="1988748" cy="13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3241-9AC9-6C4B-B51F-A7143B8A3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Task 10.4: Development of AM-manufactured superconductive RF cavities / M1 – M24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84AFF-8861-3842-9BC6-059ED8F39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Develop the </a:t>
            </a:r>
            <a:r>
              <a:rPr lang="en-GB" b="1"/>
              <a:t>design approach and test </a:t>
            </a:r>
            <a:r>
              <a:rPr lang="en-GB"/>
              <a:t>relevant properties of </a:t>
            </a:r>
            <a:r>
              <a:rPr lang="en-GB" b="1"/>
              <a:t>AM-manufactured Niobium RF cavities</a:t>
            </a:r>
            <a:endParaRPr lang="en-GB"/>
          </a:p>
          <a:p>
            <a:r>
              <a:rPr lang="en-GB"/>
              <a:t>Develop the </a:t>
            </a:r>
            <a:r>
              <a:rPr lang="en-GB" b="1"/>
              <a:t>design approach and test </a:t>
            </a:r>
            <a:r>
              <a:rPr lang="en-GB"/>
              <a:t>relevant properties of </a:t>
            </a:r>
            <a:r>
              <a:rPr lang="en-GB" b="1"/>
              <a:t>AM-manufactured Ultra-Pure Cu-made RF </a:t>
            </a:r>
            <a:r>
              <a:rPr lang="en-GB"/>
              <a:t>body cavities - coated by a Niobium thin layer at the inner surface</a:t>
            </a:r>
          </a:p>
          <a:p>
            <a:r>
              <a:rPr lang="en-GB"/>
              <a:t>Both to be tested at room and at cryogenic temperature</a:t>
            </a:r>
          </a:p>
          <a:p>
            <a:endParaRPr lang="en-GB"/>
          </a:p>
          <a:p>
            <a:pPr marL="0" indent="0" algn="r">
              <a:buNone/>
            </a:pPr>
            <a:r>
              <a:rPr lang="en-GB"/>
              <a:t>Task Leader: Ing. Adriano PEPATO - INFN PD</a:t>
            </a:r>
          </a:p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107DC-71AB-E949-81F7-23E0B3923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Toms Torims – </a:t>
            </a:r>
            <a:r>
              <a:rPr lang="en-GB" dirty="0"/>
              <a:t>I.FAST WP10: Additive Manufacturing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3FF1E-F15E-824F-B276-E0B28278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24078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6355</TotalTime>
  <Words>1941</Words>
  <Application>Microsoft Macintosh PowerPoint</Application>
  <PresentationFormat>Widescreen</PresentationFormat>
  <Paragraphs>195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Montserrat ExtraBold</vt:lpstr>
      <vt:lpstr>Montserrat SemiBold</vt:lpstr>
      <vt:lpstr>I.FAST Custom Slides</vt:lpstr>
      <vt:lpstr>Generic</vt:lpstr>
      <vt:lpstr>PowerPoint Presentation</vt:lpstr>
      <vt:lpstr>What is I.FAST ?</vt:lpstr>
      <vt:lpstr>I.FAST: last of a series, first of a kind!</vt:lpstr>
      <vt:lpstr>I.FAST Strategic Goals</vt:lpstr>
      <vt:lpstr>Task 10.2: AM – Survey of applications and potential developments / M1 – M36</vt:lpstr>
      <vt:lpstr>Task 10.2: AM – Survey of applications and potential developments / M1 – M36</vt:lpstr>
      <vt:lpstr>Task 10.3: Refurbishment of accelerator components by AM technologies / M1 – M24</vt:lpstr>
      <vt:lpstr>Task 10.3: Refurbishment of accelerator components by AM technologies / M1 – M24</vt:lpstr>
      <vt:lpstr>Task 10.4: Development of AM-manufactured superconductive RF cavities / M1 – M24</vt:lpstr>
      <vt:lpstr>Task 10.4: Development of AM-manufactured superconductive RF cavities / M1 – M24</vt:lpstr>
      <vt:lpstr>Big challenges require joint response: Task 10.2; Task 10.3 and Task 10.4 </vt:lpstr>
      <vt:lpstr>AM Partnership and Collaboration in I.FAST</vt:lpstr>
      <vt:lpstr>Expected outcomes: Task 10.2; Task 10.3 and Task 10.4</vt:lpstr>
      <vt:lpstr>Strategic goals of AM  Group within WP10 </vt:lpstr>
      <vt:lpstr>Relevant projects conferences and workshops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Toms Torims</cp:lastModifiedBy>
  <cp:revision>464</cp:revision>
  <dcterms:created xsi:type="dcterms:W3CDTF">2017-04-26T09:15:49Z</dcterms:created>
  <dcterms:modified xsi:type="dcterms:W3CDTF">2021-06-07T09:12:34Z</dcterms:modified>
</cp:coreProperties>
</file>