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11"/>
  </p:notesMasterIdLst>
  <p:handoutMasterIdLst>
    <p:handoutMasterId r:id="rId12"/>
  </p:handoutMasterIdLst>
  <p:sldIdLst>
    <p:sldId id="298" r:id="rId2"/>
    <p:sldId id="302" r:id="rId3"/>
    <p:sldId id="300" r:id="rId4"/>
    <p:sldId id="301" r:id="rId5"/>
    <p:sldId id="303" r:id="rId6"/>
    <p:sldId id="306" r:id="rId7"/>
    <p:sldId id="307" r:id="rId8"/>
    <p:sldId id="304" r:id="rId9"/>
    <p:sldId id="305"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1719"/>
    <a:srgbClr val="EA5A28"/>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snapToGrid="0" snapToObjects="1">
      <p:cViewPr varScale="1">
        <p:scale>
          <a:sx n="68" d="100"/>
          <a:sy n="68" d="100"/>
        </p:scale>
        <p:origin x="616" y="48"/>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06/04/2021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06/04/2021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132591" y="940430"/>
            <a:ext cx="8355426" cy="2659190"/>
          </a:xfrm>
        </p:spPr>
        <p:txBody>
          <a:bodyPr/>
          <a:lstStyle/>
          <a:p>
            <a:r>
              <a:rPr lang="fr-FR" dirty="0"/>
              <a:t>Assemblée Générale section locale Paris-Centre </a:t>
            </a:r>
          </a:p>
        </p:txBody>
      </p:sp>
      <p:sp>
        <p:nvSpPr>
          <p:cNvPr id="7" name="Espace réservé du texte 6"/>
          <p:cNvSpPr>
            <a:spLocks noGrp="1"/>
          </p:cNvSpPr>
          <p:nvPr>
            <p:ph type="body" sz="quarter" idx="10"/>
          </p:nvPr>
        </p:nvSpPr>
        <p:spPr/>
        <p:txBody>
          <a:bodyPr/>
          <a:lstStyle/>
          <a:p>
            <a:r>
              <a:rPr lang="fr-FR" dirty="0"/>
              <a:t>Mardi 6 avril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4" name="Image 3">
            <a:extLst>
              <a:ext uri="{FF2B5EF4-FFF2-40B4-BE49-F238E27FC236}">
                <a16:creationId xmlns:a16="http://schemas.microsoft.com/office/drawing/2014/main" id="{780C1559-8359-423B-8AEC-F18116117B68}"/>
              </a:ext>
            </a:extLst>
          </p:cNvPr>
          <p:cNvPicPr>
            <a:picLocks noChangeAspect="1"/>
          </p:cNvPicPr>
          <p:nvPr/>
        </p:nvPicPr>
        <p:blipFill>
          <a:blip r:embed="rId2"/>
          <a:stretch>
            <a:fillRect/>
          </a:stretch>
        </p:blipFill>
        <p:spPr>
          <a:xfrm>
            <a:off x="0" y="203554"/>
            <a:ext cx="12192000" cy="6723945"/>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électrique des quarks et de son caractère fractionnaire.</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a:t>
            </a:r>
            <a:r>
              <a:rPr lang="fr-FR"/>
              <a:t>et renforcer </a:t>
            </a:r>
            <a:r>
              <a:rPr lang="fr-FR" dirty="0"/>
              <a:t>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physiciens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physiciens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5BB236-AF1D-4D86-B450-45C7E31729E0}"/>
              </a:ext>
            </a:extLst>
          </p:cNvPr>
          <p:cNvSpPr>
            <a:spLocks noGrp="1"/>
          </p:cNvSpPr>
          <p:nvPr>
            <p:ph type="ctrTitle"/>
          </p:nvPr>
        </p:nvSpPr>
        <p:spPr/>
        <p:txBody>
          <a:bodyPr>
            <a:normAutofit fontScale="90000"/>
          </a:bodyPr>
          <a:lstStyle/>
          <a:p>
            <a:r>
              <a:rPr lang="fr-FR" dirty="0"/>
              <a:t>La SFP en 2021</a:t>
            </a:r>
          </a:p>
        </p:txBody>
      </p:sp>
      <p:sp>
        <p:nvSpPr>
          <p:cNvPr id="3" name="Espace réservé du numéro de diapositive 2">
            <a:extLst>
              <a:ext uri="{FF2B5EF4-FFF2-40B4-BE49-F238E27FC236}">
                <a16:creationId xmlns:a16="http://schemas.microsoft.com/office/drawing/2014/main" id="{7482E9E5-C1C1-4626-9688-443F013D8FBB}"/>
              </a:ext>
            </a:extLst>
          </p:cNvPr>
          <p:cNvSpPr>
            <a:spLocks noGrp="1"/>
          </p:cNvSpPr>
          <p:nvPr>
            <p:ph type="sldNum" sz="quarter" idx="4"/>
          </p:nvPr>
        </p:nvSpPr>
        <p:spPr/>
        <p:txBody>
          <a:bodyPr/>
          <a:lstStyle/>
          <a:p>
            <a:fld id="{185F3D75-FCFB-0743-B0C1-09D62B5F6DAB}" type="slidenum">
              <a:rPr lang="fr-FR" smtClean="0"/>
              <a:t>4</a:t>
            </a:fld>
            <a:endParaRPr lang="fr-FR"/>
          </a:p>
        </p:txBody>
      </p:sp>
      <p:sp>
        <p:nvSpPr>
          <p:cNvPr id="4" name="Espace réservé du texte 3">
            <a:extLst>
              <a:ext uri="{FF2B5EF4-FFF2-40B4-BE49-F238E27FC236}">
                <a16:creationId xmlns:a16="http://schemas.microsoft.com/office/drawing/2014/main" id="{535D221C-B9A0-445A-89A7-F200215D4AB9}"/>
              </a:ext>
            </a:extLst>
          </p:cNvPr>
          <p:cNvSpPr>
            <a:spLocks noGrp="1"/>
          </p:cNvSpPr>
          <p:nvPr>
            <p:ph type="body" sz="quarter" idx="14"/>
          </p:nvPr>
        </p:nvSpPr>
        <p:spPr/>
        <p:txBody>
          <a:bodyPr/>
          <a:lstStyle/>
          <a:p>
            <a:endParaRPr lang="fr-FR"/>
          </a:p>
        </p:txBody>
      </p:sp>
      <p:sp>
        <p:nvSpPr>
          <p:cNvPr id="5" name="Espace réservé du texte 4">
            <a:extLst>
              <a:ext uri="{FF2B5EF4-FFF2-40B4-BE49-F238E27FC236}">
                <a16:creationId xmlns:a16="http://schemas.microsoft.com/office/drawing/2014/main" id="{3D2851BD-DB85-44E9-8E3F-59232FC1A331}"/>
              </a:ext>
            </a:extLst>
          </p:cNvPr>
          <p:cNvSpPr>
            <a:spLocks noGrp="1"/>
          </p:cNvSpPr>
          <p:nvPr>
            <p:ph type="body" sz="quarter" idx="13"/>
          </p:nvPr>
        </p:nvSpPr>
        <p:spPr/>
        <p:txBody>
          <a:bodyPr/>
          <a:lstStyle/>
          <a:p>
            <a:pPr marL="285750" indent="-285750">
              <a:buFont typeface="Arial" panose="020B0604020202020204" pitchFamily="34" charset="0"/>
              <a:buChar char="•"/>
            </a:pPr>
            <a:r>
              <a:rPr lang="fr-FR" dirty="0"/>
              <a:t>Journées de la  Matière Condensée</a:t>
            </a:r>
          </a:p>
          <a:p>
            <a:pPr marL="285750" indent="-285750">
              <a:buFont typeface="Arial" panose="020B0604020202020204" pitchFamily="34" charset="0"/>
              <a:buChar char="•"/>
            </a:pPr>
            <a:r>
              <a:rPr lang="fr-FR" dirty="0"/>
              <a:t>Dialogue avec les sociétés sœurs </a:t>
            </a:r>
          </a:p>
          <a:p>
            <a:pPr marL="742950" lvl="1" indent="-285750">
              <a:buFont typeface="Arial" panose="020B0604020202020204" pitchFamily="34" charset="0"/>
              <a:buChar char="•"/>
            </a:pPr>
            <a:r>
              <a:rPr lang="fr-FR" dirty="0" err="1"/>
              <a:t>Rdz</a:t>
            </a:r>
            <a:r>
              <a:rPr lang="fr-FR" dirty="0"/>
              <a:t>-vous déjà pris avec SFM, SIF, SCF, SEE, SFO, SF2A, AFM, SFµ</a:t>
            </a:r>
          </a:p>
          <a:p>
            <a:pPr marL="285750" indent="-285750">
              <a:buFont typeface="Arial" panose="020B0604020202020204" pitchFamily="34" charset="0"/>
              <a:buChar char="•"/>
            </a:pPr>
            <a:r>
              <a:rPr lang="fr-FR" dirty="0"/>
              <a:t>Premières actions du Collège des Sociétés Savantes Académiques de France</a:t>
            </a:r>
          </a:p>
          <a:p>
            <a:pPr marL="742950" lvl="1" indent="-285750">
              <a:buFont typeface="Arial" panose="020B0604020202020204" pitchFamily="34" charset="0"/>
              <a:buChar char="•"/>
            </a:pPr>
            <a:r>
              <a:rPr lang="fr-FR" dirty="0"/>
              <a:t>Réseau des structures jeunes</a:t>
            </a:r>
          </a:p>
          <a:p>
            <a:pPr marL="742950" lvl="1" indent="-285750">
              <a:buFont typeface="Arial" panose="020B0604020202020204" pitchFamily="34" charset="0"/>
              <a:buChar char="•"/>
            </a:pPr>
            <a:r>
              <a:rPr lang="fr-FR" dirty="0"/>
              <a:t>Recensement des structures locales</a:t>
            </a:r>
          </a:p>
          <a:p>
            <a:pPr marL="742950" lvl="1" indent="-285750">
              <a:buFont typeface="Arial" panose="020B0604020202020204" pitchFamily="34" charset="0"/>
              <a:buChar char="•"/>
            </a:pPr>
            <a:r>
              <a:rPr lang="fr-FR" dirty="0"/>
              <a:t>Audition commission Culture Sénat/OPECST</a:t>
            </a:r>
          </a:p>
          <a:p>
            <a:pPr marL="285750" indent="-285750">
              <a:buFont typeface="Arial" panose="020B0604020202020204" pitchFamily="34" charset="0"/>
              <a:buChar char="•"/>
            </a:pPr>
            <a:r>
              <a:rPr lang="fr-FR" dirty="0"/>
              <a:t>Préparation Nuit des Temps 2022</a:t>
            </a:r>
          </a:p>
          <a:p>
            <a:pPr marL="285750" indent="-285750">
              <a:buFont typeface="Arial" panose="020B0604020202020204" pitchFamily="34" charset="0"/>
              <a:buChar char="•"/>
            </a:pPr>
            <a:r>
              <a:rPr lang="fr-FR" dirty="0"/>
              <a:t>Préparation 150 ans SFP</a:t>
            </a:r>
          </a:p>
          <a:p>
            <a:pPr marL="285750" indent="-285750">
              <a:buFont typeface="Arial" panose="020B0604020202020204" pitchFamily="34" charset="0"/>
              <a:buChar char="•"/>
            </a:pPr>
            <a:r>
              <a:rPr lang="fr-FR" dirty="0"/>
              <a:t>RPER 2021 Septembre ESPCI</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p:txBody>
      </p:sp>
    </p:spTree>
    <p:extLst>
      <p:ext uri="{BB962C8B-B14F-4D97-AF65-F5344CB8AC3E}">
        <p14:creationId xmlns:p14="http://schemas.microsoft.com/office/powerpoint/2010/main" val="1925740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F0F3BD-C614-4507-A7D8-A374F4430E10}"/>
              </a:ext>
            </a:extLst>
          </p:cNvPr>
          <p:cNvSpPr>
            <a:spLocks noGrp="1"/>
          </p:cNvSpPr>
          <p:nvPr>
            <p:ph type="ctrTitle"/>
          </p:nvPr>
        </p:nvSpPr>
        <p:spPr/>
        <p:txBody>
          <a:bodyPr>
            <a:normAutofit fontScale="90000"/>
          </a:bodyPr>
          <a:lstStyle/>
          <a:p>
            <a:r>
              <a:rPr lang="fr-FR" dirty="0"/>
              <a:t>Quelques évènements en 2022</a:t>
            </a:r>
          </a:p>
        </p:txBody>
      </p:sp>
      <p:sp>
        <p:nvSpPr>
          <p:cNvPr id="3" name="Espace réservé du numéro de diapositive 2">
            <a:extLst>
              <a:ext uri="{FF2B5EF4-FFF2-40B4-BE49-F238E27FC236}">
                <a16:creationId xmlns:a16="http://schemas.microsoft.com/office/drawing/2014/main" id="{3C2AB27D-3329-4E66-AA02-7A49DF27ADE4}"/>
              </a:ext>
            </a:extLst>
          </p:cNvPr>
          <p:cNvSpPr>
            <a:spLocks noGrp="1"/>
          </p:cNvSpPr>
          <p:nvPr>
            <p:ph type="sldNum" sz="quarter" idx="4"/>
          </p:nvPr>
        </p:nvSpPr>
        <p:spPr/>
        <p:txBody>
          <a:bodyPr/>
          <a:lstStyle/>
          <a:p>
            <a:fld id="{185F3D75-FCFB-0743-B0C1-09D62B5F6DAB}" type="slidenum">
              <a:rPr lang="fr-FR" smtClean="0"/>
              <a:t>5</a:t>
            </a:fld>
            <a:endParaRPr lang="fr-FR"/>
          </a:p>
        </p:txBody>
      </p:sp>
      <p:sp>
        <p:nvSpPr>
          <p:cNvPr id="4" name="Espace réservé du texte 3">
            <a:extLst>
              <a:ext uri="{FF2B5EF4-FFF2-40B4-BE49-F238E27FC236}">
                <a16:creationId xmlns:a16="http://schemas.microsoft.com/office/drawing/2014/main" id="{52019CFD-EAE1-4317-B07B-7D5AF9A0E44C}"/>
              </a:ext>
            </a:extLst>
          </p:cNvPr>
          <p:cNvSpPr>
            <a:spLocks noGrp="1"/>
          </p:cNvSpPr>
          <p:nvPr>
            <p:ph type="body" sz="quarter" idx="14"/>
          </p:nvPr>
        </p:nvSpPr>
        <p:spPr/>
        <p:txBody>
          <a:bodyPr/>
          <a:lstStyle/>
          <a:p>
            <a:endParaRPr lang="fr-FR"/>
          </a:p>
        </p:txBody>
      </p:sp>
      <p:sp>
        <p:nvSpPr>
          <p:cNvPr id="5" name="Espace réservé du texte 4">
            <a:extLst>
              <a:ext uri="{FF2B5EF4-FFF2-40B4-BE49-F238E27FC236}">
                <a16:creationId xmlns:a16="http://schemas.microsoft.com/office/drawing/2014/main" id="{3D799FBD-A8B7-4598-BC92-CABBB61F2224}"/>
              </a:ext>
            </a:extLst>
          </p:cNvPr>
          <p:cNvSpPr>
            <a:spLocks noGrp="1"/>
          </p:cNvSpPr>
          <p:nvPr>
            <p:ph type="body" sz="quarter" idx="13"/>
          </p:nvPr>
        </p:nvSpPr>
        <p:spPr/>
        <p:txBody>
          <a:bodyPr/>
          <a:lstStyle/>
          <a:p>
            <a:pPr marL="285750" indent="-285750">
              <a:buFont typeface="Arial" panose="020B0604020202020204" pitchFamily="34" charset="0"/>
              <a:buChar char="•"/>
            </a:pPr>
            <a:r>
              <a:rPr lang="fr-FR" sz="2800" dirty="0"/>
              <a:t>Le retour au présentiel ! </a:t>
            </a:r>
          </a:p>
          <a:p>
            <a:pPr marL="285750" indent="-285750">
              <a:buFont typeface="Arial" panose="020B0604020202020204" pitchFamily="34" charset="0"/>
              <a:buChar char="•"/>
            </a:pPr>
            <a:r>
              <a:rPr lang="fr-FR" sz="2800" dirty="0"/>
              <a:t>Nombreuses rencontres/journées de division</a:t>
            </a:r>
          </a:p>
          <a:p>
            <a:pPr marL="285750" indent="-285750">
              <a:buFont typeface="Arial" panose="020B0604020202020204" pitchFamily="34" charset="0"/>
              <a:buChar char="•"/>
            </a:pPr>
            <a:r>
              <a:rPr lang="fr-FR" sz="2800" dirty="0"/>
              <a:t>Journées de la Matière Condensée à Lyon</a:t>
            </a:r>
          </a:p>
          <a:p>
            <a:pPr marL="285750" indent="-285750">
              <a:buFont typeface="Arial" panose="020B0604020202020204" pitchFamily="34" charset="0"/>
              <a:buChar char="•"/>
            </a:pPr>
            <a:r>
              <a:rPr lang="fr-FR" sz="2800" dirty="0"/>
              <a:t>Premier colloque du Collège des Sociétés Savantes</a:t>
            </a:r>
          </a:p>
          <a:p>
            <a:pPr marL="285750" indent="-285750">
              <a:buFont typeface="Arial" panose="020B0604020202020204" pitchFamily="34" charset="0"/>
              <a:buChar char="•"/>
            </a:pPr>
            <a:r>
              <a:rPr lang="fr-FR" sz="2800" dirty="0"/>
              <a:t>La Nuit des Temps 2022</a:t>
            </a:r>
          </a:p>
          <a:p>
            <a:pPr marL="285750" indent="-285750">
              <a:buFont typeface="Arial" panose="020B0604020202020204" pitchFamily="34" charset="0"/>
              <a:buChar char="•"/>
            </a:pPr>
            <a:r>
              <a:rPr lang="fr-FR" sz="2800" dirty="0"/>
              <a:t>Site historique EPS : ENS, + …</a:t>
            </a:r>
          </a:p>
          <a:p>
            <a:pPr marL="0" indent="0"/>
            <a:endParaRPr lang="fr-FR" sz="2800" dirty="0"/>
          </a:p>
          <a:p>
            <a:pPr marL="285750" indent="-285750">
              <a:buFont typeface="Arial" panose="020B0604020202020204" pitchFamily="34" charset="0"/>
              <a:buChar char="•"/>
            </a:pPr>
            <a:endParaRPr lang="fr-FR" dirty="0"/>
          </a:p>
        </p:txBody>
      </p:sp>
    </p:spTree>
    <p:extLst>
      <p:ext uri="{BB962C8B-B14F-4D97-AF65-F5344CB8AC3E}">
        <p14:creationId xmlns:p14="http://schemas.microsoft.com/office/powerpoint/2010/main" val="3692222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B34D98-7696-42AE-852D-1F82816DB5A8}"/>
              </a:ext>
            </a:extLst>
          </p:cNvPr>
          <p:cNvSpPr>
            <a:spLocks noGrp="1"/>
          </p:cNvSpPr>
          <p:nvPr>
            <p:ph type="ctrTitle"/>
          </p:nvPr>
        </p:nvSpPr>
        <p:spPr/>
        <p:txBody>
          <a:bodyPr>
            <a:normAutofit fontScale="90000"/>
          </a:bodyPr>
          <a:lstStyle/>
          <a:p>
            <a:r>
              <a:rPr lang="fr-FR" dirty="0"/>
              <a:t>Nuit des temps 2022</a:t>
            </a:r>
          </a:p>
        </p:txBody>
      </p:sp>
      <p:sp>
        <p:nvSpPr>
          <p:cNvPr id="3" name="Espace réservé du numéro de diapositive 2">
            <a:extLst>
              <a:ext uri="{FF2B5EF4-FFF2-40B4-BE49-F238E27FC236}">
                <a16:creationId xmlns:a16="http://schemas.microsoft.com/office/drawing/2014/main" id="{8F1195EB-D150-4795-89A3-2CED18B2DC9C}"/>
              </a:ext>
            </a:extLst>
          </p:cNvPr>
          <p:cNvSpPr>
            <a:spLocks noGrp="1"/>
          </p:cNvSpPr>
          <p:nvPr>
            <p:ph type="sldNum" sz="quarter" idx="4"/>
          </p:nvPr>
        </p:nvSpPr>
        <p:spPr/>
        <p:txBody>
          <a:bodyPr/>
          <a:lstStyle/>
          <a:p>
            <a:fld id="{185F3D75-FCFB-0743-B0C1-09D62B5F6DAB}" type="slidenum">
              <a:rPr lang="fr-FR" smtClean="0"/>
              <a:t>6</a:t>
            </a:fld>
            <a:endParaRPr lang="fr-FR"/>
          </a:p>
        </p:txBody>
      </p:sp>
      <p:sp>
        <p:nvSpPr>
          <p:cNvPr id="4" name="Espace réservé du texte 3">
            <a:extLst>
              <a:ext uri="{FF2B5EF4-FFF2-40B4-BE49-F238E27FC236}">
                <a16:creationId xmlns:a16="http://schemas.microsoft.com/office/drawing/2014/main" id="{5CD8ADC0-781D-4DCD-884E-3B5D1E851E64}"/>
              </a:ext>
            </a:extLst>
          </p:cNvPr>
          <p:cNvSpPr>
            <a:spLocks noGrp="1"/>
          </p:cNvSpPr>
          <p:nvPr>
            <p:ph type="body" sz="quarter" idx="14"/>
          </p:nvPr>
        </p:nvSpPr>
        <p:spPr/>
        <p:txBody>
          <a:bodyPr/>
          <a:lstStyle/>
          <a:p>
            <a:endParaRPr lang="fr-FR"/>
          </a:p>
        </p:txBody>
      </p:sp>
      <p:sp>
        <p:nvSpPr>
          <p:cNvPr id="5" name="Espace réservé du texte 4">
            <a:extLst>
              <a:ext uri="{FF2B5EF4-FFF2-40B4-BE49-F238E27FC236}">
                <a16:creationId xmlns:a16="http://schemas.microsoft.com/office/drawing/2014/main" id="{71E5D6DD-A0EA-4DA1-A517-EC5CC6127F6B}"/>
              </a:ext>
            </a:extLst>
          </p:cNvPr>
          <p:cNvSpPr>
            <a:spLocks noGrp="1"/>
          </p:cNvSpPr>
          <p:nvPr>
            <p:ph type="body" sz="quarter" idx="13"/>
          </p:nvPr>
        </p:nvSpPr>
        <p:spPr/>
        <p:txBody>
          <a:bodyPr/>
          <a:lstStyle/>
          <a:p>
            <a:pPr marL="285750" indent="-285750">
              <a:buFont typeface="Arial" panose="020B0604020202020204" pitchFamily="34" charset="0"/>
              <a:buChar char="•"/>
            </a:pPr>
            <a:r>
              <a:rPr lang="fr-FR" dirty="0"/>
              <a:t>Deuxième séquence centrée sur le présentiel et le festif de la Nuit des Temps</a:t>
            </a:r>
          </a:p>
          <a:p>
            <a:pPr marL="285750" indent="-285750">
              <a:buFont typeface="Arial" panose="020B0604020202020204" pitchFamily="34" charset="0"/>
              <a:buChar char="•"/>
            </a:pPr>
            <a:r>
              <a:rPr lang="fr-FR" dirty="0"/>
              <a:t>26 sites d’accord pour participer</a:t>
            </a:r>
          </a:p>
          <a:p>
            <a:pPr marL="285750" indent="-285750">
              <a:buFont typeface="Arial" panose="020B0604020202020204" pitchFamily="34" charset="0"/>
              <a:buChar char="•"/>
            </a:pPr>
            <a:r>
              <a:rPr lang="fr-FR" dirty="0"/>
              <a:t>Implication potentielle section locale Paris-Centre:</a:t>
            </a:r>
          </a:p>
          <a:p>
            <a:pPr marL="742950" lvl="1" indent="-285750">
              <a:buFont typeface="Arial" panose="020B0604020202020204" pitchFamily="34" charset="0"/>
              <a:buChar char="•"/>
            </a:pPr>
            <a:r>
              <a:rPr lang="fr-FR" dirty="0"/>
              <a:t>Un grand évènement à organiser à Paris (Grand Rex ?): conférences, expositions, </a:t>
            </a:r>
          </a:p>
          <a:p>
            <a:pPr marL="742950" lvl="1" indent="-285750">
              <a:buFont typeface="Arial" panose="020B0604020202020204" pitchFamily="34" charset="0"/>
              <a:buChar char="•"/>
            </a:pPr>
            <a:r>
              <a:rPr lang="fr-FR" dirty="0"/>
              <a:t>Manifestations annexes à prévoir</a:t>
            </a:r>
          </a:p>
          <a:p>
            <a:pPr marL="742950" lvl="1" indent="-285750">
              <a:buFont typeface="Arial" panose="020B0604020202020204" pitchFamily="34" charset="0"/>
              <a:buChar char="•"/>
            </a:pPr>
            <a:r>
              <a:rPr lang="fr-FR" dirty="0"/>
              <a:t>Public scolaire</a:t>
            </a:r>
          </a:p>
          <a:p>
            <a:endParaRPr lang="fr-FR" sz="2400" dirty="0"/>
          </a:p>
        </p:txBody>
      </p:sp>
    </p:spTree>
    <p:extLst>
      <p:ext uri="{BB962C8B-B14F-4D97-AF65-F5344CB8AC3E}">
        <p14:creationId xmlns:p14="http://schemas.microsoft.com/office/powerpoint/2010/main" val="4039250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56D2BA-84C0-4C67-B141-D328F6E28924}"/>
              </a:ext>
            </a:extLst>
          </p:cNvPr>
          <p:cNvSpPr>
            <a:spLocks noGrp="1"/>
          </p:cNvSpPr>
          <p:nvPr>
            <p:ph type="ctrTitle"/>
          </p:nvPr>
        </p:nvSpPr>
        <p:spPr/>
        <p:txBody>
          <a:bodyPr>
            <a:normAutofit fontScale="90000"/>
          </a:bodyPr>
          <a:lstStyle/>
          <a:p>
            <a:r>
              <a:rPr lang="fr-FR" dirty="0"/>
              <a:t>Les 150 ans de la SFP</a:t>
            </a:r>
          </a:p>
        </p:txBody>
      </p:sp>
      <p:sp>
        <p:nvSpPr>
          <p:cNvPr id="3" name="Espace réservé du numéro de diapositive 2">
            <a:extLst>
              <a:ext uri="{FF2B5EF4-FFF2-40B4-BE49-F238E27FC236}">
                <a16:creationId xmlns:a16="http://schemas.microsoft.com/office/drawing/2014/main" id="{E1E56CC2-7489-43CF-BE3E-3A1B15EBDF84}"/>
              </a:ext>
            </a:extLst>
          </p:cNvPr>
          <p:cNvSpPr>
            <a:spLocks noGrp="1"/>
          </p:cNvSpPr>
          <p:nvPr>
            <p:ph type="sldNum" sz="quarter" idx="4"/>
          </p:nvPr>
        </p:nvSpPr>
        <p:spPr/>
        <p:txBody>
          <a:bodyPr/>
          <a:lstStyle/>
          <a:p>
            <a:fld id="{185F3D75-FCFB-0743-B0C1-09D62B5F6DAB}" type="slidenum">
              <a:rPr lang="fr-FR" smtClean="0"/>
              <a:t>7</a:t>
            </a:fld>
            <a:endParaRPr lang="fr-FR"/>
          </a:p>
        </p:txBody>
      </p:sp>
      <p:sp>
        <p:nvSpPr>
          <p:cNvPr id="4" name="Espace réservé du texte 3">
            <a:extLst>
              <a:ext uri="{FF2B5EF4-FFF2-40B4-BE49-F238E27FC236}">
                <a16:creationId xmlns:a16="http://schemas.microsoft.com/office/drawing/2014/main" id="{60E213FC-C9BE-4FC6-AF2D-C3B6A549C5E3}"/>
              </a:ext>
            </a:extLst>
          </p:cNvPr>
          <p:cNvSpPr>
            <a:spLocks noGrp="1"/>
          </p:cNvSpPr>
          <p:nvPr>
            <p:ph type="body" sz="quarter" idx="14"/>
          </p:nvPr>
        </p:nvSpPr>
        <p:spPr/>
        <p:txBody>
          <a:bodyPr/>
          <a:lstStyle/>
          <a:p>
            <a:endParaRPr lang="fr-FR"/>
          </a:p>
        </p:txBody>
      </p:sp>
      <p:sp>
        <p:nvSpPr>
          <p:cNvPr id="5" name="Espace réservé du texte 4">
            <a:extLst>
              <a:ext uri="{FF2B5EF4-FFF2-40B4-BE49-F238E27FC236}">
                <a16:creationId xmlns:a16="http://schemas.microsoft.com/office/drawing/2014/main" id="{64BF1B53-969D-471A-97B6-98DB6BB441A3}"/>
              </a:ext>
            </a:extLst>
          </p:cNvPr>
          <p:cNvSpPr>
            <a:spLocks noGrp="1"/>
          </p:cNvSpPr>
          <p:nvPr>
            <p:ph type="body" sz="quarter" idx="13"/>
          </p:nvPr>
        </p:nvSpPr>
        <p:spPr>
          <a:xfrm>
            <a:off x="557214" y="2028825"/>
            <a:ext cx="11180646" cy="4184656"/>
          </a:xfrm>
        </p:spPr>
        <p:txBody>
          <a:bodyPr>
            <a:normAutofit/>
          </a:bodyPr>
          <a:lstStyle/>
          <a:p>
            <a:pPr marL="285750" indent="-285750">
              <a:buFont typeface="Arial" panose="020B0604020202020204" pitchFamily="34" charset="0"/>
              <a:buChar char="•"/>
            </a:pPr>
            <a:r>
              <a:rPr lang="fr-FR" dirty="0"/>
              <a:t>Deux chantiers en parallèle :</a:t>
            </a:r>
          </a:p>
          <a:p>
            <a:pPr marL="742950" lvl="1" indent="-285750">
              <a:buFont typeface="Arial" panose="020B0604020202020204" pitchFamily="34" charset="0"/>
              <a:buChar char="•"/>
            </a:pPr>
            <a:r>
              <a:rPr lang="fr-FR" dirty="0"/>
              <a:t>Le Congrès Général 2023 qui se tiendra à Paris début Juillet</a:t>
            </a:r>
          </a:p>
          <a:p>
            <a:pPr marL="742950" lvl="1" indent="-285750">
              <a:buFont typeface="Arial" panose="020B0604020202020204" pitchFamily="34" charset="0"/>
              <a:buChar char="•"/>
            </a:pPr>
            <a:r>
              <a:rPr lang="fr-FR" dirty="0"/>
              <a:t>Des évènements tout au long de l’année et dans toute la France</a:t>
            </a:r>
          </a:p>
          <a:p>
            <a:pPr marL="285750" indent="-285750">
              <a:buFont typeface="Arial" panose="020B0604020202020204" pitchFamily="34" charset="0"/>
              <a:buChar char="•"/>
            </a:pPr>
            <a:r>
              <a:rPr lang="fr-FR" dirty="0"/>
              <a:t>Congrès Général ++</a:t>
            </a:r>
          </a:p>
          <a:p>
            <a:pPr marL="742950" lvl="1" indent="-285750">
              <a:buFont typeface="Arial" panose="020B0604020202020204" pitchFamily="34" charset="0"/>
              <a:buChar char="•"/>
            </a:pPr>
            <a:r>
              <a:rPr lang="fr-FR" dirty="0"/>
              <a:t>Un besoin fort d’un Congrès général « classique » permettant beaucoup d’échanges scientifiques (« mini-colloques », séances poster,..) et sur les sujets </a:t>
            </a:r>
            <a:r>
              <a:rPr lang="fr-FR" dirty="0" err="1"/>
              <a:t>tranverses</a:t>
            </a:r>
            <a:r>
              <a:rPr lang="fr-FR" dirty="0"/>
              <a:t> (commissions)</a:t>
            </a:r>
          </a:p>
          <a:p>
            <a:pPr marL="742950" lvl="1" indent="-285750">
              <a:buFont typeface="Arial" panose="020B0604020202020204" pitchFamily="34" charset="0"/>
              <a:buChar char="•"/>
            </a:pPr>
            <a:r>
              <a:rPr lang="fr-FR" dirty="0"/>
              <a:t>Des séquences de caractère exceptionnel liées aux 150 ans : historiques, institutionnelles, prospectives</a:t>
            </a:r>
          </a:p>
          <a:p>
            <a:pPr marL="742950" lvl="1" indent="-285750">
              <a:buFont typeface="Arial" panose="020B0604020202020204" pitchFamily="34" charset="0"/>
              <a:buChar char="•"/>
            </a:pPr>
            <a:r>
              <a:rPr lang="fr-FR" dirty="0"/>
              <a:t>Des actions de grande ampleur vers d’autres publics (« festival «  de Physique, « Physique dans la ville »,..</a:t>
            </a:r>
          </a:p>
          <a:p>
            <a:pPr marL="742950" lvl="1" indent="-285750">
              <a:buFont typeface="Arial" panose="020B0604020202020204" pitchFamily="34" charset="0"/>
              <a:buChar char="•"/>
            </a:pPr>
            <a:r>
              <a:rPr lang="fr-FR" dirty="0"/>
              <a:t>Un programme chargé ! GT maquette en cours de travail</a:t>
            </a:r>
          </a:p>
          <a:p>
            <a:pPr marL="285750" indent="-285750">
              <a:buFont typeface="Arial" panose="020B0604020202020204" pitchFamily="34" charset="0"/>
              <a:buChar char="•"/>
            </a:pPr>
            <a:r>
              <a:rPr lang="fr-FR" dirty="0"/>
              <a:t>Appel d’offres vers toutes composantes pour des idées de manifestations/évènements</a:t>
            </a:r>
          </a:p>
          <a:p>
            <a:pPr marL="742950" lvl="1" indent="-285750">
              <a:buFont typeface="Arial" panose="020B0604020202020204" pitchFamily="34" charset="0"/>
              <a:buChar char="•"/>
            </a:pPr>
            <a:r>
              <a:rPr lang="fr-FR" dirty="0"/>
              <a:t>Premier retour novembre 2021 pour les projets les plus conséquents</a:t>
            </a:r>
          </a:p>
          <a:p>
            <a:pPr marL="742950" lvl="1" indent="-285750">
              <a:buFont typeface="Arial" panose="020B0604020202020204" pitchFamily="34" charset="0"/>
              <a:buChar char="•"/>
            </a:pPr>
            <a:r>
              <a:rPr lang="fr-FR" dirty="0"/>
              <a:t>Deuxième retour été 2022 pour les projets plus faciles à monter</a:t>
            </a:r>
          </a:p>
          <a:p>
            <a:pPr marL="285750" indent="-285750">
              <a:buFont typeface="Arial" panose="020B0604020202020204" pitchFamily="34" charset="0"/>
              <a:buChar char="•"/>
            </a:pPr>
            <a:endParaRPr lang="fr-FR" dirty="0"/>
          </a:p>
        </p:txBody>
      </p:sp>
    </p:spTree>
    <p:extLst>
      <p:ext uri="{BB962C8B-B14F-4D97-AF65-F5344CB8AC3E}">
        <p14:creationId xmlns:p14="http://schemas.microsoft.com/office/powerpoint/2010/main" val="208324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2E1B1C-DD66-4F53-8742-D87EA5384F6B}"/>
              </a:ext>
            </a:extLst>
          </p:cNvPr>
          <p:cNvSpPr>
            <a:spLocks noGrp="1"/>
          </p:cNvSpPr>
          <p:nvPr>
            <p:ph type="ctrTitle"/>
          </p:nvPr>
        </p:nvSpPr>
        <p:spPr/>
        <p:txBody>
          <a:bodyPr>
            <a:normAutofit fontScale="90000"/>
          </a:bodyPr>
          <a:lstStyle/>
          <a:p>
            <a:r>
              <a:rPr lang="fr-FR" dirty="0"/>
              <a:t>Conclusion</a:t>
            </a:r>
          </a:p>
        </p:txBody>
      </p:sp>
      <p:sp>
        <p:nvSpPr>
          <p:cNvPr id="3" name="Espace réservé du numéro de diapositive 2">
            <a:extLst>
              <a:ext uri="{FF2B5EF4-FFF2-40B4-BE49-F238E27FC236}">
                <a16:creationId xmlns:a16="http://schemas.microsoft.com/office/drawing/2014/main" id="{FC5BB767-390A-4B29-9F11-589352E2E628}"/>
              </a:ext>
            </a:extLst>
          </p:cNvPr>
          <p:cNvSpPr>
            <a:spLocks noGrp="1"/>
          </p:cNvSpPr>
          <p:nvPr>
            <p:ph type="sldNum" sz="quarter" idx="4"/>
          </p:nvPr>
        </p:nvSpPr>
        <p:spPr/>
        <p:txBody>
          <a:bodyPr/>
          <a:lstStyle/>
          <a:p>
            <a:fld id="{185F3D75-FCFB-0743-B0C1-09D62B5F6DAB}" type="slidenum">
              <a:rPr lang="fr-FR" smtClean="0"/>
              <a:t>8</a:t>
            </a:fld>
            <a:endParaRPr lang="fr-FR"/>
          </a:p>
        </p:txBody>
      </p:sp>
      <p:sp>
        <p:nvSpPr>
          <p:cNvPr id="4" name="Espace réservé du texte 3">
            <a:extLst>
              <a:ext uri="{FF2B5EF4-FFF2-40B4-BE49-F238E27FC236}">
                <a16:creationId xmlns:a16="http://schemas.microsoft.com/office/drawing/2014/main" id="{DE1824FD-C298-4E92-9CB9-F9FF78B6AA7D}"/>
              </a:ext>
            </a:extLst>
          </p:cNvPr>
          <p:cNvSpPr>
            <a:spLocks noGrp="1"/>
          </p:cNvSpPr>
          <p:nvPr>
            <p:ph type="body" sz="quarter" idx="14"/>
          </p:nvPr>
        </p:nvSpPr>
        <p:spPr/>
        <p:txBody>
          <a:bodyPr/>
          <a:lstStyle/>
          <a:p>
            <a:endParaRPr lang="fr-FR"/>
          </a:p>
        </p:txBody>
      </p:sp>
      <p:sp>
        <p:nvSpPr>
          <p:cNvPr id="5" name="Espace réservé du texte 4">
            <a:extLst>
              <a:ext uri="{FF2B5EF4-FFF2-40B4-BE49-F238E27FC236}">
                <a16:creationId xmlns:a16="http://schemas.microsoft.com/office/drawing/2014/main" id="{CB357808-A14A-48A9-B8B7-F32375C846E8}"/>
              </a:ext>
            </a:extLst>
          </p:cNvPr>
          <p:cNvSpPr>
            <a:spLocks noGrp="1"/>
          </p:cNvSpPr>
          <p:nvPr>
            <p:ph type="body" sz="quarter" idx="13"/>
          </p:nvPr>
        </p:nvSpPr>
        <p:spPr/>
        <p:txBody>
          <a:bodyPr/>
          <a:lstStyle/>
          <a:p>
            <a:pPr marL="285750" indent="-285750">
              <a:buFont typeface="Arial" panose="020B0604020202020204" pitchFamily="34" charset="0"/>
              <a:buChar char="•"/>
            </a:pPr>
            <a:r>
              <a:rPr lang="fr-FR" dirty="0"/>
              <a:t>Programme 2021-2023 très riche pour la SFP et pour Paris-Centre !</a:t>
            </a:r>
          </a:p>
          <a:p>
            <a:pPr marL="742950" lvl="1" indent="-285750">
              <a:buFont typeface="Arial" panose="020B0604020202020204" pitchFamily="34" charset="0"/>
              <a:buChar char="•"/>
            </a:pPr>
            <a:r>
              <a:rPr lang="fr-FR" dirty="0"/>
              <a:t>Activités traditionnelles de la SFP ( prix, Reflets,…) et de toutes ses composantes ( Journées et rencontres de divisions, travaux de ses commissions), </a:t>
            </a:r>
          </a:p>
          <a:p>
            <a:pPr marL="742950" lvl="1" indent="-285750">
              <a:buFont typeface="Arial" panose="020B0604020202020204" pitchFamily="34" charset="0"/>
              <a:buChar char="•"/>
            </a:pPr>
            <a:r>
              <a:rPr lang="fr-FR" dirty="0"/>
              <a:t>Retour du présentiel !</a:t>
            </a:r>
          </a:p>
          <a:p>
            <a:pPr marL="742950" lvl="1" indent="-285750">
              <a:buFont typeface="Arial" panose="020B0604020202020204" pitchFamily="34" charset="0"/>
              <a:buChar char="•"/>
            </a:pPr>
            <a:r>
              <a:rPr lang="fr-FR" dirty="0"/>
              <a:t>Nuit des temps 2022</a:t>
            </a:r>
          </a:p>
          <a:p>
            <a:pPr marL="742950" lvl="1" indent="-285750">
              <a:buFont typeface="Arial" panose="020B0604020202020204" pitchFamily="34" charset="0"/>
              <a:buChar char="•"/>
            </a:pPr>
            <a:r>
              <a:rPr lang="fr-FR" dirty="0"/>
              <a:t>Collège des Sociétés Savantes Académiques de France</a:t>
            </a:r>
          </a:p>
          <a:p>
            <a:pPr marL="742950" lvl="1" indent="-285750">
              <a:buFont typeface="Arial" panose="020B0604020202020204" pitchFamily="34" charset="0"/>
              <a:buChar char="•"/>
            </a:pPr>
            <a:r>
              <a:rPr lang="fr-FR" dirty="0"/>
              <a:t>……</a:t>
            </a:r>
          </a:p>
          <a:p>
            <a:pPr marL="285750" indent="-285750">
              <a:buFont typeface="Arial" panose="020B0604020202020204" pitchFamily="34" charset="0"/>
              <a:buChar char="•"/>
            </a:pPr>
            <a:r>
              <a:rPr lang="fr-FR" dirty="0"/>
              <a:t>Préparation des 150 ans de la SFP</a:t>
            </a:r>
          </a:p>
          <a:p>
            <a:pPr marL="742950" lvl="1" indent="-285750">
              <a:buFont typeface="Arial" panose="020B0604020202020204" pitchFamily="34" charset="0"/>
              <a:buChar char="•"/>
            </a:pPr>
            <a:r>
              <a:rPr lang="fr-FR" dirty="0"/>
              <a:t>Congrès général 2023 , comité local d’organisation</a:t>
            </a:r>
          </a:p>
          <a:p>
            <a:pPr marL="742950" lvl="1" indent="-285750">
              <a:buFont typeface="Arial" panose="020B0604020202020204" pitchFamily="34" charset="0"/>
              <a:buChar char="•"/>
            </a:pPr>
            <a:r>
              <a:rPr lang="fr-FR" dirty="0"/>
              <a:t>Propositions de manifestations tout au long de l’année 2023</a:t>
            </a:r>
          </a:p>
          <a:p>
            <a:pPr marL="285750" indent="-285750">
              <a:buFont typeface="Arial" panose="020B0604020202020204" pitchFamily="34" charset="0"/>
              <a:buChar char="•"/>
            </a:pPr>
            <a:r>
              <a:rPr lang="fr-FR" dirty="0"/>
              <a:t>La SFP a besoin de s’appuyer sur une section locale Paris-centre très dynamique!</a:t>
            </a:r>
          </a:p>
        </p:txBody>
      </p:sp>
    </p:spTree>
    <p:extLst>
      <p:ext uri="{BB962C8B-B14F-4D97-AF65-F5344CB8AC3E}">
        <p14:creationId xmlns:p14="http://schemas.microsoft.com/office/powerpoint/2010/main" val="383079435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8441</TotalTime>
  <Words>788</Words>
  <Application>Microsoft Office PowerPoint</Application>
  <PresentationFormat>Grand écran</PresentationFormat>
  <Paragraphs>77</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Arial</vt:lpstr>
      <vt:lpstr>Calibri</vt:lpstr>
      <vt:lpstr>Calibri Light</vt:lpstr>
      <vt:lpstr>Tahoma</vt:lpstr>
      <vt:lpstr>Wingdings</vt:lpstr>
      <vt:lpstr>Thème Office</vt:lpstr>
      <vt:lpstr>Assemblée Générale section locale Paris-Centre </vt:lpstr>
      <vt:lpstr>Présentation PowerPoint</vt:lpstr>
      <vt:lpstr>Présentation GW</vt:lpstr>
      <vt:lpstr>Les priorités</vt:lpstr>
      <vt:lpstr>La SFP en 2021</vt:lpstr>
      <vt:lpstr>Quelques évènements en 2022</vt:lpstr>
      <vt:lpstr>Nuit des temps 2022</vt:lpstr>
      <vt:lpstr>Les 150 ans de la SFP</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133</cp:revision>
  <dcterms:created xsi:type="dcterms:W3CDTF">2020-11-20T11:12:29Z</dcterms:created>
  <dcterms:modified xsi:type="dcterms:W3CDTF">2021-04-06T10:55:25Z</dcterms:modified>
</cp:coreProperties>
</file>