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50" r:id="rId3"/>
    <p:sldId id="281" r:id="rId4"/>
    <p:sldId id="282" r:id="rId5"/>
    <p:sldId id="309" r:id="rId6"/>
    <p:sldId id="284" r:id="rId7"/>
    <p:sldId id="298" r:id="rId8"/>
    <p:sldId id="303" r:id="rId9"/>
    <p:sldId id="304" r:id="rId10"/>
    <p:sldId id="344" r:id="rId11"/>
    <p:sldId id="351" r:id="rId12"/>
    <p:sldId id="354" r:id="rId13"/>
    <p:sldId id="275" r:id="rId14"/>
    <p:sldId id="352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ynald Pain" initials="MOU" lastIdx="3" clrIdx="0">
    <p:extLst>
      <p:ext uri="{19B8F6BF-5375-455C-9EA6-DF929625EA0E}">
        <p15:presenceInfo xmlns:p15="http://schemas.microsoft.com/office/powerpoint/2012/main" userId="Reynald Pa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4B"/>
    <a:srgbClr val="000090"/>
    <a:srgbClr val="E75112"/>
    <a:srgbClr val="62C4DD"/>
    <a:srgbClr val="45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67"/>
    <p:restoredTop sz="94766"/>
  </p:normalViewPr>
  <p:slideViewPr>
    <p:cSldViewPr>
      <p:cViewPr varScale="1">
        <p:scale>
          <a:sx n="120" d="100"/>
          <a:sy n="120" d="100"/>
        </p:scale>
        <p:origin x="3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6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4T17:48:02.32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1" dt="2021-06-24T17:48:12.414" idx="2">
    <p:pos x="146" y="146"/>
    <p:text/>
    <p:extLst>
      <p:ext uri="{C676402C-5697-4E1C-873F-D02D1690AC5C}">
        <p15:threadingInfo xmlns:p15="http://schemas.microsoft.com/office/powerpoint/2012/main" timeZoneBias="-120"/>
      </p:ext>
    </p:extLst>
  </p:cm>
  <p:cm authorId="1" dt="2021-06-24T17:48:33.328" idx="3">
    <p:pos x="282" y="282"/>
    <p:text>Fondé et dirigé par Daniel Ardouin comme LPN en 1987 puis SUBATECH depuis 1993-95  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109BA-520D-1340-92EB-A7B9C5BDB741}" type="datetimeFigureOut">
              <a:rPr lang="fr-FR" smtClean="0"/>
              <a:t>28/09/2021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BE4EC-60E7-EB4D-8F83-1843E309D1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8310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7F24A-4044-434C-BEEA-F4F4DA9256D8}" type="datetimeFigureOut">
              <a:rPr lang="fr-FR" smtClean="0"/>
              <a:t>28/09/2021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864A8-E5E8-4C6C-89E7-BC8C8B486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9422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02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4140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459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072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6B8800-062F-CE4D-BF47-0F2EFB0EE792}"/>
              </a:ext>
            </a:extLst>
          </p:cNvPr>
          <p:cNvSpPr/>
          <p:nvPr userDrawn="1"/>
        </p:nvSpPr>
        <p:spPr>
          <a:xfrm>
            <a:off x="0" y="5149540"/>
            <a:ext cx="9144000" cy="1726460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/>
          <p:cNvSpPr txBox="1">
            <a:spLocks/>
          </p:cNvSpPr>
          <p:nvPr userDrawn="1"/>
        </p:nvSpPr>
        <p:spPr>
          <a:xfrm>
            <a:off x="2123728" y="148072"/>
            <a:ext cx="6933456" cy="1418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91680" y="5196832"/>
            <a:ext cx="7380312" cy="464416"/>
          </a:xfrm>
        </p:spPr>
        <p:txBody>
          <a:bodyPr>
            <a:noAutofit/>
          </a:bodyPr>
          <a:lstStyle>
            <a:lvl1pPr algn="r">
              <a:defRPr sz="3000" b="0" i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présentation - Date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92275" y="5805488"/>
            <a:ext cx="7343775" cy="43182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i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sz="2200" dirty="0"/>
              <a:t>Nom de l’intervenant - fonction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33047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B2C3FF-2DB1-E547-BAE5-C0F29771E0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6435" y="148072"/>
            <a:ext cx="151216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1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075759" y="6516000"/>
            <a:ext cx="5376094" cy="360000"/>
          </a:xfrm>
        </p:spPr>
        <p:txBody>
          <a:bodyPr/>
          <a:lstStyle>
            <a:lvl1pPr>
              <a:defRPr sz="1600"/>
            </a:lvl1pPr>
          </a:lstStyle>
          <a:p>
            <a:r>
              <a:rPr lang="fr-FR"/>
              <a:t>Institut National de Physique Nucléaire et de Physique des Particules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/>
          <a:p>
            <a:fld id="{5A41D906-68FB-4FCF-A226-CB4AF2FE6205}" type="slidenum">
              <a:rPr lang="fr-FR" smtClean="0"/>
              <a:t>‹N°›</a:t>
            </a:fld>
            <a:endParaRPr lang="fr-FR" dirty="0"/>
          </a:p>
        </p:txBody>
      </p:sp>
      <p:grpSp>
        <p:nvGrpSpPr>
          <p:cNvPr id="6" name="Groupe 5"/>
          <p:cNvGrpSpPr/>
          <p:nvPr userDrawn="1"/>
        </p:nvGrpSpPr>
        <p:grpSpPr>
          <a:xfrm>
            <a:off x="-2" y="0"/>
            <a:ext cx="9144002" cy="1916832"/>
            <a:chOff x="-2" y="234904"/>
            <a:chExt cx="9144002" cy="1916832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836712"/>
              <a:ext cx="3635897" cy="13150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635896" y="836712"/>
              <a:ext cx="5508104" cy="1315024"/>
            </a:xfrm>
            <a:prstGeom prst="rect">
              <a:avLst/>
            </a:prstGeom>
            <a:solidFill>
              <a:srgbClr val="E751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itre 1"/>
            <p:cNvSpPr txBox="1">
              <a:spLocks/>
            </p:cNvSpPr>
            <p:nvPr/>
          </p:nvSpPr>
          <p:spPr>
            <a:xfrm>
              <a:off x="3635896" y="927600"/>
              <a:ext cx="550810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fr-FR" sz="28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Titre 1"/>
            <p:cNvSpPr txBox="1">
              <a:spLocks/>
            </p:cNvSpPr>
            <p:nvPr/>
          </p:nvSpPr>
          <p:spPr>
            <a:xfrm>
              <a:off x="3635894" y="234904"/>
              <a:ext cx="5503331" cy="6018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fr-FR" altLang="fr-FR" sz="1700" b="0" dirty="0">
                  <a:solidFill>
                    <a:srgbClr val="E75112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rPr>
                <a:t>Institut national de physique nucléaire et de physique des particules</a:t>
              </a:r>
              <a:endParaRPr lang="fr-FR" sz="1700" b="0" dirty="0">
                <a:solidFill>
                  <a:srgbClr val="E75112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3635895" y="1052736"/>
            <a:ext cx="5503329" cy="3460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3E74307C-4BAD-5C4A-BBA5-DD2514130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196" y="6498000"/>
            <a:ext cx="115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9AEE6BF-7AD6-B548-821D-DDF005CE30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496" y="44624"/>
            <a:ext cx="509141" cy="50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00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380312" cy="34605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051720" y="6498000"/>
            <a:ext cx="5400600" cy="360000"/>
          </a:xfrm>
        </p:spPr>
        <p:txBody>
          <a:bodyPr/>
          <a:lstStyle>
            <a:lvl1pPr>
              <a:defRPr sz="1600"/>
            </a:lvl1pPr>
          </a:lstStyle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/>
          <a:p>
            <a:fld id="{5A41D906-68FB-4FCF-A226-CB4AF2FE6205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0EAFB9D0-342E-0D42-8DB6-E8BD34F33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512" y="6498000"/>
            <a:ext cx="115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22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77480" y="260648"/>
            <a:ext cx="4762872" cy="34605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87804" y="6498000"/>
            <a:ext cx="5544328" cy="360000"/>
          </a:xfrm>
        </p:spPr>
        <p:txBody>
          <a:bodyPr/>
          <a:lstStyle>
            <a:lvl1pPr>
              <a:defRPr sz="1600"/>
            </a:lvl1pPr>
          </a:lstStyle>
          <a:p>
            <a:r>
              <a:rPr lang="fr-FR"/>
              <a:t>Institut National de Physique Nucléaire et de Physique des Particules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/>
          <a:p>
            <a:fld id="{5A41D906-68FB-4FCF-A226-CB4AF2FE620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88E2FC32-ED7C-FA4B-94C4-3D0E5B749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1520" y="6498000"/>
            <a:ext cx="115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42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77480" y="260648"/>
            <a:ext cx="4762872" cy="3460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075880" y="6498000"/>
            <a:ext cx="5400600" cy="360000"/>
          </a:xfrm>
        </p:spPr>
        <p:txBody>
          <a:bodyPr/>
          <a:lstStyle>
            <a:lvl1pPr>
              <a:defRPr sz="1600"/>
            </a:lvl1pPr>
          </a:lstStyle>
          <a:p>
            <a:r>
              <a:rPr lang="fr-FR"/>
              <a:t>Institut National de Physique Nucléaire et de Physique des Particules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/>
          <a:p>
            <a:fld id="{5A41D906-68FB-4FCF-A226-CB4AF2FE6205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11D35837-75E8-3C49-AE75-8F9B87B1E69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945" y="6498000"/>
            <a:ext cx="115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77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 userDrawn="1"/>
        </p:nvSpPr>
        <p:spPr>
          <a:xfrm>
            <a:off x="3635896" y="927600"/>
            <a:ext cx="5508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14992"/>
            <a:ext cx="9144000" cy="230045"/>
          </a:xfrm>
          <a:prstGeom prst="rect">
            <a:avLst/>
          </a:prstGeom>
          <a:gradFill flip="none" rotWithShape="1">
            <a:gsLst>
              <a:gs pos="0">
                <a:srgbClr val="E75112"/>
              </a:gs>
              <a:gs pos="6600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50" y="114992"/>
            <a:ext cx="636050" cy="230045"/>
          </a:xfrm>
          <a:prstGeom prst="rect">
            <a:avLst/>
          </a:prstGeom>
        </p:spPr>
      </p:pic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123728" y="6516000"/>
            <a:ext cx="5364244" cy="360000"/>
          </a:xfrm>
        </p:spPr>
        <p:txBody>
          <a:bodyPr/>
          <a:lstStyle>
            <a:lvl1pPr>
              <a:defRPr sz="1600"/>
            </a:lvl1pPr>
          </a:lstStyle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/>
          <a:p>
            <a:fld id="{5A41D906-68FB-4FCF-A226-CB4AF2FE6205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490662"/>
            <a:ext cx="8507950" cy="3460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E7511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CF4F2A73-E7E8-ED4E-B141-EBEDEC70A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3528" y="6492875"/>
            <a:ext cx="115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22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0"/>
          </p:nvPr>
        </p:nvSpPr>
        <p:spPr>
          <a:xfrm>
            <a:off x="1763688" y="6525384"/>
            <a:ext cx="5400312" cy="360000"/>
          </a:xfrm>
          <a:ln/>
        </p:spPr>
        <p:txBody>
          <a:bodyPr/>
          <a:lstStyle>
            <a:lvl1pPr>
              <a:defRPr sz="1600"/>
            </a:lvl1pPr>
          </a:lstStyle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>
            <a:lvl1pPr>
              <a:defRPr/>
            </a:lvl1pPr>
          </a:lstStyle>
          <a:p>
            <a:fld id="{D384CA22-6367-EA44-B647-20E2FBBA2D0E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6730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754519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60208" y="6453336"/>
            <a:ext cx="6768176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16416" y="6453376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7480" y="260648"/>
            <a:ext cx="4762872" cy="346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itre 10"/>
          <p:cNvSpPr>
            <a:spLocks noGrp="1"/>
          </p:cNvSpPr>
          <p:nvPr>
            <p:ph type="title"/>
          </p:nvPr>
        </p:nvSpPr>
        <p:spPr>
          <a:xfrm>
            <a:off x="24261" y="7676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1569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0" r:id="rId4"/>
    <p:sldLayoutId id="2147483652" r:id="rId5"/>
    <p:sldLayoutId id="2147483656" r:id="rId6"/>
    <p:sldLayoutId id="2147483658" r:id="rId7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belprize.org/nobel_prizes/physics/laureates/2015/kajita-facts.html" TargetMode="External"/><Relationship Id="rId13" Type="http://schemas.openxmlformats.org/officeDocument/2006/relationships/hyperlink" Target="https://www.nobelprize.org/nobel_prizes/physics/laureates/2011/schmidt-facts.html" TargetMode="External"/><Relationship Id="rId3" Type="http://schemas.openxmlformats.org/officeDocument/2006/relationships/hyperlink" Target="https://www.nobelprize.org/nobel_prizes/physics/laureates/2017/aa-facts.html" TargetMode="External"/><Relationship Id="rId7" Type="http://schemas.openxmlformats.org/officeDocument/2006/relationships/hyperlink" Target="https://www.nobelprize.org/nobel_prizes/physics/laureates/2017/cc-facts.html" TargetMode="External"/><Relationship Id="rId12" Type="http://schemas.openxmlformats.org/officeDocument/2006/relationships/hyperlink" Target="https://www.nobelprize.org/nobel_prizes/physics/laureates/2011/perlmutter-facts.html" TargetMode="External"/><Relationship Id="rId17" Type="http://schemas.openxmlformats.org/officeDocument/2006/relationships/hyperlink" Target="https://www.nobelprize.org/nobel_prizes/physics/laureates/2008/maskawa-facts.html" TargetMode="External"/><Relationship Id="rId2" Type="http://schemas.openxmlformats.org/officeDocument/2006/relationships/image" Target="../media/image49.jpg"/><Relationship Id="rId16" Type="http://schemas.openxmlformats.org/officeDocument/2006/relationships/hyperlink" Target="https://www.nobelprize.org/nobel_prizes/physics/laureates/2008/kobayashi-facts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obelprize.org/nobel_prizes/physics/laureates/2017/bb-facts.html" TargetMode="External"/><Relationship Id="rId11" Type="http://schemas.openxmlformats.org/officeDocument/2006/relationships/hyperlink" Target="https://www.nobelprize.org/nobel_prizes/physics/laureates/2013/higgs-facts.html" TargetMode="External"/><Relationship Id="rId5" Type="http://schemas.openxmlformats.org/officeDocument/2006/relationships/hyperlink" Target="https://www.nobelprize.org/prizes/physics/2019/queloz/facts/" TargetMode="External"/><Relationship Id="rId15" Type="http://schemas.openxmlformats.org/officeDocument/2006/relationships/hyperlink" Target="https://www.nobelprize.org/nobel_prizes/physics/laureates/2008/nambu-facts.html" TargetMode="External"/><Relationship Id="rId10" Type="http://schemas.openxmlformats.org/officeDocument/2006/relationships/hyperlink" Target="https://www.nobelprize.org/nobel_prizes/physics/laureates/2013/englert-facts.html" TargetMode="External"/><Relationship Id="rId4" Type="http://schemas.openxmlformats.org/officeDocument/2006/relationships/hyperlink" Target="https://www.nobelprize.org/prizes/physics/2019/mayor/facts/" TargetMode="External"/><Relationship Id="rId9" Type="http://schemas.openxmlformats.org/officeDocument/2006/relationships/hyperlink" Target="https://www.nobelprize.org/nobel_prizes/physics/laureates/2015/mcdonald-facts.html" TargetMode="External"/><Relationship Id="rId14" Type="http://schemas.openxmlformats.org/officeDocument/2006/relationships/hyperlink" Target="https://www.nobelprize.org/nobel_prizes/physics/laureates/2011/riess-facts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belprize.org/nobel_prizes/physics/laureates/2015/kajita-facts.html" TargetMode="External"/><Relationship Id="rId13" Type="http://schemas.openxmlformats.org/officeDocument/2006/relationships/hyperlink" Target="https://www.nobelprize.org/nobel_prizes/physics/laureates/2011/schmidt-facts.html" TargetMode="External"/><Relationship Id="rId3" Type="http://schemas.openxmlformats.org/officeDocument/2006/relationships/hyperlink" Target="https://www.nobelprize.org/nobel_prizes/physics/laureates/2017/aa-facts.html" TargetMode="External"/><Relationship Id="rId7" Type="http://schemas.openxmlformats.org/officeDocument/2006/relationships/hyperlink" Target="https://www.nobelprize.org/nobel_prizes/physics/laureates/2017/cc-facts.html" TargetMode="External"/><Relationship Id="rId12" Type="http://schemas.openxmlformats.org/officeDocument/2006/relationships/hyperlink" Target="https://www.nobelprize.org/nobel_prizes/physics/laureates/2011/perlmutter-facts.html" TargetMode="External"/><Relationship Id="rId17" Type="http://schemas.openxmlformats.org/officeDocument/2006/relationships/hyperlink" Target="https://www.nobelprize.org/nobel_prizes/physics/laureates/2008/maskawa-facts.html" TargetMode="External"/><Relationship Id="rId2" Type="http://schemas.openxmlformats.org/officeDocument/2006/relationships/image" Target="../media/image49.jpg"/><Relationship Id="rId16" Type="http://schemas.openxmlformats.org/officeDocument/2006/relationships/hyperlink" Target="https://www.nobelprize.org/nobel_prizes/physics/laureates/2008/kobayashi-facts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obelprize.org/nobel_prizes/physics/laureates/2017/bb-facts.html" TargetMode="External"/><Relationship Id="rId11" Type="http://schemas.openxmlformats.org/officeDocument/2006/relationships/hyperlink" Target="https://www.nobelprize.org/nobel_prizes/physics/laureates/2013/higgs-facts.html" TargetMode="External"/><Relationship Id="rId5" Type="http://schemas.openxmlformats.org/officeDocument/2006/relationships/hyperlink" Target="https://www.nobelprize.org/prizes/physics/2019/queloz/facts/" TargetMode="External"/><Relationship Id="rId15" Type="http://schemas.openxmlformats.org/officeDocument/2006/relationships/hyperlink" Target="https://www.nobelprize.org/nobel_prizes/physics/laureates/2008/nambu-facts.html" TargetMode="External"/><Relationship Id="rId10" Type="http://schemas.openxmlformats.org/officeDocument/2006/relationships/hyperlink" Target="https://www.nobelprize.org/nobel_prizes/physics/laureates/2013/englert-facts.html" TargetMode="External"/><Relationship Id="rId4" Type="http://schemas.openxmlformats.org/officeDocument/2006/relationships/hyperlink" Target="https://www.nobelprize.org/prizes/physics/2019/mayor/facts/" TargetMode="External"/><Relationship Id="rId9" Type="http://schemas.openxmlformats.org/officeDocument/2006/relationships/hyperlink" Target="https://www.nobelprize.org/nobel_prizes/physics/laureates/2015/mcdonald-facts.html" TargetMode="External"/><Relationship Id="rId14" Type="http://schemas.openxmlformats.org/officeDocument/2006/relationships/hyperlink" Target="https://www.nobelprize.org/nobel_prizes/physics/laureates/2011/riess-fact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50ans.in2p3.f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1.jpg"/><Relationship Id="rId7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10" Type="http://schemas.openxmlformats.org/officeDocument/2006/relationships/image" Target="../media/image26.tiff"/><Relationship Id="rId4" Type="http://schemas.openxmlformats.org/officeDocument/2006/relationships/image" Target="../media/image20.jpeg"/><Relationship Id="rId9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5" Type="http://schemas.openxmlformats.org/officeDocument/2006/relationships/image" Target="../media/image48.jpg"/><Relationship Id="rId10" Type="http://schemas.openxmlformats.org/officeDocument/2006/relationships/image" Target="../media/image43.jp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28192" y="5196832"/>
            <a:ext cx="7380312" cy="464416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IN2P3 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764729" y="5805488"/>
            <a:ext cx="7343775" cy="360362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Journée 50 ans IN2P3 à Orsay 28/09/2021</a:t>
            </a:r>
          </a:p>
          <a:p>
            <a:r>
              <a:rPr lang="fr-FR" dirty="0">
                <a:solidFill>
                  <a:schemeClr val="bg1"/>
                </a:solidFill>
              </a:rPr>
              <a:t>Reynald Pain </a:t>
            </a:r>
          </a:p>
        </p:txBody>
      </p:sp>
    </p:spTree>
    <p:extLst>
      <p:ext uri="{BB962C8B-B14F-4D97-AF65-F5344CB8AC3E}">
        <p14:creationId xmlns:p14="http://schemas.microsoft.com/office/powerpoint/2010/main" val="2290752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 descr="C:\Users\jeremy.lescene@cnrs-dir.fr\Desktop\Sans titre-2.jpg">
            <a:extLst>
              <a:ext uri="{FF2B5EF4-FFF2-40B4-BE49-F238E27FC236}">
                <a16:creationId xmlns:a16="http://schemas.microsoft.com/office/drawing/2014/main" id="{7CD41DF3-AE1B-374D-AF75-74CEBF52EA2D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14014"/>
          <a:stretch/>
        </p:blipFill>
        <p:spPr bwMode="auto">
          <a:xfrm>
            <a:off x="-36452" y="720430"/>
            <a:ext cx="9216903" cy="55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Ellipse 97">
            <a:extLst>
              <a:ext uri="{FF2B5EF4-FFF2-40B4-BE49-F238E27FC236}">
                <a16:creationId xmlns:a16="http://schemas.microsoft.com/office/drawing/2014/main" id="{799895A5-7946-A34C-858E-53AE50191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00" y="3428999"/>
            <a:ext cx="144016" cy="14401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666838C6-F578-A042-B90A-97CC086A6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336" y="3757047"/>
            <a:ext cx="144016" cy="14401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9" name="Espace réservé du numéro de diapositive 2">
            <a:extLst>
              <a:ext uri="{FF2B5EF4-FFF2-40B4-BE49-F238E27FC236}">
                <a16:creationId xmlns:a16="http://schemas.microsoft.com/office/drawing/2014/main" id="{339A7807-79D8-994E-B6E7-7BC17E704162}"/>
              </a:ext>
            </a:extLst>
          </p:cNvPr>
          <p:cNvSpPr txBox="1">
            <a:spLocks/>
          </p:cNvSpPr>
          <p:nvPr/>
        </p:nvSpPr>
        <p:spPr>
          <a:xfrm>
            <a:off x="8316913" y="6459538"/>
            <a:ext cx="79216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20E41A-B92D-B54E-84B6-091C3549598E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90477D-A357-CB45-B62F-F8656903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Institut National de Physique Nucléaire et de Physique des Particules</a:t>
            </a:r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7185D85-6DF9-0244-8F7C-21C31857C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89" y="3208903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25D8894-BFAA-2343-8CBE-D03FBE2A9079}"/>
              </a:ext>
            </a:extLst>
          </p:cNvPr>
          <p:cNvSpPr txBox="1"/>
          <p:nvPr/>
        </p:nvSpPr>
        <p:spPr>
          <a:xfrm>
            <a:off x="7929821" y="3645024"/>
            <a:ext cx="1221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FFFF"/>
                </a:solidFill>
              </a:rPr>
              <a:t>ILANCE</a:t>
            </a:r>
          </a:p>
          <a:p>
            <a:pPr algn="ctr"/>
            <a:r>
              <a:rPr lang="fr-FR" sz="1400" b="1" dirty="0" err="1">
                <a:solidFill>
                  <a:srgbClr val="FFFFFF"/>
                </a:solidFill>
              </a:rPr>
              <a:t>CNRS-U.Tokyo</a:t>
            </a:r>
            <a:endParaRPr lang="fr-FR" sz="1400" b="1" dirty="0">
              <a:solidFill>
                <a:srgbClr val="FFFFFF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499CEDA-7B01-1D49-9B35-6E97ADA0AE3A}"/>
              </a:ext>
            </a:extLst>
          </p:cNvPr>
          <p:cNvSpPr txBox="1"/>
          <p:nvPr/>
        </p:nvSpPr>
        <p:spPr>
          <a:xfrm>
            <a:off x="7962156" y="3049215"/>
            <a:ext cx="917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FFFF"/>
                </a:solidFill>
              </a:rPr>
              <a:t>TYL/FJPPL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E0A41667-AA31-E241-83C6-C28DCECF242E}"/>
              </a:ext>
            </a:extLst>
          </p:cNvPr>
          <p:cNvSpPr txBox="1"/>
          <p:nvPr/>
        </p:nvSpPr>
        <p:spPr>
          <a:xfrm>
            <a:off x="7180456" y="314096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FFFF"/>
                </a:solidFill>
              </a:rPr>
              <a:t>FKPPL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BD9F0ED-D8ED-174F-894C-984718B39A00}"/>
              </a:ext>
            </a:extLst>
          </p:cNvPr>
          <p:cNvSpPr txBox="1"/>
          <p:nvPr/>
        </p:nvSpPr>
        <p:spPr>
          <a:xfrm>
            <a:off x="7092280" y="3481263"/>
            <a:ext cx="627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FFFF"/>
                </a:solidFill>
              </a:rPr>
              <a:t>FCPPL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83D137F-8321-EF41-BF89-25407B41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360" y="3284983"/>
            <a:ext cx="144016" cy="14401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E2C50F80-C77D-D441-A516-A4D8D0239C7C}"/>
              </a:ext>
            </a:extLst>
          </p:cNvPr>
          <p:cNvSpPr txBox="1"/>
          <p:nvPr/>
        </p:nvSpPr>
        <p:spPr>
          <a:xfrm>
            <a:off x="-252454" y="2733163"/>
            <a:ext cx="158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FFFF"/>
                </a:solidFill>
              </a:rPr>
              <a:t>CPB</a:t>
            </a:r>
          </a:p>
          <a:p>
            <a:pPr algn="ctr"/>
            <a:r>
              <a:rPr lang="fr-FR" sz="1400" b="1" dirty="0">
                <a:solidFill>
                  <a:srgbClr val="FFFFFF"/>
                </a:solidFill>
              </a:rPr>
              <a:t>CNRS-UCB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9BBDA4E0-BC0A-8E4B-B572-5F55BCCC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2708920"/>
            <a:ext cx="144016" cy="14401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922A67A-CCD6-7E48-814A-850CEE002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416" y="3356991"/>
            <a:ext cx="144016" cy="14401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61" name="Titre 1">
            <a:extLst>
              <a:ext uri="{FF2B5EF4-FFF2-40B4-BE49-F238E27FC236}">
                <a16:creationId xmlns:a16="http://schemas.microsoft.com/office/drawing/2014/main" id="{40D6305F-CF0D-734F-8A54-8EA030874B6B}"/>
              </a:ext>
            </a:extLst>
          </p:cNvPr>
          <p:cNvSpPr txBox="1">
            <a:spLocks/>
          </p:cNvSpPr>
          <p:nvPr/>
        </p:nvSpPr>
        <p:spPr>
          <a:xfrm>
            <a:off x="752465" y="10252"/>
            <a:ext cx="8167839" cy="60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fr-FR" sz="3200" dirty="0"/>
              <a:t>IN2P3 2021 : laboratoires internationaux</a:t>
            </a:r>
          </a:p>
        </p:txBody>
      </p:sp>
      <p:sp>
        <p:nvSpPr>
          <p:cNvPr id="62" name="Espace réservé du texte 3">
            <a:extLst>
              <a:ext uri="{FF2B5EF4-FFF2-40B4-BE49-F238E27FC236}">
                <a16:creationId xmlns:a16="http://schemas.microsoft.com/office/drawing/2014/main" id="{0EAE68FA-EC78-B440-8704-65E548B1AB07}"/>
              </a:ext>
            </a:extLst>
          </p:cNvPr>
          <p:cNvSpPr txBox="1">
            <a:spLocks/>
          </p:cNvSpPr>
          <p:nvPr/>
        </p:nvSpPr>
        <p:spPr bwMode="gray">
          <a:xfrm>
            <a:off x="-108520" y="5339318"/>
            <a:ext cx="9100120" cy="10420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fr-F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L’IN2P3 co-pilote EGO (avec l’INFN) et 5 International </a:t>
            </a:r>
            <a:r>
              <a:rPr lang="fr-FR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Research</a:t>
            </a:r>
            <a:r>
              <a:rPr lang="fr-F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Laboratories</a:t>
            </a:r>
            <a:r>
              <a:rPr lang="fr-F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(IRL) : FCPPL, FKPPL et TYL/FJPPL (ex LIA), CPB (avec UC Berkeley) depuis le 1/1/2020 et ILANCE (avec U. Tokyo) depuis le 1/4/2021. [+ 1 en préparation : </a:t>
            </a:r>
            <a:r>
              <a:rPr lang="fr-FR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DMLab</a:t>
            </a:r>
            <a:r>
              <a:rPr lang="fr-FR" sz="1800" dirty="0">
                <a:solidFill>
                  <a:schemeClr val="bg1"/>
                </a:solidFill>
                <a:latin typeface="Arial Narrow" panose="020B0606020202030204" pitchFamily="34" charset="0"/>
              </a:rPr>
              <a:t> (avec Helmholtz DESY/GSI/KIT)]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A0E9DC2-E458-E64C-A84D-364562FF0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3068959"/>
            <a:ext cx="144016" cy="14401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8DE76A2-2BB7-5149-8D53-7C3E6AEFAC21}"/>
              </a:ext>
            </a:extLst>
          </p:cNvPr>
          <p:cNvSpPr txBox="1"/>
          <p:nvPr/>
        </p:nvSpPr>
        <p:spPr>
          <a:xfrm>
            <a:off x="4792429" y="2644040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FFFFFF"/>
                </a:solidFill>
              </a:rPr>
              <a:t>DMLab</a:t>
            </a:r>
            <a:endParaRPr lang="fr-FR" sz="1400" b="1" dirty="0">
              <a:solidFill>
                <a:srgbClr val="FFFFFF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9A6729F-6024-4942-9E30-F818B85A92D2}"/>
              </a:ext>
            </a:extLst>
          </p:cNvPr>
          <p:cNvSpPr txBox="1"/>
          <p:nvPr/>
        </p:nvSpPr>
        <p:spPr>
          <a:xfrm>
            <a:off x="4906632" y="3121221"/>
            <a:ext cx="505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FFFF"/>
                </a:solidFill>
              </a:rPr>
              <a:t>EGO</a:t>
            </a:r>
          </a:p>
        </p:txBody>
      </p:sp>
    </p:spTree>
    <p:extLst>
      <p:ext uri="{BB962C8B-B14F-4D97-AF65-F5344CB8AC3E}">
        <p14:creationId xmlns:p14="http://schemas.microsoft.com/office/powerpoint/2010/main" val="3302881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CAA5AD-9836-8E41-AD2F-D9278543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96" y="202630"/>
            <a:ext cx="6357392" cy="346050"/>
          </a:xfrm>
        </p:spPr>
        <p:txBody>
          <a:bodyPr>
            <a:noAutofit/>
          </a:bodyPr>
          <a:lstStyle/>
          <a:p>
            <a:r>
              <a:rPr lang="fr-FR" sz="3200" dirty="0"/>
              <a:t>IN2P3 : 50 ans de recherche aux 2 infinis 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654462-862D-4D45-80A3-055655988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Institut National de Physique Nucléaire et de Physique des Particules</a:t>
            </a:r>
          </a:p>
        </p:txBody>
      </p:sp>
      <p:pic>
        <p:nvPicPr>
          <p:cNvPr id="5" name="Image 4" descr="nobel.jpg">
            <a:extLst>
              <a:ext uri="{FF2B5EF4-FFF2-40B4-BE49-F238E27FC236}">
                <a16:creationId xmlns:a16="http://schemas.microsoft.com/office/drawing/2014/main" id="{32A35937-5F6B-3B4C-9E10-987C7858D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11" y="0"/>
            <a:ext cx="1697789" cy="1697789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85B16F4-16AB-C74D-B55C-074513A17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712968" cy="566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b="1" dirty="0">
                <a:hlinkClick r:id="rId3"/>
              </a:rPr>
              <a:t>2019 : James Peebles </a:t>
            </a:r>
            <a:r>
              <a:rPr lang="fr-FR" sz="1600" b="1" dirty="0"/>
              <a:t> </a:t>
            </a:r>
            <a:r>
              <a:rPr lang="fr-FR" sz="1600" dirty="0"/>
              <a:t>“for </a:t>
            </a:r>
            <a:r>
              <a:rPr lang="fr-FR" sz="1600" dirty="0" err="1"/>
              <a:t>theoretical</a:t>
            </a:r>
            <a:r>
              <a:rPr lang="fr-FR" sz="1600" dirty="0"/>
              <a:t> </a:t>
            </a:r>
            <a:r>
              <a:rPr lang="fr-FR" sz="1600" dirty="0" err="1"/>
              <a:t>discoveries</a:t>
            </a:r>
            <a:r>
              <a:rPr lang="fr-FR" sz="1600" dirty="0"/>
              <a:t> in </a:t>
            </a:r>
            <a:r>
              <a:rPr lang="fr-FR" sz="1600" dirty="0" err="1"/>
              <a:t>physical</a:t>
            </a:r>
            <a:r>
              <a:rPr lang="fr-FR" sz="1600" dirty="0"/>
              <a:t> </a:t>
            </a:r>
            <a:r>
              <a:rPr lang="fr-FR" sz="1600" dirty="0" err="1"/>
              <a:t>cosmology</a:t>
            </a:r>
            <a:r>
              <a:rPr lang="fr-FR" sz="1600" dirty="0"/>
              <a:t>”, </a:t>
            </a:r>
            <a:r>
              <a:rPr lang="fr-FR" sz="1600" dirty="0">
                <a:solidFill>
                  <a:srgbClr val="000090"/>
                </a:solidFill>
              </a:rPr>
              <a:t>and</a:t>
            </a:r>
          </a:p>
          <a:p>
            <a:pPr marL="0" indent="0">
              <a:buNone/>
            </a:pPr>
            <a:r>
              <a:rPr lang="fr-FR" sz="1600" dirty="0">
                <a:hlinkClick r:id="rId4"/>
              </a:rPr>
              <a:t>Michel Mayor</a:t>
            </a:r>
            <a:r>
              <a:rPr lang="fr-FR" sz="1600" dirty="0"/>
              <a:t> and </a:t>
            </a:r>
            <a:r>
              <a:rPr lang="fr-FR" sz="1600" dirty="0">
                <a:hlinkClick r:id="rId5"/>
              </a:rPr>
              <a:t>Didier Queloz</a:t>
            </a:r>
            <a:r>
              <a:rPr lang="fr-FR" sz="1600" dirty="0"/>
              <a:t> “for the </a:t>
            </a:r>
            <a:r>
              <a:rPr lang="fr-FR" sz="1600" dirty="0" err="1"/>
              <a:t>discovery</a:t>
            </a:r>
            <a:r>
              <a:rPr lang="fr-FR" sz="1600" dirty="0"/>
              <a:t> of an </a:t>
            </a:r>
            <a:r>
              <a:rPr lang="fr-FR" sz="1600" dirty="0" err="1"/>
              <a:t>exoplanet</a:t>
            </a:r>
            <a:r>
              <a:rPr lang="fr-FR" sz="1600" dirty="0"/>
              <a:t> </a:t>
            </a:r>
            <a:r>
              <a:rPr lang="fr-FR" sz="1600" dirty="0" err="1"/>
              <a:t>orbiting</a:t>
            </a:r>
            <a:r>
              <a:rPr lang="fr-FR" sz="1600" dirty="0"/>
              <a:t> a </a:t>
            </a:r>
            <a:r>
              <a:rPr lang="fr-FR" sz="1600" dirty="0" err="1"/>
              <a:t>solar</a:t>
            </a:r>
            <a:r>
              <a:rPr lang="fr-FR" sz="1600" dirty="0"/>
              <a:t>-type star”</a:t>
            </a:r>
            <a:endParaRPr lang="fr-FR" sz="1600" b="1" dirty="0">
              <a:hlinkClick r:id="rId3"/>
            </a:endParaRPr>
          </a:p>
          <a:p>
            <a:pPr marL="0" indent="0">
              <a:buNone/>
            </a:pPr>
            <a:r>
              <a:rPr lang="fr-FR" sz="1600" b="1" dirty="0">
                <a:hlinkClick r:id="rId3"/>
              </a:rPr>
              <a:t>2017 : Rainer Weiss, </a:t>
            </a:r>
            <a:r>
              <a:rPr lang="fr-FR" sz="1600" b="1" dirty="0">
                <a:hlinkClick r:id="rId6"/>
              </a:rPr>
              <a:t>Barry C. Barish </a:t>
            </a:r>
            <a:r>
              <a:rPr lang="fr-FR" sz="1600" dirty="0">
                <a:hlinkClick r:id="rId6"/>
              </a:rPr>
              <a:t>and</a:t>
            </a:r>
            <a:r>
              <a:rPr lang="fr-FR" sz="1600" b="1" dirty="0">
                <a:hlinkClick r:id="rId6"/>
              </a:rPr>
              <a:t> </a:t>
            </a:r>
            <a:r>
              <a:rPr lang="fr-FR" sz="1600" b="1" dirty="0">
                <a:hlinkClick r:id="rId7"/>
              </a:rPr>
              <a:t>Kip S. Thorne</a:t>
            </a:r>
            <a:r>
              <a:rPr lang="fr-FR" sz="1600" b="1" dirty="0"/>
              <a:t> </a:t>
            </a:r>
          </a:p>
          <a:p>
            <a:pPr marL="0" indent="0">
              <a:buNone/>
            </a:pPr>
            <a:r>
              <a:rPr lang="fr-FR" sz="1600" dirty="0"/>
              <a:t>"for </a:t>
            </a:r>
            <a:r>
              <a:rPr lang="fr-FR" sz="1600" dirty="0" err="1"/>
              <a:t>decisive</a:t>
            </a:r>
            <a:r>
              <a:rPr lang="fr-FR" sz="1600" dirty="0"/>
              <a:t> contributions to the LIGO detector and the observation of </a:t>
            </a:r>
            <a:r>
              <a:rPr lang="fr-FR" sz="1600" dirty="0" err="1"/>
              <a:t>gravitational</a:t>
            </a:r>
            <a:r>
              <a:rPr lang="fr-FR" sz="1600" dirty="0"/>
              <a:t> </a:t>
            </a:r>
            <a:r>
              <a:rPr lang="fr-FR" sz="1600" dirty="0" err="1"/>
              <a:t>waves</a:t>
            </a:r>
            <a:r>
              <a:rPr lang="fr-FR" sz="1600" dirty="0"/>
              <a:t> »</a:t>
            </a:r>
          </a:p>
          <a:p>
            <a:pPr marL="0" indent="0">
              <a:buNone/>
            </a:pPr>
            <a:r>
              <a:rPr lang="fr-FR" sz="1600" b="1" dirty="0">
                <a:hlinkClick r:id="rId8"/>
              </a:rPr>
              <a:t>2015 : Takaaki Kajita </a:t>
            </a:r>
            <a:r>
              <a:rPr lang="fr-FR" sz="1600" dirty="0">
                <a:hlinkClick r:id="rId8"/>
              </a:rPr>
              <a:t>and</a:t>
            </a:r>
            <a:r>
              <a:rPr lang="fr-FR" sz="1600" b="1" dirty="0">
                <a:hlinkClick r:id="rId8"/>
              </a:rPr>
              <a:t> </a:t>
            </a:r>
            <a:r>
              <a:rPr lang="fr-FR" sz="1600" b="1" dirty="0">
                <a:hlinkClick r:id="rId9"/>
              </a:rPr>
              <a:t>Arthur B. McDonald</a:t>
            </a:r>
          </a:p>
          <a:p>
            <a:pPr marL="0" indent="0">
              <a:buNone/>
            </a:pPr>
            <a:r>
              <a:rPr lang="fr-FR" sz="1600" dirty="0"/>
              <a:t>"for the </a:t>
            </a:r>
            <a:r>
              <a:rPr lang="fr-FR" sz="1600" dirty="0" err="1"/>
              <a:t>discovery</a:t>
            </a:r>
            <a:r>
              <a:rPr lang="fr-FR" sz="1600" dirty="0"/>
              <a:t> of neutrino oscillations, </a:t>
            </a:r>
            <a:r>
              <a:rPr lang="fr-FR" sz="1600" dirty="0" err="1"/>
              <a:t>which</a:t>
            </a:r>
            <a:r>
              <a:rPr lang="fr-FR" sz="1600" dirty="0"/>
              <a:t> shows </a:t>
            </a:r>
            <a:r>
              <a:rPr lang="fr-FR" sz="1600" dirty="0" err="1"/>
              <a:t>that</a:t>
            </a:r>
            <a:r>
              <a:rPr lang="fr-FR" sz="1600" dirty="0"/>
              <a:t> neutrinos have mass »</a:t>
            </a:r>
          </a:p>
          <a:p>
            <a:pPr marL="0" indent="0">
              <a:buNone/>
            </a:pPr>
            <a:r>
              <a:rPr lang="fr-FR" sz="1600" b="1" dirty="0">
                <a:hlinkClick r:id="rId10"/>
              </a:rPr>
              <a:t>2013 : François Englert </a:t>
            </a:r>
            <a:r>
              <a:rPr lang="fr-FR" sz="1600" dirty="0">
                <a:hlinkClick r:id="rId10"/>
              </a:rPr>
              <a:t>and</a:t>
            </a:r>
            <a:r>
              <a:rPr lang="fr-FR" sz="1600" b="1" dirty="0">
                <a:hlinkClick r:id="rId10"/>
              </a:rPr>
              <a:t> </a:t>
            </a:r>
            <a:r>
              <a:rPr lang="fr-FR" sz="1600" b="1" dirty="0">
                <a:hlinkClick r:id="rId11"/>
              </a:rPr>
              <a:t>Peter W. Higgs</a:t>
            </a:r>
          </a:p>
          <a:p>
            <a:pPr marL="0" indent="0">
              <a:buNone/>
            </a:pPr>
            <a:r>
              <a:rPr lang="fr-FR" sz="1600" dirty="0"/>
              <a:t>"for the </a:t>
            </a:r>
            <a:r>
              <a:rPr lang="fr-FR" sz="1600" dirty="0" err="1"/>
              <a:t>theoretical</a:t>
            </a:r>
            <a:r>
              <a:rPr lang="fr-FR" sz="1600" dirty="0"/>
              <a:t> </a:t>
            </a:r>
            <a:r>
              <a:rPr lang="fr-FR" sz="1600" dirty="0" err="1"/>
              <a:t>discovery</a:t>
            </a:r>
            <a:r>
              <a:rPr lang="fr-FR" sz="1600" dirty="0"/>
              <a:t> of a </a:t>
            </a:r>
            <a:r>
              <a:rPr lang="fr-FR" sz="1600" dirty="0" err="1"/>
              <a:t>mechanism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contributes</a:t>
            </a:r>
            <a:r>
              <a:rPr lang="fr-FR" sz="1600" dirty="0"/>
              <a:t> to </a:t>
            </a:r>
            <a:r>
              <a:rPr lang="fr-FR" sz="1600" dirty="0" err="1"/>
              <a:t>our</a:t>
            </a:r>
            <a:r>
              <a:rPr lang="fr-FR" sz="1600" dirty="0"/>
              <a:t> </a:t>
            </a:r>
            <a:r>
              <a:rPr lang="fr-FR" sz="1600" dirty="0" err="1"/>
              <a:t>understanding</a:t>
            </a:r>
            <a:r>
              <a:rPr lang="fr-FR" sz="1600" dirty="0"/>
              <a:t> of the </a:t>
            </a:r>
            <a:r>
              <a:rPr lang="fr-FR" sz="1600" dirty="0" err="1"/>
              <a:t>origin</a:t>
            </a:r>
            <a:r>
              <a:rPr lang="fr-FR" sz="1600" dirty="0"/>
              <a:t> of mass of </a:t>
            </a:r>
            <a:r>
              <a:rPr lang="fr-FR" sz="1600" dirty="0" err="1"/>
              <a:t>subatomic</a:t>
            </a:r>
            <a:r>
              <a:rPr lang="fr-FR" sz="1600" dirty="0"/>
              <a:t> </a:t>
            </a:r>
            <a:r>
              <a:rPr lang="fr-FR" sz="1600" dirty="0" err="1"/>
              <a:t>particles</a:t>
            </a:r>
            <a:r>
              <a:rPr lang="fr-FR" sz="1600" dirty="0"/>
              <a:t>, and </a:t>
            </a:r>
            <a:r>
              <a:rPr lang="fr-FR" sz="1600" dirty="0" err="1"/>
              <a:t>which</a:t>
            </a:r>
            <a:r>
              <a:rPr lang="fr-FR" sz="1600" dirty="0"/>
              <a:t> </a:t>
            </a:r>
            <a:r>
              <a:rPr lang="fr-FR" sz="1600" dirty="0" err="1"/>
              <a:t>recently</a:t>
            </a:r>
            <a:r>
              <a:rPr lang="fr-FR" sz="1600" dirty="0"/>
              <a:t> </a:t>
            </a:r>
            <a:r>
              <a:rPr lang="fr-FR" sz="1600" dirty="0" err="1"/>
              <a:t>was</a:t>
            </a:r>
            <a:r>
              <a:rPr lang="fr-FR" sz="1600" dirty="0"/>
              <a:t> </a:t>
            </a:r>
            <a:r>
              <a:rPr lang="fr-FR" sz="1600" dirty="0" err="1"/>
              <a:t>confirmed</a:t>
            </a:r>
            <a:r>
              <a:rPr lang="fr-FR" sz="1600" dirty="0"/>
              <a:t> </a:t>
            </a:r>
            <a:r>
              <a:rPr lang="fr-FR" sz="1600" dirty="0" err="1"/>
              <a:t>through</a:t>
            </a:r>
            <a:r>
              <a:rPr lang="fr-FR" sz="1600" dirty="0"/>
              <a:t> the </a:t>
            </a:r>
            <a:r>
              <a:rPr lang="fr-FR" sz="1600" dirty="0" err="1"/>
              <a:t>discovery</a:t>
            </a:r>
            <a:r>
              <a:rPr lang="fr-FR" sz="1600" dirty="0"/>
              <a:t> of the </a:t>
            </a:r>
            <a:r>
              <a:rPr lang="fr-FR" sz="1600" dirty="0" err="1"/>
              <a:t>predicted</a:t>
            </a:r>
            <a:r>
              <a:rPr lang="fr-FR" sz="1600" dirty="0"/>
              <a:t> </a:t>
            </a:r>
            <a:r>
              <a:rPr lang="fr-FR" sz="1600" dirty="0" err="1"/>
              <a:t>fundamental</a:t>
            </a:r>
            <a:r>
              <a:rPr lang="fr-FR" sz="1600" dirty="0"/>
              <a:t> </a:t>
            </a:r>
            <a:r>
              <a:rPr lang="fr-FR" sz="1600" dirty="0" err="1"/>
              <a:t>particle</a:t>
            </a:r>
            <a:r>
              <a:rPr lang="fr-FR" sz="1600" dirty="0"/>
              <a:t>, by the ATLAS and CMS </a:t>
            </a:r>
            <a:r>
              <a:rPr lang="fr-FR" sz="1600" dirty="0" err="1"/>
              <a:t>experiments</a:t>
            </a:r>
            <a:r>
              <a:rPr lang="fr-FR" sz="1600" dirty="0"/>
              <a:t> </a:t>
            </a:r>
            <a:r>
              <a:rPr lang="fr-FR" sz="1600" dirty="0" err="1"/>
              <a:t>at</a:t>
            </a:r>
            <a:r>
              <a:rPr lang="fr-FR" sz="1600" dirty="0"/>
              <a:t> </a:t>
            </a:r>
            <a:r>
              <a:rPr lang="fr-FR" sz="1600" dirty="0" err="1"/>
              <a:t>CERN's</a:t>
            </a:r>
            <a:r>
              <a:rPr lang="fr-FR" sz="1600" dirty="0"/>
              <a:t> Large Hadron </a:t>
            </a:r>
            <a:r>
              <a:rPr lang="fr-FR" sz="1600" dirty="0" err="1"/>
              <a:t>Collider</a:t>
            </a:r>
            <a:r>
              <a:rPr lang="fr-FR" sz="1600" dirty="0"/>
              <a:t> »</a:t>
            </a:r>
          </a:p>
          <a:p>
            <a:pPr marL="0" indent="0">
              <a:buNone/>
            </a:pPr>
            <a:r>
              <a:rPr lang="fr-FR" sz="1600" b="1" dirty="0">
                <a:hlinkClick r:id="rId12"/>
              </a:rPr>
              <a:t>2011 : Saul Perlmutter, </a:t>
            </a:r>
            <a:r>
              <a:rPr lang="fr-FR" sz="1600" b="1" dirty="0">
                <a:hlinkClick r:id="rId13"/>
              </a:rPr>
              <a:t>Brian P. Schmidt </a:t>
            </a:r>
            <a:r>
              <a:rPr lang="fr-FR" sz="1600" dirty="0">
                <a:hlinkClick r:id="rId13"/>
              </a:rPr>
              <a:t>and</a:t>
            </a:r>
            <a:r>
              <a:rPr lang="fr-FR" sz="1600" b="1" dirty="0">
                <a:hlinkClick r:id="rId13"/>
              </a:rPr>
              <a:t> </a:t>
            </a:r>
            <a:r>
              <a:rPr lang="fr-FR" sz="1600" b="1" dirty="0">
                <a:hlinkClick r:id="rId14"/>
              </a:rPr>
              <a:t>Adam G. Riess</a:t>
            </a:r>
          </a:p>
          <a:p>
            <a:pPr marL="0" indent="0">
              <a:buNone/>
            </a:pPr>
            <a:r>
              <a:rPr lang="fr-FR" sz="1600" dirty="0"/>
              <a:t>"for the </a:t>
            </a:r>
            <a:r>
              <a:rPr lang="fr-FR" sz="1600" dirty="0" err="1"/>
              <a:t>discovery</a:t>
            </a:r>
            <a:r>
              <a:rPr lang="fr-FR" sz="1600" dirty="0"/>
              <a:t> of the </a:t>
            </a:r>
            <a:r>
              <a:rPr lang="fr-FR" sz="1600" dirty="0" err="1"/>
              <a:t>accelerating</a:t>
            </a:r>
            <a:r>
              <a:rPr lang="fr-FR" sz="1600" dirty="0"/>
              <a:t> expansion of the </a:t>
            </a:r>
            <a:r>
              <a:rPr lang="fr-FR" sz="1600" dirty="0" err="1"/>
              <a:t>Universe</a:t>
            </a:r>
            <a:r>
              <a:rPr lang="fr-FR" sz="1600" dirty="0"/>
              <a:t> </a:t>
            </a:r>
            <a:r>
              <a:rPr lang="fr-FR" sz="1600" dirty="0" err="1"/>
              <a:t>through</a:t>
            </a:r>
            <a:r>
              <a:rPr lang="fr-FR" sz="1600" dirty="0"/>
              <a:t> observations of distant </a:t>
            </a:r>
            <a:r>
              <a:rPr lang="fr-FR" sz="1600" dirty="0" err="1"/>
              <a:t>supernovae</a:t>
            </a:r>
            <a:r>
              <a:rPr lang="fr-FR" sz="1600" dirty="0"/>
              <a:t> »</a:t>
            </a:r>
          </a:p>
          <a:p>
            <a:pPr marL="0" indent="0">
              <a:buNone/>
            </a:pPr>
            <a:r>
              <a:rPr lang="fr-FR" sz="1600" b="1" dirty="0">
                <a:hlinkClick r:id="rId15"/>
              </a:rPr>
              <a:t>2008 : Yoichiro Nambu</a:t>
            </a:r>
            <a:r>
              <a:rPr lang="fr-FR" sz="1600" b="1" dirty="0"/>
              <a:t>, </a:t>
            </a:r>
            <a:r>
              <a:rPr lang="fr-FR" sz="1600" b="1" dirty="0">
                <a:hlinkClick r:id="rId16"/>
              </a:rPr>
              <a:t>Makoto Kobayashi </a:t>
            </a:r>
            <a:r>
              <a:rPr lang="fr-FR" sz="1600" dirty="0">
                <a:hlinkClick r:id="rId16"/>
              </a:rPr>
              <a:t>and</a:t>
            </a:r>
            <a:r>
              <a:rPr lang="fr-FR" sz="1600" b="1" dirty="0">
                <a:hlinkClick r:id="rId16"/>
              </a:rPr>
              <a:t> </a:t>
            </a:r>
            <a:r>
              <a:rPr lang="fr-FR" sz="1600" b="1" dirty="0">
                <a:hlinkClick r:id="rId17"/>
              </a:rPr>
              <a:t>Toshihide Maskawa</a:t>
            </a:r>
            <a:endParaRPr lang="fr-FR" sz="1600" b="1" dirty="0">
              <a:hlinkClick r:id="rId15"/>
            </a:endParaRPr>
          </a:p>
          <a:p>
            <a:pPr marL="0" indent="0">
              <a:buNone/>
            </a:pPr>
            <a:r>
              <a:rPr lang="fr-FR" sz="1600" dirty="0"/>
              <a:t>"for the </a:t>
            </a:r>
            <a:r>
              <a:rPr lang="fr-FR" sz="1600" dirty="0" err="1"/>
              <a:t>discovery</a:t>
            </a:r>
            <a:r>
              <a:rPr lang="fr-FR" sz="1600" dirty="0"/>
              <a:t> of the </a:t>
            </a:r>
            <a:r>
              <a:rPr lang="fr-FR" sz="1600" dirty="0" err="1"/>
              <a:t>mechanism</a:t>
            </a:r>
            <a:r>
              <a:rPr lang="fr-FR" sz="1600" dirty="0"/>
              <a:t> of </a:t>
            </a:r>
            <a:r>
              <a:rPr lang="fr-FR" sz="1600" dirty="0" err="1"/>
              <a:t>spontaneous</a:t>
            </a:r>
            <a:r>
              <a:rPr lang="fr-FR" sz="1600" dirty="0"/>
              <a:t> </a:t>
            </a:r>
            <a:r>
              <a:rPr lang="fr-FR" sz="1600" dirty="0" err="1"/>
              <a:t>broken</a:t>
            </a:r>
            <a:r>
              <a:rPr lang="fr-FR" sz="1600" dirty="0"/>
              <a:t> </a:t>
            </a:r>
            <a:r>
              <a:rPr lang="fr-FR" sz="1600" dirty="0" err="1"/>
              <a:t>symmetry</a:t>
            </a:r>
            <a:r>
              <a:rPr lang="fr-FR" sz="1600" dirty="0"/>
              <a:t> in </a:t>
            </a:r>
            <a:r>
              <a:rPr lang="fr-FR" sz="1600" dirty="0" err="1"/>
              <a:t>subatomic</a:t>
            </a:r>
            <a:r>
              <a:rPr lang="fr-FR" sz="1600" dirty="0"/>
              <a:t> </a:t>
            </a:r>
            <a:r>
              <a:rPr lang="fr-FR" sz="1600" dirty="0" err="1"/>
              <a:t>physics</a:t>
            </a:r>
            <a:r>
              <a:rPr lang="fr-FR" sz="1600" dirty="0"/>
              <a:t>"</a:t>
            </a:r>
          </a:p>
          <a:p>
            <a:pPr marL="0" indent="0">
              <a:buNone/>
            </a:pPr>
            <a:r>
              <a:rPr lang="fr-FR" sz="1600" dirty="0"/>
              <a:t>"for the </a:t>
            </a:r>
            <a:r>
              <a:rPr lang="fr-FR" sz="1600" dirty="0" err="1"/>
              <a:t>discovery</a:t>
            </a:r>
            <a:r>
              <a:rPr lang="fr-FR" sz="1600" dirty="0"/>
              <a:t> of the </a:t>
            </a:r>
            <a:r>
              <a:rPr lang="fr-FR" sz="1600" dirty="0" err="1"/>
              <a:t>origin</a:t>
            </a:r>
            <a:r>
              <a:rPr lang="fr-FR" sz="1600" dirty="0"/>
              <a:t> of the </a:t>
            </a:r>
            <a:r>
              <a:rPr lang="fr-FR" sz="1600" dirty="0" err="1"/>
              <a:t>broken</a:t>
            </a:r>
            <a:r>
              <a:rPr lang="fr-FR" sz="1600" dirty="0"/>
              <a:t> </a:t>
            </a:r>
            <a:r>
              <a:rPr lang="fr-FR" sz="1600" dirty="0" err="1"/>
              <a:t>symmetry</a:t>
            </a:r>
            <a:r>
              <a:rPr lang="fr-FR" sz="1600" dirty="0"/>
              <a:t> </a:t>
            </a:r>
            <a:r>
              <a:rPr lang="fr-FR" sz="1600" dirty="0" err="1"/>
              <a:t>which</a:t>
            </a:r>
            <a:r>
              <a:rPr lang="fr-FR" sz="1600" dirty="0"/>
              <a:t> </a:t>
            </a:r>
            <a:r>
              <a:rPr lang="fr-FR" sz="1600" dirty="0" err="1"/>
              <a:t>predicts</a:t>
            </a:r>
            <a:r>
              <a:rPr lang="fr-FR" sz="1600" dirty="0"/>
              <a:t> the existence of at least </a:t>
            </a:r>
            <a:r>
              <a:rPr lang="fr-FR" sz="1600" dirty="0" err="1"/>
              <a:t>three</a:t>
            </a:r>
            <a:r>
              <a:rPr lang="fr-FR" sz="1600" dirty="0"/>
              <a:t> </a:t>
            </a:r>
            <a:r>
              <a:rPr lang="fr-FR" sz="1600" dirty="0" err="1"/>
              <a:t>families</a:t>
            </a:r>
            <a:r>
              <a:rPr lang="fr-FR" sz="1600" dirty="0"/>
              <a:t> of quarks in nature »</a:t>
            </a:r>
          </a:p>
          <a:p>
            <a:pPr marL="0" indent="0">
              <a:buNone/>
            </a:pPr>
            <a:r>
              <a:rPr lang="fr-FR" sz="1600" b="1" dirty="0">
                <a:hlinkClick r:id="rId15"/>
              </a:rPr>
              <a:t>2006 : John C. Mather and George F. Smoot </a:t>
            </a:r>
            <a:endParaRPr lang="fr-FR" sz="1600" b="1" dirty="0"/>
          </a:p>
          <a:p>
            <a:pPr marL="0" indent="0">
              <a:buNone/>
            </a:pPr>
            <a:r>
              <a:rPr lang="fr-FR" sz="1600" dirty="0"/>
              <a:t>“for </a:t>
            </a:r>
            <a:r>
              <a:rPr lang="fr-FR" sz="1600" dirty="0" err="1"/>
              <a:t>their</a:t>
            </a:r>
            <a:r>
              <a:rPr lang="fr-FR" sz="1600" dirty="0"/>
              <a:t> </a:t>
            </a:r>
            <a:r>
              <a:rPr lang="fr-FR" sz="1600" dirty="0" err="1"/>
              <a:t>discovery</a:t>
            </a:r>
            <a:r>
              <a:rPr lang="fr-FR" sz="1600" dirty="0"/>
              <a:t> of the </a:t>
            </a:r>
            <a:r>
              <a:rPr lang="fr-FR" sz="1600" dirty="0" err="1"/>
              <a:t>blackbody</a:t>
            </a:r>
            <a:r>
              <a:rPr lang="fr-FR" sz="1600" dirty="0"/>
              <a:t> </a:t>
            </a:r>
            <a:r>
              <a:rPr lang="fr-FR" sz="1600" dirty="0" err="1"/>
              <a:t>form</a:t>
            </a:r>
            <a:r>
              <a:rPr lang="fr-FR" sz="1600" dirty="0"/>
              <a:t> and </a:t>
            </a:r>
            <a:r>
              <a:rPr lang="fr-FR" sz="1600" dirty="0" err="1"/>
              <a:t>anisotropy</a:t>
            </a:r>
            <a:r>
              <a:rPr lang="fr-FR" sz="1600" dirty="0"/>
              <a:t> of the </a:t>
            </a:r>
            <a:r>
              <a:rPr lang="fr-FR" sz="1600" dirty="0" err="1"/>
              <a:t>cosmic</a:t>
            </a:r>
            <a:r>
              <a:rPr lang="fr-FR" sz="1600" dirty="0"/>
              <a:t> </a:t>
            </a:r>
            <a:r>
              <a:rPr lang="fr-FR" sz="1600" dirty="0" err="1"/>
              <a:t>microwave</a:t>
            </a:r>
            <a:r>
              <a:rPr lang="fr-FR" sz="1600" dirty="0"/>
              <a:t> background radiation”</a:t>
            </a:r>
            <a:endParaRPr lang="fr-FR" sz="1600" b="1" dirty="0">
              <a:hlinkClick r:id="rId15"/>
            </a:endParaRPr>
          </a:p>
          <a:p>
            <a:pPr marL="0" indent="0">
              <a:buNone/>
            </a:pPr>
            <a:endParaRPr lang="fr-FR" sz="1600" dirty="0"/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71856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CAA5AD-9836-8E41-AD2F-D9278543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96" y="202630"/>
            <a:ext cx="6357392" cy="346050"/>
          </a:xfrm>
        </p:spPr>
        <p:txBody>
          <a:bodyPr>
            <a:noAutofit/>
          </a:bodyPr>
          <a:lstStyle/>
          <a:p>
            <a:r>
              <a:rPr lang="fr-FR" sz="3200" dirty="0"/>
              <a:t>IN2P3 : 50 ans de recherche aux 2 infinis 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654462-862D-4D45-80A3-055655988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Institut National de Physique Nucléaire et de Physique des Particules</a:t>
            </a:r>
          </a:p>
        </p:txBody>
      </p:sp>
      <p:pic>
        <p:nvPicPr>
          <p:cNvPr id="5" name="Image 4" descr="nobel.jpg">
            <a:extLst>
              <a:ext uri="{FF2B5EF4-FFF2-40B4-BE49-F238E27FC236}">
                <a16:creationId xmlns:a16="http://schemas.microsoft.com/office/drawing/2014/main" id="{32A35937-5F6B-3B4C-9E10-987C7858D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11" y="0"/>
            <a:ext cx="1697789" cy="1697789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85B16F4-16AB-C74D-B55C-074513A17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712968" cy="566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b="1" dirty="0">
                <a:hlinkClick r:id="rId3"/>
              </a:rPr>
              <a:t>2019 : James Peebles </a:t>
            </a:r>
            <a:r>
              <a:rPr lang="fr-FR" sz="1600" b="1" dirty="0"/>
              <a:t> </a:t>
            </a:r>
            <a:r>
              <a:rPr lang="fr-FR" sz="1600" dirty="0"/>
              <a:t>“for </a:t>
            </a:r>
            <a:r>
              <a:rPr lang="fr-FR" sz="1600" dirty="0" err="1"/>
              <a:t>theoretical</a:t>
            </a:r>
            <a:r>
              <a:rPr lang="fr-FR" sz="1600" dirty="0"/>
              <a:t> </a:t>
            </a:r>
            <a:r>
              <a:rPr lang="fr-FR" sz="1600" dirty="0" err="1"/>
              <a:t>discoveries</a:t>
            </a:r>
            <a:r>
              <a:rPr lang="fr-FR" sz="1600" dirty="0"/>
              <a:t> in </a:t>
            </a:r>
            <a:r>
              <a:rPr lang="fr-FR" sz="1600" dirty="0" err="1"/>
              <a:t>physical</a:t>
            </a:r>
            <a:r>
              <a:rPr lang="fr-FR" sz="1600" dirty="0"/>
              <a:t> </a:t>
            </a:r>
            <a:r>
              <a:rPr lang="fr-FR" sz="1600" dirty="0" err="1"/>
              <a:t>cosmology</a:t>
            </a:r>
            <a:r>
              <a:rPr lang="fr-FR" sz="1600" dirty="0"/>
              <a:t>”, </a:t>
            </a:r>
            <a:r>
              <a:rPr lang="fr-FR" sz="1600" dirty="0">
                <a:solidFill>
                  <a:srgbClr val="000090"/>
                </a:solidFill>
              </a:rPr>
              <a:t>and</a:t>
            </a:r>
          </a:p>
          <a:p>
            <a:pPr marL="0" indent="0">
              <a:buNone/>
            </a:pPr>
            <a:r>
              <a:rPr lang="fr-FR" sz="1600" dirty="0">
                <a:hlinkClick r:id="rId4"/>
              </a:rPr>
              <a:t>Michel Mayor</a:t>
            </a:r>
            <a:r>
              <a:rPr lang="fr-FR" sz="1600" dirty="0"/>
              <a:t> and </a:t>
            </a:r>
            <a:r>
              <a:rPr lang="fr-FR" sz="1600" dirty="0">
                <a:hlinkClick r:id="rId5"/>
              </a:rPr>
              <a:t>Didier Queloz</a:t>
            </a:r>
            <a:r>
              <a:rPr lang="fr-FR" sz="1600" dirty="0"/>
              <a:t> “for the </a:t>
            </a:r>
            <a:r>
              <a:rPr lang="fr-FR" sz="1600" dirty="0" err="1"/>
              <a:t>discovery</a:t>
            </a:r>
            <a:r>
              <a:rPr lang="fr-FR" sz="1600" dirty="0"/>
              <a:t> of an </a:t>
            </a:r>
            <a:r>
              <a:rPr lang="fr-FR" sz="1600" dirty="0" err="1"/>
              <a:t>exoplanet</a:t>
            </a:r>
            <a:r>
              <a:rPr lang="fr-FR" sz="1600" dirty="0"/>
              <a:t> </a:t>
            </a:r>
            <a:r>
              <a:rPr lang="fr-FR" sz="1600" dirty="0" err="1"/>
              <a:t>orbiting</a:t>
            </a:r>
            <a:r>
              <a:rPr lang="fr-FR" sz="1600" dirty="0"/>
              <a:t> a </a:t>
            </a:r>
            <a:r>
              <a:rPr lang="fr-FR" sz="1600" dirty="0" err="1"/>
              <a:t>solar</a:t>
            </a:r>
            <a:r>
              <a:rPr lang="fr-FR" sz="1600" dirty="0"/>
              <a:t>-type star”</a:t>
            </a:r>
            <a:endParaRPr lang="fr-FR" sz="1600" b="1" dirty="0">
              <a:hlinkClick r:id="rId3"/>
            </a:endParaRPr>
          </a:p>
          <a:p>
            <a:pPr marL="0" indent="0">
              <a:buNone/>
            </a:pPr>
            <a:r>
              <a:rPr lang="fr-FR" sz="1600" b="1" dirty="0">
                <a:hlinkClick r:id="rId3"/>
              </a:rPr>
              <a:t>2017 : Rainer Weiss, </a:t>
            </a:r>
            <a:r>
              <a:rPr lang="fr-FR" sz="1600" b="1" dirty="0">
                <a:hlinkClick r:id="rId6"/>
              </a:rPr>
              <a:t>Barry C. Barish </a:t>
            </a:r>
            <a:r>
              <a:rPr lang="fr-FR" sz="1600" dirty="0">
                <a:hlinkClick r:id="rId6"/>
              </a:rPr>
              <a:t>and</a:t>
            </a:r>
            <a:r>
              <a:rPr lang="fr-FR" sz="1600" b="1" dirty="0">
                <a:hlinkClick r:id="rId6"/>
              </a:rPr>
              <a:t> </a:t>
            </a:r>
            <a:r>
              <a:rPr lang="fr-FR" sz="1600" b="1" dirty="0">
                <a:hlinkClick r:id="rId7"/>
              </a:rPr>
              <a:t>Kip S. Thorne</a:t>
            </a:r>
            <a:r>
              <a:rPr lang="fr-FR" sz="1600" b="1" dirty="0"/>
              <a:t> </a:t>
            </a:r>
          </a:p>
          <a:p>
            <a:pPr marL="0" indent="0">
              <a:buNone/>
            </a:pPr>
            <a:r>
              <a:rPr lang="fr-FR" sz="1600" dirty="0"/>
              <a:t>"for </a:t>
            </a:r>
            <a:r>
              <a:rPr lang="fr-FR" sz="1600" dirty="0" err="1"/>
              <a:t>decisive</a:t>
            </a:r>
            <a:r>
              <a:rPr lang="fr-FR" sz="1600" dirty="0"/>
              <a:t> contributions to the LIGO detector and the observation of </a:t>
            </a:r>
            <a:r>
              <a:rPr lang="fr-FR" sz="1600" dirty="0" err="1"/>
              <a:t>gravitational</a:t>
            </a:r>
            <a:r>
              <a:rPr lang="fr-FR" sz="1600" dirty="0"/>
              <a:t> </a:t>
            </a:r>
            <a:r>
              <a:rPr lang="fr-FR" sz="1600" dirty="0" err="1"/>
              <a:t>waves</a:t>
            </a:r>
            <a:r>
              <a:rPr lang="fr-FR" sz="1600" dirty="0"/>
              <a:t> »</a:t>
            </a:r>
          </a:p>
          <a:p>
            <a:pPr marL="0" indent="0">
              <a:buNone/>
            </a:pPr>
            <a:r>
              <a:rPr lang="fr-FR" sz="1600" b="1" dirty="0">
                <a:hlinkClick r:id="rId8"/>
              </a:rPr>
              <a:t>2015 : Takaaki Kajita </a:t>
            </a:r>
            <a:r>
              <a:rPr lang="fr-FR" sz="1600" dirty="0">
                <a:hlinkClick r:id="rId8"/>
              </a:rPr>
              <a:t>and</a:t>
            </a:r>
            <a:r>
              <a:rPr lang="fr-FR" sz="1600" b="1" dirty="0">
                <a:hlinkClick r:id="rId8"/>
              </a:rPr>
              <a:t> </a:t>
            </a:r>
            <a:r>
              <a:rPr lang="fr-FR" sz="1600" b="1" dirty="0">
                <a:hlinkClick r:id="rId9"/>
              </a:rPr>
              <a:t>Arthur B. McDonald</a:t>
            </a:r>
          </a:p>
          <a:p>
            <a:pPr marL="0" indent="0">
              <a:buNone/>
            </a:pPr>
            <a:r>
              <a:rPr lang="fr-FR" sz="1600" dirty="0"/>
              <a:t>"for the </a:t>
            </a:r>
            <a:r>
              <a:rPr lang="fr-FR" sz="1600" dirty="0" err="1"/>
              <a:t>discovery</a:t>
            </a:r>
            <a:r>
              <a:rPr lang="fr-FR" sz="1600" dirty="0"/>
              <a:t> of neutrino oscillations, </a:t>
            </a:r>
            <a:r>
              <a:rPr lang="fr-FR" sz="1600" dirty="0" err="1"/>
              <a:t>which</a:t>
            </a:r>
            <a:r>
              <a:rPr lang="fr-FR" sz="1600" dirty="0"/>
              <a:t> shows </a:t>
            </a:r>
            <a:r>
              <a:rPr lang="fr-FR" sz="1600" dirty="0" err="1"/>
              <a:t>that</a:t>
            </a:r>
            <a:r>
              <a:rPr lang="fr-FR" sz="1600" dirty="0"/>
              <a:t> neutrinos have mass »</a:t>
            </a:r>
          </a:p>
          <a:p>
            <a:pPr marL="0" indent="0">
              <a:buNone/>
            </a:pPr>
            <a:r>
              <a:rPr lang="fr-FR" sz="1600" b="1" dirty="0">
                <a:hlinkClick r:id="rId10"/>
              </a:rPr>
              <a:t>2013 : François Englert </a:t>
            </a:r>
            <a:r>
              <a:rPr lang="fr-FR" sz="1600" dirty="0">
                <a:hlinkClick r:id="rId10"/>
              </a:rPr>
              <a:t>and</a:t>
            </a:r>
            <a:r>
              <a:rPr lang="fr-FR" sz="1600" b="1" dirty="0">
                <a:hlinkClick r:id="rId10"/>
              </a:rPr>
              <a:t> </a:t>
            </a:r>
            <a:r>
              <a:rPr lang="fr-FR" sz="1600" b="1" dirty="0">
                <a:hlinkClick r:id="rId11"/>
              </a:rPr>
              <a:t>Peter W. Higgs</a:t>
            </a:r>
          </a:p>
          <a:p>
            <a:pPr marL="0" indent="0">
              <a:buNone/>
            </a:pPr>
            <a:r>
              <a:rPr lang="fr-FR" sz="1600" dirty="0"/>
              <a:t>"for the </a:t>
            </a:r>
            <a:r>
              <a:rPr lang="fr-FR" sz="1600" dirty="0" err="1"/>
              <a:t>theoretical</a:t>
            </a:r>
            <a:r>
              <a:rPr lang="fr-FR" sz="1600" dirty="0"/>
              <a:t> </a:t>
            </a:r>
            <a:r>
              <a:rPr lang="fr-FR" sz="1600" dirty="0" err="1"/>
              <a:t>discovery</a:t>
            </a:r>
            <a:r>
              <a:rPr lang="fr-FR" sz="1600" dirty="0"/>
              <a:t> of a </a:t>
            </a:r>
            <a:r>
              <a:rPr lang="fr-FR" sz="1600" dirty="0" err="1"/>
              <a:t>mechanism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contributes</a:t>
            </a:r>
            <a:r>
              <a:rPr lang="fr-FR" sz="1600" dirty="0"/>
              <a:t> to </a:t>
            </a:r>
            <a:r>
              <a:rPr lang="fr-FR" sz="1600" dirty="0" err="1"/>
              <a:t>our</a:t>
            </a:r>
            <a:r>
              <a:rPr lang="fr-FR" sz="1600" dirty="0"/>
              <a:t> </a:t>
            </a:r>
            <a:r>
              <a:rPr lang="fr-FR" sz="1600" dirty="0" err="1"/>
              <a:t>understanding</a:t>
            </a:r>
            <a:r>
              <a:rPr lang="fr-FR" sz="1600" dirty="0"/>
              <a:t> of the </a:t>
            </a:r>
            <a:r>
              <a:rPr lang="fr-FR" sz="1600" dirty="0" err="1"/>
              <a:t>origin</a:t>
            </a:r>
            <a:r>
              <a:rPr lang="fr-FR" sz="1600" dirty="0"/>
              <a:t> of mass of </a:t>
            </a:r>
            <a:r>
              <a:rPr lang="fr-FR" sz="1600" dirty="0" err="1"/>
              <a:t>subatomic</a:t>
            </a:r>
            <a:r>
              <a:rPr lang="fr-FR" sz="1600" dirty="0"/>
              <a:t> </a:t>
            </a:r>
            <a:r>
              <a:rPr lang="fr-FR" sz="1600" dirty="0" err="1"/>
              <a:t>particles</a:t>
            </a:r>
            <a:r>
              <a:rPr lang="fr-FR" sz="1600" dirty="0"/>
              <a:t>, and </a:t>
            </a:r>
            <a:r>
              <a:rPr lang="fr-FR" sz="1600" dirty="0" err="1"/>
              <a:t>which</a:t>
            </a:r>
            <a:r>
              <a:rPr lang="fr-FR" sz="1600" dirty="0"/>
              <a:t> </a:t>
            </a:r>
            <a:r>
              <a:rPr lang="fr-FR" sz="1600" dirty="0" err="1"/>
              <a:t>recently</a:t>
            </a:r>
            <a:r>
              <a:rPr lang="fr-FR" sz="1600" dirty="0"/>
              <a:t> </a:t>
            </a:r>
            <a:r>
              <a:rPr lang="fr-FR" sz="1600" dirty="0" err="1"/>
              <a:t>was</a:t>
            </a:r>
            <a:r>
              <a:rPr lang="fr-FR" sz="1600" dirty="0"/>
              <a:t> </a:t>
            </a:r>
            <a:r>
              <a:rPr lang="fr-FR" sz="1600" dirty="0" err="1"/>
              <a:t>confirmed</a:t>
            </a:r>
            <a:r>
              <a:rPr lang="fr-FR" sz="1600" dirty="0"/>
              <a:t> </a:t>
            </a:r>
            <a:r>
              <a:rPr lang="fr-FR" sz="1600" dirty="0" err="1"/>
              <a:t>through</a:t>
            </a:r>
            <a:r>
              <a:rPr lang="fr-FR" sz="1600" dirty="0"/>
              <a:t> the </a:t>
            </a:r>
            <a:r>
              <a:rPr lang="fr-FR" sz="1600" dirty="0" err="1"/>
              <a:t>discovery</a:t>
            </a:r>
            <a:r>
              <a:rPr lang="fr-FR" sz="1600" dirty="0"/>
              <a:t> of the </a:t>
            </a:r>
            <a:r>
              <a:rPr lang="fr-FR" sz="1600" dirty="0" err="1"/>
              <a:t>predicted</a:t>
            </a:r>
            <a:r>
              <a:rPr lang="fr-FR" sz="1600" dirty="0"/>
              <a:t> </a:t>
            </a:r>
            <a:r>
              <a:rPr lang="fr-FR" sz="1600" dirty="0" err="1"/>
              <a:t>fundamental</a:t>
            </a:r>
            <a:r>
              <a:rPr lang="fr-FR" sz="1600" dirty="0"/>
              <a:t> </a:t>
            </a:r>
            <a:r>
              <a:rPr lang="fr-FR" sz="1600" dirty="0" err="1"/>
              <a:t>particle</a:t>
            </a:r>
            <a:r>
              <a:rPr lang="fr-FR" sz="1600" dirty="0"/>
              <a:t>, by the ATLAS and CMS </a:t>
            </a:r>
            <a:r>
              <a:rPr lang="fr-FR" sz="1600" dirty="0" err="1"/>
              <a:t>experiments</a:t>
            </a:r>
            <a:r>
              <a:rPr lang="fr-FR" sz="1600" dirty="0"/>
              <a:t> </a:t>
            </a:r>
            <a:r>
              <a:rPr lang="fr-FR" sz="1600" dirty="0" err="1"/>
              <a:t>at</a:t>
            </a:r>
            <a:r>
              <a:rPr lang="fr-FR" sz="1600" dirty="0"/>
              <a:t> </a:t>
            </a:r>
            <a:r>
              <a:rPr lang="fr-FR" sz="1600" dirty="0" err="1"/>
              <a:t>CERN's</a:t>
            </a:r>
            <a:r>
              <a:rPr lang="fr-FR" sz="1600" dirty="0"/>
              <a:t> Large Hadron </a:t>
            </a:r>
            <a:r>
              <a:rPr lang="fr-FR" sz="1600" dirty="0" err="1"/>
              <a:t>Collider</a:t>
            </a:r>
            <a:r>
              <a:rPr lang="fr-FR" sz="1600" dirty="0"/>
              <a:t> »</a:t>
            </a:r>
          </a:p>
          <a:p>
            <a:pPr marL="0" indent="0">
              <a:buNone/>
            </a:pPr>
            <a:r>
              <a:rPr lang="fr-FR" sz="1600" b="1" dirty="0">
                <a:hlinkClick r:id="rId12"/>
              </a:rPr>
              <a:t>2011 : Saul Perlmutter, </a:t>
            </a:r>
            <a:r>
              <a:rPr lang="fr-FR" sz="1600" b="1" dirty="0">
                <a:hlinkClick r:id="rId13"/>
              </a:rPr>
              <a:t>Brian P. Schmidt </a:t>
            </a:r>
            <a:r>
              <a:rPr lang="fr-FR" sz="1600" dirty="0">
                <a:hlinkClick r:id="rId13"/>
              </a:rPr>
              <a:t>and</a:t>
            </a:r>
            <a:r>
              <a:rPr lang="fr-FR" sz="1600" b="1" dirty="0">
                <a:hlinkClick r:id="rId13"/>
              </a:rPr>
              <a:t> </a:t>
            </a:r>
            <a:r>
              <a:rPr lang="fr-FR" sz="1600" b="1" dirty="0">
                <a:hlinkClick r:id="rId14"/>
              </a:rPr>
              <a:t>Adam G. Riess</a:t>
            </a:r>
          </a:p>
          <a:p>
            <a:pPr marL="0" indent="0">
              <a:buNone/>
            </a:pPr>
            <a:r>
              <a:rPr lang="fr-FR" sz="1600" dirty="0"/>
              <a:t>"for the </a:t>
            </a:r>
            <a:r>
              <a:rPr lang="fr-FR" sz="1600" dirty="0" err="1"/>
              <a:t>discovery</a:t>
            </a:r>
            <a:r>
              <a:rPr lang="fr-FR" sz="1600" dirty="0"/>
              <a:t> of the </a:t>
            </a:r>
            <a:r>
              <a:rPr lang="fr-FR" sz="1600" dirty="0" err="1"/>
              <a:t>accelerating</a:t>
            </a:r>
            <a:r>
              <a:rPr lang="fr-FR" sz="1600" dirty="0"/>
              <a:t> expansion of the </a:t>
            </a:r>
            <a:r>
              <a:rPr lang="fr-FR" sz="1600" dirty="0" err="1"/>
              <a:t>Universe</a:t>
            </a:r>
            <a:r>
              <a:rPr lang="fr-FR" sz="1600" dirty="0"/>
              <a:t> </a:t>
            </a:r>
            <a:r>
              <a:rPr lang="fr-FR" sz="1600" dirty="0" err="1"/>
              <a:t>through</a:t>
            </a:r>
            <a:r>
              <a:rPr lang="fr-FR" sz="1600" dirty="0"/>
              <a:t> observations of distant </a:t>
            </a:r>
            <a:r>
              <a:rPr lang="fr-FR" sz="1600" dirty="0" err="1"/>
              <a:t>supernovae</a:t>
            </a:r>
            <a:r>
              <a:rPr lang="fr-FR" sz="1600" dirty="0"/>
              <a:t> »</a:t>
            </a:r>
          </a:p>
          <a:p>
            <a:pPr marL="0" indent="0">
              <a:buNone/>
            </a:pPr>
            <a:r>
              <a:rPr lang="fr-FR" sz="1600" b="1" dirty="0">
                <a:hlinkClick r:id="rId15"/>
              </a:rPr>
              <a:t>2008 : Yoichiro Nambu</a:t>
            </a:r>
            <a:r>
              <a:rPr lang="fr-FR" sz="1600" b="1" dirty="0"/>
              <a:t>, </a:t>
            </a:r>
            <a:r>
              <a:rPr lang="fr-FR" sz="1600" b="1" dirty="0">
                <a:hlinkClick r:id="rId16"/>
              </a:rPr>
              <a:t>Makoto Kobayashi </a:t>
            </a:r>
            <a:r>
              <a:rPr lang="fr-FR" sz="1600" dirty="0">
                <a:hlinkClick r:id="rId16"/>
              </a:rPr>
              <a:t>and</a:t>
            </a:r>
            <a:r>
              <a:rPr lang="fr-FR" sz="1600" b="1" dirty="0">
                <a:hlinkClick r:id="rId16"/>
              </a:rPr>
              <a:t> </a:t>
            </a:r>
            <a:r>
              <a:rPr lang="fr-FR" sz="1600" b="1" dirty="0">
                <a:hlinkClick r:id="rId17"/>
              </a:rPr>
              <a:t>Toshihide Maskawa</a:t>
            </a:r>
            <a:endParaRPr lang="fr-FR" sz="1600" b="1" dirty="0">
              <a:hlinkClick r:id="rId15"/>
            </a:endParaRPr>
          </a:p>
          <a:p>
            <a:pPr marL="0" indent="0">
              <a:buNone/>
            </a:pPr>
            <a:r>
              <a:rPr lang="fr-FR" sz="1600" dirty="0"/>
              <a:t>"for the </a:t>
            </a:r>
            <a:r>
              <a:rPr lang="fr-FR" sz="1600" dirty="0" err="1"/>
              <a:t>discovery</a:t>
            </a:r>
            <a:r>
              <a:rPr lang="fr-FR" sz="1600" dirty="0"/>
              <a:t> of the </a:t>
            </a:r>
            <a:r>
              <a:rPr lang="fr-FR" sz="1600" dirty="0" err="1"/>
              <a:t>mechanism</a:t>
            </a:r>
            <a:r>
              <a:rPr lang="fr-FR" sz="1600" dirty="0"/>
              <a:t> of </a:t>
            </a:r>
            <a:r>
              <a:rPr lang="fr-FR" sz="1600" dirty="0" err="1"/>
              <a:t>spontaneous</a:t>
            </a:r>
            <a:r>
              <a:rPr lang="fr-FR" sz="1600" dirty="0"/>
              <a:t> </a:t>
            </a:r>
            <a:r>
              <a:rPr lang="fr-FR" sz="1600" dirty="0" err="1"/>
              <a:t>broken</a:t>
            </a:r>
            <a:r>
              <a:rPr lang="fr-FR" sz="1600" dirty="0"/>
              <a:t> </a:t>
            </a:r>
            <a:r>
              <a:rPr lang="fr-FR" sz="1600" dirty="0" err="1"/>
              <a:t>symmetry</a:t>
            </a:r>
            <a:r>
              <a:rPr lang="fr-FR" sz="1600" dirty="0"/>
              <a:t> in </a:t>
            </a:r>
            <a:r>
              <a:rPr lang="fr-FR" sz="1600" dirty="0" err="1"/>
              <a:t>subatomic</a:t>
            </a:r>
            <a:r>
              <a:rPr lang="fr-FR" sz="1600" dirty="0"/>
              <a:t> </a:t>
            </a:r>
            <a:r>
              <a:rPr lang="fr-FR" sz="1600" dirty="0" err="1"/>
              <a:t>physics</a:t>
            </a:r>
            <a:r>
              <a:rPr lang="fr-FR" sz="1600" dirty="0"/>
              <a:t>"</a:t>
            </a:r>
          </a:p>
          <a:p>
            <a:pPr marL="0" indent="0">
              <a:buNone/>
            </a:pPr>
            <a:r>
              <a:rPr lang="fr-FR" sz="1600" dirty="0"/>
              <a:t>"for the </a:t>
            </a:r>
            <a:r>
              <a:rPr lang="fr-FR" sz="1600" dirty="0" err="1"/>
              <a:t>discovery</a:t>
            </a:r>
            <a:r>
              <a:rPr lang="fr-FR" sz="1600" dirty="0"/>
              <a:t> of the </a:t>
            </a:r>
            <a:r>
              <a:rPr lang="fr-FR" sz="1600" dirty="0" err="1"/>
              <a:t>origin</a:t>
            </a:r>
            <a:r>
              <a:rPr lang="fr-FR" sz="1600" dirty="0"/>
              <a:t> of the </a:t>
            </a:r>
            <a:r>
              <a:rPr lang="fr-FR" sz="1600" dirty="0" err="1"/>
              <a:t>broken</a:t>
            </a:r>
            <a:r>
              <a:rPr lang="fr-FR" sz="1600" dirty="0"/>
              <a:t> </a:t>
            </a:r>
            <a:r>
              <a:rPr lang="fr-FR" sz="1600" dirty="0" err="1"/>
              <a:t>symmetry</a:t>
            </a:r>
            <a:r>
              <a:rPr lang="fr-FR" sz="1600" dirty="0"/>
              <a:t> </a:t>
            </a:r>
            <a:r>
              <a:rPr lang="fr-FR" sz="1600" dirty="0" err="1"/>
              <a:t>which</a:t>
            </a:r>
            <a:r>
              <a:rPr lang="fr-FR" sz="1600" dirty="0"/>
              <a:t> </a:t>
            </a:r>
            <a:r>
              <a:rPr lang="fr-FR" sz="1600" dirty="0" err="1"/>
              <a:t>predicts</a:t>
            </a:r>
            <a:r>
              <a:rPr lang="fr-FR" sz="1600" dirty="0"/>
              <a:t> the existence of at least </a:t>
            </a:r>
            <a:r>
              <a:rPr lang="fr-FR" sz="1600" dirty="0" err="1"/>
              <a:t>three</a:t>
            </a:r>
            <a:r>
              <a:rPr lang="fr-FR" sz="1600" dirty="0"/>
              <a:t> </a:t>
            </a:r>
            <a:r>
              <a:rPr lang="fr-FR" sz="1600" dirty="0" err="1"/>
              <a:t>families</a:t>
            </a:r>
            <a:r>
              <a:rPr lang="fr-FR" sz="1600" dirty="0"/>
              <a:t> of quarks in nature »</a:t>
            </a:r>
          </a:p>
          <a:p>
            <a:pPr marL="0" indent="0">
              <a:buNone/>
            </a:pPr>
            <a:r>
              <a:rPr lang="fr-FR" sz="1600" b="1" dirty="0">
                <a:hlinkClick r:id="rId15"/>
              </a:rPr>
              <a:t>2006 : John C. Mather and George F. Smoot </a:t>
            </a:r>
            <a:endParaRPr lang="fr-FR" sz="1600" b="1" dirty="0"/>
          </a:p>
          <a:p>
            <a:pPr marL="0" indent="0">
              <a:buNone/>
            </a:pPr>
            <a:r>
              <a:rPr lang="fr-FR" sz="1600" dirty="0"/>
              <a:t>“for </a:t>
            </a:r>
            <a:r>
              <a:rPr lang="fr-FR" sz="1600" dirty="0" err="1"/>
              <a:t>their</a:t>
            </a:r>
            <a:r>
              <a:rPr lang="fr-FR" sz="1600" dirty="0"/>
              <a:t> </a:t>
            </a:r>
            <a:r>
              <a:rPr lang="fr-FR" sz="1600" dirty="0" err="1"/>
              <a:t>discovery</a:t>
            </a:r>
            <a:r>
              <a:rPr lang="fr-FR" sz="1600" dirty="0"/>
              <a:t> of the </a:t>
            </a:r>
            <a:r>
              <a:rPr lang="fr-FR" sz="1600" dirty="0" err="1"/>
              <a:t>blackbody</a:t>
            </a:r>
            <a:r>
              <a:rPr lang="fr-FR" sz="1600" dirty="0"/>
              <a:t> </a:t>
            </a:r>
            <a:r>
              <a:rPr lang="fr-FR" sz="1600" dirty="0" err="1"/>
              <a:t>form</a:t>
            </a:r>
            <a:r>
              <a:rPr lang="fr-FR" sz="1600" dirty="0"/>
              <a:t> and </a:t>
            </a:r>
            <a:r>
              <a:rPr lang="fr-FR" sz="1600" dirty="0" err="1"/>
              <a:t>anisotropy</a:t>
            </a:r>
            <a:r>
              <a:rPr lang="fr-FR" sz="1600" dirty="0"/>
              <a:t> of the </a:t>
            </a:r>
            <a:r>
              <a:rPr lang="fr-FR" sz="1600" dirty="0" err="1"/>
              <a:t>cosmic</a:t>
            </a:r>
            <a:r>
              <a:rPr lang="fr-FR" sz="1600" dirty="0"/>
              <a:t> </a:t>
            </a:r>
            <a:r>
              <a:rPr lang="fr-FR" sz="1600" dirty="0" err="1"/>
              <a:t>microwave</a:t>
            </a:r>
            <a:r>
              <a:rPr lang="fr-FR" sz="1600" dirty="0"/>
              <a:t> background radiation”</a:t>
            </a:r>
            <a:endParaRPr lang="fr-FR" sz="1600" b="1" dirty="0">
              <a:hlinkClick r:id="rId15"/>
            </a:endParaRPr>
          </a:p>
          <a:p>
            <a:pPr marL="0" indent="0">
              <a:buNone/>
            </a:pPr>
            <a:endParaRPr lang="fr-FR" sz="1600" dirty="0"/>
          </a:p>
          <a:p>
            <a:endParaRPr lang="fr-FR" sz="1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8CB354-AD49-C047-B702-0965EBF497DC}"/>
              </a:ext>
            </a:extLst>
          </p:cNvPr>
          <p:cNvSpPr txBox="1"/>
          <p:nvPr/>
        </p:nvSpPr>
        <p:spPr>
          <a:xfrm rot="1646695">
            <a:off x="1742225" y="3382941"/>
            <a:ext cx="6235486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Un NOBEL tous les 2-3 ans ! </a:t>
            </a:r>
          </a:p>
        </p:txBody>
      </p:sp>
    </p:spTree>
    <p:extLst>
      <p:ext uri="{BB962C8B-B14F-4D97-AF65-F5344CB8AC3E}">
        <p14:creationId xmlns:p14="http://schemas.microsoft.com/office/powerpoint/2010/main" val="394910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99592" y="5157192"/>
            <a:ext cx="7380312" cy="151216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Merci de votre attention et excellentes célébrations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visitez </a:t>
            </a:r>
            <a:r>
              <a:rPr lang="fr-FR" dirty="0">
                <a:solidFill>
                  <a:schemeClr val="bg1"/>
                </a:solidFill>
                <a:hlinkClick r:id="rId3"/>
              </a:rPr>
              <a:t>https://50ans.in2p3.fr</a:t>
            </a:r>
            <a:r>
              <a:rPr lang="fr-FR" dirty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406780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ea typeface="ＭＳ Ｐゴシック" charset="0"/>
              </a:rPr>
              <a:t>IN2P3 2021 : </a:t>
            </a:r>
            <a:r>
              <a:rPr lang="en-US" sz="3200" dirty="0" err="1">
                <a:ea typeface="ＭＳ Ｐゴシック" charset="0"/>
              </a:rPr>
              <a:t>laboratoires</a:t>
            </a:r>
            <a:r>
              <a:rPr lang="en-US" sz="3200" dirty="0">
                <a:ea typeface="ＭＳ Ｐゴシック" charset="0"/>
              </a:rPr>
              <a:t> </a:t>
            </a:r>
            <a:r>
              <a:rPr lang="en-US" sz="3200" dirty="0" err="1">
                <a:ea typeface="ＭＳ Ｐゴシック" charset="0"/>
              </a:rPr>
              <a:t>en</a:t>
            </a:r>
            <a:r>
              <a:rPr lang="en-US" sz="3200" dirty="0">
                <a:ea typeface="ＭＳ Ｐゴシック" charset="0"/>
              </a:rPr>
              <a:t> France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92696"/>
            <a:ext cx="9180512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 3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01" y="1076367"/>
            <a:ext cx="6120000" cy="5220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36" name="Ellipse 35"/>
          <p:cNvSpPr/>
          <p:nvPr/>
        </p:nvSpPr>
        <p:spPr>
          <a:xfrm>
            <a:off x="4367406" y="2050477"/>
            <a:ext cx="229727" cy="230075"/>
          </a:xfrm>
          <a:prstGeom prst="ellipse">
            <a:avLst/>
          </a:prstGeom>
          <a:solidFill>
            <a:srgbClr val="FF512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3732763" y="2032536"/>
            <a:ext cx="720080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GANIL 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889897" y="1570201"/>
            <a:ext cx="1110123" cy="52322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fr-FR" sz="1400" b="1" dirty="0">
                <a:solidFill>
                  <a:schemeClr val="bg1"/>
                </a:solidFill>
                <a:latin typeface="Arial Narrow" charset="0"/>
              </a:rPr>
              <a:t>APC, LPNHE,</a:t>
            </a:r>
          </a:p>
          <a:p>
            <a:pPr algn="ctr" eaLnBrk="1" hangingPunct="1"/>
            <a:r>
              <a:rPr lang="fr-FR" sz="1400" b="1" dirty="0">
                <a:solidFill>
                  <a:schemeClr val="bg1"/>
                </a:solidFill>
                <a:latin typeface="Arial Narrow" charset="0"/>
              </a:rPr>
              <a:t>Musée Curie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383100" y="3103047"/>
            <a:ext cx="1092909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SUBATECH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698625" y="4120454"/>
            <a:ext cx="863131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CENBG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4788024" y="3625279"/>
            <a:ext cx="647107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LPC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5756343" y="3154293"/>
            <a:ext cx="1008112" cy="523220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IP2I, LMA</a:t>
            </a:r>
          </a:p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CC-IN2P3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6777193" y="3537125"/>
            <a:ext cx="575424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LAPP 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6012160" y="4293096"/>
            <a:ext cx="1224136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LPSC, LSM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5420987" y="5038749"/>
            <a:ext cx="641373" cy="324000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LUPM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6366506" y="4956555"/>
            <a:ext cx="641373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CPPM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6516216" y="1753071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LNCA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7122061" y="2569077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IPHC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Institut National de Physique Nucléaire et de Physique des Particules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08362" y="2232193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sz="1400" b="1" dirty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rPr>
              <a:t>LLR, OMEGA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FB7213C-9097-1C4C-8E20-135835D3DD3C}"/>
              </a:ext>
            </a:extLst>
          </p:cNvPr>
          <p:cNvSpPr txBox="1"/>
          <p:nvPr/>
        </p:nvSpPr>
        <p:spPr>
          <a:xfrm>
            <a:off x="3923928" y="2224821"/>
            <a:ext cx="720080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LPCC 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E5BF5FEE-B706-D04B-92F3-BB460E7328D2}"/>
              </a:ext>
            </a:extLst>
          </p:cNvPr>
          <p:cNvSpPr/>
          <p:nvPr/>
        </p:nvSpPr>
        <p:spPr>
          <a:xfrm>
            <a:off x="5250519" y="2150264"/>
            <a:ext cx="72000" cy="72000"/>
          </a:xfrm>
          <a:prstGeom prst="ellipse">
            <a:avLst/>
          </a:prstGeom>
          <a:solidFill>
            <a:srgbClr val="FF512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F30712C7-0F69-954C-91A5-7E4062511E38}"/>
              </a:ext>
            </a:extLst>
          </p:cNvPr>
          <p:cNvSpPr/>
          <p:nvPr/>
        </p:nvSpPr>
        <p:spPr>
          <a:xfrm>
            <a:off x="5220072" y="2348896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E72BDFB-5D53-AC4F-A296-7E296EDA470C}"/>
              </a:ext>
            </a:extLst>
          </p:cNvPr>
          <p:cNvSpPr/>
          <p:nvPr/>
        </p:nvSpPr>
        <p:spPr>
          <a:xfrm>
            <a:off x="5364088" y="2348888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9384828D-7677-5941-ABE2-685E7AC9258A}"/>
              </a:ext>
            </a:extLst>
          </p:cNvPr>
          <p:cNvSpPr/>
          <p:nvPr/>
        </p:nvSpPr>
        <p:spPr>
          <a:xfrm>
            <a:off x="5064334" y="2492536"/>
            <a:ext cx="371746" cy="366228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130E75F-9ED1-A64F-AC20-C7A58ABB7433}"/>
              </a:ext>
            </a:extLst>
          </p:cNvPr>
          <p:cNvSpPr txBox="1"/>
          <p:nvPr/>
        </p:nvSpPr>
        <p:spPr>
          <a:xfrm>
            <a:off x="4654022" y="2754706"/>
            <a:ext cx="733988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 err="1">
                <a:solidFill>
                  <a:schemeClr val="bg1"/>
                </a:solidFill>
                <a:latin typeface="Arial Narrow" pitchFamily="34" charset="0"/>
              </a:rPr>
              <a:t>IJCLab</a:t>
            </a: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B4B32983-2D69-664F-9E1E-995DD24979F2}"/>
              </a:ext>
            </a:extLst>
          </p:cNvPr>
          <p:cNvSpPr/>
          <p:nvPr/>
        </p:nvSpPr>
        <p:spPr>
          <a:xfrm>
            <a:off x="7542387" y="2465722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2640B294-FECA-7F4E-A5E8-DEAB094BCF63}"/>
              </a:ext>
            </a:extLst>
          </p:cNvPr>
          <p:cNvSpPr/>
          <p:nvPr/>
        </p:nvSpPr>
        <p:spPr>
          <a:xfrm>
            <a:off x="6444216" y="1750100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FAE59D3-272D-D742-B08D-2260E3D97A4E}"/>
              </a:ext>
            </a:extLst>
          </p:cNvPr>
          <p:cNvSpPr/>
          <p:nvPr/>
        </p:nvSpPr>
        <p:spPr>
          <a:xfrm>
            <a:off x="3682959" y="3387883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7AE1C199-40B9-FA4D-AB0C-2266F9EA73DE}"/>
              </a:ext>
            </a:extLst>
          </p:cNvPr>
          <p:cNvSpPr/>
          <p:nvPr/>
        </p:nvSpPr>
        <p:spPr>
          <a:xfrm>
            <a:off x="4116682" y="446927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EB657B7-A9EC-484C-812F-2C2ECEBBC49C}"/>
              </a:ext>
            </a:extLst>
          </p:cNvPr>
          <p:cNvSpPr/>
          <p:nvPr/>
        </p:nvSpPr>
        <p:spPr>
          <a:xfrm>
            <a:off x="5364072" y="3879080"/>
            <a:ext cx="180000" cy="180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F69CD7FD-83A6-9B45-B045-FD5266A74F42}"/>
              </a:ext>
            </a:extLst>
          </p:cNvPr>
          <p:cNvSpPr/>
          <p:nvPr/>
        </p:nvSpPr>
        <p:spPr>
          <a:xfrm>
            <a:off x="6228208" y="3645048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FF6EC112-A355-B244-9A45-997EF7DB3694}"/>
              </a:ext>
            </a:extLst>
          </p:cNvPr>
          <p:cNvSpPr/>
          <p:nvPr/>
        </p:nvSpPr>
        <p:spPr>
          <a:xfrm>
            <a:off x="6456000" y="3679600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56D7A85-F306-9046-B028-C88AC57CE34B}"/>
              </a:ext>
            </a:extLst>
          </p:cNvPr>
          <p:cNvSpPr/>
          <p:nvPr/>
        </p:nvSpPr>
        <p:spPr>
          <a:xfrm>
            <a:off x="6229410" y="3792929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FB593BD-5A7B-D64D-9AD1-06DD7786BCBA}"/>
              </a:ext>
            </a:extLst>
          </p:cNvPr>
          <p:cNvSpPr/>
          <p:nvPr/>
        </p:nvSpPr>
        <p:spPr>
          <a:xfrm>
            <a:off x="6982838" y="406615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D1189F3B-1429-DE45-85DB-E50F620EADF4}"/>
              </a:ext>
            </a:extLst>
          </p:cNvPr>
          <p:cNvSpPr/>
          <p:nvPr/>
        </p:nvSpPr>
        <p:spPr>
          <a:xfrm>
            <a:off x="6516216" y="4149104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129C9CF9-6AE2-DF48-A820-C39780F6DBE2}"/>
              </a:ext>
            </a:extLst>
          </p:cNvPr>
          <p:cNvSpPr/>
          <p:nvPr/>
        </p:nvSpPr>
        <p:spPr>
          <a:xfrm>
            <a:off x="6942061" y="4351283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152BFC63-E688-834F-8AD0-974D8775E4F9}"/>
              </a:ext>
            </a:extLst>
          </p:cNvPr>
          <p:cNvSpPr/>
          <p:nvPr/>
        </p:nvSpPr>
        <p:spPr>
          <a:xfrm>
            <a:off x="6000020" y="5148924"/>
            <a:ext cx="78454" cy="67532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C19CEB7-6281-564C-8ADB-694644111590}"/>
              </a:ext>
            </a:extLst>
          </p:cNvPr>
          <p:cNvSpPr/>
          <p:nvPr/>
        </p:nvSpPr>
        <p:spPr>
          <a:xfrm flipV="1">
            <a:off x="288000" y="3924000"/>
            <a:ext cx="72000" cy="72000"/>
          </a:xfrm>
          <a:prstGeom prst="ellipse">
            <a:avLst/>
          </a:prstGeom>
          <a:solidFill>
            <a:srgbClr val="FF512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56E10A5-022D-9544-AC50-2EAC65835185}"/>
              </a:ext>
            </a:extLst>
          </p:cNvPr>
          <p:cNvSpPr txBox="1"/>
          <p:nvPr/>
        </p:nvSpPr>
        <p:spPr>
          <a:xfrm>
            <a:off x="432000" y="3780000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&lt; 50 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3580767-A646-C245-9DAC-7BB0720EA0CA}"/>
              </a:ext>
            </a:extLst>
          </p:cNvPr>
          <p:cNvSpPr/>
          <p:nvPr/>
        </p:nvSpPr>
        <p:spPr>
          <a:xfrm flipV="1">
            <a:off x="252000" y="4212000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CFB7389-C95C-FA46-B18F-38E7A8D6F774}"/>
              </a:ext>
            </a:extLst>
          </p:cNvPr>
          <p:cNvSpPr txBox="1"/>
          <p:nvPr/>
        </p:nvSpPr>
        <p:spPr>
          <a:xfrm>
            <a:off x="432000" y="4140000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50 - 150 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229B18F5-8B00-C146-8369-0E6B7F20B286}"/>
              </a:ext>
            </a:extLst>
          </p:cNvPr>
          <p:cNvSpPr/>
          <p:nvPr/>
        </p:nvSpPr>
        <p:spPr>
          <a:xfrm flipV="1">
            <a:off x="216000" y="4572000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0750533D-AE24-B04E-952F-FEA23ED0F4EA}"/>
              </a:ext>
            </a:extLst>
          </p:cNvPr>
          <p:cNvSpPr txBox="1"/>
          <p:nvPr/>
        </p:nvSpPr>
        <p:spPr>
          <a:xfrm>
            <a:off x="432000" y="4500000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150 - 300 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5B270AE1-AE6A-0E4A-945D-384C8DB872B8}"/>
              </a:ext>
            </a:extLst>
          </p:cNvPr>
          <p:cNvSpPr/>
          <p:nvPr/>
        </p:nvSpPr>
        <p:spPr>
          <a:xfrm flipV="1">
            <a:off x="180000" y="4896000"/>
            <a:ext cx="288000" cy="288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6A3AF09F-1A80-E947-84EE-B968F9D321D0}"/>
              </a:ext>
            </a:extLst>
          </p:cNvPr>
          <p:cNvSpPr txBox="1"/>
          <p:nvPr/>
        </p:nvSpPr>
        <p:spPr>
          <a:xfrm>
            <a:off x="432000" y="4860000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 300 - 600 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EBBAEB6-7717-CE4C-BE94-DB966945C731}"/>
              </a:ext>
            </a:extLst>
          </p:cNvPr>
          <p:cNvSpPr/>
          <p:nvPr/>
        </p:nvSpPr>
        <p:spPr>
          <a:xfrm>
            <a:off x="5004056" y="5085192"/>
            <a:ext cx="72000" cy="72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CC136C96-5D61-1144-8B1E-A79BA8122599}"/>
              </a:ext>
            </a:extLst>
          </p:cNvPr>
          <p:cNvSpPr txBox="1"/>
          <p:nvPr/>
        </p:nvSpPr>
        <p:spPr>
          <a:xfrm>
            <a:off x="4500957" y="5013176"/>
            <a:ext cx="863131" cy="30777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L2IT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5E224581-AB08-3F48-ABC4-4135D0321303}"/>
              </a:ext>
            </a:extLst>
          </p:cNvPr>
          <p:cNvSpPr/>
          <p:nvPr/>
        </p:nvSpPr>
        <p:spPr>
          <a:xfrm>
            <a:off x="4572000" y="2204880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2DE6226-74B9-5640-B163-4D957AFCD27B}"/>
              </a:ext>
            </a:extLst>
          </p:cNvPr>
          <p:cNvSpPr/>
          <p:nvPr/>
        </p:nvSpPr>
        <p:spPr>
          <a:xfrm>
            <a:off x="6633193" y="5304620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D1C7A476-F64E-884F-8B3D-2A3E7FDE42FA}"/>
              </a:ext>
            </a:extLst>
          </p:cNvPr>
          <p:cNvSpPr/>
          <p:nvPr/>
        </p:nvSpPr>
        <p:spPr>
          <a:xfrm>
            <a:off x="5292080" y="206084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9F48BC0-50DE-084F-A9BD-3C35D58151E3}"/>
              </a:ext>
            </a:extLst>
          </p:cNvPr>
          <p:cNvSpPr/>
          <p:nvPr/>
        </p:nvSpPr>
        <p:spPr>
          <a:xfrm>
            <a:off x="5148064" y="206084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2DB1D291-1217-AE49-A551-BCE45435A77A}"/>
              </a:ext>
            </a:extLst>
          </p:cNvPr>
          <p:cNvSpPr/>
          <p:nvPr/>
        </p:nvSpPr>
        <p:spPr>
          <a:xfrm flipV="1">
            <a:off x="7094461" y="5589240"/>
            <a:ext cx="6953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AE714FC8-8754-B846-BEE8-C12AE969F1FA}"/>
              </a:ext>
            </a:extLst>
          </p:cNvPr>
          <p:cNvSpPr txBox="1"/>
          <p:nvPr/>
        </p:nvSpPr>
        <p:spPr>
          <a:xfrm>
            <a:off x="6979833" y="5287258"/>
            <a:ext cx="641373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LSPM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28B8BFC1-6BCD-E448-8F05-533DC829BCF2}"/>
              </a:ext>
            </a:extLst>
          </p:cNvPr>
          <p:cNvSpPr txBox="1"/>
          <p:nvPr/>
        </p:nvSpPr>
        <p:spPr>
          <a:xfrm>
            <a:off x="72833" y="3418223"/>
            <a:ext cx="2131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 Personnels permanents </a:t>
            </a:r>
          </a:p>
        </p:txBody>
      </p:sp>
    </p:spTree>
    <p:extLst>
      <p:ext uri="{BB962C8B-B14F-4D97-AF65-F5344CB8AC3E}">
        <p14:creationId xmlns:p14="http://schemas.microsoft.com/office/powerpoint/2010/main" val="2756394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46A1B0-8C32-D24E-838D-93E478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20" y="260648"/>
            <a:ext cx="4762872" cy="346050"/>
          </a:xfrm>
        </p:spPr>
        <p:txBody>
          <a:bodyPr>
            <a:normAutofit fontScale="90000"/>
          </a:bodyPr>
          <a:lstStyle/>
          <a:p>
            <a:r>
              <a:rPr lang="en-US" dirty="0"/>
              <a:t>IN2P3 : 1971 -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94A8C6B-C8E0-804E-B9C1-53EE1E67D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96348"/>
            <a:ext cx="5790223" cy="5601652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7232C5-16B1-1944-9ACC-3BDB26D5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Institut National de Physique Nucléaire et de Physique des Particules</a:t>
            </a:r>
          </a:p>
        </p:txBody>
      </p:sp>
    </p:spTree>
    <p:extLst>
      <p:ext uri="{BB962C8B-B14F-4D97-AF65-F5344CB8AC3E}">
        <p14:creationId xmlns:p14="http://schemas.microsoft.com/office/powerpoint/2010/main" val="203771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66763"/>
            <a:ext cx="7956550" cy="633412"/>
          </a:xfrm>
        </p:spPr>
        <p:txBody>
          <a:bodyPr/>
          <a:lstStyle/>
          <a:p>
            <a:pPr>
              <a:defRPr/>
            </a:pPr>
            <a:r>
              <a:rPr lang="fr-FR" sz="3200" dirty="0">
                <a:ea typeface="ＭＳ Ｐゴシック" charset="0"/>
              </a:rPr>
              <a:t>Un institut national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6531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28196" b="43608"/>
          <a:stretch/>
        </p:blipFill>
        <p:spPr>
          <a:xfrm>
            <a:off x="-638" y="3130973"/>
            <a:ext cx="7609780" cy="23145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5" b="9067"/>
          <a:stretch/>
        </p:blipFill>
        <p:spPr>
          <a:xfrm>
            <a:off x="4716016" y="3137193"/>
            <a:ext cx="4441448" cy="230245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87CCE91-A2A8-1F4D-8BB5-3BFAE1B69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20256" r="4392" b="10691"/>
          <a:stretch/>
        </p:blipFill>
        <p:spPr>
          <a:xfrm>
            <a:off x="2222864" y="1800698"/>
            <a:ext cx="5476817" cy="4599788"/>
          </a:xfrm>
          <a:prstGeom prst="ellipse">
            <a:avLst/>
          </a:prstGeom>
          <a:noFill/>
          <a:ln w="63500" cap="rnd">
            <a:noFill/>
          </a:ln>
          <a:effectLst/>
        </p:spPr>
      </p:pic>
      <p:sp>
        <p:nvSpPr>
          <p:cNvPr id="10" name="Ellipse 9"/>
          <p:cNvSpPr>
            <a:spLocks noChangeArrowheads="1"/>
          </p:cNvSpPr>
          <p:nvPr/>
        </p:nvSpPr>
        <p:spPr bwMode="auto">
          <a:xfrm>
            <a:off x="5796136" y="764704"/>
            <a:ext cx="3031108" cy="288032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al</a:t>
            </a:r>
          </a:p>
        </p:txBody>
      </p:sp>
      <p:sp>
        <p:nvSpPr>
          <p:cNvPr id="11" name="Ellipse 10"/>
          <p:cNvSpPr>
            <a:spLocks noChangeArrowheads="1"/>
          </p:cNvSpPr>
          <p:nvPr/>
        </p:nvSpPr>
        <p:spPr bwMode="auto">
          <a:xfrm>
            <a:off x="5940152" y="3121496"/>
            <a:ext cx="3203848" cy="2971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156" name="ZoneTexte 16"/>
          <p:cNvSpPr txBox="1">
            <a:spLocks noChangeArrowheads="1"/>
          </p:cNvSpPr>
          <p:nvPr/>
        </p:nvSpPr>
        <p:spPr bwMode="auto">
          <a:xfrm>
            <a:off x="5940152" y="3876144"/>
            <a:ext cx="2972172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b="0" dirty="0">
                <a:solidFill>
                  <a:srgbClr val="222268"/>
                </a:solidFill>
                <a:latin typeface="Arial Narrow" charset="0"/>
              </a:rPr>
              <a:t>des technologies, des applications et recherches interdisciplinaires associées </a:t>
            </a:r>
          </a:p>
          <a:p>
            <a:pPr algn="ctr">
              <a:lnSpc>
                <a:spcPct val="50000"/>
              </a:lnSpc>
            </a:pPr>
            <a:endParaRPr lang="fr-FR" b="0" dirty="0">
              <a:solidFill>
                <a:srgbClr val="222268"/>
              </a:solidFill>
              <a:latin typeface="Arial Narrow" charset="0"/>
            </a:endParaRPr>
          </a:p>
          <a:p>
            <a:pPr algn="ctr"/>
            <a:r>
              <a:rPr lang="fr-FR" b="0" dirty="0">
                <a:solidFill>
                  <a:srgbClr val="222268"/>
                </a:solidFill>
                <a:latin typeface="Arial Narrow" charset="0"/>
              </a:rPr>
              <a:t>                     expertises,</a:t>
            </a:r>
          </a:p>
          <a:p>
            <a:pPr algn="ctr"/>
            <a:r>
              <a:rPr lang="fr-FR" b="0" dirty="0">
                <a:solidFill>
                  <a:srgbClr val="222268"/>
                </a:solidFill>
                <a:latin typeface="Arial Narrow" charset="0"/>
              </a:rPr>
              <a:t> enseignement et </a:t>
            </a:r>
          </a:p>
          <a:p>
            <a:pPr algn="ctr"/>
            <a:r>
              <a:rPr lang="fr-FR" b="0" dirty="0">
                <a:solidFill>
                  <a:srgbClr val="222268"/>
                </a:solidFill>
                <a:latin typeface="Arial Narrow" charset="0"/>
              </a:rPr>
              <a:t>formations </a:t>
            </a:r>
          </a:p>
        </p:txBody>
      </p:sp>
      <p:sp>
        <p:nvSpPr>
          <p:cNvPr id="6161" name="ZoneTexte 16"/>
          <p:cNvSpPr txBox="1">
            <a:spLocks noChangeArrowheads="1"/>
          </p:cNvSpPr>
          <p:nvPr/>
        </p:nvSpPr>
        <p:spPr bwMode="auto">
          <a:xfrm>
            <a:off x="5796136" y="1556792"/>
            <a:ext cx="30718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b="0" dirty="0">
                <a:solidFill>
                  <a:srgbClr val="222268"/>
                </a:solidFill>
              </a:rPr>
              <a:t>La Physique </a:t>
            </a:r>
            <a:r>
              <a:rPr lang="fr-FR" b="0" i="1" dirty="0">
                <a:solidFill>
                  <a:srgbClr val="222268"/>
                </a:solidFill>
              </a:rPr>
              <a:t>des deux infinis : </a:t>
            </a:r>
            <a:r>
              <a:rPr lang="fr-FR" b="0" dirty="0">
                <a:solidFill>
                  <a:srgbClr val="222268"/>
                </a:solidFill>
              </a:rPr>
              <a:t>des particules élémentaires à la cosmologie</a:t>
            </a:r>
          </a:p>
        </p:txBody>
      </p:sp>
      <p:sp>
        <p:nvSpPr>
          <p:cNvPr id="6162" name="Titre 1"/>
          <p:cNvSpPr txBox="1">
            <a:spLocks/>
          </p:cNvSpPr>
          <p:nvPr/>
        </p:nvSpPr>
        <p:spPr bwMode="auto">
          <a:xfrm>
            <a:off x="6593978" y="980728"/>
            <a:ext cx="1362398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EXPLORE</a:t>
            </a:r>
          </a:p>
        </p:txBody>
      </p:sp>
      <p:sp>
        <p:nvSpPr>
          <p:cNvPr id="6163" name="Titre 1"/>
          <p:cNvSpPr txBox="1">
            <a:spLocks/>
          </p:cNvSpPr>
          <p:nvPr/>
        </p:nvSpPr>
        <p:spPr bwMode="auto">
          <a:xfrm>
            <a:off x="6202102" y="4946749"/>
            <a:ext cx="1322226" cy="4264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APPORTE</a:t>
            </a:r>
          </a:p>
        </p:txBody>
      </p:sp>
      <p:sp>
        <p:nvSpPr>
          <p:cNvPr id="24" name="ZoneTexte 23"/>
          <p:cNvSpPr txBox="1"/>
          <p:nvPr/>
        </p:nvSpPr>
        <p:spPr>
          <a:xfrm rot="8705393">
            <a:off x="6849208" y="3374853"/>
            <a:ext cx="2047245" cy="2310742"/>
          </a:xfrm>
          <a:prstGeom prst="rect">
            <a:avLst/>
          </a:prstGeom>
          <a:noFill/>
        </p:spPr>
        <p:txBody>
          <a:bodyPr spcFirstLastPara="1">
            <a:prstTxWarp prst="textCircle">
              <a:avLst>
                <a:gd name="adj" fmla="val 6382954"/>
              </a:avLst>
            </a:prstTxWarp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FF840C">
                    <a:alpha val="70000"/>
                  </a:srgbClr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LIENS AVEC LA SOCIÉTÉ</a:t>
            </a:r>
            <a:endParaRPr lang="fr-FR" b="1" dirty="0">
              <a:solidFill>
                <a:srgbClr val="31859C"/>
              </a:solidFill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07504" y="836712"/>
            <a:ext cx="5832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Helvetica Neue"/>
                <a:ea typeface="ＭＳ Ｐゴシック" charset="0"/>
                <a:cs typeface="Helvetica Neue"/>
              </a:rPr>
              <a:t>MISSION : COORDONNER LA RECHERCHE DANS LES DOMAINES DE LA </a:t>
            </a:r>
            <a:r>
              <a:rPr lang="fr-FR" sz="2000" dirty="0">
                <a:solidFill>
                  <a:srgbClr val="FF0000"/>
                </a:solidFill>
                <a:latin typeface="Helvetica Neue"/>
                <a:ea typeface="ＭＳ Ｐゴシック" charset="0"/>
                <a:cs typeface="Helvetica Neue"/>
              </a:rPr>
              <a:t>PHYSIQUE NUCLÉAIRE, DE LA PHYSIQUE DES PARTICULES ET DES ASTROPARTICULES 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Institut National de Physique Nucléaire et de Physique des Particules</a:t>
            </a:r>
            <a:endParaRPr lang="fr-FR" dirty="0"/>
          </a:p>
        </p:txBody>
      </p:sp>
      <p:sp>
        <p:nvSpPr>
          <p:cNvPr id="20" name="Ellipse 19"/>
          <p:cNvSpPr>
            <a:spLocks noChangeArrowheads="1"/>
          </p:cNvSpPr>
          <p:nvPr/>
        </p:nvSpPr>
        <p:spPr bwMode="auto">
          <a:xfrm>
            <a:off x="2843808" y="2996952"/>
            <a:ext cx="3096344" cy="2952328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Ellipse 28"/>
          <p:cNvSpPr>
            <a:spLocks noChangeArrowheads="1"/>
          </p:cNvSpPr>
          <p:nvPr/>
        </p:nvSpPr>
        <p:spPr bwMode="auto">
          <a:xfrm>
            <a:off x="11336" y="2420888"/>
            <a:ext cx="2904480" cy="288032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3707904" y="3284984"/>
            <a:ext cx="1278410" cy="4320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PILOTE </a:t>
            </a:r>
            <a:r>
              <a:rPr lang="fr-FR" sz="2200" b="0" dirty="0">
                <a:solidFill>
                  <a:srgbClr val="FF750B"/>
                </a:solidFill>
                <a:latin typeface="Calibri" charset="0"/>
              </a:rPr>
              <a:t> </a:t>
            </a:r>
          </a:p>
        </p:txBody>
      </p:sp>
      <p:sp>
        <p:nvSpPr>
          <p:cNvPr id="28" name="ZoneTexte 15"/>
          <p:cNvSpPr txBox="1">
            <a:spLocks noChangeArrowheads="1"/>
          </p:cNvSpPr>
          <p:nvPr/>
        </p:nvSpPr>
        <p:spPr bwMode="auto">
          <a:xfrm>
            <a:off x="2862339" y="3717032"/>
            <a:ext cx="300580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b="0" dirty="0">
                <a:solidFill>
                  <a:srgbClr val="222268"/>
                </a:solidFill>
              </a:rPr>
              <a:t>des Unités de Recherche, le plus souvent en partenariat avec des Universités et/ou Organismes de Recherche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 bwMode="auto">
          <a:xfrm>
            <a:off x="6486932" y="3501008"/>
            <a:ext cx="1613460" cy="4264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DÉVELOPPE</a:t>
            </a:r>
          </a:p>
        </p:txBody>
      </p:sp>
      <p:sp>
        <p:nvSpPr>
          <p:cNvPr id="6157" name="ZoneTexte 15"/>
          <p:cNvSpPr txBox="1">
            <a:spLocks noChangeArrowheads="1"/>
          </p:cNvSpPr>
          <p:nvPr/>
        </p:nvSpPr>
        <p:spPr bwMode="auto">
          <a:xfrm>
            <a:off x="-77320" y="3068960"/>
            <a:ext cx="306514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b="0">
                <a:solidFill>
                  <a:srgbClr val="222268"/>
                </a:solidFill>
              </a:rPr>
              <a:t>des Programmes de Recherche et  Participations françaises dans les grandes infrastructures de Recherche </a:t>
            </a:r>
          </a:p>
        </p:txBody>
      </p:sp>
      <p:sp>
        <p:nvSpPr>
          <p:cNvPr id="6159" name="Titre 1"/>
          <p:cNvSpPr txBox="1">
            <a:spLocks/>
          </p:cNvSpPr>
          <p:nvPr/>
        </p:nvSpPr>
        <p:spPr bwMode="auto">
          <a:xfrm>
            <a:off x="539552" y="2798228"/>
            <a:ext cx="1800200" cy="270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COORDONNE</a:t>
            </a:r>
            <a:r>
              <a:rPr lang="fr-FR" sz="2200" b="0" dirty="0">
                <a:solidFill>
                  <a:srgbClr val="FF750B"/>
                </a:solidFill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190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ea typeface="ＭＳ Ｐゴシック" charset="0"/>
              </a:rPr>
              <a:t>IN2P3 2021 : </a:t>
            </a:r>
            <a:r>
              <a:rPr lang="en-US" sz="3200" dirty="0" err="1">
                <a:ea typeface="ＭＳ Ｐゴシック" charset="0"/>
              </a:rPr>
              <a:t>chiffres</a:t>
            </a:r>
            <a:r>
              <a:rPr lang="en-US" sz="3200" dirty="0">
                <a:ea typeface="ＭＳ Ｐゴシック" charset="0"/>
              </a:rPr>
              <a:t> </a:t>
            </a:r>
            <a:r>
              <a:rPr lang="en-US" sz="3200" dirty="0" err="1">
                <a:ea typeface="ＭＳ Ｐゴシック" charset="0"/>
              </a:rPr>
              <a:t>clés</a:t>
            </a:r>
            <a:endParaRPr lang="en-US" sz="3200" dirty="0">
              <a:ea typeface="ＭＳ Ｐゴシック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FFE0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9"/>
          <a:stretch/>
        </p:blipFill>
        <p:spPr>
          <a:xfrm>
            <a:off x="2079767" y="771839"/>
            <a:ext cx="6496409" cy="566974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8" name="Ellipse 7"/>
          <p:cNvSpPr>
            <a:spLocks noChangeAspect="1"/>
          </p:cNvSpPr>
          <p:nvPr/>
        </p:nvSpPr>
        <p:spPr>
          <a:xfrm>
            <a:off x="4978400" y="807239"/>
            <a:ext cx="3962400" cy="373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47902" y="1268760"/>
            <a:ext cx="3760282" cy="354334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184" name="ZoneTexte 12"/>
          <p:cNvSpPr txBox="1">
            <a:spLocks noChangeArrowheads="1"/>
          </p:cNvSpPr>
          <p:nvPr/>
        </p:nvSpPr>
        <p:spPr bwMode="auto">
          <a:xfrm>
            <a:off x="5520308" y="1412776"/>
            <a:ext cx="337217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1000 chercheurs et enseignants-chercheurs, </a:t>
            </a:r>
          </a:p>
          <a:p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1500 personnels ingénieurs, techniciens et administratifs</a:t>
            </a:r>
          </a:p>
          <a:p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Environ 300 post-doctorants </a:t>
            </a:r>
          </a:p>
          <a:p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et 450 étudiants en thèse </a:t>
            </a:r>
          </a:p>
        </p:txBody>
      </p:sp>
      <p:sp>
        <p:nvSpPr>
          <p:cNvPr id="15" name="Ellipse 14"/>
          <p:cNvSpPr/>
          <p:nvPr/>
        </p:nvSpPr>
        <p:spPr>
          <a:xfrm>
            <a:off x="6156176" y="3861048"/>
            <a:ext cx="2808312" cy="25922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endParaRPr lang="fr-FR" sz="1000" dirty="0">
              <a:solidFill>
                <a:schemeClr val="accent6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3009160" y="3356992"/>
            <a:ext cx="3147016" cy="29603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innerShdw blurRad="63500" dist="50800" dir="54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191" name="ZoneTexte 15"/>
          <p:cNvSpPr txBox="1">
            <a:spLocks noChangeArrowheads="1"/>
          </p:cNvSpPr>
          <p:nvPr/>
        </p:nvSpPr>
        <p:spPr bwMode="auto">
          <a:xfrm>
            <a:off x="536928" y="1700808"/>
            <a:ext cx="360996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r>
              <a:rPr lang="fr-FR" sz="2400" dirty="0">
                <a:solidFill>
                  <a:srgbClr val="FFFFFF"/>
                </a:solidFill>
                <a:latin typeface="Arial Narrow" charset="0"/>
              </a:rPr>
              <a:t>25 </a:t>
            </a:r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laboratoires et unités </a:t>
            </a:r>
          </a:p>
          <a:p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de soutien technique, </a:t>
            </a:r>
          </a:p>
          <a:p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en partenariat avec des universités*, le CEA**, et l’INFN en Italie***</a:t>
            </a:r>
          </a:p>
          <a:p>
            <a:r>
              <a:rPr lang="fr-FR" sz="2400" dirty="0">
                <a:solidFill>
                  <a:srgbClr val="FFFFFF"/>
                </a:solidFill>
                <a:latin typeface="Arial Narrow" charset="0"/>
              </a:rPr>
              <a:t>10</a:t>
            </a:r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 plateformes </a:t>
            </a:r>
            <a:r>
              <a:rPr lang="fr-FR" sz="2400" b="0" dirty="0" err="1">
                <a:solidFill>
                  <a:srgbClr val="FFFFFF"/>
                </a:solidFill>
                <a:latin typeface="Arial Narrow" charset="0"/>
              </a:rPr>
              <a:t>interdisc</a:t>
            </a:r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.  </a:t>
            </a:r>
          </a:p>
          <a:p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de recherche (</a:t>
            </a:r>
            <a:r>
              <a:rPr lang="fr-FR" sz="2400" b="0" dirty="0" err="1">
                <a:solidFill>
                  <a:srgbClr val="FFFFFF"/>
                </a:solidFill>
                <a:latin typeface="Arial Narrow" charset="0"/>
              </a:rPr>
              <a:t>accel</a:t>
            </a:r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.)       </a:t>
            </a:r>
          </a:p>
        </p:txBody>
      </p:sp>
      <p:sp>
        <p:nvSpPr>
          <p:cNvPr id="7192" name="ZoneTexte 16"/>
          <p:cNvSpPr txBox="1">
            <a:spLocks noChangeArrowheads="1"/>
          </p:cNvSpPr>
          <p:nvPr/>
        </p:nvSpPr>
        <p:spPr bwMode="auto">
          <a:xfrm>
            <a:off x="6516217" y="4365104"/>
            <a:ext cx="252027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r>
              <a:rPr lang="fr-FR" sz="2400" dirty="0">
                <a:solidFill>
                  <a:srgbClr val="FFFFFF"/>
                </a:solidFill>
                <a:latin typeface="Arial Narrow" charset="0"/>
              </a:rPr>
              <a:t>80</a:t>
            </a:r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 M</a:t>
            </a:r>
            <a:r>
              <a:rPr lang="fr-FR" sz="2400" b="0" dirty="0">
                <a:solidFill>
                  <a:srgbClr val="FFFFFF"/>
                </a:solidFill>
                <a:latin typeface="Arial Narrow" charset="0"/>
                <a:cs typeface="Times New Roman" charset="0"/>
              </a:rPr>
              <a:t>€ </a:t>
            </a:r>
            <a:r>
              <a:rPr lang="fr-FR" b="0" dirty="0">
                <a:solidFill>
                  <a:srgbClr val="FFFFFF"/>
                </a:solidFill>
                <a:latin typeface="Arial Narrow" charset="0"/>
                <a:cs typeface="Times New Roman" charset="0"/>
              </a:rPr>
              <a:t>budget annuel</a:t>
            </a:r>
          </a:p>
          <a:p>
            <a:r>
              <a:rPr lang="fr-FR" sz="1200" b="0" dirty="0">
                <a:solidFill>
                  <a:srgbClr val="FFFFFF"/>
                </a:solidFill>
                <a:latin typeface="Arial Narrow" charset="0"/>
                <a:cs typeface="Times New Roman" charset="0"/>
              </a:rPr>
              <a:t>(hors salaires)</a:t>
            </a:r>
          </a:p>
          <a:p>
            <a:endParaRPr lang="fr-FR" sz="1000" b="0" dirty="0">
              <a:solidFill>
                <a:srgbClr val="FFFFFF"/>
              </a:solidFill>
              <a:latin typeface="Arial Narrow" charset="0"/>
              <a:cs typeface="Times New Roman" charset="0"/>
            </a:endParaRPr>
          </a:p>
          <a:p>
            <a:r>
              <a:rPr lang="fr-FR" sz="2400" dirty="0">
                <a:solidFill>
                  <a:srgbClr val="FFFFFF"/>
                </a:solidFill>
                <a:latin typeface="Arial Narrow" charset="0"/>
                <a:cs typeface="Times New Roman" charset="0"/>
              </a:rPr>
              <a:t>20</a:t>
            </a:r>
            <a:r>
              <a:rPr lang="fr-FR" sz="2400" b="0" dirty="0">
                <a:solidFill>
                  <a:srgbClr val="FFFFFF"/>
                </a:solidFill>
                <a:latin typeface="Arial Narrow" charset="0"/>
                <a:cs typeface="Times New Roman" charset="0"/>
              </a:rPr>
              <a:t> M€</a:t>
            </a:r>
            <a:r>
              <a:rPr lang="fr-FR" b="0" dirty="0">
                <a:solidFill>
                  <a:srgbClr val="FFFFFF"/>
                </a:solidFill>
                <a:latin typeface="Arial Narrow" charset="0"/>
                <a:cs typeface="Times New Roman" charset="0"/>
              </a:rPr>
              <a:t> très grandes  Infrastructures de recherche</a:t>
            </a:r>
          </a:p>
        </p:txBody>
      </p:sp>
      <p:sp>
        <p:nvSpPr>
          <p:cNvPr id="7194" name="ZoneTexte 18"/>
          <p:cNvSpPr txBox="1">
            <a:spLocks noChangeArrowheads="1"/>
          </p:cNvSpPr>
          <p:nvPr/>
        </p:nvSpPr>
        <p:spPr bwMode="auto">
          <a:xfrm rot="-5400000">
            <a:off x="7135813" y="4203700"/>
            <a:ext cx="3810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r>
              <a:rPr lang="en-US" sz="700" b="0" dirty="0">
                <a:solidFill>
                  <a:srgbClr val="E9F4F5"/>
                </a:solidFill>
                <a:latin typeface="Arial Narrow" charset="0"/>
              </a:rPr>
              <a:t>© CENBG, LSM – Conception </a:t>
            </a:r>
            <a:r>
              <a:rPr lang="en-US" sz="700" b="0" dirty="0" err="1">
                <a:solidFill>
                  <a:srgbClr val="E9F4F5"/>
                </a:solidFill>
                <a:latin typeface="Arial Narrow" charset="0"/>
              </a:rPr>
              <a:t>graphique</a:t>
            </a:r>
            <a:r>
              <a:rPr lang="en-US" sz="700" b="0" dirty="0">
                <a:solidFill>
                  <a:srgbClr val="E9F4F5"/>
                </a:solidFill>
                <a:latin typeface="Arial Narrow" charset="0"/>
              </a:rPr>
              <a:t> : Anna </a:t>
            </a:r>
            <a:r>
              <a:rPr lang="en-US" sz="700" b="0" dirty="0" err="1">
                <a:solidFill>
                  <a:srgbClr val="E9F4F5"/>
                </a:solidFill>
                <a:latin typeface="Arial Narrow" charset="0"/>
              </a:rPr>
              <a:t>Thibeau</a:t>
            </a:r>
            <a:r>
              <a:rPr lang="en-US" sz="700" b="0" dirty="0">
                <a:solidFill>
                  <a:srgbClr val="E9F4F5"/>
                </a:solidFill>
                <a:latin typeface="Arial Narrow" charset="0"/>
              </a:rPr>
              <a:t> (IPNL)</a:t>
            </a:r>
            <a:endParaRPr lang="fr-FR" sz="700" b="0" dirty="0">
              <a:solidFill>
                <a:srgbClr val="E9F4F5"/>
              </a:solidFill>
              <a:latin typeface="Arial Narrow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Institut National de Physique Nucléaire et de Physique des Particules</a:t>
            </a:r>
            <a:endParaRPr lang="fr-FR" dirty="0"/>
          </a:p>
        </p:txBody>
      </p:sp>
      <p:sp>
        <p:nvSpPr>
          <p:cNvPr id="7183" name="ZoneTexte 11"/>
          <p:cNvSpPr txBox="1">
            <a:spLocks noChangeArrowheads="1"/>
          </p:cNvSpPr>
          <p:nvPr/>
        </p:nvSpPr>
        <p:spPr bwMode="auto">
          <a:xfrm>
            <a:off x="3347864" y="3861048"/>
            <a:ext cx="2854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r>
              <a:rPr lang="fr-FR" sz="2400" dirty="0">
                <a:solidFill>
                  <a:srgbClr val="FFFFFF"/>
                </a:solidFill>
                <a:latin typeface="Arial Narrow" charset="0"/>
              </a:rPr>
              <a:t>30 </a:t>
            </a:r>
            <a:r>
              <a:rPr lang="fr-FR" sz="2400" b="0" dirty="0">
                <a:solidFill>
                  <a:srgbClr val="FFFFFF"/>
                </a:solidFill>
                <a:latin typeface="Arial Narrow" charset="0"/>
              </a:rPr>
              <a:t>programmes nationaux de recherche</a:t>
            </a:r>
          </a:p>
          <a:p>
            <a:r>
              <a:rPr lang="fr-FR" sz="2400" dirty="0">
                <a:solidFill>
                  <a:srgbClr val="FFFFFF"/>
                </a:solidFill>
                <a:latin typeface="Arial Narrow" charset="0"/>
              </a:rPr>
              <a:t>50</a:t>
            </a:r>
            <a:r>
              <a:rPr lang="fr-FR" sz="2400" b="0" i="1" dirty="0">
                <a:solidFill>
                  <a:srgbClr val="FFFFFF"/>
                </a:solidFill>
                <a:latin typeface="Arial Narrow" charset="0"/>
              </a:rPr>
              <a:t> accords collaboratifs Internationaux de recherche </a:t>
            </a:r>
          </a:p>
        </p:txBody>
      </p:sp>
      <p:sp>
        <p:nvSpPr>
          <p:cNvPr id="25" name="ZoneTexte 15"/>
          <p:cNvSpPr txBox="1">
            <a:spLocks noChangeArrowheads="1"/>
          </p:cNvSpPr>
          <p:nvPr/>
        </p:nvSpPr>
        <p:spPr bwMode="auto">
          <a:xfrm>
            <a:off x="-12824" y="5581689"/>
            <a:ext cx="35767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Arial Narrow" charset="0"/>
              </a:rPr>
              <a:t> *</a:t>
            </a:r>
            <a:r>
              <a:rPr lang="en-US" b="0" dirty="0" err="1">
                <a:solidFill>
                  <a:schemeClr val="tx1"/>
                </a:solidFill>
                <a:latin typeface="Arial Narrow" charset="0"/>
              </a:rPr>
              <a:t>dont</a:t>
            </a:r>
            <a:r>
              <a:rPr lang="en-US" b="0" dirty="0">
                <a:solidFill>
                  <a:schemeClr val="tx1"/>
                </a:solidFill>
                <a:latin typeface="Arial Narrow" charset="0"/>
              </a:rPr>
              <a:t> UC Berkeley et </a:t>
            </a:r>
            <a:r>
              <a:rPr lang="en-US" b="0" dirty="0" err="1">
                <a:solidFill>
                  <a:schemeClr val="tx1"/>
                </a:solidFill>
                <a:latin typeface="Arial Narrow" charset="0"/>
              </a:rPr>
              <a:t>Univ</a:t>
            </a:r>
            <a:r>
              <a:rPr lang="en-US" b="0" dirty="0">
                <a:solidFill>
                  <a:schemeClr val="tx1"/>
                </a:solidFill>
                <a:latin typeface="Arial Narrow" charset="0"/>
              </a:rPr>
              <a:t> Tokyo **GANIL , ***EGO, + participations  CERN, FAIR, LSSTC et CTAO</a:t>
            </a:r>
            <a:endParaRPr lang="en-US" b="0" i="1" dirty="0">
              <a:solidFill>
                <a:schemeClr val="tx1"/>
              </a:solidFill>
              <a:latin typeface="Arial Narrow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ea typeface="ＭＳ Ｐゴシック" charset="0"/>
              </a:rPr>
              <a:t>IN2P3 2021 </a:t>
            </a:r>
            <a:r>
              <a:rPr lang="en-US" sz="3200" dirty="0" err="1">
                <a:ea typeface="ＭＳ Ｐゴシック" charset="0"/>
              </a:rPr>
              <a:t>en</a:t>
            </a:r>
            <a:r>
              <a:rPr lang="en-US" sz="3200" dirty="0">
                <a:ea typeface="ＭＳ Ｐゴシック" charset="0"/>
              </a:rPr>
              <a:t> France 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92696"/>
            <a:ext cx="9180512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 3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01" y="1076367"/>
            <a:ext cx="6120000" cy="5220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36" name="Ellipse 35"/>
          <p:cNvSpPr/>
          <p:nvPr/>
        </p:nvSpPr>
        <p:spPr>
          <a:xfrm>
            <a:off x="4367406" y="2050477"/>
            <a:ext cx="229727" cy="230075"/>
          </a:xfrm>
          <a:prstGeom prst="ellipse">
            <a:avLst/>
          </a:prstGeom>
          <a:solidFill>
            <a:srgbClr val="FF512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3732763" y="2032536"/>
            <a:ext cx="720080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GANIL 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889897" y="1570201"/>
            <a:ext cx="1110123" cy="52322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fr-FR" sz="1400" b="1" dirty="0">
                <a:solidFill>
                  <a:schemeClr val="bg1"/>
                </a:solidFill>
                <a:latin typeface="Arial Narrow" charset="0"/>
              </a:rPr>
              <a:t>APC, LPNHE,</a:t>
            </a:r>
          </a:p>
          <a:p>
            <a:pPr algn="ctr" eaLnBrk="1" hangingPunct="1"/>
            <a:r>
              <a:rPr lang="fr-FR" sz="1400" b="1" dirty="0">
                <a:solidFill>
                  <a:schemeClr val="bg1"/>
                </a:solidFill>
                <a:latin typeface="Arial Narrow" charset="0"/>
              </a:rPr>
              <a:t>Musée Curie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383100" y="3103047"/>
            <a:ext cx="1092909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SUBATECH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698625" y="4120454"/>
            <a:ext cx="863131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CENBG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4788024" y="3625279"/>
            <a:ext cx="647107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LPC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5756343" y="3154293"/>
            <a:ext cx="1008112" cy="523220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IP2I, LMA</a:t>
            </a:r>
          </a:p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CC-IN2P3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6777193" y="3537125"/>
            <a:ext cx="575424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LAPP 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6012160" y="4293096"/>
            <a:ext cx="1224136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LPSC, LSM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5420987" y="5038749"/>
            <a:ext cx="641373" cy="324000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LUPM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6366506" y="4956555"/>
            <a:ext cx="641373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CPPM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6516216" y="1753071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LNCA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7122061" y="2569077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IPHC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Institut National de Physique Nucléaire et de Physique des Particules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508362" y="2232193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sz="1400" b="1" dirty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rPr>
              <a:t>LLR, OMEGA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FB7213C-9097-1C4C-8E20-135835D3DD3C}"/>
              </a:ext>
            </a:extLst>
          </p:cNvPr>
          <p:cNvSpPr txBox="1"/>
          <p:nvPr/>
        </p:nvSpPr>
        <p:spPr>
          <a:xfrm>
            <a:off x="3923928" y="2224821"/>
            <a:ext cx="720080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LPCC 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E5BF5FEE-B706-D04B-92F3-BB460E7328D2}"/>
              </a:ext>
            </a:extLst>
          </p:cNvPr>
          <p:cNvSpPr/>
          <p:nvPr/>
        </p:nvSpPr>
        <p:spPr>
          <a:xfrm>
            <a:off x="5250519" y="2150264"/>
            <a:ext cx="72000" cy="72000"/>
          </a:xfrm>
          <a:prstGeom prst="ellipse">
            <a:avLst/>
          </a:prstGeom>
          <a:solidFill>
            <a:srgbClr val="FF512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F30712C7-0F69-954C-91A5-7E4062511E38}"/>
              </a:ext>
            </a:extLst>
          </p:cNvPr>
          <p:cNvSpPr/>
          <p:nvPr/>
        </p:nvSpPr>
        <p:spPr>
          <a:xfrm>
            <a:off x="5220072" y="2348896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E72BDFB-5D53-AC4F-A296-7E296EDA470C}"/>
              </a:ext>
            </a:extLst>
          </p:cNvPr>
          <p:cNvSpPr/>
          <p:nvPr/>
        </p:nvSpPr>
        <p:spPr>
          <a:xfrm>
            <a:off x="5364088" y="2348888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9384828D-7677-5941-ABE2-685E7AC9258A}"/>
              </a:ext>
            </a:extLst>
          </p:cNvPr>
          <p:cNvSpPr/>
          <p:nvPr/>
        </p:nvSpPr>
        <p:spPr>
          <a:xfrm>
            <a:off x="5064334" y="2492536"/>
            <a:ext cx="371746" cy="366228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130E75F-9ED1-A64F-AC20-C7A58ABB7433}"/>
              </a:ext>
            </a:extLst>
          </p:cNvPr>
          <p:cNvSpPr txBox="1"/>
          <p:nvPr/>
        </p:nvSpPr>
        <p:spPr>
          <a:xfrm>
            <a:off x="4654022" y="2754706"/>
            <a:ext cx="733988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 err="1">
                <a:solidFill>
                  <a:schemeClr val="bg1"/>
                </a:solidFill>
                <a:latin typeface="Arial Narrow" pitchFamily="34" charset="0"/>
              </a:rPr>
              <a:t>IJCLab</a:t>
            </a: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B4B32983-2D69-664F-9E1E-995DD24979F2}"/>
              </a:ext>
            </a:extLst>
          </p:cNvPr>
          <p:cNvSpPr/>
          <p:nvPr/>
        </p:nvSpPr>
        <p:spPr>
          <a:xfrm>
            <a:off x="7542387" y="2465722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2640B294-FECA-7F4E-A5E8-DEAB094BCF63}"/>
              </a:ext>
            </a:extLst>
          </p:cNvPr>
          <p:cNvSpPr/>
          <p:nvPr/>
        </p:nvSpPr>
        <p:spPr>
          <a:xfrm>
            <a:off x="6444216" y="1750100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FAE59D3-272D-D742-B08D-2260E3D97A4E}"/>
              </a:ext>
            </a:extLst>
          </p:cNvPr>
          <p:cNvSpPr/>
          <p:nvPr/>
        </p:nvSpPr>
        <p:spPr>
          <a:xfrm>
            <a:off x="3682959" y="3387883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7AE1C199-40B9-FA4D-AB0C-2266F9EA73DE}"/>
              </a:ext>
            </a:extLst>
          </p:cNvPr>
          <p:cNvSpPr/>
          <p:nvPr/>
        </p:nvSpPr>
        <p:spPr>
          <a:xfrm>
            <a:off x="4116682" y="446927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EB657B7-A9EC-484C-812F-2C2ECEBBC49C}"/>
              </a:ext>
            </a:extLst>
          </p:cNvPr>
          <p:cNvSpPr/>
          <p:nvPr/>
        </p:nvSpPr>
        <p:spPr>
          <a:xfrm>
            <a:off x="5364072" y="3879080"/>
            <a:ext cx="180000" cy="180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F69CD7FD-83A6-9B45-B045-FD5266A74F42}"/>
              </a:ext>
            </a:extLst>
          </p:cNvPr>
          <p:cNvSpPr/>
          <p:nvPr/>
        </p:nvSpPr>
        <p:spPr>
          <a:xfrm>
            <a:off x="6228208" y="3645048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FF6EC112-A355-B244-9A45-997EF7DB3694}"/>
              </a:ext>
            </a:extLst>
          </p:cNvPr>
          <p:cNvSpPr/>
          <p:nvPr/>
        </p:nvSpPr>
        <p:spPr>
          <a:xfrm>
            <a:off x="6456000" y="3679600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56D7A85-F306-9046-B028-C88AC57CE34B}"/>
              </a:ext>
            </a:extLst>
          </p:cNvPr>
          <p:cNvSpPr/>
          <p:nvPr/>
        </p:nvSpPr>
        <p:spPr>
          <a:xfrm>
            <a:off x="6229410" y="3792929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FB593BD-5A7B-D64D-9AD1-06DD7786BCBA}"/>
              </a:ext>
            </a:extLst>
          </p:cNvPr>
          <p:cNvSpPr/>
          <p:nvPr/>
        </p:nvSpPr>
        <p:spPr>
          <a:xfrm>
            <a:off x="6982838" y="406615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D1189F3B-1429-DE45-85DB-E50F620EADF4}"/>
              </a:ext>
            </a:extLst>
          </p:cNvPr>
          <p:cNvSpPr/>
          <p:nvPr/>
        </p:nvSpPr>
        <p:spPr>
          <a:xfrm>
            <a:off x="6516216" y="4149104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129C9CF9-6AE2-DF48-A820-C39780F6DBE2}"/>
              </a:ext>
            </a:extLst>
          </p:cNvPr>
          <p:cNvSpPr/>
          <p:nvPr/>
        </p:nvSpPr>
        <p:spPr>
          <a:xfrm>
            <a:off x="6942061" y="4351283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152BFC63-E688-834F-8AD0-974D8775E4F9}"/>
              </a:ext>
            </a:extLst>
          </p:cNvPr>
          <p:cNvSpPr/>
          <p:nvPr/>
        </p:nvSpPr>
        <p:spPr>
          <a:xfrm>
            <a:off x="6000020" y="5148924"/>
            <a:ext cx="78454" cy="67532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C19CEB7-6281-564C-8ADB-694644111590}"/>
              </a:ext>
            </a:extLst>
          </p:cNvPr>
          <p:cNvSpPr/>
          <p:nvPr/>
        </p:nvSpPr>
        <p:spPr>
          <a:xfrm flipV="1">
            <a:off x="288000" y="3924000"/>
            <a:ext cx="72000" cy="72000"/>
          </a:xfrm>
          <a:prstGeom prst="ellipse">
            <a:avLst/>
          </a:prstGeom>
          <a:solidFill>
            <a:srgbClr val="FF512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56E10A5-022D-9544-AC50-2EAC65835185}"/>
              </a:ext>
            </a:extLst>
          </p:cNvPr>
          <p:cNvSpPr txBox="1"/>
          <p:nvPr/>
        </p:nvSpPr>
        <p:spPr>
          <a:xfrm>
            <a:off x="432000" y="3780000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&lt; 50 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3580767-A646-C245-9DAC-7BB0720EA0CA}"/>
              </a:ext>
            </a:extLst>
          </p:cNvPr>
          <p:cNvSpPr/>
          <p:nvPr/>
        </p:nvSpPr>
        <p:spPr>
          <a:xfrm flipV="1">
            <a:off x="252000" y="4212000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CFB7389-C95C-FA46-B18F-38E7A8D6F774}"/>
              </a:ext>
            </a:extLst>
          </p:cNvPr>
          <p:cNvSpPr txBox="1"/>
          <p:nvPr/>
        </p:nvSpPr>
        <p:spPr>
          <a:xfrm>
            <a:off x="432000" y="4140000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50 - 150 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229B18F5-8B00-C146-8369-0E6B7F20B286}"/>
              </a:ext>
            </a:extLst>
          </p:cNvPr>
          <p:cNvSpPr/>
          <p:nvPr/>
        </p:nvSpPr>
        <p:spPr>
          <a:xfrm flipV="1">
            <a:off x="216000" y="4572000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0750533D-AE24-B04E-952F-FEA23ED0F4EA}"/>
              </a:ext>
            </a:extLst>
          </p:cNvPr>
          <p:cNvSpPr txBox="1"/>
          <p:nvPr/>
        </p:nvSpPr>
        <p:spPr>
          <a:xfrm>
            <a:off x="432000" y="4500000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150 - 300 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5B270AE1-AE6A-0E4A-945D-384C8DB872B8}"/>
              </a:ext>
            </a:extLst>
          </p:cNvPr>
          <p:cNvSpPr/>
          <p:nvPr/>
        </p:nvSpPr>
        <p:spPr>
          <a:xfrm flipV="1">
            <a:off x="180000" y="4896000"/>
            <a:ext cx="288000" cy="288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6A3AF09F-1A80-E947-84EE-B968F9D321D0}"/>
              </a:ext>
            </a:extLst>
          </p:cNvPr>
          <p:cNvSpPr txBox="1"/>
          <p:nvPr/>
        </p:nvSpPr>
        <p:spPr>
          <a:xfrm>
            <a:off x="432000" y="4860000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 300 - 600 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EBBAEB6-7717-CE4C-BE94-DB966945C731}"/>
              </a:ext>
            </a:extLst>
          </p:cNvPr>
          <p:cNvSpPr/>
          <p:nvPr/>
        </p:nvSpPr>
        <p:spPr>
          <a:xfrm>
            <a:off x="5004056" y="5085192"/>
            <a:ext cx="72000" cy="72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CC136C96-5D61-1144-8B1E-A79BA8122599}"/>
              </a:ext>
            </a:extLst>
          </p:cNvPr>
          <p:cNvSpPr txBox="1"/>
          <p:nvPr/>
        </p:nvSpPr>
        <p:spPr>
          <a:xfrm>
            <a:off x="4500957" y="5013176"/>
            <a:ext cx="863131" cy="30777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L2IT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5E224581-AB08-3F48-ABC4-4135D0321303}"/>
              </a:ext>
            </a:extLst>
          </p:cNvPr>
          <p:cNvSpPr/>
          <p:nvPr/>
        </p:nvSpPr>
        <p:spPr>
          <a:xfrm>
            <a:off x="4572000" y="2204880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B60C5D8-5C98-7547-9DA9-9CA9BAC970B0}"/>
              </a:ext>
            </a:extLst>
          </p:cNvPr>
          <p:cNvSpPr txBox="1"/>
          <p:nvPr/>
        </p:nvSpPr>
        <p:spPr>
          <a:xfrm>
            <a:off x="72833" y="3418223"/>
            <a:ext cx="2131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 Personnels permanents 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2DE6226-74B9-5640-B163-4D957AFCD27B}"/>
              </a:ext>
            </a:extLst>
          </p:cNvPr>
          <p:cNvSpPr/>
          <p:nvPr/>
        </p:nvSpPr>
        <p:spPr>
          <a:xfrm>
            <a:off x="6633193" y="5304620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D1C7A476-F64E-884F-8B3D-2A3E7FDE42FA}"/>
              </a:ext>
            </a:extLst>
          </p:cNvPr>
          <p:cNvSpPr/>
          <p:nvPr/>
        </p:nvSpPr>
        <p:spPr>
          <a:xfrm>
            <a:off x="5292080" y="206084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9F48BC0-50DE-084F-A9BD-3C35D58151E3}"/>
              </a:ext>
            </a:extLst>
          </p:cNvPr>
          <p:cNvSpPr/>
          <p:nvPr/>
        </p:nvSpPr>
        <p:spPr>
          <a:xfrm>
            <a:off x="5148064" y="206084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2DB1D291-1217-AE49-A551-BCE45435A77A}"/>
              </a:ext>
            </a:extLst>
          </p:cNvPr>
          <p:cNvSpPr/>
          <p:nvPr/>
        </p:nvSpPr>
        <p:spPr>
          <a:xfrm flipV="1">
            <a:off x="7094461" y="5589240"/>
            <a:ext cx="6953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AE714FC8-8754-B846-BEE8-C12AE969F1FA}"/>
              </a:ext>
            </a:extLst>
          </p:cNvPr>
          <p:cNvSpPr txBox="1"/>
          <p:nvPr/>
        </p:nvSpPr>
        <p:spPr>
          <a:xfrm>
            <a:off x="6979833" y="5287258"/>
            <a:ext cx="641373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LSPM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D304D9CC-DE22-3F4A-A45E-E9677EEFF26F}"/>
              </a:ext>
            </a:extLst>
          </p:cNvPr>
          <p:cNvSpPr/>
          <p:nvPr/>
        </p:nvSpPr>
        <p:spPr>
          <a:xfrm>
            <a:off x="3851920" y="3429008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5305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93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ea typeface="ＭＳ Ｐゴシック" charset="0"/>
              </a:rPr>
              <a:t>IN2P3 2021 : 5 </a:t>
            </a:r>
            <a:r>
              <a:rPr lang="en-US" sz="3200" dirty="0" err="1">
                <a:ea typeface="ＭＳ Ｐゴシック" charset="0"/>
              </a:rPr>
              <a:t>domaines</a:t>
            </a:r>
            <a:r>
              <a:rPr lang="en-US" sz="3200" dirty="0">
                <a:ea typeface="ＭＳ Ｐゴシック" charset="0"/>
              </a:rPr>
              <a:t> de recherche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DBBCAD6-EF2C-C248-90D1-C656680EC0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7000"/>
          </a:blip>
          <a:stretch>
            <a:fillRect/>
          </a:stretch>
        </p:blipFill>
        <p:spPr>
          <a:xfrm rot="21409366">
            <a:off x="-390213" y="-946825"/>
            <a:ext cx="6320801" cy="5717222"/>
          </a:xfrm>
          <a:prstGeom prst="rect">
            <a:avLst/>
          </a:prstGeom>
          <a:effectLst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4" y="3201730"/>
            <a:ext cx="2117657" cy="1847387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Image 6" descr="stars_nasa.jpg"/>
          <p:cNvPicPr>
            <a:picLocks/>
          </p:cNvPicPr>
          <p:nvPr/>
        </p:nvPicPr>
        <p:blipFill rotWithShape="1">
          <a:blip r:embed="rId5">
            <a:alphaModFix amt="51000"/>
            <a:duotone>
              <a:prstClr val="black"/>
              <a:srgbClr val="FFE471">
                <a:tint val="45000"/>
                <a:satMod val="400000"/>
              </a:srgbClr>
            </a:duotone>
          </a:blip>
          <a:srcRect l="3949" t="31241" r="-1639" b="15018"/>
          <a:stretch/>
        </p:blipFill>
        <p:spPr>
          <a:xfrm>
            <a:off x="3452385" y="749300"/>
            <a:ext cx="7306794" cy="6108699"/>
          </a:xfrm>
          <a:prstGeom prst="ellipse">
            <a:avLst/>
          </a:prstGeom>
          <a:effectLst/>
        </p:spPr>
      </p:pic>
      <p:sp>
        <p:nvSpPr>
          <p:cNvPr id="9225" name="ZoneTexte 9"/>
          <p:cNvSpPr txBox="1">
            <a:spLocks noChangeArrowheads="1"/>
          </p:cNvSpPr>
          <p:nvPr/>
        </p:nvSpPr>
        <p:spPr bwMode="auto">
          <a:xfrm>
            <a:off x="251520" y="1198493"/>
            <a:ext cx="2571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fr-FR" dirty="0">
                <a:solidFill>
                  <a:schemeClr val="tx1"/>
                </a:solidFill>
                <a:latin typeface="Arial Narrow" charset="0"/>
              </a:rPr>
              <a:t>Physique des particules &amp; Hadronique </a:t>
            </a:r>
          </a:p>
        </p:txBody>
      </p:sp>
      <p:sp>
        <p:nvSpPr>
          <p:cNvPr id="9226" name="ZoneTexte 23"/>
          <p:cNvSpPr txBox="1">
            <a:spLocks noChangeArrowheads="1"/>
          </p:cNvSpPr>
          <p:nvPr/>
        </p:nvSpPr>
        <p:spPr bwMode="auto">
          <a:xfrm>
            <a:off x="260849" y="1785590"/>
            <a:ext cx="2726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fr-FR" b="0" dirty="0">
                <a:solidFill>
                  <a:schemeClr val="tx1"/>
                </a:solidFill>
                <a:latin typeface="Arial Narrow" charset="0"/>
              </a:rPr>
              <a:t>Constituants élémentaires 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fr-FR" b="0" dirty="0">
                <a:solidFill>
                  <a:schemeClr val="tx1"/>
                </a:solidFill>
                <a:latin typeface="Arial Narrow" charset="0"/>
              </a:rPr>
              <a:t>Interactions fondamentales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979712" y="2924944"/>
            <a:ext cx="2376487" cy="147732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fr-FR" sz="2000" b="1" dirty="0">
                <a:latin typeface="Arial Narrow" pitchFamily="34" charset="0"/>
                <a:cs typeface="ＭＳ Ｐゴシック" charset="0"/>
              </a:rPr>
              <a:t>Accélérateurs &amp; Technologies</a:t>
            </a:r>
          </a:p>
          <a:p>
            <a:pPr algn="ctr">
              <a:lnSpc>
                <a:spcPct val="90000"/>
              </a:lnSpc>
              <a:defRPr/>
            </a:pPr>
            <a:r>
              <a:rPr lang="fr-FR" sz="2000" dirty="0">
                <a:latin typeface="Arial Narrow" pitchFamily="34" charset="0"/>
                <a:cs typeface="ＭＳ Ｐゴシック" charset="0"/>
              </a:rPr>
              <a:t>Recherche et développement</a:t>
            </a:r>
          </a:p>
          <a:p>
            <a:pPr algn="ctr">
              <a:lnSpc>
                <a:spcPct val="90000"/>
              </a:lnSpc>
              <a:defRPr/>
            </a:pP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ＭＳ Ｐゴシック" charset="0"/>
            </a:endParaRPr>
          </a:p>
        </p:txBody>
      </p:sp>
      <p:sp>
        <p:nvSpPr>
          <p:cNvPr id="9231" name="ZoneTexte 15"/>
          <p:cNvSpPr txBox="1">
            <a:spLocks noChangeArrowheads="1"/>
          </p:cNvSpPr>
          <p:nvPr/>
        </p:nvSpPr>
        <p:spPr bwMode="auto">
          <a:xfrm>
            <a:off x="5768194" y="1231012"/>
            <a:ext cx="305227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>
              <a:lnSpc>
                <a:spcPct val="90000"/>
              </a:lnSpc>
              <a:spcAft>
                <a:spcPct val="20000"/>
              </a:spcAft>
            </a:pPr>
            <a:r>
              <a:rPr lang="fr-FR" dirty="0">
                <a:solidFill>
                  <a:srgbClr val="00294B"/>
                </a:solidFill>
                <a:latin typeface="Arial Narrow" charset="0"/>
              </a:rPr>
              <a:t>Physique des </a:t>
            </a:r>
            <a:r>
              <a:rPr lang="fr-FR" dirty="0" err="1">
                <a:solidFill>
                  <a:srgbClr val="00294B"/>
                </a:solidFill>
                <a:latin typeface="Arial Narrow" charset="0"/>
              </a:rPr>
              <a:t>astroparticles</a:t>
            </a:r>
            <a:r>
              <a:rPr lang="fr-FR" dirty="0">
                <a:solidFill>
                  <a:srgbClr val="00294B"/>
                </a:solidFill>
                <a:latin typeface="Arial Narrow" charset="0"/>
              </a:rPr>
              <a:t>  &amp; Cosmologie 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</a:pPr>
            <a:r>
              <a:rPr lang="fr-FR" b="0" dirty="0">
                <a:solidFill>
                  <a:srgbClr val="00294B"/>
                </a:solidFill>
                <a:latin typeface="Arial Narrow" charset="0"/>
              </a:rPr>
              <a:t>Composition de l’Univers et son évolution</a:t>
            </a: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8724" y="4862339"/>
            <a:ext cx="1379379" cy="1506647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73" y="4043966"/>
            <a:ext cx="1539353" cy="137933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52" y="3990456"/>
            <a:ext cx="1787252" cy="176441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03" y="2703981"/>
            <a:ext cx="2016224" cy="194775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33" y="4868264"/>
            <a:ext cx="1557426" cy="136815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2926477" y="1225176"/>
            <a:ext cx="2869659" cy="1726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2000" b="1" dirty="0">
                <a:latin typeface="Arial Narrow" pitchFamily="34" charset="0"/>
                <a:ea typeface="ＭＳ Ｐゴシック" charset="0"/>
                <a:cs typeface="ＭＳ Ｐゴシック" charset="0"/>
              </a:rPr>
              <a:t>Physique nucléaire &amp;</a:t>
            </a:r>
          </a:p>
          <a:p>
            <a:pPr algn="ctr">
              <a:lnSpc>
                <a:spcPct val="90000"/>
              </a:lnSpc>
              <a:defRPr/>
            </a:pPr>
            <a:r>
              <a:rPr lang="fr-FR" sz="2000" b="1" dirty="0">
                <a:latin typeface="Arial Narrow" pitchFamily="34" charset="0"/>
                <a:ea typeface="ＭＳ Ｐゴシック" charset="0"/>
                <a:cs typeface="ＭＳ Ｐゴシック" charset="0"/>
              </a:rPr>
              <a:t>Applications</a:t>
            </a:r>
          </a:p>
          <a:p>
            <a:pPr algn="ctr">
              <a:lnSpc>
                <a:spcPct val="90000"/>
              </a:lnSpc>
              <a:defRPr/>
            </a:pPr>
            <a:r>
              <a:rPr lang="fr-FR" sz="2000" dirty="0">
                <a:latin typeface="Arial Narrow" pitchFamily="34" charset="0"/>
                <a:ea typeface="ＭＳ Ｐゴシック" charset="0"/>
                <a:cs typeface="ＭＳ Ｐゴシック" charset="0"/>
              </a:rPr>
              <a:t>Structure de la matière nucléaire, énergie nucléaire et application médicales</a:t>
            </a:r>
          </a:p>
          <a:p>
            <a:pPr algn="ctr">
              <a:lnSpc>
                <a:spcPct val="90000"/>
              </a:lnSpc>
              <a:defRPr/>
            </a:pPr>
            <a:endParaRPr lang="fr-FR" b="1" dirty="0">
              <a:solidFill>
                <a:srgbClr val="1E4649"/>
              </a:solidFill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001" y="2937718"/>
            <a:ext cx="2155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2000" b="1" dirty="0">
                <a:latin typeface="Arial Narrow" pitchFamily="34" charset="0"/>
                <a:ea typeface="ＭＳ Ｐゴシック" charset="0"/>
                <a:cs typeface="ＭＳ Ｐゴシック" charset="0"/>
              </a:rPr>
              <a:t>Calcul &amp; Données</a:t>
            </a:r>
          </a:p>
          <a:p>
            <a:pPr algn="ctr">
              <a:lnSpc>
                <a:spcPct val="90000"/>
              </a:lnSpc>
              <a:defRPr/>
            </a:pPr>
            <a:r>
              <a:rPr lang="fr-FR" sz="2000" dirty="0">
                <a:latin typeface="Arial Narrow" pitchFamily="34" charset="0"/>
                <a:ea typeface="ＭＳ Ｐゴシック" charset="0"/>
                <a:cs typeface="ＭＳ Ｐゴシック" charset="0"/>
              </a:rPr>
              <a:t>Science des données et du Calcul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Institut National de Physique Nucléaire et de Physique des Particules</a:t>
            </a:r>
          </a:p>
        </p:txBody>
      </p:sp>
    </p:spTree>
    <p:extLst>
      <p:ext uri="{BB962C8B-B14F-4D97-AF65-F5344CB8AC3E}">
        <p14:creationId xmlns:p14="http://schemas.microsoft.com/office/powerpoint/2010/main" val="89106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ea typeface="ＭＳ Ｐゴシック" charset="0"/>
              </a:rPr>
              <a:t>IN2P3 2021 : infrastructures de recherche </a:t>
            </a:r>
            <a:r>
              <a:rPr lang="en-US" sz="3200" dirty="0" err="1">
                <a:ea typeface="ＭＳ Ｐゴシック" charset="0"/>
              </a:rPr>
              <a:t>en</a:t>
            </a:r>
            <a:r>
              <a:rPr lang="en-US" sz="3200" dirty="0">
                <a:ea typeface="ＭＳ Ｐゴシック" charset="0"/>
              </a:rPr>
              <a:t> France</a:t>
            </a:r>
          </a:p>
        </p:txBody>
      </p:sp>
      <p:pic>
        <p:nvPicPr>
          <p:cNvPr id="32" name="Image 31"/>
          <p:cNvPicPr>
            <a:picLocks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8" y="692696"/>
            <a:ext cx="9180512" cy="568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 3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04" y="1076366"/>
            <a:ext cx="6120000" cy="5220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Institut National de Physique Nucléaire et de Physique des Particules</a:t>
            </a: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937D817D-9BA2-794B-B8E2-839B3158ECF6}"/>
              </a:ext>
            </a:extLst>
          </p:cNvPr>
          <p:cNvSpPr txBox="1">
            <a:spLocks/>
          </p:cNvSpPr>
          <p:nvPr/>
        </p:nvSpPr>
        <p:spPr bwMode="auto">
          <a:xfrm>
            <a:off x="3414990" y="2330089"/>
            <a:ext cx="170339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</a:rPr>
              <a:t>GANIL /</a:t>
            </a:r>
            <a:r>
              <a:rPr lang="fr-FR" sz="1600" dirty="0">
                <a:solidFill>
                  <a:schemeClr val="bg1"/>
                </a:solidFill>
              </a:rPr>
              <a:t>Spiral2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2" name="Titre 1">
            <a:extLst>
              <a:ext uri="{FF2B5EF4-FFF2-40B4-BE49-F238E27FC236}">
                <a16:creationId xmlns:a16="http://schemas.microsoft.com/office/drawing/2014/main" id="{237ABDB7-1C42-2E41-AA12-281770A18D24}"/>
              </a:ext>
            </a:extLst>
          </p:cNvPr>
          <p:cNvSpPr txBox="1">
            <a:spLocks/>
          </p:cNvSpPr>
          <p:nvPr/>
        </p:nvSpPr>
        <p:spPr bwMode="auto">
          <a:xfrm>
            <a:off x="5577050" y="4243286"/>
            <a:ext cx="284956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LSM / </a:t>
            </a:r>
            <a:r>
              <a:rPr lang="fr-FR" sz="1600" dirty="0">
                <a:solidFill>
                  <a:schemeClr val="bg1"/>
                </a:solidFill>
              </a:rPr>
              <a:t>Edelweiss,</a:t>
            </a:r>
          </a:p>
          <a:p>
            <a:pPr>
              <a:defRPr/>
            </a:pP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SuperNemo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66" name="Image 65" descr="EDW Fisheye.jpg">
            <a:extLst>
              <a:ext uri="{FF2B5EF4-FFF2-40B4-BE49-F238E27FC236}">
                <a16:creationId xmlns:a16="http://schemas.microsoft.com/office/drawing/2014/main" id="{3E6EC3C9-AED3-6B45-B76F-C5B04DE38174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6577" t="1580" r="31782" b="38497"/>
          <a:stretch/>
        </p:blipFill>
        <p:spPr>
          <a:xfrm>
            <a:off x="7153564" y="2597215"/>
            <a:ext cx="1440000" cy="1440000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67" name="Image 66" descr="Spiral2.png">
            <a:extLst>
              <a:ext uri="{FF2B5EF4-FFF2-40B4-BE49-F238E27FC236}">
                <a16:creationId xmlns:a16="http://schemas.microsoft.com/office/drawing/2014/main" id="{8EF18B7F-EF96-704E-A7A3-CD467A637AA8}"/>
              </a:ext>
            </a:extLst>
          </p:cNvPr>
          <p:cNvPicPr>
            <a:picLocks/>
          </p:cNvPicPr>
          <p:nvPr/>
        </p:nvPicPr>
        <p:blipFill>
          <a:blip r:embed="rId5"/>
          <a:srcRect l="1667" r="20833"/>
          <a:stretch>
            <a:fillRect/>
          </a:stretch>
        </p:blipFill>
        <p:spPr>
          <a:xfrm>
            <a:off x="2602624" y="1115141"/>
            <a:ext cx="1440000" cy="1440000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33D7967E-8882-2C4E-A6C6-4B575A06DBA0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7" t="-24" r="1270" b="-2931"/>
          <a:stretch/>
        </p:blipFill>
        <p:spPr>
          <a:xfrm>
            <a:off x="6650794" y="1098526"/>
            <a:ext cx="1440000" cy="1440000"/>
          </a:xfrm>
          <a:prstGeom prst="ellipse">
            <a:avLst/>
          </a:prstGeom>
          <a:ln w="635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Titre 1">
            <a:extLst>
              <a:ext uri="{FF2B5EF4-FFF2-40B4-BE49-F238E27FC236}">
                <a16:creationId xmlns:a16="http://schemas.microsoft.com/office/drawing/2014/main" id="{5F516814-5FAD-F84F-A497-E566DBB02EAE}"/>
              </a:ext>
            </a:extLst>
          </p:cNvPr>
          <p:cNvSpPr txBox="1">
            <a:spLocks/>
          </p:cNvSpPr>
          <p:nvPr/>
        </p:nvSpPr>
        <p:spPr bwMode="auto">
          <a:xfrm>
            <a:off x="6718088" y="5526022"/>
            <a:ext cx="1591652" cy="5384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LSPM</a:t>
            </a:r>
            <a:r>
              <a:rPr lang="fr-FR" sz="1600" dirty="0">
                <a:solidFill>
                  <a:schemeClr val="bg1"/>
                </a:solidFill>
              </a:rPr>
              <a:t> / KM3NET</a:t>
            </a: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34DED479-8908-D244-9005-21B481124836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14" y="4850480"/>
            <a:ext cx="1440000" cy="1440000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74" name="Titre 1">
            <a:extLst>
              <a:ext uri="{FF2B5EF4-FFF2-40B4-BE49-F238E27FC236}">
                <a16:creationId xmlns:a16="http://schemas.microsoft.com/office/drawing/2014/main" id="{FDB4B7E0-E3BB-254F-B447-1F7828B34E33}"/>
              </a:ext>
            </a:extLst>
          </p:cNvPr>
          <p:cNvSpPr txBox="1">
            <a:spLocks/>
          </p:cNvSpPr>
          <p:nvPr/>
        </p:nvSpPr>
        <p:spPr bwMode="auto">
          <a:xfrm>
            <a:off x="6012160" y="2069351"/>
            <a:ext cx="863041" cy="35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LNCA/</a:t>
            </a:r>
          </a:p>
          <a:p>
            <a:pPr>
              <a:defRPr/>
            </a:pPr>
            <a:r>
              <a:rPr lang="fr-FR" sz="1600" dirty="0" err="1">
                <a:solidFill>
                  <a:schemeClr val="bg1"/>
                </a:solidFill>
              </a:rPr>
              <a:t>DChooz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DAFF6B77-5454-3A42-8823-6C044A306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429" y="3519614"/>
            <a:ext cx="227287" cy="223582"/>
          </a:xfrm>
          <a:prstGeom prst="ellipse">
            <a:avLst/>
          </a:prstGeom>
          <a:solidFill>
            <a:srgbClr val="E75112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dirty="0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34FAB6F6-75E9-824E-B79A-E0A74128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2073" y="1780092"/>
            <a:ext cx="144016" cy="144017"/>
          </a:xfrm>
          <a:prstGeom prst="ellipse">
            <a:avLst/>
          </a:prstGeom>
          <a:solidFill>
            <a:srgbClr val="E75112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44DA97F-FEDE-AE4C-9614-AC3D53334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9149" y="4122112"/>
            <a:ext cx="144016" cy="144017"/>
          </a:xfrm>
          <a:prstGeom prst="ellipse">
            <a:avLst/>
          </a:prstGeom>
          <a:solidFill>
            <a:srgbClr val="E75112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D7CA3CB4-6211-0A4D-AFC3-B81475A2A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065" y="4076009"/>
            <a:ext cx="144016" cy="144017"/>
          </a:xfrm>
          <a:prstGeom prst="ellipse">
            <a:avLst/>
          </a:prstGeom>
          <a:solidFill>
            <a:srgbClr val="E75112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B1B99DC7-FA5C-644A-A245-735DEBEB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3165" y="5388567"/>
            <a:ext cx="144016" cy="144017"/>
          </a:xfrm>
          <a:prstGeom prst="ellipse">
            <a:avLst/>
          </a:prstGeom>
          <a:solidFill>
            <a:srgbClr val="E75112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80" name="Titre 1">
            <a:extLst>
              <a:ext uri="{FF2B5EF4-FFF2-40B4-BE49-F238E27FC236}">
                <a16:creationId xmlns:a16="http://schemas.microsoft.com/office/drawing/2014/main" id="{8689EB87-A667-114A-8B51-802A7495E880}"/>
              </a:ext>
            </a:extLst>
          </p:cNvPr>
          <p:cNvSpPr txBox="1">
            <a:spLocks/>
          </p:cNvSpPr>
          <p:nvPr/>
        </p:nvSpPr>
        <p:spPr bwMode="auto">
          <a:xfrm>
            <a:off x="6042445" y="3837144"/>
            <a:ext cx="1678521" cy="2726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ILL / </a:t>
            </a:r>
            <a:r>
              <a:rPr lang="fr-FR" sz="1600" dirty="0" err="1">
                <a:solidFill>
                  <a:schemeClr val="bg1"/>
                </a:solidFill>
              </a:rPr>
              <a:t>Stereo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CA96AB34-FCE8-9E48-B1C5-1BC847A50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688" y="2330089"/>
            <a:ext cx="144016" cy="144017"/>
          </a:xfrm>
          <a:prstGeom prst="ellipse">
            <a:avLst/>
          </a:prstGeom>
          <a:solidFill>
            <a:srgbClr val="E75112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82" name="Titre 1">
            <a:extLst>
              <a:ext uri="{FF2B5EF4-FFF2-40B4-BE49-F238E27FC236}">
                <a16:creationId xmlns:a16="http://schemas.microsoft.com/office/drawing/2014/main" id="{60ABD689-D7EA-0D40-A6F7-23B7D4B69315}"/>
              </a:ext>
            </a:extLst>
          </p:cNvPr>
          <p:cNvSpPr txBox="1">
            <a:spLocks/>
          </p:cNvSpPr>
          <p:nvPr/>
        </p:nvSpPr>
        <p:spPr bwMode="auto">
          <a:xfrm>
            <a:off x="5179393" y="2518801"/>
            <a:ext cx="954395" cy="3304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 err="1">
                <a:solidFill>
                  <a:schemeClr val="bg2"/>
                </a:solidFill>
              </a:rPr>
              <a:t>IJCLab</a:t>
            </a:r>
            <a:r>
              <a:rPr lang="fr-FR" sz="1600" b="1" dirty="0">
                <a:solidFill>
                  <a:schemeClr val="bg2"/>
                </a:solidFill>
              </a:rPr>
              <a:t>/ </a:t>
            </a:r>
            <a:r>
              <a:rPr lang="fr-FR" sz="1600" dirty="0">
                <a:solidFill>
                  <a:schemeClr val="bg2"/>
                </a:solidFill>
              </a:rPr>
              <a:t>Alto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8FA0CC-1509-144F-B06C-790788555487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61101" t="1026" r="579" b="9050"/>
          <a:stretch/>
        </p:blipFill>
        <p:spPr>
          <a:xfrm>
            <a:off x="7000966" y="4128584"/>
            <a:ext cx="1440000" cy="1440000"/>
          </a:xfrm>
          <a:prstGeom prst="ellipse">
            <a:avLst/>
          </a:prstGeom>
          <a:ln w="63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DA7937-A4FC-3544-A94B-B1B36FE9B1D4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l="5615" t="14017" r="32759"/>
          <a:stretch/>
        </p:blipFill>
        <p:spPr>
          <a:xfrm>
            <a:off x="4786968" y="764704"/>
            <a:ext cx="1440000" cy="1440000"/>
          </a:xfrm>
          <a:prstGeom prst="ellipse">
            <a:avLst/>
          </a:prstGeom>
          <a:ln w="63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7A86A7-8F05-E945-9281-ACBAB77D02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424" t="3496" r="1414" b="12199"/>
          <a:stretch/>
        </p:blipFill>
        <p:spPr>
          <a:xfrm>
            <a:off x="3895045" y="2834861"/>
            <a:ext cx="1490400" cy="1382533"/>
          </a:xfrm>
          <a:prstGeom prst="ellipse">
            <a:avLst/>
          </a:prstGeom>
          <a:ln w="6350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230D3A65-8EC7-4146-BD93-35B2D6087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214" y="2178515"/>
            <a:ext cx="227287" cy="223582"/>
          </a:xfrm>
          <a:prstGeom prst="ellipse">
            <a:avLst/>
          </a:prstGeom>
          <a:solidFill>
            <a:srgbClr val="E75112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dirty="0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7C1C11B2-11DD-5248-B36F-995338F4FE52}"/>
              </a:ext>
            </a:extLst>
          </p:cNvPr>
          <p:cNvSpPr txBox="1">
            <a:spLocks/>
          </p:cNvSpPr>
          <p:nvPr/>
        </p:nvSpPr>
        <p:spPr bwMode="auto">
          <a:xfrm>
            <a:off x="6328550" y="3288608"/>
            <a:ext cx="1678521" cy="2726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CC-IN2P3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032C1B7-13D4-D44D-ADBB-D55699837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896" y="3140968"/>
            <a:ext cx="144016" cy="144017"/>
          </a:xfrm>
          <a:prstGeom prst="ellipse">
            <a:avLst/>
          </a:prstGeom>
          <a:solidFill>
            <a:srgbClr val="E75112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B99C45FC-7306-4344-8258-8D362BCCED82}"/>
              </a:ext>
            </a:extLst>
          </p:cNvPr>
          <p:cNvSpPr txBox="1">
            <a:spLocks/>
          </p:cNvSpPr>
          <p:nvPr/>
        </p:nvSpPr>
        <p:spPr bwMode="auto">
          <a:xfrm>
            <a:off x="2470928" y="3171213"/>
            <a:ext cx="170339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</a:rPr>
              <a:t>ARONNAX </a:t>
            </a:r>
          </a:p>
        </p:txBody>
      </p:sp>
    </p:spTree>
    <p:extLst>
      <p:ext uri="{BB962C8B-B14F-4D97-AF65-F5344CB8AC3E}">
        <p14:creationId xmlns:p14="http://schemas.microsoft.com/office/powerpoint/2010/main" val="3494851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CFB626-03F2-3140-8341-A095ECDD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en-GB" sz="3200" dirty="0"/>
              <a:t>Infrastructures de recherche </a:t>
            </a:r>
            <a:r>
              <a:rPr lang="en-GB" sz="3200" dirty="0" err="1"/>
              <a:t>en</a:t>
            </a:r>
            <a:r>
              <a:rPr lang="en-GB" sz="3200" dirty="0"/>
              <a:t> Europe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BCE55C-56C1-1F41-B0AB-0E7174E67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8990" y="6493590"/>
            <a:ext cx="5462945" cy="360000"/>
          </a:xfrm>
        </p:spPr>
        <p:txBody>
          <a:bodyPr/>
          <a:lstStyle/>
          <a:p>
            <a:r>
              <a:rPr lang="fr-FR" dirty="0"/>
              <a:t>Institut National de Physique Nucléaire et de Physique des Particules</a:t>
            </a:r>
          </a:p>
        </p:txBody>
      </p:sp>
      <p:pic>
        <p:nvPicPr>
          <p:cNvPr id="6" name="Picture 2" descr="C:\Users\jeremy.lescene@cnrs-dir.fr\Desktop\Sans titre-1.jpg">
            <a:extLst>
              <a:ext uri="{FF2B5EF4-FFF2-40B4-BE49-F238E27FC236}">
                <a16:creationId xmlns:a16="http://schemas.microsoft.com/office/drawing/2014/main" id="{23C00540-4C12-0547-9B35-7A6E624A99B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8"/>
          <a:stretch>
            <a:fillRect/>
          </a:stretch>
        </p:blipFill>
        <p:spPr bwMode="auto">
          <a:xfrm>
            <a:off x="0" y="692696"/>
            <a:ext cx="9144000" cy="55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46">
            <a:extLst>
              <a:ext uri="{FF2B5EF4-FFF2-40B4-BE49-F238E27FC236}">
                <a16:creationId xmlns:a16="http://schemas.microsoft.com/office/drawing/2014/main" id="{B2DA6132-9598-B940-AB14-6E0BAAAA637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135813" y="4203700"/>
            <a:ext cx="3810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700">
                <a:latin typeface="Arial Narrow" charset="0"/>
                <a:ea typeface="ＭＳ Ｐゴシック" charset="0"/>
                <a:cs typeface="ＭＳ Ｐゴシック" charset="0"/>
              </a:rPr>
              <a:t>© Cern, Nasa, Opera, GSI, JINR Dubna, Profilmedia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300B7D8-9245-BE4F-B45B-7D07186E07F0}"/>
              </a:ext>
            </a:extLst>
          </p:cNvPr>
          <p:cNvSpPr txBox="1">
            <a:spLocks/>
          </p:cNvSpPr>
          <p:nvPr/>
        </p:nvSpPr>
        <p:spPr bwMode="auto">
          <a:xfrm>
            <a:off x="1547824" y="4047728"/>
            <a:ext cx="1440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/ </a:t>
            </a:r>
          </a:p>
          <a:p>
            <a:pPr algn="ctr">
              <a:defRPr/>
            </a:pP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LHC, ISOLDE 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7A42019-134E-E248-8A1A-98E8DC4BFCA3}"/>
              </a:ext>
            </a:extLst>
          </p:cNvPr>
          <p:cNvSpPr txBox="1">
            <a:spLocks/>
          </p:cNvSpPr>
          <p:nvPr/>
        </p:nvSpPr>
        <p:spPr bwMode="auto">
          <a:xfrm>
            <a:off x="3402689" y="5252750"/>
            <a:ext cx="1457343" cy="3401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 LNGS / </a:t>
            </a:r>
            <a:r>
              <a:rPr lang="fr-FR" sz="1600" dirty="0" err="1">
                <a:solidFill>
                  <a:schemeClr val="bg1"/>
                </a:solidFill>
              </a:rPr>
              <a:t>Xenon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0" name="Image 9" descr="EDW Fisheye.jpg">
            <a:extLst>
              <a:ext uri="{FF2B5EF4-FFF2-40B4-BE49-F238E27FC236}">
                <a16:creationId xmlns:a16="http://schemas.microsoft.com/office/drawing/2014/main" id="{431FCF31-6F20-A343-82A2-D55F204B0E07}"/>
              </a:ext>
            </a:extLst>
          </p:cNvPr>
          <p:cNvPicPr>
            <a:picLocks/>
          </p:cNvPicPr>
          <p:nvPr/>
        </p:nvPicPr>
        <p:blipFill>
          <a:blip r:embed="rId3"/>
          <a:srcRect l="18326" t="5405" r="16927"/>
          <a:stretch>
            <a:fillRect/>
          </a:stretch>
        </p:blipFill>
        <p:spPr>
          <a:xfrm>
            <a:off x="409586" y="2999843"/>
            <a:ext cx="1440000" cy="1439998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E8C46B4-2F44-194D-8569-0EBB21C2C680}"/>
              </a:ext>
            </a:extLst>
          </p:cNvPr>
          <p:cNvSpPr txBox="1">
            <a:spLocks/>
          </p:cNvSpPr>
          <p:nvPr/>
        </p:nvSpPr>
        <p:spPr bwMode="auto">
          <a:xfrm>
            <a:off x="3647302" y="3363675"/>
            <a:ext cx="1342213" cy="4010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 GSI / FAIR</a:t>
            </a:r>
          </a:p>
          <a:p>
            <a:pPr>
              <a:defRPr/>
            </a:pPr>
            <a:r>
              <a:rPr lang="fr-FR" sz="1600" dirty="0">
                <a:solidFill>
                  <a:schemeClr val="bg1"/>
                </a:solidFill>
              </a:rPr>
              <a:t> (Germany)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56E0BDD-4943-834E-9702-7234ADDE4B3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47" y="1601217"/>
            <a:ext cx="1363001" cy="1317811"/>
          </a:xfrm>
          <a:prstGeom prst="ellipse">
            <a:avLst/>
          </a:prstGeom>
          <a:ln w="63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1A25138F-87A1-BC4D-8C63-7F4940964ED7}"/>
              </a:ext>
            </a:extLst>
          </p:cNvPr>
          <p:cNvSpPr txBox="1">
            <a:spLocks/>
          </p:cNvSpPr>
          <p:nvPr/>
        </p:nvSpPr>
        <p:spPr bwMode="auto">
          <a:xfrm>
            <a:off x="4672013" y="1085850"/>
            <a:ext cx="15113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Jyväskylä</a:t>
            </a:r>
            <a:br>
              <a:rPr lang="fr-FR" sz="1600" b="1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(</a:t>
            </a:r>
            <a:r>
              <a:rPr lang="fr-FR" sz="1600" dirty="0" err="1">
                <a:solidFill>
                  <a:schemeClr val="bg1"/>
                </a:solidFill>
              </a:rPr>
              <a:t>Finland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7" name="Image 16" descr="Virgo.pdf">
            <a:extLst>
              <a:ext uri="{FF2B5EF4-FFF2-40B4-BE49-F238E27FC236}">
                <a16:creationId xmlns:a16="http://schemas.microsoft.com/office/drawing/2014/main" id="{D35DEF74-63A4-5344-9541-813797DB232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86189"/>
            <a:ext cx="1416854" cy="1405409"/>
          </a:xfrm>
          <a:prstGeom prst="ellipse">
            <a:avLst/>
          </a:prstGeom>
          <a:ln w="6350" cap="rnd" cmpd="sng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A53EAFB2-DD9C-7949-B41A-C58CA2531D0E}"/>
              </a:ext>
            </a:extLst>
          </p:cNvPr>
          <p:cNvSpPr txBox="1">
            <a:spLocks/>
          </p:cNvSpPr>
          <p:nvPr/>
        </p:nvSpPr>
        <p:spPr bwMode="auto">
          <a:xfrm>
            <a:off x="2339752" y="4617244"/>
            <a:ext cx="1331258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EGO / </a:t>
            </a:r>
            <a:r>
              <a:rPr lang="fr-FR" sz="1600" dirty="0" err="1">
                <a:solidFill>
                  <a:schemeClr val="bg1"/>
                </a:solidFill>
              </a:rPr>
              <a:t>Virgo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1B5D22C5-4FF8-C74E-9342-D854B749D9EF}"/>
              </a:ext>
            </a:extLst>
          </p:cNvPr>
          <p:cNvSpPr txBox="1">
            <a:spLocks/>
          </p:cNvSpPr>
          <p:nvPr/>
        </p:nvSpPr>
        <p:spPr bwMode="auto">
          <a:xfrm>
            <a:off x="3220467" y="3841960"/>
            <a:ext cx="1368152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PSI / </a:t>
            </a:r>
            <a:r>
              <a:rPr lang="fr-FR" sz="1600" dirty="0" err="1">
                <a:solidFill>
                  <a:schemeClr val="bg1"/>
                </a:solidFill>
              </a:rPr>
              <a:t>nEDM</a:t>
            </a:r>
            <a:endParaRPr lang="fr-FR" sz="16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FR" sz="1600" dirty="0">
                <a:solidFill>
                  <a:schemeClr val="bg1"/>
                </a:solidFill>
              </a:rPr>
              <a:t>(</a:t>
            </a:r>
            <a:r>
              <a:rPr lang="fr-FR" sz="1600" dirty="0" err="1">
                <a:solidFill>
                  <a:schemeClr val="bg1"/>
                </a:solidFill>
              </a:rPr>
              <a:t>Switzerland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707EE1D-4AD0-A24E-991A-9E85C0C21250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1046" r="33128"/>
          <a:stretch/>
        </p:blipFill>
        <p:spPr>
          <a:xfrm>
            <a:off x="4667315" y="4762764"/>
            <a:ext cx="1515998" cy="1428834"/>
          </a:xfrm>
          <a:prstGeom prst="ellipse">
            <a:avLst/>
          </a:prstGeom>
          <a:ln w="3175" cap="rnd" cmpd="sng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EC1128-7E80-534E-9019-7657A60EAFD0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16591" t="10546" r="19580" b="3918"/>
          <a:stretch/>
        </p:blipFill>
        <p:spPr>
          <a:xfrm>
            <a:off x="4744669" y="3193701"/>
            <a:ext cx="1375929" cy="1339147"/>
          </a:xfrm>
          <a:prstGeom prst="ellipse">
            <a:avLst/>
          </a:prstGeom>
          <a:ln w="317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C557365-CB4C-A548-9576-50FF05B3C094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736169" y="904483"/>
            <a:ext cx="1440000" cy="1440000"/>
          </a:xfrm>
          <a:prstGeom prst="ellipse">
            <a:avLst/>
          </a:prstGeom>
          <a:ln w="317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EDD2830-43F1-3E48-8F0D-F77FEA69C0AE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r="19706"/>
          <a:stretch/>
        </p:blipFill>
        <p:spPr>
          <a:xfrm>
            <a:off x="6709473" y="2169820"/>
            <a:ext cx="1440000" cy="1440000"/>
          </a:xfrm>
          <a:prstGeom prst="ellipse">
            <a:avLst/>
          </a:prstGeom>
          <a:ln w="317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B8C06854-5888-1F42-80A5-618287E80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770" y="3435560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8A5724A-59E5-B947-9C55-F6ED73522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672" y="3352933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52EB9CA-405A-A048-80DC-3A2A251D8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672" y="4004951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6D9D5C3-86BA-8F42-BF56-B07459157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1395" y="4087689"/>
            <a:ext cx="216024" cy="216023"/>
          </a:xfrm>
          <a:prstGeom prst="ellipse">
            <a:avLst/>
          </a:prstGeom>
          <a:solidFill>
            <a:srgbClr val="FFE047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E471"/>
              </a:solidFill>
              <a:latin typeface="Calibri" pitchFamily="34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271A4D7-3D83-064D-BC49-BF7864379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12" y="4677192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6895F1D-52D7-6340-8A91-43A39D941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5085183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58F069A-74FB-4843-91BE-6ECB832AE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192" y="2615678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F848D2B-E89D-3447-BF1D-42585E8C3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1700808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5F452F96-5A56-CB4A-A989-A2BDCE56A3A2}"/>
              </a:ext>
            </a:extLst>
          </p:cNvPr>
          <p:cNvSpPr txBox="1">
            <a:spLocks/>
          </p:cNvSpPr>
          <p:nvPr/>
        </p:nvSpPr>
        <p:spPr bwMode="auto">
          <a:xfrm>
            <a:off x="1926151" y="3042890"/>
            <a:ext cx="2304256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SCK-CEN/ </a:t>
            </a:r>
            <a:r>
              <a:rPr lang="fr-FR" sz="1600" dirty="0" err="1">
                <a:solidFill>
                  <a:schemeClr val="bg1"/>
                </a:solidFill>
              </a:rPr>
              <a:t>SoLid</a:t>
            </a:r>
            <a:r>
              <a:rPr lang="fr-FR" sz="1600" dirty="0">
                <a:solidFill>
                  <a:schemeClr val="bg1"/>
                </a:solidFill>
              </a:rPr>
              <a:t>, </a:t>
            </a:r>
            <a:r>
              <a:rPr lang="fr-FR" sz="1600" dirty="0" err="1">
                <a:solidFill>
                  <a:schemeClr val="bg1"/>
                </a:solidFill>
              </a:rPr>
              <a:t>Myrrha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fr-FR" sz="1600" dirty="0">
                <a:solidFill>
                  <a:schemeClr val="bg1"/>
                </a:solidFill>
              </a:rPr>
              <a:t>(</a:t>
            </a:r>
            <a:r>
              <a:rPr lang="fr-FR" sz="1600" dirty="0" err="1">
                <a:solidFill>
                  <a:schemeClr val="bg1"/>
                </a:solidFill>
              </a:rPr>
              <a:t>Belgium</a:t>
            </a:r>
            <a:r>
              <a:rPr lang="fr-FR" sz="1600" dirty="0">
                <a:solidFill>
                  <a:schemeClr val="bg1"/>
                </a:solidFill>
              </a:rPr>
              <a:t> )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A8FBFCD4-742D-FD45-A7AA-506C1946A6EB}"/>
              </a:ext>
            </a:extLst>
          </p:cNvPr>
          <p:cNvSpPr txBox="1">
            <a:spLocks/>
          </p:cNvSpPr>
          <p:nvPr/>
        </p:nvSpPr>
        <p:spPr bwMode="auto">
          <a:xfrm>
            <a:off x="5834414" y="2229762"/>
            <a:ext cx="1917521" cy="4925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JINR /</a:t>
            </a:r>
            <a:r>
              <a:rPr lang="fr-FR" sz="1600" dirty="0">
                <a:solidFill>
                  <a:schemeClr val="bg2"/>
                </a:solidFill>
              </a:rPr>
              <a:t>SHE (</a:t>
            </a:r>
            <a:r>
              <a:rPr lang="fr-FR" sz="1600" dirty="0" err="1">
                <a:solidFill>
                  <a:schemeClr val="bg2"/>
                </a:solidFill>
              </a:rPr>
              <a:t>Russia</a:t>
            </a:r>
            <a:r>
              <a:rPr lang="fr-FR" sz="1600" dirty="0">
                <a:solidFill>
                  <a:schemeClr val="bg2"/>
                </a:solidFill>
              </a:rPr>
              <a:t>)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2A4D55D-05AF-D543-BBF2-BA0AAAA05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5756311"/>
            <a:ext cx="145255" cy="12096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215DA8F-2DEA-6040-8AE1-34C17B344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5085184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88369F85-9102-B540-97BE-01E5B0BD5CEA}"/>
              </a:ext>
            </a:extLst>
          </p:cNvPr>
          <p:cNvSpPr txBox="1">
            <a:spLocks/>
          </p:cNvSpPr>
          <p:nvPr/>
        </p:nvSpPr>
        <p:spPr bwMode="auto">
          <a:xfrm>
            <a:off x="3269188" y="5615315"/>
            <a:ext cx="1475481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 LNS </a:t>
            </a: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E24908B5-834B-B647-8766-4DCDF2ED3307}"/>
              </a:ext>
            </a:extLst>
          </p:cNvPr>
          <p:cNvSpPr txBox="1">
            <a:spLocks/>
          </p:cNvSpPr>
          <p:nvPr/>
        </p:nvSpPr>
        <p:spPr bwMode="auto">
          <a:xfrm>
            <a:off x="3523466" y="4673358"/>
            <a:ext cx="1475481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 LNF 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EBA1753A-4860-6645-B015-F6C98E984F09}"/>
              </a:ext>
            </a:extLst>
          </p:cNvPr>
          <p:cNvSpPr txBox="1">
            <a:spLocks/>
          </p:cNvSpPr>
          <p:nvPr/>
        </p:nvSpPr>
        <p:spPr bwMode="auto">
          <a:xfrm>
            <a:off x="3391466" y="4365867"/>
            <a:ext cx="1242838" cy="3456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chemeClr val="bg1"/>
                </a:solidFill>
              </a:rPr>
              <a:t> LNL 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7D5F1E9-45DC-4545-905A-C0528BB99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4437111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01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C1A5D-1DBC-1D4C-9200-BF14904F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Autofit/>
          </a:bodyPr>
          <a:lstStyle/>
          <a:p>
            <a:r>
              <a:rPr lang="fr-FR" sz="3200"/>
              <a:t>Infrastructures de recherche internationales  </a:t>
            </a:r>
          </a:p>
        </p:txBody>
      </p:sp>
      <p:pic>
        <p:nvPicPr>
          <p:cNvPr id="79" name="Picture 2" descr="C:\Users\jeremy.lescene@cnrs-dir.fr\Desktop\Sans titre-2.jpg">
            <a:extLst>
              <a:ext uri="{FF2B5EF4-FFF2-40B4-BE49-F238E27FC236}">
                <a16:creationId xmlns:a16="http://schemas.microsoft.com/office/drawing/2014/main" id="{7CD41DF3-AE1B-374D-AF75-74CEBF52EA2D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14014"/>
          <a:stretch/>
        </p:blipFill>
        <p:spPr bwMode="auto">
          <a:xfrm>
            <a:off x="-36513" y="705681"/>
            <a:ext cx="9216903" cy="55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 79" descr="euclid.jpg">
            <a:extLst>
              <a:ext uri="{FF2B5EF4-FFF2-40B4-BE49-F238E27FC236}">
                <a16:creationId xmlns:a16="http://schemas.microsoft.com/office/drawing/2014/main" id="{94A3493C-1947-9B48-A76D-B40F53E69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4365104"/>
            <a:ext cx="2592288" cy="2592288"/>
          </a:xfrm>
          <a:prstGeom prst="ellipse">
            <a:avLst/>
          </a:prstGeom>
        </p:spPr>
      </p:pic>
      <p:sp>
        <p:nvSpPr>
          <p:cNvPr id="81" name="Titre 1">
            <a:extLst>
              <a:ext uri="{FF2B5EF4-FFF2-40B4-BE49-F238E27FC236}">
                <a16:creationId xmlns:a16="http://schemas.microsoft.com/office/drawing/2014/main" id="{427935C1-A8B4-C34C-834C-789A49383356}"/>
              </a:ext>
            </a:extLst>
          </p:cNvPr>
          <p:cNvSpPr txBox="1">
            <a:spLocks/>
          </p:cNvSpPr>
          <p:nvPr/>
        </p:nvSpPr>
        <p:spPr bwMode="auto">
          <a:xfrm>
            <a:off x="6516216" y="2852936"/>
            <a:ext cx="2935436" cy="4732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</a:rPr>
              <a:t>KEK JPARC, </a:t>
            </a:r>
          </a:p>
          <a:p>
            <a:pPr algn="ctr">
              <a:defRPr/>
            </a:pPr>
            <a:r>
              <a:rPr lang="fr-FR" b="1" dirty="0" err="1">
                <a:solidFill>
                  <a:schemeClr val="bg1"/>
                </a:solidFill>
              </a:rPr>
              <a:t>Riken</a:t>
            </a:r>
            <a:r>
              <a:rPr lang="fr-FR" b="1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Japan</a:t>
            </a:r>
            <a:r>
              <a:rPr lang="fr-FR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2" name="Image 81" descr="T2K.jpg">
            <a:extLst>
              <a:ext uri="{FF2B5EF4-FFF2-40B4-BE49-F238E27FC236}">
                <a16:creationId xmlns:a16="http://schemas.microsoft.com/office/drawing/2014/main" id="{1164EF54-1B0B-EB46-AEFA-F14F0B66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34" r="15834"/>
          <a:stretch>
            <a:fillRect/>
          </a:stretch>
        </p:blipFill>
        <p:spPr>
          <a:xfrm>
            <a:off x="6852055" y="1571785"/>
            <a:ext cx="1080000" cy="1022465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83" name="Titre 1">
            <a:extLst>
              <a:ext uri="{FF2B5EF4-FFF2-40B4-BE49-F238E27FC236}">
                <a16:creationId xmlns:a16="http://schemas.microsoft.com/office/drawing/2014/main" id="{BDBD9FD6-EE70-A649-8689-814256BC0712}"/>
              </a:ext>
            </a:extLst>
          </p:cNvPr>
          <p:cNvSpPr txBox="1">
            <a:spLocks/>
          </p:cNvSpPr>
          <p:nvPr/>
        </p:nvSpPr>
        <p:spPr bwMode="auto">
          <a:xfrm>
            <a:off x="3698789" y="4640761"/>
            <a:ext cx="190500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dirty="0">
                <a:solidFill>
                  <a:schemeClr val="bg1"/>
                </a:solidFill>
              </a:rPr>
              <a:t>HESS (</a:t>
            </a:r>
            <a:r>
              <a:rPr lang="fr-FR" dirty="0" err="1">
                <a:solidFill>
                  <a:schemeClr val="bg1"/>
                </a:solidFill>
              </a:rPr>
              <a:t>Namibia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4" name="Image 83">
            <a:extLst>
              <a:ext uri="{FF2B5EF4-FFF2-40B4-BE49-F238E27FC236}">
                <a16:creationId xmlns:a16="http://schemas.microsoft.com/office/drawing/2014/main" id="{4A86722E-6B2D-A94D-A4ED-5885FD0FD9A5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091429"/>
            <a:ext cx="1116000" cy="1080120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85" name="Titre 1">
            <a:extLst>
              <a:ext uri="{FF2B5EF4-FFF2-40B4-BE49-F238E27FC236}">
                <a16:creationId xmlns:a16="http://schemas.microsoft.com/office/drawing/2014/main" id="{1262B1ED-531B-674B-870D-C3AD705FDD4E}"/>
              </a:ext>
            </a:extLst>
          </p:cNvPr>
          <p:cNvSpPr txBox="1">
            <a:spLocks/>
          </p:cNvSpPr>
          <p:nvPr/>
        </p:nvSpPr>
        <p:spPr bwMode="auto">
          <a:xfrm>
            <a:off x="530225" y="5530850"/>
            <a:ext cx="2098675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dirty="0">
                <a:solidFill>
                  <a:schemeClr val="bg1"/>
                </a:solidFill>
              </a:rPr>
              <a:t>Auger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(Argentina)</a:t>
            </a:r>
          </a:p>
        </p:txBody>
      </p:sp>
      <p:pic>
        <p:nvPicPr>
          <p:cNvPr id="86" name="Image 85">
            <a:extLst>
              <a:ext uri="{FF2B5EF4-FFF2-40B4-BE49-F238E27FC236}">
                <a16:creationId xmlns:a16="http://schemas.microsoft.com/office/drawing/2014/main" id="{5FBFA652-3655-B445-BA30-9955B6769064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64" y="5157312"/>
            <a:ext cx="1080000" cy="1080000"/>
          </a:xfrm>
          <a:prstGeom prst="ellips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sp>
        <p:nvSpPr>
          <p:cNvPr id="87" name="Titre 1">
            <a:extLst>
              <a:ext uri="{FF2B5EF4-FFF2-40B4-BE49-F238E27FC236}">
                <a16:creationId xmlns:a16="http://schemas.microsoft.com/office/drawing/2014/main" id="{CAEE0A6B-BAF2-914C-A712-55B74408D615}"/>
              </a:ext>
            </a:extLst>
          </p:cNvPr>
          <p:cNvSpPr txBox="1">
            <a:spLocks/>
          </p:cNvSpPr>
          <p:nvPr/>
        </p:nvSpPr>
        <p:spPr bwMode="auto">
          <a:xfrm>
            <a:off x="2526288" y="2968762"/>
            <a:ext cx="651594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b="1" dirty="0" err="1">
                <a:solidFill>
                  <a:schemeClr val="bg1"/>
                </a:solidFill>
              </a:rPr>
              <a:t>JLab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8" name="Titre 1">
            <a:extLst>
              <a:ext uri="{FF2B5EF4-FFF2-40B4-BE49-F238E27FC236}">
                <a16:creationId xmlns:a16="http://schemas.microsoft.com/office/drawing/2014/main" id="{C8692F61-F713-7245-88E5-13AD20C08412}"/>
              </a:ext>
            </a:extLst>
          </p:cNvPr>
          <p:cNvSpPr txBox="1">
            <a:spLocks/>
          </p:cNvSpPr>
          <p:nvPr/>
        </p:nvSpPr>
        <p:spPr bwMode="auto">
          <a:xfrm>
            <a:off x="7218085" y="4869160"/>
            <a:ext cx="2034435" cy="11846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b="1" dirty="0">
                <a:solidFill>
                  <a:srgbClr val="FFFFFF"/>
                </a:solidFill>
              </a:rPr>
              <a:t>AMS, FERMI, </a:t>
            </a:r>
            <a:r>
              <a:rPr lang="fr-FR" b="1" dirty="0" err="1">
                <a:solidFill>
                  <a:srgbClr val="FFFFFF"/>
                </a:solidFill>
              </a:rPr>
              <a:t>LISApathfinder</a:t>
            </a:r>
            <a:r>
              <a:rPr lang="fr-FR" b="1" dirty="0">
                <a:solidFill>
                  <a:srgbClr val="FFFFFF"/>
                </a:solidFill>
              </a:rPr>
              <a:t>, Euclid</a:t>
            </a:r>
            <a:r>
              <a:rPr lang="fr-FR" b="1" i="1" dirty="0">
                <a:solidFill>
                  <a:srgbClr val="FFFFFF"/>
                </a:solidFill>
              </a:rPr>
              <a:t>, </a:t>
            </a:r>
            <a:r>
              <a:rPr lang="fr-FR" b="1" dirty="0">
                <a:solidFill>
                  <a:srgbClr val="FFFFFF"/>
                </a:solidFill>
              </a:rPr>
              <a:t>LISA, </a:t>
            </a:r>
            <a:r>
              <a:rPr lang="fr-FR" b="1" dirty="0" err="1">
                <a:solidFill>
                  <a:srgbClr val="FFFFFF"/>
                </a:solidFill>
              </a:rPr>
              <a:t>LiteBird</a:t>
            </a:r>
            <a:r>
              <a:rPr lang="fr-FR" b="1" dirty="0">
                <a:solidFill>
                  <a:srgbClr val="FFFFFF"/>
                </a:solidFill>
              </a:rPr>
              <a:t> </a:t>
            </a:r>
            <a:r>
              <a:rPr lang="fr-FR" dirty="0">
                <a:solidFill>
                  <a:srgbClr val="FFFFFF"/>
                </a:solidFill>
              </a:rPr>
              <a:t>(</a:t>
            </a:r>
            <a:r>
              <a:rPr lang="fr-FR" dirty="0" err="1">
                <a:solidFill>
                  <a:srgbClr val="FFFFFF"/>
                </a:solidFill>
              </a:rPr>
              <a:t>Space</a:t>
            </a:r>
            <a:r>
              <a:rPr lang="fr-FR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89" name="Titre 1">
            <a:extLst>
              <a:ext uri="{FF2B5EF4-FFF2-40B4-BE49-F238E27FC236}">
                <a16:creationId xmlns:a16="http://schemas.microsoft.com/office/drawing/2014/main" id="{2BC4EF66-1E26-F745-BF7F-1B4D9B4F23BF}"/>
              </a:ext>
            </a:extLst>
          </p:cNvPr>
          <p:cNvSpPr txBox="1">
            <a:spLocks/>
          </p:cNvSpPr>
          <p:nvPr/>
        </p:nvSpPr>
        <p:spPr bwMode="auto">
          <a:xfrm>
            <a:off x="671538" y="5085184"/>
            <a:ext cx="2388294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dirty="0">
                <a:solidFill>
                  <a:schemeClr val="bg1"/>
                </a:solidFill>
              </a:rPr>
              <a:t>LSST, CTA (Chile</a:t>
            </a:r>
            <a:r>
              <a:rPr lang="fr-FR" i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0" name="Titre 1">
            <a:extLst>
              <a:ext uri="{FF2B5EF4-FFF2-40B4-BE49-F238E27FC236}">
                <a16:creationId xmlns:a16="http://schemas.microsoft.com/office/drawing/2014/main" id="{949A2DCC-C622-3D4E-9A87-A4DCAF77B942}"/>
              </a:ext>
            </a:extLst>
          </p:cNvPr>
          <p:cNvSpPr txBox="1">
            <a:spLocks/>
          </p:cNvSpPr>
          <p:nvPr/>
        </p:nvSpPr>
        <p:spPr bwMode="auto">
          <a:xfrm>
            <a:off x="6820073" y="3808416"/>
            <a:ext cx="2560637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>
              <a:defRPr/>
            </a:pPr>
            <a:r>
              <a:rPr lang="fr-FR" b="1" dirty="0">
                <a:solidFill>
                  <a:srgbClr val="FFFFFF"/>
                </a:solidFill>
              </a:rPr>
              <a:t>IHEP / </a:t>
            </a:r>
            <a:r>
              <a:rPr lang="fr-FR" dirty="0">
                <a:solidFill>
                  <a:srgbClr val="FFFFFF"/>
                </a:solidFill>
              </a:rPr>
              <a:t>JUNO</a:t>
            </a:r>
            <a:r>
              <a:rPr lang="fr-FR" b="1" dirty="0">
                <a:solidFill>
                  <a:srgbClr val="FFFFFF"/>
                </a:solidFill>
              </a:rPr>
              <a:t> (</a:t>
            </a:r>
            <a:r>
              <a:rPr lang="fr-FR" dirty="0">
                <a:solidFill>
                  <a:srgbClr val="FFFFFF"/>
                </a:solidFill>
              </a:rPr>
              <a:t>China</a:t>
            </a:r>
            <a:r>
              <a:rPr lang="fr-FR" b="1" dirty="0">
                <a:solidFill>
                  <a:srgbClr val="FFFFFF"/>
                </a:solidFill>
              </a:rPr>
              <a:t>) 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91" name="Titre 1">
            <a:extLst>
              <a:ext uri="{FF2B5EF4-FFF2-40B4-BE49-F238E27FC236}">
                <a16:creationId xmlns:a16="http://schemas.microsoft.com/office/drawing/2014/main" id="{CBFF956B-94D9-AF43-8929-AC9677F389FE}"/>
              </a:ext>
            </a:extLst>
          </p:cNvPr>
          <p:cNvSpPr txBox="1">
            <a:spLocks/>
          </p:cNvSpPr>
          <p:nvPr/>
        </p:nvSpPr>
        <p:spPr bwMode="auto">
          <a:xfrm>
            <a:off x="1633146" y="2555711"/>
            <a:ext cx="2218774" cy="4004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b="1" dirty="0">
                <a:solidFill>
                  <a:schemeClr val="bg1"/>
                </a:solidFill>
              </a:rPr>
              <a:t>FNAL/</a:t>
            </a:r>
            <a:r>
              <a:rPr lang="fr-FR" dirty="0">
                <a:solidFill>
                  <a:schemeClr val="bg1"/>
                </a:solidFill>
              </a:rPr>
              <a:t>DUNE</a:t>
            </a:r>
            <a:r>
              <a:rPr lang="fr-FR" b="1" dirty="0">
                <a:solidFill>
                  <a:schemeClr val="bg1"/>
                </a:solidFill>
              </a:rPr>
              <a:t> MSU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2" name="Titre 1">
            <a:extLst>
              <a:ext uri="{FF2B5EF4-FFF2-40B4-BE49-F238E27FC236}">
                <a16:creationId xmlns:a16="http://schemas.microsoft.com/office/drawing/2014/main" id="{E723B951-348B-894A-AF26-642052DDD82B}"/>
              </a:ext>
            </a:extLst>
          </p:cNvPr>
          <p:cNvSpPr txBox="1">
            <a:spLocks/>
          </p:cNvSpPr>
          <p:nvPr/>
        </p:nvSpPr>
        <p:spPr bwMode="auto">
          <a:xfrm>
            <a:off x="31559" y="2594250"/>
            <a:ext cx="144016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b="1" dirty="0">
                <a:solidFill>
                  <a:schemeClr val="bg1"/>
                </a:solidFill>
              </a:rPr>
              <a:t>TRIUMF</a:t>
            </a:r>
          </a:p>
        </p:txBody>
      </p:sp>
      <p:sp>
        <p:nvSpPr>
          <p:cNvPr id="93" name="Titre 1">
            <a:extLst>
              <a:ext uri="{FF2B5EF4-FFF2-40B4-BE49-F238E27FC236}">
                <a16:creationId xmlns:a16="http://schemas.microsoft.com/office/drawing/2014/main" id="{6A7F6EEF-AC5B-5E4A-BED2-795CC7BD823B}"/>
              </a:ext>
            </a:extLst>
          </p:cNvPr>
          <p:cNvSpPr txBox="1">
            <a:spLocks/>
          </p:cNvSpPr>
          <p:nvPr/>
        </p:nvSpPr>
        <p:spPr bwMode="auto">
          <a:xfrm>
            <a:off x="2051720" y="2267551"/>
            <a:ext cx="1440160" cy="5133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sz="2000" b="1" dirty="0" err="1">
                <a:solidFill>
                  <a:schemeClr val="bg1"/>
                </a:solidFill>
              </a:rPr>
              <a:t>SNOLab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94" name="Titre 1">
            <a:extLst>
              <a:ext uri="{FF2B5EF4-FFF2-40B4-BE49-F238E27FC236}">
                <a16:creationId xmlns:a16="http://schemas.microsoft.com/office/drawing/2014/main" id="{8CBDB76F-098E-C240-9C2E-AD8039D102B6}"/>
              </a:ext>
            </a:extLst>
          </p:cNvPr>
          <p:cNvSpPr txBox="1">
            <a:spLocks/>
          </p:cNvSpPr>
          <p:nvPr/>
        </p:nvSpPr>
        <p:spPr bwMode="auto">
          <a:xfrm>
            <a:off x="460916" y="3145655"/>
            <a:ext cx="1008113" cy="6480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b="1" dirty="0">
                <a:solidFill>
                  <a:schemeClr val="bg1"/>
                </a:solidFill>
              </a:rPr>
              <a:t>LBNL   </a:t>
            </a:r>
          </a:p>
          <a:p>
            <a:pPr>
              <a:defRPr/>
            </a:pPr>
            <a:r>
              <a:rPr lang="fr-FR" b="1" dirty="0">
                <a:solidFill>
                  <a:schemeClr val="bg1"/>
                </a:solidFill>
              </a:rPr>
              <a:t>SLAC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7" name="Titre 1">
            <a:extLst>
              <a:ext uri="{FF2B5EF4-FFF2-40B4-BE49-F238E27FC236}">
                <a16:creationId xmlns:a16="http://schemas.microsoft.com/office/drawing/2014/main" id="{7CFC8B83-F87C-AE4B-8481-846AD3903EB9}"/>
              </a:ext>
            </a:extLst>
          </p:cNvPr>
          <p:cNvSpPr txBox="1">
            <a:spLocks/>
          </p:cNvSpPr>
          <p:nvPr/>
        </p:nvSpPr>
        <p:spPr bwMode="auto">
          <a:xfrm>
            <a:off x="3629020" y="3549927"/>
            <a:ext cx="1440160" cy="53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>
              <a:defRPr/>
            </a:pPr>
            <a:r>
              <a:rPr lang="fr-FR" dirty="0">
                <a:solidFill>
                  <a:schemeClr val="bg1"/>
                </a:solidFill>
              </a:rPr>
              <a:t>CTA (Spain)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799895A5-7946-A34C-858E-53AE50191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4408" y="3429000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2AA3E9C2-0B25-434B-9638-03CF4AACD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13" y="2885169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B7B706A7-6B28-694E-BA9B-E72176FE7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230" y="3337519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867BE799-EE0C-7848-8B68-047308F01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064" y="2891909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9018CC47-8231-3943-A68D-5ACCA3809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839" y="3060196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9CE954DB-5C71-DF44-BAE4-55997CAD5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230" y="3192250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DCF89AAC-4235-5C41-BA03-7FD8CD445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944" y="3501008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D6B5D0EB-47EA-8B4E-9E94-EF5B30A81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5733256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DD0E1565-3198-8047-B271-499D75B80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5517232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3BAB3189-CAB9-BE46-B34D-30B1F1FDF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5157192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666838C6-F578-A042-B90A-97CC086A6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336" y="3757047"/>
            <a:ext cx="144016" cy="14401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  <p:sp>
        <p:nvSpPr>
          <p:cNvPr id="109" name="Espace réservé du numéro de diapositive 2">
            <a:extLst>
              <a:ext uri="{FF2B5EF4-FFF2-40B4-BE49-F238E27FC236}">
                <a16:creationId xmlns:a16="http://schemas.microsoft.com/office/drawing/2014/main" id="{339A7807-79D8-994E-B6E7-7BC17E704162}"/>
              </a:ext>
            </a:extLst>
          </p:cNvPr>
          <p:cNvSpPr txBox="1">
            <a:spLocks/>
          </p:cNvSpPr>
          <p:nvPr/>
        </p:nvSpPr>
        <p:spPr>
          <a:xfrm>
            <a:off x="8316913" y="6459538"/>
            <a:ext cx="79216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20E41A-B92D-B54E-84B6-091C3549598E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pic>
        <p:nvPicPr>
          <p:cNvPr id="110" name="Image 109" descr="BELLE-2.png">
            <a:extLst>
              <a:ext uri="{FF2B5EF4-FFF2-40B4-BE49-F238E27FC236}">
                <a16:creationId xmlns:a16="http://schemas.microsoft.com/office/drawing/2014/main" id="{6EF27169-E029-8D49-95A6-EB347AF9F302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3"/>
          <a:stretch/>
        </p:blipFill>
        <p:spPr>
          <a:xfrm>
            <a:off x="6040359" y="2489186"/>
            <a:ext cx="1080000" cy="1080000"/>
          </a:xfrm>
          <a:prstGeom prst="ellipse">
            <a:avLst/>
          </a:prstGeom>
          <a:ln w="9525" cap="rnd" cmpd="sng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" name="Image 111" descr="SRC1.jpg">
            <a:extLst>
              <a:ext uri="{FF2B5EF4-FFF2-40B4-BE49-F238E27FC236}">
                <a16:creationId xmlns:a16="http://schemas.microsoft.com/office/drawing/2014/main" id="{F3BCB5C2-2E06-4749-A5A2-EF0047F055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3" t="12825"/>
          <a:stretch/>
        </p:blipFill>
        <p:spPr>
          <a:xfrm>
            <a:off x="8051986" y="1691522"/>
            <a:ext cx="1080000" cy="1071541"/>
          </a:xfrm>
          <a:prstGeom prst="ellipse">
            <a:avLst/>
          </a:prstGeom>
          <a:ln w="952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3" name="Image 112" descr="RTEmagicC_junogrande_01.jpg.jpg">
            <a:extLst>
              <a:ext uri="{FF2B5EF4-FFF2-40B4-BE49-F238E27FC236}">
                <a16:creationId xmlns:a16="http://schemas.microsoft.com/office/drawing/2014/main" id="{94F85587-74AF-3D4D-9A61-59DBE41AE9AE}"/>
              </a:ext>
            </a:extLst>
          </p:cNvPr>
          <p:cNvPicPr>
            <a:picLocks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9" t="14267"/>
          <a:stretch/>
        </p:blipFill>
        <p:spPr>
          <a:xfrm>
            <a:off x="5988115" y="3871777"/>
            <a:ext cx="1080000" cy="1080000"/>
          </a:xfrm>
          <a:prstGeom prst="ellipse">
            <a:avLst/>
          </a:prstGeom>
          <a:ln w="952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4" name="Image 113" descr="cta_lst_vue_artiste_a_ikeshita_icrr_univ_tokyo_500px.jpg">
            <a:extLst>
              <a:ext uri="{FF2B5EF4-FFF2-40B4-BE49-F238E27FC236}">
                <a16:creationId xmlns:a16="http://schemas.microsoft.com/office/drawing/2014/main" id="{B8615F9B-40BC-0044-AADB-4B9845E426A2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24213" r="48357" b="-532"/>
          <a:stretch/>
        </p:blipFill>
        <p:spPr>
          <a:xfrm>
            <a:off x="3167197" y="3901064"/>
            <a:ext cx="882423" cy="845373"/>
          </a:xfrm>
          <a:prstGeom prst="ellipse">
            <a:avLst/>
          </a:prstGeom>
          <a:ln w="952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5" name="Image 114" descr="Capture d’écran 2017-12-01 à 18.25.04.png">
            <a:extLst>
              <a:ext uri="{FF2B5EF4-FFF2-40B4-BE49-F238E27FC236}">
                <a16:creationId xmlns:a16="http://schemas.microsoft.com/office/drawing/2014/main" id="{AB3D008D-F706-E743-9C3A-BD01D30ACD4E}"/>
              </a:ext>
            </a:extLst>
          </p:cNvPr>
          <p:cNvPicPr>
            <a:picLocks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/>
          <a:stretch/>
        </p:blipFill>
        <p:spPr>
          <a:xfrm>
            <a:off x="1188967" y="4291481"/>
            <a:ext cx="940509" cy="920969"/>
          </a:xfrm>
          <a:prstGeom prst="ellipse">
            <a:avLst/>
          </a:prstGeom>
          <a:ln w="952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6" name="Image 115" descr="20c7cdbfb5129a979ed64d10d675bf716fac01ab.jpg">
            <a:extLst>
              <a:ext uri="{FF2B5EF4-FFF2-40B4-BE49-F238E27FC236}">
                <a16:creationId xmlns:a16="http://schemas.microsoft.com/office/drawing/2014/main" id="{4CF6ACE8-254B-8A48-AAA7-B40C65220281}"/>
              </a:ext>
            </a:extLst>
          </p:cNvPr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4" t="3963" r="27588" b="2573"/>
          <a:stretch/>
        </p:blipFill>
        <p:spPr>
          <a:xfrm>
            <a:off x="1753028" y="3404632"/>
            <a:ext cx="803737" cy="816241"/>
          </a:xfrm>
          <a:prstGeom prst="ellipse">
            <a:avLst/>
          </a:prstGeom>
          <a:ln w="952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7" name="Image 116" descr="15-0257-20.jpg">
            <a:extLst>
              <a:ext uri="{FF2B5EF4-FFF2-40B4-BE49-F238E27FC236}">
                <a16:creationId xmlns:a16="http://schemas.microsoft.com/office/drawing/2014/main" id="{44748165-22B7-3E4E-B534-355D20B7C898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57"/>
          <a:stretch/>
        </p:blipFill>
        <p:spPr>
          <a:xfrm>
            <a:off x="1331640" y="1724609"/>
            <a:ext cx="889892" cy="840295"/>
          </a:xfrm>
          <a:prstGeom prst="ellipse">
            <a:avLst/>
          </a:prstGeom>
          <a:ln w="952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8" name="Image 117" descr="Highlights_SEP2011.jpg">
            <a:extLst>
              <a:ext uri="{FF2B5EF4-FFF2-40B4-BE49-F238E27FC236}">
                <a16:creationId xmlns:a16="http://schemas.microsoft.com/office/drawing/2014/main" id="{4B7129A2-582E-1249-9075-8C244448DFD9}"/>
              </a:ext>
            </a:extLst>
          </p:cNvPr>
          <p:cNvPicPr>
            <a:picLocks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6"/>
          <a:stretch/>
        </p:blipFill>
        <p:spPr>
          <a:xfrm>
            <a:off x="2312899" y="1488035"/>
            <a:ext cx="904863" cy="927931"/>
          </a:xfrm>
          <a:prstGeom prst="ellipse">
            <a:avLst/>
          </a:prstGeom>
          <a:ln w="952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9" name="Image 118" descr="tank5.jpg">
            <a:extLst>
              <a:ext uri="{FF2B5EF4-FFF2-40B4-BE49-F238E27FC236}">
                <a16:creationId xmlns:a16="http://schemas.microsoft.com/office/drawing/2014/main" id="{709354B2-B073-C84C-9315-F19EB7A57B26}"/>
              </a:ext>
            </a:extLst>
          </p:cNvPr>
          <p:cNvPicPr>
            <a:picLocks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-803" r="47042" b="803"/>
          <a:stretch/>
        </p:blipFill>
        <p:spPr>
          <a:xfrm>
            <a:off x="269588" y="1894200"/>
            <a:ext cx="826077" cy="811018"/>
          </a:xfrm>
          <a:prstGeom prst="ellipse">
            <a:avLst/>
          </a:prstGeom>
          <a:ln w="9525" cap="rnd" cmpd="sng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90477D-A357-CB45-B62F-F8656903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7185D85-6DF9-0244-8F7C-21C31857C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89" y="3208903"/>
            <a:ext cx="152400" cy="1524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B7DEE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25206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 presentation IN2P3">
  <a:themeElements>
    <a:clrScheme name="Thème IN2P3">
      <a:dk1>
        <a:srgbClr val="00294B"/>
      </a:dk1>
      <a:lt1>
        <a:srgbClr val="FFFFFF"/>
      </a:lt1>
      <a:dk2>
        <a:srgbClr val="456487"/>
      </a:dk2>
      <a:lt2>
        <a:srgbClr val="FFFFFF"/>
      </a:lt2>
      <a:accent1>
        <a:srgbClr val="00294B"/>
      </a:accent1>
      <a:accent2>
        <a:srgbClr val="456487"/>
      </a:accent2>
      <a:accent3>
        <a:srgbClr val="E75112"/>
      </a:accent3>
      <a:accent4>
        <a:srgbClr val="62C4DD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 presentation IN2P3</Template>
  <TotalTime>15544</TotalTime>
  <Words>1302</Words>
  <Application>Microsoft Macintosh PowerPoint</Application>
  <PresentationFormat>Affichage à l'écran (4:3)</PresentationFormat>
  <Paragraphs>207</Paragraphs>
  <Slides>14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ＭＳ Ｐゴシック</vt:lpstr>
      <vt:lpstr>ＭＳ Ｐゴシック</vt:lpstr>
      <vt:lpstr>Arial</vt:lpstr>
      <vt:lpstr>Arial Narrow</vt:lpstr>
      <vt:lpstr>Calibri</vt:lpstr>
      <vt:lpstr>Helvetica Neue</vt:lpstr>
      <vt:lpstr>Times New Roman</vt:lpstr>
      <vt:lpstr>Modele presentation IN2P3</vt:lpstr>
      <vt:lpstr>IN2P3  </vt:lpstr>
      <vt:lpstr>IN2P3 : 1971 - </vt:lpstr>
      <vt:lpstr>Un institut national </vt:lpstr>
      <vt:lpstr>IN2P3 2021 : chiffres clés</vt:lpstr>
      <vt:lpstr>IN2P3 2021 en France </vt:lpstr>
      <vt:lpstr>IN2P3 2021 : 5 domaines de recherche</vt:lpstr>
      <vt:lpstr>IN2P3 2021 : infrastructures de recherche en France</vt:lpstr>
      <vt:lpstr>Infrastructures de recherche en Europe</vt:lpstr>
      <vt:lpstr>Infrastructures de recherche internationales  </vt:lpstr>
      <vt:lpstr>Présentation PowerPoint</vt:lpstr>
      <vt:lpstr>IN2P3 : 50 ans de recherche aux 2 infinis  </vt:lpstr>
      <vt:lpstr>IN2P3 : 50 ans de recherche aux 2 infinis  </vt:lpstr>
      <vt:lpstr>Merci de votre attention et excellentes célébrations visitez https://50ans.in2p3.fr   </vt:lpstr>
      <vt:lpstr>IN2P3 2021 : laboratoires en France</vt:lpstr>
    </vt:vector>
  </TitlesOfParts>
  <Company>CNRS DR16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MERCIER Francois</dc:creator>
  <cp:lastModifiedBy>Reynald Pain</cp:lastModifiedBy>
  <cp:revision>434</cp:revision>
  <cp:lastPrinted>2021-05-19T04:55:20Z</cp:lastPrinted>
  <dcterms:created xsi:type="dcterms:W3CDTF">2017-07-31T09:41:10Z</dcterms:created>
  <dcterms:modified xsi:type="dcterms:W3CDTF">2021-09-28T06:46:27Z</dcterms:modified>
</cp:coreProperties>
</file>