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12192000" cy="6858000"/>
  <p:notesSz cx="6799263" cy="9929813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Trebuchet MS"/>
        <a:ea typeface="MS PGothic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Trebuchet MS"/>
        <a:ea typeface="MS PGothic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Trebuchet MS"/>
        <a:ea typeface="MS PGothic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Trebuchet MS"/>
        <a:ea typeface="MS PGothic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Trebuchet MS"/>
        <a:ea typeface="MS PGothic"/>
        <a:cs typeface="+mn-cs"/>
      </a:defRPr>
    </a:lvl5pPr>
    <a:lvl6pPr marL="2286000" algn="l" defTabSz="914400">
      <a:defRPr>
        <a:solidFill>
          <a:schemeClr val="tx1"/>
        </a:solidFill>
        <a:latin typeface="Trebuchet MS"/>
        <a:ea typeface="MS PGothic"/>
        <a:cs typeface="+mn-cs"/>
      </a:defRPr>
    </a:lvl6pPr>
    <a:lvl7pPr marL="2743200" algn="l" defTabSz="914400">
      <a:defRPr>
        <a:solidFill>
          <a:schemeClr val="tx1"/>
        </a:solidFill>
        <a:latin typeface="Trebuchet MS"/>
        <a:ea typeface="MS PGothic"/>
        <a:cs typeface="+mn-cs"/>
      </a:defRPr>
    </a:lvl7pPr>
    <a:lvl8pPr marL="3200400" algn="l" defTabSz="914400">
      <a:defRPr>
        <a:solidFill>
          <a:schemeClr val="tx1"/>
        </a:solidFill>
        <a:latin typeface="Trebuchet MS"/>
        <a:ea typeface="MS PGothic"/>
        <a:cs typeface="+mn-cs"/>
      </a:defRPr>
    </a:lvl8pPr>
    <a:lvl9pPr marL="3657600" algn="l" defTabSz="914400">
      <a:defRPr>
        <a:solidFill>
          <a:schemeClr val="tx1"/>
        </a:solidFill>
        <a:latin typeface="Trebuchet MS"/>
        <a:ea typeface="MS PGothic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Wicek" initials="FW" lastIdx="1" clrIdx="0">
    <p:extLst>
      <p:ext uri="{19B8F6BF-5375-455C-9EA6-DF929625EA0E}">
        <p15:presenceInfo xmlns:p15="http://schemas.microsoft.com/office/powerpoint/2012/main" userId="S-1-5-21-338909080-102860186-3730522582-22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429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27T15:42:18.403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B70D30EA-C2A1-4C9D-8C51-3DCE84626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7784"/>
          </a:xfrm>
          <a:prstGeom prst="rect">
            <a:avLst/>
          </a:prstGeom>
        </p:spPr>
        <p:txBody>
          <a:bodyPr vert="horz" lIns="80293" tIns="40147" rIns="80293" bIns="40147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E54832-53E1-4DD3-B1E4-CFFC10217D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7784"/>
          </a:xfrm>
          <a:prstGeom prst="rect">
            <a:avLst/>
          </a:prstGeom>
        </p:spPr>
        <p:txBody>
          <a:bodyPr vert="horz" lIns="80293" tIns="40147" rIns="80293" bIns="40147" rtlCol="0"/>
          <a:lstStyle>
            <a:lvl1pPr algn="r">
              <a:defRPr sz="1100"/>
            </a:lvl1pPr>
          </a:lstStyle>
          <a:p>
            <a:fld id="{0C6C700E-8FDD-465A-8AED-C45A1B94484C}" type="datetimeFigureOut">
              <a:rPr lang="fr-FR" smtClean="0"/>
              <a:t>18/01/2021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E968C3-1985-4691-BCBE-D901FBB337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2030"/>
            <a:ext cx="2946347" cy="497783"/>
          </a:xfrm>
          <a:prstGeom prst="rect">
            <a:avLst/>
          </a:prstGeom>
        </p:spPr>
        <p:txBody>
          <a:bodyPr vert="horz" lIns="80293" tIns="40147" rIns="80293" bIns="40147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6EF77F2-EA76-4FC2-8110-17A5DE3E7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2030"/>
            <a:ext cx="2946347" cy="497783"/>
          </a:xfrm>
          <a:prstGeom prst="rect">
            <a:avLst/>
          </a:prstGeom>
        </p:spPr>
        <p:txBody>
          <a:bodyPr vert="horz" lIns="80293" tIns="40147" rIns="80293" bIns="40147" rtlCol="0" anchor="b"/>
          <a:lstStyle>
            <a:lvl1pPr algn="r">
              <a:defRPr sz="1100"/>
            </a:lvl1pPr>
          </a:lstStyle>
          <a:p>
            <a:fld id="{EE9CC260-9E66-4CE3-967D-1B75A36DB2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551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7784"/>
          </a:xfrm>
          <a:prstGeom prst="rect">
            <a:avLst/>
          </a:prstGeom>
        </p:spPr>
        <p:txBody>
          <a:bodyPr vert="horz" lIns="80293" tIns="40147" rIns="80293" bIns="40147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7784"/>
          </a:xfrm>
          <a:prstGeom prst="rect">
            <a:avLst/>
          </a:prstGeom>
        </p:spPr>
        <p:txBody>
          <a:bodyPr vert="horz" lIns="80293" tIns="40147" rIns="80293" bIns="40147" rtlCol="0"/>
          <a:lstStyle>
            <a:lvl1pPr algn="r">
              <a:defRPr sz="1100"/>
            </a:lvl1pPr>
          </a:lstStyle>
          <a:p>
            <a:fld id="{8AA07AD5-5283-40FD-BC38-0051FE74FB50}" type="datetimeFigureOut">
              <a:rPr lang="fr-FR" smtClean="0"/>
              <a:t>18/01/2021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93" tIns="40147" rIns="80293" bIns="4014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80293" tIns="40147" rIns="80293" bIns="40147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2030"/>
            <a:ext cx="2946347" cy="497783"/>
          </a:xfrm>
          <a:prstGeom prst="rect">
            <a:avLst/>
          </a:prstGeom>
        </p:spPr>
        <p:txBody>
          <a:bodyPr vert="horz" lIns="80293" tIns="40147" rIns="80293" bIns="40147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2030"/>
            <a:ext cx="2946347" cy="497783"/>
          </a:xfrm>
          <a:prstGeom prst="rect">
            <a:avLst/>
          </a:prstGeom>
        </p:spPr>
        <p:txBody>
          <a:bodyPr vert="horz" lIns="80293" tIns="40147" rIns="80293" bIns="40147" rtlCol="0" anchor="b"/>
          <a:lstStyle>
            <a:lvl1pPr algn="r">
              <a:defRPr sz="1100"/>
            </a:lvl1pPr>
          </a:lstStyle>
          <a:p>
            <a:fld id="{7C3F816C-FB26-4E09-A335-3B8664A7A3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045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 16" descr="Diapositive1.png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47638" y="5627688"/>
            <a:ext cx="8156575" cy="10191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>
            <a:spLocks noAdjustHandles="1"/>
          </p:cNvSpPr>
          <p:nvPr userDrawn="1"/>
        </p:nvSpPr>
        <p:spPr bwMode="auto">
          <a:xfrm>
            <a:off x="76200" y="6427788"/>
            <a:ext cx="7893050" cy="184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9pPr>
          </a:lstStyle>
          <a:p>
            <a:pPr>
              <a:defRPr/>
            </a:pPr>
            <a:r>
              <a:rPr lang="fr-FR" sz="600">
                <a:latin typeface="Arial"/>
              </a:rPr>
              <a:t>Programme Investissements d’avenir de l’Etat ANR-10-EQPX-51. Financé également par la Région Ile-de-France. </a:t>
            </a:r>
            <a:r>
              <a:rPr lang="fr-FR" sz="600" i="1">
                <a:latin typeface="Arial"/>
              </a:rPr>
              <a:t> Program « Investing in the future » ANR-10-EQOX-51. Work also supported by grants from Région Ile-de-France.</a:t>
            </a:r>
            <a:endParaRPr lang="fr-FR" sz="600">
              <a:latin typeface="Arial"/>
            </a:endParaRPr>
          </a:p>
        </p:txBody>
      </p:sp>
      <p:sp>
        <p:nvSpPr>
          <p:cNvPr id="6" name="Freeform 14"/>
          <p:cNvSpPr/>
          <p:nvPr/>
        </p:nvSpPr>
        <p:spPr bwMode="auto">
          <a:xfrm>
            <a:off x="-7938" y="-7938"/>
            <a:ext cx="863601" cy="5697538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 extrusionOk="0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rgbClr val="FF6F00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 bwMode="auto">
          <a:xfrm flipV="1">
            <a:off x="7413625" y="3681413"/>
            <a:ext cx="4765674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 bwMode="auto">
          <a:xfrm>
            <a:off x="9359900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 userDrawn="1"/>
        </p:nvSpPr>
        <p:spPr bwMode="auto">
          <a:xfrm>
            <a:off x="9188450" y="-7938"/>
            <a:ext cx="3006725" cy="686593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 extrusionOk="0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rgbClr val="FF6F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9"/>
          <p:cNvSpPr/>
          <p:nvPr userDrawn="1"/>
        </p:nvSpPr>
        <p:spPr bwMode="auto">
          <a:xfrm>
            <a:off x="9604375" y="-7938"/>
            <a:ext cx="2590800" cy="686593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 extrusionOk="0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0"/>
          <p:cNvSpPr/>
          <p:nvPr userDrawn="1"/>
        </p:nvSpPr>
        <p:spPr bwMode="auto">
          <a:xfrm>
            <a:off x="8934450" y="3048000"/>
            <a:ext cx="3260725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 extrusionOk="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rgbClr val="438CFF">
              <a:alpha val="71765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1"/>
          <p:cNvSpPr/>
          <p:nvPr userDrawn="1"/>
        </p:nvSpPr>
        <p:spPr bwMode="auto">
          <a:xfrm>
            <a:off x="9340850" y="-7938"/>
            <a:ext cx="2854325" cy="686593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 extrusionOk="0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F00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 bwMode="auto">
          <a:xfrm>
            <a:off x="10907713" y="-7938"/>
            <a:ext cx="1287462" cy="686593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 extrusionOk="0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reeform 13"/>
          <p:cNvSpPr/>
          <p:nvPr userDrawn="1"/>
        </p:nvSpPr>
        <p:spPr bwMode="auto">
          <a:xfrm>
            <a:off x="10941050" y="-7938"/>
            <a:ext cx="1271587" cy="686593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 extrusionOk="0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F29FD">
              <a:alpha val="6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Freeform 14"/>
          <p:cNvSpPr/>
          <p:nvPr userDrawn="1"/>
        </p:nvSpPr>
        <p:spPr bwMode="auto">
          <a:xfrm>
            <a:off x="10394950" y="3589338"/>
            <a:ext cx="1820863" cy="3268662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 extrusionOk="0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rgbClr val="FF6F0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AutoShape 2" descr="imap://vermes@imap.lal.in2p3.fr:143/fetch%3EUID%3E.INBOX.ThomX%20-%20Admin%3E468?part=1.1.2.2&amp;filename=logo_ThomX_versionHD.jpg"/>
          <p:cNvSpPr>
            <a:spLocks noChangeAspect="1" noChangeArrowheads="1"/>
          </p:cNvSpPr>
          <p:nvPr userDrawn="1"/>
        </p:nvSpPr>
        <p:spPr bwMode="auto">
          <a:xfrm>
            <a:off x="155575" y="-1333500"/>
            <a:ext cx="6877050" cy="2781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>
              <a:defRPr/>
            </a:pPr>
            <a:endParaRPr lang="fr-FR">
              <a:ea typeface="+mn-ea"/>
              <a:cs typeface="Arial"/>
            </a:endParaRPr>
          </a:p>
        </p:txBody>
      </p:sp>
      <p:sp>
        <p:nvSpPr>
          <p:cNvPr id="17" name="AutoShape 4" descr="imap://vermes@imap.lal.in2p3.fr:143/fetch%3EUID%3E.INBOX.ThomX%20-%20Admin%3E468?part=1.1.2.2&amp;filename=logo_ThomX_versionHD.jpg"/>
          <p:cNvSpPr>
            <a:spLocks noChangeAspect="1" noChangeArrowheads="1"/>
          </p:cNvSpPr>
          <p:nvPr userDrawn="1"/>
        </p:nvSpPr>
        <p:spPr bwMode="auto">
          <a:xfrm>
            <a:off x="307975" y="-1181099"/>
            <a:ext cx="6877050" cy="27813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  <a:latin typeface="Trebuchet MS"/>
              </a:defRPr>
            </a:lvl9pPr>
          </a:lstStyle>
          <a:p>
            <a:pPr>
              <a:defRPr/>
            </a:pPr>
            <a:endParaRPr lang="fr-FR">
              <a:ea typeface="+mn-ea"/>
              <a:cs typeface="Arial"/>
            </a:endParaRPr>
          </a:p>
        </p:txBody>
      </p:sp>
      <p:pic>
        <p:nvPicPr>
          <p:cNvPr id="18" name="Image 3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8972550" y="3390900"/>
            <a:ext cx="3219449" cy="129857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ubtitle 2"/>
          <p:cNvSpPr>
            <a:spLocks noGrp="1"/>
          </p:cNvSpPr>
          <p:nvPr>
            <p:ph type="subTitle" idx="1"/>
          </p:nvPr>
        </p:nvSpPr>
        <p:spPr bwMode="auto">
          <a:xfrm>
            <a:off x="855358" y="4526424"/>
            <a:ext cx="7996998" cy="98480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4800600"/>
            <a:ext cx="8598906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511" y="609600"/>
            <a:ext cx="8598907" cy="3845718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511" y="5367338"/>
            <a:ext cx="8598906" cy="67402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83FE6CE-5DB0-46C3-91DC-E5C104A85C6A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Titre et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609600"/>
            <a:ext cx="8598907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1E93FDC-1966-44D7-BAD1-160ACAF9CBCF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itation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470400"/>
            <a:ext cx="8598907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495" y="3632200"/>
            <a:ext cx="722640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AD17D23-C2B0-408E-BE8D-DB537EDCCA7C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Carte n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1931988"/>
            <a:ext cx="8598907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CDFD6CF-468E-4ACB-B64B-5CC4F07B6BE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arte nom cita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931577" y="609600"/>
            <a:ext cx="809624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A4F31ED0-3F65-4591-B0BF-5388083FD91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Vrai ou faux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85978" y="609600"/>
            <a:ext cx="8590440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509" y="4013200"/>
            <a:ext cx="859890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rgbClr val="FF6F00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4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1A40EC6D-BDEB-46BD-97B9-AA5BDF882209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968D6F1-B73D-4516-BBD1-202D76FD2E59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9749" y="609600"/>
            <a:ext cx="1305083" cy="5251451"/>
          </a:xfrm>
        </p:spPr>
        <p:txBody>
          <a:bodyPr vert="eaVert" anchor="ctr"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511" y="609600"/>
            <a:ext cx="7061989" cy="525145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DAC2DDE5-7659-48BB-8644-6DA87FECCFAE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>
            <a:lvl1pPr>
              <a:defRPr sz="3600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 marL="742950" indent="-285750">
              <a:buFont typeface="Wingdings"/>
              <a:buChar char="Ø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 3"/>
              <a:buChar char=""/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 marL="2057400" indent="-228600">
              <a:buFont typeface="Trebuchet MS"/>
              <a:buChar char="—"/>
              <a:defRPr>
                <a:solidFill>
                  <a:schemeClr val="tx1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770A834-8D9E-4441-AC8C-E47ED676DE68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2" y="2700868"/>
            <a:ext cx="8598907" cy="1826581"/>
          </a:xfrm>
        </p:spPr>
        <p:txBody>
          <a:bodyPr anchor="b"/>
          <a:lstStyle>
            <a:lvl1pPr algn="l">
              <a:defRPr sz="4000" b="0" cap="none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512" y="4527448"/>
            <a:ext cx="8598907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2D4A2B4-313B-4DBD-8B56-AEEF55FA1FDA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922" y="1451291"/>
            <a:ext cx="4186713" cy="80339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922" y="2306518"/>
            <a:ext cx="4186713" cy="373484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9709" y="1438333"/>
            <a:ext cx="4186708" cy="82931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9710" y="2319476"/>
            <a:ext cx="4186707" cy="3721888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C1AA46C-3DB2-4047-8AE1-B08CD86A9914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Avancem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609600"/>
            <a:ext cx="8598907" cy="699154"/>
          </a:xfrm>
        </p:spPr>
        <p:txBody>
          <a:bodyPr/>
          <a:lstStyle>
            <a:lvl1pPr>
              <a:defRPr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922" y="1451291"/>
            <a:ext cx="4186713" cy="803394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922" y="2306518"/>
            <a:ext cx="4186713" cy="3734846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9709" y="1438333"/>
            <a:ext cx="4186708" cy="82931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9710" y="2319476"/>
            <a:ext cx="4186707" cy="3721888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3408E0B-010D-40FA-BB7F-72B0F15C65AD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Avancem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7"/>
          </p:nvPr>
        </p:nvSpPr>
        <p:spPr bwMode="auto">
          <a:xfrm>
            <a:off x="225286" y="630057"/>
            <a:ext cx="4898300" cy="306782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5286" y="92766"/>
            <a:ext cx="9415919" cy="530086"/>
          </a:xfrm>
        </p:spPr>
        <p:txBody>
          <a:bodyPr anchor="b">
            <a:noAutofit/>
          </a:bodyPr>
          <a:lstStyle>
            <a:lvl1pPr marL="0" indent="0" algn="ctr">
              <a:buNone/>
              <a:defRPr sz="32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217513" y="947645"/>
            <a:ext cx="4902459" cy="1966823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7" name="Content Placeholder 3"/>
          <p:cNvSpPr>
            <a:spLocks noGrp="1"/>
          </p:cNvSpPr>
          <p:nvPr>
            <p:ph sz="half" idx="14"/>
          </p:nvPr>
        </p:nvSpPr>
        <p:spPr bwMode="auto">
          <a:xfrm>
            <a:off x="223286" y="3243531"/>
            <a:ext cx="4891412" cy="1442365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8" name="Content Placeholder 3"/>
          <p:cNvSpPr>
            <a:spLocks noGrp="1"/>
          </p:cNvSpPr>
          <p:nvPr>
            <p:ph sz="half" idx="16"/>
          </p:nvPr>
        </p:nvSpPr>
        <p:spPr bwMode="auto">
          <a:xfrm>
            <a:off x="225287" y="5048624"/>
            <a:ext cx="4898300" cy="1340469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9" name="Content Placeholder 3"/>
          <p:cNvSpPr>
            <a:spLocks noGrp="1"/>
          </p:cNvSpPr>
          <p:nvPr>
            <p:ph sz="half" idx="24"/>
          </p:nvPr>
        </p:nvSpPr>
        <p:spPr bwMode="auto">
          <a:xfrm>
            <a:off x="5137926" y="4397030"/>
            <a:ext cx="4526183" cy="2004704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10" name="Content Placeholder 3"/>
          <p:cNvSpPr>
            <a:spLocks noGrp="1"/>
          </p:cNvSpPr>
          <p:nvPr>
            <p:ph sz="half" idx="25"/>
          </p:nvPr>
        </p:nvSpPr>
        <p:spPr bwMode="auto">
          <a:xfrm>
            <a:off x="5143499" y="1975448"/>
            <a:ext cx="4526183" cy="2024333"/>
          </a:xfrm>
        </p:spPr>
        <p:txBody>
          <a:bodyPr>
            <a:normAutofit/>
          </a:bodyPr>
          <a:lstStyle>
            <a:lvl1pPr marL="171450" indent="-171450">
              <a:spcBef>
                <a:spcPts val="0"/>
              </a:spcBef>
              <a:buFont typeface="Trebuchet MS"/>
              <a:buChar char="—"/>
              <a:defRPr sz="1200"/>
            </a:lvl1pPr>
            <a:lvl2pPr marL="457200" indent="0">
              <a:spcBef>
                <a:spcPts val="0"/>
              </a:spcBef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0">
              <a:defRPr/>
            </a:pPr>
            <a:endParaRPr lang="fr-FR"/>
          </a:p>
          <a:p>
            <a:pPr lvl="0">
              <a:defRPr/>
            </a:pPr>
            <a:endParaRPr lang="fr-FR"/>
          </a:p>
        </p:txBody>
      </p:sp>
      <p:sp>
        <p:nvSpPr>
          <p:cNvPr id="11" name="Text Placeholder 2"/>
          <p:cNvSpPr>
            <a:spLocks noGrp="1"/>
          </p:cNvSpPr>
          <p:nvPr>
            <p:ph type="body" idx="26"/>
          </p:nvPr>
        </p:nvSpPr>
        <p:spPr bwMode="auto">
          <a:xfrm>
            <a:off x="213649" y="2908731"/>
            <a:ext cx="4898300" cy="334801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 dirty="0"/>
              <a:t>Modifiez les styles du texte du masque</a:t>
            </a:r>
            <a:endParaRPr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27"/>
          </p:nvPr>
        </p:nvSpPr>
        <p:spPr bwMode="auto">
          <a:xfrm>
            <a:off x="213653" y="4685896"/>
            <a:ext cx="4898300" cy="343304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3" name="Text Placeholder 2"/>
          <p:cNvSpPr>
            <a:spLocks noGrp="1"/>
          </p:cNvSpPr>
          <p:nvPr>
            <p:ph type="body" idx="28"/>
          </p:nvPr>
        </p:nvSpPr>
        <p:spPr bwMode="auto">
          <a:xfrm>
            <a:off x="5128550" y="1637775"/>
            <a:ext cx="4532557" cy="329048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4" name="Text Placeholder 2"/>
          <p:cNvSpPr>
            <a:spLocks noGrp="1"/>
          </p:cNvSpPr>
          <p:nvPr>
            <p:ph type="body" idx="29"/>
          </p:nvPr>
        </p:nvSpPr>
        <p:spPr bwMode="auto">
          <a:xfrm>
            <a:off x="5120188" y="4047233"/>
            <a:ext cx="4532557" cy="328933"/>
          </a:xfrm>
        </p:spPr>
        <p:txBody>
          <a:bodyPr anchor="b">
            <a:noAutofit/>
          </a:bodyPr>
          <a:lstStyle>
            <a:lvl1pPr marL="0" indent="0"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5" name="Text Placeholder 2"/>
          <p:cNvSpPr>
            <a:spLocks noGrp="1"/>
          </p:cNvSpPr>
          <p:nvPr>
            <p:ph type="body" idx="30"/>
          </p:nvPr>
        </p:nvSpPr>
        <p:spPr bwMode="auto">
          <a:xfrm>
            <a:off x="5120528" y="629729"/>
            <a:ext cx="4532557" cy="310550"/>
          </a:xfrm>
        </p:spPr>
        <p:txBody>
          <a:bodyPr anchor="b">
            <a:noAutofit/>
          </a:bodyPr>
          <a:lstStyle>
            <a:lvl1pPr marL="0" marR="0" indent="0" algn="l" defTabSz="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6F00"/>
              </a:buClr>
              <a:buSzPct val="80000"/>
              <a:buFont typeface="Wingdings 3"/>
              <a:buNone/>
              <a:defRPr sz="1600" b="0">
                <a:solidFill>
                  <a:srgbClr val="FF6F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3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699EB305-5E1E-49E9-920F-FB2BA97D35A5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1" y="609600"/>
            <a:ext cx="8598907" cy="686196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EA033A7-0D36-4903-B298-0377E7B66CE6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29B39E2-786A-4AEB-8536-D61C23F54B2A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77510" y="1498604"/>
            <a:ext cx="385553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4761701" y="514925"/>
            <a:ext cx="4514717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510" y="2777069"/>
            <a:ext cx="3855532" cy="2584449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BAD9E6F-CA98-4080-8B53-DBB9B2376D3A}" type="slidenum">
              <a:rPr lang="en-US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/>
          </p:cNvCxnSpPr>
          <p:nvPr/>
        </p:nvCxnSpPr>
        <p:spPr bwMode="auto">
          <a:xfrm flipV="1">
            <a:off x="7413625" y="3681413"/>
            <a:ext cx="4765674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>
            <a:cxnSpLocks/>
          </p:cNvCxnSpPr>
          <p:nvPr/>
        </p:nvCxnSpPr>
        <p:spPr bwMode="auto">
          <a:xfrm>
            <a:off x="9359900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reeform 8"/>
          <p:cNvSpPr/>
          <p:nvPr/>
        </p:nvSpPr>
        <p:spPr bwMode="auto">
          <a:xfrm>
            <a:off x="9188450" y="-7938"/>
            <a:ext cx="3006725" cy="686593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 extrusionOk="0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rgbClr val="FF6F00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/>
          <p:nvPr/>
        </p:nvSpPr>
        <p:spPr bwMode="auto">
          <a:xfrm>
            <a:off x="9604375" y="-7938"/>
            <a:ext cx="2590800" cy="686593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 extrusionOk="0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10"/>
          <p:cNvSpPr/>
          <p:nvPr/>
        </p:nvSpPr>
        <p:spPr bwMode="auto">
          <a:xfrm>
            <a:off x="8934450" y="3048000"/>
            <a:ext cx="3260725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 extrusionOk="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rgbClr val="438CFF">
              <a:alpha val="71765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>
            <a:off x="9340850" y="-7938"/>
            <a:ext cx="2854325" cy="686593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 extrusionOk="0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F00">
              <a:alpha val="7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reeform 12"/>
          <p:cNvSpPr/>
          <p:nvPr/>
        </p:nvSpPr>
        <p:spPr bwMode="auto">
          <a:xfrm>
            <a:off x="10907713" y="-7938"/>
            <a:ext cx="1287462" cy="686593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 extrusionOk="0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Freeform 13"/>
          <p:cNvSpPr/>
          <p:nvPr/>
        </p:nvSpPr>
        <p:spPr bwMode="auto">
          <a:xfrm>
            <a:off x="10941050" y="-7938"/>
            <a:ext cx="1271587" cy="686593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 extrusionOk="0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F29FD">
              <a:alpha val="6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4"/>
          <p:cNvSpPr/>
          <p:nvPr/>
        </p:nvSpPr>
        <p:spPr bwMode="auto">
          <a:xfrm>
            <a:off x="10394950" y="3598863"/>
            <a:ext cx="1820863" cy="3268662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 extrusionOk="0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rgbClr val="FF6F00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Freeform 15"/>
          <p:cNvSpPr/>
          <p:nvPr/>
        </p:nvSpPr>
        <p:spPr bwMode="auto">
          <a:xfrm>
            <a:off x="-7938" y="4025899"/>
            <a:ext cx="457201" cy="2854325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 extrusionOk="0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rgbClr val="FF6F00">
              <a:alpha val="84706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7900" cy="6985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42950" y="1392238"/>
            <a:ext cx="8597900" cy="45783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402638" y="6494463"/>
            <a:ext cx="560387" cy="3079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i="1">
                <a:solidFill>
                  <a:srgbClr val="FF6F00"/>
                </a:solidFill>
              </a:defRPr>
            </a:lvl1pPr>
          </a:lstStyle>
          <a:p>
            <a:pPr>
              <a:defRPr/>
            </a:pPr>
            <a:fld id="{F04482E4-2755-428D-9FA0-A70F543F90C8}" type="slidenum">
              <a:rPr lang="en-US"/>
              <a:t>‹N°›</a:t>
            </a:fld>
            <a:endParaRPr lang="en-US"/>
          </a:p>
        </p:txBody>
      </p:sp>
      <p:sp>
        <p:nvSpPr>
          <p:cNvPr id="17" name="ZoneTexte 20"/>
          <p:cNvSpPr>
            <a:spLocks noAdjustHandles="1"/>
          </p:cNvSpPr>
          <p:nvPr userDrawn="1"/>
        </p:nvSpPr>
        <p:spPr bwMode="auto">
          <a:xfrm>
            <a:off x="661988" y="6518275"/>
            <a:ext cx="319590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/>
                </a:solidFill>
                <a:latin typeface="Trebuchet MS"/>
                <a:ea typeface="MS PGothic"/>
              </a:defRPr>
            </a:lvl9pPr>
          </a:lstStyle>
          <a:p>
            <a:pPr>
              <a:defRPr/>
            </a:pPr>
            <a:r>
              <a:rPr lang="fr-FR" sz="1000" i="1">
                <a:solidFill>
                  <a:srgbClr val="FF6F00"/>
                </a:solidFill>
              </a:rPr>
              <a:t>ThomX – Réunion de planning fin d’installation</a:t>
            </a:r>
            <a:endParaRPr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9958387" y="5902325"/>
            <a:ext cx="2227262" cy="89693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hdr="0" ftr="0" dt="0"/>
  <p:txStyles>
    <p:titleStyle>
      <a:lvl1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+mj-lt"/>
          <a:ea typeface="MS PGothic"/>
          <a:cs typeface="MS PGothic"/>
        </a:defRPr>
      </a:lvl1pPr>
      <a:lvl2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2pPr>
      <a:lvl3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3pPr>
      <a:lvl4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4pPr>
      <a:lvl5pPr algn="l" defTabSz="457200">
        <a:spcBef>
          <a:spcPts val="0"/>
        </a:spcBef>
        <a:spcAft>
          <a:spcPts val="0"/>
        </a:spcAft>
        <a:defRPr sz="3600">
          <a:solidFill>
            <a:srgbClr val="FF6F00"/>
          </a:solidFill>
          <a:latin typeface="Trebuchet MS"/>
          <a:ea typeface="MS PGothic"/>
          <a:cs typeface="MS PGothic"/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 3"/>
        <a:buChar char=""/>
        <a:defRPr>
          <a:solidFill>
            <a:schemeClr val="tx1"/>
          </a:solidFill>
          <a:latin typeface="+mn-lt"/>
          <a:ea typeface="MS PGothic"/>
          <a:cs typeface="MS PGothic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"/>
        <a:buChar char="Ø"/>
        <a:defRPr sz="1600">
          <a:solidFill>
            <a:schemeClr val="tx1"/>
          </a:solidFill>
          <a:latin typeface="+mn-lt"/>
          <a:ea typeface="MS PGothic"/>
          <a:cs typeface="MS PGothic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 3"/>
        <a:buChar char=""/>
        <a:defRPr sz="1400">
          <a:solidFill>
            <a:schemeClr val="tx1"/>
          </a:solidFill>
          <a:latin typeface="+mn-lt"/>
          <a:ea typeface="MS PGothic"/>
          <a:cs typeface="MS PGothic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Wingdings"/>
        <a:buChar char="Ø"/>
        <a:defRPr sz="1200">
          <a:solidFill>
            <a:schemeClr val="tx1"/>
          </a:solidFill>
          <a:latin typeface="+mn-lt"/>
          <a:ea typeface="MS PGothic"/>
          <a:cs typeface="MS PGothic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rgbClr val="FF6F00"/>
        </a:buClr>
        <a:buSzPct val="80000"/>
        <a:buFont typeface="Trebuchet MS"/>
        <a:buChar char="—"/>
        <a:defRPr sz="1200">
          <a:solidFill>
            <a:schemeClr val="tx1"/>
          </a:solidFill>
          <a:latin typeface="+mn-lt"/>
          <a:ea typeface="MS PGothic"/>
          <a:cs typeface="MS PGothic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1A3017DE-A337-4F5F-8F9F-B68C11434A3A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EB305-5E1E-49E9-920F-FB2BA97D35A5}" type="slidenum">
              <a:rPr kumimoji="0" lang="en-US" sz="900" b="0" i="1" u="none" strike="noStrike" kern="0" cap="none" spc="0" normalizeH="0" baseline="0" noProof="0" smtClean="0">
                <a:ln>
                  <a:noFill/>
                </a:ln>
                <a:solidFill>
                  <a:srgbClr val="FF6F00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1" u="none" strike="noStrike" kern="0" cap="none" spc="0" normalizeH="0" baseline="0" noProof="0">
              <a:ln>
                <a:noFill/>
              </a:ln>
              <a:solidFill>
                <a:srgbClr val="FF6F00"/>
              </a:solidFill>
              <a:effectLst/>
              <a:uLnTx/>
              <a:uFillTx/>
              <a:latin typeface="Trebuchet MS"/>
              <a:ea typeface="MS PGothic"/>
              <a:cs typeface="Arial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72B55C62-7717-482E-B684-A7A572CC43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Planning des </a:t>
            </a:r>
            <a:r>
              <a:rPr lang="fr-FR" dirty="0" err="1"/>
              <a:t>co-activités</a:t>
            </a:r>
            <a:r>
              <a:rPr lang="fr-FR" dirty="0"/>
              <a:t> dans la casemate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A46CC9E-34FC-44A9-A429-052829718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19" y="1413411"/>
            <a:ext cx="16813899" cy="1105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MS PGothic"/>
              <a:cs typeface="Arial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FE050C2-3B5A-4102-97D0-43396592F883}"/>
              </a:ext>
            </a:extLst>
          </p:cNvPr>
          <p:cNvSpPr txBox="1"/>
          <p:nvPr/>
        </p:nvSpPr>
        <p:spPr>
          <a:xfrm>
            <a:off x="530918" y="67364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FF8000">
                    <a:lumMod val="75000"/>
                  </a:srgbClr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Semaine </a:t>
            </a:r>
            <a:r>
              <a:rPr lang="fr-FR" sz="1200" dirty="0">
                <a:solidFill>
                  <a:srgbClr val="FF8000">
                    <a:lumMod val="75000"/>
                  </a:srgbClr>
                </a:solidFill>
                <a:cs typeface="Arial"/>
              </a:rPr>
              <a:t>2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: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8B780ED5-1512-4736-A74F-8D0D65BCDB7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286" y="950641"/>
          <a:ext cx="8823042" cy="1787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9329">
                  <a:extLst>
                    <a:ext uri="{9D8B030D-6E8A-4147-A177-3AD203B41FA5}">
                      <a16:colId xmlns:a16="http://schemas.microsoft.com/office/drawing/2014/main" val="305455083"/>
                    </a:ext>
                  </a:extLst>
                </a:gridCol>
                <a:gridCol w="1483781">
                  <a:extLst>
                    <a:ext uri="{9D8B030D-6E8A-4147-A177-3AD203B41FA5}">
                      <a16:colId xmlns:a16="http://schemas.microsoft.com/office/drawing/2014/main" val="3921220811"/>
                    </a:ext>
                  </a:extLst>
                </a:gridCol>
                <a:gridCol w="1477483">
                  <a:extLst>
                    <a:ext uri="{9D8B030D-6E8A-4147-A177-3AD203B41FA5}">
                      <a16:colId xmlns:a16="http://schemas.microsoft.com/office/drawing/2014/main" val="262374786"/>
                    </a:ext>
                  </a:extLst>
                </a:gridCol>
                <a:gridCol w="1477483">
                  <a:extLst>
                    <a:ext uri="{9D8B030D-6E8A-4147-A177-3AD203B41FA5}">
                      <a16:colId xmlns:a16="http://schemas.microsoft.com/office/drawing/2014/main" val="1343243160"/>
                    </a:ext>
                  </a:extLst>
                </a:gridCol>
                <a:gridCol w="1477483">
                  <a:extLst>
                    <a:ext uri="{9D8B030D-6E8A-4147-A177-3AD203B41FA5}">
                      <a16:colId xmlns:a16="http://schemas.microsoft.com/office/drawing/2014/main" val="2278495372"/>
                    </a:ext>
                  </a:extLst>
                </a:gridCol>
                <a:gridCol w="1477483">
                  <a:extLst>
                    <a:ext uri="{9D8B030D-6E8A-4147-A177-3AD203B41FA5}">
                      <a16:colId xmlns:a16="http://schemas.microsoft.com/office/drawing/2014/main" val="2443740416"/>
                    </a:ext>
                  </a:extLst>
                </a:gridCol>
              </a:tblGrid>
              <a:tr h="187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Lundi 11/01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Mardi 12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Mercredi 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Jeudi 14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Vendredi 15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693669"/>
                  </a:ext>
                </a:extLst>
              </a:tr>
              <a:tr h="34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baseline="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 Visites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Réunion sur site (9H30)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472085"/>
                  </a:ext>
                </a:extLst>
              </a:tr>
              <a:tr h="310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E.P.</a:t>
                      </a: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8457937"/>
                  </a:ext>
                </a:extLst>
              </a:tr>
              <a:tr h="2621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r>
                        <a:rPr lang="fr-FR" sz="1200" kern="150" dirty="0" err="1">
                          <a:effectLst/>
                        </a:rPr>
                        <a:t>Méca</a:t>
                      </a:r>
                      <a:r>
                        <a:rPr lang="fr-FR" sz="1200" kern="150" dirty="0">
                          <a:effectLst/>
                        </a:rPr>
                        <a:t> + vide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iberation Serif" panose="02020603050405020304"/>
                          <a:ea typeface="MS PGothic"/>
                          <a:cs typeface="+mn-cs"/>
                        </a:rPr>
                        <a:t>½ </a:t>
                      </a:r>
                      <a:r>
                        <a:rPr kumimoji="0" lang="en-US" sz="14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iberation Serif" panose="02020603050405020304"/>
                          <a:ea typeface="MS PGothic"/>
                          <a:cs typeface="+mn-cs"/>
                        </a:rPr>
                        <a:t>anneau</a:t>
                      </a:r>
                      <a:r>
                        <a:rPr kumimoji="0" 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iberation Serif" panose="02020603050405020304"/>
                          <a:ea typeface="MS PGothic"/>
                          <a:cs typeface="+mn-cs"/>
                        </a:rPr>
                        <a:t> IP: </a:t>
                      </a:r>
                      <a:r>
                        <a:rPr kumimoji="0" lang="en-US" sz="14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Liberation Serif" panose="02020603050405020304"/>
                          <a:ea typeface="MS PGothic"/>
                          <a:cs typeface="+mn-cs"/>
                        </a:rPr>
                        <a:t>étuvage</a:t>
                      </a:r>
                      <a:endParaRPr lang="fr-FR" sz="1400" kern="150" dirty="0">
                        <a:effectLst/>
                        <a:latin typeface="Liberation Serif" panose="02020603050405020304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b="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38252"/>
                  </a:ext>
                </a:extLst>
              </a:tr>
              <a:tr h="287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8339000"/>
                  </a:ext>
                </a:extLst>
              </a:tr>
              <a:tr h="3740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54945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4F830F02-ACF9-46B7-8354-B57CCE96A2A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1344" y="3946808"/>
          <a:ext cx="8856986" cy="1429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305455083"/>
                    </a:ext>
                  </a:extLst>
                </a:gridCol>
                <a:gridCol w="1305342">
                  <a:extLst>
                    <a:ext uri="{9D8B030D-6E8A-4147-A177-3AD203B41FA5}">
                      <a16:colId xmlns:a16="http://schemas.microsoft.com/office/drawing/2014/main" val="3921220811"/>
                    </a:ext>
                  </a:extLst>
                </a:gridCol>
                <a:gridCol w="1473865">
                  <a:extLst>
                    <a:ext uri="{9D8B030D-6E8A-4147-A177-3AD203B41FA5}">
                      <a16:colId xmlns:a16="http://schemas.microsoft.com/office/drawing/2014/main" val="262374786"/>
                    </a:ext>
                  </a:extLst>
                </a:gridCol>
                <a:gridCol w="1473865">
                  <a:extLst>
                    <a:ext uri="{9D8B030D-6E8A-4147-A177-3AD203B41FA5}">
                      <a16:colId xmlns:a16="http://schemas.microsoft.com/office/drawing/2014/main" val="1343243160"/>
                    </a:ext>
                  </a:extLst>
                </a:gridCol>
                <a:gridCol w="1473865">
                  <a:extLst>
                    <a:ext uri="{9D8B030D-6E8A-4147-A177-3AD203B41FA5}">
                      <a16:colId xmlns:a16="http://schemas.microsoft.com/office/drawing/2014/main" val="2278495372"/>
                    </a:ext>
                  </a:extLst>
                </a:gridCol>
                <a:gridCol w="1473865">
                  <a:extLst>
                    <a:ext uri="{9D8B030D-6E8A-4147-A177-3AD203B41FA5}">
                      <a16:colId xmlns:a16="http://schemas.microsoft.com/office/drawing/2014/main" val="2443740416"/>
                    </a:ext>
                  </a:extLst>
                </a:gridCol>
              </a:tblGrid>
              <a:tr h="2367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 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Lundi 18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Mardi 19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Mercredi 20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Jeudi 21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</a:rPr>
                        <a:t>Vendredi 22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9693669"/>
                  </a:ext>
                </a:extLst>
              </a:tr>
              <a:tr h="82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Visites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4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Réunion sur site (14H00)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8700911"/>
                  </a:ext>
                </a:extLst>
              </a:tr>
              <a:tr h="247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IRSD</a:t>
                      </a: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Essais PSS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13533"/>
                  </a:ext>
                </a:extLst>
              </a:tr>
              <a:tr h="79066"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Vide + Mécanique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Métrologie septum (mercredi ou jeudi)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66383"/>
                  </a:ext>
                </a:extLst>
              </a:tr>
              <a:tr h="289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Diags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kern="150" dirty="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Tests mesureurs de charge </a:t>
                      </a:r>
                      <a:r>
                        <a:rPr lang="fr-FR" sz="1200" kern="150">
                          <a:effectLst/>
                          <a:latin typeface="Liberation Serif" panose="02020603050405020304" pitchFamily="18" charset="0"/>
                          <a:ea typeface="Noto Sans CJK SC"/>
                          <a:cs typeface="Lohit Devanagari"/>
                        </a:rPr>
                        <a:t>(après-midi)</a:t>
                      </a: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kern="150" dirty="0">
                        <a:effectLst/>
                        <a:latin typeface="Liberation Serif" panose="02020603050405020304" pitchFamily="18" charset="0"/>
                        <a:ea typeface="Noto Sans CJK SC"/>
                        <a:cs typeface="Lohit Devanaga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54945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236C4077-45BC-49D3-8C5B-DBFA23BACA59}"/>
              </a:ext>
            </a:extLst>
          </p:cNvPr>
          <p:cNvSpPr txBox="1"/>
          <p:nvPr/>
        </p:nvSpPr>
        <p:spPr>
          <a:xfrm>
            <a:off x="552584" y="361061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FF8000">
                    <a:lumMod val="75000"/>
                  </a:srgbClr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Semaine </a:t>
            </a:r>
            <a:r>
              <a:rPr lang="fr-FR" sz="1200" dirty="0">
                <a:solidFill>
                  <a:srgbClr val="FF8000">
                    <a:lumMod val="75000"/>
                  </a:srgbClr>
                </a:solidFill>
                <a:cs typeface="Arial"/>
              </a:rPr>
              <a:t>3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MS PGothic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116375"/>
      </p:ext>
    </p:extLst>
  </p:cSld>
  <p:clrMapOvr>
    <a:masterClrMapping/>
  </p:clrMapOvr>
</p:sld>
</file>

<file path=ppt/theme/theme1.xml><?xml version="1.0" encoding="utf-8"?>
<a:theme xmlns:a="http://schemas.openxmlformats.org/drawingml/2006/main" name="ThomX-3">
  <a:themeElements>
    <a:clrScheme name="Personnalisée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8000"/>
      </a:accent1>
      <a:accent2>
        <a:srgbClr val="996633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6633"/>
      </a:hlink>
      <a:folHlink>
        <a:srgbClr val="B9D181"/>
      </a:folHlink>
    </a:clrScheme>
    <a:fontScheme name="Face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ce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1215</TotalTime>
  <Words>84</Words>
  <Application>Microsoft Office PowerPoint</Application>
  <DocSecurity>0</DocSecurity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1" baseType="lpstr">
      <vt:lpstr>MS PGothic</vt:lpstr>
      <vt:lpstr>Arial</vt:lpstr>
      <vt:lpstr>Calibri</vt:lpstr>
      <vt:lpstr>Liberation Serif</vt:lpstr>
      <vt:lpstr>Lohit Devanagari</vt:lpstr>
      <vt:lpstr>Noto Sans CJK SC</vt:lpstr>
      <vt:lpstr>Trebuchet MS</vt:lpstr>
      <vt:lpstr>Wingdings</vt:lpstr>
      <vt:lpstr>Wingdings 3</vt:lpstr>
      <vt:lpstr>ThomX-3</vt:lpstr>
      <vt:lpstr>Présentation PowerPoint</vt:lpstr>
    </vt:vector>
  </TitlesOfParts>
  <Manager/>
  <Company>LAL - CNRS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présentation</dc:title>
  <dc:subject/>
  <dc:creator>agnes vermes</dc:creator>
  <cp:keywords/>
  <dc:description/>
  <cp:lastModifiedBy>Francois Wicek</cp:lastModifiedBy>
  <cp:revision>747</cp:revision>
  <cp:lastPrinted>2020-10-26T14:26:15Z</cp:lastPrinted>
  <dcterms:created xsi:type="dcterms:W3CDTF">2014-12-08T15:13:57Z</dcterms:created>
  <dcterms:modified xsi:type="dcterms:W3CDTF">2021-01-18T08:43:58Z</dcterms:modified>
  <cp:category/>
  <dc:identifier/>
  <cp:contentStatus/>
  <dc:language/>
  <cp:version/>
</cp:coreProperties>
</file>